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470" r:id="rId2"/>
    <p:sldId id="441" r:id="rId3"/>
    <p:sldId id="439" r:id="rId4"/>
    <p:sldId id="464" r:id="rId5"/>
    <p:sldId id="446" r:id="rId6"/>
    <p:sldId id="447" r:id="rId7"/>
    <p:sldId id="448" r:id="rId8"/>
    <p:sldId id="466" r:id="rId9"/>
    <p:sldId id="473" r:id="rId10"/>
    <p:sldId id="474" r:id="rId11"/>
    <p:sldId id="476" r:id="rId12"/>
    <p:sldId id="475" r:id="rId13"/>
    <p:sldId id="477" r:id="rId14"/>
    <p:sldId id="478" r:id="rId15"/>
    <p:sldId id="457" r:id="rId16"/>
    <p:sldId id="465" r:id="rId17"/>
    <p:sldId id="483" r:id="rId18"/>
    <p:sldId id="469" r:id="rId19"/>
    <p:sldId id="411" r:id="rId20"/>
    <p:sldId id="412" r:id="rId21"/>
    <p:sldId id="413" r:id="rId22"/>
    <p:sldId id="414" r:id="rId23"/>
    <p:sldId id="415" r:id="rId24"/>
    <p:sldId id="416" r:id="rId25"/>
    <p:sldId id="417" r:id="rId26"/>
    <p:sldId id="419" r:id="rId27"/>
    <p:sldId id="418" r:id="rId28"/>
    <p:sldId id="420" r:id="rId29"/>
    <p:sldId id="421" r:id="rId30"/>
    <p:sldId id="479" r:id="rId31"/>
    <p:sldId id="480" r:id="rId32"/>
    <p:sldId id="481" r:id="rId33"/>
    <p:sldId id="482" r:id="rId34"/>
    <p:sldId id="467" r:id="rId35"/>
    <p:sldId id="485" r:id="rId36"/>
    <p:sldId id="472" r:id="rId37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1pPr>
    <a:lvl2pPr marL="3429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2pPr>
    <a:lvl3pPr marL="685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3pPr>
    <a:lvl4pPr marL="10287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4pPr>
    <a:lvl5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5pPr>
    <a:lvl6pPr marL="1714500" algn="l" defTabSz="6858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6pPr>
    <a:lvl7pPr marL="2057400" algn="l" defTabSz="6858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7pPr>
    <a:lvl8pPr marL="2400300" algn="l" defTabSz="6858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8pPr>
    <a:lvl9pPr marL="2743200" algn="l" defTabSz="6858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9C3"/>
    <a:srgbClr val="ED7D31"/>
    <a:srgbClr val="F792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9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61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44581930510859"/>
          <c:y val="0.15313468477564243"/>
          <c:w val="0.77121836745018235"/>
          <c:h val="0.693789047225743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/>
              </a:solidFill>
            </c:spPr>
          </c:dPt>
          <c:dLbls>
            <c:dLbl>
              <c:idx val="0"/>
              <c:layout>
                <c:manualLayout>
                  <c:x val="-5.0891986391906827E-3"/>
                  <c:y val="1.523809066723939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105786681880594E-3"/>
                  <c:y val="7.6190453336196975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6694044600577432E-4"/>
                  <c:y val="-1.2281961070277894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2"/>
                        </a:solidFill>
                      </a:defRPr>
                    </a:pPr>
                    <a:r>
                      <a:rPr lang="en-US" altLang="en-US" b="1" dirty="0"/>
                      <a:t>1,192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Sheet1!$B$2:$B$4</c:f>
              <c:numCache>
                <c:formatCode>#,##0</c:formatCode>
                <c:ptCount val="3"/>
                <c:pt idx="0">
                  <c:v>996</c:v>
                </c:pt>
                <c:pt idx="1">
                  <c:v>1122</c:v>
                </c:pt>
                <c:pt idx="2">
                  <c:v>1192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948672"/>
        <c:axId val="39950208"/>
      </c:barChart>
      <c:catAx>
        <c:axId val="3994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950208"/>
        <c:crosses val="autoZero"/>
        <c:auto val="1"/>
        <c:lblAlgn val="ctr"/>
        <c:lblOffset val="100"/>
        <c:noMultiLvlLbl val="0"/>
      </c:catAx>
      <c:valAx>
        <c:axId val="39950208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ko-KR"/>
          </a:p>
        </c:txPr>
        <c:crossAx val="39948672"/>
        <c:crosses val="autoZero"/>
        <c:crossBetween val="between"/>
      </c:valAx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  <c:showDLblsOverMax val="0"/>
  </c:chart>
  <c:spPr>
    <a:solidFill>
      <a:schemeClr val="bg2"/>
    </a:solidFill>
    <a:ln>
      <a:solidFill>
        <a:schemeClr val="tx1">
          <a:lumMod val="50000"/>
          <a:lumOff val="50000"/>
        </a:schemeClr>
      </a:solidFill>
    </a:ln>
  </c:spPr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7523170431145"/>
          <c:y val="0.15483865723862256"/>
          <c:w val="0.85406840797000205"/>
          <c:h val="0.706322680104079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2.6614044979522736E-3"/>
                  <c:y val="-1.7121660444785219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2"/>
                        </a:solidFill>
                      </a:defRPr>
                    </a:pPr>
                    <a:r>
                      <a:rPr lang="en-US" altLang="en-US" b="1" dirty="0"/>
                      <a:t>28.6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2993263852835317E-3"/>
                  <c:y val="-4.301073812183959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3399530051354061E-4"/>
                  <c:y val="-4.301073812183959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952990313730212E-3"/>
                  <c:y val="-3.3866722930582364E-7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6934842897341216E-3"/>
                  <c:y val="4.2800764439669993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암</c:v>
                </c:pt>
                <c:pt idx="1">
                  <c:v>심장질환</c:v>
                </c:pt>
                <c:pt idx="2">
                  <c:v>뇌혈관질환</c:v>
                </c:pt>
                <c:pt idx="3">
                  <c:v>자살</c:v>
                </c:pt>
                <c:pt idx="4">
                  <c:v>폐렴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28.6</c:v>
                </c:pt>
                <c:pt idx="1">
                  <c:v>9.9</c:v>
                </c:pt>
                <c:pt idx="2">
                  <c:v>9.1</c:v>
                </c:pt>
                <c:pt idx="3">
                  <c:v>5.2</c:v>
                </c:pt>
                <c:pt idx="4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262592"/>
        <c:axId val="73264128"/>
      </c:barChart>
      <c:catAx>
        <c:axId val="73262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ko-KR"/>
          </a:p>
        </c:txPr>
        <c:crossAx val="73264128"/>
        <c:crosses val="autoZero"/>
        <c:auto val="1"/>
        <c:lblAlgn val="ctr"/>
        <c:lblOffset val="100"/>
        <c:noMultiLvlLbl val="0"/>
      </c:catAx>
      <c:valAx>
        <c:axId val="732641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73262592"/>
        <c:crosses val="autoZero"/>
        <c:crossBetween val="between"/>
      </c:valAx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spPr>
    <a:solidFill>
      <a:schemeClr val="bg2"/>
    </a:solidFill>
    <a:ln>
      <a:solidFill>
        <a:schemeClr val="tx1">
          <a:lumMod val="50000"/>
          <a:lumOff val="50000"/>
        </a:schemeClr>
      </a:solidFill>
    </a:ln>
  </c:spPr>
  <c:txPr>
    <a:bodyPr/>
    <a:lstStyle/>
    <a:p>
      <a:pPr>
        <a:defRPr sz="1400"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85597677217413"/>
          <c:y val="0.12306363268297048"/>
          <c:w val="0.84988012793198864"/>
          <c:h val="0.657698445514736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서귀포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b="1" dirty="0">
                        <a:solidFill>
                          <a:srgbClr val="FF0000"/>
                        </a:solidFill>
                      </a:rPr>
                      <a:t>33.6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b="1" dirty="0">
                        <a:solidFill>
                          <a:srgbClr val="FF0000"/>
                        </a:solidFill>
                      </a:rPr>
                      <a:t>37.3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33.6</c:v>
                </c:pt>
                <c:pt idx="1">
                  <c:v>37.299999999999997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전국평균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6.7332373203747133E-3"/>
                  <c:y val="-1.822336362686330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12964610763428E-4"/>
                  <c:y val="1.529704936423574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37.4</c:v>
                </c:pt>
                <c:pt idx="1">
                  <c:v>40.700000000000003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62976"/>
        <c:axId val="40064512"/>
      </c:barChart>
      <c:catAx>
        <c:axId val="40062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0064512"/>
        <c:crosses val="autoZero"/>
        <c:auto val="1"/>
        <c:lblAlgn val="ctr"/>
        <c:lblOffset val="100"/>
        <c:noMultiLvlLbl val="0"/>
      </c:catAx>
      <c:valAx>
        <c:axId val="400645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0062976"/>
        <c:crosses val="autoZero"/>
        <c:crossBetween val="between"/>
      </c:valAx>
      <c:spPr>
        <a:solidFill>
          <a:schemeClr val="bg1"/>
        </a:solidFill>
        <a:ln w="3175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2"/>
    </a:solidFill>
    <a:ln>
      <a:solidFill>
        <a:schemeClr val="tx1">
          <a:lumMod val="50000"/>
          <a:lumOff val="50000"/>
        </a:schemeClr>
      </a:solidFill>
    </a:ln>
  </c:spPr>
  <c:txPr>
    <a:bodyPr/>
    <a:lstStyle/>
    <a:p>
      <a:pPr>
        <a:defRPr sz="1349"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461646524679472E-2"/>
          <c:y val="0.10435668179299398"/>
          <c:w val="0.51939194945667078"/>
          <c:h val="0.7955879730040668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폐암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</c:dPt>
          <c:dPt>
            <c:idx val="1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Lbl>
              <c:idx val="5"/>
              <c:layout>
                <c:manualLayout>
                  <c:x val="1.1285119965299458E-2"/>
                  <c:y val="9.61818617499976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FF00"/>
                    </a:solidFill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Sheet1!$A$2:$A$7</c:f>
              <c:strCache>
                <c:ptCount val="6"/>
                <c:pt idx="0">
                  <c:v>폐암</c:v>
                </c:pt>
                <c:pt idx="1">
                  <c:v>대장암</c:v>
                </c:pt>
                <c:pt idx="2">
                  <c:v>위암</c:v>
                </c:pt>
                <c:pt idx="3">
                  <c:v>유방암</c:v>
                </c:pt>
                <c:pt idx="4">
                  <c:v>자궁경부암</c:v>
                </c:pt>
                <c:pt idx="5">
                  <c:v>간암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34</c:v>
                </c:pt>
                <c:pt idx="1">
                  <c:v>23</c:v>
                </c:pt>
                <c:pt idx="2">
                  <c:v>19</c:v>
                </c:pt>
                <c:pt idx="3">
                  <c:v>12</c:v>
                </c:pt>
                <c:pt idx="4">
                  <c:v>9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ko-KR"/>
        </a:p>
      </c:txPr>
    </c:legend>
    <c:plotVisOnly val="1"/>
    <c:dispBlanksAs val="gap"/>
    <c:showDLblsOverMax val="0"/>
  </c:chart>
  <c:spPr>
    <a:solidFill>
      <a:schemeClr val="bg2"/>
    </a:solidFill>
    <a:ln>
      <a:solidFill>
        <a:schemeClr val="tx1">
          <a:lumMod val="50000"/>
          <a:lumOff val="50000"/>
        </a:schemeClr>
      </a:solidFill>
    </a:ln>
  </c:spPr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A75D39D-09C5-4DC2-8FC3-2CBDC28B4FB3}" type="datetimeFigureOut">
              <a:rPr lang="ko-KR" altLang="en-US"/>
              <a:pPr>
                <a:defRPr/>
              </a:pPr>
              <a:t>2016-11-25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A02F1E5-DC00-44D0-BB66-14A875553C5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4726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rtl="0" eaLnBrk="0" fontAlgn="base" latinLnBrk="1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1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29BC9-4E10-4CD3-9A3B-456F4FAE63B3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142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657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02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4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813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18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046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43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418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832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ADF9E-0EA9-44AC-BA42-B9485B9CC009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2016-11-25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38DDFE-2420-425D-8C6C-04B8B2D09E1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06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1"/>
          <a:stretch/>
        </p:blipFill>
        <p:spPr>
          <a:xfrm>
            <a:off x="-20193" y="-27384"/>
            <a:ext cx="9164193" cy="3456384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2978" y="188641"/>
            <a:ext cx="624508" cy="52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직선 연결선 8"/>
          <p:cNvCxnSpPr/>
          <p:nvPr userDrawn="1"/>
        </p:nvCxnSpPr>
        <p:spPr>
          <a:xfrm>
            <a:off x="482058" y="620688"/>
            <a:ext cx="820891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455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"/>
          <a:stretch/>
        </p:blipFill>
        <p:spPr>
          <a:xfrm>
            <a:off x="-1" y="722837"/>
            <a:ext cx="9143623" cy="616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06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0953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444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88382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0" y="-1"/>
            <a:ext cx="9144000" cy="80944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 userDrawn="1"/>
        </p:nvSpPr>
        <p:spPr>
          <a:xfrm>
            <a:off x="0" y="639049"/>
            <a:ext cx="9144000" cy="457674"/>
          </a:xfrm>
          <a:prstGeom prst="roundRect">
            <a:avLst>
              <a:gd name="adj" fmla="val 28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3059907" y="3097"/>
            <a:ext cx="3024187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6109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1EADF9E-0EA9-44AC-BA42-B9485B9CC009}" type="datetimeFigureOut">
              <a:rPr kumimoji="0" lang="ko-KR" altLang="en-US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2016-11-25</a:t>
            </a:fld>
            <a:endParaRPr kumimoji="0" lang="ko-KR" altLang="en-US">
              <a:solidFill>
                <a:prstClr val="black">
                  <a:tint val="75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black">
                  <a:tint val="75000"/>
                </a:prstClr>
              </a:solidFill>
              <a:latin typeface="맑은 고딕"/>
              <a:ea typeface="맑은 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638DDFE-2420-425D-8C6C-04B8B2D09E1B}" type="slidenum">
              <a:rPr kumimoji="0" lang="ko-KR" altLang="en-US" smtClean="0">
                <a:solidFill>
                  <a:prstClr val="black">
                    <a:tint val="75000"/>
                  </a:prstClr>
                </a:solidFill>
                <a:latin typeface="맑은 고딕"/>
                <a:ea typeface="맑은 고딕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>
                  <a:tint val="75000"/>
                </a:prstClr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52388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77" r:id="rId15"/>
    <p:sldLayoutId id="2147483678" r:id="rId16"/>
  </p:sldLayoutIdLst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jpe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3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60.png"/><Relationship Id="rId10" Type="http://schemas.microsoft.com/office/2007/relationships/hdphoto" Target="../media/hdphoto2.wdp"/><Relationship Id="rId4" Type="http://schemas.openxmlformats.org/officeDocument/2006/relationships/image" Target="../media/image59.jpg"/><Relationship Id="rId9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jp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1.png"/><Relationship Id="rId4" Type="http://schemas.openxmlformats.org/officeDocument/2006/relationships/image" Target="../media/image66.jpg"/><Relationship Id="rId9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1.png"/><Relationship Id="rId5" Type="http://schemas.openxmlformats.org/officeDocument/2006/relationships/image" Target="../media/image100.JPG"/><Relationship Id="rId4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6.xml"/><Relationship Id="rId4" Type="http://schemas.microsoft.com/office/2007/relationships/hdphoto" Target="../media/hdphoto3.wdp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07.jpeg"/><Relationship Id="rId7" Type="http://schemas.openxmlformats.org/officeDocument/2006/relationships/image" Target="../media/image10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6.xml"/><Relationship Id="rId6" Type="http://schemas.microsoft.com/office/2007/relationships/hdphoto" Target="../media/hdphoto3.wdp"/><Relationship Id="rId5" Type="http://schemas.openxmlformats.org/officeDocument/2006/relationships/image" Target="../media/image103.png"/><Relationship Id="rId4" Type="http://schemas.openxmlformats.org/officeDocument/2006/relationships/image" Target="../media/image11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D:\파워포인트 디자인\Png-image\푸른하늘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91" y="-1"/>
            <a:ext cx="9147191" cy="687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60704" y="944468"/>
            <a:ext cx="5068761" cy="423539"/>
          </a:xfrm>
          <a:prstGeom prst="rect">
            <a:avLst/>
          </a:prstGeom>
          <a:noFill/>
        </p:spPr>
        <p:txBody>
          <a:bodyPr wrap="none" lIns="68580" tIns="34290" rIns="68580" bIns="34290" rtlCol="0">
            <a:prstTxWarp prst="textPlain">
              <a:avLst>
                <a:gd name="adj" fmla="val 49222"/>
              </a:avLst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err="1" smtClean="0">
                <a:solidFill>
                  <a:srgbClr val="FFFF00"/>
                </a:solidFill>
                <a:effectLst>
                  <a:outerShdw blurRad="50800" dist="12700" dir="2700000" algn="tl" rotWithShape="0">
                    <a:prstClr val="black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발로뛰는</a:t>
            </a:r>
            <a:r>
              <a:rPr kumimoji="0" lang="ko-KR" altLang="en-US" dirty="0" smtClean="0">
                <a:solidFill>
                  <a:srgbClr val="FFFF00"/>
                </a:solidFill>
                <a:effectLst>
                  <a:outerShdw blurRad="50800" dist="12700" dir="2700000" algn="tl" rotWithShape="0">
                    <a:prstClr val="black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가가호호 </a:t>
            </a:r>
            <a:r>
              <a:rPr kumimoji="0" lang="ko-KR" altLang="en-US" dirty="0" err="1" smtClean="0">
                <a:solidFill>
                  <a:srgbClr val="FFFF00"/>
                </a:solidFill>
                <a:effectLst>
                  <a:outerShdw blurRad="50800" dist="12700" dir="2700000" algn="tl" rotWithShape="0">
                    <a:prstClr val="black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건강챙김</a:t>
            </a:r>
            <a:r>
              <a:rPr kumimoji="0" lang="en-US" altLang="ko-KR" dirty="0" smtClean="0">
                <a:solidFill>
                  <a:srgbClr val="FFFF00"/>
                </a:solidFill>
                <a:effectLst>
                  <a:outerShdw blurRad="50800" dist="12700" dir="2700000" algn="tl" rotWithShape="0">
                    <a:prstClr val="black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!</a:t>
            </a:r>
            <a:endParaRPr kumimoji="0" lang="ko-KR" altLang="en-US" sz="3300" dirty="0">
              <a:solidFill>
                <a:srgbClr val="FFFF00"/>
              </a:solidFill>
              <a:effectLst>
                <a:outerShdw blurRad="50800" dist="12700" dir="2700000" algn="tl" rotWithShape="0">
                  <a:prstClr val="black"/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0" y="4833172"/>
            <a:ext cx="9171561" cy="2039116"/>
            <a:chOff x="0" y="4576763"/>
            <a:chExt cx="9171561" cy="2295525"/>
          </a:xfrm>
        </p:grpSpPr>
        <p:pic>
          <p:nvPicPr>
            <p:cNvPr id="16" name="그림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76763"/>
              <a:ext cx="9144000" cy="229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2" descr="H:\본체자료\파워포인트 디자인\1clipart\Png-image\보건사업\3-3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75" y="5319713"/>
              <a:ext cx="1770063" cy="146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7" descr="H:\본체자료\파워포인트 디자인\1clipart\Png-image\보건사업\제주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1114" y="6462071"/>
              <a:ext cx="617474" cy="358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0"/>
            <p:cNvSpPr txBox="1"/>
            <p:nvPr/>
          </p:nvSpPr>
          <p:spPr bwMode="auto">
            <a:xfrm>
              <a:off x="5136731" y="6462071"/>
              <a:ext cx="2520000" cy="319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>
                <a:lnSpc>
                  <a:spcPct val="125000"/>
                </a:lnSpc>
                <a:defRPr/>
              </a:pPr>
              <a:r>
                <a:rPr lang="ko-KR" altLang="en-US" sz="2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서귀포시 서귀포보건소 송지현</a:t>
              </a:r>
              <a:endParaRPr lang="ko-KR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7182" y="4833172"/>
              <a:ext cx="1484379" cy="2039116"/>
            </a:xfrm>
            <a:prstGeom prst="rect">
              <a:avLst/>
            </a:prstGeom>
          </p:spPr>
        </p:pic>
      </p:grpSp>
      <p:pic>
        <p:nvPicPr>
          <p:cNvPr id="18" name="그림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186" y="3103627"/>
            <a:ext cx="3637998" cy="359082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-3191" y="1553201"/>
            <a:ext cx="9156090" cy="12969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8899" y="3023118"/>
            <a:ext cx="9144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-3191" y="1533333"/>
            <a:ext cx="91747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801126" y="1799830"/>
            <a:ext cx="7299976" cy="883438"/>
          </a:xfrm>
          <a:prstGeom prst="rect">
            <a:avLst/>
          </a:prstGeom>
          <a:noFill/>
        </p:spPr>
        <p:txBody>
          <a:bodyPr wrap="none" lIns="68580" tIns="34290" rIns="68580" bIns="34290" numCol="1" rtlCol="0">
            <a:prstTxWarp prst="textPlain">
              <a:avLst/>
            </a:prstTxWarp>
            <a:spAutoFit/>
          </a:bodyPr>
          <a:lstStyle>
            <a:defPPr>
              <a:defRPr lang="ko-KR"/>
            </a:defPPr>
            <a:lvl1pPr>
              <a:defRPr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err="1" smtClean="0"/>
              <a:t>암검진</a:t>
            </a:r>
            <a:r>
              <a:rPr kumimoji="0" lang="ko-KR" altLang="en-US" dirty="0" smtClean="0"/>
              <a:t> 상승효과 톡톡</a:t>
            </a:r>
            <a:r>
              <a:rPr kumimoji="0" lang="en-US" altLang="ko-KR" dirty="0" smtClean="0"/>
              <a:t>~!</a:t>
            </a:r>
            <a:endParaRPr kumimoji="0"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2917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888"/>
          <a:stretch/>
        </p:blipFill>
        <p:spPr>
          <a:xfrm>
            <a:off x="1252847" y="4513414"/>
            <a:ext cx="7891154" cy="2352121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-9054"/>
            <a:ext cx="3776353" cy="6867053"/>
          </a:xfrm>
          <a:custGeom>
            <a:avLst/>
            <a:gdLst>
              <a:gd name="connsiteX0" fmla="*/ 0 w 914400"/>
              <a:gd name="connsiteY0" fmla="*/ 0 h 6858000"/>
              <a:gd name="connsiteX1" fmla="*/ 914400 w 914400"/>
              <a:gd name="connsiteY1" fmla="*/ 0 h 6858000"/>
              <a:gd name="connsiteX2" fmla="*/ 914400 w 914400"/>
              <a:gd name="connsiteY2" fmla="*/ 6858000 h 6858000"/>
              <a:gd name="connsiteX3" fmla="*/ 0 w 914400"/>
              <a:gd name="connsiteY3" fmla="*/ 6858000 h 6858000"/>
              <a:gd name="connsiteX4" fmla="*/ 0 w 914400"/>
              <a:gd name="connsiteY4" fmla="*/ 0 h 6858000"/>
              <a:gd name="connsiteX0" fmla="*/ 0 w 2688879"/>
              <a:gd name="connsiteY0" fmla="*/ 9053 h 6867053"/>
              <a:gd name="connsiteX1" fmla="*/ 2688879 w 2688879"/>
              <a:gd name="connsiteY1" fmla="*/ 0 h 6867053"/>
              <a:gd name="connsiteX2" fmla="*/ 914400 w 2688879"/>
              <a:gd name="connsiteY2" fmla="*/ 6867053 h 6867053"/>
              <a:gd name="connsiteX3" fmla="*/ 0 w 2688879"/>
              <a:gd name="connsiteY3" fmla="*/ 6867053 h 6867053"/>
              <a:gd name="connsiteX4" fmla="*/ 0 w 2688879"/>
              <a:gd name="connsiteY4" fmla="*/ 9053 h 6867053"/>
              <a:gd name="connsiteX0" fmla="*/ 0 w 2688879"/>
              <a:gd name="connsiteY0" fmla="*/ 9053 h 6867053"/>
              <a:gd name="connsiteX1" fmla="*/ 2688879 w 2688879"/>
              <a:gd name="connsiteY1" fmla="*/ 0 h 6867053"/>
              <a:gd name="connsiteX2" fmla="*/ 1134246 w 2688879"/>
              <a:gd name="connsiteY2" fmla="*/ 6867053 h 6867053"/>
              <a:gd name="connsiteX3" fmla="*/ 0 w 2688879"/>
              <a:gd name="connsiteY3" fmla="*/ 6867053 h 6867053"/>
              <a:gd name="connsiteX4" fmla="*/ 0 w 2688879"/>
              <a:gd name="connsiteY4" fmla="*/ 9053 h 686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8879" h="6867053">
                <a:moveTo>
                  <a:pt x="0" y="9053"/>
                </a:moveTo>
                <a:lnTo>
                  <a:pt x="2688879" y="0"/>
                </a:lnTo>
                <a:lnTo>
                  <a:pt x="1134246" y="6867053"/>
                </a:lnTo>
                <a:lnTo>
                  <a:pt x="0" y="6867053"/>
                </a:lnTo>
                <a:lnTo>
                  <a:pt x="0" y="905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자유형 3"/>
          <p:cNvSpPr/>
          <p:nvPr/>
        </p:nvSpPr>
        <p:spPr>
          <a:xfrm>
            <a:off x="1071541" y="760538"/>
            <a:ext cx="1488798" cy="648072"/>
          </a:xfrm>
          <a:custGeom>
            <a:avLst/>
            <a:gdLst>
              <a:gd name="connsiteX0" fmla="*/ 0 w 1569661"/>
              <a:gd name="connsiteY0" fmla="*/ 0 h 923330"/>
              <a:gd name="connsiteX1" fmla="*/ 1569661 w 1569661"/>
              <a:gd name="connsiteY1" fmla="*/ 0 h 923330"/>
              <a:gd name="connsiteX2" fmla="*/ 1569661 w 1569661"/>
              <a:gd name="connsiteY2" fmla="*/ 923330 h 923330"/>
              <a:gd name="connsiteX3" fmla="*/ 0 w 1569661"/>
              <a:gd name="connsiteY3" fmla="*/ 923330 h 923330"/>
              <a:gd name="connsiteX4" fmla="*/ 0 w 1569661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9661" h="923330">
                <a:moveTo>
                  <a:pt x="0" y="0"/>
                </a:moveTo>
                <a:lnTo>
                  <a:pt x="1569661" y="0"/>
                </a:lnTo>
                <a:lnTo>
                  <a:pt x="1569661" y="923330"/>
                </a:lnTo>
                <a:lnTo>
                  <a:pt x="0" y="92333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68580" tIns="34290" rIns="68580" bIns="34290">
            <a:prstTxWarp prst="textPlain">
              <a:avLst>
                <a:gd name="adj" fmla="val 47699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300" dirty="0">
                <a:ln w="10160">
                  <a:solidFill>
                    <a:srgbClr val="4F81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목차</a:t>
            </a:r>
            <a:endParaRPr kumimoji="0" lang="en-US" altLang="ko-KR" sz="3300" dirty="0">
              <a:ln w="10160">
                <a:solidFill>
                  <a:srgbClr val="4F81BD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933608" y="1340874"/>
            <a:ext cx="5150430" cy="4036913"/>
            <a:chOff x="1951421" y="1388375"/>
            <a:chExt cx="5150430" cy="4036913"/>
          </a:xfrm>
        </p:grpSpPr>
        <p:sp>
          <p:nvSpPr>
            <p:cNvPr id="25" name="타원 24"/>
            <p:cNvSpPr/>
            <p:nvPr/>
          </p:nvSpPr>
          <p:spPr>
            <a:xfrm>
              <a:off x="3046427" y="1388375"/>
              <a:ext cx="579422" cy="57942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9" name="타원 28"/>
            <p:cNvSpPr/>
            <p:nvPr/>
          </p:nvSpPr>
          <p:spPr>
            <a:xfrm>
              <a:off x="2781660" y="2252748"/>
              <a:ext cx="579422" cy="57942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0" name="타원 29"/>
            <p:cNvSpPr/>
            <p:nvPr/>
          </p:nvSpPr>
          <p:spPr>
            <a:xfrm>
              <a:off x="2481264" y="3117121"/>
              <a:ext cx="579422" cy="57942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2198675" y="3981494"/>
              <a:ext cx="579422" cy="57942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4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2" name="타원 31"/>
            <p:cNvSpPr/>
            <p:nvPr/>
          </p:nvSpPr>
          <p:spPr>
            <a:xfrm>
              <a:off x="1951421" y="4845866"/>
              <a:ext cx="579422" cy="57942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dirty="0" smtClean="0">
                  <a:latin typeface="HY견고딕" panose="02030600000101010101" pitchFamily="18" charset="-127"/>
                  <a:ea typeface="HY견고딕" panose="02030600000101010101" pitchFamily="18" charset="-127"/>
                </a:rPr>
                <a:t>5</a:t>
              </a:r>
              <a:endParaRPr lang="ko-KR" altLang="en-US" sz="28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98675" y="1416476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일반현황</a:t>
              </a:r>
              <a:endParaRPr lang="ko-KR" alt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324855" y="2291284"/>
              <a:ext cx="37769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사업의 필요성 및 목적</a:t>
              </a:r>
              <a:endParaRPr lang="ko-KR" alt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33512" y="3166092"/>
              <a:ext cx="24593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사업추진 내용</a:t>
              </a:r>
              <a:endParaRPr lang="ko-KR" alt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741870" y="4040899"/>
              <a:ext cx="24593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사업추진 결과</a:t>
              </a:r>
              <a:endParaRPr lang="ko-KR" alt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485563" y="4864914"/>
              <a:ext cx="22204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rgbClr val="0070C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결론 및 제언</a:t>
              </a:r>
              <a:endParaRPr lang="ko-KR" altLang="en-US" sz="2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2" y="4481524"/>
            <a:ext cx="1394066" cy="243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5"/>
          <p:cNvSpPr/>
          <p:nvPr/>
        </p:nvSpPr>
        <p:spPr>
          <a:xfrm>
            <a:off x="249508" y="1151050"/>
            <a:ext cx="8643998" cy="5564447"/>
          </a:xfrm>
          <a:prstGeom prst="roundRect">
            <a:avLst>
              <a:gd name="adj" fmla="val 1698"/>
            </a:avLst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 descr="제주도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177" y="1612575"/>
            <a:ext cx="8538847" cy="5253987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9864" y="3161622"/>
            <a:ext cx="778446" cy="44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77904" y="1804300"/>
            <a:ext cx="778446" cy="44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77838" y="4661820"/>
            <a:ext cx="778446" cy="44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34830" y="5090448"/>
            <a:ext cx="778446" cy="44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0186" y="5361919"/>
            <a:ext cx="778446" cy="44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모서리가 둥근 직사각형 15"/>
          <p:cNvSpPr/>
          <p:nvPr/>
        </p:nvSpPr>
        <p:spPr>
          <a:xfrm>
            <a:off x="3247906" y="1797695"/>
            <a:ext cx="1357322" cy="28575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50" dirty="0" smtClean="0"/>
              <a:t>제주시 제주보건소</a:t>
            </a:r>
            <a:endParaRPr lang="ko-KR" altLang="en-US" sz="1200" spc="-150" dirty="0"/>
          </a:p>
        </p:txBody>
      </p:sp>
      <p:sp>
        <p:nvSpPr>
          <p:cNvPr id="17" name="모서리가 둥근 직사각형 16"/>
          <p:cNvSpPr/>
          <p:nvPr/>
        </p:nvSpPr>
        <p:spPr>
          <a:xfrm>
            <a:off x="520054" y="3305912"/>
            <a:ext cx="1214446" cy="21431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300" dirty="0" smtClean="0"/>
              <a:t>제주시  서부보건소</a:t>
            </a:r>
            <a:endParaRPr lang="ko-KR" altLang="en-US" sz="1200" spc="-300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6377969" y="1734276"/>
            <a:ext cx="1311303" cy="21431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150" dirty="0" smtClean="0"/>
              <a:t>제주시 동부보건소</a:t>
            </a:r>
            <a:endParaRPr lang="ko-KR" altLang="en-US" sz="1200" spc="-150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5949341" y="4948986"/>
            <a:ext cx="1387459" cy="21431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300" dirty="0" smtClean="0"/>
              <a:t>서귀포시 동부보건소</a:t>
            </a:r>
            <a:endParaRPr lang="ko-KR" altLang="en-US" sz="1200" spc="-300" dirty="0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1699864" y="5734804"/>
            <a:ext cx="1320520" cy="21431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pc="-300" dirty="0" smtClean="0"/>
              <a:t>서귀포시 서부보건소</a:t>
            </a:r>
            <a:endParaRPr lang="ko-KR" altLang="en-US" sz="1200" spc="-300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53793" y="2150507"/>
            <a:ext cx="778446" cy="442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547291" y="3016059"/>
            <a:ext cx="4418037" cy="2159140"/>
          </a:xfrm>
          <a:custGeom>
            <a:avLst/>
            <a:gdLst>
              <a:gd name="connsiteX0" fmla="*/ 0 w 3795919"/>
              <a:gd name="connsiteY0" fmla="*/ 0 h 1826631"/>
              <a:gd name="connsiteX1" fmla="*/ 3795919 w 3795919"/>
              <a:gd name="connsiteY1" fmla="*/ 0 h 1826631"/>
              <a:gd name="connsiteX2" fmla="*/ 3795919 w 3795919"/>
              <a:gd name="connsiteY2" fmla="*/ 1029513 h 1826631"/>
              <a:gd name="connsiteX3" fmla="*/ 331509 w 3795919"/>
              <a:gd name="connsiteY3" fmla="*/ 1029513 h 1826631"/>
              <a:gd name="connsiteX4" fmla="*/ 231226 w 3795919"/>
              <a:gd name="connsiteY4" fmla="*/ 1826631 h 1826631"/>
              <a:gd name="connsiteX5" fmla="*/ 130945 w 3795919"/>
              <a:gd name="connsiteY5" fmla="*/ 1029513 h 1826631"/>
              <a:gd name="connsiteX6" fmla="*/ 0 w 3795919"/>
              <a:gd name="connsiteY6" fmla="*/ 1029513 h 1826631"/>
              <a:gd name="connsiteX0" fmla="*/ 136909 w 3932828"/>
              <a:gd name="connsiteY0" fmla="*/ 0 h 2159140"/>
              <a:gd name="connsiteX1" fmla="*/ 3932828 w 3932828"/>
              <a:gd name="connsiteY1" fmla="*/ 0 h 2159140"/>
              <a:gd name="connsiteX2" fmla="*/ 3932828 w 3932828"/>
              <a:gd name="connsiteY2" fmla="*/ 1029513 h 2159140"/>
              <a:gd name="connsiteX3" fmla="*/ 468418 w 3932828"/>
              <a:gd name="connsiteY3" fmla="*/ 1029513 h 2159140"/>
              <a:gd name="connsiteX4" fmla="*/ 0 w 3932828"/>
              <a:gd name="connsiteY4" fmla="*/ 2159140 h 2159140"/>
              <a:gd name="connsiteX5" fmla="*/ 267854 w 3932828"/>
              <a:gd name="connsiteY5" fmla="*/ 1029513 h 2159140"/>
              <a:gd name="connsiteX6" fmla="*/ 136909 w 3932828"/>
              <a:gd name="connsiteY6" fmla="*/ 1029513 h 2159140"/>
              <a:gd name="connsiteX7" fmla="*/ 136909 w 3932828"/>
              <a:gd name="connsiteY7" fmla="*/ 0 h 215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32828" h="2159140">
                <a:moveTo>
                  <a:pt x="136909" y="0"/>
                </a:moveTo>
                <a:lnTo>
                  <a:pt x="3932828" y="0"/>
                </a:lnTo>
                <a:lnTo>
                  <a:pt x="3932828" y="1029513"/>
                </a:lnTo>
                <a:lnTo>
                  <a:pt x="468418" y="1029513"/>
                </a:lnTo>
                <a:lnTo>
                  <a:pt x="0" y="2159140"/>
                </a:lnTo>
                <a:lnTo>
                  <a:pt x="267854" y="1029513"/>
                </a:lnTo>
                <a:lnTo>
                  <a:pt x="136909" y="1029513"/>
                </a:lnTo>
                <a:lnTo>
                  <a:pt x="136909" y="0"/>
                </a:lnTo>
                <a:close/>
              </a:path>
            </a:pathLst>
          </a:custGeom>
          <a:solidFill>
            <a:schemeClr val="bg2">
              <a:alpha val="69804"/>
            </a:schemeClr>
          </a:solidFill>
          <a:ln>
            <a:solidFill>
              <a:schemeClr val="accent1"/>
            </a:solidFill>
          </a:ln>
        </p:spPr>
        <p:txBody>
          <a:bodyPr wrap="square" lIns="68580" tIns="34290" rIns="68580" bIns="34290">
            <a:no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88900" indent="-3175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solidFill>
                  <a:schemeClr val="tx2"/>
                </a:solidFill>
              </a:rPr>
              <a:t> 인구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: 92,330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명</a:t>
            </a:r>
            <a:endParaRPr kumimoji="0" lang="en-US" altLang="ko-KR" sz="1400" b="1" dirty="0">
              <a:solidFill>
                <a:schemeClr val="tx2"/>
              </a:solidFill>
            </a:endParaRPr>
          </a:p>
          <a:p>
            <a:pPr marL="88900" indent="-3175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solidFill>
                  <a:schemeClr val="tx2"/>
                </a:solidFill>
              </a:rPr>
              <a:t> 행정구역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: 12</a:t>
            </a:r>
            <a:r>
              <a:rPr kumimoji="0" lang="ko-KR" altLang="en-US" sz="1400" b="1" dirty="0" err="1">
                <a:solidFill>
                  <a:schemeClr val="tx2"/>
                </a:solidFill>
              </a:rPr>
              <a:t>개동</a:t>
            </a:r>
            <a:endParaRPr kumimoji="0" lang="en-US" altLang="ko-KR" sz="1400" b="1" dirty="0">
              <a:solidFill>
                <a:schemeClr val="tx2"/>
              </a:solidFill>
            </a:endParaRPr>
          </a:p>
          <a:p>
            <a:pPr marL="88900" indent="-3175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solidFill>
                  <a:schemeClr val="tx2"/>
                </a:solidFill>
              </a:rPr>
              <a:t> </a:t>
            </a:r>
            <a:r>
              <a:rPr kumimoji="0" lang="ko-KR" altLang="en-US" sz="1400" b="1" dirty="0" err="1" smtClean="0">
                <a:solidFill>
                  <a:schemeClr val="tx2"/>
                </a:solidFill>
              </a:rPr>
              <a:t>국가암검진</a:t>
            </a:r>
            <a:r>
              <a:rPr kumimoji="0" lang="ko-KR" altLang="en-US" sz="1400" b="1" dirty="0" smtClean="0">
                <a:solidFill>
                  <a:schemeClr val="tx2"/>
                </a:solidFill>
              </a:rPr>
              <a:t> 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대상자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: 26,527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명</a:t>
            </a:r>
            <a:endParaRPr kumimoji="0" lang="en-US" altLang="ko-KR" sz="1400" b="1" dirty="0">
              <a:solidFill>
                <a:schemeClr val="tx2"/>
              </a:solidFill>
            </a:endParaRPr>
          </a:p>
          <a:p>
            <a:pPr marL="88900" indent="-3175"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400" b="1" dirty="0" smtClean="0">
                <a:solidFill>
                  <a:schemeClr val="tx2"/>
                </a:solidFill>
              </a:rPr>
              <a:t> 검진기관 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수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: </a:t>
            </a:r>
            <a:r>
              <a:rPr kumimoji="0" lang="en-US" altLang="ko-KR" sz="1400" b="1" dirty="0" smtClean="0">
                <a:solidFill>
                  <a:schemeClr val="tx2"/>
                </a:solidFill>
              </a:rPr>
              <a:t>11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개소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(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종합병원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1, 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병원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1, </a:t>
            </a:r>
            <a:r>
              <a:rPr kumimoji="0" lang="ko-KR" altLang="en-US" sz="1400" b="1" dirty="0">
                <a:solidFill>
                  <a:schemeClr val="tx2"/>
                </a:solidFill>
              </a:rPr>
              <a:t>의원 </a:t>
            </a:r>
            <a:r>
              <a:rPr kumimoji="0" lang="en-US" altLang="ko-KR" sz="1400" b="1" dirty="0">
                <a:solidFill>
                  <a:schemeClr val="tx2"/>
                </a:solidFill>
              </a:rPr>
              <a:t>9)</a:t>
            </a:r>
            <a:endParaRPr kumimoji="0"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742064" y="5473766"/>
            <a:ext cx="1619298" cy="28575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spc="-150" dirty="0" smtClean="0"/>
              <a:t>서귀포시 서귀포보건소</a:t>
            </a:r>
            <a:endParaRPr lang="ko-KR" altLang="en-US" sz="1200" b="1" spc="-150" dirty="0"/>
          </a:p>
        </p:txBody>
      </p:sp>
      <p:sp>
        <p:nvSpPr>
          <p:cNvPr id="24" name="TextBox 23"/>
          <p:cNvSpPr txBox="1"/>
          <p:nvPr/>
        </p:nvSpPr>
        <p:spPr>
          <a:xfrm>
            <a:off x="222757" y="198110"/>
            <a:ext cx="2193564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b="1" spc="38" dirty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kumimoji="0" lang="ko-KR" altLang="en-US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일반현황</a:t>
            </a:r>
            <a:endParaRPr kumimoji="0" lang="ko-KR" altLang="en-US" b="1" spc="38" dirty="0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2605093" y="979034"/>
            <a:ext cx="3932828" cy="344031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제주특별자치도 보건소 설치현황</a:t>
            </a:r>
            <a:endParaRPr lang="ko-KR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787940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orthonowcare.com/wp-content/uploads/2016/02/MRI-Machine-Doral-Miami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226" y="4478694"/>
            <a:ext cx="1970388" cy="1506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모서리가 둥근 직사각형 7"/>
          <p:cNvSpPr/>
          <p:nvPr/>
        </p:nvSpPr>
        <p:spPr>
          <a:xfrm>
            <a:off x="1857124" y="1074699"/>
            <a:ext cx="5451870" cy="724395"/>
          </a:xfrm>
          <a:prstGeom prst="roundRect">
            <a:avLst>
              <a:gd name="adj" fmla="val 39343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3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0" b="50000"/>
          <a:stretch/>
        </p:blipFill>
        <p:spPr bwMode="auto">
          <a:xfrm>
            <a:off x="2539973" y="4807843"/>
            <a:ext cx="1962341" cy="1177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24" y="4573029"/>
            <a:ext cx="1956505" cy="141213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1" r="16508"/>
          <a:stretch/>
        </p:blipFill>
        <p:spPr>
          <a:xfrm>
            <a:off x="6936284" y="4068805"/>
            <a:ext cx="1791127" cy="1904481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265775" y="2431512"/>
            <a:ext cx="2003454" cy="3541777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6" name="직사각형 185"/>
          <p:cNvSpPr/>
          <p:nvPr/>
        </p:nvSpPr>
        <p:spPr>
          <a:xfrm>
            <a:off x="2541168" y="2431512"/>
            <a:ext cx="1949534" cy="3541777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7" name="직사각형 186"/>
          <p:cNvSpPr/>
          <p:nvPr/>
        </p:nvSpPr>
        <p:spPr>
          <a:xfrm>
            <a:off x="4687653" y="2431512"/>
            <a:ext cx="1949534" cy="3541777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8" name="직사각형 187"/>
          <p:cNvSpPr/>
          <p:nvPr/>
        </p:nvSpPr>
        <p:spPr>
          <a:xfrm>
            <a:off x="6871242" y="2431512"/>
            <a:ext cx="2029102" cy="3541777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모서리가 둥근 직사각형 102"/>
          <p:cNvSpPr/>
          <p:nvPr/>
        </p:nvSpPr>
        <p:spPr>
          <a:xfrm>
            <a:off x="265775" y="1427875"/>
            <a:ext cx="8634569" cy="938876"/>
          </a:xfrm>
          <a:prstGeom prst="roundRect">
            <a:avLst>
              <a:gd name="adj" fmla="val 1321"/>
            </a:avLst>
          </a:prstGeom>
          <a:solidFill>
            <a:schemeClr val="bg2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04" name="그룹 46"/>
          <p:cNvGrpSpPr/>
          <p:nvPr/>
        </p:nvGrpSpPr>
        <p:grpSpPr>
          <a:xfrm>
            <a:off x="950961" y="2262107"/>
            <a:ext cx="2893884" cy="280428"/>
            <a:chOff x="4644009" y="1608548"/>
            <a:chExt cx="2592287" cy="333376"/>
          </a:xfrm>
        </p:grpSpPr>
        <p:grpSp>
          <p:nvGrpSpPr>
            <p:cNvPr id="148" name="그룹 22"/>
            <p:cNvGrpSpPr>
              <a:grpSpLocks/>
            </p:cNvGrpSpPr>
            <p:nvPr/>
          </p:nvGrpSpPr>
          <p:grpSpPr bwMode="auto">
            <a:xfrm rot="5400000">
              <a:off x="4756723" y="1495834"/>
              <a:ext cx="333375" cy="558804"/>
              <a:chOff x="5376851" y="4929198"/>
              <a:chExt cx="446086" cy="747712"/>
            </a:xfrm>
          </p:grpSpPr>
          <p:grpSp>
            <p:nvGrpSpPr>
              <p:cNvPr id="162" name="그룹 36"/>
              <p:cNvGrpSpPr>
                <a:grpSpLocks/>
              </p:cNvGrpSpPr>
              <p:nvPr/>
            </p:nvGrpSpPr>
            <p:grpSpPr bwMode="auto">
              <a:xfrm>
                <a:off x="5376851" y="4929198"/>
                <a:ext cx="446086" cy="94202"/>
                <a:chOff x="3669507" y="2560291"/>
                <a:chExt cx="447647" cy="94330"/>
              </a:xfrm>
            </p:grpSpPr>
            <p:sp>
              <p:nvSpPr>
                <p:cNvPr id="171" name="타원 170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72" name="타원 171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73" name="모서리가 둥근 직사각형 172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63" name="그룹 37"/>
              <p:cNvGrpSpPr>
                <a:grpSpLocks/>
              </p:cNvGrpSpPr>
              <p:nvPr/>
            </p:nvGrpSpPr>
            <p:grpSpPr bwMode="auto">
              <a:xfrm>
                <a:off x="5376851" y="5255952"/>
                <a:ext cx="446086" cy="94202"/>
                <a:chOff x="3669507" y="2560291"/>
                <a:chExt cx="447647" cy="94330"/>
              </a:xfrm>
            </p:grpSpPr>
            <p:sp>
              <p:nvSpPr>
                <p:cNvPr id="168" name="타원 167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69" name="타원 168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70" name="모서리가 둥근 직사각형 169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64" name="그룹 38"/>
              <p:cNvGrpSpPr>
                <a:grpSpLocks/>
              </p:cNvGrpSpPr>
              <p:nvPr/>
            </p:nvGrpSpPr>
            <p:grpSpPr bwMode="auto">
              <a:xfrm>
                <a:off x="5376851" y="5582708"/>
                <a:ext cx="446086" cy="94202"/>
                <a:chOff x="3669507" y="2560291"/>
                <a:chExt cx="447647" cy="94330"/>
              </a:xfrm>
            </p:grpSpPr>
            <p:sp>
              <p:nvSpPr>
                <p:cNvPr id="165" name="타원 164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66" name="타원 165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67" name="모서리가 둥근 직사각형 166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</p:grpSp>
        <p:grpSp>
          <p:nvGrpSpPr>
            <p:cNvPr id="149" name="그룹 23"/>
            <p:cNvGrpSpPr>
              <a:grpSpLocks/>
            </p:cNvGrpSpPr>
            <p:nvPr/>
          </p:nvGrpSpPr>
          <p:grpSpPr bwMode="auto">
            <a:xfrm rot="5400000">
              <a:off x="6790206" y="1495835"/>
              <a:ext cx="333375" cy="558804"/>
              <a:chOff x="5376851" y="4929198"/>
              <a:chExt cx="446086" cy="747712"/>
            </a:xfrm>
          </p:grpSpPr>
          <p:grpSp>
            <p:nvGrpSpPr>
              <p:cNvPr id="150" name="그룹 24"/>
              <p:cNvGrpSpPr>
                <a:grpSpLocks/>
              </p:cNvGrpSpPr>
              <p:nvPr/>
            </p:nvGrpSpPr>
            <p:grpSpPr bwMode="auto">
              <a:xfrm>
                <a:off x="5376851" y="4929198"/>
                <a:ext cx="446086" cy="94202"/>
                <a:chOff x="3669507" y="2560291"/>
                <a:chExt cx="447647" cy="94330"/>
              </a:xfrm>
            </p:grpSpPr>
            <p:sp>
              <p:nvSpPr>
                <p:cNvPr id="159" name="타원 158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60" name="타원 159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61" name="모서리가 둥근 직사각형 160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51" name="그룹 25"/>
              <p:cNvGrpSpPr>
                <a:grpSpLocks/>
              </p:cNvGrpSpPr>
              <p:nvPr/>
            </p:nvGrpSpPr>
            <p:grpSpPr bwMode="auto">
              <a:xfrm>
                <a:off x="5376851" y="5255952"/>
                <a:ext cx="446086" cy="94202"/>
                <a:chOff x="3669507" y="2560291"/>
                <a:chExt cx="447647" cy="94330"/>
              </a:xfrm>
            </p:grpSpPr>
            <p:sp>
              <p:nvSpPr>
                <p:cNvPr id="156" name="타원 155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57" name="타원 156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58" name="모서리가 둥근 직사각형 157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52" name="그룹 26"/>
              <p:cNvGrpSpPr>
                <a:grpSpLocks/>
              </p:cNvGrpSpPr>
              <p:nvPr/>
            </p:nvGrpSpPr>
            <p:grpSpPr bwMode="auto">
              <a:xfrm>
                <a:off x="5376851" y="5582708"/>
                <a:ext cx="446086" cy="94202"/>
                <a:chOff x="3669507" y="2560291"/>
                <a:chExt cx="447647" cy="94330"/>
              </a:xfrm>
            </p:grpSpPr>
            <p:sp>
              <p:nvSpPr>
                <p:cNvPr id="153" name="타원 152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54" name="타원 153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55" name="모서리가 둥근 직사각형 154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</p:grpSp>
      </p:grpSp>
      <p:sp>
        <p:nvSpPr>
          <p:cNvPr id="105" name="TextBox 104"/>
          <p:cNvSpPr txBox="1"/>
          <p:nvPr/>
        </p:nvSpPr>
        <p:spPr>
          <a:xfrm>
            <a:off x="542776" y="1736472"/>
            <a:ext cx="16514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삶의 구조변화</a:t>
            </a:r>
            <a:endParaRPr lang="ko-KR" altLang="en-US" b="1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06" name="직선 연결선 105"/>
          <p:cNvCxnSpPr/>
          <p:nvPr/>
        </p:nvCxnSpPr>
        <p:spPr>
          <a:xfrm flipV="1">
            <a:off x="2451821" y="1738566"/>
            <a:ext cx="0" cy="56920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0" name="직선 연결선 109"/>
          <p:cNvCxnSpPr/>
          <p:nvPr/>
        </p:nvCxnSpPr>
        <p:spPr>
          <a:xfrm flipV="1">
            <a:off x="6824957" y="1738566"/>
            <a:ext cx="0" cy="56920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 flipV="1">
            <a:off x="4638389" y="1738566"/>
            <a:ext cx="0" cy="56920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12" name="그룹 46"/>
          <p:cNvGrpSpPr/>
          <p:nvPr/>
        </p:nvGrpSpPr>
        <p:grpSpPr>
          <a:xfrm>
            <a:off x="5416659" y="2262107"/>
            <a:ext cx="2753564" cy="280428"/>
            <a:chOff x="4644009" y="1608548"/>
            <a:chExt cx="2592287" cy="333376"/>
          </a:xfrm>
        </p:grpSpPr>
        <p:grpSp>
          <p:nvGrpSpPr>
            <p:cNvPr id="122" name="그룹 22"/>
            <p:cNvGrpSpPr>
              <a:grpSpLocks/>
            </p:cNvGrpSpPr>
            <p:nvPr/>
          </p:nvGrpSpPr>
          <p:grpSpPr bwMode="auto">
            <a:xfrm rot="5400000">
              <a:off x="4756723" y="1495834"/>
              <a:ext cx="333375" cy="558804"/>
              <a:chOff x="5376851" y="4929198"/>
              <a:chExt cx="446086" cy="747712"/>
            </a:xfrm>
          </p:grpSpPr>
          <p:grpSp>
            <p:nvGrpSpPr>
              <p:cNvPr id="136" name="그룹 36"/>
              <p:cNvGrpSpPr>
                <a:grpSpLocks/>
              </p:cNvGrpSpPr>
              <p:nvPr/>
            </p:nvGrpSpPr>
            <p:grpSpPr bwMode="auto">
              <a:xfrm>
                <a:off x="5376851" y="4929198"/>
                <a:ext cx="446086" cy="94202"/>
                <a:chOff x="3669507" y="2560291"/>
                <a:chExt cx="447647" cy="94330"/>
              </a:xfrm>
            </p:grpSpPr>
            <p:sp>
              <p:nvSpPr>
                <p:cNvPr id="145" name="타원 144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46" name="타원 145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47" name="모서리가 둥근 직사각형 146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37" name="그룹 37"/>
              <p:cNvGrpSpPr>
                <a:grpSpLocks/>
              </p:cNvGrpSpPr>
              <p:nvPr/>
            </p:nvGrpSpPr>
            <p:grpSpPr bwMode="auto">
              <a:xfrm>
                <a:off x="5376851" y="5255952"/>
                <a:ext cx="446086" cy="94202"/>
                <a:chOff x="3669507" y="2560291"/>
                <a:chExt cx="447647" cy="94330"/>
              </a:xfrm>
            </p:grpSpPr>
            <p:sp>
              <p:nvSpPr>
                <p:cNvPr id="142" name="타원 141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43" name="타원 142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44" name="모서리가 둥근 직사각형 143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38" name="그룹 38"/>
              <p:cNvGrpSpPr>
                <a:grpSpLocks/>
              </p:cNvGrpSpPr>
              <p:nvPr/>
            </p:nvGrpSpPr>
            <p:grpSpPr bwMode="auto">
              <a:xfrm>
                <a:off x="5376851" y="5582708"/>
                <a:ext cx="446086" cy="94202"/>
                <a:chOff x="3669507" y="2560291"/>
                <a:chExt cx="447647" cy="94330"/>
              </a:xfrm>
            </p:grpSpPr>
            <p:sp>
              <p:nvSpPr>
                <p:cNvPr id="139" name="타원 138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40" name="타원 139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41" name="모서리가 둥근 직사각형 140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</p:grpSp>
        <p:grpSp>
          <p:nvGrpSpPr>
            <p:cNvPr id="123" name="그룹 23"/>
            <p:cNvGrpSpPr>
              <a:grpSpLocks/>
            </p:cNvGrpSpPr>
            <p:nvPr/>
          </p:nvGrpSpPr>
          <p:grpSpPr bwMode="auto">
            <a:xfrm rot="5400000">
              <a:off x="6790206" y="1495835"/>
              <a:ext cx="333375" cy="558804"/>
              <a:chOff x="5376851" y="4929198"/>
              <a:chExt cx="446086" cy="747712"/>
            </a:xfrm>
          </p:grpSpPr>
          <p:grpSp>
            <p:nvGrpSpPr>
              <p:cNvPr id="124" name="그룹 24"/>
              <p:cNvGrpSpPr>
                <a:grpSpLocks/>
              </p:cNvGrpSpPr>
              <p:nvPr/>
            </p:nvGrpSpPr>
            <p:grpSpPr bwMode="auto">
              <a:xfrm>
                <a:off x="5376851" y="4929198"/>
                <a:ext cx="446086" cy="94202"/>
                <a:chOff x="3669507" y="2560291"/>
                <a:chExt cx="447647" cy="94330"/>
              </a:xfrm>
            </p:grpSpPr>
            <p:sp>
              <p:nvSpPr>
                <p:cNvPr id="133" name="타원 132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34" name="타원 133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35" name="모서리가 둥근 직사각형 134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25" name="그룹 25"/>
              <p:cNvGrpSpPr>
                <a:grpSpLocks/>
              </p:cNvGrpSpPr>
              <p:nvPr/>
            </p:nvGrpSpPr>
            <p:grpSpPr bwMode="auto">
              <a:xfrm>
                <a:off x="5376851" y="5255952"/>
                <a:ext cx="446086" cy="94202"/>
                <a:chOff x="3669507" y="2560291"/>
                <a:chExt cx="447647" cy="94330"/>
              </a:xfrm>
            </p:grpSpPr>
            <p:sp>
              <p:nvSpPr>
                <p:cNvPr id="130" name="타원 129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31" name="타원 130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32" name="모서리가 둥근 직사각형 131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  <p:grpSp>
            <p:nvGrpSpPr>
              <p:cNvPr id="126" name="그룹 26"/>
              <p:cNvGrpSpPr>
                <a:grpSpLocks/>
              </p:cNvGrpSpPr>
              <p:nvPr/>
            </p:nvGrpSpPr>
            <p:grpSpPr bwMode="auto">
              <a:xfrm>
                <a:off x="5376851" y="5582708"/>
                <a:ext cx="446086" cy="94202"/>
                <a:chOff x="3669507" y="2560291"/>
                <a:chExt cx="447647" cy="94330"/>
              </a:xfrm>
            </p:grpSpPr>
            <p:sp>
              <p:nvSpPr>
                <p:cNvPr id="127" name="타원 126"/>
                <p:cNvSpPr/>
                <p:nvPr/>
              </p:nvSpPr>
              <p:spPr>
                <a:xfrm>
                  <a:off x="3669507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28" name="타원 127"/>
                <p:cNvSpPr/>
                <p:nvPr/>
              </p:nvSpPr>
              <p:spPr>
                <a:xfrm>
                  <a:off x="4022823" y="2560291"/>
                  <a:ext cx="94331" cy="9433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2700" h="254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  <p:sp>
              <p:nvSpPr>
                <p:cNvPr id="129" name="모서리가 둥근 직사각형 128"/>
                <p:cNvSpPr/>
                <p:nvPr/>
              </p:nvSpPr>
              <p:spPr>
                <a:xfrm>
                  <a:off x="3695673" y="2575299"/>
                  <a:ext cx="395316" cy="64327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/>
                </a:scene3d>
                <a:sp3d prstMaterial="softEdge">
                  <a:bevelT w="127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ko-KR"/>
                  </a:defPPr>
                  <a:lvl1pPr marL="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ko-KR" altLang="en-US" dirty="0"/>
                </a:p>
              </p:txBody>
            </p:sp>
          </p:grpSp>
        </p:grpSp>
      </p:grpSp>
      <p:sp>
        <p:nvSpPr>
          <p:cNvPr id="176" name="TextBox 175"/>
          <p:cNvSpPr txBox="1"/>
          <p:nvPr/>
        </p:nvSpPr>
        <p:spPr>
          <a:xfrm>
            <a:off x="2770692" y="1736472"/>
            <a:ext cx="151676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spc="-150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생존율의 증가</a:t>
            </a:r>
            <a:endParaRPr lang="ko-KR" altLang="en-US" b="1" spc="-150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4866671" y="1736472"/>
            <a:ext cx="172835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spc="-150" dirty="0" err="1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경제적부담</a:t>
            </a:r>
            <a:r>
              <a:rPr lang="ko-KR" altLang="en-US" b="1" spc="-150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 막대</a:t>
            </a:r>
            <a:endParaRPr lang="ko-KR" altLang="en-US" b="1" spc="-150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917814" y="1759070"/>
            <a:ext cx="193995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spc="-150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지역주민 인식부족</a:t>
            </a:r>
            <a:endParaRPr lang="ko-KR" altLang="en-US" b="1" spc="-150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222756" y="198110"/>
            <a:ext cx="4113853" cy="3693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prstTxWarp prst="textPlain">
              <a:avLst/>
            </a:prstTxWarp>
            <a:spAutoFit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defRPr kumimoji="0" b="1" spc="38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en-US" altLang="ko-KR" dirty="0"/>
              <a:t>2. </a:t>
            </a:r>
            <a:r>
              <a:rPr lang="ko-KR" altLang="en-US" dirty="0"/>
              <a:t>사업의 필요성 및 목적</a:t>
            </a:r>
          </a:p>
        </p:txBody>
      </p:sp>
      <p:sp>
        <p:nvSpPr>
          <p:cNvPr id="179" name="TextBox 49"/>
          <p:cNvSpPr txBox="1">
            <a:spLocks noChangeArrowheads="1"/>
          </p:cNvSpPr>
          <p:nvPr/>
        </p:nvSpPr>
        <p:spPr bwMode="auto">
          <a:xfrm>
            <a:off x="319695" y="2782865"/>
            <a:ext cx="1740672" cy="154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90488" indent="-90488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spc="-1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평균수명의 </a:t>
            </a:r>
            <a:r>
              <a:rPr kumimoji="0" lang="ko-KR" altLang="en-US" sz="1600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증가</a:t>
            </a:r>
            <a:endParaRPr kumimoji="0" lang="en-US" altLang="ko-KR" sz="1600" spc="-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0488" indent="-90488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spc="-1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기술의 </a:t>
            </a:r>
            <a:r>
              <a:rPr kumimoji="0" lang="ko-KR" altLang="en-US" sz="1600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발전</a:t>
            </a:r>
            <a:endParaRPr kumimoji="0" lang="en-US" altLang="ko-KR" sz="1600" spc="-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0488" indent="-90488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spc="-1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서구화된 </a:t>
            </a:r>
            <a:r>
              <a:rPr kumimoji="0" lang="ko-KR" altLang="en-US" sz="1600" spc="-1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식습관</a:t>
            </a:r>
            <a:endParaRPr kumimoji="0" lang="en-US" altLang="ko-KR" sz="1600" spc="-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0488" indent="-90488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spc="-1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질병구조의 변화</a:t>
            </a:r>
            <a:endParaRPr kumimoji="0" lang="en-US" altLang="ko-KR" sz="1600" spc="-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0" name="TextBox 49"/>
          <p:cNvSpPr txBox="1">
            <a:spLocks noChangeArrowheads="1"/>
          </p:cNvSpPr>
          <p:nvPr/>
        </p:nvSpPr>
        <p:spPr bwMode="auto">
          <a:xfrm>
            <a:off x="2541298" y="2782865"/>
            <a:ext cx="1848930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90488" indent="-90488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spc="-1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의학기술의 발전</a:t>
            </a:r>
            <a:endParaRPr kumimoji="0" lang="en-US" altLang="ko-KR" sz="1600" spc="-15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0488" indent="-90488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spc="-15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향상된 위생수준</a:t>
            </a:r>
            <a:endParaRPr kumimoji="0" lang="en-US" altLang="ko-KR" sz="1600" spc="-1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1" name="TextBox 49"/>
          <p:cNvSpPr txBox="1">
            <a:spLocks noChangeArrowheads="1"/>
          </p:cNvSpPr>
          <p:nvPr/>
        </p:nvSpPr>
        <p:spPr bwMode="auto">
          <a:xfrm>
            <a:off x="4717227" y="2782865"/>
            <a:ext cx="1935225" cy="80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90488" indent="-90488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치료기술의 향상</a:t>
            </a:r>
            <a:endParaRPr kumimoji="0"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kumimoji="0" lang="ko-KR" altLang="en-US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→ 생존율과 치료비 증가</a:t>
            </a:r>
            <a:endParaRPr kumimoji="0" lang="en-US" altLang="ko-KR" sz="1600" spc="-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2" name="TextBox 49"/>
          <p:cNvSpPr txBox="1">
            <a:spLocks noChangeArrowheads="1"/>
          </p:cNvSpPr>
          <p:nvPr/>
        </p:nvSpPr>
        <p:spPr bwMode="auto">
          <a:xfrm>
            <a:off x="6851394" y="2782865"/>
            <a:ext cx="2072910" cy="118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90488" indent="-90488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ko-KR" altLang="en-US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의학기술이 발전했는데</a:t>
            </a:r>
            <a:endParaRPr kumimoji="0" lang="en-US" altLang="ko-KR" sz="1600" spc="-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en-US" altLang="ko-KR" sz="1600" spc="-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0" lang="en-US" altLang="ko-KR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r>
              <a:rPr kumimoji="0" lang="ko-KR" altLang="en-US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검진 반드시 필요할까</a:t>
            </a:r>
            <a:r>
              <a:rPr kumimoji="0" lang="en-US" altLang="ko-KR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 marL="88900" indent="-88900" eaLnBrk="1" hangingPunct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kumimoji="0" lang="ko-KR" altLang="en-US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검진받다 암을 발견할까</a:t>
            </a:r>
            <a:endParaRPr kumimoji="0" lang="en-US" altLang="ko-KR" sz="1600" spc="-3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ko-KR" altLang="en-US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두려운데</a:t>
            </a:r>
            <a:r>
              <a:rPr kumimoji="0" lang="en-US" altLang="ko-KR" sz="1600" spc="-3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  <a:endParaRPr kumimoji="0" lang="en-US" altLang="ko-KR" sz="1600" spc="-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3757352" y="1068206"/>
            <a:ext cx="165141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사업의 필요성</a:t>
            </a:r>
            <a:endParaRPr lang="ko-KR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32078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/>
          <p:cNvSpPr>
            <a:spLocks/>
          </p:cNvSpPr>
          <p:nvPr/>
        </p:nvSpPr>
        <p:spPr bwMode="auto">
          <a:xfrm rot="10800000" flipV="1">
            <a:off x="5858620" y="4323687"/>
            <a:ext cx="2104510" cy="714378"/>
          </a:xfrm>
          <a:custGeom>
            <a:avLst/>
            <a:gdLst/>
            <a:ahLst/>
            <a:cxnLst>
              <a:cxn ang="0">
                <a:pos x="48" y="198"/>
              </a:cxn>
              <a:cxn ang="0">
                <a:pos x="150" y="198"/>
              </a:cxn>
              <a:cxn ang="0">
                <a:pos x="0" y="0"/>
              </a:cxn>
              <a:cxn ang="0">
                <a:pos x="768" y="0"/>
              </a:cxn>
              <a:cxn ang="0">
                <a:pos x="630" y="192"/>
              </a:cxn>
              <a:cxn ang="0">
                <a:pos x="720" y="192"/>
              </a:cxn>
              <a:cxn ang="0">
                <a:pos x="384" y="432"/>
              </a:cxn>
              <a:cxn ang="0">
                <a:pos x="48" y="198"/>
              </a:cxn>
            </a:cxnLst>
            <a:rect l="0" t="0" r="r" b="b"/>
            <a:pathLst>
              <a:path w="768" h="432">
                <a:moveTo>
                  <a:pt x="48" y="198"/>
                </a:moveTo>
                <a:lnTo>
                  <a:pt x="150" y="198"/>
                </a:lnTo>
                <a:lnTo>
                  <a:pt x="0" y="0"/>
                </a:lnTo>
                <a:lnTo>
                  <a:pt x="768" y="0"/>
                </a:lnTo>
                <a:lnTo>
                  <a:pt x="630" y="192"/>
                </a:lnTo>
                <a:lnTo>
                  <a:pt x="720" y="192"/>
                </a:lnTo>
                <a:lnTo>
                  <a:pt x="384" y="432"/>
                </a:lnTo>
                <a:lnTo>
                  <a:pt x="48" y="19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054" name="Picture 6" descr="좌절에 대한 이미지 검색결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1" t="15787" b="7356"/>
          <a:stretch/>
        </p:blipFill>
        <p:spPr bwMode="auto">
          <a:xfrm flipH="1">
            <a:off x="1389843" y="5492338"/>
            <a:ext cx="2006306" cy="136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Freeform 9"/>
          <p:cNvSpPr>
            <a:spLocks/>
          </p:cNvSpPr>
          <p:nvPr/>
        </p:nvSpPr>
        <p:spPr bwMode="auto">
          <a:xfrm rot="10800000" flipV="1">
            <a:off x="1227427" y="4323687"/>
            <a:ext cx="2104510" cy="714378"/>
          </a:xfrm>
          <a:custGeom>
            <a:avLst/>
            <a:gdLst/>
            <a:ahLst/>
            <a:cxnLst>
              <a:cxn ang="0">
                <a:pos x="48" y="198"/>
              </a:cxn>
              <a:cxn ang="0">
                <a:pos x="150" y="198"/>
              </a:cxn>
              <a:cxn ang="0">
                <a:pos x="0" y="0"/>
              </a:cxn>
              <a:cxn ang="0">
                <a:pos x="768" y="0"/>
              </a:cxn>
              <a:cxn ang="0">
                <a:pos x="630" y="192"/>
              </a:cxn>
              <a:cxn ang="0">
                <a:pos x="720" y="192"/>
              </a:cxn>
              <a:cxn ang="0">
                <a:pos x="384" y="432"/>
              </a:cxn>
              <a:cxn ang="0">
                <a:pos x="48" y="198"/>
              </a:cxn>
            </a:cxnLst>
            <a:rect l="0" t="0" r="r" b="b"/>
            <a:pathLst>
              <a:path w="768" h="432">
                <a:moveTo>
                  <a:pt x="48" y="198"/>
                </a:moveTo>
                <a:lnTo>
                  <a:pt x="150" y="198"/>
                </a:lnTo>
                <a:lnTo>
                  <a:pt x="0" y="0"/>
                </a:lnTo>
                <a:lnTo>
                  <a:pt x="768" y="0"/>
                </a:lnTo>
                <a:lnTo>
                  <a:pt x="630" y="192"/>
                </a:lnTo>
                <a:lnTo>
                  <a:pt x="720" y="192"/>
                </a:lnTo>
                <a:lnTo>
                  <a:pt x="384" y="432"/>
                </a:lnTo>
                <a:lnTo>
                  <a:pt x="48" y="19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6" name="모서리가 둥근 직사각형 25"/>
          <p:cNvSpPr/>
          <p:nvPr/>
        </p:nvSpPr>
        <p:spPr>
          <a:xfrm>
            <a:off x="0" y="639049"/>
            <a:ext cx="9144000" cy="457674"/>
          </a:xfrm>
          <a:prstGeom prst="roundRect">
            <a:avLst>
              <a:gd name="adj" fmla="val 28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61" name="차트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2633815"/>
              </p:ext>
            </p:extLst>
          </p:nvPr>
        </p:nvGraphicFramePr>
        <p:xfrm>
          <a:off x="4920347" y="1391248"/>
          <a:ext cx="3981057" cy="2961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2" name="차트 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271511"/>
              </p:ext>
            </p:extLst>
          </p:nvPr>
        </p:nvGraphicFramePr>
        <p:xfrm>
          <a:off x="249916" y="1382543"/>
          <a:ext cx="4577780" cy="2952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3" name="TextBox 62"/>
          <p:cNvSpPr txBox="1"/>
          <p:nvPr/>
        </p:nvSpPr>
        <p:spPr>
          <a:xfrm>
            <a:off x="932502" y="5169867"/>
            <a:ext cx="610163" cy="5003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>
                <a:gd name="adj" fmla="val 47033"/>
              </a:avLst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암</a:t>
            </a:r>
            <a:endParaRPr kumimoji="0" lang="ko-KR" altLang="en-US" dirty="0"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495697" y="5151540"/>
            <a:ext cx="2714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spc="-150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사망원인 부동의 </a:t>
            </a:r>
            <a:r>
              <a:rPr lang="en-US" altLang="ko-KR" sz="2800" b="1" spc="-150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2800" b="1" spc="-150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위</a:t>
            </a:r>
            <a:endParaRPr lang="ko-KR" altLang="en-US" sz="2800" b="1" spc="-150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962040" y="1397781"/>
            <a:ext cx="856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단위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: %)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397000" y="5239362"/>
            <a:ext cx="34996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spc="-150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점차적으로 늘어가는 진료비</a:t>
            </a:r>
            <a:endParaRPr lang="ko-KR" altLang="en-US" sz="2200" b="1" spc="-150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14703" y="1396771"/>
            <a:ext cx="8819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단위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명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69" name="Picture 2" descr="개인 회생에 대한 이미지 검색결과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928" y="5757867"/>
            <a:ext cx="1461202" cy="1100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직사각형 69"/>
          <p:cNvSpPr/>
          <p:nvPr/>
        </p:nvSpPr>
        <p:spPr>
          <a:xfrm>
            <a:off x="258968" y="907404"/>
            <a:ext cx="457200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384976" y="968906"/>
            <a:ext cx="1757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 smtClean="0">
                <a:solidFill>
                  <a:schemeClr val="bg1"/>
                </a:solidFill>
                <a:latin typeface="+mj-ea"/>
                <a:ea typeface="+mj-ea"/>
              </a:rPr>
              <a:t>20</a:t>
            </a:r>
            <a:r>
              <a:rPr lang="en-US" altLang="ko-KR" sz="1600" b="1" dirty="0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14</a:t>
            </a:r>
            <a:r>
              <a:rPr lang="ko-KR" altLang="en-US" sz="1600" b="1" dirty="0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년 사망원인</a:t>
            </a:r>
            <a:endParaRPr lang="ko-KR" altLang="en-US" sz="1600" b="1" dirty="0">
              <a:solidFill>
                <a:schemeClr val="accent5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4922675" y="907404"/>
            <a:ext cx="457200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5076676" y="968906"/>
            <a:ext cx="2730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건</a:t>
            </a:r>
            <a:r>
              <a:rPr lang="ko-KR" altLang="en-US" sz="1600" b="1" dirty="0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강보험 암 진료환자 현황</a:t>
            </a:r>
            <a:endParaRPr lang="ko-KR" altLang="en-US" sz="1600" b="1" dirty="0">
              <a:solidFill>
                <a:schemeClr val="accent5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2756" y="198110"/>
            <a:ext cx="4113853" cy="3693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prstTxWarp prst="textPlain">
              <a:avLst/>
            </a:prstTxWarp>
            <a:spAutoFit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defRPr kumimoji="0" b="1" spc="38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en-US" altLang="ko-KR" dirty="0"/>
              <a:t>2. </a:t>
            </a:r>
            <a:r>
              <a:rPr lang="ko-KR" altLang="en-US" dirty="0"/>
              <a:t>사업의 필요성 및 목적</a:t>
            </a:r>
          </a:p>
        </p:txBody>
      </p:sp>
      <p:sp>
        <p:nvSpPr>
          <p:cNvPr id="20" name="타원 19"/>
          <p:cNvSpPr/>
          <p:nvPr/>
        </p:nvSpPr>
        <p:spPr>
          <a:xfrm>
            <a:off x="905264" y="1950761"/>
            <a:ext cx="459865" cy="439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7979348" y="1827193"/>
            <a:ext cx="522100" cy="439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2906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40"/>
          <a:stretch/>
        </p:blipFill>
        <p:spPr>
          <a:xfrm>
            <a:off x="1376459" y="5427024"/>
            <a:ext cx="1361436" cy="140933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72"/>
          <a:stretch/>
        </p:blipFill>
        <p:spPr>
          <a:xfrm>
            <a:off x="6214541" y="5427023"/>
            <a:ext cx="1560498" cy="1430977"/>
          </a:xfrm>
          <a:prstGeom prst="rect">
            <a:avLst/>
          </a:prstGeom>
        </p:spPr>
      </p:pic>
      <p:sp>
        <p:nvSpPr>
          <p:cNvPr id="17" name="Freeform 9"/>
          <p:cNvSpPr>
            <a:spLocks/>
          </p:cNvSpPr>
          <p:nvPr/>
        </p:nvSpPr>
        <p:spPr bwMode="auto">
          <a:xfrm rot="10800000" flipV="1">
            <a:off x="5720028" y="4323687"/>
            <a:ext cx="2104510" cy="714378"/>
          </a:xfrm>
          <a:custGeom>
            <a:avLst/>
            <a:gdLst/>
            <a:ahLst/>
            <a:cxnLst>
              <a:cxn ang="0">
                <a:pos x="48" y="198"/>
              </a:cxn>
              <a:cxn ang="0">
                <a:pos x="150" y="198"/>
              </a:cxn>
              <a:cxn ang="0">
                <a:pos x="0" y="0"/>
              </a:cxn>
              <a:cxn ang="0">
                <a:pos x="768" y="0"/>
              </a:cxn>
              <a:cxn ang="0">
                <a:pos x="630" y="192"/>
              </a:cxn>
              <a:cxn ang="0">
                <a:pos x="720" y="192"/>
              </a:cxn>
              <a:cxn ang="0">
                <a:pos x="384" y="432"/>
              </a:cxn>
              <a:cxn ang="0">
                <a:pos x="48" y="198"/>
              </a:cxn>
            </a:cxnLst>
            <a:rect l="0" t="0" r="r" b="b"/>
            <a:pathLst>
              <a:path w="768" h="432">
                <a:moveTo>
                  <a:pt x="48" y="198"/>
                </a:moveTo>
                <a:lnTo>
                  <a:pt x="150" y="198"/>
                </a:lnTo>
                <a:lnTo>
                  <a:pt x="0" y="0"/>
                </a:lnTo>
                <a:lnTo>
                  <a:pt x="768" y="0"/>
                </a:lnTo>
                <a:lnTo>
                  <a:pt x="630" y="192"/>
                </a:lnTo>
                <a:lnTo>
                  <a:pt x="720" y="192"/>
                </a:lnTo>
                <a:lnTo>
                  <a:pt x="384" y="432"/>
                </a:lnTo>
                <a:lnTo>
                  <a:pt x="48" y="19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 rot="10800000" flipV="1">
            <a:off x="1227427" y="4323687"/>
            <a:ext cx="2104510" cy="714378"/>
          </a:xfrm>
          <a:custGeom>
            <a:avLst/>
            <a:gdLst/>
            <a:ahLst/>
            <a:cxnLst>
              <a:cxn ang="0">
                <a:pos x="48" y="198"/>
              </a:cxn>
              <a:cxn ang="0">
                <a:pos x="150" y="198"/>
              </a:cxn>
              <a:cxn ang="0">
                <a:pos x="0" y="0"/>
              </a:cxn>
              <a:cxn ang="0">
                <a:pos x="768" y="0"/>
              </a:cxn>
              <a:cxn ang="0">
                <a:pos x="630" y="192"/>
              </a:cxn>
              <a:cxn ang="0">
                <a:pos x="720" y="192"/>
              </a:cxn>
              <a:cxn ang="0">
                <a:pos x="384" y="432"/>
              </a:cxn>
              <a:cxn ang="0">
                <a:pos x="48" y="198"/>
              </a:cxn>
            </a:cxnLst>
            <a:rect l="0" t="0" r="r" b="b"/>
            <a:pathLst>
              <a:path w="768" h="432">
                <a:moveTo>
                  <a:pt x="48" y="198"/>
                </a:moveTo>
                <a:lnTo>
                  <a:pt x="150" y="198"/>
                </a:lnTo>
                <a:lnTo>
                  <a:pt x="0" y="0"/>
                </a:lnTo>
                <a:lnTo>
                  <a:pt x="768" y="0"/>
                </a:lnTo>
                <a:lnTo>
                  <a:pt x="630" y="192"/>
                </a:lnTo>
                <a:lnTo>
                  <a:pt x="720" y="192"/>
                </a:lnTo>
                <a:lnTo>
                  <a:pt x="384" y="432"/>
                </a:lnTo>
                <a:lnTo>
                  <a:pt x="48" y="198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5400000" scaled="1"/>
          </a:gra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aphicFrame>
        <p:nvGraphicFramePr>
          <p:cNvPr id="19" name="개체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9078714"/>
              </p:ext>
            </p:extLst>
          </p:nvPr>
        </p:nvGraphicFramePr>
        <p:xfrm>
          <a:off x="299406" y="1419284"/>
          <a:ext cx="4090611" cy="2937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480284" y="1535852"/>
            <a:ext cx="856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단위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: %)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313505" y="921459"/>
            <a:ext cx="457200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59728" y="1015391"/>
            <a:ext cx="1487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err="1" smtClean="0">
                <a:solidFill>
                  <a:schemeClr val="bg1"/>
                </a:solidFill>
                <a:latin typeface="+mj-ea"/>
                <a:ea typeface="+mj-ea"/>
              </a:rPr>
              <a:t>암</a:t>
            </a:r>
            <a:r>
              <a:rPr lang="ko-KR" altLang="en-US" sz="1600" b="1" dirty="0" err="1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검진</a:t>
            </a:r>
            <a:r>
              <a:rPr lang="ko-KR" altLang="en-US" sz="1600" b="1" dirty="0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 err="1" smtClean="0">
                <a:solidFill>
                  <a:schemeClr val="accent5">
                    <a:lumMod val="75000"/>
                  </a:schemeClr>
                </a:solidFill>
                <a:latin typeface="+mj-ea"/>
                <a:ea typeface="+mj-ea"/>
              </a:rPr>
              <a:t>수검율</a:t>
            </a:r>
            <a:endParaRPr lang="ko-KR" altLang="en-US" sz="1600" b="1" dirty="0">
              <a:solidFill>
                <a:schemeClr val="accent5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730879" y="918241"/>
            <a:ext cx="457200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46209" y="989520"/>
            <a:ext cx="30027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6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altLang="ko-KR" dirty="0"/>
              <a:t>20</a:t>
            </a:r>
            <a:r>
              <a:rPr lang="en-US" altLang="ko-KR" dirty="0">
                <a:solidFill>
                  <a:schemeClr val="accent5"/>
                </a:solidFill>
              </a:rPr>
              <a:t>13 </a:t>
            </a:r>
            <a:r>
              <a:rPr lang="ko-KR" altLang="en-US" dirty="0">
                <a:solidFill>
                  <a:schemeClr val="accent5"/>
                </a:solidFill>
              </a:rPr>
              <a:t>주요 </a:t>
            </a:r>
            <a:r>
              <a:rPr lang="ko-KR" altLang="en-US" dirty="0" err="1">
                <a:solidFill>
                  <a:schemeClr val="accent5"/>
                </a:solidFill>
              </a:rPr>
              <a:t>암종발생분율</a:t>
            </a:r>
            <a:r>
              <a:rPr lang="en-US" altLang="ko-KR" dirty="0">
                <a:solidFill>
                  <a:schemeClr val="accent5"/>
                </a:solidFill>
              </a:rPr>
              <a:t>(</a:t>
            </a:r>
            <a:r>
              <a:rPr lang="ko-KR" altLang="en-US" dirty="0">
                <a:solidFill>
                  <a:schemeClr val="accent5"/>
                </a:solidFill>
              </a:rPr>
              <a:t>제주</a:t>
            </a:r>
            <a:r>
              <a:rPr lang="en-US" altLang="ko-KR" dirty="0">
                <a:solidFill>
                  <a:schemeClr val="accent5"/>
                </a:solidFill>
              </a:rPr>
              <a:t>)</a:t>
            </a:r>
            <a:endParaRPr lang="ko-KR" altLang="en-US" dirty="0">
              <a:solidFill>
                <a:schemeClr val="accent5"/>
              </a:solidFill>
            </a:endParaRPr>
          </a:p>
        </p:txBody>
      </p:sp>
      <p:graphicFrame>
        <p:nvGraphicFramePr>
          <p:cNvPr id="9" name="개체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031785"/>
              </p:ext>
            </p:extLst>
          </p:nvPr>
        </p:nvGraphicFramePr>
        <p:xfrm>
          <a:off x="4732317" y="1419284"/>
          <a:ext cx="4120738" cy="2937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51098" y="5071587"/>
            <a:ext cx="18421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200" b="1" spc="-15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저조한 </a:t>
            </a:r>
            <a:r>
              <a:rPr lang="ko-KR" altLang="en-US" dirty="0" err="1"/>
              <a:t>수검율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30879" y="5071587"/>
            <a:ext cx="42659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200" b="1" spc="-15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ko-KR" altLang="en-US" dirty="0"/>
              <a:t>암 발생위험 인자 최소화 방안 필요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2756" y="198110"/>
            <a:ext cx="4113853" cy="369332"/>
          </a:xfrm>
          <a:prstGeom prst="rect">
            <a:avLst/>
          </a:prstGeom>
          <a:noFill/>
        </p:spPr>
        <p:txBody>
          <a:bodyPr wrap="square" lIns="68580" tIns="34290" rIns="68580" bIns="34290" numCol="1" rtlCol="0">
            <a:prstTxWarp prst="textPlain">
              <a:avLst/>
            </a:prstTxWarp>
            <a:spAutoFit/>
          </a:bodyPr>
          <a:lstStyle>
            <a:defPPr>
              <a:defRPr lang="ko-KR"/>
            </a:defPPr>
            <a:lvl1pPr fontAlgn="auto">
              <a:spcBef>
                <a:spcPts val="0"/>
              </a:spcBef>
              <a:spcAft>
                <a:spcPts val="0"/>
              </a:spcAft>
              <a:defRPr kumimoji="0" b="1" spc="38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defRPr>
            </a:lvl1pPr>
          </a:lstStyle>
          <a:p>
            <a:r>
              <a:rPr lang="en-US" altLang="ko-KR" dirty="0"/>
              <a:t>2. </a:t>
            </a:r>
            <a:r>
              <a:rPr lang="ko-KR" altLang="en-US" dirty="0"/>
              <a:t>사업의 필요성 및 목적</a:t>
            </a:r>
          </a:p>
        </p:txBody>
      </p:sp>
      <p:sp>
        <p:nvSpPr>
          <p:cNvPr id="16" name="타원 15"/>
          <p:cNvSpPr/>
          <p:nvPr/>
        </p:nvSpPr>
        <p:spPr>
          <a:xfrm>
            <a:off x="1211920" y="1975475"/>
            <a:ext cx="459865" cy="439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타원 19"/>
          <p:cNvSpPr/>
          <p:nvPr/>
        </p:nvSpPr>
        <p:spPr>
          <a:xfrm>
            <a:off x="2955098" y="1835958"/>
            <a:ext cx="459865" cy="4399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7281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22756" y="198110"/>
            <a:ext cx="4113853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kumimoji="0" lang="ko-KR" altLang="en-US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사업의 필요성 및 목적</a:t>
            </a:r>
            <a:endParaRPr kumimoji="0" lang="ko-KR" altLang="en-US" b="1" spc="38" dirty="0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763" y="1053066"/>
            <a:ext cx="1977237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400" dirty="0" smtClean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사업의 목적</a:t>
            </a:r>
            <a:endParaRPr kumimoji="0" lang="ko-KR" altLang="en-US" sz="2400" dirty="0">
              <a:solidFill>
                <a:schemeClr val="accent5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22756" y="2000845"/>
            <a:ext cx="8655066" cy="4290140"/>
            <a:chOff x="607694" y="2083174"/>
            <a:chExt cx="8183863" cy="4056574"/>
          </a:xfrm>
        </p:grpSpPr>
        <p:grpSp>
          <p:nvGrpSpPr>
            <p:cNvPr id="10" name="그룹 9"/>
            <p:cNvGrpSpPr/>
            <p:nvPr/>
          </p:nvGrpSpPr>
          <p:grpSpPr>
            <a:xfrm>
              <a:off x="2652594" y="2083174"/>
              <a:ext cx="4056574" cy="4056574"/>
              <a:chOff x="1331639" y="188639"/>
              <a:chExt cx="6480721" cy="6480721"/>
            </a:xfrm>
          </p:grpSpPr>
          <p:sp>
            <p:nvSpPr>
              <p:cNvPr id="11" name="도넛 10"/>
              <p:cNvSpPr/>
              <p:nvPr/>
            </p:nvSpPr>
            <p:spPr>
              <a:xfrm>
                <a:off x="1331639" y="188639"/>
                <a:ext cx="6480721" cy="6480721"/>
              </a:xfrm>
              <a:prstGeom prst="donut">
                <a:avLst>
                  <a:gd name="adj" fmla="val 18501"/>
                </a:avLst>
              </a:prstGeom>
              <a:gradFill flip="none" rotWithShape="1">
                <a:gsLst>
                  <a:gs pos="0">
                    <a:srgbClr val="E0E0E0"/>
                  </a:gs>
                  <a:gs pos="100000">
                    <a:srgbClr val="CCCCCC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2699794" y="1574739"/>
                <a:ext cx="3744414" cy="3744414"/>
                <a:chOff x="3707906" y="4959115"/>
                <a:chExt cx="1872206" cy="1872206"/>
              </a:xfrm>
            </p:grpSpPr>
            <p:sp>
              <p:nvSpPr>
                <p:cNvPr id="13" name="타원 12"/>
                <p:cNvSpPr/>
                <p:nvPr/>
              </p:nvSpPr>
              <p:spPr>
                <a:xfrm>
                  <a:off x="3707906" y="4959115"/>
                  <a:ext cx="1872206" cy="1872206"/>
                </a:xfrm>
                <a:prstGeom prst="ellipse">
                  <a:avLst/>
                </a:prstGeom>
                <a:noFill/>
                <a:ln>
                  <a:solidFill>
                    <a:srgbClr val="CCCCC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4" name="타원 13"/>
                <p:cNvSpPr/>
                <p:nvPr/>
              </p:nvSpPr>
              <p:spPr>
                <a:xfrm>
                  <a:off x="3825591" y="5076800"/>
                  <a:ext cx="1636836" cy="1636836"/>
                </a:xfrm>
                <a:prstGeom prst="ellipse">
                  <a:avLst/>
                </a:prstGeom>
                <a:noFill/>
                <a:ln>
                  <a:solidFill>
                    <a:srgbClr val="EAEAE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grpSp>
          <p:nvGrpSpPr>
            <p:cNvPr id="15" name="그룹 14"/>
            <p:cNvGrpSpPr/>
            <p:nvPr/>
          </p:nvGrpSpPr>
          <p:grpSpPr>
            <a:xfrm>
              <a:off x="5478093" y="2386250"/>
              <a:ext cx="1082113" cy="1082113"/>
              <a:chOff x="756941" y="1865831"/>
              <a:chExt cx="1159843" cy="1159843"/>
            </a:xfrm>
          </p:grpSpPr>
          <p:sp>
            <p:nvSpPr>
              <p:cNvPr id="16" name="타원 15"/>
              <p:cNvSpPr/>
              <p:nvPr/>
            </p:nvSpPr>
            <p:spPr>
              <a:xfrm>
                <a:off x="756941" y="1865831"/>
                <a:ext cx="1159843" cy="115984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5000"/>
                      <a:lumOff val="5000"/>
                    </a:schemeClr>
                  </a:gs>
                  <a:gs pos="50000">
                    <a:srgbClr val="5D5D5D"/>
                  </a:gs>
                  <a:gs pos="100000">
                    <a:srgbClr val="5D5D5D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7" name="타원 16"/>
              <p:cNvSpPr/>
              <p:nvPr/>
            </p:nvSpPr>
            <p:spPr>
              <a:xfrm>
                <a:off x="919602" y="1894120"/>
                <a:ext cx="834521" cy="63649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30000">
                    <a:schemeClr val="bg1">
                      <a:alpha val="44000"/>
                    </a:schemeClr>
                  </a:gs>
                  <a:gs pos="75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2732141" y="4536517"/>
              <a:ext cx="1082113" cy="1082113"/>
              <a:chOff x="756941" y="1865831"/>
              <a:chExt cx="1159843" cy="1159843"/>
            </a:xfrm>
          </p:grpSpPr>
          <p:sp>
            <p:nvSpPr>
              <p:cNvPr id="20" name="타원 19"/>
              <p:cNvSpPr/>
              <p:nvPr/>
            </p:nvSpPr>
            <p:spPr>
              <a:xfrm>
                <a:off x="756941" y="1865831"/>
                <a:ext cx="1159843" cy="115984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50000">
                    <a:srgbClr val="75A13F"/>
                  </a:gs>
                  <a:gs pos="100000">
                    <a:srgbClr val="75A13F"/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919602" y="1894120"/>
                <a:ext cx="834521" cy="63649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30000">
                    <a:schemeClr val="bg1">
                      <a:alpha val="44000"/>
                    </a:schemeClr>
                  </a:gs>
                  <a:gs pos="75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6" name="그룹 25"/>
            <p:cNvGrpSpPr/>
            <p:nvPr/>
          </p:nvGrpSpPr>
          <p:grpSpPr>
            <a:xfrm>
              <a:off x="2732141" y="2386250"/>
              <a:ext cx="1082113" cy="1082113"/>
              <a:chOff x="2219747" y="1346560"/>
              <a:chExt cx="1306180" cy="1306180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2219747" y="1346560"/>
                <a:ext cx="1306180" cy="1306180"/>
                <a:chOff x="756941" y="1865831"/>
                <a:chExt cx="1159843" cy="1159843"/>
              </a:xfrm>
            </p:grpSpPr>
            <p:sp>
              <p:nvSpPr>
                <p:cNvPr id="29" name="타원 28"/>
                <p:cNvSpPr/>
                <p:nvPr/>
              </p:nvSpPr>
              <p:spPr>
                <a:xfrm>
                  <a:off x="756941" y="1865831"/>
                  <a:ext cx="1159843" cy="11598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rgbClr val="2B81B9"/>
                    </a:gs>
                    <a:gs pos="100000">
                      <a:srgbClr val="2B81B9"/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30" name="타원 29"/>
                <p:cNvSpPr/>
                <p:nvPr/>
              </p:nvSpPr>
              <p:spPr>
                <a:xfrm>
                  <a:off x="919602" y="1894120"/>
                  <a:ext cx="834521" cy="6364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/>
                    </a:gs>
                    <a:gs pos="30000">
                      <a:schemeClr val="bg1">
                        <a:alpha val="44000"/>
                      </a:schemeClr>
                    </a:gs>
                    <a:gs pos="75000">
                      <a:schemeClr val="bg1">
                        <a:alpha val="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28" name="Picture 2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clrChange>
                  <a:clrFrom>
                    <a:srgbClr val="F2F2F2"/>
                  </a:clrFrom>
                  <a:clrTo>
                    <a:srgbClr val="F2F2F2">
                      <a:alpha val="0"/>
                    </a:srgbClr>
                  </a:clrTo>
                </a:clrChange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59"/>
              <a:stretch/>
            </p:blipFill>
            <p:spPr bwMode="auto">
              <a:xfrm>
                <a:off x="2446148" y="1598088"/>
                <a:ext cx="868746" cy="72101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63500" sx="102000" sy="102000" algn="ctr" rotWithShape="0">
                  <a:prstClr val="black">
                    <a:alpha val="75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1" name="그룹 30"/>
            <p:cNvGrpSpPr/>
            <p:nvPr/>
          </p:nvGrpSpPr>
          <p:grpSpPr>
            <a:xfrm>
              <a:off x="5478093" y="4536517"/>
              <a:ext cx="1082113" cy="1082113"/>
              <a:chOff x="756941" y="1865831"/>
              <a:chExt cx="1159843" cy="1159843"/>
            </a:xfrm>
          </p:grpSpPr>
          <p:sp>
            <p:nvSpPr>
              <p:cNvPr id="32" name="타원 31"/>
              <p:cNvSpPr/>
              <p:nvPr/>
            </p:nvSpPr>
            <p:spPr>
              <a:xfrm>
                <a:off x="756941" y="1865831"/>
                <a:ext cx="1159843" cy="115984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50000">
                    <a:srgbClr val="AC5208"/>
                  </a:gs>
                  <a:gs pos="100000">
                    <a:schemeClr val="accent6">
                      <a:lumMod val="7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타원 32"/>
              <p:cNvSpPr/>
              <p:nvPr/>
            </p:nvSpPr>
            <p:spPr>
              <a:xfrm>
                <a:off x="919602" y="1894120"/>
                <a:ext cx="834521" cy="636499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30000">
                    <a:schemeClr val="bg1">
                      <a:alpha val="44000"/>
                    </a:schemeClr>
                  </a:gs>
                  <a:gs pos="75000">
                    <a:schemeClr val="bg1"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4" name="TextBox 58"/>
            <p:cNvSpPr txBox="1">
              <a:spLocks noChangeArrowheads="1"/>
            </p:cNvSpPr>
            <p:nvPr/>
          </p:nvSpPr>
          <p:spPr bwMode="auto">
            <a:xfrm>
              <a:off x="607694" y="2507083"/>
              <a:ext cx="2214991" cy="730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주민 </a:t>
              </a:r>
              <a:r>
                <a:rPr kumimoji="0" lang="ko-KR" altLang="en-US" sz="18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맞춤형 밀착홍보</a:t>
              </a:r>
              <a:endParaRPr kumimoji="0" lang="en-US" altLang="ko-KR" sz="18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 err="1" smtClean="0">
                  <a:solidFill>
                    <a:schemeClr val="accent6">
                      <a:lumMod val="75000"/>
                    </a:schemeClr>
                  </a:solidFill>
                </a:rPr>
                <a:t>수검율</a:t>
              </a:r>
              <a:r>
                <a:rPr kumimoji="0" lang="ko-KR" altLang="en-US" sz="1800" b="1" spc="-150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kumimoji="0" lang="ko-KR" altLang="en-US" sz="1800" b="1" spc="-150" dirty="0">
                  <a:solidFill>
                    <a:schemeClr val="accent6">
                      <a:lumMod val="75000"/>
                    </a:schemeClr>
                  </a:solidFill>
                </a:rPr>
                <a:t>극대화</a:t>
              </a:r>
            </a:p>
          </p:txBody>
        </p:sp>
        <p:sp>
          <p:nvSpPr>
            <p:cNvPr id="35" name="TextBox 58"/>
            <p:cNvSpPr txBox="1">
              <a:spLocks noChangeArrowheads="1"/>
            </p:cNvSpPr>
            <p:nvPr/>
          </p:nvSpPr>
          <p:spPr bwMode="auto">
            <a:xfrm>
              <a:off x="6463902" y="2507083"/>
              <a:ext cx="1666020" cy="730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암으로 인한</a:t>
              </a:r>
              <a:endParaRPr kumimoji="0" lang="en-US" altLang="ko-KR" sz="18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 smtClean="0">
                  <a:solidFill>
                    <a:schemeClr val="accent6">
                      <a:lumMod val="75000"/>
                    </a:schemeClr>
                  </a:solidFill>
                </a:rPr>
                <a:t>     사망률 감소</a:t>
              </a:r>
              <a:endParaRPr kumimoji="0" lang="ko-KR" altLang="en-US" sz="18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6" name="TextBox 58"/>
            <p:cNvSpPr txBox="1">
              <a:spLocks noChangeArrowheads="1"/>
            </p:cNvSpPr>
            <p:nvPr/>
          </p:nvSpPr>
          <p:spPr bwMode="auto">
            <a:xfrm>
              <a:off x="1042761" y="4791369"/>
              <a:ext cx="1772241" cy="730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경제적 </a:t>
              </a:r>
              <a:endParaRPr kumimoji="0" lang="en-US" altLang="ko-KR" sz="18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>
                  <a:solidFill>
                    <a:schemeClr val="accent6">
                      <a:lumMod val="75000"/>
                    </a:schemeClr>
                  </a:solidFill>
                </a:rPr>
                <a:t>부담비용</a:t>
              </a:r>
              <a:r>
                <a:rPr kumimoji="0" lang="ko-KR" altLang="en-US" sz="18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kumimoji="0" lang="ko-KR" altLang="en-US" sz="1800" b="1" spc="-150" dirty="0" smtClean="0">
                  <a:solidFill>
                    <a:schemeClr val="accent6">
                      <a:lumMod val="75000"/>
                    </a:schemeClr>
                  </a:solidFill>
                </a:rPr>
                <a:t>최소화</a:t>
              </a:r>
              <a:endParaRPr kumimoji="0" lang="ko-KR" altLang="en-US" sz="18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37" name="TextBox 58"/>
            <p:cNvSpPr txBox="1">
              <a:spLocks noChangeArrowheads="1"/>
            </p:cNvSpPr>
            <p:nvPr/>
          </p:nvSpPr>
          <p:spPr bwMode="auto">
            <a:xfrm>
              <a:off x="6477864" y="4791370"/>
              <a:ext cx="2313693" cy="730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지역주민의 건강증진</a:t>
              </a:r>
              <a:endParaRPr kumimoji="0" lang="en-US" altLang="ko-KR" sz="1800" b="1" spc="-150" dirty="0" smtClean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FontTx/>
                <a:buNone/>
              </a:pPr>
              <a:r>
                <a:rPr kumimoji="0" lang="ko-KR" altLang="en-US" sz="1800" b="1" spc="-150" dirty="0" smtClean="0">
                  <a:solidFill>
                    <a:schemeClr val="accent6">
                      <a:lumMod val="75000"/>
                    </a:schemeClr>
                  </a:solidFill>
                </a:rPr>
                <a:t>  적극적 수검문화 조성</a:t>
              </a:r>
              <a:endParaRPr kumimoji="0" lang="ko-KR" altLang="en-US" sz="1800" b="1" spc="-1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pic>
          <p:nvPicPr>
            <p:cNvPr id="38" name="그림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522" y="4613281"/>
              <a:ext cx="1005349" cy="1005349"/>
            </a:xfrm>
            <a:prstGeom prst="rect">
              <a:avLst/>
            </a:prstGeom>
          </p:spPr>
        </p:pic>
        <p:pic>
          <p:nvPicPr>
            <p:cNvPr id="39" name="그림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308" y="2502870"/>
              <a:ext cx="1055560" cy="734857"/>
            </a:xfrm>
            <a:prstGeom prst="rect">
              <a:avLst/>
            </a:prstGeom>
          </p:spPr>
        </p:pic>
        <p:sp>
          <p:nvSpPr>
            <p:cNvPr id="40" name="타원 39"/>
            <p:cNvSpPr/>
            <p:nvPr/>
          </p:nvSpPr>
          <p:spPr>
            <a:xfrm>
              <a:off x="3578799" y="2997108"/>
              <a:ext cx="2204164" cy="2204164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1" name="Picture 4" descr="CT에 대한 이미지 검색결과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1483" y="4654847"/>
              <a:ext cx="1054661" cy="849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직사각형 1"/>
          <p:cNvSpPr/>
          <p:nvPr/>
        </p:nvSpPr>
        <p:spPr>
          <a:xfrm>
            <a:off x="0" y="1035902"/>
            <a:ext cx="760491" cy="4964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7523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kumimoji="0" lang="ko-KR" altLang="en-US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사업추진 내용</a:t>
            </a:r>
            <a:endParaRPr kumimoji="0" lang="ko-KR" altLang="en-US" b="1" spc="38" dirty="0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623303"/>
            <a:ext cx="3871356" cy="6228000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L 도형 8"/>
          <p:cNvSpPr/>
          <p:nvPr/>
        </p:nvSpPr>
        <p:spPr>
          <a:xfrm>
            <a:off x="169317" y="5994163"/>
            <a:ext cx="673831" cy="673831"/>
          </a:xfrm>
          <a:prstGeom prst="corner">
            <a:avLst>
              <a:gd name="adj1" fmla="val 23620"/>
              <a:gd name="adj2" fmla="val 2239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L 도형 32"/>
          <p:cNvSpPr/>
          <p:nvPr/>
        </p:nvSpPr>
        <p:spPr>
          <a:xfrm rot="10800000">
            <a:off x="3055021" y="792771"/>
            <a:ext cx="673831" cy="673831"/>
          </a:xfrm>
          <a:prstGeom prst="corner">
            <a:avLst>
              <a:gd name="adj1" fmla="val 23620"/>
              <a:gd name="adj2" fmla="val 2239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-5938" y="1175657"/>
            <a:ext cx="629392" cy="4156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4"/>
          <p:cNvSpPr>
            <a:spLocks noChangeArrowheads="1"/>
          </p:cNvSpPr>
          <p:nvPr/>
        </p:nvSpPr>
        <p:spPr bwMode="auto">
          <a:xfrm>
            <a:off x="369415" y="2683064"/>
            <a:ext cx="2781190" cy="94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180975" indent="-180975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ko-KR" altLang="en-US" b="1" spc="-150" dirty="0" smtClean="0">
                <a:solidFill>
                  <a:schemeClr val="bg1"/>
                </a:solidFill>
                <a:ea typeface="맑은 고딕" pitchFamily="50" charset="-127"/>
              </a:rPr>
              <a:t>정기검진과 건강생활실천</a:t>
            </a:r>
            <a:endParaRPr kumimoji="0" lang="en-US" altLang="ko-KR" b="1" spc="-150" dirty="0" smtClean="0">
              <a:solidFill>
                <a:schemeClr val="bg1"/>
              </a:solidFill>
              <a:ea typeface="맑은 고딕" pitchFamily="50" charset="-127"/>
            </a:endParaRPr>
          </a:p>
          <a:p>
            <a:pPr marL="180975" indent="-180975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0" lang="ko-KR" altLang="en-US" b="1" spc="-150" dirty="0">
                <a:solidFill>
                  <a:schemeClr val="bg1"/>
                </a:solidFill>
                <a:ea typeface="맑은 고딕" pitchFamily="50" charset="-127"/>
              </a:rPr>
              <a:t>암 </a:t>
            </a:r>
            <a:r>
              <a:rPr kumimoji="0" lang="ko-KR" altLang="en-US" b="1" spc="-150" dirty="0" smtClean="0">
                <a:solidFill>
                  <a:schemeClr val="bg1"/>
                </a:solidFill>
                <a:ea typeface="맑은 고딕" pitchFamily="50" charset="-127"/>
              </a:rPr>
              <a:t>발생위험인자 최소화</a:t>
            </a:r>
            <a:endParaRPr kumimoji="0" lang="en-US" altLang="ko-KR" b="1" spc="-150" dirty="0">
              <a:solidFill>
                <a:schemeClr val="bg1"/>
              </a:solidFill>
              <a:ea typeface="맑은 고딕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23454" y="1128556"/>
            <a:ext cx="2696607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2400" dirty="0" err="1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암검진</a:t>
            </a:r>
            <a:r>
              <a:rPr kumimoji="0" lang="ko-KR" altLang="en-US" sz="240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성공전략</a:t>
            </a:r>
            <a:endParaRPr kumimoji="0" lang="ko-KR" altLang="en-US" sz="24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21938" y="2191328"/>
            <a:ext cx="2113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dirty="0">
                <a:ln w="19050" cmpd="sng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Tahoma" pitchFamily="34" charset="0"/>
              </a:rPr>
              <a:t>암으로부터의 자유</a:t>
            </a:r>
          </a:p>
        </p:txBody>
      </p:sp>
      <p:cxnSp>
        <p:nvCxnSpPr>
          <p:cNvPr id="15" name="직선 연결선 14"/>
          <p:cNvCxnSpPr/>
          <p:nvPr/>
        </p:nvCxnSpPr>
        <p:spPr>
          <a:xfrm>
            <a:off x="623454" y="1591294"/>
            <a:ext cx="2527151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모서리가 둥근 직사각형 46"/>
          <p:cNvSpPr/>
          <p:nvPr/>
        </p:nvSpPr>
        <p:spPr>
          <a:xfrm>
            <a:off x="4370923" y="896733"/>
            <a:ext cx="4326568" cy="759879"/>
          </a:xfrm>
          <a:prstGeom prst="roundRect">
            <a:avLst>
              <a:gd name="adj" fmla="val 2568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현황파악</a:t>
            </a:r>
            <a:endParaRPr kumimoji="0" lang="en-US" altLang="ko-KR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 algn="ctr"/>
            <a:r>
              <a:rPr kumimoji="0" lang="en-US" altLang="ko-KR" sz="1600" b="1" spc="-150" dirty="0">
                <a:solidFill>
                  <a:srgbClr val="FFFF00"/>
                </a:solidFill>
                <a:latin typeface="+mj-ea"/>
                <a:ea typeface="+mj-ea"/>
              </a:rPr>
              <a:t>(</a:t>
            </a:r>
            <a:r>
              <a:rPr kumimoji="0" lang="ko-KR" altLang="en-US" sz="1600" b="1" spc="-150" dirty="0">
                <a:solidFill>
                  <a:srgbClr val="FFFF00"/>
                </a:solidFill>
                <a:latin typeface="+mj-ea"/>
                <a:ea typeface="+mj-ea"/>
              </a:rPr>
              <a:t>지역주민의 특성</a:t>
            </a:r>
            <a:r>
              <a:rPr kumimoji="0" lang="en-US" altLang="ko-KR" sz="1600" b="1" spc="-150" dirty="0">
                <a:solidFill>
                  <a:srgbClr val="FFFF00"/>
                </a:solidFill>
                <a:latin typeface="+mj-ea"/>
                <a:ea typeface="+mj-ea"/>
              </a:rPr>
              <a:t>, </a:t>
            </a:r>
            <a:r>
              <a:rPr kumimoji="0" lang="ko-KR" altLang="en-US" sz="1600" b="1" spc="-150" dirty="0">
                <a:solidFill>
                  <a:srgbClr val="FFFF00"/>
                </a:solidFill>
                <a:latin typeface="+mj-ea"/>
                <a:ea typeface="+mj-ea"/>
              </a:rPr>
              <a:t>요구도 등</a:t>
            </a:r>
            <a:r>
              <a:rPr kumimoji="0" lang="en-US" altLang="ko-KR" sz="1600" b="1" spc="-150" dirty="0">
                <a:solidFill>
                  <a:srgbClr val="FFFF00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58" name="자유형 57"/>
          <p:cNvSpPr/>
          <p:nvPr/>
        </p:nvSpPr>
        <p:spPr>
          <a:xfrm rot="5400000">
            <a:off x="6367842" y="1512837"/>
            <a:ext cx="332731" cy="76377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38" h="13625">
                <a:moveTo>
                  <a:pt x="0" y="3385"/>
                </a:moveTo>
                <a:lnTo>
                  <a:pt x="398" y="3385"/>
                </a:lnTo>
                <a:lnTo>
                  <a:pt x="398" y="10240"/>
                </a:lnTo>
                <a:lnTo>
                  <a:pt x="0" y="10240"/>
                </a:lnTo>
                <a:close/>
                <a:moveTo>
                  <a:pt x="825" y="3385"/>
                </a:moveTo>
                <a:lnTo>
                  <a:pt x="1678" y="3385"/>
                </a:lnTo>
                <a:lnTo>
                  <a:pt x="1678" y="10240"/>
                </a:lnTo>
                <a:lnTo>
                  <a:pt x="825" y="10240"/>
                </a:lnTo>
                <a:close/>
                <a:moveTo>
                  <a:pt x="2105" y="3385"/>
                </a:moveTo>
                <a:lnTo>
                  <a:pt x="7111" y="3385"/>
                </a:lnTo>
                <a:lnTo>
                  <a:pt x="7111" y="0"/>
                </a:lnTo>
                <a:lnTo>
                  <a:pt x="13938" y="6826"/>
                </a:lnTo>
                <a:lnTo>
                  <a:pt x="7111" y="13625"/>
                </a:lnTo>
                <a:lnTo>
                  <a:pt x="7111" y="10240"/>
                </a:lnTo>
                <a:lnTo>
                  <a:pt x="2105" y="10240"/>
                </a:lnTo>
                <a:close/>
              </a:path>
            </a:pathLst>
          </a:custGeom>
          <a:blipFill rotWithShape="1">
            <a:blip r:embed="rId2" cstate="print">
              <a:alphaModFix/>
              <a:lum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9" name="모서리가 둥근 직사각형 58"/>
          <p:cNvSpPr/>
          <p:nvPr/>
        </p:nvSpPr>
        <p:spPr>
          <a:xfrm>
            <a:off x="4370923" y="2132839"/>
            <a:ext cx="4326568" cy="759879"/>
          </a:xfrm>
          <a:prstGeom prst="roundRect">
            <a:avLst>
              <a:gd name="adj" fmla="val 2568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보건소 </a:t>
            </a:r>
            <a:r>
              <a:rPr kumimoji="0" lang="ko-KR" altLang="en-US" b="1" dirty="0" err="1">
                <a:solidFill>
                  <a:srgbClr val="FFFF00"/>
                </a:solidFill>
                <a:latin typeface="+mj-ea"/>
                <a:ea typeface="+mj-ea"/>
              </a:rPr>
              <a:t>내ㆍ외</a:t>
            </a:r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 자원 협조체계 구축</a:t>
            </a:r>
            <a:endParaRPr kumimoji="0" lang="en-US" altLang="ko-KR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4370923" y="3368945"/>
            <a:ext cx="4326568" cy="759879"/>
          </a:xfrm>
          <a:prstGeom prst="roundRect">
            <a:avLst>
              <a:gd name="adj" fmla="val 2568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ko-KR" altLang="en-US" b="1" dirty="0" err="1">
                <a:solidFill>
                  <a:srgbClr val="FFFF00"/>
                </a:solidFill>
                <a:latin typeface="+mj-ea"/>
                <a:ea typeface="+mj-ea"/>
              </a:rPr>
              <a:t>대상자별</a:t>
            </a:r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 맞춤 홍보를 통한 </a:t>
            </a:r>
            <a:r>
              <a:rPr kumimoji="0" lang="ko-KR" altLang="en-US" b="1" dirty="0" err="1">
                <a:solidFill>
                  <a:srgbClr val="FFFF00"/>
                </a:solidFill>
                <a:latin typeface="+mj-ea"/>
                <a:ea typeface="+mj-ea"/>
              </a:rPr>
              <a:t>수검율</a:t>
            </a:r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 향상</a:t>
            </a:r>
          </a:p>
        </p:txBody>
      </p:sp>
      <p:sp>
        <p:nvSpPr>
          <p:cNvPr id="61" name="모서리가 둥근 직사각형 60"/>
          <p:cNvSpPr/>
          <p:nvPr/>
        </p:nvSpPr>
        <p:spPr>
          <a:xfrm>
            <a:off x="4370923" y="4605051"/>
            <a:ext cx="4326568" cy="759879"/>
          </a:xfrm>
          <a:prstGeom prst="roundRect">
            <a:avLst>
              <a:gd name="adj" fmla="val 2568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주민들과 수시 상호교류를 </a:t>
            </a:r>
            <a:endParaRPr kumimoji="0" lang="en-US" altLang="ko-KR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 algn="ctr"/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통한 검진의 질 관리</a:t>
            </a:r>
          </a:p>
        </p:txBody>
      </p:sp>
      <p:sp>
        <p:nvSpPr>
          <p:cNvPr id="68" name="모서리가 둥근 직사각형 67"/>
          <p:cNvSpPr/>
          <p:nvPr/>
        </p:nvSpPr>
        <p:spPr>
          <a:xfrm>
            <a:off x="4370923" y="5841161"/>
            <a:ext cx="4326568" cy="759879"/>
          </a:xfrm>
          <a:prstGeom prst="roundRect">
            <a:avLst>
              <a:gd name="adj" fmla="val 2568"/>
            </a:avLst>
          </a:prstGeom>
          <a:solidFill>
            <a:schemeClr val="tx1">
              <a:lumMod val="65000"/>
              <a:lumOff val="35000"/>
            </a:schemeClr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지역주민 스스로 적극적 검진받는 </a:t>
            </a:r>
            <a:endParaRPr kumimoji="0" lang="en-US" altLang="ko-KR" b="1" dirty="0">
              <a:solidFill>
                <a:srgbClr val="FFFF00"/>
              </a:solidFill>
              <a:latin typeface="+mj-ea"/>
              <a:ea typeface="+mj-ea"/>
            </a:endParaRPr>
          </a:p>
          <a:p>
            <a:pPr algn="ctr"/>
            <a:r>
              <a:rPr kumimoji="0" lang="ko-KR" altLang="en-US" b="1" dirty="0">
                <a:solidFill>
                  <a:srgbClr val="FFFF00"/>
                </a:solidFill>
                <a:latin typeface="+mj-ea"/>
                <a:ea typeface="+mj-ea"/>
              </a:rPr>
              <a:t>지역사회 분위기 조성</a:t>
            </a:r>
            <a:endParaRPr kumimoji="0" lang="en-US" altLang="ko-KR" b="1" dirty="0">
              <a:solidFill>
                <a:srgbClr val="FFFF00"/>
              </a:solidFill>
              <a:latin typeface="+mj-ea"/>
              <a:ea typeface="+mj-ea"/>
            </a:endParaRPr>
          </a:p>
        </p:txBody>
      </p:sp>
      <p:sp>
        <p:nvSpPr>
          <p:cNvPr id="90" name="자유형 89"/>
          <p:cNvSpPr/>
          <p:nvPr/>
        </p:nvSpPr>
        <p:spPr>
          <a:xfrm rot="5400000">
            <a:off x="6367842" y="2748943"/>
            <a:ext cx="332731" cy="76377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38" h="13625">
                <a:moveTo>
                  <a:pt x="0" y="3385"/>
                </a:moveTo>
                <a:lnTo>
                  <a:pt x="398" y="3385"/>
                </a:lnTo>
                <a:lnTo>
                  <a:pt x="398" y="10240"/>
                </a:lnTo>
                <a:lnTo>
                  <a:pt x="0" y="10240"/>
                </a:lnTo>
                <a:close/>
                <a:moveTo>
                  <a:pt x="825" y="3385"/>
                </a:moveTo>
                <a:lnTo>
                  <a:pt x="1678" y="3385"/>
                </a:lnTo>
                <a:lnTo>
                  <a:pt x="1678" y="10240"/>
                </a:lnTo>
                <a:lnTo>
                  <a:pt x="825" y="10240"/>
                </a:lnTo>
                <a:close/>
                <a:moveTo>
                  <a:pt x="2105" y="3385"/>
                </a:moveTo>
                <a:lnTo>
                  <a:pt x="7111" y="3385"/>
                </a:lnTo>
                <a:lnTo>
                  <a:pt x="7111" y="0"/>
                </a:lnTo>
                <a:lnTo>
                  <a:pt x="13938" y="6826"/>
                </a:lnTo>
                <a:lnTo>
                  <a:pt x="7111" y="13625"/>
                </a:lnTo>
                <a:lnTo>
                  <a:pt x="7111" y="10240"/>
                </a:lnTo>
                <a:lnTo>
                  <a:pt x="2105" y="10240"/>
                </a:lnTo>
                <a:close/>
              </a:path>
            </a:pathLst>
          </a:custGeom>
          <a:blipFill rotWithShape="1">
            <a:blip r:embed="rId2" cstate="print">
              <a:alphaModFix/>
              <a:lum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1" name="자유형 90"/>
          <p:cNvSpPr/>
          <p:nvPr/>
        </p:nvSpPr>
        <p:spPr>
          <a:xfrm rot="5400000">
            <a:off x="6367842" y="3985049"/>
            <a:ext cx="332731" cy="76377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38" h="13625">
                <a:moveTo>
                  <a:pt x="0" y="3385"/>
                </a:moveTo>
                <a:lnTo>
                  <a:pt x="398" y="3385"/>
                </a:lnTo>
                <a:lnTo>
                  <a:pt x="398" y="10240"/>
                </a:lnTo>
                <a:lnTo>
                  <a:pt x="0" y="10240"/>
                </a:lnTo>
                <a:close/>
                <a:moveTo>
                  <a:pt x="825" y="3385"/>
                </a:moveTo>
                <a:lnTo>
                  <a:pt x="1678" y="3385"/>
                </a:lnTo>
                <a:lnTo>
                  <a:pt x="1678" y="10240"/>
                </a:lnTo>
                <a:lnTo>
                  <a:pt x="825" y="10240"/>
                </a:lnTo>
                <a:close/>
                <a:moveTo>
                  <a:pt x="2105" y="3385"/>
                </a:moveTo>
                <a:lnTo>
                  <a:pt x="7111" y="3385"/>
                </a:lnTo>
                <a:lnTo>
                  <a:pt x="7111" y="0"/>
                </a:lnTo>
                <a:lnTo>
                  <a:pt x="13938" y="6826"/>
                </a:lnTo>
                <a:lnTo>
                  <a:pt x="7111" y="13625"/>
                </a:lnTo>
                <a:lnTo>
                  <a:pt x="7111" y="10240"/>
                </a:lnTo>
                <a:lnTo>
                  <a:pt x="2105" y="10240"/>
                </a:lnTo>
                <a:close/>
              </a:path>
            </a:pathLst>
          </a:custGeom>
          <a:blipFill rotWithShape="1">
            <a:blip r:embed="rId2" cstate="print">
              <a:alphaModFix/>
              <a:lum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2" name="자유형 91"/>
          <p:cNvSpPr/>
          <p:nvPr/>
        </p:nvSpPr>
        <p:spPr>
          <a:xfrm rot="5400000">
            <a:off x="6367842" y="5221155"/>
            <a:ext cx="332731" cy="763778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3938" h="13625">
                <a:moveTo>
                  <a:pt x="0" y="3385"/>
                </a:moveTo>
                <a:lnTo>
                  <a:pt x="398" y="3385"/>
                </a:lnTo>
                <a:lnTo>
                  <a:pt x="398" y="10240"/>
                </a:lnTo>
                <a:lnTo>
                  <a:pt x="0" y="10240"/>
                </a:lnTo>
                <a:close/>
                <a:moveTo>
                  <a:pt x="825" y="3385"/>
                </a:moveTo>
                <a:lnTo>
                  <a:pt x="1678" y="3385"/>
                </a:lnTo>
                <a:lnTo>
                  <a:pt x="1678" y="10240"/>
                </a:lnTo>
                <a:lnTo>
                  <a:pt x="825" y="10240"/>
                </a:lnTo>
                <a:close/>
                <a:moveTo>
                  <a:pt x="2105" y="3385"/>
                </a:moveTo>
                <a:lnTo>
                  <a:pt x="7111" y="3385"/>
                </a:lnTo>
                <a:lnTo>
                  <a:pt x="7111" y="0"/>
                </a:lnTo>
                <a:lnTo>
                  <a:pt x="13938" y="6826"/>
                </a:lnTo>
                <a:lnTo>
                  <a:pt x="7111" y="13625"/>
                </a:lnTo>
                <a:lnTo>
                  <a:pt x="7111" y="10240"/>
                </a:lnTo>
                <a:lnTo>
                  <a:pt x="2105" y="10240"/>
                </a:lnTo>
                <a:close/>
              </a:path>
            </a:pathLst>
          </a:custGeom>
          <a:blipFill rotWithShape="1">
            <a:blip r:embed="rId2" cstate="print">
              <a:alphaModFix/>
              <a:lum/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353546" y="2265005"/>
            <a:ext cx="45719" cy="21019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21" y="4200572"/>
            <a:ext cx="2156189" cy="2156189"/>
          </a:xfrm>
          <a:prstGeom prst="rect">
            <a:avLst/>
          </a:prstGeom>
        </p:spPr>
      </p:pic>
      <p:sp>
        <p:nvSpPr>
          <p:cNvPr id="94" name="L 도형 93"/>
          <p:cNvSpPr/>
          <p:nvPr/>
        </p:nvSpPr>
        <p:spPr>
          <a:xfrm rot="10800000">
            <a:off x="8469938" y="952004"/>
            <a:ext cx="176552" cy="176552"/>
          </a:xfrm>
          <a:prstGeom prst="corner">
            <a:avLst>
              <a:gd name="adj1" fmla="val 23620"/>
              <a:gd name="adj2" fmla="val 2239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L 도형 94"/>
          <p:cNvSpPr/>
          <p:nvPr/>
        </p:nvSpPr>
        <p:spPr>
          <a:xfrm rot="10800000">
            <a:off x="8469938" y="2191328"/>
            <a:ext cx="176552" cy="176552"/>
          </a:xfrm>
          <a:prstGeom prst="corner">
            <a:avLst>
              <a:gd name="adj1" fmla="val 23620"/>
              <a:gd name="adj2" fmla="val 2239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L 도형 95"/>
          <p:cNvSpPr/>
          <p:nvPr/>
        </p:nvSpPr>
        <p:spPr>
          <a:xfrm rot="10800000">
            <a:off x="8469938" y="3416449"/>
            <a:ext cx="176552" cy="176552"/>
          </a:xfrm>
          <a:prstGeom prst="corner">
            <a:avLst>
              <a:gd name="adj1" fmla="val 23620"/>
              <a:gd name="adj2" fmla="val 2239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L 도형 96"/>
          <p:cNvSpPr/>
          <p:nvPr/>
        </p:nvSpPr>
        <p:spPr>
          <a:xfrm rot="10800000">
            <a:off x="8469938" y="4657420"/>
            <a:ext cx="176552" cy="176552"/>
          </a:xfrm>
          <a:prstGeom prst="corner">
            <a:avLst>
              <a:gd name="adj1" fmla="val 23620"/>
              <a:gd name="adj2" fmla="val 2239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L 도형 97"/>
          <p:cNvSpPr/>
          <p:nvPr/>
        </p:nvSpPr>
        <p:spPr>
          <a:xfrm rot="10800000">
            <a:off x="8469938" y="5900534"/>
            <a:ext cx="176552" cy="176552"/>
          </a:xfrm>
          <a:prstGeom prst="corner">
            <a:avLst>
              <a:gd name="adj1" fmla="val 23620"/>
              <a:gd name="adj2" fmla="val 2239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6019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2"/>
          <p:cNvSpPr/>
          <p:nvPr/>
        </p:nvSpPr>
        <p:spPr>
          <a:xfrm>
            <a:off x="0" y="629392"/>
            <a:ext cx="2666010" cy="3158837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0" y="629392"/>
            <a:ext cx="2563421" cy="3003383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54233" y="977551"/>
            <a:ext cx="218044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보건인력 대상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TextBox 26"/>
          <p:cNvSpPr txBox="1">
            <a:spLocks noChangeArrowheads="1"/>
          </p:cNvSpPr>
          <p:nvPr/>
        </p:nvSpPr>
        <p:spPr bwMode="auto">
          <a:xfrm>
            <a:off x="2680049" y="805013"/>
            <a:ext cx="539517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보건소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인력대상 암검진 사업 안내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정기적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수검율 모니터링을 통한 발전방향 논의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각 거주 마을별 암검진사업 입소문내기 실시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가족과 함께 검진받기 독려</a:t>
            </a:r>
            <a:endParaRPr kumimoji="0" lang="ko-KR" altLang="en-US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내용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2226" y="4481466"/>
            <a:ext cx="2813521" cy="200081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143657" y="4481466"/>
            <a:ext cx="2813521" cy="200081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095088" y="4481466"/>
            <a:ext cx="2813521" cy="200081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095088" y="2299580"/>
            <a:ext cx="2813521" cy="200081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42" y="917835"/>
            <a:ext cx="546188" cy="54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368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6"/>
          <p:cNvSpPr txBox="1">
            <a:spLocks noChangeArrowheads="1"/>
          </p:cNvSpPr>
          <p:nvPr/>
        </p:nvSpPr>
        <p:spPr bwMode="auto">
          <a:xfrm>
            <a:off x="2666010" y="825607"/>
            <a:ext cx="642832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en-US" altLang="ko-KR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12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개동 통장단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부녀회장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자생단체 연계 협조체계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구축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보건소 프로그램 안내</a:t>
            </a:r>
            <a:r>
              <a:rPr kumimoji="0" lang="en-US" altLang="ko-KR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상담 실시로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대상자 관심 유도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내용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직사각형 2"/>
          <p:cNvSpPr/>
          <p:nvPr/>
        </p:nvSpPr>
        <p:spPr>
          <a:xfrm>
            <a:off x="0" y="629392"/>
            <a:ext cx="2666010" cy="3158837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2"/>
          <p:cNvSpPr/>
          <p:nvPr/>
        </p:nvSpPr>
        <p:spPr>
          <a:xfrm>
            <a:off x="0" y="629392"/>
            <a:ext cx="2563421" cy="3003383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42358" y="977551"/>
            <a:ext cx="2180442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지역사회</a:t>
            </a:r>
            <a:endParaRPr kumimoji="0" lang="en-US" altLang="ko-KR" sz="240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협조체계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42" y="917835"/>
            <a:ext cx="546188" cy="546188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192226" y="4696426"/>
            <a:ext cx="2813521" cy="194197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143657" y="4696426"/>
            <a:ext cx="2813521" cy="19419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6095088" y="4696426"/>
            <a:ext cx="2813521" cy="194197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6095088" y="2496434"/>
            <a:ext cx="2813521" cy="1941971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143656" y="2496433"/>
            <a:ext cx="2813521" cy="1941971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0750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192226" y="4696426"/>
            <a:ext cx="2813521" cy="19419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143657" y="4696426"/>
            <a:ext cx="2813521" cy="194197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095088" y="4696426"/>
            <a:ext cx="2813521" cy="19419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095088" y="2496434"/>
            <a:ext cx="2813521" cy="194197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TextBox 26"/>
          <p:cNvSpPr txBox="1">
            <a:spLocks noChangeArrowheads="1"/>
          </p:cNvSpPr>
          <p:nvPr/>
        </p:nvSpPr>
        <p:spPr bwMode="auto">
          <a:xfrm>
            <a:off x="2601163" y="792255"/>
            <a:ext cx="6307446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 spc="-15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관내 </a:t>
            </a:r>
            <a:r>
              <a:rPr kumimoji="0" lang="ko-KR" altLang="en-US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검진기관 진료대기자 대상 암검진 안내 및 건강관련 상담</a:t>
            </a:r>
            <a:endParaRPr kumimoji="0" lang="en-US" altLang="ko-KR" sz="1800" spc="-15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검진예약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안내 및 사후 질관리 수행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글로벌아카데미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등 방문교육 실시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내용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2"/>
          <p:cNvSpPr/>
          <p:nvPr/>
        </p:nvSpPr>
        <p:spPr>
          <a:xfrm>
            <a:off x="0" y="629392"/>
            <a:ext cx="2666010" cy="3158837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" name="직사각형 2"/>
          <p:cNvSpPr/>
          <p:nvPr/>
        </p:nvSpPr>
        <p:spPr>
          <a:xfrm>
            <a:off x="0" y="629392"/>
            <a:ext cx="2563421" cy="3003383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36421" y="977551"/>
            <a:ext cx="2180442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찾아가는</a:t>
            </a:r>
            <a:endParaRPr kumimoji="0" lang="en-US" altLang="ko-KR" sz="240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이동홍보 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42" y="917835"/>
            <a:ext cx="546188" cy="54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46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내용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92226" y="4696426"/>
            <a:ext cx="2813521" cy="19419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143657" y="4696426"/>
            <a:ext cx="2813521" cy="194197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095088" y="4696426"/>
            <a:ext cx="2813521" cy="19419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4" name="TextBox 26"/>
          <p:cNvSpPr txBox="1">
            <a:spLocks noChangeArrowheads="1"/>
          </p:cNvSpPr>
          <p:nvPr/>
        </p:nvSpPr>
        <p:spPr bwMode="auto">
          <a:xfrm>
            <a:off x="2703752" y="766747"/>
            <a:ext cx="620485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여성장애인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대상 여성 암관련 교육 및 상담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검진기관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협조체계구축으로 거동 불편자 검진보조 지원서비스 수행</a:t>
            </a:r>
            <a:endParaRPr kumimoji="0" lang="en-US" altLang="ko-KR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검진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후 가정방문을 통한 사후관리 실시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요양기관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협조체계로 입소자대상 암검진 실시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941" y="2801913"/>
            <a:ext cx="1450895" cy="1496955"/>
          </a:xfrm>
          <a:prstGeom prst="rect">
            <a:avLst/>
          </a:prstGeom>
        </p:spPr>
      </p:pic>
      <p:sp>
        <p:nvSpPr>
          <p:cNvPr id="10" name="직사각형 2"/>
          <p:cNvSpPr/>
          <p:nvPr/>
        </p:nvSpPr>
        <p:spPr>
          <a:xfrm>
            <a:off x="0" y="629392"/>
            <a:ext cx="2666010" cy="3158837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직사각형 2"/>
          <p:cNvSpPr/>
          <p:nvPr/>
        </p:nvSpPr>
        <p:spPr>
          <a:xfrm>
            <a:off x="0" y="629392"/>
            <a:ext cx="2563421" cy="3003383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36421" y="977551"/>
            <a:ext cx="2180442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거동불편자</a:t>
            </a:r>
            <a:endParaRPr kumimoji="0" lang="en-US" altLang="ko-KR" sz="240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통합관리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42" y="917835"/>
            <a:ext cx="546188" cy="54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266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내용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2226" y="4696426"/>
            <a:ext cx="2813521" cy="19419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143657" y="4696426"/>
            <a:ext cx="2813521" cy="194197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3143656" y="2661789"/>
            <a:ext cx="2813521" cy="19419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6095087" y="2661789"/>
            <a:ext cx="2864845" cy="397660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0" name="TextBox 26"/>
          <p:cNvSpPr txBox="1">
            <a:spLocks noChangeArrowheads="1"/>
          </p:cNvSpPr>
          <p:nvPr/>
        </p:nvSpPr>
        <p:spPr bwMode="auto">
          <a:xfrm>
            <a:off x="2652491" y="751391"/>
            <a:ext cx="5850024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건보공단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지역암센터와 분기별 사업장 방문을 통해 </a:t>
            </a:r>
            <a:endParaRPr kumimoji="0" lang="en-US" altLang="ko-KR" sz="180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en-US" altLang="ko-KR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정기적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암예방교육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및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암검진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질의응답</a:t>
            </a:r>
            <a:endParaRPr kumimoji="0" lang="en-US" altLang="ko-KR" sz="180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marL="0" indent="0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kumimoji="0" lang="en-US" altLang="ko-KR" sz="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사업장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조기검진율 향상에 기여</a:t>
            </a:r>
          </a:p>
        </p:txBody>
      </p:sp>
      <p:sp>
        <p:nvSpPr>
          <p:cNvPr id="11" name="직사각형 2"/>
          <p:cNvSpPr/>
          <p:nvPr/>
        </p:nvSpPr>
        <p:spPr>
          <a:xfrm>
            <a:off x="0" y="629392"/>
            <a:ext cx="2666010" cy="3158837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2"/>
          <p:cNvSpPr/>
          <p:nvPr/>
        </p:nvSpPr>
        <p:spPr>
          <a:xfrm>
            <a:off x="0" y="629392"/>
            <a:ext cx="2563421" cy="3003383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36421" y="977551"/>
            <a:ext cx="2180442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정기적</a:t>
            </a:r>
            <a:endParaRPr kumimoji="0" lang="en-US" altLang="ko-KR" sz="240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사업장방문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42" y="917835"/>
            <a:ext cx="546188" cy="54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123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6"/>
          <p:cNvSpPr txBox="1">
            <a:spLocks noChangeArrowheads="1"/>
          </p:cNvSpPr>
          <p:nvPr/>
        </p:nvSpPr>
        <p:spPr bwMode="auto">
          <a:xfrm>
            <a:off x="2666011" y="858207"/>
            <a:ext cx="64364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1800" spc="-15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암 예방의날</a:t>
            </a:r>
            <a:r>
              <a:rPr kumimoji="0" lang="en-US" altLang="ko-KR" sz="1800" spc="-15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 spc="-15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핑크리본 캠페인을 통한 암검진 인식개선 도모</a:t>
            </a:r>
            <a:endParaRPr kumimoji="0" lang="en-US" altLang="ko-KR" sz="1800" spc="-15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en-US" altLang="ko-KR" sz="1800" spc="-15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서귀포시 축제</a:t>
            </a:r>
            <a:r>
              <a:rPr kumimoji="0" lang="en-US" altLang="ko-KR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kumimoji="0" lang="ko-KR" altLang="en-US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행사 연계 캠페인 실시로 지역주민 지향형 맞춤 홍보 수행</a:t>
            </a:r>
            <a:endParaRPr kumimoji="0" lang="ko-KR" altLang="en-US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2226" y="4696426"/>
            <a:ext cx="2813521" cy="19419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3143657" y="4696426"/>
            <a:ext cx="2813521" cy="194197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095088" y="4696426"/>
            <a:ext cx="2813521" cy="19419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6095088" y="2496434"/>
            <a:ext cx="2813521" cy="194197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143656" y="2496434"/>
            <a:ext cx="2813521" cy="1941971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내용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직사각형 2"/>
          <p:cNvSpPr/>
          <p:nvPr/>
        </p:nvSpPr>
        <p:spPr>
          <a:xfrm>
            <a:off x="0" y="629392"/>
            <a:ext cx="2666010" cy="3158837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9" name="직사각형 2"/>
          <p:cNvSpPr/>
          <p:nvPr/>
        </p:nvSpPr>
        <p:spPr>
          <a:xfrm>
            <a:off x="0" y="629392"/>
            <a:ext cx="2563421" cy="3003383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6421" y="977551"/>
            <a:ext cx="2180442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지역축제연계</a:t>
            </a:r>
            <a:endParaRPr kumimoji="0" lang="en-US" altLang="ko-KR" sz="240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홍보관 운영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42" y="917835"/>
            <a:ext cx="546188" cy="54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586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직선 연결선 32"/>
          <p:cNvCxnSpPr/>
          <p:nvPr/>
        </p:nvCxnSpPr>
        <p:spPr>
          <a:xfrm>
            <a:off x="1702051" y="1468787"/>
            <a:ext cx="6971165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4753268" y="4950122"/>
            <a:ext cx="391994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4526789" y="4281507"/>
            <a:ext cx="414642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4176956" y="3550314"/>
            <a:ext cx="449626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3560273" y="2818615"/>
            <a:ext cx="511294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2679826" y="2111675"/>
            <a:ext cx="599339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20618" y="175401"/>
            <a:ext cx="3012343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사업수행 장애요인</a:t>
            </a:r>
            <a:endParaRPr kumimoji="0" lang="ko-KR" altLang="en-US" b="1" spc="38" dirty="0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폭발 2 8"/>
          <p:cNvSpPr/>
          <p:nvPr/>
        </p:nvSpPr>
        <p:spPr>
          <a:xfrm>
            <a:off x="3560273" y="5057750"/>
            <a:ext cx="2863834" cy="1791492"/>
          </a:xfrm>
          <a:prstGeom prst="irregularSeal2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gray">
          <a:xfrm>
            <a:off x="274906" y="1464848"/>
            <a:ext cx="4779078" cy="4236001"/>
            <a:chOff x="927" y="1024"/>
            <a:chExt cx="3099" cy="2747"/>
          </a:xfrm>
        </p:grpSpPr>
        <p:sp>
          <p:nvSpPr>
            <p:cNvPr id="15" name="_color1"/>
            <p:cNvSpPr>
              <a:spLocks/>
            </p:cNvSpPr>
            <p:nvPr/>
          </p:nvSpPr>
          <p:spPr bwMode="gray">
            <a:xfrm>
              <a:off x="927" y="1100"/>
              <a:ext cx="647" cy="229"/>
            </a:xfrm>
            <a:custGeom>
              <a:avLst/>
              <a:gdLst/>
              <a:ahLst/>
              <a:cxnLst>
                <a:cxn ang="0">
                  <a:pos x="647" y="68"/>
                </a:cxn>
                <a:cxn ang="0">
                  <a:pos x="614" y="81"/>
                </a:cxn>
                <a:cxn ang="0">
                  <a:pos x="582" y="94"/>
                </a:cxn>
                <a:cxn ang="0">
                  <a:pos x="551" y="108"/>
                </a:cxn>
                <a:cxn ang="0">
                  <a:pos x="522" y="123"/>
                </a:cxn>
                <a:cxn ang="0">
                  <a:pos x="495" y="140"/>
                </a:cxn>
                <a:cxn ang="0">
                  <a:pos x="468" y="157"/>
                </a:cxn>
                <a:cxn ang="0">
                  <a:pos x="444" y="174"/>
                </a:cxn>
                <a:cxn ang="0">
                  <a:pos x="421" y="193"/>
                </a:cxn>
                <a:cxn ang="0">
                  <a:pos x="0" y="229"/>
                </a:cxn>
                <a:cxn ang="0">
                  <a:pos x="4" y="220"/>
                </a:cxn>
                <a:cxn ang="0">
                  <a:pos x="9" y="211"/>
                </a:cxn>
                <a:cxn ang="0">
                  <a:pos x="16" y="201"/>
                </a:cxn>
                <a:cxn ang="0">
                  <a:pos x="23" y="191"/>
                </a:cxn>
                <a:cxn ang="0">
                  <a:pos x="32" y="180"/>
                </a:cxn>
                <a:cxn ang="0">
                  <a:pos x="40" y="170"/>
                </a:cxn>
                <a:cxn ang="0">
                  <a:pos x="50" y="160"/>
                </a:cxn>
                <a:cxn ang="0">
                  <a:pos x="60" y="150"/>
                </a:cxn>
                <a:cxn ang="0">
                  <a:pos x="75" y="136"/>
                </a:cxn>
                <a:cxn ang="0">
                  <a:pos x="91" y="122"/>
                </a:cxn>
                <a:cxn ang="0">
                  <a:pos x="107" y="109"/>
                </a:cxn>
                <a:cxn ang="0">
                  <a:pos x="125" y="97"/>
                </a:cxn>
                <a:cxn ang="0">
                  <a:pos x="144" y="84"/>
                </a:cxn>
                <a:cxn ang="0">
                  <a:pos x="164" y="72"/>
                </a:cxn>
                <a:cxn ang="0">
                  <a:pos x="184" y="60"/>
                </a:cxn>
                <a:cxn ang="0">
                  <a:pos x="206" y="49"/>
                </a:cxn>
                <a:cxn ang="0">
                  <a:pos x="227" y="40"/>
                </a:cxn>
                <a:cxn ang="0">
                  <a:pos x="250" y="31"/>
                </a:cxn>
                <a:cxn ang="0">
                  <a:pos x="273" y="23"/>
                </a:cxn>
                <a:cxn ang="0">
                  <a:pos x="297" y="16"/>
                </a:cxn>
                <a:cxn ang="0">
                  <a:pos x="322" y="10"/>
                </a:cxn>
                <a:cxn ang="0">
                  <a:pos x="346" y="5"/>
                </a:cxn>
                <a:cxn ang="0">
                  <a:pos x="370" y="1"/>
                </a:cxn>
                <a:cxn ang="0">
                  <a:pos x="396" y="0"/>
                </a:cxn>
                <a:cxn ang="0">
                  <a:pos x="411" y="0"/>
                </a:cxn>
                <a:cxn ang="0">
                  <a:pos x="426" y="0"/>
                </a:cxn>
                <a:cxn ang="0">
                  <a:pos x="442" y="1"/>
                </a:cxn>
                <a:cxn ang="0">
                  <a:pos x="457" y="3"/>
                </a:cxn>
                <a:cxn ang="0">
                  <a:pos x="472" y="5"/>
                </a:cxn>
                <a:cxn ang="0">
                  <a:pos x="488" y="9"/>
                </a:cxn>
                <a:cxn ang="0">
                  <a:pos x="504" y="12"/>
                </a:cxn>
                <a:cxn ang="0">
                  <a:pos x="519" y="16"/>
                </a:cxn>
                <a:cxn ang="0">
                  <a:pos x="550" y="26"/>
                </a:cxn>
                <a:cxn ang="0">
                  <a:pos x="583" y="38"/>
                </a:cxn>
                <a:cxn ang="0">
                  <a:pos x="615" y="52"/>
                </a:cxn>
                <a:cxn ang="0">
                  <a:pos x="647" y="68"/>
                </a:cxn>
              </a:cxnLst>
              <a:rect l="0" t="0" r="r" b="b"/>
              <a:pathLst>
                <a:path w="647" h="229">
                  <a:moveTo>
                    <a:pt x="647" y="68"/>
                  </a:moveTo>
                  <a:lnTo>
                    <a:pt x="614" y="81"/>
                  </a:lnTo>
                  <a:lnTo>
                    <a:pt x="582" y="94"/>
                  </a:lnTo>
                  <a:lnTo>
                    <a:pt x="551" y="108"/>
                  </a:lnTo>
                  <a:lnTo>
                    <a:pt x="522" y="123"/>
                  </a:lnTo>
                  <a:lnTo>
                    <a:pt x="495" y="140"/>
                  </a:lnTo>
                  <a:lnTo>
                    <a:pt x="468" y="157"/>
                  </a:lnTo>
                  <a:lnTo>
                    <a:pt x="444" y="174"/>
                  </a:lnTo>
                  <a:lnTo>
                    <a:pt x="421" y="193"/>
                  </a:lnTo>
                  <a:lnTo>
                    <a:pt x="0" y="229"/>
                  </a:lnTo>
                  <a:lnTo>
                    <a:pt x="4" y="220"/>
                  </a:lnTo>
                  <a:lnTo>
                    <a:pt x="9" y="211"/>
                  </a:lnTo>
                  <a:lnTo>
                    <a:pt x="16" y="201"/>
                  </a:lnTo>
                  <a:lnTo>
                    <a:pt x="23" y="191"/>
                  </a:lnTo>
                  <a:lnTo>
                    <a:pt x="32" y="180"/>
                  </a:lnTo>
                  <a:lnTo>
                    <a:pt x="40" y="170"/>
                  </a:lnTo>
                  <a:lnTo>
                    <a:pt x="50" y="160"/>
                  </a:lnTo>
                  <a:lnTo>
                    <a:pt x="60" y="150"/>
                  </a:lnTo>
                  <a:lnTo>
                    <a:pt x="75" y="136"/>
                  </a:lnTo>
                  <a:lnTo>
                    <a:pt x="91" y="122"/>
                  </a:lnTo>
                  <a:lnTo>
                    <a:pt x="107" y="109"/>
                  </a:lnTo>
                  <a:lnTo>
                    <a:pt x="125" y="97"/>
                  </a:lnTo>
                  <a:lnTo>
                    <a:pt x="144" y="84"/>
                  </a:lnTo>
                  <a:lnTo>
                    <a:pt x="164" y="72"/>
                  </a:lnTo>
                  <a:lnTo>
                    <a:pt x="184" y="60"/>
                  </a:lnTo>
                  <a:lnTo>
                    <a:pt x="206" y="49"/>
                  </a:lnTo>
                  <a:lnTo>
                    <a:pt x="227" y="40"/>
                  </a:lnTo>
                  <a:lnTo>
                    <a:pt x="250" y="31"/>
                  </a:lnTo>
                  <a:lnTo>
                    <a:pt x="273" y="23"/>
                  </a:lnTo>
                  <a:lnTo>
                    <a:pt x="297" y="16"/>
                  </a:lnTo>
                  <a:lnTo>
                    <a:pt x="322" y="10"/>
                  </a:lnTo>
                  <a:lnTo>
                    <a:pt x="346" y="5"/>
                  </a:lnTo>
                  <a:lnTo>
                    <a:pt x="370" y="1"/>
                  </a:lnTo>
                  <a:lnTo>
                    <a:pt x="396" y="0"/>
                  </a:lnTo>
                  <a:lnTo>
                    <a:pt x="411" y="0"/>
                  </a:lnTo>
                  <a:lnTo>
                    <a:pt x="426" y="0"/>
                  </a:lnTo>
                  <a:lnTo>
                    <a:pt x="442" y="1"/>
                  </a:lnTo>
                  <a:lnTo>
                    <a:pt x="457" y="3"/>
                  </a:lnTo>
                  <a:lnTo>
                    <a:pt x="472" y="5"/>
                  </a:lnTo>
                  <a:lnTo>
                    <a:pt x="488" y="9"/>
                  </a:lnTo>
                  <a:lnTo>
                    <a:pt x="504" y="12"/>
                  </a:lnTo>
                  <a:lnTo>
                    <a:pt x="519" y="16"/>
                  </a:lnTo>
                  <a:lnTo>
                    <a:pt x="550" y="26"/>
                  </a:lnTo>
                  <a:lnTo>
                    <a:pt x="583" y="38"/>
                  </a:lnTo>
                  <a:lnTo>
                    <a:pt x="615" y="52"/>
                  </a:lnTo>
                  <a:lnTo>
                    <a:pt x="647" y="68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gray">
            <a:xfrm>
              <a:off x="933" y="2977"/>
              <a:ext cx="2898" cy="794"/>
            </a:xfrm>
            <a:custGeom>
              <a:avLst/>
              <a:gdLst/>
              <a:ahLst/>
              <a:cxnLst>
                <a:cxn ang="0">
                  <a:pos x="52" y="88"/>
                </a:cxn>
                <a:cxn ang="0">
                  <a:pos x="175" y="44"/>
                </a:cxn>
                <a:cxn ang="0">
                  <a:pos x="323" y="16"/>
                </a:cxn>
                <a:cxn ang="0">
                  <a:pos x="490" y="2"/>
                </a:cxn>
                <a:cxn ang="0">
                  <a:pos x="674" y="2"/>
                </a:cxn>
                <a:cxn ang="0">
                  <a:pos x="870" y="13"/>
                </a:cxn>
                <a:cxn ang="0">
                  <a:pos x="1076" y="34"/>
                </a:cxn>
                <a:cxn ang="0">
                  <a:pos x="1285" y="62"/>
                </a:cxn>
                <a:cxn ang="0">
                  <a:pos x="1496" y="97"/>
                </a:cxn>
                <a:cxn ang="0">
                  <a:pos x="1703" y="136"/>
                </a:cxn>
                <a:cxn ang="0">
                  <a:pos x="1904" y="178"/>
                </a:cxn>
                <a:cxn ang="0">
                  <a:pos x="2093" y="222"/>
                </a:cxn>
                <a:cxn ang="0">
                  <a:pos x="2267" y="265"/>
                </a:cxn>
                <a:cxn ang="0">
                  <a:pos x="2424" y="305"/>
                </a:cxn>
                <a:cxn ang="0">
                  <a:pos x="2613" y="358"/>
                </a:cxn>
                <a:cxn ang="0">
                  <a:pos x="2898" y="365"/>
                </a:cxn>
                <a:cxn ang="0">
                  <a:pos x="1397" y="531"/>
                </a:cxn>
                <a:cxn ang="0">
                  <a:pos x="1822" y="453"/>
                </a:cxn>
                <a:cxn ang="0">
                  <a:pos x="1705" y="406"/>
                </a:cxn>
                <a:cxn ang="0">
                  <a:pos x="1589" y="363"/>
                </a:cxn>
                <a:cxn ang="0">
                  <a:pos x="1473" y="323"/>
                </a:cxn>
                <a:cxn ang="0">
                  <a:pos x="1358" y="287"/>
                </a:cxn>
                <a:cxn ang="0">
                  <a:pos x="1244" y="256"/>
                </a:cxn>
                <a:cxn ang="0">
                  <a:pos x="1129" y="226"/>
                </a:cxn>
                <a:cxn ang="0">
                  <a:pos x="1014" y="201"/>
                </a:cxn>
                <a:cxn ang="0">
                  <a:pos x="900" y="179"/>
                </a:cxn>
                <a:cxn ang="0">
                  <a:pos x="784" y="161"/>
                </a:cxn>
                <a:cxn ang="0">
                  <a:pos x="668" y="146"/>
                </a:cxn>
                <a:cxn ang="0">
                  <a:pos x="550" y="134"/>
                </a:cxn>
                <a:cxn ang="0">
                  <a:pos x="431" y="125"/>
                </a:cxn>
                <a:cxn ang="0">
                  <a:pos x="309" y="118"/>
                </a:cxn>
                <a:cxn ang="0">
                  <a:pos x="187" y="115"/>
                </a:cxn>
                <a:cxn ang="0">
                  <a:pos x="63" y="116"/>
                </a:cxn>
              </a:cxnLst>
              <a:rect l="0" t="0" r="r" b="b"/>
              <a:pathLst>
                <a:path w="2898" h="794">
                  <a:moveTo>
                    <a:pt x="0" y="117"/>
                  </a:moveTo>
                  <a:lnTo>
                    <a:pt x="52" y="88"/>
                  </a:lnTo>
                  <a:lnTo>
                    <a:pt x="110" y="63"/>
                  </a:lnTo>
                  <a:lnTo>
                    <a:pt x="175" y="44"/>
                  </a:lnTo>
                  <a:lnTo>
                    <a:pt x="245" y="28"/>
                  </a:lnTo>
                  <a:lnTo>
                    <a:pt x="323" y="16"/>
                  </a:lnTo>
                  <a:lnTo>
                    <a:pt x="404" y="8"/>
                  </a:lnTo>
                  <a:lnTo>
                    <a:pt x="490" y="2"/>
                  </a:lnTo>
                  <a:lnTo>
                    <a:pt x="580" y="0"/>
                  </a:lnTo>
                  <a:lnTo>
                    <a:pt x="674" y="2"/>
                  </a:lnTo>
                  <a:lnTo>
                    <a:pt x="770" y="6"/>
                  </a:lnTo>
                  <a:lnTo>
                    <a:pt x="870" y="13"/>
                  </a:lnTo>
                  <a:lnTo>
                    <a:pt x="972" y="22"/>
                  </a:lnTo>
                  <a:lnTo>
                    <a:pt x="1076" y="34"/>
                  </a:lnTo>
                  <a:lnTo>
                    <a:pt x="1180" y="47"/>
                  </a:lnTo>
                  <a:lnTo>
                    <a:pt x="1285" y="62"/>
                  </a:lnTo>
                  <a:lnTo>
                    <a:pt x="1391" y="79"/>
                  </a:lnTo>
                  <a:lnTo>
                    <a:pt x="1496" y="97"/>
                  </a:lnTo>
                  <a:lnTo>
                    <a:pt x="1599" y="116"/>
                  </a:lnTo>
                  <a:lnTo>
                    <a:pt x="1703" y="136"/>
                  </a:lnTo>
                  <a:lnTo>
                    <a:pt x="1804" y="157"/>
                  </a:lnTo>
                  <a:lnTo>
                    <a:pt x="1904" y="178"/>
                  </a:lnTo>
                  <a:lnTo>
                    <a:pt x="1999" y="200"/>
                  </a:lnTo>
                  <a:lnTo>
                    <a:pt x="2093" y="222"/>
                  </a:lnTo>
                  <a:lnTo>
                    <a:pt x="2182" y="244"/>
                  </a:lnTo>
                  <a:lnTo>
                    <a:pt x="2267" y="265"/>
                  </a:lnTo>
                  <a:lnTo>
                    <a:pt x="2347" y="285"/>
                  </a:lnTo>
                  <a:lnTo>
                    <a:pt x="2424" y="305"/>
                  </a:lnTo>
                  <a:lnTo>
                    <a:pt x="2493" y="324"/>
                  </a:lnTo>
                  <a:lnTo>
                    <a:pt x="2613" y="358"/>
                  </a:lnTo>
                  <a:lnTo>
                    <a:pt x="2705" y="386"/>
                  </a:lnTo>
                  <a:lnTo>
                    <a:pt x="2898" y="365"/>
                  </a:lnTo>
                  <a:lnTo>
                    <a:pt x="2780" y="794"/>
                  </a:lnTo>
                  <a:lnTo>
                    <a:pt x="1397" y="531"/>
                  </a:lnTo>
                  <a:lnTo>
                    <a:pt x="1881" y="478"/>
                  </a:lnTo>
                  <a:lnTo>
                    <a:pt x="1822" y="453"/>
                  </a:lnTo>
                  <a:lnTo>
                    <a:pt x="1763" y="429"/>
                  </a:lnTo>
                  <a:lnTo>
                    <a:pt x="1705" y="406"/>
                  </a:lnTo>
                  <a:lnTo>
                    <a:pt x="1647" y="384"/>
                  </a:lnTo>
                  <a:lnTo>
                    <a:pt x="1589" y="363"/>
                  </a:lnTo>
                  <a:lnTo>
                    <a:pt x="1531" y="342"/>
                  </a:lnTo>
                  <a:lnTo>
                    <a:pt x="1473" y="323"/>
                  </a:lnTo>
                  <a:lnTo>
                    <a:pt x="1416" y="305"/>
                  </a:lnTo>
                  <a:lnTo>
                    <a:pt x="1358" y="287"/>
                  </a:lnTo>
                  <a:lnTo>
                    <a:pt x="1301" y="271"/>
                  </a:lnTo>
                  <a:lnTo>
                    <a:pt x="1244" y="256"/>
                  </a:lnTo>
                  <a:lnTo>
                    <a:pt x="1186" y="240"/>
                  </a:lnTo>
                  <a:lnTo>
                    <a:pt x="1129" y="226"/>
                  </a:lnTo>
                  <a:lnTo>
                    <a:pt x="1072" y="213"/>
                  </a:lnTo>
                  <a:lnTo>
                    <a:pt x="1014" y="201"/>
                  </a:lnTo>
                  <a:lnTo>
                    <a:pt x="958" y="190"/>
                  </a:lnTo>
                  <a:lnTo>
                    <a:pt x="900" y="179"/>
                  </a:lnTo>
                  <a:lnTo>
                    <a:pt x="842" y="169"/>
                  </a:lnTo>
                  <a:lnTo>
                    <a:pt x="784" y="161"/>
                  </a:lnTo>
                  <a:lnTo>
                    <a:pt x="726" y="153"/>
                  </a:lnTo>
                  <a:lnTo>
                    <a:pt x="668" y="146"/>
                  </a:lnTo>
                  <a:lnTo>
                    <a:pt x="609" y="139"/>
                  </a:lnTo>
                  <a:lnTo>
                    <a:pt x="550" y="134"/>
                  </a:lnTo>
                  <a:lnTo>
                    <a:pt x="491" y="129"/>
                  </a:lnTo>
                  <a:lnTo>
                    <a:pt x="431" y="125"/>
                  </a:lnTo>
                  <a:lnTo>
                    <a:pt x="371" y="121"/>
                  </a:lnTo>
                  <a:lnTo>
                    <a:pt x="309" y="118"/>
                  </a:lnTo>
                  <a:lnTo>
                    <a:pt x="249" y="116"/>
                  </a:lnTo>
                  <a:lnTo>
                    <a:pt x="187" y="115"/>
                  </a:lnTo>
                  <a:lnTo>
                    <a:pt x="125" y="115"/>
                  </a:lnTo>
                  <a:lnTo>
                    <a:pt x="63" y="116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63500"/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_color1"/>
            <p:cNvSpPr>
              <a:spLocks/>
            </p:cNvSpPr>
            <p:nvPr/>
          </p:nvSpPr>
          <p:spPr bwMode="gray">
            <a:xfrm>
              <a:off x="1363" y="1024"/>
              <a:ext cx="2663" cy="2716"/>
            </a:xfrm>
            <a:custGeom>
              <a:avLst/>
              <a:gdLst/>
              <a:ahLst/>
              <a:cxnLst>
                <a:cxn ang="0">
                  <a:pos x="1456" y="1452"/>
                </a:cxn>
                <a:cxn ang="0">
                  <a:pos x="1362" y="1314"/>
                </a:cxn>
                <a:cxn ang="0">
                  <a:pos x="1240" y="1141"/>
                </a:cxn>
                <a:cxn ang="0">
                  <a:pos x="1095" y="943"/>
                </a:cxn>
                <a:cxn ang="0">
                  <a:pos x="1017" y="840"/>
                </a:cxn>
                <a:cxn ang="0">
                  <a:pos x="934" y="737"/>
                </a:cxn>
                <a:cxn ang="0">
                  <a:pos x="850" y="634"/>
                </a:cxn>
                <a:cxn ang="0">
                  <a:pos x="761" y="532"/>
                </a:cxn>
                <a:cxn ang="0">
                  <a:pos x="673" y="436"/>
                </a:cxn>
                <a:cxn ang="0">
                  <a:pos x="582" y="345"/>
                </a:cxn>
                <a:cxn ang="0">
                  <a:pos x="492" y="261"/>
                </a:cxn>
                <a:cxn ang="0">
                  <a:pos x="400" y="185"/>
                </a:cxn>
                <a:cxn ang="0">
                  <a:pos x="311" y="120"/>
                </a:cxn>
                <a:cxn ang="0">
                  <a:pos x="222" y="67"/>
                </a:cxn>
                <a:cxn ang="0">
                  <a:pos x="165" y="40"/>
                </a:cxn>
                <a:cxn ang="0">
                  <a:pos x="109" y="19"/>
                </a:cxn>
                <a:cxn ang="0">
                  <a:pos x="54" y="6"/>
                </a:cxn>
                <a:cxn ang="0">
                  <a:pos x="0" y="0"/>
                </a:cxn>
                <a:cxn ang="0">
                  <a:pos x="632" y="4"/>
                </a:cxn>
                <a:cxn ang="0">
                  <a:pos x="701" y="10"/>
                </a:cxn>
                <a:cxn ang="0">
                  <a:pos x="768" y="20"/>
                </a:cxn>
                <a:cxn ang="0">
                  <a:pos x="831" y="37"/>
                </a:cxn>
                <a:cxn ang="0">
                  <a:pos x="909" y="67"/>
                </a:cxn>
                <a:cxn ang="0">
                  <a:pos x="1008" y="111"/>
                </a:cxn>
                <a:cxn ang="0">
                  <a:pos x="1105" y="162"/>
                </a:cxn>
                <a:cxn ang="0">
                  <a:pos x="1202" y="217"/>
                </a:cxn>
                <a:cxn ang="0">
                  <a:pos x="1299" y="278"/>
                </a:cxn>
                <a:cxn ang="0">
                  <a:pos x="1393" y="342"/>
                </a:cxn>
                <a:cxn ang="0">
                  <a:pos x="1487" y="410"/>
                </a:cxn>
                <a:cxn ang="0">
                  <a:pos x="1579" y="482"/>
                </a:cxn>
                <a:cxn ang="0">
                  <a:pos x="1670" y="557"/>
                </a:cxn>
                <a:cxn ang="0">
                  <a:pos x="1760" y="633"/>
                </a:cxn>
                <a:cxn ang="0">
                  <a:pos x="1846" y="710"/>
                </a:cxn>
                <a:cxn ang="0">
                  <a:pos x="1930" y="789"/>
                </a:cxn>
                <a:cxn ang="0">
                  <a:pos x="2054" y="908"/>
                </a:cxn>
                <a:cxn ang="0">
                  <a:pos x="2207" y="1064"/>
                </a:cxn>
                <a:cxn ang="0">
                  <a:pos x="2663" y="995"/>
                </a:cxn>
                <a:cxn ang="0">
                  <a:pos x="972" y="1635"/>
                </a:cxn>
              </a:cxnLst>
              <a:rect l="0" t="0" r="r" b="b"/>
              <a:pathLst>
                <a:path w="2663" h="2716">
                  <a:moveTo>
                    <a:pt x="972" y="1635"/>
                  </a:moveTo>
                  <a:lnTo>
                    <a:pt x="1456" y="1452"/>
                  </a:lnTo>
                  <a:lnTo>
                    <a:pt x="1413" y="1389"/>
                  </a:lnTo>
                  <a:lnTo>
                    <a:pt x="1362" y="1314"/>
                  </a:lnTo>
                  <a:lnTo>
                    <a:pt x="1304" y="1231"/>
                  </a:lnTo>
                  <a:lnTo>
                    <a:pt x="1240" y="1141"/>
                  </a:lnTo>
                  <a:lnTo>
                    <a:pt x="1169" y="1044"/>
                  </a:lnTo>
                  <a:lnTo>
                    <a:pt x="1095" y="943"/>
                  </a:lnTo>
                  <a:lnTo>
                    <a:pt x="1057" y="892"/>
                  </a:lnTo>
                  <a:lnTo>
                    <a:pt x="1017" y="840"/>
                  </a:lnTo>
                  <a:lnTo>
                    <a:pt x="976" y="789"/>
                  </a:lnTo>
                  <a:lnTo>
                    <a:pt x="934" y="737"/>
                  </a:lnTo>
                  <a:lnTo>
                    <a:pt x="893" y="685"/>
                  </a:lnTo>
                  <a:lnTo>
                    <a:pt x="850" y="634"/>
                  </a:lnTo>
                  <a:lnTo>
                    <a:pt x="806" y="583"/>
                  </a:lnTo>
                  <a:lnTo>
                    <a:pt x="761" y="532"/>
                  </a:lnTo>
                  <a:lnTo>
                    <a:pt x="718" y="483"/>
                  </a:lnTo>
                  <a:lnTo>
                    <a:pt x="673" y="436"/>
                  </a:lnTo>
                  <a:lnTo>
                    <a:pt x="627" y="390"/>
                  </a:lnTo>
                  <a:lnTo>
                    <a:pt x="582" y="345"/>
                  </a:lnTo>
                  <a:lnTo>
                    <a:pt x="537" y="301"/>
                  </a:lnTo>
                  <a:lnTo>
                    <a:pt x="492" y="261"/>
                  </a:lnTo>
                  <a:lnTo>
                    <a:pt x="446" y="222"/>
                  </a:lnTo>
                  <a:lnTo>
                    <a:pt x="400" y="185"/>
                  </a:lnTo>
                  <a:lnTo>
                    <a:pt x="356" y="152"/>
                  </a:lnTo>
                  <a:lnTo>
                    <a:pt x="311" y="120"/>
                  </a:lnTo>
                  <a:lnTo>
                    <a:pt x="266" y="92"/>
                  </a:lnTo>
                  <a:lnTo>
                    <a:pt x="222" y="67"/>
                  </a:lnTo>
                  <a:lnTo>
                    <a:pt x="194" y="53"/>
                  </a:lnTo>
                  <a:lnTo>
                    <a:pt x="165" y="40"/>
                  </a:lnTo>
                  <a:lnTo>
                    <a:pt x="138" y="29"/>
                  </a:lnTo>
                  <a:lnTo>
                    <a:pt x="109" y="19"/>
                  </a:lnTo>
                  <a:lnTo>
                    <a:pt x="82" y="12"/>
                  </a:lnTo>
                  <a:lnTo>
                    <a:pt x="54" y="6"/>
                  </a:lnTo>
                  <a:lnTo>
                    <a:pt x="27" y="2"/>
                  </a:lnTo>
                  <a:lnTo>
                    <a:pt x="0" y="0"/>
                  </a:lnTo>
                  <a:lnTo>
                    <a:pt x="597" y="3"/>
                  </a:lnTo>
                  <a:lnTo>
                    <a:pt x="632" y="4"/>
                  </a:lnTo>
                  <a:lnTo>
                    <a:pt x="667" y="6"/>
                  </a:lnTo>
                  <a:lnTo>
                    <a:pt x="701" y="10"/>
                  </a:lnTo>
                  <a:lnTo>
                    <a:pt x="735" y="14"/>
                  </a:lnTo>
                  <a:lnTo>
                    <a:pt x="768" y="20"/>
                  </a:lnTo>
                  <a:lnTo>
                    <a:pt x="799" y="28"/>
                  </a:lnTo>
                  <a:lnTo>
                    <a:pt x="831" y="37"/>
                  </a:lnTo>
                  <a:lnTo>
                    <a:pt x="860" y="47"/>
                  </a:lnTo>
                  <a:lnTo>
                    <a:pt x="909" y="67"/>
                  </a:lnTo>
                  <a:lnTo>
                    <a:pt x="959" y="89"/>
                  </a:lnTo>
                  <a:lnTo>
                    <a:pt x="1008" y="111"/>
                  </a:lnTo>
                  <a:lnTo>
                    <a:pt x="1057" y="135"/>
                  </a:lnTo>
                  <a:lnTo>
                    <a:pt x="1105" y="162"/>
                  </a:lnTo>
                  <a:lnTo>
                    <a:pt x="1154" y="188"/>
                  </a:lnTo>
                  <a:lnTo>
                    <a:pt x="1202" y="217"/>
                  </a:lnTo>
                  <a:lnTo>
                    <a:pt x="1251" y="246"/>
                  </a:lnTo>
                  <a:lnTo>
                    <a:pt x="1299" y="278"/>
                  </a:lnTo>
                  <a:lnTo>
                    <a:pt x="1346" y="309"/>
                  </a:lnTo>
                  <a:lnTo>
                    <a:pt x="1393" y="342"/>
                  </a:lnTo>
                  <a:lnTo>
                    <a:pt x="1440" y="375"/>
                  </a:lnTo>
                  <a:lnTo>
                    <a:pt x="1487" y="410"/>
                  </a:lnTo>
                  <a:lnTo>
                    <a:pt x="1534" y="446"/>
                  </a:lnTo>
                  <a:lnTo>
                    <a:pt x="1579" y="482"/>
                  </a:lnTo>
                  <a:lnTo>
                    <a:pt x="1625" y="519"/>
                  </a:lnTo>
                  <a:lnTo>
                    <a:pt x="1670" y="557"/>
                  </a:lnTo>
                  <a:lnTo>
                    <a:pt x="1715" y="594"/>
                  </a:lnTo>
                  <a:lnTo>
                    <a:pt x="1760" y="633"/>
                  </a:lnTo>
                  <a:lnTo>
                    <a:pt x="1803" y="672"/>
                  </a:lnTo>
                  <a:lnTo>
                    <a:pt x="1846" y="710"/>
                  </a:lnTo>
                  <a:lnTo>
                    <a:pt x="1889" y="750"/>
                  </a:lnTo>
                  <a:lnTo>
                    <a:pt x="1930" y="789"/>
                  </a:lnTo>
                  <a:lnTo>
                    <a:pt x="1972" y="828"/>
                  </a:lnTo>
                  <a:lnTo>
                    <a:pt x="2054" y="908"/>
                  </a:lnTo>
                  <a:lnTo>
                    <a:pt x="2132" y="986"/>
                  </a:lnTo>
                  <a:lnTo>
                    <a:pt x="2207" y="1064"/>
                  </a:lnTo>
                  <a:lnTo>
                    <a:pt x="2280" y="1141"/>
                  </a:lnTo>
                  <a:lnTo>
                    <a:pt x="2663" y="995"/>
                  </a:lnTo>
                  <a:lnTo>
                    <a:pt x="2428" y="2716"/>
                  </a:lnTo>
                  <a:lnTo>
                    <a:pt x="972" y="1635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_color1"/>
            <p:cNvSpPr>
              <a:spLocks noEditPoints="1"/>
            </p:cNvSpPr>
            <p:nvPr/>
          </p:nvSpPr>
          <p:spPr bwMode="gray">
            <a:xfrm>
              <a:off x="927" y="1024"/>
              <a:ext cx="2864" cy="2747"/>
            </a:xfrm>
            <a:custGeom>
              <a:avLst/>
              <a:gdLst/>
              <a:ahLst/>
              <a:cxnLst>
                <a:cxn ang="0">
                  <a:pos x="1408" y="1635"/>
                </a:cxn>
                <a:cxn ang="0">
                  <a:pos x="2786" y="2747"/>
                </a:cxn>
                <a:cxn ang="0">
                  <a:pos x="1832" y="1475"/>
                </a:cxn>
                <a:cxn ang="0">
                  <a:pos x="1737" y="1336"/>
                </a:cxn>
                <a:cxn ang="0">
                  <a:pos x="1620" y="1170"/>
                </a:cxn>
                <a:cxn ang="0">
                  <a:pos x="1484" y="988"/>
                </a:cxn>
                <a:cxn ang="0">
                  <a:pos x="1337" y="799"/>
                </a:cxn>
                <a:cxn ang="0">
                  <a:pos x="1217" y="655"/>
                </a:cxn>
                <a:cxn ang="0">
                  <a:pos x="1093" y="518"/>
                </a:cxn>
                <a:cxn ang="0">
                  <a:pos x="1030" y="453"/>
                </a:cxn>
                <a:cxn ang="0">
                  <a:pos x="967" y="392"/>
                </a:cxn>
                <a:cxn ang="0">
                  <a:pos x="902" y="334"/>
                </a:cxn>
                <a:cxn ang="0">
                  <a:pos x="839" y="280"/>
                </a:cxn>
                <a:cxn ang="0">
                  <a:pos x="809" y="256"/>
                </a:cxn>
                <a:cxn ang="0">
                  <a:pos x="755" y="217"/>
                </a:cxn>
                <a:cxn ang="0">
                  <a:pos x="696" y="175"/>
                </a:cxn>
                <a:cxn ang="0">
                  <a:pos x="647" y="144"/>
                </a:cxn>
                <a:cxn ang="0">
                  <a:pos x="592" y="117"/>
                </a:cxn>
                <a:cxn ang="0">
                  <a:pos x="538" y="98"/>
                </a:cxn>
                <a:cxn ang="0">
                  <a:pos x="485" y="84"/>
                </a:cxn>
                <a:cxn ang="0">
                  <a:pos x="431" y="77"/>
                </a:cxn>
                <a:cxn ang="0">
                  <a:pos x="379" y="77"/>
                </a:cxn>
                <a:cxn ang="0">
                  <a:pos x="325" y="85"/>
                </a:cxn>
                <a:cxn ang="0">
                  <a:pos x="270" y="99"/>
                </a:cxn>
                <a:cxn ang="0">
                  <a:pos x="214" y="122"/>
                </a:cxn>
                <a:cxn ang="0">
                  <a:pos x="169" y="145"/>
                </a:cxn>
                <a:cxn ang="0">
                  <a:pos x="128" y="170"/>
                </a:cxn>
                <a:cxn ang="0">
                  <a:pos x="93" y="197"/>
                </a:cxn>
                <a:cxn ang="0">
                  <a:pos x="60" y="226"/>
                </a:cxn>
                <a:cxn ang="0">
                  <a:pos x="40" y="246"/>
                </a:cxn>
                <a:cxn ang="0">
                  <a:pos x="23" y="267"/>
                </a:cxn>
                <a:cxn ang="0">
                  <a:pos x="9" y="287"/>
                </a:cxn>
                <a:cxn ang="0">
                  <a:pos x="0" y="305"/>
                </a:cxn>
                <a:cxn ang="0">
                  <a:pos x="8" y="239"/>
                </a:cxn>
                <a:cxn ang="0">
                  <a:pos x="29" y="205"/>
                </a:cxn>
                <a:cxn ang="0">
                  <a:pos x="52" y="173"/>
                </a:cxn>
                <a:cxn ang="0">
                  <a:pos x="78" y="144"/>
                </a:cxn>
                <a:cxn ang="0">
                  <a:pos x="108" y="117"/>
                </a:cxn>
                <a:cxn ang="0">
                  <a:pos x="139" y="94"/>
                </a:cxn>
                <a:cxn ang="0">
                  <a:pos x="173" y="72"/>
                </a:cxn>
                <a:cxn ang="0">
                  <a:pos x="208" y="53"/>
                </a:cxn>
                <a:cxn ang="0">
                  <a:pos x="255" y="32"/>
                </a:cxn>
                <a:cxn ang="0">
                  <a:pos x="313" y="13"/>
                </a:cxn>
                <a:cxn ang="0">
                  <a:pos x="368" y="2"/>
                </a:cxn>
                <a:cxn ang="0">
                  <a:pos x="422" y="0"/>
                </a:cxn>
                <a:cxn ang="0">
                  <a:pos x="476" y="4"/>
                </a:cxn>
                <a:cxn ang="0">
                  <a:pos x="528" y="14"/>
                </a:cxn>
                <a:cxn ang="0">
                  <a:pos x="580" y="32"/>
                </a:cxn>
                <a:cxn ang="0">
                  <a:pos x="632" y="54"/>
                </a:cxn>
                <a:cxn ang="0">
                  <a:pos x="702" y="92"/>
                </a:cxn>
                <a:cxn ang="0">
                  <a:pos x="792" y="152"/>
                </a:cxn>
                <a:cxn ang="0">
                  <a:pos x="882" y="222"/>
                </a:cxn>
                <a:cxn ang="0">
                  <a:pos x="973" y="301"/>
                </a:cxn>
                <a:cxn ang="0">
                  <a:pos x="1063" y="390"/>
                </a:cxn>
                <a:cxn ang="0">
                  <a:pos x="1154" y="483"/>
                </a:cxn>
                <a:cxn ang="0">
                  <a:pos x="1242" y="583"/>
                </a:cxn>
                <a:cxn ang="0">
                  <a:pos x="1329" y="685"/>
                </a:cxn>
                <a:cxn ang="0">
                  <a:pos x="1412" y="789"/>
                </a:cxn>
                <a:cxn ang="0">
                  <a:pos x="1493" y="892"/>
                </a:cxn>
                <a:cxn ang="0">
                  <a:pos x="1605" y="1044"/>
                </a:cxn>
                <a:cxn ang="0">
                  <a:pos x="1740" y="1231"/>
                </a:cxn>
                <a:cxn ang="0">
                  <a:pos x="1849" y="1389"/>
                </a:cxn>
                <a:cxn ang="0">
                  <a:pos x="1832" y="1475"/>
                </a:cxn>
              </a:cxnLst>
              <a:rect l="0" t="0" r="r" b="b"/>
              <a:pathLst>
                <a:path w="2864" h="2747">
                  <a:moveTo>
                    <a:pt x="1383" y="1707"/>
                  </a:moveTo>
                  <a:lnTo>
                    <a:pt x="1408" y="1635"/>
                  </a:lnTo>
                  <a:lnTo>
                    <a:pt x="2864" y="2716"/>
                  </a:lnTo>
                  <a:lnTo>
                    <a:pt x="2786" y="2747"/>
                  </a:lnTo>
                  <a:lnTo>
                    <a:pt x="1383" y="1707"/>
                  </a:lnTo>
                  <a:close/>
                  <a:moveTo>
                    <a:pt x="1832" y="1475"/>
                  </a:moveTo>
                  <a:lnTo>
                    <a:pt x="1788" y="1409"/>
                  </a:lnTo>
                  <a:lnTo>
                    <a:pt x="1737" y="1336"/>
                  </a:lnTo>
                  <a:lnTo>
                    <a:pt x="1681" y="1255"/>
                  </a:lnTo>
                  <a:lnTo>
                    <a:pt x="1620" y="1170"/>
                  </a:lnTo>
                  <a:lnTo>
                    <a:pt x="1554" y="1081"/>
                  </a:lnTo>
                  <a:lnTo>
                    <a:pt x="1484" y="988"/>
                  </a:lnTo>
                  <a:lnTo>
                    <a:pt x="1412" y="893"/>
                  </a:lnTo>
                  <a:lnTo>
                    <a:pt x="1337" y="799"/>
                  </a:lnTo>
                  <a:lnTo>
                    <a:pt x="1277" y="726"/>
                  </a:lnTo>
                  <a:lnTo>
                    <a:pt x="1217" y="655"/>
                  </a:lnTo>
                  <a:lnTo>
                    <a:pt x="1155" y="586"/>
                  </a:lnTo>
                  <a:lnTo>
                    <a:pt x="1093" y="518"/>
                  </a:lnTo>
                  <a:lnTo>
                    <a:pt x="1061" y="485"/>
                  </a:lnTo>
                  <a:lnTo>
                    <a:pt x="1030" y="453"/>
                  </a:lnTo>
                  <a:lnTo>
                    <a:pt x="998" y="422"/>
                  </a:lnTo>
                  <a:lnTo>
                    <a:pt x="967" y="392"/>
                  </a:lnTo>
                  <a:lnTo>
                    <a:pt x="934" y="362"/>
                  </a:lnTo>
                  <a:lnTo>
                    <a:pt x="902" y="334"/>
                  </a:lnTo>
                  <a:lnTo>
                    <a:pt x="871" y="306"/>
                  </a:lnTo>
                  <a:lnTo>
                    <a:pt x="839" y="280"/>
                  </a:lnTo>
                  <a:lnTo>
                    <a:pt x="828" y="271"/>
                  </a:lnTo>
                  <a:lnTo>
                    <a:pt x="809" y="256"/>
                  </a:lnTo>
                  <a:lnTo>
                    <a:pt x="783" y="238"/>
                  </a:lnTo>
                  <a:lnTo>
                    <a:pt x="755" y="217"/>
                  </a:lnTo>
                  <a:lnTo>
                    <a:pt x="725" y="195"/>
                  </a:lnTo>
                  <a:lnTo>
                    <a:pt x="696" y="175"/>
                  </a:lnTo>
                  <a:lnTo>
                    <a:pt x="668" y="158"/>
                  </a:lnTo>
                  <a:lnTo>
                    <a:pt x="647" y="144"/>
                  </a:lnTo>
                  <a:lnTo>
                    <a:pt x="620" y="130"/>
                  </a:lnTo>
                  <a:lnTo>
                    <a:pt x="592" y="117"/>
                  </a:lnTo>
                  <a:lnTo>
                    <a:pt x="565" y="107"/>
                  </a:lnTo>
                  <a:lnTo>
                    <a:pt x="538" y="98"/>
                  </a:lnTo>
                  <a:lnTo>
                    <a:pt x="512" y="90"/>
                  </a:lnTo>
                  <a:lnTo>
                    <a:pt x="485" y="84"/>
                  </a:lnTo>
                  <a:lnTo>
                    <a:pt x="458" y="79"/>
                  </a:lnTo>
                  <a:lnTo>
                    <a:pt x="431" y="77"/>
                  </a:lnTo>
                  <a:lnTo>
                    <a:pt x="405" y="76"/>
                  </a:lnTo>
                  <a:lnTo>
                    <a:pt x="379" y="77"/>
                  </a:lnTo>
                  <a:lnTo>
                    <a:pt x="352" y="79"/>
                  </a:lnTo>
                  <a:lnTo>
                    <a:pt x="325" y="85"/>
                  </a:lnTo>
                  <a:lnTo>
                    <a:pt x="297" y="91"/>
                  </a:lnTo>
                  <a:lnTo>
                    <a:pt x="270" y="99"/>
                  </a:lnTo>
                  <a:lnTo>
                    <a:pt x="242" y="110"/>
                  </a:lnTo>
                  <a:lnTo>
                    <a:pt x="214" y="122"/>
                  </a:lnTo>
                  <a:lnTo>
                    <a:pt x="191" y="132"/>
                  </a:lnTo>
                  <a:lnTo>
                    <a:pt x="169" y="145"/>
                  </a:lnTo>
                  <a:lnTo>
                    <a:pt x="149" y="157"/>
                  </a:lnTo>
                  <a:lnTo>
                    <a:pt x="128" y="170"/>
                  </a:lnTo>
                  <a:lnTo>
                    <a:pt x="110" y="183"/>
                  </a:lnTo>
                  <a:lnTo>
                    <a:pt x="93" y="197"/>
                  </a:lnTo>
                  <a:lnTo>
                    <a:pt x="75" y="212"/>
                  </a:lnTo>
                  <a:lnTo>
                    <a:pt x="60" y="226"/>
                  </a:lnTo>
                  <a:lnTo>
                    <a:pt x="50" y="236"/>
                  </a:lnTo>
                  <a:lnTo>
                    <a:pt x="40" y="246"/>
                  </a:lnTo>
                  <a:lnTo>
                    <a:pt x="32" y="256"/>
                  </a:lnTo>
                  <a:lnTo>
                    <a:pt x="23" y="267"/>
                  </a:lnTo>
                  <a:lnTo>
                    <a:pt x="16" y="277"/>
                  </a:lnTo>
                  <a:lnTo>
                    <a:pt x="9" y="287"/>
                  </a:lnTo>
                  <a:lnTo>
                    <a:pt x="4" y="296"/>
                  </a:lnTo>
                  <a:lnTo>
                    <a:pt x="0" y="305"/>
                  </a:lnTo>
                  <a:lnTo>
                    <a:pt x="0" y="257"/>
                  </a:lnTo>
                  <a:lnTo>
                    <a:pt x="8" y="239"/>
                  </a:lnTo>
                  <a:lnTo>
                    <a:pt x="18" y="221"/>
                  </a:lnTo>
                  <a:lnTo>
                    <a:pt x="29" y="205"/>
                  </a:lnTo>
                  <a:lnTo>
                    <a:pt x="40" y="188"/>
                  </a:lnTo>
                  <a:lnTo>
                    <a:pt x="52" y="173"/>
                  </a:lnTo>
                  <a:lnTo>
                    <a:pt x="65" y="158"/>
                  </a:lnTo>
                  <a:lnTo>
                    <a:pt x="78" y="144"/>
                  </a:lnTo>
                  <a:lnTo>
                    <a:pt x="93" y="130"/>
                  </a:lnTo>
                  <a:lnTo>
                    <a:pt x="108" y="117"/>
                  </a:lnTo>
                  <a:lnTo>
                    <a:pt x="123" y="105"/>
                  </a:lnTo>
                  <a:lnTo>
                    <a:pt x="139" y="94"/>
                  </a:lnTo>
                  <a:lnTo>
                    <a:pt x="156" y="82"/>
                  </a:lnTo>
                  <a:lnTo>
                    <a:pt x="173" y="72"/>
                  </a:lnTo>
                  <a:lnTo>
                    <a:pt x="190" y="62"/>
                  </a:lnTo>
                  <a:lnTo>
                    <a:pt x="208" y="53"/>
                  </a:lnTo>
                  <a:lnTo>
                    <a:pt x="226" y="45"/>
                  </a:lnTo>
                  <a:lnTo>
                    <a:pt x="255" y="32"/>
                  </a:lnTo>
                  <a:lnTo>
                    <a:pt x="285" y="21"/>
                  </a:lnTo>
                  <a:lnTo>
                    <a:pt x="313" y="13"/>
                  </a:lnTo>
                  <a:lnTo>
                    <a:pt x="341" y="7"/>
                  </a:lnTo>
                  <a:lnTo>
                    <a:pt x="368" y="2"/>
                  </a:lnTo>
                  <a:lnTo>
                    <a:pt x="396" y="0"/>
                  </a:lnTo>
                  <a:lnTo>
                    <a:pt x="422" y="0"/>
                  </a:lnTo>
                  <a:lnTo>
                    <a:pt x="450" y="1"/>
                  </a:lnTo>
                  <a:lnTo>
                    <a:pt x="476" y="4"/>
                  </a:lnTo>
                  <a:lnTo>
                    <a:pt x="502" y="8"/>
                  </a:lnTo>
                  <a:lnTo>
                    <a:pt x="528" y="14"/>
                  </a:lnTo>
                  <a:lnTo>
                    <a:pt x="555" y="22"/>
                  </a:lnTo>
                  <a:lnTo>
                    <a:pt x="580" y="32"/>
                  </a:lnTo>
                  <a:lnTo>
                    <a:pt x="606" y="42"/>
                  </a:lnTo>
                  <a:lnTo>
                    <a:pt x="632" y="54"/>
                  </a:lnTo>
                  <a:lnTo>
                    <a:pt x="658" y="67"/>
                  </a:lnTo>
                  <a:lnTo>
                    <a:pt x="702" y="92"/>
                  </a:lnTo>
                  <a:lnTo>
                    <a:pt x="747" y="120"/>
                  </a:lnTo>
                  <a:lnTo>
                    <a:pt x="792" y="152"/>
                  </a:lnTo>
                  <a:lnTo>
                    <a:pt x="836" y="185"/>
                  </a:lnTo>
                  <a:lnTo>
                    <a:pt x="882" y="222"/>
                  </a:lnTo>
                  <a:lnTo>
                    <a:pt x="928" y="261"/>
                  </a:lnTo>
                  <a:lnTo>
                    <a:pt x="973" y="301"/>
                  </a:lnTo>
                  <a:lnTo>
                    <a:pt x="1018" y="345"/>
                  </a:lnTo>
                  <a:lnTo>
                    <a:pt x="1063" y="390"/>
                  </a:lnTo>
                  <a:lnTo>
                    <a:pt x="1109" y="436"/>
                  </a:lnTo>
                  <a:lnTo>
                    <a:pt x="1154" y="483"/>
                  </a:lnTo>
                  <a:lnTo>
                    <a:pt x="1197" y="532"/>
                  </a:lnTo>
                  <a:lnTo>
                    <a:pt x="1242" y="583"/>
                  </a:lnTo>
                  <a:lnTo>
                    <a:pt x="1286" y="634"/>
                  </a:lnTo>
                  <a:lnTo>
                    <a:pt x="1329" y="685"/>
                  </a:lnTo>
                  <a:lnTo>
                    <a:pt x="1370" y="737"/>
                  </a:lnTo>
                  <a:lnTo>
                    <a:pt x="1412" y="789"/>
                  </a:lnTo>
                  <a:lnTo>
                    <a:pt x="1453" y="840"/>
                  </a:lnTo>
                  <a:lnTo>
                    <a:pt x="1493" y="892"/>
                  </a:lnTo>
                  <a:lnTo>
                    <a:pt x="1531" y="943"/>
                  </a:lnTo>
                  <a:lnTo>
                    <a:pt x="1605" y="1044"/>
                  </a:lnTo>
                  <a:lnTo>
                    <a:pt x="1676" y="1141"/>
                  </a:lnTo>
                  <a:lnTo>
                    <a:pt x="1740" y="1231"/>
                  </a:lnTo>
                  <a:lnTo>
                    <a:pt x="1798" y="1314"/>
                  </a:lnTo>
                  <a:lnTo>
                    <a:pt x="1849" y="1389"/>
                  </a:lnTo>
                  <a:lnTo>
                    <a:pt x="1892" y="1452"/>
                  </a:lnTo>
                  <a:lnTo>
                    <a:pt x="1832" y="147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" name="TextBox 17"/>
          <p:cNvSpPr txBox="1">
            <a:spLocks noChangeArrowheads="1"/>
          </p:cNvSpPr>
          <p:nvPr/>
        </p:nvSpPr>
        <p:spPr bwMode="auto">
          <a:xfrm>
            <a:off x="4815533" y="1657383"/>
            <a:ext cx="3857683" cy="45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171450" indent="-171450" algn="just" eaLnBrk="1" hangingPunct="1">
              <a:lnSpc>
                <a:spcPct val="150000"/>
              </a:lnSpc>
              <a:buFont typeface="Wingdings" panose="05000000000000000000" pitchFamily="2" charset="2"/>
              <a:buChar char="v"/>
              <a:defRPr kumimoji="0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9pPr>
          </a:lstStyle>
          <a:p>
            <a:pPr marL="0" indent="0" algn="r">
              <a:buNone/>
            </a:pPr>
            <a:r>
              <a:rPr lang="en-US" altLang="ko-KR" b="1" dirty="0">
                <a:solidFill>
                  <a:srgbClr val="002060"/>
                </a:solidFill>
              </a:rPr>
              <a:t>70%</a:t>
            </a:r>
            <a:r>
              <a:rPr lang="ko-KR" altLang="en-US" b="1" dirty="0">
                <a:solidFill>
                  <a:srgbClr val="002060"/>
                </a:solidFill>
              </a:rPr>
              <a:t>이상 </a:t>
            </a:r>
            <a:r>
              <a:rPr lang="en-US" altLang="ko-KR" b="1" dirty="0">
                <a:solidFill>
                  <a:srgbClr val="002060"/>
                </a:solidFill>
              </a:rPr>
              <a:t>1</a:t>
            </a:r>
            <a:r>
              <a:rPr lang="ko-KR" altLang="en-US" b="1" dirty="0">
                <a:solidFill>
                  <a:srgbClr val="002060"/>
                </a:solidFill>
              </a:rPr>
              <a:t>차 농업 종사</a:t>
            </a:r>
          </a:p>
        </p:txBody>
      </p:sp>
      <p:sp>
        <p:nvSpPr>
          <p:cNvPr id="21" name="TextBox 19"/>
          <p:cNvSpPr txBox="1">
            <a:spLocks noChangeArrowheads="1"/>
          </p:cNvSpPr>
          <p:nvPr/>
        </p:nvSpPr>
        <p:spPr bwMode="auto">
          <a:xfrm>
            <a:off x="4377303" y="2364323"/>
            <a:ext cx="4312389" cy="45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indent="0" algn="r" eaLnBrk="1" hangingPunct="1">
              <a:lnSpc>
                <a:spcPct val="150000"/>
              </a:lnSpc>
              <a:buFont typeface="Wingdings" panose="05000000000000000000" pitchFamily="2" charset="2"/>
              <a:buNone/>
              <a:defRPr kumimoji="0" sz="1800">
                <a:solidFill>
                  <a:schemeClr val="accent2"/>
                </a:solidFill>
                <a:latin typeface="+mj-ea"/>
                <a:ea typeface="+mj-ea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9pPr>
          </a:lstStyle>
          <a:p>
            <a:r>
              <a:rPr lang="ko-KR" altLang="en-US" b="1" dirty="0">
                <a:solidFill>
                  <a:srgbClr val="002060"/>
                </a:solidFill>
              </a:rPr>
              <a:t>예산 부족</a:t>
            </a:r>
            <a:r>
              <a:rPr lang="en-US" altLang="ko-KR" b="1" dirty="0">
                <a:solidFill>
                  <a:srgbClr val="002060"/>
                </a:solidFill>
              </a:rPr>
              <a:t>(</a:t>
            </a:r>
            <a:r>
              <a:rPr lang="ko-KR" altLang="en-US" b="1" dirty="0" err="1">
                <a:solidFill>
                  <a:srgbClr val="002060"/>
                </a:solidFill>
              </a:rPr>
              <a:t>홍보비</a:t>
            </a:r>
            <a:r>
              <a:rPr lang="en-US" altLang="ko-KR" b="1" dirty="0">
                <a:solidFill>
                  <a:srgbClr val="002060"/>
                </a:solidFill>
              </a:rPr>
              <a:t>, </a:t>
            </a:r>
            <a:r>
              <a:rPr lang="ko-KR" altLang="en-US" b="1" dirty="0">
                <a:solidFill>
                  <a:srgbClr val="002060"/>
                </a:solidFill>
              </a:rPr>
              <a:t>인건비 등 부족</a:t>
            </a:r>
            <a:r>
              <a:rPr lang="en-US" altLang="ko-KR" b="1" dirty="0">
                <a:solidFill>
                  <a:srgbClr val="002060"/>
                </a:solidFill>
              </a:rPr>
              <a:t>)</a:t>
            </a:r>
            <a:endParaRPr lang="ko-KR" altLang="en-US" sz="1600" b="1" dirty="0">
              <a:solidFill>
                <a:srgbClr val="002060"/>
              </a:solidFill>
            </a:endParaRPr>
          </a:p>
        </p:txBody>
      </p:sp>
      <p:sp>
        <p:nvSpPr>
          <p:cNvPr id="22" name="TextBox 19"/>
          <p:cNvSpPr txBox="1">
            <a:spLocks noChangeArrowheads="1"/>
          </p:cNvSpPr>
          <p:nvPr/>
        </p:nvSpPr>
        <p:spPr bwMode="auto">
          <a:xfrm>
            <a:off x="4369065" y="3096022"/>
            <a:ext cx="4312389" cy="45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indent="0" algn="r" eaLnBrk="1" hangingPunct="1">
              <a:lnSpc>
                <a:spcPct val="150000"/>
              </a:lnSpc>
              <a:buFont typeface="Wingdings" panose="05000000000000000000" pitchFamily="2" charset="2"/>
              <a:buNone/>
              <a:defRPr kumimoji="0" sz="1800">
                <a:solidFill>
                  <a:schemeClr val="accent2"/>
                </a:solidFill>
                <a:latin typeface="+mj-ea"/>
                <a:ea typeface="+mj-ea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9pPr>
          </a:lstStyle>
          <a:p>
            <a:r>
              <a:rPr lang="ko-KR" altLang="en-US" b="1" dirty="0" smtClean="0">
                <a:solidFill>
                  <a:srgbClr val="002060"/>
                </a:solidFill>
              </a:rPr>
              <a:t>검진필요성 인식부족</a:t>
            </a:r>
            <a:endParaRPr lang="ko-KR" altLang="en-US" sz="1600" b="1" dirty="0">
              <a:solidFill>
                <a:srgbClr val="002060"/>
              </a:solidFill>
            </a:endParaRPr>
          </a:p>
        </p:txBody>
      </p:sp>
      <p:sp>
        <p:nvSpPr>
          <p:cNvPr id="23" name="TextBox 19"/>
          <p:cNvSpPr txBox="1">
            <a:spLocks noChangeArrowheads="1"/>
          </p:cNvSpPr>
          <p:nvPr/>
        </p:nvSpPr>
        <p:spPr bwMode="auto">
          <a:xfrm>
            <a:off x="4377303" y="3825873"/>
            <a:ext cx="4312389" cy="45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indent="0" algn="r" eaLnBrk="1" hangingPunct="1">
              <a:lnSpc>
                <a:spcPct val="150000"/>
              </a:lnSpc>
              <a:buFont typeface="Wingdings" panose="05000000000000000000" pitchFamily="2" charset="2"/>
              <a:buNone/>
              <a:defRPr kumimoji="0" sz="1800">
                <a:solidFill>
                  <a:schemeClr val="accent2"/>
                </a:solidFill>
                <a:latin typeface="+mj-ea"/>
                <a:ea typeface="+mj-ea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9pPr>
          </a:lstStyle>
          <a:p>
            <a:r>
              <a:rPr lang="ko-KR" altLang="en-US" b="1" dirty="0" smtClean="0">
                <a:solidFill>
                  <a:srgbClr val="002060"/>
                </a:solidFill>
              </a:rPr>
              <a:t>낮은 검진기관 만족도</a:t>
            </a:r>
            <a:endParaRPr lang="ko-KR" altLang="en-US" sz="1600" b="1" dirty="0">
              <a:solidFill>
                <a:srgbClr val="002060"/>
              </a:solidFill>
            </a:endParaRPr>
          </a:p>
        </p:txBody>
      </p:sp>
      <p:sp>
        <p:nvSpPr>
          <p:cNvPr id="24" name="TextBox 19"/>
          <p:cNvSpPr txBox="1">
            <a:spLocks noChangeArrowheads="1"/>
          </p:cNvSpPr>
          <p:nvPr/>
        </p:nvSpPr>
        <p:spPr bwMode="auto">
          <a:xfrm>
            <a:off x="4360827" y="4495830"/>
            <a:ext cx="4312389" cy="45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indent="0" algn="r" eaLnBrk="1" hangingPunct="1">
              <a:lnSpc>
                <a:spcPct val="150000"/>
              </a:lnSpc>
              <a:buFont typeface="Wingdings" panose="05000000000000000000" pitchFamily="2" charset="2"/>
              <a:buNone/>
              <a:defRPr kumimoji="0" sz="1800">
                <a:solidFill>
                  <a:schemeClr val="accent2"/>
                </a:solidFill>
                <a:latin typeface="+mj-ea"/>
                <a:ea typeface="+mj-ea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9pPr>
          </a:lstStyle>
          <a:p>
            <a:r>
              <a:rPr lang="ko-KR" altLang="en-US" b="1" dirty="0" smtClean="0">
                <a:solidFill>
                  <a:srgbClr val="002060"/>
                </a:solidFill>
              </a:rPr>
              <a:t>하반기 검진 집중현상</a:t>
            </a:r>
            <a:endParaRPr lang="ko-KR" altLang="en-US" sz="1600" b="1" dirty="0">
              <a:solidFill>
                <a:srgbClr val="0020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20243403">
            <a:off x="4251044" y="5651694"/>
            <a:ext cx="13051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spc="-150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j-ea"/>
                <a:ea typeface="+mj-ea"/>
              </a:rPr>
              <a:t>저조한 </a:t>
            </a:r>
            <a:endParaRPr lang="en-US" altLang="ko-KR" b="1" spc="-150" dirty="0" smtClean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+mj-ea"/>
              <a:ea typeface="+mj-ea"/>
            </a:endParaRPr>
          </a:p>
          <a:p>
            <a:pPr algn="ctr"/>
            <a:r>
              <a:rPr lang="ko-KR" altLang="en-US" b="1" spc="-150" dirty="0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j-ea"/>
                <a:ea typeface="+mj-ea"/>
              </a:rPr>
              <a:t>검진 </a:t>
            </a:r>
            <a:r>
              <a:rPr lang="ko-KR" altLang="en-US" b="1" spc="-150" dirty="0" err="1" smtClean="0">
                <a:solidFill>
                  <a:schemeClr val="bg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+mj-ea"/>
                <a:ea typeface="+mj-ea"/>
              </a:rPr>
              <a:t>수검율</a:t>
            </a:r>
            <a:endParaRPr lang="ko-KR" altLang="en-US" b="1" spc="-150" dirty="0">
              <a:solidFill>
                <a:schemeClr val="bg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+mj-ea"/>
              <a:ea typeface="+mj-ea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12" y="2643807"/>
            <a:ext cx="1614127" cy="202209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408" y="4997169"/>
            <a:ext cx="2101906" cy="191265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2" name="TextBox 17"/>
          <p:cNvSpPr txBox="1">
            <a:spLocks noChangeArrowheads="1"/>
          </p:cNvSpPr>
          <p:nvPr/>
        </p:nvSpPr>
        <p:spPr bwMode="auto">
          <a:xfrm>
            <a:off x="3874883" y="1014495"/>
            <a:ext cx="4798333" cy="454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0" indent="0" algn="r" eaLnBrk="1" hangingPunct="1">
              <a:lnSpc>
                <a:spcPct val="150000"/>
              </a:lnSpc>
              <a:buFont typeface="Wingdings" panose="05000000000000000000" pitchFamily="2" charset="2"/>
              <a:buNone/>
              <a:defRPr kumimoji="0" sz="180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9pPr>
          </a:lstStyle>
          <a:p>
            <a:r>
              <a:rPr lang="ko-KR" altLang="en-US" b="1" dirty="0">
                <a:solidFill>
                  <a:srgbClr val="002060"/>
                </a:solidFill>
              </a:rPr>
              <a:t>대상자 </a:t>
            </a:r>
            <a:r>
              <a:rPr lang="ko-KR" altLang="en-US" b="1" dirty="0" err="1">
                <a:solidFill>
                  <a:srgbClr val="002060"/>
                </a:solidFill>
              </a:rPr>
              <a:t>접근성</a:t>
            </a:r>
            <a:r>
              <a:rPr lang="ko-KR" altLang="en-US" b="1" dirty="0">
                <a:solidFill>
                  <a:srgbClr val="002060"/>
                </a:solidFill>
              </a:rPr>
              <a:t> 저조</a:t>
            </a:r>
            <a:r>
              <a:rPr lang="en-US" altLang="ko-KR" b="1" dirty="0">
                <a:solidFill>
                  <a:srgbClr val="002060"/>
                </a:solidFill>
              </a:rPr>
              <a:t>(</a:t>
            </a:r>
            <a:r>
              <a:rPr lang="ko-KR" altLang="en-US" b="1" dirty="0" err="1">
                <a:solidFill>
                  <a:srgbClr val="002060"/>
                </a:solidFill>
              </a:rPr>
              <a:t>인적사항</a:t>
            </a:r>
            <a:r>
              <a:rPr lang="ko-KR" altLang="en-US" b="1" dirty="0">
                <a:solidFill>
                  <a:srgbClr val="002060"/>
                </a:solidFill>
              </a:rPr>
              <a:t> 부재 등 </a:t>
            </a:r>
            <a:r>
              <a:rPr lang="en-US" altLang="ko-KR" b="1" dirty="0">
                <a:solidFill>
                  <a:srgbClr val="002060"/>
                </a:solidFill>
              </a:rPr>
              <a:t>50</a:t>
            </a:r>
            <a:r>
              <a:rPr lang="en-US" altLang="ko-KR" b="1" dirty="0" smtClean="0">
                <a:solidFill>
                  <a:srgbClr val="002060"/>
                </a:solidFill>
              </a:rPr>
              <a:t>%)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8675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707511"/>
            <a:ext cx="4109484" cy="5527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3720966" y="180004"/>
            <a:ext cx="1801638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극복방안</a:t>
            </a:r>
            <a:endParaRPr kumimoji="0" lang="ko-KR" altLang="en-US" b="1" spc="38" dirty="0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gray">
          <a:xfrm>
            <a:off x="1976569" y="2238498"/>
            <a:ext cx="4394543" cy="4619501"/>
            <a:chOff x="3333" y="906"/>
            <a:chExt cx="2145" cy="2755"/>
          </a:xfrm>
          <a:solidFill>
            <a:srgbClr val="AFAFAF"/>
          </a:solidFill>
        </p:grpSpPr>
        <p:sp>
          <p:nvSpPr>
            <p:cNvPr id="7" name="Freeform 17" descr="© INSCALE GmbH, 26.05.2010&#10;http://www.presentationload.com/"/>
            <p:cNvSpPr>
              <a:spLocks/>
            </p:cNvSpPr>
            <p:nvPr/>
          </p:nvSpPr>
          <p:spPr bwMode="gray">
            <a:xfrm>
              <a:off x="3838" y="2365"/>
              <a:ext cx="117" cy="1296"/>
            </a:xfrm>
            <a:custGeom>
              <a:avLst/>
              <a:gdLst/>
              <a:ahLst/>
              <a:cxnLst>
                <a:cxn ang="0">
                  <a:pos x="36" y="5"/>
                </a:cxn>
                <a:cxn ang="0">
                  <a:pos x="61" y="5"/>
                </a:cxn>
                <a:cxn ang="0">
                  <a:pos x="61" y="47"/>
                </a:cxn>
                <a:cxn ang="0">
                  <a:pos x="27" y="711"/>
                </a:cxn>
                <a:cxn ang="0">
                  <a:pos x="0" y="711"/>
                </a:cxn>
                <a:cxn ang="0">
                  <a:pos x="36" y="5"/>
                </a:cxn>
              </a:cxnLst>
              <a:rect l="0" t="0" r="r" b="b"/>
              <a:pathLst>
                <a:path w="62" h="711">
                  <a:moveTo>
                    <a:pt x="36" y="5"/>
                  </a:moveTo>
                  <a:cubicBezTo>
                    <a:pt x="44" y="1"/>
                    <a:pt x="53" y="0"/>
                    <a:pt x="61" y="5"/>
                  </a:cubicBezTo>
                  <a:cubicBezTo>
                    <a:pt x="61" y="13"/>
                    <a:pt x="62" y="33"/>
                    <a:pt x="61" y="47"/>
                  </a:cubicBezTo>
                  <a:cubicBezTo>
                    <a:pt x="48" y="251"/>
                    <a:pt x="39" y="509"/>
                    <a:pt x="27" y="711"/>
                  </a:cubicBezTo>
                  <a:cubicBezTo>
                    <a:pt x="18" y="711"/>
                    <a:pt x="9" y="711"/>
                    <a:pt x="0" y="711"/>
                  </a:cubicBezTo>
                  <a:cubicBezTo>
                    <a:pt x="11" y="491"/>
                    <a:pt x="24" y="225"/>
                    <a:pt x="36" y="5"/>
                  </a:cubicBezTo>
                  <a:close/>
                </a:path>
              </a:pathLst>
            </a:custGeom>
            <a:grpFill/>
            <a:ln w="9525">
              <a:solidFill>
                <a:srgbClr val="AFAFA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Freeform 18" descr="© INSCALE GmbH, 26.05.2010&#10;http://www.presentationload.com/"/>
            <p:cNvSpPr>
              <a:spLocks/>
            </p:cNvSpPr>
            <p:nvPr/>
          </p:nvSpPr>
          <p:spPr bwMode="gray">
            <a:xfrm>
              <a:off x="4563" y="2476"/>
              <a:ext cx="441" cy="46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6" y="0"/>
                </a:cxn>
                <a:cxn ang="0">
                  <a:pos x="102" y="10"/>
                </a:cxn>
                <a:cxn ang="0">
                  <a:pos x="125" y="8"/>
                </a:cxn>
                <a:cxn ang="0">
                  <a:pos x="148" y="24"/>
                </a:cxn>
                <a:cxn ang="0">
                  <a:pos x="169" y="41"/>
                </a:cxn>
                <a:cxn ang="0">
                  <a:pos x="198" y="55"/>
                </a:cxn>
                <a:cxn ang="0">
                  <a:pos x="200" y="58"/>
                </a:cxn>
                <a:cxn ang="0">
                  <a:pos x="215" y="67"/>
                </a:cxn>
                <a:cxn ang="0">
                  <a:pos x="203" y="86"/>
                </a:cxn>
                <a:cxn ang="0">
                  <a:pos x="206" y="171"/>
                </a:cxn>
                <a:cxn ang="0">
                  <a:pos x="223" y="212"/>
                </a:cxn>
                <a:cxn ang="0">
                  <a:pos x="223" y="214"/>
                </a:cxn>
                <a:cxn ang="0">
                  <a:pos x="207" y="233"/>
                </a:cxn>
                <a:cxn ang="0">
                  <a:pos x="206" y="233"/>
                </a:cxn>
                <a:cxn ang="0">
                  <a:pos x="162" y="207"/>
                </a:cxn>
                <a:cxn ang="0">
                  <a:pos x="132" y="175"/>
                </a:cxn>
                <a:cxn ang="0">
                  <a:pos x="122" y="162"/>
                </a:cxn>
                <a:cxn ang="0">
                  <a:pos x="112" y="115"/>
                </a:cxn>
                <a:cxn ang="0">
                  <a:pos x="101" y="98"/>
                </a:cxn>
                <a:cxn ang="0">
                  <a:pos x="94" y="122"/>
                </a:cxn>
                <a:cxn ang="0">
                  <a:pos x="98" y="149"/>
                </a:cxn>
                <a:cxn ang="0">
                  <a:pos x="89" y="162"/>
                </a:cxn>
                <a:cxn ang="0">
                  <a:pos x="77" y="171"/>
                </a:cxn>
                <a:cxn ang="0">
                  <a:pos x="53" y="171"/>
                </a:cxn>
                <a:cxn ang="0">
                  <a:pos x="26" y="149"/>
                </a:cxn>
                <a:cxn ang="0">
                  <a:pos x="18" y="139"/>
                </a:cxn>
                <a:cxn ang="0">
                  <a:pos x="18" y="93"/>
                </a:cxn>
                <a:cxn ang="0">
                  <a:pos x="0" y="43"/>
                </a:cxn>
                <a:cxn ang="0">
                  <a:pos x="0" y="32"/>
                </a:cxn>
                <a:cxn ang="0">
                  <a:pos x="26" y="0"/>
                </a:cxn>
              </a:cxnLst>
              <a:rect l="0" t="0" r="r" b="b"/>
              <a:pathLst>
                <a:path w="223" h="233">
                  <a:moveTo>
                    <a:pt x="26" y="0"/>
                  </a:moveTo>
                  <a:cubicBezTo>
                    <a:pt x="29" y="0"/>
                    <a:pt x="33" y="0"/>
                    <a:pt x="36" y="0"/>
                  </a:cubicBezTo>
                  <a:cubicBezTo>
                    <a:pt x="59" y="5"/>
                    <a:pt x="79" y="10"/>
                    <a:pt x="102" y="10"/>
                  </a:cubicBezTo>
                  <a:cubicBezTo>
                    <a:pt x="109" y="10"/>
                    <a:pt x="118" y="7"/>
                    <a:pt x="125" y="8"/>
                  </a:cubicBezTo>
                  <a:cubicBezTo>
                    <a:pt x="132" y="9"/>
                    <a:pt x="141" y="18"/>
                    <a:pt x="148" y="24"/>
                  </a:cubicBezTo>
                  <a:cubicBezTo>
                    <a:pt x="156" y="29"/>
                    <a:pt x="163" y="37"/>
                    <a:pt x="169" y="41"/>
                  </a:cubicBezTo>
                  <a:cubicBezTo>
                    <a:pt x="178" y="47"/>
                    <a:pt x="190" y="49"/>
                    <a:pt x="198" y="55"/>
                  </a:cubicBezTo>
                  <a:cubicBezTo>
                    <a:pt x="199" y="56"/>
                    <a:pt x="199" y="58"/>
                    <a:pt x="200" y="58"/>
                  </a:cubicBezTo>
                  <a:cubicBezTo>
                    <a:pt x="204" y="61"/>
                    <a:pt x="212" y="60"/>
                    <a:pt x="215" y="67"/>
                  </a:cubicBezTo>
                  <a:cubicBezTo>
                    <a:pt x="213" y="76"/>
                    <a:pt x="207" y="80"/>
                    <a:pt x="203" y="86"/>
                  </a:cubicBezTo>
                  <a:cubicBezTo>
                    <a:pt x="202" y="116"/>
                    <a:pt x="201" y="145"/>
                    <a:pt x="206" y="171"/>
                  </a:cubicBezTo>
                  <a:cubicBezTo>
                    <a:pt x="209" y="187"/>
                    <a:pt x="220" y="198"/>
                    <a:pt x="223" y="212"/>
                  </a:cubicBezTo>
                  <a:cubicBezTo>
                    <a:pt x="223" y="212"/>
                    <a:pt x="223" y="213"/>
                    <a:pt x="223" y="214"/>
                  </a:cubicBezTo>
                  <a:cubicBezTo>
                    <a:pt x="221" y="223"/>
                    <a:pt x="216" y="230"/>
                    <a:pt x="207" y="233"/>
                  </a:cubicBezTo>
                  <a:cubicBezTo>
                    <a:pt x="207" y="233"/>
                    <a:pt x="206" y="233"/>
                    <a:pt x="206" y="233"/>
                  </a:cubicBezTo>
                  <a:cubicBezTo>
                    <a:pt x="187" y="229"/>
                    <a:pt x="176" y="219"/>
                    <a:pt x="162" y="207"/>
                  </a:cubicBezTo>
                  <a:cubicBezTo>
                    <a:pt x="150" y="197"/>
                    <a:pt x="142" y="189"/>
                    <a:pt x="132" y="175"/>
                  </a:cubicBezTo>
                  <a:cubicBezTo>
                    <a:pt x="129" y="171"/>
                    <a:pt x="124" y="166"/>
                    <a:pt x="122" y="162"/>
                  </a:cubicBezTo>
                  <a:cubicBezTo>
                    <a:pt x="116" y="148"/>
                    <a:pt x="118" y="131"/>
                    <a:pt x="112" y="115"/>
                  </a:cubicBezTo>
                  <a:cubicBezTo>
                    <a:pt x="110" y="109"/>
                    <a:pt x="104" y="105"/>
                    <a:pt x="101" y="98"/>
                  </a:cubicBezTo>
                  <a:cubicBezTo>
                    <a:pt x="96" y="102"/>
                    <a:pt x="93" y="112"/>
                    <a:pt x="94" y="122"/>
                  </a:cubicBezTo>
                  <a:cubicBezTo>
                    <a:pt x="94" y="131"/>
                    <a:pt x="100" y="141"/>
                    <a:pt x="98" y="149"/>
                  </a:cubicBezTo>
                  <a:cubicBezTo>
                    <a:pt x="98" y="155"/>
                    <a:pt x="92" y="159"/>
                    <a:pt x="89" y="162"/>
                  </a:cubicBezTo>
                  <a:cubicBezTo>
                    <a:pt x="85" y="165"/>
                    <a:pt x="81" y="168"/>
                    <a:pt x="77" y="171"/>
                  </a:cubicBezTo>
                  <a:cubicBezTo>
                    <a:pt x="69" y="173"/>
                    <a:pt x="62" y="174"/>
                    <a:pt x="53" y="171"/>
                  </a:cubicBezTo>
                  <a:cubicBezTo>
                    <a:pt x="39" y="165"/>
                    <a:pt x="33" y="160"/>
                    <a:pt x="26" y="149"/>
                  </a:cubicBezTo>
                  <a:cubicBezTo>
                    <a:pt x="23" y="146"/>
                    <a:pt x="19" y="142"/>
                    <a:pt x="18" y="139"/>
                  </a:cubicBezTo>
                  <a:cubicBezTo>
                    <a:pt x="13" y="125"/>
                    <a:pt x="19" y="109"/>
                    <a:pt x="18" y="93"/>
                  </a:cubicBezTo>
                  <a:cubicBezTo>
                    <a:pt x="16" y="73"/>
                    <a:pt x="1" y="60"/>
                    <a:pt x="0" y="43"/>
                  </a:cubicBezTo>
                  <a:cubicBezTo>
                    <a:pt x="0" y="39"/>
                    <a:pt x="0" y="36"/>
                    <a:pt x="0" y="32"/>
                  </a:cubicBezTo>
                  <a:cubicBezTo>
                    <a:pt x="2" y="16"/>
                    <a:pt x="10" y="4"/>
                    <a:pt x="26" y="0"/>
                  </a:cubicBezTo>
                  <a:close/>
                </a:path>
              </a:pathLst>
            </a:custGeom>
            <a:grpFill/>
            <a:ln w="9525">
              <a:solidFill>
                <a:srgbClr val="AFAFA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Freeform 19" descr="© INSCALE GmbH, 26.05.2010&#10;http://www.presentationload.com/"/>
            <p:cNvSpPr>
              <a:spLocks noEditPoints="1"/>
            </p:cNvSpPr>
            <p:nvPr/>
          </p:nvSpPr>
          <p:spPr bwMode="gray">
            <a:xfrm>
              <a:off x="3485" y="1692"/>
              <a:ext cx="1784" cy="903"/>
            </a:xfrm>
            <a:custGeom>
              <a:avLst/>
              <a:gdLst/>
              <a:ahLst/>
              <a:cxnLst>
                <a:cxn ang="0">
                  <a:pos x="903" y="83"/>
                </a:cxn>
                <a:cxn ang="0">
                  <a:pos x="891" y="127"/>
                </a:cxn>
                <a:cxn ang="0">
                  <a:pos x="839" y="216"/>
                </a:cxn>
                <a:cxn ang="0">
                  <a:pos x="813" y="308"/>
                </a:cxn>
                <a:cxn ang="0">
                  <a:pos x="803" y="395"/>
                </a:cxn>
                <a:cxn ang="0">
                  <a:pos x="748" y="457"/>
                </a:cxn>
                <a:cxn ang="0">
                  <a:pos x="703" y="456"/>
                </a:cxn>
                <a:cxn ang="0">
                  <a:pos x="640" y="440"/>
                </a:cxn>
                <a:cxn ang="0">
                  <a:pos x="648" y="383"/>
                </a:cxn>
                <a:cxn ang="0">
                  <a:pos x="675" y="356"/>
                </a:cxn>
                <a:cxn ang="0">
                  <a:pos x="595" y="281"/>
                </a:cxn>
                <a:cxn ang="0">
                  <a:pos x="511" y="257"/>
                </a:cxn>
                <a:cxn ang="0">
                  <a:pos x="426" y="226"/>
                </a:cxn>
                <a:cxn ang="0">
                  <a:pos x="369" y="194"/>
                </a:cxn>
                <a:cxn ang="0">
                  <a:pos x="341" y="202"/>
                </a:cxn>
                <a:cxn ang="0">
                  <a:pos x="327" y="205"/>
                </a:cxn>
                <a:cxn ang="0">
                  <a:pos x="303" y="212"/>
                </a:cxn>
                <a:cxn ang="0">
                  <a:pos x="264" y="229"/>
                </a:cxn>
                <a:cxn ang="0">
                  <a:pos x="126" y="253"/>
                </a:cxn>
                <a:cxn ang="0">
                  <a:pos x="65" y="241"/>
                </a:cxn>
                <a:cxn ang="0">
                  <a:pos x="21" y="194"/>
                </a:cxn>
                <a:cxn ang="0">
                  <a:pos x="9" y="142"/>
                </a:cxn>
                <a:cxn ang="0">
                  <a:pos x="44" y="115"/>
                </a:cxn>
                <a:cxn ang="0">
                  <a:pos x="64" y="86"/>
                </a:cxn>
                <a:cxn ang="0">
                  <a:pos x="133" y="49"/>
                </a:cxn>
                <a:cxn ang="0">
                  <a:pos x="226" y="25"/>
                </a:cxn>
                <a:cxn ang="0">
                  <a:pos x="369" y="12"/>
                </a:cxn>
                <a:cxn ang="0">
                  <a:pos x="422" y="21"/>
                </a:cxn>
                <a:cxn ang="0">
                  <a:pos x="454" y="21"/>
                </a:cxn>
                <a:cxn ang="0">
                  <a:pos x="548" y="16"/>
                </a:cxn>
                <a:cxn ang="0">
                  <a:pos x="578" y="16"/>
                </a:cxn>
                <a:cxn ang="0">
                  <a:pos x="699" y="2"/>
                </a:cxn>
                <a:cxn ang="0">
                  <a:pos x="876" y="38"/>
                </a:cxn>
                <a:cxn ang="0">
                  <a:pos x="903" y="82"/>
                </a:cxn>
                <a:cxn ang="0">
                  <a:pos x="729" y="236"/>
                </a:cxn>
                <a:cxn ang="0">
                  <a:pos x="751" y="160"/>
                </a:cxn>
                <a:cxn ang="0">
                  <a:pos x="656" y="162"/>
                </a:cxn>
              </a:cxnLst>
              <a:rect l="0" t="0" r="r" b="b"/>
              <a:pathLst>
                <a:path w="903" h="457">
                  <a:moveTo>
                    <a:pt x="903" y="82"/>
                  </a:moveTo>
                  <a:cubicBezTo>
                    <a:pt x="903" y="82"/>
                    <a:pt x="903" y="82"/>
                    <a:pt x="903" y="83"/>
                  </a:cubicBezTo>
                  <a:cubicBezTo>
                    <a:pt x="900" y="89"/>
                    <a:pt x="901" y="103"/>
                    <a:pt x="898" y="112"/>
                  </a:cubicBezTo>
                  <a:cubicBezTo>
                    <a:pt x="897" y="117"/>
                    <a:pt x="893" y="122"/>
                    <a:pt x="891" y="127"/>
                  </a:cubicBezTo>
                  <a:cubicBezTo>
                    <a:pt x="886" y="140"/>
                    <a:pt x="881" y="149"/>
                    <a:pt x="873" y="160"/>
                  </a:cubicBezTo>
                  <a:cubicBezTo>
                    <a:pt x="862" y="178"/>
                    <a:pt x="850" y="196"/>
                    <a:pt x="839" y="216"/>
                  </a:cubicBezTo>
                  <a:cubicBezTo>
                    <a:pt x="826" y="244"/>
                    <a:pt x="813" y="270"/>
                    <a:pt x="798" y="294"/>
                  </a:cubicBezTo>
                  <a:cubicBezTo>
                    <a:pt x="801" y="300"/>
                    <a:pt x="809" y="303"/>
                    <a:pt x="813" y="308"/>
                  </a:cubicBezTo>
                  <a:cubicBezTo>
                    <a:pt x="824" y="320"/>
                    <a:pt x="827" y="337"/>
                    <a:pt x="822" y="359"/>
                  </a:cubicBezTo>
                  <a:cubicBezTo>
                    <a:pt x="819" y="375"/>
                    <a:pt x="812" y="385"/>
                    <a:pt x="803" y="395"/>
                  </a:cubicBezTo>
                  <a:cubicBezTo>
                    <a:pt x="790" y="409"/>
                    <a:pt x="769" y="414"/>
                    <a:pt x="752" y="425"/>
                  </a:cubicBezTo>
                  <a:cubicBezTo>
                    <a:pt x="751" y="436"/>
                    <a:pt x="748" y="445"/>
                    <a:pt x="748" y="457"/>
                  </a:cubicBezTo>
                  <a:cubicBezTo>
                    <a:pt x="748" y="457"/>
                    <a:pt x="748" y="457"/>
                    <a:pt x="747" y="457"/>
                  </a:cubicBezTo>
                  <a:cubicBezTo>
                    <a:pt x="736" y="452"/>
                    <a:pt x="713" y="445"/>
                    <a:pt x="703" y="456"/>
                  </a:cubicBezTo>
                  <a:cubicBezTo>
                    <a:pt x="688" y="446"/>
                    <a:pt x="673" y="435"/>
                    <a:pt x="668" y="414"/>
                  </a:cubicBezTo>
                  <a:cubicBezTo>
                    <a:pt x="656" y="419"/>
                    <a:pt x="648" y="434"/>
                    <a:pt x="640" y="440"/>
                  </a:cubicBezTo>
                  <a:cubicBezTo>
                    <a:pt x="633" y="427"/>
                    <a:pt x="625" y="411"/>
                    <a:pt x="618" y="403"/>
                  </a:cubicBezTo>
                  <a:cubicBezTo>
                    <a:pt x="633" y="402"/>
                    <a:pt x="640" y="392"/>
                    <a:pt x="648" y="383"/>
                  </a:cubicBezTo>
                  <a:cubicBezTo>
                    <a:pt x="653" y="378"/>
                    <a:pt x="658" y="375"/>
                    <a:pt x="663" y="371"/>
                  </a:cubicBezTo>
                  <a:cubicBezTo>
                    <a:pt x="668" y="366"/>
                    <a:pt x="671" y="361"/>
                    <a:pt x="675" y="356"/>
                  </a:cubicBezTo>
                  <a:cubicBezTo>
                    <a:pt x="680" y="352"/>
                    <a:pt x="687" y="350"/>
                    <a:pt x="689" y="343"/>
                  </a:cubicBezTo>
                  <a:cubicBezTo>
                    <a:pt x="659" y="323"/>
                    <a:pt x="625" y="303"/>
                    <a:pt x="595" y="281"/>
                  </a:cubicBezTo>
                  <a:cubicBezTo>
                    <a:pt x="583" y="274"/>
                    <a:pt x="575" y="263"/>
                    <a:pt x="564" y="259"/>
                  </a:cubicBezTo>
                  <a:cubicBezTo>
                    <a:pt x="545" y="254"/>
                    <a:pt x="527" y="258"/>
                    <a:pt x="511" y="257"/>
                  </a:cubicBezTo>
                  <a:cubicBezTo>
                    <a:pt x="489" y="257"/>
                    <a:pt x="471" y="249"/>
                    <a:pt x="454" y="241"/>
                  </a:cubicBezTo>
                  <a:cubicBezTo>
                    <a:pt x="444" y="236"/>
                    <a:pt x="433" y="231"/>
                    <a:pt x="426" y="226"/>
                  </a:cubicBezTo>
                  <a:cubicBezTo>
                    <a:pt x="416" y="219"/>
                    <a:pt x="409" y="208"/>
                    <a:pt x="399" y="200"/>
                  </a:cubicBezTo>
                  <a:cubicBezTo>
                    <a:pt x="387" y="202"/>
                    <a:pt x="376" y="194"/>
                    <a:pt x="369" y="194"/>
                  </a:cubicBezTo>
                  <a:cubicBezTo>
                    <a:pt x="365" y="194"/>
                    <a:pt x="362" y="198"/>
                    <a:pt x="356" y="200"/>
                  </a:cubicBezTo>
                  <a:cubicBezTo>
                    <a:pt x="352" y="201"/>
                    <a:pt x="346" y="200"/>
                    <a:pt x="341" y="202"/>
                  </a:cubicBezTo>
                  <a:cubicBezTo>
                    <a:pt x="339" y="202"/>
                    <a:pt x="338" y="204"/>
                    <a:pt x="335" y="205"/>
                  </a:cubicBezTo>
                  <a:cubicBezTo>
                    <a:pt x="332" y="205"/>
                    <a:pt x="329" y="204"/>
                    <a:pt x="327" y="205"/>
                  </a:cubicBezTo>
                  <a:cubicBezTo>
                    <a:pt x="322" y="206"/>
                    <a:pt x="319" y="211"/>
                    <a:pt x="314" y="212"/>
                  </a:cubicBezTo>
                  <a:cubicBezTo>
                    <a:pt x="311" y="213"/>
                    <a:pt x="306" y="212"/>
                    <a:pt x="303" y="212"/>
                  </a:cubicBezTo>
                  <a:cubicBezTo>
                    <a:pt x="297" y="214"/>
                    <a:pt x="291" y="218"/>
                    <a:pt x="284" y="221"/>
                  </a:cubicBezTo>
                  <a:cubicBezTo>
                    <a:pt x="278" y="224"/>
                    <a:pt x="271" y="226"/>
                    <a:pt x="264" y="229"/>
                  </a:cubicBezTo>
                  <a:cubicBezTo>
                    <a:pt x="243" y="236"/>
                    <a:pt x="221" y="239"/>
                    <a:pt x="195" y="242"/>
                  </a:cubicBezTo>
                  <a:cubicBezTo>
                    <a:pt x="171" y="245"/>
                    <a:pt x="151" y="250"/>
                    <a:pt x="126" y="253"/>
                  </a:cubicBezTo>
                  <a:cubicBezTo>
                    <a:pt x="113" y="254"/>
                    <a:pt x="98" y="257"/>
                    <a:pt x="89" y="256"/>
                  </a:cubicBezTo>
                  <a:cubicBezTo>
                    <a:pt x="81" y="254"/>
                    <a:pt x="72" y="247"/>
                    <a:pt x="65" y="241"/>
                  </a:cubicBezTo>
                  <a:cubicBezTo>
                    <a:pt x="56" y="235"/>
                    <a:pt x="48" y="229"/>
                    <a:pt x="43" y="224"/>
                  </a:cubicBezTo>
                  <a:cubicBezTo>
                    <a:pt x="34" y="215"/>
                    <a:pt x="29" y="204"/>
                    <a:pt x="21" y="194"/>
                  </a:cubicBezTo>
                  <a:cubicBezTo>
                    <a:pt x="14" y="184"/>
                    <a:pt x="6" y="175"/>
                    <a:pt x="0" y="164"/>
                  </a:cubicBezTo>
                  <a:cubicBezTo>
                    <a:pt x="3" y="157"/>
                    <a:pt x="6" y="150"/>
                    <a:pt x="9" y="142"/>
                  </a:cubicBezTo>
                  <a:cubicBezTo>
                    <a:pt x="15" y="137"/>
                    <a:pt x="19" y="133"/>
                    <a:pt x="25" y="128"/>
                  </a:cubicBezTo>
                  <a:cubicBezTo>
                    <a:pt x="31" y="123"/>
                    <a:pt x="39" y="121"/>
                    <a:pt x="44" y="115"/>
                  </a:cubicBezTo>
                  <a:cubicBezTo>
                    <a:pt x="48" y="112"/>
                    <a:pt x="50" y="105"/>
                    <a:pt x="53" y="100"/>
                  </a:cubicBezTo>
                  <a:cubicBezTo>
                    <a:pt x="56" y="95"/>
                    <a:pt x="60" y="90"/>
                    <a:pt x="64" y="86"/>
                  </a:cubicBezTo>
                  <a:cubicBezTo>
                    <a:pt x="71" y="76"/>
                    <a:pt x="75" y="65"/>
                    <a:pt x="86" y="59"/>
                  </a:cubicBezTo>
                  <a:cubicBezTo>
                    <a:pt x="105" y="58"/>
                    <a:pt x="117" y="54"/>
                    <a:pt x="133" y="49"/>
                  </a:cubicBezTo>
                  <a:cubicBezTo>
                    <a:pt x="143" y="46"/>
                    <a:pt x="153" y="44"/>
                    <a:pt x="164" y="40"/>
                  </a:cubicBezTo>
                  <a:cubicBezTo>
                    <a:pt x="184" y="34"/>
                    <a:pt x="205" y="30"/>
                    <a:pt x="226" y="25"/>
                  </a:cubicBezTo>
                  <a:cubicBezTo>
                    <a:pt x="258" y="17"/>
                    <a:pt x="292" y="12"/>
                    <a:pt x="330" y="12"/>
                  </a:cubicBezTo>
                  <a:cubicBezTo>
                    <a:pt x="342" y="12"/>
                    <a:pt x="357" y="10"/>
                    <a:pt x="369" y="12"/>
                  </a:cubicBezTo>
                  <a:cubicBezTo>
                    <a:pt x="379" y="13"/>
                    <a:pt x="388" y="20"/>
                    <a:pt x="399" y="21"/>
                  </a:cubicBezTo>
                  <a:cubicBezTo>
                    <a:pt x="405" y="22"/>
                    <a:pt x="414" y="22"/>
                    <a:pt x="422" y="21"/>
                  </a:cubicBezTo>
                  <a:cubicBezTo>
                    <a:pt x="426" y="21"/>
                    <a:pt x="431" y="18"/>
                    <a:pt x="436" y="18"/>
                  </a:cubicBezTo>
                  <a:cubicBezTo>
                    <a:pt x="442" y="18"/>
                    <a:pt x="448" y="21"/>
                    <a:pt x="454" y="21"/>
                  </a:cubicBezTo>
                  <a:cubicBezTo>
                    <a:pt x="477" y="23"/>
                    <a:pt x="506" y="21"/>
                    <a:pt x="525" y="18"/>
                  </a:cubicBezTo>
                  <a:cubicBezTo>
                    <a:pt x="533" y="17"/>
                    <a:pt x="541" y="15"/>
                    <a:pt x="548" y="16"/>
                  </a:cubicBezTo>
                  <a:cubicBezTo>
                    <a:pt x="553" y="16"/>
                    <a:pt x="559" y="19"/>
                    <a:pt x="564" y="19"/>
                  </a:cubicBezTo>
                  <a:cubicBezTo>
                    <a:pt x="568" y="19"/>
                    <a:pt x="573" y="17"/>
                    <a:pt x="578" y="16"/>
                  </a:cubicBezTo>
                  <a:cubicBezTo>
                    <a:pt x="584" y="14"/>
                    <a:pt x="589" y="13"/>
                    <a:pt x="595" y="13"/>
                  </a:cubicBezTo>
                  <a:cubicBezTo>
                    <a:pt x="626" y="8"/>
                    <a:pt x="664" y="0"/>
                    <a:pt x="699" y="2"/>
                  </a:cubicBezTo>
                  <a:cubicBezTo>
                    <a:pt x="746" y="4"/>
                    <a:pt x="793" y="18"/>
                    <a:pt x="834" y="26"/>
                  </a:cubicBezTo>
                  <a:cubicBezTo>
                    <a:pt x="849" y="29"/>
                    <a:pt x="864" y="31"/>
                    <a:pt x="876" y="38"/>
                  </a:cubicBezTo>
                  <a:cubicBezTo>
                    <a:pt x="885" y="42"/>
                    <a:pt x="897" y="55"/>
                    <a:pt x="900" y="64"/>
                  </a:cubicBezTo>
                  <a:cubicBezTo>
                    <a:pt x="902" y="71"/>
                    <a:pt x="900" y="77"/>
                    <a:pt x="903" y="82"/>
                  </a:cubicBezTo>
                  <a:close/>
                  <a:moveTo>
                    <a:pt x="656" y="162"/>
                  </a:moveTo>
                  <a:cubicBezTo>
                    <a:pt x="675" y="192"/>
                    <a:pt x="699" y="217"/>
                    <a:pt x="729" y="236"/>
                  </a:cubicBezTo>
                  <a:cubicBezTo>
                    <a:pt x="734" y="222"/>
                    <a:pt x="736" y="205"/>
                    <a:pt x="740" y="190"/>
                  </a:cubicBezTo>
                  <a:cubicBezTo>
                    <a:pt x="742" y="178"/>
                    <a:pt x="747" y="168"/>
                    <a:pt x="751" y="160"/>
                  </a:cubicBezTo>
                  <a:cubicBezTo>
                    <a:pt x="752" y="158"/>
                    <a:pt x="757" y="153"/>
                    <a:pt x="753" y="151"/>
                  </a:cubicBezTo>
                  <a:cubicBezTo>
                    <a:pt x="725" y="159"/>
                    <a:pt x="690" y="160"/>
                    <a:pt x="656" y="162"/>
                  </a:cubicBezTo>
                  <a:close/>
                </a:path>
              </a:pathLst>
            </a:custGeom>
            <a:grpFill/>
            <a:ln w="9525">
              <a:solidFill>
                <a:srgbClr val="AFAFA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Freeform 20" descr="© INSCALE GmbH, 26.05.2010&#10;http://www.presentationload.com/"/>
            <p:cNvSpPr>
              <a:spLocks/>
            </p:cNvSpPr>
            <p:nvPr/>
          </p:nvSpPr>
          <p:spPr bwMode="gray">
            <a:xfrm>
              <a:off x="3677" y="1052"/>
              <a:ext cx="717" cy="1130"/>
            </a:xfrm>
            <a:custGeom>
              <a:avLst/>
              <a:gdLst/>
              <a:ahLst/>
              <a:cxnLst>
                <a:cxn ang="0">
                  <a:pos x="315" y="60"/>
                </a:cxn>
                <a:cxn ang="0">
                  <a:pos x="324" y="52"/>
                </a:cxn>
                <a:cxn ang="0">
                  <a:pos x="344" y="21"/>
                </a:cxn>
                <a:cxn ang="0">
                  <a:pos x="347" y="37"/>
                </a:cxn>
                <a:cxn ang="0">
                  <a:pos x="329" y="73"/>
                </a:cxn>
                <a:cxn ang="0">
                  <a:pos x="324" y="90"/>
                </a:cxn>
                <a:cxn ang="0">
                  <a:pos x="335" y="82"/>
                </a:cxn>
                <a:cxn ang="0">
                  <a:pos x="343" y="71"/>
                </a:cxn>
                <a:cxn ang="0">
                  <a:pos x="357" y="51"/>
                </a:cxn>
                <a:cxn ang="0">
                  <a:pos x="336" y="116"/>
                </a:cxn>
                <a:cxn ang="0">
                  <a:pos x="320" y="140"/>
                </a:cxn>
                <a:cxn ang="0">
                  <a:pos x="303" y="182"/>
                </a:cxn>
                <a:cxn ang="0">
                  <a:pos x="298" y="314"/>
                </a:cxn>
                <a:cxn ang="0">
                  <a:pos x="288" y="362"/>
                </a:cxn>
                <a:cxn ang="0">
                  <a:pos x="283" y="376"/>
                </a:cxn>
                <a:cxn ang="0">
                  <a:pos x="283" y="389"/>
                </a:cxn>
                <a:cxn ang="0">
                  <a:pos x="258" y="414"/>
                </a:cxn>
                <a:cxn ang="0">
                  <a:pos x="228" y="436"/>
                </a:cxn>
                <a:cxn ang="0">
                  <a:pos x="193" y="470"/>
                </a:cxn>
                <a:cxn ang="0">
                  <a:pos x="171" y="485"/>
                </a:cxn>
                <a:cxn ang="0">
                  <a:pos x="135" y="539"/>
                </a:cxn>
                <a:cxn ang="0">
                  <a:pos x="121" y="549"/>
                </a:cxn>
                <a:cxn ang="0">
                  <a:pos x="107" y="557"/>
                </a:cxn>
                <a:cxn ang="0">
                  <a:pos x="76" y="564"/>
                </a:cxn>
                <a:cxn ang="0">
                  <a:pos x="45" y="571"/>
                </a:cxn>
                <a:cxn ang="0">
                  <a:pos x="23" y="564"/>
                </a:cxn>
                <a:cxn ang="0">
                  <a:pos x="9" y="550"/>
                </a:cxn>
                <a:cxn ang="0">
                  <a:pos x="2" y="525"/>
                </a:cxn>
                <a:cxn ang="0">
                  <a:pos x="1" y="484"/>
                </a:cxn>
                <a:cxn ang="0">
                  <a:pos x="13" y="447"/>
                </a:cxn>
                <a:cxn ang="0">
                  <a:pos x="36" y="405"/>
                </a:cxn>
                <a:cxn ang="0">
                  <a:pos x="83" y="380"/>
                </a:cxn>
                <a:cxn ang="0">
                  <a:pos x="115" y="404"/>
                </a:cxn>
                <a:cxn ang="0">
                  <a:pos x="206" y="361"/>
                </a:cxn>
                <a:cxn ang="0">
                  <a:pos x="228" y="275"/>
                </a:cxn>
                <a:cxn ang="0">
                  <a:pos x="237" y="249"/>
                </a:cxn>
                <a:cxn ang="0">
                  <a:pos x="246" y="167"/>
                </a:cxn>
                <a:cxn ang="0">
                  <a:pos x="255" y="142"/>
                </a:cxn>
                <a:cxn ang="0">
                  <a:pos x="256" y="115"/>
                </a:cxn>
                <a:cxn ang="0">
                  <a:pos x="254" y="81"/>
                </a:cxn>
                <a:cxn ang="0">
                  <a:pos x="260" y="72"/>
                </a:cxn>
                <a:cxn ang="0">
                  <a:pos x="278" y="40"/>
                </a:cxn>
                <a:cxn ang="0">
                  <a:pos x="279" y="27"/>
                </a:cxn>
                <a:cxn ang="0">
                  <a:pos x="286" y="31"/>
                </a:cxn>
                <a:cxn ang="0">
                  <a:pos x="324" y="10"/>
                </a:cxn>
                <a:cxn ang="0">
                  <a:pos x="340" y="9"/>
                </a:cxn>
                <a:cxn ang="0">
                  <a:pos x="327" y="34"/>
                </a:cxn>
                <a:cxn ang="0">
                  <a:pos x="315" y="60"/>
                </a:cxn>
              </a:cxnLst>
              <a:rect l="0" t="0" r="r" b="b"/>
              <a:pathLst>
                <a:path w="363" h="572">
                  <a:moveTo>
                    <a:pt x="315" y="60"/>
                  </a:moveTo>
                  <a:cubicBezTo>
                    <a:pt x="319" y="60"/>
                    <a:pt x="322" y="55"/>
                    <a:pt x="324" y="52"/>
                  </a:cubicBezTo>
                  <a:cubicBezTo>
                    <a:pt x="327" y="46"/>
                    <a:pt x="335" y="20"/>
                    <a:pt x="344" y="21"/>
                  </a:cubicBezTo>
                  <a:cubicBezTo>
                    <a:pt x="352" y="21"/>
                    <a:pt x="350" y="30"/>
                    <a:pt x="347" y="37"/>
                  </a:cubicBezTo>
                  <a:cubicBezTo>
                    <a:pt x="342" y="50"/>
                    <a:pt x="335" y="61"/>
                    <a:pt x="329" y="73"/>
                  </a:cubicBezTo>
                  <a:cubicBezTo>
                    <a:pt x="326" y="78"/>
                    <a:pt x="320" y="84"/>
                    <a:pt x="324" y="90"/>
                  </a:cubicBezTo>
                  <a:cubicBezTo>
                    <a:pt x="330" y="92"/>
                    <a:pt x="333" y="86"/>
                    <a:pt x="335" y="82"/>
                  </a:cubicBezTo>
                  <a:cubicBezTo>
                    <a:pt x="338" y="79"/>
                    <a:pt x="341" y="75"/>
                    <a:pt x="343" y="71"/>
                  </a:cubicBezTo>
                  <a:cubicBezTo>
                    <a:pt x="347" y="62"/>
                    <a:pt x="345" y="48"/>
                    <a:pt x="357" y="51"/>
                  </a:cubicBezTo>
                  <a:cubicBezTo>
                    <a:pt x="363" y="78"/>
                    <a:pt x="335" y="87"/>
                    <a:pt x="336" y="116"/>
                  </a:cubicBezTo>
                  <a:cubicBezTo>
                    <a:pt x="331" y="123"/>
                    <a:pt x="327" y="131"/>
                    <a:pt x="320" y="140"/>
                  </a:cubicBezTo>
                  <a:cubicBezTo>
                    <a:pt x="311" y="152"/>
                    <a:pt x="304" y="161"/>
                    <a:pt x="303" y="182"/>
                  </a:cubicBezTo>
                  <a:cubicBezTo>
                    <a:pt x="300" y="222"/>
                    <a:pt x="304" y="271"/>
                    <a:pt x="298" y="314"/>
                  </a:cubicBezTo>
                  <a:cubicBezTo>
                    <a:pt x="296" y="330"/>
                    <a:pt x="292" y="345"/>
                    <a:pt x="288" y="362"/>
                  </a:cubicBezTo>
                  <a:cubicBezTo>
                    <a:pt x="287" y="367"/>
                    <a:pt x="284" y="372"/>
                    <a:pt x="283" y="376"/>
                  </a:cubicBezTo>
                  <a:cubicBezTo>
                    <a:pt x="283" y="381"/>
                    <a:pt x="284" y="386"/>
                    <a:pt x="283" y="389"/>
                  </a:cubicBezTo>
                  <a:cubicBezTo>
                    <a:pt x="281" y="398"/>
                    <a:pt x="268" y="407"/>
                    <a:pt x="258" y="414"/>
                  </a:cubicBezTo>
                  <a:cubicBezTo>
                    <a:pt x="247" y="423"/>
                    <a:pt x="237" y="428"/>
                    <a:pt x="228" y="436"/>
                  </a:cubicBezTo>
                  <a:cubicBezTo>
                    <a:pt x="216" y="446"/>
                    <a:pt x="205" y="461"/>
                    <a:pt x="193" y="470"/>
                  </a:cubicBezTo>
                  <a:cubicBezTo>
                    <a:pt x="186" y="476"/>
                    <a:pt x="177" y="478"/>
                    <a:pt x="171" y="485"/>
                  </a:cubicBezTo>
                  <a:cubicBezTo>
                    <a:pt x="175" y="516"/>
                    <a:pt x="154" y="525"/>
                    <a:pt x="135" y="539"/>
                  </a:cubicBezTo>
                  <a:cubicBezTo>
                    <a:pt x="130" y="542"/>
                    <a:pt x="127" y="546"/>
                    <a:pt x="121" y="549"/>
                  </a:cubicBezTo>
                  <a:cubicBezTo>
                    <a:pt x="117" y="551"/>
                    <a:pt x="112" y="556"/>
                    <a:pt x="107" y="557"/>
                  </a:cubicBezTo>
                  <a:cubicBezTo>
                    <a:pt x="100" y="560"/>
                    <a:pt x="87" y="561"/>
                    <a:pt x="76" y="564"/>
                  </a:cubicBezTo>
                  <a:cubicBezTo>
                    <a:pt x="65" y="567"/>
                    <a:pt x="54" y="570"/>
                    <a:pt x="45" y="571"/>
                  </a:cubicBezTo>
                  <a:cubicBezTo>
                    <a:pt x="32" y="572"/>
                    <a:pt x="32" y="570"/>
                    <a:pt x="23" y="564"/>
                  </a:cubicBezTo>
                  <a:cubicBezTo>
                    <a:pt x="16" y="559"/>
                    <a:pt x="14" y="558"/>
                    <a:pt x="9" y="550"/>
                  </a:cubicBezTo>
                  <a:cubicBezTo>
                    <a:pt x="5" y="543"/>
                    <a:pt x="3" y="536"/>
                    <a:pt x="2" y="525"/>
                  </a:cubicBezTo>
                  <a:cubicBezTo>
                    <a:pt x="1" y="511"/>
                    <a:pt x="0" y="497"/>
                    <a:pt x="1" y="484"/>
                  </a:cubicBezTo>
                  <a:cubicBezTo>
                    <a:pt x="2" y="472"/>
                    <a:pt x="7" y="460"/>
                    <a:pt x="13" y="447"/>
                  </a:cubicBezTo>
                  <a:cubicBezTo>
                    <a:pt x="20" y="430"/>
                    <a:pt x="26" y="417"/>
                    <a:pt x="36" y="405"/>
                  </a:cubicBezTo>
                  <a:cubicBezTo>
                    <a:pt x="44" y="394"/>
                    <a:pt x="62" y="377"/>
                    <a:pt x="83" y="380"/>
                  </a:cubicBezTo>
                  <a:cubicBezTo>
                    <a:pt x="99" y="382"/>
                    <a:pt x="102" y="397"/>
                    <a:pt x="115" y="404"/>
                  </a:cubicBezTo>
                  <a:cubicBezTo>
                    <a:pt x="143" y="387"/>
                    <a:pt x="173" y="373"/>
                    <a:pt x="206" y="361"/>
                  </a:cubicBezTo>
                  <a:cubicBezTo>
                    <a:pt x="208" y="332"/>
                    <a:pt x="219" y="302"/>
                    <a:pt x="228" y="275"/>
                  </a:cubicBezTo>
                  <a:cubicBezTo>
                    <a:pt x="231" y="266"/>
                    <a:pt x="235" y="258"/>
                    <a:pt x="237" y="249"/>
                  </a:cubicBezTo>
                  <a:cubicBezTo>
                    <a:pt x="244" y="223"/>
                    <a:pt x="240" y="194"/>
                    <a:pt x="246" y="167"/>
                  </a:cubicBezTo>
                  <a:cubicBezTo>
                    <a:pt x="248" y="158"/>
                    <a:pt x="253" y="150"/>
                    <a:pt x="255" y="142"/>
                  </a:cubicBezTo>
                  <a:cubicBezTo>
                    <a:pt x="256" y="133"/>
                    <a:pt x="256" y="123"/>
                    <a:pt x="256" y="115"/>
                  </a:cubicBezTo>
                  <a:cubicBezTo>
                    <a:pt x="255" y="105"/>
                    <a:pt x="251" y="94"/>
                    <a:pt x="254" y="81"/>
                  </a:cubicBezTo>
                  <a:cubicBezTo>
                    <a:pt x="255" y="77"/>
                    <a:pt x="259" y="75"/>
                    <a:pt x="260" y="72"/>
                  </a:cubicBezTo>
                  <a:cubicBezTo>
                    <a:pt x="266" y="61"/>
                    <a:pt x="268" y="47"/>
                    <a:pt x="278" y="40"/>
                  </a:cubicBezTo>
                  <a:cubicBezTo>
                    <a:pt x="278" y="36"/>
                    <a:pt x="277" y="29"/>
                    <a:pt x="279" y="27"/>
                  </a:cubicBezTo>
                  <a:cubicBezTo>
                    <a:pt x="284" y="26"/>
                    <a:pt x="284" y="29"/>
                    <a:pt x="286" y="31"/>
                  </a:cubicBezTo>
                  <a:cubicBezTo>
                    <a:pt x="296" y="22"/>
                    <a:pt x="306" y="9"/>
                    <a:pt x="324" y="10"/>
                  </a:cubicBezTo>
                  <a:cubicBezTo>
                    <a:pt x="328" y="4"/>
                    <a:pt x="338" y="0"/>
                    <a:pt x="340" y="9"/>
                  </a:cubicBezTo>
                  <a:cubicBezTo>
                    <a:pt x="342" y="16"/>
                    <a:pt x="332" y="26"/>
                    <a:pt x="327" y="34"/>
                  </a:cubicBezTo>
                  <a:cubicBezTo>
                    <a:pt x="321" y="43"/>
                    <a:pt x="315" y="51"/>
                    <a:pt x="315" y="60"/>
                  </a:cubicBezTo>
                  <a:close/>
                </a:path>
              </a:pathLst>
            </a:custGeom>
            <a:grpFill/>
            <a:ln w="9525">
              <a:solidFill>
                <a:srgbClr val="AFAFA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Freeform 21" descr="© INSCALE GmbH, 26.05.2010&#10;http://www.presentationload.com/"/>
            <p:cNvSpPr>
              <a:spLocks/>
            </p:cNvSpPr>
            <p:nvPr/>
          </p:nvSpPr>
          <p:spPr bwMode="gray">
            <a:xfrm>
              <a:off x="3333" y="1824"/>
              <a:ext cx="353" cy="609"/>
            </a:xfrm>
            <a:custGeom>
              <a:avLst/>
              <a:gdLst/>
              <a:ahLst/>
              <a:cxnLst>
                <a:cxn ang="0">
                  <a:pos x="84" y="308"/>
                </a:cxn>
                <a:cxn ang="0">
                  <a:pos x="46" y="295"/>
                </a:cxn>
                <a:cxn ang="0">
                  <a:pos x="17" y="266"/>
                </a:cxn>
                <a:cxn ang="0">
                  <a:pos x="2" y="229"/>
                </a:cxn>
                <a:cxn ang="0">
                  <a:pos x="1" y="208"/>
                </a:cxn>
                <a:cxn ang="0">
                  <a:pos x="7" y="194"/>
                </a:cxn>
                <a:cxn ang="0">
                  <a:pos x="7" y="178"/>
                </a:cxn>
                <a:cxn ang="0">
                  <a:pos x="11" y="164"/>
                </a:cxn>
                <a:cxn ang="0">
                  <a:pos x="9" y="152"/>
                </a:cxn>
                <a:cxn ang="0">
                  <a:pos x="17" y="141"/>
                </a:cxn>
                <a:cxn ang="0">
                  <a:pos x="19" y="131"/>
                </a:cxn>
                <a:cxn ang="0">
                  <a:pos x="26" y="96"/>
                </a:cxn>
                <a:cxn ang="0">
                  <a:pos x="52" y="90"/>
                </a:cxn>
                <a:cxn ang="0">
                  <a:pos x="117" y="51"/>
                </a:cxn>
                <a:cxn ang="0">
                  <a:pos x="85" y="93"/>
                </a:cxn>
                <a:cxn ang="0">
                  <a:pos x="96" y="87"/>
                </a:cxn>
                <a:cxn ang="0">
                  <a:pos x="101" y="87"/>
                </a:cxn>
                <a:cxn ang="0">
                  <a:pos x="118" y="79"/>
                </a:cxn>
                <a:cxn ang="0">
                  <a:pos x="165" y="6"/>
                </a:cxn>
                <a:cxn ang="0">
                  <a:pos x="175" y="2"/>
                </a:cxn>
                <a:cxn ang="0">
                  <a:pos x="169" y="36"/>
                </a:cxn>
                <a:cxn ang="0">
                  <a:pos x="162" y="75"/>
                </a:cxn>
                <a:cxn ang="0">
                  <a:pos x="152" y="113"/>
                </a:cxn>
                <a:cxn ang="0">
                  <a:pos x="156" y="133"/>
                </a:cxn>
                <a:cxn ang="0">
                  <a:pos x="158" y="164"/>
                </a:cxn>
                <a:cxn ang="0">
                  <a:pos x="162" y="256"/>
                </a:cxn>
                <a:cxn ang="0">
                  <a:pos x="142" y="288"/>
                </a:cxn>
                <a:cxn ang="0">
                  <a:pos x="128" y="296"/>
                </a:cxn>
                <a:cxn ang="0">
                  <a:pos x="115" y="304"/>
                </a:cxn>
                <a:cxn ang="0">
                  <a:pos x="85" y="308"/>
                </a:cxn>
                <a:cxn ang="0">
                  <a:pos x="84" y="308"/>
                </a:cxn>
              </a:cxnLst>
              <a:rect l="0" t="0" r="r" b="b"/>
              <a:pathLst>
                <a:path w="179" h="308">
                  <a:moveTo>
                    <a:pt x="84" y="308"/>
                  </a:moveTo>
                  <a:cubicBezTo>
                    <a:pt x="75" y="303"/>
                    <a:pt x="55" y="300"/>
                    <a:pt x="46" y="295"/>
                  </a:cubicBezTo>
                  <a:cubicBezTo>
                    <a:pt x="39" y="291"/>
                    <a:pt x="22" y="274"/>
                    <a:pt x="17" y="266"/>
                  </a:cubicBezTo>
                  <a:cubicBezTo>
                    <a:pt x="9" y="255"/>
                    <a:pt x="4" y="246"/>
                    <a:pt x="2" y="229"/>
                  </a:cubicBezTo>
                  <a:cubicBezTo>
                    <a:pt x="2" y="222"/>
                    <a:pt x="0" y="213"/>
                    <a:pt x="1" y="208"/>
                  </a:cubicBezTo>
                  <a:cubicBezTo>
                    <a:pt x="1" y="203"/>
                    <a:pt x="6" y="200"/>
                    <a:pt x="7" y="194"/>
                  </a:cubicBezTo>
                  <a:cubicBezTo>
                    <a:pt x="8" y="190"/>
                    <a:pt x="7" y="184"/>
                    <a:pt x="7" y="178"/>
                  </a:cubicBezTo>
                  <a:cubicBezTo>
                    <a:pt x="8" y="173"/>
                    <a:pt x="11" y="168"/>
                    <a:pt x="11" y="164"/>
                  </a:cubicBezTo>
                  <a:cubicBezTo>
                    <a:pt x="11" y="159"/>
                    <a:pt x="8" y="156"/>
                    <a:pt x="9" y="152"/>
                  </a:cubicBezTo>
                  <a:cubicBezTo>
                    <a:pt x="10" y="146"/>
                    <a:pt x="15" y="147"/>
                    <a:pt x="17" y="141"/>
                  </a:cubicBezTo>
                  <a:cubicBezTo>
                    <a:pt x="18" y="140"/>
                    <a:pt x="18" y="135"/>
                    <a:pt x="19" y="131"/>
                  </a:cubicBezTo>
                  <a:cubicBezTo>
                    <a:pt x="21" y="124"/>
                    <a:pt x="22" y="102"/>
                    <a:pt x="26" y="96"/>
                  </a:cubicBezTo>
                  <a:cubicBezTo>
                    <a:pt x="32" y="90"/>
                    <a:pt x="41" y="90"/>
                    <a:pt x="52" y="90"/>
                  </a:cubicBezTo>
                  <a:cubicBezTo>
                    <a:pt x="65" y="68"/>
                    <a:pt x="92" y="61"/>
                    <a:pt x="117" y="51"/>
                  </a:cubicBezTo>
                  <a:cubicBezTo>
                    <a:pt x="103" y="62"/>
                    <a:pt x="89" y="73"/>
                    <a:pt x="85" y="93"/>
                  </a:cubicBezTo>
                  <a:cubicBezTo>
                    <a:pt x="89" y="95"/>
                    <a:pt x="91" y="88"/>
                    <a:pt x="96" y="87"/>
                  </a:cubicBezTo>
                  <a:cubicBezTo>
                    <a:pt x="97" y="86"/>
                    <a:pt x="99" y="87"/>
                    <a:pt x="101" y="87"/>
                  </a:cubicBezTo>
                  <a:cubicBezTo>
                    <a:pt x="108" y="85"/>
                    <a:pt x="113" y="81"/>
                    <a:pt x="118" y="79"/>
                  </a:cubicBezTo>
                  <a:cubicBezTo>
                    <a:pt x="132" y="56"/>
                    <a:pt x="141" y="22"/>
                    <a:pt x="165" y="6"/>
                  </a:cubicBezTo>
                  <a:cubicBezTo>
                    <a:pt x="167" y="4"/>
                    <a:pt x="171" y="0"/>
                    <a:pt x="175" y="2"/>
                  </a:cubicBezTo>
                  <a:cubicBezTo>
                    <a:pt x="179" y="15"/>
                    <a:pt x="172" y="25"/>
                    <a:pt x="169" y="36"/>
                  </a:cubicBezTo>
                  <a:cubicBezTo>
                    <a:pt x="167" y="48"/>
                    <a:pt x="166" y="62"/>
                    <a:pt x="162" y="75"/>
                  </a:cubicBezTo>
                  <a:cubicBezTo>
                    <a:pt x="158" y="87"/>
                    <a:pt x="152" y="97"/>
                    <a:pt x="152" y="113"/>
                  </a:cubicBezTo>
                  <a:cubicBezTo>
                    <a:pt x="152" y="119"/>
                    <a:pt x="154" y="126"/>
                    <a:pt x="156" y="133"/>
                  </a:cubicBezTo>
                  <a:cubicBezTo>
                    <a:pt x="159" y="144"/>
                    <a:pt x="164" y="152"/>
                    <a:pt x="158" y="164"/>
                  </a:cubicBezTo>
                  <a:cubicBezTo>
                    <a:pt x="168" y="191"/>
                    <a:pt x="171" y="226"/>
                    <a:pt x="162" y="256"/>
                  </a:cubicBezTo>
                  <a:cubicBezTo>
                    <a:pt x="158" y="269"/>
                    <a:pt x="152" y="280"/>
                    <a:pt x="142" y="288"/>
                  </a:cubicBezTo>
                  <a:cubicBezTo>
                    <a:pt x="138" y="291"/>
                    <a:pt x="133" y="293"/>
                    <a:pt x="128" y="296"/>
                  </a:cubicBezTo>
                  <a:cubicBezTo>
                    <a:pt x="123" y="299"/>
                    <a:pt x="118" y="303"/>
                    <a:pt x="115" y="304"/>
                  </a:cubicBezTo>
                  <a:cubicBezTo>
                    <a:pt x="106" y="306"/>
                    <a:pt x="96" y="304"/>
                    <a:pt x="85" y="308"/>
                  </a:cubicBezTo>
                  <a:cubicBezTo>
                    <a:pt x="85" y="308"/>
                    <a:pt x="84" y="308"/>
                    <a:pt x="84" y="308"/>
                  </a:cubicBezTo>
                  <a:close/>
                </a:path>
              </a:pathLst>
            </a:custGeom>
            <a:grpFill/>
            <a:ln w="9525">
              <a:solidFill>
                <a:srgbClr val="AFAFA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Freeform 22" descr="© INSCALE GmbH, 26.05.2010&#10;http://www.presentationload.com/"/>
            <p:cNvSpPr>
              <a:spLocks/>
            </p:cNvSpPr>
            <p:nvPr/>
          </p:nvSpPr>
          <p:spPr bwMode="gray">
            <a:xfrm>
              <a:off x="3910" y="1192"/>
              <a:ext cx="1428" cy="1357"/>
            </a:xfrm>
            <a:custGeom>
              <a:avLst/>
              <a:gdLst/>
              <a:ahLst/>
              <a:cxnLst>
                <a:cxn ang="0">
                  <a:pos x="723" y="53"/>
                </a:cxn>
                <a:cxn ang="0">
                  <a:pos x="723" y="54"/>
                </a:cxn>
                <a:cxn ang="0">
                  <a:pos x="674" y="96"/>
                </a:cxn>
                <a:cxn ang="0">
                  <a:pos x="11" y="687"/>
                </a:cxn>
                <a:cxn ang="0">
                  <a:pos x="9" y="687"/>
                </a:cxn>
                <a:cxn ang="0">
                  <a:pos x="1" y="683"/>
                </a:cxn>
                <a:cxn ang="0">
                  <a:pos x="0" y="674"/>
                </a:cxn>
                <a:cxn ang="0">
                  <a:pos x="47" y="628"/>
                </a:cxn>
                <a:cxn ang="0">
                  <a:pos x="92" y="585"/>
                </a:cxn>
                <a:cxn ang="0">
                  <a:pos x="539" y="171"/>
                </a:cxn>
                <a:cxn ang="0">
                  <a:pos x="707" y="15"/>
                </a:cxn>
                <a:cxn ang="0">
                  <a:pos x="721" y="3"/>
                </a:cxn>
                <a:cxn ang="0">
                  <a:pos x="723" y="53"/>
                </a:cxn>
              </a:cxnLst>
              <a:rect l="0" t="0" r="r" b="b"/>
              <a:pathLst>
                <a:path w="723" h="687">
                  <a:moveTo>
                    <a:pt x="723" y="53"/>
                  </a:moveTo>
                  <a:cubicBezTo>
                    <a:pt x="723" y="54"/>
                    <a:pt x="723" y="54"/>
                    <a:pt x="723" y="54"/>
                  </a:cubicBezTo>
                  <a:cubicBezTo>
                    <a:pt x="708" y="64"/>
                    <a:pt x="689" y="82"/>
                    <a:pt x="674" y="96"/>
                  </a:cubicBezTo>
                  <a:cubicBezTo>
                    <a:pt x="455" y="290"/>
                    <a:pt x="230" y="492"/>
                    <a:pt x="11" y="687"/>
                  </a:cubicBezTo>
                  <a:cubicBezTo>
                    <a:pt x="10" y="687"/>
                    <a:pt x="9" y="687"/>
                    <a:pt x="9" y="687"/>
                  </a:cubicBezTo>
                  <a:cubicBezTo>
                    <a:pt x="6" y="686"/>
                    <a:pt x="3" y="685"/>
                    <a:pt x="1" y="683"/>
                  </a:cubicBezTo>
                  <a:cubicBezTo>
                    <a:pt x="0" y="680"/>
                    <a:pt x="0" y="677"/>
                    <a:pt x="0" y="674"/>
                  </a:cubicBezTo>
                  <a:cubicBezTo>
                    <a:pt x="12" y="658"/>
                    <a:pt x="33" y="641"/>
                    <a:pt x="47" y="628"/>
                  </a:cubicBezTo>
                  <a:cubicBezTo>
                    <a:pt x="62" y="614"/>
                    <a:pt x="77" y="599"/>
                    <a:pt x="92" y="585"/>
                  </a:cubicBezTo>
                  <a:cubicBezTo>
                    <a:pt x="242" y="448"/>
                    <a:pt x="390" y="308"/>
                    <a:pt x="539" y="171"/>
                  </a:cubicBezTo>
                  <a:cubicBezTo>
                    <a:pt x="595" y="119"/>
                    <a:pt x="652" y="67"/>
                    <a:pt x="707" y="15"/>
                  </a:cubicBezTo>
                  <a:cubicBezTo>
                    <a:pt x="710" y="12"/>
                    <a:pt x="720" y="0"/>
                    <a:pt x="721" y="3"/>
                  </a:cubicBezTo>
                  <a:cubicBezTo>
                    <a:pt x="722" y="20"/>
                    <a:pt x="722" y="38"/>
                    <a:pt x="723" y="53"/>
                  </a:cubicBezTo>
                  <a:close/>
                </a:path>
              </a:pathLst>
            </a:custGeom>
            <a:grpFill/>
            <a:ln w="9525">
              <a:solidFill>
                <a:srgbClr val="AFAFA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3" name="Freeform 23" descr="© INSCALE GmbH, 26.05.2010&#10;http://www.presentationload.com/"/>
            <p:cNvSpPr>
              <a:spLocks/>
            </p:cNvSpPr>
            <p:nvPr/>
          </p:nvSpPr>
          <p:spPr bwMode="gray">
            <a:xfrm>
              <a:off x="5328" y="906"/>
              <a:ext cx="150" cy="2755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76" y="14"/>
                </a:cxn>
                <a:cxn ang="0">
                  <a:pos x="76" y="668"/>
                </a:cxn>
                <a:cxn ang="0">
                  <a:pos x="75" y="1346"/>
                </a:cxn>
                <a:cxn ang="0">
                  <a:pos x="0" y="1346"/>
                </a:cxn>
                <a:cxn ang="0">
                  <a:pos x="0" y="1263"/>
                </a:cxn>
                <a:cxn ang="0">
                  <a:pos x="4" y="14"/>
                </a:cxn>
              </a:cxnLst>
              <a:rect l="0" t="0" r="r" b="b"/>
              <a:pathLst>
                <a:path w="76" h="1346">
                  <a:moveTo>
                    <a:pt x="4" y="14"/>
                  </a:moveTo>
                  <a:cubicBezTo>
                    <a:pt x="25" y="0"/>
                    <a:pt x="51" y="0"/>
                    <a:pt x="76" y="14"/>
                  </a:cubicBezTo>
                  <a:cubicBezTo>
                    <a:pt x="76" y="165"/>
                    <a:pt x="76" y="517"/>
                    <a:pt x="76" y="668"/>
                  </a:cubicBezTo>
                  <a:cubicBezTo>
                    <a:pt x="74" y="876"/>
                    <a:pt x="76" y="1136"/>
                    <a:pt x="75" y="1346"/>
                  </a:cubicBezTo>
                  <a:cubicBezTo>
                    <a:pt x="50" y="1346"/>
                    <a:pt x="25" y="1346"/>
                    <a:pt x="0" y="1346"/>
                  </a:cubicBezTo>
                  <a:cubicBezTo>
                    <a:pt x="0" y="1334"/>
                    <a:pt x="0" y="1275"/>
                    <a:pt x="0" y="1263"/>
                  </a:cubicBezTo>
                  <a:cubicBezTo>
                    <a:pt x="3" y="915"/>
                    <a:pt x="2" y="363"/>
                    <a:pt x="4" y="14"/>
                  </a:cubicBezTo>
                  <a:close/>
                </a:path>
              </a:pathLst>
            </a:custGeom>
            <a:grpFill/>
            <a:ln w="9525">
              <a:solidFill>
                <a:srgbClr val="AFAFAF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249686" y="1654441"/>
            <a:ext cx="4452692" cy="8079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80" tIns="34290" rIns="68580" bIns="34290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ko-KR" altLang="en-US" sz="4800" dirty="0" smtClean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제주한라산" pitchFamily="2" charset="-127"/>
                <a:ea typeface="제주한라산" pitchFamily="2" charset="-127"/>
              </a:rPr>
              <a:t>우리의 해결책</a:t>
            </a:r>
            <a:r>
              <a:rPr lang="en-US" altLang="ko-KR" sz="4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제주한라산" pitchFamily="2" charset="-127"/>
                <a:ea typeface="제주한라산" pitchFamily="2" charset="-127"/>
              </a:rPr>
              <a:t>!</a:t>
            </a:r>
            <a:endParaRPr lang="ko-KR" altLang="en-US" sz="4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제주한라산" pitchFamily="2" charset="-127"/>
              <a:ea typeface="제주한라산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6176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/>
          <p:cNvGrpSpPr/>
          <p:nvPr/>
        </p:nvGrpSpPr>
        <p:grpSpPr>
          <a:xfrm>
            <a:off x="0" y="0"/>
            <a:ext cx="9144000" cy="983839"/>
            <a:chOff x="-1401911" y="3066424"/>
            <a:chExt cx="11937009" cy="1113643"/>
          </a:xfrm>
        </p:grpSpPr>
        <p:sp>
          <p:nvSpPr>
            <p:cNvPr id="13" name="직사각형 12"/>
            <p:cNvSpPr/>
            <p:nvPr/>
          </p:nvSpPr>
          <p:spPr>
            <a:xfrm>
              <a:off x="-1401911" y="3066424"/>
              <a:ext cx="11937009" cy="1113643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fontAlgn="base"/>
              <a:r>
                <a:rPr lang="ko-KR" altLang="en-US" sz="3600" dirty="0" smtClean="0">
                  <a:latin typeface="+mj-ea"/>
                  <a:ea typeface="+mj-ea"/>
                </a:rPr>
                <a:t>  </a:t>
              </a:r>
              <a:endParaRPr lang="ko-KR" altLang="en-US" sz="3600" b="1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-471267" y="3272719"/>
              <a:ext cx="9160990" cy="694491"/>
            </a:xfrm>
            <a:prstGeom prst="rect">
              <a:avLst/>
            </a:prstGeom>
            <a:ln>
              <a:noFill/>
            </a:ln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lvl="0" algn="ctr" fontAlgn="base"/>
              <a:r>
                <a:rPr lang="ko-KR" altLang="en-US" sz="4000" dirty="0" smtClean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가가호호 </a:t>
              </a:r>
              <a:r>
                <a:rPr lang="ko-KR" altLang="en-US" sz="4000" dirty="0" err="1" smtClean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건강챙김</a:t>
              </a:r>
              <a:r>
                <a:rPr lang="ko-KR" altLang="en-US" sz="4000" dirty="0" smtClean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고딕" panose="02030600000101010101" pitchFamily="18" charset="-127"/>
                  <a:ea typeface="HY견고딕" panose="02030600000101010101" pitchFamily="18" charset="-127"/>
                </a:rPr>
                <a:t> 프로젝트</a:t>
              </a:r>
              <a:endParaRPr lang="ko-KR" altLang="en-US" dirty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464540" y="3066424"/>
              <a:ext cx="1070558" cy="693795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3839"/>
            <a:ext cx="9144000" cy="587416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7337"/>
            <a:ext cx="3548958" cy="241066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70" y="983839"/>
            <a:ext cx="2785121" cy="2749003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16" y="1277194"/>
            <a:ext cx="1912576" cy="2370409"/>
          </a:xfrm>
          <a:prstGeom prst="rect">
            <a:avLst/>
          </a:prstGeom>
        </p:spPr>
      </p:pic>
      <p:pic>
        <p:nvPicPr>
          <p:cNvPr id="3074" name="Picture 2" descr="D:\파워포인트 디자인\Png-image\청진기심장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569" y="4747321"/>
            <a:ext cx="2276123" cy="1680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자유형 3"/>
          <p:cNvSpPr>
            <a:spLocks/>
          </p:cNvSpPr>
          <p:nvPr/>
        </p:nvSpPr>
        <p:spPr>
          <a:xfrm>
            <a:off x="634315" y="914401"/>
            <a:ext cx="7628236" cy="5815914"/>
          </a:xfrm>
          <a:custGeom>
            <a:avLst/>
            <a:gdLst>
              <a:gd name="connsiteX0" fmla="*/ 3684760 w 7242772"/>
              <a:gd name="connsiteY0" fmla="*/ 0 h 5359651"/>
              <a:gd name="connsiteX1" fmla="*/ 3639493 w 7242772"/>
              <a:gd name="connsiteY1" fmla="*/ 923453 h 5359651"/>
              <a:gd name="connsiteX2" fmla="*/ 3512744 w 7242772"/>
              <a:gd name="connsiteY2" fmla="*/ 1412340 h 5359651"/>
              <a:gd name="connsiteX3" fmla="*/ 3313568 w 7242772"/>
              <a:gd name="connsiteY3" fmla="*/ 1520982 h 5359651"/>
              <a:gd name="connsiteX4" fmla="*/ 2652665 w 7242772"/>
              <a:gd name="connsiteY4" fmla="*/ 1973655 h 5359651"/>
              <a:gd name="connsiteX5" fmla="*/ 2073243 w 7242772"/>
              <a:gd name="connsiteY5" fmla="*/ 2326740 h 5359651"/>
              <a:gd name="connsiteX6" fmla="*/ 1647731 w 7242772"/>
              <a:gd name="connsiteY6" fmla="*/ 2525916 h 5359651"/>
              <a:gd name="connsiteX7" fmla="*/ 1285592 w 7242772"/>
              <a:gd name="connsiteY7" fmla="*/ 2616451 h 5359651"/>
              <a:gd name="connsiteX8" fmla="*/ 760491 w 7242772"/>
              <a:gd name="connsiteY8" fmla="*/ 2725093 h 5359651"/>
              <a:gd name="connsiteX9" fmla="*/ 0 w 7242772"/>
              <a:gd name="connsiteY9" fmla="*/ 2761307 h 5359651"/>
              <a:gd name="connsiteX10" fmla="*/ 479833 w 7242772"/>
              <a:gd name="connsiteY10" fmla="*/ 2806574 h 5359651"/>
              <a:gd name="connsiteX11" fmla="*/ 1059255 w 7242772"/>
              <a:gd name="connsiteY11" fmla="*/ 2888055 h 5359651"/>
              <a:gd name="connsiteX12" fmla="*/ 1421394 w 7242772"/>
              <a:gd name="connsiteY12" fmla="*/ 3032911 h 5359651"/>
              <a:gd name="connsiteX13" fmla="*/ 1792586 w 7242772"/>
              <a:gd name="connsiteY13" fmla="*/ 3358835 h 5359651"/>
              <a:gd name="connsiteX14" fmla="*/ 2335794 w 7242772"/>
              <a:gd name="connsiteY14" fmla="*/ 3748134 h 5359651"/>
              <a:gd name="connsiteX15" fmla="*/ 3069125 w 7242772"/>
              <a:gd name="connsiteY15" fmla="*/ 4074059 h 5359651"/>
              <a:gd name="connsiteX16" fmla="*/ 3268301 w 7242772"/>
              <a:gd name="connsiteY16" fmla="*/ 4200808 h 5359651"/>
              <a:gd name="connsiteX17" fmla="*/ 3395049 w 7242772"/>
              <a:gd name="connsiteY17" fmla="*/ 4327556 h 5359651"/>
              <a:gd name="connsiteX18" fmla="*/ 3512744 w 7242772"/>
              <a:gd name="connsiteY18" fmla="*/ 4535786 h 5359651"/>
              <a:gd name="connsiteX19" fmla="*/ 3612332 w 7242772"/>
              <a:gd name="connsiteY19" fmla="*/ 4762122 h 5359651"/>
              <a:gd name="connsiteX20" fmla="*/ 3684760 w 7242772"/>
              <a:gd name="connsiteY20" fmla="*/ 5359651 h 5359651"/>
              <a:gd name="connsiteX21" fmla="*/ 3739081 w 7242772"/>
              <a:gd name="connsiteY21" fmla="*/ 4979406 h 5359651"/>
              <a:gd name="connsiteX22" fmla="*/ 3938257 w 7242772"/>
              <a:gd name="connsiteY22" fmla="*/ 4671588 h 5359651"/>
              <a:gd name="connsiteX23" fmla="*/ 4418091 w 7242772"/>
              <a:gd name="connsiteY23" fmla="*/ 4354716 h 5359651"/>
              <a:gd name="connsiteX24" fmla="*/ 5051833 w 7242772"/>
              <a:gd name="connsiteY24" fmla="*/ 4010685 h 5359651"/>
              <a:gd name="connsiteX25" fmla="*/ 5993394 w 7242772"/>
              <a:gd name="connsiteY25" fmla="*/ 3349782 h 5359651"/>
              <a:gd name="connsiteX26" fmla="*/ 6219731 w 7242772"/>
              <a:gd name="connsiteY26" fmla="*/ 3096285 h 5359651"/>
              <a:gd name="connsiteX27" fmla="*/ 6400800 w 7242772"/>
              <a:gd name="connsiteY27" fmla="*/ 2969536 h 5359651"/>
              <a:gd name="connsiteX28" fmla="*/ 6826313 w 7242772"/>
              <a:gd name="connsiteY28" fmla="*/ 2860895 h 5359651"/>
              <a:gd name="connsiteX29" fmla="*/ 7242772 w 7242772"/>
              <a:gd name="connsiteY29" fmla="*/ 2770360 h 5359651"/>
              <a:gd name="connsiteX30" fmla="*/ 6853473 w 7242772"/>
              <a:gd name="connsiteY30" fmla="*/ 2770360 h 5359651"/>
              <a:gd name="connsiteX31" fmla="*/ 6129196 w 7242772"/>
              <a:gd name="connsiteY31" fmla="*/ 2688879 h 5359651"/>
              <a:gd name="connsiteX32" fmla="*/ 5613148 w 7242772"/>
              <a:gd name="connsiteY32" fmla="*/ 2516863 h 5359651"/>
              <a:gd name="connsiteX33" fmla="*/ 5278170 w 7242772"/>
              <a:gd name="connsiteY33" fmla="*/ 2254313 h 5359651"/>
              <a:gd name="connsiteX34" fmla="*/ 4427144 w 7242772"/>
              <a:gd name="connsiteY34" fmla="*/ 1738265 h 5359651"/>
              <a:gd name="connsiteX35" fmla="*/ 4146487 w 7242772"/>
              <a:gd name="connsiteY35" fmla="*/ 1566249 h 5359651"/>
              <a:gd name="connsiteX36" fmla="*/ 3902043 w 7242772"/>
              <a:gd name="connsiteY36" fmla="*/ 1249378 h 5359651"/>
              <a:gd name="connsiteX37" fmla="*/ 3757188 w 7242772"/>
              <a:gd name="connsiteY37" fmla="*/ 905346 h 5359651"/>
              <a:gd name="connsiteX38" fmla="*/ 3720974 w 7242772"/>
              <a:gd name="connsiteY38" fmla="*/ 660903 h 5359651"/>
              <a:gd name="connsiteX39" fmla="*/ 3675707 w 7242772"/>
              <a:gd name="connsiteY39" fmla="*/ 117695 h 535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242772" h="5359651">
                <a:moveTo>
                  <a:pt x="3684760" y="0"/>
                </a:moveTo>
                <a:lnTo>
                  <a:pt x="3639493" y="923453"/>
                </a:lnTo>
                <a:lnTo>
                  <a:pt x="3512744" y="1412340"/>
                </a:lnTo>
                <a:lnTo>
                  <a:pt x="3313568" y="1520982"/>
                </a:lnTo>
                <a:lnTo>
                  <a:pt x="2652665" y="1973655"/>
                </a:lnTo>
                <a:lnTo>
                  <a:pt x="2073243" y="2326740"/>
                </a:lnTo>
                <a:lnTo>
                  <a:pt x="1647731" y="2525916"/>
                </a:lnTo>
                <a:lnTo>
                  <a:pt x="1285592" y="2616451"/>
                </a:lnTo>
                <a:lnTo>
                  <a:pt x="760491" y="2725093"/>
                </a:lnTo>
                <a:lnTo>
                  <a:pt x="0" y="2761307"/>
                </a:lnTo>
                <a:lnTo>
                  <a:pt x="479833" y="2806574"/>
                </a:lnTo>
                <a:lnTo>
                  <a:pt x="1059255" y="2888055"/>
                </a:lnTo>
                <a:lnTo>
                  <a:pt x="1421394" y="3032911"/>
                </a:lnTo>
                <a:lnTo>
                  <a:pt x="1792586" y="3358835"/>
                </a:lnTo>
                <a:lnTo>
                  <a:pt x="2335794" y="3748134"/>
                </a:lnTo>
                <a:lnTo>
                  <a:pt x="3069125" y="4074059"/>
                </a:lnTo>
                <a:lnTo>
                  <a:pt x="3268301" y="4200808"/>
                </a:lnTo>
                <a:lnTo>
                  <a:pt x="3395049" y="4327556"/>
                </a:lnTo>
                <a:lnTo>
                  <a:pt x="3512744" y="4535786"/>
                </a:lnTo>
                <a:lnTo>
                  <a:pt x="3612332" y="4762122"/>
                </a:lnTo>
                <a:lnTo>
                  <a:pt x="3684760" y="5359651"/>
                </a:lnTo>
                <a:lnTo>
                  <a:pt x="3739081" y="4979406"/>
                </a:lnTo>
                <a:lnTo>
                  <a:pt x="3938257" y="4671588"/>
                </a:lnTo>
                <a:lnTo>
                  <a:pt x="4418091" y="4354716"/>
                </a:lnTo>
                <a:lnTo>
                  <a:pt x="5051833" y="4010685"/>
                </a:lnTo>
                <a:lnTo>
                  <a:pt x="5993394" y="3349782"/>
                </a:lnTo>
                <a:lnTo>
                  <a:pt x="6219731" y="3096285"/>
                </a:lnTo>
                <a:lnTo>
                  <a:pt x="6400800" y="2969536"/>
                </a:lnTo>
                <a:lnTo>
                  <a:pt x="6826313" y="2860895"/>
                </a:lnTo>
                <a:lnTo>
                  <a:pt x="7242772" y="2770360"/>
                </a:lnTo>
                <a:lnTo>
                  <a:pt x="6853473" y="2770360"/>
                </a:lnTo>
                <a:lnTo>
                  <a:pt x="6129196" y="2688879"/>
                </a:lnTo>
                <a:lnTo>
                  <a:pt x="5613148" y="2516863"/>
                </a:lnTo>
                <a:lnTo>
                  <a:pt x="5278170" y="2254313"/>
                </a:lnTo>
                <a:lnTo>
                  <a:pt x="4427144" y="1738265"/>
                </a:lnTo>
                <a:lnTo>
                  <a:pt x="4146487" y="1566249"/>
                </a:lnTo>
                <a:lnTo>
                  <a:pt x="3902043" y="1249378"/>
                </a:lnTo>
                <a:lnTo>
                  <a:pt x="3757188" y="905346"/>
                </a:lnTo>
                <a:lnTo>
                  <a:pt x="3720974" y="660903"/>
                </a:lnTo>
                <a:lnTo>
                  <a:pt x="3675707" y="117695"/>
                </a:lnTo>
              </a:path>
            </a:pathLst>
          </a:custGeom>
          <a:blipFill dpi="0"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25" t="-24872" r="-11597" b="48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34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grpSp>
        <p:nvGrpSpPr>
          <p:cNvPr id="1034" name="그룹 1033"/>
          <p:cNvGrpSpPr/>
          <p:nvPr/>
        </p:nvGrpSpPr>
        <p:grpSpPr>
          <a:xfrm>
            <a:off x="1549885" y="1067484"/>
            <a:ext cx="5733973" cy="5525555"/>
            <a:chOff x="1668801" y="1050056"/>
            <a:chExt cx="5733973" cy="5525555"/>
          </a:xfrm>
        </p:grpSpPr>
        <p:sp>
          <p:nvSpPr>
            <p:cNvPr id="1033" name="타원 1032"/>
            <p:cNvSpPr/>
            <p:nvPr/>
          </p:nvSpPr>
          <p:spPr>
            <a:xfrm>
              <a:off x="2352802" y="1861772"/>
              <a:ext cx="4329683" cy="432968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2"/>
            <p:cNvGrpSpPr/>
            <p:nvPr/>
          </p:nvGrpSpPr>
          <p:grpSpPr>
            <a:xfrm>
              <a:off x="1668801" y="1050056"/>
              <a:ext cx="5733973" cy="5525555"/>
              <a:chOff x="335335" y="1743100"/>
              <a:chExt cx="4185830" cy="4033684"/>
            </a:xfrm>
          </p:grpSpPr>
          <p:grpSp>
            <p:nvGrpSpPr>
              <p:cNvPr id="25" name="그룹 24"/>
              <p:cNvGrpSpPr/>
              <p:nvPr/>
            </p:nvGrpSpPr>
            <p:grpSpPr>
              <a:xfrm>
                <a:off x="755176" y="2242929"/>
                <a:ext cx="3346149" cy="3346149"/>
                <a:chOff x="1031401" y="2128629"/>
                <a:chExt cx="3346149" cy="3346149"/>
              </a:xfrm>
              <a:solidFill>
                <a:schemeClr val="tx2">
                  <a:lumMod val="75000"/>
                </a:schemeClr>
              </a:solidFill>
              <a:effectLst>
                <a:outerShdw blurRad="127000" algn="c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26" name="막힌 원호 25"/>
                <p:cNvSpPr/>
                <p:nvPr/>
              </p:nvSpPr>
              <p:spPr>
                <a:xfrm>
                  <a:off x="1031401" y="2128629"/>
                  <a:ext cx="3346149" cy="3346149"/>
                </a:xfrm>
                <a:prstGeom prst="blockArc">
                  <a:avLst>
                    <a:gd name="adj1" fmla="val 11880000"/>
                    <a:gd name="adj2" fmla="val 16200000"/>
                    <a:gd name="adj3" fmla="val 4636"/>
                  </a:avLst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</p:sp>
            <p:sp>
              <p:nvSpPr>
                <p:cNvPr id="27" name="막힌 원호 26"/>
                <p:cNvSpPr/>
                <p:nvPr/>
              </p:nvSpPr>
              <p:spPr>
                <a:xfrm>
                  <a:off x="1031401" y="2128629"/>
                  <a:ext cx="3346149" cy="3346149"/>
                </a:xfrm>
                <a:prstGeom prst="blockArc">
                  <a:avLst>
                    <a:gd name="adj1" fmla="val 7560000"/>
                    <a:gd name="adj2" fmla="val 11880000"/>
                    <a:gd name="adj3" fmla="val 4636"/>
                  </a:avLst>
                </a:prstGeom>
                <a:ln/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</p:sp>
            <p:sp>
              <p:nvSpPr>
                <p:cNvPr id="28" name="막힌 원호 27"/>
                <p:cNvSpPr/>
                <p:nvPr/>
              </p:nvSpPr>
              <p:spPr>
                <a:xfrm>
                  <a:off x="1031401" y="2128629"/>
                  <a:ext cx="3346149" cy="3346149"/>
                </a:xfrm>
                <a:prstGeom prst="blockArc">
                  <a:avLst>
                    <a:gd name="adj1" fmla="val 3240000"/>
                    <a:gd name="adj2" fmla="val 7560000"/>
                    <a:gd name="adj3" fmla="val 4636"/>
                  </a:avLst>
                </a:prstGeom>
                <a:ln/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</p:sp>
            <p:sp>
              <p:nvSpPr>
                <p:cNvPr id="29" name="막힌 원호 28"/>
                <p:cNvSpPr/>
                <p:nvPr/>
              </p:nvSpPr>
              <p:spPr>
                <a:xfrm>
                  <a:off x="1031401" y="2128629"/>
                  <a:ext cx="3346149" cy="3346149"/>
                </a:xfrm>
                <a:prstGeom prst="blockArc">
                  <a:avLst>
                    <a:gd name="adj1" fmla="val 20520000"/>
                    <a:gd name="adj2" fmla="val 3240000"/>
                    <a:gd name="adj3" fmla="val 4636"/>
                  </a:avLst>
                </a:prstGeom>
                <a:ln/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</p:sp>
            <p:sp>
              <p:nvSpPr>
                <p:cNvPr id="30" name="막힌 원호 29"/>
                <p:cNvSpPr/>
                <p:nvPr/>
              </p:nvSpPr>
              <p:spPr>
                <a:xfrm>
                  <a:off x="1031401" y="2128629"/>
                  <a:ext cx="3346149" cy="3346149"/>
                </a:xfrm>
                <a:prstGeom prst="blockArc">
                  <a:avLst>
                    <a:gd name="adj1" fmla="val 16200000"/>
                    <a:gd name="adj2" fmla="val 20520000"/>
                    <a:gd name="adj3" fmla="val 4636"/>
                  </a:avLst>
                </a:prstGeom>
                <a:ln/>
              </p:spPr>
              <p:style>
                <a:lnRef idx="1">
                  <a:schemeClr val="accent3"/>
                </a:lnRef>
                <a:fillRef idx="3">
                  <a:schemeClr val="accent3"/>
                </a:fillRef>
                <a:effectRef idx="2">
                  <a:schemeClr val="accent3"/>
                </a:effectRef>
                <a:fontRef idx="minor">
                  <a:schemeClr val="lt1"/>
                </a:fontRef>
              </p:style>
            </p:sp>
          </p:grpSp>
          <p:sp>
            <p:nvSpPr>
              <p:cNvPr id="31" name="자유형 30"/>
              <p:cNvSpPr/>
              <p:nvPr/>
            </p:nvSpPr>
            <p:spPr>
              <a:xfrm>
                <a:off x="1658809" y="3146562"/>
                <a:ext cx="1538882" cy="1538882"/>
              </a:xfrm>
              <a:custGeom>
                <a:avLst/>
                <a:gdLst>
                  <a:gd name="connsiteX0" fmla="*/ 0 w 1538882"/>
                  <a:gd name="connsiteY0" fmla="*/ 769441 h 1538882"/>
                  <a:gd name="connsiteX1" fmla="*/ 225365 w 1538882"/>
                  <a:gd name="connsiteY1" fmla="*/ 225364 h 1538882"/>
                  <a:gd name="connsiteX2" fmla="*/ 769443 w 1538882"/>
                  <a:gd name="connsiteY2" fmla="*/ 1 h 1538882"/>
                  <a:gd name="connsiteX3" fmla="*/ 1313520 w 1538882"/>
                  <a:gd name="connsiteY3" fmla="*/ 225366 h 1538882"/>
                  <a:gd name="connsiteX4" fmla="*/ 1538883 w 1538882"/>
                  <a:gd name="connsiteY4" fmla="*/ 769444 h 1538882"/>
                  <a:gd name="connsiteX5" fmla="*/ 1313519 w 1538882"/>
                  <a:gd name="connsiteY5" fmla="*/ 1313521 h 1538882"/>
                  <a:gd name="connsiteX6" fmla="*/ 769442 w 1538882"/>
                  <a:gd name="connsiteY6" fmla="*/ 1538885 h 1538882"/>
                  <a:gd name="connsiteX7" fmla="*/ 225365 w 1538882"/>
                  <a:gd name="connsiteY7" fmla="*/ 1313520 h 1538882"/>
                  <a:gd name="connsiteX8" fmla="*/ 1 w 1538882"/>
                  <a:gd name="connsiteY8" fmla="*/ 769443 h 1538882"/>
                  <a:gd name="connsiteX9" fmla="*/ 0 w 1538882"/>
                  <a:gd name="connsiteY9" fmla="*/ 769441 h 1538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38882" h="1538882">
                    <a:moveTo>
                      <a:pt x="0" y="769441"/>
                    </a:moveTo>
                    <a:cubicBezTo>
                      <a:pt x="0" y="565372"/>
                      <a:pt x="81066" y="369662"/>
                      <a:pt x="225365" y="225364"/>
                    </a:cubicBezTo>
                    <a:cubicBezTo>
                      <a:pt x="369663" y="81066"/>
                      <a:pt x="565374" y="0"/>
                      <a:pt x="769443" y="1"/>
                    </a:cubicBezTo>
                    <a:cubicBezTo>
                      <a:pt x="973512" y="1"/>
                      <a:pt x="1169222" y="81067"/>
                      <a:pt x="1313520" y="225366"/>
                    </a:cubicBezTo>
                    <a:cubicBezTo>
                      <a:pt x="1457818" y="369664"/>
                      <a:pt x="1538884" y="565375"/>
                      <a:pt x="1538883" y="769444"/>
                    </a:cubicBezTo>
                    <a:cubicBezTo>
                      <a:pt x="1538883" y="973513"/>
                      <a:pt x="1457817" y="1169223"/>
                      <a:pt x="1313519" y="1313521"/>
                    </a:cubicBezTo>
                    <a:cubicBezTo>
                      <a:pt x="1169221" y="1457819"/>
                      <a:pt x="973510" y="1538885"/>
                      <a:pt x="769442" y="1538885"/>
                    </a:cubicBezTo>
                    <a:cubicBezTo>
                      <a:pt x="565373" y="1538885"/>
                      <a:pt x="369663" y="1457819"/>
                      <a:pt x="225365" y="1313520"/>
                    </a:cubicBezTo>
                    <a:cubicBezTo>
                      <a:pt x="81067" y="1169222"/>
                      <a:pt x="1" y="973511"/>
                      <a:pt x="1" y="769443"/>
                    </a:cubicBezTo>
                    <a:cubicBezTo>
                      <a:pt x="1" y="769442"/>
                      <a:pt x="0" y="769442"/>
                      <a:pt x="0" y="769441"/>
                    </a:cubicBezTo>
                    <a:close/>
                  </a:path>
                </a:pathLst>
              </a:custGeom>
              <a:solidFill>
                <a:schemeClr val="bg1"/>
              </a:solidFill>
              <a:effectLst>
                <a:outerShdw blurRad="127000" dir="5400000" rotWithShape="0">
                  <a:srgbClr val="000000">
                    <a:alpha val="50000"/>
                  </a:srgb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269814" tIns="269814" rIns="269814" bIns="269814" numCol="1" spcCol="1270" anchor="ctr" anchorCtr="0">
                <a:noAutofit/>
              </a:bodyPr>
              <a:lstStyle/>
              <a:p>
                <a:pPr lvl="0" algn="ctr" defTabSz="155575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24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둥근헤드라인" pitchFamily="18" charset="-127"/>
                  <a:ea typeface="휴먼둥근헤드라인" pitchFamily="18" charset="-127"/>
                </a:endParaRPr>
              </a:p>
            </p:txBody>
          </p:sp>
          <p:sp>
            <p:nvSpPr>
              <p:cNvPr id="32" name="자유형 31"/>
              <p:cNvSpPr/>
              <p:nvPr/>
            </p:nvSpPr>
            <p:spPr>
              <a:xfrm>
                <a:off x="1889642" y="1743100"/>
                <a:ext cx="1077217" cy="1077217"/>
              </a:xfrm>
              <a:custGeom>
                <a:avLst/>
                <a:gdLst>
                  <a:gd name="connsiteX0" fmla="*/ 0 w 1077217"/>
                  <a:gd name="connsiteY0" fmla="*/ 538609 h 1077217"/>
                  <a:gd name="connsiteX1" fmla="*/ 157755 w 1077217"/>
                  <a:gd name="connsiteY1" fmla="*/ 157755 h 1077217"/>
                  <a:gd name="connsiteX2" fmla="*/ 538609 w 1077217"/>
                  <a:gd name="connsiteY2" fmla="*/ 1 h 1077217"/>
                  <a:gd name="connsiteX3" fmla="*/ 919463 w 1077217"/>
                  <a:gd name="connsiteY3" fmla="*/ 157756 h 1077217"/>
                  <a:gd name="connsiteX4" fmla="*/ 1077217 w 1077217"/>
                  <a:gd name="connsiteY4" fmla="*/ 538610 h 1077217"/>
                  <a:gd name="connsiteX5" fmla="*/ 919462 w 1077217"/>
                  <a:gd name="connsiteY5" fmla="*/ 919464 h 1077217"/>
                  <a:gd name="connsiteX6" fmla="*/ 538608 w 1077217"/>
                  <a:gd name="connsiteY6" fmla="*/ 1077219 h 1077217"/>
                  <a:gd name="connsiteX7" fmla="*/ 157754 w 1077217"/>
                  <a:gd name="connsiteY7" fmla="*/ 919464 h 1077217"/>
                  <a:gd name="connsiteX8" fmla="*/ -1 w 1077217"/>
                  <a:gd name="connsiteY8" fmla="*/ 538610 h 1077217"/>
                  <a:gd name="connsiteX9" fmla="*/ 0 w 1077217"/>
                  <a:gd name="connsiteY9" fmla="*/ 538609 h 1077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7217" h="1077217">
                    <a:moveTo>
                      <a:pt x="0" y="538609"/>
                    </a:moveTo>
                    <a:cubicBezTo>
                      <a:pt x="0" y="395761"/>
                      <a:pt x="56747" y="258764"/>
                      <a:pt x="157755" y="157755"/>
                    </a:cubicBezTo>
                    <a:cubicBezTo>
                      <a:pt x="258764" y="56746"/>
                      <a:pt x="395761" y="0"/>
                      <a:pt x="538609" y="1"/>
                    </a:cubicBezTo>
                    <a:cubicBezTo>
                      <a:pt x="681457" y="1"/>
                      <a:pt x="818454" y="56748"/>
                      <a:pt x="919463" y="157756"/>
                    </a:cubicBezTo>
                    <a:cubicBezTo>
                      <a:pt x="1020472" y="258765"/>
                      <a:pt x="1077218" y="395762"/>
                      <a:pt x="1077217" y="538610"/>
                    </a:cubicBezTo>
                    <a:cubicBezTo>
                      <a:pt x="1077217" y="681458"/>
                      <a:pt x="1020471" y="818455"/>
                      <a:pt x="919462" y="919464"/>
                    </a:cubicBezTo>
                    <a:cubicBezTo>
                      <a:pt x="818453" y="1020473"/>
                      <a:pt x="681456" y="1077219"/>
                      <a:pt x="538608" y="1077219"/>
                    </a:cubicBezTo>
                    <a:cubicBezTo>
                      <a:pt x="395760" y="1077219"/>
                      <a:pt x="258763" y="1020473"/>
                      <a:pt x="157754" y="919464"/>
                    </a:cubicBezTo>
                    <a:cubicBezTo>
                      <a:pt x="56745" y="818455"/>
                      <a:pt x="-1" y="681458"/>
                      <a:pt x="-1" y="538610"/>
                    </a:cubicBezTo>
                    <a:lnTo>
                      <a:pt x="0" y="538609"/>
                    </a:lnTo>
                    <a:close/>
                  </a:path>
                </a:pathLst>
              </a:cu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188235" tIns="188235" rIns="188235" bIns="188235" numCol="1" spcCol="1270" anchor="ctr" anchorCtr="0">
                <a:noAutofit/>
              </a:bodyPr>
              <a:lstStyle/>
              <a:p>
                <a:pPr lvl="0" algn="ctr" defTabSz="10668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ko-KR" altLang="en-US" sz="800" kern="1200" dirty="0"/>
              </a:p>
            </p:txBody>
          </p:sp>
          <p:sp>
            <p:nvSpPr>
              <p:cNvPr id="33" name="자유형 32"/>
              <p:cNvSpPr/>
              <p:nvPr/>
            </p:nvSpPr>
            <p:spPr>
              <a:xfrm>
                <a:off x="3443948" y="2872370"/>
                <a:ext cx="1077217" cy="1077217"/>
              </a:xfrm>
              <a:custGeom>
                <a:avLst/>
                <a:gdLst>
                  <a:gd name="connsiteX0" fmla="*/ 0 w 1077217"/>
                  <a:gd name="connsiteY0" fmla="*/ 538609 h 1077217"/>
                  <a:gd name="connsiteX1" fmla="*/ 157755 w 1077217"/>
                  <a:gd name="connsiteY1" fmla="*/ 157755 h 1077217"/>
                  <a:gd name="connsiteX2" fmla="*/ 538609 w 1077217"/>
                  <a:gd name="connsiteY2" fmla="*/ 1 h 1077217"/>
                  <a:gd name="connsiteX3" fmla="*/ 919463 w 1077217"/>
                  <a:gd name="connsiteY3" fmla="*/ 157756 h 1077217"/>
                  <a:gd name="connsiteX4" fmla="*/ 1077217 w 1077217"/>
                  <a:gd name="connsiteY4" fmla="*/ 538610 h 1077217"/>
                  <a:gd name="connsiteX5" fmla="*/ 919462 w 1077217"/>
                  <a:gd name="connsiteY5" fmla="*/ 919464 h 1077217"/>
                  <a:gd name="connsiteX6" fmla="*/ 538608 w 1077217"/>
                  <a:gd name="connsiteY6" fmla="*/ 1077219 h 1077217"/>
                  <a:gd name="connsiteX7" fmla="*/ 157754 w 1077217"/>
                  <a:gd name="connsiteY7" fmla="*/ 919464 h 1077217"/>
                  <a:gd name="connsiteX8" fmla="*/ -1 w 1077217"/>
                  <a:gd name="connsiteY8" fmla="*/ 538610 h 1077217"/>
                  <a:gd name="connsiteX9" fmla="*/ 0 w 1077217"/>
                  <a:gd name="connsiteY9" fmla="*/ 538609 h 1077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7217" h="1077217">
                    <a:moveTo>
                      <a:pt x="0" y="538609"/>
                    </a:moveTo>
                    <a:cubicBezTo>
                      <a:pt x="0" y="395761"/>
                      <a:pt x="56747" y="258764"/>
                      <a:pt x="157755" y="157755"/>
                    </a:cubicBezTo>
                    <a:cubicBezTo>
                      <a:pt x="258764" y="56746"/>
                      <a:pt x="395761" y="0"/>
                      <a:pt x="538609" y="1"/>
                    </a:cubicBezTo>
                    <a:cubicBezTo>
                      <a:pt x="681457" y="1"/>
                      <a:pt x="818454" y="56748"/>
                      <a:pt x="919463" y="157756"/>
                    </a:cubicBezTo>
                    <a:cubicBezTo>
                      <a:pt x="1020472" y="258765"/>
                      <a:pt x="1077218" y="395762"/>
                      <a:pt x="1077217" y="538610"/>
                    </a:cubicBezTo>
                    <a:cubicBezTo>
                      <a:pt x="1077217" y="681458"/>
                      <a:pt x="1020471" y="818455"/>
                      <a:pt x="919462" y="919464"/>
                    </a:cubicBezTo>
                    <a:cubicBezTo>
                      <a:pt x="818453" y="1020473"/>
                      <a:pt x="681456" y="1077219"/>
                      <a:pt x="538608" y="1077219"/>
                    </a:cubicBezTo>
                    <a:cubicBezTo>
                      <a:pt x="395760" y="1077219"/>
                      <a:pt x="258763" y="1020473"/>
                      <a:pt x="157754" y="919464"/>
                    </a:cubicBezTo>
                    <a:cubicBezTo>
                      <a:pt x="56745" y="818455"/>
                      <a:pt x="-1" y="681458"/>
                      <a:pt x="-1" y="538610"/>
                    </a:cubicBezTo>
                    <a:lnTo>
                      <a:pt x="0" y="538609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188235" tIns="188235" rIns="188235" bIns="188235" numCol="1" spcCol="1270" anchor="ctr" anchorCtr="0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</a:pPr>
                <a:endParaRPr lang="ko-KR" altLang="en-US" sz="800" dirty="0"/>
              </a:p>
            </p:txBody>
          </p:sp>
          <p:sp>
            <p:nvSpPr>
              <p:cNvPr id="34" name="자유형 33"/>
              <p:cNvSpPr/>
              <p:nvPr/>
            </p:nvSpPr>
            <p:spPr>
              <a:xfrm>
                <a:off x="2850256" y="4699567"/>
                <a:ext cx="1077217" cy="1077217"/>
              </a:xfrm>
              <a:custGeom>
                <a:avLst/>
                <a:gdLst>
                  <a:gd name="connsiteX0" fmla="*/ 0 w 1077217"/>
                  <a:gd name="connsiteY0" fmla="*/ 538609 h 1077217"/>
                  <a:gd name="connsiteX1" fmla="*/ 157755 w 1077217"/>
                  <a:gd name="connsiteY1" fmla="*/ 157755 h 1077217"/>
                  <a:gd name="connsiteX2" fmla="*/ 538609 w 1077217"/>
                  <a:gd name="connsiteY2" fmla="*/ 1 h 1077217"/>
                  <a:gd name="connsiteX3" fmla="*/ 919463 w 1077217"/>
                  <a:gd name="connsiteY3" fmla="*/ 157756 h 1077217"/>
                  <a:gd name="connsiteX4" fmla="*/ 1077217 w 1077217"/>
                  <a:gd name="connsiteY4" fmla="*/ 538610 h 1077217"/>
                  <a:gd name="connsiteX5" fmla="*/ 919462 w 1077217"/>
                  <a:gd name="connsiteY5" fmla="*/ 919464 h 1077217"/>
                  <a:gd name="connsiteX6" fmla="*/ 538608 w 1077217"/>
                  <a:gd name="connsiteY6" fmla="*/ 1077219 h 1077217"/>
                  <a:gd name="connsiteX7" fmla="*/ 157754 w 1077217"/>
                  <a:gd name="connsiteY7" fmla="*/ 919464 h 1077217"/>
                  <a:gd name="connsiteX8" fmla="*/ -1 w 1077217"/>
                  <a:gd name="connsiteY8" fmla="*/ 538610 h 1077217"/>
                  <a:gd name="connsiteX9" fmla="*/ 0 w 1077217"/>
                  <a:gd name="connsiteY9" fmla="*/ 538609 h 1077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7217" h="1077217">
                    <a:moveTo>
                      <a:pt x="0" y="538609"/>
                    </a:moveTo>
                    <a:cubicBezTo>
                      <a:pt x="0" y="395761"/>
                      <a:pt x="56747" y="258764"/>
                      <a:pt x="157755" y="157755"/>
                    </a:cubicBezTo>
                    <a:cubicBezTo>
                      <a:pt x="258764" y="56746"/>
                      <a:pt x="395761" y="0"/>
                      <a:pt x="538609" y="1"/>
                    </a:cubicBezTo>
                    <a:cubicBezTo>
                      <a:pt x="681457" y="1"/>
                      <a:pt x="818454" y="56748"/>
                      <a:pt x="919463" y="157756"/>
                    </a:cubicBezTo>
                    <a:cubicBezTo>
                      <a:pt x="1020472" y="258765"/>
                      <a:pt x="1077218" y="395762"/>
                      <a:pt x="1077217" y="538610"/>
                    </a:cubicBezTo>
                    <a:cubicBezTo>
                      <a:pt x="1077217" y="681458"/>
                      <a:pt x="1020471" y="818455"/>
                      <a:pt x="919462" y="919464"/>
                    </a:cubicBezTo>
                    <a:cubicBezTo>
                      <a:pt x="818453" y="1020473"/>
                      <a:pt x="681456" y="1077219"/>
                      <a:pt x="538608" y="1077219"/>
                    </a:cubicBezTo>
                    <a:cubicBezTo>
                      <a:pt x="395760" y="1077219"/>
                      <a:pt x="258763" y="1020473"/>
                      <a:pt x="157754" y="919464"/>
                    </a:cubicBezTo>
                    <a:cubicBezTo>
                      <a:pt x="56745" y="818455"/>
                      <a:pt x="-1" y="681458"/>
                      <a:pt x="-1" y="538610"/>
                    </a:cubicBezTo>
                    <a:lnTo>
                      <a:pt x="0" y="538609"/>
                    </a:lnTo>
                    <a:close/>
                  </a:path>
                </a:pathLst>
              </a:custGeom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188235" tIns="188235" rIns="188235" bIns="188235" numCol="1" spcCol="1270" anchor="ctr" anchorCtr="0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</a:pPr>
                <a:endParaRPr lang="ko-KR" altLang="en-US" sz="800" dirty="0"/>
              </a:p>
            </p:txBody>
          </p:sp>
          <p:sp>
            <p:nvSpPr>
              <p:cNvPr id="35" name="자유형 34"/>
              <p:cNvSpPr/>
              <p:nvPr/>
            </p:nvSpPr>
            <p:spPr>
              <a:xfrm>
                <a:off x="929027" y="4699567"/>
                <a:ext cx="1077217" cy="1077217"/>
              </a:xfrm>
              <a:custGeom>
                <a:avLst/>
                <a:gdLst>
                  <a:gd name="connsiteX0" fmla="*/ 0 w 1077217"/>
                  <a:gd name="connsiteY0" fmla="*/ 538609 h 1077217"/>
                  <a:gd name="connsiteX1" fmla="*/ 157755 w 1077217"/>
                  <a:gd name="connsiteY1" fmla="*/ 157755 h 1077217"/>
                  <a:gd name="connsiteX2" fmla="*/ 538609 w 1077217"/>
                  <a:gd name="connsiteY2" fmla="*/ 1 h 1077217"/>
                  <a:gd name="connsiteX3" fmla="*/ 919463 w 1077217"/>
                  <a:gd name="connsiteY3" fmla="*/ 157756 h 1077217"/>
                  <a:gd name="connsiteX4" fmla="*/ 1077217 w 1077217"/>
                  <a:gd name="connsiteY4" fmla="*/ 538610 h 1077217"/>
                  <a:gd name="connsiteX5" fmla="*/ 919462 w 1077217"/>
                  <a:gd name="connsiteY5" fmla="*/ 919464 h 1077217"/>
                  <a:gd name="connsiteX6" fmla="*/ 538608 w 1077217"/>
                  <a:gd name="connsiteY6" fmla="*/ 1077219 h 1077217"/>
                  <a:gd name="connsiteX7" fmla="*/ 157754 w 1077217"/>
                  <a:gd name="connsiteY7" fmla="*/ 919464 h 1077217"/>
                  <a:gd name="connsiteX8" fmla="*/ -1 w 1077217"/>
                  <a:gd name="connsiteY8" fmla="*/ 538610 h 1077217"/>
                  <a:gd name="connsiteX9" fmla="*/ 0 w 1077217"/>
                  <a:gd name="connsiteY9" fmla="*/ 538609 h 1077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7217" h="1077217">
                    <a:moveTo>
                      <a:pt x="0" y="538609"/>
                    </a:moveTo>
                    <a:cubicBezTo>
                      <a:pt x="0" y="395761"/>
                      <a:pt x="56747" y="258764"/>
                      <a:pt x="157755" y="157755"/>
                    </a:cubicBezTo>
                    <a:cubicBezTo>
                      <a:pt x="258764" y="56746"/>
                      <a:pt x="395761" y="0"/>
                      <a:pt x="538609" y="1"/>
                    </a:cubicBezTo>
                    <a:cubicBezTo>
                      <a:pt x="681457" y="1"/>
                      <a:pt x="818454" y="56748"/>
                      <a:pt x="919463" y="157756"/>
                    </a:cubicBezTo>
                    <a:cubicBezTo>
                      <a:pt x="1020472" y="258765"/>
                      <a:pt x="1077218" y="395762"/>
                      <a:pt x="1077217" y="538610"/>
                    </a:cubicBezTo>
                    <a:cubicBezTo>
                      <a:pt x="1077217" y="681458"/>
                      <a:pt x="1020471" y="818455"/>
                      <a:pt x="919462" y="919464"/>
                    </a:cubicBezTo>
                    <a:cubicBezTo>
                      <a:pt x="818453" y="1020473"/>
                      <a:pt x="681456" y="1077219"/>
                      <a:pt x="538608" y="1077219"/>
                    </a:cubicBezTo>
                    <a:cubicBezTo>
                      <a:pt x="395760" y="1077219"/>
                      <a:pt x="258763" y="1020473"/>
                      <a:pt x="157754" y="919464"/>
                    </a:cubicBezTo>
                    <a:cubicBezTo>
                      <a:pt x="56745" y="818455"/>
                      <a:pt x="-1" y="681458"/>
                      <a:pt x="-1" y="538610"/>
                    </a:cubicBezTo>
                    <a:lnTo>
                      <a:pt x="0" y="538609"/>
                    </a:lnTo>
                    <a:close/>
                  </a:path>
                </a:pathLst>
              </a:cu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188235" tIns="188235" rIns="188235" bIns="188235" numCol="1" spcCol="1270" anchor="ctr" anchorCtr="0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</a:pPr>
                <a:endParaRPr lang="ko-KR" altLang="en-US" sz="800" dirty="0"/>
              </a:p>
            </p:txBody>
          </p:sp>
          <p:sp>
            <p:nvSpPr>
              <p:cNvPr id="36" name="자유형 35"/>
              <p:cNvSpPr/>
              <p:nvPr/>
            </p:nvSpPr>
            <p:spPr>
              <a:xfrm>
                <a:off x="335335" y="2872370"/>
                <a:ext cx="1077217" cy="1077217"/>
              </a:xfrm>
              <a:custGeom>
                <a:avLst/>
                <a:gdLst>
                  <a:gd name="connsiteX0" fmla="*/ 0 w 1077217"/>
                  <a:gd name="connsiteY0" fmla="*/ 538609 h 1077217"/>
                  <a:gd name="connsiteX1" fmla="*/ 157755 w 1077217"/>
                  <a:gd name="connsiteY1" fmla="*/ 157755 h 1077217"/>
                  <a:gd name="connsiteX2" fmla="*/ 538609 w 1077217"/>
                  <a:gd name="connsiteY2" fmla="*/ 1 h 1077217"/>
                  <a:gd name="connsiteX3" fmla="*/ 919463 w 1077217"/>
                  <a:gd name="connsiteY3" fmla="*/ 157756 h 1077217"/>
                  <a:gd name="connsiteX4" fmla="*/ 1077217 w 1077217"/>
                  <a:gd name="connsiteY4" fmla="*/ 538610 h 1077217"/>
                  <a:gd name="connsiteX5" fmla="*/ 919462 w 1077217"/>
                  <a:gd name="connsiteY5" fmla="*/ 919464 h 1077217"/>
                  <a:gd name="connsiteX6" fmla="*/ 538608 w 1077217"/>
                  <a:gd name="connsiteY6" fmla="*/ 1077219 h 1077217"/>
                  <a:gd name="connsiteX7" fmla="*/ 157754 w 1077217"/>
                  <a:gd name="connsiteY7" fmla="*/ 919464 h 1077217"/>
                  <a:gd name="connsiteX8" fmla="*/ -1 w 1077217"/>
                  <a:gd name="connsiteY8" fmla="*/ 538610 h 1077217"/>
                  <a:gd name="connsiteX9" fmla="*/ 0 w 1077217"/>
                  <a:gd name="connsiteY9" fmla="*/ 538609 h 10772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77217" h="1077217">
                    <a:moveTo>
                      <a:pt x="0" y="538609"/>
                    </a:moveTo>
                    <a:cubicBezTo>
                      <a:pt x="0" y="395761"/>
                      <a:pt x="56747" y="258764"/>
                      <a:pt x="157755" y="157755"/>
                    </a:cubicBezTo>
                    <a:cubicBezTo>
                      <a:pt x="258764" y="56746"/>
                      <a:pt x="395761" y="0"/>
                      <a:pt x="538609" y="1"/>
                    </a:cubicBezTo>
                    <a:cubicBezTo>
                      <a:pt x="681457" y="1"/>
                      <a:pt x="818454" y="56748"/>
                      <a:pt x="919463" y="157756"/>
                    </a:cubicBezTo>
                    <a:cubicBezTo>
                      <a:pt x="1020472" y="258765"/>
                      <a:pt x="1077218" y="395762"/>
                      <a:pt x="1077217" y="538610"/>
                    </a:cubicBezTo>
                    <a:cubicBezTo>
                      <a:pt x="1077217" y="681458"/>
                      <a:pt x="1020471" y="818455"/>
                      <a:pt x="919462" y="919464"/>
                    </a:cubicBezTo>
                    <a:cubicBezTo>
                      <a:pt x="818453" y="1020473"/>
                      <a:pt x="681456" y="1077219"/>
                      <a:pt x="538608" y="1077219"/>
                    </a:cubicBezTo>
                    <a:cubicBezTo>
                      <a:pt x="395760" y="1077219"/>
                      <a:pt x="258763" y="1020473"/>
                      <a:pt x="157754" y="919464"/>
                    </a:cubicBezTo>
                    <a:cubicBezTo>
                      <a:pt x="56745" y="818455"/>
                      <a:pt x="-1" y="681458"/>
                      <a:pt x="-1" y="538610"/>
                    </a:cubicBezTo>
                    <a:lnTo>
                      <a:pt x="0" y="538609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127000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188235" tIns="188235" rIns="188235" bIns="188235" numCol="1" spcCol="1270" anchor="ctr" anchorCtr="0">
                <a:noAutofit/>
              </a:bodyPr>
              <a:lstStyle/>
              <a:p>
                <a:pPr algn="ctr" defTabSz="1066800">
                  <a:lnSpc>
                    <a:spcPct val="90000"/>
                  </a:lnSpc>
                  <a:spcAft>
                    <a:spcPct val="35000"/>
                  </a:spcAft>
                </a:pPr>
                <a:endParaRPr lang="ko-KR" altLang="en-US" sz="800" dirty="0"/>
              </a:p>
            </p:txBody>
          </p:sp>
        </p:grpSp>
        <p:pic>
          <p:nvPicPr>
            <p:cNvPr id="1027" name="Picture 3" descr="D:\파워포인트 디자인\Png-image\보건사업\business3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8802" y="2598110"/>
              <a:ext cx="1368000" cy="1427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3659" y="4339132"/>
              <a:ext cx="2160000" cy="86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8" name="그림 5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8649" y="3051737"/>
              <a:ext cx="1314300" cy="1404000"/>
            </a:xfrm>
            <a:prstGeom prst="rect">
              <a:avLst/>
            </a:prstGeom>
          </p:spPr>
        </p:pic>
      </p:grpSp>
      <p:sp>
        <p:nvSpPr>
          <p:cNvPr id="1035" name="TextBox 1034"/>
          <p:cNvSpPr txBox="1"/>
          <p:nvPr/>
        </p:nvSpPr>
        <p:spPr>
          <a:xfrm>
            <a:off x="5111920" y="137775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chemeClr val="tx2"/>
                </a:solidFill>
                <a:latin typeface="+mj-ea"/>
                <a:ea typeface="+mj-ea"/>
              </a:rPr>
              <a:t>방문전담인력</a:t>
            </a:r>
            <a:endParaRPr lang="ko-KR" altLang="en-US" sz="20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292911" y="316756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chemeClr val="tx2"/>
                </a:solidFill>
                <a:latin typeface="+mj-ea"/>
                <a:ea typeface="+mj-ea"/>
              </a:rPr>
              <a:t>재활전문인력</a:t>
            </a:r>
            <a:endParaRPr lang="ko-KR" altLang="en-US" sz="20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7914" y="3167566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>
                <a:solidFill>
                  <a:schemeClr val="tx2"/>
                </a:solidFill>
                <a:latin typeface="+mj-ea"/>
                <a:ea typeface="+mj-ea"/>
              </a:rPr>
              <a:t>정신보건팀</a:t>
            </a:r>
            <a:endParaRPr lang="ko-KR" altLang="en-US" sz="20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478095" y="572487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chemeClr val="tx2"/>
                </a:solidFill>
                <a:latin typeface="+mj-ea"/>
                <a:ea typeface="+mj-ea"/>
              </a:rPr>
              <a:t>치매전문인력</a:t>
            </a:r>
            <a:endParaRPr lang="ko-KR" altLang="en-US" sz="20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57701" y="5552869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solidFill>
                  <a:schemeClr val="tx2"/>
                </a:solidFill>
                <a:latin typeface="+mj-ea"/>
                <a:ea typeface="+mj-ea"/>
              </a:rPr>
              <a:t>고혈압당뇨병</a:t>
            </a:r>
            <a:endParaRPr lang="en-US" altLang="ko-KR" sz="2000" b="1" dirty="0" smtClean="0">
              <a:solidFill>
                <a:schemeClr val="tx2"/>
              </a:solidFill>
              <a:latin typeface="+mj-ea"/>
              <a:ea typeface="+mj-ea"/>
            </a:endParaRPr>
          </a:p>
          <a:p>
            <a:r>
              <a:rPr lang="ko-KR" altLang="en-US" sz="2000" b="1" dirty="0" smtClean="0">
                <a:solidFill>
                  <a:schemeClr val="tx2"/>
                </a:solidFill>
                <a:latin typeface="+mj-ea"/>
                <a:ea typeface="+mj-ea"/>
              </a:rPr>
              <a:t>등록관리센터</a:t>
            </a:r>
            <a:endParaRPr lang="ko-KR" altLang="en-US" sz="2000" b="1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pic>
        <p:nvPicPr>
          <p:cNvPr id="1037" name="Picture 9" descr="D:\파워포인트 디자인\Png-image\기호\blue_arrow_down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6174">
            <a:off x="4048930" y="2420705"/>
            <a:ext cx="699594" cy="6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9" descr="D:\파워포인트 디자인\Png-image\기호\blue_arrow_down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54334">
            <a:off x="5237201" y="3210128"/>
            <a:ext cx="699594" cy="6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9" descr="D:\파워포인트 디자인\Png-image\기호\blue_arrow_down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73580">
            <a:off x="4974366" y="4616490"/>
            <a:ext cx="699594" cy="6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9" descr="D:\파워포인트 디자인\Png-image\기호\blue_arrow_down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16010">
            <a:off x="2871325" y="3401509"/>
            <a:ext cx="699594" cy="6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9" descr="D:\파워포인트 디자인\Png-image\기호\blue_arrow_down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7055">
            <a:off x="3368323" y="4767612"/>
            <a:ext cx="699594" cy="69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49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1502874" y="751438"/>
            <a:ext cx="5993395" cy="5927026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l="-3152" t="-2834" r="-5567"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425966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114300" y="878186"/>
            <a:ext cx="4329113" cy="5855989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4483894" y="878186"/>
            <a:ext cx="4488656" cy="5855989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14098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214184" y="796706"/>
            <a:ext cx="8739693" cy="5801668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387294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6" name="모서리가 둥근 직사각형 5"/>
          <p:cNvSpPr/>
          <p:nvPr/>
        </p:nvSpPr>
        <p:spPr>
          <a:xfrm>
            <a:off x="114300" y="787652"/>
            <a:ext cx="4329113" cy="5819775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572000" y="787653"/>
            <a:ext cx="4436198" cy="282875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572000" y="3772930"/>
            <a:ext cx="4436197" cy="283449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23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/>
        </p:nvSpPr>
        <p:spPr>
          <a:xfrm>
            <a:off x="114300" y="1140739"/>
            <a:ext cx="4329113" cy="5394258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572000" y="1140738"/>
            <a:ext cx="4488656" cy="5394258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133643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572000" y="787653"/>
            <a:ext cx="4436197" cy="286994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572000" y="3764692"/>
            <a:ext cx="4436197" cy="284273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48937" y="787652"/>
            <a:ext cx="4309449" cy="286994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48937" y="3764692"/>
            <a:ext cx="4309449" cy="284273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6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10" name="모서리가 둥근 직사각형 9"/>
          <p:cNvSpPr/>
          <p:nvPr/>
        </p:nvSpPr>
        <p:spPr>
          <a:xfrm>
            <a:off x="114300" y="968726"/>
            <a:ext cx="4329113" cy="5656813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83894" y="950620"/>
            <a:ext cx="4488656" cy="5656813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264233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114300" y="959667"/>
            <a:ext cx="4329113" cy="5774508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4483894" y="959667"/>
            <a:ext cx="4488656" cy="5774508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</p:spTree>
    <p:extLst>
      <p:ext uri="{BB962C8B-B14F-4D97-AF65-F5344CB8AC3E}">
        <p14:creationId xmlns:p14="http://schemas.microsoft.com/office/powerpoint/2010/main" val="66542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572000" y="787653"/>
            <a:ext cx="4436197" cy="286170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572000" y="3764692"/>
            <a:ext cx="4436197" cy="284273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48937" y="787652"/>
            <a:ext cx="4309449" cy="286170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48937" y="3764692"/>
            <a:ext cx="4309449" cy="284273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65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3010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가가호호 </a:t>
            </a:r>
            <a:r>
              <a:rPr lang="ko-KR" altLang="en-US" sz="28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건강챙김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629666" y="787653"/>
            <a:ext cx="4378532" cy="289466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629666" y="3781168"/>
            <a:ext cx="4378531" cy="282625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90127" y="787652"/>
            <a:ext cx="4309449" cy="289466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90127" y="3781168"/>
            <a:ext cx="4309449" cy="282625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19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76452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579450" y="99951"/>
            <a:ext cx="4477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2400" b="1" spc="-15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ko-KR" altLang="en-US" sz="28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인기 홍보물과 방문전담인력</a:t>
            </a:r>
            <a:endParaRPr lang="ko-KR" altLang="en-US" sz="2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017496" y="781650"/>
            <a:ext cx="2976112" cy="2801554"/>
          </a:xfrm>
          <a:prstGeom prst="roundRect">
            <a:avLst>
              <a:gd name="adj" fmla="val 0"/>
            </a:avLst>
          </a:prstGeom>
          <a:blipFill>
            <a:blip r:embed="rId2"/>
            <a:stretch>
              <a:fillRect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6073348" y="798750"/>
            <a:ext cx="2934923" cy="2784454"/>
          </a:xfrm>
          <a:prstGeom prst="roundRect">
            <a:avLst>
              <a:gd name="adj" fmla="val 0"/>
            </a:avLst>
          </a:prstGeom>
          <a:blipFill>
            <a:blip r:embed="rId3"/>
            <a:stretch>
              <a:fillRect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121928" y="798750"/>
            <a:ext cx="2836069" cy="2784454"/>
          </a:xfrm>
          <a:prstGeom prst="roundRect">
            <a:avLst>
              <a:gd name="adj" fmla="val 0"/>
            </a:avLst>
          </a:prstGeom>
          <a:blipFill>
            <a:blip r:embed="rId4"/>
            <a:stretch>
              <a:fillRect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60112" y="3772335"/>
            <a:ext cx="2897885" cy="2982691"/>
          </a:xfrm>
          <a:prstGeom prst="roundRect">
            <a:avLst>
              <a:gd name="adj" fmla="val 0"/>
            </a:avLst>
          </a:prstGeom>
          <a:blipFill>
            <a:blip r:embed="rId5"/>
            <a:stretch>
              <a:fillRect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" name="모서리가 둥근 직사각형 20"/>
          <p:cNvSpPr/>
          <p:nvPr/>
        </p:nvSpPr>
        <p:spPr>
          <a:xfrm>
            <a:off x="6073348" y="3772334"/>
            <a:ext cx="2934923" cy="2982691"/>
          </a:xfrm>
          <a:prstGeom prst="roundRect">
            <a:avLst>
              <a:gd name="adj" fmla="val 0"/>
            </a:avLst>
          </a:prstGeom>
          <a:blipFill>
            <a:blip r:embed="rId6"/>
            <a:stretch>
              <a:fillRect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3017496" y="3780573"/>
            <a:ext cx="2976112" cy="2974452"/>
          </a:xfrm>
          <a:prstGeom prst="roundRect">
            <a:avLst>
              <a:gd name="adj" fmla="val 0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6" y="87347"/>
            <a:ext cx="501758" cy="50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5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결과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58"/>
          <p:cNvSpPr txBox="1">
            <a:spLocks noChangeArrowheads="1"/>
          </p:cNvSpPr>
          <p:nvPr/>
        </p:nvSpPr>
        <p:spPr bwMode="auto">
          <a:xfrm>
            <a:off x="2702235" y="893752"/>
            <a:ext cx="410232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2000" b="1" spc="-150" smtClean="0">
                <a:solidFill>
                  <a:schemeClr val="accent6">
                    <a:lumMod val="75000"/>
                  </a:schemeClr>
                </a:solidFill>
              </a:rPr>
              <a:t>적극적 개입을 통한 홍보</a:t>
            </a:r>
            <a:endParaRPr kumimoji="0" lang="ko-KR" altLang="en-US" sz="2000" b="1" spc="-1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26"/>
          <p:cNvSpPr txBox="1">
            <a:spLocks noChangeArrowheads="1"/>
          </p:cNvSpPr>
          <p:nvPr/>
        </p:nvSpPr>
        <p:spPr bwMode="auto">
          <a:xfrm>
            <a:off x="2845854" y="1364137"/>
            <a:ext cx="4435961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-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소극적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홍보방식 탈피 </a:t>
            </a:r>
            <a:endParaRPr kumimoji="0" lang="en-US" altLang="ko-KR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en-US" altLang="ko-KR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-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지역주민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특성별 맞춤 홍보방안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구축</a:t>
            </a:r>
            <a:endParaRPr kumimoji="0" lang="ko-KR" altLang="en-US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직사각형 2"/>
          <p:cNvSpPr/>
          <p:nvPr/>
        </p:nvSpPr>
        <p:spPr>
          <a:xfrm>
            <a:off x="0" y="629393"/>
            <a:ext cx="2666010" cy="2517569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  <a:gd name="connsiteX0dup0dup1dup2dup3" fmla="*/ 0 w 2713512"/>
              <a:gd name="connsiteY0dup0dup1dup2dup3" fmla="*/ 0 h 3342347"/>
              <a:gd name="connsiteX1dup0dup1dup2dup3" fmla="*/ 2713512 w 2713512"/>
              <a:gd name="connsiteY1dup0dup1dup2dup3" fmla="*/ 0 h 3342347"/>
              <a:gd name="connsiteX2dup0dup1dup2dup3" fmla="*/ 2713512 w 2713512"/>
              <a:gd name="connsiteY2dup0dup1dup2dup3" fmla="*/ 2280063 h 3342347"/>
              <a:gd name="connsiteX3dup0dup1dup2dup3" fmla="*/ 6044 w 2713512"/>
              <a:gd name="connsiteY3dup0dup1dup2dup3" fmla="*/ 3342347 h 3342347"/>
              <a:gd name="connsiteX4dup0dup1dup2dup3" fmla="*/ 0 w 2713512"/>
              <a:gd name="connsiteY4dup0dup1dup2dup3" fmla="*/ 0 h 3342347"/>
              <a:gd name="connsiteX0dup0dup1dup2dup3dup4" fmla="*/ 0 w 2713512"/>
              <a:gd name="connsiteY0dup0dup1dup2dup3dup4" fmla="*/ 0 h 3342347"/>
              <a:gd name="connsiteX1dup0dup1dup2dup3dup4" fmla="*/ 2713512 w 2713512"/>
              <a:gd name="connsiteY1dup0dup1dup2dup3dup4" fmla="*/ 0 h 3342347"/>
              <a:gd name="connsiteX2dup0dup1dup2dup3dup4" fmla="*/ 2659121 w 2713512"/>
              <a:gd name="connsiteY2dup0dup1dup2dup3dup4" fmla="*/ 2075107 h 3342347"/>
              <a:gd name="connsiteX3dup0dup1dup2dup3dup4" fmla="*/ 6044 w 2713512"/>
              <a:gd name="connsiteY3dup0dup1dup2dup3dup4" fmla="*/ 3342347 h 3342347"/>
              <a:gd name="connsiteX4dup0dup1dup2dup3dup4" fmla="*/ 0 w 2713512"/>
              <a:gd name="connsiteY4dup0dup1dup2dup3dup4" fmla="*/ 0 h 3342347"/>
              <a:gd name="connsiteX0dup0dup1dup2dup3dup4dup5" fmla="*/ 0 w 2713512"/>
              <a:gd name="connsiteY0dup0dup1dup2dup3dup4dup5" fmla="*/ 0 h 3342347"/>
              <a:gd name="connsiteX1dup0dup1dup2dup3dup4dup5" fmla="*/ 2713512 w 2713512"/>
              <a:gd name="connsiteY1dup0dup1dup2dup3dup4dup5" fmla="*/ 0 h 3342347"/>
              <a:gd name="connsiteX2dup0dup1dup2dup3dup4dup5" fmla="*/ 2701425 w 2713512"/>
              <a:gd name="connsiteY2dup0dup1dup2dup3dup4dup5" fmla="*/ 2122405 h 3342347"/>
              <a:gd name="connsiteX3dup0dup1dup2dup3dup4dup5" fmla="*/ 6044 w 2713512"/>
              <a:gd name="connsiteY3dup0dup1dup2dup3dup4dup5" fmla="*/ 3342347 h 3342347"/>
              <a:gd name="connsiteX4dup0dup1dup2dup3dup4dup5" fmla="*/ 0 w 2713512"/>
              <a:gd name="connsiteY4dup0dup1dup2dup3dup4dup5" fmla="*/ 0 h 3342347"/>
            </a:gdLst>
            <a:ahLst/>
            <a:cxnLst>
              <a:cxn ang="0">
                <a:pos x="connsiteX0dup0dup1dup2dup3dup4dup5" y="connsiteY0dup0dup1dup2dup3dup4dup5"/>
              </a:cxn>
              <a:cxn ang="0">
                <a:pos x="connsiteX1dup0dup1dup2dup3dup4dup5" y="connsiteY1dup0dup1dup2dup3dup4dup5"/>
              </a:cxn>
              <a:cxn ang="0">
                <a:pos x="connsiteX2dup0dup1dup2dup3dup4dup5" y="connsiteY2dup0dup1dup2dup3dup4dup5"/>
              </a:cxn>
              <a:cxn ang="0">
                <a:pos x="connsiteX3dup0dup1dup2dup3dup4dup5" y="connsiteY3dup0dup1dup2dup3dup4dup5"/>
              </a:cxn>
              <a:cxn ang="0">
                <a:pos x="connsiteX4dup0dup1dup2dup3dup4dup5" y="connsiteY4dup0dup1dup2dup3dup4dup5"/>
              </a:cxn>
            </a:cxnLst>
            <a:rect l="l" t="t" r="r" b="b"/>
            <a:pathLst>
              <a:path w="2713512" h="3342347">
                <a:moveTo>
                  <a:pt x="0" y="0"/>
                </a:moveTo>
                <a:lnTo>
                  <a:pt x="2713512" y="0"/>
                </a:lnTo>
                <a:lnTo>
                  <a:pt x="2701425" y="2122405"/>
                </a:lnTo>
                <a:lnTo>
                  <a:pt x="6044" y="3342347"/>
                </a:lnTo>
                <a:cubicBezTo>
                  <a:pt x="4029" y="2228231"/>
                  <a:pt x="2015" y="1114116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9" name="직사각형 2"/>
          <p:cNvSpPr/>
          <p:nvPr/>
        </p:nvSpPr>
        <p:spPr>
          <a:xfrm>
            <a:off x="0" y="629393"/>
            <a:ext cx="2563421" cy="2393830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91489" y="857769"/>
            <a:ext cx="218044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수검율 향상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75" b="95852" l="8197" r="90000">
                        <a14:foregroundMark x1="26557" y1="25764" x2="72623" y2="25764"/>
                        <a14:foregroundMark x1="28689" y1="34716" x2="73279" y2="34498"/>
                        <a14:foregroundMark x1="29016" y1="51092" x2="79672" y2="49127"/>
                        <a14:foregroundMark x1="24754" y1="22707" x2="26066" y2="51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61" r="17287" b="4801"/>
          <a:stretch>
            <a:fillRect/>
          </a:stretch>
        </p:blipFill>
        <p:spPr>
          <a:xfrm>
            <a:off x="878774" y="1656488"/>
            <a:ext cx="736577" cy="800718"/>
          </a:xfrm>
          <a:prstGeom prst="rect">
            <a:avLst/>
          </a:prstGeom>
        </p:spPr>
      </p:pic>
      <p:grpSp>
        <p:nvGrpSpPr>
          <p:cNvPr id="68" name="그룹 67"/>
          <p:cNvGrpSpPr/>
          <p:nvPr/>
        </p:nvGrpSpPr>
        <p:grpSpPr>
          <a:xfrm>
            <a:off x="5590856" y="3334499"/>
            <a:ext cx="2239738" cy="540278"/>
            <a:chOff x="1564216" y="3077940"/>
            <a:chExt cx="2239738" cy="582768"/>
          </a:xfrm>
        </p:grpSpPr>
        <p:sp>
          <p:nvSpPr>
            <p:cNvPr id="69" name="모서리가 둥근 직사각형 68"/>
            <p:cNvSpPr/>
            <p:nvPr/>
          </p:nvSpPr>
          <p:spPr>
            <a:xfrm>
              <a:off x="1564216" y="3106011"/>
              <a:ext cx="2239738" cy="554697"/>
            </a:xfrm>
            <a:prstGeom prst="roundRect">
              <a:avLst>
                <a:gd name="adj" fmla="val 37155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endParaRPr lang="ko-KR" altLang="en-US"/>
            </a:p>
          </p:txBody>
        </p:sp>
        <p:sp>
          <p:nvSpPr>
            <p:cNvPr id="70" name="TextBox 58"/>
            <p:cNvSpPr txBox="1">
              <a:spLocks noChangeArrowheads="1"/>
            </p:cNvSpPr>
            <p:nvPr/>
          </p:nvSpPr>
          <p:spPr bwMode="auto">
            <a:xfrm>
              <a:off x="1581846" y="3079871"/>
              <a:ext cx="2204476" cy="440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charset="0"/>
                <a:buChar char="•"/>
                <a:defRPr kumimoji="1" sz="2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1pPr>
              <a:lvl2pPr marL="742950" indent="-28575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24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2pPr>
              <a:lvl3pPr marL="1143000" indent="-22860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20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3pPr>
              <a:lvl4pPr marL="1600200" indent="-22860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4pPr>
              <a:lvl5pPr marL="2057400" indent="-22860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5pPr>
              <a:lvl6pPr marL="2514600" indent="-228600" algn="l" defTabSz="6858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6pPr>
              <a:lvl7pPr marL="2971800" indent="-228600" algn="l" defTabSz="6858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7pPr>
              <a:lvl8pPr marL="3429000" indent="-228600" algn="l" defTabSz="6858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kumimoji="0" lang="ko-KR" altLang="en-US" sz="1600" spc="-150" smtClean="0">
                  <a:solidFill>
                    <a:schemeClr val="bg1"/>
                  </a:solidFill>
                </a:rPr>
                <a:t>암검진 수검율 </a:t>
              </a:r>
              <a:r>
                <a:rPr kumimoji="0" lang="en-US" altLang="ko-KR" sz="1600" spc="-150" smtClean="0">
                  <a:solidFill>
                    <a:schemeClr val="bg1"/>
                  </a:solidFill>
                </a:rPr>
                <a:t>(8</a:t>
              </a:r>
              <a:r>
                <a:rPr kumimoji="0" lang="ko-KR" altLang="en-US" sz="1600" spc="-150" smtClean="0">
                  <a:solidFill>
                    <a:schemeClr val="bg1"/>
                  </a:solidFill>
                </a:rPr>
                <a:t>월</a:t>
              </a:r>
              <a:r>
                <a:rPr kumimoji="0" lang="en-US" altLang="ko-KR" sz="1600" spc="-150">
                  <a:solidFill>
                    <a:schemeClr val="bg1"/>
                  </a:solidFill>
                </a:rPr>
                <a:t>)</a:t>
              </a:r>
              <a:endParaRPr kumimoji="0" lang="ko-KR" altLang="en-US" sz="1600" spc="-150">
                <a:solidFill>
                  <a:schemeClr val="bg1"/>
                </a:solidFill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4753338" y="3706753"/>
            <a:ext cx="3914775" cy="2889991"/>
          </a:xfrm>
          <a:prstGeom prst="rect">
            <a:avLst/>
          </a:prstGeom>
          <a:solidFill>
            <a:schemeClr val="bg2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1423669" y="3334498"/>
            <a:ext cx="2239738" cy="540279"/>
            <a:chOff x="1564216" y="3077939"/>
            <a:chExt cx="2239738" cy="582769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1564216" y="3106011"/>
              <a:ext cx="2239738" cy="554697"/>
            </a:xfrm>
            <a:prstGeom prst="roundRect">
              <a:avLst>
                <a:gd name="adj" fmla="val 37155"/>
              </a:avLst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endParaRPr lang="ko-KR" altLang="en-US"/>
            </a:p>
          </p:txBody>
        </p:sp>
        <p:sp>
          <p:nvSpPr>
            <p:cNvPr id="63" name="TextBox 58"/>
            <p:cNvSpPr txBox="1">
              <a:spLocks noChangeArrowheads="1"/>
            </p:cNvSpPr>
            <p:nvPr/>
          </p:nvSpPr>
          <p:spPr bwMode="auto">
            <a:xfrm>
              <a:off x="1581847" y="3079870"/>
              <a:ext cx="2204476" cy="440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charset="0"/>
                <a:buChar char="•"/>
                <a:defRPr kumimoji="1" sz="2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1pPr>
              <a:lvl2pPr marL="742950" indent="-28575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24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2pPr>
              <a:lvl3pPr marL="1143000" indent="-22860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20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3pPr>
              <a:lvl4pPr marL="1600200" indent="-22860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4pPr>
              <a:lvl5pPr marL="2057400" indent="-228600" algn="l" defTabSz="9144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5pPr>
              <a:lvl6pPr marL="2514600" indent="-228600" algn="l" defTabSz="6858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6pPr>
              <a:lvl7pPr marL="2971800" indent="-228600" algn="l" defTabSz="6858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7pPr>
              <a:lvl8pPr marL="3429000" indent="-228600" algn="l" defTabSz="685800" rtl="0" eaLnBrk="0" fontAlgn="base" latinLnBrk="1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kumimoji="1" sz="1800" kern="12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+mn-cs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  <a:spcBef>
                  <a:spcPct val="0"/>
                </a:spcBef>
                <a:buNone/>
              </a:pPr>
              <a:r>
                <a:rPr kumimoji="0" lang="ko-KR" altLang="en-US" sz="1600" spc="-150" smtClean="0">
                  <a:solidFill>
                    <a:schemeClr val="bg1"/>
                  </a:solidFill>
                </a:rPr>
                <a:t>암검진 수검율 </a:t>
              </a:r>
              <a:r>
                <a:rPr kumimoji="0" lang="en-US" altLang="ko-KR" sz="1600" spc="-150" smtClean="0">
                  <a:solidFill>
                    <a:schemeClr val="bg1"/>
                  </a:solidFill>
                </a:rPr>
                <a:t>(7</a:t>
              </a:r>
              <a:r>
                <a:rPr kumimoji="0" lang="ko-KR" altLang="en-US" sz="1600" spc="-150" smtClean="0">
                  <a:solidFill>
                    <a:schemeClr val="bg1"/>
                  </a:solidFill>
                </a:rPr>
                <a:t>월</a:t>
              </a:r>
              <a:r>
                <a:rPr kumimoji="0" lang="en-US" altLang="ko-KR" sz="1600" spc="-150">
                  <a:solidFill>
                    <a:schemeClr val="bg1"/>
                  </a:solidFill>
                </a:rPr>
                <a:t>)</a:t>
              </a:r>
              <a:endParaRPr kumimoji="0" lang="ko-KR" altLang="en-US" sz="1600" spc="-150">
                <a:solidFill>
                  <a:schemeClr val="bg1"/>
                </a:solidFill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586151" y="3706753"/>
            <a:ext cx="3914775" cy="2889991"/>
          </a:xfrm>
          <a:prstGeom prst="rect">
            <a:avLst/>
          </a:prstGeom>
          <a:solidFill>
            <a:schemeClr val="bg2"/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58" name="Group 64"/>
          <p:cNvGrpSpPr/>
          <p:nvPr/>
        </p:nvGrpSpPr>
        <p:grpSpPr>
          <a:xfrm>
            <a:off x="606788" y="4434570"/>
            <a:ext cx="3873500" cy="1613043"/>
            <a:chOff x="3159" y="2409"/>
            <a:chExt cx="2316" cy="1096"/>
          </a:xfrm>
        </p:grpSpPr>
        <p:sp>
          <p:nvSpPr>
            <p:cNvPr id="59" name="Line 65"/>
            <p:cNvSpPr>
              <a:spLocks noChangeShapeType="1"/>
            </p:cNvSpPr>
            <p:nvPr/>
          </p:nvSpPr>
          <p:spPr bwMode="auto">
            <a:xfrm flipV="1">
              <a:off x="3159" y="2958"/>
              <a:ext cx="2316" cy="2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rou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60" name="Line 66"/>
            <p:cNvSpPr>
              <a:spLocks noChangeShapeType="1"/>
            </p:cNvSpPr>
            <p:nvPr/>
          </p:nvSpPr>
          <p:spPr bwMode="auto">
            <a:xfrm flipV="1">
              <a:off x="3159" y="3503"/>
              <a:ext cx="2316" cy="2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rou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61" name="Line 67"/>
            <p:cNvSpPr>
              <a:spLocks noChangeShapeType="1"/>
            </p:cNvSpPr>
            <p:nvPr/>
          </p:nvSpPr>
          <p:spPr bwMode="auto">
            <a:xfrm flipV="1">
              <a:off x="3159" y="2409"/>
              <a:ext cx="2316" cy="2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rou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</p:grpSp>
      <p:sp>
        <p:nvSpPr>
          <p:cNvPr id="40" name="AutoShape 18"/>
          <p:cNvSpPr>
            <a:spLocks noChangeArrowheads="1"/>
          </p:cNvSpPr>
          <p:nvPr/>
        </p:nvSpPr>
        <p:spPr bwMode="auto">
          <a:xfrm>
            <a:off x="1219290" y="5218284"/>
            <a:ext cx="828675" cy="1223871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A9A9A9"/>
              </a:gs>
              <a:gs pos="100000">
                <a:srgbClr val="565656"/>
              </a:gs>
            </a:gsLst>
            <a:lin ang="5400000" scaled="1"/>
            <a:tileRect/>
          </a:gradFill>
          <a:ln w="9525">
            <a:noFill/>
            <a:miter lim="800000"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endParaRPr lang="ko-KR" altLang="en-US"/>
          </a:p>
        </p:txBody>
      </p:sp>
      <p:sp>
        <p:nvSpPr>
          <p:cNvPr id="41" name="Text Box 20"/>
          <p:cNvSpPr txBox="1">
            <a:spLocks noChangeArrowheads="1"/>
          </p:cNvSpPr>
          <p:nvPr/>
        </p:nvSpPr>
        <p:spPr bwMode="auto">
          <a:xfrm>
            <a:off x="1246680" y="6053613"/>
            <a:ext cx="540533" cy="370938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/>
            <a:r>
              <a:rPr lang="en-US" altLang="ko-KR" sz="2000" b="1" smtClean="0">
                <a:solidFill>
                  <a:schemeClr val="bg1"/>
                </a:solidFill>
                <a:latin typeface="Arial"/>
              </a:rPr>
              <a:t>’15</a:t>
            </a:r>
            <a:endParaRPr lang="en-US" altLang="ko-KR" sz="2000" b="1">
              <a:solidFill>
                <a:schemeClr val="bg1"/>
              </a:solidFill>
              <a:latin typeface="Arial"/>
            </a:endParaRPr>
          </a:p>
        </p:txBody>
      </p:sp>
      <p:sp>
        <p:nvSpPr>
          <p:cNvPr id="42" name="Freeform 21"/>
          <p:cNvSpPr/>
          <p:nvPr/>
        </p:nvSpPr>
        <p:spPr bwMode="auto">
          <a:xfrm flipH="1">
            <a:off x="1885704" y="5094709"/>
            <a:ext cx="1262398" cy="1273859"/>
          </a:xfrm>
          <a:custGeom>
            <a:avLst/>
            <a:gdLst>
              <a:gd name="connsiteX0" fmla="*/ 0 w 10143"/>
              <a:gd name="connsiteY0" fmla="*/ 0 h 10000"/>
              <a:gd name="connsiteX1" fmla="*/ 0 w 10143"/>
              <a:gd name="connsiteY1" fmla="*/ 10000 h 10000"/>
              <a:gd name="connsiteX2" fmla="*/ 10000 w 10143"/>
              <a:gd name="connsiteY2" fmla="*/ 10000 h 10000"/>
              <a:gd name="connsiteX3" fmla="*/ 10143 w 10143"/>
              <a:gd name="connsiteY3" fmla="*/ 2436 h 10000"/>
              <a:gd name="connsiteX4" fmla="*/ 0 w 10143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43" h="10000">
                <a:moveTo>
                  <a:pt x="0" y="0"/>
                </a:moveTo>
                <a:lnTo>
                  <a:pt x="0" y="10000"/>
                </a:lnTo>
                <a:lnTo>
                  <a:pt x="10000" y="10000"/>
                </a:lnTo>
                <a:cubicBezTo>
                  <a:pt x="10048" y="7479"/>
                  <a:pt x="10095" y="4957"/>
                  <a:pt x="10143" y="2436"/>
                </a:cubicBezTo>
                <a:lnTo>
                  <a:pt x="0" y="0"/>
                </a:lnTo>
                <a:close/>
              </a:path>
            </a:pathLst>
          </a:custGeom>
          <a:solidFill>
            <a:srgbClr val="B18429">
              <a:alpha val="50000"/>
            </a:srgbClr>
          </a:solidFill>
          <a:ln w="9525">
            <a:noFill/>
            <a:round/>
          </a:ln>
        </p:spPr>
        <p:txBody>
          <a:bodyPr/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endParaRPr lang="ko-KR" altLang="en-US"/>
          </a:p>
        </p:txBody>
      </p:sp>
      <p:sp>
        <p:nvSpPr>
          <p:cNvPr id="43" name="AutoShape 24"/>
          <p:cNvSpPr>
            <a:spLocks noChangeArrowheads="1"/>
          </p:cNvSpPr>
          <p:nvPr/>
        </p:nvSpPr>
        <p:spPr bwMode="auto">
          <a:xfrm>
            <a:off x="3090952" y="4941096"/>
            <a:ext cx="827088" cy="1442190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chemeClr val="folHlink"/>
              </a:gs>
              <a:gs pos="100000">
                <a:srgbClr val="2E5020"/>
              </a:gs>
            </a:gsLst>
            <a:lin ang="5400000" scaled="1"/>
            <a:tileRect/>
          </a:gradFill>
          <a:ln w="9525">
            <a:noFill/>
            <a:miter lim="800000"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endParaRPr lang="ko-KR" altLang="en-US"/>
          </a:p>
        </p:txBody>
      </p:sp>
      <p:sp>
        <p:nvSpPr>
          <p:cNvPr id="44" name="Text Box 26"/>
          <p:cNvSpPr txBox="1">
            <a:spLocks noChangeArrowheads="1"/>
          </p:cNvSpPr>
          <p:nvPr/>
        </p:nvSpPr>
        <p:spPr bwMode="auto">
          <a:xfrm>
            <a:off x="3117549" y="5993271"/>
            <a:ext cx="540533" cy="370938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/>
            <a:r>
              <a:rPr lang="en-US" altLang="ko-KR" sz="2000" b="1" smtClean="0">
                <a:solidFill>
                  <a:schemeClr val="bg1"/>
                </a:solidFill>
                <a:latin typeface="Arial"/>
              </a:rPr>
              <a:t>’16</a:t>
            </a:r>
            <a:endParaRPr lang="en-US" altLang="ko-KR" sz="2000" b="1">
              <a:solidFill>
                <a:schemeClr val="bg1"/>
              </a:solidFill>
              <a:latin typeface="Arial"/>
            </a:endParaRPr>
          </a:p>
        </p:txBody>
      </p:sp>
      <p:grpSp>
        <p:nvGrpSpPr>
          <p:cNvPr id="46" name="Group 64"/>
          <p:cNvGrpSpPr/>
          <p:nvPr/>
        </p:nvGrpSpPr>
        <p:grpSpPr>
          <a:xfrm>
            <a:off x="4773976" y="4434570"/>
            <a:ext cx="3873500" cy="1613043"/>
            <a:chOff x="3159" y="2409"/>
            <a:chExt cx="2316" cy="1096"/>
          </a:xfrm>
        </p:grpSpPr>
        <p:sp>
          <p:nvSpPr>
            <p:cNvPr id="47" name="Line 65"/>
            <p:cNvSpPr>
              <a:spLocks noChangeShapeType="1"/>
            </p:cNvSpPr>
            <p:nvPr/>
          </p:nvSpPr>
          <p:spPr bwMode="auto">
            <a:xfrm flipV="1">
              <a:off x="3159" y="2958"/>
              <a:ext cx="2316" cy="2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rou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48" name="Line 66"/>
            <p:cNvSpPr>
              <a:spLocks noChangeShapeType="1"/>
            </p:cNvSpPr>
            <p:nvPr/>
          </p:nvSpPr>
          <p:spPr bwMode="auto">
            <a:xfrm flipV="1">
              <a:off x="3159" y="3503"/>
              <a:ext cx="2316" cy="2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rou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49" name="Line 67"/>
            <p:cNvSpPr>
              <a:spLocks noChangeShapeType="1"/>
            </p:cNvSpPr>
            <p:nvPr/>
          </p:nvSpPr>
          <p:spPr bwMode="auto">
            <a:xfrm flipV="1">
              <a:off x="3159" y="2409"/>
              <a:ext cx="2316" cy="2"/>
            </a:xfrm>
            <a:prstGeom prst="line">
              <a:avLst/>
            </a:prstGeom>
            <a:noFill/>
            <a:ln w="9525">
              <a:solidFill>
                <a:srgbClr val="B2B2B2"/>
              </a:solidFill>
              <a:round/>
            </a:ln>
            <a:effectLst>
              <a:outerShdw dist="17961" dir="2700000" algn="ctr" rotWithShape="0">
                <a:schemeClr val="bg1"/>
              </a:outerShdw>
            </a:effectLst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</p:grpSp>
      <p:sp>
        <p:nvSpPr>
          <p:cNvPr id="51" name="AutoShape 71"/>
          <p:cNvSpPr>
            <a:spLocks noChangeArrowheads="1"/>
          </p:cNvSpPr>
          <p:nvPr/>
        </p:nvSpPr>
        <p:spPr bwMode="auto">
          <a:xfrm>
            <a:off x="5408051" y="4420534"/>
            <a:ext cx="828675" cy="1961112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A9A9A9"/>
              </a:gs>
              <a:gs pos="100000">
                <a:srgbClr val="565656"/>
              </a:gs>
            </a:gsLst>
            <a:lin ang="5400000" scaled="1"/>
            <a:tileRect/>
          </a:gradFill>
          <a:ln w="9525">
            <a:noFill/>
            <a:miter lim="800000"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endParaRPr lang="ko-KR" altLang="en-US"/>
          </a:p>
        </p:txBody>
      </p:sp>
      <p:sp>
        <p:nvSpPr>
          <p:cNvPr id="52" name="Text Box 72"/>
          <p:cNvSpPr txBox="1">
            <a:spLocks noChangeArrowheads="1"/>
          </p:cNvSpPr>
          <p:nvPr/>
        </p:nvSpPr>
        <p:spPr bwMode="auto">
          <a:xfrm>
            <a:off x="5445761" y="5959252"/>
            <a:ext cx="540533" cy="370938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/>
            <a:r>
              <a:rPr lang="en-US" altLang="ko-KR" sz="2000" b="1" smtClean="0">
                <a:solidFill>
                  <a:schemeClr val="bg1"/>
                </a:solidFill>
                <a:latin typeface="Arial"/>
              </a:rPr>
              <a:t>’15</a:t>
            </a:r>
            <a:endParaRPr lang="en-US" altLang="ko-KR" sz="2000" b="1">
              <a:solidFill>
                <a:schemeClr val="bg1"/>
              </a:solidFill>
              <a:latin typeface="Arial"/>
            </a:endParaRPr>
          </a:p>
        </p:txBody>
      </p:sp>
      <p:sp>
        <p:nvSpPr>
          <p:cNvPr id="53" name="Freeform 74"/>
          <p:cNvSpPr/>
          <p:nvPr/>
        </p:nvSpPr>
        <p:spPr bwMode="auto">
          <a:xfrm>
            <a:off x="6080334" y="4221007"/>
            <a:ext cx="1337492" cy="2115014"/>
          </a:xfrm>
          <a:custGeom>
            <a:avLst/>
            <a:gdLst>
              <a:gd name="connsiteX0" fmla="*/ 10074 w 10090"/>
              <a:gd name="connsiteY0" fmla="*/ 0 h 10000"/>
              <a:gd name="connsiteX1" fmla="*/ 10090 w 10090"/>
              <a:gd name="connsiteY1" fmla="*/ 10000 h 10000"/>
              <a:gd name="connsiteX2" fmla="*/ 168 w 10090"/>
              <a:gd name="connsiteY2" fmla="*/ 10000 h 10000"/>
              <a:gd name="connsiteX3" fmla="*/ 0 w 10090"/>
              <a:gd name="connsiteY3" fmla="*/ 2164 h 10000"/>
              <a:gd name="connsiteX4" fmla="*/ 10074 w 1009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90" h="10000">
                <a:moveTo>
                  <a:pt x="10074" y="0"/>
                </a:moveTo>
                <a:cubicBezTo>
                  <a:pt x="10079" y="3333"/>
                  <a:pt x="10085" y="6667"/>
                  <a:pt x="10090" y="10000"/>
                </a:cubicBezTo>
                <a:lnTo>
                  <a:pt x="168" y="10000"/>
                </a:lnTo>
                <a:lnTo>
                  <a:pt x="0" y="2164"/>
                </a:lnTo>
                <a:lnTo>
                  <a:pt x="10074" y="0"/>
                </a:lnTo>
                <a:close/>
              </a:path>
            </a:pathLst>
          </a:custGeom>
          <a:solidFill>
            <a:srgbClr val="2CAE45">
              <a:alpha val="50000"/>
            </a:srgbClr>
          </a:solidFill>
          <a:ln w="9525">
            <a:noFill/>
            <a:round/>
          </a:ln>
        </p:spPr>
        <p:txBody>
          <a:bodyPr/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endParaRPr lang="ko-KR" altLang="en-US"/>
          </a:p>
        </p:txBody>
      </p:sp>
      <p:sp>
        <p:nvSpPr>
          <p:cNvPr id="54" name="AutoShape 76"/>
          <p:cNvSpPr>
            <a:spLocks noChangeArrowheads="1"/>
          </p:cNvSpPr>
          <p:nvPr/>
        </p:nvSpPr>
        <p:spPr bwMode="auto">
          <a:xfrm>
            <a:off x="7247964" y="4047300"/>
            <a:ext cx="825500" cy="2372613"/>
          </a:xfrm>
          <a:prstGeom prst="cube">
            <a:avLst>
              <a:gd name="adj" fmla="val 25000"/>
            </a:avLst>
          </a:prstGeom>
          <a:gradFill rotWithShape="1">
            <a:gsLst>
              <a:gs pos="0">
                <a:srgbClr val="FF9900"/>
              </a:gs>
              <a:gs pos="100000">
                <a:srgbClr val="57441F"/>
              </a:gs>
            </a:gsLst>
            <a:lin ang="5400000" scaled="1"/>
            <a:tileRect/>
          </a:gradFill>
          <a:ln w="9525">
            <a:noFill/>
            <a:miter lim="800000"/>
          </a:ln>
          <a:effectLst>
            <a:outerShdw dist="52363" dir="4557825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endParaRPr lang="ko-KR" altLang="en-US"/>
          </a:p>
        </p:txBody>
      </p:sp>
      <p:sp>
        <p:nvSpPr>
          <p:cNvPr id="55" name="Text Box 77"/>
          <p:cNvSpPr txBox="1">
            <a:spLocks noChangeArrowheads="1"/>
          </p:cNvSpPr>
          <p:nvPr/>
        </p:nvSpPr>
        <p:spPr bwMode="auto">
          <a:xfrm>
            <a:off x="7272973" y="6056388"/>
            <a:ext cx="540533" cy="370938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/>
            <a:r>
              <a:rPr lang="en-US" altLang="ko-KR" sz="2000" b="1" smtClean="0">
                <a:solidFill>
                  <a:schemeClr val="bg1"/>
                </a:solidFill>
                <a:latin typeface="Arial"/>
              </a:rPr>
              <a:t>’16</a:t>
            </a:r>
            <a:endParaRPr lang="en-US" altLang="ko-KR" sz="2000" b="1">
              <a:solidFill>
                <a:schemeClr val="bg1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8711" y="5455512"/>
            <a:ext cx="774571" cy="31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r>
              <a:rPr lang="en-US" altLang="ko-KR" sz="1600" b="1" smtClean="0">
                <a:solidFill>
                  <a:srgbClr val="FFFF00"/>
                </a:solidFill>
              </a:rPr>
              <a:t>11.6%</a:t>
            </a:r>
            <a:endParaRPr lang="ko-KR" altLang="en-US" sz="1600" b="1">
              <a:solidFill>
                <a:srgbClr val="FFFF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030852" y="5125222"/>
            <a:ext cx="774571" cy="31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r>
              <a:rPr lang="en-US" altLang="ko-KR" sz="1600" b="1" smtClean="0">
                <a:solidFill>
                  <a:srgbClr val="FFFF00"/>
                </a:solidFill>
              </a:rPr>
              <a:t>12.5%</a:t>
            </a:r>
            <a:endParaRPr lang="ko-KR" altLang="en-US" sz="1600" b="1">
              <a:solidFill>
                <a:srgbClr val="FFFF0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28740" y="4695042"/>
            <a:ext cx="774571" cy="31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r>
              <a:rPr lang="en-US" altLang="ko-KR" sz="1600" b="1" smtClean="0">
                <a:solidFill>
                  <a:srgbClr val="FFFF00"/>
                </a:solidFill>
              </a:rPr>
              <a:t>15.6%</a:t>
            </a:r>
            <a:endParaRPr lang="ko-KR" altLang="en-US" sz="1600" b="1">
              <a:solidFill>
                <a:srgbClr val="FFFF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87785" y="4261131"/>
            <a:ext cx="774571" cy="3138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r>
              <a:rPr lang="en-US" altLang="ko-KR" sz="1600" b="1" smtClean="0">
                <a:solidFill>
                  <a:srgbClr val="FFFF00"/>
                </a:solidFill>
              </a:rPr>
              <a:t>17.4%</a:t>
            </a:r>
            <a:endParaRPr lang="ko-KR" altLang="en-US" sz="1600" b="1">
              <a:solidFill>
                <a:srgbClr val="FFFF00"/>
              </a:solidFill>
            </a:endParaRPr>
          </a:p>
        </p:txBody>
      </p:sp>
      <p:pic>
        <p:nvPicPr>
          <p:cNvPr id="39" name="Picture 5" descr="2-003"/>
          <p:cNvPicPr>
            <a:picLocks noChangeAspect="1" noChangeArrowheads="1"/>
          </p:cNvPicPr>
          <p:nvPr/>
        </p:nvPicPr>
        <p:blipFill>
          <a:blip r:embed="rId4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7964" y="818232"/>
            <a:ext cx="1810459" cy="173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418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결과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31169" r="4244" b="231"/>
          <a:stretch>
            <a:fillRect/>
          </a:stretch>
        </p:blipFill>
        <p:spPr>
          <a:xfrm>
            <a:off x="6389071" y="1750557"/>
            <a:ext cx="2517423" cy="1356312"/>
          </a:xfrm>
          <a:prstGeom prst="rect">
            <a:avLst/>
          </a:prstGeom>
        </p:spPr>
      </p:pic>
      <p:sp>
        <p:nvSpPr>
          <p:cNvPr id="21" name="직사각형 2"/>
          <p:cNvSpPr/>
          <p:nvPr/>
        </p:nvSpPr>
        <p:spPr>
          <a:xfrm>
            <a:off x="0" y="629393"/>
            <a:ext cx="2666010" cy="2517569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  <a:gd name="connsiteX0dup0dup1dup2dup3" fmla="*/ 0 w 2713512"/>
              <a:gd name="connsiteY0dup0dup1dup2dup3" fmla="*/ 0 h 3342347"/>
              <a:gd name="connsiteX1dup0dup1dup2dup3" fmla="*/ 2713512 w 2713512"/>
              <a:gd name="connsiteY1dup0dup1dup2dup3" fmla="*/ 0 h 3342347"/>
              <a:gd name="connsiteX2dup0dup1dup2dup3" fmla="*/ 2713512 w 2713512"/>
              <a:gd name="connsiteY2dup0dup1dup2dup3" fmla="*/ 2280063 h 3342347"/>
              <a:gd name="connsiteX3dup0dup1dup2dup3" fmla="*/ 6044 w 2713512"/>
              <a:gd name="connsiteY3dup0dup1dup2dup3" fmla="*/ 3342347 h 3342347"/>
              <a:gd name="connsiteX4dup0dup1dup2dup3" fmla="*/ 0 w 2713512"/>
              <a:gd name="connsiteY4dup0dup1dup2dup3" fmla="*/ 0 h 3342347"/>
              <a:gd name="connsiteX0dup0dup1dup2dup3dup4" fmla="*/ 0 w 2713512"/>
              <a:gd name="connsiteY0dup0dup1dup2dup3dup4" fmla="*/ 0 h 3342347"/>
              <a:gd name="connsiteX1dup0dup1dup2dup3dup4" fmla="*/ 2713512 w 2713512"/>
              <a:gd name="connsiteY1dup0dup1dup2dup3dup4" fmla="*/ 0 h 3342347"/>
              <a:gd name="connsiteX2dup0dup1dup2dup3dup4" fmla="*/ 2659121 w 2713512"/>
              <a:gd name="connsiteY2dup0dup1dup2dup3dup4" fmla="*/ 2075107 h 3342347"/>
              <a:gd name="connsiteX3dup0dup1dup2dup3dup4" fmla="*/ 6044 w 2713512"/>
              <a:gd name="connsiteY3dup0dup1dup2dup3dup4" fmla="*/ 3342347 h 3342347"/>
              <a:gd name="connsiteX4dup0dup1dup2dup3dup4" fmla="*/ 0 w 2713512"/>
              <a:gd name="connsiteY4dup0dup1dup2dup3dup4" fmla="*/ 0 h 3342347"/>
              <a:gd name="connsiteX0dup0dup1dup2dup3dup4dup5" fmla="*/ 0 w 2713512"/>
              <a:gd name="connsiteY0dup0dup1dup2dup3dup4dup5" fmla="*/ 0 h 3342347"/>
              <a:gd name="connsiteX1dup0dup1dup2dup3dup4dup5" fmla="*/ 2713512 w 2713512"/>
              <a:gd name="connsiteY1dup0dup1dup2dup3dup4dup5" fmla="*/ 0 h 3342347"/>
              <a:gd name="connsiteX2dup0dup1dup2dup3dup4dup5" fmla="*/ 2701425 w 2713512"/>
              <a:gd name="connsiteY2dup0dup1dup2dup3dup4dup5" fmla="*/ 2122405 h 3342347"/>
              <a:gd name="connsiteX3dup0dup1dup2dup3dup4dup5" fmla="*/ 6044 w 2713512"/>
              <a:gd name="connsiteY3dup0dup1dup2dup3dup4dup5" fmla="*/ 3342347 h 3342347"/>
              <a:gd name="connsiteX4dup0dup1dup2dup3dup4dup5" fmla="*/ 0 w 2713512"/>
              <a:gd name="connsiteY4dup0dup1dup2dup3dup4dup5" fmla="*/ 0 h 3342347"/>
            </a:gdLst>
            <a:ahLst/>
            <a:cxnLst>
              <a:cxn ang="0">
                <a:pos x="connsiteX0dup0dup1dup2dup3dup4dup5" y="connsiteY0dup0dup1dup2dup3dup4dup5"/>
              </a:cxn>
              <a:cxn ang="0">
                <a:pos x="connsiteX1dup0dup1dup2dup3dup4dup5" y="connsiteY1dup0dup1dup2dup3dup4dup5"/>
              </a:cxn>
              <a:cxn ang="0">
                <a:pos x="connsiteX2dup0dup1dup2dup3dup4dup5" y="connsiteY2dup0dup1dup2dup3dup4dup5"/>
              </a:cxn>
              <a:cxn ang="0">
                <a:pos x="connsiteX3dup0dup1dup2dup3dup4dup5" y="connsiteY3dup0dup1dup2dup3dup4dup5"/>
              </a:cxn>
              <a:cxn ang="0">
                <a:pos x="connsiteX4dup0dup1dup2dup3dup4dup5" y="connsiteY4dup0dup1dup2dup3dup4dup5"/>
              </a:cxn>
            </a:cxnLst>
            <a:rect l="l" t="t" r="r" b="b"/>
            <a:pathLst>
              <a:path w="2713512" h="3342347">
                <a:moveTo>
                  <a:pt x="0" y="0"/>
                </a:moveTo>
                <a:lnTo>
                  <a:pt x="2713512" y="0"/>
                </a:lnTo>
                <a:lnTo>
                  <a:pt x="2701425" y="2122405"/>
                </a:lnTo>
                <a:lnTo>
                  <a:pt x="6044" y="3342347"/>
                </a:lnTo>
                <a:cubicBezTo>
                  <a:pt x="4029" y="2228231"/>
                  <a:pt x="2015" y="1114116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"/>
          <p:cNvSpPr/>
          <p:nvPr/>
        </p:nvSpPr>
        <p:spPr>
          <a:xfrm>
            <a:off x="0" y="629393"/>
            <a:ext cx="2563421" cy="2393830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TextBox 58"/>
          <p:cNvSpPr txBox="1">
            <a:spLocks noChangeArrowheads="1"/>
          </p:cNvSpPr>
          <p:nvPr/>
        </p:nvSpPr>
        <p:spPr bwMode="auto">
          <a:xfrm>
            <a:off x="2702234" y="893752"/>
            <a:ext cx="412013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r>
              <a:rPr kumimoji="0" lang="ko-KR" altLang="en-US" sz="2000" b="1" spc="-150" smtClean="0">
                <a:solidFill>
                  <a:schemeClr val="accent6">
                    <a:lumMod val="75000"/>
                  </a:schemeClr>
                </a:solidFill>
              </a:rPr>
              <a:t>주민과의 소통으로 수검율 극대화</a:t>
            </a:r>
            <a:endParaRPr kumimoji="0" lang="ko-KR" altLang="en-US" sz="2000" b="1" spc="-1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7" name="TextBox 26"/>
          <p:cNvSpPr txBox="1">
            <a:spLocks noChangeArrowheads="1"/>
          </p:cNvSpPr>
          <p:nvPr/>
        </p:nvSpPr>
        <p:spPr bwMode="auto">
          <a:xfrm>
            <a:off x="2845854" y="1364137"/>
            <a:ext cx="6060640" cy="772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266700" indent="-266700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- </a:t>
            </a:r>
            <a:r>
              <a:rPr kumimoji="0" lang="ko-KR" altLang="en-US"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다양한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전문인력을 통한 대상자들과의</a:t>
            </a:r>
            <a:r>
              <a:rPr kumimoji="0" lang="en-US" altLang="ko-KR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kumimoji="0" lang="ko-KR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라포형성으로 수검인식 변화 및 검진율 향상</a:t>
            </a:r>
            <a:endParaRPr kumimoji="0" lang="ko-KR" altLang="en-US" sz="18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1489" y="857769"/>
            <a:ext cx="218044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수검율 향상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75" b="95852" l="8197" r="90000">
                        <a14:foregroundMark x1="26557" y1="25764" x2="72623" y2="25764"/>
                        <a14:foregroundMark x1="28689" y1="34716" x2="73279" y2="34498"/>
                        <a14:foregroundMark x1="29016" y1="51092" x2="79672" y2="49127"/>
                        <a14:foregroundMark x1="24754" y1="22707" x2="26066" y2="51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61" r="17287" b="4801"/>
          <a:stretch>
            <a:fillRect/>
          </a:stretch>
        </p:blipFill>
        <p:spPr>
          <a:xfrm>
            <a:off x="878774" y="1656488"/>
            <a:ext cx="736577" cy="800718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586151" y="3334498"/>
            <a:ext cx="8081962" cy="3262246"/>
            <a:chOff x="586151" y="3334498"/>
            <a:chExt cx="8081962" cy="3262246"/>
          </a:xfrm>
        </p:grpSpPr>
        <p:grpSp>
          <p:nvGrpSpPr>
            <p:cNvPr id="67" name="그룹 66"/>
            <p:cNvGrpSpPr/>
            <p:nvPr/>
          </p:nvGrpSpPr>
          <p:grpSpPr>
            <a:xfrm>
              <a:off x="5590856" y="3334499"/>
              <a:ext cx="2239738" cy="540278"/>
              <a:chOff x="1564216" y="3077940"/>
              <a:chExt cx="2239738" cy="582768"/>
            </a:xfrm>
          </p:grpSpPr>
          <p:sp>
            <p:nvSpPr>
              <p:cNvPr id="95" name="모서리가 둥근 직사각형 94"/>
              <p:cNvSpPr/>
              <p:nvPr/>
            </p:nvSpPr>
            <p:spPr>
              <a:xfrm>
                <a:off x="1564216" y="3106011"/>
                <a:ext cx="2239738" cy="554697"/>
              </a:xfrm>
              <a:prstGeom prst="roundRect">
                <a:avLst>
                  <a:gd name="adj" fmla="val 37155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96" name="TextBox 58"/>
              <p:cNvSpPr txBox="1">
                <a:spLocks noChangeArrowheads="1"/>
              </p:cNvSpPr>
              <p:nvPr/>
            </p:nvSpPr>
            <p:spPr bwMode="auto">
              <a:xfrm>
                <a:off x="1581846" y="3079871"/>
                <a:ext cx="2204476" cy="440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2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1pPr>
                <a:lvl2pPr marL="742950" indent="-28575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24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2pPr>
                <a:lvl3pPr marL="1143000" indent="-22860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20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3pPr>
                <a:lvl4pPr marL="1600200" indent="-22860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4pPr>
                <a:lvl5pPr marL="2057400" indent="-22860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5pPr>
                <a:lvl6pPr marL="2514600" indent="-228600" algn="l" defTabSz="6858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6pPr>
                <a:lvl7pPr marL="2971800" indent="-228600" algn="l" defTabSz="6858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7pPr>
                <a:lvl8pPr marL="3429000" indent="-228600" algn="l" defTabSz="6858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  <a:spcBef>
                    <a:spcPct val="0"/>
                  </a:spcBef>
                  <a:buNone/>
                </a:pPr>
                <a:r>
                  <a:rPr kumimoji="0" lang="ko-KR" altLang="en-US" sz="1600" spc="-150" smtClean="0">
                    <a:solidFill>
                      <a:schemeClr val="bg1"/>
                    </a:solidFill>
                  </a:rPr>
                  <a:t>암검진 수검율 </a:t>
                </a:r>
                <a:r>
                  <a:rPr kumimoji="0" lang="en-US" altLang="ko-KR" sz="1600" spc="-150" smtClean="0">
                    <a:solidFill>
                      <a:schemeClr val="bg1"/>
                    </a:solidFill>
                  </a:rPr>
                  <a:t>(10</a:t>
                </a:r>
                <a:r>
                  <a:rPr kumimoji="0" lang="ko-KR" altLang="en-US" sz="1600" spc="-150" smtClean="0">
                    <a:solidFill>
                      <a:schemeClr val="bg1"/>
                    </a:solidFill>
                  </a:rPr>
                  <a:t>월</a:t>
                </a:r>
                <a:r>
                  <a:rPr kumimoji="0" lang="en-US" altLang="ko-KR" sz="1600" spc="-150">
                    <a:solidFill>
                      <a:schemeClr val="bg1"/>
                    </a:solidFill>
                  </a:rPr>
                  <a:t>)</a:t>
                </a:r>
                <a:endParaRPr kumimoji="0" lang="ko-KR" altLang="en-US" sz="1600" spc="-15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8" name="직사각형 67"/>
            <p:cNvSpPr/>
            <p:nvPr/>
          </p:nvSpPr>
          <p:spPr>
            <a:xfrm>
              <a:off x="4753338" y="3706753"/>
              <a:ext cx="3914775" cy="2889991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endParaRPr lang="ko-KR" altLang="en-US"/>
            </a:p>
          </p:txBody>
        </p:sp>
        <p:grpSp>
          <p:nvGrpSpPr>
            <p:cNvPr id="69" name="그룹 68"/>
            <p:cNvGrpSpPr/>
            <p:nvPr/>
          </p:nvGrpSpPr>
          <p:grpSpPr>
            <a:xfrm>
              <a:off x="1423669" y="3334498"/>
              <a:ext cx="2239738" cy="540279"/>
              <a:chOff x="1564216" y="3077939"/>
              <a:chExt cx="2239738" cy="582769"/>
            </a:xfrm>
          </p:grpSpPr>
          <p:sp>
            <p:nvSpPr>
              <p:cNvPr id="93" name="모서리가 둥근 직사각형 92"/>
              <p:cNvSpPr/>
              <p:nvPr/>
            </p:nvSpPr>
            <p:spPr>
              <a:xfrm>
                <a:off x="1564216" y="3106011"/>
                <a:ext cx="2239738" cy="554697"/>
              </a:xfrm>
              <a:prstGeom prst="roundRect">
                <a:avLst>
                  <a:gd name="adj" fmla="val 37155"/>
                </a:avLst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94" name="TextBox 58"/>
              <p:cNvSpPr txBox="1">
                <a:spLocks noChangeArrowheads="1"/>
              </p:cNvSpPr>
              <p:nvPr/>
            </p:nvSpPr>
            <p:spPr bwMode="auto">
              <a:xfrm>
                <a:off x="1581847" y="3079870"/>
                <a:ext cx="2204476" cy="440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2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1pPr>
                <a:lvl2pPr marL="742950" indent="-28575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24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2pPr>
                <a:lvl3pPr marL="1143000" indent="-22860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20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3pPr>
                <a:lvl4pPr marL="1600200" indent="-22860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4pPr>
                <a:lvl5pPr marL="2057400" indent="-228600" algn="l" defTabSz="9144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5pPr>
                <a:lvl6pPr marL="2514600" indent="-228600" algn="l" defTabSz="6858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6pPr>
                <a:lvl7pPr marL="2971800" indent="-228600" algn="l" defTabSz="6858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7pPr>
                <a:lvl8pPr marL="3429000" indent="-228600" algn="l" defTabSz="685800" rtl="0" eaLnBrk="0" fontAlgn="base" latinLnBrk="1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kumimoji="1" sz="1800" kern="1200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  <a:cs typeface="+mn-cs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9pPr>
              </a:lstStyle>
              <a:p>
                <a:pPr algn="ctr" eaLnBrk="1" hangingPunct="1">
                  <a:lnSpc>
                    <a:spcPct val="130000"/>
                  </a:lnSpc>
                  <a:spcBef>
                    <a:spcPct val="0"/>
                  </a:spcBef>
                  <a:buNone/>
                </a:pPr>
                <a:r>
                  <a:rPr kumimoji="0" lang="ko-KR" altLang="en-US" sz="1600" spc="-150" smtClean="0">
                    <a:solidFill>
                      <a:schemeClr val="bg1"/>
                    </a:solidFill>
                  </a:rPr>
                  <a:t>암검진 수검율 </a:t>
                </a:r>
                <a:r>
                  <a:rPr kumimoji="0" lang="en-US" altLang="ko-KR" sz="1600" spc="-150" smtClean="0">
                    <a:solidFill>
                      <a:schemeClr val="bg1"/>
                    </a:solidFill>
                  </a:rPr>
                  <a:t>(9</a:t>
                </a:r>
                <a:r>
                  <a:rPr kumimoji="0" lang="ko-KR" altLang="en-US" sz="1600" spc="-150" smtClean="0">
                    <a:solidFill>
                      <a:schemeClr val="bg1"/>
                    </a:solidFill>
                  </a:rPr>
                  <a:t>월</a:t>
                </a:r>
                <a:r>
                  <a:rPr kumimoji="0" lang="en-US" altLang="ko-KR" sz="1600" spc="-150">
                    <a:solidFill>
                      <a:schemeClr val="bg1"/>
                    </a:solidFill>
                  </a:rPr>
                  <a:t>)</a:t>
                </a:r>
                <a:endParaRPr kumimoji="0" lang="ko-KR" altLang="en-US" sz="1600" spc="-15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0" name="직사각형 69"/>
            <p:cNvSpPr/>
            <p:nvPr/>
          </p:nvSpPr>
          <p:spPr>
            <a:xfrm>
              <a:off x="586151" y="3706753"/>
              <a:ext cx="3914775" cy="2889991"/>
            </a:xfrm>
            <a:prstGeom prst="rect">
              <a:avLst/>
            </a:prstGeom>
            <a:solidFill>
              <a:schemeClr val="bg2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endParaRPr lang="ko-KR" altLang="en-US"/>
            </a:p>
          </p:txBody>
        </p:sp>
        <p:grpSp>
          <p:nvGrpSpPr>
            <p:cNvPr id="71" name="Group 64"/>
            <p:cNvGrpSpPr/>
            <p:nvPr/>
          </p:nvGrpSpPr>
          <p:grpSpPr>
            <a:xfrm>
              <a:off x="606788" y="4434570"/>
              <a:ext cx="3873500" cy="1613043"/>
              <a:chOff x="3159" y="2409"/>
              <a:chExt cx="2316" cy="1096"/>
            </a:xfrm>
          </p:grpSpPr>
          <p:sp>
            <p:nvSpPr>
              <p:cNvPr id="90" name="Line 65"/>
              <p:cNvSpPr>
                <a:spLocks noChangeShapeType="1"/>
              </p:cNvSpPr>
              <p:nvPr/>
            </p:nvSpPr>
            <p:spPr bwMode="auto">
              <a:xfrm flipV="1">
                <a:off x="3159" y="2958"/>
                <a:ext cx="2316" cy="2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endParaRPr lang="ko-KR" altLang="en-US"/>
              </a:p>
            </p:txBody>
          </p:sp>
          <p:sp>
            <p:nvSpPr>
              <p:cNvPr id="91" name="Line 66"/>
              <p:cNvSpPr>
                <a:spLocks noChangeShapeType="1"/>
              </p:cNvSpPr>
              <p:nvPr/>
            </p:nvSpPr>
            <p:spPr bwMode="auto">
              <a:xfrm flipV="1">
                <a:off x="3159" y="3503"/>
                <a:ext cx="2316" cy="2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endParaRPr lang="ko-KR" altLang="en-US"/>
              </a:p>
            </p:txBody>
          </p:sp>
          <p:sp>
            <p:nvSpPr>
              <p:cNvPr id="92" name="Line 67"/>
              <p:cNvSpPr>
                <a:spLocks noChangeShapeType="1"/>
              </p:cNvSpPr>
              <p:nvPr/>
            </p:nvSpPr>
            <p:spPr bwMode="auto">
              <a:xfrm flipV="1">
                <a:off x="3159" y="2409"/>
                <a:ext cx="2316" cy="2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endParaRPr lang="ko-KR" altLang="en-US"/>
              </a:p>
            </p:txBody>
          </p:sp>
        </p:grpSp>
        <p:sp>
          <p:nvSpPr>
            <p:cNvPr id="72" name="AutoShape 18"/>
            <p:cNvSpPr>
              <a:spLocks noChangeArrowheads="1"/>
            </p:cNvSpPr>
            <p:nvPr/>
          </p:nvSpPr>
          <p:spPr bwMode="auto">
            <a:xfrm>
              <a:off x="1219290" y="4794301"/>
              <a:ext cx="828675" cy="1647855"/>
            </a:xfrm>
            <a:prstGeom prst="cube">
              <a:avLst>
                <a:gd name="adj" fmla="val 25000"/>
              </a:avLst>
            </a:prstGeom>
            <a:gradFill rotWithShape="1">
              <a:gsLst>
                <a:gs pos="0">
                  <a:srgbClr val="A9A9A9"/>
                </a:gs>
                <a:gs pos="100000">
                  <a:srgbClr val="565656"/>
                </a:gs>
              </a:gsLst>
              <a:lin ang="5400000" scaled="1"/>
              <a:tileRect/>
            </a:gradFill>
            <a:ln w="9525">
              <a:noFill/>
              <a:miter lim="800000"/>
            </a:ln>
            <a:effectLst>
              <a:outerShdw dist="52363" dir="4557825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73" name="Text Box 20"/>
            <p:cNvSpPr txBox="1">
              <a:spLocks noChangeArrowheads="1"/>
            </p:cNvSpPr>
            <p:nvPr/>
          </p:nvSpPr>
          <p:spPr bwMode="auto">
            <a:xfrm>
              <a:off x="1249026" y="6053613"/>
              <a:ext cx="535840" cy="396636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r>
                <a:rPr lang="en-US" altLang="ko-KR" sz="2000" b="1" smtClean="0">
                  <a:solidFill>
                    <a:schemeClr val="bg1"/>
                  </a:solidFill>
                  <a:latin typeface="Arial"/>
                </a:rPr>
                <a:t>’15</a:t>
              </a:r>
              <a:endParaRPr lang="en-US" altLang="ko-KR" sz="2000" b="1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74" name="Freeform 21"/>
            <p:cNvSpPr/>
            <p:nvPr/>
          </p:nvSpPr>
          <p:spPr bwMode="auto">
            <a:xfrm flipH="1">
              <a:off x="1885704" y="4794301"/>
              <a:ext cx="1262398" cy="1574267"/>
            </a:xfrm>
            <a:custGeom>
              <a:avLst/>
              <a:gdLst>
                <a:gd name="connsiteX0" fmla="*/ 0 w 10143"/>
                <a:gd name="connsiteY0" fmla="*/ 0 h 10000"/>
                <a:gd name="connsiteX1" fmla="*/ 0 w 10143"/>
                <a:gd name="connsiteY1" fmla="*/ 10000 h 10000"/>
                <a:gd name="connsiteX2" fmla="*/ 10000 w 10143"/>
                <a:gd name="connsiteY2" fmla="*/ 10000 h 10000"/>
                <a:gd name="connsiteX3" fmla="*/ 10143 w 10143"/>
                <a:gd name="connsiteY3" fmla="*/ 2436 h 10000"/>
                <a:gd name="connsiteX4" fmla="*/ 0 w 10143"/>
                <a:gd name="connsiteY4" fmla="*/ 0 h 10000"/>
                <a:gd name="connsiteX0dup0" fmla="*/ 0 w 10143"/>
                <a:gd name="connsiteY0dup0" fmla="*/ 0 h 10000"/>
                <a:gd name="connsiteX1dup0" fmla="*/ 0 w 10143"/>
                <a:gd name="connsiteY1dup0" fmla="*/ 10000 h 10000"/>
                <a:gd name="connsiteX2dup0" fmla="*/ 10000 w 10143"/>
                <a:gd name="connsiteY2dup0" fmla="*/ 10000 h 10000"/>
                <a:gd name="connsiteX3dup0" fmla="*/ 10143 w 10143"/>
                <a:gd name="connsiteY3dup0" fmla="*/ 1870 h 10000"/>
                <a:gd name="connsiteX4dup0" fmla="*/ 0 w 10143"/>
                <a:gd name="connsiteY4dup0" fmla="*/ 0 h 10000"/>
              </a:gdLst>
              <a:ahLst/>
              <a:cxnLst>
                <a:cxn ang="0">
                  <a:pos x="connsiteX0dup0" y="connsiteY0dup0"/>
                </a:cxn>
                <a:cxn ang="0">
                  <a:pos x="connsiteX1dup0" y="connsiteY1dup0"/>
                </a:cxn>
                <a:cxn ang="0">
                  <a:pos x="connsiteX2dup0" y="connsiteY2dup0"/>
                </a:cxn>
                <a:cxn ang="0">
                  <a:pos x="connsiteX3dup0" y="connsiteY3dup0"/>
                </a:cxn>
                <a:cxn ang="0">
                  <a:pos x="connsiteX4dup0" y="connsiteY4dup0"/>
                </a:cxn>
              </a:cxnLst>
              <a:rect l="l" t="t" r="r" b="b"/>
              <a:pathLst>
                <a:path w="10143" h="10000">
                  <a:moveTo>
                    <a:pt x="0" y="0"/>
                  </a:moveTo>
                  <a:lnTo>
                    <a:pt x="0" y="10000"/>
                  </a:lnTo>
                  <a:lnTo>
                    <a:pt x="10000" y="10000"/>
                  </a:lnTo>
                  <a:cubicBezTo>
                    <a:pt x="10048" y="7479"/>
                    <a:pt x="10095" y="4391"/>
                    <a:pt x="10143" y="18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8429">
                <a:alpha val="50000"/>
              </a:srgbClr>
            </a:solidFill>
            <a:ln w="9525">
              <a:noFill/>
              <a:round/>
            </a:ln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75" name="AutoShape 24"/>
            <p:cNvSpPr>
              <a:spLocks noChangeArrowheads="1"/>
            </p:cNvSpPr>
            <p:nvPr/>
          </p:nvSpPr>
          <p:spPr bwMode="auto">
            <a:xfrm>
              <a:off x="3090952" y="4600991"/>
              <a:ext cx="827088" cy="1782295"/>
            </a:xfrm>
            <a:prstGeom prst="cube">
              <a:avLst>
                <a:gd name="adj" fmla="val 25000"/>
              </a:avLst>
            </a:prstGeom>
            <a:gradFill rotWithShape="1">
              <a:gsLst>
                <a:gs pos="0">
                  <a:schemeClr val="folHlink"/>
                </a:gs>
                <a:gs pos="100000">
                  <a:srgbClr val="2E5020"/>
                </a:gs>
              </a:gsLst>
              <a:lin ang="5400000" scaled="1"/>
              <a:tileRect/>
            </a:gradFill>
            <a:ln w="9525">
              <a:noFill/>
              <a:miter lim="800000"/>
            </a:ln>
            <a:effectLst>
              <a:outerShdw dist="52363" dir="4557825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76" name="Text Box 26"/>
            <p:cNvSpPr txBox="1">
              <a:spLocks noChangeArrowheads="1"/>
            </p:cNvSpPr>
            <p:nvPr/>
          </p:nvSpPr>
          <p:spPr bwMode="auto">
            <a:xfrm>
              <a:off x="3119895" y="5993271"/>
              <a:ext cx="535840" cy="396636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r>
                <a:rPr lang="en-US" altLang="ko-KR" sz="2000" b="1" smtClean="0">
                  <a:solidFill>
                    <a:schemeClr val="bg1"/>
                  </a:solidFill>
                  <a:latin typeface="Arial"/>
                </a:rPr>
                <a:t>’16</a:t>
              </a:r>
              <a:endParaRPr lang="en-US" altLang="ko-KR" sz="2000" b="1">
                <a:solidFill>
                  <a:schemeClr val="bg1"/>
                </a:solidFill>
                <a:latin typeface="Arial"/>
              </a:endParaRPr>
            </a:p>
          </p:txBody>
        </p:sp>
        <p:grpSp>
          <p:nvGrpSpPr>
            <p:cNvPr id="77" name="Group 64"/>
            <p:cNvGrpSpPr/>
            <p:nvPr/>
          </p:nvGrpSpPr>
          <p:grpSpPr>
            <a:xfrm>
              <a:off x="4773976" y="4434570"/>
              <a:ext cx="3873500" cy="1613043"/>
              <a:chOff x="3159" y="2409"/>
              <a:chExt cx="2316" cy="1096"/>
            </a:xfrm>
          </p:grpSpPr>
          <p:sp>
            <p:nvSpPr>
              <p:cNvPr id="87" name="Line 65"/>
              <p:cNvSpPr>
                <a:spLocks noChangeShapeType="1"/>
              </p:cNvSpPr>
              <p:nvPr/>
            </p:nvSpPr>
            <p:spPr bwMode="auto">
              <a:xfrm flipV="1">
                <a:off x="3159" y="2958"/>
                <a:ext cx="2316" cy="2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endParaRPr lang="ko-KR" altLang="en-US"/>
              </a:p>
            </p:txBody>
          </p:sp>
          <p:sp>
            <p:nvSpPr>
              <p:cNvPr id="88" name="Line 66"/>
              <p:cNvSpPr>
                <a:spLocks noChangeShapeType="1"/>
              </p:cNvSpPr>
              <p:nvPr/>
            </p:nvSpPr>
            <p:spPr bwMode="auto">
              <a:xfrm flipV="1">
                <a:off x="3159" y="3503"/>
                <a:ext cx="2316" cy="2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endParaRPr lang="ko-KR" altLang="en-US"/>
              </a:p>
            </p:txBody>
          </p:sp>
          <p:sp>
            <p:nvSpPr>
              <p:cNvPr id="89" name="Line 67"/>
              <p:cNvSpPr>
                <a:spLocks noChangeShapeType="1"/>
              </p:cNvSpPr>
              <p:nvPr/>
            </p:nvSpPr>
            <p:spPr bwMode="auto">
              <a:xfrm flipV="1">
                <a:off x="3159" y="2409"/>
                <a:ext cx="2316" cy="2"/>
              </a:xfrm>
              <a:prstGeom prst="line">
                <a:avLst/>
              </a:prstGeom>
              <a:noFill/>
              <a:ln w="9525">
                <a:solidFill>
                  <a:srgbClr val="B2B2B2"/>
                </a:solidFill>
                <a:round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/>
              <a:lstStyle>
                <a:defPPr>
                  <a:defRPr lang="ko-KR" smtId="4294967295"/>
                </a:defPPr>
                <a:lvl1pPr marL="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1pPr>
                <a:lvl2pPr marL="3429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2pPr>
                <a:lvl3pPr marL="6858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3pPr>
                <a:lvl4pPr marL="10287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4pPr>
                <a:lvl5pPr marL="1371600" algn="l" defTabSz="914400" rtl="0" eaLnBrk="0" fontAlgn="base" latinLnBrk="1" hangingPunct="0">
                  <a:spcBef>
                    <a:spcPct val="0"/>
                  </a:spcBef>
                  <a:spcAft>
                    <a:spcPct val="0"/>
                  </a:spcAft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5pPr>
                <a:lvl6pPr marL="17145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6pPr>
                <a:lvl7pPr marL="20574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7pPr>
                <a:lvl8pPr marL="2400300" algn="l" defTabSz="685800" rtl="0" eaLnBrk="1" latinLnBrk="1" hangingPunct="1">
                  <a:defRPr kumimoji="1" sz="1800" kern="1200" smtId="4294967295">
                    <a:solidFill>
                      <a:schemeClr val="tx1"/>
                    </a:solidFill>
                    <a:latin typeface="맑은 고딕" pitchFamily="50" charset="-127"/>
                    <a:ea typeface="굴림" charset="-127"/>
                    <a:cs typeface="+mn-cs"/>
                  </a:defRPr>
                </a:lvl8pPr>
              </a:lstStyle>
              <a:p>
                <a:endParaRPr lang="ko-KR" altLang="en-US"/>
              </a:p>
            </p:txBody>
          </p:sp>
        </p:grpSp>
        <p:sp>
          <p:nvSpPr>
            <p:cNvPr id="78" name="AutoShape 71"/>
            <p:cNvSpPr>
              <a:spLocks noChangeArrowheads="1"/>
            </p:cNvSpPr>
            <p:nvPr/>
          </p:nvSpPr>
          <p:spPr bwMode="auto">
            <a:xfrm>
              <a:off x="5408051" y="4325605"/>
              <a:ext cx="828675" cy="2056041"/>
            </a:xfrm>
            <a:prstGeom prst="cube">
              <a:avLst>
                <a:gd name="adj" fmla="val 25000"/>
              </a:avLst>
            </a:prstGeom>
            <a:gradFill rotWithShape="1">
              <a:gsLst>
                <a:gs pos="0">
                  <a:srgbClr val="A9A9A9"/>
                </a:gs>
                <a:gs pos="100000">
                  <a:srgbClr val="565656"/>
                </a:gs>
              </a:gsLst>
              <a:lin ang="5400000" scaled="1"/>
              <a:tileRect/>
            </a:gradFill>
            <a:ln w="9525">
              <a:noFill/>
              <a:miter lim="800000"/>
            </a:ln>
            <a:effectLst>
              <a:outerShdw dist="52363" dir="4557825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79" name="Text Box 72"/>
            <p:cNvSpPr txBox="1">
              <a:spLocks noChangeArrowheads="1"/>
            </p:cNvSpPr>
            <p:nvPr/>
          </p:nvSpPr>
          <p:spPr bwMode="auto">
            <a:xfrm>
              <a:off x="5448107" y="5959252"/>
              <a:ext cx="535840" cy="396636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r>
                <a:rPr lang="en-US" altLang="ko-KR" sz="2000" b="1" smtClean="0">
                  <a:solidFill>
                    <a:schemeClr val="bg1"/>
                  </a:solidFill>
                  <a:latin typeface="Arial"/>
                </a:rPr>
                <a:t>’15</a:t>
              </a:r>
              <a:endParaRPr lang="en-US" altLang="ko-KR" sz="2000" b="1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80" name="Freeform 74"/>
            <p:cNvSpPr/>
            <p:nvPr/>
          </p:nvSpPr>
          <p:spPr bwMode="auto">
            <a:xfrm>
              <a:off x="6080334" y="4118628"/>
              <a:ext cx="1337492" cy="2217393"/>
            </a:xfrm>
            <a:custGeom>
              <a:avLst/>
              <a:gdLst>
                <a:gd name="connsiteX0" fmla="*/ 10074 w 10090"/>
                <a:gd name="connsiteY0" fmla="*/ 0 h 10000"/>
                <a:gd name="connsiteX1" fmla="*/ 10090 w 10090"/>
                <a:gd name="connsiteY1" fmla="*/ 10000 h 10000"/>
                <a:gd name="connsiteX2" fmla="*/ 168 w 10090"/>
                <a:gd name="connsiteY2" fmla="*/ 10000 h 10000"/>
                <a:gd name="connsiteX3" fmla="*/ 0 w 10090"/>
                <a:gd name="connsiteY3" fmla="*/ 2164 h 10000"/>
                <a:gd name="connsiteX4" fmla="*/ 10074 w 1009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90" h="10000">
                  <a:moveTo>
                    <a:pt x="10074" y="0"/>
                  </a:moveTo>
                  <a:cubicBezTo>
                    <a:pt x="10079" y="3333"/>
                    <a:pt x="10085" y="6667"/>
                    <a:pt x="10090" y="10000"/>
                  </a:cubicBezTo>
                  <a:lnTo>
                    <a:pt x="168" y="10000"/>
                  </a:lnTo>
                  <a:lnTo>
                    <a:pt x="0" y="2164"/>
                  </a:lnTo>
                  <a:lnTo>
                    <a:pt x="10074" y="0"/>
                  </a:lnTo>
                  <a:close/>
                </a:path>
              </a:pathLst>
            </a:custGeom>
            <a:solidFill>
              <a:srgbClr val="2CAE45">
                <a:alpha val="50000"/>
              </a:srgbClr>
            </a:solidFill>
            <a:ln w="9525">
              <a:noFill/>
              <a:round/>
            </a:ln>
          </p:spPr>
          <p:txBody>
            <a:bodyPr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81" name="AutoShape 76"/>
            <p:cNvSpPr>
              <a:spLocks noChangeArrowheads="1"/>
            </p:cNvSpPr>
            <p:nvPr/>
          </p:nvSpPr>
          <p:spPr bwMode="auto">
            <a:xfrm>
              <a:off x="7247964" y="3932452"/>
              <a:ext cx="825500" cy="2487461"/>
            </a:xfrm>
            <a:prstGeom prst="cube">
              <a:avLst>
                <a:gd name="adj" fmla="val 25000"/>
              </a:avLst>
            </a:prstGeom>
            <a:gradFill rotWithShape="1">
              <a:gsLst>
                <a:gs pos="0">
                  <a:srgbClr val="FF9900"/>
                </a:gs>
                <a:gs pos="100000">
                  <a:srgbClr val="57441F"/>
                </a:gs>
              </a:gsLst>
              <a:lin ang="5400000" scaled="1"/>
              <a:tileRect/>
            </a:gradFill>
            <a:ln w="9525">
              <a:noFill/>
              <a:miter lim="800000"/>
            </a:ln>
            <a:effectLst>
              <a:outerShdw dist="52363" dir="4557825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endParaRPr lang="ko-KR" altLang="en-US"/>
            </a:p>
          </p:txBody>
        </p:sp>
        <p:sp>
          <p:nvSpPr>
            <p:cNvPr id="82" name="Text Box 77"/>
            <p:cNvSpPr txBox="1">
              <a:spLocks noChangeArrowheads="1"/>
            </p:cNvSpPr>
            <p:nvPr/>
          </p:nvSpPr>
          <p:spPr bwMode="auto">
            <a:xfrm>
              <a:off x="7275319" y="6056388"/>
              <a:ext cx="535840" cy="396636"/>
            </a:xfrm>
            <a:prstGeom prst="rect">
              <a:avLst/>
            </a:prstGeom>
            <a:noFill/>
            <a:ln w="9525">
              <a:noFill/>
              <a:miter lim="800000"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pPr algn="ctr"/>
              <a:r>
                <a:rPr lang="en-US" altLang="ko-KR" sz="2000" b="1" smtClean="0">
                  <a:solidFill>
                    <a:schemeClr val="bg1"/>
                  </a:solidFill>
                  <a:latin typeface="Arial"/>
                </a:rPr>
                <a:t>’16</a:t>
              </a:r>
              <a:endParaRPr lang="en-US" altLang="ko-KR" sz="2000" b="1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148711" y="4998312"/>
              <a:ext cx="766258" cy="335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r>
                <a:rPr lang="en-US" altLang="ko-KR" sz="1600" b="1" smtClean="0">
                  <a:solidFill>
                    <a:srgbClr val="FFFF00"/>
                  </a:solidFill>
                </a:rPr>
                <a:t>18.3%</a:t>
              </a:r>
              <a:endParaRPr lang="ko-KR" altLang="en-US" sz="1600" b="1">
                <a:solidFill>
                  <a:srgbClr val="FFFF0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030852" y="4780839"/>
              <a:ext cx="766258" cy="335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r>
                <a:rPr lang="en-US" altLang="ko-KR" sz="1600" b="1" smtClean="0">
                  <a:solidFill>
                    <a:srgbClr val="FFFF00"/>
                  </a:solidFill>
                </a:rPr>
                <a:t>18.8%</a:t>
              </a:r>
              <a:endParaRPr lang="ko-KR" altLang="en-US" sz="1600" b="1">
                <a:solidFill>
                  <a:srgbClr val="FFFF00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328740" y="4552539"/>
              <a:ext cx="766258" cy="335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r>
                <a:rPr lang="en-US" altLang="ko-KR" sz="1600" b="1" smtClean="0">
                  <a:solidFill>
                    <a:srgbClr val="FFFF00"/>
                  </a:solidFill>
                </a:rPr>
                <a:t>19.6%</a:t>
              </a:r>
              <a:endParaRPr lang="ko-KR" altLang="en-US" sz="1600" b="1">
                <a:solidFill>
                  <a:srgbClr val="FFFF00"/>
                </a:solidFill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187785" y="4118628"/>
              <a:ext cx="766258" cy="3356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 smtId="4294967295"/>
              </a:defPPr>
              <a:lvl1pPr marL="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1pPr>
              <a:lvl2pPr marL="3429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2pPr>
              <a:lvl3pPr marL="6858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3pPr>
              <a:lvl4pPr marL="10287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4pPr>
              <a:lvl5pPr marL="1371600" algn="l" defTabSz="914400" rtl="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5pPr>
              <a:lvl6pPr marL="17145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6pPr>
              <a:lvl7pPr marL="20574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7pPr>
              <a:lvl8pPr marL="2400300" algn="l" defTabSz="685800" rtl="0" eaLnBrk="1" latinLnBrk="1" hangingPunct="1">
                <a:defRPr kumimoji="1" sz="1800" kern="1200" smtId="4294967295">
                  <a:solidFill>
                    <a:schemeClr val="tx1"/>
                  </a:solidFill>
                  <a:latin typeface="맑은 고딕" pitchFamily="50" charset="-127"/>
                  <a:ea typeface="굴림" charset="-127"/>
                  <a:cs typeface="+mn-cs"/>
                </a:defRPr>
              </a:lvl8pPr>
            </a:lstStyle>
            <a:p>
              <a:r>
                <a:rPr lang="en-US" altLang="ko-KR" sz="1600" b="1" smtClean="0">
                  <a:solidFill>
                    <a:srgbClr val="FFFF00"/>
                  </a:solidFill>
                </a:rPr>
                <a:t>22.2%</a:t>
              </a:r>
              <a:endParaRPr lang="ko-KR" altLang="en-US" sz="1600" b="1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58175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kumimoji="0" lang="ko-KR" altLang="en-US" b="1" spc="38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결과</a:t>
            </a:r>
            <a:endParaRPr kumimoji="0" lang="ko-KR" altLang="en-US" b="1" spc="38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201279" y="4110681"/>
            <a:ext cx="2813521" cy="234217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3152710" y="4110682"/>
            <a:ext cx="2813521" cy="234217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6104141" y="4110682"/>
            <a:ext cx="2813521" cy="234217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" name="직사각형 2"/>
          <p:cNvSpPr/>
          <p:nvPr/>
        </p:nvSpPr>
        <p:spPr>
          <a:xfrm>
            <a:off x="0" y="629393"/>
            <a:ext cx="2666010" cy="2517569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  <a:gd name="connsiteX0dup0dup1dup2dup3" fmla="*/ 0 w 2713512"/>
              <a:gd name="connsiteY0dup0dup1dup2dup3" fmla="*/ 0 h 3342347"/>
              <a:gd name="connsiteX1dup0dup1dup2dup3" fmla="*/ 2713512 w 2713512"/>
              <a:gd name="connsiteY1dup0dup1dup2dup3" fmla="*/ 0 h 3342347"/>
              <a:gd name="connsiteX2dup0dup1dup2dup3" fmla="*/ 2713512 w 2713512"/>
              <a:gd name="connsiteY2dup0dup1dup2dup3" fmla="*/ 2280063 h 3342347"/>
              <a:gd name="connsiteX3dup0dup1dup2dup3" fmla="*/ 6044 w 2713512"/>
              <a:gd name="connsiteY3dup0dup1dup2dup3" fmla="*/ 3342347 h 3342347"/>
              <a:gd name="connsiteX4dup0dup1dup2dup3" fmla="*/ 0 w 2713512"/>
              <a:gd name="connsiteY4dup0dup1dup2dup3" fmla="*/ 0 h 3342347"/>
              <a:gd name="connsiteX0dup0dup1dup2dup3dup4" fmla="*/ 0 w 2713512"/>
              <a:gd name="connsiteY0dup0dup1dup2dup3dup4" fmla="*/ 0 h 3342347"/>
              <a:gd name="connsiteX1dup0dup1dup2dup3dup4" fmla="*/ 2713512 w 2713512"/>
              <a:gd name="connsiteY1dup0dup1dup2dup3dup4" fmla="*/ 0 h 3342347"/>
              <a:gd name="connsiteX2dup0dup1dup2dup3dup4" fmla="*/ 2659121 w 2713512"/>
              <a:gd name="connsiteY2dup0dup1dup2dup3dup4" fmla="*/ 2075107 h 3342347"/>
              <a:gd name="connsiteX3dup0dup1dup2dup3dup4" fmla="*/ 6044 w 2713512"/>
              <a:gd name="connsiteY3dup0dup1dup2dup3dup4" fmla="*/ 3342347 h 3342347"/>
              <a:gd name="connsiteX4dup0dup1dup2dup3dup4" fmla="*/ 0 w 2713512"/>
              <a:gd name="connsiteY4dup0dup1dup2dup3dup4" fmla="*/ 0 h 3342347"/>
              <a:gd name="connsiteX0dup0dup1dup2dup3dup4dup5" fmla="*/ 0 w 2713512"/>
              <a:gd name="connsiteY0dup0dup1dup2dup3dup4dup5" fmla="*/ 0 h 3342347"/>
              <a:gd name="connsiteX1dup0dup1dup2dup3dup4dup5" fmla="*/ 2713512 w 2713512"/>
              <a:gd name="connsiteY1dup0dup1dup2dup3dup4dup5" fmla="*/ 0 h 3342347"/>
              <a:gd name="connsiteX2dup0dup1dup2dup3dup4dup5" fmla="*/ 2701425 w 2713512"/>
              <a:gd name="connsiteY2dup0dup1dup2dup3dup4dup5" fmla="*/ 2122405 h 3342347"/>
              <a:gd name="connsiteX3dup0dup1dup2dup3dup4dup5" fmla="*/ 6044 w 2713512"/>
              <a:gd name="connsiteY3dup0dup1dup2dup3dup4dup5" fmla="*/ 3342347 h 3342347"/>
              <a:gd name="connsiteX4dup0dup1dup2dup3dup4dup5" fmla="*/ 0 w 2713512"/>
              <a:gd name="connsiteY4dup0dup1dup2dup3dup4dup5" fmla="*/ 0 h 3342347"/>
            </a:gdLst>
            <a:ahLst/>
            <a:cxnLst>
              <a:cxn ang="0">
                <a:pos x="connsiteX0dup0dup1dup2dup3dup4dup5" y="connsiteY0dup0dup1dup2dup3dup4dup5"/>
              </a:cxn>
              <a:cxn ang="0">
                <a:pos x="connsiteX1dup0dup1dup2dup3dup4dup5" y="connsiteY1dup0dup1dup2dup3dup4dup5"/>
              </a:cxn>
              <a:cxn ang="0">
                <a:pos x="connsiteX2dup0dup1dup2dup3dup4dup5" y="connsiteY2dup0dup1dup2dup3dup4dup5"/>
              </a:cxn>
              <a:cxn ang="0">
                <a:pos x="connsiteX3dup0dup1dup2dup3dup4dup5" y="connsiteY3dup0dup1dup2dup3dup4dup5"/>
              </a:cxn>
              <a:cxn ang="0">
                <a:pos x="connsiteX4dup0dup1dup2dup3dup4dup5" y="connsiteY4dup0dup1dup2dup3dup4dup5"/>
              </a:cxn>
            </a:cxnLst>
            <a:rect l="l" t="t" r="r" b="b"/>
            <a:pathLst>
              <a:path w="2713512" h="3342347">
                <a:moveTo>
                  <a:pt x="0" y="0"/>
                </a:moveTo>
                <a:lnTo>
                  <a:pt x="2713512" y="0"/>
                </a:lnTo>
                <a:lnTo>
                  <a:pt x="2701425" y="2122405"/>
                </a:lnTo>
                <a:lnTo>
                  <a:pt x="6044" y="3342347"/>
                </a:lnTo>
                <a:cubicBezTo>
                  <a:pt x="4029" y="2228231"/>
                  <a:pt x="2015" y="1114116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9" name="직사각형 2"/>
          <p:cNvSpPr/>
          <p:nvPr/>
        </p:nvSpPr>
        <p:spPr>
          <a:xfrm>
            <a:off x="0" y="629393"/>
            <a:ext cx="2563421" cy="2393830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양쪽 모서리가 둥근 사각형 14"/>
          <p:cNvSpPr/>
          <p:nvPr/>
        </p:nvSpPr>
        <p:spPr>
          <a:xfrm>
            <a:off x="2753646" y="924030"/>
            <a:ext cx="3558104" cy="2357710"/>
          </a:xfrm>
          <a:prstGeom prst="round2SameRect">
            <a:avLst>
              <a:gd name="adj1" fmla="val 2344"/>
              <a:gd name="adj2" fmla="val 0"/>
            </a:avLst>
          </a:prstGeom>
          <a:gradFill flip="none" rotWithShape="1">
            <a:gsLst>
              <a:gs pos="0">
                <a:srgbClr val="E0E0E0"/>
              </a:gs>
              <a:gs pos="100000">
                <a:srgbClr val="EAEAEA"/>
              </a:gs>
            </a:gsLst>
            <a:lin ang="135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6" name="양쪽 모서리가 둥근 사각형 25"/>
          <p:cNvSpPr/>
          <p:nvPr/>
        </p:nvSpPr>
        <p:spPr>
          <a:xfrm>
            <a:off x="6445729" y="924030"/>
            <a:ext cx="2585463" cy="2357710"/>
          </a:xfrm>
          <a:prstGeom prst="round2SameRect">
            <a:avLst>
              <a:gd name="adj1" fmla="val 2411"/>
              <a:gd name="adj2" fmla="val 0"/>
            </a:avLst>
          </a:prstGeom>
          <a:gradFill flip="none" rotWithShape="1">
            <a:gsLst>
              <a:gs pos="0">
                <a:srgbClr val="E0E0E0"/>
              </a:gs>
              <a:gs pos="100000">
                <a:srgbClr val="EAEAEA"/>
              </a:gs>
            </a:gsLst>
            <a:lin ang="135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7" name="양쪽 모서리가 둥근 사각형 26"/>
          <p:cNvSpPr/>
          <p:nvPr/>
        </p:nvSpPr>
        <p:spPr>
          <a:xfrm>
            <a:off x="2763277" y="931395"/>
            <a:ext cx="3538842" cy="459267"/>
          </a:xfrm>
          <a:prstGeom prst="round2SameRect">
            <a:avLst>
              <a:gd name="adj1" fmla="val 11927"/>
              <a:gd name="adj2" fmla="val 0"/>
            </a:avLst>
          </a:prstGeom>
          <a:gradFill flip="none" rotWithShape="1">
            <a:gsLst>
              <a:gs pos="0">
                <a:srgbClr val="297AB1"/>
              </a:gs>
              <a:gs pos="100000">
                <a:srgbClr val="4B9DD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ko-KR" altLang="en-US" sz="2000" b="1" smtClean="0">
                <a:ln w="19050" cmpd="sng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cs typeface="Tahoma" pitchFamily="34" charset="0"/>
              </a:rPr>
              <a:t>혈압</a:t>
            </a:r>
            <a:r>
              <a:rPr lang="en-US" altLang="ko-KR" sz="2000" b="1" smtClean="0">
                <a:ln w="19050" cmpd="sng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cs typeface="Tahoma" pitchFamily="34" charset="0"/>
              </a:rPr>
              <a:t>/</a:t>
            </a:r>
            <a:r>
              <a:rPr lang="ko-KR" altLang="en-US" sz="2000" b="1" smtClean="0">
                <a:ln w="19050" cmpd="sng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cs typeface="Tahoma" pitchFamily="34" charset="0"/>
              </a:rPr>
              <a:t>당뇨 측정</a:t>
            </a:r>
            <a:endParaRPr lang="ko-KR" altLang="en-US" sz="2000" b="1">
              <a:ln w="19050" cmpd="sng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28" name="양쪽 모서리가 둥근 사각형 27"/>
          <p:cNvSpPr/>
          <p:nvPr/>
        </p:nvSpPr>
        <p:spPr>
          <a:xfrm>
            <a:off x="2763277" y="931395"/>
            <a:ext cx="3538842" cy="11825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rgbClr val="93C05C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3" name="양쪽 모서리가 둥근 사각형 32"/>
          <p:cNvSpPr/>
          <p:nvPr/>
        </p:nvSpPr>
        <p:spPr>
          <a:xfrm>
            <a:off x="6455434" y="931395"/>
            <a:ext cx="2571359" cy="459267"/>
          </a:xfrm>
          <a:prstGeom prst="round2SameRect">
            <a:avLst>
              <a:gd name="adj1" fmla="val 11927"/>
              <a:gd name="adj2" fmla="val 0"/>
            </a:avLst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rgbClr val="75A13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ko-KR" altLang="en-US" sz="2000" b="1" smtClean="0">
                <a:ln w="19050" cmpd="sng">
                  <a:solidFill>
                    <a:schemeClr val="tx1">
                      <a:lumMod val="75000"/>
                      <a:lumOff val="25000"/>
                      <a:alpha val="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ea"/>
                <a:cs typeface="Tahoma" pitchFamily="34" charset="0"/>
              </a:rPr>
              <a:t>각종 건강상담 수행</a:t>
            </a:r>
            <a:endParaRPr lang="ko-KR" altLang="en-US" sz="2000" b="1">
              <a:ln w="19050" cmpd="sng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ea"/>
              <a:cs typeface="Tahoma" pitchFamily="34" charset="0"/>
            </a:endParaRPr>
          </a:p>
        </p:txBody>
      </p:sp>
      <p:sp>
        <p:nvSpPr>
          <p:cNvPr id="34" name="양쪽 모서리가 둥근 사각형 33"/>
          <p:cNvSpPr/>
          <p:nvPr/>
        </p:nvSpPr>
        <p:spPr>
          <a:xfrm>
            <a:off x="6455434" y="931395"/>
            <a:ext cx="2571359" cy="118255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rgbClr val="93C05C">
                  <a:alpha val="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3" name="TextBox 26"/>
          <p:cNvSpPr txBox="1">
            <a:spLocks noChangeArrowheads="1"/>
          </p:cNvSpPr>
          <p:nvPr/>
        </p:nvSpPr>
        <p:spPr bwMode="auto">
          <a:xfrm>
            <a:off x="2753647" y="1470361"/>
            <a:ext cx="342747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altLang="ko-KR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kumimoji="0" lang="ko-KR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다양한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신규 만성질환자 발굴 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  <a:p>
            <a:pPr marL="88900" indent="-88900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altLang="ko-KR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 </a:t>
            </a:r>
            <a:r>
              <a:rPr kumimoji="0" lang="ko-KR" altLang="en-US" sz="18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방문사업</a:t>
            </a:r>
            <a:r>
              <a:rPr kumimoji="0" lang="en-US" altLang="ko-KR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, </a:t>
            </a:r>
            <a:r>
              <a:rPr kumimoji="0" lang="ko-KR" alt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</a:rPr>
              <a:t>고당센터 등록관리</a:t>
            </a:r>
            <a:endParaRPr kumimoji="0" lang="en-US" altLang="ko-KR" sz="1800">
              <a:solidFill>
                <a:schemeClr val="tx1">
                  <a:lumMod val="65000"/>
                  <a:lumOff val="35000"/>
                </a:schemeClr>
              </a:solidFill>
              <a:latin typeface="+mj-ea"/>
            </a:endParaRPr>
          </a:p>
        </p:txBody>
      </p:sp>
      <p:sp>
        <p:nvSpPr>
          <p:cNvPr id="45" name="TextBox 26"/>
          <p:cNvSpPr txBox="1">
            <a:spLocks noChangeArrowheads="1"/>
          </p:cNvSpPr>
          <p:nvPr/>
        </p:nvSpPr>
        <p:spPr bwMode="auto">
          <a:xfrm>
            <a:off x="6462328" y="1470361"/>
            <a:ext cx="208791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marL="88900" indent="-88900" algn="l" defTabSz="9144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0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ea typeface="맑은 고딕" pitchFamily="50" charset="-127"/>
              </a:defRPr>
            </a:lvl9pPr>
          </a:lstStyle>
          <a:p>
            <a:r>
              <a:rPr lang="ko-KR" altLang="en-US" smtClean="0"/>
              <a:t> 재가암 </a:t>
            </a:r>
            <a:r>
              <a:rPr lang="ko-KR" altLang="en-US"/>
              <a:t>자조모임</a:t>
            </a:r>
            <a:endParaRPr lang="en-US" altLang="ko-KR"/>
          </a:p>
          <a:p>
            <a:r>
              <a:rPr lang="ko-KR" altLang="en-US" smtClean="0"/>
              <a:t> 금연ㆍ영양상담</a:t>
            </a:r>
            <a:endParaRPr lang="en-US" altLang="ko-KR"/>
          </a:p>
        </p:txBody>
      </p:sp>
      <p:pic>
        <p:nvPicPr>
          <p:cNvPr id="48" name="그림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151" y="2254490"/>
            <a:ext cx="1231830" cy="102725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34" y="2393691"/>
            <a:ext cx="811548" cy="8481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91489" y="857769"/>
            <a:ext cx="218044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보건사업 연계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5" b="95852" l="8197" r="90000">
                        <a14:foregroundMark x1="26557" y1="25764" x2="72623" y2="25764"/>
                        <a14:foregroundMark x1="28689" y1="34716" x2="73279" y2="34498"/>
                        <a14:foregroundMark x1="29016" y1="51092" x2="79672" y2="49127"/>
                        <a14:foregroundMark x1="24754" y1="22707" x2="26066" y2="51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61" r="17287" b="4801"/>
          <a:stretch>
            <a:fillRect/>
          </a:stretch>
        </p:blipFill>
        <p:spPr>
          <a:xfrm>
            <a:off x="878774" y="1656488"/>
            <a:ext cx="736577" cy="80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506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fontAlgn="auto">
              <a:spcBef>
                <a:spcPct val="0"/>
              </a:spcBef>
              <a:spcAft>
                <a:spcPct val="0"/>
              </a:spcAft>
            </a:pPr>
            <a:r>
              <a:rPr kumimoji="0" lang="en-US" altLang="ko-KR" b="1" spc="38" smtClean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kumimoji="0" lang="ko-KR" altLang="en-US" b="1" spc="38" smtClean="0">
                <a:ln w="9525" cmpd="sng">
                  <a:solidFill>
                    <a:srgbClr val="4F81BD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사업추진 결과</a:t>
            </a:r>
            <a:endParaRPr kumimoji="0" lang="ko-KR" altLang="en-US" b="1" spc="38">
              <a:ln w="9525" cmpd="sng">
                <a:solidFill>
                  <a:srgbClr val="4F81BD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TextBox 26"/>
          <p:cNvSpPr txBox="1">
            <a:spLocks noChangeArrowheads="1"/>
          </p:cNvSpPr>
          <p:nvPr/>
        </p:nvSpPr>
        <p:spPr bwMode="auto">
          <a:xfrm>
            <a:off x="2671076" y="718019"/>
            <a:ext cx="6246586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→ </a:t>
            </a:r>
            <a:r>
              <a:rPr kumimoji="0" lang="ko-KR" altLang="en-US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마을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자생단체</a:t>
            </a: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,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유관기관 협조로 </a:t>
            </a:r>
            <a:r>
              <a:rPr kumimoji="0" lang="ko-KR" altLang="en-US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지역사회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주민들에게 촘촘한 홍보가능 </a:t>
            </a:r>
            <a:endParaRPr kumimoji="0" lang="en-US" altLang="ko-KR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→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제주지역암등록본부 자료를 </a:t>
            </a:r>
            <a:r>
              <a:rPr kumimoji="0" lang="ko-KR" altLang="en-US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활용한</a:t>
            </a:r>
            <a:r>
              <a:rPr kumimoji="0" lang="en-US" altLang="ko-KR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교육으로 주민 대상 신뢰도 향상 </a:t>
            </a:r>
            <a:endParaRPr kumimoji="0" lang="en-US" altLang="ko-KR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kumimoji="0" lang="en-US" altLang="ko-KR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→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건강보험관리공단 연계 </a:t>
            </a:r>
            <a:r>
              <a:rPr kumimoji="0" lang="ko-KR" altLang="en-US" sz="1800" spc="-3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협조를 통한 실시간 </a:t>
            </a:r>
            <a:r>
              <a:rPr kumimoji="0" lang="ko-KR" altLang="en-US" sz="1800" spc="-3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수검이력관리</a:t>
            </a:r>
            <a:endParaRPr kumimoji="0" lang="en-US" altLang="ko-KR" sz="1800" spc="-30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134492" y="2951018"/>
            <a:ext cx="2813521" cy="370332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6085923" y="2951018"/>
            <a:ext cx="2813521" cy="370332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252016" y="4324866"/>
            <a:ext cx="2813521" cy="232947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9" name="직사각형 2"/>
          <p:cNvSpPr/>
          <p:nvPr/>
        </p:nvSpPr>
        <p:spPr>
          <a:xfrm>
            <a:off x="0" y="629393"/>
            <a:ext cx="2666010" cy="2517569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  <a:gd name="connsiteX0dup0dup1dup2dup3" fmla="*/ 0 w 2713512"/>
              <a:gd name="connsiteY0dup0dup1dup2dup3" fmla="*/ 0 h 3342347"/>
              <a:gd name="connsiteX1dup0dup1dup2dup3" fmla="*/ 2713512 w 2713512"/>
              <a:gd name="connsiteY1dup0dup1dup2dup3" fmla="*/ 0 h 3342347"/>
              <a:gd name="connsiteX2dup0dup1dup2dup3" fmla="*/ 2713512 w 2713512"/>
              <a:gd name="connsiteY2dup0dup1dup2dup3" fmla="*/ 2280063 h 3342347"/>
              <a:gd name="connsiteX3dup0dup1dup2dup3" fmla="*/ 6044 w 2713512"/>
              <a:gd name="connsiteY3dup0dup1dup2dup3" fmla="*/ 3342347 h 3342347"/>
              <a:gd name="connsiteX4dup0dup1dup2dup3" fmla="*/ 0 w 2713512"/>
              <a:gd name="connsiteY4dup0dup1dup2dup3" fmla="*/ 0 h 3342347"/>
              <a:gd name="connsiteX0dup0dup1dup2dup3dup4" fmla="*/ 0 w 2713512"/>
              <a:gd name="connsiteY0dup0dup1dup2dup3dup4" fmla="*/ 0 h 3342347"/>
              <a:gd name="connsiteX1dup0dup1dup2dup3dup4" fmla="*/ 2713512 w 2713512"/>
              <a:gd name="connsiteY1dup0dup1dup2dup3dup4" fmla="*/ 0 h 3342347"/>
              <a:gd name="connsiteX2dup0dup1dup2dup3dup4" fmla="*/ 2659121 w 2713512"/>
              <a:gd name="connsiteY2dup0dup1dup2dup3dup4" fmla="*/ 2075107 h 3342347"/>
              <a:gd name="connsiteX3dup0dup1dup2dup3dup4" fmla="*/ 6044 w 2713512"/>
              <a:gd name="connsiteY3dup0dup1dup2dup3dup4" fmla="*/ 3342347 h 3342347"/>
              <a:gd name="connsiteX4dup0dup1dup2dup3dup4" fmla="*/ 0 w 2713512"/>
              <a:gd name="connsiteY4dup0dup1dup2dup3dup4" fmla="*/ 0 h 3342347"/>
              <a:gd name="connsiteX0dup0dup1dup2dup3dup4dup5" fmla="*/ 0 w 2713512"/>
              <a:gd name="connsiteY0dup0dup1dup2dup3dup4dup5" fmla="*/ 0 h 3342347"/>
              <a:gd name="connsiteX1dup0dup1dup2dup3dup4dup5" fmla="*/ 2713512 w 2713512"/>
              <a:gd name="connsiteY1dup0dup1dup2dup3dup4dup5" fmla="*/ 0 h 3342347"/>
              <a:gd name="connsiteX2dup0dup1dup2dup3dup4dup5" fmla="*/ 2701425 w 2713512"/>
              <a:gd name="connsiteY2dup0dup1dup2dup3dup4dup5" fmla="*/ 2122405 h 3342347"/>
              <a:gd name="connsiteX3dup0dup1dup2dup3dup4dup5" fmla="*/ 6044 w 2713512"/>
              <a:gd name="connsiteY3dup0dup1dup2dup3dup4dup5" fmla="*/ 3342347 h 3342347"/>
              <a:gd name="connsiteX4dup0dup1dup2dup3dup4dup5" fmla="*/ 0 w 2713512"/>
              <a:gd name="connsiteY4dup0dup1dup2dup3dup4dup5" fmla="*/ 0 h 3342347"/>
            </a:gdLst>
            <a:ahLst/>
            <a:cxnLst>
              <a:cxn ang="0">
                <a:pos x="connsiteX0dup0dup1dup2dup3dup4dup5" y="connsiteY0dup0dup1dup2dup3dup4dup5"/>
              </a:cxn>
              <a:cxn ang="0">
                <a:pos x="connsiteX1dup0dup1dup2dup3dup4dup5" y="connsiteY1dup0dup1dup2dup3dup4dup5"/>
              </a:cxn>
              <a:cxn ang="0">
                <a:pos x="connsiteX2dup0dup1dup2dup3dup4dup5" y="connsiteY2dup0dup1dup2dup3dup4dup5"/>
              </a:cxn>
              <a:cxn ang="0">
                <a:pos x="connsiteX3dup0dup1dup2dup3dup4dup5" y="connsiteY3dup0dup1dup2dup3dup4dup5"/>
              </a:cxn>
              <a:cxn ang="0">
                <a:pos x="connsiteX4dup0dup1dup2dup3dup4dup5" y="connsiteY4dup0dup1dup2dup3dup4dup5"/>
              </a:cxn>
            </a:cxnLst>
            <a:rect l="l" t="t" r="r" b="b"/>
            <a:pathLst>
              <a:path w="2713512" h="3342347">
                <a:moveTo>
                  <a:pt x="0" y="0"/>
                </a:moveTo>
                <a:lnTo>
                  <a:pt x="2713512" y="0"/>
                </a:lnTo>
                <a:lnTo>
                  <a:pt x="2701425" y="2122405"/>
                </a:lnTo>
                <a:lnTo>
                  <a:pt x="6044" y="3342347"/>
                </a:lnTo>
                <a:cubicBezTo>
                  <a:pt x="4029" y="2228231"/>
                  <a:pt x="2015" y="1114116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0" name="직사각형 2"/>
          <p:cNvSpPr/>
          <p:nvPr/>
        </p:nvSpPr>
        <p:spPr>
          <a:xfrm>
            <a:off x="0" y="629393"/>
            <a:ext cx="2563421" cy="2393830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91489" y="857769"/>
            <a:ext cx="218044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수검환경 조성</a:t>
            </a:r>
            <a:endParaRPr kumimoji="0" lang="ko-KR" altLang="en-US" sz="240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75" b="95852" l="8197" r="90000">
                        <a14:foregroundMark x1="26557" y1="25764" x2="72623" y2="25764"/>
                        <a14:foregroundMark x1="28689" y1="34716" x2="73279" y2="34498"/>
                        <a14:foregroundMark x1="29016" y1="51092" x2="79672" y2="49127"/>
                        <a14:foregroundMark x1="24754" y1="22707" x2="26066" y2="51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61" r="17287" b="4801"/>
          <a:stretch>
            <a:fillRect/>
          </a:stretch>
        </p:blipFill>
        <p:spPr>
          <a:xfrm>
            <a:off x="878774" y="1656488"/>
            <a:ext cx="736577" cy="80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078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22756" y="198110"/>
            <a:ext cx="2927849" cy="369332"/>
          </a:xfrm>
          <a:prstGeom prst="rect">
            <a:avLst/>
          </a:prstGeom>
          <a:noFill/>
        </p:spPr>
        <p:txBody>
          <a:bodyPr wrap="square" lIns="68580" tIns="34290" rIns="68580" bIns="34290" rtlCol="0">
            <a:prstTxWarp prst="textPlain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en-US" altLang="ko-KR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kumimoji="0" lang="ko-KR" altLang="en-US" b="1" spc="38" dirty="0" smtClean="0">
                <a:ln w="9525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outerShdw blurRad="50800" dist="12700" dir="2700000" algn="tl" rotWithShape="0">
                    <a:prstClr val="black">
                      <a:alpha val="73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결론 및 제언</a:t>
            </a:r>
            <a:endParaRPr kumimoji="0" lang="ko-KR" altLang="en-US" b="1" spc="38" dirty="0">
              <a:ln w="9525" cmpd="sng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outerShdw blurRad="50800" dist="12700" dir="2700000" algn="tl" rotWithShape="0">
                  <a:prstClr val="black">
                    <a:alpha val="73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04003" y="1339085"/>
            <a:ext cx="8424936" cy="5233787"/>
          </a:xfrm>
          <a:prstGeom prst="roundRect">
            <a:avLst>
              <a:gd name="adj" fmla="val 1181"/>
            </a:avLst>
          </a:prstGeom>
          <a:solidFill>
            <a:schemeClr val="bg2"/>
          </a:solidFill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>
              <a:solidFill>
                <a:prstClr val="white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475177" y="1127658"/>
            <a:ext cx="2282589" cy="42388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r>
              <a:rPr lang="ko-KR" altLang="en-US" sz="2000" b="1" kern="0" dirty="0" smtClean="0">
                <a:solidFill>
                  <a:srgbClr val="9BBB59">
                    <a:lumMod val="75000"/>
                  </a:srgbClr>
                </a:solidFill>
              </a:rPr>
              <a:t>향후 발전방향</a:t>
            </a:r>
            <a:endParaRPr lang="en-US" altLang="ko-KR" sz="2000" b="1" kern="0" dirty="0">
              <a:solidFill>
                <a:srgbClr val="9BBB59">
                  <a:lumMod val="75000"/>
                </a:srgbClr>
              </a:solidFill>
            </a:endParaRPr>
          </a:p>
        </p:txBody>
      </p:sp>
      <p:grpSp>
        <p:nvGrpSpPr>
          <p:cNvPr id="38" name="그룹 37"/>
          <p:cNvGrpSpPr/>
          <p:nvPr/>
        </p:nvGrpSpPr>
        <p:grpSpPr>
          <a:xfrm>
            <a:off x="952101" y="1945058"/>
            <a:ext cx="7328739" cy="4234294"/>
            <a:chOff x="25958484" y="41643491"/>
            <a:chExt cx="9433047" cy="5450091"/>
          </a:xfrm>
        </p:grpSpPr>
        <p:grpSp>
          <p:nvGrpSpPr>
            <p:cNvPr id="39" name="그룹 38"/>
            <p:cNvGrpSpPr/>
            <p:nvPr/>
          </p:nvGrpSpPr>
          <p:grpSpPr>
            <a:xfrm>
              <a:off x="25958484" y="41643491"/>
              <a:ext cx="9433047" cy="871985"/>
              <a:chOff x="3204619" y="10411590"/>
              <a:chExt cx="9433047" cy="871985"/>
            </a:xfrm>
          </p:grpSpPr>
          <p:grpSp>
            <p:nvGrpSpPr>
              <p:cNvPr id="64" name="그룹 63"/>
              <p:cNvGrpSpPr/>
              <p:nvPr/>
            </p:nvGrpSpPr>
            <p:grpSpPr>
              <a:xfrm>
                <a:off x="3204619" y="10411590"/>
                <a:ext cx="9433047" cy="871985"/>
                <a:chOff x="5436807" y="10999081"/>
                <a:chExt cx="9433047" cy="871985"/>
              </a:xfrm>
            </p:grpSpPr>
            <p:sp>
              <p:nvSpPr>
                <p:cNvPr id="66" name="모서리가 둥근 직사각형 65"/>
                <p:cNvSpPr/>
                <p:nvPr/>
              </p:nvSpPr>
              <p:spPr>
                <a:xfrm>
                  <a:off x="5436867" y="10999081"/>
                  <a:ext cx="9432987" cy="871985"/>
                </a:xfrm>
                <a:prstGeom prst="roundRect">
                  <a:avLst>
                    <a:gd name="adj" fmla="val 10202"/>
                  </a:avLst>
                </a:prstGeom>
                <a:solidFill>
                  <a:srgbClr val="4836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7" name="원형 화살표 66"/>
                <p:cNvSpPr/>
                <p:nvPr/>
              </p:nvSpPr>
              <p:spPr>
                <a:xfrm>
                  <a:off x="14115330" y="11085432"/>
                  <a:ext cx="726160" cy="699282"/>
                </a:xfrm>
                <a:prstGeom prst="circularArrow">
                  <a:avLst>
                    <a:gd name="adj1" fmla="val 14262"/>
                    <a:gd name="adj2" fmla="val 1142319"/>
                    <a:gd name="adj3" fmla="val 20210944"/>
                    <a:gd name="adj4" fmla="val 1614877"/>
                    <a:gd name="adj5" fmla="val 16467"/>
                  </a:avLst>
                </a:prstGeom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5436807" y="11255046"/>
                  <a:ext cx="268678" cy="6113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ko-KR" dirty="0" smtClean="0">
                      <a:solidFill>
                        <a:schemeClr val="bg1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1</a:t>
                  </a:r>
                  <a:endParaRPr lang="ko-KR" altLang="en-US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sp>
            <p:nvSpPr>
              <p:cNvPr id="65" name="직사각형 64"/>
              <p:cNvSpPr/>
              <p:nvPr/>
            </p:nvSpPr>
            <p:spPr>
              <a:xfrm>
                <a:off x="3670040" y="10625492"/>
                <a:ext cx="8526809" cy="475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10000"/>
                  </a:spcBef>
                  <a:defRPr/>
                </a:pP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주민 </a:t>
                </a:r>
                <a:r>
                  <a:rPr lang="ko-KR" altLang="en-US" b="1" dirty="0" err="1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특성별</a:t>
                </a: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 홍보방안 데이터 구축</a:t>
                </a:r>
                <a:r>
                  <a:rPr lang="en-US" altLang="ko-KR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(</a:t>
                </a: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연령</a:t>
                </a:r>
                <a:r>
                  <a:rPr lang="en-US" altLang="ko-KR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, </a:t>
                </a: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성별</a:t>
                </a:r>
                <a:r>
                  <a:rPr lang="en-US" altLang="ko-KR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, </a:t>
                </a:r>
                <a:r>
                  <a:rPr lang="ko-KR" altLang="en-US" b="1" dirty="0" smtClean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직업군별</a:t>
                </a:r>
                <a:r>
                  <a:rPr lang="en-US" altLang="ko-KR" b="1" dirty="0" smtClean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)</a:t>
                </a:r>
                <a:endParaRPr lang="ko-KR" altLang="en-US" b="1" dirty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grpSp>
          <p:nvGrpSpPr>
            <p:cNvPr id="40" name="그룹 39"/>
            <p:cNvGrpSpPr/>
            <p:nvPr/>
          </p:nvGrpSpPr>
          <p:grpSpPr>
            <a:xfrm>
              <a:off x="25958484" y="42788018"/>
              <a:ext cx="9433047" cy="871985"/>
              <a:chOff x="3204619" y="10411590"/>
              <a:chExt cx="9433047" cy="871985"/>
            </a:xfrm>
          </p:grpSpPr>
          <p:grpSp>
            <p:nvGrpSpPr>
              <p:cNvPr id="59" name="그룹 58"/>
              <p:cNvGrpSpPr/>
              <p:nvPr/>
            </p:nvGrpSpPr>
            <p:grpSpPr>
              <a:xfrm>
                <a:off x="3204619" y="10411590"/>
                <a:ext cx="9433047" cy="871985"/>
                <a:chOff x="5436807" y="10999081"/>
                <a:chExt cx="9433047" cy="871985"/>
              </a:xfrm>
            </p:grpSpPr>
            <p:sp>
              <p:nvSpPr>
                <p:cNvPr id="61" name="모서리가 둥근 직사각형 60"/>
                <p:cNvSpPr/>
                <p:nvPr/>
              </p:nvSpPr>
              <p:spPr>
                <a:xfrm>
                  <a:off x="5436867" y="10999081"/>
                  <a:ext cx="9432987" cy="871985"/>
                </a:xfrm>
                <a:prstGeom prst="roundRect">
                  <a:avLst>
                    <a:gd name="adj" fmla="val 10202"/>
                  </a:avLst>
                </a:prstGeom>
                <a:solidFill>
                  <a:srgbClr val="4836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62" name="원형 화살표 61"/>
                <p:cNvSpPr/>
                <p:nvPr/>
              </p:nvSpPr>
              <p:spPr>
                <a:xfrm>
                  <a:off x="14115330" y="11085432"/>
                  <a:ext cx="726160" cy="699282"/>
                </a:xfrm>
                <a:prstGeom prst="circularArrow">
                  <a:avLst>
                    <a:gd name="adj1" fmla="val 14262"/>
                    <a:gd name="adj2" fmla="val 1142319"/>
                    <a:gd name="adj3" fmla="val 20210944"/>
                    <a:gd name="adj4" fmla="val 1614877"/>
                    <a:gd name="adj5" fmla="val 16467"/>
                  </a:avLst>
                </a:prstGeom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5436807" y="11255046"/>
                  <a:ext cx="416048" cy="6113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ko-KR" dirty="0" smtClean="0">
                      <a:solidFill>
                        <a:schemeClr val="bg1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2</a:t>
                  </a:r>
                  <a:endParaRPr lang="ko-KR" altLang="en-US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sp>
            <p:nvSpPr>
              <p:cNvPr id="60" name="직사각형 59"/>
              <p:cNvSpPr/>
              <p:nvPr/>
            </p:nvSpPr>
            <p:spPr>
              <a:xfrm>
                <a:off x="3670040" y="10625492"/>
                <a:ext cx="8526809" cy="475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10000"/>
                  </a:spcBef>
                  <a:defRPr/>
                </a:pP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유관기관 협조체계 강화로 대상자 접근도 </a:t>
                </a:r>
                <a:r>
                  <a:rPr lang="ko-KR" altLang="en-US" b="1" dirty="0" smtClean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향상</a:t>
                </a:r>
                <a:endParaRPr lang="en-US" altLang="ko-KR" b="1" dirty="0" smtClean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25958484" y="43932545"/>
              <a:ext cx="9433047" cy="871985"/>
              <a:chOff x="3204619" y="10411590"/>
              <a:chExt cx="9433047" cy="871985"/>
            </a:xfrm>
          </p:grpSpPr>
          <p:grpSp>
            <p:nvGrpSpPr>
              <p:cNvPr id="54" name="그룹 53"/>
              <p:cNvGrpSpPr/>
              <p:nvPr/>
            </p:nvGrpSpPr>
            <p:grpSpPr>
              <a:xfrm>
                <a:off x="3204619" y="10411590"/>
                <a:ext cx="9433047" cy="871985"/>
                <a:chOff x="5436807" y="10999081"/>
                <a:chExt cx="9433047" cy="871985"/>
              </a:xfrm>
            </p:grpSpPr>
            <p:sp>
              <p:nvSpPr>
                <p:cNvPr id="56" name="모서리가 둥근 직사각형 55"/>
                <p:cNvSpPr/>
                <p:nvPr/>
              </p:nvSpPr>
              <p:spPr>
                <a:xfrm>
                  <a:off x="5436867" y="10999081"/>
                  <a:ext cx="9432987" cy="871985"/>
                </a:xfrm>
                <a:prstGeom prst="roundRect">
                  <a:avLst>
                    <a:gd name="adj" fmla="val 10202"/>
                  </a:avLst>
                </a:prstGeom>
                <a:solidFill>
                  <a:srgbClr val="4836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7" name="원형 화살표 56"/>
                <p:cNvSpPr/>
                <p:nvPr/>
              </p:nvSpPr>
              <p:spPr>
                <a:xfrm>
                  <a:off x="14115330" y="11085432"/>
                  <a:ext cx="726160" cy="699282"/>
                </a:xfrm>
                <a:prstGeom prst="circularArrow">
                  <a:avLst>
                    <a:gd name="adj1" fmla="val 14262"/>
                    <a:gd name="adj2" fmla="val 1142319"/>
                    <a:gd name="adj3" fmla="val 20210944"/>
                    <a:gd name="adj4" fmla="val 1614877"/>
                    <a:gd name="adj5" fmla="val 16467"/>
                  </a:avLst>
                </a:prstGeom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5436807" y="11255046"/>
                  <a:ext cx="416048" cy="6113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ko-KR" dirty="0">
                      <a:solidFill>
                        <a:schemeClr val="bg1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3</a:t>
                  </a:r>
                  <a:endParaRPr lang="ko-KR" altLang="en-US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sp>
            <p:nvSpPr>
              <p:cNvPr id="55" name="직사각형 54"/>
              <p:cNvSpPr/>
              <p:nvPr/>
            </p:nvSpPr>
            <p:spPr>
              <a:xfrm>
                <a:off x="3670040" y="10625492"/>
                <a:ext cx="8526809" cy="475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10000"/>
                  </a:spcBef>
                  <a:defRPr/>
                </a:pP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근거중심의 구조화된 교육과 홍보로 교육의 질 향상 </a:t>
                </a:r>
                <a:r>
                  <a:rPr lang="ko-KR" altLang="en-US" b="1" dirty="0" smtClean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도모</a:t>
                </a:r>
                <a:endParaRPr lang="en-US" altLang="ko-KR" b="1" dirty="0" smtClean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grpSp>
          <p:nvGrpSpPr>
            <p:cNvPr id="42" name="그룹 41"/>
            <p:cNvGrpSpPr/>
            <p:nvPr/>
          </p:nvGrpSpPr>
          <p:grpSpPr>
            <a:xfrm>
              <a:off x="25958484" y="45077072"/>
              <a:ext cx="9433047" cy="871985"/>
              <a:chOff x="3204619" y="10411590"/>
              <a:chExt cx="9433047" cy="871985"/>
            </a:xfrm>
          </p:grpSpPr>
          <p:grpSp>
            <p:nvGrpSpPr>
              <p:cNvPr id="49" name="그룹 48"/>
              <p:cNvGrpSpPr/>
              <p:nvPr/>
            </p:nvGrpSpPr>
            <p:grpSpPr>
              <a:xfrm>
                <a:off x="3204619" y="10411590"/>
                <a:ext cx="9433047" cy="871985"/>
                <a:chOff x="5436807" y="10999081"/>
                <a:chExt cx="9433047" cy="871985"/>
              </a:xfrm>
            </p:grpSpPr>
            <p:sp>
              <p:nvSpPr>
                <p:cNvPr id="51" name="모서리가 둥근 직사각형 50"/>
                <p:cNvSpPr/>
                <p:nvPr/>
              </p:nvSpPr>
              <p:spPr>
                <a:xfrm>
                  <a:off x="5436867" y="10999081"/>
                  <a:ext cx="9432987" cy="871985"/>
                </a:xfrm>
                <a:prstGeom prst="roundRect">
                  <a:avLst>
                    <a:gd name="adj" fmla="val 10202"/>
                  </a:avLst>
                </a:prstGeom>
                <a:solidFill>
                  <a:srgbClr val="4836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52" name="원형 화살표 51"/>
                <p:cNvSpPr/>
                <p:nvPr/>
              </p:nvSpPr>
              <p:spPr>
                <a:xfrm>
                  <a:off x="14115330" y="11085432"/>
                  <a:ext cx="726160" cy="699282"/>
                </a:xfrm>
                <a:prstGeom prst="circularArrow">
                  <a:avLst>
                    <a:gd name="adj1" fmla="val 14262"/>
                    <a:gd name="adj2" fmla="val 1142319"/>
                    <a:gd name="adj3" fmla="val 20210944"/>
                    <a:gd name="adj4" fmla="val 1614877"/>
                    <a:gd name="adj5" fmla="val 16467"/>
                  </a:avLst>
                </a:prstGeom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5436807" y="11255046"/>
                  <a:ext cx="416048" cy="6113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ko-KR" dirty="0" smtClean="0">
                      <a:solidFill>
                        <a:schemeClr val="bg1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4</a:t>
                  </a:r>
                  <a:endParaRPr lang="ko-KR" altLang="en-US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sp>
            <p:nvSpPr>
              <p:cNvPr id="50" name="직사각형 49"/>
              <p:cNvSpPr/>
              <p:nvPr/>
            </p:nvSpPr>
            <p:spPr>
              <a:xfrm>
                <a:off x="3670040" y="10625492"/>
                <a:ext cx="8526809" cy="475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10000"/>
                  </a:spcBef>
                  <a:defRPr/>
                </a:pP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마을 자생단체를 통한 지역 내 검진 실천문화 </a:t>
                </a:r>
                <a:r>
                  <a:rPr lang="ko-KR" altLang="en-US" b="1" dirty="0" smtClean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확산</a:t>
                </a:r>
                <a:endParaRPr lang="en-US" altLang="ko-KR" b="1" dirty="0" smtClean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grpSp>
          <p:nvGrpSpPr>
            <p:cNvPr id="43" name="그룹 42"/>
            <p:cNvGrpSpPr/>
            <p:nvPr/>
          </p:nvGrpSpPr>
          <p:grpSpPr>
            <a:xfrm>
              <a:off x="25958484" y="46221597"/>
              <a:ext cx="9433047" cy="871985"/>
              <a:chOff x="3204619" y="10411590"/>
              <a:chExt cx="9433047" cy="871985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3204619" y="10411590"/>
                <a:ext cx="9433047" cy="871985"/>
                <a:chOff x="5436807" y="10999081"/>
                <a:chExt cx="9433047" cy="871985"/>
              </a:xfrm>
            </p:grpSpPr>
            <p:sp>
              <p:nvSpPr>
                <p:cNvPr id="46" name="모서리가 둥근 직사각형 45"/>
                <p:cNvSpPr/>
                <p:nvPr/>
              </p:nvSpPr>
              <p:spPr>
                <a:xfrm>
                  <a:off x="5436867" y="10999081"/>
                  <a:ext cx="9432987" cy="871985"/>
                </a:xfrm>
                <a:prstGeom prst="roundRect">
                  <a:avLst>
                    <a:gd name="adj" fmla="val 10202"/>
                  </a:avLst>
                </a:prstGeom>
                <a:solidFill>
                  <a:srgbClr val="48364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/>
                </a:p>
              </p:txBody>
            </p:sp>
            <p:sp>
              <p:nvSpPr>
                <p:cNvPr id="47" name="원형 화살표 46"/>
                <p:cNvSpPr/>
                <p:nvPr/>
              </p:nvSpPr>
              <p:spPr>
                <a:xfrm>
                  <a:off x="14115330" y="11085432"/>
                  <a:ext cx="726160" cy="699282"/>
                </a:xfrm>
                <a:prstGeom prst="circularArrow">
                  <a:avLst>
                    <a:gd name="adj1" fmla="val 14262"/>
                    <a:gd name="adj2" fmla="val 1142319"/>
                    <a:gd name="adj3" fmla="val 20210944"/>
                    <a:gd name="adj4" fmla="val 1614877"/>
                    <a:gd name="adj5" fmla="val 16467"/>
                  </a:avLst>
                </a:prstGeom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5436807" y="11255046"/>
                  <a:ext cx="416048" cy="6113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ko-KR" dirty="0" smtClean="0">
                      <a:solidFill>
                        <a:schemeClr val="bg1"/>
                      </a:solidFill>
                      <a:latin typeface="HY헤드라인M" panose="02030600000101010101" pitchFamily="18" charset="-127"/>
                      <a:ea typeface="HY헤드라인M" panose="02030600000101010101" pitchFamily="18" charset="-127"/>
                    </a:rPr>
                    <a:t>5</a:t>
                  </a:r>
                  <a:endParaRPr lang="ko-KR" altLang="en-US" dirty="0"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endParaRPr>
                </a:p>
              </p:txBody>
            </p:sp>
          </p:grpSp>
          <p:sp>
            <p:nvSpPr>
              <p:cNvPr id="45" name="직사각형 44"/>
              <p:cNvSpPr/>
              <p:nvPr/>
            </p:nvSpPr>
            <p:spPr>
              <a:xfrm>
                <a:off x="3670040" y="10625492"/>
                <a:ext cx="8526809" cy="4753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ct val="10000"/>
                  </a:spcBef>
                  <a:defRPr/>
                </a:pPr>
                <a:r>
                  <a:rPr lang="ko-KR" altLang="en-US" b="1" dirty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암 발생 고위험군 통합 집중관리 </a:t>
                </a:r>
                <a:r>
                  <a:rPr lang="ko-KR" altLang="en-US" b="1" dirty="0" smtClean="0">
                    <a:ln w="18415" cmpd="sng">
                      <a:noFill/>
                      <a:prstDash val="solid"/>
                    </a:ln>
                    <a:solidFill>
                      <a:srgbClr val="FFFF00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j-ea"/>
                    <a:ea typeface="+mj-ea"/>
                  </a:rPr>
                  <a:t>실시</a:t>
                </a:r>
                <a:endParaRPr lang="en-US" altLang="ko-KR" b="1" dirty="0" smtClean="0">
                  <a:ln w="18415" cmpd="sng">
                    <a:noFill/>
                    <a:prstDash val="solid"/>
                  </a:ln>
                  <a:solidFill>
                    <a:srgbClr val="FFFF00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79" y="1357353"/>
            <a:ext cx="1110101" cy="92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297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26"/>
          <p:cNvSpPr txBox="1">
            <a:spLocks noChangeArrowheads="1"/>
          </p:cNvSpPr>
          <p:nvPr/>
        </p:nvSpPr>
        <p:spPr bwMode="auto">
          <a:xfrm>
            <a:off x="1448707" y="2813126"/>
            <a:ext cx="6246586" cy="128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ko-KR" smtId="4294967295"/>
            </a:defPPr>
            <a:lvl1pPr marL="171450" indent="-171450" algn="l" defTabSz="914400" rtl="0" eaLnBrk="0" fontAlgn="base" latinLnBrk="1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kumimoji="1" sz="2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742950" indent="-28575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4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4pPr>
            <a:lvl5pPr marL="2057400" indent="-228600" algn="l" defTabSz="9144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5pPr>
            <a:lvl6pPr marL="25146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6pPr>
            <a:lvl7pPr marL="29718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7pPr>
            <a:lvl8pPr marL="3429000" indent="-228600" algn="l" defTabSz="685800" rtl="0" eaLnBrk="0" fontAlgn="base" latinLnBrk="1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1800" kern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보건복지부 </a:t>
            </a: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(2012~2016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년 국가 </a:t>
            </a:r>
            <a:r>
              <a:rPr kumimoji="0" lang="ko-KR" altLang="en-US" sz="1800" b="1" spc="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암검진사업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안내</a:t>
            </a: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통계청 </a:t>
            </a: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(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국가통계포털</a:t>
            </a: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)</a:t>
            </a:r>
            <a:endParaRPr kumimoji="0" lang="en-US" altLang="ko-KR" sz="1800" b="1" spc="1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제주도 </a:t>
            </a:r>
            <a:r>
              <a:rPr kumimoji="0" lang="ko-KR" altLang="en-US" sz="1800" b="1" spc="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지역암등록본부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(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제주지</a:t>
            </a:r>
            <a:r>
              <a:rPr kumimoji="0" lang="ko-KR" altLang="en-US" sz="1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역 </a:t>
            </a:r>
            <a:r>
              <a:rPr kumimoji="0" lang="ko-KR" altLang="en-US" sz="1800" b="1" spc="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암등록</a:t>
            </a:r>
            <a:r>
              <a:rPr kumimoji="0" lang="ko-KR" altLang="en-US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통계자료</a:t>
            </a:r>
            <a:r>
              <a:rPr kumimoji="0" lang="en-US" altLang="ko-KR" sz="1800" b="1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)</a:t>
            </a:r>
          </a:p>
        </p:txBody>
      </p:sp>
      <p:sp>
        <p:nvSpPr>
          <p:cNvPr id="9" name="직사각형 2"/>
          <p:cNvSpPr/>
          <p:nvPr/>
        </p:nvSpPr>
        <p:spPr>
          <a:xfrm>
            <a:off x="0" y="629393"/>
            <a:ext cx="2666010" cy="2517569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  <a:gd name="connsiteX0dup0dup1dup2dup3" fmla="*/ 0 w 2713512"/>
              <a:gd name="connsiteY0dup0dup1dup2dup3" fmla="*/ 0 h 3342347"/>
              <a:gd name="connsiteX1dup0dup1dup2dup3" fmla="*/ 2713512 w 2713512"/>
              <a:gd name="connsiteY1dup0dup1dup2dup3" fmla="*/ 0 h 3342347"/>
              <a:gd name="connsiteX2dup0dup1dup2dup3" fmla="*/ 2713512 w 2713512"/>
              <a:gd name="connsiteY2dup0dup1dup2dup3" fmla="*/ 2280063 h 3342347"/>
              <a:gd name="connsiteX3dup0dup1dup2dup3" fmla="*/ 6044 w 2713512"/>
              <a:gd name="connsiteY3dup0dup1dup2dup3" fmla="*/ 3342347 h 3342347"/>
              <a:gd name="connsiteX4dup0dup1dup2dup3" fmla="*/ 0 w 2713512"/>
              <a:gd name="connsiteY4dup0dup1dup2dup3" fmla="*/ 0 h 3342347"/>
              <a:gd name="connsiteX0dup0dup1dup2dup3dup4" fmla="*/ 0 w 2713512"/>
              <a:gd name="connsiteY0dup0dup1dup2dup3dup4" fmla="*/ 0 h 3342347"/>
              <a:gd name="connsiteX1dup0dup1dup2dup3dup4" fmla="*/ 2713512 w 2713512"/>
              <a:gd name="connsiteY1dup0dup1dup2dup3dup4" fmla="*/ 0 h 3342347"/>
              <a:gd name="connsiteX2dup0dup1dup2dup3dup4" fmla="*/ 2659121 w 2713512"/>
              <a:gd name="connsiteY2dup0dup1dup2dup3dup4" fmla="*/ 2075107 h 3342347"/>
              <a:gd name="connsiteX3dup0dup1dup2dup3dup4" fmla="*/ 6044 w 2713512"/>
              <a:gd name="connsiteY3dup0dup1dup2dup3dup4" fmla="*/ 3342347 h 3342347"/>
              <a:gd name="connsiteX4dup0dup1dup2dup3dup4" fmla="*/ 0 w 2713512"/>
              <a:gd name="connsiteY4dup0dup1dup2dup3dup4" fmla="*/ 0 h 3342347"/>
              <a:gd name="connsiteX0dup0dup1dup2dup3dup4dup5" fmla="*/ 0 w 2713512"/>
              <a:gd name="connsiteY0dup0dup1dup2dup3dup4dup5" fmla="*/ 0 h 3342347"/>
              <a:gd name="connsiteX1dup0dup1dup2dup3dup4dup5" fmla="*/ 2713512 w 2713512"/>
              <a:gd name="connsiteY1dup0dup1dup2dup3dup4dup5" fmla="*/ 0 h 3342347"/>
              <a:gd name="connsiteX2dup0dup1dup2dup3dup4dup5" fmla="*/ 2701425 w 2713512"/>
              <a:gd name="connsiteY2dup0dup1dup2dup3dup4dup5" fmla="*/ 2122405 h 3342347"/>
              <a:gd name="connsiteX3dup0dup1dup2dup3dup4dup5" fmla="*/ 6044 w 2713512"/>
              <a:gd name="connsiteY3dup0dup1dup2dup3dup4dup5" fmla="*/ 3342347 h 3342347"/>
              <a:gd name="connsiteX4dup0dup1dup2dup3dup4dup5" fmla="*/ 0 w 2713512"/>
              <a:gd name="connsiteY4dup0dup1dup2dup3dup4dup5" fmla="*/ 0 h 3342347"/>
            </a:gdLst>
            <a:ahLst/>
            <a:cxnLst>
              <a:cxn ang="0">
                <a:pos x="connsiteX0dup0dup1dup2dup3dup4dup5" y="connsiteY0dup0dup1dup2dup3dup4dup5"/>
              </a:cxn>
              <a:cxn ang="0">
                <a:pos x="connsiteX1dup0dup1dup2dup3dup4dup5" y="connsiteY1dup0dup1dup2dup3dup4dup5"/>
              </a:cxn>
              <a:cxn ang="0">
                <a:pos x="connsiteX2dup0dup1dup2dup3dup4dup5" y="connsiteY2dup0dup1dup2dup3dup4dup5"/>
              </a:cxn>
              <a:cxn ang="0">
                <a:pos x="connsiteX3dup0dup1dup2dup3dup4dup5" y="connsiteY3dup0dup1dup2dup3dup4dup5"/>
              </a:cxn>
              <a:cxn ang="0">
                <a:pos x="connsiteX4dup0dup1dup2dup3dup4dup5" y="connsiteY4dup0dup1dup2dup3dup4dup5"/>
              </a:cxn>
            </a:cxnLst>
            <a:rect l="l" t="t" r="r" b="b"/>
            <a:pathLst>
              <a:path w="2713512" h="3342347">
                <a:moveTo>
                  <a:pt x="0" y="0"/>
                </a:moveTo>
                <a:lnTo>
                  <a:pt x="2713512" y="0"/>
                </a:lnTo>
                <a:lnTo>
                  <a:pt x="2701425" y="2122405"/>
                </a:lnTo>
                <a:lnTo>
                  <a:pt x="6044" y="3342347"/>
                </a:lnTo>
                <a:cubicBezTo>
                  <a:pt x="4029" y="2228231"/>
                  <a:pt x="2015" y="1114116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0" name="직사각형 2"/>
          <p:cNvSpPr/>
          <p:nvPr/>
        </p:nvSpPr>
        <p:spPr>
          <a:xfrm>
            <a:off x="0" y="629393"/>
            <a:ext cx="2563421" cy="2393830"/>
          </a:xfrm>
          <a:custGeom>
            <a:avLst/>
            <a:gdLst>
              <a:gd name="connsiteX0" fmla="*/ 0 w 2713512"/>
              <a:gd name="connsiteY0" fmla="*/ 0 h 3003383"/>
              <a:gd name="connsiteX1" fmla="*/ 2713512 w 2713512"/>
              <a:gd name="connsiteY1" fmla="*/ 0 h 3003383"/>
              <a:gd name="connsiteX2" fmla="*/ 2713512 w 2713512"/>
              <a:gd name="connsiteY2" fmla="*/ 3003383 h 3003383"/>
              <a:gd name="connsiteX3" fmla="*/ 0 w 2713512"/>
              <a:gd name="connsiteY3" fmla="*/ 3003383 h 3003383"/>
              <a:gd name="connsiteX4" fmla="*/ 0 w 2713512"/>
              <a:gd name="connsiteY4" fmla="*/ 0 h 3003383"/>
              <a:gd name="connsiteX0dup0" fmla="*/ 0 w 2713512"/>
              <a:gd name="connsiteY0dup0" fmla="*/ 0 h 3003383"/>
              <a:gd name="connsiteX1dup0" fmla="*/ 2713512 w 2713512"/>
              <a:gd name="connsiteY1dup0" fmla="*/ 0 h 3003383"/>
              <a:gd name="connsiteX2dup0" fmla="*/ 2713512 w 2713512"/>
              <a:gd name="connsiteY2dup0" fmla="*/ 2280063 h 3003383"/>
              <a:gd name="connsiteX3dup0" fmla="*/ 2713512 w 2713512"/>
              <a:gd name="connsiteY3dup0" fmla="*/ 3003383 h 3003383"/>
              <a:gd name="connsiteX4dup0" fmla="*/ 0 w 2713512"/>
              <a:gd name="connsiteY4dup0" fmla="*/ 3003383 h 3003383"/>
              <a:gd name="connsiteX5" fmla="*/ 0 w 2713512"/>
              <a:gd name="connsiteY5" fmla="*/ 0 h 3003383"/>
              <a:gd name="connsiteX0dup0dup1" fmla="*/ 0 w 2713512"/>
              <a:gd name="connsiteY0dup0dup1" fmla="*/ 0 h 3003383"/>
              <a:gd name="connsiteX1dup0dup1" fmla="*/ 2713512 w 2713512"/>
              <a:gd name="connsiteY1dup0dup1" fmla="*/ 0 h 3003383"/>
              <a:gd name="connsiteX2dup0dup1" fmla="*/ 2713512 w 2713512"/>
              <a:gd name="connsiteY2dup0dup1" fmla="*/ 2280063 h 3003383"/>
              <a:gd name="connsiteX3dup0dup1" fmla="*/ 0 w 2713512"/>
              <a:gd name="connsiteY3dup0dup1" fmla="*/ 3003383 h 3003383"/>
              <a:gd name="connsiteX4dup0dup1" fmla="*/ 0 w 2713512"/>
              <a:gd name="connsiteY4dup0dup1" fmla="*/ 0 h 3003383"/>
              <a:gd name="connsiteX0dup0dup1dup2" fmla="*/ 0 w 2713512"/>
              <a:gd name="connsiteY0dup0dup1dup2" fmla="*/ 0 h 3003383"/>
              <a:gd name="connsiteX1dup0dup1dup2" fmla="*/ 2713512 w 2713512"/>
              <a:gd name="connsiteY1dup0dup1dup2" fmla="*/ 0 h 3003383"/>
              <a:gd name="connsiteX2dup0dup1dup2" fmla="*/ 2713512 w 2713512"/>
              <a:gd name="connsiteY2dup0dup1dup2" fmla="*/ 2280063 h 3003383"/>
              <a:gd name="connsiteX3dup0dup1dup2" fmla="*/ 0 w 2713512"/>
              <a:gd name="connsiteY3dup0dup1dup2" fmla="*/ 3003383 h 3003383"/>
              <a:gd name="connsiteX4dup0dup1dup2" fmla="*/ 0 w 2713512"/>
              <a:gd name="connsiteY4dup0dup1dup2" fmla="*/ 0 h 3003383"/>
            </a:gdLst>
            <a:ahLst/>
            <a:cxnLst>
              <a:cxn ang="0">
                <a:pos x="connsiteX0dup0dup1dup2" y="connsiteY0dup0dup1dup2"/>
              </a:cxn>
              <a:cxn ang="0">
                <a:pos x="connsiteX1dup0dup1dup2" y="connsiteY1dup0dup1dup2"/>
              </a:cxn>
              <a:cxn ang="0">
                <a:pos x="connsiteX2dup0dup1dup2" y="connsiteY2dup0dup1dup2"/>
              </a:cxn>
              <a:cxn ang="0">
                <a:pos x="connsiteX3dup0dup1dup2" y="connsiteY3dup0dup1dup2"/>
              </a:cxn>
              <a:cxn ang="0">
                <a:pos x="connsiteX4dup0dup1dup2" y="connsiteY4dup0dup1dup2"/>
              </a:cxn>
            </a:cxnLst>
            <a:rect l="l" t="t" r="r" b="b"/>
            <a:pathLst>
              <a:path w="2713512" h="3003383">
                <a:moveTo>
                  <a:pt x="0" y="0"/>
                </a:moveTo>
                <a:lnTo>
                  <a:pt x="2713512" y="0"/>
                </a:lnTo>
                <a:lnTo>
                  <a:pt x="2713512" y="2280063"/>
                </a:lnTo>
                <a:lnTo>
                  <a:pt x="0" y="300338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 smtId="4294967295"/>
            </a:defPPr>
            <a:lvl1pPr marL="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1pPr>
            <a:lvl2pPr marL="3429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2pPr>
            <a:lvl3pPr marL="6858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3pPr>
            <a:lvl4pPr marL="10287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4pPr>
            <a:lvl5pPr marL="1371600" marR="0" indent="0" algn="l" defTabSz="914400" rtl="0" eaLnBrk="0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5pPr>
            <a:lvl6pPr marL="17145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6pPr>
            <a:lvl7pPr marL="20574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7pPr>
            <a:lvl8pPr marL="24003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8pPr>
            <a:lvl9pPr marL="2743200" marR="0" indent="0" algn="l" defTabSz="6858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1" sz="1800" b="0" i="0" u="none" strike="noStrike" kern="1200" cap="none" spc="0" normalizeH="0" baseline="0" noProof="0" smtId="4294967295">
                <a:solidFill>
                  <a:schemeClr val="lt1"/>
                </a:solidFill>
                <a:uLnTx/>
                <a:uFillTx/>
                <a:latin typeface="맑은 고딕"/>
                <a:ea typeface="Arial"/>
                <a:cs typeface="Arial"/>
                <a:sym typeface="Wingding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91489" y="857769"/>
            <a:ext cx="218044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ko-KR" smtId="4294967295"/>
            </a:defPPr>
            <a:lvl1pPr marL="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1pPr>
            <a:lvl2pPr marL="3429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2pPr>
            <a:lvl3pPr marL="6858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3pPr>
            <a:lvl4pPr marL="10287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4pPr>
            <a:lvl5pPr marL="1371600" algn="l" defTabSz="914400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5pPr>
            <a:lvl6pPr marL="17145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6pPr>
            <a:lvl7pPr marL="20574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7pPr>
            <a:lvl8pPr marL="2400300" algn="l" defTabSz="685800" rtl="0" eaLnBrk="1" latinLnBrk="1" hangingPunct="1">
              <a:defRPr kumimoji="1" sz="1800" kern="1200" smtId="4294967295">
                <a:solidFill>
                  <a:schemeClr val="tx1"/>
                </a:solidFill>
                <a:latin typeface="맑은 고딕" pitchFamily="50" charset="-127"/>
                <a:ea typeface="굴림" charset="-127"/>
                <a:cs typeface="+mn-cs"/>
              </a:defRPr>
            </a:lvl8pPr>
          </a:lstStyle>
          <a:p>
            <a:pPr algn="ctr" fontAlgn="auto">
              <a:spcBef>
                <a:spcPct val="0"/>
              </a:spcBef>
              <a:spcAft>
                <a:spcPct val="0"/>
              </a:spcAft>
            </a:pPr>
            <a:r>
              <a:rPr kumimoji="0" lang="ko-KR" altLang="en-US" sz="24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참고문헌</a:t>
            </a:r>
            <a:endParaRPr kumimoji="0" lang="ko-KR" altLang="en-US" sz="24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75" b="95852" l="8197" r="90000">
                        <a14:foregroundMark x1="26557" y1="25764" x2="72623" y2="25764"/>
                        <a14:foregroundMark x1="28689" y1="34716" x2="73279" y2="34498"/>
                        <a14:foregroundMark x1="29016" y1="51092" x2="79672" y2="49127"/>
                        <a14:foregroundMark x1="24754" y1="22707" x2="26066" y2="51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961" r="17287" b="4801"/>
          <a:stretch>
            <a:fillRect/>
          </a:stretch>
        </p:blipFill>
        <p:spPr>
          <a:xfrm>
            <a:off x="878774" y="1656488"/>
            <a:ext cx="736577" cy="800718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732" y="4204833"/>
            <a:ext cx="2785121" cy="274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883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0" y="4833172"/>
            <a:ext cx="9171561" cy="2039116"/>
            <a:chOff x="0" y="4576763"/>
            <a:chExt cx="9171561" cy="2295525"/>
          </a:xfrm>
        </p:grpSpPr>
        <p:pic>
          <p:nvPicPr>
            <p:cNvPr id="16" name="그림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76763"/>
              <a:ext cx="9144000" cy="229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2" descr="H:\본체자료\파워포인트 디자인\1clipart\Png-image\보건사업\3-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75" y="5319713"/>
              <a:ext cx="1770063" cy="1460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7" descr="H:\본체자료\파워포인트 디자인\1clipart\Png-image\보건사업\제주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1114" y="6561500"/>
              <a:ext cx="617474" cy="259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Box 20"/>
            <p:cNvSpPr txBox="1"/>
            <p:nvPr/>
          </p:nvSpPr>
          <p:spPr bwMode="auto">
            <a:xfrm>
              <a:off x="5136731" y="6601588"/>
              <a:ext cx="252000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>
                <a:lnSpc>
                  <a:spcPct val="125000"/>
                </a:lnSpc>
                <a:defRPr/>
              </a:pPr>
              <a:r>
                <a:rPr lang="ko-KR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서귀포시 서귀포보건소 송지현</a:t>
              </a:r>
              <a:endParaRPr lang="ko-KR" altLang="en-U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  <p:pic>
          <p:nvPicPr>
            <p:cNvPr id="2" name="그림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7182" y="4833172"/>
              <a:ext cx="1484379" cy="2039116"/>
            </a:xfrm>
            <a:prstGeom prst="rect">
              <a:avLst/>
            </a:prstGeom>
          </p:spPr>
        </p:pic>
      </p:grpSp>
      <p:sp>
        <p:nvSpPr>
          <p:cNvPr id="5" name="직사각형 4"/>
          <p:cNvSpPr/>
          <p:nvPr/>
        </p:nvSpPr>
        <p:spPr>
          <a:xfrm>
            <a:off x="-12090" y="2036918"/>
            <a:ext cx="9156090" cy="129695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>
            <a:off x="8899" y="3023118"/>
            <a:ext cx="9144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-3191" y="1533333"/>
            <a:ext cx="917475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60435" y="2067741"/>
            <a:ext cx="7299976" cy="883438"/>
          </a:xfrm>
          <a:prstGeom prst="rect">
            <a:avLst/>
          </a:prstGeom>
          <a:noFill/>
        </p:spPr>
        <p:txBody>
          <a:bodyPr wrap="none" lIns="68580" tIns="34290" rIns="68580" bIns="34290" numCol="1" rtlCol="0">
            <a:prstTxWarp prst="textPlain">
              <a:avLst/>
            </a:prstTxWarp>
            <a:spAutoFit/>
          </a:bodyPr>
          <a:lstStyle>
            <a:defPPr>
              <a:defRPr lang="ko-KR"/>
            </a:defPPr>
            <a:lvl1pPr>
              <a:defRPr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견고딕" pitchFamily="18" charset="-127"/>
                <a:ea typeface="HY견고딕" pitchFamily="18" charset="-127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kumimoji="0" lang="ko-KR" altLang="en-US" dirty="0" smtClean="0"/>
              <a:t>감사합니다</a:t>
            </a:r>
            <a:endParaRPr kumimoji="0"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11330" y="-1"/>
            <a:ext cx="2932670" cy="178554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677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2904</TotalTime>
  <Words>763</Words>
  <Application>Microsoft Office PowerPoint</Application>
  <PresentationFormat>화면 슬라이드 쇼(4:3)</PresentationFormat>
  <Paragraphs>222</Paragraphs>
  <Slides>36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1_Office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Windows 사용자</cp:lastModifiedBy>
  <cp:revision>286</cp:revision>
  <dcterms:created xsi:type="dcterms:W3CDTF">2015-11-21T08:14:50Z</dcterms:created>
  <dcterms:modified xsi:type="dcterms:W3CDTF">2016-11-25T05:30:39Z</dcterms:modified>
</cp:coreProperties>
</file>