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8" r:id="rId3"/>
    <p:sldId id="258" r:id="rId4"/>
    <p:sldId id="261" r:id="rId5"/>
    <p:sldId id="270" r:id="rId6"/>
    <p:sldId id="271" r:id="rId7"/>
    <p:sldId id="272" r:id="rId8"/>
    <p:sldId id="269" r:id="rId9"/>
    <p:sldId id="277" r:id="rId10"/>
    <p:sldId id="273" r:id="rId11"/>
    <p:sldId id="278" r:id="rId12"/>
    <p:sldId id="274" r:id="rId13"/>
    <p:sldId id="284" r:id="rId14"/>
    <p:sldId id="279" r:id="rId15"/>
    <p:sldId id="280" r:id="rId16"/>
    <p:sldId id="276" r:id="rId17"/>
    <p:sldId id="285" r:id="rId18"/>
    <p:sldId id="287" r:id="rId19"/>
    <p:sldId id="286" r:id="rId20"/>
    <p:sldId id="288" r:id="rId21"/>
    <p:sldId id="281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8" r:id="rId31"/>
    <p:sldId id="297" r:id="rId32"/>
    <p:sldId id="299" r:id="rId33"/>
    <p:sldId id="266" r:id="rId34"/>
    <p:sldId id="267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7E1E"/>
    <a:srgbClr val="5D0B11"/>
    <a:srgbClr val="20DE44"/>
    <a:srgbClr val="224C00"/>
    <a:srgbClr val="1A3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테마 스타일 2 - 강조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7CE84F3-28C3-443E-9E96-99CF82512B78}" styleName="어두운 스타일 1 - 강조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94660"/>
  </p:normalViewPr>
  <p:slideViewPr>
    <p:cSldViewPr>
      <p:cViewPr varScale="1">
        <p:scale>
          <a:sx n="86" d="100"/>
          <a:sy n="86" d="100"/>
        </p:scale>
        <p:origin x="-84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2009년 수검율</c:v>
                </c:pt>
              </c:strCache>
            </c:strRef>
          </c:tx>
          <c:dLbls>
            <c:dLbl>
              <c:idx val="0"/>
              <c:layout>
                <c:manualLayout>
                  <c:x val="-0.19062347370208341"/>
                  <c:y val="9.5661940339962795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 smtClean="0">
                        <a:latin typeface="PNH복고만화" pitchFamily="18" charset="-127"/>
                        <a:ea typeface="PNH복고만화" pitchFamily="18" charset="-127"/>
                      </a:rPr>
                      <a:t>음</a:t>
                    </a:r>
                    <a:r>
                      <a:rPr lang="ko-KR" altLang="en-US" dirty="0" smtClean="0"/>
                      <a:t>성</a:t>
                    </a:r>
                    <a:r>
                      <a:rPr lang="en-US" altLang="ko-KR" dirty="0" smtClean="0"/>
                      <a:t> </a:t>
                    </a:r>
                    <a:r>
                      <a:rPr lang="en-US" altLang="ko-KR" dirty="0"/>
                      <a:t>21.98</a:t>
                    </a:r>
                    <a:endParaRPr lang="ko-KR" altLang="en-US" dirty="0"/>
                  </a:p>
                </c:rich>
              </c:tx>
              <c:showVal val="1"/>
              <c:showCatName val="1"/>
            </c:dLbl>
            <c:dLbl>
              <c:idx val="1"/>
              <c:layout>
                <c:manualLayout>
                  <c:x val="2.9195131358570232E-2"/>
                  <c:y val="-0.35519386734807334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2000" dirty="0" smtClean="0">
                        <a:latin typeface="PNH복고만화" pitchFamily="18" charset="-127"/>
                        <a:ea typeface="PNH복고만화" pitchFamily="18" charset="-127"/>
                      </a:rPr>
                      <a:t>충</a:t>
                    </a:r>
                    <a:r>
                      <a:rPr lang="ko-KR" altLang="en-US" sz="2000" dirty="0" smtClean="0"/>
                      <a:t>북</a:t>
                    </a:r>
                    <a:r>
                      <a:rPr lang="en-US" altLang="ko-KR" sz="2000" dirty="0" smtClean="0"/>
                      <a:t> </a:t>
                    </a:r>
                    <a:r>
                      <a:rPr lang="en-US" altLang="ko-KR" sz="2000" dirty="0"/>
                      <a:t>24.38</a:t>
                    </a:r>
                    <a:endParaRPr lang="ko-KR" altLang="en-US" sz="2000" dirty="0"/>
                  </a:p>
                </c:rich>
              </c:tx>
              <c:showVal val="1"/>
              <c:showCatName val="1"/>
            </c:dLbl>
            <c:dLbl>
              <c:idx val="2"/>
              <c:layout>
                <c:manualLayout>
                  <c:x val="0.21615286980691872"/>
                  <c:y val="7.9709893345184094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 smtClean="0"/>
                      <a:t>전국</a:t>
                    </a:r>
                    <a:r>
                      <a:rPr lang="en-US" altLang="ko-KR" dirty="0" smtClean="0"/>
                      <a:t> </a:t>
                    </a:r>
                    <a:r>
                      <a:rPr lang="en-US" altLang="ko-KR" dirty="0"/>
                      <a:t>21.12</a:t>
                    </a:r>
                    <a:endParaRPr lang="ko-KR" altLang="en-US" dirty="0"/>
                  </a:p>
                </c:rich>
              </c:tx>
              <c:showVal val="1"/>
              <c:showCatName val="1"/>
            </c:dLbl>
            <c:txPr>
              <a:bodyPr/>
              <a:lstStyle/>
              <a:p>
                <a:pPr>
                  <a:defRPr>
                    <a:latin typeface="PNH복고만화" pitchFamily="18" charset="-127"/>
                    <a:ea typeface="PNH복고만화" pitchFamily="18" charset="-127"/>
                  </a:defRPr>
                </a:pPr>
                <a:endParaRPr lang="ko-KR"/>
              </a:p>
            </c:txPr>
            <c:showVal val="1"/>
            <c:showCatName val="1"/>
            <c:showLeaderLines val="1"/>
          </c:dLbls>
          <c:cat>
            <c:strRef>
              <c:f>Sheet1!$A$2:$A$4</c:f>
              <c:strCache>
                <c:ptCount val="3"/>
                <c:pt idx="0">
                  <c:v>음성</c:v>
                </c:pt>
                <c:pt idx="1">
                  <c:v>충북</c:v>
                </c:pt>
                <c:pt idx="2">
                  <c:v>전국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21.979999999999986</c:v>
                </c:pt>
                <c:pt idx="1">
                  <c:v>24.38</c:v>
                </c:pt>
                <c:pt idx="2">
                  <c:v>21.12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2010년 수검율</c:v>
                </c:pt>
              </c:strCache>
            </c:strRef>
          </c:tx>
          <c:dLbls>
            <c:dLbl>
              <c:idx val="0"/>
              <c:layout>
                <c:manualLayout>
                  <c:x val="-0.25592052156240902"/>
                  <c:y val="6.3471122256257242E-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dirty="0" smtClean="0">
                        <a:latin typeface="PNH복고만화" pitchFamily="18" charset="-127"/>
                        <a:ea typeface="PNH복고만화" pitchFamily="18" charset="-127"/>
                      </a:rPr>
                      <a:t>음성</a:t>
                    </a:r>
                    <a:r>
                      <a:rPr lang="en-US" altLang="ko-KR" dirty="0" smtClean="0">
                        <a:latin typeface="PNH복고만화" pitchFamily="18" charset="-127"/>
                        <a:ea typeface="PNH복고만화" pitchFamily="18" charset="-127"/>
                      </a:rPr>
                      <a:t> </a:t>
                    </a:r>
                    <a:r>
                      <a:rPr lang="en-US" altLang="ko-KR" dirty="0">
                        <a:latin typeface="PNH복고만화" pitchFamily="18" charset="-127"/>
                        <a:ea typeface="PNH복고만화" pitchFamily="18" charset="-127"/>
                      </a:rPr>
                      <a:t>34.98</a:t>
                    </a:r>
                    <a:endParaRPr lang="ko-KR" altLang="en-US" dirty="0">
                      <a:latin typeface="PNH복고만화" pitchFamily="18" charset="-127"/>
                      <a:ea typeface="PNH복고만화" pitchFamily="18" charset="-127"/>
                    </a:endParaRPr>
                  </a:p>
                </c:rich>
              </c:tx>
              <c:showVal val="1"/>
              <c:showCatName val="1"/>
            </c:dLbl>
            <c:dLbl>
              <c:idx val="1"/>
              <c:layout>
                <c:manualLayout>
                  <c:x val="0.22091496595409271"/>
                  <c:y val="-0.35277164971087882"/>
                </c:manualLayout>
              </c:layout>
              <c:tx>
                <c:rich>
                  <a:bodyPr/>
                  <a:lstStyle/>
                  <a:p>
                    <a:r>
                      <a:rPr lang="ko-KR" altLang="en-US" sz="2000" dirty="0" smtClean="0">
                        <a:latin typeface="PNH복고만화" pitchFamily="18" charset="-127"/>
                        <a:ea typeface="PNH복고만화" pitchFamily="18" charset="-127"/>
                      </a:rPr>
                      <a:t>충북</a:t>
                    </a:r>
                    <a:r>
                      <a:rPr lang="en-US" altLang="ko-KR" sz="2000" dirty="0" smtClean="0">
                        <a:latin typeface="PNH복고만화" pitchFamily="18" charset="-127"/>
                        <a:ea typeface="PNH복고만화" pitchFamily="18" charset="-127"/>
                      </a:rPr>
                      <a:t> </a:t>
                    </a:r>
                    <a:r>
                      <a:rPr lang="en-US" altLang="ko-KR" sz="2000" dirty="0">
                        <a:latin typeface="PNH복고만화" pitchFamily="18" charset="-127"/>
                        <a:ea typeface="PNH복고만화" pitchFamily="18" charset="-127"/>
                      </a:rPr>
                      <a:t>33.98</a:t>
                    </a:r>
                    <a:endParaRPr lang="ko-KR" altLang="en-US" sz="2000" dirty="0">
                      <a:latin typeface="PNH복고만화" pitchFamily="18" charset="-127"/>
                      <a:ea typeface="PNH복고만화" pitchFamily="18" charset="-127"/>
                    </a:endParaRPr>
                  </a:p>
                </c:rich>
              </c:tx>
              <c:showVal val="1"/>
              <c:showCatName val="1"/>
            </c:dLbl>
            <c:dLbl>
              <c:idx val="2"/>
              <c:layout>
                <c:manualLayout>
                  <c:x val="0.19002269727157867"/>
                  <c:y val="0.11486025362261355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PNH복고만화" pitchFamily="18" charset="-127"/>
                        <a:ea typeface="PNH복고만화" pitchFamily="18" charset="-127"/>
                      </a:defRPr>
                    </a:pPr>
                    <a:r>
                      <a:rPr lang="ko-KR" altLang="en-US" dirty="0" smtClean="0"/>
                      <a:t>전국</a:t>
                    </a:r>
                    <a:r>
                      <a:rPr lang="en-US" altLang="ko-KR" dirty="0" smtClean="0"/>
                      <a:t> </a:t>
                    </a:r>
                    <a:r>
                      <a:rPr lang="en-US" altLang="ko-KR" dirty="0"/>
                      <a:t>21.07</a:t>
                    </a:r>
                    <a:endParaRPr lang="ko-KR" altLang="en-US" dirty="0"/>
                  </a:p>
                </c:rich>
              </c:tx>
              <c:spPr/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Sheet1!$A$2:$A$4</c:f>
              <c:strCache>
                <c:ptCount val="3"/>
                <c:pt idx="0">
                  <c:v>음성</c:v>
                </c:pt>
                <c:pt idx="1">
                  <c:v>충북</c:v>
                </c:pt>
                <c:pt idx="2">
                  <c:v>전국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34.980000000000004</c:v>
                </c:pt>
                <c:pt idx="1">
                  <c:v>33.980000000000004</c:v>
                </c:pt>
                <c:pt idx="2">
                  <c:v>21.07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2011년 수검율</c:v>
                </c:pt>
              </c:strCache>
            </c:strRef>
          </c:tx>
          <c:dLbls>
            <c:dLbl>
              <c:idx val="0"/>
              <c:layout>
                <c:manualLayout>
                  <c:x val="-0.22446954423364718"/>
                  <c:y val="0.11086902179951021"/>
                </c:manualLayout>
              </c:layout>
              <c:tx>
                <c:rich>
                  <a:bodyPr/>
                  <a:lstStyle/>
                  <a:p>
                    <a:pPr>
                      <a:defRPr sz="2400">
                        <a:latin typeface="PNH복고만화" pitchFamily="18" charset="-127"/>
                        <a:ea typeface="PNH복고만화" pitchFamily="18" charset="-127"/>
                      </a:defRPr>
                    </a:pPr>
                    <a:r>
                      <a:rPr lang="ko-KR" altLang="en-US" sz="2000" dirty="0" smtClean="0"/>
                      <a:t>음성</a:t>
                    </a:r>
                    <a:r>
                      <a:rPr lang="en-US" altLang="ko-KR" sz="2000" dirty="0" smtClean="0"/>
                      <a:t> </a:t>
                    </a:r>
                    <a:r>
                      <a:rPr lang="en-US" altLang="ko-KR" sz="2000" dirty="0"/>
                      <a:t>33.32</a:t>
                    </a:r>
                    <a:endParaRPr lang="ko-KR" altLang="en-US" sz="2000" dirty="0"/>
                  </a:p>
                </c:rich>
              </c:tx>
              <c:spPr/>
              <c:showVal val="1"/>
              <c:showCatName val="1"/>
            </c:dLbl>
            <c:dLbl>
              <c:idx val="1"/>
              <c:layout>
                <c:manualLayout>
                  <c:x val="-0.15529769568087262"/>
                  <c:y val="-0.29586477106408693"/>
                </c:manualLayout>
              </c:layout>
              <c:tx>
                <c:rich>
                  <a:bodyPr/>
                  <a:lstStyle/>
                  <a:p>
                    <a:pPr>
                      <a:defRPr sz="2400">
                        <a:latin typeface="PNH복고만화" pitchFamily="18" charset="-127"/>
                        <a:ea typeface="PNH복고만화" pitchFamily="18" charset="-127"/>
                      </a:defRPr>
                    </a:pPr>
                    <a:r>
                      <a:rPr lang="ko-KR" altLang="en-US" sz="2800" dirty="0" smtClean="0"/>
                      <a:t>충북</a:t>
                    </a:r>
                    <a:r>
                      <a:rPr lang="en-US" altLang="ko-KR" sz="2800" dirty="0" smtClean="0"/>
                      <a:t> </a:t>
                    </a:r>
                    <a:r>
                      <a:rPr lang="en-US" altLang="ko-KR" sz="2800" dirty="0"/>
                      <a:t>43.81</a:t>
                    </a:r>
                    <a:endParaRPr lang="ko-KR" altLang="en-US" sz="2800" dirty="0"/>
                  </a:p>
                </c:rich>
              </c:tx>
              <c:spPr/>
              <c:showVal val="1"/>
              <c:showCatName val="1"/>
            </c:dLbl>
            <c:dLbl>
              <c:idx val="2"/>
              <c:layout>
                <c:manualLayout>
                  <c:x val="0.24081209114020086"/>
                  <c:y val="7.673573709201402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PNH복고만화" pitchFamily="18" charset="-127"/>
                        <a:ea typeface="PNH복고만화" pitchFamily="18" charset="-127"/>
                      </a:defRPr>
                    </a:pPr>
                    <a:r>
                      <a:rPr lang="ko-KR" altLang="en-US" sz="2400" smtClean="0"/>
                      <a:t>전국</a:t>
                    </a:r>
                    <a:endParaRPr lang="en-US" altLang="ko-KR" sz="2400" smtClean="0"/>
                  </a:p>
                  <a:p>
                    <a:pPr>
                      <a:defRPr>
                        <a:latin typeface="PNH복고만화" pitchFamily="18" charset="-127"/>
                        <a:ea typeface="PNH복고만화" pitchFamily="18" charset="-127"/>
                      </a:defRPr>
                    </a:pPr>
                    <a:r>
                      <a:rPr lang="en-US" altLang="ko-KR" sz="2400" smtClean="0"/>
                      <a:t> </a:t>
                    </a:r>
                    <a:r>
                      <a:rPr lang="en-US" altLang="ko-KR" sz="2400"/>
                      <a:t>41.1</a:t>
                    </a:r>
                    <a:endParaRPr lang="ko-KR" altLang="en-US" sz="2400" dirty="0"/>
                  </a:p>
                </c:rich>
              </c:tx>
              <c:spPr/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Sheet1!$A$2:$A$4</c:f>
              <c:strCache>
                <c:ptCount val="3"/>
                <c:pt idx="0">
                  <c:v>음성</c:v>
                </c:pt>
                <c:pt idx="1">
                  <c:v>충북</c:v>
                </c:pt>
                <c:pt idx="2">
                  <c:v>전국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33.32</c:v>
                </c:pt>
                <c:pt idx="1">
                  <c:v>43.81</c:v>
                </c:pt>
                <c:pt idx="2">
                  <c:v>41.1</c:v>
                </c:pt>
              </c:numCache>
            </c:numRef>
          </c:val>
        </c:ser>
        <c:dLbls>
          <c:showVal val="1"/>
          <c:showCatName val="1"/>
        </c:dLbls>
      </c:pie3D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 sz="2800">
                <a:latin typeface="PNH복고만화" pitchFamily="18" charset="-127"/>
                <a:ea typeface="PNH복고만화" pitchFamily="18" charset="-127"/>
              </a:defRPr>
            </a:pPr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의료비 지원자 수</a:t>
            </a:r>
            <a:endParaRPr lang="ko-KR" altLang="en-US" sz="2800" dirty="0">
              <a:latin typeface="PNH복고만화" pitchFamily="18" charset="-127"/>
              <a:ea typeface="PNH복고만화" pitchFamily="18" charset="-127"/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2009</c:v>
                </c:pt>
              </c:strCache>
            </c:strRef>
          </c:tx>
          <c:dLbls>
            <c:txPr>
              <a:bodyPr/>
              <a:lstStyle/>
              <a:p>
                <a:pPr>
                  <a:defRPr sz="2400">
                    <a:latin typeface="PNH복고만화" pitchFamily="18" charset="-127"/>
                    <a:ea typeface="PNH복고만화" pitchFamily="18" charset="-127"/>
                  </a:defRPr>
                </a:pPr>
                <a:endParaRPr lang="ko-KR"/>
              </a:p>
            </c:txPr>
            <c:showVal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2010</c:v>
                </c:pt>
              </c:strCache>
            </c:strRef>
          </c:tx>
          <c:dLbls>
            <c:txPr>
              <a:bodyPr/>
              <a:lstStyle/>
              <a:p>
                <a:pPr>
                  <a:defRPr sz="2400">
                    <a:latin typeface="PNH복고만화" pitchFamily="18" charset="-127"/>
                    <a:ea typeface="PNH복고만화" pitchFamily="18" charset="-127"/>
                  </a:defRPr>
                </a:pPr>
                <a:endParaRPr lang="ko-KR"/>
              </a:p>
            </c:txPr>
            <c:showVal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2011</c:v>
                </c:pt>
              </c:strCache>
            </c:strRef>
          </c:tx>
          <c:dLbls>
            <c:txPr>
              <a:bodyPr/>
              <a:lstStyle/>
              <a:p>
                <a:pPr>
                  <a:defRPr sz="2400">
                    <a:latin typeface="PNH복고만화" pitchFamily="18" charset="-127"/>
                    <a:ea typeface="PNH복고만화" pitchFamily="18" charset="-127"/>
                  </a:defRPr>
                </a:pPr>
                <a:endParaRPr lang="ko-KR"/>
              </a:p>
            </c:txPr>
            <c:showVal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2012 현재</c:v>
                </c:pt>
              </c:strCache>
            </c:strRef>
          </c:tx>
          <c:dLbls>
            <c:txPr>
              <a:bodyPr/>
              <a:lstStyle/>
              <a:p>
                <a:pPr>
                  <a:defRPr sz="2400">
                    <a:latin typeface="PNH복고만화" pitchFamily="18" charset="-127"/>
                    <a:ea typeface="PNH복고만화" pitchFamily="18" charset="-127"/>
                  </a:defRPr>
                </a:pPr>
                <a:endParaRPr lang="ko-KR"/>
              </a:p>
            </c:txPr>
            <c:showVal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</c:ser>
        <c:dLbls>
          <c:showVal val="1"/>
        </c:dLbls>
        <c:shape val="cylinder"/>
        <c:axId val="82730368"/>
        <c:axId val="82740352"/>
        <c:axId val="0"/>
      </c:bar3DChart>
      <c:catAx>
        <c:axId val="82730368"/>
        <c:scaling>
          <c:orientation val="minMax"/>
        </c:scaling>
        <c:axPos val="b"/>
        <c:numFmt formatCode="General" sourceLinked="1"/>
        <c:majorTickMark val="none"/>
        <c:tickLblPos val="nextTo"/>
        <c:crossAx val="82740352"/>
        <c:crosses val="autoZero"/>
        <c:auto val="1"/>
        <c:lblAlgn val="ctr"/>
        <c:lblOffset val="100"/>
      </c:catAx>
      <c:valAx>
        <c:axId val="8274035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273036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2400">
              <a:latin typeface="PNH복고만화" pitchFamily="18" charset="-127"/>
              <a:ea typeface="PNH복고만화" pitchFamily="18" charset="-127"/>
            </a:defRPr>
          </a:pPr>
          <a:endParaRPr lang="ko-KR"/>
        </a:p>
      </c:txPr>
    </c:legend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BAE39-2D30-44AC-8A99-CEF91E255DA5}" type="doc">
      <dgm:prSet loTypeId="urn:microsoft.com/office/officeart/2005/8/layout/radial6" loCatId="relationship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pPr latinLnBrk="1"/>
          <a:endParaRPr lang="ko-KR" altLang="en-US"/>
        </a:p>
      </dgm:t>
    </dgm:pt>
    <dgm:pt modelId="{A826CA4B-C4AC-4C94-BF9A-7259C777D6DC}">
      <dgm:prSet phldrT="[텍스트]" custT="1"/>
      <dgm:spPr/>
      <dgm:t>
        <a:bodyPr/>
        <a:lstStyle/>
        <a:p>
          <a:pPr latinLnBrk="1"/>
          <a:r>
            <a:rPr lang="ko-KR" altLang="en-US" sz="4800" dirty="0" smtClean="0"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rPr>
            <a:t>추진</a:t>
          </a:r>
          <a:endParaRPr lang="en-US" altLang="ko-KR" sz="4800" dirty="0" smtClean="0">
            <a:solidFill>
              <a:schemeClr val="bg1"/>
            </a:solidFill>
            <a:latin typeface="PNH복고만화" pitchFamily="18" charset="-127"/>
            <a:ea typeface="PNH복고만화" pitchFamily="18" charset="-127"/>
          </a:endParaRPr>
        </a:p>
        <a:p>
          <a:pPr latinLnBrk="1"/>
          <a:r>
            <a:rPr lang="ko-KR" altLang="en-US" sz="4800" dirty="0" smtClean="0"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rPr>
            <a:t>전략</a:t>
          </a:r>
          <a:endParaRPr lang="ko-KR" altLang="en-US" sz="4800" dirty="0">
            <a:solidFill>
              <a:schemeClr val="bg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52F6294D-A86C-481A-9CE7-8DEB54CA965F}" type="parTrans" cxnId="{760B6115-8194-4C9B-948F-E83A5360B66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6C86FF57-BCFA-41D0-8ADB-E3C322C1B6C2}" type="sibTrans" cxnId="{760B6115-8194-4C9B-948F-E83A5360B662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6F3151A4-C7D4-455D-A6CF-833D87198F1B}">
      <dgm:prSet phldrT="[텍스트]" custT="1"/>
      <dgm:spPr/>
      <dgm:t>
        <a:bodyPr/>
        <a:lstStyle/>
        <a:p>
          <a:pPr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연계</a:t>
          </a:r>
          <a:endParaRPr lang="en-US" altLang="ko-KR" sz="2800" b="0" i="0" u="none" dirty="0" smtClean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  <a:p>
          <a:pPr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기관 구축</a:t>
          </a:r>
          <a:endParaRPr lang="ko-KR" altLang="en-US" sz="2800" b="0" i="0" u="none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F3160FC6-E4CF-4759-9956-598F47C31A31}" type="parTrans" cxnId="{883510B3-B825-4E61-AAAD-82B7452486B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1D2EC12-DB61-4E57-8864-C5D980F87691}" type="sibTrans" cxnId="{883510B3-B825-4E61-AAAD-82B7452486B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C34C7181-4C99-4561-AB5E-AEDA7922C935}">
      <dgm:prSet phldrT="[텍스트]" custT="1"/>
      <dgm:spPr/>
      <dgm:t>
        <a:bodyPr/>
        <a:lstStyle/>
        <a:p>
          <a:pPr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홍보 팀원 구성</a:t>
          </a:r>
          <a:endParaRPr lang="ko-KR" altLang="en-US" sz="2800" b="0" i="0" u="none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0CBF046C-9D38-4363-8537-40BA12DC4F7E}" type="parTrans" cxnId="{D93B0E71-4D81-462C-83CA-5427C9AE2C5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C3D36D2C-D786-4A42-A0F0-0830F7703D51}" type="sibTrans" cxnId="{D93B0E71-4D81-462C-83CA-5427C9AE2C5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395772A-728A-4EF7-BC54-BC5E25836F0F}">
      <dgm:prSet phldrT="[텍스트]" custT="1"/>
      <dgm:spPr/>
      <dgm:t>
        <a:bodyPr/>
        <a:lstStyle/>
        <a:p>
          <a:pPr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자체 예산 확보</a:t>
          </a:r>
          <a:endParaRPr lang="ko-KR" altLang="en-US" sz="2800" b="0" i="0" u="none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05DA48CF-DFD9-40B7-9E46-2F20EE4B6E6D}" type="parTrans" cxnId="{841172B3-388E-4C75-B912-642CACFAD5C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7FCBCFFA-AC78-4323-AF33-0F680786CF16}" type="sibTrans" cxnId="{841172B3-388E-4C75-B912-642CACFAD5C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F248EFD6-B202-47F5-B399-A14CD7498983}">
      <dgm:prSet phldrT="[텍스트]" custT="1"/>
      <dgm:spPr/>
      <dgm:t>
        <a:bodyPr/>
        <a:lstStyle/>
        <a:p>
          <a:pPr algn="l"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방문 교육</a:t>
          </a:r>
          <a:endParaRPr lang="ko-KR" altLang="en-US" sz="2800" b="0" i="0" u="none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714E6531-4FC2-4284-9EB4-1CF73DD8F760}" type="parTrans" cxnId="{AC29DDDB-1CE7-4745-9311-91837281D54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8F21926-BD13-4165-9EFD-31356B019810}" type="sibTrans" cxnId="{AC29DDDB-1CE7-4745-9311-91837281D54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AC9FA648-809D-47ED-9875-E3AC00B42078}">
      <dgm:prSet phldrT="[텍스트]" custT="1"/>
      <dgm:spPr/>
      <dgm:t>
        <a:bodyPr/>
        <a:lstStyle/>
        <a:p>
          <a:pPr algn="l"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암 예방 </a:t>
          </a:r>
          <a:endParaRPr lang="en-US" altLang="ko-KR" sz="2800" b="0" i="0" u="none" dirty="0" smtClean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  <a:p>
          <a:pPr algn="l"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교육 강화</a:t>
          </a:r>
          <a:endParaRPr lang="ko-KR" altLang="en-US" sz="2800" b="0" i="0" u="none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D8045560-A696-4AD8-9479-5CCBB67FB0CC}" type="parTrans" cxnId="{4EBC5C58-221E-44D4-B86B-6C541BAEE2B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F888517C-3C38-4BE2-AEC9-EA61A0C78754}" type="sibTrans" cxnId="{4EBC5C58-221E-44D4-B86B-6C541BAEE2B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9091F3DB-2A8B-4D18-A04E-2B67F90859C0}">
      <dgm:prSet phldrT="[텍스트]" custT="1"/>
      <dgm:spPr/>
      <dgm:t>
        <a:bodyPr/>
        <a:lstStyle/>
        <a:p>
          <a:pPr algn="l" latinLnBrk="1"/>
          <a:r>
            <a:rPr lang="ko-KR" altLang="en-US" sz="2800" b="0" i="0" u="none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홍보 강화</a:t>
          </a:r>
          <a:endParaRPr lang="ko-KR" altLang="en-US" sz="2800" b="0" i="0" u="none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gm:t>
    </dgm:pt>
    <dgm:pt modelId="{B9C5DEAE-2C40-4E16-AB88-40B0B07E830B}" type="parTrans" cxnId="{1C866B99-F013-4843-B386-CBA6F90D822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8A9D4700-20E6-4EB5-98CC-593394F53DD0}" type="sibTrans" cxnId="{1C866B99-F013-4843-B386-CBA6F90D8223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C20475DF-8F4C-453A-B3AC-4ECE043AE389}" type="pres">
      <dgm:prSet presAssocID="{FDCBAE39-2D30-44AC-8A99-CEF91E255DA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06091E-9070-4555-816E-906975EB2DEE}" type="pres">
      <dgm:prSet presAssocID="{A826CA4B-C4AC-4C94-BF9A-7259C777D6DC}" presName="centerShape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8DA03FBD-0241-4281-ADFC-C86B02954DC3}" type="pres">
      <dgm:prSet presAssocID="{6F3151A4-C7D4-455D-A6CF-833D87198F1B}" presName="node" presStyleLbl="node1" presStyleIdx="0" presStyleCnt="6" custScaleX="1576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FEF05D0-7E46-43E0-B210-340CA38BDA91}" type="pres">
      <dgm:prSet presAssocID="{6F3151A4-C7D4-455D-A6CF-833D87198F1B}" presName="dummy" presStyleCnt="0"/>
      <dgm:spPr/>
    </dgm:pt>
    <dgm:pt modelId="{61C08A3A-A9B4-45D9-8625-B9E14CA86408}" type="pres">
      <dgm:prSet presAssocID="{41D2EC12-DB61-4E57-8864-C5D980F87691}" presName="sibTrans" presStyleLbl="sibTrans2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F45DCC58-6D25-4167-AD21-88AC331ABADC}" type="pres">
      <dgm:prSet presAssocID="{1395772A-728A-4EF7-BC54-BC5E25836F0F}" presName="node" presStyleLbl="node1" presStyleIdx="1" presStyleCnt="6" custScaleX="14242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85D416D-C3BA-4652-A5E5-568305B5D25C}" type="pres">
      <dgm:prSet presAssocID="{1395772A-728A-4EF7-BC54-BC5E25836F0F}" presName="dummy" presStyleCnt="0"/>
      <dgm:spPr/>
    </dgm:pt>
    <dgm:pt modelId="{D0E07C89-3F06-406F-8F97-F79A517DC3E2}" type="pres">
      <dgm:prSet presAssocID="{7FCBCFFA-AC78-4323-AF33-0F680786CF16}" presName="sibTrans" presStyleLbl="sibTrans2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D010019D-FE73-439E-A4D9-0613F63B0D83}" type="pres">
      <dgm:prSet presAssocID="{C34C7181-4C99-4561-AB5E-AEDA7922C935}" presName="node" presStyleLbl="node1" presStyleIdx="2" presStyleCnt="6" custScaleX="1421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31D2925-E157-49FD-B819-DAE3E24E907D}" type="pres">
      <dgm:prSet presAssocID="{C34C7181-4C99-4561-AB5E-AEDA7922C935}" presName="dummy" presStyleCnt="0"/>
      <dgm:spPr/>
    </dgm:pt>
    <dgm:pt modelId="{E0D7D382-D608-4AF6-8E5E-CDE66855378E}" type="pres">
      <dgm:prSet presAssocID="{C3D36D2C-D786-4A42-A0F0-0830F7703D51}" presName="sibTrans" presStyleLbl="sibTrans2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1CC24925-A78C-424F-A53E-7DB5767319B4}" type="pres">
      <dgm:prSet presAssocID="{F248EFD6-B202-47F5-B399-A14CD7498983}" presName="node" presStyleLbl="node1" presStyleIdx="3" presStyleCnt="6" custScaleX="15033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73165F-27E2-495C-BD81-5A58BEEE9CEF}" type="pres">
      <dgm:prSet presAssocID="{F248EFD6-B202-47F5-B399-A14CD7498983}" presName="dummy" presStyleCnt="0"/>
      <dgm:spPr/>
    </dgm:pt>
    <dgm:pt modelId="{AACF2314-5E3A-4DD1-B1B5-6362193A8A95}" type="pres">
      <dgm:prSet presAssocID="{B8F21926-BD13-4165-9EFD-31356B019810}" presName="sibTrans" presStyleLbl="sibTrans2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0E5B6B7A-C516-42E0-A4CE-678AF5C05FC1}" type="pres">
      <dgm:prSet presAssocID="{9091F3DB-2A8B-4D18-A04E-2B67F90859C0}" presName="node" presStyleLbl="node1" presStyleIdx="4" presStyleCnt="6" custScaleX="147866" custRadScaleRad="98805" custRadScaleInc="611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C73848-EABC-4B75-ACCD-2A4915B7D616}" type="pres">
      <dgm:prSet presAssocID="{9091F3DB-2A8B-4D18-A04E-2B67F90859C0}" presName="dummy" presStyleCnt="0"/>
      <dgm:spPr/>
    </dgm:pt>
    <dgm:pt modelId="{475966FA-D4DF-4CC1-ACB6-C71E73FF0619}" type="pres">
      <dgm:prSet presAssocID="{8A9D4700-20E6-4EB5-98CC-593394F53DD0}" presName="sibTrans" presStyleLbl="sibTrans2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5A393465-785D-4724-8F81-E47C5D5963CC}" type="pres">
      <dgm:prSet presAssocID="{AC9FA648-809D-47ED-9875-E3AC00B42078}" presName="node" presStyleLbl="node1" presStyleIdx="5" presStyleCnt="6" custScaleX="160397" custRadScaleRad="101240" custRadScaleInc="596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F8DFAFE-E45B-4D59-884C-7396ED0668E0}" type="pres">
      <dgm:prSet presAssocID="{AC9FA648-809D-47ED-9875-E3AC00B42078}" presName="dummy" presStyleCnt="0"/>
      <dgm:spPr/>
    </dgm:pt>
    <dgm:pt modelId="{A88A8270-7A8A-48BD-90CA-3DA63EF6A4CF}" type="pres">
      <dgm:prSet presAssocID="{F888517C-3C38-4BE2-AEC9-EA61A0C78754}" presName="sibTrans" presStyleLbl="sibTrans2D1" presStyleIdx="5" presStyleCnt="6"/>
      <dgm:spPr/>
      <dgm:t>
        <a:bodyPr/>
        <a:lstStyle/>
        <a:p>
          <a:pPr latinLnBrk="1"/>
          <a:endParaRPr lang="ko-KR" altLang="en-US"/>
        </a:p>
      </dgm:t>
    </dgm:pt>
  </dgm:ptLst>
  <dgm:cxnLst>
    <dgm:cxn modelId="{CAC084C0-DF6D-4A84-8446-51F6E378A480}" type="presOf" srcId="{B8F21926-BD13-4165-9EFD-31356B019810}" destId="{AACF2314-5E3A-4DD1-B1B5-6362193A8A95}" srcOrd="0" destOrd="0" presId="urn:microsoft.com/office/officeart/2005/8/layout/radial6"/>
    <dgm:cxn modelId="{760B6115-8194-4C9B-948F-E83A5360B662}" srcId="{FDCBAE39-2D30-44AC-8A99-CEF91E255DA5}" destId="{A826CA4B-C4AC-4C94-BF9A-7259C777D6DC}" srcOrd="0" destOrd="0" parTransId="{52F6294D-A86C-481A-9CE7-8DEB54CA965F}" sibTransId="{6C86FF57-BCFA-41D0-8ADB-E3C322C1B6C2}"/>
    <dgm:cxn modelId="{8DCDCB91-265C-48B4-80A1-920EA758CEBA}" type="presOf" srcId="{1395772A-728A-4EF7-BC54-BC5E25836F0F}" destId="{F45DCC58-6D25-4167-AD21-88AC331ABADC}" srcOrd="0" destOrd="0" presId="urn:microsoft.com/office/officeart/2005/8/layout/radial6"/>
    <dgm:cxn modelId="{D5C2E4D6-96B3-40F1-9DE9-F70599732416}" type="presOf" srcId="{41D2EC12-DB61-4E57-8864-C5D980F87691}" destId="{61C08A3A-A9B4-45D9-8625-B9E14CA86408}" srcOrd="0" destOrd="0" presId="urn:microsoft.com/office/officeart/2005/8/layout/radial6"/>
    <dgm:cxn modelId="{841172B3-388E-4C75-B912-642CACFAD5CF}" srcId="{A826CA4B-C4AC-4C94-BF9A-7259C777D6DC}" destId="{1395772A-728A-4EF7-BC54-BC5E25836F0F}" srcOrd="1" destOrd="0" parTransId="{05DA48CF-DFD9-40B7-9E46-2F20EE4B6E6D}" sibTransId="{7FCBCFFA-AC78-4323-AF33-0F680786CF16}"/>
    <dgm:cxn modelId="{5ACDE31B-C1D6-4158-987E-45E3B7B64761}" type="presOf" srcId="{C3D36D2C-D786-4A42-A0F0-0830F7703D51}" destId="{E0D7D382-D608-4AF6-8E5E-CDE66855378E}" srcOrd="0" destOrd="0" presId="urn:microsoft.com/office/officeart/2005/8/layout/radial6"/>
    <dgm:cxn modelId="{FF5AEDDB-7E76-4A9A-A08A-A10FE0BEB067}" type="presOf" srcId="{AC9FA648-809D-47ED-9875-E3AC00B42078}" destId="{5A393465-785D-4724-8F81-E47C5D5963CC}" srcOrd="0" destOrd="0" presId="urn:microsoft.com/office/officeart/2005/8/layout/radial6"/>
    <dgm:cxn modelId="{ECCC06A7-6C79-4134-8AFC-31228EDDE2D2}" type="presOf" srcId="{6F3151A4-C7D4-455D-A6CF-833D87198F1B}" destId="{8DA03FBD-0241-4281-ADFC-C86B02954DC3}" srcOrd="0" destOrd="0" presId="urn:microsoft.com/office/officeart/2005/8/layout/radial6"/>
    <dgm:cxn modelId="{F4EBEDF7-064C-40FD-90A3-B9701BC73383}" type="presOf" srcId="{8A9D4700-20E6-4EB5-98CC-593394F53DD0}" destId="{475966FA-D4DF-4CC1-ACB6-C71E73FF0619}" srcOrd="0" destOrd="0" presId="urn:microsoft.com/office/officeart/2005/8/layout/radial6"/>
    <dgm:cxn modelId="{00253F98-EC6C-4BB5-B2BB-29E286F4B865}" type="presOf" srcId="{F248EFD6-B202-47F5-B399-A14CD7498983}" destId="{1CC24925-A78C-424F-A53E-7DB5767319B4}" srcOrd="0" destOrd="0" presId="urn:microsoft.com/office/officeart/2005/8/layout/radial6"/>
    <dgm:cxn modelId="{AC29DDDB-1CE7-4745-9311-91837281D543}" srcId="{A826CA4B-C4AC-4C94-BF9A-7259C777D6DC}" destId="{F248EFD6-B202-47F5-B399-A14CD7498983}" srcOrd="3" destOrd="0" parTransId="{714E6531-4FC2-4284-9EB4-1CF73DD8F760}" sibTransId="{B8F21926-BD13-4165-9EFD-31356B019810}"/>
    <dgm:cxn modelId="{30148CC3-C320-4E8E-8557-818292B75F34}" type="presOf" srcId="{9091F3DB-2A8B-4D18-A04E-2B67F90859C0}" destId="{0E5B6B7A-C516-42E0-A4CE-678AF5C05FC1}" srcOrd="0" destOrd="0" presId="urn:microsoft.com/office/officeart/2005/8/layout/radial6"/>
    <dgm:cxn modelId="{4EBC5C58-221E-44D4-B86B-6C541BAEE2B4}" srcId="{A826CA4B-C4AC-4C94-BF9A-7259C777D6DC}" destId="{AC9FA648-809D-47ED-9875-E3AC00B42078}" srcOrd="5" destOrd="0" parTransId="{D8045560-A696-4AD8-9479-5CCBB67FB0CC}" sibTransId="{F888517C-3C38-4BE2-AEC9-EA61A0C78754}"/>
    <dgm:cxn modelId="{1C866B99-F013-4843-B386-CBA6F90D8223}" srcId="{A826CA4B-C4AC-4C94-BF9A-7259C777D6DC}" destId="{9091F3DB-2A8B-4D18-A04E-2B67F90859C0}" srcOrd="4" destOrd="0" parTransId="{B9C5DEAE-2C40-4E16-AB88-40B0B07E830B}" sibTransId="{8A9D4700-20E6-4EB5-98CC-593394F53DD0}"/>
    <dgm:cxn modelId="{883510B3-B825-4E61-AAAD-82B7452486BF}" srcId="{A826CA4B-C4AC-4C94-BF9A-7259C777D6DC}" destId="{6F3151A4-C7D4-455D-A6CF-833D87198F1B}" srcOrd="0" destOrd="0" parTransId="{F3160FC6-E4CF-4759-9956-598F47C31A31}" sibTransId="{41D2EC12-DB61-4E57-8864-C5D980F87691}"/>
    <dgm:cxn modelId="{AEEB23D0-5CBD-4746-9C4B-C0832FDD9F18}" type="presOf" srcId="{FDCBAE39-2D30-44AC-8A99-CEF91E255DA5}" destId="{C20475DF-8F4C-453A-B3AC-4ECE043AE389}" srcOrd="0" destOrd="0" presId="urn:microsoft.com/office/officeart/2005/8/layout/radial6"/>
    <dgm:cxn modelId="{C14E09CC-FC63-4F0B-A457-395F16C3FD4A}" type="presOf" srcId="{F888517C-3C38-4BE2-AEC9-EA61A0C78754}" destId="{A88A8270-7A8A-48BD-90CA-3DA63EF6A4CF}" srcOrd="0" destOrd="0" presId="urn:microsoft.com/office/officeart/2005/8/layout/radial6"/>
    <dgm:cxn modelId="{D93B0E71-4D81-462C-83CA-5427C9AE2C56}" srcId="{A826CA4B-C4AC-4C94-BF9A-7259C777D6DC}" destId="{C34C7181-4C99-4561-AB5E-AEDA7922C935}" srcOrd="2" destOrd="0" parTransId="{0CBF046C-9D38-4363-8537-40BA12DC4F7E}" sibTransId="{C3D36D2C-D786-4A42-A0F0-0830F7703D51}"/>
    <dgm:cxn modelId="{9C8B42C9-FB9C-4EB1-811A-E7EA139E4DB9}" type="presOf" srcId="{A826CA4B-C4AC-4C94-BF9A-7259C777D6DC}" destId="{9306091E-9070-4555-816E-906975EB2DEE}" srcOrd="0" destOrd="0" presId="urn:microsoft.com/office/officeart/2005/8/layout/radial6"/>
    <dgm:cxn modelId="{324F85D9-59E4-4F62-A45B-DB8902B870B4}" type="presOf" srcId="{C34C7181-4C99-4561-AB5E-AEDA7922C935}" destId="{D010019D-FE73-439E-A4D9-0613F63B0D83}" srcOrd="0" destOrd="0" presId="urn:microsoft.com/office/officeart/2005/8/layout/radial6"/>
    <dgm:cxn modelId="{0CB1D075-9B85-433E-BE36-CB8328FAFB12}" type="presOf" srcId="{7FCBCFFA-AC78-4323-AF33-0F680786CF16}" destId="{D0E07C89-3F06-406F-8F97-F79A517DC3E2}" srcOrd="0" destOrd="0" presId="urn:microsoft.com/office/officeart/2005/8/layout/radial6"/>
    <dgm:cxn modelId="{56BA4E16-C60F-4FAA-8AB0-A4A25BE13B1F}" type="presParOf" srcId="{C20475DF-8F4C-453A-B3AC-4ECE043AE389}" destId="{9306091E-9070-4555-816E-906975EB2DEE}" srcOrd="0" destOrd="0" presId="urn:microsoft.com/office/officeart/2005/8/layout/radial6"/>
    <dgm:cxn modelId="{94736D3A-6F8A-481C-BB5C-DA4DD6B9A988}" type="presParOf" srcId="{C20475DF-8F4C-453A-B3AC-4ECE043AE389}" destId="{8DA03FBD-0241-4281-ADFC-C86B02954DC3}" srcOrd="1" destOrd="0" presId="urn:microsoft.com/office/officeart/2005/8/layout/radial6"/>
    <dgm:cxn modelId="{849AEC41-4AFD-4CF7-ABF5-E14789844AA3}" type="presParOf" srcId="{C20475DF-8F4C-453A-B3AC-4ECE043AE389}" destId="{4FEF05D0-7E46-43E0-B210-340CA38BDA91}" srcOrd="2" destOrd="0" presId="urn:microsoft.com/office/officeart/2005/8/layout/radial6"/>
    <dgm:cxn modelId="{44781114-C3BC-483B-A2B1-0B4C81FF632D}" type="presParOf" srcId="{C20475DF-8F4C-453A-B3AC-4ECE043AE389}" destId="{61C08A3A-A9B4-45D9-8625-B9E14CA86408}" srcOrd="3" destOrd="0" presId="urn:microsoft.com/office/officeart/2005/8/layout/radial6"/>
    <dgm:cxn modelId="{79F983EA-06B1-4A48-907F-F8118D2F269A}" type="presParOf" srcId="{C20475DF-8F4C-453A-B3AC-4ECE043AE389}" destId="{F45DCC58-6D25-4167-AD21-88AC331ABADC}" srcOrd="4" destOrd="0" presId="urn:microsoft.com/office/officeart/2005/8/layout/radial6"/>
    <dgm:cxn modelId="{81E7FCA5-DF02-4978-889D-9FA209F39FB0}" type="presParOf" srcId="{C20475DF-8F4C-453A-B3AC-4ECE043AE389}" destId="{085D416D-C3BA-4652-A5E5-568305B5D25C}" srcOrd="5" destOrd="0" presId="urn:microsoft.com/office/officeart/2005/8/layout/radial6"/>
    <dgm:cxn modelId="{3E2E0266-B6E2-4FBC-98DA-67ACDEAFE0F7}" type="presParOf" srcId="{C20475DF-8F4C-453A-B3AC-4ECE043AE389}" destId="{D0E07C89-3F06-406F-8F97-F79A517DC3E2}" srcOrd="6" destOrd="0" presId="urn:microsoft.com/office/officeart/2005/8/layout/radial6"/>
    <dgm:cxn modelId="{A4F4922C-832D-4E00-93B1-47A63769661E}" type="presParOf" srcId="{C20475DF-8F4C-453A-B3AC-4ECE043AE389}" destId="{D010019D-FE73-439E-A4D9-0613F63B0D83}" srcOrd="7" destOrd="0" presId="urn:microsoft.com/office/officeart/2005/8/layout/radial6"/>
    <dgm:cxn modelId="{7C55728A-8AB7-433E-8584-48BA48FBAECA}" type="presParOf" srcId="{C20475DF-8F4C-453A-B3AC-4ECE043AE389}" destId="{431D2925-E157-49FD-B819-DAE3E24E907D}" srcOrd="8" destOrd="0" presId="urn:microsoft.com/office/officeart/2005/8/layout/radial6"/>
    <dgm:cxn modelId="{DFAA465F-9791-4B66-8CA5-967EE69724EC}" type="presParOf" srcId="{C20475DF-8F4C-453A-B3AC-4ECE043AE389}" destId="{E0D7D382-D608-4AF6-8E5E-CDE66855378E}" srcOrd="9" destOrd="0" presId="urn:microsoft.com/office/officeart/2005/8/layout/radial6"/>
    <dgm:cxn modelId="{63109ABF-7A58-4162-961C-1D3FDB436F77}" type="presParOf" srcId="{C20475DF-8F4C-453A-B3AC-4ECE043AE389}" destId="{1CC24925-A78C-424F-A53E-7DB5767319B4}" srcOrd="10" destOrd="0" presId="urn:microsoft.com/office/officeart/2005/8/layout/radial6"/>
    <dgm:cxn modelId="{727F4B34-7614-45E0-896B-45707733D591}" type="presParOf" srcId="{C20475DF-8F4C-453A-B3AC-4ECE043AE389}" destId="{8C73165F-27E2-495C-BD81-5A58BEEE9CEF}" srcOrd="11" destOrd="0" presId="urn:microsoft.com/office/officeart/2005/8/layout/radial6"/>
    <dgm:cxn modelId="{F0A97ED3-E535-4ACB-935D-EE4FD22131D6}" type="presParOf" srcId="{C20475DF-8F4C-453A-B3AC-4ECE043AE389}" destId="{AACF2314-5E3A-4DD1-B1B5-6362193A8A95}" srcOrd="12" destOrd="0" presId="urn:microsoft.com/office/officeart/2005/8/layout/radial6"/>
    <dgm:cxn modelId="{03A66E5B-8E30-4DC6-992D-3485CCA41C26}" type="presParOf" srcId="{C20475DF-8F4C-453A-B3AC-4ECE043AE389}" destId="{0E5B6B7A-C516-42E0-A4CE-678AF5C05FC1}" srcOrd="13" destOrd="0" presId="urn:microsoft.com/office/officeart/2005/8/layout/radial6"/>
    <dgm:cxn modelId="{028D1539-9825-4628-9A32-9075EE7271B9}" type="presParOf" srcId="{C20475DF-8F4C-453A-B3AC-4ECE043AE389}" destId="{C1C73848-EABC-4B75-ACCD-2A4915B7D616}" srcOrd="14" destOrd="0" presId="urn:microsoft.com/office/officeart/2005/8/layout/radial6"/>
    <dgm:cxn modelId="{E62369E4-4EEF-4B68-AAB0-A2FC78BCB885}" type="presParOf" srcId="{C20475DF-8F4C-453A-B3AC-4ECE043AE389}" destId="{475966FA-D4DF-4CC1-ACB6-C71E73FF0619}" srcOrd="15" destOrd="0" presId="urn:microsoft.com/office/officeart/2005/8/layout/radial6"/>
    <dgm:cxn modelId="{3AEC8D23-2A23-4A35-A264-1802DD1D8CF5}" type="presParOf" srcId="{C20475DF-8F4C-453A-B3AC-4ECE043AE389}" destId="{5A393465-785D-4724-8F81-E47C5D5963CC}" srcOrd="16" destOrd="0" presId="urn:microsoft.com/office/officeart/2005/8/layout/radial6"/>
    <dgm:cxn modelId="{B62DF82E-F1B8-4F62-B6D3-F890E3C8923A}" type="presParOf" srcId="{C20475DF-8F4C-453A-B3AC-4ECE043AE389}" destId="{5F8DFAFE-E45B-4D59-884C-7396ED0668E0}" srcOrd="17" destOrd="0" presId="urn:microsoft.com/office/officeart/2005/8/layout/radial6"/>
    <dgm:cxn modelId="{97E8A196-FDFE-434A-9D5C-EF9C8A5FD115}" type="presParOf" srcId="{C20475DF-8F4C-453A-B3AC-4ECE043AE389}" destId="{A88A8270-7A8A-48BD-90CA-3DA63EF6A4CF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8A8270-7A8A-48BD-90CA-3DA63EF6A4CF}">
      <dsp:nvSpPr>
        <dsp:cNvPr id="0" name=""/>
        <dsp:cNvSpPr/>
      </dsp:nvSpPr>
      <dsp:spPr>
        <a:xfrm>
          <a:off x="2366021" y="625641"/>
          <a:ext cx="4292894" cy="4292894"/>
        </a:xfrm>
        <a:prstGeom prst="blockArc">
          <a:avLst>
            <a:gd name="adj1" fmla="val 12697075"/>
            <a:gd name="adj2" fmla="val 16249727"/>
            <a:gd name="adj3" fmla="val 4522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5966FA-D4DF-4CC1-ACB6-C71E73FF0619}">
      <dsp:nvSpPr>
        <dsp:cNvPr id="0" name=""/>
        <dsp:cNvSpPr/>
      </dsp:nvSpPr>
      <dsp:spPr>
        <a:xfrm>
          <a:off x="2396360" y="574765"/>
          <a:ext cx="4292894" cy="4292894"/>
        </a:xfrm>
        <a:prstGeom prst="blockArc">
          <a:avLst>
            <a:gd name="adj1" fmla="val 8999994"/>
            <a:gd name="adj2" fmla="val 12600006"/>
            <a:gd name="adj3" fmla="val 4522"/>
          </a:avLst>
        </a:prstGeom>
        <a:gradFill rotWithShape="0">
          <a:gsLst>
            <a:gs pos="0">
              <a:schemeClr val="accent4">
                <a:hueOff val="-3571816"/>
                <a:satOff val="21519"/>
                <a:lumOff val="1725"/>
                <a:alphaOff val="0"/>
                <a:shade val="51000"/>
                <a:satMod val="130000"/>
              </a:schemeClr>
            </a:gs>
            <a:gs pos="80000">
              <a:schemeClr val="accent4">
                <a:hueOff val="-3571816"/>
                <a:satOff val="21519"/>
                <a:lumOff val="1725"/>
                <a:alphaOff val="0"/>
                <a:shade val="93000"/>
                <a:satMod val="130000"/>
              </a:schemeClr>
            </a:gs>
            <a:gs pos="100000">
              <a:schemeClr val="accent4">
                <a:hueOff val="-3571816"/>
                <a:satOff val="21519"/>
                <a:lumOff val="17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CF2314-5E3A-4DD1-B1B5-6362193A8A95}">
      <dsp:nvSpPr>
        <dsp:cNvPr id="0" name=""/>
        <dsp:cNvSpPr/>
      </dsp:nvSpPr>
      <dsp:spPr>
        <a:xfrm>
          <a:off x="2425023" y="626056"/>
          <a:ext cx="4292894" cy="4292894"/>
        </a:xfrm>
        <a:prstGeom prst="blockArc">
          <a:avLst>
            <a:gd name="adj1" fmla="val 5446960"/>
            <a:gd name="adj2" fmla="val 9096279"/>
            <a:gd name="adj3" fmla="val 4522"/>
          </a:avLst>
        </a:prstGeom>
        <a:gradFill rotWithShape="0">
          <a:gsLst>
            <a:gs pos="0">
              <a:schemeClr val="accent4">
                <a:hueOff val="-2678862"/>
                <a:satOff val="16139"/>
                <a:lumOff val="1294"/>
                <a:alphaOff val="0"/>
                <a:shade val="51000"/>
                <a:satMod val="130000"/>
              </a:schemeClr>
            </a:gs>
            <a:gs pos="80000">
              <a:schemeClr val="accent4">
                <a:hueOff val="-2678862"/>
                <a:satOff val="16139"/>
                <a:lumOff val="1294"/>
                <a:alphaOff val="0"/>
                <a:shade val="93000"/>
                <a:satMod val="130000"/>
              </a:schemeClr>
            </a:gs>
            <a:gs pos="100000">
              <a:schemeClr val="accent4">
                <a:hueOff val="-2678862"/>
                <a:satOff val="16139"/>
                <a:lumOff val="12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D7D382-D608-4AF6-8E5E-CDE66855378E}">
      <dsp:nvSpPr>
        <dsp:cNvPr id="0" name=""/>
        <dsp:cNvSpPr/>
      </dsp:nvSpPr>
      <dsp:spPr>
        <a:xfrm>
          <a:off x="2396366" y="625860"/>
          <a:ext cx="4292894" cy="4292894"/>
        </a:xfrm>
        <a:prstGeom prst="blockArc">
          <a:avLst>
            <a:gd name="adj1" fmla="val 1800000"/>
            <a:gd name="adj2" fmla="val 5400000"/>
            <a:gd name="adj3" fmla="val 4522"/>
          </a:avLst>
        </a:prstGeom>
        <a:gradFill rotWithShape="0">
          <a:gsLst>
            <a:gs pos="0">
              <a:schemeClr val="accent4">
                <a:hueOff val="-1785908"/>
                <a:satOff val="10760"/>
                <a:lumOff val="862"/>
                <a:alphaOff val="0"/>
                <a:shade val="51000"/>
                <a:satMod val="130000"/>
              </a:schemeClr>
            </a:gs>
            <a:gs pos="80000">
              <a:schemeClr val="accent4">
                <a:hueOff val="-1785908"/>
                <a:satOff val="10760"/>
                <a:lumOff val="862"/>
                <a:alphaOff val="0"/>
                <a:shade val="93000"/>
                <a:satMod val="130000"/>
              </a:schemeClr>
            </a:gs>
            <a:gs pos="100000">
              <a:schemeClr val="accent4">
                <a:hueOff val="-1785908"/>
                <a:satOff val="10760"/>
                <a:lumOff val="86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E07C89-3F06-406F-8F97-F79A517DC3E2}">
      <dsp:nvSpPr>
        <dsp:cNvPr id="0" name=""/>
        <dsp:cNvSpPr/>
      </dsp:nvSpPr>
      <dsp:spPr>
        <a:xfrm>
          <a:off x="2396366" y="625860"/>
          <a:ext cx="4292894" cy="4292894"/>
        </a:xfrm>
        <a:prstGeom prst="blockArc">
          <a:avLst>
            <a:gd name="adj1" fmla="val 19800000"/>
            <a:gd name="adj2" fmla="val 1800000"/>
            <a:gd name="adj3" fmla="val 4522"/>
          </a:avLst>
        </a:prstGeom>
        <a:gradFill rotWithShape="0">
          <a:gsLst>
            <a:gs pos="0">
              <a:schemeClr val="accent4">
                <a:hueOff val="-892954"/>
                <a:satOff val="5380"/>
                <a:lumOff val="431"/>
                <a:alphaOff val="0"/>
                <a:shade val="51000"/>
                <a:satMod val="130000"/>
              </a:schemeClr>
            </a:gs>
            <a:gs pos="80000">
              <a:schemeClr val="accent4">
                <a:hueOff val="-892954"/>
                <a:satOff val="5380"/>
                <a:lumOff val="431"/>
                <a:alphaOff val="0"/>
                <a:shade val="93000"/>
                <a:satMod val="130000"/>
              </a:schemeClr>
            </a:gs>
            <a:gs pos="100000">
              <a:schemeClr val="accent4">
                <a:hueOff val="-892954"/>
                <a:satOff val="5380"/>
                <a:lumOff val="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C08A3A-A9B4-45D9-8625-B9E14CA86408}">
      <dsp:nvSpPr>
        <dsp:cNvPr id="0" name=""/>
        <dsp:cNvSpPr/>
      </dsp:nvSpPr>
      <dsp:spPr>
        <a:xfrm>
          <a:off x="2396366" y="625860"/>
          <a:ext cx="4292894" cy="4292894"/>
        </a:xfrm>
        <a:prstGeom prst="blockArc">
          <a:avLst>
            <a:gd name="adj1" fmla="val 16200000"/>
            <a:gd name="adj2" fmla="val 19800000"/>
            <a:gd name="adj3" fmla="val 452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06091E-9070-4555-816E-906975EB2DEE}">
      <dsp:nvSpPr>
        <dsp:cNvPr id="0" name=""/>
        <dsp:cNvSpPr/>
      </dsp:nvSpPr>
      <dsp:spPr>
        <a:xfrm>
          <a:off x="3579832" y="1809325"/>
          <a:ext cx="1925964" cy="1925964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800" kern="1200" dirty="0" smtClean="0"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rPr>
            <a:t>추진</a:t>
          </a:r>
          <a:endParaRPr lang="en-US" altLang="ko-KR" sz="4800" kern="1200" dirty="0" smtClean="0">
            <a:solidFill>
              <a:schemeClr val="bg1"/>
            </a:solidFill>
            <a:latin typeface="PNH복고만화" pitchFamily="18" charset="-127"/>
            <a:ea typeface="PNH복고만화" pitchFamily="18" charset="-127"/>
          </a:endParaRPr>
        </a:p>
        <a:p>
          <a:pPr lvl="0" algn="ctr" defTabSz="2133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4800" kern="1200" dirty="0" smtClean="0"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rPr>
            <a:t>전략</a:t>
          </a:r>
          <a:endParaRPr lang="ko-KR" altLang="en-US" sz="4800" kern="1200" dirty="0">
            <a:solidFill>
              <a:schemeClr val="bg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3579832" y="1809325"/>
        <a:ext cx="1925964" cy="1925964"/>
      </dsp:txXfrm>
    </dsp:sp>
    <dsp:sp modelId="{8DA03FBD-0241-4281-ADFC-C86B02954DC3}">
      <dsp:nvSpPr>
        <dsp:cNvPr id="0" name=""/>
        <dsp:cNvSpPr/>
      </dsp:nvSpPr>
      <dsp:spPr>
        <a:xfrm>
          <a:off x="3480438" y="307"/>
          <a:ext cx="2124750" cy="1348174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연계</a:t>
          </a:r>
          <a:endParaRPr lang="en-US" altLang="ko-KR" sz="2800" b="0" i="0" u="none" kern="1200" dirty="0" smtClean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기관 구축</a:t>
          </a:r>
          <a:endParaRPr lang="ko-KR" altLang="en-US" sz="2800" b="0" i="0" u="none" kern="1200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3480438" y="307"/>
        <a:ext cx="2124750" cy="1348174"/>
      </dsp:txXfrm>
    </dsp:sp>
    <dsp:sp modelId="{F45DCC58-6D25-4167-AD21-88AC331ABADC}">
      <dsp:nvSpPr>
        <dsp:cNvPr id="0" name=""/>
        <dsp:cNvSpPr/>
      </dsp:nvSpPr>
      <dsp:spPr>
        <a:xfrm>
          <a:off x="5399584" y="1049264"/>
          <a:ext cx="1920151" cy="1348174"/>
        </a:xfrm>
        <a:prstGeom prst="ellipse">
          <a:avLst/>
        </a:prstGeom>
        <a:gradFill rotWithShape="0">
          <a:gsLst>
            <a:gs pos="0">
              <a:schemeClr val="accent4">
                <a:hueOff val="-892954"/>
                <a:satOff val="5380"/>
                <a:lumOff val="431"/>
                <a:alphaOff val="0"/>
                <a:shade val="51000"/>
                <a:satMod val="130000"/>
              </a:schemeClr>
            </a:gs>
            <a:gs pos="80000">
              <a:schemeClr val="accent4">
                <a:hueOff val="-892954"/>
                <a:satOff val="5380"/>
                <a:lumOff val="431"/>
                <a:alphaOff val="0"/>
                <a:shade val="93000"/>
                <a:satMod val="130000"/>
              </a:schemeClr>
            </a:gs>
            <a:gs pos="100000">
              <a:schemeClr val="accent4">
                <a:hueOff val="-892954"/>
                <a:satOff val="5380"/>
                <a:lumOff val="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자체 예산 확보</a:t>
          </a:r>
          <a:endParaRPr lang="ko-KR" altLang="en-US" sz="2800" b="0" i="0" u="none" kern="1200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5399584" y="1049264"/>
        <a:ext cx="1920151" cy="1348174"/>
      </dsp:txXfrm>
    </dsp:sp>
    <dsp:sp modelId="{D010019D-FE73-439E-A4D9-0613F63B0D83}">
      <dsp:nvSpPr>
        <dsp:cNvPr id="0" name=""/>
        <dsp:cNvSpPr/>
      </dsp:nvSpPr>
      <dsp:spPr>
        <a:xfrm>
          <a:off x="5401619" y="3147176"/>
          <a:ext cx="1916080" cy="1348174"/>
        </a:xfrm>
        <a:prstGeom prst="ellipse">
          <a:avLst/>
        </a:prstGeom>
        <a:gradFill rotWithShape="0">
          <a:gsLst>
            <a:gs pos="0">
              <a:schemeClr val="accent4">
                <a:hueOff val="-1785908"/>
                <a:satOff val="10760"/>
                <a:lumOff val="862"/>
                <a:alphaOff val="0"/>
                <a:shade val="51000"/>
                <a:satMod val="130000"/>
              </a:schemeClr>
            </a:gs>
            <a:gs pos="80000">
              <a:schemeClr val="accent4">
                <a:hueOff val="-1785908"/>
                <a:satOff val="10760"/>
                <a:lumOff val="862"/>
                <a:alphaOff val="0"/>
                <a:shade val="93000"/>
                <a:satMod val="130000"/>
              </a:schemeClr>
            </a:gs>
            <a:gs pos="100000">
              <a:schemeClr val="accent4">
                <a:hueOff val="-1785908"/>
                <a:satOff val="10760"/>
                <a:lumOff val="86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홍보 팀원 구성</a:t>
          </a:r>
          <a:endParaRPr lang="ko-KR" altLang="en-US" sz="2800" b="0" i="0" u="none" kern="1200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5401619" y="3147176"/>
        <a:ext cx="1916080" cy="1348174"/>
      </dsp:txXfrm>
    </dsp:sp>
    <dsp:sp modelId="{1CC24925-A78C-424F-A53E-7DB5767319B4}">
      <dsp:nvSpPr>
        <dsp:cNvPr id="0" name=""/>
        <dsp:cNvSpPr/>
      </dsp:nvSpPr>
      <dsp:spPr>
        <a:xfrm>
          <a:off x="3529417" y="4196133"/>
          <a:ext cx="2026792" cy="1348174"/>
        </a:xfrm>
        <a:prstGeom prst="ellipse">
          <a:avLst/>
        </a:prstGeom>
        <a:gradFill rotWithShape="0">
          <a:gsLst>
            <a:gs pos="0">
              <a:schemeClr val="accent4">
                <a:hueOff val="-2678862"/>
                <a:satOff val="16139"/>
                <a:lumOff val="1294"/>
                <a:alphaOff val="0"/>
                <a:shade val="51000"/>
                <a:satMod val="130000"/>
              </a:schemeClr>
            </a:gs>
            <a:gs pos="80000">
              <a:schemeClr val="accent4">
                <a:hueOff val="-2678862"/>
                <a:satOff val="16139"/>
                <a:lumOff val="1294"/>
                <a:alphaOff val="0"/>
                <a:shade val="93000"/>
                <a:satMod val="130000"/>
              </a:schemeClr>
            </a:gs>
            <a:gs pos="100000">
              <a:schemeClr val="accent4">
                <a:hueOff val="-2678862"/>
                <a:satOff val="16139"/>
                <a:lumOff val="12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방문 교육</a:t>
          </a:r>
          <a:endParaRPr lang="ko-KR" altLang="en-US" sz="2800" b="0" i="0" u="none" kern="1200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3529417" y="4196133"/>
        <a:ext cx="2026792" cy="1348174"/>
      </dsp:txXfrm>
    </dsp:sp>
    <dsp:sp modelId="{0E5B6B7A-C516-42E0-A4CE-678AF5C05FC1}">
      <dsp:nvSpPr>
        <dsp:cNvPr id="0" name=""/>
        <dsp:cNvSpPr/>
      </dsp:nvSpPr>
      <dsp:spPr>
        <a:xfrm>
          <a:off x="1729217" y="3096084"/>
          <a:ext cx="1993492" cy="1348174"/>
        </a:xfrm>
        <a:prstGeom prst="ellipse">
          <a:avLst/>
        </a:prstGeom>
        <a:gradFill rotWithShape="0">
          <a:gsLst>
            <a:gs pos="0">
              <a:schemeClr val="accent4">
                <a:hueOff val="-3571816"/>
                <a:satOff val="21519"/>
                <a:lumOff val="1725"/>
                <a:alphaOff val="0"/>
                <a:shade val="51000"/>
                <a:satMod val="130000"/>
              </a:schemeClr>
            </a:gs>
            <a:gs pos="80000">
              <a:schemeClr val="accent4">
                <a:hueOff val="-3571816"/>
                <a:satOff val="21519"/>
                <a:lumOff val="1725"/>
                <a:alphaOff val="0"/>
                <a:shade val="93000"/>
                <a:satMod val="130000"/>
              </a:schemeClr>
            </a:gs>
            <a:gs pos="100000">
              <a:schemeClr val="accent4">
                <a:hueOff val="-3571816"/>
                <a:satOff val="21519"/>
                <a:lumOff val="17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홍보 강화</a:t>
          </a:r>
          <a:endParaRPr lang="ko-KR" altLang="en-US" sz="2800" b="0" i="0" u="none" kern="1200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1729217" y="3096084"/>
        <a:ext cx="1993492" cy="1348174"/>
      </dsp:txXfrm>
    </dsp:sp>
    <dsp:sp modelId="{5A393465-785D-4724-8F81-E47C5D5963CC}">
      <dsp:nvSpPr>
        <dsp:cNvPr id="0" name=""/>
        <dsp:cNvSpPr/>
      </dsp:nvSpPr>
      <dsp:spPr>
        <a:xfrm>
          <a:off x="1644747" y="998165"/>
          <a:ext cx="2162432" cy="1348174"/>
        </a:xfrm>
        <a:prstGeom prst="ellipse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암 예방 </a:t>
          </a:r>
          <a:endParaRPr lang="en-US" altLang="ko-KR" sz="2800" b="0" i="0" u="none" kern="1200" dirty="0" smtClean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b="0" i="0" u="none" kern="12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rPr>
            <a:t>교육 강화</a:t>
          </a:r>
          <a:endParaRPr lang="ko-KR" altLang="en-US" sz="2800" b="0" i="0" u="none" kern="1200" dirty="0">
            <a:solidFill>
              <a:schemeClr val="tx1"/>
            </a:solidFill>
            <a:latin typeface="PNH복고만화" pitchFamily="18" charset="-127"/>
            <a:ea typeface="PNH복고만화" pitchFamily="18" charset="-127"/>
          </a:endParaRPr>
        </a:p>
      </dsp:txBody>
      <dsp:txXfrm>
        <a:off x="1644747" y="998165"/>
        <a:ext cx="2162432" cy="13481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12026-F954-4563-8F0F-DD60E0D1221D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B8972-1D14-4872-8AE8-A37AEE4F34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2741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0448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4735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5823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9934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4551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5222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3026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5733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78088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4076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D2A3E-A611-4183-B8F8-57DCE01D3845}" type="datetimeFigureOut">
              <a:rPr lang="ko-KR" altLang="en-US" smtClean="0"/>
              <a:pPr/>
              <a:t>2012-10-29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2A5C5-0CEA-440B-A74E-06A47B2524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8038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png"/><Relationship Id="rId7" Type="http://schemas.openxmlformats.org/officeDocument/2006/relationships/image" Target="../media/image2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gif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57" r="3494"/>
          <a:stretch/>
        </p:blipFill>
        <p:spPr>
          <a:xfrm>
            <a:off x="2378936" y="-819472"/>
            <a:ext cx="6693056" cy="809373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TextBox 13"/>
          <p:cNvSpPr txBox="1"/>
          <p:nvPr/>
        </p:nvSpPr>
        <p:spPr>
          <a:xfrm>
            <a:off x="1547664" y="1556792"/>
            <a:ext cx="5912196" cy="1200329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ko-KR" altLang="en-US" sz="72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rPr>
              <a:t>국가 암</a:t>
            </a:r>
            <a:r>
              <a:rPr lang="ko-KR" altLang="en-US" sz="72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72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rPr>
              <a:t>관리사업</a:t>
            </a:r>
            <a:endParaRPr lang="ko-KR" altLang="en-US" sz="7200" b="1" dirty="0">
              <a:ln>
                <a:solidFill>
                  <a:schemeClr val="bg1">
                    <a:alpha val="0"/>
                  </a:schemeClr>
                </a:solidFill>
              </a:ln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5004048" y="3789040"/>
            <a:ext cx="2876108" cy="1376863"/>
            <a:chOff x="5004048" y="3789040"/>
            <a:chExt cx="2876108" cy="1376863"/>
          </a:xfrm>
        </p:grpSpPr>
        <p:sp>
          <p:nvSpPr>
            <p:cNvPr id="15" name="TextBox 14"/>
            <p:cNvSpPr txBox="1"/>
            <p:nvPr/>
          </p:nvSpPr>
          <p:spPr>
            <a:xfrm>
              <a:off x="5004048" y="3789040"/>
              <a:ext cx="28761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4000" b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PNH복고만화" pitchFamily="18" charset="-127"/>
                  <a:ea typeface="PNH복고만화" pitchFamily="18" charset="-127"/>
                </a:rPr>
                <a:t>음성군 보건소</a:t>
              </a:r>
              <a:endParaRPr lang="ko-KR" alt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444208" y="4581128"/>
              <a:ext cx="12137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b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PNH복고만화" pitchFamily="18" charset="-127"/>
                  <a:ea typeface="PNH복고만화" pitchFamily="18" charset="-127"/>
                </a:rPr>
                <a:t>반옥자</a:t>
              </a:r>
              <a:endParaRPr lang="ko-KR" alt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79512" y="0"/>
            <a:ext cx="8964488" cy="6437995"/>
            <a:chOff x="179512" y="0"/>
            <a:chExt cx="8964488" cy="6437995"/>
          </a:xfrm>
        </p:grpSpPr>
        <p:pic>
          <p:nvPicPr>
            <p:cNvPr id="8" name="Picture 5" descr="고추미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596336" y="0"/>
              <a:ext cx="1547664" cy="2780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 descr="거돌이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9512" y="3933056"/>
              <a:ext cx="1296143" cy="2504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499992" y="2780928"/>
            <a:ext cx="3456384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PNH복고만화" pitchFamily="18" charset="-127"/>
                <a:ea typeface="PNH복고만화" pitchFamily="18" charset="-127"/>
              </a:rPr>
              <a:t>(</a:t>
            </a:r>
            <a:r>
              <a:rPr lang="ko-KR" altLang="en-US" sz="3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PNH복고만화" pitchFamily="18" charset="-127"/>
                <a:ea typeface="PNH복고만화" pitchFamily="18" charset="-127"/>
              </a:rPr>
              <a:t>교육 및 홍보부문</a:t>
            </a:r>
            <a:r>
              <a:rPr lang="en-US" altLang="ko-KR" sz="3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PNH복고만화" pitchFamily="18" charset="-127"/>
                <a:ea typeface="PNH복고만화" pitchFamily="18" charset="-127"/>
              </a:rPr>
              <a:t>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9910572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7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7" name="그룹 36"/>
          <p:cNvGrpSpPr/>
          <p:nvPr/>
        </p:nvGrpSpPr>
        <p:grpSpPr>
          <a:xfrm>
            <a:off x="0" y="1268760"/>
            <a:ext cx="9180512" cy="5603862"/>
            <a:chOff x="0" y="1277888"/>
            <a:chExt cx="9180512" cy="5603862"/>
          </a:xfrm>
        </p:grpSpPr>
        <p:sp>
          <p:nvSpPr>
            <p:cNvPr id="34" name="직사각형 33"/>
            <p:cNvSpPr/>
            <p:nvPr/>
          </p:nvSpPr>
          <p:spPr>
            <a:xfrm>
              <a:off x="0" y="6549094"/>
              <a:ext cx="9180512" cy="332656"/>
            </a:xfrm>
            <a:prstGeom prst="rect">
              <a:avLst/>
            </a:prstGeom>
            <a:gradFill flip="none" rotWithShape="1">
              <a:gsLst>
                <a:gs pos="100000">
                  <a:srgbClr val="224C00"/>
                </a:gs>
                <a:gs pos="0">
                  <a:srgbClr val="1A3C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lum bright="-50000" contrast="56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277888"/>
              <a:ext cx="6084168" cy="5580112"/>
            </a:xfrm>
            <a:prstGeom prst="rect">
              <a:avLst/>
            </a:prstGeom>
          </p:spPr>
        </p:pic>
      </p:grpSp>
      <p:grpSp>
        <p:nvGrpSpPr>
          <p:cNvPr id="32" name="그룹 31"/>
          <p:cNvGrpSpPr/>
          <p:nvPr/>
        </p:nvGrpSpPr>
        <p:grpSpPr>
          <a:xfrm>
            <a:off x="3059832" y="332656"/>
            <a:ext cx="5257894" cy="5338628"/>
            <a:chOff x="3059832" y="332656"/>
            <a:chExt cx="5257894" cy="5338628"/>
          </a:xfrm>
        </p:grpSpPr>
        <p:pic>
          <p:nvPicPr>
            <p:cNvPr id="43" name="그림 42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9832" y="4139952"/>
              <a:ext cx="780290" cy="780290"/>
            </a:xfrm>
            <a:prstGeom prst="rect">
              <a:avLst/>
            </a:prstGeom>
          </p:spPr>
        </p:pic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9832" y="4805003"/>
              <a:ext cx="780290" cy="78029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940152" y="332656"/>
              <a:ext cx="237757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목  차</a:t>
              </a:r>
              <a:r>
                <a:rPr lang="ko-KR" altLang="en-US" sz="60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-윤고딕330" pitchFamily="18" charset="-127"/>
                  <a:ea typeface="-윤고딕330" pitchFamily="18" charset="-127"/>
                </a:rPr>
                <a:t> </a:t>
              </a:r>
              <a:endParaRPr lang="ko-KR" altLang="en-US" sz="60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-윤고딕330" pitchFamily="18" charset="-127"/>
                <a:ea typeface="-윤고딕330" pitchFamily="18" charset="-127"/>
              </a:endParaRPr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3059832" y="1403648"/>
              <a:ext cx="2985206" cy="866281"/>
              <a:chOff x="5724128" y="2200676"/>
              <a:chExt cx="2985206" cy="866281"/>
            </a:xfrm>
          </p:grpSpPr>
          <p:pic>
            <p:nvPicPr>
              <p:cNvPr id="20" name="그림 19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24128" y="2200676"/>
                <a:ext cx="780290" cy="78029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5969481" y="2543737"/>
                <a:ext cx="27398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8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NH복고만화" pitchFamily="18" charset="-127"/>
                    <a:ea typeface="PNH복고만화" pitchFamily="18" charset="-127"/>
                  </a:rPr>
                  <a:t>   음성군 일반 현황 </a:t>
                </a:r>
                <a:endParaRPr lang="ko-KR" altLang="en-US" sz="28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endParaRPr>
              </a:p>
            </p:txBody>
          </p:sp>
        </p:grpSp>
        <p:grpSp>
          <p:nvGrpSpPr>
            <p:cNvPr id="22" name="그룹 21"/>
            <p:cNvGrpSpPr/>
            <p:nvPr/>
          </p:nvGrpSpPr>
          <p:grpSpPr>
            <a:xfrm>
              <a:off x="3059832" y="2090698"/>
              <a:ext cx="3575111" cy="866281"/>
              <a:chOff x="5724128" y="2200676"/>
              <a:chExt cx="3575111" cy="866281"/>
            </a:xfrm>
          </p:grpSpPr>
          <p:pic>
            <p:nvPicPr>
              <p:cNvPr id="23" name="그림 22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24128" y="2200676"/>
                <a:ext cx="780290" cy="780290"/>
              </a:xfrm>
              <a:prstGeom prst="rect">
                <a:avLst/>
              </a:prstGeom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5969481" y="2543737"/>
                <a:ext cx="33297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8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NH복고만화" pitchFamily="18" charset="-127"/>
                    <a:ea typeface="PNH복고만화" pitchFamily="18" charset="-127"/>
                  </a:rPr>
                  <a:t>   사업의 필요성 및 목적</a:t>
                </a:r>
                <a:endParaRPr lang="ko-KR" altLang="en-US" sz="28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3059832" y="2777748"/>
              <a:ext cx="3575111" cy="866281"/>
              <a:chOff x="5724128" y="2200676"/>
              <a:chExt cx="3575111" cy="866281"/>
            </a:xfrm>
          </p:grpSpPr>
          <p:pic>
            <p:nvPicPr>
              <p:cNvPr id="26" name="그림 25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24128" y="2200676"/>
                <a:ext cx="780290" cy="780290"/>
              </a:xfrm>
              <a:prstGeom prst="rect">
                <a:avLst/>
              </a:prstGeom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5969481" y="2543737"/>
                <a:ext cx="33297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8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NH복고만화" pitchFamily="18" charset="-127"/>
                    <a:ea typeface="PNH복고만화" pitchFamily="18" charset="-127"/>
                  </a:rPr>
                  <a:t>   사업추진 전략 및 계획</a:t>
                </a:r>
                <a:endParaRPr lang="ko-KR" altLang="en-US" sz="28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endParaRPr>
              </a:p>
            </p:txBody>
          </p:sp>
        </p:grpSp>
        <p:grpSp>
          <p:nvGrpSpPr>
            <p:cNvPr id="28" name="그룹 27"/>
            <p:cNvGrpSpPr/>
            <p:nvPr/>
          </p:nvGrpSpPr>
          <p:grpSpPr>
            <a:xfrm>
              <a:off x="3059832" y="3464798"/>
              <a:ext cx="2526747" cy="866281"/>
              <a:chOff x="5724128" y="2200676"/>
              <a:chExt cx="2526747" cy="866281"/>
            </a:xfrm>
          </p:grpSpPr>
          <p:pic>
            <p:nvPicPr>
              <p:cNvPr id="29" name="그림 28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 xmlns="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724128" y="2200676"/>
                <a:ext cx="780290" cy="780290"/>
              </a:xfrm>
              <a:prstGeom prst="rect">
                <a:avLst/>
              </a:prstGeom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5969481" y="2543737"/>
                <a:ext cx="2281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800" dirty="0" smtClean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NH복고만화" pitchFamily="18" charset="-127"/>
                    <a:ea typeface="PNH복고만화" pitchFamily="18" charset="-127"/>
                  </a:rPr>
                  <a:t>   사업추진 내용</a:t>
                </a:r>
                <a:endParaRPr lang="ko-KR" altLang="en-US" sz="28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3305185" y="4483013"/>
              <a:ext cx="27398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  사업 실적 및 평가</a:t>
              </a:r>
              <a:endParaRPr lang="ko-KR" altLang="en-US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05185" y="5148064"/>
              <a:ext cx="29530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  문제점 및 </a:t>
              </a:r>
              <a:r>
                <a:rPr lang="ko-KR" altLang="en-US" sz="28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향후계획</a:t>
              </a:r>
              <a:endParaRPr lang="ko-KR" altLang="en-US" sz="28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4713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23528" y="-387424"/>
            <a:ext cx="2398745" cy="2646878"/>
            <a:chOff x="323528" y="-387424"/>
            <a:chExt cx="2398745" cy="264687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-387424"/>
              <a:ext cx="89159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1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43608" y="921494"/>
              <a:ext cx="16786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PART</a:t>
              </a:r>
              <a:endPara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2483768" y="1149252"/>
            <a:ext cx="4824536" cy="4523560"/>
            <a:chOff x="2483768" y="1149252"/>
            <a:chExt cx="4824536" cy="452356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2483768" y="1149252"/>
              <a:ext cx="4824536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3059832" y="3140968"/>
              <a:ext cx="37994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  </a:t>
              </a:r>
              <a:r>
                <a:rPr lang="ko-KR" altLang="en-US" sz="40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음성군 일반 현황 </a:t>
              </a:r>
              <a:endParaRPr lang="ko-KR" altLang="en-US" sz="40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016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375047"/>
            <a:ext cx="45352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행정 구역 및 인구현황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>
            <a:off x="1475656" y="3933056"/>
            <a:ext cx="2088232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75656" y="4221088"/>
            <a:ext cx="2361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병 의원 현황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763688" y="4869160"/>
          <a:ext cx="7200800" cy="1572358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648072"/>
                <a:gridCol w="1080120"/>
                <a:gridCol w="792088"/>
                <a:gridCol w="1080120"/>
                <a:gridCol w="1080120"/>
                <a:gridCol w="936104"/>
                <a:gridCol w="1584176"/>
              </a:tblGrid>
              <a:tr h="10506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총계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종합병원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병원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일반</a:t>
                      </a:r>
                      <a:r>
                        <a:rPr lang="en-US" altLang="ko-KR" sz="2000" b="0" u="none" baseline="0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 </a:t>
                      </a:r>
                      <a:r>
                        <a:rPr lang="ko-KR" altLang="en-US" sz="2000" b="0" u="none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의원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치과의원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한의원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국가 암 검진</a:t>
                      </a:r>
                      <a:endParaRPr lang="ko-KR" altLang="en-US" sz="2000" b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u="none" dirty="0" smtClean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지정병원</a:t>
                      </a:r>
                      <a:endParaRPr lang="ko-KR" altLang="en-US" sz="2000" b="0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</a:tr>
              <a:tr h="4021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74</a:t>
                      </a:r>
                      <a:endParaRPr lang="en-US" sz="2000" b="1" i="0" u="none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-</a:t>
                      </a:r>
                      <a:endParaRPr lang="en-US" sz="2000" b="1" i="0" u="none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3</a:t>
                      </a:r>
                      <a:endParaRPr lang="en-US" sz="2000" b="1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38</a:t>
                      </a:r>
                      <a:endParaRPr lang="en-US" sz="2000" b="1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14</a:t>
                      </a:r>
                      <a:endParaRPr lang="en-US" sz="2000" b="1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15</a:t>
                      </a:r>
                      <a:endParaRPr lang="en-US" sz="2000" b="1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none" dirty="0">
                          <a:solidFill>
                            <a:schemeClr val="tx1"/>
                          </a:solidFill>
                          <a:latin typeface="PNH복고만화" pitchFamily="18" charset="-127"/>
                          <a:ea typeface="PNH복고만화" pitchFamily="18" charset="-127"/>
                        </a:rPr>
                        <a:t>1</a:t>
                      </a:r>
                      <a:endParaRPr lang="en-US" sz="2000" b="1" i="0" u="none" dirty="0">
                        <a:solidFill>
                          <a:schemeClr val="tx1"/>
                        </a:solidFill>
                        <a:latin typeface="PNH복고만화" pitchFamily="18" charset="-127"/>
                        <a:ea typeface="PNH복고만화" pitchFamily="18" charset="-127"/>
                      </a:endParaRPr>
                    </a:p>
                  </a:txBody>
                  <a:tcPr marL="61583" marR="61583" marT="17026" marB="17026" anchor="ctr"/>
                </a:tc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4211960" y="1124744"/>
            <a:ext cx="5544616" cy="3888432"/>
            <a:chOff x="4211960" y="1124744"/>
            <a:chExt cx="5544616" cy="3888432"/>
          </a:xfrm>
        </p:grpSpPr>
        <p:sp>
          <p:nvSpPr>
            <p:cNvPr id="17" name="포인트가 7개인 별 16"/>
            <p:cNvSpPr/>
            <p:nvPr/>
          </p:nvSpPr>
          <p:spPr>
            <a:xfrm>
              <a:off x="4211960" y="1124744"/>
              <a:ext cx="4932040" cy="3888432"/>
            </a:xfrm>
            <a:prstGeom prst="star7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48064" y="1844824"/>
              <a:ext cx="4608512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-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읍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.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면 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: 9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개 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(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읍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2,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면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7)</a:t>
              </a:r>
            </a:p>
            <a:p>
              <a:endParaRPr lang="ko-KR" altLang="en-US" sz="24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en-US" altLang="ko-KR" sz="2400" b="1" dirty="0" smtClean="0"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2400" b="1" dirty="0" smtClean="0">
                  <a:latin typeface="PNH복고만화" pitchFamily="18" charset="-127"/>
                  <a:ea typeface="PNH복고만화" pitchFamily="18" charset="-127"/>
                </a:rPr>
                <a:t> 총 인구 수 </a:t>
              </a:r>
              <a:r>
                <a:rPr lang="en-US" altLang="ko-KR" sz="2400" b="1" dirty="0" smtClean="0">
                  <a:latin typeface="PNH복고만화" pitchFamily="18" charset="-127"/>
                  <a:ea typeface="PNH복고만화" pitchFamily="18" charset="-127"/>
                </a:rPr>
                <a:t>: 97,587</a:t>
              </a:r>
              <a:r>
                <a:rPr lang="ko-KR" altLang="en-US" sz="2400" b="1" dirty="0" smtClean="0">
                  <a:latin typeface="PNH복고만화" pitchFamily="18" charset="-127"/>
                  <a:ea typeface="PNH복고만화" pitchFamily="18" charset="-127"/>
                </a:rPr>
                <a:t>명</a:t>
              </a:r>
              <a:endParaRPr lang="en-US" altLang="ko-KR" sz="2400" b="1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    (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남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-52,404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명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,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여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-45,183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명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)</a:t>
              </a:r>
            </a:p>
            <a:p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 </a:t>
              </a:r>
            </a:p>
            <a:p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-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세대 수 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: 28,999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세대</a:t>
              </a:r>
            </a:p>
            <a:p>
              <a:endParaRPr lang="ko-KR" altLang="en-US" sz="2400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7" y="980728"/>
            <a:ext cx="4104455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23528" y="188640"/>
            <a:ext cx="4742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03. 2009~2011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국가 암 수검 현황 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467544" y="836712"/>
            <a:ext cx="3816424" cy="3024336"/>
            <a:chOff x="395536" y="836712"/>
            <a:chExt cx="3816424" cy="3024336"/>
          </a:xfrm>
        </p:grpSpPr>
        <p:graphicFrame>
          <p:nvGraphicFramePr>
            <p:cNvPr id="12" name="차트 11"/>
            <p:cNvGraphicFramePr/>
            <p:nvPr/>
          </p:nvGraphicFramePr>
          <p:xfrm>
            <a:off x="395536" y="980728"/>
            <a:ext cx="3816424" cy="2880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971600" y="836712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latin typeface="PNH복고만화" pitchFamily="18" charset="-127"/>
                  <a:ea typeface="PNH복고만화" pitchFamily="18" charset="-127"/>
                </a:rPr>
                <a:t>2009</a:t>
              </a:r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년 </a:t>
              </a:r>
              <a:r>
                <a:rPr lang="ko-KR" altLang="en-US" sz="2800" dirty="0" err="1" smtClean="0">
                  <a:latin typeface="PNH복고만화" pitchFamily="18" charset="-127"/>
                  <a:ea typeface="PNH복고만화" pitchFamily="18" charset="-127"/>
                </a:rPr>
                <a:t>수검율</a:t>
              </a:r>
              <a:endParaRPr lang="ko-KR" altLang="en-US" sz="2800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4572000" y="764704"/>
            <a:ext cx="4211960" cy="3240360"/>
            <a:chOff x="4572000" y="764704"/>
            <a:chExt cx="4211960" cy="3240360"/>
          </a:xfrm>
        </p:grpSpPr>
        <p:graphicFrame>
          <p:nvGraphicFramePr>
            <p:cNvPr id="13" name="차트 12"/>
            <p:cNvGraphicFramePr/>
            <p:nvPr/>
          </p:nvGraphicFramePr>
          <p:xfrm>
            <a:off x="4572000" y="980728"/>
            <a:ext cx="4211960" cy="3024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5292080" y="764704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latin typeface="PNH복고만화" pitchFamily="18" charset="-127"/>
                  <a:ea typeface="PNH복고만화" pitchFamily="18" charset="-127"/>
                </a:rPr>
                <a:t>2010</a:t>
              </a:r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년 </a:t>
              </a:r>
              <a:r>
                <a:rPr lang="ko-KR" altLang="en-US" sz="2800" dirty="0" err="1" smtClean="0">
                  <a:latin typeface="PNH복고만화" pitchFamily="18" charset="-127"/>
                  <a:ea typeface="PNH복고만화" pitchFamily="18" charset="-127"/>
                </a:rPr>
                <a:t>수검율</a:t>
              </a:r>
              <a:endParaRPr lang="ko-KR" altLang="en-US" sz="2800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907704" y="3068960"/>
            <a:ext cx="4896544" cy="3456384"/>
            <a:chOff x="1907704" y="3140968"/>
            <a:chExt cx="4896544" cy="3456384"/>
          </a:xfrm>
        </p:grpSpPr>
        <p:graphicFrame>
          <p:nvGraphicFramePr>
            <p:cNvPr id="16" name="차트 15"/>
            <p:cNvGraphicFramePr/>
            <p:nvPr/>
          </p:nvGraphicFramePr>
          <p:xfrm>
            <a:off x="1907704" y="3284984"/>
            <a:ext cx="4896544" cy="33123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3347864" y="3140968"/>
              <a:ext cx="2232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 smtClean="0">
                  <a:latin typeface="PNH복고만화" pitchFamily="18" charset="-127"/>
                  <a:ea typeface="PNH복고만화" pitchFamily="18" charset="-127"/>
                </a:rPr>
                <a:t>2011</a:t>
              </a:r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년 </a:t>
              </a:r>
              <a:r>
                <a:rPr lang="ko-KR" altLang="en-US" sz="2800" dirty="0" err="1" smtClean="0">
                  <a:latin typeface="PNH복고만화" pitchFamily="18" charset="-127"/>
                  <a:ea typeface="PNH복고만화" pitchFamily="18" charset="-127"/>
                </a:rPr>
                <a:t>수검율</a:t>
              </a:r>
              <a:endParaRPr lang="ko-KR" altLang="en-US" sz="2800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-36512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23528" y="404664"/>
            <a:ext cx="6851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04. 2009 ~ 2011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국가 암 의료비 지원자 수</a:t>
            </a:r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 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차트 10"/>
          <p:cNvGraphicFramePr/>
          <p:nvPr/>
        </p:nvGraphicFramePr>
        <p:xfrm>
          <a:off x="683568" y="1340768"/>
          <a:ext cx="8064896" cy="455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304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05. </a:t>
            </a:r>
            <a:r>
              <a:rPr lang="ko-KR" altLang="en-US" sz="28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보건소 기구 및 인력</a:t>
            </a:r>
            <a:endParaRPr lang="ko-KR" altLang="en-US" sz="28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980729"/>
            <a:ext cx="7344816" cy="332398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○ 기구 및 인력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: 27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개소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102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명</a:t>
            </a:r>
          </a:p>
          <a:p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○ 보건소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5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팀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64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명 </a:t>
            </a:r>
            <a:endParaRPr lang="en-US" altLang="ko-KR" sz="24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endParaRPr>
          </a:p>
          <a:p>
            <a:endParaRPr lang="en-US" altLang="ko-KR" sz="24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○ 보건 </a:t>
            </a:r>
            <a:r>
              <a:rPr lang="ko-KR" altLang="en-US" sz="2400" dirty="0" err="1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진료팀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: </a:t>
            </a:r>
            <a:r>
              <a:rPr lang="en-US" altLang="ko-KR" sz="2400" u="sng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14</a:t>
            </a:r>
            <a:r>
              <a:rPr lang="ko-KR" altLang="en-US" sz="2400" u="sng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명중 국가 암 관리 사업 담당자 </a:t>
            </a:r>
            <a:r>
              <a:rPr lang="en-US" altLang="ko-KR" sz="2400" u="sng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1</a:t>
            </a:r>
            <a:r>
              <a:rPr lang="ko-KR" altLang="en-US" sz="2400" u="sng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명</a:t>
            </a:r>
            <a:endParaRPr lang="en-US" altLang="ko-KR" sz="2400" u="sng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endParaRPr>
          </a:p>
          <a:p>
            <a:endParaRPr lang="en-US" altLang="ko-KR" sz="24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○ 보건지소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: 8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개소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20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명</a:t>
            </a:r>
          </a:p>
          <a:p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○ 보건진료소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: 18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개소 </a:t>
            </a:r>
            <a:r>
              <a:rPr lang="en-US" altLang="ko-KR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18</a:t>
            </a:r>
            <a:r>
              <a:rPr lang="ko-KR" altLang="en-US" sz="2400" dirty="0" smtClean="0">
                <a:solidFill>
                  <a:schemeClr val="tx1"/>
                </a:solidFill>
                <a:latin typeface="PNH복고만화" pitchFamily="18" charset="-127"/>
                <a:ea typeface="PNH복고만화" pitchFamily="18" charset="-127"/>
              </a:rPr>
              <a:t>명 </a:t>
            </a:r>
            <a:endParaRPr lang="en-US" altLang="ko-KR" sz="2400" dirty="0" smtClean="0">
              <a:solidFill>
                <a:schemeClr val="tx1"/>
              </a:solidFill>
              <a:latin typeface="PNH복고만화" pitchFamily="18" charset="-127"/>
              <a:ea typeface="PNH복고만화" pitchFamily="18" charset="-127"/>
            </a:endParaRPr>
          </a:p>
          <a:p>
            <a:endParaRPr lang="ko-KR" altLang="en-US" sz="2400" dirty="0" smtClean="0">
              <a:latin typeface="PNH복고만화" pitchFamily="18" charset="-127"/>
              <a:ea typeface="PNH복고만화" pitchFamily="18" charset="-127"/>
            </a:endParaRPr>
          </a:p>
          <a:p>
            <a:endParaRPr lang="ko-KR" alt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1331640" y="4509120"/>
            <a:ext cx="8244408" cy="16927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altLang="ko-KR" sz="2800" cap="all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PNH복고만화" pitchFamily="18" charset="-127"/>
                <a:ea typeface="PNH복고만화" pitchFamily="18" charset="-127"/>
              </a:rPr>
              <a:t>※ </a:t>
            </a:r>
            <a:r>
              <a:rPr lang="ko-KR" altLang="en-US" sz="2300" dirty="0" smtClean="0">
                <a:latin typeface="PNH복고만화" pitchFamily="18" charset="-127"/>
                <a:ea typeface="PNH복고만화" pitchFamily="18" charset="-127"/>
              </a:rPr>
              <a:t>국가 암 관리 사업 담당 인력은 보건진료팀장 </a:t>
            </a:r>
            <a:r>
              <a:rPr lang="en-US" altLang="ko-KR" sz="2300" dirty="0" smtClean="0">
                <a:latin typeface="PNH복고만화" pitchFamily="18" charset="-127"/>
                <a:ea typeface="PNH복고만화" pitchFamily="18" charset="-127"/>
              </a:rPr>
              <a:t>1</a:t>
            </a:r>
            <a:r>
              <a:rPr lang="ko-KR" altLang="en-US" sz="2300" dirty="0" smtClean="0">
                <a:latin typeface="PNH복고만화" pitchFamily="18" charset="-127"/>
                <a:ea typeface="PNH복고만화" pitchFamily="18" charset="-127"/>
              </a:rPr>
              <a:t>명과 실무 담당자 </a:t>
            </a:r>
            <a:r>
              <a:rPr lang="en-US" altLang="ko-KR" sz="2300" dirty="0" smtClean="0">
                <a:latin typeface="PNH복고만화" pitchFamily="18" charset="-127"/>
                <a:ea typeface="PNH복고만화" pitchFamily="18" charset="-127"/>
              </a:rPr>
              <a:t>1</a:t>
            </a:r>
            <a:r>
              <a:rPr lang="ko-KR" altLang="en-US" sz="2300" dirty="0" smtClean="0">
                <a:latin typeface="PNH복고만화" pitchFamily="18" charset="-127"/>
                <a:ea typeface="PNH복고만화" pitchFamily="18" charset="-127"/>
              </a:rPr>
              <a:t>명</a:t>
            </a:r>
            <a:endParaRPr lang="en-US" altLang="ko-KR" sz="2300" dirty="0" smtClean="0">
              <a:latin typeface="PNH복고만화" pitchFamily="18" charset="-127"/>
              <a:ea typeface="PNH복고만화" pitchFamily="18" charset="-127"/>
            </a:endParaRPr>
          </a:p>
          <a:p>
            <a:endParaRPr lang="en-US" altLang="ko-KR" sz="2400" dirty="0" smtClean="0"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2600" b="1" i="1" u="sng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PNH복고만화" pitchFamily="18" charset="-127"/>
                <a:ea typeface="PNH복고만화" pitchFamily="18" charset="-127"/>
              </a:rPr>
              <a:t>지자체</a:t>
            </a:r>
            <a:r>
              <a:rPr lang="ko-KR" altLang="en-US" sz="26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PNH복고만화" pitchFamily="18" charset="-127"/>
                <a:ea typeface="PNH복고만화" pitchFamily="18" charset="-127"/>
              </a:rPr>
              <a:t> 인력 부족과 지역사회 자원 전문인력 부족으로 </a:t>
            </a:r>
            <a:endParaRPr lang="en-US" altLang="ko-KR" sz="2600" b="1" i="1" u="sng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26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PNH복고만화" pitchFamily="18" charset="-127"/>
                <a:ea typeface="PNH복고만화" pitchFamily="18" charset="-127"/>
              </a:rPr>
              <a:t>담당자 </a:t>
            </a:r>
            <a:r>
              <a:rPr lang="en-US" altLang="ko-KR" sz="26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PNH복고만화" pitchFamily="18" charset="-127"/>
                <a:ea typeface="PNH복고만화" pitchFamily="18" charset="-127"/>
              </a:rPr>
              <a:t>1</a:t>
            </a:r>
            <a:r>
              <a:rPr lang="ko-KR" altLang="en-US" sz="26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PNH복고만화" pitchFamily="18" charset="-127"/>
                <a:ea typeface="PNH복고만화" pitchFamily="18" charset="-127"/>
              </a:rPr>
              <a:t>명이 암 예방사업에 주력</a:t>
            </a:r>
            <a:r>
              <a:rPr lang="en-US" altLang="ko-KR" sz="2600" b="1" i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2600" b="1" i="1" u="sng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323528" y="-387424"/>
            <a:ext cx="2520280" cy="2646878"/>
            <a:chOff x="323528" y="-387424"/>
            <a:chExt cx="2520280" cy="264687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-387424"/>
              <a:ext cx="89159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2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65143" y="921494"/>
              <a:ext cx="16786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PART</a:t>
              </a:r>
              <a:endPara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2483768" y="1149252"/>
            <a:ext cx="4896544" cy="4523560"/>
            <a:chOff x="2483768" y="1149252"/>
            <a:chExt cx="4896544" cy="452356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2483768" y="1149252"/>
              <a:ext cx="4896544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915816" y="3140968"/>
              <a:ext cx="40062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사업의 필요성 및 목적</a:t>
              </a:r>
              <a:endParaRPr lang="ko-KR" altLang="en-US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016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-36512" y="0"/>
            <a:ext cx="9180512" cy="6858000"/>
            <a:chOff x="-36512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-36512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591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암 검진 사업의 필요성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 rot="21043963">
            <a:off x="282233" y="1759460"/>
            <a:ext cx="70657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사통팔달의 교통망으로 발달됨에 따라 유동성 인구로 인하여 </a:t>
            </a:r>
            <a:r>
              <a:rPr lang="ko-KR" altLang="en-US" sz="2800" u="sng" dirty="0" smtClean="0">
                <a:latin typeface="PNH복고만화" pitchFamily="18" charset="-127"/>
                <a:ea typeface="PNH복고만화" pitchFamily="18" charset="-127"/>
              </a:rPr>
              <a:t>인근 도시지역의 의료기관을 이용하는 추세</a:t>
            </a:r>
            <a:endParaRPr lang="ko-KR" altLang="en-US" sz="2800" u="sng" dirty="0"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1619672" y="3356992"/>
            <a:ext cx="7309320" cy="1458163"/>
            <a:chOff x="1619672" y="3356992"/>
            <a:chExt cx="7309320" cy="1458163"/>
          </a:xfrm>
        </p:grpSpPr>
        <p:sp>
          <p:nvSpPr>
            <p:cNvPr id="11" name="직사각형 10"/>
            <p:cNvSpPr/>
            <p:nvPr/>
          </p:nvSpPr>
          <p:spPr>
            <a:xfrm>
              <a:off x="3131840" y="3861048"/>
              <a:ext cx="57971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지역 내 건강검진</a:t>
              </a:r>
              <a:r>
                <a:rPr lang="en-US" altLang="ko-KR" sz="2800" dirty="0" smtClean="0">
                  <a:latin typeface="PNH복고만화" pitchFamily="18" charset="-127"/>
                  <a:ea typeface="PNH복고만화" pitchFamily="18" charset="-127"/>
                </a:rPr>
                <a:t>(</a:t>
              </a:r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암 검진</a:t>
              </a:r>
              <a:r>
                <a:rPr lang="en-US" altLang="ko-KR" sz="2800" dirty="0" smtClean="0">
                  <a:latin typeface="PNH복고만화" pitchFamily="18" charset="-127"/>
                  <a:ea typeface="PNH복고만화" pitchFamily="18" charset="-127"/>
                </a:rPr>
                <a:t>) </a:t>
              </a:r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지정의료기관은 </a:t>
              </a:r>
              <a:endParaRPr lang="en-US" altLang="ko-KR" sz="28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경영난의 어려움으로 </a:t>
              </a:r>
              <a:r>
                <a:rPr lang="ko-KR" altLang="en-US" sz="2800" i="1" u="sng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의료기관이 부족</a:t>
              </a:r>
              <a:endParaRPr lang="ko-KR" altLang="en-US" sz="28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cxnSp>
          <p:nvCxnSpPr>
            <p:cNvPr id="13" name="꺾인 연결선 12"/>
            <p:cNvCxnSpPr/>
            <p:nvPr/>
          </p:nvCxnSpPr>
          <p:spPr>
            <a:xfrm>
              <a:off x="1619672" y="3356992"/>
              <a:ext cx="1512168" cy="936104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591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암 검진 사업의 필요성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323528" y="1124744"/>
            <a:ext cx="6264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급격한 공업화로 농업과의 복합지역으로 </a:t>
            </a:r>
            <a:r>
              <a:rPr lang="en-US" altLang="ko-KR" sz="2800" dirty="0" smtClean="0">
                <a:latin typeface="PNH복고만화" pitchFamily="18" charset="-127"/>
                <a:ea typeface="PNH복고만화" pitchFamily="18" charset="-127"/>
              </a:rPr>
              <a:t>30~50</a:t>
            </a:r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대의 기업체 종사자가 증가</a:t>
            </a:r>
            <a:endParaRPr lang="ko-KR" altLang="en-US" sz="2800" dirty="0"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39552" y="2132856"/>
            <a:ext cx="5688632" cy="3181712"/>
            <a:chOff x="539552" y="2132856"/>
            <a:chExt cx="5688632" cy="3181712"/>
          </a:xfrm>
        </p:grpSpPr>
        <p:sp>
          <p:nvSpPr>
            <p:cNvPr id="16" name="직사각형 15"/>
            <p:cNvSpPr/>
            <p:nvPr/>
          </p:nvSpPr>
          <p:spPr>
            <a:xfrm>
              <a:off x="971600" y="2636912"/>
              <a:ext cx="5256584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2800" dirty="0" smtClean="0">
                  <a:latin typeface="PNH복고만화" pitchFamily="18" charset="-127"/>
                  <a:ea typeface="PNH복고만화" pitchFamily="18" charset="-127"/>
                </a:rPr>
                <a:t>농업에 종사자는 고령화로 </a:t>
              </a:r>
              <a:endParaRPr lang="en-US" altLang="ko-KR" sz="28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2800" u="sng" dirty="0" smtClean="0">
                  <a:latin typeface="PNH복고만화" pitchFamily="18" charset="-127"/>
                  <a:ea typeface="PNH복고만화" pitchFamily="18" charset="-127"/>
                </a:rPr>
                <a:t>교육의 무관심</a:t>
              </a:r>
              <a:r>
                <a:rPr lang="en-US" altLang="ko-KR" sz="2800" dirty="0" smtClean="0">
                  <a:latin typeface="PNH복고만화" pitchFamily="18" charset="-127"/>
                  <a:ea typeface="PNH복고만화" pitchFamily="18" charset="-127"/>
                </a:rPr>
                <a:t> </a:t>
              </a:r>
            </a:p>
            <a:p>
              <a:r>
                <a:rPr lang="ko-KR" altLang="en-US" sz="2800" u="sng" dirty="0" smtClean="0">
                  <a:latin typeface="PNH복고만화" pitchFamily="18" charset="-127"/>
                  <a:ea typeface="PNH복고만화" pitchFamily="18" charset="-127"/>
                </a:rPr>
                <a:t>교육기회 부족</a:t>
              </a:r>
              <a:endParaRPr lang="en-US" altLang="ko-KR" sz="28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2800" b="1" u="sng" dirty="0" smtClean="0">
                  <a:latin typeface="PNH복고만화" pitchFamily="18" charset="-127"/>
                  <a:ea typeface="PNH복고만화" pitchFamily="18" charset="-127"/>
                </a:rPr>
                <a:t>의료정보 부족</a:t>
              </a:r>
              <a:endParaRPr lang="en-US" altLang="ko-KR" sz="2800" u="sng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2800" b="1" u="sng" dirty="0" smtClean="0">
                  <a:latin typeface="PNH복고만화" pitchFamily="18" charset="-127"/>
                  <a:ea typeface="PNH복고만화" pitchFamily="18" charset="-127"/>
                </a:rPr>
                <a:t>국가 암 검진 지정의료기관 부족</a:t>
              </a:r>
              <a:endParaRPr lang="en-US" altLang="ko-KR" sz="28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2800" b="1" u="sng" dirty="0" smtClean="0">
                  <a:latin typeface="PNH복고만화" pitchFamily="18" charset="-127"/>
                  <a:ea typeface="PNH복고만화" pitchFamily="18" charset="-127"/>
                </a:rPr>
                <a:t>원거리에 위치한 의료기관 이용의 불편</a:t>
              </a:r>
              <a:endParaRPr lang="ko-KR" altLang="en-US" sz="28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cxnSp>
          <p:nvCxnSpPr>
            <p:cNvPr id="24" name="직선 화살표 연결선 23"/>
            <p:cNvCxnSpPr/>
            <p:nvPr/>
          </p:nvCxnSpPr>
          <p:spPr>
            <a:xfrm>
              <a:off x="539552" y="2132856"/>
              <a:ext cx="576064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7" name="그룹 16"/>
          <p:cNvGrpSpPr/>
          <p:nvPr/>
        </p:nvGrpSpPr>
        <p:grpSpPr>
          <a:xfrm>
            <a:off x="4656877" y="1387143"/>
            <a:ext cx="5492295" cy="3672408"/>
            <a:chOff x="4656877" y="1387143"/>
            <a:chExt cx="5492295" cy="3672408"/>
          </a:xfrm>
        </p:grpSpPr>
        <p:sp>
          <p:nvSpPr>
            <p:cNvPr id="28" name="폭발 2 27"/>
            <p:cNvSpPr/>
            <p:nvPr/>
          </p:nvSpPr>
          <p:spPr>
            <a:xfrm rot="1487885">
              <a:off x="4656877" y="1387143"/>
              <a:ext cx="5492295" cy="3672408"/>
            </a:xfrm>
            <a:prstGeom prst="irregularSeal2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5346165" y="2708920"/>
              <a:ext cx="3797835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3600" b="1" dirty="0" smtClean="0">
                  <a:solidFill>
                    <a:srgbClr val="C00000"/>
                  </a:solidFill>
                  <a:latin typeface="PNH복고만화" pitchFamily="18" charset="-127"/>
                  <a:ea typeface="PNH복고만화" pitchFamily="18" charset="-127"/>
                </a:rPr>
                <a:t>암환자가 지속적으로 </a:t>
              </a:r>
              <a:endParaRPr lang="en-US" altLang="ko-KR" sz="3600" b="1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3600" b="1" dirty="0" smtClean="0">
                  <a:solidFill>
                    <a:srgbClr val="C00000"/>
                  </a:solidFill>
                  <a:latin typeface="PNH복고만화" pitchFamily="18" charset="-127"/>
                  <a:ea typeface="PNH복고만화" pitchFamily="18" charset="-127"/>
                </a:rPr>
                <a:t>증가하는 추세</a:t>
              </a:r>
              <a:endParaRPr lang="ko-KR" altLang="en-US" sz="36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1195" y="9427"/>
            <a:ext cx="9180512" cy="6858000"/>
            <a:chOff x="1195" y="9427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1195" y="9427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5929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03.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암 검진 사업의 필요성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 rot="20571120">
            <a:off x="268424" y="143354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따라서</a:t>
            </a:r>
            <a:r>
              <a:rPr lang="en-US" altLang="ko-KR" sz="6000" b="1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,</a:t>
            </a:r>
            <a:endParaRPr lang="ko-KR" altLang="en-US" sz="6000" b="1" dirty="0">
              <a:solidFill>
                <a:srgbClr val="C00000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899592" y="2708920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err="1" smtClean="0">
                <a:latin typeface="PNH복고만화" pitchFamily="18" charset="-127"/>
                <a:ea typeface="PNH복고만화" pitchFamily="18" charset="-127"/>
              </a:rPr>
              <a:t>지자체에서는</a:t>
            </a:r>
            <a:r>
              <a:rPr lang="ko-KR" altLang="en-US" sz="3200" dirty="0" smtClean="0">
                <a:latin typeface="PNH복고만화" pitchFamily="18" charset="-127"/>
                <a:ea typeface="PNH복고만화" pitchFamily="18" charset="-127"/>
              </a:rPr>
              <a:t> 총액인건비제로 </a:t>
            </a:r>
            <a:endParaRPr lang="en-US" altLang="ko-KR" sz="3200" dirty="0" smtClean="0"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3200" dirty="0" smtClean="0">
                <a:latin typeface="PNH복고만화" pitchFamily="18" charset="-127"/>
                <a:ea typeface="PNH복고만화" pitchFamily="18" charset="-127"/>
              </a:rPr>
              <a:t>암 예방관련 교육과 의료정보를 제공하여 </a:t>
            </a:r>
            <a:endParaRPr lang="en-US" altLang="ko-KR" sz="3200" dirty="0" smtClean="0"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자발적인 암 조기검진을 유도할 필요성이 있다</a:t>
            </a:r>
            <a:r>
              <a:rPr lang="en-US" altLang="ko-KR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3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암 검진 사업의 목적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195736" y="2132856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AutoNum type="arabicPeriod"/>
            </a:pPr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자발적인 국가 암 조기검진을 실천하게 함으로써</a:t>
            </a:r>
            <a:endParaRPr lang="en-US" altLang="ko-KR" sz="2800" dirty="0" smtClean="0">
              <a:latin typeface="PNH복고만화" pitchFamily="18" charset="-127"/>
              <a:ea typeface="PNH복고만화" pitchFamily="18" charset="-127"/>
            </a:endParaRPr>
          </a:p>
          <a:p>
            <a:pPr marL="514350" lvl="0" indent="-514350"/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암 예방 및 암 발생을 감소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2800" b="1" u="sng" dirty="0" smtClean="0">
              <a:solidFill>
                <a:srgbClr val="C00000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 rot="20899462">
            <a:off x="592681" y="1169569"/>
            <a:ext cx="1368152" cy="2088232"/>
            <a:chOff x="1619672" y="1340768"/>
            <a:chExt cx="1368152" cy="2088232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619672" y="1340768"/>
              <a:ext cx="1296144" cy="2088232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35696" y="1412776"/>
              <a:ext cx="115212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4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목</a:t>
              </a:r>
              <a:endParaRPr lang="en-US" altLang="ko-KR" sz="5400" dirty="0" smtClean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54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적</a:t>
              </a:r>
              <a:endParaRPr lang="ko-KR" altLang="en-US" sz="54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1619672" y="3645024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3200" dirty="0" smtClean="0">
                <a:latin typeface="PNH복고만화" pitchFamily="18" charset="-127"/>
                <a:ea typeface="PNH복고만화" pitchFamily="18" charset="-127"/>
              </a:rPr>
              <a:t>2.</a:t>
            </a:r>
            <a:r>
              <a:rPr lang="ko-KR" altLang="en-US" sz="3200" dirty="0" smtClean="0">
                <a:latin typeface="PNH복고만화" pitchFamily="18" charset="-127"/>
                <a:ea typeface="PNH복고만화" pitchFamily="18" charset="-127"/>
              </a:rPr>
              <a:t>환자 가정에 가계</a:t>
            </a:r>
            <a:r>
              <a:rPr lang="en-US" altLang="ko-KR" sz="3200" dirty="0" smtClean="0">
                <a:latin typeface="PNH복고만화" pitchFamily="18" charset="-127"/>
                <a:ea typeface="PNH복고만화" pitchFamily="18" charset="-127"/>
              </a:rPr>
              <a:t>·</a:t>
            </a:r>
            <a:r>
              <a:rPr lang="ko-KR" altLang="en-US" sz="3200" dirty="0" smtClean="0">
                <a:latin typeface="PNH복고만화" pitchFamily="18" charset="-127"/>
                <a:ea typeface="PNH복고만화" pitchFamily="18" charset="-127"/>
              </a:rPr>
              <a:t>경제적 부담 완화로 </a:t>
            </a:r>
            <a:endParaRPr lang="en-US" altLang="ko-KR" sz="3200" dirty="0" smtClean="0">
              <a:latin typeface="PNH복고만화" pitchFamily="18" charset="-127"/>
              <a:ea typeface="PNH복고만화" pitchFamily="18" charset="-127"/>
            </a:endParaRPr>
          </a:p>
          <a:p>
            <a:pPr lvl="0"/>
            <a:r>
              <a:rPr lang="ko-KR" altLang="en-US" sz="32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암 </a:t>
            </a:r>
            <a:r>
              <a:rPr lang="ko-KR" altLang="en-US" sz="3200" b="1" u="sng" dirty="0" err="1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치료율을</a:t>
            </a:r>
            <a:r>
              <a:rPr lang="ko-KR" altLang="en-US" sz="32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 높이고 암으로 인한 사망률 감소</a:t>
            </a:r>
            <a:r>
              <a:rPr lang="en-US" altLang="ko-KR" sz="32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3200" b="1" u="sng" dirty="0">
              <a:solidFill>
                <a:srgbClr val="C00000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240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음성군 암 검진 사업의 목표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/>
          <p:cNvGrpSpPr/>
          <p:nvPr/>
        </p:nvGrpSpPr>
        <p:grpSpPr>
          <a:xfrm>
            <a:off x="593426" y="1176855"/>
            <a:ext cx="1345958" cy="2088232"/>
            <a:chOff x="593426" y="1176855"/>
            <a:chExt cx="1345958" cy="2088232"/>
          </a:xfrm>
        </p:grpSpPr>
        <p:sp>
          <p:nvSpPr>
            <p:cNvPr id="11" name="모서리가 둥근 직사각형 10"/>
            <p:cNvSpPr/>
            <p:nvPr/>
          </p:nvSpPr>
          <p:spPr>
            <a:xfrm rot="668557">
              <a:off x="593426" y="1176855"/>
              <a:ext cx="1296144" cy="2088232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 rot="20899462">
              <a:off x="787256" y="1221683"/>
              <a:ext cx="115212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54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목</a:t>
              </a:r>
              <a:endParaRPr lang="en-US" altLang="ko-KR" sz="5400" dirty="0" smtClean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  <a:p>
              <a:r>
                <a:rPr lang="ko-KR" altLang="en-US" sz="54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표</a:t>
              </a:r>
              <a:endParaRPr lang="ko-KR" altLang="en-US" sz="54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1331640" y="1124744"/>
            <a:ext cx="8136904" cy="5057983"/>
            <a:chOff x="1331640" y="1124744"/>
            <a:chExt cx="8136904" cy="5057983"/>
          </a:xfrm>
        </p:grpSpPr>
        <p:sp>
          <p:nvSpPr>
            <p:cNvPr id="12" name="직사각형 11"/>
            <p:cNvSpPr/>
            <p:nvPr/>
          </p:nvSpPr>
          <p:spPr>
            <a:xfrm>
              <a:off x="2267744" y="1124744"/>
              <a:ext cx="72008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14350" lvl="0" indent="-514350"/>
              <a:r>
                <a:rPr lang="en-US" altLang="ko-KR" sz="36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1.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국가 암 </a:t>
              </a:r>
              <a:r>
                <a:rPr lang="ko-KR" altLang="en-US" sz="2400" dirty="0" err="1" smtClean="0">
                  <a:latin typeface="PNH복고만화" pitchFamily="18" charset="-127"/>
                  <a:ea typeface="PNH복고만화" pitchFamily="18" charset="-127"/>
                </a:rPr>
                <a:t>수검율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 향상을 위한 </a:t>
              </a:r>
              <a:endParaRPr lang="en-US" altLang="ko-KR" sz="24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pPr marL="514350" lvl="0" indent="-514350"/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주민 암 예방 교육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·</a:t>
              </a:r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홍보를 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80</a:t>
              </a:r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 이상 실시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.</a:t>
              </a:r>
              <a:endParaRPr lang="ko-KR" alt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2051720" y="2420888"/>
              <a:ext cx="676875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2.</a:t>
              </a:r>
              <a:r>
                <a:rPr lang="ko-KR" altLang="en-US" sz="36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국가 암 </a:t>
              </a:r>
              <a:r>
                <a:rPr lang="ko-KR" altLang="en-US" sz="2400" dirty="0" err="1" smtClean="0">
                  <a:latin typeface="PNH복고만화" pitchFamily="18" charset="-127"/>
                  <a:ea typeface="PNH복고만화" pitchFamily="18" charset="-127"/>
                </a:rPr>
                <a:t>수검율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 </a:t>
              </a:r>
              <a:endParaRPr lang="en-US" altLang="ko-KR" sz="24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pPr lvl="0"/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‘11</a:t>
              </a:r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년 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33.32% ~12</a:t>
              </a:r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년 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40%</a:t>
              </a:r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로 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6.68%’</a:t>
              </a:r>
              <a:r>
                <a:rPr lang="ko-KR" altLang="en-US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 증가 시킴</a:t>
              </a:r>
              <a:r>
                <a:rPr lang="en-US" altLang="ko-KR" sz="28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.</a:t>
              </a:r>
              <a:endParaRPr lang="ko-KR" alt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475656" y="3709481"/>
              <a:ext cx="7632848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i="1" dirty="0" smtClean="0">
                  <a:latin typeface="PNH복고만화" pitchFamily="18" charset="-127"/>
                  <a:ea typeface="PNH복고만화" pitchFamily="18" charset="-127"/>
                </a:rPr>
                <a:t>3.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암환자 의료비지원 인원</a:t>
              </a:r>
              <a:endParaRPr lang="en-US" altLang="ko-KR" sz="24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pPr lvl="0"/>
              <a:r>
                <a:rPr lang="ko-KR" altLang="en-US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‘</a:t>
              </a:r>
              <a:r>
                <a:rPr lang="en-US" altLang="ko-KR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11</a:t>
              </a:r>
              <a:r>
                <a:rPr lang="ko-KR" altLang="en-US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년 </a:t>
              </a:r>
              <a:r>
                <a:rPr lang="en-US" altLang="ko-KR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90</a:t>
              </a:r>
              <a:r>
                <a:rPr lang="ko-KR" altLang="en-US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명 </a:t>
              </a:r>
              <a:r>
                <a:rPr lang="en-US" altLang="ko-KR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~‘12</a:t>
              </a:r>
              <a:r>
                <a:rPr lang="ko-KR" altLang="en-US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년</a:t>
              </a:r>
              <a:r>
                <a:rPr lang="en-US" altLang="ko-KR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130</a:t>
              </a:r>
              <a:r>
                <a:rPr lang="ko-KR" altLang="en-US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명으로 </a:t>
              </a:r>
              <a:r>
                <a:rPr lang="en-US" altLang="ko-KR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44%</a:t>
              </a:r>
              <a:r>
                <a:rPr lang="ko-KR" altLang="en-US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로 증가 시킴</a:t>
              </a:r>
              <a:r>
                <a:rPr lang="en-US" altLang="ko-KR" sz="30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.</a:t>
              </a:r>
              <a:endParaRPr lang="ko-KR" altLang="en-US" sz="3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1331640" y="5013176"/>
              <a:ext cx="774035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i="1" dirty="0" smtClean="0">
                  <a:latin typeface="PNH복고만화" pitchFamily="18" charset="-127"/>
                  <a:ea typeface="PNH복고만화" pitchFamily="18" charset="-127"/>
                </a:rPr>
                <a:t>4. 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기업체 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8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개소의 종사자 </a:t>
              </a:r>
              <a:r>
                <a:rPr lang="en-US" altLang="ko-KR" sz="2400" dirty="0" smtClean="0">
                  <a:latin typeface="PNH복고만화" pitchFamily="18" charset="-127"/>
                  <a:ea typeface="PNH복고만화" pitchFamily="18" charset="-127"/>
                </a:rPr>
                <a:t>1,250</a:t>
              </a:r>
              <a:r>
                <a:rPr lang="ko-KR" altLang="en-US" sz="2400" dirty="0" smtClean="0">
                  <a:latin typeface="PNH복고만화" pitchFamily="18" charset="-127"/>
                  <a:ea typeface="PNH복고만화" pitchFamily="18" charset="-127"/>
                </a:rPr>
                <a:t>명 중 </a:t>
              </a:r>
              <a:endParaRPr lang="en-US" altLang="ko-KR" sz="2400" dirty="0" smtClean="0">
                <a:latin typeface="PNH복고만화" pitchFamily="18" charset="-127"/>
                <a:ea typeface="PNH복고만화" pitchFamily="18" charset="-127"/>
              </a:endParaRPr>
            </a:p>
            <a:p>
              <a:pPr lvl="0"/>
              <a:r>
                <a:rPr lang="ko-KR" altLang="en-US" sz="34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대상자 </a:t>
              </a:r>
              <a:r>
                <a:rPr lang="en-US" altLang="ko-KR" sz="34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70%</a:t>
              </a:r>
              <a:r>
                <a:rPr lang="ko-KR" altLang="en-US" sz="34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이상 암 조기검진을 할 수 있도록 함</a:t>
              </a:r>
              <a:r>
                <a:rPr lang="en-US" altLang="ko-KR" sz="3400" b="1" i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.</a:t>
              </a:r>
              <a:endParaRPr lang="ko-KR" altLang="en-US" sz="3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23528" y="-387424"/>
            <a:ext cx="2520280" cy="2646878"/>
            <a:chOff x="323528" y="-387424"/>
            <a:chExt cx="2520280" cy="264687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-387424"/>
              <a:ext cx="89159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3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65143" y="921494"/>
              <a:ext cx="16786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PART</a:t>
              </a:r>
              <a:endPara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2483768" y="1149252"/>
            <a:ext cx="4896544" cy="4523560"/>
            <a:chOff x="2483768" y="1149252"/>
            <a:chExt cx="4896544" cy="452356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2483768" y="1149252"/>
              <a:ext cx="4896544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2987824" y="3140968"/>
              <a:ext cx="389561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</a:t>
              </a:r>
              <a:r>
                <a:rPr lang="ko-KR" altLang="en-US" sz="40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사업의 추진과 전략</a:t>
              </a:r>
              <a:endParaRPr lang="en-US" altLang="ko-KR" sz="40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016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추진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다이어그램 10"/>
          <p:cNvGraphicFramePr/>
          <p:nvPr/>
        </p:nvGraphicFramePr>
        <p:xfrm>
          <a:off x="179512" y="908720"/>
          <a:ext cx="89644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-36512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5049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추진 계획 내용 및 추진 실적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2534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 rot="21284663">
            <a:off x="5912164" y="449112"/>
            <a:ext cx="2592288" cy="1080120"/>
            <a:chOff x="467544" y="1340768"/>
            <a:chExt cx="2592288" cy="1080120"/>
          </a:xfrm>
        </p:grpSpPr>
        <p:sp>
          <p:nvSpPr>
            <p:cNvPr id="26" name="한쪽 모서리는 잘리고 다른 쪽 모서리는 둥근 사각형 25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300892">
              <a:off x="467544" y="1558533"/>
              <a:ext cx="2592288" cy="64633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연계기관 구축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5364088" y="1556792"/>
            <a:ext cx="3888432" cy="4905255"/>
            <a:chOff x="5364088" y="1556792"/>
            <a:chExt cx="3888432" cy="4905255"/>
          </a:xfrm>
        </p:grpSpPr>
        <p:sp>
          <p:nvSpPr>
            <p:cNvPr id="30" name="TextBox 29"/>
            <p:cNvSpPr txBox="1"/>
            <p:nvPr/>
          </p:nvSpPr>
          <p:spPr>
            <a:xfrm>
              <a:off x="6012160" y="1556792"/>
              <a:ext cx="20882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0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1.  </a:t>
              </a:r>
              <a:r>
                <a:rPr lang="ko-KR" altLang="en-US" sz="40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군청</a:t>
              </a:r>
              <a:endParaRPr lang="ko-KR" alt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21379735">
              <a:off x="5457788" y="2109697"/>
              <a:ext cx="37938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2.  </a:t>
              </a:r>
              <a:r>
                <a:rPr lang="en-US" altLang="ko-KR" sz="3200" u="sng" dirty="0" smtClean="0">
                  <a:latin typeface="PNH복고만화" pitchFamily="18" charset="-127"/>
                  <a:ea typeface="PNH복고만화" pitchFamily="18" charset="-127"/>
                </a:rPr>
                <a:t>9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개 읍</a:t>
              </a:r>
              <a:r>
                <a:rPr lang="en-US" altLang="ko-KR" sz="3200" u="sng" dirty="0" smtClean="0">
                  <a:latin typeface="PNH복고만화" pitchFamily="18" charset="-127"/>
                  <a:ea typeface="PNH복고만화" pitchFamily="18" charset="-127"/>
                </a:rPr>
                <a:t>·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면 사무소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1332053">
              <a:off x="6007737" y="3193703"/>
              <a:ext cx="32269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4.  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농업 기술 센터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21392872">
              <a:off x="5681910" y="2645407"/>
              <a:ext cx="26933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3. 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노인복지관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012160" y="3789040"/>
              <a:ext cx="23762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5. 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노인대학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868144" y="4365104"/>
              <a:ext cx="30243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6.  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충북 암 센터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156176" y="4869160"/>
              <a:ext cx="29878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u="sng" dirty="0" smtClean="0">
                  <a:latin typeface="PNH복고만화" pitchFamily="18" charset="-127"/>
                  <a:ea typeface="PNH복고만화" pitchFamily="18" charset="-127"/>
                </a:rPr>
                <a:t>7. 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이장 협의회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868144" y="5373216"/>
              <a:ext cx="2808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8.</a:t>
              </a:r>
              <a:r>
                <a:rPr lang="en-US" altLang="ko-KR" sz="3200" u="sng" dirty="0" smtClean="0">
                  <a:latin typeface="PNH복고만화" pitchFamily="18" charset="-127"/>
                  <a:ea typeface="PNH복고만화" pitchFamily="18" charset="-127"/>
                </a:rPr>
                <a:t>   8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개 기업체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64088" y="5877272"/>
              <a:ext cx="38884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9.  </a:t>
              </a:r>
              <a:r>
                <a:rPr lang="ko-KR" altLang="en-US" sz="3200" u="sng" dirty="0" smtClean="0">
                  <a:latin typeface="PNH복고만화" pitchFamily="18" charset="-127"/>
                  <a:ea typeface="PNH복고만화" pitchFamily="18" charset="-127"/>
                </a:rPr>
                <a:t>인구 보건 복지 협회</a:t>
              </a:r>
              <a:endParaRPr lang="ko-KR" altLang="en-US" sz="3200" u="sng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 rot="21284663">
            <a:off x="439160" y="1093183"/>
            <a:ext cx="2780885" cy="1080120"/>
            <a:chOff x="416923" y="1340768"/>
            <a:chExt cx="2780885" cy="1080120"/>
          </a:xfrm>
        </p:grpSpPr>
        <p:sp>
          <p:nvSpPr>
            <p:cNvPr id="43" name="한쪽 모서리는 잘리고 다른 쪽 모서리는 둥근 사각형 42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 rot="21300892">
              <a:off x="416923" y="1545715"/>
              <a:ext cx="2780885" cy="64633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자체 예산 확보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7544" y="2492896"/>
            <a:ext cx="5040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-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홍보물 제작 및 전자우편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 공공요금 예산 확보 </a:t>
            </a:r>
            <a:endParaRPr lang="en-US" altLang="ko-KR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  4,000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천원</a:t>
            </a:r>
          </a:p>
          <a:p>
            <a:endParaRPr lang="ko-KR" altLang="en-US" sz="4000" dirty="0"/>
          </a:p>
        </p:txBody>
      </p:sp>
      <p:sp>
        <p:nvSpPr>
          <p:cNvPr id="46" name="TextBox 45"/>
          <p:cNvSpPr txBox="1"/>
          <p:nvPr/>
        </p:nvSpPr>
        <p:spPr>
          <a:xfrm rot="21167358">
            <a:off x="1550780" y="4382042"/>
            <a:ext cx="3960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추진 실적 </a:t>
            </a:r>
            <a:endParaRPr lang="en-US" altLang="ko-KR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en-US" altLang="ko-KR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4,500</a:t>
            </a:r>
            <a:r>
              <a:rPr lang="ko-KR" altLang="en-US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천원 </a:t>
            </a:r>
            <a:endParaRPr lang="ko-KR" altLang="en-US" sz="5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-36512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5049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추진 계획 내용 및 추진 실적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2534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41"/>
          <p:cNvGrpSpPr/>
          <p:nvPr/>
        </p:nvGrpSpPr>
        <p:grpSpPr>
          <a:xfrm rot="21104863">
            <a:off x="1312686" y="3311516"/>
            <a:ext cx="4725068" cy="1080120"/>
            <a:chOff x="296363" y="1340768"/>
            <a:chExt cx="2901674" cy="1080120"/>
          </a:xfrm>
        </p:grpSpPr>
        <p:sp>
          <p:nvSpPr>
            <p:cNvPr id="43" name="한쪽 모서리는 잘리고 다른 쪽 모서리는 둥근 사각형 42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 rot="21300892">
              <a:off x="296363" y="1554262"/>
              <a:ext cx="2901674" cy="646331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PNH복고만화" pitchFamily="18" charset="-127"/>
                  <a:ea typeface="PNH복고만화" pitchFamily="18" charset="-127"/>
                </a:rPr>
                <a:t>안내문 및 홍보물 우편발송</a:t>
              </a:r>
              <a:endParaRPr lang="ko-KR" altLang="en-US" sz="3600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3995936" y="1340768"/>
            <a:ext cx="44999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-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교육강사 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: 2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명</a:t>
            </a:r>
          </a:p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-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홍보요원 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: 9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명</a:t>
            </a:r>
          </a:p>
          <a:p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-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캠페인 전개 협조인력 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: 6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명</a:t>
            </a:r>
          </a:p>
          <a:p>
            <a:endParaRPr lang="ko-KR" altLang="en-US" sz="32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9" name="그룹 41"/>
          <p:cNvGrpSpPr/>
          <p:nvPr/>
        </p:nvGrpSpPr>
        <p:grpSpPr>
          <a:xfrm rot="21284663">
            <a:off x="655183" y="1465861"/>
            <a:ext cx="2780885" cy="1080120"/>
            <a:chOff x="416923" y="1340768"/>
            <a:chExt cx="2780885" cy="1080120"/>
          </a:xfrm>
        </p:grpSpPr>
        <p:sp>
          <p:nvSpPr>
            <p:cNvPr id="50" name="한쪽 모서리는 잘리고 다른 쪽 모서리는 둥근 사각형 49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 rot="21300892">
              <a:off x="416923" y="1545715"/>
              <a:ext cx="2780885" cy="646331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인력 확보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851920" y="4494599"/>
            <a:ext cx="3923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암 예방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홍보물 및 안내문 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우편발송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: 20,000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건</a:t>
            </a:r>
          </a:p>
          <a:p>
            <a:endParaRPr lang="ko-KR" altLang="en-US" sz="3200" dirty="0"/>
          </a:p>
        </p:txBody>
      </p:sp>
      <p:grpSp>
        <p:nvGrpSpPr>
          <p:cNvPr id="58" name="그룹 57"/>
          <p:cNvGrpSpPr/>
          <p:nvPr/>
        </p:nvGrpSpPr>
        <p:grpSpPr>
          <a:xfrm>
            <a:off x="5531846" y="344993"/>
            <a:ext cx="3964764" cy="4555104"/>
            <a:chOff x="5531846" y="344993"/>
            <a:chExt cx="3964764" cy="4555104"/>
          </a:xfrm>
        </p:grpSpPr>
        <p:sp>
          <p:nvSpPr>
            <p:cNvPr id="56" name="TextBox 55"/>
            <p:cNvSpPr txBox="1"/>
            <p:nvPr/>
          </p:nvSpPr>
          <p:spPr>
            <a:xfrm rot="21167358">
              <a:off x="5747395" y="344993"/>
              <a:ext cx="374921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5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추진 실적 </a:t>
              </a:r>
              <a:endParaRPr lang="en-US" altLang="ko-KR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  <a:p>
              <a:pPr algn="ctr"/>
              <a:r>
                <a:rPr lang="en-US" altLang="ko-KR" sz="5400" b="1" u="sng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17</a:t>
              </a:r>
              <a:r>
                <a:rPr lang="ko-KR" altLang="en-US" sz="5400" b="1" u="sng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명</a:t>
              </a:r>
              <a:endParaRPr lang="ko-KR" altLang="en-US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 rot="21167358">
              <a:off x="5531846" y="3145771"/>
              <a:ext cx="362918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5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추진 실적 </a:t>
              </a:r>
              <a:endParaRPr lang="en-US" altLang="ko-KR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  <a:p>
              <a:pPr algn="ctr"/>
              <a:r>
                <a:rPr lang="en-US" altLang="ko-KR" sz="5400" b="1" u="sng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25.000</a:t>
              </a:r>
              <a:r>
                <a:rPr lang="ko-KR" altLang="en-US" sz="5400" b="1" u="sng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건</a:t>
              </a:r>
              <a:endParaRPr lang="ko-KR" altLang="en-US" sz="5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-36512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5049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추진 계획 내용 및 추진 실적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2534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9" name="그룹 41"/>
          <p:cNvGrpSpPr/>
          <p:nvPr/>
        </p:nvGrpSpPr>
        <p:grpSpPr>
          <a:xfrm rot="21438776">
            <a:off x="202338" y="942385"/>
            <a:ext cx="4533486" cy="1080120"/>
            <a:chOff x="416923" y="1340768"/>
            <a:chExt cx="2780885" cy="1080120"/>
          </a:xfrm>
        </p:grpSpPr>
        <p:sp>
          <p:nvSpPr>
            <p:cNvPr id="46" name="한쪽 모서리는 잘리고 다른 쪽 모서리는 둥근 사각형 45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 rot="21300892">
              <a:off x="416923" y="1545716"/>
              <a:ext cx="2780885" cy="646331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latin typeface="PNH복고만화" pitchFamily="18" charset="-127"/>
                  <a:ea typeface="PNH복고만화" pitchFamily="18" charset="-127"/>
                </a:rPr>
                <a:t>교육 장소 및 대상자 선정</a:t>
              </a:r>
              <a:endParaRPr lang="ko-KR" altLang="en-US" sz="3600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0224" y="2110071"/>
            <a:ext cx="9144000" cy="4660104"/>
            <a:chOff x="20224" y="2110071"/>
            <a:chExt cx="9144000" cy="4660104"/>
          </a:xfrm>
        </p:grpSpPr>
        <p:sp>
          <p:nvSpPr>
            <p:cNvPr id="48" name="TextBox 47"/>
            <p:cNvSpPr txBox="1"/>
            <p:nvPr/>
          </p:nvSpPr>
          <p:spPr>
            <a:xfrm rot="21244908">
              <a:off x="1310236" y="2738302"/>
              <a:ext cx="4968552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군청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1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노인복지관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1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노인대학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1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-9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개 읍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·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면 이장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9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마을회관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,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경로당 주민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20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기업체 및 사회복지시설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8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보건소 프로그램 참여자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: 5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endPara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21290540">
              <a:off x="20224" y="2110071"/>
              <a:ext cx="91440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-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농업기술센터 생활 </a:t>
              </a:r>
              <a:r>
                <a:rPr lang="ko-KR" alt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개선회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9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개 읍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·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면 및 실용영농교육 </a:t>
              </a:r>
              <a:r>
                <a:rPr lang="en-US" altLang="ko-KR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21</a:t>
              </a:r>
              <a:r>
                <a:rPr lang="ko-KR" alt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회</a:t>
              </a:r>
            </a:p>
            <a:p>
              <a:endPara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4903153" y="924343"/>
            <a:ext cx="4711256" cy="4943626"/>
            <a:chOff x="4903153" y="924343"/>
            <a:chExt cx="4711256" cy="4943626"/>
          </a:xfrm>
        </p:grpSpPr>
        <p:sp>
          <p:nvSpPr>
            <p:cNvPr id="20" name="TextBox 19"/>
            <p:cNvSpPr txBox="1"/>
            <p:nvPr/>
          </p:nvSpPr>
          <p:spPr>
            <a:xfrm rot="21167358">
              <a:off x="4903153" y="924343"/>
              <a:ext cx="3749215" cy="92333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5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추진 실적 </a:t>
              </a:r>
              <a:endParaRPr lang="en-US" altLang="ko-KR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0930213">
              <a:off x="5906129" y="1805318"/>
              <a:ext cx="3708280" cy="406265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- 21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개소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1,318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- 1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430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- 1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120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- 1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60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- 9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380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- 23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1,165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- 8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1,250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 </a:t>
              </a:r>
            </a:p>
            <a:p>
              <a:pPr fontAlgn="ctr"/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- 5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회 </a:t>
              </a:r>
              <a:r>
                <a:rPr lang="en-US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: 250</a:t>
              </a:r>
              <a:r>
                <a:rPr lang="ko-KR" altLang="ko-KR" sz="3000" b="1" i="1" u="sng" dirty="0" smtClean="0">
                  <a:solidFill>
                    <a:srgbClr val="C000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+mn-ea"/>
                </a:rPr>
                <a:t>명</a:t>
              </a:r>
            </a:p>
            <a:p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-180528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5049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02.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추진 계획 내용 및 추진 실적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2534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6" name="그룹 27"/>
          <p:cNvGrpSpPr/>
          <p:nvPr/>
        </p:nvGrpSpPr>
        <p:grpSpPr>
          <a:xfrm rot="21284663">
            <a:off x="223258" y="1031146"/>
            <a:ext cx="2722648" cy="1080120"/>
            <a:chOff x="337431" y="1340768"/>
            <a:chExt cx="2722648" cy="1080120"/>
          </a:xfrm>
        </p:grpSpPr>
        <p:sp>
          <p:nvSpPr>
            <p:cNvPr id="26" name="한쪽 모서리는 잘리고 다른 쪽 모서리는 둥근 사각형 25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 rot="21300892">
              <a:off x="337431" y="1564197"/>
              <a:ext cx="2722648" cy="646331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대중 매체 홍보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 rot="20900428">
            <a:off x="2490808" y="1477645"/>
            <a:ext cx="6250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지역신문사 및 언론기관 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: 30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건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11" name="그룹 27"/>
          <p:cNvGrpSpPr/>
          <p:nvPr/>
        </p:nvGrpSpPr>
        <p:grpSpPr>
          <a:xfrm rot="727797">
            <a:off x="334609" y="2622876"/>
            <a:ext cx="2722648" cy="1080120"/>
            <a:chOff x="337431" y="1340768"/>
            <a:chExt cx="2722648" cy="1080120"/>
          </a:xfrm>
        </p:grpSpPr>
        <p:sp>
          <p:nvSpPr>
            <p:cNvPr id="39" name="한쪽 모서리는 잘리고 다른 쪽 모서리는 둥근 사각형 38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 rot="21300892">
              <a:off x="337431" y="1564197"/>
              <a:ext cx="2722648" cy="646331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지역 행사 홍보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 rot="161379">
            <a:off x="554210" y="3943772"/>
            <a:ext cx="3542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품바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축제 외 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5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회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24" name="그룹 27"/>
          <p:cNvGrpSpPr/>
          <p:nvPr/>
        </p:nvGrpSpPr>
        <p:grpSpPr>
          <a:xfrm rot="20887169">
            <a:off x="3933942" y="3121626"/>
            <a:ext cx="2722648" cy="1080120"/>
            <a:chOff x="337431" y="1340768"/>
            <a:chExt cx="2722648" cy="1080120"/>
          </a:xfrm>
        </p:grpSpPr>
        <p:sp>
          <p:nvSpPr>
            <p:cNvPr id="25" name="한쪽 모서리는 잘리고 다른 쪽 모서리는 둥근 사각형 24"/>
            <p:cNvSpPr/>
            <p:nvPr/>
          </p:nvSpPr>
          <p:spPr>
            <a:xfrm>
              <a:off x="539552" y="1340768"/>
              <a:ext cx="2376264" cy="1080120"/>
            </a:xfrm>
            <a:prstGeom prst="snip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 rot="21300892">
              <a:off x="337431" y="1564198"/>
              <a:ext cx="2722648" cy="64633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3600" dirty="0" smtClean="0">
                  <a:latin typeface="PNH복고만화" pitchFamily="18" charset="-127"/>
                  <a:ea typeface="PNH복고만화" pitchFamily="18" charset="-127"/>
                </a:rPr>
                <a:t>홍보물 제작 </a:t>
              </a:r>
              <a:endParaRPr lang="ko-KR" altLang="en-US" sz="3600" dirty="0"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 rot="20900428">
            <a:off x="4001990" y="4248614"/>
            <a:ext cx="5395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소책자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리플렛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배너 제작 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6,000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부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/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배너</a:t>
            </a:r>
            <a:r>
              <a:rPr lang="en-US" altLang="ko-K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2</a:t>
            </a:r>
            <a:r>
              <a:rPr lang="ko-KR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개 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 rot="21167358">
            <a:off x="5603379" y="561016"/>
            <a:ext cx="37492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추진 실적 </a:t>
            </a:r>
            <a:endParaRPr lang="en-US" altLang="ko-KR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pPr algn="ctr"/>
            <a:r>
              <a:rPr lang="en-US" altLang="ko-KR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26</a:t>
            </a:r>
            <a:r>
              <a:rPr lang="ko-KR" altLang="en-US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건</a:t>
            </a:r>
            <a:endParaRPr lang="ko-KR" altLang="en-US" sz="5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 rot="21167358">
            <a:off x="490811" y="4737481"/>
            <a:ext cx="37492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추진 실적 </a:t>
            </a:r>
            <a:endParaRPr lang="en-US" altLang="ko-KR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pPr algn="ctr"/>
            <a:r>
              <a:rPr lang="en-US" altLang="ko-KR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5</a:t>
            </a:r>
            <a:r>
              <a:rPr lang="ko-KR" altLang="en-US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회</a:t>
            </a:r>
            <a:endParaRPr lang="ko-KR" altLang="en-US" sz="5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 rot="21167358">
            <a:off x="6003949" y="3294035"/>
            <a:ext cx="37492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추진 실적 </a:t>
            </a:r>
            <a:endParaRPr lang="en-US" altLang="ko-KR" sz="5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pPr algn="ctr"/>
            <a:r>
              <a:rPr lang="en-US" altLang="ko-KR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6,000</a:t>
            </a:r>
            <a:r>
              <a:rPr lang="ko-KR" altLang="en-US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부</a:t>
            </a:r>
            <a:endParaRPr lang="en-US" altLang="ko-KR" sz="5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pPr algn="ctr"/>
            <a:r>
              <a:rPr lang="ko-KR" altLang="en-US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배너</a:t>
            </a:r>
            <a:r>
              <a:rPr lang="en-US" altLang="ko-KR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2</a:t>
            </a:r>
            <a:r>
              <a:rPr lang="ko-KR" altLang="en-US" sz="5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개</a:t>
            </a:r>
            <a:endParaRPr lang="ko-KR" altLang="en-US" sz="5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3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23528" y="-387424"/>
            <a:ext cx="2614769" cy="2646878"/>
            <a:chOff x="323528" y="-387424"/>
            <a:chExt cx="2614769" cy="264687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-387424"/>
              <a:ext cx="89159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4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59632" y="921494"/>
              <a:ext cx="16786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PART</a:t>
              </a:r>
              <a:endPara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2483768" y="1149252"/>
            <a:ext cx="4896544" cy="4523560"/>
            <a:chOff x="2483768" y="1149252"/>
            <a:chExt cx="4896544" cy="452356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2483768" y="1149252"/>
              <a:ext cx="4896544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3347864" y="2996952"/>
              <a:ext cx="323197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3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국가 암 예방</a:t>
              </a:r>
              <a:r>
                <a:rPr lang="ko-KR" altLang="en-US" sz="40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사업</a:t>
              </a:r>
              <a:endParaRPr lang="en-US" altLang="ko-KR" sz="40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  <a:p>
              <a:pPr algn="r"/>
              <a:r>
                <a:rPr lang="ko-KR" altLang="en-US" sz="40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활동 사진</a:t>
              </a:r>
              <a:endParaRPr lang="en-US" altLang="ko-KR" sz="40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016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32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국가 암 예방 사업 활동 사진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683568" y="1124744"/>
            <a:ext cx="2088232" cy="864096"/>
            <a:chOff x="971600" y="1340768"/>
            <a:chExt cx="2088232" cy="864096"/>
          </a:xfrm>
        </p:grpSpPr>
        <p:sp>
          <p:nvSpPr>
            <p:cNvPr id="9" name="모서리가 둥근 사각형 설명선 8"/>
            <p:cNvSpPr/>
            <p:nvPr/>
          </p:nvSpPr>
          <p:spPr>
            <a:xfrm>
              <a:off x="971600" y="1340768"/>
              <a:ext cx="2088232" cy="864096"/>
            </a:xfrm>
            <a:prstGeom prst="wedgeRoundRectCallou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59632" y="1412776"/>
              <a:ext cx="15841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0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기업체</a:t>
              </a:r>
              <a:endParaRPr lang="ko-KR" altLang="en-US" sz="40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123381304" descr="EMB0000060084cc"/>
          <p:cNvPicPr>
            <a:picLocks noChangeAspect="1" noChangeArrowheads="1"/>
          </p:cNvPicPr>
          <p:nvPr/>
        </p:nvPicPr>
        <p:blipFill>
          <a:blip r:embed="rId5" cstate="print"/>
          <a:srcRect l="20288" t="54724" r="46941" b="18028"/>
          <a:stretch>
            <a:fillRect/>
          </a:stretch>
        </p:blipFill>
        <p:spPr bwMode="auto">
          <a:xfrm>
            <a:off x="179512" y="2564904"/>
            <a:ext cx="4351582" cy="32403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18" name="그룹 17"/>
          <p:cNvGrpSpPr/>
          <p:nvPr/>
        </p:nvGrpSpPr>
        <p:grpSpPr>
          <a:xfrm rot="20562594">
            <a:off x="4067402" y="831674"/>
            <a:ext cx="2520280" cy="864096"/>
            <a:chOff x="5148064" y="1124744"/>
            <a:chExt cx="2520280" cy="864096"/>
          </a:xfrm>
        </p:grpSpPr>
        <p:sp>
          <p:nvSpPr>
            <p:cNvPr id="15" name="모서리가 둥근 사각형 설명선 14"/>
            <p:cNvSpPr/>
            <p:nvPr/>
          </p:nvSpPr>
          <p:spPr>
            <a:xfrm>
              <a:off x="5148064" y="1124744"/>
              <a:ext cx="2520280" cy="864096"/>
            </a:xfrm>
            <a:prstGeom prst="wedgeRoundRectCallou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92080" y="1196752"/>
              <a:ext cx="23762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암 예방 교육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5" name="그룹 24"/>
          <p:cNvGrpSpPr/>
          <p:nvPr/>
        </p:nvGrpSpPr>
        <p:grpSpPr>
          <a:xfrm>
            <a:off x="4716016" y="1412776"/>
            <a:ext cx="4320480" cy="2221991"/>
            <a:chOff x="4716016" y="1556792"/>
            <a:chExt cx="4320480" cy="2221991"/>
          </a:xfrm>
        </p:grpSpPr>
        <p:pic>
          <p:nvPicPr>
            <p:cNvPr id="6147" name="_x123278552" descr="EMB0000060084c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28184" y="1556792"/>
              <a:ext cx="2808312" cy="2221991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/>
          </p:nvSpPr>
          <p:spPr>
            <a:xfrm>
              <a:off x="4716016" y="2060848"/>
              <a:ext cx="1512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노인대학</a:t>
              </a:r>
              <a:endPara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9" name="그룹 28"/>
          <p:cNvGrpSpPr/>
          <p:nvPr/>
        </p:nvGrpSpPr>
        <p:grpSpPr>
          <a:xfrm>
            <a:off x="4211960" y="2420888"/>
            <a:ext cx="4716016" cy="2448272"/>
            <a:chOff x="4211960" y="2492896"/>
            <a:chExt cx="4716016" cy="2448272"/>
          </a:xfrm>
        </p:grpSpPr>
        <p:pic>
          <p:nvPicPr>
            <p:cNvPr id="6149" name="_x123322576" descr="EMB0000060084c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211960" y="2492896"/>
              <a:ext cx="3113763" cy="2448272"/>
            </a:xfrm>
            <a:prstGeom prst="rect">
              <a:avLst/>
            </a:prstGeom>
            <a:noFill/>
          </p:spPr>
        </p:pic>
        <p:sp>
          <p:nvSpPr>
            <p:cNvPr id="28" name="TextBox 27"/>
            <p:cNvSpPr txBox="1"/>
            <p:nvPr/>
          </p:nvSpPr>
          <p:spPr>
            <a:xfrm>
              <a:off x="7236296" y="4365104"/>
              <a:ext cx="1691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노인복지관</a:t>
              </a:r>
              <a:endParaRPr lang="ko-KR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3203848" y="3573016"/>
            <a:ext cx="5760640" cy="2952328"/>
            <a:chOff x="3203848" y="3573016"/>
            <a:chExt cx="5760640" cy="2952328"/>
          </a:xfrm>
        </p:grpSpPr>
        <p:pic>
          <p:nvPicPr>
            <p:cNvPr id="6153" name="_x123265392" descr="EMB0000060084c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508104" y="3573016"/>
              <a:ext cx="3456384" cy="2952328"/>
            </a:xfrm>
            <a:prstGeom prst="rect">
              <a:avLst/>
            </a:prstGeom>
            <a:noFill/>
          </p:spPr>
        </p:pic>
        <p:sp>
          <p:nvSpPr>
            <p:cNvPr id="34" name="TextBox 33"/>
            <p:cNvSpPr txBox="1"/>
            <p:nvPr/>
          </p:nvSpPr>
          <p:spPr>
            <a:xfrm>
              <a:off x="3203848" y="5877272"/>
              <a:ext cx="26642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식품 위생 교육</a:t>
              </a:r>
              <a:endPara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32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국가 암 예방 사업 활동 사진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2" name="그룹 17"/>
          <p:cNvGrpSpPr/>
          <p:nvPr/>
        </p:nvGrpSpPr>
        <p:grpSpPr>
          <a:xfrm rot="20562594">
            <a:off x="250978" y="1119708"/>
            <a:ext cx="2520280" cy="864096"/>
            <a:chOff x="5148064" y="1124744"/>
            <a:chExt cx="2520280" cy="864096"/>
          </a:xfrm>
        </p:grpSpPr>
        <p:sp>
          <p:nvSpPr>
            <p:cNvPr id="15" name="모서리가 둥근 사각형 설명선 14"/>
            <p:cNvSpPr/>
            <p:nvPr/>
          </p:nvSpPr>
          <p:spPr>
            <a:xfrm>
              <a:off x="5148064" y="1124744"/>
              <a:ext cx="2520280" cy="864096"/>
            </a:xfrm>
            <a:prstGeom prst="wedgeRoundRectCallou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92080" y="1196752"/>
              <a:ext cx="23762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암 예방 교육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13" name="_x123277144" descr="EMB0000060084d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32656"/>
            <a:ext cx="3528392" cy="27833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15" name="_x123213632" descr="EMB0000060084d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2636912"/>
            <a:ext cx="3744416" cy="30999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17" name="_x123448984" descr="EMB0000060084d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51720" y="1916832"/>
            <a:ext cx="4392488" cy="3528749"/>
          </a:xfrm>
          <a:prstGeom prst="rect">
            <a:avLst/>
          </a:prstGeom>
          <a:noFill/>
        </p:spPr>
      </p:pic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1619672" y="3573016"/>
            <a:ext cx="6881773" cy="3022014"/>
            <a:chOff x="1619672" y="3573016"/>
            <a:chExt cx="6881773" cy="3022014"/>
          </a:xfrm>
        </p:grpSpPr>
        <p:pic>
          <p:nvPicPr>
            <p:cNvPr id="38919" name="_x123410960" descr="EMB0000060084d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32040" y="3573016"/>
              <a:ext cx="3569405" cy="2736304"/>
            </a:xfrm>
            <a:prstGeom prst="rect">
              <a:avLst/>
            </a:prstGeom>
            <a:noFill/>
          </p:spPr>
        </p:pic>
        <p:sp>
          <p:nvSpPr>
            <p:cNvPr id="38" name="TextBox 37"/>
            <p:cNvSpPr txBox="1"/>
            <p:nvPr/>
          </p:nvSpPr>
          <p:spPr>
            <a:xfrm>
              <a:off x="1619672" y="5733256"/>
              <a:ext cx="331236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NH복고만화" pitchFamily="18" charset="-127"/>
                  <a:ea typeface="PNH복고만화" pitchFamily="18" charset="-127"/>
                </a:rPr>
                <a:t>마을회관 및 경로당</a:t>
              </a:r>
            </a:p>
            <a:p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32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국가 암 예방 사업 활동 사진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5" name="그룹 34"/>
          <p:cNvGrpSpPr/>
          <p:nvPr/>
        </p:nvGrpSpPr>
        <p:grpSpPr>
          <a:xfrm>
            <a:off x="225483" y="1128189"/>
            <a:ext cx="2735985" cy="864096"/>
            <a:chOff x="225483" y="1128189"/>
            <a:chExt cx="2735985" cy="864096"/>
          </a:xfrm>
        </p:grpSpPr>
        <p:sp>
          <p:nvSpPr>
            <p:cNvPr id="15" name="모서리가 둥근 사각형 설명선 14"/>
            <p:cNvSpPr/>
            <p:nvPr/>
          </p:nvSpPr>
          <p:spPr>
            <a:xfrm rot="361344">
              <a:off x="250531" y="1128189"/>
              <a:ext cx="2681963" cy="864096"/>
            </a:xfrm>
            <a:prstGeom prst="wedgeRoundRectCallou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 rot="361344">
              <a:off x="225483" y="1218344"/>
              <a:ext cx="2735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홍보 및 캠페인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39" name="_x123461728" descr="EMB0000060084d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204864"/>
            <a:ext cx="3312368" cy="28674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41" name="_x123389752" descr="EMB0000060084d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124744"/>
            <a:ext cx="3384376" cy="27744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43" name="_x123452584" descr="EMB0000060084d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28363">
            <a:off x="5268153" y="2268250"/>
            <a:ext cx="3544199" cy="331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937" name="_x123393032" descr="EMB0000060084d8"/>
          <p:cNvPicPr>
            <a:picLocks noChangeAspect="1" noChangeArrowheads="1"/>
          </p:cNvPicPr>
          <p:nvPr/>
        </p:nvPicPr>
        <p:blipFill>
          <a:blip r:embed="rId8" cstate="print"/>
          <a:srcRect r="20169"/>
          <a:stretch>
            <a:fillRect/>
          </a:stretch>
        </p:blipFill>
        <p:spPr bwMode="auto">
          <a:xfrm rot="21377546">
            <a:off x="2740033" y="2896598"/>
            <a:ext cx="3693810" cy="35913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432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국가 암 예방 사업 활동 사진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0" name="그룹 29"/>
          <p:cNvGrpSpPr/>
          <p:nvPr/>
        </p:nvGrpSpPr>
        <p:grpSpPr>
          <a:xfrm>
            <a:off x="683568" y="1052736"/>
            <a:ext cx="2735985" cy="864096"/>
            <a:chOff x="225483" y="1128189"/>
            <a:chExt cx="2735985" cy="864096"/>
          </a:xfrm>
        </p:grpSpPr>
        <p:sp>
          <p:nvSpPr>
            <p:cNvPr id="15" name="모서리가 둥근 사각형 설명선 14"/>
            <p:cNvSpPr/>
            <p:nvPr/>
          </p:nvSpPr>
          <p:spPr>
            <a:xfrm rot="361344">
              <a:off x="250531" y="1128189"/>
              <a:ext cx="2681963" cy="864096"/>
            </a:xfrm>
            <a:prstGeom prst="wedgeRoundRectCallou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TextBox 15"/>
            <p:cNvSpPr txBox="1"/>
            <p:nvPr/>
          </p:nvSpPr>
          <p:spPr>
            <a:xfrm rot="361344">
              <a:off x="225483" y="1218344"/>
              <a:ext cx="2735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홍보물 제작</a:t>
              </a:r>
              <a:endParaRPr lang="ko-KR" altLang="en-US" sz="36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61" name="_x123456504" descr="EMB0000060084d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71787">
            <a:off x="395536" y="2276872"/>
            <a:ext cx="3456384" cy="3257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63" name="_x123258160" descr="EMB0000060084d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836712"/>
            <a:ext cx="3981162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65" name="_x123580000" descr="EMB0000060084d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704" y="3068960"/>
            <a:ext cx="3763932" cy="3384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67" name="_x123388952" descr="EMB0000060084d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984" y="2348880"/>
            <a:ext cx="3888432" cy="3499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323528" y="-387424"/>
            <a:ext cx="2614769" cy="2646878"/>
            <a:chOff x="323528" y="-387424"/>
            <a:chExt cx="2614769" cy="264687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-387424"/>
              <a:ext cx="89159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5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59632" y="921494"/>
              <a:ext cx="16786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PART</a:t>
              </a:r>
              <a:endPara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2483768" y="1149252"/>
            <a:ext cx="4896544" cy="4523560"/>
            <a:chOff x="2483768" y="1149252"/>
            <a:chExt cx="4896544" cy="452356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2483768" y="1149252"/>
              <a:ext cx="4896544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3886003" y="3091607"/>
              <a:ext cx="227017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3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</a:t>
              </a:r>
              <a:r>
                <a:rPr lang="ko-KR" altLang="en-US" sz="4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사업 평가</a:t>
              </a:r>
              <a:endParaRPr lang="en-US" altLang="ko-KR" sz="4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016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평가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467544" y="1052736"/>
            <a:ext cx="2808312" cy="1224136"/>
            <a:chOff x="683568" y="1268760"/>
            <a:chExt cx="2808312" cy="1224136"/>
          </a:xfrm>
        </p:grpSpPr>
        <p:sp>
          <p:nvSpPr>
            <p:cNvPr id="34" name="구름 33"/>
            <p:cNvSpPr/>
            <p:nvPr/>
          </p:nvSpPr>
          <p:spPr>
            <a:xfrm>
              <a:off x="683568" y="1268760"/>
              <a:ext cx="2808312" cy="1224136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87624" y="1556792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결과 평가</a:t>
              </a:r>
              <a:endParaRPr lang="ko-KR" altLang="en-US" sz="3600" b="1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179512" y="2348880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암 검진 </a:t>
            </a:r>
            <a:r>
              <a:rPr lang="ko-KR" alt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수검율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: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‘2011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6. 30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일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24.25%, 12.31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일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33.32% </a:t>
            </a:r>
          </a:p>
          <a:p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                               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→’2012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6.30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일 현재 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29.05% </a:t>
            </a:r>
            <a:r>
              <a:rPr lang="en-US" altLang="ko-KR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4.8% </a:t>
            </a:r>
            <a:r>
              <a:rPr lang="ko-KR" altLang="en-US" sz="32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수검률</a:t>
            </a:r>
            <a:r>
              <a:rPr lang="ko-KR" altLang="en-US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향상</a:t>
            </a:r>
            <a:r>
              <a:rPr lang="en-US" altLang="ko-KR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971600" y="3284984"/>
            <a:ext cx="777686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의료비지원 인원 수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: 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‘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2011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6. 30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일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51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명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, 12. 31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일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90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명</a:t>
            </a:r>
            <a:endParaRPr lang="en-US" altLang="ko-KR" sz="2000" dirty="0" smtClean="0">
              <a:latin typeface="PNH복고만화" pitchFamily="18" charset="-127"/>
              <a:ea typeface="PNH복고만화" pitchFamily="18" charset="-127"/>
            </a:endParaRPr>
          </a:p>
          <a:p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                                      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→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’2012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년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. 6. 30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일 기준 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109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명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en-US" altLang="ko-KR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13% </a:t>
            </a:r>
            <a:r>
              <a:rPr lang="ko-KR" alt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증가</a:t>
            </a:r>
            <a:r>
              <a:rPr lang="en-US" altLang="ko-KR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.</a:t>
            </a:r>
            <a:r>
              <a:rPr lang="ko-KR" alt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</a:t>
            </a:r>
          </a:p>
          <a:p>
            <a:endParaRPr lang="ko-KR" altLang="en-US" dirty="0"/>
          </a:p>
        </p:txBody>
      </p:sp>
      <p:sp>
        <p:nvSpPr>
          <p:cNvPr id="39" name="직사각형 38"/>
          <p:cNvSpPr/>
          <p:nvPr/>
        </p:nvSpPr>
        <p:spPr>
          <a:xfrm>
            <a:off x="1835696" y="4293096"/>
            <a:ext cx="6768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주민 암 예방 교육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홍보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캠페인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: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‘2011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000" dirty="0" smtClean="0">
                <a:latin typeface="PNH복고만화" pitchFamily="18" charset="-127"/>
                <a:ea typeface="PNH복고만화" pitchFamily="18" charset="-127"/>
              </a:rPr>
              <a:t>80</a:t>
            </a:r>
            <a:r>
              <a:rPr lang="ko-KR" altLang="en-US" sz="2000" dirty="0" smtClean="0">
                <a:latin typeface="PNH복고만화" pitchFamily="18" charset="-127"/>
                <a:ea typeface="PNH복고만화" pitchFamily="18" charset="-127"/>
              </a:rPr>
              <a:t>회 </a:t>
            </a:r>
            <a:endParaRPr lang="en-US" altLang="ko-KR" sz="2000" dirty="0" smtClean="0">
              <a:latin typeface="PNH복고만화" pitchFamily="18" charset="-127"/>
              <a:ea typeface="PNH복고만화" pitchFamily="18" charset="-127"/>
            </a:endParaRPr>
          </a:p>
          <a:p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                                         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→’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2012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96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회</a:t>
            </a:r>
            <a:r>
              <a:rPr lang="en-US" altLang="ko-KR" sz="2400" b="1" dirty="0" smtClean="0">
                <a:latin typeface="PNH복고만화" pitchFamily="18" charset="-127"/>
                <a:ea typeface="PNH복고만화" pitchFamily="18" charset="-127"/>
              </a:rPr>
              <a:t>,</a:t>
            </a:r>
            <a:r>
              <a:rPr lang="ko-KR" altLang="en-US" sz="2400" b="1" dirty="0" smtClean="0"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en-US" altLang="ko-KR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20% </a:t>
            </a:r>
            <a:r>
              <a:rPr lang="ko-KR" alt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증가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1440160" y="5509681"/>
            <a:ext cx="7740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8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개소 기업체 종사자 및 시설입소자 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1,250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명중 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918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명 </a:t>
            </a:r>
            <a:endParaRPr lang="en-US" altLang="ko-KR" sz="2400" dirty="0" smtClean="0">
              <a:latin typeface="PNH복고만화" pitchFamily="18" charset="-127"/>
              <a:ea typeface="PNH복고만화" pitchFamily="18" charset="-127"/>
            </a:endParaRPr>
          </a:p>
          <a:p>
            <a:pPr algn="r"/>
            <a:r>
              <a:rPr lang="en-US" altLang="ko-KR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73%</a:t>
            </a:r>
            <a:r>
              <a:rPr lang="ko-KR" alt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의 수검</a:t>
            </a:r>
            <a:r>
              <a:rPr lang="en-US" altLang="ko-KR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36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평가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467544" y="1052736"/>
            <a:ext cx="2808312" cy="1224136"/>
            <a:chOff x="467544" y="1052736"/>
            <a:chExt cx="2808312" cy="1224136"/>
          </a:xfrm>
        </p:grpSpPr>
        <p:sp>
          <p:nvSpPr>
            <p:cNvPr id="34" name="구름 33"/>
            <p:cNvSpPr/>
            <p:nvPr/>
          </p:nvSpPr>
          <p:spPr>
            <a:xfrm>
              <a:off x="467544" y="1052736"/>
              <a:ext cx="2808312" cy="1224136"/>
            </a:xfrm>
            <a:prstGeom prst="cloud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71600" y="1340768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  총 평가</a:t>
              </a:r>
              <a:endParaRPr lang="ko-KR" altLang="en-US" sz="3600" b="1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323528" y="234888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농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·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공이 복합된 지역특성을 고려하여 지역사회 기관과 연계하여 담당자가 발로 뛰어 자체 교육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홍보 이동검진을 강화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.</a:t>
            </a:r>
          </a:p>
          <a:p>
            <a:endParaRPr lang="en-US" altLang="ko-KR" sz="2400" dirty="0" smtClean="0"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41" name="꺾인 연결선 40"/>
          <p:cNvCxnSpPr/>
          <p:nvPr/>
        </p:nvCxnSpPr>
        <p:spPr>
          <a:xfrm>
            <a:off x="1331640" y="3284984"/>
            <a:ext cx="1152128" cy="64807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2555776" y="3429000"/>
            <a:ext cx="6408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‘</a:t>
            </a:r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11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년도 </a:t>
            </a:r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6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월 </a:t>
            </a:r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30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일 실적보다 </a:t>
            </a:r>
            <a:endParaRPr lang="en-US" altLang="ko-KR" sz="28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  <a:p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2012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6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월 </a:t>
            </a:r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30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일까지 검진 율은 </a:t>
            </a:r>
            <a:r>
              <a:rPr lang="en-US" altLang="ko-KR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4.8%</a:t>
            </a:r>
            <a:r>
              <a:rPr lang="ko-KR" altLang="en-US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나 증가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403648" y="4509120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2012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년 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12. 31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일까지는 전년도 대비 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6.68%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의 목표를 무난히 달성할 것으로 사료됨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2400" dirty="0" smtClean="0">
              <a:latin typeface="PNH복고만화" pitchFamily="18" charset="-127"/>
              <a:ea typeface="PNH복고만화" pitchFamily="18" charset="-127"/>
            </a:endParaRPr>
          </a:p>
          <a:p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특히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,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 올해 금연사업과 연계하여 기업체 및 사회복지시설의 협의를 거쳐 암 예방관련 교 육의 효과가 컸던 것으로 나타나 </a:t>
            </a:r>
            <a:r>
              <a:rPr lang="ko-KR" altLang="en-US" sz="2400" dirty="0" err="1" smtClean="0">
                <a:latin typeface="PNH복고만화" pitchFamily="18" charset="-127"/>
                <a:ea typeface="PNH복고만화" pitchFamily="18" charset="-127"/>
              </a:rPr>
              <a:t>수검율을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 향상시킬 수 있었음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2400" dirty="0"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2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평가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38" name="그룹 37"/>
          <p:cNvGrpSpPr/>
          <p:nvPr/>
        </p:nvGrpSpPr>
        <p:grpSpPr>
          <a:xfrm>
            <a:off x="251520" y="764704"/>
            <a:ext cx="3384376" cy="2088232"/>
            <a:chOff x="251520" y="836712"/>
            <a:chExt cx="3384376" cy="2088232"/>
          </a:xfrm>
        </p:grpSpPr>
        <p:sp>
          <p:nvSpPr>
            <p:cNvPr id="32" name="폭발 1 31"/>
            <p:cNvSpPr/>
            <p:nvPr/>
          </p:nvSpPr>
          <p:spPr>
            <a:xfrm>
              <a:off x="251520" y="836712"/>
              <a:ext cx="3384376" cy="2088232"/>
            </a:xfrm>
            <a:prstGeom prst="irregularSeal1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59632" y="1484784"/>
              <a:ext cx="216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000" dirty="0" smtClean="0">
                  <a:solidFill>
                    <a:srgbClr val="C00000"/>
                  </a:solidFill>
                  <a:latin typeface="PNH복고만화" pitchFamily="18" charset="-127"/>
                  <a:ea typeface="PNH복고만화" pitchFamily="18" charset="-127"/>
                </a:rPr>
                <a:t>문제점</a:t>
              </a:r>
              <a:endParaRPr lang="ko-KR" altLang="en-US" sz="4000" dirty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3635896" y="692696"/>
            <a:ext cx="532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1. </a:t>
            </a:r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지역특정상</a:t>
            </a:r>
            <a:r>
              <a:rPr lang="ko-KR" altLang="en-US" sz="3200" dirty="0" smtClean="0"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32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검진의료기관 부족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251520" y="2690917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3. 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농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·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공업이 혼재되어 검진 대상자가 취업으로 </a:t>
            </a:r>
            <a:endParaRPr lang="en-US" altLang="ko-KR" sz="2400" dirty="0" smtClean="0">
              <a:latin typeface="PNH복고만화" pitchFamily="18" charset="-127"/>
              <a:ea typeface="PNH복고만화" pitchFamily="18" charset="-127"/>
            </a:endParaRPr>
          </a:p>
          <a:p>
            <a:pPr algn="r"/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인한 시간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교육기회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의료정보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조기검진의 중요성이 부족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1259632" y="3987061"/>
            <a:ext cx="7884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4.</a:t>
            </a:r>
            <a:r>
              <a:rPr lang="en-US" altLang="ko-KR" sz="2800" dirty="0" smtClean="0"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꽃동네 외 사회복지시설 입소자 중 기초 </a:t>
            </a:r>
            <a:r>
              <a:rPr lang="ko-KR" altLang="en-US" sz="2400" dirty="0" err="1" smtClean="0">
                <a:latin typeface="PNH복고만화" pitchFamily="18" charset="-127"/>
                <a:ea typeface="PNH복고만화" pitchFamily="18" charset="-127"/>
              </a:rPr>
              <a:t>생활수급권자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400" dirty="0" err="1" smtClean="0">
                <a:latin typeface="PNH복고만화" pitchFamily="18" charset="-127"/>
                <a:ea typeface="PNH복고만화" pitchFamily="18" charset="-127"/>
              </a:rPr>
              <a:t>거동불편자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장애인 등의</a:t>
            </a:r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대상지가 많아 원거리 이용 검진이 어려움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.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3635896" y="148478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2.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지역 내 암 검진 의료기관이 부족하여 </a:t>
            </a:r>
            <a:endParaRPr lang="en-US" altLang="ko-KR" sz="2400" dirty="0" smtClean="0">
              <a:latin typeface="PNH복고만화" pitchFamily="18" charset="-127"/>
              <a:ea typeface="PNH복고만화" pitchFamily="18" charset="-127"/>
            </a:endParaRPr>
          </a:p>
          <a:p>
            <a:pPr algn="r"/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원거리 타 시도를 이용해야만 함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.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1475656" y="5355213"/>
            <a:ext cx="7470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5.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읍</a:t>
            </a:r>
            <a:r>
              <a:rPr lang="en-US" altLang="ko-KR" sz="2400" dirty="0" smtClean="0">
                <a:latin typeface="PNH복고만화" pitchFamily="18" charset="-127"/>
                <a:ea typeface="PNH복고만화" pitchFamily="18" charset="-127"/>
              </a:rPr>
              <a:t>·</a:t>
            </a:r>
            <a:r>
              <a:rPr lang="ko-KR" altLang="en-US" sz="2400" dirty="0" smtClean="0">
                <a:latin typeface="PNH복고만화" pitchFamily="18" charset="-127"/>
                <a:ea typeface="PNH복고만화" pitchFamily="18" charset="-127"/>
              </a:rPr>
              <a:t>면 주민대상 이동검진 시 차량이</a:t>
            </a:r>
            <a:r>
              <a:rPr lang="ko-KR" altLang="en-US" sz="2800" dirty="0" smtClean="0">
                <a:latin typeface="PNH복고만화" pitchFamily="18" charset="-127"/>
                <a:ea typeface="PNH복고만화" pitchFamily="18" charset="-127"/>
              </a:rPr>
              <a:t> </a:t>
            </a:r>
            <a:endParaRPr lang="en-US" altLang="ko-KR" sz="2800" dirty="0" smtClean="0">
              <a:latin typeface="PNH복고만화" pitchFamily="18" charset="-127"/>
              <a:ea typeface="PNH복고만화" pitchFamily="18" charset="-127"/>
            </a:endParaRPr>
          </a:p>
          <a:p>
            <a:pPr algn="r"/>
            <a:r>
              <a:rPr lang="ko-KR" altLang="en-US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주차할 장소 부족으로 검진이 매우 어려움</a:t>
            </a:r>
            <a:r>
              <a:rPr lang="en-US" altLang="ko-KR" sz="2800" b="1" u="sng" dirty="0" smtClean="0">
                <a:solidFill>
                  <a:srgbClr val="C00000"/>
                </a:solidFill>
                <a:latin typeface="PNH복고만화" pitchFamily="18" charset="-127"/>
                <a:ea typeface="PNH복고만화" pitchFamily="18" charset="-127"/>
              </a:rPr>
              <a:t>.</a:t>
            </a:r>
            <a:endParaRPr lang="ko-KR" altLang="en-US" sz="2800" b="1" u="sng" dirty="0">
              <a:solidFill>
                <a:srgbClr val="C00000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5" grpId="0"/>
      <p:bldP spid="46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사업 평가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251520" y="263691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1. 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기관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단체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기업체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사회복지시설 등 </a:t>
            </a:r>
            <a:r>
              <a:rPr lang="ko-KR" altLang="en-US" sz="28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연계기관 구축 강화</a:t>
            </a:r>
            <a:endParaRPr lang="ko-KR" altLang="en-US" sz="28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691680" y="4365104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3. </a:t>
            </a:r>
            <a:r>
              <a:rPr lang="en-US" altLang="ko-KR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개인적 안내문 발송으로 </a:t>
            </a:r>
            <a:r>
              <a:rPr lang="ko-KR" altLang="en-US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조기검진의 중요성 알림</a:t>
            </a:r>
            <a:endParaRPr lang="ko-KR" altLang="en-US" sz="2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475656" y="5302949"/>
            <a:ext cx="7884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4.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 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의료기관 부족에 따라 사회복지시설 및 </a:t>
            </a:r>
            <a:r>
              <a:rPr lang="ko-KR" altLang="en-US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읍</a:t>
            </a:r>
            <a:r>
              <a:rPr lang="en-US" altLang="ko-KR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·</a:t>
            </a:r>
            <a:r>
              <a:rPr lang="ko-KR" altLang="en-US" sz="2400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면별</a:t>
            </a:r>
            <a:r>
              <a:rPr lang="ko-KR" altLang="en-US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이동검진 확대</a:t>
            </a:r>
            <a:endParaRPr lang="ko-KR" altLang="en-US" sz="2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971600" y="3501008"/>
            <a:ext cx="3240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2.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  </a:t>
            </a:r>
            <a:r>
              <a:rPr lang="ko-KR" altLang="en-US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자체교육</a:t>
            </a:r>
            <a:r>
              <a:rPr lang="en-US" altLang="ko-KR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, </a:t>
            </a:r>
            <a:r>
              <a:rPr lang="ko-KR" altLang="en-US" sz="2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NH복고만화" pitchFamily="18" charset="-127"/>
                <a:ea typeface="PNH복고만화" pitchFamily="18" charset="-127"/>
              </a:rPr>
              <a:t>홍보 강화</a:t>
            </a:r>
            <a:endParaRPr lang="ko-KR" altLang="en-US" sz="2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NH복고만화" pitchFamily="18" charset="-127"/>
              <a:ea typeface="PNH복고만화" pitchFamily="18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5652120" y="836712"/>
            <a:ext cx="2880320" cy="1512168"/>
            <a:chOff x="179512" y="836712"/>
            <a:chExt cx="2880320" cy="1512168"/>
          </a:xfrm>
        </p:grpSpPr>
        <p:sp>
          <p:nvSpPr>
            <p:cNvPr id="34" name="가로로 말린 두루마리 모양 33"/>
            <p:cNvSpPr/>
            <p:nvPr/>
          </p:nvSpPr>
          <p:spPr>
            <a:xfrm>
              <a:off x="179512" y="836712"/>
              <a:ext cx="2808312" cy="1512168"/>
            </a:xfrm>
            <a:prstGeom prst="horizontalScroll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9592" y="1412776"/>
              <a:ext cx="21602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000" dirty="0" smtClean="0"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향후 계획</a:t>
              </a:r>
              <a:endParaRPr lang="ko-KR" altLang="en-US" sz="4000" dirty="0"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5" grpId="0"/>
      <p:bldP spid="4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"/>
          <p:cNvGrpSpPr/>
          <p:nvPr/>
        </p:nvGrpSpPr>
        <p:grpSpPr>
          <a:xfrm>
            <a:off x="323528" y="-387424"/>
            <a:ext cx="2614769" cy="2646878"/>
            <a:chOff x="323528" y="-387424"/>
            <a:chExt cx="2614769" cy="2646878"/>
          </a:xfrm>
        </p:grpSpPr>
        <p:sp>
          <p:nvSpPr>
            <p:cNvPr id="15" name="TextBox 14"/>
            <p:cNvSpPr txBox="1"/>
            <p:nvPr/>
          </p:nvSpPr>
          <p:spPr>
            <a:xfrm>
              <a:off x="323528" y="-387424"/>
              <a:ext cx="89159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6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59632" y="921494"/>
              <a:ext cx="16786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NH복고만화" pitchFamily="18" charset="-127"/>
                  <a:ea typeface="PNH복고만화" pitchFamily="18" charset="-127"/>
                </a:rPr>
                <a:t>PART</a:t>
              </a:r>
              <a:endParaRPr lang="ko-KR" altLang="en-US" sz="24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NH복고만화" pitchFamily="18" charset="-127"/>
                <a:ea typeface="PNH복고만화" pitchFamily="18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9"/>
          <p:cNvGrpSpPr/>
          <p:nvPr/>
        </p:nvGrpSpPr>
        <p:grpSpPr>
          <a:xfrm>
            <a:off x="2483768" y="1149252"/>
            <a:ext cx="4896544" cy="4523560"/>
            <a:chOff x="2483768" y="1149252"/>
            <a:chExt cx="4896544" cy="4523560"/>
          </a:xfrm>
        </p:grpSpPr>
        <p:pic>
          <p:nvPicPr>
            <p:cNvPr id="12" name="그림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2483768" y="1149252"/>
              <a:ext cx="4896544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3779912" y="2780928"/>
              <a:ext cx="2561919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ko-KR" altLang="en-US" sz="80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기타</a:t>
              </a:r>
              <a:r>
                <a:rPr lang="en-US" altLang="ko-KR" sz="6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NH복고만화" pitchFamily="18" charset="-127"/>
                  <a:ea typeface="PNH복고만화" pitchFamily="18" charset="-127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0161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3788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UN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반기문 총장님 생가 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 descr="C:\Documents and Settings\admin\바탕 화면\반기문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052736"/>
            <a:ext cx="6238876" cy="291465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바탕 화면\반기문기념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1772816"/>
            <a:ext cx="4159597" cy="4042577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바탕 화면\반기문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3688" y="3284984"/>
            <a:ext cx="4415953" cy="2938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/>
          <p:nvPr/>
        </p:nvGrpSpPr>
        <p:grpSpPr>
          <a:xfrm>
            <a:off x="0" y="0"/>
            <a:ext cx="9180512" cy="6858000"/>
            <a:chOff x="0" y="0"/>
            <a:chExt cx="9180512" cy="68580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 cstate="print">
              <a:lum bright="-19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334"/>
            <a:stretch/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bright="-37000" contrast="46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4016" y="3510136"/>
              <a:ext cx="3059832" cy="3059832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18027" y="188640"/>
            <a:ext cx="3788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01. UN </a:t>
            </a:r>
            <a:r>
              <a:rPr lang="ko-KR" altLang="en-US" sz="2800" b="1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NH복고만화" pitchFamily="18" charset="-127"/>
                <a:ea typeface="PNH복고만화" pitchFamily="18" charset="-127"/>
              </a:rPr>
              <a:t>반기문 총장님 생가 </a:t>
            </a:r>
            <a:endParaRPr lang="ko-KR" altLang="en-US" sz="2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PNH복고만화" pitchFamily="18" charset="-127"/>
              <a:ea typeface="PNH복고만화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05139" y="6550990"/>
            <a:ext cx="8471317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 descr="C:\Documents and Settings\admin\바탕 화면\반기문평화랜드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052736"/>
            <a:ext cx="4905722" cy="3265837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바탕 화면\반기문생가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3429000"/>
            <a:ext cx="4916488" cy="3271259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바탕 화면\방문장면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1268760"/>
            <a:ext cx="5080000" cy="355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666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2703480" y="1149252"/>
            <a:ext cx="3740728" cy="4523560"/>
            <a:chOff x="5295768" y="1149252"/>
            <a:chExt cx="3740728" cy="4523560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5295768" y="1149252"/>
              <a:ext cx="3740728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5796136" y="1916832"/>
              <a:ext cx="1750800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-윤고딕360" pitchFamily="18" charset="-127"/>
                  <a:ea typeface="-윤고딕360" pitchFamily="18" charset="-127"/>
                </a:rPr>
                <a:t>Q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80312" y="3501008"/>
              <a:ext cx="8947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&amp;A</a:t>
              </a:r>
              <a:endParaRPr lang="ko-KR" altLang="en-US" sz="3600" b="1" dirty="0">
                <a:ln>
                  <a:solidFill>
                    <a:schemeClr val="bg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9143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6549094"/>
            <a:ext cx="9180512" cy="332656"/>
          </a:xfrm>
          <a:prstGeom prst="rect">
            <a:avLst/>
          </a:prstGeom>
          <a:gradFill flip="none" rotWithShape="1">
            <a:gsLst>
              <a:gs pos="100000">
                <a:srgbClr val="224C00"/>
              </a:gs>
              <a:gs pos="0">
                <a:srgbClr val="1A3C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2" name="그룹 11"/>
          <p:cNvGrpSpPr/>
          <p:nvPr/>
        </p:nvGrpSpPr>
        <p:grpSpPr>
          <a:xfrm>
            <a:off x="2703480" y="1149252"/>
            <a:ext cx="3740728" cy="4523560"/>
            <a:chOff x="5295768" y="1149252"/>
            <a:chExt cx="3740728" cy="4523560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7" r="3494"/>
            <a:stretch/>
          </p:blipFill>
          <p:spPr>
            <a:xfrm>
              <a:off x="5295768" y="1149252"/>
              <a:ext cx="3740728" cy="4523560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5364088" y="1988840"/>
              <a:ext cx="1781257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-윤고딕360" pitchFamily="18" charset="-127"/>
                  <a:ea typeface="-윤고딕360" pitchFamily="18" charset="-127"/>
                </a:rPr>
                <a:t>T</a:t>
              </a:r>
              <a:endParaRPr lang="ko-KR" altLang="en-US" sz="66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-윤고딕330" pitchFamily="18" charset="-127"/>
                <a:ea typeface="-윤고딕330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44208" y="3212976"/>
              <a:ext cx="21820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-윤고딕330" pitchFamily="18" charset="-127"/>
                  <a:ea typeface="-윤고딕330" pitchFamily="18" charset="-127"/>
                </a:rPr>
                <a:t>hank you</a:t>
              </a:r>
              <a:endParaRPr lang="ko-KR" altLang="en-US" sz="3600" dirty="0">
                <a:ln>
                  <a:solidFill>
                    <a:schemeClr val="bg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30" pitchFamily="18" charset="-127"/>
                <a:ea typeface="-윤고딕330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9812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1211</Words>
  <Application>Microsoft Office PowerPoint</Application>
  <PresentationFormat>화면 슬라이드 쇼(4:3)</PresentationFormat>
  <Paragraphs>244</Paragraphs>
  <Slides>34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김종오</dc:creator>
  <cp:lastModifiedBy>Endless</cp:lastModifiedBy>
  <cp:revision>122</cp:revision>
  <dcterms:created xsi:type="dcterms:W3CDTF">2011-12-01T15:58:05Z</dcterms:created>
  <dcterms:modified xsi:type="dcterms:W3CDTF">2012-10-29T13:24:37Z</dcterms:modified>
</cp:coreProperties>
</file>