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32" r:id="rId2"/>
    <p:sldId id="353" r:id="rId3"/>
    <p:sldId id="327" r:id="rId4"/>
    <p:sldId id="342" r:id="rId5"/>
    <p:sldId id="354" r:id="rId6"/>
    <p:sldId id="343" r:id="rId7"/>
    <p:sldId id="335" r:id="rId8"/>
    <p:sldId id="337" r:id="rId9"/>
    <p:sldId id="352" r:id="rId10"/>
    <p:sldId id="328" r:id="rId11"/>
    <p:sldId id="340" r:id="rId12"/>
    <p:sldId id="345" r:id="rId13"/>
    <p:sldId id="329" r:id="rId14"/>
    <p:sldId id="346" r:id="rId15"/>
    <p:sldId id="348" r:id="rId16"/>
    <p:sldId id="350" r:id="rId17"/>
    <p:sldId id="351" r:id="rId18"/>
    <p:sldId id="331" r:id="rId19"/>
    <p:sldId id="320" r:id="rId20"/>
    <p:sldId id="355" r:id="rId21"/>
    <p:sldId id="357" r:id="rId22"/>
    <p:sldId id="324" r:id="rId23"/>
    <p:sldId id="311" r:id="rId24"/>
    <p:sldId id="258" r:id="rId25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D9F1"/>
    <a:srgbClr val="F9BB87"/>
    <a:srgbClr val="7257A9"/>
    <a:srgbClr val="674E98"/>
    <a:srgbClr val="558ED5"/>
    <a:srgbClr val="FF5050"/>
    <a:srgbClr val="F58427"/>
    <a:srgbClr val="FF3399"/>
    <a:srgbClr val="FF6699"/>
    <a:srgbClr val="FF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18" autoAdjust="0"/>
    <p:restoredTop sz="71021" autoAdjust="0"/>
  </p:normalViewPr>
  <p:slideViewPr>
    <p:cSldViewPr>
      <p:cViewPr varScale="1">
        <p:scale>
          <a:sx n="72" d="100"/>
          <a:sy n="72" d="100"/>
        </p:scale>
        <p:origin x="-132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22" y="-90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autoTitleDeleted val="1"/>
    <c:view3D>
      <c:rotX val="30"/>
      <c:perspective val="2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spPr>
            <a:effectLst>
              <a:outerShdw blurRad="50800" dist="660400" dir="7200000" sx="116000" sy="116000" algn="tl" rotWithShape="0">
                <a:srgbClr val="4BACC6">
                  <a:lumMod val="60000"/>
                  <a:lumOff val="40000"/>
                  <a:alpha val="59000"/>
                </a:srgbClr>
              </a:outerShdw>
            </a:effectLst>
          </c:spPr>
          <c:dPt>
            <c:idx val="0"/>
            <c:spPr>
              <a:solidFill>
                <a:srgbClr val="9999FF"/>
              </a:solidFill>
              <a:effectLst>
                <a:outerShdw blurRad="50800" dist="660400" dir="7200000" sx="116000" sy="116000" algn="tl" rotWithShape="0">
                  <a:srgbClr val="4BACC6">
                    <a:lumMod val="60000"/>
                    <a:lumOff val="40000"/>
                    <a:alpha val="59000"/>
                  </a:srgbClr>
                </a:outerShdw>
              </a:effectLst>
            </c:spPr>
          </c:dPt>
          <c:dPt>
            <c:idx val="1"/>
            <c:spPr>
              <a:solidFill>
                <a:srgbClr val="CCECFF"/>
              </a:solidFill>
              <a:effectLst>
                <a:outerShdw blurRad="50800" dist="660400" dir="7200000" sx="116000" sy="116000" algn="tl" rotWithShape="0">
                  <a:srgbClr val="4BACC6">
                    <a:lumMod val="60000"/>
                    <a:lumOff val="40000"/>
                    <a:alpha val="59000"/>
                  </a:srgbClr>
                </a:outerShdw>
              </a:effectLst>
            </c:spPr>
          </c:dPt>
          <c:dPt>
            <c:idx val="2"/>
            <c:spPr>
              <a:solidFill>
                <a:srgbClr val="FF6699"/>
              </a:solidFill>
              <a:effectLst>
                <a:outerShdw blurRad="50800" dist="660400" dir="7200000" sx="116000" sy="116000" algn="tl" rotWithShape="0">
                  <a:srgbClr val="4BACC6">
                    <a:lumMod val="60000"/>
                    <a:lumOff val="40000"/>
                    <a:alpha val="59000"/>
                  </a:srgbClr>
                </a:outerShdw>
              </a:effectLst>
            </c:spPr>
          </c:dPt>
          <c:dPt>
            <c:idx val="3"/>
            <c:spPr>
              <a:solidFill>
                <a:srgbClr val="FF9966"/>
              </a:solidFill>
              <a:effectLst>
                <a:outerShdw blurRad="50800" dist="660400" dir="7200000" sx="116000" sy="116000" algn="tl" rotWithShape="0">
                  <a:srgbClr val="4BACC6">
                    <a:lumMod val="60000"/>
                    <a:lumOff val="40000"/>
                    <a:alpha val="59000"/>
                  </a:srgbClr>
                </a:outerShdw>
              </a:effectLst>
            </c:spPr>
          </c:dPt>
          <c:dPt>
            <c:idx val="4"/>
            <c:spPr>
              <a:solidFill>
                <a:srgbClr val="FFFF66"/>
              </a:solidFill>
              <a:effectLst>
                <a:outerShdw blurRad="50800" dist="660400" dir="7200000" sx="116000" sy="116000" algn="tl" rotWithShape="0">
                  <a:srgbClr val="4BACC6">
                    <a:lumMod val="60000"/>
                    <a:lumOff val="40000"/>
                    <a:alpha val="59000"/>
                  </a:srgbClr>
                </a:outerShdw>
              </a:effectLst>
            </c:spPr>
          </c:dPt>
          <c:dPt>
            <c:idx val="5"/>
            <c:spPr>
              <a:solidFill>
                <a:srgbClr val="33CC33"/>
              </a:solidFill>
              <a:effectLst>
                <a:outerShdw blurRad="50800" dist="660400" dir="7200000" sx="116000" sy="116000" algn="tl" rotWithShape="0">
                  <a:srgbClr val="4BACC6">
                    <a:lumMod val="60000"/>
                    <a:lumOff val="40000"/>
                    <a:alpha val="59000"/>
                  </a:srgbClr>
                </a:outerShdw>
              </a:effectLst>
            </c:spPr>
          </c:dPt>
          <c:dPt>
            <c:idx val="6"/>
            <c:spPr>
              <a:solidFill>
                <a:srgbClr val="00FF99"/>
              </a:solidFill>
              <a:effectLst>
                <a:outerShdw blurRad="50800" dist="660400" dir="7200000" sx="116000" sy="116000" algn="tl" rotWithShape="0">
                  <a:srgbClr val="4BACC6">
                    <a:lumMod val="60000"/>
                    <a:lumOff val="40000"/>
                    <a:alpha val="59000"/>
                  </a:srgbClr>
                </a:outerShdw>
              </a:effectLst>
            </c:spPr>
          </c:dPt>
          <c:dPt>
            <c:idx val="7"/>
            <c:spPr>
              <a:solidFill>
                <a:srgbClr val="00CCFF"/>
              </a:solidFill>
              <a:effectLst>
                <a:outerShdw blurRad="50800" dist="660400" dir="7200000" sx="116000" sy="116000" algn="tl" rotWithShape="0">
                  <a:srgbClr val="4BACC6">
                    <a:lumMod val="60000"/>
                    <a:lumOff val="40000"/>
                    <a:alpha val="59000"/>
                  </a:srgbClr>
                </a:outerShdw>
              </a:effectLst>
            </c:spPr>
          </c:dPt>
          <c:dLbls>
            <c:dLbl>
              <c:idx val="2"/>
              <c:layout>
                <c:manualLayout>
                  <c:x val="-0.10604218165574196"/>
                  <c:y val="-0.26487500000000008"/>
                </c:manualLayout>
              </c:layout>
              <c:showCatName val="1"/>
              <c:showPercent val="1"/>
            </c:dLbl>
            <c:dLbl>
              <c:idx val="4"/>
              <c:layout>
                <c:manualLayout>
                  <c:x val="9.7581605516053771E-2"/>
                  <c:y val="-0.26487500000000008"/>
                </c:manualLayout>
              </c:layout>
              <c:showCatName val="1"/>
              <c:showPercent val="1"/>
            </c:dLbl>
            <c:dLbl>
              <c:idx val="5"/>
              <c:layout>
                <c:manualLayout>
                  <c:x val="0.1012383172703033"/>
                  <c:y val="-0.18821579724409454"/>
                </c:manualLayout>
              </c:layout>
              <c:showCatName val="1"/>
              <c:showPercent val="1"/>
            </c:dLbl>
            <c:dLbl>
              <c:idx val="6"/>
              <c:layout>
                <c:manualLayout>
                  <c:x val="9.3236891502796043E-2"/>
                  <c:y val="-0.20934154001366875"/>
                </c:manualLayout>
              </c:layout>
              <c:spPr/>
              <c:txPr>
                <a:bodyPr/>
                <a:lstStyle/>
                <a:p>
                  <a:pPr>
                    <a:lnSpc>
                      <a:spcPts val="2000"/>
                    </a:lnSpc>
                    <a:defRPr sz="1600"/>
                  </a:pPr>
                  <a:endParaRPr lang="ko-KR"/>
                </a:p>
              </c:txPr>
              <c:showCatName val="1"/>
              <c:showPercent val="1"/>
            </c:dLbl>
            <c:txPr>
              <a:bodyPr/>
              <a:lstStyle/>
              <a:p>
                <a:pPr>
                  <a:lnSpc>
                    <a:spcPts val="2000"/>
                  </a:lnSpc>
                  <a:defRPr/>
                </a:pPr>
                <a:endParaRPr lang="ko-KR"/>
              </a:p>
            </c:txPr>
            <c:showCatName val="1"/>
            <c:showPercent val="1"/>
            <c:showLeaderLines val="1"/>
          </c:dLbls>
          <c:cat>
            <c:strRef>
              <c:f>Sheet1!$A$2:$A$12</c:f>
              <c:strCache>
                <c:ptCount val="8"/>
                <c:pt idx="0">
                  <c:v>위암</c:v>
                </c:pt>
                <c:pt idx="1">
                  <c:v>대장암</c:v>
                </c:pt>
                <c:pt idx="2">
                  <c:v>간암</c:v>
                </c:pt>
                <c:pt idx="3">
                  <c:v>폐암</c:v>
                </c:pt>
                <c:pt idx="4">
                  <c:v>유방암</c:v>
                </c:pt>
                <c:pt idx="5">
                  <c:v>자궁암</c:v>
                </c:pt>
                <c:pt idx="6">
                  <c:v>전립선암</c:v>
                </c:pt>
                <c:pt idx="7">
                  <c:v>기타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26.415094339622634</c:v>
                </c:pt>
                <c:pt idx="1">
                  <c:v>14.622641509433965</c:v>
                </c:pt>
                <c:pt idx="2">
                  <c:v>6.3679245283018835</c:v>
                </c:pt>
                <c:pt idx="3">
                  <c:v>7.5471698113207548</c:v>
                </c:pt>
                <c:pt idx="4">
                  <c:v>7.0754716981132084</c:v>
                </c:pt>
                <c:pt idx="5">
                  <c:v>6.603773584905662</c:v>
                </c:pt>
                <c:pt idx="6">
                  <c:v>4.0094339622641524</c:v>
                </c:pt>
                <c:pt idx="7">
                  <c:v>27.358490566037727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spPr>
    <a:effectLst>
      <a:outerShdw blurRad="50800" dist="50800" dir="5400000" algn="ctr" rotWithShape="0">
        <a:srgbClr val="000000">
          <a:alpha val="94000"/>
        </a:srgbClr>
      </a:outerShdw>
    </a:effectLst>
    <a:scene3d>
      <a:camera prst="orthographicFront"/>
      <a:lightRig rig="threePt" dir="t"/>
    </a:scene3d>
    <a:sp3d>
      <a:bevelT h="6350"/>
    </a:sp3d>
  </c:spPr>
  <c:txPr>
    <a:bodyPr/>
    <a:lstStyle/>
    <a:p>
      <a:pPr>
        <a:defRPr sz="1800"/>
      </a:pPr>
      <a:endParaRPr lang="ko-KR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9C1BCD-6D24-46DD-9E08-C2EE5B5D7F91}" type="datetimeFigureOut">
              <a:rPr lang="ko-KR" altLang="en-US" smtClean="0"/>
              <a:pPr/>
              <a:t>2016-11-25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3F27AC-9626-4979-B030-B6B3E8E7392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581264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AF39B3-6E7A-48F4-9120-ED9457C069A5}" type="datetimeFigureOut">
              <a:rPr lang="ko-KR" altLang="en-US" smtClean="0"/>
              <a:pPr/>
              <a:t>2016-11-25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90E4CB-00CF-4984-8D03-FF5523BCB1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502089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0E4CB-00CF-4984-8D03-FF5523BCB127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0E4CB-00CF-4984-8D03-FF5523BCB127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 smtClean="0"/>
              <a:t>먼저 추진배경입니다</a:t>
            </a:r>
            <a:r>
              <a:rPr lang="en-US" altLang="ko-KR" sz="1200" dirty="0" smtClean="0"/>
              <a:t>.</a:t>
            </a:r>
            <a:endParaRPr lang="ko-KR" altLang="en-US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0E4CB-00CF-4984-8D03-FF5523BCB127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9686788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0E4CB-00CF-4984-8D03-FF5523BCB127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0E4CB-00CF-4984-8D03-FF5523BCB127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추진배경의 </a:t>
            </a:r>
            <a:r>
              <a:rPr lang="en-US" altLang="ko-KR" sz="1200" dirty="0" smtClean="0"/>
              <a:t>4</a:t>
            </a:r>
            <a:r>
              <a:rPr lang="ko-KR" altLang="en-US" sz="1200" dirty="0" smtClean="0"/>
              <a:t>가지 필요성에 대해 말씀 드리겠습니다</a:t>
            </a:r>
            <a:r>
              <a:rPr lang="en-US" altLang="ko-KR" sz="12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먼저 암환자의 생존율 향상에 따른 </a:t>
            </a:r>
            <a:r>
              <a:rPr lang="ko-KR" altLang="en-US" sz="1200" dirty="0" err="1" smtClean="0"/>
              <a:t>이차암</a:t>
            </a:r>
            <a:r>
              <a:rPr lang="ko-KR" altLang="en-US" sz="1200" dirty="0" smtClean="0"/>
              <a:t> 발생위험 가능성 증가하고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    → 일반인의 약 </a:t>
            </a:r>
            <a:r>
              <a:rPr lang="en-US" altLang="ko-KR" sz="1200" dirty="0" smtClean="0"/>
              <a:t>1.1</a:t>
            </a:r>
            <a:r>
              <a:rPr lang="ko-KR" altLang="en-US" sz="1200" dirty="0" smtClean="0"/>
              <a:t>배</a:t>
            </a:r>
            <a:r>
              <a:rPr lang="en-US" altLang="ko-KR" sz="1200" dirty="0" smtClean="0"/>
              <a:t>~1.6</a:t>
            </a:r>
            <a:r>
              <a:rPr lang="ko-KR" altLang="en-US" sz="1200" dirty="0" smtClean="0"/>
              <a:t>배</a:t>
            </a:r>
            <a:r>
              <a:rPr lang="en-US" altLang="ko-KR" sz="1200" dirty="0" smtClean="0"/>
              <a:t>(</a:t>
            </a:r>
            <a:r>
              <a:rPr lang="ko-KR" altLang="en-US" dirty="0" smtClean="0"/>
              <a:t>서울대학교병원 </a:t>
            </a:r>
            <a:r>
              <a:rPr lang="ko-KR" altLang="en-US" dirty="0" err="1" smtClean="0"/>
              <a:t>암건강증진센터</a:t>
            </a:r>
            <a:r>
              <a:rPr lang="ko-KR" altLang="en-US" dirty="0" smtClean="0"/>
              <a:t> 신동욱 교수</a:t>
            </a:r>
            <a:r>
              <a:rPr lang="en-US" altLang="ko-KR" dirty="0" smtClean="0"/>
              <a:t>)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함평군 </a:t>
            </a:r>
            <a:r>
              <a:rPr lang="ko-KR" altLang="en-US" sz="1200" dirty="0" err="1" smtClean="0"/>
              <a:t>암생존자</a:t>
            </a:r>
            <a:r>
              <a:rPr lang="ko-KR" altLang="en-US" sz="1200" baseline="0" dirty="0" smtClean="0"/>
              <a:t> </a:t>
            </a:r>
            <a:r>
              <a:rPr lang="en-US" altLang="ko-KR" sz="1200" baseline="0" dirty="0" smtClean="0"/>
              <a:t>100</a:t>
            </a:r>
            <a:r>
              <a:rPr lang="ko-KR" altLang="en-US" sz="1200" baseline="0" dirty="0" smtClean="0"/>
              <a:t>명을 대상으로 </a:t>
            </a:r>
            <a:r>
              <a:rPr lang="en-US" altLang="ko-KR" sz="1200" baseline="0" dirty="0" smtClean="0"/>
              <a:t>5</a:t>
            </a:r>
            <a:r>
              <a:rPr lang="ko-KR" altLang="en-US" sz="1200" baseline="0" dirty="0" smtClean="0"/>
              <a:t>가지 항목에 대하 정기적으로 관리하고 있느냐는 설문조사를 한 결과</a:t>
            </a:r>
            <a:endParaRPr lang="en-US" altLang="ko-KR" sz="1200" baseline="0" dirty="0" smtClean="0"/>
          </a:p>
          <a:p>
            <a:pPr>
              <a:lnSpc>
                <a:spcPct val="150000"/>
              </a:lnSpc>
            </a:pPr>
            <a:r>
              <a:rPr lang="en-US" altLang="ko-KR" sz="1200" baseline="0" dirty="0" smtClean="0"/>
              <a:t>BMI</a:t>
            </a:r>
            <a:r>
              <a:rPr lang="ko-KR" altLang="en-US" sz="1200" baseline="0" dirty="0" err="1" smtClean="0"/>
              <a:t>측정같은</a:t>
            </a:r>
            <a:r>
              <a:rPr lang="ko-KR" altLang="en-US" sz="1200" baseline="0" dirty="0" smtClean="0"/>
              <a:t> 경우 아니요 라고 응답한 대상자들이  </a:t>
            </a:r>
            <a:r>
              <a:rPr lang="en-US" altLang="ko-KR" sz="1200" baseline="0" dirty="0" smtClean="0"/>
              <a:t>94%</a:t>
            </a:r>
            <a:r>
              <a:rPr lang="ko-KR" altLang="en-US" sz="1200" baseline="0" dirty="0" smtClean="0"/>
              <a:t>나 되었습니다</a:t>
            </a:r>
            <a:r>
              <a:rPr lang="en-US" altLang="ko-KR" sz="1200" baseline="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aseline="0" dirty="0" smtClean="0"/>
              <a:t>대부분의  </a:t>
            </a:r>
            <a:r>
              <a:rPr lang="ko-KR" altLang="en-US" sz="1200" baseline="0" dirty="0" err="1" smtClean="0"/>
              <a:t>암생존자들은</a:t>
            </a:r>
            <a:r>
              <a:rPr lang="ko-KR" altLang="en-US" sz="1200" baseline="0" dirty="0" smtClean="0"/>
              <a:t> 만성질환 정기관리를 하지 않는 것으로 조사되었습니다</a:t>
            </a:r>
            <a:r>
              <a:rPr lang="en-US" altLang="ko-KR" sz="1200" baseline="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200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0E4CB-00CF-4984-8D03-FF5523BCB127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43880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추진배경의 </a:t>
            </a:r>
            <a:r>
              <a:rPr lang="en-US" altLang="ko-KR" sz="1200" dirty="0" smtClean="0"/>
              <a:t>4</a:t>
            </a:r>
            <a:r>
              <a:rPr lang="ko-KR" altLang="en-US" sz="1200" dirty="0" smtClean="0"/>
              <a:t>가지 필요성에 대해 말씀 드리겠습니다</a:t>
            </a:r>
            <a:r>
              <a:rPr lang="en-US" altLang="ko-KR" sz="12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먼저 암환자의 생존율 향상에 따른 </a:t>
            </a:r>
            <a:r>
              <a:rPr lang="ko-KR" altLang="en-US" sz="1200" dirty="0" err="1" smtClean="0"/>
              <a:t>이차암</a:t>
            </a:r>
            <a:r>
              <a:rPr lang="ko-KR" altLang="en-US" sz="1200" dirty="0" smtClean="0"/>
              <a:t> 발생위험 가능성 증가하고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    → 일반인의 약 </a:t>
            </a:r>
            <a:r>
              <a:rPr lang="en-US" altLang="ko-KR" sz="1200" dirty="0" smtClean="0"/>
              <a:t>1.1</a:t>
            </a:r>
            <a:r>
              <a:rPr lang="ko-KR" altLang="en-US" sz="1200" dirty="0" smtClean="0"/>
              <a:t>배</a:t>
            </a:r>
            <a:r>
              <a:rPr lang="en-US" altLang="ko-KR" sz="1200" dirty="0" smtClean="0"/>
              <a:t>~1.6</a:t>
            </a:r>
            <a:r>
              <a:rPr lang="ko-KR" altLang="en-US" sz="1200" dirty="0" smtClean="0"/>
              <a:t>배</a:t>
            </a:r>
            <a:r>
              <a:rPr lang="en-US" altLang="ko-KR" sz="1200" dirty="0" smtClean="0"/>
              <a:t>(</a:t>
            </a:r>
            <a:r>
              <a:rPr lang="ko-KR" altLang="en-US" dirty="0" smtClean="0"/>
              <a:t>서울대학교병원 </a:t>
            </a:r>
            <a:r>
              <a:rPr lang="ko-KR" altLang="en-US" dirty="0" err="1" smtClean="0"/>
              <a:t>암건강증진센터</a:t>
            </a:r>
            <a:r>
              <a:rPr lang="ko-KR" altLang="en-US" dirty="0" smtClean="0"/>
              <a:t> 신동욱 교수</a:t>
            </a:r>
            <a:r>
              <a:rPr lang="en-US" altLang="ko-KR" dirty="0" smtClean="0"/>
              <a:t>)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함평군 </a:t>
            </a:r>
            <a:r>
              <a:rPr lang="ko-KR" altLang="en-US" sz="1200" dirty="0" err="1" smtClean="0"/>
              <a:t>암생존자</a:t>
            </a:r>
            <a:r>
              <a:rPr lang="ko-KR" altLang="en-US" sz="1200" baseline="0" dirty="0" smtClean="0"/>
              <a:t> </a:t>
            </a:r>
            <a:r>
              <a:rPr lang="en-US" altLang="ko-KR" sz="1200" baseline="0" dirty="0" smtClean="0"/>
              <a:t>100</a:t>
            </a:r>
            <a:r>
              <a:rPr lang="ko-KR" altLang="en-US" sz="1200" baseline="0" dirty="0" smtClean="0"/>
              <a:t>명을 대상으로 </a:t>
            </a:r>
            <a:r>
              <a:rPr lang="en-US" altLang="ko-KR" sz="1200" baseline="0" dirty="0" smtClean="0"/>
              <a:t>5</a:t>
            </a:r>
            <a:r>
              <a:rPr lang="ko-KR" altLang="en-US" sz="1200" baseline="0" dirty="0" smtClean="0"/>
              <a:t>가지 항목에 대하 정기적으로 관리하고 있느냐는 설문조사를 한 결과</a:t>
            </a:r>
            <a:endParaRPr lang="en-US" altLang="ko-KR" sz="1200" baseline="0" dirty="0" smtClean="0"/>
          </a:p>
          <a:p>
            <a:pPr>
              <a:lnSpc>
                <a:spcPct val="150000"/>
              </a:lnSpc>
            </a:pPr>
            <a:r>
              <a:rPr lang="en-US" altLang="ko-KR" sz="1200" baseline="0" dirty="0" smtClean="0"/>
              <a:t>BMI</a:t>
            </a:r>
            <a:r>
              <a:rPr lang="ko-KR" altLang="en-US" sz="1200" baseline="0" dirty="0" err="1" smtClean="0"/>
              <a:t>측정같은</a:t>
            </a:r>
            <a:r>
              <a:rPr lang="ko-KR" altLang="en-US" sz="1200" baseline="0" dirty="0" smtClean="0"/>
              <a:t> 경우 아니요 라고 응답한 대상자들이  </a:t>
            </a:r>
            <a:r>
              <a:rPr lang="en-US" altLang="ko-KR" sz="1200" baseline="0" dirty="0" smtClean="0"/>
              <a:t>94%</a:t>
            </a:r>
            <a:r>
              <a:rPr lang="ko-KR" altLang="en-US" sz="1200" baseline="0" dirty="0" smtClean="0"/>
              <a:t>나 되었습니다</a:t>
            </a:r>
            <a:r>
              <a:rPr lang="en-US" altLang="ko-KR" sz="1200" baseline="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baseline="0" dirty="0" smtClean="0"/>
              <a:t>대부분의  </a:t>
            </a:r>
            <a:r>
              <a:rPr lang="ko-KR" altLang="en-US" sz="1200" baseline="0" dirty="0" err="1" smtClean="0"/>
              <a:t>암생존자들은</a:t>
            </a:r>
            <a:r>
              <a:rPr lang="ko-KR" altLang="en-US" sz="1200" baseline="0" dirty="0" smtClean="0"/>
              <a:t> 만성질환 정기관리를 하지 않는 것으로 조사되었습니다</a:t>
            </a:r>
            <a:r>
              <a:rPr lang="en-US" altLang="ko-KR" sz="1200" baseline="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200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0E4CB-00CF-4984-8D03-FF5523BCB127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43880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 앞서 말했다시피 </a:t>
            </a:r>
            <a:r>
              <a:rPr lang="ko-KR" altLang="en-US" sz="1200" dirty="0" err="1" smtClean="0"/>
              <a:t>암생존자의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2</a:t>
            </a:r>
            <a:r>
              <a:rPr lang="ko-KR" altLang="en-US" sz="1200" dirty="0" err="1" smtClean="0"/>
              <a:t>차암</a:t>
            </a:r>
            <a:r>
              <a:rPr lang="ko-KR" altLang="en-US" sz="1200" dirty="0" smtClean="0"/>
              <a:t> 발생위험은 정상인보다 최고 </a:t>
            </a:r>
            <a:r>
              <a:rPr lang="en-US" altLang="ko-KR" sz="1200" dirty="0" smtClean="0"/>
              <a:t>1.6</a:t>
            </a:r>
            <a:r>
              <a:rPr lang="ko-KR" altLang="en-US" sz="1200" dirty="0" smtClean="0"/>
              <a:t>배나 높은데 비해 은  암 생존자의 낮은 </a:t>
            </a:r>
            <a:r>
              <a:rPr lang="ko-KR" altLang="en-US" sz="1200" dirty="0" err="1" smtClean="0"/>
              <a:t>국가암검진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수검율은</a:t>
            </a:r>
            <a:r>
              <a:rPr lang="ko-KR" altLang="en-US" sz="1200" dirty="0" smtClean="0"/>
              <a:t> 낮은 것으로 조사되어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가장 기본적인 </a:t>
            </a:r>
            <a:r>
              <a:rPr lang="ko-KR" altLang="en-US" sz="1200" dirty="0" err="1" smtClean="0"/>
              <a:t>암생존자의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국가암검진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수검률을</a:t>
            </a:r>
            <a:r>
              <a:rPr lang="ko-KR" altLang="en-US" sz="1200" dirty="0" smtClean="0"/>
              <a:t>  높이고자 추진하게 되었습니다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    → 일반인 </a:t>
            </a:r>
            <a:r>
              <a:rPr lang="en-US" altLang="ko-KR" sz="1200" dirty="0" smtClean="0"/>
              <a:t>(38.4)%,  </a:t>
            </a:r>
            <a:r>
              <a:rPr lang="ko-KR" altLang="en-US" sz="1200" dirty="0" err="1" smtClean="0"/>
              <a:t>암생존자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(34.1)%,  </a:t>
            </a:r>
            <a:r>
              <a:rPr lang="ko-KR" altLang="en-US" sz="1200" dirty="0" smtClean="0"/>
              <a:t>함평군 </a:t>
            </a:r>
            <a:r>
              <a:rPr lang="ko-KR" altLang="en-US" sz="1200" dirty="0" err="1" smtClean="0"/>
              <a:t>암생존자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(26)% </a:t>
            </a:r>
            <a:r>
              <a:rPr lang="ko-KR" altLang="en-US" sz="1200" dirty="0" smtClean="0"/>
              <a:t>에 해당합니다</a:t>
            </a:r>
            <a:r>
              <a:rPr lang="en-US" altLang="ko-KR" sz="12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마지막으로  </a:t>
            </a:r>
            <a:r>
              <a:rPr lang="en-US" altLang="ko-KR" sz="1200" dirty="0" smtClean="0"/>
              <a:t>암 </a:t>
            </a:r>
            <a:r>
              <a:rPr lang="en-US" altLang="ko-KR" sz="1200" dirty="0" err="1" smtClean="0"/>
              <a:t>생존자의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건강에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대한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프로그램 요구도 조사결과 스트레스 관리나 정서적 지지보다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실제적으로 건강관리를 할 </a:t>
            </a:r>
            <a:r>
              <a:rPr lang="ko-KR" altLang="en-US" sz="1200" dirty="0" err="1" smtClean="0"/>
              <a:t>수있는</a:t>
            </a:r>
            <a:r>
              <a:rPr lang="ko-KR" altLang="en-US" sz="1200" dirty="0" smtClean="0"/>
              <a:t> 눈높이에 맞는 건강지식습득에 대한 높은 </a:t>
            </a:r>
            <a:r>
              <a:rPr lang="ko-KR" altLang="en-US" sz="1200" dirty="0" err="1" smtClean="0"/>
              <a:t>요구도를</a:t>
            </a:r>
            <a:r>
              <a:rPr lang="ko-KR" altLang="en-US" sz="1200" dirty="0" smtClean="0"/>
              <a:t> 나타내어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암 생존자의 </a:t>
            </a:r>
            <a:r>
              <a:rPr lang="ko-KR" altLang="en-US" sz="1200" dirty="0" err="1" smtClean="0"/>
              <a:t>이차암</a:t>
            </a:r>
            <a:r>
              <a:rPr lang="ko-KR" altLang="en-US" sz="1200" dirty="0" smtClean="0"/>
              <a:t> 건강관리 및 만성질환에 대한 정기적인 관리를 체계적으로 하고자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이번 지피지기 </a:t>
            </a:r>
            <a:r>
              <a:rPr lang="ko-KR" altLang="en-US" sz="1200" dirty="0" err="1" smtClean="0"/>
              <a:t>건강튼튼</a:t>
            </a:r>
            <a:r>
              <a:rPr lang="ko-KR" altLang="en-US" sz="1200" dirty="0" smtClean="0"/>
              <a:t> 프로젝트를 진행하게 되었습니다</a:t>
            </a:r>
            <a:r>
              <a:rPr lang="en-US" altLang="ko-KR" sz="1200" dirty="0" smtClean="0"/>
              <a:t>.</a:t>
            </a:r>
          </a:p>
          <a:p>
            <a:pPr>
              <a:lnSpc>
                <a:spcPct val="150000"/>
              </a:lnSpc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0E4CB-00CF-4984-8D03-FF5523BCB127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9201879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 앞서 말했다시피 </a:t>
            </a:r>
            <a:r>
              <a:rPr lang="ko-KR" altLang="en-US" sz="1200" dirty="0" err="1" smtClean="0"/>
              <a:t>암생존자의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2</a:t>
            </a:r>
            <a:r>
              <a:rPr lang="ko-KR" altLang="en-US" sz="1200" dirty="0" err="1" smtClean="0"/>
              <a:t>차암</a:t>
            </a:r>
            <a:r>
              <a:rPr lang="ko-KR" altLang="en-US" sz="1200" dirty="0" smtClean="0"/>
              <a:t> 발생위험은 정상인보다 최고 </a:t>
            </a:r>
            <a:r>
              <a:rPr lang="en-US" altLang="ko-KR" sz="1200" dirty="0" smtClean="0"/>
              <a:t>1.6</a:t>
            </a:r>
            <a:r>
              <a:rPr lang="ko-KR" altLang="en-US" sz="1200" dirty="0" smtClean="0"/>
              <a:t>배나 높은데 비해 은  암 생존자의 낮은 </a:t>
            </a:r>
            <a:r>
              <a:rPr lang="ko-KR" altLang="en-US" sz="1200" dirty="0" err="1" smtClean="0"/>
              <a:t>국가암검진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수검율은</a:t>
            </a:r>
            <a:r>
              <a:rPr lang="ko-KR" altLang="en-US" sz="1200" dirty="0" smtClean="0"/>
              <a:t> 낮은 것으로 조사되어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가장 기본적인 </a:t>
            </a:r>
            <a:r>
              <a:rPr lang="ko-KR" altLang="en-US" sz="1200" dirty="0" err="1" smtClean="0"/>
              <a:t>암생존자의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국가암검진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수검률을</a:t>
            </a:r>
            <a:r>
              <a:rPr lang="ko-KR" altLang="en-US" sz="1200" dirty="0" smtClean="0"/>
              <a:t>  높이고자 추진하게 되었습니다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    → 일반인 </a:t>
            </a:r>
            <a:r>
              <a:rPr lang="en-US" altLang="ko-KR" sz="1200" dirty="0" smtClean="0"/>
              <a:t>(38.4)%,  </a:t>
            </a:r>
            <a:r>
              <a:rPr lang="ko-KR" altLang="en-US" sz="1200" dirty="0" err="1" smtClean="0"/>
              <a:t>암생존자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(34.1)%,  </a:t>
            </a:r>
            <a:r>
              <a:rPr lang="ko-KR" altLang="en-US" sz="1200" dirty="0" smtClean="0"/>
              <a:t>함평군 </a:t>
            </a:r>
            <a:r>
              <a:rPr lang="ko-KR" altLang="en-US" sz="1200" dirty="0" err="1" smtClean="0"/>
              <a:t>암생존자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(26)% </a:t>
            </a:r>
            <a:r>
              <a:rPr lang="ko-KR" altLang="en-US" sz="1200" dirty="0" smtClean="0"/>
              <a:t>에 해당합니다</a:t>
            </a:r>
            <a:r>
              <a:rPr lang="en-US" altLang="ko-KR" sz="12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마지막으로  </a:t>
            </a:r>
            <a:r>
              <a:rPr lang="en-US" altLang="ko-KR" sz="1200" dirty="0" smtClean="0"/>
              <a:t>암 </a:t>
            </a:r>
            <a:r>
              <a:rPr lang="en-US" altLang="ko-KR" sz="1200" dirty="0" err="1" smtClean="0"/>
              <a:t>생존자의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건강에</a:t>
            </a:r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대한</a:t>
            </a:r>
            <a:r>
              <a:rPr lang="en-US" altLang="ko-KR" sz="1200" dirty="0" smtClean="0"/>
              <a:t> </a:t>
            </a:r>
            <a:r>
              <a:rPr lang="ko-KR" altLang="en-US" sz="1200" dirty="0" smtClean="0"/>
              <a:t>프로그램 요구도 조사결과 스트레스 관리나 정서적 지지보다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실제적으로 건강관리를 할 </a:t>
            </a:r>
            <a:r>
              <a:rPr lang="ko-KR" altLang="en-US" sz="1200" dirty="0" err="1" smtClean="0"/>
              <a:t>수있는</a:t>
            </a:r>
            <a:r>
              <a:rPr lang="ko-KR" altLang="en-US" sz="1200" dirty="0" smtClean="0"/>
              <a:t> 눈높이에 맞는 건강지식습득에 대한 높은 </a:t>
            </a:r>
            <a:r>
              <a:rPr lang="ko-KR" altLang="en-US" sz="1200" dirty="0" err="1" smtClean="0"/>
              <a:t>요구도를</a:t>
            </a:r>
            <a:r>
              <a:rPr lang="ko-KR" altLang="en-US" sz="1200" dirty="0" smtClean="0"/>
              <a:t> 나타내어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암 생존자의 </a:t>
            </a:r>
            <a:r>
              <a:rPr lang="ko-KR" altLang="en-US" sz="1200" dirty="0" err="1" smtClean="0"/>
              <a:t>이차암</a:t>
            </a:r>
            <a:r>
              <a:rPr lang="ko-KR" altLang="en-US" sz="1200" dirty="0" smtClean="0"/>
              <a:t> 건강관리 및 만성질환에 대한 정기적인 관리를 체계적으로 하고자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이번 지피지기 </a:t>
            </a:r>
            <a:r>
              <a:rPr lang="ko-KR" altLang="en-US" sz="1200" dirty="0" err="1" smtClean="0"/>
              <a:t>건강튼튼</a:t>
            </a:r>
            <a:r>
              <a:rPr lang="ko-KR" altLang="en-US" sz="1200" dirty="0" smtClean="0"/>
              <a:t> 프로젝트를 진행하게 되었습니다</a:t>
            </a:r>
            <a:r>
              <a:rPr lang="en-US" altLang="ko-KR" sz="1200" dirty="0" smtClean="0"/>
              <a:t>.</a:t>
            </a:r>
          </a:p>
          <a:p>
            <a:pPr>
              <a:lnSpc>
                <a:spcPct val="150000"/>
              </a:lnSpc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0E4CB-00CF-4984-8D03-FF5523BCB127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9201879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ko-KR" altLang="en-US" sz="1500" dirty="0"/>
              <a:t>다음은 </a:t>
            </a:r>
            <a:r>
              <a:rPr lang="ko-KR" altLang="en-US" sz="1500" dirty="0" smtClean="0"/>
              <a:t>추진체계입니다</a:t>
            </a:r>
            <a:r>
              <a:rPr lang="en-US" altLang="ko-KR" sz="1500" dirty="0"/>
              <a:t>.</a:t>
            </a:r>
            <a:endParaRPr lang="ko-KR" altLang="en-US" sz="1500" dirty="0"/>
          </a:p>
          <a:p>
            <a:pPr>
              <a:lnSpc>
                <a:spcPct val="130000"/>
              </a:lnSpc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E5F49-8529-4625-9A43-786E09C7B13A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7862327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다음은 목적입니다</a:t>
            </a:r>
            <a:r>
              <a:rPr lang="en-US" altLang="ko-KR" dirty="0" smtClean="0"/>
              <a:t>.</a:t>
            </a:r>
          </a:p>
          <a:p>
            <a:pPr marL="0" marR="0" indent="0" algn="just" defTabSz="914400" rtl="0" eaLnBrk="1" fontAlgn="auto" latinLnBrk="1" hangingPunct="1">
              <a:lnSpc>
                <a:spcPct val="1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dirty="0" smtClean="0">
                <a:solidFill>
                  <a:srgbClr val="4A452A"/>
                </a:solidFill>
                <a:latin typeface="+mn-ea"/>
                <a:ea typeface="+mn-ea"/>
              </a:rPr>
              <a:t>이차 암에 대한 적정 검진으로 </a:t>
            </a:r>
            <a:r>
              <a:rPr lang="ko-KR" altLang="en-US" sz="1200" b="1" dirty="0" smtClean="0">
                <a:solidFill>
                  <a:srgbClr val="0000FF"/>
                </a:solidFill>
                <a:latin typeface="HY강B"/>
              </a:rPr>
              <a:t>이차 암</a:t>
            </a:r>
            <a:r>
              <a:rPr lang="en-US" altLang="ko-KR" sz="1200" b="1" dirty="0" smtClean="0">
                <a:solidFill>
                  <a:srgbClr val="0000FF"/>
                </a:solidFill>
                <a:latin typeface="HY강B"/>
              </a:rPr>
              <a:t>, </a:t>
            </a:r>
            <a:r>
              <a:rPr lang="ko-KR" altLang="en-US" sz="1200" b="1" dirty="0" smtClean="0">
                <a:solidFill>
                  <a:srgbClr val="0000FF"/>
                </a:solidFill>
                <a:latin typeface="HY강B"/>
              </a:rPr>
              <a:t>만성질환 조기발견 치료</a:t>
            </a:r>
            <a:r>
              <a:rPr lang="ko-KR" altLang="en-US" sz="1200" b="1" dirty="0" smtClean="0">
                <a:solidFill>
                  <a:srgbClr val="0000FF"/>
                </a:solidFill>
                <a:latin typeface="HY강B"/>
                <a:ea typeface="HY강B"/>
              </a:rPr>
              <a:t> </a:t>
            </a:r>
            <a:endParaRPr lang="ko-KR" altLang="en-US" sz="1200" b="1" dirty="0" smtClean="0">
              <a:solidFill>
                <a:srgbClr val="0000FF"/>
              </a:solidFill>
              <a:latin typeface="HY강B"/>
            </a:endParaRPr>
          </a:p>
          <a:p>
            <a:pPr marL="0" marR="0" indent="0" algn="just" defTabSz="914400" rtl="0" eaLnBrk="1" fontAlgn="auto" latinLnBrk="1" hangingPunct="1">
              <a:lnSpc>
                <a:spcPct val="1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dirty="0" smtClean="0">
                <a:solidFill>
                  <a:srgbClr val="4A452A"/>
                </a:solidFill>
                <a:latin typeface="+mn-ea"/>
                <a:ea typeface="+mn-ea"/>
              </a:rPr>
              <a:t>신체적</a:t>
            </a:r>
            <a:r>
              <a:rPr lang="en-US" altLang="ko-KR" sz="1200" b="1" dirty="0" smtClean="0">
                <a:solidFill>
                  <a:srgbClr val="4A452A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 smtClean="0">
                <a:solidFill>
                  <a:srgbClr val="4A452A"/>
                </a:solidFill>
                <a:latin typeface="+mn-ea"/>
                <a:ea typeface="+mn-ea"/>
              </a:rPr>
              <a:t>정신적 건강관리</a:t>
            </a:r>
            <a:r>
              <a:rPr lang="en-US" altLang="ko-KR" sz="1200" b="1" dirty="0" smtClean="0">
                <a:solidFill>
                  <a:srgbClr val="4A452A"/>
                </a:solidFill>
                <a:latin typeface="+mn-ea"/>
                <a:ea typeface="+mn-ea"/>
              </a:rPr>
              <a:t>-</a:t>
            </a:r>
            <a:r>
              <a:rPr lang="ko-KR" altLang="en-US" sz="1200" b="1" dirty="0" smtClean="0">
                <a:solidFill>
                  <a:srgbClr val="0000FF"/>
                </a:solidFill>
                <a:latin typeface="HY강B"/>
              </a:rPr>
              <a:t>자가 건강관리를 통한 건강수명 연장</a:t>
            </a:r>
          </a:p>
          <a:p>
            <a:pPr marL="0" marR="0" indent="0" algn="just" defTabSz="914400" rtl="0" eaLnBrk="1" fontAlgn="auto" latinLnBrk="1" hangingPunct="1">
              <a:lnSpc>
                <a:spcPct val="1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dirty="0" smtClean="0">
                <a:solidFill>
                  <a:srgbClr val="4A452A"/>
                </a:solidFill>
                <a:latin typeface="+mn-ea"/>
                <a:ea typeface="+mn-ea"/>
              </a:rPr>
              <a:t>바람직하지 못한 생활습관 교정</a:t>
            </a:r>
            <a:r>
              <a:rPr lang="en-US" altLang="ko-KR" sz="1200" b="1" dirty="0" smtClean="0">
                <a:solidFill>
                  <a:srgbClr val="4A452A"/>
                </a:solidFill>
                <a:latin typeface="+mn-ea"/>
                <a:ea typeface="+mn-ea"/>
              </a:rPr>
              <a:t>-</a:t>
            </a:r>
            <a:r>
              <a:rPr lang="ko-KR" altLang="en-US" sz="1200" b="1" dirty="0" smtClean="0">
                <a:solidFill>
                  <a:srgbClr val="4A452A"/>
                </a:solidFill>
                <a:latin typeface="+mn-ea"/>
                <a:ea typeface="+mn-ea"/>
              </a:rPr>
              <a:t> </a:t>
            </a:r>
            <a:r>
              <a:rPr lang="ko-KR" altLang="en-US" sz="1200" b="1" dirty="0" smtClean="0">
                <a:solidFill>
                  <a:srgbClr val="0000FF"/>
                </a:solidFill>
                <a:latin typeface="+mn-ea"/>
                <a:ea typeface="+mn-ea"/>
              </a:rPr>
              <a:t>삶의 질 유지 및 증진 </a:t>
            </a:r>
            <a:r>
              <a:rPr lang="ko-KR" altLang="en-US" sz="1200" b="1" dirty="0" err="1" smtClean="0">
                <a:solidFill>
                  <a:srgbClr val="0000FF"/>
                </a:solidFill>
                <a:latin typeface="+mn-ea"/>
                <a:ea typeface="+mn-ea"/>
              </a:rPr>
              <a:t>되도록하여</a:t>
            </a:r>
            <a:endParaRPr lang="en-US" altLang="ko-KR" sz="1200" b="1" dirty="0" smtClean="0">
              <a:solidFill>
                <a:srgbClr val="0000FF"/>
              </a:solidFill>
              <a:latin typeface="+mn-ea"/>
              <a:ea typeface="+mn-ea"/>
            </a:endParaRPr>
          </a:p>
          <a:p>
            <a:pPr marL="0" marR="0" indent="0" algn="just" defTabSz="914400" rtl="0" eaLnBrk="1" fontAlgn="auto" latinLnBrk="1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dirty="0" smtClean="0">
                <a:solidFill>
                  <a:srgbClr val="4A452A"/>
                </a:solidFill>
                <a:latin typeface="HY강B"/>
              </a:rPr>
              <a:t>암 생존자의 </a:t>
            </a:r>
            <a:r>
              <a:rPr lang="ko-KR" altLang="en-US" sz="1200" b="1" dirty="0" err="1" smtClean="0">
                <a:solidFill>
                  <a:srgbClr val="4A452A"/>
                </a:solidFill>
                <a:latin typeface="HY강B"/>
              </a:rPr>
              <a:t>장기적인건강</a:t>
            </a:r>
            <a:r>
              <a:rPr lang="ko-KR" altLang="en-US" sz="1200" b="1" dirty="0" smtClean="0">
                <a:solidFill>
                  <a:srgbClr val="4A452A"/>
                </a:solidFill>
                <a:latin typeface="HY강B"/>
              </a:rPr>
              <a:t> 통합지지체계 구축하는데 있습니다</a:t>
            </a:r>
            <a:r>
              <a:rPr lang="en-US" altLang="ko-KR" sz="1200" b="1" dirty="0" smtClean="0">
                <a:solidFill>
                  <a:srgbClr val="4A452A"/>
                </a:solidFill>
                <a:latin typeface="HY강B"/>
              </a:rPr>
              <a:t>.</a:t>
            </a:r>
            <a:endParaRPr lang="ko-KR" altLang="en-US" sz="1200" b="1" dirty="0" smtClean="0">
              <a:solidFill>
                <a:srgbClr val="4A452A"/>
              </a:solidFill>
              <a:latin typeface="HY강B"/>
            </a:endParaRPr>
          </a:p>
          <a:p>
            <a:pPr marL="0" marR="0" algn="just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</a:pPr>
            <a:endParaRPr lang="ko-KR" altLang="en-US" sz="1200" b="1" dirty="0" smtClean="0">
              <a:solidFill>
                <a:srgbClr val="0000FF"/>
              </a:solidFill>
              <a:latin typeface="+mn-ea"/>
              <a:ea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0E4CB-00CF-4984-8D03-FF5523BCB127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7756955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200000"/>
              </a:lnSpc>
            </a:pPr>
            <a:r>
              <a:rPr lang="ko-KR" altLang="en-US" dirty="0" smtClean="0"/>
              <a:t>먼저 지피지기의 추진체계에 대해 </a:t>
            </a:r>
            <a:r>
              <a:rPr lang="ko-KR" altLang="en-US" dirty="0" err="1" smtClean="0"/>
              <a:t>말씀드리겠습니다</a:t>
            </a:r>
            <a:r>
              <a:rPr lang="en-US" altLang="ko-KR" dirty="0" smtClean="0"/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dirty="0" smtClean="0"/>
              <a:t>지는 알지를 써서 </a:t>
            </a:r>
            <a:r>
              <a:rPr lang="ko-KR" altLang="en-US" dirty="0" err="1" smtClean="0"/>
              <a:t>먼저나의</a:t>
            </a:r>
            <a:r>
              <a:rPr lang="ko-KR" altLang="en-US" dirty="0" smtClean="0"/>
              <a:t> 질환 </a:t>
            </a:r>
            <a:r>
              <a:rPr lang="ko-KR" altLang="en-US" dirty="0" err="1" smtClean="0"/>
              <a:t>나의상태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검진주기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만성질환중요성 </a:t>
            </a:r>
            <a:r>
              <a:rPr lang="ko-KR" altLang="en-US" dirty="0" smtClean="0"/>
              <a:t>등에 대해 알고</a:t>
            </a:r>
            <a:endParaRPr lang="en-US" altLang="ko-KR" dirty="0" smtClean="0"/>
          </a:p>
          <a:p>
            <a:pPr>
              <a:lnSpc>
                <a:spcPct val="200000"/>
              </a:lnSpc>
            </a:pPr>
            <a:r>
              <a:rPr lang="ko-KR" altLang="en-US" dirty="0" err="1" smtClean="0"/>
              <a:t>두번째</a:t>
            </a:r>
            <a:r>
              <a:rPr lang="ko-KR" altLang="en-US" dirty="0" smtClean="0"/>
              <a:t> 바람직하지 못한 생활습관과 유해한 환경을 피하며</a:t>
            </a:r>
            <a:endParaRPr lang="en-US" altLang="ko-KR" dirty="0" smtClean="0"/>
          </a:p>
          <a:p>
            <a:pPr>
              <a:lnSpc>
                <a:spcPct val="200000"/>
              </a:lnSpc>
            </a:pPr>
            <a:r>
              <a:rPr lang="ko-KR" altLang="en-US" dirty="0" err="1" smtClean="0"/>
              <a:t>셋번째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지킬지로</a:t>
            </a:r>
            <a:r>
              <a:rPr lang="ko-KR" altLang="en-US" dirty="0" smtClean="0"/>
              <a:t> 건강검진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올바를 생활건강수칙을 지켜</a:t>
            </a:r>
            <a:endParaRPr lang="en-US" altLang="ko-KR" baseline="0" dirty="0" smtClean="0"/>
          </a:p>
          <a:p>
            <a:pPr>
              <a:lnSpc>
                <a:spcPct val="200000"/>
              </a:lnSpc>
            </a:pPr>
            <a:r>
              <a:rPr lang="en-US" altLang="ko-KR" baseline="0" dirty="0" smtClean="0"/>
              <a:t>4</a:t>
            </a:r>
            <a:r>
              <a:rPr lang="ko-KR" altLang="en-US" baseline="0" dirty="0" smtClean="0"/>
              <a:t>번째 기록할 기로 현재의 건강상태를 기록하고 관리하여</a:t>
            </a:r>
            <a:endParaRPr lang="en-US" altLang="ko-KR" baseline="0" dirty="0" smtClean="0"/>
          </a:p>
          <a:p>
            <a:pPr>
              <a:lnSpc>
                <a:spcPct val="200000"/>
              </a:lnSpc>
            </a:pPr>
            <a:r>
              <a:rPr lang="ko-KR" altLang="en-US" baseline="0" dirty="0" smtClean="0"/>
              <a:t>최상의 건강상태를 지키고자 하는데 목적을 두었습니다</a:t>
            </a:r>
            <a:r>
              <a:rPr lang="en-US" altLang="ko-KR" baseline="0" dirty="0" smtClean="0"/>
              <a:t>.</a:t>
            </a:r>
            <a:endParaRPr lang="en-US" altLang="ko-KR" dirty="0" smtClean="0"/>
          </a:p>
          <a:p>
            <a:pPr>
              <a:lnSpc>
                <a:spcPct val="200000"/>
              </a:lnSpc>
            </a:pPr>
            <a:r>
              <a:rPr lang="ko-KR" altLang="en-US" dirty="0" smtClean="0"/>
              <a:t> </a:t>
            </a:r>
            <a:endParaRPr lang="en-US" altLang="ko-KR" dirty="0" smtClean="0"/>
          </a:p>
          <a:p>
            <a:pPr>
              <a:lnSpc>
                <a:spcPct val="200000"/>
              </a:lnSpc>
            </a:pPr>
            <a:endParaRPr lang="ko-KR" altLang="en-US" sz="1050" b="1" dirty="0" smtClean="0">
              <a:latin typeface="+mn-ea"/>
            </a:endParaRPr>
          </a:p>
          <a:p>
            <a:pPr>
              <a:lnSpc>
                <a:spcPct val="200000"/>
              </a:lnSpc>
            </a:pPr>
            <a:endParaRPr lang="ko-KR" altLang="en-US" sz="1100" b="1" dirty="0" smtClean="0"/>
          </a:p>
          <a:p>
            <a:pPr>
              <a:lnSpc>
                <a:spcPct val="200000"/>
              </a:lnSpc>
            </a:pPr>
            <a:endParaRPr lang="ko-KR" altLang="en-US" sz="1100" b="1" spc="-150" dirty="0" smtClean="0">
              <a:latin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0E4CB-00CF-4984-8D03-FF5523BCB127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0805357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ko-KR" altLang="en-US" sz="1500" dirty="0" smtClean="0"/>
              <a:t>다음은 추진방법입니다</a:t>
            </a:r>
            <a:r>
              <a:rPr lang="en-US" altLang="ko-KR" sz="1500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E5F49-8529-4625-9A43-786E09C7B13A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8639344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sz="1200" b="1" dirty="0" smtClean="0"/>
              <a:t>사업대상은 보건소 등록관리 중인 재가 </a:t>
            </a:r>
            <a:r>
              <a:rPr lang="ko-KR" altLang="en-US" sz="1200" b="1" dirty="0" err="1" smtClean="0"/>
              <a:t>암관리</a:t>
            </a:r>
            <a:r>
              <a:rPr lang="ko-KR" altLang="en-US" sz="1200" b="1" dirty="0" smtClean="0"/>
              <a:t> 대상자 </a:t>
            </a:r>
            <a:r>
              <a:rPr lang="en-US" altLang="ko-KR" sz="1200" b="1" dirty="0" smtClean="0"/>
              <a:t>424</a:t>
            </a:r>
            <a:r>
              <a:rPr lang="ko-KR" altLang="en-US" sz="1200" b="1" dirty="0" smtClean="0"/>
              <a:t>명이며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말기암환자 제외하였습니다</a:t>
            </a:r>
            <a:r>
              <a:rPr lang="en-US" altLang="ko-KR" sz="12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/>
              <a:t>사업기간은 </a:t>
            </a:r>
            <a:r>
              <a:rPr lang="en-US" altLang="ko-KR" sz="1200" dirty="0" smtClean="0"/>
              <a:t>2016.2</a:t>
            </a:r>
            <a:r>
              <a:rPr lang="ko-KR" altLang="en-US" sz="1200" dirty="0" smtClean="0"/>
              <a:t>월</a:t>
            </a:r>
            <a:r>
              <a:rPr lang="en-US" altLang="ko-KR" sz="1200" dirty="0" smtClean="0"/>
              <a:t>~12</a:t>
            </a:r>
            <a:r>
              <a:rPr lang="ko-KR" altLang="en-US" sz="1200" dirty="0" smtClean="0"/>
              <a:t>월까지이며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· </a:t>
            </a:r>
            <a:r>
              <a:rPr lang="ko-KR" altLang="en-US" sz="1200" dirty="0" smtClean="0"/>
              <a:t>만성질환 자기관리 실시율 향상과</a:t>
            </a:r>
            <a:endParaRPr lang="en-US" altLang="ko-KR" sz="1200" dirty="0" smtClean="0"/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   · </a:t>
            </a:r>
            <a:r>
              <a:rPr lang="ko-KR" altLang="en-US" sz="1200" dirty="0" err="1" smtClean="0"/>
              <a:t>국가암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검진율</a:t>
            </a:r>
            <a:r>
              <a:rPr lang="ko-KR" altLang="en-US" sz="1200" dirty="0" smtClean="0"/>
              <a:t> 향상</a:t>
            </a:r>
            <a:endParaRPr lang="en-US" altLang="ko-KR" sz="1200" dirty="0" smtClean="0"/>
          </a:p>
          <a:p>
            <a:pPr marL="0" marR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dirty="0" smtClean="0"/>
              <a:t>    · </a:t>
            </a:r>
            <a:r>
              <a:rPr lang="ko-KR" altLang="en-US" sz="1200" dirty="0" err="1" smtClean="0"/>
              <a:t>전립선암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간암 예비검사 등 추가 </a:t>
            </a:r>
            <a:r>
              <a:rPr lang="ko-KR" altLang="en-US" sz="1200" dirty="0" err="1" smtClean="0"/>
              <a:t>암검진</a:t>
            </a:r>
            <a:r>
              <a:rPr lang="ko-KR" altLang="en-US" sz="1200" baseline="0" dirty="0" smtClean="0"/>
              <a:t> </a:t>
            </a:r>
            <a:r>
              <a:rPr lang="ko-KR" altLang="en-US" sz="1200" dirty="0" smtClean="0"/>
              <a:t>실시를  사업목표로 추진하였습니다</a:t>
            </a:r>
            <a:r>
              <a:rPr lang="en-US" altLang="ko-KR" sz="12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200" dirty="0" smtClean="0"/>
          </a:p>
          <a:p>
            <a:pPr>
              <a:lnSpc>
                <a:spcPct val="150000"/>
              </a:lnSpc>
            </a:pPr>
            <a:endParaRPr lang="en-US" altLang="ko-KR" sz="120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0E4CB-00CF-4984-8D03-FF5523BCB127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5179585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먼저 암 생존자의 </a:t>
            </a:r>
            <a:r>
              <a:rPr lang="ko-KR" altLang="en-US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  <a:cs typeface="Arial" pitchFamily="34" charset="0"/>
              </a:rPr>
              <a:t> 신체적</a:t>
            </a:r>
            <a:r>
              <a:rPr lang="en-US" altLang="ko-KR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  <a:cs typeface="Arial" pitchFamily="34" charset="0"/>
              </a:rPr>
              <a:t>, </a:t>
            </a:r>
            <a:r>
              <a:rPr lang="ko-KR" altLang="en-US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  <a:cs typeface="Arial" pitchFamily="34" charset="0"/>
              </a:rPr>
              <a:t>정신적 정기적인 건강관리</a:t>
            </a:r>
            <a:r>
              <a:rPr lang="ko-KR" altLang="en-US" sz="1200" b="0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  <a:cs typeface="Arial" pitchFamily="34" charset="0"/>
              </a:rPr>
              <a:t>입니다</a:t>
            </a:r>
            <a:endParaRPr lang="en-US" altLang="ko-KR" sz="1200" b="0" kern="0" dirty="0" smtClean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+mn-ea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</a:t>
            </a:r>
            <a:endParaRPr lang="ko-KR" altLang="en-US" dirty="0" smtClean="0"/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200" kern="0" dirty="0" smtClean="0">
                <a:latin typeface="+mn-ea"/>
              </a:rPr>
              <a:t>대상자는 관내 </a:t>
            </a:r>
            <a:r>
              <a:rPr lang="ko-KR" altLang="en-US" sz="1200" kern="0" dirty="0" err="1" smtClean="0">
                <a:latin typeface="+mn-ea"/>
              </a:rPr>
              <a:t>재가암</a:t>
            </a:r>
            <a:r>
              <a:rPr lang="ko-KR" altLang="en-US" sz="1200" kern="0" dirty="0" smtClean="0">
                <a:latin typeface="+mn-ea"/>
              </a:rPr>
              <a:t> 등록 대상자중 희망자 </a:t>
            </a:r>
            <a:r>
              <a:rPr lang="en-US" altLang="ko-KR" sz="1200" kern="0" dirty="0" smtClean="0">
                <a:latin typeface="+mn-ea"/>
              </a:rPr>
              <a:t>100</a:t>
            </a:r>
            <a:r>
              <a:rPr lang="ko-KR" altLang="en-US" sz="1200" kern="0" dirty="0" smtClean="0">
                <a:latin typeface="+mn-ea"/>
              </a:rPr>
              <a:t>명을 대상으로 실시하였습니다</a:t>
            </a:r>
            <a:r>
              <a:rPr lang="en-US" altLang="ko-KR" sz="1200" kern="0" dirty="0" smtClean="0">
                <a:latin typeface="+mn-ea"/>
              </a:rPr>
              <a:t>. </a:t>
            </a: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endParaRPr lang="en-US" altLang="ko-KR" sz="1200" kern="0" dirty="0" smtClean="0">
              <a:latin typeface="+mn-ea"/>
            </a:endParaRPr>
          </a:p>
          <a:p>
            <a:pPr marL="228600" indent="-228600">
              <a:spcBef>
                <a:spcPts val="500"/>
              </a:spcBef>
            </a:pPr>
            <a:r>
              <a:rPr lang="ko-KR" altLang="en-US" sz="1200" kern="0" dirty="0" smtClean="0">
                <a:latin typeface="+mn-ea"/>
              </a:rPr>
              <a:t>○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혈압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혈당 측정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(1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개월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/1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회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)</a:t>
            </a:r>
          </a:p>
          <a:p>
            <a:pPr marL="228600" indent="-228600">
              <a:spcBef>
                <a:spcPts val="500"/>
              </a:spcBef>
            </a:pP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</a:t>
            </a:r>
            <a:r>
              <a:rPr lang="ko-KR" altLang="en-US" sz="1200" kern="0" dirty="0" smtClean="0">
                <a:latin typeface="+mn-ea"/>
              </a:rPr>
              <a:t>○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신체건강상태관리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(1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개월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/1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회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) (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키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몸무게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 </a:t>
            </a:r>
            <a:r>
              <a:rPr lang="ko-KR" altLang="en-US" sz="1200" dirty="0" err="1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체질량지수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건강습관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</a:t>
            </a:r>
          </a:p>
          <a:p>
            <a:pPr marL="228600" indent="-228600">
              <a:spcBef>
                <a:spcPts val="500"/>
              </a:spcBef>
            </a:pP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 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신체활동량 등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)</a:t>
            </a:r>
          </a:p>
          <a:p>
            <a:pPr marL="228600" indent="-228600">
              <a:spcBef>
                <a:spcPts val="500"/>
              </a:spcBef>
            </a:pPr>
            <a:r>
              <a:rPr lang="ko-KR" altLang="en-US" sz="1200" kern="0" dirty="0" smtClean="0">
                <a:latin typeface="+mn-ea"/>
              </a:rPr>
              <a:t> ○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빈혈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 </a:t>
            </a:r>
            <a:r>
              <a:rPr lang="ko-KR" altLang="en-US" sz="1200" dirty="0" err="1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고지혈증검사는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(3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개월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/1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회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)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간이혈색소검사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</a:t>
            </a:r>
            <a:r>
              <a:rPr lang="ko-KR" altLang="en-US" sz="1200" dirty="0" err="1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총콜레스테롤</a:t>
            </a:r>
            <a:r>
              <a:rPr lang="ko-KR" altLang="en-US" sz="1200" kern="0" dirty="0" smtClean="0">
                <a:latin typeface="+mn-ea"/>
              </a:rPr>
              <a:t> </a:t>
            </a:r>
            <a:endParaRPr lang="en-US" altLang="ko-KR" sz="1200" kern="0" dirty="0" smtClean="0">
              <a:latin typeface="+mn-ea"/>
            </a:endParaRPr>
          </a:p>
          <a:p>
            <a:pPr marL="228600" indent="-228600"/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골다공증검사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정신건강관리 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(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우울증검사 등</a:t>
            </a:r>
            <a:r>
              <a:rPr lang="en-US" altLang="ko-KR" sz="1200" baseline="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(6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개월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/1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회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) 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실시하였습니다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.</a:t>
            </a:r>
          </a:p>
          <a:p>
            <a:pPr marL="228600" indent="-228600"/>
            <a:endParaRPr lang="en-US" altLang="ko-KR" sz="1200" b="1" dirty="0" smtClean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200" kern="0" dirty="0" smtClean="0">
                <a:latin typeface="+mn-ea"/>
              </a:rPr>
              <a:t>이러한 내용들을 보건소에서 제공되는 자가 건강관리 관리수첩과 건강체크리스트에 기록하도록 하였으며</a:t>
            </a:r>
            <a:endParaRPr lang="en-US" altLang="ko-KR" sz="1200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endParaRPr lang="en-US" altLang="ko-KR" sz="1200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200" kern="0" dirty="0" smtClean="0">
                <a:latin typeface="+mn-ea"/>
              </a:rPr>
              <a:t>흡연대상자들은 금연센터와 연계하고 우울증 위험 대상자는 </a:t>
            </a:r>
            <a:r>
              <a:rPr lang="ko-KR" altLang="en-US" sz="1200" kern="0" dirty="0" err="1" smtClean="0">
                <a:latin typeface="+mn-ea"/>
              </a:rPr>
              <a:t>정신겅강센터에</a:t>
            </a:r>
            <a:r>
              <a:rPr lang="ko-KR" altLang="en-US" sz="1200" kern="0" dirty="0" smtClean="0">
                <a:latin typeface="+mn-ea"/>
              </a:rPr>
              <a:t> 연계하여 </a:t>
            </a:r>
            <a:r>
              <a:rPr lang="ko-KR" altLang="en-US" sz="1200" kern="0" dirty="0" err="1" smtClean="0">
                <a:latin typeface="+mn-ea"/>
              </a:rPr>
              <a:t>상담받도록</a:t>
            </a:r>
            <a:r>
              <a:rPr lang="ko-KR" altLang="en-US" sz="1200" kern="0" dirty="0" smtClean="0">
                <a:latin typeface="+mn-ea"/>
              </a:rPr>
              <a:t> 하였습니다</a:t>
            </a:r>
            <a:r>
              <a:rPr lang="en-US" altLang="ko-KR" sz="1200" kern="0" dirty="0" smtClean="0">
                <a:latin typeface="+mn-ea"/>
              </a:rPr>
              <a:t>.</a:t>
            </a:r>
          </a:p>
          <a:p>
            <a:pPr marL="228600" indent="-228600"/>
            <a:endParaRPr lang="en-US" altLang="ko-KR" sz="1200" b="1" dirty="0" smtClean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endParaRPr lang="en-US" altLang="ko-KR" sz="1200" kern="0" dirty="0" smtClean="0">
              <a:latin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0E4CB-00CF-4984-8D03-FF5523BCB127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9835240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먼저 암 생존자의 </a:t>
            </a:r>
            <a:r>
              <a:rPr lang="ko-KR" altLang="en-US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  <a:cs typeface="Arial" pitchFamily="34" charset="0"/>
              </a:rPr>
              <a:t> 신체적</a:t>
            </a:r>
            <a:r>
              <a:rPr lang="en-US" altLang="ko-KR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  <a:cs typeface="Arial" pitchFamily="34" charset="0"/>
              </a:rPr>
              <a:t>, </a:t>
            </a:r>
            <a:r>
              <a:rPr lang="ko-KR" altLang="en-US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  <a:cs typeface="Arial" pitchFamily="34" charset="0"/>
              </a:rPr>
              <a:t>정신적 정기적인 건강관리</a:t>
            </a:r>
            <a:r>
              <a:rPr lang="ko-KR" altLang="en-US" sz="1200" b="0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  <a:cs typeface="Arial" pitchFamily="34" charset="0"/>
              </a:rPr>
              <a:t>입니다</a:t>
            </a:r>
            <a:endParaRPr lang="en-US" altLang="ko-KR" sz="1200" b="0" kern="0" dirty="0" smtClean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+mn-ea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</a:t>
            </a:r>
            <a:endParaRPr lang="ko-KR" altLang="en-US" dirty="0" smtClean="0"/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200" kern="0" dirty="0" smtClean="0">
                <a:latin typeface="+mn-ea"/>
              </a:rPr>
              <a:t>대상자는 관내 </a:t>
            </a:r>
            <a:r>
              <a:rPr lang="ko-KR" altLang="en-US" sz="1200" kern="0" dirty="0" err="1" smtClean="0">
                <a:latin typeface="+mn-ea"/>
              </a:rPr>
              <a:t>재가암</a:t>
            </a:r>
            <a:r>
              <a:rPr lang="ko-KR" altLang="en-US" sz="1200" kern="0" dirty="0" smtClean="0">
                <a:latin typeface="+mn-ea"/>
              </a:rPr>
              <a:t> 등록 대상자중 희망자 </a:t>
            </a:r>
            <a:r>
              <a:rPr lang="en-US" altLang="ko-KR" sz="1200" kern="0" dirty="0" smtClean="0">
                <a:latin typeface="+mn-ea"/>
              </a:rPr>
              <a:t>100</a:t>
            </a:r>
            <a:r>
              <a:rPr lang="ko-KR" altLang="en-US" sz="1200" kern="0" dirty="0" smtClean="0">
                <a:latin typeface="+mn-ea"/>
              </a:rPr>
              <a:t>명을 대상으로 실시하였습니다</a:t>
            </a:r>
            <a:r>
              <a:rPr lang="en-US" altLang="ko-KR" sz="1200" kern="0" dirty="0" smtClean="0">
                <a:latin typeface="+mn-ea"/>
              </a:rPr>
              <a:t>. </a:t>
            </a: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endParaRPr lang="en-US" altLang="ko-KR" sz="1200" kern="0" dirty="0" smtClean="0">
              <a:latin typeface="+mn-ea"/>
            </a:endParaRPr>
          </a:p>
          <a:p>
            <a:pPr marL="228600" indent="-228600">
              <a:spcBef>
                <a:spcPts val="500"/>
              </a:spcBef>
            </a:pPr>
            <a:r>
              <a:rPr lang="ko-KR" altLang="en-US" sz="1200" kern="0" dirty="0" smtClean="0">
                <a:latin typeface="+mn-ea"/>
              </a:rPr>
              <a:t>○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혈압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혈당 측정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(1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개월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/1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회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)</a:t>
            </a:r>
          </a:p>
          <a:p>
            <a:pPr marL="228600" indent="-228600">
              <a:spcBef>
                <a:spcPts val="500"/>
              </a:spcBef>
            </a:pP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</a:t>
            </a:r>
            <a:r>
              <a:rPr lang="ko-KR" altLang="en-US" sz="1200" kern="0" dirty="0" smtClean="0">
                <a:latin typeface="+mn-ea"/>
              </a:rPr>
              <a:t>○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신체건강상태관리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(1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개월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/1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회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) (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키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몸무게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 </a:t>
            </a:r>
            <a:r>
              <a:rPr lang="ko-KR" altLang="en-US" sz="1200" dirty="0" err="1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체질량지수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건강습관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</a:t>
            </a:r>
          </a:p>
          <a:p>
            <a:pPr marL="228600" indent="-228600">
              <a:spcBef>
                <a:spcPts val="500"/>
              </a:spcBef>
            </a:pP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 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신체활동량 등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)</a:t>
            </a:r>
          </a:p>
          <a:p>
            <a:pPr marL="228600" indent="-228600">
              <a:spcBef>
                <a:spcPts val="500"/>
              </a:spcBef>
            </a:pPr>
            <a:r>
              <a:rPr lang="ko-KR" altLang="en-US" sz="1200" kern="0" dirty="0" smtClean="0">
                <a:latin typeface="+mn-ea"/>
              </a:rPr>
              <a:t> ○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빈혈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 </a:t>
            </a:r>
            <a:r>
              <a:rPr lang="ko-KR" altLang="en-US" sz="1200" dirty="0" err="1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고지혈증검사는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(3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개월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/1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회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)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간이혈색소검사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</a:t>
            </a:r>
            <a:r>
              <a:rPr lang="ko-KR" altLang="en-US" sz="1200" dirty="0" err="1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총콜레스테롤</a:t>
            </a:r>
            <a:r>
              <a:rPr lang="ko-KR" altLang="en-US" sz="1200" kern="0" dirty="0" smtClean="0">
                <a:latin typeface="+mn-ea"/>
              </a:rPr>
              <a:t> </a:t>
            </a:r>
            <a:endParaRPr lang="en-US" altLang="ko-KR" sz="1200" kern="0" dirty="0" smtClean="0">
              <a:latin typeface="+mn-ea"/>
            </a:endParaRPr>
          </a:p>
          <a:p>
            <a:pPr marL="228600" indent="-228600"/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골다공증검사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정신건강관리 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(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우울증검사 등</a:t>
            </a:r>
            <a:r>
              <a:rPr lang="en-US" altLang="ko-KR" sz="1200" baseline="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(6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개월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/1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회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) 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실시하였습니다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.</a:t>
            </a:r>
          </a:p>
          <a:p>
            <a:pPr marL="228600" indent="-228600"/>
            <a:endParaRPr lang="en-US" altLang="ko-KR" sz="1200" b="1" dirty="0" smtClean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200" kern="0" dirty="0" smtClean="0">
                <a:latin typeface="+mn-ea"/>
              </a:rPr>
              <a:t>이러한 내용들을 보건소에서 제공되는 자가 건강관리 관리수첩과 건강체크리스트에 기록하도록 하였으며</a:t>
            </a:r>
            <a:endParaRPr lang="en-US" altLang="ko-KR" sz="1200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endParaRPr lang="en-US" altLang="ko-KR" sz="1200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200" kern="0" dirty="0" smtClean="0">
                <a:latin typeface="+mn-ea"/>
              </a:rPr>
              <a:t>흡연대상자들은 금연센터와 연계하고 우울증 위험 대상자는 </a:t>
            </a:r>
            <a:r>
              <a:rPr lang="ko-KR" altLang="en-US" sz="1200" kern="0" dirty="0" err="1" smtClean="0">
                <a:latin typeface="+mn-ea"/>
              </a:rPr>
              <a:t>정신겅강센터에</a:t>
            </a:r>
            <a:r>
              <a:rPr lang="ko-KR" altLang="en-US" sz="1200" kern="0" dirty="0" smtClean="0">
                <a:latin typeface="+mn-ea"/>
              </a:rPr>
              <a:t> 연계하여 </a:t>
            </a:r>
            <a:r>
              <a:rPr lang="ko-KR" altLang="en-US" sz="1200" kern="0" dirty="0" err="1" smtClean="0">
                <a:latin typeface="+mn-ea"/>
              </a:rPr>
              <a:t>상담받도록</a:t>
            </a:r>
            <a:r>
              <a:rPr lang="ko-KR" altLang="en-US" sz="1200" kern="0" dirty="0" smtClean="0">
                <a:latin typeface="+mn-ea"/>
              </a:rPr>
              <a:t> 하였습니다</a:t>
            </a:r>
            <a:r>
              <a:rPr lang="en-US" altLang="ko-KR" sz="1200" kern="0" dirty="0" smtClean="0">
                <a:latin typeface="+mn-ea"/>
              </a:rPr>
              <a:t>.</a:t>
            </a:r>
          </a:p>
          <a:p>
            <a:pPr marL="228600" indent="-228600"/>
            <a:endParaRPr lang="en-US" altLang="ko-KR" sz="1200" b="1" dirty="0" smtClean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endParaRPr lang="en-US" altLang="ko-KR" sz="1200" kern="0" dirty="0" smtClean="0">
              <a:latin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0E4CB-00CF-4984-8D03-FF5523BCB127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9835240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sz="1200" dirty="0" smtClean="0"/>
              <a:t>먼저 암 생존자의 </a:t>
            </a:r>
            <a:r>
              <a:rPr lang="ko-KR" altLang="en-US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  <a:cs typeface="Arial" pitchFamily="34" charset="0"/>
              </a:rPr>
              <a:t> 신체적</a:t>
            </a:r>
            <a:r>
              <a:rPr lang="en-US" altLang="ko-KR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  <a:cs typeface="Arial" pitchFamily="34" charset="0"/>
              </a:rPr>
              <a:t>, </a:t>
            </a:r>
            <a:r>
              <a:rPr lang="ko-KR" altLang="en-US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  <a:cs typeface="Arial" pitchFamily="34" charset="0"/>
              </a:rPr>
              <a:t>정신적 정기적인 건강관리</a:t>
            </a:r>
            <a:r>
              <a:rPr lang="ko-KR" altLang="en-US" sz="1200" b="0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  <a:cs typeface="Arial" pitchFamily="34" charset="0"/>
              </a:rPr>
              <a:t>입니다</a:t>
            </a:r>
            <a:endParaRPr lang="en-US" altLang="ko-KR" sz="1200" b="0" kern="0" dirty="0" smtClean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+mn-ea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/>
              <a:t> </a:t>
            </a:r>
            <a:endParaRPr lang="ko-KR" altLang="en-US" dirty="0" smtClean="0"/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200" kern="0" dirty="0" smtClean="0">
                <a:latin typeface="+mn-ea"/>
              </a:rPr>
              <a:t>대상자는 관내 </a:t>
            </a:r>
            <a:r>
              <a:rPr lang="ko-KR" altLang="en-US" sz="1200" kern="0" dirty="0" err="1" smtClean="0">
                <a:latin typeface="+mn-ea"/>
              </a:rPr>
              <a:t>재가암</a:t>
            </a:r>
            <a:r>
              <a:rPr lang="ko-KR" altLang="en-US" sz="1200" kern="0" dirty="0" smtClean="0">
                <a:latin typeface="+mn-ea"/>
              </a:rPr>
              <a:t> 등록 대상자중 희망자 </a:t>
            </a:r>
            <a:r>
              <a:rPr lang="en-US" altLang="ko-KR" sz="1200" kern="0" dirty="0" smtClean="0">
                <a:latin typeface="+mn-ea"/>
              </a:rPr>
              <a:t>100</a:t>
            </a:r>
            <a:r>
              <a:rPr lang="ko-KR" altLang="en-US" sz="1200" kern="0" dirty="0" smtClean="0">
                <a:latin typeface="+mn-ea"/>
              </a:rPr>
              <a:t>명을 대상으로 실시하였습니다</a:t>
            </a:r>
            <a:r>
              <a:rPr lang="en-US" altLang="ko-KR" sz="1200" kern="0" dirty="0" smtClean="0">
                <a:latin typeface="+mn-ea"/>
              </a:rPr>
              <a:t>. </a:t>
            </a: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endParaRPr lang="en-US" altLang="ko-KR" sz="1200" kern="0" dirty="0" smtClean="0">
              <a:latin typeface="+mn-ea"/>
            </a:endParaRPr>
          </a:p>
          <a:p>
            <a:pPr marL="228600" indent="-228600">
              <a:spcBef>
                <a:spcPts val="500"/>
              </a:spcBef>
            </a:pPr>
            <a:r>
              <a:rPr lang="ko-KR" altLang="en-US" sz="1200" kern="0" dirty="0" smtClean="0">
                <a:latin typeface="+mn-ea"/>
              </a:rPr>
              <a:t>○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혈압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혈당 측정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(1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개월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/1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회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)</a:t>
            </a:r>
          </a:p>
          <a:p>
            <a:pPr marL="228600" indent="-228600">
              <a:spcBef>
                <a:spcPts val="500"/>
              </a:spcBef>
            </a:pP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</a:t>
            </a:r>
            <a:r>
              <a:rPr lang="ko-KR" altLang="en-US" sz="1200" kern="0" dirty="0" smtClean="0">
                <a:latin typeface="+mn-ea"/>
              </a:rPr>
              <a:t>○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신체건강상태관리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(1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개월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/1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회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) (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키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몸무게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 </a:t>
            </a:r>
            <a:r>
              <a:rPr lang="ko-KR" altLang="en-US" sz="1200" dirty="0" err="1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체질량지수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건강습관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</a:t>
            </a:r>
          </a:p>
          <a:p>
            <a:pPr marL="228600" indent="-228600">
              <a:spcBef>
                <a:spcPts val="500"/>
              </a:spcBef>
            </a:pP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 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신체활동량 등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)</a:t>
            </a:r>
          </a:p>
          <a:p>
            <a:pPr marL="228600" indent="-228600">
              <a:spcBef>
                <a:spcPts val="500"/>
              </a:spcBef>
            </a:pPr>
            <a:r>
              <a:rPr lang="ko-KR" altLang="en-US" sz="1200" kern="0" dirty="0" smtClean="0">
                <a:latin typeface="+mn-ea"/>
              </a:rPr>
              <a:t> ○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빈혈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 </a:t>
            </a:r>
            <a:r>
              <a:rPr lang="ko-KR" altLang="en-US" sz="1200" dirty="0" err="1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고지혈증검사는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(3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개월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/1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회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)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간이혈색소검사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</a:t>
            </a:r>
            <a:r>
              <a:rPr lang="ko-KR" altLang="en-US" sz="1200" dirty="0" err="1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총콜레스테롤</a:t>
            </a:r>
            <a:r>
              <a:rPr lang="ko-KR" altLang="en-US" sz="1200" kern="0" dirty="0" smtClean="0">
                <a:latin typeface="+mn-ea"/>
              </a:rPr>
              <a:t> </a:t>
            </a:r>
            <a:endParaRPr lang="en-US" altLang="ko-KR" sz="1200" kern="0" dirty="0" smtClean="0">
              <a:latin typeface="+mn-ea"/>
            </a:endParaRPr>
          </a:p>
          <a:p>
            <a:pPr marL="228600" indent="-228600"/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골다공증검사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 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정신건강관리 </a:t>
            </a:r>
            <a:r>
              <a:rPr lang="en-US" altLang="ko-KR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(</a:t>
            </a:r>
            <a:r>
              <a:rPr lang="ko-KR" altLang="en-US" sz="12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우울증검사 등</a:t>
            </a:r>
            <a:r>
              <a:rPr lang="en-US" altLang="ko-KR" sz="1200" baseline="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(6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개월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/1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회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) </a:t>
            </a:r>
            <a:r>
              <a:rPr lang="ko-KR" altLang="en-US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실시하였습니다</a:t>
            </a:r>
            <a:r>
              <a:rPr lang="en-US" altLang="ko-KR" sz="12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.</a:t>
            </a:r>
          </a:p>
          <a:p>
            <a:pPr marL="228600" indent="-228600"/>
            <a:endParaRPr lang="en-US" altLang="ko-KR" sz="1200" b="1" dirty="0" smtClean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200" kern="0" dirty="0" smtClean="0">
                <a:latin typeface="+mn-ea"/>
              </a:rPr>
              <a:t>이러한 내용들을 보건소에서 제공되는 자가 건강관리 관리수첩과 건강체크리스트에 기록하도록 하였으며</a:t>
            </a:r>
            <a:endParaRPr lang="en-US" altLang="ko-KR" sz="1200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endParaRPr lang="en-US" altLang="ko-KR" sz="1200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200" kern="0" dirty="0" smtClean="0">
                <a:latin typeface="+mn-ea"/>
              </a:rPr>
              <a:t>흡연대상자들은 금연센터와 연계하고 우울증 위험 대상자는 </a:t>
            </a:r>
            <a:r>
              <a:rPr lang="ko-KR" altLang="en-US" sz="1200" kern="0" dirty="0" err="1" smtClean="0">
                <a:latin typeface="+mn-ea"/>
              </a:rPr>
              <a:t>정신겅강센터에</a:t>
            </a:r>
            <a:r>
              <a:rPr lang="ko-KR" altLang="en-US" sz="1200" kern="0" dirty="0" smtClean="0">
                <a:latin typeface="+mn-ea"/>
              </a:rPr>
              <a:t> 연계하여 </a:t>
            </a:r>
            <a:r>
              <a:rPr lang="ko-KR" altLang="en-US" sz="1200" kern="0" dirty="0" err="1" smtClean="0">
                <a:latin typeface="+mn-ea"/>
              </a:rPr>
              <a:t>상담받도록</a:t>
            </a:r>
            <a:r>
              <a:rPr lang="ko-KR" altLang="en-US" sz="1200" kern="0" dirty="0" smtClean="0">
                <a:latin typeface="+mn-ea"/>
              </a:rPr>
              <a:t> 하였습니다</a:t>
            </a:r>
            <a:r>
              <a:rPr lang="en-US" altLang="ko-KR" sz="1200" kern="0" dirty="0" smtClean="0">
                <a:latin typeface="+mn-ea"/>
              </a:rPr>
              <a:t>.</a:t>
            </a:r>
          </a:p>
          <a:p>
            <a:pPr marL="228600" indent="-228600"/>
            <a:endParaRPr lang="en-US" altLang="ko-KR" sz="1200" b="1" dirty="0" smtClean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endParaRPr lang="en-US" altLang="ko-KR" sz="1200" kern="0" dirty="0" smtClean="0">
              <a:latin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0E4CB-00CF-4984-8D03-FF5523BCB127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9835240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ko-KR" altLang="en-US" sz="1500" dirty="0" err="1" smtClean="0"/>
              <a:t>네번째</a:t>
            </a:r>
            <a:r>
              <a:rPr lang="ko-KR" altLang="en-US" sz="1500" dirty="0" smtClean="0"/>
              <a:t> 추진결과입니다</a:t>
            </a:r>
            <a:r>
              <a:rPr lang="en-US" altLang="ko-KR" sz="1500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E5F49-8529-4625-9A43-786E09C7B13A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5213451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만성질환 자기관리 실시율 이 </a:t>
            </a:r>
            <a:r>
              <a:rPr lang="ko-KR" altLang="en-US" sz="1200" b="1" kern="0" dirty="0" err="1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사업실시전</a:t>
            </a:r>
            <a:r>
              <a:rPr lang="ko-KR" altLang="en-US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 </a:t>
            </a:r>
            <a:r>
              <a:rPr lang="en-US" altLang="ko-KR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24%</a:t>
            </a:r>
            <a:r>
              <a:rPr lang="ko-KR" altLang="en-US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에서 실시후 </a:t>
            </a:r>
            <a:r>
              <a:rPr lang="en-US" altLang="ko-KR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73%</a:t>
            </a:r>
            <a:r>
              <a:rPr lang="ko-KR" altLang="en-US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로 목표량 </a:t>
            </a:r>
            <a:r>
              <a:rPr lang="en-US" altLang="ko-KR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50%</a:t>
            </a:r>
            <a:r>
              <a:rPr lang="ko-KR" altLang="en-US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대비 </a:t>
            </a:r>
            <a:r>
              <a:rPr lang="en-US" altLang="ko-KR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23% </a:t>
            </a:r>
            <a:r>
              <a:rPr lang="ko-KR" altLang="en-US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초과달성 하였습니다</a:t>
            </a:r>
            <a:r>
              <a:rPr lang="en-US" altLang="ko-KR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성공요인으로는 </a:t>
            </a:r>
          </a:p>
          <a:p>
            <a:r>
              <a:rPr lang="ko-KR" altLang="en-US" sz="1200" dirty="0" smtClean="0">
                <a:solidFill>
                  <a:srgbClr val="4A452A"/>
                </a:solidFill>
                <a:latin typeface="+mn-ea"/>
              </a:rPr>
              <a:t>○ </a:t>
            </a:r>
            <a:r>
              <a:rPr lang="ko-KR" altLang="en-US" sz="1200" dirty="0" smtClean="0">
                <a:latin typeface="+mn-ea"/>
              </a:rPr>
              <a:t>기록을 통한 건강관리로 내 건강을 눈으로 확인한다는 점에 대해 높은 만족도를 표시하였습니다</a:t>
            </a:r>
            <a:r>
              <a:rPr lang="en-US" altLang="ko-KR" sz="1200" dirty="0" smtClean="0">
                <a:latin typeface="+mn-ea"/>
              </a:rPr>
              <a:t>.</a:t>
            </a:r>
            <a:endParaRPr lang="ko-KR" altLang="en-US" sz="1200" dirty="0" smtClean="0">
              <a:latin typeface="+mn-ea"/>
            </a:endParaRPr>
          </a:p>
          <a:p>
            <a:r>
              <a:rPr lang="ko-KR" altLang="en-US" sz="1200" dirty="0" smtClean="0">
                <a:solidFill>
                  <a:srgbClr val="4A452A"/>
                </a:solidFill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가족 및 주치의와 건강수첩내용에 대한 공유로 건강관심도 향상</a:t>
            </a:r>
            <a:r>
              <a:rPr lang="en-US" altLang="ko-KR" sz="1200" baseline="0" dirty="0" smtClean="0">
                <a:latin typeface="+mn-ea"/>
              </a:rPr>
              <a:t> </a:t>
            </a:r>
            <a:r>
              <a:rPr lang="ko-KR" altLang="en-US" sz="1200" baseline="0" dirty="0" smtClean="0">
                <a:latin typeface="+mn-ea"/>
              </a:rPr>
              <a:t>되었으며</a:t>
            </a:r>
            <a:endParaRPr lang="en-US" altLang="ko-KR" sz="1200" baseline="0" dirty="0" smtClean="0">
              <a:latin typeface="+mn-ea"/>
            </a:endParaRPr>
          </a:p>
          <a:p>
            <a:r>
              <a:rPr lang="ko-KR" altLang="en-US" sz="1200" dirty="0" smtClean="0">
                <a:solidFill>
                  <a:srgbClr val="4A452A"/>
                </a:solidFill>
                <a:latin typeface="+mn-ea"/>
              </a:rPr>
              <a:t> 보건소는 </a:t>
            </a:r>
            <a:r>
              <a:rPr lang="en-US" altLang="ko-KR" sz="1200" dirty="0" smtClean="0">
                <a:latin typeface="+mn-ea"/>
              </a:rPr>
              <a:t>PHIS</a:t>
            </a:r>
            <a:r>
              <a:rPr lang="ko-KR" altLang="en-US" sz="1200" dirty="0" smtClean="0">
                <a:latin typeface="+mn-ea"/>
              </a:rPr>
              <a:t>를 활용하여 대상자의 건강상태를 기록하고</a:t>
            </a:r>
            <a:r>
              <a:rPr lang="ko-KR" altLang="en-US" sz="1200" baseline="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관리하였습니다</a:t>
            </a:r>
            <a:r>
              <a:rPr lang="en-US" altLang="ko-KR" sz="1200" dirty="0" smtClean="0">
                <a:latin typeface="+mn-ea"/>
              </a:rPr>
              <a:t>.</a:t>
            </a:r>
          </a:p>
          <a:p>
            <a:endParaRPr lang="en-US" altLang="ko-KR" sz="1200" dirty="0" smtClean="0">
              <a:latin typeface="+mn-ea"/>
            </a:endParaRPr>
          </a:p>
          <a:p>
            <a:r>
              <a:rPr lang="ko-KR" altLang="en-US" sz="1200" dirty="0" smtClean="0">
                <a:latin typeface="+mn-ea"/>
              </a:rPr>
              <a:t>문제점으로는 수첩이 작게 제작되어 기입할 수 있는 칸이 한정적으로 통합건강수첩으로는</a:t>
            </a:r>
            <a:r>
              <a:rPr lang="ko-KR" altLang="en-US" sz="1200" baseline="0" dirty="0" smtClean="0">
                <a:latin typeface="+mn-ea"/>
              </a:rPr>
              <a:t> 부족하였고</a:t>
            </a:r>
            <a:endParaRPr lang="en-US" altLang="ko-KR" sz="1200" dirty="0" smtClean="0"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금연에 성공한 사람이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17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명중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명으로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17%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로 저조하였습니다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ko-KR" altLang="en-US" sz="700" dirty="0" smtClean="0">
              <a:solidFill>
                <a:srgbClr val="4A452A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endParaRPr lang="en-US" altLang="ko-KR" sz="1200" dirty="0" smtClean="0">
              <a:solidFill>
                <a:srgbClr val="4A452A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200" dirty="0" smtClean="0">
                <a:solidFill>
                  <a:srgbClr val="4A452A"/>
                </a:solidFill>
                <a:latin typeface="+mn-ea"/>
              </a:rPr>
              <a:t>이에 대한 개선사항으로 </a:t>
            </a:r>
            <a:endParaRPr lang="en-US" altLang="ko-KR" sz="1200" dirty="0" smtClean="0">
              <a:solidFill>
                <a:srgbClr val="4A452A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200" dirty="0" smtClean="0">
                <a:solidFill>
                  <a:srgbClr val="4A452A"/>
                </a:solidFill>
                <a:latin typeface="+mn-ea"/>
              </a:rPr>
              <a:t>내년도에 자기관리 </a:t>
            </a:r>
            <a:r>
              <a:rPr lang="ko-KR" altLang="en-US" sz="1200" dirty="0" err="1" smtClean="0">
                <a:solidFill>
                  <a:srgbClr val="4A452A"/>
                </a:solidFill>
                <a:latin typeface="+mn-ea"/>
              </a:rPr>
              <a:t>건강수첩등을</a:t>
            </a:r>
            <a:r>
              <a:rPr lang="ko-KR" altLang="en-US" sz="1200" dirty="0" smtClean="0">
                <a:solidFill>
                  <a:srgbClr val="4A452A"/>
                </a:solidFill>
                <a:latin typeface="+mn-ea"/>
              </a:rPr>
              <a:t> 보완하여 당뇨</a:t>
            </a:r>
            <a:r>
              <a:rPr lang="en-US" altLang="ko-KR" sz="1200" dirty="0" smtClean="0">
                <a:solidFill>
                  <a:srgbClr val="4A452A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rgbClr val="4A452A"/>
                </a:solidFill>
                <a:latin typeface="+mn-ea"/>
              </a:rPr>
              <a:t>혈압뿐만 아니라 병원검사기록과 의상상담</a:t>
            </a:r>
            <a:r>
              <a:rPr lang="en-US" altLang="ko-KR" sz="1200" baseline="0" dirty="0" smtClean="0">
                <a:solidFill>
                  <a:srgbClr val="4A452A"/>
                </a:solidFill>
                <a:latin typeface="+mn-ea"/>
              </a:rPr>
              <a:t> </a:t>
            </a:r>
            <a:r>
              <a:rPr lang="ko-KR" altLang="en-US" sz="1200" baseline="0" dirty="0" smtClean="0">
                <a:solidFill>
                  <a:srgbClr val="4A452A"/>
                </a:solidFill>
                <a:latin typeface="+mn-ea"/>
              </a:rPr>
              <a:t>등을 기록할 </a:t>
            </a:r>
            <a:r>
              <a:rPr lang="ko-KR" altLang="en-US" sz="1200" baseline="0" dirty="0" err="1" smtClean="0">
                <a:solidFill>
                  <a:srgbClr val="4A452A"/>
                </a:solidFill>
                <a:latin typeface="+mn-ea"/>
              </a:rPr>
              <a:t>수있도록</a:t>
            </a:r>
            <a:r>
              <a:rPr lang="ko-KR" altLang="en-US" sz="1200" baseline="0" dirty="0" smtClean="0">
                <a:solidFill>
                  <a:srgbClr val="4A452A"/>
                </a:solidFill>
                <a:latin typeface="+mn-ea"/>
              </a:rPr>
              <a:t> 만들 예정이며</a:t>
            </a:r>
            <a:endParaRPr lang="en-US" altLang="ko-KR" sz="1200" baseline="0" dirty="0" smtClean="0">
              <a:solidFill>
                <a:srgbClr val="4A452A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endParaRPr lang="en-US" altLang="ko-KR" sz="1200" baseline="0" dirty="0" smtClean="0">
              <a:solidFill>
                <a:srgbClr val="4A452A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200" baseline="0" dirty="0" smtClean="0">
                <a:solidFill>
                  <a:srgbClr val="4A452A"/>
                </a:solidFill>
                <a:latin typeface="+mn-ea"/>
              </a:rPr>
              <a:t>금연프로그램과 운동프로그램은 암환자 특성을 고려하여 맞춤형 프로그램으로 진행하도록 할 예정입니다</a:t>
            </a:r>
            <a:r>
              <a:rPr lang="en-US" altLang="ko-KR" sz="1200" baseline="0" dirty="0" smtClean="0">
                <a:solidFill>
                  <a:srgbClr val="4A452A"/>
                </a:solidFill>
                <a:latin typeface="+mn-ea"/>
              </a:rPr>
              <a:t>. </a:t>
            </a:r>
          </a:p>
          <a:p>
            <a:pPr>
              <a:lnSpc>
                <a:spcPct val="140000"/>
              </a:lnSpc>
            </a:pPr>
            <a:endParaRPr lang="en-US" altLang="ko-KR" sz="1200" baseline="0" dirty="0" smtClean="0">
              <a:solidFill>
                <a:srgbClr val="4A452A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200" dirty="0" smtClean="0">
                <a:solidFill>
                  <a:srgbClr val="4A452A"/>
                </a:solidFill>
                <a:latin typeface="+mn-ea"/>
              </a:rPr>
              <a:t>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0E4CB-00CF-4984-8D03-FF5523BCB127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2558148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dirty="0" smtClean="0">
                <a:solidFill>
                  <a:schemeClr val="bg1"/>
                </a:solidFill>
                <a:latin typeface="HY강B"/>
              </a:rPr>
              <a:t>다음으로 </a:t>
            </a:r>
            <a:r>
              <a:rPr lang="ko-KR" altLang="en-US" sz="1200" b="1" dirty="0" err="1" smtClean="0">
                <a:solidFill>
                  <a:schemeClr val="bg1"/>
                </a:solidFill>
                <a:latin typeface="HY강B"/>
              </a:rPr>
              <a:t>국가암</a:t>
            </a:r>
            <a:r>
              <a:rPr lang="ko-KR" altLang="en-US" sz="1200" b="1" dirty="0" smtClean="0">
                <a:solidFill>
                  <a:schemeClr val="bg1"/>
                </a:solidFill>
                <a:latin typeface="HY강B"/>
              </a:rPr>
              <a:t> </a:t>
            </a:r>
            <a:r>
              <a:rPr lang="ko-KR" altLang="en-US" sz="1200" b="1" dirty="0" err="1" smtClean="0">
                <a:solidFill>
                  <a:schemeClr val="bg1"/>
                </a:solidFill>
                <a:latin typeface="HY강B"/>
              </a:rPr>
              <a:t>검진율에</a:t>
            </a:r>
            <a:r>
              <a:rPr lang="ko-KR" altLang="en-US" sz="1200" b="1" dirty="0" smtClean="0">
                <a:solidFill>
                  <a:schemeClr val="bg1"/>
                </a:solidFill>
                <a:latin typeface="HY강B"/>
              </a:rPr>
              <a:t> 대한 추진결과입니다</a:t>
            </a:r>
            <a:r>
              <a:rPr lang="en-US" altLang="ko-KR" sz="1200" b="1" dirty="0" smtClean="0">
                <a:solidFill>
                  <a:schemeClr val="bg1"/>
                </a:solidFill>
                <a:latin typeface="HY강B"/>
              </a:rPr>
              <a:t>. </a:t>
            </a:r>
          </a:p>
          <a:p>
            <a:pPr algn="just"/>
            <a:endParaRPr lang="en-US" altLang="ko-KR" sz="1200" dirty="0" smtClean="0">
              <a:latin typeface="+mn-ea"/>
            </a:endParaRPr>
          </a:p>
          <a:p>
            <a:pPr algn="just"/>
            <a:r>
              <a:rPr lang="ko-KR" altLang="en-US" sz="1200" dirty="0" smtClean="0">
                <a:latin typeface="+mn-ea"/>
              </a:rPr>
              <a:t>긍정적 요인으로는 </a:t>
            </a:r>
            <a:r>
              <a:rPr lang="en-US" altLang="ko-KR" sz="1200" dirty="0" smtClean="0">
                <a:latin typeface="+mn-ea"/>
              </a:rPr>
              <a:t>4</a:t>
            </a:r>
            <a:r>
              <a:rPr lang="ko-KR" altLang="en-US" sz="1200" dirty="0" smtClean="0">
                <a:latin typeface="+mn-ea"/>
              </a:rPr>
              <a:t>단계에 걸친 지속적인 노력이 있었고 </a:t>
            </a:r>
            <a:endParaRPr lang="en-US" altLang="ko-KR" sz="1200" dirty="0" smtClean="0">
              <a:latin typeface="+mn-ea"/>
            </a:endParaRPr>
          </a:p>
          <a:p>
            <a:pPr algn="just"/>
            <a:endParaRPr lang="en-US" altLang="ko-KR" sz="1200" dirty="0" smtClean="0">
              <a:latin typeface="+mn-ea"/>
            </a:endParaRPr>
          </a:p>
          <a:p>
            <a:pPr algn="just"/>
            <a:r>
              <a:rPr lang="ko-KR" altLang="en-US" sz="1200" dirty="0" smtClean="0">
                <a:latin typeface="+mn-ea"/>
              </a:rPr>
              <a:t>발견된 문제점으로 암 생존자들은 병원에서 실시하는 </a:t>
            </a:r>
            <a:r>
              <a:rPr lang="ko-KR" altLang="en-US" sz="1200" baseline="0" dirty="0" smtClean="0">
                <a:latin typeface="+mn-ea"/>
              </a:rPr>
              <a:t> 혈액검사</a:t>
            </a:r>
            <a:r>
              <a:rPr lang="en-US" altLang="ko-KR" sz="1200" baseline="0" dirty="0" smtClean="0">
                <a:latin typeface="+mn-ea"/>
              </a:rPr>
              <a:t>, </a:t>
            </a:r>
            <a:r>
              <a:rPr lang="ko-KR" altLang="en-US" sz="1200" baseline="0" dirty="0" smtClean="0">
                <a:latin typeface="+mn-ea"/>
              </a:rPr>
              <a:t>방사선 </a:t>
            </a:r>
            <a:r>
              <a:rPr lang="ko-KR" altLang="en-US" sz="1200" baseline="0" dirty="0" err="1" smtClean="0">
                <a:latin typeface="+mn-ea"/>
              </a:rPr>
              <a:t>검사등의</a:t>
            </a:r>
            <a:r>
              <a:rPr lang="ko-KR" altLang="en-US" sz="1200" baseline="0" dirty="0" smtClean="0">
                <a:latin typeface="+mn-ea"/>
              </a:rPr>
              <a:t> 재발검사를 하면</a:t>
            </a:r>
            <a:endParaRPr lang="en-US" altLang="ko-KR" sz="1200" baseline="0" dirty="0" smtClean="0">
              <a:latin typeface="+mn-ea"/>
            </a:endParaRPr>
          </a:p>
          <a:p>
            <a:pPr algn="just"/>
            <a:r>
              <a:rPr lang="ko-KR" altLang="en-US" sz="1200" baseline="0" dirty="0" err="1" smtClean="0">
                <a:latin typeface="+mn-ea"/>
              </a:rPr>
              <a:t>암검사도</a:t>
            </a:r>
            <a:r>
              <a:rPr lang="ko-KR" altLang="en-US" sz="1200" baseline="0" dirty="0" smtClean="0">
                <a:latin typeface="+mn-ea"/>
              </a:rPr>
              <a:t> 동시에 된다는 생각을 갖고 있어 </a:t>
            </a:r>
            <a:r>
              <a:rPr lang="ko-KR" altLang="en-US" sz="1200" baseline="0" dirty="0" err="1" smtClean="0">
                <a:latin typeface="+mn-ea"/>
              </a:rPr>
              <a:t>검진율이</a:t>
            </a:r>
            <a:r>
              <a:rPr lang="ko-KR" altLang="en-US" sz="1200" baseline="0" dirty="0" smtClean="0">
                <a:latin typeface="+mn-ea"/>
              </a:rPr>
              <a:t> 저하되었고 </a:t>
            </a:r>
            <a:endParaRPr lang="en-US" altLang="ko-KR" sz="1200" baseline="0" dirty="0" smtClean="0">
              <a:latin typeface="+mn-ea"/>
            </a:endParaRPr>
          </a:p>
          <a:p>
            <a:pPr algn="just"/>
            <a:endParaRPr lang="en-US" altLang="ko-KR" sz="1200" baseline="0" dirty="0" smtClean="0">
              <a:latin typeface="+mn-ea"/>
            </a:endParaRPr>
          </a:p>
          <a:p>
            <a:pPr algn="just"/>
            <a:r>
              <a:rPr lang="ko-KR" altLang="en-US" sz="1200" baseline="0" dirty="0" smtClean="0">
                <a:latin typeface="+mn-ea"/>
              </a:rPr>
              <a:t>주치의 </a:t>
            </a:r>
            <a:r>
              <a:rPr lang="ko-KR" altLang="en-US" sz="1200" baseline="0" dirty="0" err="1" smtClean="0">
                <a:latin typeface="+mn-ea"/>
              </a:rPr>
              <a:t>허락하에</a:t>
            </a:r>
            <a:r>
              <a:rPr lang="ko-KR" altLang="en-US" sz="1200" baseline="0" dirty="0" smtClean="0">
                <a:latin typeface="+mn-ea"/>
              </a:rPr>
              <a:t> 검사해야 하는 생각으로 검진시기가 늦어졌습니다</a:t>
            </a:r>
            <a:r>
              <a:rPr lang="en-US" altLang="ko-KR" sz="1200" baseline="0" dirty="0" smtClean="0">
                <a:latin typeface="+mn-ea"/>
              </a:rPr>
              <a:t>.</a:t>
            </a:r>
          </a:p>
          <a:p>
            <a:pPr algn="just"/>
            <a:endParaRPr lang="en-US" altLang="ko-KR" sz="1200" baseline="0" dirty="0" smtClean="0">
              <a:latin typeface="+mn-ea"/>
            </a:endParaRPr>
          </a:p>
          <a:p>
            <a:pPr algn="just"/>
            <a:r>
              <a:rPr lang="ko-KR" altLang="en-US" sz="1200" baseline="0" dirty="0" smtClean="0">
                <a:latin typeface="+mn-ea"/>
              </a:rPr>
              <a:t>또한 전화연락 등 잦은 연락으로 대상자가 불편해하여 협조가 </a:t>
            </a:r>
            <a:r>
              <a:rPr lang="ko-KR" altLang="en-US" sz="1200" baseline="0" dirty="0" err="1" smtClean="0">
                <a:latin typeface="+mn-ea"/>
              </a:rPr>
              <a:t>안되는</a:t>
            </a:r>
            <a:r>
              <a:rPr lang="ko-KR" altLang="en-US" sz="1200" baseline="0" dirty="0" smtClean="0">
                <a:latin typeface="+mn-ea"/>
              </a:rPr>
              <a:t> 부분도 있었습니다</a:t>
            </a:r>
            <a:r>
              <a:rPr lang="en-US" altLang="ko-KR" sz="1200" baseline="0" dirty="0" smtClean="0">
                <a:latin typeface="+mn-ea"/>
              </a:rPr>
              <a:t>. </a:t>
            </a:r>
          </a:p>
          <a:p>
            <a:pPr algn="just"/>
            <a:endParaRPr lang="en-US" altLang="ko-KR" sz="1200" baseline="0" dirty="0" smtClean="0">
              <a:latin typeface="+mn-ea"/>
            </a:endParaRPr>
          </a:p>
          <a:p>
            <a:pPr algn="just"/>
            <a:r>
              <a:rPr lang="ko-KR" altLang="en-US" sz="1200" baseline="0" dirty="0" err="1" smtClean="0">
                <a:latin typeface="+mn-ea"/>
              </a:rPr>
              <a:t>이에대한</a:t>
            </a:r>
            <a:r>
              <a:rPr lang="ko-KR" altLang="en-US" sz="1200" baseline="0" dirty="0" smtClean="0">
                <a:latin typeface="+mn-ea"/>
              </a:rPr>
              <a:t> 개선사항으로 </a:t>
            </a:r>
            <a:r>
              <a:rPr lang="ko-KR" altLang="en-US" sz="1200" baseline="0" dirty="0" err="1" smtClean="0">
                <a:latin typeface="+mn-ea"/>
              </a:rPr>
              <a:t>재발암검진과</a:t>
            </a:r>
            <a:r>
              <a:rPr lang="ko-KR" altLang="en-US" sz="1200" baseline="0" dirty="0" smtClean="0">
                <a:latin typeface="+mn-ea"/>
              </a:rPr>
              <a:t> </a:t>
            </a:r>
            <a:r>
              <a:rPr lang="ko-KR" altLang="en-US" sz="1200" baseline="0" dirty="0" err="1" smtClean="0">
                <a:latin typeface="+mn-ea"/>
              </a:rPr>
              <a:t>이차암</a:t>
            </a:r>
            <a:r>
              <a:rPr lang="ko-KR" altLang="en-US" sz="1200" baseline="0" dirty="0" smtClean="0">
                <a:latin typeface="+mn-ea"/>
              </a:rPr>
              <a:t> 검진을 다르다는 인식교육이 필요하며</a:t>
            </a:r>
            <a:endParaRPr lang="en-US" altLang="ko-KR" sz="1200" baseline="0" dirty="0" smtClean="0">
              <a:latin typeface="+mn-ea"/>
            </a:endParaRPr>
          </a:p>
          <a:p>
            <a:pPr algn="just"/>
            <a:endParaRPr lang="en-US" altLang="ko-KR" sz="1200" baseline="0" dirty="0" smtClean="0">
              <a:latin typeface="+mn-ea"/>
            </a:endParaRPr>
          </a:p>
          <a:p>
            <a:pPr algn="just"/>
            <a:r>
              <a:rPr lang="ko-KR" altLang="en-US" sz="1200" baseline="0" dirty="0" smtClean="0">
                <a:latin typeface="+mn-ea"/>
              </a:rPr>
              <a:t> 주치의도 암 생존자에게 </a:t>
            </a:r>
            <a:r>
              <a:rPr lang="ko-KR" altLang="en-US" sz="1200" baseline="0" dirty="0" err="1" smtClean="0">
                <a:latin typeface="+mn-ea"/>
              </a:rPr>
              <a:t>암검진이</a:t>
            </a:r>
            <a:r>
              <a:rPr lang="ko-KR" altLang="en-US" sz="1200" baseline="0" dirty="0" smtClean="0">
                <a:latin typeface="+mn-ea"/>
              </a:rPr>
              <a:t> 필요하다는 독려협조가 중요하여</a:t>
            </a:r>
            <a:endParaRPr lang="en-US" altLang="ko-KR" sz="1200" baseline="0" dirty="0" smtClean="0">
              <a:latin typeface="+mn-ea"/>
            </a:endParaRPr>
          </a:p>
          <a:p>
            <a:pPr algn="just"/>
            <a:r>
              <a:rPr lang="ko-KR" altLang="en-US" sz="1200" baseline="0" dirty="0" smtClean="0">
                <a:latin typeface="+mn-ea"/>
              </a:rPr>
              <a:t> </a:t>
            </a:r>
            <a:r>
              <a:rPr lang="ko-KR" altLang="en-US" sz="1200" baseline="0" dirty="0" err="1" smtClean="0">
                <a:latin typeface="+mn-ea"/>
              </a:rPr>
              <a:t>암검진</a:t>
            </a:r>
            <a:r>
              <a:rPr lang="ko-KR" altLang="en-US" sz="1200" baseline="0" dirty="0" smtClean="0">
                <a:latin typeface="+mn-ea"/>
              </a:rPr>
              <a:t> 대상자들은 수첩이라든지 </a:t>
            </a:r>
            <a:r>
              <a:rPr lang="ko-KR" altLang="en-US" sz="1200" baseline="0" dirty="0" err="1" smtClean="0">
                <a:latin typeface="+mn-ea"/>
              </a:rPr>
              <a:t>암검진</a:t>
            </a:r>
            <a:r>
              <a:rPr lang="ko-KR" altLang="en-US" sz="1200" baseline="0" dirty="0" smtClean="0">
                <a:latin typeface="+mn-ea"/>
              </a:rPr>
              <a:t> 수검대상자 우편물들을 지참하여 주치의에게 보여줄 수 있도록 하였습니다</a:t>
            </a:r>
            <a:r>
              <a:rPr lang="en-US" altLang="ko-KR" sz="1200" baseline="0" dirty="0" smtClean="0">
                <a:latin typeface="+mn-ea"/>
              </a:rPr>
              <a:t>.</a:t>
            </a:r>
          </a:p>
          <a:p>
            <a:pPr algn="just"/>
            <a:endParaRPr lang="en-US" altLang="ko-KR" sz="1200" baseline="0" dirty="0" smtClean="0">
              <a:latin typeface="+mn-ea"/>
            </a:endParaRPr>
          </a:p>
          <a:p>
            <a:pPr algn="just"/>
            <a:r>
              <a:rPr lang="en-US" altLang="ko-KR" sz="1200" baseline="0" dirty="0" smtClean="0">
                <a:latin typeface="+mn-ea"/>
              </a:rPr>
              <a:t> </a:t>
            </a:r>
            <a:r>
              <a:rPr lang="ko-KR" altLang="en-US" sz="1200" baseline="0" dirty="0" smtClean="0">
                <a:latin typeface="+mn-ea"/>
              </a:rPr>
              <a:t>또한 올해 사업이 마무리 </a:t>
            </a:r>
            <a:r>
              <a:rPr lang="ko-KR" altLang="en-US" sz="1200" baseline="0" dirty="0" err="1" smtClean="0">
                <a:latin typeface="+mn-ea"/>
              </a:rPr>
              <a:t>될때까지</a:t>
            </a:r>
            <a:r>
              <a:rPr lang="ko-KR" altLang="en-US" sz="1200" baseline="0" dirty="0" smtClean="0">
                <a:latin typeface="+mn-ea"/>
              </a:rPr>
              <a:t> 계속해서 노력할 예정입니다</a:t>
            </a:r>
            <a:r>
              <a:rPr lang="en-US" altLang="ko-KR" sz="1200" baseline="0" dirty="0" smtClean="0">
                <a:latin typeface="+mn-ea"/>
              </a:rPr>
              <a:t>. </a:t>
            </a:r>
          </a:p>
          <a:p>
            <a:pPr algn="just"/>
            <a:r>
              <a:rPr lang="ko-KR" altLang="en-US" sz="1200" baseline="0" dirty="0" smtClean="0">
                <a:latin typeface="+mn-ea"/>
              </a:rPr>
              <a:t> </a:t>
            </a:r>
            <a:endParaRPr lang="ko-KR" altLang="en-US" sz="1200" dirty="0" smtClean="0">
              <a:latin typeface="+mn-ea"/>
            </a:endParaRPr>
          </a:p>
          <a:p>
            <a:pPr algn="just">
              <a:lnSpc>
                <a:spcPct val="140000"/>
              </a:lnSpc>
            </a:pPr>
            <a:endParaRPr lang="ko-KR" altLang="en-US" sz="1200" dirty="0" smtClean="0">
              <a:solidFill>
                <a:schemeClr val="tx1"/>
              </a:solidFill>
              <a:latin typeface="HY강B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0E4CB-00CF-4984-8D03-FF5523BCB127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651303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만성질환 자기관리 실시율 이 </a:t>
            </a:r>
            <a:r>
              <a:rPr lang="ko-KR" altLang="en-US" sz="1200" b="1" kern="0" dirty="0" err="1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사업실시전</a:t>
            </a:r>
            <a:r>
              <a:rPr lang="ko-KR" altLang="en-US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 </a:t>
            </a:r>
            <a:r>
              <a:rPr lang="en-US" altLang="ko-KR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24%</a:t>
            </a:r>
            <a:r>
              <a:rPr lang="ko-KR" altLang="en-US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에서 실시후 </a:t>
            </a:r>
            <a:r>
              <a:rPr lang="en-US" altLang="ko-KR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73%</a:t>
            </a:r>
            <a:r>
              <a:rPr lang="ko-KR" altLang="en-US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로 목표량 </a:t>
            </a:r>
            <a:r>
              <a:rPr lang="en-US" altLang="ko-KR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50%</a:t>
            </a:r>
            <a:r>
              <a:rPr lang="ko-KR" altLang="en-US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대비 </a:t>
            </a:r>
            <a:r>
              <a:rPr lang="en-US" altLang="ko-KR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23% </a:t>
            </a:r>
            <a:r>
              <a:rPr lang="ko-KR" altLang="en-US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초과달성 하였습니다</a:t>
            </a:r>
            <a:r>
              <a:rPr lang="en-US" altLang="ko-KR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+mn-ea"/>
                <a:cs typeface="Arial" pitchFamily="34" charset="0"/>
              </a:rPr>
              <a:t>성공요인으로는 </a:t>
            </a:r>
          </a:p>
          <a:p>
            <a:r>
              <a:rPr lang="ko-KR" altLang="en-US" sz="1200" dirty="0" smtClean="0">
                <a:solidFill>
                  <a:srgbClr val="4A452A"/>
                </a:solidFill>
                <a:latin typeface="+mn-ea"/>
              </a:rPr>
              <a:t>○ </a:t>
            </a:r>
            <a:r>
              <a:rPr lang="ko-KR" altLang="en-US" sz="1200" dirty="0" smtClean="0">
                <a:latin typeface="+mn-ea"/>
              </a:rPr>
              <a:t>기록을 통한 건강관리로 내 건강을 눈으로 확인한다는 점에 대해 높은 만족도를 표시하였습니다</a:t>
            </a:r>
            <a:r>
              <a:rPr lang="en-US" altLang="ko-KR" sz="1200" dirty="0" smtClean="0">
                <a:latin typeface="+mn-ea"/>
              </a:rPr>
              <a:t>.</a:t>
            </a:r>
            <a:endParaRPr lang="ko-KR" altLang="en-US" sz="1200" dirty="0" smtClean="0">
              <a:latin typeface="+mn-ea"/>
            </a:endParaRPr>
          </a:p>
          <a:p>
            <a:r>
              <a:rPr lang="ko-KR" altLang="en-US" sz="1200" dirty="0" smtClean="0">
                <a:solidFill>
                  <a:srgbClr val="4A452A"/>
                </a:solidFill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가족 및 주치의와 건강수첩내용에 대한 공유로 건강관심도 향상</a:t>
            </a:r>
            <a:r>
              <a:rPr lang="en-US" altLang="ko-KR" sz="1200" baseline="0" dirty="0" smtClean="0">
                <a:latin typeface="+mn-ea"/>
              </a:rPr>
              <a:t> </a:t>
            </a:r>
            <a:r>
              <a:rPr lang="ko-KR" altLang="en-US" sz="1200" baseline="0" dirty="0" smtClean="0">
                <a:latin typeface="+mn-ea"/>
              </a:rPr>
              <a:t>되었으며</a:t>
            </a:r>
            <a:endParaRPr lang="en-US" altLang="ko-KR" sz="1200" baseline="0" dirty="0" smtClean="0">
              <a:latin typeface="+mn-ea"/>
            </a:endParaRPr>
          </a:p>
          <a:p>
            <a:r>
              <a:rPr lang="ko-KR" altLang="en-US" sz="1200" dirty="0" smtClean="0">
                <a:solidFill>
                  <a:srgbClr val="4A452A"/>
                </a:solidFill>
                <a:latin typeface="+mn-ea"/>
              </a:rPr>
              <a:t> 보건소는 </a:t>
            </a:r>
            <a:r>
              <a:rPr lang="en-US" altLang="ko-KR" sz="1200" dirty="0" smtClean="0">
                <a:latin typeface="+mn-ea"/>
              </a:rPr>
              <a:t>PHIS</a:t>
            </a:r>
            <a:r>
              <a:rPr lang="ko-KR" altLang="en-US" sz="1200" dirty="0" smtClean="0">
                <a:latin typeface="+mn-ea"/>
              </a:rPr>
              <a:t>를 활용하여 대상자의 건강상태를 기록하고</a:t>
            </a:r>
            <a:r>
              <a:rPr lang="ko-KR" altLang="en-US" sz="1200" baseline="0" dirty="0" smtClean="0">
                <a:latin typeface="+mn-ea"/>
              </a:rPr>
              <a:t> </a:t>
            </a:r>
            <a:r>
              <a:rPr lang="ko-KR" altLang="en-US" sz="1200" dirty="0" smtClean="0">
                <a:latin typeface="+mn-ea"/>
              </a:rPr>
              <a:t>관리하였습니다</a:t>
            </a:r>
            <a:r>
              <a:rPr lang="en-US" altLang="ko-KR" sz="1200" dirty="0" smtClean="0">
                <a:latin typeface="+mn-ea"/>
              </a:rPr>
              <a:t>.</a:t>
            </a:r>
          </a:p>
          <a:p>
            <a:endParaRPr lang="en-US" altLang="ko-KR" sz="1200" dirty="0" smtClean="0">
              <a:latin typeface="+mn-ea"/>
            </a:endParaRPr>
          </a:p>
          <a:p>
            <a:r>
              <a:rPr lang="ko-KR" altLang="en-US" sz="1200" dirty="0" smtClean="0">
                <a:latin typeface="+mn-ea"/>
              </a:rPr>
              <a:t>문제점으로는 수첩이 작게 제작되어 기입할 수 있는 칸이 한정적으로 통합건강수첩으로는</a:t>
            </a:r>
            <a:r>
              <a:rPr lang="ko-KR" altLang="en-US" sz="1200" baseline="0" dirty="0" smtClean="0">
                <a:latin typeface="+mn-ea"/>
              </a:rPr>
              <a:t> 부족하였고</a:t>
            </a:r>
            <a:endParaRPr lang="en-US" altLang="ko-KR" sz="1200" dirty="0" smtClean="0"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금연에 성공한 사람이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17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명중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3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명으로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17%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로 저조하였습니다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.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 </a:t>
            </a:r>
            <a:endParaRPr lang="ko-KR" altLang="en-US" sz="700" dirty="0" smtClean="0">
              <a:solidFill>
                <a:srgbClr val="4A452A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endParaRPr lang="en-US" altLang="ko-KR" sz="1200" dirty="0" smtClean="0">
              <a:solidFill>
                <a:srgbClr val="4A452A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200" dirty="0" smtClean="0">
                <a:solidFill>
                  <a:srgbClr val="4A452A"/>
                </a:solidFill>
                <a:latin typeface="+mn-ea"/>
              </a:rPr>
              <a:t>이에 대한 개선사항으로 </a:t>
            </a:r>
            <a:endParaRPr lang="en-US" altLang="ko-KR" sz="1200" dirty="0" smtClean="0">
              <a:solidFill>
                <a:srgbClr val="4A452A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200" dirty="0" smtClean="0">
                <a:solidFill>
                  <a:srgbClr val="4A452A"/>
                </a:solidFill>
                <a:latin typeface="+mn-ea"/>
              </a:rPr>
              <a:t>내년도에 자기관리 </a:t>
            </a:r>
            <a:r>
              <a:rPr lang="ko-KR" altLang="en-US" sz="1200" dirty="0" err="1" smtClean="0">
                <a:solidFill>
                  <a:srgbClr val="4A452A"/>
                </a:solidFill>
                <a:latin typeface="+mn-ea"/>
              </a:rPr>
              <a:t>건강수첩등을</a:t>
            </a:r>
            <a:r>
              <a:rPr lang="ko-KR" altLang="en-US" sz="1200" dirty="0" smtClean="0">
                <a:solidFill>
                  <a:srgbClr val="4A452A"/>
                </a:solidFill>
                <a:latin typeface="+mn-ea"/>
              </a:rPr>
              <a:t> 보완하여 당뇨</a:t>
            </a:r>
            <a:r>
              <a:rPr lang="en-US" altLang="ko-KR" sz="1200" dirty="0" smtClean="0">
                <a:solidFill>
                  <a:srgbClr val="4A452A"/>
                </a:solidFill>
                <a:latin typeface="+mn-ea"/>
              </a:rPr>
              <a:t>, </a:t>
            </a:r>
            <a:r>
              <a:rPr lang="ko-KR" altLang="en-US" sz="1200" dirty="0" smtClean="0">
                <a:solidFill>
                  <a:srgbClr val="4A452A"/>
                </a:solidFill>
                <a:latin typeface="+mn-ea"/>
              </a:rPr>
              <a:t>혈압뿐만 아니라 병원검사기록과 의상상담</a:t>
            </a:r>
            <a:r>
              <a:rPr lang="en-US" altLang="ko-KR" sz="1200" baseline="0" dirty="0" smtClean="0">
                <a:solidFill>
                  <a:srgbClr val="4A452A"/>
                </a:solidFill>
                <a:latin typeface="+mn-ea"/>
              </a:rPr>
              <a:t> </a:t>
            </a:r>
            <a:r>
              <a:rPr lang="ko-KR" altLang="en-US" sz="1200" baseline="0" dirty="0" smtClean="0">
                <a:solidFill>
                  <a:srgbClr val="4A452A"/>
                </a:solidFill>
                <a:latin typeface="+mn-ea"/>
              </a:rPr>
              <a:t>등을 기록할 </a:t>
            </a:r>
            <a:r>
              <a:rPr lang="ko-KR" altLang="en-US" sz="1200" baseline="0" dirty="0" err="1" smtClean="0">
                <a:solidFill>
                  <a:srgbClr val="4A452A"/>
                </a:solidFill>
                <a:latin typeface="+mn-ea"/>
              </a:rPr>
              <a:t>수있도록</a:t>
            </a:r>
            <a:r>
              <a:rPr lang="ko-KR" altLang="en-US" sz="1200" baseline="0" dirty="0" smtClean="0">
                <a:solidFill>
                  <a:srgbClr val="4A452A"/>
                </a:solidFill>
                <a:latin typeface="+mn-ea"/>
              </a:rPr>
              <a:t> 만들 예정이며</a:t>
            </a:r>
            <a:endParaRPr lang="en-US" altLang="ko-KR" sz="1200" baseline="0" dirty="0" smtClean="0">
              <a:solidFill>
                <a:srgbClr val="4A452A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endParaRPr lang="en-US" altLang="ko-KR" sz="1200" baseline="0" dirty="0" smtClean="0">
              <a:solidFill>
                <a:srgbClr val="4A452A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200" baseline="0" dirty="0" smtClean="0">
                <a:solidFill>
                  <a:srgbClr val="4A452A"/>
                </a:solidFill>
                <a:latin typeface="+mn-ea"/>
              </a:rPr>
              <a:t>금연프로그램과 운동프로그램은 암환자 특성을 고려하여 맞춤형 프로그램으로 진행하도록 할 예정입니다</a:t>
            </a:r>
            <a:r>
              <a:rPr lang="en-US" altLang="ko-KR" sz="1200" baseline="0" dirty="0" smtClean="0">
                <a:solidFill>
                  <a:srgbClr val="4A452A"/>
                </a:solidFill>
                <a:latin typeface="+mn-ea"/>
              </a:rPr>
              <a:t>. </a:t>
            </a:r>
          </a:p>
          <a:p>
            <a:pPr>
              <a:lnSpc>
                <a:spcPct val="140000"/>
              </a:lnSpc>
            </a:pPr>
            <a:endParaRPr lang="en-US" altLang="ko-KR" sz="1200" baseline="0" dirty="0" smtClean="0">
              <a:solidFill>
                <a:srgbClr val="4A452A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200" dirty="0" smtClean="0">
                <a:solidFill>
                  <a:srgbClr val="4A452A"/>
                </a:solidFill>
                <a:latin typeface="+mn-ea"/>
              </a:rPr>
              <a:t>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0E4CB-00CF-4984-8D03-FF5523BCB127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2558148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dirty="0" err="1" smtClean="0"/>
              <a:t>자기몸을</a:t>
            </a:r>
            <a:r>
              <a:rPr lang="ko-KR" altLang="en-US" sz="1200" dirty="0" smtClean="0"/>
              <a:t> 잘 </a:t>
            </a:r>
            <a:r>
              <a:rPr lang="ko-KR" altLang="en-US" sz="1200" dirty="0" err="1" smtClean="0"/>
              <a:t>알기위한</a:t>
            </a:r>
            <a:r>
              <a:rPr lang="ko-KR" altLang="en-US" sz="1200" dirty="0" smtClean="0"/>
              <a:t> 기초체력 측정</a:t>
            </a:r>
            <a:endParaRPr lang="en-US" altLang="ko-KR" sz="1200" dirty="0" smtClean="0"/>
          </a:p>
          <a:p>
            <a:r>
              <a:rPr lang="ko-KR" altLang="en-US" sz="1200" dirty="0" err="1" smtClean="0"/>
              <a:t>암관리방법</a:t>
            </a:r>
            <a:endParaRPr lang="en-US" altLang="ko-KR" sz="120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 err="1" smtClean="0"/>
              <a:t>숲체험</a:t>
            </a:r>
            <a:r>
              <a:rPr lang="ko-KR" altLang="en-US" sz="1200" dirty="0" smtClean="0"/>
              <a:t> 및 </a:t>
            </a:r>
            <a:r>
              <a:rPr lang="ko-KR" altLang="en-US" sz="1200" dirty="0" err="1" smtClean="0"/>
              <a:t>힐링교육</a:t>
            </a:r>
            <a:r>
              <a:rPr lang="ko-KR" altLang="en-US" sz="1200" dirty="0" smtClean="0"/>
              <a:t> 등</a:t>
            </a:r>
            <a:endParaRPr lang="en-US" altLang="ko-KR" sz="1200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 smtClean="0"/>
              <a:t>사업운영 사진입니다</a:t>
            </a:r>
            <a:endParaRPr lang="en-US" altLang="ko-KR" sz="1200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0E4CB-00CF-4984-8D03-FF5523BCB127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2210982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이와 같이 </a:t>
            </a:r>
            <a:r>
              <a:rPr lang="ko-KR" altLang="en-US" dirty="0" err="1" smtClean="0"/>
              <a:t>나의몸건강관리에</a:t>
            </a:r>
            <a:r>
              <a:rPr lang="ko-KR" altLang="en-US" dirty="0" smtClean="0"/>
              <a:t> 대해 알고</a:t>
            </a:r>
            <a:endParaRPr lang="en-US" altLang="ko-KR" dirty="0" smtClean="0"/>
          </a:p>
          <a:p>
            <a:r>
              <a:rPr lang="ko-KR" altLang="en-US" dirty="0" smtClean="0"/>
              <a:t>유해한 환경들은 피하고</a:t>
            </a:r>
            <a:endParaRPr lang="en-US" altLang="ko-KR" dirty="0" smtClean="0"/>
          </a:p>
          <a:p>
            <a:r>
              <a:rPr lang="ko-KR" altLang="en-US" dirty="0" smtClean="0"/>
              <a:t>유익한 조건은 지키고  </a:t>
            </a:r>
            <a:r>
              <a:rPr lang="ko-KR" altLang="en-US" dirty="0" err="1" smtClean="0"/>
              <a:t>나의몸상태에</a:t>
            </a:r>
            <a:r>
              <a:rPr lang="ko-KR" altLang="en-US" dirty="0" smtClean="0"/>
              <a:t> 대해 기록하는 지피지기</a:t>
            </a:r>
            <a:endParaRPr lang="en-US" altLang="ko-KR" dirty="0" smtClean="0"/>
          </a:p>
          <a:p>
            <a:r>
              <a:rPr lang="ko-KR" altLang="en-US" dirty="0" err="1" smtClean="0"/>
              <a:t>건강튼튼</a:t>
            </a:r>
            <a:r>
              <a:rPr lang="ko-KR" altLang="en-US" dirty="0" smtClean="0"/>
              <a:t> 사업을 성공적으로 </a:t>
            </a:r>
            <a:r>
              <a:rPr lang="ko-KR" altLang="en-US" dirty="0" err="1" smtClean="0"/>
              <a:t>추진할수</a:t>
            </a:r>
            <a:r>
              <a:rPr lang="ko-KR" altLang="en-US" dirty="0" smtClean="0"/>
              <a:t> 있었습니다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추진결과</a:t>
            </a:r>
            <a:endParaRPr lang="en-US" altLang="ko-KR" dirty="0" smtClean="0"/>
          </a:p>
          <a:p>
            <a:pPr>
              <a:lnSpc>
                <a:spcPct val="200000"/>
              </a:lnSpc>
            </a:pPr>
            <a:r>
              <a:rPr lang="ko-KR" altLang="en-US" b="1" dirty="0" smtClean="0"/>
              <a:t>암 이외의 </a:t>
            </a:r>
            <a:r>
              <a:rPr lang="ko-KR" altLang="en-US" b="1" dirty="0" err="1" smtClean="0"/>
              <a:t>이차암과</a:t>
            </a:r>
            <a:r>
              <a:rPr lang="ko-KR" altLang="en-US" b="1" dirty="0" smtClean="0"/>
              <a:t> 만성질환에 대한 경각심 제고로 재가 암환자의 큰 호응을 얻었으며</a:t>
            </a:r>
          </a:p>
          <a:p>
            <a:pPr>
              <a:lnSpc>
                <a:spcPct val="200000"/>
              </a:lnSpc>
            </a:pPr>
            <a:r>
              <a:rPr lang="ko-KR" altLang="en-US" dirty="0" smtClean="0"/>
              <a:t>기존의 혈압</a:t>
            </a:r>
            <a:r>
              <a:rPr lang="en-US" altLang="ko-KR" dirty="0" smtClean="0"/>
              <a:t>, </a:t>
            </a:r>
            <a:r>
              <a:rPr lang="ko-KR" altLang="en-US" dirty="0" smtClean="0"/>
              <a:t>당뇨관리 뿐 아니라 </a:t>
            </a:r>
            <a:r>
              <a:rPr lang="ko-KR" altLang="en-US" dirty="0" err="1" smtClean="0"/>
              <a:t>이차암검진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고지혈증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골다공증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정신건강 관리 등의 관리로 </a:t>
            </a:r>
            <a:endParaRPr lang="en-US" altLang="ko-KR" dirty="0" smtClean="0"/>
          </a:p>
          <a:p>
            <a:pPr>
              <a:lnSpc>
                <a:spcPct val="200000"/>
              </a:lnSpc>
            </a:pPr>
            <a:r>
              <a:rPr lang="ko-KR" altLang="en-US" b="1" dirty="0" smtClean="0"/>
              <a:t>재가암환자의 장기적인 통합지지체계 구축 마련 기틀</a:t>
            </a:r>
            <a:r>
              <a:rPr lang="ko-KR" altLang="en-US" dirty="0" smtClean="0"/>
              <a:t> 을 마련하게 되었습니다</a:t>
            </a:r>
            <a:r>
              <a:rPr lang="en-US" altLang="ko-KR" dirty="0" smtClean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0E4CB-00CF-4984-8D03-FF5523BCB127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3369197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여기까지 우리 함평군 </a:t>
            </a:r>
            <a:r>
              <a:rPr lang="ko-KR" altLang="en-US" dirty="0" err="1" smtClean="0"/>
              <a:t>암관리</a:t>
            </a:r>
            <a:r>
              <a:rPr lang="ko-KR" altLang="en-US" dirty="0" smtClean="0"/>
              <a:t> 우수사례를 마치겠습니다</a:t>
            </a:r>
            <a:endParaRPr lang="en-US" altLang="ko-KR" dirty="0" smtClean="0"/>
          </a:p>
          <a:p>
            <a:r>
              <a:rPr lang="ko-KR" altLang="en-US" dirty="0" err="1" smtClean="0"/>
              <a:t>질문있으시면</a:t>
            </a:r>
            <a:r>
              <a:rPr lang="ko-KR" altLang="en-US" dirty="0" smtClean="0"/>
              <a:t> 하시기 바랍니다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우리군은 지금 </a:t>
            </a:r>
            <a:r>
              <a:rPr lang="ko-KR" altLang="en-US" dirty="0" err="1" smtClean="0"/>
              <a:t>국화향</a:t>
            </a:r>
            <a:r>
              <a:rPr lang="ko-KR" altLang="en-US" dirty="0" smtClean="0"/>
              <a:t> 그득하답니다</a:t>
            </a:r>
            <a:endParaRPr lang="en-US" altLang="ko-KR" dirty="0" smtClean="0"/>
          </a:p>
          <a:p>
            <a:r>
              <a:rPr lang="ko-KR" altLang="en-US" dirty="0" smtClean="0"/>
              <a:t>국화향기 가득한 함평에서   </a:t>
            </a:r>
            <a:endParaRPr lang="en-US" altLang="ko-KR" dirty="0" smtClean="0"/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dirty="0" smtClean="0">
                <a:solidFill>
                  <a:schemeClr val="bg1"/>
                </a:solidFill>
                <a:ea typeface="HY견명조" pitchFamily="18" charset="-127"/>
              </a:rPr>
              <a:t>암환자의 건강증진을 위해</a:t>
            </a:r>
            <a:endParaRPr lang="en-US" altLang="ko-KR" sz="1200" b="1" dirty="0" smtClean="0">
              <a:solidFill>
                <a:schemeClr val="bg1"/>
              </a:solidFill>
              <a:ea typeface="HY견명조" pitchFamily="18" charset="-127"/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dirty="0" smtClean="0">
                <a:solidFill>
                  <a:schemeClr val="bg1"/>
                </a:solidFill>
                <a:ea typeface="HY견명조" pitchFamily="18" charset="-127"/>
              </a:rPr>
              <a:t>최선을 다해 노력하겠습니다</a:t>
            </a:r>
            <a:endParaRPr lang="en-US" altLang="ko-KR" sz="1200" b="1" dirty="0" smtClean="0">
              <a:solidFill>
                <a:schemeClr val="bg1"/>
              </a:solidFill>
              <a:ea typeface="HY견명조" pitchFamily="18" charset="-127"/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1" dirty="0" smtClean="0">
                <a:solidFill>
                  <a:schemeClr val="bg1"/>
                </a:solidFill>
                <a:ea typeface="HY견명조" pitchFamily="18" charset="-127"/>
              </a:rPr>
              <a:t>감사합니다</a:t>
            </a:r>
            <a:r>
              <a:rPr lang="en-US" altLang="ko-KR" sz="1200" b="1" dirty="0" smtClean="0">
                <a:solidFill>
                  <a:schemeClr val="bg1"/>
                </a:solidFill>
                <a:ea typeface="HY견명조" pitchFamily="18" charset="-127"/>
              </a:rPr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90E4CB-00CF-4984-8D03-FF5523BCB127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631591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28127173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3F592-A2FE-45D4-ACDB-F7786A902250}" type="datetimeFigureOut">
              <a:rPr lang="en-AU" altLang="ko-KR"/>
              <a:pPr>
                <a:defRPr/>
              </a:pPr>
              <a:t>25/11/2016</a:t>
            </a:fld>
            <a:endParaRPr lang="en-AU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E78F9-6B82-4734-9199-E5215B1C578F}" type="slidenum">
              <a:rPr lang="en-AU" altLang="ko-KR"/>
              <a:pPr>
                <a:defRPr/>
              </a:pPr>
              <a:t>‹#›</a:t>
            </a:fld>
            <a:endParaRPr lang="en-AU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BF4A6-7DEC-47E7-B11D-25D39F213A59}" type="datetimeFigureOut">
              <a:rPr lang="en-AU" altLang="ko-KR"/>
              <a:pPr>
                <a:defRPr/>
              </a:pPr>
              <a:t>25/11/2016</a:t>
            </a:fld>
            <a:endParaRPr lang="en-AU" altLang="ko-K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altLang="ko-K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CEE934-3B9E-4645-B9F8-A3A119F63346}" type="slidenum">
              <a:rPr lang="en-AU" altLang="ko-KR"/>
              <a:pPr>
                <a:defRPr/>
              </a:pPr>
              <a:t>‹#›</a:t>
            </a:fld>
            <a:endParaRPr lang="en-AU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3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1.xml"/><Relationship Id="rId5" Type="http://schemas.openxmlformats.org/officeDocument/2006/relationships/image" Target="../media/image8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8.pn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9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0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0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9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0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0" y="0"/>
            <a:ext cx="31673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3" name="직사각형 2"/>
          <p:cNvSpPr/>
          <p:nvPr/>
        </p:nvSpPr>
        <p:spPr>
          <a:xfrm>
            <a:off x="2699792" y="2492896"/>
            <a:ext cx="3816424" cy="19442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 smtClean="0"/>
              <a:t>wl</a:t>
            </a:r>
            <a:endParaRPr lang="ko-KR" altLang="en-US" dirty="0"/>
          </a:p>
        </p:txBody>
      </p:sp>
      <p:pic>
        <p:nvPicPr>
          <p:cNvPr id="11" name="_x118364280" descr="EMB000020280d5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566863" cy="548680"/>
          </a:xfrm>
          <a:prstGeom prst="rect">
            <a:avLst/>
          </a:prstGeom>
          <a:noFill/>
        </p:spPr>
      </p:pic>
      <p:sp>
        <p:nvSpPr>
          <p:cNvPr id="15" name="타원 14"/>
          <p:cNvSpPr/>
          <p:nvPr/>
        </p:nvSpPr>
        <p:spPr>
          <a:xfrm>
            <a:off x="2411760" y="476672"/>
            <a:ext cx="5760640" cy="6120680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41000" b="-4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1" name="Picture 16" descr="군정구호-심볼 복사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2388" y="28575"/>
            <a:ext cx="2032001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그림 42" descr="21512.png"/>
          <p:cNvPicPr>
            <a:picLocks noChangeAspect="1"/>
          </p:cNvPicPr>
          <p:nvPr/>
        </p:nvPicPr>
        <p:blipFill>
          <a:blip r:embed="rId5" cstate="print"/>
          <a:srcRect b="7404"/>
          <a:stretch>
            <a:fillRect/>
          </a:stretch>
        </p:blipFill>
        <p:spPr bwMode="auto">
          <a:xfrm>
            <a:off x="0" y="4763"/>
            <a:ext cx="9144000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모서리가 둥근 직사각형 24"/>
          <p:cNvSpPr/>
          <p:nvPr/>
        </p:nvSpPr>
        <p:spPr>
          <a:xfrm>
            <a:off x="4422856" y="5109452"/>
            <a:ext cx="3636425" cy="720080"/>
          </a:xfrm>
          <a:prstGeom prst="roundRect">
            <a:avLst>
              <a:gd name="adj" fmla="val 9272"/>
            </a:avLst>
          </a:prstGeom>
          <a:solidFill>
            <a:schemeClr val="bg1"/>
          </a:solidFill>
          <a:ln w="19050">
            <a:solidFill>
              <a:schemeClr val="bg1"/>
            </a:solidFill>
            <a:headEnd/>
            <a:tailEnd/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4480992" y="5130688"/>
            <a:ext cx="684026" cy="674056"/>
          </a:xfrm>
          <a:prstGeom prst="roundRect">
            <a:avLst/>
          </a:prstGeom>
          <a:gradFill flip="none" rotWithShape="1">
            <a:gsLst>
              <a:gs pos="20000">
                <a:srgbClr val="8166A2"/>
              </a:gs>
              <a:gs pos="100000">
                <a:srgbClr val="9D8EB0"/>
              </a:gs>
            </a:gsLst>
            <a:lin ang="5400000" scaled="1"/>
            <a:tileRect/>
          </a:gradFill>
          <a:ln w="28575">
            <a:noFill/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itchFamily="2" charset="2"/>
              <a:buChar char="v"/>
              <a:defRPr/>
            </a:pPr>
            <a:endParaRPr kumimoji="0" lang="ko-KR" altLang="en-US" dirty="0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4480992" y="5130688"/>
            <a:ext cx="648072" cy="648072"/>
          </a:xfrm>
          <a:prstGeom prst="roundRect">
            <a:avLst>
              <a:gd name="adj" fmla="val 22240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1000"/>
                </a:schemeClr>
              </a:gs>
              <a:gs pos="55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 extrusionH="76200">
            <a:bevelT w="0" h="0"/>
            <a:bevelB w="0"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dirty="0"/>
          </a:p>
        </p:txBody>
      </p:sp>
      <p:grpSp>
        <p:nvGrpSpPr>
          <p:cNvPr id="29" name="그룹 121"/>
          <p:cNvGrpSpPr>
            <a:grpSpLocks/>
          </p:cNvGrpSpPr>
          <p:nvPr/>
        </p:nvGrpSpPr>
        <p:grpSpPr bwMode="auto">
          <a:xfrm>
            <a:off x="4414472" y="4563582"/>
            <a:ext cx="474476" cy="57911"/>
            <a:chOff x="1160021" y="2122416"/>
            <a:chExt cx="806759" cy="24690"/>
          </a:xfrm>
        </p:grpSpPr>
        <p:sp>
          <p:nvSpPr>
            <p:cNvPr id="30" name="Freeform 6"/>
            <p:cNvSpPr>
              <a:spLocks/>
            </p:cNvSpPr>
            <p:nvPr/>
          </p:nvSpPr>
          <p:spPr bwMode="auto">
            <a:xfrm>
              <a:off x="1160021" y="2122416"/>
              <a:ext cx="744358" cy="2244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6" y="14"/>
                </a:cxn>
                <a:cxn ang="0">
                  <a:pos x="2" y="30"/>
                </a:cxn>
                <a:cxn ang="0">
                  <a:pos x="0" y="46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2" y="82"/>
                </a:cxn>
                <a:cxn ang="0">
                  <a:pos x="4" y="102"/>
                </a:cxn>
                <a:cxn ang="0">
                  <a:pos x="10" y="122"/>
                </a:cxn>
                <a:cxn ang="0">
                  <a:pos x="18" y="142"/>
                </a:cxn>
                <a:cxn ang="0">
                  <a:pos x="28" y="162"/>
                </a:cxn>
                <a:cxn ang="0">
                  <a:pos x="38" y="180"/>
                </a:cxn>
                <a:cxn ang="0">
                  <a:pos x="52" y="198"/>
                </a:cxn>
                <a:cxn ang="0">
                  <a:pos x="68" y="216"/>
                </a:cxn>
                <a:cxn ang="0">
                  <a:pos x="84" y="234"/>
                </a:cxn>
                <a:cxn ang="0">
                  <a:pos x="104" y="252"/>
                </a:cxn>
                <a:cxn ang="0">
                  <a:pos x="124" y="268"/>
                </a:cxn>
                <a:cxn ang="0">
                  <a:pos x="146" y="284"/>
                </a:cxn>
                <a:cxn ang="0">
                  <a:pos x="170" y="300"/>
                </a:cxn>
                <a:cxn ang="0">
                  <a:pos x="196" y="316"/>
                </a:cxn>
                <a:cxn ang="0">
                  <a:pos x="224" y="330"/>
                </a:cxn>
                <a:cxn ang="0">
                  <a:pos x="252" y="344"/>
                </a:cxn>
                <a:cxn ang="0">
                  <a:pos x="312" y="370"/>
                </a:cxn>
                <a:cxn ang="0">
                  <a:pos x="378" y="392"/>
                </a:cxn>
                <a:cxn ang="0">
                  <a:pos x="450" y="412"/>
                </a:cxn>
                <a:cxn ang="0">
                  <a:pos x="524" y="430"/>
                </a:cxn>
                <a:cxn ang="0">
                  <a:pos x="604" y="444"/>
                </a:cxn>
                <a:cxn ang="0">
                  <a:pos x="686" y="452"/>
                </a:cxn>
                <a:cxn ang="0">
                  <a:pos x="772" y="458"/>
                </a:cxn>
                <a:cxn ang="0">
                  <a:pos x="860" y="462"/>
                </a:cxn>
                <a:cxn ang="0">
                  <a:pos x="860" y="462"/>
                </a:cxn>
                <a:cxn ang="0">
                  <a:pos x="948" y="458"/>
                </a:cxn>
                <a:cxn ang="0">
                  <a:pos x="1032" y="452"/>
                </a:cxn>
                <a:cxn ang="0">
                  <a:pos x="1116" y="444"/>
                </a:cxn>
                <a:cxn ang="0">
                  <a:pos x="1194" y="430"/>
                </a:cxn>
                <a:cxn ang="0">
                  <a:pos x="1270" y="412"/>
                </a:cxn>
                <a:cxn ang="0">
                  <a:pos x="1340" y="392"/>
                </a:cxn>
                <a:cxn ang="0">
                  <a:pos x="1406" y="370"/>
                </a:cxn>
                <a:cxn ang="0">
                  <a:pos x="1468" y="344"/>
                </a:cxn>
                <a:cxn ang="0">
                  <a:pos x="1496" y="330"/>
                </a:cxn>
                <a:cxn ang="0">
                  <a:pos x="1522" y="316"/>
                </a:cxn>
                <a:cxn ang="0">
                  <a:pos x="1548" y="300"/>
                </a:cxn>
                <a:cxn ang="0">
                  <a:pos x="1572" y="284"/>
                </a:cxn>
                <a:cxn ang="0">
                  <a:pos x="1594" y="268"/>
                </a:cxn>
                <a:cxn ang="0">
                  <a:pos x="1616" y="252"/>
                </a:cxn>
                <a:cxn ang="0">
                  <a:pos x="1634" y="234"/>
                </a:cxn>
                <a:cxn ang="0">
                  <a:pos x="1652" y="216"/>
                </a:cxn>
                <a:cxn ang="0">
                  <a:pos x="1666" y="198"/>
                </a:cxn>
                <a:cxn ang="0">
                  <a:pos x="1680" y="180"/>
                </a:cxn>
                <a:cxn ang="0">
                  <a:pos x="1692" y="162"/>
                </a:cxn>
                <a:cxn ang="0">
                  <a:pos x="1702" y="142"/>
                </a:cxn>
                <a:cxn ang="0">
                  <a:pos x="1710" y="122"/>
                </a:cxn>
                <a:cxn ang="0">
                  <a:pos x="1714" y="102"/>
                </a:cxn>
                <a:cxn ang="0">
                  <a:pos x="1718" y="82"/>
                </a:cxn>
                <a:cxn ang="0">
                  <a:pos x="1718" y="62"/>
                </a:cxn>
                <a:cxn ang="0">
                  <a:pos x="1718" y="62"/>
                </a:cxn>
                <a:cxn ang="0">
                  <a:pos x="1718" y="46"/>
                </a:cxn>
                <a:cxn ang="0">
                  <a:pos x="1716" y="30"/>
                </a:cxn>
                <a:cxn ang="0">
                  <a:pos x="1714" y="14"/>
                </a:cxn>
                <a:cxn ang="0">
                  <a:pos x="1708" y="0"/>
                </a:cxn>
                <a:cxn ang="0">
                  <a:pos x="10" y="0"/>
                </a:cxn>
              </a:cxnLst>
              <a:rect l="0" t="0" r="r" b="b"/>
              <a:pathLst>
                <a:path w="1718" h="462">
                  <a:moveTo>
                    <a:pt x="10" y="0"/>
                  </a:moveTo>
                  <a:lnTo>
                    <a:pt x="10" y="0"/>
                  </a:lnTo>
                  <a:lnTo>
                    <a:pt x="6" y="14"/>
                  </a:lnTo>
                  <a:lnTo>
                    <a:pt x="2" y="30"/>
                  </a:lnTo>
                  <a:lnTo>
                    <a:pt x="0" y="46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82"/>
                  </a:lnTo>
                  <a:lnTo>
                    <a:pt x="4" y="102"/>
                  </a:lnTo>
                  <a:lnTo>
                    <a:pt x="10" y="122"/>
                  </a:lnTo>
                  <a:lnTo>
                    <a:pt x="18" y="142"/>
                  </a:lnTo>
                  <a:lnTo>
                    <a:pt x="28" y="162"/>
                  </a:lnTo>
                  <a:lnTo>
                    <a:pt x="38" y="180"/>
                  </a:lnTo>
                  <a:lnTo>
                    <a:pt x="52" y="198"/>
                  </a:lnTo>
                  <a:lnTo>
                    <a:pt x="68" y="216"/>
                  </a:lnTo>
                  <a:lnTo>
                    <a:pt x="84" y="234"/>
                  </a:lnTo>
                  <a:lnTo>
                    <a:pt x="104" y="252"/>
                  </a:lnTo>
                  <a:lnTo>
                    <a:pt x="124" y="268"/>
                  </a:lnTo>
                  <a:lnTo>
                    <a:pt x="146" y="284"/>
                  </a:lnTo>
                  <a:lnTo>
                    <a:pt x="170" y="300"/>
                  </a:lnTo>
                  <a:lnTo>
                    <a:pt x="196" y="316"/>
                  </a:lnTo>
                  <a:lnTo>
                    <a:pt x="224" y="330"/>
                  </a:lnTo>
                  <a:lnTo>
                    <a:pt x="252" y="344"/>
                  </a:lnTo>
                  <a:lnTo>
                    <a:pt x="312" y="370"/>
                  </a:lnTo>
                  <a:lnTo>
                    <a:pt x="378" y="392"/>
                  </a:lnTo>
                  <a:lnTo>
                    <a:pt x="450" y="412"/>
                  </a:lnTo>
                  <a:lnTo>
                    <a:pt x="524" y="430"/>
                  </a:lnTo>
                  <a:lnTo>
                    <a:pt x="604" y="444"/>
                  </a:lnTo>
                  <a:lnTo>
                    <a:pt x="686" y="452"/>
                  </a:lnTo>
                  <a:lnTo>
                    <a:pt x="772" y="458"/>
                  </a:lnTo>
                  <a:lnTo>
                    <a:pt x="860" y="462"/>
                  </a:lnTo>
                  <a:lnTo>
                    <a:pt x="860" y="462"/>
                  </a:lnTo>
                  <a:lnTo>
                    <a:pt x="948" y="458"/>
                  </a:lnTo>
                  <a:lnTo>
                    <a:pt x="1032" y="452"/>
                  </a:lnTo>
                  <a:lnTo>
                    <a:pt x="1116" y="444"/>
                  </a:lnTo>
                  <a:lnTo>
                    <a:pt x="1194" y="430"/>
                  </a:lnTo>
                  <a:lnTo>
                    <a:pt x="1270" y="412"/>
                  </a:lnTo>
                  <a:lnTo>
                    <a:pt x="1340" y="392"/>
                  </a:lnTo>
                  <a:lnTo>
                    <a:pt x="1406" y="370"/>
                  </a:lnTo>
                  <a:lnTo>
                    <a:pt x="1468" y="344"/>
                  </a:lnTo>
                  <a:lnTo>
                    <a:pt x="1496" y="330"/>
                  </a:lnTo>
                  <a:lnTo>
                    <a:pt x="1522" y="316"/>
                  </a:lnTo>
                  <a:lnTo>
                    <a:pt x="1548" y="300"/>
                  </a:lnTo>
                  <a:lnTo>
                    <a:pt x="1572" y="284"/>
                  </a:lnTo>
                  <a:lnTo>
                    <a:pt x="1594" y="268"/>
                  </a:lnTo>
                  <a:lnTo>
                    <a:pt x="1616" y="252"/>
                  </a:lnTo>
                  <a:lnTo>
                    <a:pt x="1634" y="234"/>
                  </a:lnTo>
                  <a:lnTo>
                    <a:pt x="1652" y="216"/>
                  </a:lnTo>
                  <a:lnTo>
                    <a:pt x="1666" y="198"/>
                  </a:lnTo>
                  <a:lnTo>
                    <a:pt x="1680" y="180"/>
                  </a:lnTo>
                  <a:lnTo>
                    <a:pt x="1692" y="162"/>
                  </a:lnTo>
                  <a:lnTo>
                    <a:pt x="1702" y="142"/>
                  </a:lnTo>
                  <a:lnTo>
                    <a:pt x="1710" y="122"/>
                  </a:lnTo>
                  <a:lnTo>
                    <a:pt x="1714" y="102"/>
                  </a:lnTo>
                  <a:lnTo>
                    <a:pt x="1718" y="82"/>
                  </a:lnTo>
                  <a:lnTo>
                    <a:pt x="1718" y="62"/>
                  </a:lnTo>
                  <a:lnTo>
                    <a:pt x="1718" y="62"/>
                  </a:lnTo>
                  <a:lnTo>
                    <a:pt x="1718" y="46"/>
                  </a:lnTo>
                  <a:lnTo>
                    <a:pt x="1716" y="30"/>
                  </a:lnTo>
                  <a:lnTo>
                    <a:pt x="1714" y="14"/>
                  </a:lnTo>
                  <a:lnTo>
                    <a:pt x="1708" y="0"/>
                  </a:lnTo>
                  <a:lnTo>
                    <a:pt x="10" y="0"/>
                  </a:lnTo>
                  <a:close/>
                </a:path>
              </a:pathLst>
            </a:custGeom>
            <a:gradFill flip="none" rotWithShape="1">
              <a:gsLst>
                <a:gs pos="10000">
                  <a:schemeClr val="bg1">
                    <a:alpha val="80000"/>
                  </a:scheme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31" name="Freeform 6"/>
            <p:cNvSpPr>
              <a:spLocks/>
            </p:cNvSpPr>
            <p:nvPr/>
          </p:nvSpPr>
          <p:spPr bwMode="auto">
            <a:xfrm>
              <a:off x="1213508" y="2129150"/>
              <a:ext cx="753272" cy="1795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6" y="14"/>
                </a:cxn>
                <a:cxn ang="0">
                  <a:pos x="2" y="30"/>
                </a:cxn>
                <a:cxn ang="0">
                  <a:pos x="0" y="46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2" y="82"/>
                </a:cxn>
                <a:cxn ang="0">
                  <a:pos x="4" y="102"/>
                </a:cxn>
                <a:cxn ang="0">
                  <a:pos x="10" y="122"/>
                </a:cxn>
                <a:cxn ang="0">
                  <a:pos x="18" y="142"/>
                </a:cxn>
                <a:cxn ang="0">
                  <a:pos x="28" y="162"/>
                </a:cxn>
                <a:cxn ang="0">
                  <a:pos x="38" y="180"/>
                </a:cxn>
                <a:cxn ang="0">
                  <a:pos x="52" y="198"/>
                </a:cxn>
                <a:cxn ang="0">
                  <a:pos x="68" y="216"/>
                </a:cxn>
                <a:cxn ang="0">
                  <a:pos x="84" y="234"/>
                </a:cxn>
                <a:cxn ang="0">
                  <a:pos x="104" y="252"/>
                </a:cxn>
                <a:cxn ang="0">
                  <a:pos x="124" y="268"/>
                </a:cxn>
                <a:cxn ang="0">
                  <a:pos x="146" y="284"/>
                </a:cxn>
                <a:cxn ang="0">
                  <a:pos x="170" y="300"/>
                </a:cxn>
                <a:cxn ang="0">
                  <a:pos x="196" y="316"/>
                </a:cxn>
                <a:cxn ang="0">
                  <a:pos x="224" y="330"/>
                </a:cxn>
                <a:cxn ang="0">
                  <a:pos x="252" y="344"/>
                </a:cxn>
                <a:cxn ang="0">
                  <a:pos x="312" y="370"/>
                </a:cxn>
                <a:cxn ang="0">
                  <a:pos x="378" y="392"/>
                </a:cxn>
                <a:cxn ang="0">
                  <a:pos x="450" y="412"/>
                </a:cxn>
                <a:cxn ang="0">
                  <a:pos x="524" y="430"/>
                </a:cxn>
                <a:cxn ang="0">
                  <a:pos x="604" y="444"/>
                </a:cxn>
                <a:cxn ang="0">
                  <a:pos x="686" y="452"/>
                </a:cxn>
                <a:cxn ang="0">
                  <a:pos x="772" y="458"/>
                </a:cxn>
                <a:cxn ang="0">
                  <a:pos x="860" y="462"/>
                </a:cxn>
                <a:cxn ang="0">
                  <a:pos x="860" y="462"/>
                </a:cxn>
                <a:cxn ang="0">
                  <a:pos x="948" y="458"/>
                </a:cxn>
                <a:cxn ang="0">
                  <a:pos x="1032" y="452"/>
                </a:cxn>
                <a:cxn ang="0">
                  <a:pos x="1116" y="444"/>
                </a:cxn>
                <a:cxn ang="0">
                  <a:pos x="1194" y="430"/>
                </a:cxn>
                <a:cxn ang="0">
                  <a:pos x="1270" y="412"/>
                </a:cxn>
                <a:cxn ang="0">
                  <a:pos x="1340" y="392"/>
                </a:cxn>
                <a:cxn ang="0">
                  <a:pos x="1406" y="370"/>
                </a:cxn>
                <a:cxn ang="0">
                  <a:pos x="1468" y="344"/>
                </a:cxn>
                <a:cxn ang="0">
                  <a:pos x="1496" y="330"/>
                </a:cxn>
                <a:cxn ang="0">
                  <a:pos x="1522" y="316"/>
                </a:cxn>
                <a:cxn ang="0">
                  <a:pos x="1548" y="300"/>
                </a:cxn>
                <a:cxn ang="0">
                  <a:pos x="1572" y="284"/>
                </a:cxn>
                <a:cxn ang="0">
                  <a:pos x="1594" y="268"/>
                </a:cxn>
                <a:cxn ang="0">
                  <a:pos x="1616" y="252"/>
                </a:cxn>
                <a:cxn ang="0">
                  <a:pos x="1634" y="234"/>
                </a:cxn>
                <a:cxn ang="0">
                  <a:pos x="1652" y="216"/>
                </a:cxn>
                <a:cxn ang="0">
                  <a:pos x="1666" y="198"/>
                </a:cxn>
                <a:cxn ang="0">
                  <a:pos x="1680" y="180"/>
                </a:cxn>
                <a:cxn ang="0">
                  <a:pos x="1692" y="162"/>
                </a:cxn>
                <a:cxn ang="0">
                  <a:pos x="1702" y="142"/>
                </a:cxn>
                <a:cxn ang="0">
                  <a:pos x="1710" y="122"/>
                </a:cxn>
                <a:cxn ang="0">
                  <a:pos x="1714" y="102"/>
                </a:cxn>
                <a:cxn ang="0">
                  <a:pos x="1718" y="82"/>
                </a:cxn>
                <a:cxn ang="0">
                  <a:pos x="1718" y="62"/>
                </a:cxn>
                <a:cxn ang="0">
                  <a:pos x="1718" y="62"/>
                </a:cxn>
                <a:cxn ang="0">
                  <a:pos x="1718" y="46"/>
                </a:cxn>
                <a:cxn ang="0">
                  <a:pos x="1716" y="30"/>
                </a:cxn>
                <a:cxn ang="0">
                  <a:pos x="1714" y="14"/>
                </a:cxn>
                <a:cxn ang="0">
                  <a:pos x="1708" y="0"/>
                </a:cxn>
                <a:cxn ang="0">
                  <a:pos x="10" y="0"/>
                </a:cxn>
              </a:cxnLst>
              <a:rect l="0" t="0" r="r" b="b"/>
              <a:pathLst>
                <a:path w="1718" h="462">
                  <a:moveTo>
                    <a:pt x="10" y="0"/>
                  </a:moveTo>
                  <a:lnTo>
                    <a:pt x="10" y="0"/>
                  </a:lnTo>
                  <a:lnTo>
                    <a:pt x="6" y="14"/>
                  </a:lnTo>
                  <a:lnTo>
                    <a:pt x="2" y="30"/>
                  </a:lnTo>
                  <a:lnTo>
                    <a:pt x="0" y="46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82"/>
                  </a:lnTo>
                  <a:lnTo>
                    <a:pt x="4" y="102"/>
                  </a:lnTo>
                  <a:lnTo>
                    <a:pt x="10" y="122"/>
                  </a:lnTo>
                  <a:lnTo>
                    <a:pt x="18" y="142"/>
                  </a:lnTo>
                  <a:lnTo>
                    <a:pt x="28" y="162"/>
                  </a:lnTo>
                  <a:lnTo>
                    <a:pt x="38" y="180"/>
                  </a:lnTo>
                  <a:lnTo>
                    <a:pt x="52" y="198"/>
                  </a:lnTo>
                  <a:lnTo>
                    <a:pt x="68" y="216"/>
                  </a:lnTo>
                  <a:lnTo>
                    <a:pt x="84" y="234"/>
                  </a:lnTo>
                  <a:lnTo>
                    <a:pt x="104" y="252"/>
                  </a:lnTo>
                  <a:lnTo>
                    <a:pt x="124" y="268"/>
                  </a:lnTo>
                  <a:lnTo>
                    <a:pt x="146" y="284"/>
                  </a:lnTo>
                  <a:lnTo>
                    <a:pt x="170" y="300"/>
                  </a:lnTo>
                  <a:lnTo>
                    <a:pt x="196" y="316"/>
                  </a:lnTo>
                  <a:lnTo>
                    <a:pt x="224" y="330"/>
                  </a:lnTo>
                  <a:lnTo>
                    <a:pt x="252" y="344"/>
                  </a:lnTo>
                  <a:lnTo>
                    <a:pt x="312" y="370"/>
                  </a:lnTo>
                  <a:lnTo>
                    <a:pt x="378" y="392"/>
                  </a:lnTo>
                  <a:lnTo>
                    <a:pt x="450" y="412"/>
                  </a:lnTo>
                  <a:lnTo>
                    <a:pt x="524" y="430"/>
                  </a:lnTo>
                  <a:lnTo>
                    <a:pt x="604" y="444"/>
                  </a:lnTo>
                  <a:lnTo>
                    <a:pt x="686" y="452"/>
                  </a:lnTo>
                  <a:lnTo>
                    <a:pt x="772" y="458"/>
                  </a:lnTo>
                  <a:lnTo>
                    <a:pt x="860" y="462"/>
                  </a:lnTo>
                  <a:lnTo>
                    <a:pt x="860" y="462"/>
                  </a:lnTo>
                  <a:lnTo>
                    <a:pt x="948" y="458"/>
                  </a:lnTo>
                  <a:lnTo>
                    <a:pt x="1032" y="452"/>
                  </a:lnTo>
                  <a:lnTo>
                    <a:pt x="1116" y="444"/>
                  </a:lnTo>
                  <a:lnTo>
                    <a:pt x="1194" y="430"/>
                  </a:lnTo>
                  <a:lnTo>
                    <a:pt x="1270" y="412"/>
                  </a:lnTo>
                  <a:lnTo>
                    <a:pt x="1340" y="392"/>
                  </a:lnTo>
                  <a:lnTo>
                    <a:pt x="1406" y="370"/>
                  </a:lnTo>
                  <a:lnTo>
                    <a:pt x="1468" y="344"/>
                  </a:lnTo>
                  <a:lnTo>
                    <a:pt x="1496" y="330"/>
                  </a:lnTo>
                  <a:lnTo>
                    <a:pt x="1522" y="316"/>
                  </a:lnTo>
                  <a:lnTo>
                    <a:pt x="1548" y="300"/>
                  </a:lnTo>
                  <a:lnTo>
                    <a:pt x="1572" y="284"/>
                  </a:lnTo>
                  <a:lnTo>
                    <a:pt x="1594" y="268"/>
                  </a:lnTo>
                  <a:lnTo>
                    <a:pt x="1616" y="252"/>
                  </a:lnTo>
                  <a:lnTo>
                    <a:pt x="1634" y="234"/>
                  </a:lnTo>
                  <a:lnTo>
                    <a:pt x="1652" y="216"/>
                  </a:lnTo>
                  <a:lnTo>
                    <a:pt x="1666" y="198"/>
                  </a:lnTo>
                  <a:lnTo>
                    <a:pt x="1680" y="180"/>
                  </a:lnTo>
                  <a:lnTo>
                    <a:pt x="1692" y="162"/>
                  </a:lnTo>
                  <a:lnTo>
                    <a:pt x="1702" y="142"/>
                  </a:lnTo>
                  <a:lnTo>
                    <a:pt x="1710" y="122"/>
                  </a:lnTo>
                  <a:lnTo>
                    <a:pt x="1714" y="102"/>
                  </a:lnTo>
                  <a:lnTo>
                    <a:pt x="1718" y="82"/>
                  </a:lnTo>
                  <a:lnTo>
                    <a:pt x="1718" y="62"/>
                  </a:lnTo>
                  <a:lnTo>
                    <a:pt x="1718" y="62"/>
                  </a:lnTo>
                  <a:lnTo>
                    <a:pt x="1718" y="46"/>
                  </a:lnTo>
                  <a:lnTo>
                    <a:pt x="1716" y="30"/>
                  </a:lnTo>
                  <a:lnTo>
                    <a:pt x="1714" y="14"/>
                  </a:lnTo>
                  <a:lnTo>
                    <a:pt x="1708" y="0"/>
                  </a:lnTo>
                  <a:lnTo>
                    <a:pt x="10" y="0"/>
                  </a:lnTo>
                  <a:close/>
                </a:path>
              </a:pathLst>
            </a:custGeom>
            <a:gradFill flip="none" rotWithShape="1">
              <a:gsLst>
                <a:gs pos="10000">
                  <a:schemeClr val="bg1">
                    <a:alpha val="80000"/>
                  </a:scheme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4446984" y="5407224"/>
            <a:ext cx="747101" cy="3063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 fontAlgn="auto">
              <a:lnSpc>
                <a:spcPts val="15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3200" spc="-15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rPr>
              <a:t>04</a:t>
            </a:r>
            <a:endParaRPr kumimoji="0" lang="ko-KR" altLang="en-US" sz="3200" spc="-15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68000"/>
                  </a:prst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3" name="모서리가 둥근 직사각형 32"/>
          <p:cNvSpPr/>
          <p:nvPr/>
        </p:nvSpPr>
        <p:spPr>
          <a:xfrm>
            <a:off x="4398141" y="3001455"/>
            <a:ext cx="3643495" cy="720080"/>
          </a:xfrm>
          <a:prstGeom prst="roundRect">
            <a:avLst>
              <a:gd name="adj" fmla="val 9272"/>
            </a:avLst>
          </a:prstGeom>
          <a:solidFill>
            <a:schemeClr val="bg1"/>
          </a:solidFill>
          <a:ln w="19050">
            <a:solidFill>
              <a:schemeClr val="bg1"/>
            </a:solidFill>
            <a:headEnd/>
            <a:tailEnd/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34" name="모서리가 둥근 직사각형 33"/>
          <p:cNvSpPr/>
          <p:nvPr/>
        </p:nvSpPr>
        <p:spPr>
          <a:xfrm>
            <a:off x="4448603" y="3035019"/>
            <a:ext cx="712714" cy="706281"/>
          </a:xfrm>
          <a:prstGeom prst="roundRect">
            <a:avLst/>
          </a:prstGeom>
          <a:gradFill>
            <a:gsLst>
              <a:gs pos="0">
                <a:srgbClr val="76A73B"/>
              </a:gs>
              <a:gs pos="100000">
                <a:srgbClr val="BCDC48"/>
              </a:gs>
            </a:gsLst>
            <a:lin ang="2700000" scaled="1"/>
          </a:gradFill>
          <a:ln w="28575"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itchFamily="2" charset="2"/>
              <a:buChar char="v"/>
              <a:defRPr/>
            </a:pPr>
            <a:endParaRPr kumimoji="0" lang="ko-KR" altLang="en-US" dirty="0"/>
          </a:p>
        </p:txBody>
      </p:sp>
      <p:sp>
        <p:nvSpPr>
          <p:cNvPr id="35" name="모서리가 둥근 직사각형 34"/>
          <p:cNvSpPr/>
          <p:nvPr/>
        </p:nvSpPr>
        <p:spPr>
          <a:xfrm>
            <a:off x="4466024" y="3054092"/>
            <a:ext cx="695292" cy="707868"/>
          </a:xfrm>
          <a:prstGeom prst="round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1000"/>
                </a:schemeClr>
              </a:gs>
              <a:gs pos="55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 extrusionH="76200">
            <a:bevelT w="0" h="0"/>
            <a:bevelB w="0"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dirty="0"/>
          </a:p>
        </p:txBody>
      </p:sp>
      <p:grpSp>
        <p:nvGrpSpPr>
          <p:cNvPr id="36" name="그룹 121"/>
          <p:cNvGrpSpPr>
            <a:grpSpLocks/>
          </p:cNvGrpSpPr>
          <p:nvPr/>
        </p:nvGrpSpPr>
        <p:grpSpPr bwMode="auto">
          <a:xfrm>
            <a:off x="4466065" y="3047718"/>
            <a:ext cx="474476" cy="57911"/>
            <a:chOff x="1160021" y="2122416"/>
            <a:chExt cx="806759" cy="24690"/>
          </a:xfrm>
        </p:grpSpPr>
        <p:sp>
          <p:nvSpPr>
            <p:cNvPr id="37" name="Freeform 6"/>
            <p:cNvSpPr>
              <a:spLocks/>
            </p:cNvSpPr>
            <p:nvPr/>
          </p:nvSpPr>
          <p:spPr bwMode="auto">
            <a:xfrm>
              <a:off x="1160021" y="2122416"/>
              <a:ext cx="744358" cy="2244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6" y="14"/>
                </a:cxn>
                <a:cxn ang="0">
                  <a:pos x="2" y="30"/>
                </a:cxn>
                <a:cxn ang="0">
                  <a:pos x="0" y="46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2" y="82"/>
                </a:cxn>
                <a:cxn ang="0">
                  <a:pos x="4" y="102"/>
                </a:cxn>
                <a:cxn ang="0">
                  <a:pos x="10" y="122"/>
                </a:cxn>
                <a:cxn ang="0">
                  <a:pos x="18" y="142"/>
                </a:cxn>
                <a:cxn ang="0">
                  <a:pos x="28" y="162"/>
                </a:cxn>
                <a:cxn ang="0">
                  <a:pos x="38" y="180"/>
                </a:cxn>
                <a:cxn ang="0">
                  <a:pos x="52" y="198"/>
                </a:cxn>
                <a:cxn ang="0">
                  <a:pos x="68" y="216"/>
                </a:cxn>
                <a:cxn ang="0">
                  <a:pos x="84" y="234"/>
                </a:cxn>
                <a:cxn ang="0">
                  <a:pos x="104" y="252"/>
                </a:cxn>
                <a:cxn ang="0">
                  <a:pos x="124" y="268"/>
                </a:cxn>
                <a:cxn ang="0">
                  <a:pos x="146" y="284"/>
                </a:cxn>
                <a:cxn ang="0">
                  <a:pos x="170" y="300"/>
                </a:cxn>
                <a:cxn ang="0">
                  <a:pos x="196" y="316"/>
                </a:cxn>
                <a:cxn ang="0">
                  <a:pos x="224" y="330"/>
                </a:cxn>
                <a:cxn ang="0">
                  <a:pos x="252" y="344"/>
                </a:cxn>
                <a:cxn ang="0">
                  <a:pos x="312" y="370"/>
                </a:cxn>
                <a:cxn ang="0">
                  <a:pos x="378" y="392"/>
                </a:cxn>
                <a:cxn ang="0">
                  <a:pos x="450" y="412"/>
                </a:cxn>
                <a:cxn ang="0">
                  <a:pos x="524" y="430"/>
                </a:cxn>
                <a:cxn ang="0">
                  <a:pos x="604" y="444"/>
                </a:cxn>
                <a:cxn ang="0">
                  <a:pos x="686" y="452"/>
                </a:cxn>
                <a:cxn ang="0">
                  <a:pos x="772" y="458"/>
                </a:cxn>
                <a:cxn ang="0">
                  <a:pos x="860" y="462"/>
                </a:cxn>
                <a:cxn ang="0">
                  <a:pos x="860" y="462"/>
                </a:cxn>
                <a:cxn ang="0">
                  <a:pos x="948" y="458"/>
                </a:cxn>
                <a:cxn ang="0">
                  <a:pos x="1032" y="452"/>
                </a:cxn>
                <a:cxn ang="0">
                  <a:pos x="1116" y="444"/>
                </a:cxn>
                <a:cxn ang="0">
                  <a:pos x="1194" y="430"/>
                </a:cxn>
                <a:cxn ang="0">
                  <a:pos x="1270" y="412"/>
                </a:cxn>
                <a:cxn ang="0">
                  <a:pos x="1340" y="392"/>
                </a:cxn>
                <a:cxn ang="0">
                  <a:pos x="1406" y="370"/>
                </a:cxn>
                <a:cxn ang="0">
                  <a:pos x="1468" y="344"/>
                </a:cxn>
                <a:cxn ang="0">
                  <a:pos x="1496" y="330"/>
                </a:cxn>
                <a:cxn ang="0">
                  <a:pos x="1522" y="316"/>
                </a:cxn>
                <a:cxn ang="0">
                  <a:pos x="1548" y="300"/>
                </a:cxn>
                <a:cxn ang="0">
                  <a:pos x="1572" y="284"/>
                </a:cxn>
                <a:cxn ang="0">
                  <a:pos x="1594" y="268"/>
                </a:cxn>
                <a:cxn ang="0">
                  <a:pos x="1616" y="252"/>
                </a:cxn>
                <a:cxn ang="0">
                  <a:pos x="1634" y="234"/>
                </a:cxn>
                <a:cxn ang="0">
                  <a:pos x="1652" y="216"/>
                </a:cxn>
                <a:cxn ang="0">
                  <a:pos x="1666" y="198"/>
                </a:cxn>
                <a:cxn ang="0">
                  <a:pos x="1680" y="180"/>
                </a:cxn>
                <a:cxn ang="0">
                  <a:pos x="1692" y="162"/>
                </a:cxn>
                <a:cxn ang="0">
                  <a:pos x="1702" y="142"/>
                </a:cxn>
                <a:cxn ang="0">
                  <a:pos x="1710" y="122"/>
                </a:cxn>
                <a:cxn ang="0">
                  <a:pos x="1714" y="102"/>
                </a:cxn>
                <a:cxn ang="0">
                  <a:pos x="1718" y="82"/>
                </a:cxn>
                <a:cxn ang="0">
                  <a:pos x="1718" y="62"/>
                </a:cxn>
                <a:cxn ang="0">
                  <a:pos x="1718" y="62"/>
                </a:cxn>
                <a:cxn ang="0">
                  <a:pos x="1718" y="46"/>
                </a:cxn>
                <a:cxn ang="0">
                  <a:pos x="1716" y="30"/>
                </a:cxn>
                <a:cxn ang="0">
                  <a:pos x="1714" y="14"/>
                </a:cxn>
                <a:cxn ang="0">
                  <a:pos x="1708" y="0"/>
                </a:cxn>
                <a:cxn ang="0">
                  <a:pos x="10" y="0"/>
                </a:cxn>
              </a:cxnLst>
              <a:rect l="0" t="0" r="r" b="b"/>
              <a:pathLst>
                <a:path w="1718" h="462">
                  <a:moveTo>
                    <a:pt x="10" y="0"/>
                  </a:moveTo>
                  <a:lnTo>
                    <a:pt x="10" y="0"/>
                  </a:lnTo>
                  <a:lnTo>
                    <a:pt x="6" y="14"/>
                  </a:lnTo>
                  <a:lnTo>
                    <a:pt x="2" y="30"/>
                  </a:lnTo>
                  <a:lnTo>
                    <a:pt x="0" y="46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82"/>
                  </a:lnTo>
                  <a:lnTo>
                    <a:pt x="4" y="102"/>
                  </a:lnTo>
                  <a:lnTo>
                    <a:pt x="10" y="122"/>
                  </a:lnTo>
                  <a:lnTo>
                    <a:pt x="18" y="142"/>
                  </a:lnTo>
                  <a:lnTo>
                    <a:pt x="28" y="162"/>
                  </a:lnTo>
                  <a:lnTo>
                    <a:pt x="38" y="180"/>
                  </a:lnTo>
                  <a:lnTo>
                    <a:pt x="52" y="198"/>
                  </a:lnTo>
                  <a:lnTo>
                    <a:pt x="68" y="216"/>
                  </a:lnTo>
                  <a:lnTo>
                    <a:pt x="84" y="234"/>
                  </a:lnTo>
                  <a:lnTo>
                    <a:pt x="104" y="252"/>
                  </a:lnTo>
                  <a:lnTo>
                    <a:pt x="124" y="268"/>
                  </a:lnTo>
                  <a:lnTo>
                    <a:pt x="146" y="284"/>
                  </a:lnTo>
                  <a:lnTo>
                    <a:pt x="170" y="300"/>
                  </a:lnTo>
                  <a:lnTo>
                    <a:pt x="196" y="316"/>
                  </a:lnTo>
                  <a:lnTo>
                    <a:pt x="224" y="330"/>
                  </a:lnTo>
                  <a:lnTo>
                    <a:pt x="252" y="344"/>
                  </a:lnTo>
                  <a:lnTo>
                    <a:pt x="312" y="370"/>
                  </a:lnTo>
                  <a:lnTo>
                    <a:pt x="378" y="392"/>
                  </a:lnTo>
                  <a:lnTo>
                    <a:pt x="450" y="412"/>
                  </a:lnTo>
                  <a:lnTo>
                    <a:pt x="524" y="430"/>
                  </a:lnTo>
                  <a:lnTo>
                    <a:pt x="604" y="444"/>
                  </a:lnTo>
                  <a:lnTo>
                    <a:pt x="686" y="452"/>
                  </a:lnTo>
                  <a:lnTo>
                    <a:pt x="772" y="458"/>
                  </a:lnTo>
                  <a:lnTo>
                    <a:pt x="860" y="462"/>
                  </a:lnTo>
                  <a:lnTo>
                    <a:pt x="860" y="462"/>
                  </a:lnTo>
                  <a:lnTo>
                    <a:pt x="948" y="458"/>
                  </a:lnTo>
                  <a:lnTo>
                    <a:pt x="1032" y="452"/>
                  </a:lnTo>
                  <a:lnTo>
                    <a:pt x="1116" y="444"/>
                  </a:lnTo>
                  <a:lnTo>
                    <a:pt x="1194" y="430"/>
                  </a:lnTo>
                  <a:lnTo>
                    <a:pt x="1270" y="412"/>
                  </a:lnTo>
                  <a:lnTo>
                    <a:pt x="1340" y="392"/>
                  </a:lnTo>
                  <a:lnTo>
                    <a:pt x="1406" y="370"/>
                  </a:lnTo>
                  <a:lnTo>
                    <a:pt x="1468" y="344"/>
                  </a:lnTo>
                  <a:lnTo>
                    <a:pt x="1496" y="330"/>
                  </a:lnTo>
                  <a:lnTo>
                    <a:pt x="1522" y="316"/>
                  </a:lnTo>
                  <a:lnTo>
                    <a:pt x="1548" y="300"/>
                  </a:lnTo>
                  <a:lnTo>
                    <a:pt x="1572" y="284"/>
                  </a:lnTo>
                  <a:lnTo>
                    <a:pt x="1594" y="268"/>
                  </a:lnTo>
                  <a:lnTo>
                    <a:pt x="1616" y="252"/>
                  </a:lnTo>
                  <a:lnTo>
                    <a:pt x="1634" y="234"/>
                  </a:lnTo>
                  <a:lnTo>
                    <a:pt x="1652" y="216"/>
                  </a:lnTo>
                  <a:lnTo>
                    <a:pt x="1666" y="198"/>
                  </a:lnTo>
                  <a:lnTo>
                    <a:pt x="1680" y="180"/>
                  </a:lnTo>
                  <a:lnTo>
                    <a:pt x="1692" y="162"/>
                  </a:lnTo>
                  <a:lnTo>
                    <a:pt x="1702" y="142"/>
                  </a:lnTo>
                  <a:lnTo>
                    <a:pt x="1710" y="122"/>
                  </a:lnTo>
                  <a:lnTo>
                    <a:pt x="1714" y="102"/>
                  </a:lnTo>
                  <a:lnTo>
                    <a:pt x="1718" y="82"/>
                  </a:lnTo>
                  <a:lnTo>
                    <a:pt x="1718" y="62"/>
                  </a:lnTo>
                  <a:lnTo>
                    <a:pt x="1718" y="62"/>
                  </a:lnTo>
                  <a:lnTo>
                    <a:pt x="1718" y="46"/>
                  </a:lnTo>
                  <a:lnTo>
                    <a:pt x="1716" y="30"/>
                  </a:lnTo>
                  <a:lnTo>
                    <a:pt x="1714" y="14"/>
                  </a:lnTo>
                  <a:lnTo>
                    <a:pt x="1708" y="0"/>
                  </a:lnTo>
                  <a:lnTo>
                    <a:pt x="10" y="0"/>
                  </a:lnTo>
                  <a:close/>
                </a:path>
              </a:pathLst>
            </a:custGeom>
            <a:gradFill flip="none" rotWithShape="1">
              <a:gsLst>
                <a:gs pos="10000">
                  <a:schemeClr val="bg1">
                    <a:alpha val="80000"/>
                  </a:scheme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38" name="Freeform 6"/>
            <p:cNvSpPr>
              <a:spLocks/>
            </p:cNvSpPr>
            <p:nvPr/>
          </p:nvSpPr>
          <p:spPr bwMode="auto">
            <a:xfrm>
              <a:off x="1213508" y="2129149"/>
              <a:ext cx="753272" cy="17957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6" y="14"/>
                </a:cxn>
                <a:cxn ang="0">
                  <a:pos x="2" y="30"/>
                </a:cxn>
                <a:cxn ang="0">
                  <a:pos x="0" y="46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2" y="82"/>
                </a:cxn>
                <a:cxn ang="0">
                  <a:pos x="4" y="102"/>
                </a:cxn>
                <a:cxn ang="0">
                  <a:pos x="10" y="122"/>
                </a:cxn>
                <a:cxn ang="0">
                  <a:pos x="18" y="142"/>
                </a:cxn>
                <a:cxn ang="0">
                  <a:pos x="28" y="162"/>
                </a:cxn>
                <a:cxn ang="0">
                  <a:pos x="38" y="180"/>
                </a:cxn>
                <a:cxn ang="0">
                  <a:pos x="52" y="198"/>
                </a:cxn>
                <a:cxn ang="0">
                  <a:pos x="68" y="216"/>
                </a:cxn>
                <a:cxn ang="0">
                  <a:pos x="84" y="234"/>
                </a:cxn>
                <a:cxn ang="0">
                  <a:pos x="104" y="252"/>
                </a:cxn>
                <a:cxn ang="0">
                  <a:pos x="124" y="268"/>
                </a:cxn>
                <a:cxn ang="0">
                  <a:pos x="146" y="284"/>
                </a:cxn>
                <a:cxn ang="0">
                  <a:pos x="170" y="300"/>
                </a:cxn>
                <a:cxn ang="0">
                  <a:pos x="196" y="316"/>
                </a:cxn>
                <a:cxn ang="0">
                  <a:pos x="224" y="330"/>
                </a:cxn>
                <a:cxn ang="0">
                  <a:pos x="252" y="344"/>
                </a:cxn>
                <a:cxn ang="0">
                  <a:pos x="312" y="370"/>
                </a:cxn>
                <a:cxn ang="0">
                  <a:pos x="378" y="392"/>
                </a:cxn>
                <a:cxn ang="0">
                  <a:pos x="450" y="412"/>
                </a:cxn>
                <a:cxn ang="0">
                  <a:pos x="524" y="430"/>
                </a:cxn>
                <a:cxn ang="0">
                  <a:pos x="604" y="444"/>
                </a:cxn>
                <a:cxn ang="0">
                  <a:pos x="686" y="452"/>
                </a:cxn>
                <a:cxn ang="0">
                  <a:pos x="772" y="458"/>
                </a:cxn>
                <a:cxn ang="0">
                  <a:pos x="860" y="462"/>
                </a:cxn>
                <a:cxn ang="0">
                  <a:pos x="860" y="462"/>
                </a:cxn>
                <a:cxn ang="0">
                  <a:pos x="948" y="458"/>
                </a:cxn>
                <a:cxn ang="0">
                  <a:pos x="1032" y="452"/>
                </a:cxn>
                <a:cxn ang="0">
                  <a:pos x="1116" y="444"/>
                </a:cxn>
                <a:cxn ang="0">
                  <a:pos x="1194" y="430"/>
                </a:cxn>
                <a:cxn ang="0">
                  <a:pos x="1270" y="412"/>
                </a:cxn>
                <a:cxn ang="0">
                  <a:pos x="1340" y="392"/>
                </a:cxn>
                <a:cxn ang="0">
                  <a:pos x="1406" y="370"/>
                </a:cxn>
                <a:cxn ang="0">
                  <a:pos x="1468" y="344"/>
                </a:cxn>
                <a:cxn ang="0">
                  <a:pos x="1496" y="330"/>
                </a:cxn>
                <a:cxn ang="0">
                  <a:pos x="1522" y="316"/>
                </a:cxn>
                <a:cxn ang="0">
                  <a:pos x="1548" y="300"/>
                </a:cxn>
                <a:cxn ang="0">
                  <a:pos x="1572" y="284"/>
                </a:cxn>
                <a:cxn ang="0">
                  <a:pos x="1594" y="268"/>
                </a:cxn>
                <a:cxn ang="0">
                  <a:pos x="1616" y="252"/>
                </a:cxn>
                <a:cxn ang="0">
                  <a:pos x="1634" y="234"/>
                </a:cxn>
                <a:cxn ang="0">
                  <a:pos x="1652" y="216"/>
                </a:cxn>
                <a:cxn ang="0">
                  <a:pos x="1666" y="198"/>
                </a:cxn>
                <a:cxn ang="0">
                  <a:pos x="1680" y="180"/>
                </a:cxn>
                <a:cxn ang="0">
                  <a:pos x="1692" y="162"/>
                </a:cxn>
                <a:cxn ang="0">
                  <a:pos x="1702" y="142"/>
                </a:cxn>
                <a:cxn ang="0">
                  <a:pos x="1710" y="122"/>
                </a:cxn>
                <a:cxn ang="0">
                  <a:pos x="1714" y="102"/>
                </a:cxn>
                <a:cxn ang="0">
                  <a:pos x="1718" y="82"/>
                </a:cxn>
                <a:cxn ang="0">
                  <a:pos x="1718" y="62"/>
                </a:cxn>
                <a:cxn ang="0">
                  <a:pos x="1718" y="62"/>
                </a:cxn>
                <a:cxn ang="0">
                  <a:pos x="1718" y="46"/>
                </a:cxn>
                <a:cxn ang="0">
                  <a:pos x="1716" y="30"/>
                </a:cxn>
                <a:cxn ang="0">
                  <a:pos x="1714" y="14"/>
                </a:cxn>
                <a:cxn ang="0">
                  <a:pos x="1708" y="0"/>
                </a:cxn>
                <a:cxn ang="0">
                  <a:pos x="10" y="0"/>
                </a:cxn>
              </a:cxnLst>
              <a:rect l="0" t="0" r="r" b="b"/>
              <a:pathLst>
                <a:path w="1718" h="462">
                  <a:moveTo>
                    <a:pt x="10" y="0"/>
                  </a:moveTo>
                  <a:lnTo>
                    <a:pt x="10" y="0"/>
                  </a:lnTo>
                  <a:lnTo>
                    <a:pt x="6" y="14"/>
                  </a:lnTo>
                  <a:lnTo>
                    <a:pt x="2" y="30"/>
                  </a:lnTo>
                  <a:lnTo>
                    <a:pt x="0" y="46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82"/>
                  </a:lnTo>
                  <a:lnTo>
                    <a:pt x="4" y="102"/>
                  </a:lnTo>
                  <a:lnTo>
                    <a:pt x="10" y="122"/>
                  </a:lnTo>
                  <a:lnTo>
                    <a:pt x="18" y="142"/>
                  </a:lnTo>
                  <a:lnTo>
                    <a:pt x="28" y="162"/>
                  </a:lnTo>
                  <a:lnTo>
                    <a:pt x="38" y="180"/>
                  </a:lnTo>
                  <a:lnTo>
                    <a:pt x="52" y="198"/>
                  </a:lnTo>
                  <a:lnTo>
                    <a:pt x="68" y="216"/>
                  </a:lnTo>
                  <a:lnTo>
                    <a:pt x="84" y="234"/>
                  </a:lnTo>
                  <a:lnTo>
                    <a:pt x="104" y="252"/>
                  </a:lnTo>
                  <a:lnTo>
                    <a:pt x="124" y="268"/>
                  </a:lnTo>
                  <a:lnTo>
                    <a:pt x="146" y="284"/>
                  </a:lnTo>
                  <a:lnTo>
                    <a:pt x="170" y="300"/>
                  </a:lnTo>
                  <a:lnTo>
                    <a:pt x="196" y="316"/>
                  </a:lnTo>
                  <a:lnTo>
                    <a:pt x="224" y="330"/>
                  </a:lnTo>
                  <a:lnTo>
                    <a:pt x="252" y="344"/>
                  </a:lnTo>
                  <a:lnTo>
                    <a:pt x="312" y="370"/>
                  </a:lnTo>
                  <a:lnTo>
                    <a:pt x="378" y="392"/>
                  </a:lnTo>
                  <a:lnTo>
                    <a:pt x="450" y="412"/>
                  </a:lnTo>
                  <a:lnTo>
                    <a:pt x="524" y="430"/>
                  </a:lnTo>
                  <a:lnTo>
                    <a:pt x="604" y="444"/>
                  </a:lnTo>
                  <a:lnTo>
                    <a:pt x="686" y="452"/>
                  </a:lnTo>
                  <a:lnTo>
                    <a:pt x="772" y="458"/>
                  </a:lnTo>
                  <a:lnTo>
                    <a:pt x="860" y="462"/>
                  </a:lnTo>
                  <a:lnTo>
                    <a:pt x="860" y="462"/>
                  </a:lnTo>
                  <a:lnTo>
                    <a:pt x="948" y="458"/>
                  </a:lnTo>
                  <a:lnTo>
                    <a:pt x="1032" y="452"/>
                  </a:lnTo>
                  <a:lnTo>
                    <a:pt x="1116" y="444"/>
                  </a:lnTo>
                  <a:lnTo>
                    <a:pt x="1194" y="430"/>
                  </a:lnTo>
                  <a:lnTo>
                    <a:pt x="1270" y="412"/>
                  </a:lnTo>
                  <a:lnTo>
                    <a:pt x="1340" y="392"/>
                  </a:lnTo>
                  <a:lnTo>
                    <a:pt x="1406" y="370"/>
                  </a:lnTo>
                  <a:lnTo>
                    <a:pt x="1468" y="344"/>
                  </a:lnTo>
                  <a:lnTo>
                    <a:pt x="1496" y="330"/>
                  </a:lnTo>
                  <a:lnTo>
                    <a:pt x="1522" y="316"/>
                  </a:lnTo>
                  <a:lnTo>
                    <a:pt x="1548" y="300"/>
                  </a:lnTo>
                  <a:lnTo>
                    <a:pt x="1572" y="284"/>
                  </a:lnTo>
                  <a:lnTo>
                    <a:pt x="1594" y="268"/>
                  </a:lnTo>
                  <a:lnTo>
                    <a:pt x="1616" y="252"/>
                  </a:lnTo>
                  <a:lnTo>
                    <a:pt x="1634" y="234"/>
                  </a:lnTo>
                  <a:lnTo>
                    <a:pt x="1652" y="216"/>
                  </a:lnTo>
                  <a:lnTo>
                    <a:pt x="1666" y="198"/>
                  </a:lnTo>
                  <a:lnTo>
                    <a:pt x="1680" y="180"/>
                  </a:lnTo>
                  <a:lnTo>
                    <a:pt x="1692" y="162"/>
                  </a:lnTo>
                  <a:lnTo>
                    <a:pt x="1702" y="142"/>
                  </a:lnTo>
                  <a:lnTo>
                    <a:pt x="1710" y="122"/>
                  </a:lnTo>
                  <a:lnTo>
                    <a:pt x="1714" y="102"/>
                  </a:lnTo>
                  <a:lnTo>
                    <a:pt x="1718" y="82"/>
                  </a:lnTo>
                  <a:lnTo>
                    <a:pt x="1718" y="62"/>
                  </a:lnTo>
                  <a:lnTo>
                    <a:pt x="1718" y="62"/>
                  </a:lnTo>
                  <a:lnTo>
                    <a:pt x="1718" y="46"/>
                  </a:lnTo>
                  <a:lnTo>
                    <a:pt x="1716" y="30"/>
                  </a:lnTo>
                  <a:lnTo>
                    <a:pt x="1714" y="14"/>
                  </a:lnTo>
                  <a:lnTo>
                    <a:pt x="1708" y="0"/>
                  </a:lnTo>
                  <a:lnTo>
                    <a:pt x="10" y="0"/>
                  </a:lnTo>
                  <a:close/>
                </a:path>
              </a:pathLst>
            </a:custGeom>
            <a:gradFill flip="none" rotWithShape="1">
              <a:gsLst>
                <a:gs pos="10000">
                  <a:schemeClr val="bg1">
                    <a:alpha val="80000"/>
                  </a:scheme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39" name="Text Box 5"/>
          <p:cNvSpPr txBox="1">
            <a:spLocks noChangeArrowheads="1"/>
          </p:cNvSpPr>
          <p:nvPr/>
        </p:nvSpPr>
        <p:spPr bwMode="auto">
          <a:xfrm>
            <a:off x="4441236" y="3309252"/>
            <a:ext cx="747101" cy="3063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 fontAlgn="auto">
              <a:lnSpc>
                <a:spcPts val="15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3200" spc="-15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rPr>
              <a:t>02</a:t>
            </a:r>
            <a:endParaRPr kumimoji="0" lang="ko-KR" altLang="en-US" sz="3200" spc="-15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68000"/>
                  </a:prst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4398140" y="1941100"/>
            <a:ext cx="3563142" cy="720080"/>
          </a:xfrm>
          <a:prstGeom prst="roundRect">
            <a:avLst>
              <a:gd name="adj" fmla="val 9272"/>
            </a:avLst>
          </a:prstGeom>
          <a:solidFill>
            <a:schemeClr val="bg1"/>
          </a:solidFill>
          <a:ln w="19050">
            <a:solidFill>
              <a:schemeClr val="bg1"/>
            </a:solidFill>
            <a:headEnd/>
            <a:tailEnd/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41" name="모서리가 둥근 직사각형 40"/>
          <p:cNvSpPr/>
          <p:nvPr/>
        </p:nvSpPr>
        <p:spPr>
          <a:xfrm>
            <a:off x="4448602" y="1974569"/>
            <a:ext cx="712713" cy="686611"/>
          </a:xfrm>
          <a:prstGeom prst="roundRect">
            <a:avLst/>
          </a:prstGeom>
          <a:gradFill flip="none" rotWithShape="1">
            <a:gsLst>
              <a:gs pos="12000">
                <a:srgbClr val="FF9801"/>
              </a:gs>
              <a:gs pos="100000">
                <a:srgbClr val="FFCD2F"/>
              </a:gs>
            </a:gsLst>
            <a:lin ang="5400000" scaled="1"/>
            <a:tileRect/>
          </a:gradFill>
          <a:ln>
            <a:noFill/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dirty="0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4441236" y="2013108"/>
            <a:ext cx="648072" cy="576064"/>
          </a:xfrm>
          <a:prstGeom prst="round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1000"/>
                </a:schemeClr>
              </a:gs>
              <a:gs pos="55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 extrusionH="76200">
            <a:bevelT w="0" h="0"/>
            <a:bevelB w="0"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dirty="0"/>
          </a:p>
        </p:txBody>
      </p:sp>
      <p:grpSp>
        <p:nvGrpSpPr>
          <p:cNvPr id="43" name="그룹 121"/>
          <p:cNvGrpSpPr>
            <a:grpSpLocks/>
          </p:cNvGrpSpPr>
          <p:nvPr/>
        </p:nvGrpSpPr>
        <p:grpSpPr bwMode="auto">
          <a:xfrm>
            <a:off x="4466065" y="1987268"/>
            <a:ext cx="474476" cy="57911"/>
            <a:chOff x="1160021" y="2122416"/>
            <a:chExt cx="806759" cy="24690"/>
          </a:xfrm>
        </p:grpSpPr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1160021" y="2122416"/>
              <a:ext cx="744358" cy="2244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6" y="14"/>
                </a:cxn>
                <a:cxn ang="0">
                  <a:pos x="2" y="30"/>
                </a:cxn>
                <a:cxn ang="0">
                  <a:pos x="0" y="46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2" y="82"/>
                </a:cxn>
                <a:cxn ang="0">
                  <a:pos x="4" y="102"/>
                </a:cxn>
                <a:cxn ang="0">
                  <a:pos x="10" y="122"/>
                </a:cxn>
                <a:cxn ang="0">
                  <a:pos x="18" y="142"/>
                </a:cxn>
                <a:cxn ang="0">
                  <a:pos x="28" y="162"/>
                </a:cxn>
                <a:cxn ang="0">
                  <a:pos x="38" y="180"/>
                </a:cxn>
                <a:cxn ang="0">
                  <a:pos x="52" y="198"/>
                </a:cxn>
                <a:cxn ang="0">
                  <a:pos x="68" y="216"/>
                </a:cxn>
                <a:cxn ang="0">
                  <a:pos x="84" y="234"/>
                </a:cxn>
                <a:cxn ang="0">
                  <a:pos x="104" y="252"/>
                </a:cxn>
                <a:cxn ang="0">
                  <a:pos x="124" y="268"/>
                </a:cxn>
                <a:cxn ang="0">
                  <a:pos x="146" y="284"/>
                </a:cxn>
                <a:cxn ang="0">
                  <a:pos x="170" y="300"/>
                </a:cxn>
                <a:cxn ang="0">
                  <a:pos x="196" y="316"/>
                </a:cxn>
                <a:cxn ang="0">
                  <a:pos x="224" y="330"/>
                </a:cxn>
                <a:cxn ang="0">
                  <a:pos x="252" y="344"/>
                </a:cxn>
                <a:cxn ang="0">
                  <a:pos x="312" y="370"/>
                </a:cxn>
                <a:cxn ang="0">
                  <a:pos x="378" y="392"/>
                </a:cxn>
                <a:cxn ang="0">
                  <a:pos x="450" y="412"/>
                </a:cxn>
                <a:cxn ang="0">
                  <a:pos x="524" y="430"/>
                </a:cxn>
                <a:cxn ang="0">
                  <a:pos x="604" y="444"/>
                </a:cxn>
                <a:cxn ang="0">
                  <a:pos x="686" y="452"/>
                </a:cxn>
                <a:cxn ang="0">
                  <a:pos x="772" y="458"/>
                </a:cxn>
                <a:cxn ang="0">
                  <a:pos x="860" y="462"/>
                </a:cxn>
                <a:cxn ang="0">
                  <a:pos x="860" y="462"/>
                </a:cxn>
                <a:cxn ang="0">
                  <a:pos x="948" y="458"/>
                </a:cxn>
                <a:cxn ang="0">
                  <a:pos x="1032" y="452"/>
                </a:cxn>
                <a:cxn ang="0">
                  <a:pos x="1116" y="444"/>
                </a:cxn>
                <a:cxn ang="0">
                  <a:pos x="1194" y="430"/>
                </a:cxn>
                <a:cxn ang="0">
                  <a:pos x="1270" y="412"/>
                </a:cxn>
                <a:cxn ang="0">
                  <a:pos x="1340" y="392"/>
                </a:cxn>
                <a:cxn ang="0">
                  <a:pos x="1406" y="370"/>
                </a:cxn>
                <a:cxn ang="0">
                  <a:pos x="1468" y="344"/>
                </a:cxn>
                <a:cxn ang="0">
                  <a:pos x="1496" y="330"/>
                </a:cxn>
                <a:cxn ang="0">
                  <a:pos x="1522" y="316"/>
                </a:cxn>
                <a:cxn ang="0">
                  <a:pos x="1548" y="300"/>
                </a:cxn>
                <a:cxn ang="0">
                  <a:pos x="1572" y="284"/>
                </a:cxn>
                <a:cxn ang="0">
                  <a:pos x="1594" y="268"/>
                </a:cxn>
                <a:cxn ang="0">
                  <a:pos x="1616" y="252"/>
                </a:cxn>
                <a:cxn ang="0">
                  <a:pos x="1634" y="234"/>
                </a:cxn>
                <a:cxn ang="0">
                  <a:pos x="1652" y="216"/>
                </a:cxn>
                <a:cxn ang="0">
                  <a:pos x="1666" y="198"/>
                </a:cxn>
                <a:cxn ang="0">
                  <a:pos x="1680" y="180"/>
                </a:cxn>
                <a:cxn ang="0">
                  <a:pos x="1692" y="162"/>
                </a:cxn>
                <a:cxn ang="0">
                  <a:pos x="1702" y="142"/>
                </a:cxn>
                <a:cxn ang="0">
                  <a:pos x="1710" y="122"/>
                </a:cxn>
                <a:cxn ang="0">
                  <a:pos x="1714" y="102"/>
                </a:cxn>
                <a:cxn ang="0">
                  <a:pos x="1718" y="82"/>
                </a:cxn>
                <a:cxn ang="0">
                  <a:pos x="1718" y="62"/>
                </a:cxn>
                <a:cxn ang="0">
                  <a:pos x="1718" y="62"/>
                </a:cxn>
                <a:cxn ang="0">
                  <a:pos x="1718" y="46"/>
                </a:cxn>
                <a:cxn ang="0">
                  <a:pos x="1716" y="30"/>
                </a:cxn>
                <a:cxn ang="0">
                  <a:pos x="1714" y="14"/>
                </a:cxn>
                <a:cxn ang="0">
                  <a:pos x="1708" y="0"/>
                </a:cxn>
                <a:cxn ang="0">
                  <a:pos x="10" y="0"/>
                </a:cxn>
              </a:cxnLst>
              <a:rect l="0" t="0" r="r" b="b"/>
              <a:pathLst>
                <a:path w="1718" h="462">
                  <a:moveTo>
                    <a:pt x="10" y="0"/>
                  </a:moveTo>
                  <a:lnTo>
                    <a:pt x="10" y="0"/>
                  </a:lnTo>
                  <a:lnTo>
                    <a:pt x="6" y="14"/>
                  </a:lnTo>
                  <a:lnTo>
                    <a:pt x="2" y="30"/>
                  </a:lnTo>
                  <a:lnTo>
                    <a:pt x="0" y="46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82"/>
                  </a:lnTo>
                  <a:lnTo>
                    <a:pt x="4" y="102"/>
                  </a:lnTo>
                  <a:lnTo>
                    <a:pt x="10" y="122"/>
                  </a:lnTo>
                  <a:lnTo>
                    <a:pt x="18" y="142"/>
                  </a:lnTo>
                  <a:lnTo>
                    <a:pt x="28" y="162"/>
                  </a:lnTo>
                  <a:lnTo>
                    <a:pt x="38" y="180"/>
                  </a:lnTo>
                  <a:lnTo>
                    <a:pt x="52" y="198"/>
                  </a:lnTo>
                  <a:lnTo>
                    <a:pt x="68" y="216"/>
                  </a:lnTo>
                  <a:lnTo>
                    <a:pt x="84" y="234"/>
                  </a:lnTo>
                  <a:lnTo>
                    <a:pt x="104" y="252"/>
                  </a:lnTo>
                  <a:lnTo>
                    <a:pt x="124" y="268"/>
                  </a:lnTo>
                  <a:lnTo>
                    <a:pt x="146" y="284"/>
                  </a:lnTo>
                  <a:lnTo>
                    <a:pt x="170" y="300"/>
                  </a:lnTo>
                  <a:lnTo>
                    <a:pt x="196" y="316"/>
                  </a:lnTo>
                  <a:lnTo>
                    <a:pt x="224" y="330"/>
                  </a:lnTo>
                  <a:lnTo>
                    <a:pt x="252" y="344"/>
                  </a:lnTo>
                  <a:lnTo>
                    <a:pt x="312" y="370"/>
                  </a:lnTo>
                  <a:lnTo>
                    <a:pt x="378" y="392"/>
                  </a:lnTo>
                  <a:lnTo>
                    <a:pt x="450" y="412"/>
                  </a:lnTo>
                  <a:lnTo>
                    <a:pt x="524" y="430"/>
                  </a:lnTo>
                  <a:lnTo>
                    <a:pt x="604" y="444"/>
                  </a:lnTo>
                  <a:lnTo>
                    <a:pt x="686" y="452"/>
                  </a:lnTo>
                  <a:lnTo>
                    <a:pt x="772" y="458"/>
                  </a:lnTo>
                  <a:lnTo>
                    <a:pt x="860" y="462"/>
                  </a:lnTo>
                  <a:lnTo>
                    <a:pt x="860" y="462"/>
                  </a:lnTo>
                  <a:lnTo>
                    <a:pt x="948" y="458"/>
                  </a:lnTo>
                  <a:lnTo>
                    <a:pt x="1032" y="452"/>
                  </a:lnTo>
                  <a:lnTo>
                    <a:pt x="1116" y="444"/>
                  </a:lnTo>
                  <a:lnTo>
                    <a:pt x="1194" y="430"/>
                  </a:lnTo>
                  <a:lnTo>
                    <a:pt x="1270" y="412"/>
                  </a:lnTo>
                  <a:lnTo>
                    <a:pt x="1340" y="392"/>
                  </a:lnTo>
                  <a:lnTo>
                    <a:pt x="1406" y="370"/>
                  </a:lnTo>
                  <a:lnTo>
                    <a:pt x="1468" y="344"/>
                  </a:lnTo>
                  <a:lnTo>
                    <a:pt x="1496" y="330"/>
                  </a:lnTo>
                  <a:lnTo>
                    <a:pt x="1522" y="316"/>
                  </a:lnTo>
                  <a:lnTo>
                    <a:pt x="1548" y="300"/>
                  </a:lnTo>
                  <a:lnTo>
                    <a:pt x="1572" y="284"/>
                  </a:lnTo>
                  <a:lnTo>
                    <a:pt x="1594" y="268"/>
                  </a:lnTo>
                  <a:lnTo>
                    <a:pt x="1616" y="252"/>
                  </a:lnTo>
                  <a:lnTo>
                    <a:pt x="1634" y="234"/>
                  </a:lnTo>
                  <a:lnTo>
                    <a:pt x="1652" y="216"/>
                  </a:lnTo>
                  <a:lnTo>
                    <a:pt x="1666" y="198"/>
                  </a:lnTo>
                  <a:lnTo>
                    <a:pt x="1680" y="180"/>
                  </a:lnTo>
                  <a:lnTo>
                    <a:pt x="1692" y="162"/>
                  </a:lnTo>
                  <a:lnTo>
                    <a:pt x="1702" y="142"/>
                  </a:lnTo>
                  <a:lnTo>
                    <a:pt x="1710" y="122"/>
                  </a:lnTo>
                  <a:lnTo>
                    <a:pt x="1714" y="102"/>
                  </a:lnTo>
                  <a:lnTo>
                    <a:pt x="1718" y="82"/>
                  </a:lnTo>
                  <a:lnTo>
                    <a:pt x="1718" y="62"/>
                  </a:lnTo>
                  <a:lnTo>
                    <a:pt x="1718" y="62"/>
                  </a:lnTo>
                  <a:lnTo>
                    <a:pt x="1718" y="46"/>
                  </a:lnTo>
                  <a:lnTo>
                    <a:pt x="1716" y="30"/>
                  </a:lnTo>
                  <a:lnTo>
                    <a:pt x="1714" y="14"/>
                  </a:lnTo>
                  <a:lnTo>
                    <a:pt x="1708" y="0"/>
                  </a:lnTo>
                  <a:lnTo>
                    <a:pt x="10" y="0"/>
                  </a:lnTo>
                  <a:close/>
                </a:path>
              </a:pathLst>
            </a:custGeom>
            <a:gradFill flip="none" rotWithShape="1">
              <a:gsLst>
                <a:gs pos="10000">
                  <a:schemeClr val="bg1">
                    <a:alpha val="80000"/>
                  </a:scheme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5" name="Freeform 6"/>
            <p:cNvSpPr>
              <a:spLocks/>
            </p:cNvSpPr>
            <p:nvPr/>
          </p:nvSpPr>
          <p:spPr bwMode="auto">
            <a:xfrm>
              <a:off x="1213508" y="2129149"/>
              <a:ext cx="753272" cy="17957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6" y="14"/>
                </a:cxn>
                <a:cxn ang="0">
                  <a:pos x="2" y="30"/>
                </a:cxn>
                <a:cxn ang="0">
                  <a:pos x="0" y="46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2" y="82"/>
                </a:cxn>
                <a:cxn ang="0">
                  <a:pos x="4" y="102"/>
                </a:cxn>
                <a:cxn ang="0">
                  <a:pos x="10" y="122"/>
                </a:cxn>
                <a:cxn ang="0">
                  <a:pos x="18" y="142"/>
                </a:cxn>
                <a:cxn ang="0">
                  <a:pos x="28" y="162"/>
                </a:cxn>
                <a:cxn ang="0">
                  <a:pos x="38" y="180"/>
                </a:cxn>
                <a:cxn ang="0">
                  <a:pos x="52" y="198"/>
                </a:cxn>
                <a:cxn ang="0">
                  <a:pos x="68" y="216"/>
                </a:cxn>
                <a:cxn ang="0">
                  <a:pos x="84" y="234"/>
                </a:cxn>
                <a:cxn ang="0">
                  <a:pos x="104" y="252"/>
                </a:cxn>
                <a:cxn ang="0">
                  <a:pos x="124" y="268"/>
                </a:cxn>
                <a:cxn ang="0">
                  <a:pos x="146" y="284"/>
                </a:cxn>
                <a:cxn ang="0">
                  <a:pos x="170" y="300"/>
                </a:cxn>
                <a:cxn ang="0">
                  <a:pos x="196" y="316"/>
                </a:cxn>
                <a:cxn ang="0">
                  <a:pos x="224" y="330"/>
                </a:cxn>
                <a:cxn ang="0">
                  <a:pos x="252" y="344"/>
                </a:cxn>
                <a:cxn ang="0">
                  <a:pos x="312" y="370"/>
                </a:cxn>
                <a:cxn ang="0">
                  <a:pos x="378" y="392"/>
                </a:cxn>
                <a:cxn ang="0">
                  <a:pos x="450" y="412"/>
                </a:cxn>
                <a:cxn ang="0">
                  <a:pos x="524" y="430"/>
                </a:cxn>
                <a:cxn ang="0">
                  <a:pos x="604" y="444"/>
                </a:cxn>
                <a:cxn ang="0">
                  <a:pos x="686" y="452"/>
                </a:cxn>
                <a:cxn ang="0">
                  <a:pos x="772" y="458"/>
                </a:cxn>
                <a:cxn ang="0">
                  <a:pos x="860" y="462"/>
                </a:cxn>
                <a:cxn ang="0">
                  <a:pos x="860" y="462"/>
                </a:cxn>
                <a:cxn ang="0">
                  <a:pos x="948" y="458"/>
                </a:cxn>
                <a:cxn ang="0">
                  <a:pos x="1032" y="452"/>
                </a:cxn>
                <a:cxn ang="0">
                  <a:pos x="1116" y="444"/>
                </a:cxn>
                <a:cxn ang="0">
                  <a:pos x="1194" y="430"/>
                </a:cxn>
                <a:cxn ang="0">
                  <a:pos x="1270" y="412"/>
                </a:cxn>
                <a:cxn ang="0">
                  <a:pos x="1340" y="392"/>
                </a:cxn>
                <a:cxn ang="0">
                  <a:pos x="1406" y="370"/>
                </a:cxn>
                <a:cxn ang="0">
                  <a:pos x="1468" y="344"/>
                </a:cxn>
                <a:cxn ang="0">
                  <a:pos x="1496" y="330"/>
                </a:cxn>
                <a:cxn ang="0">
                  <a:pos x="1522" y="316"/>
                </a:cxn>
                <a:cxn ang="0">
                  <a:pos x="1548" y="300"/>
                </a:cxn>
                <a:cxn ang="0">
                  <a:pos x="1572" y="284"/>
                </a:cxn>
                <a:cxn ang="0">
                  <a:pos x="1594" y="268"/>
                </a:cxn>
                <a:cxn ang="0">
                  <a:pos x="1616" y="252"/>
                </a:cxn>
                <a:cxn ang="0">
                  <a:pos x="1634" y="234"/>
                </a:cxn>
                <a:cxn ang="0">
                  <a:pos x="1652" y="216"/>
                </a:cxn>
                <a:cxn ang="0">
                  <a:pos x="1666" y="198"/>
                </a:cxn>
                <a:cxn ang="0">
                  <a:pos x="1680" y="180"/>
                </a:cxn>
                <a:cxn ang="0">
                  <a:pos x="1692" y="162"/>
                </a:cxn>
                <a:cxn ang="0">
                  <a:pos x="1702" y="142"/>
                </a:cxn>
                <a:cxn ang="0">
                  <a:pos x="1710" y="122"/>
                </a:cxn>
                <a:cxn ang="0">
                  <a:pos x="1714" y="102"/>
                </a:cxn>
                <a:cxn ang="0">
                  <a:pos x="1718" y="82"/>
                </a:cxn>
                <a:cxn ang="0">
                  <a:pos x="1718" y="62"/>
                </a:cxn>
                <a:cxn ang="0">
                  <a:pos x="1718" y="62"/>
                </a:cxn>
                <a:cxn ang="0">
                  <a:pos x="1718" y="46"/>
                </a:cxn>
                <a:cxn ang="0">
                  <a:pos x="1716" y="30"/>
                </a:cxn>
                <a:cxn ang="0">
                  <a:pos x="1714" y="14"/>
                </a:cxn>
                <a:cxn ang="0">
                  <a:pos x="1708" y="0"/>
                </a:cxn>
                <a:cxn ang="0">
                  <a:pos x="10" y="0"/>
                </a:cxn>
              </a:cxnLst>
              <a:rect l="0" t="0" r="r" b="b"/>
              <a:pathLst>
                <a:path w="1718" h="462">
                  <a:moveTo>
                    <a:pt x="10" y="0"/>
                  </a:moveTo>
                  <a:lnTo>
                    <a:pt x="10" y="0"/>
                  </a:lnTo>
                  <a:lnTo>
                    <a:pt x="6" y="14"/>
                  </a:lnTo>
                  <a:lnTo>
                    <a:pt x="2" y="30"/>
                  </a:lnTo>
                  <a:lnTo>
                    <a:pt x="0" y="46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82"/>
                  </a:lnTo>
                  <a:lnTo>
                    <a:pt x="4" y="102"/>
                  </a:lnTo>
                  <a:lnTo>
                    <a:pt x="10" y="122"/>
                  </a:lnTo>
                  <a:lnTo>
                    <a:pt x="18" y="142"/>
                  </a:lnTo>
                  <a:lnTo>
                    <a:pt x="28" y="162"/>
                  </a:lnTo>
                  <a:lnTo>
                    <a:pt x="38" y="180"/>
                  </a:lnTo>
                  <a:lnTo>
                    <a:pt x="52" y="198"/>
                  </a:lnTo>
                  <a:lnTo>
                    <a:pt x="68" y="216"/>
                  </a:lnTo>
                  <a:lnTo>
                    <a:pt x="84" y="234"/>
                  </a:lnTo>
                  <a:lnTo>
                    <a:pt x="104" y="252"/>
                  </a:lnTo>
                  <a:lnTo>
                    <a:pt x="124" y="268"/>
                  </a:lnTo>
                  <a:lnTo>
                    <a:pt x="146" y="284"/>
                  </a:lnTo>
                  <a:lnTo>
                    <a:pt x="170" y="300"/>
                  </a:lnTo>
                  <a:lnTo>
                    <a:pt x="196" y="316"/>
                  </a:lnTo>
                  <a:lnTo>
                    <a:pt x="224" y="330"/>
                  </a:lnTo>
                  <a:lnTo>
                    <a:pt x="252" y="344"/>
                  </a:lnTo>
                  <a:lnTo>
                    <a:pt x="312" y="370"/>
                  </a:lnTo>
                  <a:lnTo>
                    <a:pt x="378" y="392"/>
                  </a:lnTo>
                  <a:lnTo>
                    <a:pt x="450" y="412"/>
                  </a:lnTo>
                  <a:lnTo>
                    <a:pt x="524" y="430"/>
                  </a:lnTo>
                  <a:lnTo>
                    <a:pt x="604" y="444"/>
                  </a:lnTo>
                  <a:lnTo>
                    <a:pt x="686" y="452"/>
                  </a:lnTo>
                  <a:lnTo>
                    <a:pt x="772" y="458"/>
                  </a:lnTo>
                  <a:lnTo>
                    <a:pt x="860" y="462"/>
                  </a:lnTo>
                  <a:lnTo>
                    <a:pt x="860" y="462"/>
                  </a:lnTo>
                  <a:lnTo>
                    <a:pt x="948" y="458"/>
                  </a:lnTo>
                  <a:lnTo>
                    <a:pt x="1032" y="452"/>
                  </a:lnTo>
                  <a:lnTo>
                    <a:pt x="1116" y="444"/>
                  </a:lnTo>
                  <a:lnTo>
                    <a:pt x="1194" y="430"/>
                  </a:lnTo>
                  <a:lnTo>
                    <a:pt x="1270" y="412"/>
                  </a:lnTo>
                  <a:lnTo>
                    <a:pt x="1340" y="392"/>
                  </a:lnTo>
                  <a:lnTo>
                    <a:pt x="1406" y="370"/>
                  </a:lnTo>
                  <a:lnTo>
                    <a:pt x="1468" y="344"/>
                  </a:lnTo>
                  <a:lnTo>
                    <a:pt x="1496" y="330"/>
                  </a:lnTo>
                  <a:lnTo>
                    <a:pt x="1522" y="316"/>
                  </a:lnTo>
                  <a:lnTo>
                    <a:pt x="1548" y="300"/>
                  </a:lnTo>
                  <a:lnTo>
                    <a:pt x="1572" y="284"/>
                  </a:lnTo>
                  <a:lnTo>
                    <a:pt x="1594" y="268"/>
                  </a:lnTo>
                  <a:lnTo>
                    <a:pt x="1616" y="252"/>
                  </a:lnTo>
                  <a:lnTo>
                    <a:pt x="1634" y="234"/>
                  </a:lnTo>
                  <a:lnTo>
                    <a:pt x="1652" y="216"/>
                  </a:lnTo>
                  <a:lnTo>
                    <a:pt x="1666" y="198"/>
                  </a:lnTo>
                  <a:lnTo>
                    <a:pt x="1680" y="180"/>
                  </a:lnTo>
                  <a:lnTo>
                    <a:pt x="1692" y="162"/>
                  </a:lnTo>
                  <a:lnTo>
                    <a:pt x="1702" y="142"/>
                  </a:lnTo>
                  <a:lnTo>
                    <a:pt x="1710" y="122"/>
                  </a:lnTo>
                  <a:lnTo>
                    <a:pt x="1714" y="102"/>
                  </a:lnTo>
                  <a:lnTo>
                    <a:pt x="1718" y="82"/>
                  </a:lnTo>
                  <a:lnTo>
                    <a:pt x="1718" y="62"/>
                  </a:lnTo>
                  <a:lnTo>
                    <a:pt x="1718" y="62"/>
                  </a:lnTo>
                  <a:lnTo>
                    <a:pt x="1718" y="46"/>
                  </a:lnTo>
                  <a:lnTo>
                    <a:pt x="1716" y="30"/>
                  </a:lnTo>
                  <a:lnTo>
                    <a:pt x="1714" y="14"/>
                  </a:lnTo>
                  <a:lnTo>
                    <a:pt x="1708" y="0"/>
                  </a:lnTo>
                  <a:lnTo>
                    <a:pt x="10" y="0"/>
                  </a:lnTo>
                  <a:close/>
                </a:path>
              </a:pathLst>
            </a:custGeom>
            <a:gradFill flip="none" rotWithShape="1">
              <a:gsLst>
                <a:gs pos="10000">
                  <a:schemeClr val="bg1">
                    <a:alpha val="80000"/>
                  </a:scheme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46" name="Text Box 5"/>
          <p:cNvSpPr txBox="1">
            <a:spLocks noChangeArrowheads="1"/>
          </p:cNvSpPr>
          <p:nvPr/>
        </p:nvSpPr>
        <p:spPr bwMode="auto">
          <a:xfrm>
            <a:off x="4369228" y="2229132"/>
            <a:ext cx="747101" cy="3063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 fontAlgn="auto">
              <a:lnSpc>
                <a:spcPts val="15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3200" spc="-15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rPr>
              <a:t>01</a:t>
            </a:r>
            <a:endParaRPr kumimoji="0" lang="ko-KR" altLang="en-US" sz="3200" spc="-15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68000"/>
                  </a:prst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560125" y="2085116"/>
            <a:ext cx="1977455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800" spc="600" dirty="0" smtClean="0">
                <a:solidFill>
                  <a:srgbClr val="FF6600"/>
                </a:solidFill>
                <a:latin typeface="HY견고딕" pitchFamily="18" charset="-127"/>
                <a:ea typeface="HY견고딕" pitchFamily="18" charset="-127"/>
              </a:rPr>
              <a:t>추진배경</a:t>
            </a:r>
            <a:endParaRPr kumimoji="0" lang="ko-KR" altLang="en-US" sz="2800" spc="600" dirty="0">
              <a:solidFill>
                <a:srgbClr val="FF66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527873" y="3093228"/>
            <a:ext cx="2016224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800" spc="600" dirty="0" smtClean="0">
                <a:solidFill>
                  <a:srgbClr val="008000"/>
                </a:solidFill>
                <a:latin typeface="HY견고딕" pitchFamily="18" charset="-127"/>
                <a:ea typeface="HY견고딕" pitchFamily="18" charset="-127"/>
              </a:rPr>
              <a:t>사업목적</a:t>
            </a:r>
            <a:endParaRPr kumimoji="0" lang="ko-KR" altLang="en-US" sz="2800" spc="600" dirty="0">
              <a:solidFill>
                <a:srgbClr val="008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488117" y="5181460"/>
            <a:ext cx="1944216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800" spc="600" dirty="0" smtClean="0">
                <a:solidFill>
                  <a:srgbClr val="7030A0"/>
                </a:solidFill>
                <a:latin typeface="HY견고딕" pitchFamily="18" charset="-127"/>
                <a:ea typeface="HY견고딕" pitchFamily="18" charset="-127"/>
              </a:rPr>
              <a:t>사업결과</a:t>
            </a:r>
            <a:endParaRPr kumimoji="0" lang="ko-KR" altLang="en-US" sz="2800" spc="600" dirty="0">
              <a:solidFill>
                <a:srgbClr val="7030A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4426941" y="4055077"/>
            <a:ext cx="3611358" cy="720080"/>
          </a:xfrm>
          <a:prstGeom prst="roundRect">
            <a:avLst>
              <a:gd name="adj" fmla="val 9272"/>
            </a:avLst>
          </a:prstGeom>
          <a:solidFill>
            <a:schemeClr val="bg1"/>
          </a:solidFill>
          <a:ln w="19050">
            <a:solidFill>
              <a:schemeClr val="bg1"/>
            </a:solidFill>
            <a:headEnd/>
            <a:tailEnd/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53" name="모서리가 둥근 직사각형 52"/>
          <p:cNvSpPr/>
          <p:nvPr/>
        </p:nvSpPr>
        <p:spPr>
          <a:xfrm>
            <a:off x="4477402" y="4088641"/>
            <a:ext cx="683914" cy="660771"/>
          </a:xfrm>
          <a:prstGeom prst="round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2700000" scaled="1"/>
          </a:gradFill>
          <a:ln w="28575"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itchFamily="2" charset="2"/>
              <a:buChar char="v"/>
              <a:defRPr/>
            </a:pPr>
            <a:endParaRPr kumimoji="0" lang="ko-KR" altLang="en-US" dirty="0"/>
          </a:p>
        </p:txBody>
      </p:sp>
      <p:sp>
        <p:nvSpPr>
          <p:cNvPr id="54" name="모서리가 둥근 직사각형 53"/>
          <p:cNvSpPr/>
          <p:nvPr/>
        </p:nvSpPr>
        <p:spPr>
          <a:xfrm>
            <a:off x="4494823" y="4107714"/>
            <a:ext cx="594485" cy="641698"/>
          </a:xfrm>
          <a:prstGeom prst="round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1000"/>
                </a:schemeClr>
              </a:gs>
              <a:gs pos="55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 extrusionH="76200">
            <a:bevelT w="0" h="0"/>
            <a:bevelB w="0"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dirty="0"/>
          </a:p>
        </p:txBody>
      </p:sp>
      <p:grpSp>
        <p:nvGrpSpPr>
          <p:cNvPr id="55" name="그룹 121"/>
          <p:cNvGrpSpPr>
            <a:grpSpLocks/>
          </p:cNvGrpSpPr>
          <p:nvPr/>
        </p:nvGrpSpPr>
        <p:grpSpPr bwMode="auto">
          <a:xfrm>
            <a:off x="4494864" y="4101340"/>
            <a:ext cx="474476" cy="57911"/>
            <a:chOff x="1160021" y="2122416"/>
            <a:chExt cx="806759" cy="24690"/>
          </a:xfrm>
        </p:grpSpPr>
        <p:sp>
          <p:nvSpPr>
            <p:cNvPr id="56" name="Freeform 6"/>
            <p:cNvSpPr>
              <a:spLocks/>
            </p:cNvSpPr>
            <p:nvPr/>
          </p:nvSpPr>
          <p:spPr bwMode="auto">
            <a:xfrm>
              <a:off x="1160021" y="2122416"/>
              <a:ext cx="744358" cy="2244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6" y="14"/>
                </a:cxn>
                <a:cxn ang="0">
                  <a:pos x="2" y="30"/>
                </a:cxn>
                <a:cxn ang="0">
                  <a:pos x="0" y="46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2" y="82"/>
                </a:cxn>
                <a:cxn ang="0">
                  <a:pos x="4" y="102"/>
                </a:cxn>
                <a:cxn ang="0">
                  <a:pos x="10" y="122"/>
                </a:cxn>
                <a:cxn ang="0">
                  <a:pos x="18" y="142"/>
                </a:cxn>
                <a:cxn ang="0">
                  <a:pos x="28" y="162"/>
                </a:cxn>
                <a:cxn ang="0">
                  <a:pos x="38" y="180"/>
                </a:cxn>
                <a:cxn ang="0">
                  <a:pos x="52" y="198"/>
                </a:cxn>
                <a:cxn ang="0">
                  <a:pos x="68" y="216"/>
                </a:cxn>
                <a:cxn ang="0">
                  <a:pos x="84" y="234"/>
                </a:cxn>
                <a:cxn ang="0">
                  <a:pos x="104" y="252"/>
                </a:cxn>
                <a:cxn ang="0">
                  <a:pos x="124" y="268"/>
                </a:cxn>
                <a:cxn ang="0">
                  <a:pos x="146" y="284"/>
                </a:cxn>
                <a:cxn ang="0">
                  <a:pos x="170" y="300"/>
                </a:cxn>
                <a:cxn ang="0">
                  <a:pos x="196" y="316"/>
                </a:cxn>
                <a:cxn ang="0">
                  <a:pos x="224" y="330"/>
                </a:cxn>
                <a:cxn ang="0">
                  <a:pos x="252" y="344"/>
                </a:cxn>
                <a:cxn ang="0">
                  <a:pos x="312" y="370"/>
                </a:cxn>
                <a:cxn ang="0">
                  <a:pos x="378" y="392"/>
                </a:cxn>
                <a:cxn ang="0">
                  <a:pos x="450" y="412"/>
                </a:cxn>
                <a:cxn ang="0">
                  <a:pos x="524" y="430"/>
                </a:cxn>
                <a:cxn ang="0">
                  <a:pos x="604" y="444"/>
                </a:cxn>
                <a:cxn ang="0">
                  <a:pos x="686" y="452"/>
                </a:cxn>
                <a:cxn ang="0">
                  <a:pos x="772" y="458"/>
                </a:cxn>
                <a:cxn ang="0">
                  <a:pos x="860" y="462"/>
                </a:cxn>
                <a:cxn ang="0">
                  <a:pos x="860" y="462"/>
                </a:cxn>
                <a:cxn ang="0">
                  <a:pos x="948" y="458"/>
                </a:cxn>
                <a:cxn ang="0">
                  <a:pos x="1032" y="452"/>
                </a:cxn>
                <a:cxn ang="0">
                  <a:pos x="1116" y="444"/>
                </a:cxn>
                <a:cxn ang="0">
                  <a:pos x="1194" y="430"/>
                </a:cxn>
                <a:cxn ang="0">
                  <a:pos x="1270" y="412"/>
                </a:cxn>
                <a:cxn ang="0">
                  <a:pos x="1340" y="392"/>
                </a:cxn>
                <a:cxn ang="0">
                  <a:pos x="1406" y="370"/>
                </a:cxn>
                <a:cxn ang="0">
                  <a:pos x="1468" y="344"/>
                </a:cxn>
                <a:cxn ang="0">
                  <a:pos x="1496" y="330"/>
                </a:cxn>
                <a:cxn ang="0">
                  <a:pos x="1522" y="316"/>
                </a:cxn>
                <a:cxn ang="0">
                  <a:pos x="1548" y="300"/>
                </a:cxn>
                <a:cxn ang="0">
                  <a:pos x="1572" y="284"/>
                </a:cxn>
                <a:cxn ang="0">
                  <a:pos x="1594" y="268"/>
                </a:cxn>
                <a:cxn ang="0">
                  <a:pos x="1616" y="252"/>
                </a:cxn>
                <a:cxn ang="0">
                  <a:pos x="1634" y="234"/>
                </a:cxn>
                <a:cxn ang="0">
                  <a:pos x="1652" y="216"/>
                </a:cxn>
                <a:cxn ang="0">
                  <a:pos x="1666" y="198"/>
                </a:cxn>
                <a:cxn ang="0">
                  <a:pos x="1680" y="180"/>
                </a:cxn>
                <a:cxn ang="0">
                  <a:pos x="1692" y="162"/>
                </a:cxn>
                <a:cxn ang="0">
                  <a:pos x="1702" y="142"/>
                </a:cxn>
                <a:cxn ang="0">
                  <a:pos x="1710" y="122"/>
                </a:cxn>
                <a:cxn ang="0">
                  <a:pos x="1714" y="102"/>
                </a:cxn>
                <a:cxn ang="0">
                  <a:pos x="1718" y="82"/>
                </a:cxn>
                <a:cxn ang="0">
                  <a:pos x="1718" y="62"/>
                </a:cxn>
                <a:cxn ang="0">
                  <a:pos x="1718" y="62"/>
                </a:cxn>
                <a:cxn ang="0">
                  <a:pos x="1718" y="46"/>
                </a:cxn>
                <a:cxn ang="0">
                  <a:pos x="1716" y="30"/>
                </a:cxn>
                <a:cxn ang="0">
                  <a:pos x="1714" y="14"/>
                </a:cxn>
                <a:cxn ang="0">
                  <a:pos x="1708" y="0"/>
                </a:cxn>
                <a:cxn ang="0">
                  <a:pos x="10" y="0"/>
                </a:cxn>
              </a:cxnLst>
              <a:rect l="0" t="0" r="r" b="b"/>
              <a:pathLst>
                <a:path w="1718" h="462">
                  <a:moveTo>
                    <a:pt x="10" y="0"/>
                  </a:moveTo>
                  <a:lnTo>
                    <a:pt x="10" y="0"/>
                  </a:lnTo>
                  <a:lnTo>
                    <a:pt x="6" y="14"/>
                  </a:lnTo>
                  <a:lnTo>
                    <a:pt x="2" y="30"/>
                  </a:lnTo>
                  <a:lnTo>
                    <a:pt x="0" y="46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82"/>
                  </a:lnTo>
                  <a:lnTo>
                    <a:pt x="4" y="102"/>
                  </a:lnTo>
                  <a:lnTo>
                    <a:pt x="10" y="122"/>
                  </a:lnTo>
                  <a:lnTo>
                    <a:pt x="18" y="142"/>
                  </a:lnTo>
                  <a:lnTo>
                    <a:pt x="28" y="162"/>
                  </a:lnTo>
                  <a:lnTo>
                    <a:pt x="38" y="180"/>
                  </a:lnTo>
                  <a:lnTo>
                    <a:pt x="52" y="198"/>
                  </a:lnTo>
                  <a:lnTo>
                    <a:pt x="68" y="216"/>
                  </a:lnTo>
                  <a:lnTo>
                    <a:pt x="84" y="234"/>
                  </a:lnTo>
                  <a:lnTo>
                    <a:pt x="104" y="252"/>
                  </a:lnTo>
                  <a:lnTo>
                    <a:pt x="124" y="268"/>
                  </a:lnTo>
                  <a:lnTo>
                    <a:pt x="146" y="284"/>
                  </a:lnTo>
                  <a:lnTo>
                    <a:pt x="170" y="300"/>
                  </a:lnTo>
                  <a:lnTo>
                    <a:pt x="196" y="316"/>
                  </a:lnTo>
                  <a:lnTo>
                    <a:pt x="224" y="330"/>
                  </a:lnTo>
                  <a:lnTo>
                    <a:pt x="252" y="344"/>
                  </a:lnTo>
                  <a:lnTo>
                    <a:pt x="312" y="370"/>
                  </a:lnTo>
                  <a:lnTo>
                    <a:pt x="378" y="392"/>
                  </a:lnTo>
                  <a:lnTo>
                    <a:pt x="450" y="412"/>
                  </a:lnTo>
                  <a:lnTo>
                    <a:pt x="524" y="430"/>
                  </a:lnTo>
                  <a:lnTo>
                    <a:pt x="604" y="444"/>
                  </a:lnTo>
                  <a:lnTo>
                    <a:pt x="686" y="452"/>
                  </a:lnTo>
                  <a:lnTo>
                    <a:pt x="772" y="458"/>
                  </a:lnTo>
                  <a:lnTo>
                    <a:pt x="860" y="462"/>
                  </a:lnTo>
                  <a:lnTo>
                    <a:pt x="860" y="462"/>
                  </a:lnTo>
                  <a:lnTo>
                    <a:pt x="948" y="458"/>
                  </a:lnTo>
                  <a:lnTo>
                    <a:pt x="1032" y="452"/>
                  </a:lnTo>
                  <a:lnTo>
                    <a:pt x="1116" y="444"/>
                  </a:lnTo>
                  <a:lnTo>
                    <a:pt x="1194" y="430"/>
                  </a:lnTo>
                  <a:lnTo>
                    <a:pt x="1270" y="412"/>
                  </a:lnTo>
                  <a:lnTo>
                    <a:pt x="1340" y="392"/>
                  </a:lnTo>
                  <a:lnTo>
                    <a:pt x="1406" y="370"/>
                  </a:lnTo>
                  <a:lnTo>
                    <a:pt x="1468" y="344"/>
                  </a:lnTo>
                  <a:lnTo>
                    <a:pt x="1496" y="330"/>
                  </a:lnTo>
                  <a:lnTo>
                    <a:pt x="1522" y="316"/>
                  </a:lnTo>
                  <a:lnTo>
                    <a:pt x="1548" y="300"/>
                  </a:lnTo>
                  <a:lnTo>
                    <a:pt x="1572" y="284"/>
                  </a:lnTo>
                  <a:lnTo>
                    <a:pt x="1594" y="268"/>
                  </a:lnTo>
                  <a:lnTo>
                    <a:pt x="1616" y="252"/>
                  </a:lnTo>
                  <a:lnTo>
                    <a:pt x="1634" y="234"/>
                  </a:lnTo>
                  <a:lnTo>
                    <a:pt x="1652" y="216"/>
                  </a:lnTo>
                  <a:lnTo>
                    <a:pt x="1666" y="198"/>
                  </a:lnTo>
                  <a:lnTo>
                    <a:pt x="1680" y="180"/>
                  </a:lnTo>
                  <a:lnTo>
                    <a:pt x="1692" y="162"/>
                  </a:lnTo>
                  <a:lnTo>
                    <a:pt x="1702" y="142"/>
                  </a:lnTo>
                  <a:lnTo>
                    <a:pt x="1710" y="122"/>
                  </a:lnTo>
                  <a:lnTo>
                    <a:pt x="1714" y="102"/>
                  </a:lnTo>
                  <a:lnTo>
                    <a:pt x="1718" y="82"/>
                  </a:lnTo>
                  <a:lnTo>
                    <a:pt x="1718" y="62"/>
                  </a:lnTo>
                  <a:lnTo>
                    <a:pt x="1718" y="62"/>
                  </a:lnTo>
                  <a:lnTo>
                    <a:pt x="1718" y="46"/>
                  </a:lnTo>
                  <a:lnTo>
                    <a:pt x="1716" y="30"/>
                  </a:lnTo>
                  <a:lnTo>
                    <a:pt x="1714" y="14"/>
                  </a:lnTo>
                  <a:lnTo>
                    <a:pt x="1708" y="0"/>
                  </a:lnTo>
                  <a:lnTo>
                    <a:pt x="10" y="0"/>
                  </a:lnTo>
                  <a:close/>
                </a:path>
              </a:pathLst>
            </a:custGeom>
            <a:gradFill flip="none" rotWithShape="1">
              <a:gsLst>
                <a:gs pos="10000">
                  <a:schemeClr val="bg1">
                    <a:alpha val="80000"/>
                  </a:scheme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57" name="Freeform 6"/>
            <p:cNvSpPr>
              <a:spLocks/>
            </p:cNvSpPr>
            <p:nvPr/>
          </p:nvSpPr>
          <p:spPr bwMode="auto">
            <a:xfrm>
              <a:off x="1213508" y="2129149"/>
              <a:ext cx="753272" cy="17957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6" y="14"/>
                </a:cxn>
                <a:cxn ang="0">
                  <a:pos x="2" y="30"/>
                </a:cxn>
                <a:cxn ang="0">
                  <a:pos x="0" y="46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2" y="82"/>
                </a:cxn>
                <a:cxn ang="0">
                  <a:pos x="4" y="102"/>
                </a:cxn>
                <a:cxn ang="0">
                  <a:pos x="10" y="122"/>
                </a:cxn>
                <a:cxn ang="0">
                  <a:pos x="18" y="142"/>
                </a:cxn>
                <a:cxn ang="0">
                  <a:pos x="28" y="162"/>
                </a:cxn>
                <a:cxn ang="0">
                  <a:pos x="38" y="180"/>
                </a:cxn>
                <a:cxn ang="0">
                  <a:pos x="52" y="198"/>
                </a:cxn>
                <a:cxn ang="0">
                  <a:pos x="68" y="216"/>
                </a:cxn>
                <a:cxn ang="0">
                  <a:pos x="84" y="234"/>
                </a:cxn>
                <a:cxn ang="0">
                  <a:pos x="104" y="252"/>
                </a:cxn>
                <a:cxn ang="0">
                  <a:pos x="124" y="268"/>
                </a:cxn>
                <a:cxn ang="0">
                  <a:pos x="146" y="284"/>
                </a:cxn>
                <a:cxn ang="0">
                  <a:pos x="170" y="300"/>
                </a:cxn>
                <a:cxn ang="0">
                  <a:pos x="196" y="316"/>
                </a:cxn>
                <a:cxn ang="0">
                  <a:pos x="224" y="330"/>
                </a:cxn>
                <a:cxn ang="0">
                  <a:pos x="252" y="344"/>
                </a:cxn>
                <a:cxn ang="0">
                  <a:pos x="312" y="370"/>
                </a:cxn>
                <a:cxn ang="0">
                  <a:pos x="378" y="392"/>
                </a:cxn>
                <a:cxn ang="0">
                  <a:pos x="450" y="412"/>
                </a:cxn>
                <a:cxn ang="0">
                  <a:pos x="524" y="430"/>
                </a:cxn>
                <a:cxn ang="0">
                  <a:pos x="604" y="444"/>
                </a:cxn>
                <a:cxn ang="0">
                  <a:pos x="686" y="452"/>
                </a:cxn>
                <a:cxn ang="0">
                  <a:pos x="772" y="458"/>
                </a:cxn>
                <a:cxn ang="0">
                  <a:pos x="860" y="462"/>
                </a:cxn>
                <a:cxn ang="0">
                  <a:pos x="860" y="462"/>
                </a:cxn>
                <a:cxn ang="0">
                  <a:pos x="948" y="458"/>
                </a:cxn>
                <a:cxn ang="0">
                  <a:pos x="1032" y="452"/>
                </a:cxn>
                <a:cxn ang="0">
                  <a:pos x="1116" y="444"/>
                </a:cxn>
                <a:cxn ang="0">
                  <a:pos x="1194" y="430"/>
                </a:cxn>
                <a:cxn ang="0">
                  <a:pos x="1270" y="412"/>
                </a:cxn>
                <a:cxn ang="0">
                  <a:pos x="1340" y="392"/>
                </a:cxn>
                <a:cxn ang="0">
                  <a:pos x="1406" y="370"/>
                </a:cxn>
                <a:cxn ang="0">
                  <a:pos x="1468" y="344"/>
                </a:cxn>
                <a:cxn ang="0">
                  <a:pos x="1496" y="330"/>
                </a:cxn>
                <a:cxn ang="0">
                  <a:pos x="1522" y="316"/>
                </a:cxn>
                <a:cxn ang="0">
                  <a:pos x="1548" y="300"/>
                </a:cxn>
                <a:cxn ang="0">
                  <a:pos x="1572" y="284"/>
                </a:cxn>
                <a:cxn ang="0">
                  <a:pos x="1594" y="268"/>
                </a:cxn>
                <a:cxn ang="0">
                  <a:pos x="1616" y="252"/>
                </a:cxn>
                <a:cxn ang="0">
                  <a:pos x="1634" y="234"/>
                </a:cxn>
                <a:cxn ang="0">
                  <a:pos x="1652" y="216"/>
                </a:cxn>
                <a:cxn ang="0">
                  <a:pos x="1666" y="198"/>
                </a:cxn>
                <a:cxn ang="0">
                  <a:pos x="1680" y="180"/>
                </a:cxn>
                <a:cxn ang="0">
                  <a:pos x="1692" y="162"/>
                </a:cxn>
                <a:cxn ang="0">
                  <a:pos x="1702" y="142"/>
                </a:cxn>
                <a:cxn ang="0">
                  <a:pos x="1710" y="122"/>
                </a:cxn>
                <a:cxn ang="0">
                  <a:pos x="1714" y="102"/>
                </a:cxn>
                <a:cxn ang="0">
                  <a:pos x="1718" y="82"/>
                </a:cxn>
                <a:cxn ang="0">
                  <a:pos x="1718" y="62"/>
                </a:cxn>
                <a:cxn ang="0">
                  <a:pos x="1718" y="62"/>
                </a:cxn>
                <a:cxn ang="0">
                  <a:pos x="1718" y="46"/>
                </a:cxn>
                <a:cxn ang="0">
                  <a:pos x="1716" y="30"/>
                </a:cxn>
                <a:cxn ang="0">
                  <a:pos x="1714" y="14"/>
                </a:cxn>
                <a:cxn ang="0">
                  <a:pos x="1708" y="0"/>
                </a:cxn>
                <a:cxn ang="0">
                  <a:pos x="10" y="0"/>
                </a:cxn>
              </a:cxnLst>
              <a:rect l="0" t="0" r="r" b="b"/>
              <a:pathLst>
                <a:path w="1718" h="462">
                  <a:moveTo>
                    <a:pt x="10" y="0"/>
                  </a:moveTo>
                  <a:lnTo>
                    <a:pt x="10" y="0"/>
                  </a:lnTo>
                  <a:lnTo>
                    <a:pt x="6" y="14"/>
                  </a:lnTo>
                  <a:lnTo>
                    <a:pt x="2" y="30"/>
                  </a:lnTo>
                  <a:lnTo>
                    <a:pt x="0" y="46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82"/>
                  </a:lnTo>
                  <a:lnTo>
                    <a:pt x="4" y="102"/>
                  </a:lnTo>
                  <a:lnTo>
                    <a:pt x="10" y="122"/>
                  </a:lnTo>
                  <a:lnTo>
                    <a:pt x="18" y="142"/>
                  </a:lnTo>
                  <a:lnTo>
                    <a:pt x="28" y="162"/>
                  </a:lnTo>
                  <a:lnTo>
                    <a:pt x="38" y="180"/>
                  </a:lnTo>
                  <a:lnTo>
                    <a:pt x="52" y="198"/>
                  </a:lnTo>
                  <a:lnTo>
                    <a:pt x="68" y="216"/>
                  </a:lnTo>
                  <a:lnTo>
                    <a:pt x="84" y="234"/>
                  </a:lnTo>
                  <a:lnTo>
                    <a:pt x="104" y="252"/>
                  </a:lnTo>
                  <a:lnTo>
                    <a:pt x="124" y="268"/>
                  </a:lnTo>
                  <a:lnTo>
                    <a:pt x="146" y="284"/>
                  </a:lnTo>
                  <a:lnTo>
                    <a:pt x="170" y="300"/>
                  </a:lnTo>
                  <a:lnTo>
                    <a:pt x="196" y="316"/>
                  </a:lnTo>
                  <a:lnTo>
                    <a:pt x="224" y="330"/>
                  </a:lnTo>
                  <a:lnTo>
                    <a:pt x="252" y="344"/>
                  </a:lnTo>
                  <a:lnTo>
                    <a:pt x="312" y="370"/>
                  </a:lnTo>
                  <a:lnTo>
                    <a:pt x="378" y="392"/>
                  </a:lnTo>
                  <a:lnTo>
                    <a:pt x="450" y="412"/>
                  </a:lnTo>
                  <a:lnTo>
                    <a:pt x="524" y="430"/>
                  </a:lnTo>
                  <a:lnTo>
                    <a:pt x="604" y="444"/>
                  </a:lnTo>
                  <a:lnTo>
                    <a:pt x="686" y="452"/>
                  </a:lnTo>
                  <a:lnTo>
                    <a:pt x="772" y="458"/>
                  </a:lnTo>
                  <a:lnTo>
                    <a:pt x="860" y="462"/>
                  </a:lnTo>
                  <a:lnTo>
                    <a:pt x="860" y="462"/>
                  </a:lnTo>
                  <a:lnTo>
                    <a:pt x="948" y="458"/>
                  </a:lnTo>
                  <a:lnTo>
                    <a:pt x="1032" y="452"/>
                  </a:lnTo>
                  <a:lnTo>
                    <a:pt x="1116" y="444"/>
                  </a:lnTo>
                  <a:lnTo>
                    <a:pt x="1194" y="430"/>
                  </a:lnTo>
                  <a:lnTo>
                    <a:pt x="1270" y="412"/>
                  </a:lnTo>
                  <a:lnTo>
                    <a:pt x="1340" y="392"/>
                  </a:lnTo>
                  <a:lnTo>
                    <a:pt x="1406" y="370"/>
                  </a:lnTo>
                  <a:lnTo>
                    <a:pt x="1468" y="344"/>
                  </a:lnTo>
                  <a:lnTo>
                    <a:pt x="1496" y="330"/>
                  </a:lnTo>
                  <a:lnTo>
                    <a:pt x="1522" y="316"/>
                  </a:lnTo>
                  <a:lnTo>
                    <a:pt x="1548" y="300"/>
                  </a:lnTo>
                  <a:lnTo>
                    <a:pt x="1572" y="284"/>
                  </a:lnTo>
                  <a:lnTo>
                    <a:pt x="1594" y="268"/>
                  </a:lnTo>
                  <a:lnTo>
                    <a:pt x="1616" y="252"/>
                  </a:lnTo>
                  <a:lnTo>
                    <a:pt x="1634" y="234"/>
                  </a:lnTo>
                  <a:lnTo>
                    <a:pt x="1652" y="216"/>
                  </a:lnTo>
                  <a:lnTo>
                    <a:pt x="1666" y="198"/>
                  </a:lnTo>
                  <a:lnTo>
                    <a:pt x="1680" y="180"/>
                  </a:lnTo>
                  <a:lnTo>
                    <a:pt x="1692" y="162"/>
                  </a:lnTo>
                  <a:lnTo>
                    <a:pt x="1702" y="142"/>
                  </a:lnTo>
                  <a:lnTo>
                    <a:pt x="1710" y="122"/>
                  </a:lnTo>
                  <a:lnTo>
                    <a:pt x="1714" y="102"/>
                  </a:lnTo>
                  <a:lnTo>
                    <a:pt x="1718" y="82"/>
                  </a:lnTo>
                  <a:lnTo>
                    <a:pt x="1718" y="62"/>
                  </a:lnTo>
                  <a:lnTo>
                    <a:pt x="1718" y="62"/>
                  </a:lnTo>
                  <a:lnTo>
                    <a:pt x="1718" y="46"/>
                  </a:lnTo>
                  <a:lnTo>
                    <a:pt x="1716" y="30"/>
                  </a:lnTo>
                  <a:lnTo>
                    <a:pt x="1714" y="14"/>
                  </a:lnTo>
                  <a:lnTo>
                    <a:pt x="1708" y="0"/>
                  </a:lnTo>
                  <a:lnTo>
                    <a:pt x="10" y="0"/>
                  </a:lnTo>
                  <a:close/>
                </a:path>
              </a:pathLst>
            </a:custGeom>
            <a:gradFill flip="none" rotWithShape="1">
              <a:gsLst>
                <a:gs pos="10000">
                  <a:schemeClr val="bg1">
                    <a:alpha val="80000"/>
                  </a:scheme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58" name="Text Box 5"/>
          <p:cNvSpPr txBox="1">
            <a:spLocks noChangeArrowheads="1"/>
          </p:cNvSpPr>
          <p:nvPr/>
        </p:nvSpPr>
        <p:spPr bwMode="auto">
          <a:xfrm>
            <a:off x="4441236" y="4389372"/>
            <a:ext cx="747101" cy="3063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 fontAlgn="auto">
              <a:lnSpc>
                <a:spcPts val="15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3200" spc="-150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rPr>
              <a:t>03</a:t>
            </a:r>
            <a:endParaRPr kumimoji="0" lang="ko-KR" altLang="en-US" sz="3200" spc="-15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68000"/>
                  </a:prst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456852" y="4173348"/>
            <a:ext cx="2088232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800" spc="600" dirty="0" smtClean="0">
                <a:solidFill>
                  <a:srgbClr val="3657C0"/>
                </a:solidFill>
                <a:latin typeface="HY견고딕" pitchFamily="18" charset="-127"/>
                <a:ea typeface="HY견고딕" pitchFamily="18" charset="-127"/>
              </a:rPr>
              <a:t>사업내용</a:t>
            </a:r>
            <a:endParaRPr kumimoji="0" lang="ko-KR" altLang="en-US" sz="2800" spc="600" dirty="0">
              <a:solidFill>
                <a:srgbClr val="3657C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4" name="그림 63" descr="국화문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66260" y="1036438"/>
            <a:ext cx="3491880" cy="5876484"/>
          </a:xfrm>
          <a:prstGeom prst="rect">
            <a:avLst/>
          </a:prstGeom>
        </p:spPr>
      </p:pic>
      <p:pic>
        <p:nvPicPr>
          <p:cNvPr id="65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260648"/>
            <a:ext cx="144016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그림 65" descr="함평군로고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452320" y="188640"/>
            <a:ext cx="1469255" cy="5220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35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67000" y="2686315"/>
            <a:ext cx="3810000" cy="154940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131840" y="3573016"/>
            <a:ext cx="280831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추진배경</a:t>
            </a:r>
            <a:endParaRPr lang="ko-KR" altLang="en-US" sz="2800" b="1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14591" y="3011557"/>
            <a:ext cx="1729409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31750">
              <a:bevelT w="1270"/>
              <a:contourClr>
                <a:schemeClr val="bg1"/>
              </a:contourClr>
            </a:sp3d>
          </a:bodyPr>
          <a:lstStyle/>
          <a:p>
            <a:pPr fontAlgn="base">
              <a:spcBef>
                <a:spcPts val="1000"/>
              </a:spcBef>
            </a:pPr>
            <a:r>
              <a:rPr lang="ko-KR" altLang="en-US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함평나비대축제</a:t>
            </a:r>
            <a:endParaRPr lang="ko-KR" altLang="en-US" sz="1500" b="1" spc="-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6502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그림 45"/>
          <p:cNvPicPr>
            <a:picLocks noChangeAspect="1"/>
          </p:cNvPicPr>
          <p:nvPr/>
        </p:nvPicPr>
        <p:blipFill>
          <a:blip r:embed="rId3" cstate="print"/>
          <a:srcRect t="47952"/>
          <a:stretch>
            <a:fillRect/>
          </a:stretch>
        </p:blipFill>
        <p:spPr bwMode="auto">
          <a:xfrm>
            <a:off x="17463" y="3933825"/>
            <a:ext cx="9126537" cy="356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6" name="TextBox 21"/>
          <p:cNvSpPr txBox="1">
            <a:spLocks noChangeArrowheads="1"/>
          </p:cNvSpPr>
          <p:nvPr/>
        </p:nvSpPr>
        <p:spPr bwMode="auto">
          <a:xfrm>
            <a:off x="1371600" y="-12700"/>
            <a:ext cx="29495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3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추 진 배 경</a:t>
            </a:r>
            <a:endParaRPr kumimoji="0" lang="ko-KR" altLang="en-US" sz="32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Verdana" pitchFamily="34" charset="0"/>
            </a:endParaRPr>
          </a:p>
        </p:txBody>
      </p:sp>
      <p:pic>
        <p:nvPicPr>
          <p:cNvPr id="8209" name="Picture 38" descr="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5450" y="115888"/>
            <a:ext cx="25876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1" name="Picture 36" descr="소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2561" y="4577043"/>
            <a:ext cx="1440159" cy="152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2" name="그림 64" descr="나비쌀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0752" y="4577616"/>
            <a:ext cx="1440160" cy="1478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13" name="Rectangle 289"/>
          <p:cNvSpPr>
            <a:spLocks noChangeArrowheads="1"/>
          </p:cNvSpPr>
          <p:nvPr/>
        </p:nvSpPr>
        <p:spPr bwMode="auto">
          <a:xfrm>
            <a:off x="5246576" y="6258481"/>
            <a:ext cx="1262062" cy="3079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atinLnBrk="0"/>
            <a:r>
              <a:rPr kumimoji="0" lang="ko-KR" altLang="en-US" sz="1400" dirty="0">
                <a:latin typeface="Sylfaen" pitchFamily="18" charset="0"/>
                <a:ea typeface="HY헤드라인M" pitchFamily="18" charset="-127"/>
              </a:rPr>
              <a:t>함평천지한우</a:t>
            </a:r>
          </a:p>
        </p:txBody>
      </p:sp>
      <p:sp>
        <p:nvSpPr>
          <p:cNvPr id="3" name="Rectangle 289"/>
          <p:cNvSpPr>
            <a:spLocks noChangeArrowheads="1"/>
          </p:cNvSpPr>
          <p:nvPr/>
        </p:nvSpPr>
        <p:spPr bwMode="auto">
          <a:xfrm>
            <a:off x="7190792" y="6228318"/>
            <a:ext cx="1006475" cy="3381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atinLnBrk="0"/>
            <a:r>
              <a:rPr kumimoji="0" lang="ko-KR" altLang="en-US" sz="1600" dirty="0">
                <a:latin typeface="Sylfaen" pitchFamily="18" charset="0"/>
                <a:ea typeface="HY헤드라인M" pitchFamily="18" charset="-127"/>
              </a:rPr>
              <a:t>나  비  쌀</a:t>
            </a:r>
          </a:p>
        </p:txBody>
      </p:sp>
      <p:pic>
        <p:nvPicPr>
          <p:cNvPr id="38" name="Picture 3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8024" y="2132856"/>
            <a:ext cx="345638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30" name="Picture 3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8064" y="4649624"/>
            <a:ext cx="1728192" cy="1477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26296" y="4649625"/>
            <a:ext cx="1944216" cy="1440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Rectangle 289"/>
          <p:cNvSpPr>
            <a:spLocks noChangeArrowheads="1"/>
          </p:cNvSpPr>
          <p:nvPr/>
        </p:nvSpPr>
        <p:spPr bwMode="auto">
          <a:xfrm>
            <a:off x="715820" y="6258679"/>
            <a:ext cx="1585436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dist" latinLnBrk="0"/>
            <a:r>
              <a:rPr kumimoji="0" lang="ko-KR" altLang="en-US" sz="1400" dirty="0" smtClean="0">
                <a:latin typeface="Sylfaen" pitchFamily="18" charset="0"/>
                <a:ea typeface="HY헤드라인M" pitchFamily="18" charset="-127"/>
              </a:rPr>
              <a:t>함평나비대축</a:t>
            </a:r>
            <a:r>
              <a:rPr kumimoji="0" lang="ko-KR" altLang="en-US" sz="1400" dirty="0">
                <a:latin typeface="Sylfaen" pitchFamily="18" charset="0"/>
                <a:ea typeface="HY헤드라인M" pitchFamily="18" charset="-127"/>
              </a:rPr>
              <a:t>제</a:t>
            </a:r>
          </a:p>
        </p:txBody>
      </p:sp>
      <p:sp>
        <p:nvSpPr>
          <p:cNvPr id="46" name="Rectangle 289"/>
          <p:cNvSpPr>
            <a:spLocks noChangeArrowheads="1"/>
          </p:cNvSpPr>
          <p:nvPr/>
        </p:nvSpPr>
        <p:spPr bwMode="auto">
          <a:xfrm>
            <a:off x="2798304" y="6258679"/>
            <a:ext cx="1800199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latinLnBrk="0"/>
            <a:r>
              <a:rPr kumimoji="0" lang="ko-KR" altLang="en-US" sz="1400" spc="-150" dirty="0" smtClean="0">
                <a:latin typeface="Sylfaen" pitchFamily="18" charset="0"/>
                <a:ea typeface="HY헤드라인M" pitchFamily="18" charset="-127"/>
              </a:rPr>
              <a:t>함평대한민국국향대전</a:t>
            </a:r>
            <a:endParaRPr kumimoji="0" lang="ko-KR" altLang="en-US" sz="1400" spc="-150" dirty="0">
              <a:latin typeface="Sylfaen" pitchFamily="18" charset="0"/>
              <a:ea typeface="HY헤드라인M" pitchFamily="18" charset="-127"/>
            </a:endParaRP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1560" y="1124744"/>
            <a:ext cx="396044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25016" y="0"/>
            <a:ext cx="8892480" cy="1351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524328" y="188640"/>
            <a:ext cx="144016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직사각형 19"/>
          <p:cNvSpPr/>
          <p:nvPr/>
        </p:nvSpPr>
        <p:spPr>
          <a:xfrm>
            <a:off x="251520" y="188640"/>
            <a:ext cx="4896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Ⅰ</a:t>
            </a:r>
            <a:r>
              <a:rPr lang="ko-KR" altLang="en-US" sz="32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추진배경</a:t>
            </a:r>
            <a:r>
              <a:rPr lang="en-US" altLang="ko-KR" sz="3200" b="1" dirty="0" smtClean="0">
                <a:solidFill>
                  <a:srgbClr val="008080"/>
                </a:solidFill>
                <a:latin typeface="+mn-ea"/>
              </a:rPr>
              <a:t>-</a:t>
            </a:r>
            <a:r>
              <a:rPr lang="ko-KR" altLang="en-US" sz="3200" b="1" dirty="0" smtClean="0">
                <a:solidFill>
                  <a:srgbClr val="008080"/>
                </a:solidFill>
                <a:latin typeface="+mn-ea"/>
              </a:rPr>
              <a:t>일반현황</a:t>
            </a:r>
            <a:endParaRPr lang="ko-KR" altLang="en-US" sz="3200" b="1" dirty="0">
              <a:solidFill>
                <a:srgbClr val="008080"/>
              </a:solidFill>
              <a:latin typeface="+mn-ea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940424" y="1722294"/>
            <a:ext cx="3736032" cy="338554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dist"/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보건기관 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600" b="1" spc="-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ko-KR" altLang="en-US" sz="1600" b="1" spc="-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보건소</a:t>
            </a:r>
            <a:r>
              <a:rPr lang="en-US" altLang="ko-KR" sz="1600" b="1" spc="-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8</a:t>
            </a:r>
            <a:r>
              <a:rPr lang="ko-KR" altLang="en-US" sz="1600" b="1" spc="-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보건지소</a:t>
            </a:r>
            <a:r>
              <a:rPr lang="en-US" altLang="ko-KR" sz="1600" b="1" spc="-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16</a:t>
            </a:r>
            <a:r>
              <a:rPr lang="ko-KR" altLang="en-US" sz="1600" b="1" spc="-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보건진료소</a:t>
            </a:r>
            <a:endParaRPr lang="ko-KR" altLang="en-US" sz="1600" b="1" spc="-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4932040" y="1290246"/>
            <a:ext cx="3744416" cy="338554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dist"/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행정구역 </a:t>
            </a:r>
            <a:r>
              <a:rPr lang="en-US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1</a:t>
            </a: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읍 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</a:t>
            </a: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면 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272</a:t>
            </a: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개리 </a:t>
            </a:r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496</a:t>
            </a:r>
            <a:r>
              <a: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마을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539552" y="90872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［지역현황］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6" name="TextBox 21"/>
          <p:cNvSpPr txBox="1">
            <a:spLocks noChangeArrowheads="1"/>
          </p:cNvSpPr>
          <p:nvPr/>
        </p:nvSpPr>
        <p:spPr bwMode="auto">
          <a:xfrm>
            <a:off x="1371600" y="-12700"/>
            <a:ext cx="29495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/>
            <a:r>
              <a:rPr kumimoji="0" lang="ko-KR" altLang="en-US" sz="32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추 진 배 경</a:t>
            </a:r>
            <a:endParaRPr kumimoji="0" lang="ko-KR" altLang="en-US" sz="320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Verdana" pitchFamily="34" charset="0"/>
            </a:endParaRPr>
          </a:p>
        </p:txBody>
      </p:sp>
      <p:pic>
        <p:nvPicPr>
          <p:cNvPr id="8209" name="Picture 38" descr="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450" y="115888"/>
            <a:ext cx="25876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5016" y="0"/>
            <a:ext cx="8892480" cy="1351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328" y="188640"/>
            <a:ext cx="144016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직사각형 19"/>
          <p:cNvSpPr/>
          <p:nvPr/>
        </p:nvSpPr>
        <p:spPr>
          <a:xfrm>
            <a:off x="251520" y="188640"/>
            <a:ext cx="48965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2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Ⅰ</a:t>
            </a:r>
            <a:r>
              <a:rPr lang="ko-KR" altLang="en-US" sz="32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추진배경</a:t>
            </a:r>
            <a:r>
              <a:rPr lang="en-US" altLang="ko-KR" sz="3200" b="1" dirty="0" smtClean="0">
                <a:solidFill>
                  <a:srgbClr val="008080"/>
                </a:solidFill>
                <a:latin typeface="+mn-ea"/>
              </a:rPr>
              <a:t>-</a:t>
            </a:r>
            <a:r>
              <a:rPr lang="ko-KR" altLang="en-US" sz="3200" b="1" dirty="0" smtClean="0">
                <a:solidFill>
                  <a:srgbClr val="008080"/>
                </a:solidFill>
                <a:latin typeface="+mn-ea"/>
              </a:rPr>
              <a:t>일반현황</a:t>
            </a:r>
            <a:endParaRPr lang="ko-KR" altLang="en-US" sz="3200" b="1" dirty="0">
              <a:solidFill>
                <a:srgbClr val="008080"/>
              </a:solidFill>
              <a:latin typeface="+mn-ea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395536" y="1700808"/>
          <a:ext cx="5437115" cy="146304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864096"/>
                <a:gridCol w="1310750"/>
                <a:gridCol w="1087423"/>
                <a:gridCol w="1087423"/>
                <a:gridCol w="1087423"/>
              </a:tblGrid>
              <a:tr h="3240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계</a:t>
                      </a:r>
                      <a:endParaRPr lang="ko-KR" alt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위암</a:t>
                      </a:r>
                      <a:endParaRPr lang="ko-KR" alt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대장암</a:t>
                      </a:r>
                      <a:endParaRPr lang="ko-KR" alt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간암</a:t>
                      </a:r>
                      <a:endParaRPr lang="ko-KR" alt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폐암</a:t>
                      </a:r>
                      <a:endParaRPr lang="ko-KR" alt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24036">
                <a:tc rowSpan="3">
                  <a:txBody>
                    <a:bodyPr/>
                    <a:lstStyle/>
                    <a:p>
                      <a:pPr algn="ctr" latinLnBrk="1"/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424</a:t>
                      </a:r>
                      <a:r>
                        <a:rPr lang="ko-KR" altLang="en-US" dirty="0" smtClean="0"/>
                        <a:t>명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112</a:t>
                      </a:r>
                      <a:r>
                        <a:rPr lang="ko-KR" altLang="en-US" dirty="0" smtClean="0"/>
                        <a:t>명</a:t>
                      </a:r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62</a:t>
                      </a:r>
                      <a:r>
                        <a:rPr lang="ko-KR" altLang="en-US" dirty="0" smtClean="0"/>
                        <a:t>명</a:t>
                      </a:r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27</a:t>
                      </a:r>
                      <a:r>
                        <a:rPr lang="ko-KR" altLang="en-US" dirty="0" smtClean="0"/>
                        <a:t>명</a:t>
                      </a:r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32</a:t>
                      </a:r>
                      <a:r>
                        <a:rPr lang="ko-KR" altLang="en-US" dirty="0" smtClean="0"/>
                        <a:t>명</a:t>
                      </a:r>
                      <a:endParaRPr lang="ko-KR" altLang="en-US" dirty="0"/>
                    </a:p>
                  </a:txBody>
                  <a:tcPr>
                    <a:noFill/>
                  </a:tcPr>
                </a:tc>
              </a:tr>
              <a:tr h="32403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유방암</a:t>
                      </a:r>
                      <a:endParaRPr lang="ko-KR" alt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자궁암</a:t>
                      </a:r>
                      <a:endParaRPr lang="ko-KR" alt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/>
                        <a:t>전립선암</a:t>
                      </a:r>
                      <a:endParaRPr lang="ko-KR" altLang="en-US" sz="16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기타</a:t>
                      </a:r>
                      <a:endParaRPr lang="ko-KR" altLang="en-US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2403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30</a:t>
                      </a:r>
                      <a:r>
                        <a:rPr lang="ko-KR" altLang="en-US" dirty="0" smtClean="0"/>
                        <a:t>명</a:t>
                      </a:r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28</a:t>
                      </a:r>
                      <a:r>
                        <a:rPr lang="ko-KR" altLang="en-US" dirty="0" smtClean="0"/>
                        <a:t>명</a:t>
                      </a:r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17</a:t>
                      </a:r>
                      <a:r>
                        <a:rPr lang="ko-KR" altLang="en-US" dirty="0" smtClean="0"/>
                        <a:t>명</a:t>
                      </a:r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116</a:t>
                      </a:r>
                      <a:r>
                        <a:rPr lang="ko-KR" altLang="en-US" dirty="0" smtClean="0"/>
                        <a:t>명</a:t>
                      </a:r>
                      <a:endParaRPr lang="ko-KR" altLang="en-U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23" name="차트 22"/>
          <p:cNvGraphicFramePr/>
          <p:nvPr/>
        </p:nvGraphicFramePr>
        <p:xfrm>
          <a:off x="2843808" y="3140968"/>
          <a:ext cx="5832648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25" name="직선 연결선 24"/>
          <p:cNvCxnSpPr/>
          <p:nvPr/>
        </p:nvCxnSpPr>
        <p:spPr>
          <a:xfrm>
            <a:off x="251520" y="6604856"/>
            <a:ext cx="8640960" cy="0"/>
          </a:xfrm>
          <a:prstGeom prst="line">
            <a:avLst/>
          </a:prstGeom>
          <a:ln w="53975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971600" y="4005064"/>
            <a:ext cx="1885859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직사각형 28"/>
          <p:cNvSpPr/>
          <p:nvPr/>
        </p:nvSpPr>
        <p:spPr>
          <a:xfrm>
            <a:off x="395536" y="1052736"/>
            <a:ext cx="55114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［함평군 </a:t>
            </a:r>
            <a:r>
              <a:rPr lang="ko-KR" alt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암종별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재가암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관리대상자 현황 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2016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년］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8374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40152" y="1556792"/>
            <a:ext cx="249414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016" y="0"/>
            <a:ext cx="8892480" cy="1351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모서리가 둥근 직사각형 36"/>
          <p:cNvSpPr/>
          <p:nvPr/>
        </p:nvSpPr>
        <p:spPr>
          <a:xfrm>
            <a:off x="4990528" y="1693304"/>
            <a:ext cx="3685928" cy="4760032"/>
          </a:xfrm>
          <a:prstGeom prst="roundRect">
            <a:avLst/>
          </a:prstGeom>
          <a:solidFill>
            <a:srgbClr val="FDFE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모서리가 둥근 직사각형 32"/>
          <p:cNvSpPr/>
          <p:nvPr/>
        </p:nvSpPr>
        <p:spPr>
          <a:xfrm>
            <a:off x="676064" y="1642052"/>
            <a:ext cx="4113716" cy="4968552"/>
          </a:xfrm>
          <a:prstGeom prst="roundRect">
            <a:avLst/>
          </a:prstGeom>
          <a:solidFill>
            <a:srgbClr val="FFF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4" y="260648"/>
            <a:ext cx="144016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899592" y="980728"/>
            <a:ext cx="50405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</a:rPr>
              <a:t>1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9552" y="908720"/>
            <a:ext cx="806489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latin typeface="+mn-ea"/>
              </a:rPr>
              <a:t>Ⅰ-</a:t>
            </a:r>
            <a:r>
              <a:rPr lang="en-US" altLang="ko-KR" sz="2600" b="1" spc="-150" dirty="0" smtClean="0"/>
              <a:t>1) </a:t>
            </a:r>
            <a:r>
              <a:rPr lang="ko-KR" altLang="en-US" sz="2600" b="1" spc="-150" dirty="0" smtClean="0"/>
              <a:t>암 생존자</a:t>
            </a:r>
            <a:r>
              <a:rPr lang="en-US" altLang="ko-KR" sz="2600" b="1" spc="-150" dirty="0" smtClean="0"/>
              <a:t>, </a:t>
            </a:r>
            <a:r>
              <a:rPr lang="ko-KR" altLang="en-US" sz="2600" b="1" spc="-150" dirty="0" err="1" smtClean="0"/>
              <a:t>이차암</a:t>
            </a:r>
            <a:r>
              <a:rPr lang="ko-KR" altLang="en-US" sz="2600" b="1" spc="-150" dirty="0" smtClean="0"/>
              <a:t> 발생위험</a:t>
            </a:r>
            <a:r>
              <a:rPr lang="ko-KR" altLang="en-US" sz="2600" b="1" spc="-150" dirty="0" smtClean="0">
                <a:solidFill>
                  <a:srgbClr val="FF0000"/>
                </a:solidFill>
              </a:rPr>
              <a:t>↑</a:t>
            </a:r>
            <a:r>
              <a:rPr lang="ko-KR" altLang="en-US" sz="2600" b="1" spc="-150" dirty="0" err="1" smtClean="0"/>
              <a:t>국가암검진수검율</a:t>
            </a:r>
            <a:r>
              <a:rPr lang="ko-KR" altLang="en-US" sz="2600" b="1" spc="-150" dirty="0" smtClean="0">
                <a:solidFill>
                  <a:srgbClr val="FF0000"/>
                </a:solidFill>
              </a:rPr>
              <a:t>↓</a:t>
            </a:r>
            <a:endParaRPr lang="ko-KR" altLang="en-US" sz="2600" b="1" spc="-150" dirty="0">
              <a:solidFill>
                <a:srgbClr val="FF0000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67544" y="188640"/>
            <a:ext cx="55446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0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Ⅰ</a:t>
            </a:r>
            <a:r>
              <a:rPr lang="ko-KR" altLang="en-US" sz="30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추진배경</a:t>
            </a:r>
            <a:r>
              <a:rPr lang="en-US" altLang="ko-KR" sz="30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- </a:t>
            </a:r>
            <a:r>
              <a:rPr lang="ko-KR" altLang="en-US" sz="30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사업의 필요성</a:t>
            </a:r>
            <a:endParaRPr lang="ko-KR" altLang="en-US" sz="3000" b="1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26" name="Freeform 26"/>
          <p:cNvSpPr/>
          <p:nvPr/>
        </p:nvSpPr>
        <p:spPr>
          <a:xfrm>
            <a:off x="3393368" y="2708920"/>
            <a:ext cx="1034616" cy="2430068"/>
          </a:xfrm>
          <a:custGeom>
            <a:avLst/>
            <a:gdLst>
              <a:gd name="connsiteX0" fmla="*/ 728026 w 2450507"/>
              <a:gd name="connsiteY0" fmla="*/ 1125059 h 5800959"/>
              <a:gd name="connsiteX1" fmla="*/ 1724714 w 2450507"/>
              <a:gd name="connsiteY1" fmla="*/ 1125059 h 5800959"/>
              <a:gd name="connsiteX2" fmla="*/ 2450506 w 2450507"/>
              <a:gd name="connsiteY2" fmla="*/ 1850851 h 5800959"/>
              <a:gd name="connsiteX3" fmla="*/ 2450506 w 2450507"/>
              <a:gd name="connsiteY3" fmla="*/ 1882105 h 5800959"/>
              <a:gd name="connsiteX4" fmla="*/ 2450507 w 2450507"/>
              <a:gd name="connsiteY4" fmla="*/ 1882115 h 5800959"/>
              <a:gd name="connsiteX5" fmla="*/ 2450506 w 2450507"/>
              <a:gd name="connsiteY5" fmla="*/ 3168826 h 5800959"/>
              <a:gd name="connsiteX6" fmla="*/ 2213690 w 2450507"/>
              <a:gd name="connsiteY6" fmla="*/ 3405642 h 5800959"/>
              <a:gd name="connsiteX7" fmla="*/ 2213691 w 2450507"/>
              <a:gd name="connsiteY7" fmla="*/ 3405641 h 5800959"/>
              <a:gd name="connsiteX8" fmla="*/ 1976875 w 2450507"/>
              <a:gd name="connsiteY8" fmla="*/ 3168825 h 5800959"/>
              <a:gd name="connsiteX9" fmla="*/ 1976875 w 2450507"/>
              <a:gd name="connsiteY9" fmla="*/ 1911559 h 5800959"/>
              <a:gd name="connsiteX10" fmla="*/ 1896214 w 2450507"/>
              <a:gd name="connsiteY10" fmla="*/ 1911559 h 5800959"/>
              <a:gd name="connsiteX11" fmla="*/ 1896214 w 2450507"/>
              <a:gd name="connsiteY11" fmla="*/ 3339560 h 5800959"/>
              <a:gd name="connsiteX12" fmla="*/ 1896214 w 2450507"/>
              <a:gd name="connsiteY12" fmla="*/ 3405641 h 5800959"/>
              <a:gd name="connsiteX13" fmla="*/ 1896214 w 2450507"/>
              <a:gd name="connsiteY13" fmla="*/ 5496394 h 5800959"/>
              <a:gd name="connsiteX14" fmla="*/ 1591649 w 2450507"/>
              <a:gd name="connsiteY14" fmla="*/ 5800959 h 5800959"/>
              <a:gd name="connsiteX15" fmla="*/ 1287084 w 2450507"/>
              <a:gd name="connsiteY15" fmla="*/ 5496394 h 5800959"/>
              <a:gd name="connsiteX16" fmla="*/ 1287084 w 2450507"/>
              <a:gd name="connsiteY16" fmla="*/ 3405641 h 5800959"/>
              <a:gd name="connsiteX17" fmla="*/ 1163422 w 2450507"/>
              <a:gd name="connsiteY17" fmla="*/ 3405641 h 5800959"/>
              <a:gd name="connsiteX18" fmla="*/ 1163422 w 2450507"/>
              <a:gd name="connsiteY18" fmla="*/ 5496394 h 5800959"/>
              <a:gd name="connsiteX19" fmla="*/ 858857 w 2450507"/>
              <a:gd name="connsiteY19" fmla="*/ 5800959 h 5800959"/>
              <a:gd name="connsiteX20" fmla="*/ 554292 w 2450507"/>
              <a:gd name="connsiteY20" fmla="*/ 5496394 h 5800959"/>
              <a:gd name="connsiteX21" fmla="*/ 554292 w 2450507"/>
              <a:gd name="connsiteY21" fmla="*/ 3405641 h 5800959"/>
              <a:gd name="connsiteX22" fmla="*/ 554292 w 2450507"/>
              <a:gd name="connsiteY22" fmla="*/ 3405641 h 5800959"/>
              <a:gd name="connsiteX23" fmla="*/ 554292 w 2450507"/>
              <a:gd name="connsiteY23" fmla="*/ 1911559 h 5800959"/>
              <a:gd name="connsiteX24" fmla="*/ 473632 w 2450507"/>
              <a:gd name="connsiteY24" fmla="*/ 1911559 h 5800959"/>
              <a:gd name="connsiteX25" fmla="*/ 473631 w 2450507"/>
              <a:gd name="connsiteY25" fmla="*/ 3168826 h 5800959"/>
              <a:gd name="connsiteX26" fmla="*/ 236815 w 2450507"/>
              <a:gd name="connsiteY26" fmla="*/ 3405642 h 5800959"/>
              <a:gd name="connsiteX27" fmla="*/ 236816 w 2450507"/>
              <a:gd name="connsiteY27" fmla="*/ 3405641 h 5800959"/>
              <a:gd name="connsiteX28" fmla="*/ 0 w 2450507"/>
              <a:gd name="connsiteY28" fmla="*/ 3168825 h 5800959"/>
              <a:gd name="connsiteX29" fmla="*/ 0 w 2450507"/>
              <a:gd name="connsiteY29" fmla="*/ 1882115 h 5800959"/>
              <a:gd name="connsiteX30" fmla="*/ 2234 w 2450507"/>
              <a:gd name="connsiteY30" fmla="*/ 1859954 h 5800959"/>
              <a:gd name="connsiteX31" fmla="*/ 2234 w 2450507"/>
              <a:gd name="connsiteY31" fmla="*/ 1850851 h 5800959"/>
              <a:gd name="connsiteX32" fmla="*/ 728026 w 2450507"/>
              <a:gd name="connsiteY32" fmla="*/ 1125059 h 5800959"/>
              <a:gd name="connsiteX33" fmla="*/ 1226370 w 2450507"/>
              <a:gd name="connsiteY33" fmla="*/ 0 h 5800959"/>
              <a:gd name="connsiteX34" fmla="*/ 1730426 w 2450507"/>
              <a:gd name="connsiteY34" fmla="*/ 504056 h 5800959"/>
              <a:gd name="connsiteX35" fmla="*/ 1226370 w 2450507"/>
              <a:gd name="connsiteY35" fmla="*/ 1008112 h 5800959"/>
              <a:gd name="connsiteX36" fmla="*/ 722314 w 2450507"/>
              <a:gd name="connsiteY36" fmla="*/ 504056 h 5800959"/>
              <a:gd name="connsiteX37" fmla="*/ 1226370 w 2450507"/>
              <a:gd name="connsiteY37" fmla="*/ 0 h 580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450507" h="5800959">
                <a:moveTo>
                  <a:pt x="728026" y="1125059"/>
                </a:moveTo>
                <a:lnTo>
                  <a:pt x="1724714" y="1125059"/>
                </a:lnTo>
                <a:cubicBezTo>
                  <a:pt x="2125558" y="1125059"/>
                  <a:pt x="2450506" y="1450007"/>
                  <a:pt x="2450506" y="1850851"/>
                </a:cubicBezTo>
                <a:lnTo>
                  <a:pt x="2450506" y="1882105"/>
                </a:lnTo>
                <a:lnTo>
                  <a:pt x="2450507" y="1882115"/>
                </a:lnTo>
                <a:cubicBezTo>
                  <a:pt x="2450507" y="2311019"/>
                  <a:pt x="2450506" y="2739922"/>
                  <a:pt x="2450506" y="3168826"/>
                </a:cubicBezTo>
                <a:cubicBezTo>
                  <a:pt x="2450506" y="3299616"/>
                  <a:pt x="2344480" y="3405642"/>
                  <a:pt x="2213690" y="3405642"/>
                </a:cubicBezTo>
                <a:lnTo>
                  <a:pt x="2213691" y="3405641"/>
                </a:lnTo>
                <a:cubicBezTo>
                  <a:pt x="2082901" y="3405641"/>
                  <a:pt x="1976875" y="3299615"/>
                  <a:pt x="1976875" y="3168825"/>
                </a:cubicBezTo>
                <a:lnTo>
                  <a:pt x="1976875" y="1911559"/>
                </a:lnTo>
                <a:lnTo>
                  <a:pt x="1896214" y="1911559"/>
                </a:lnTo>
                <a:lnTo>
                  <a:pt x="1896214" y="3339560"/>
                </a:lnTo>
                <a:lnTo>
                  <a:pt x="1896214" y="3405641"/>
                </a:lnTo>
                <a:lnTo>
                  <a:pt x="1896214" y="5496394"/>
                </a:lnTo>
                <a:cubicBezTo>
                  <a:pt x="1896214" y="5664601"/>
                  <a:pt x="1759856" y="5800959"/>
                  <a:pt x="1591649" y="5800959"/>
                </a:cubicBezTo>
                <a:cubicBezTo>
                  <a:pt x="1423442" y="5800959"/>
                  <a:pt x="1287084" y="5664601"/>
                  <a:pt x="1287084" y="5496394"/>
                </a:cubicBezTo>
                <a:lnTo>
                  <a:pt x="1287084" y="3405641"/>
                </a:lnTo>
                <a:lnTo>
                  <a:pt x="1163422" y="3405641"/>
                </a:lnTo>
                <a:lnTo>
                  <a:pt x="1163422" y="5496394"/>
                </a:lnTo>
                <a:cubicBezTo>
                  <a:pt x="1163422" y="5664601"/>
                  <a:pt x="1027064" y="5800959"/>
                  <a:pt x="858857" y="5800959"/>
                </a:cubicBezTo>
                <a:cubicBezTo>
                  <a:pt x="690650" y="5800959"/>
                  <a:pt x="554292" y="5664601"/>
                  <a:pt x="554292" y="5496394"/>
                </a:cubicBezTo>
                <a:lnTo>
                  <a:pt x="554292" y="3405641"/>
                </a:lnTo>
                <a:lnTo>
                  <a:pt x="554292" y="3405641"/>
                </a:lnTo>
                <a:lnTo>
                  <a:pt x="554292" y="1911559"/>
                </a:lnTo>
                <a:lnTo>
                  <a:pt x="473632" y="1911559"/>
                </a:lnTo>
                <a:lnTo>
                  <a:pt x="473631" y="3168826"/>
                </a:lnTo>
                <a:cubicBezTo>
                  <a:pt x="473631" y="3299616"/>
                  <a:pt x="367605" y="3405642"/>
                  <a:pt x="236815" y="3405642"/>
                </a:cubicBezTo>
                <a:lnTo>
                  <a:pt x="236816" y="3405641"/>
                </a:lnTo>
                <a:cubicBezTo>
                  <a:pt x="106026" y="3405641"/>
                  <a:pt x="0" y="3299615"/>
                  <a:pt x="0" y="3168825"/>
                </a:cubicBezTo>
                <a:lnTo>
                  <a:pt x="0" y="1882115"/>
                </a:lnTo>
                <a:lnTo>
                  <a:pt x="2234" y="1859954"/>
                </a:lnTo>
                <a:lnTo>
                  <a:pt x="2234" y="1850851"/>
                </a:lnTo>
                <a:cubicBezTo>
                  <a:pt x="2234" y="1450007"/>
                  <a:pt x="327182" y="1125059"/>
                  <a:pt x="728026" y="1125059"/>
                </a:cubicBezTo>
                <a:close/>
                <a:moveTo>
                  <a:pt x="1226370" y="0"/>
                </a:moveTo>
                <a:cubicBezTo>
                  <a:pt x="1504752" y="0"/>
                  <a:pt x="1730426" y="225674"/>
                  <a:pt x="1730426" y="504056"/>
                </a:cubicBezTo>
                <a:cubicBezTo>
                  <a:pt x="1730426" y="782438"/>
                  <a:pt x="1504752" y="1008112"/>
                  <a:pt x="1226370" y="1008112"/>
                </a:cubicBezTo>
                <a:cubicBezTo>
                  <a:pt x="947988" y="1008112"/>
                  <a:pt x="722314" y="782438"/>
                  <a:pt x="722314" y="504056"/>
                </a:cubicBezTo>
                <a:cubicBezTo>
                  <a:pt x="722314" y="225674"/>
                  <a:pt x="947988" y="0"/>
                  <a:pt x="1226370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>
              <a:rot lat="0" lon="1200000" rev="0"/>
            </a:camera>
            <a:lightRig rig="threePt" dir="t"/>
          </a:scene3d>
          <a:sp3d extrusionH="254000" prstMaterial="flat">
            <a:bevelT w="254000"/>
            <a:extrusionClr>
              <a:schemeClr val="accent2">
                <a:lumMod val="40000"/>
                <a:lumOff val="6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Freeform 27"/>
          <p:cNvSpPr/>
          <p:nvPr/>
        </p:nvSpPr>
        <p:spPr>
          <a:xfrm>
            <a:off x="3059832" y="2708920"/>
            <a:ext cx="909600" cy="2430068"/>
          </a:xfrm>
          <a:custGeom>
            <a:avLst/>
            <a:gdLst>
              <a:gd name="connsiteX0" fmla="*/ 728026 w 2450507"/>
              <a:gd name="connsiteY0" fmla="*/ 1125059 h 5800959"/>
              <a:gd name="connsiteX1" fmla="*/ 1724714 w 2450507"/>
              <a:gd name="connsiteY1" fmla="*/ 1125059 h 5800959"/>
              <a:gd name="connsiteX2" fmla="*/ 2450506 w 2450507"/>
              <a:gd name="connsiteY2" fmla="*/ 1850851 h 5800959"/>
              <a:gd name="connsiteX3" fmla="*/ 2450506 w 2450507"/>
              <a:gd name="connsiteY3" fmla="*/ 1882105 h 5800959"/>
              <a:gd name="connsiteX4" fmla="*/ 2450507 w 2450507"/>
              <a:gd name="connsiteY4" fmla="*/ 1882115 h 5800959"/>
              <a:gd name="connsiteX5" fmla="*/ 2450506 w 2450507"/>
              <a:gd name="connsiteY5" fmla="*/ 3168826 h 5800959"/>
              <a:gd name="connsiteX6" fmla="*/ 2213690 w 2450507"/>
              <a:gd name="connsiteY6" fmla="*/ 3405642 h 5800959"/>
              <a:gd name="connsiteX7" fmla="*/ 2213691 w 2450507"/>
              <a:gd name="connsiteY7" fmla="*/ 3405641 h 5800959"/>
              <a:gd name="connsiteX8" fmla="*/ 1976875 w 2450507"/>
              <a:gd name="connsiteY8" fmla="*/ 3168825 h 5800959"/>
              <a:gd name="connsiteX9" fmla="*/ 1976875 w 2450507"/>
              <a:gd name="connsiteY9" fmla="*/ 1911559 h 5800959"/>
              <a:gd name="connsiteX10" fmla="*/ 1896214 w 2450507"/>
              <a:gd name="connsiteY10" fmla="*/ 1911559 h 5800959"/>
              <a:gd name="connsiteX11" fmla="*/ 1896214 w 2450507"/>
              <a:gd name="connsiteY11" fmla="*/ 3339560 h 5800959"/>
              <a:gd name="connsiteX12" fmla="*/ 1896214 w 2450507"/>
              <a:gd name="connsiteY12" fmla="*/ 3405641 h 5800959"/>
              <a:gd name="connsiteX13" fmla="*/ 1896214 w 2450507"/>
              <a:gd name="connsiteY13" fmla="*/ 5496394 h 5800959"/>
              <a:gd name="connsiteX14" fmla="*/ 1591649 w 2450507"/>
              <a:gd name="connsiteY14" fmla="*/ 5800959 h 5800959"/>
              <a:gd name="connsiteX15" fmla="*/ 1287084 w 2450507"/>
              <a:gd name="connsiteY15" fmla="*/ 5496394 h 5800959"/>
              <a:gd name="connsiteX16" fmla="*/ 1287084 w 2450507"/>
              <a:gd name="connsiteY16" fmla="*/ 3405641 h 5800959"/>
              <a:gd name="connsiteX17" fmla="*/ 1163422 w 2450507"/>
              <a:gd name="connsiteY17" fmla="*/ 3405641 h 5800959"/>
              <a:gd name="connsiteX18" fmla="*/ 1163422 w 2450507"/>
              <a:gd name="connsiteY18" fmla="*/ 5496394 h 5800959"/>
              <a:gd name="connsiteX19" fmla="*/ 858857 w 2450507"/>
              <a:gd name="connsiteY19" fmla="*/ 5800959 h 5800959"/>
              <a:gd name="connsiteX20" fmla="*/ 554292 w 2450507"/>
              <a:gd name="connsiteY20" fmla="*/ 5496394 h 5800959"/>
              <a:gd name="connsiteX21" fmla="*/ 554292 w 2450507"/>
              <a:gd name="connsiteY21" fmla="*/ 3405641 h 5800959"/>
              <a:gd name="connsiteX22" fmla="*/ 554292 w 2450507"/>
              <a:gd name="connsiteY22" fmla="*/ 3405641 h 5800959"/>
              <a:gd name="connsiteX23" fmla="*/ 554292 w 2450507"/>
              <a:gd name="connsiteY23" fmla="*/ 1911559 h 5800959"/>
              <a:gd name="connsiteX24" fmla="*/ 473632 w 2450507"/>
              <a:gd name="connsiteY24" fmla="*/ 1911559 h 5800959"/>
              <a:gd name="connsiteX25" fmla="*/ 473631 w 2450507"/>
              <a:gd name="connsiteY25" fmla="*/ 3168826 h 5800959"/>
              <a:gd name="connsiteX26" fmla="*/ 236815 w 2450507"/>
              <a:gd name="connsiteY26" fmla="*/ 3405642 h 5800959"/>
              <a:gd name="connsiteX27" fmla="*/ 236816 w 2450507"/>
              <a:gd name="connsiteY27" fmla="*/ 3405641 h 5800959"/>
              <a:gd name="connsiteX28" fmla="*/ 0 w 2450507"/>
              <a:gd name="connsiteY28" fmla="*/ 3168825 h 5800959"/>
              <a:gd name="connsiteX29" fmla="*/ 0 w 2450507"/>
              <a:gd name="connsiteY29" fmla="*/ 1882115 h 5800959"/>
              <a:gd name="connsiteX30" fmla="*/ 2234 w 2450507"/>
              <a:gd name="connsiteY30" fmla="*/ 1859954 h 5800959"/>
              <a:gd name="connsiteX31" fmla="*/ 2234 w 2450507"/>
              <a:gd name="connsiteY31" fmla="*/ 1850851 h 5800959"/>
              <a:gd name="connsiteX32" fmla="*/ 728026 w 2450507"/>
              <a:gd name="connsiteY32" fmla="*/ 1125059 h 5800959"/>
              <a:gd name="connsiteX33" fmla="*/ 1226370 w 2450507"/>
              <a:gd name="connsiteY33" fmla="*/ 0 h 5800959"/>
              <a:gd name="connsiteX34" fmla="*/ 1730426 w 2450507"/>
              <a:gd name="connsiteY34" fmla="*/ 504056 h 5800959"/>
              <a:gd name="connsiteX35" fmla="*/ 1226370 w 2450507"/>
              <a:gd name="connsiteY35" fmla="*/ 1008112 h 5800959"/>
              <a:gd name="connsiteX36" fmla="*/ 722314 w 2450507"/>
              <a:gd name="connsiteY36" fmla="*/ 504056 h 5800959"/>
              <a:gd name="connsiteX37" fmla="*/ 1226370 w 2450507"/>
              <a:gd name="connsiteY37" fmla="*/ 0 h 580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450507" h="5800959">
                <a:moveTo>
                  <a:pt x="728026" y="1125059"/>
                </a:moveTo>
                <a:lnTo>
                  <a:pt x="1724714" y="1125059"/>
                </a:lnTo>
                <a:cubicBezTo>
                  <a:pt x="2125558" y="1125059"/>
                  <a:pt x="2450506" y="1450007"/>
                  <a:pt x="2450506" y="1850851"/>
                </a:cubicBezTo>
                <a:lnTo>
                  <a:pt x="2450506" y="1882105"/>
                </a:lnTo>
                <a:lnTo>
                  <a:pt x="2450507" y="1882115"/>
                </a:lnTo>
                <a:cubicBezTo>
                  <a:pt x="2450507" y="2311019"/>
                  <a:pt x="2450506" y="2739922"/>
                  <a:pt x="2450506" y="3168826"/>
                </a:cubicBezTo>
                <a:cubicBezTo>
                  <a:pt x="2450506" y="3299616"/>
                  <a:pt x="2344480" y="3405642"/>
                  <a:pt x="2213690" y="3405642"/>
                </a:cubicBezTo>
                <a:lnTo>
                  <a:pt x="2213691" y="3405641"/>
                </a:lnTo>
                <a:cubicBezTo>
                  <a:pt x="2082901" y="3405641"/>
                  <a:pt x="1976875" y="3299615"/>
                  <a:pt x="1976875" y="3168825"/>
                </a:cubicBezTo>
                <a:lnTo>
                  <a:pt x="1976875" y="1911559"/>
                </a:lnTo>
                <a:lnTo>
                  <a:pt x="1896214" y="1911559"/>
                </a:lnTo>
                <a:lnTo>
                  <a:pt x="1896214" y="3339560"/>
                </a:lnTo>
                <a:lnTo>
                  <a:pt x="1896214" y="3405641"/>
                </a:lnTo>
                <a:lnTo>
                  <a:pt x="1896214" y="5496394"/>
                </a:lnTo>
                <a:cubicBezTo>
                  <a:pt x="1896214" y="5664601"/>
                  <a:pt x="1759856" y="5800959"/>
                  <a:pt x="1591649" y="5800959"/>
                </a:cubicBezTo>
                <a:cubicBezTo>
                  <a:pt x="1423442" y="5800959"/>
                  <a:pt x="1287084" y="5664601"/>
                  <a:pt x="1287084" y="5496394"/>
                </a:cubicBezTo>
                <a:lnTo>
                  <a:pt x="1287084" y="3405641"/>
                </a:lnTo>
                <a:lnTo>
                  <a:pt x="1163422" y="3405641"/>
                </a:lnTo>
                <a:lnTo>
                  <a:pt x="1163422" y="5496394"/>
                </a:lnTo>
                <a:cubicBezTo>
                  <a:pt x="1163422" y="5664601"/>
                  <a:pt x="1027064" y="5800959"/>
                  <a:pt x="858857" y="5800959"/>
                </a:cubicBezTo>
                <a:cubicBezTo>
                  <a:pt x="690650" y="5800959"/>
                  <a:pt x="554292" y="5664601"/>
                  <a:pt x="554292" y="5496394"/>
                </a:cubicBezTo>
                <a:lnTo>
                  <a:pt x="554292" y="3405641"/>
                </a:lnTo>
                <a:lnTo>
                  <a:pt x="554292" y="3405641"/>
                </a:lnTo>
                <a:lnTo>
                  <a:pt x="554292" y="1911559"/>
                </a:lnTo>
                <a:lnTo>
                  <a:pt x="473632" y="1911559"/>
                </a:lnTo>
                <a:lnTo>
                  <a:pt x="473631" y="3168826"/>
                </a:lnTo>
                <a:cubicBezTo>
                  <a:pt x="473631" y="3299616"/>
                  <a:pt x="367605" y="3405642"/>
                  <a:pt x="236815" y="3405642"/>
                </a:cubicBezTo>
                <a:lnTo>
                  <a:pt x="236816" y="3405641"/>
                </a:lnTo>
                <a:cubicBezTo>
                  <a:pt x="106026" y="3405641"/>
                  <a:pt x="0" y="3299615"/>
                  <a:pt x="0" y="3168825"/>
                </a:cubicBezTo>
                <a:lnTo>
                  <a:pt x="0" y="1882115"/>
                </a:lnTo>
                <a:lnTo>
                  <a:pt x="2234" y="1859954"/>
                </a:lnTo>
                <a:lnTo>
                  <a:pt x="2234" y="1850851"/>
                </a:lnTo>
                <a:cubicBezTo>
                  <a:pt x="2234" y="1450007"/>
                  <a:pt x="327182" y="1125059"/>
                  <a:pt x="728026" y="1125059"/>
                </a:cubicBezTo>
                <a:close/>
                <a:moveTo>
                  <a:pt x="1226370" y="0"/>
                </a:moveTo>
                <a:cubicBezTo>
                  <a:pt x="1504752" y="0"/>
                  <a:pt x="1730426" y="225674"/>
                  <a:pt x="1730426" y="504056"/>
                </a:cubicBezTo>
                <a:cubicBezTo>
                  <a:pt x="1730426" y="782438"/>
                  <a:pt x="1504752" y="1008112"/>
                  <a:pt x="1226370" y="1008112"/>
                </a:cubicBezTo>
                <a:cubicBezTo>
                  <a:pt x="947988" y="1008112"/>
                  <a:pt x="722314" y="782438"/>
                  <a:pt x="722314" y="504056"/>
                </a:cubicBezTo>
                <a:cubicBezTo>
                  <a:pt x="722314" y="225674"/>
                  <a:pt x="947988" y="0"/>
                  <a:pt x="1226370" y="0"/>
                </a:cubicBezTo>
                <a:close/>
              </a:path>
            </a:pathLst>
          </a:custGeom>
          <a:solidFill>
            <a:srgbClr val="FF7C80"/>
          </a:solidFill>
          <a:ln>
            <a:noFill/>
          </a:ln>
          <a:scene3d>
            <a:camera prst="orthographicFront">
              <a:rot lat="0" lon="1200000" rev="0"/>
            </a:camera>
            <a:lightRig rig="threePt" dir="t"/>
          </a:scene3d>
          <a:sp3d extrusionH="254000" prstMaterial="flat">
            <a:bevelT w="254000"/>
            <a:extrusionClr>
              <a:schemeClr val="accent2">
                <a:lumMod val="40000"/>
                <a:lumOff val="6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Freeform 55"/>
          <p:cNvSpPr/>
          <p:nvPr/>
        </p:nvSpPr>
        <p:spPr>
          <a:xfrm>
            <a:off x="827584" y="2492896"/>
            <a:ext cx="1115884" cy="2602344"/>
          </a:xfrm>
          <a:custGeom>
            <a:avLst/>
            <a:gdLst>
              <a:gd name="connsiteX0" fmla="*/ 728026 w 2450507"/>
              <a:gd name="connsiteY0" fmla="*/ 1125059 h 5800959"/>
              <a:gd name="connsiteX1" fmla="*/ 1724714 w 2450507"/>
              <a:gd name="connsiteY1" fmla="*/ 1125059 h 5800959"/>
              <a:gd name="connsiteX2" fmla="*/ 2450506 w 2450507"/>
              <a:gd name="connsiteY2" fmla="*/ 1850851 h 5800959"/>
              <a:gd name="connsiteX3" fmla="*/ 2450506 w 2450507"/>
              <a:gd name="connsiteY3" fmla="*/ 1882105 h 5800959"/>
              <a:gd name="connsiteX4" fmla="*/ 2450507 w 2450507"/>
              <a:gd name="connsiteY4" fmla="*/ 1882115 h 5800959"/>
              <a:gd name="connsiteX5" fmla="*/ 2450506 w 2450507"/>
              <a:gd name="connsiteY5" fmla="*/ 3168826 h 5800959"/>
              <a:gd name="connsiteX6" fmla="*/ 2213690 w 2450507"/>
              <a:gd name="connsiteY6" fmla="*/ 3405642 h 5800959"/>
              <a:gd name="connsiteX7" fmla="*/ 2213691 w 2450507"/>
              <a:gd name="connsiteY7" fmla="*/ 3405641 h 5800959"/>
              <a:gd name="connsiteX8" fmla="*/ 1976875 w 2450507"/>
              <a:gd name="connsiteY8" fmla="*/ 3168825 h 5800959"/>
              <a:gd name="connsiteX9" fmla="*/ 1976875 w 2450507"/>
              <a:gd name="connsiteY9" fmla="*/ 1911559 h 5800959"/>
              <a:gd name="connsiteX10" fmla="*/ 1896214 w 2450507"/>
              <a:gd name="connsiteY10" fmla="*/ 1911559 h 5800959"/>
              <a:gd name="connsiteX11" fmla="*/ 1896214 w 2450507"/>
              <a:gd name="connsiteY11" fmla="*/ 3339560 h 5800959"/>
              <a:gd name="connsiteX12" fmla="*/ 1896214 w 2450507"/>
              <a:gd name="connsiteY12" fmla="*/ 3405641 h 5800959"/>
              <a:gd name="connsiteX13" fmla="*/ 1896214 w 2450507"/>
              <a:gd name="connsiteY13" fmla="*/ 5496394 h 5800959"/>
              <a:gd name="connsiteX14" fmla="*/ 1591649 w 2450507"/>
              <a:gd name="connsiteY14" fmla="*/ 5800959 h 5800959"/>
              <a:gd name="connsiteX15" fmla="*/ 1287084 w 2450507"/>
              <a:gd name="connsiteY15" fmla="*/ 5496394 h 5800959"/>
              <a:gd name="connsiteX16" fmla="*/ 1287084 w 2450507"/>
              <a:gd name="connsiteY16" fmla="*/ 3405641 h 5800959"/>
              <a:gd name="connsiteX17" fmla="*/ 1163422 w 2450507"/>
              <a:gd name="connsiteY17" fmla="*/ 3405641 h 5800959"/>
              <a:gd name="connsiteX18" fmla="*/ 1163422 w 2450507"/>
              <a:gd name="connsiteY18" fmla="*/ 5496394 h 5800959"/>
              <a:gd name="connsiteX19" fmla="*/ 858857 w 2450507"/>
              <a:gd name="connsiteY19" fmla="*/ 5800959 h 5800959"/>
              <a:gd name="connsiteX20" fmla="*/ 554292 w 2450507"/>
              <a:gd name="connsiteY20" fmla="*/ 5496394 h 5800959"/>
              <a:gd name="connsiteX21" fmla="*/ 554292 w 2450507"/>
              <a:gd name="connsiteY21" fmla="*/ 3405641 h 5800959"/>
              <a:gd name="connsiteX22" fmla="*/ 554292 w 2450507"/>
              <a:gd name="connsiteY22" fmla="*/ 3405641 h 5800959"/>
              <a:gd name="connsiteX23" fmla="*/ 554292 w 2450507"/>
              <a:gd name="connsiteY23" fmla="*/ 1911559 h 5800959"/>
              <a:gd name="connsiteX24" fmla="*/ 473632 w 2450507"/>
              <a:gd name="connsiteY24" fmla="*/ 1911559 h 5800959"/>
              <a:gd name="connsiteX25" fmla="*/ 473631 w 2450507"/>
              <a:gd name="connsiteY25" fmla="*/ 3168826 h 5800959"/>
              <a:gd name="connsiteX26" fmla="*/ 236815 w 2450507"/>
              <a:gd name="connsiteY26" fmla="*/ 3405642 h 5800959"/>
              <a:gd name="connsiteX27" fmla="*/ 236816 w 2450507"/>
              <a:gd name="connsiteY27" fmla="*/ 3405641 h 5800959"/>
              <a:gd name="connsiteX28" fmla="*/ 0 w 2450507"/>
              <a:gd name="connsiteY28" fmla="*/ 3168825 h 5800959"/>
              <a:gd name="connsiteX29" fmla="*/ 0 w 2450507"/>
              <a:gd name="connsiteY29" fmla="*/ 1882115 h 5800959"/>
              <a:gd name="connsiteX30" fmla="*/ 2234 w 2450507"/>
              <a:gd name="connsiteY30" fmla="*/ 1859954 h 5800959"/>
              <a:gd name="connsiteX31" fmla="*/ 2234 w 2450507"/>
              <a:gd name="connsiteY31" fmla="*/ 1850851 h 5800959"/>
              <a:gd name="connsiteX32" fmla="*/ 728026 w 2450507"/>
              <a:gd name="connsiteY32" fmla="*/ 1125059 h 5800959"/>
              <a:gd name="connsiteX33" fmla="*/ 1226370 w 2450507"/>
              <a:gd name="connsiteY33" fmla="*/ 0 h 5800959"/>
              <a:gd name="connsiteX34" fmla="*/ 1730426 w 2450507"/>
              <a:gd name="connsiteY34" fmla="*/ 504056 h 5800959"/>
              <a:gd name="connsiteX35" fmla="*/ 1226370 w 2450507"/>
              <a:gd name="connsiteY35" fmla="*/ 1008112 h 5800959"/>
              <a:gd name="connsiteX36" fmla="*/ 722314 w 2450507"/>
              <a:gd name="connsiteY36" fmla="*/ 504056 h 5800959"/>
              <a:gd name="connsiteX37" fmla="*/ 1226370 w 2450507"/>
              <a:gd name="connsiteY37" fmla="*/ 0 h 580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450507" h="5800959">
                <a:moveTo>
                  <a:pt x="728026" y="1125059"/>
                </a:moveTo>
                <a:lnTo>
                  <a:pt x="1724714" y="1125059"/>
                </a:lnTo>
                <a:cubicBezTo>
                  <a:pt x="2125558" y="1125059"/>
                  <a:pt x="2450506" y="1450007"/>
                  <a:pt x="2450506" y="1850851"/>
                </a:cubicBezTo>
                <a:lnTo>
                  <a:pt x="2450506" y="1882105"/>
                </a:lnTo>
                <a:lnTo>
                  <a:pt x="2450507" y="1882115"/>
                </a:lnTo>
                <a:cubicBezTo>
                  <a:pt x="2450507" y="2311019"/>
                  <a:pt x="2450506" y="2739922"/>
                  <a:pt x="2450506" y="3168826"/>
                </a:cubicBezTo>
                <a:cubicBezTo>
                  <a:pt x="2450506" y="3299616"/>
                  <a:pt x="2344480" y="3405642"/>
                  <a:pt x="2213690" y="3405642"/>
                </a:cubicBezTo>
                <a:lnTo>
                  <a:pt x="2213691" y="3405641"/>
                </a:lnTo>
                <a:cubicBezTo>
                  <a:pt x="2082901" y="3405641"/>
                  <a:pt x="1976875" y="3299615"/>
                  <a:pt x="1976875" y="3168825"/>
                </a:cubicBezTo>
                <a:lnTo>
                  <a:pt x="1976875" y="1911559"/>
                </a:lnTo>
                <a:lnTo>
                  <a:pt x="1896214" y="1911559"/>
                </a:lnTo>
                <a:lnTo>
                  <a:pt x="1896214" y="3339560"/>
                </a:lnTo>
                <a:lnTo>
                  <a:pt x="1896214" y="3405641"/>
                </a:lnTo>
                <a:lnTo>
                  <a:pt x="1896214" y="5496394"/>
                </a:lnTo>
                <a:cubicBezTo>
                  <a:pt x="1896214" y="5664601"/>
                  <a:pt x="1759856" y="5800959"/>
                  <a:pt x="1591649" y="5800959"/>
                </a:cubicBezTo>
                <a:cubicBezTo>
                  <a:pt x="1423442" y="5800959"/>
                  <a:pt x="1287084" y="5664601"/>
                  <a:pt x="1287084" y="5496394"/>
                </a:cubicBezTo>
                <a:lnTo>
                  <a:pt x="1287084" y="3405641"/>
                </a:lnTo>
                <a:lnTo>
                  <a:pt x="1163422" y="3405641"/>
                </a:lnTo>
                <a:lnTo>
                  <a:pt x="1163422" y="5496394"/>
                </a:lnTo>
                <a:cubicBezTo>
                  <a:pt x="1163422" y="5664601"/>
                  <a:pt x="1027064" y="5800959"/>
                  <a:pt x="858857" y="5800959"/>
                </a:cubicBezTo>
                <a:cubicBezTo>
                  <a:pt x="690650" y="5800959"/>
                  <a:pt x="554292" y="5664601"/>
                  <a:pt x="554292" y="5496394"/>
                </a:cubicBezTo>
                <a:lnTo>
                  <a:pt x="554292" y="3405641"/>
                </a:lnTo>
                <a:lnTo>
                  <a:pt x="554292" y="3405641"/>
                </a:lnTo>
                <a:lnTo>
                  <a:pt x="554292" y="1911559"/>
                </a:lnTo>
                <a:lnTo>
                  <a:pt x="473632" y="1911559"/>
                </a:lnTo>
                <a:lnTo>
                  <a:pt x="473631" y="3168826"/>
                </a:lnTo>
                <a:cubicBezTo>
                  <a:pt x="473631" y="3299616"/>
                  <a:pt x="367605" y="3405642"/>
                  <a:pt x="236815" y="3405642"/>
                </a:cubicBezTo>
                <a:lnTo>
                  <a:pt x="236816" y="3405641"/>
                </a:lnTo>
                <a:cubicBezTo>
                  <a:pt x="106026" y="3405641"/>
                  <a:pt x="0" y="3299615"/>
                  <a:pt x="0" y="3168825"/>
                </a:cubicBezTo>
                <a:lnTo>
                  <a:pt x="0" y="1882115"/>
                </a:lnTo>
                <a:lnTo>
                  <a:pt x="2234" y="1859954"/>
                </a:lnTo>
                <a:lnTo>
                  <a:pt x="2234" y="1850851"/>
                </a:lnTo>
                <a:cubicBezTo>
                  <a:pt x="2234" y="1450007"/>
                  <a:pt x="327182" y="1125059"/>
                  <a:pt x="728026" y="1125059"/>
                </a:cubicBezTo>
                <a:close/>
                <a:moveTo>
                  <a:pt x="1226370" y="0"/>
                </a:moveTo>
                <a:cubicBezTo>
                  <a:pt x="1504752" y="0"/>
                  <a:pt x="1730426" y="225674"/>
                  <a:pt x="1730426" y="504056"/>
                </a:cubicBezTo>
                <a:cubicBezTo>
                  <a:pt x="1730426" y="782438"/>
                  <a:pt x="1504752" y="1008112"/>
                  <a:pt x="1226370" y="1008112"/>
                </a:cubicBezTo>
                <a:cubicBezTo>
                  <a:pt x="947988" y="1008112"/>
                  <a:pt x="722314" y="782438"/>
                  <a:pt x="722314" y="504056"/>
                </a:cubicBezTo>
                <a:cubicBezTo>
                  <a:pt x="722314" y="225674"/>
                  <a:pt x="947988" y="0"/>
                  <a:pt x="1226370" y="0"/>
                </a:cubicBezTo>
                <a:close/>
              </a:path>
            </a:pathLst>
          </a:custGeom>
          <a:solidFill>
            <a:srgbClr val="3CAABB"/>
          </a:solidFill>
          <a:ln>
            <a:noFill/>
          </a:ln>
          <a:scene3d>
            <a:camera prst="orthographicFront">
              <a:rot lat="0" lon="1800000" rev="0"/>
            </a:camera>
            <a:lightRig rig="threePt" dir="t"/>
          </a:scene3d>
          <a:sp3d extrusionH="254000" prstMaterial="flat">
            <a:bevelT w="285750" h="114300"/>
            <a:bevelB w="0" h="0"/>
            <a:extrusionClr>
              <a:schemeClr val="bg1"/>
            </a:extrusionClr>
            <a:contourClr>
              <a:schemeClr val="tx2">
                <a:lumMod val="40000"/>
                <a:lumOff val="6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L 도형 29"/>
          <p:cNvSpPr/>
          <p:nvPr/>
        </p:nvSpPr>
        <p:spPr>
          <a:xfrm rot="2776758">
            <a:off x="2127342" y="3507295"/>
            <a:ext cx="746965" cy="774583"/>
          </a:xfrm>
          <a:prstGeom prst="corner">
            <a:avLst>
              <a:gd name="adj1" fmla="val 50000"/>
              <a:gd name="adj2" fmla="val 45033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32"/>
          <p:cNvGrpSpPr/>
          <p:nvPr/>
        </p:nvGrpSpPr>
        <p:grpSpPr>
          <a:xfrm>
            <a:off x="3499384" y="3645024"/>
            <a:ext cx="261128" cy="252000"/>
            <a:chOff x="5364088" y="2636912"/>
            <a:chExt cx="720000" cy="720000"/>
          </a:xfrm>
        </p:grpSpPr>
        <p:sp>
          <p:nvSpPr>
            <p:cNvPr id="31" name="타원 30"/>
            <p:cNvSpPr/>
            <p:nvPr/>
          </p:nvSpPr>
          <p:spPr>
            <a:xfrm>
              <a:off x="5364088" y="2636912"/>
              <a:ext cx="720000" cy="72000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순서도: 연결자 31"/>
            <p:cNvSpPr/>
            <p:nvPr/>
          </p:nvSpPr>
          <p:spPr>
            <a:xfrm>
              <a:off x="5453340" y="2726164"/>
              <a:ext cx="540000" cy="540000"/>
            </a:xfrm>
            <a:prstGeom prst="flowChartConnector">
              <a:avLst/>
            </a:prstGeom>
            <a:gradFill>
              <a:gsLst>
                <a:gs pos="0">
                  <a:schemeClr val="bg1"/>
                </a:gs>
                <a:gs pos="50000">
                  <a:schemeClr val="tx1"/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" name="그룹 36"/>
          <p:cNvGrpSpPr/>
          <p:nvPr/>
        </p:nvGrpSpPr>
        <p:grpSpPr>
          <a:xfrm>
            <a:off x="4022840" y="3645024"/>
            <a:ext cx="261128" cy="252000"/>
            <a:chOff x="5364088" y="2636912"/>
            <a:chExt cx="720000" cy="720000"/>
          </a:xfrm>
        </p:grpSpPr>
        <p:sp>
          <p:nvSpPr>
            <p:cNvPr id="38" name="타원 37"/>
            <p:cNvSpPr/>
            <p:nvPr/>
          </p:nvSpPr>
          <p:spPr>
            <a:xfrm>
              <a:off x="5364088" y="2636912"/>
              <a:ext cx="720000" cy="72000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순서도: 연결자 38"/>
            <p:cNvSpPr/>
            <p:nvPr/>
          </p:nvSpPr>
          <p:spPr>
            <a:xfrm>
              <a:off x="5453340" y="2726164"/>
              <a:ext cx="540000" cy="540000"/>
            </a:xfrm>
            <a:prstGeom prst="flowChartConnector">
              <a:avLst/>
            </a:prstGeom>
            <a:gradFill>
              <a:gsLst>
                <a:gs pos="0">
                  <a:schemeClr val="bg1"/>
                </a:gs>
                <a:gs pos="50000">
                  <a:schemeClr val="tx1"/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886340" y="5354216"/>
            <a:ext cx="1152128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/>
              <a:t>일반인</a:t>
            </a:r>
            <a:endParaRPr lang="ko-KR" alt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2987824" y="5373216"/>
            <a:ext cx="1296144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2000" dirty="0" err="1" smtClean="0"/>
              <a:t>암생존자</a:t>
            </a:r>
            <a:endParaRPr lang="ko-KR" altLang="en-US" sz="2000" dirty="0"/>
          </a:p>
        </p:txBody>
      </p:sp>
      <p:sp>
        <p:nvSpPr>
          <p:cNvPr id="44" name="TextBox 43"/>
          <p:cNvSpPr txBox="1"/>
          <p:nvPr/>
        </p:nvSpPr>
        <p:spPr>
          <a:xfrm>
            <a:off x="971600" y="6021288"/>
            <a:ext cx="3096344" cy="479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ts val="1500"/>
              </a:lnSpc>
            </a:pPr>
            <a:r>
              <a:rPr lang="ko-KR" altLang="en-US" sz="1200" spc="-150" dirty="0" smtClean="0"/>
              <a:t>출처</a:t>
            </a:r>
            <a:r>
              <a:rPr lang="en-US" altLang="ko-KR" sz="1200" spc="-150" dirty="0" smtClean="0"/>
              <a:t>: </a:t>
            </a:r>
            <a:r>
              <a:rPr lang="ko-KR" altLang="en-US" sz="1200" spc="-150" dirty="0" smtClean="0"/>
              <a:t>암 생존자 관리의 국내현황 및 발전방향모색</a:t>
            </a:r>
            <a:endParaRPr lang="en-US" altLang="ko-KR" sz="1200" spc="-150" dirty="0" smtClean="0"/>
          </a:p>
          <a:p>
            <a:pPr algn="dist">
              <a:lnSpc>
                <a:spcPts val="1500"/>
              </a:lnSpc>
            </a:pPr>
            <a:r>
              <a:rPr lang="en-US" altLang="ko-KR" sz="1200" spc="-150" dirty="0" smtClean="0"/>
              <a:t>(</a:t>
            </a:r>
            <a:r>
              <a:rPr lang="ko-KR" altLang="en-US" sz="1200" spc="-150" dirty="0" smtClean="0"/>
              <a:t>신동욱 외</a:t>
            </a:r>
            <a:r>
              <a:rPr lang="en-US" altLang="ko-KR" sz="1200" spc="-150" dirty="0" smtClean="0"/>
              <a:t>,KOREAN JPORNAL OF ONCOLOGY 2014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50" name="모서리가 둥근 사각형 설명선 49"/>
          <p:cNvSpPr/>
          <p:nvPr/>
        </p:nvSpPr>
        <p:spPr>
          <a:xfrm>
            <a:off x="2267744" y="1772816"/>
            <a:ext cx="2304256" cy="720080"/>
          </a:xfrm>
          <a:prstGeom prst="wedgeRoundRectCallout">
            <a:avLst>
              <a:gd name="adj1" fmla="val 14080"/>
              <a:gd name="adj2" fmla="val 72520"/>
              <a:gd name="adj3" fmla="val 16667"/>
            </a:avLst>
          </a:prstGeom>
          <a:solidFill>
            <a:srgbClr val="319D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spc="-150" dirty="0" err="1" smtClean="0">
                <a:solidFill>
                  <a:srgbClr val="FFFF00"/>
                </a:solidFill>
              </a:rPr>
              <a:t>이차암</a:t>
            </a:r>
            <a:r>
              <a:rPr lang="ko-KR" altLang="en-US" sz="2000" b="1" spc="-150" dirty="0" smtClean="0">
                <a:solidFill>
                  <a:srgbClr val="FFFF00"/>
                </a:solidFill>
              </a:rPr>
              <a:t> 발생률 </a:t>
            </a:r>
            <a:endParaRPr lang="en-US" altLang="ko-KR" sz="2000" b="1" spc="-150" dirty="0" smtClean="0">
              <a:solidFill>
                <a:srgbClr val="FFFF00"/>
              </a:solidFill>
            </a:endParaRPr>
          </a:p>
          <a:p>
            <a:pPr algn="ctr"/>
            <a:r>
              <a:rPr lang="en-US" altLang="ko-KR" sz="2000" b="1" spc="-150" dirty="0" smtClean="0">
                <a:solidFill>
                  <a:srgbClr val="FFFF00"/>
                </a:solidFill>
              </a:rPr>
              <a:t>1.1~1.6</a:t>
            </a:r>
            <a:r>
              <a:rPr lang="ko-KR" altLang="en-US" sz="2000" b="1" spc="-150" dirty="0" smtClean="0">
                <a:solidFill>
                  <a:srgbClr val="FFFF00"/>
                </a:solidFill>
              </a:rPr>
              <a:t>배</a:t>
            </a:r>
            <a:endParaRPr lang="ko-KR" altLang="en-US" sz="2000" b="1" spc="-150" dirty="0">
              <a:solidFill>
                <a:srgbClr val="FFFF00"/>
              </a:solidFill>
            </a:endParaRPr>
          </a:p>
        </p:txBody>
      </p:sp>
      <p:cxnSp>
        <p:nvCxnSpPr>
          <p:cNvPr id="23" name="직선 연결선 22"/>
          <p:cNvCxnSpPr/>
          <p:nvPr/>
        </p:nvCxnSpPr>
        <p:spPr>
          <a:xfrm flipH="1">
            <a:off x="4852528" y="1916832"/>
            <a:ext cx="72008" cy="43924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 55"/>
          <p:cNvSpPr/>
          <p:nvPr/>
        </p:nvSpPr>
        <p:spPr>
          <a:xfrm>
            <a:off x="5303576" y="2060848"/>
            <a:ext cx="1068617" cy="3528392"/>
          </a:xfrm>
          <a:custGeom>
            <a:avLst/>
            <a:gdLst>
              <a:gd name="connsiteX0" fmla="*/ 728026 w 2450507"/>
              <a:gd name="connsiteY0" fmla="*/ 1125059 h 5800959"/>
              <a:gd name="connsiteX1" fmla="*/ 1724714 w 2450507"/>
              <a:gd name="connsiteY1" fmla="*/ 1125059 h 5800959"/>
              <a:gd name="connsiteX2" fmla="*/ 2450506 w 2450507"/>
              <a:gd name="connsiteY2" fmla="*/ 1850851 h 5800959"/>
              <a:gd name="connsiteX3" fmla="*/ 2450506 w 2450507"/>
              <a:gd name="connsiteY3" fmla="*/ 1882105 h 5800959"/>
              <a:gd name="connsiteX4" fmla="*/ 2450507 w 2450507"/>
              <a:gd name="connsiteY4" fmla="*/ 1882115 h 5800959"/>
              <a:gd name="connsiteX5" fmla="*/ 2450506 w 2450507"/>
              <a:gd name="connsiteY5" fmla="*/ 3168826 h 5800959"/>
              <a:gd name="connsiteX6" fmla="*/ 2213690 w 2450507"/>
              <a:gd name="connsiteY6" fmla="*/ 3405642 h 5800959"/>
              <a:gd name="connsiteX7" fmla="*/ 2213691 w 2450507"/>
              <a:gd name="connsiteY7" fmla="*/ 3405641 h 5800959"/>
              <a:gd name="connsiteX8" fmla="*/ 1976875 w 2450507"/>
              <a:gd name="connsiteY8" fmla="*/ 3168825 h 5800959"/>
              <a:gd name="connsiteX9" fmla="*/ 1976875 w 2450507"/>
              <a:gd name="connsiteY9" fmla="*/ 1911559 h 5800959"/>
              <a:gd name="connsiteX10" fmla="*/ 1896214 w 2450507"/>
              <a:gd name="connsiteY10" fmla="*/ 1911559 h 5800959"/>
              <a:gd name="connsiteX11" fmla="*/ 1896214 w 2450507"/>
              <a:gd name="connsiteY11" fmla="*/ 3339560 h 5800959"/>
              <a:gd name="connsiteX12" fmla="*/ 1896214 w 2450507"/>
              <a:gd name="connsiteY12" fmla="*/ 3405641 h 5800959"/>
              <a:gd name="connsiteX13" fmla="*/ 1896214 w 2450507"/>
              <a:gd name="connsiteY13" fmla="*/ 5496394 h 5800959"/>
              <a:gd name="connsiteX14" fmla="*/ 1591649 w 2450507"/>
              <a:gd name="connsiteY14" fmla="*/ 5800959 h 5800959"/>
              <a:gd name="connsiteX15" fmla="*/ 1287084 w 2450507"/>
              <a:gd name="connsiteY15" fmla="*/ 5496394 h 5800959"/>
              <a:gd name="connsiteX16" fmla="*/ 1287084 w 2450507"/>
              <a:gd name="connsiteY16" fmla="*/ 3405641 h 5800959"/>
              <a:gd name="connsiteX17" fmla="*/ 1163422 w 2450507"/>
              <a:gd name="connsiteY17" fmla="*/ 3405641 h 5800959"/>
              <a:gd name="connsiteX18" fmla="*/ 1163422 w 2450507"/>
              <a:gd name="connsiteY18" fmla="*/ 5496394 h 5800959"/>
              <a:gd name="connsiteX19" fmla="*/ 858857 w 2450507"/>
              <a:gd name="connsiteY19" fmla="*/ 5800959 h 5800959"/>
              <a:gd name="connsiteX20" fmla="*/ 554292 w 2450507"/>
              <a:gd name="connsiteY20" fmla="*/ 5496394 h 5800959"/>
              <a:gd name="connsiteX21" fmla="*/ 554292 w 2450507"/>
              <a:gd name="connsiteY21" fmla="*/ 3405641 h 5800959"/>
              <a:gd name="connsiteX22" fmla="*/ 554292 w 2450507"/>
              <a:gd name="connsiteY22" fmla="*/ 3405641 h 5800959"/>
              <a:gd name="connsiteX23" fmla="*/ 554292 w 2450507"/>
              <a:gd name="connsiteY23" fmla="*/ 1911559 h 5800959"/>
              <a:gd name="connsiteX24" fmla="*/ 473632 w 2450507"/>
              <a:gd name="connsiteY24" fmla="*/ 1911559 h 5800959"/>
              <a:gd name="connsiteX25" fmla="*/ 473631 w 2450507"/>
              <a:gd name="connsiteY25" fmla="*/ 3168826 h 5800959"/>
              <a:gd name="connsiteX26" fmla="*/ 236815 w 2450507"/>
              <a:gd name="connsiteY26" fmla="*/ 3405642 h 5800959"/>
              <a:gd name="connsiteX27" fmla="*/ 236816 w 2450507"/>
              <a:gd name="connsiteY27" fmla="*/ 3405641 h 5800959"/>
              <a:gd name="connsiteX28" fmla="*/ 0 w 2450507"/>
              <a:gd name="connsiteY28" fmla="*/ 3168825 h 5800959"/>
              <a:gd name="connsiteX29" fmla="*/ 0 w 2450507"/>
              <a:gd name="connsiteY29" fmla="*/ 1882115 h 5800959"/>
              <a:gd name="connsiteX30" fmla="*/ 2234 w 2450507"/>
              <a:gd name="connsiteY30" fmla="*/ 1859954 h 5800959"/>
              <a:gd name="connsiteX31" fmla="*/ 2234 w 2450507"/>
              <a:gd name="connsiteY31" fmla="*/ 1850851 h 5800959"/>
              <a:gd name="connsiteX32" fmla="*/ 728026 w 2450507"/>
              <a:gd name="connsiteY32" fmla="*/ 1125059 h 5800959"/>
              <a:gd name="connsiteX33" fmla="*/ 1226370 w 2450507"/>
              <a:gd name="connsiteY33" fmla="*/ 0 h 5800959"/>
              <a:gd name="connsiteX34" fmla="*/ 1730426 w 2450507"/>
              <a:gd name="connsiteY34" fmla="*/ 504056 h 5800959"/>
              <a:gd name="connsiteX35" fmla="*/ 1226370 w 2450507"/>
              <a:gd name="connsiteY35" fmla="*/ 1008112 h 5800959"/>
              <a:gd name="connsiteX36" fmla="*/ 722314 w 2450507"/>
              <a:gd name="connsiteY36" fmla="*/ 504056 h 5800959"/>
              <a:gd name="connsiteX37" fmla="*/ 1226370 w 2450507"/>
              <a:gd name="connsiteY37" fmla="*/ 0 h 580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450507" h="5800959">
                <a:moveTo>
                  <a:pt x="728026" y="1125059"/>
                </a:moveTo>
                <a:lnTo>
                  <a:pt x="1724714" y="1125059"/>
                </a:lnTo>
                <a:cubicBezTo>
                  <a:pt x="2125558" y="1125059"/>
                  <a:pt x="2450506" y="1450007"/>
                  <a:pt x="2450506" y="1850851"/>
                </a:cubicBezTo>
                <a:lnTo>
                  <a:pt x="2450506" y="1882105"/>
                </a:lnTo>
                <a:lnTo>
                  <a:pt x="2450507" y="1882115"/>
                </a:lnTo>
                <a:cubicBezTo>
                  <a:pt x="2450507" y="2311019"/>
                  <a:pt x="2450506" y="2739922"/>
                  <a:pt x="2450506" y="3168826"/>
                </a:cubicBezTo>
                <a:cubicBezTo>
                  <a:pt x="2450506" y="3299616"/>
                  <a:pt x="2344480" y="3405642"/>
                  <a:pt x="2213690" y="3405642"/>
                </a:cubicBezTo>
                <a:lnTo>
                  <a:pt x="2213691" y="3405641"/>
                </a:lnTo>
                <a:cubicBezTo>
                  <a:pt x="2082901" y="3405641"/>
                  <a:pt x="1976875" y="3299615"/>
                  <a:pt x="1976875" y="3168825"/>
                </a:cubicBezTo>
                <a:lnTo>
                  <a:pt x="1976875" y="1911559"/>
                </a:lnTo>
                <a:lnTo>
                  <a:pt x="1896214" y="1911559"/>
                </a:lnTo>
                <a:lnTo>
                  <a:pt x="1896214" y="3339560"/>
                </a:lnTo>
                <a:lnTo>
                  <a:pt x="1896214" y="3405641"/>
                </a:lnTo>
                <a:lnTo>
                  <a:pt x="1896214" y="5496394"/>
                </a:lnTo>
                <a:cubicBezTo>
                  <a:pt x="1896214" y="5664601"/>
                  <a:pt x="1759856" y="5800959"/>
                  <a:pt x="1591649" y="5800959"/>
                </a:cubicBezTo>
                <a:cubicBezTo>
                  <a:pt x="1423442" y="5800959"/>
                  <a:pt x="1287084" y="5664601"/>
                  <a:pt x="1287084" y="5496394"/>
                </a:cubicBezTo>
                <a:lnTo>
                  <a:pt x="1287084" y="3405641"/>
                </a:lnTo>
                <a:lnTo>
                  <a:pt x="1163422" y="3405641"/>
                </a:lnTo>
                <a:lnTo>
                  <a:pt x="1163422" y="5496394"/>
                </a:lnTo>
                <a:cubicBezTo>
                  <a:pt x="1163422" y="5664601"/>
                  <a:pt x="1027064" y="5800959"/>
                  <a:pt x="858857" y="5800959"/>
                </a:cubicBezTo>
                <a:cubicBezTo>
                  <a:pt x="690650" y="5800959"/>
                  <a:pt x="554292" y="5664601"/>
                  <a:pt x="554292" y="5496394"/>
                </a:cubicBezTo>
                <a:lnTo>
                  <a:pt x="554292" y="3405641"/>
                </a:lnTo>
                <a:lnTo>
                  <a:pt x="554292" y="3405641"/>
                </a:lnTo>
                <a:lnTo>
                  <a:pt x="554292" y="1911559"/>
                </a:lnTo>
                <a:lnTo>
                  <a:pt x="473632" y="1911559"/>
                </a:lnTo>
                <a:lnTo>
                  <a:pt x="473631" y="3168826"/>
                </a:lnTo>
                <a:cubicBezTo>
                  <a:pt x="473631" y="3299616"/>
                  <a:pt x="367605" y="3405642"/>
                  <a:pt x="236815" y="3405642"/>
                </a:cubicBezTo>
                <a:lnTo>
                  <a:pt x="236816" y="3405641"/>
                </a:lnTo>
                <a:cubicBezTo>
                  <a:pt x="106026" y="3405641"/>
                  <a:pt x="0" y="3299615"/>
                  <a:pt x="0" y="3168825"/>
                </a:cubicBezTo>
                <a:lnTo>
                  <a:pt x="0" y="1882115"/>
                </a:lnTo>
                <a:lnTo>
                  <a:pt x="2234" y="1859954"/>
                </a:lnTo>
                <a:lnTo>
                  <a:pt x="2234" y="1850851"/>
                </a:lnTo>
                <a:cubicBezTo>
                  <a:pt x="2234" y="1450007"/>
                  <a:pt x="327182" y="1125059"/>
                  <a:pt x="728026" y="1125059"/>
                </a:cubicBezTo>
                <a:close/>
                <a:moveTo>
                  <a:pt x="1226370" y="0"/>
                </a:moveTo>
                <a:cubicBezTo>
                  <a:pt x="1504752" y="0"/>
                  <a:pt x="1730426" y="225674"/>
                  <a:pt x="1730426" y="504056"/>
                </a:cubicBezTo>
                <a:cubicBezTo>
                  <a:pt x="1730426" y="782438"/>
                  <a:pt x="1504752" y="1008112"/>
                  <a:pt x="1226370" y="1008112"/>
                </a:cubicBezTo>
                <a:cubicBezTo>
                  <a:pt x="947988" y="1008112"/>
                  <a:pt x="722314" y="782438"/>
                  <a:pt x="722314" y="504056"/>
                </a:cubicBezTo>
                <a:cubicBezTo>
                  <a:pt x="722314" y="225674"/>
                  <a:pt x="947988" y="0"/>
                  <a:pt x="1226370" y="0"/>
                </a:cubicBezTo>
                <a:close/>
              </a:path>
            </a:pathLst>
          </a:custGeom>
          <a:solidFill>
            <a:srgbClr val="5AB6CD"/>
          </a:solidFill>
          <a:ln>
            <a:noFill/>
          </a:ln>
          <a:scene3d>
            <a:camera prst="orthographicFront">
              <a:rot lat="180000" lon="1200000" rev="0"/>
            </a:camera>
            <a:lightRig rig="flat" dir="t"/>
          </a:scene3d>
          <a:sp3d extrusionH="361950" prstMaterial="flat">
            <a:bevelT w="285750" h="114300"/>
            <a:contourClr>
              <a:schemeClr val="bg1">
                <a:lumMod val="8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 dirty="0"/>
          </a:p>
        </p:txBody>
      </p:sp>
      <p:sp>
        <p:nvSpPr>
          <p:cNvPr id="28" name="Freeform 43"/>
          <p:cNvSpPr/>
          <p:nvPr/>
        </p:nvSpPr>
        <p:spPr>
          <a:xfrm>
            <a:off x="6315200" y="2480906"/>
            <a:ext cx="1065112" cy="3108334"/>
          </a:xfrm>
          <a:custGeom>
            <a:avLst/>
            <a:gdLst>
              <a:gd name="connsiteX0" fmla="*/ 728026 w 2450507"/>
              <a:gd name="connsiteY0" fmla="*/ 1125059 h 5800959"/>
              <a:gd name="connsiteX1" fmla="*/ 1724714 w 2450507"/>
              <a:gd name="connsiteY1" fmla="*/ 1125059 h 5800959"/>
              <a:gd name="connsiteX2" fmla="*/ 2450506 w 2450507"/>
              <a:gd name="connsiteY2" fmla="*/ 1850851 h 5800959"/>
              <a:gd name="connsiteX3" fmla="*/ 2450506 w 2450507"/>
              <a:gd name="connsiteY3" fmla="*/ 1882105 h 5800959"/>
              <a:gd name="connsiteX4" fmla="*/ 2450507 w 2450507"/>
              <a:gd name="connsiteY4" fmla="*/ 1882115 h 5800959"/>
              <a:gd name="connsiteX5" fmla="*/ 2450506 w 2450507"/>
              <a:gd name="connsiteY5" fmla="*/ 3168826 h 5800959"/>
              <a:gd name="connsiteX6" fmla="*/ 2213690 w 2450507"/>
              <a:gd name="connsiteY6" fmla="*/ 3405642 h 5800959"/>
              <a:gd name="connsiteX7" fmla="*/ 2213691 w 2450507"/>
              <a:gd name="connsiteY7" fmla="*/ 3405641 h 5800959"/>
              <a:gd name="connsiteX8" fmla="*/ 1976875 w 2450507"/>
              <a:gd name="connsiteY8" fmla="*/ 3168825 h 5800959"/>
              <a:gd name="connsiteX9" fmla="*/ 1976875 w 2450507"/>
              <a:gd name="connsiteY9" fmla="*/ 1911559 h 5800959"/>
              <a:gd name="connsiteX10" fmla="*/ 1896214 w 2450507"/>
              <a:gd name="connsiteY10" fmla="*/ 1911559 h 5800959"/>
              <a:gd name="connsiteX11" fmla="*/ 1896214 w 2450507"/>
              <a:gd name="connsiteY11" fmla="*/ 3339560 h 5800959"/>
              <a:gd name="connsiteX12" fmla="*/ 1896214 w 2450507"/>
              <a:gd name="connsiteY12" fmla="*/ 3405641 h 5800959"/>
              <a:gd name="connsiteX13" fmla="*/ 1896214 w 2450507"/>
              <a:gd name="connsiteY13" fmla="*/ 5496394 h 5800959"/>
              <a:gd name="connsiteX14" fmla="*/ 1591649 w 2450507"/>
              <a:gd name="connsiteY14" fmla="*/ 5800959 h 5800959"/>
              <a:gd name="connsiteX15" fmla="*/ 1287084 w 2450507"/>
              <a:gd name="connsiteY15" fmla="*/ 5496394 h 5800959"/>
              <a:gd name="connsiteX16" fmla="*/ 1287084 w 2450507"/>
              <a:gd name="connsiteY16" fmla="*/ 3405641 h 5800959"/>
              <a:gd name="connsiteX17" fmla="*/ 1163422 w 2450507"/>
              <a:gd name="connsiteY17" fmla="*/ 3405641 h 5800959"/>
              <a:gd name="connsiteX18" fmla="*/ 1163422 w 2450507"/>
              <a:gd name="connsiteY18" fmla="*/ 5496394 h 5800959"/>
              <a:gd name="connsiteX19" fmla="*/ 858857 w 2450507"/>
              <a:gd name="connsiteY19" fmla="*/ 5800959 h 5800959"/>
              <a:gd name="connsiteX20" fmla="*/ 554292 w 2450507"/>
              <a:gd name="connsiteY20" fmla="*/ 5496394 h 5800959"/>
              <a:gd name="connsiteX21" fmla="*/ 554292 w 2450507"/>
              <a:gd name="connsiteY21" fmla="*/ 3405641 h 5800959"/>
              <a:gd name="connsiteX22" fmla="*/ 554292 w 2450507"/>
              <a:gd name="connsiteY22" fmla="*/ 3405641 h 5800959"/>
              <a:gd name="connsiteX23" fmla="*/ 554292 w 2450507"/>
              <a:gd name="connsiteY23" fmla="*/ 1911559 h 5800959"/>
              <a:gd name="connsiteX24" fmla="*/ 473632 w 2450507"/>
              <a:gd name="connsiteY24" fmla="*/ 1911559 h 5800959"/>
              <a:gd name="connsiteX25" fmla="*/ 473631 w 2450507"/>
              <a:gd name="connsiteY25" fmla="*/ 3168826 h 5800959"/>
              <a:gd name="connsiteX26" fmla="*/ 236815 w 2450507"/>
              <a:gd name="connsiteY26" fmla="*/ 3405642 h 5800959"/>
              <a:gd name="connsiteX27" fmla="*/ 236816 w 2450507"/>
              <a:gd name="connsiteY27" fmla="*/ 3405641 h 5800959"/>
              <a:gd name="connsiteX28" fmla="*/ 0 w 2450507"/>
              <a:gd name="connsiteY28" fmla="*/ 3168825 h 5800959"/>
              <a:gd name="connsiteX29" fmla="*/ 0 w 2450507"/>
              <a:gd name="connsiteY29" fmla="*/ 1882115 h 5800959"/>
              <a:gd name="connsiteX30" fmla="*/ 2234 w 2450507"/>
              <a:gd name="connsiteY30" fmla="*/ 1859954 h 5800959"/>
              <a:gd name="connsiteX31" fmla="*/ 2234 w 2450507"/>
              <a:gd name="connsiteY31" fmla="*/ 1850851 h 5800959"/>
              <a:gd name="connsiteX32" fmla="*/ 728026 w 2450507"/>
              <a:gd name="connsiteY32" fmla="*/ 1125059 h 5800959"/>
              <a:gd name="connsiteX33" fmla="*/ 1226370 w 2450507"/>
              <a:gd name="connsiteY33" fmla="*/ 0 h 5800959"/>
              <a:gd name="connsiteX34" fmla="*/ 1730426 w 2450507"/>
              <a:gd name="connsiteY34" fmla="*/ 504056 h 5800959"/>
              <a:gd name="connsiteX35" fmla="*/ 1226370 w 2450507"/>
              <a:gd name="connsiteY35" fmla="*/ 1008112 h 5800959"/>
              <a:gd name="connsiteX36" fmla="*/ 722314 w 2450507"/>
              <a:gd name="connsiteY36" fmla="*/ 504056 h 5800959"/>
              <a:gd name="connsiteX37" fmla="*/ 1226370 w 2450507"/>
              <a:gd name="connsiteY37" fmla="*/ 0 h 580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450507" h="5800959">
                <a:moveTo>
                  <a:pt x="728026" y="1125059"/>
                </a:moveTo>
                <a:lnTo>
                  <a:pt x="1724714" y="1125059"/>
                </a:lnTo>
                <a:cubicBezTo>
                  <a:pt x="2125558" y="1125059"/>
                  <a:pt x="2450506" y="1450007"/>
                  <a:pt x="2450506" y="1850851"/>
                </a:cubicBezTo>
                <a:lnTo>
                  <a:pt x="2450506" y="1882105"/>
                </a:lnTo>
                <a:lnTo>
                  <a:pt x="2450507" y="1882115"/>
                </a:lnTo>
                <a:cubicBezTo>
                  <a:pt x="2450507" y="2311019"/>
                  <a:pt x="2450506" y="2739922"/>
                  <a:pt x="2450506" y="3168826"/>
                </a:cubicBezTo>
                <a:cubicBezTo>
                  <a:pt x="2450506" y="3299616"/>
                  <a:pt x="2344480" y="3405642"/>
                  <a:pt x="2213690" y="3405642"/>
                </a:cubicBezTo>
                <a:lnTo>
                  <a:pt x="2213691" y="3405641"/>
                </a:lnTo>
                <a:cubicBezTo>
                  <a:pt x="2082901" y="3405641"/>
                  <a:pt x="1976875" y="3299615"/>
                  <a:pt x="1976875" y="3168825"/>
                </a:cubicBezTo>
                <a:lnTo>
                  <a:pt x="1976875" y="1911559"/>
                </a:lnTo>
                <a:lnTo>
                  <a:pt x="1896214" y="1911559"/>
                </a:lnTo>
                <a:lnTo>
                  <a:pt x="1896214" y="3339560"/>
                </a:lnTo>
                <a:lnTo>
                  <a:pt x="1896214" y="3405641"/>
                </a:lnTo>
                <a:lnTo>
                  <a:pt x="1896214" y="5496394"/>
                </a:lnTo>
                <a:cubicBezTo>
                  <a:pt x="1896214" y="5664601"/>
                  <a:pt x="1759856" y="5800959"/>
                  <a:pt x="1591649" y="5800959"/>
                </a:cubicBezTo>
                <a:cubicBezTo>
                  <a:pt x="1423442" y="5800959"/>
                  <a:pt x="1287084" y="5664601"/>
                  <a:pt x="1287084" y="5496394"/>
                </a:cubicBezTo>
                <a:lnTo>
                  <a:pt x="1287084" y="3405641"/>
                </a:lnTo>
                <a:lnTo>
                  <a:pt x="1163422" y="3405641"/>
                </a:lnTo>
                <a:lnTo>
                  <a:pt x="1163422" y="5496394"/>
                </a:lnTo>
                <a:cubicBezTo>
                  <a:pt x="1163422" y="5664601"/>
                  <a:pt x="1027064" y="5800959"/>
                  <a:pt x="858857" y="5800959"/>
                </a:cubicBezTo>
                <a:cubicBezTo>
                  <a:pt x="690650" y="5800959"/>
                  <a:pt x="554292" y="5664601"/>
                  <a:pt x="554292" y="5496394"/>
                </a:cubicBezTo>
                <a:lnTo>
                  <a:pt x="554292" y="3405641"/>
                </a:lnTo>
                <a:lnTo>
                  <a:pt x="554292" y="3405641"/>
                </a:lnTo>
                <a:lnTo>
                  <a:pt x="554292" y="1911559"/>
                </a:lnTo>
                <a:lnTo>
                  <a:pt x="473632" y="1911559"/>
                </a:lnTo>
                <a:lnTo>
                  <a:pt x="473631" y="3168826"/>
                </a:lnTo>
                <a:cubicBezTo>
                  <a:pt x="473631" y="3299616"/>
                  <a:pt x="367605" y="3405642"/>
                  <a:pt x="236815" y="3405642"/>
                </a:cubicBezTo>
                <a:lnTo>
                  <a:pt x="236816" y="3405641"/>
                </a:lnTo>
                <a:cubicBezTo>
                  <a:pt x="106026" y="3405641"/>
                  <a:pt x="0" y="3299615"/>
                  <a:pt x="0" y="3168825"/>
                </a:cubicBezTo>
                <a:lnTo>
                  <a:pt x="0" y="1882115"/>
                </a:lnTo>
                <a:lnTo>
                  <a:pt x="2234" y="1859954"/>
                </a:lnTo>
                <a:lnTo>
                  <a:pt x="2234" y="1850851"/>
                </a:lnTo>
                <a:cubicBezTo>
                  <a:pt x="2234" y="1450007"/>
                  <a:pt x="327182" y="1125059"/>
                  <a:pt x="728026" y="1125059"/>
                </a:cubicBezTo>
                <a:close/>
                <a:moveTo>
                  <a:pt x="1226370" y="0"/>
                </a:moveTo>
                <a:cubicBezTo>
                  <a:pt x="1504752" y="0"/>
                  <a:pt x="1730426" y="225674"/>
                  <a:pt x="1730426" y="504056"/>
                </a:cubicBezTo>
                <a:cubicBezTo>
                  <a:pt x="1730426" y="782438"/>
                  <a:pt x="1504752" y="1008112"/>
                  <a:pt x="1226370" y="1008112"/>
                </a:cubicBezTo>
                <a:cubicBezTo>
                  <a:pt x="947988" y="1008112"/>
                  <a:pt x="722314" y="782438"/>
                  <a:pt x="722314" y="504056"/>
                </a:cubicBezTo>
                <a:cubicBezTo>
                  <a:pt x="722314" y="225674"/>
                  <a:pt x="947988" y="0"/>
                  <a:pt x="1226370" y="0"/>
                </a:cubicBezTo>
                <a:close/>
              </a:path>
            </a:pathLst>
          </a:custGeom>
          <a:solidFill>
            <a:srgbClr val="649346"/>
          </a:solidFill>
          <a:ln>
            <a:noFill/>
          </a:ln>
          <a:scene3d>
            <a:camera prst="orthographicFront">
              <a:rot lat="180000" lon="1200000" rev="0"/>
            </a:camera>
            <a:lightRig rig="flat" dir="t"/>
          </a:scene3d>
          <a:sp3d extrusionH="361950" prstMaterial="flat">
            <a:bevelT w="285750" h="114300"/>
            <a:contourClr>
              <a:schemeClr val="bg1">
                <a:lumMod val="8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b="1" dirty="0"/>
          </a:p>
        </p:txBody>
      </p:sp>
      <p:sp>
        <p:nvSpPr>
          <p:cNvPr id="34" name="Freeform 47"/>
          <p:cNvSpPr/>
          <p:nvPr/>
        </p:nvSpPr>
        <p:spPr>
          <a:xfrm>
            <a:off x="7179296" y="2830954"/>
            <a:ext cx="1065112" cy="2758286"/>
          </a:xfrm>
          <a:custGeom>
            <a:avLst/>
            <a:gdLst>
              <a:gd name="connsiteX0" fmla="*/ 728026 w 2450507"/>
              <a:gd name="connsiteY0" fmla="*/ 1125059 h 5800959"/>
              <a:gd name="connsiteX1" fmla="*/ 1724714 w 2450507"/>
              <a:gd name="connsiteY1" fmla="*/ 1125059 h 5800959"/>
              <a:gd name="connsiteX2" fmla="*/ 2450506 w 2450507"/>
              <a:gd name="connsiteY2" fmla="*/ 1850851 h 5800959"/>
              <a:gd name="connsiteX3" fmla="*/ 2450506 w 2450507"/>
              <a:gd name="connsiteY3" fmla="*/ 1882105 h 5800959"/>
              <a:gd name="connsiteX4" fmla="*/ 2450507 w 2450507"/>
              <a:gd name="connsiteY4" fmla="*/ 1882115 h 5800959"/>
              <a:gd name="connsiteX5" fmla="*/ 2450506 w 2450507"/>
              <a:gd name="connsiteY5" fmla="*/ 3168826 h 5800959"/>
              <a:gd name="connsiteX6" fmla="*/ 2213690 w 2450507"/>
              <a:gd name="connsiteY6" fmla="*/ 3405642 h 5800959"/>
              <a:gd name="connsiteX7" fmla="*/ 2213691 w 2450507"/>
              <a:gd name="connsiteY7" fmla="*/ 3405641 h 5800959"/>
              <a:gd name="connsiteX8" fmla="*/ 1976875 w 2450507"/>
              <a:gd name="connsiteY8" fmla="*/ 3168825 h 5800959"/>
              <a:gd name="connsiteX9" fmla="*/ 1976875 w 2450507"/>
              <a:gd name="connsiteY9" fmla="*/ 1911559 h 5800959"/>
              <a:gd name="connsiteX10" fmla="*/ 1896214 w 2450507"/>
              <a:gd name="connsiteY10" fmla="*/ 1911559 h 5800959"/>
              <a:gd name="connsiteX11" fmla="*/ 1896214 w 2450507"/>
              <a:gd name="connsiteY11" fmla="*/ 3339560 h 5800959"/>
              <a:gd name="connsiteX12" fmla="*/ 1896214 w 2450507"/>
              <a:gd name="connsiteY12" fmla="*/ 3405641 h 5800959"/>
              <a:gd name="connsiteX13" fmla="*/ 1896214 w 2450507"/>
              <a:gd name="connsiteY13" fmla="*/ 5496394 h 5800959"/>
              <a:gd name="connsiteX14" fmla="*/ 1591649 w 2450507"/>
              <a:gd name="connsiteY14" fmla="*/ 5800959 h 5800959"/>
              <a:gd name="connsiteX15" fmla="*/ 1287084 w 2450507"/>
              <a:gd name="connsiteY15" fmla="*/ 5496394 h 5800959"/>
              <a:gd name="connsiteX16" fmla="*/ 1287084 w 2450507"/>
              <a:gd name="connsiteY16" fmla="*/ 3405641 h 5800959"/>
              <a:gd name="connsiteX17" fmla="*/ 1163422 w 2450507"/>
              <a:gd name="connsiteY17" fmla="*/ 3405641 h 5800959"/>
              <a:gd name="connsiteX18" fmla="*/ 1163422 w 2450507"/>
              <a:gd name="connsiteY18" fmla="*/ 5496394 h 5800959"/>
              <a:gd name="connsiteX19" fmla="*/ 858857 w 2450507"/>
              <a:gd name="connsiteY19" fmla="*/ 5800959 h 5800959"/>
              <a:gd name="connsiteX20" fmla="*/ 554292 w 2450507"/>
              <a:gd name="connsiteY20" fmla="*/ 5496394 h 5800959"/>
              <a:gd name="connsiteX21" fmla="*/ 554292 w 2450507"/>
              <a:gd name="connsiteY21" fmla="*/ 3405641 h 5800959"/>
              <a:gd name="connsiteX22" fmla="*/ 554292 w 2450507"/>
              <a:gd name="connsiteY22" fmla="*/ 3405641 h 5800959"/>
              <a:gd name="connsiteX23" fmla="*/ 554292 w 2450507"/>
              <a:gd name="connsiteY23" fmla="*/ 1911559 h 5800959"/>
              <a:gd name="connsiteX24" fmla="*/ 473632 w 2450507"/>
              <a:gd name="connsiteY24" fmla="*/ 1911559 h 5800959"/>
              <a:gd name="connsiteX25" fmla="*/ 473631 w 2450507"/>
              <a:gd name="connsiteY25" fmla="*/ 3168826 h 5800959"/>
              <a:gd name="connsiteX26" fmla="*/ 236815 w 2450507"/>
              <a:gd name="connsiteY26" fmla="*/ 3405642 h 5800959"/>
              <a:gd name="connsiteX27" fmla="*/ 236816 w 2450507"/>
              <a:gd name="connsiteY27" fmla="*/ 3405641 h 5800959"/>
              <a:gd name="connsiteX28" fmla="*/ 0 w 2450507"/>
              <a:gd name="connsiteY28" fmla="*/ 3168825 h 5800959"/>
              <a:gd name="connsiteX29" fmla="*/ 0 w 2450507"/>
              <a:gd name="connsiteY29" fmla="*/ 1882115 h 5800959"/>
              <a:gd name="connsiteX30" fmla="*/ 2234 w 2450507"/>
              <a:gd name="connsiteY30" fmla="*/ 1859954 h 5800959"/>
              <a:gd name="connsiteX31" fmla="*/ 2234 w 2450507"/>
              <a:gd name="connsiteY31" fmla="*/ 1850851 h 5800959"/>
              <a:gd name="connsiteX32" fmla="*/ 728026 w 2450507"/>
              <a:gd name="connsiteY32" fmla="*/ 1125059 h 5800959"/>
              <a:gd name="connsiteX33" fmla="*/ 1226370 w 2450507"/>
              <a:gd name="connsiteY33" fmla="*/ 0 h 5800959"/>
              <a:gd name="connsiteX34" fmla="*/ 1730426 w 2450507"/>
              <a:gd name="connsiteY34" fmla="*/ 504056 h 5800959"/>
              <a:gd name="connsiteX35" fmla="*/ 1226370 w 2450507"/>
              <a:gd name="connsiteY35" fmla="*/ 1008112 h 5800959"/>
              <a:gd name="connsiteX36" fmla="*/ 722314 w 2450507"/>
              <a:gd name="connsiteY36" fmla="*/ 504056 h 5800959"/>
              <a:gd name="connsiteX37" fmla="*/ 1226370 w 2450507"/>
              <a:gd name="connsiteY37" fmla="*/ 0 h 580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450507" h="5800959">
                <a:moveTo>
                  <a:pt x="728026" y="1125059"/>
                </a:moveTo>
                <a:lnTo>
                  <a:pt x="1724714" y="1125059"/>
                </a:lnTo>
                <a:cubicBezTo>
                  <a:pt x="2125558" y="1125059"/>
                  <a:pt x="2450506" y="1450007"/>
                  <a:pt x="2450506" y="1850851"/>
                </a:cubicBezTo>
                <a:lnTo>
                  <a:pt x="2450506" y="1882105"/>
                </a:lnTo>
                <a:lnTo>
                  <a:pt x="2450507" y="1882115"/>
                </a:lnTo>
                <a:cubicBezTo>
                  <a:pt x="2450507" y="2311019"/>
                  <a:pt x="2450506" y="2739922"/>
                  <a:pt x="2450506" y="3168826"/>
                </a:cubicBezTo>
                <a:cubicBezTo>
                  <a:pt x="2450506" y="3299616"/>
                  <a:pt x="2344480" y="3405642"/>
                  <a:pt x="2213690" y="3405642"/>
                </a:cubicBezTo>
                <a:lnTo>
                  <a:pt x="2213691" y="3405641"/>
                </a:lnTo>
                <a:cubicBezTo>
                  <a:pt x="2082901" y="3405641"/>
                  <a:pt x="1976875" y="3299615"/>
                  <a:pt x="1976875" y="3168825"/>
                </a:cubicBezTo>
                <a:lnTo>
                  <a:pt x="1976875" y="1911559"/>
                </a:lnTo>
                <a:lnTo>
                  <a:pt x="1896214" y="1911559"/>
                </a:lnTo>
                <a:lnTo>
                  <a:pt x="1896214" y="3339560"/>
                </a:lnTo>
                <a:lnTo>
                  <a:pt x="1896214" y="3405641"/>
                </a:lnTo>
                <a:lnTo>
                  <a:pt x="1896214" y="5496394"/>
                </a:lnTo>
                <a:cubicBezTo>
                  <a:pt x="1896214" y="5664601"/>
                  <a:pt x="1759856" y="5800959"/>
                  <a:pt x="1591649" y="5800959"/>
                </a:cubicBezTo>
                <a:cubicBezTo>
                  <a:pt x="1423442" y="5800959"/>
                  <a:pt x="1287084" y="5664601"/>
                  <a:pt x="1287084" y="5496394"/>
                </a:cubicBezTo>
                <a:lnTo>
                  <a:pt x="1287084" y="3405641"/>
                </a:lnTo>
                <a:lnTo>
                  <a:pt x="1163422" y="3405641"/>
                </a:lnTo>
                <a:lnTo>
                  <a:pt x="1163422" y="5496394"/>
                </a:lnTo>
                <a:cubicBezTo>
                  <a:pt x="1163422" y="5664601"/>
                  <a:pt x="1027064" y="5800959"/>
                  <a:pt x="858857" y="5800959"/>
                </a:cubicBezTo>
                <a:cubicBezTo>
                  <a:pt x="690650" y="5800959"/>
                  <a:pt x="554292" y="5664601"/>
                  <a:pt x="554292" y="5496394"/>
                </a:cubicBezTo>
                <a:lnTo>
                  <a:pt x="554292" y="3405641"/>
                </a:lnTo>
                <a:lnTo>
                  <a:pt x="554292" y="3405641"/>
                </a:lnTo>
                <a:lnTo>
                  <a:pt x="554292" y="1911559"/>
                </a:lnTo>
                <a:lnTo>
                  <a:pt x="473632" y="1911559"/>
                </a:lnTo>
                <a:lnTo>
                  <a:pt x="473631" y="3168826"/>
                </a:lnTo>
                <a:cubicBezTo>
                  <a:pt x="473631" y="3299616"/>
                  <a:pt x="367605" y="3405642"/>
                  <a:pt x="236815" y="3405642"/>
                </a:cubicBezTo>
                <a:lnTo>
                  <a:pt x="236816" y="3405641"/>
                </a:lnTo>
                <a:cubicBezTo>
                  <a:pt x="106026" y="3405641"/>
                  <a:pt x="0" y="3299615"/>
                  <a:pt x="0" y="3168825"/>
                </a:cubicBezTo>
                <a:lnTo>
                  <a:pt x="0" y="1882115"/>
                </a:lnTo>
                <a:lnTo>
                  <a:pt x="2234" y="1859954"/>
                </a:lnTo>
                <a:lnTo>
                  <a:pt x="2234" y="1850851"/>
                </a:lnTo>
                <a:cubicBezTo>
                  <a:pt x="2234" y="1450007"/>
                  <a:pt x="327182" y="1125059"/>
                  <a:pt x="728026" y="1125059"/>
                </a:cubicBezTo>
                <a:close/>
                <a:moveTo>
                  <a:pt x="1226370" y="0"/>
                </a:moveTo>
                <a:cubicBezTo>
                  <a:pt x="1504752" y="0"/>
                  <a:pt x="1730426" y="225674"/>
                  <a:pt x="1730426" y="504056"/>
                </a:cubicBezTo>
                <a:cubicBezTo>
                  <a:pt x="1730426" y="782438"/>
                  <a:pt x="1504752" y="1008112"/>
                  <a:pt x="1226370" y="1008112"/>
                </a:cubicBezTo>
                <a:cubicBezTo>
                  <a:pt x="947988" y="1008112"/>
                  <a:pt x="722314" y="782438"/>
                  <a:pt x="722314" y="504056"/>
                </a:cubicBezTo>
                <a:cubicBezTo>
                  <a:pt x="722314" y="225674"/>
                  <a:pt x="947988" y="0"/>
                  <a:pt x="1226370" y="0"/>
                </a:cubicBezTo>
                <a:close/>
              </a:path>
            </a:pathLst>
          </a:custGeom>
          <a:solidFill>
            <a:srgbClr val="FF6565"/>
          </a:solidFill>
          <a:ln>
            <a:noFill/>
          </a:ln>
          <a:scene3d>
            <a:camera prst="orthographicFront">
              <a:rot lat="180000" lon="1200000" rev="0"/>
            </a:camera>
            <a:lightRig rig="flat" dir="t"/>
          </a:scene3d>
          <a:sp3d extrusionH="361950" prstMaterial="flat">
            <a:bevelT w="285750" h="114300"/>
            <a:bevelB w="0" h="0"/>
            <a:contourClr>
              <a:schemeClr val="bg1">
                <a:lumMod val="8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076056" y="5661248"/>
            <a:ext cx="3528392" cy="400110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8000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/>
              <a:t>국가 </a:t>
            </a:r>
            <a:r>
              <a:rPr lang="ko-KR" altLang="en-US" sz="2000" b="1" dirty="0" err="1" smtClean="0"/>
              <a:t>암검진</a:t>
            </a:r>
            <a:r>
              <a:rPr lang="ko-KR" altLang="en-US" sz="2000" b="1" dirty="0" smtClean="0"/>
              <a:t> </a:t>
            </a:r>
            <a:r>
              <a:rPr lang="ko-KR" altLang="en-US" sz="2000" b="1" dirty="0" err="1" smtClean="0"/>
              <a:t>수검율</a:t>
            </a:r>
            <a:r>
              <a:rPr lang="en-US" altLang="ko-KR" sz="2000" b="1" dirty="0" smtClean="0"/>
              <a:t>(2015</a:t>
            </a:r>
            <a:r>
              <a:rPr lang="ko-KR" altLang="en-US" sz="2000" b="1" dirty="0" smtClean="0"/>
              <a:t>년</a:t>
            </a:r>
            <a:r>
              <a:rPr lang="en-US" altLang="ko-KR" sz="2000" b="1" dirty="0" smtClean="0"/>
              <a:t>)</a:t>
            </a:r>
            <a:endParaRPr lang="ko-KR" altLang="en-US" sz="20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6531224" y="3112260"/>
            <a:ext cx="800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solidFill>
                  <a:schemeClr val="bg1"/>
                </a:solidFill>
              </a:rPr>
              <a:t>함평군</a:t>
            </a:r>
            <a:endParaRPr lang="en-US" altLang="ko-KR" sz="1600" b="1" dirty="0" smtClean="0">
              <a:solidFill>
                <a:schemeClr val="bg1"/>
              </a:solidFill>
            </a:endParaRPr>
          </a:p>
          <a:p>
            <a:r>
              <a:rPr lang="en-US" altLang="ko-KR" sz="1600" b="1" spc="-150" dirty="0" smtClean="0">
                <a:solidFill>
                  <a:schemeClr val="bg1"/>
                </a:solidFill>
              </a:rPr>
              <a:t>34.1%</a:t>
            </a:r>
            <a:endParaRPr lang="ko-KR" altLang="en-US" sz="1600" b="1" spc="-150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595120" y="2752220"/>
            <a:ext cx="6783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spc="-150" dirty="0" smtClean="0">
                <a:solidFill>
                  <a:schemeClr val="bg1"/>
                </a:solidFill>
              </a:rPr>
              <a:t>전 체</a:t>
            </a:r>
            <a:endParaRPr lang="en-US" altLang="ko-KR" sz="1600" b="1" spc="-150" dirty="0" smtClean="0">
              <a:solidFill>
                <a:schemeClr val="bg1"/>
              </a:solidFill>
            </a:endParaRPr>
          </a:p>
          <a:p>
            <a:r>
              <a:rPr lang="en-US" altLang="ko-KR" sz="1600" b="1" spc="-150" dirty="0" smtClean="0">
                <a:solidFill>
                  <a:schemeClr val="bg1"/>
                </a:solidFill>
              </a:rPr>
              <a:t>38.4%</a:t>
            </a:r>
            <a:endParaRPr lang="ko-KR" altLang="en-US" sz="1600" b="1" spc="-150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395320" y="3472300"/>
            <a:ext cx="86914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b="1" spc="-150" dirty="0" smtClean="0"/>
              <a:t>함평군</a:t>
            </a:r>
            <a:endParaRPr lang="en-US" altLang="ko-KR" sz="1400" b="1" spc="-150" dirty="0" smtClean="0"/>
          </a:p>
          <a:p>
            <a:pPr algn="ctr"/>
            <a:r>
              <a:rPr lang="ko-KR" altLang="en-US" sz="1400" b="1" spc="-150" dirty="0" smtClean="0"/>
              <a:t>암 생존자</a:t>
            </a:r>
            <a:endParaRPr lang="en-US" altLang="ko-KR" sz="1400" b="1" spc="-150" dirty="0" smtClean="0"/>
          </a:p>
          <a:p>
            <a:pPr algn="ctr"/>
            <a:r>
              <a:rPr lang="en-US" altLang="ko-KR" b="1" spc="-150" dirty="0" smtClean="0"/>
              <a:t>26%</a:t>
            </a:r>
            <a:endParaRPr lang="ko-KR" altLang="en-US" b="1" spc="-150" dirty="0"/>
          </a:p>
        </p:txBody>
      </p:sp>
      <p:cxnSp>
        <p:nvCxnSpPr>
          <p:cNvPr id="46" name="직선 연결선 45"/>
          <p:cNvCxnSpPr/>
          <p:nvPr/>
        </p:nvCxnSpPr>
        <p:spPr>
          <a:xfrm>
            <a:off x="251520" y="6604856"/>
            <a:ext cx="8640960" cy="0"/>
          </a:xfrm>
          <a:prstGeom prst="line">
            <a:avLst/>
          </a:prstGeom>
          <a:ln w="53975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2008" y="0"/>
            <a:ext cx="8892480" cy="1457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328" y="188640"/>
            <a:ext cx="1152128" cy="595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866081" y="1008064"/>
            <a:ext cx="50405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bg1"/>
                </a:solidFill>
              </a:rPr>
              <a:t>2</a:t>
            </a:r>
            <a:endParaRPr lang="ko-KR" altLang="en-US" sz="3200" b="1" dirty="0">
              <a:solidFill>
                <a:schemeClr val="bg1"/>
              </a:solidFill>
            </a:endParaRPr>
          </a:p>
        </p:txBody>
      </p:sp>
      <p:sp>
        <p:nvSpPr>
          <p:cNvPr id="18" name="막힌 원호 17"/>
          <p:cNvSpPr/>
          <p:nvPr/>
        </p:nvSpPr>
        <p:spPr>
          <a:xfrm>
            <a:off x="568349" y="1724505"/>
            <a:ext cx="2129377" cy="2075939"/>
          </a:xfrm>
          <a:prstGeom prst="blockArc">
            <a:avLst>
              <a:gd name="adj1" fmla="val 3872052"/>
              <a:gd name="adj2" fmla="val 3249443"/>
              <a:gd name="adj3" fmla="val 24212"/>
            </a:avLst>
          </a:prstGeom>
          <a:pattFill prst="wdUpDiag">
            <a:fgClr>
              <a:srgbClr val="EBE8DD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3" name="막힌 원호 22"/>
          <p:cNvSpPr/>
          <p:nvPr/>
        </p:nvSpPr>
        <p:spPr>
          <a:xfrm>
            <a:off x="568349" y="1724505"/>
            <a:ext cx="2129377" cy="2075939"/>
          </a:xfrm>
          <a:prstGeom prst="blockArc">
            <a:avLst>
              <a:gd name="adj1" fmla="val 2253893"/>
              <a:gd name="adj2" fmla="val 16005865"/>
              <a:gd name="adj3" fmla="val 26491"/>
            </a:avLst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04494" y="2444483"/>
            <a:ext cx="1102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정기적인 </a:t>
            </a:r>
            <a:r>
              <a:rPr lang="ko-KR" altLang="en-US" b="1" dirty="0" smtClean="0">
                <a:solidFill>
                  <a:srgbClr val="C00000"/>
                </a:solidFill>
                <a:latin typeface="+mn-ea"/>
              </a:rPr>
              <a:t>혈압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측정</a:t>
            </a:r>
            <a:endParaRPr lang="ko-KR" altLang="en-US" b="1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31645" y="235862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네</a:t>
            </a:r>
            <a:endParaRPr lang="en-US" altLang="ko-KR" sz="1400" b="1" dirty="0" smtClean="0"/>
          </a:p>
          <a:p>
            <a:pPr algn="ctr"/>
            <a:r>
              <a:rPr lang="en-US" altLang="ko-KR" sz="1400" b="1" dirty="0" smtClean="0"/>
              <a:t>36%</a:t>
            </a:r>
            <a:endParaRPr lang="ko-KR" altLang="en-US" sz="1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73455" y="2514837"/>
            <a:ext cx="715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spc="-150" dirty="0" smtClean="0"/>
              <a:t>아니오</a:t>
            </a:r>
            <a:r>
              <a:rPr lang="en-US" altLang="ko-KR" sz="1400" b="1" dirty="0" smtClean="0"/>
              <a:t>64%</a:t>
            </a:r>
            <a:endParaRPr lang="ko-KR" altLang="en-US" sz="1400" b="1" dirty="0"/>
          </a:p>
        </p:txBody>
      </p:sp>
      <p:sp>
        <p:nvSpPr>
          <p:cNvPr id="25" name="막힌 원호 24"/>
          <p:cNvSpPr/>
          <p:nvPr/>
        </p:nvSpPr>
        <p:spPr>
          <a:xfrm>
            <a:off x="3372190" y="1728976"/>
            <a:ext cx="2129377" cy="2075939"/>
          </a:xfrm>
          <a:prstGeom prst="blockArc">
            <a:avLst>
              <a:gd name="adj1" fmla="val 3872052"/>
              <a:gd name="adj2" fmla="val 3249443"/>
              <a:gd name="adj3" fmla="val 24212"/>
            </a:avLst>
          </a:prstGeom>
          <a:pattFill prst="wdUpDiag">
            <a:fgClr>
              <a:srgbClr val="EBE8DD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6" name="막힌 원호 25"/>
          <p:cNvSpPr/>
          <p:nvPr/>
        </p:nvSpPr>
        <p:spPr>
          <a:xfrm>
            <a:off x="3372190" y="1728976"/>
            <a:ext cx="2129377" cy="2075939"/>
          </a:xfrm>
          <a:prstGeom prst="blockArc">
            <a:avLst>
              <a:gd name="adj1" fmla="val 1310958"/>
              <a:gd name="adj2" fmla="val 16465317"/>
              <a:gd name="adj3" fmla="val 2581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57104" y="2474926"/>
            <a:ext cx="1102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정기적인 </a:t>
            </a:r>
            <a:r>
              <a:rPr lang="ko-KR" altLang="en-US" sz="1600" b="1" dirty="0" smtClean="0">
                <a:solidFill>
                  <a:schemeClr val="bg2">
                    <a:lumMod val="10000"/>
                  </a:schemeClr>
                </a:solidFill>
                <a:latin typeface="+mn-ea"/>
              </a:rPr>
              <a:t>당뇨</a:t>
            </a:r>
            <a:r>
              <a:rPr lang="ko-KR" altLang="en-US" sz="16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측정</a:t>
            </a:r>
            <a:endParaRPr lang="ko-KR" altLang="en-US" sz="1600" b="1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35486" y="2363091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네</a:t>
            </a:r>
            <a:endParaRPr lang="en-US" altLang="ko-KR" sz="1400" b="1" dirty="0" smtClean="0"/>
          </a:p>
          <a:p>
            <a:pPr algn="ctr"/>
            <a:r>
              <a:rPr lang="en-US" altLang="ko-KR" sz="1400" b="1" dirty="0" smtClean="0"/>
              <a:t>27%</a:t>
            </a:r>
            <a:endParaRPr lang="ko-KR" altLang="en-US" sz="1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277296" y="2519308"/>
            <a:ext cx="715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spc="-150" dirty="0" smtClean="0"/>
              <a:t>아니오</a:t>
            </a:r>
            <a:r>
              <a:rPr lang="en-US" altLang="ko-KR" sz="1400" b="1" dirty="0" smtClean="0"/>
              <a:t>73%</a:t>
            </a:r>
            <a:endParaRPr lang="ko-KR" altLang="en-US" sz="1400" b="1" dirty="0"/>
          </a:p>
        </p:txBody>
      </p:sp>
      <p:sp>
        <p:nvSpPr>
          <p:cNvPr id="30" name="막힌 원호 29"/>
          <p:cNvSpPr/>
          <p:nvPr/>
        </p:nvSpPr>
        <p:spPr>
          <a:xfrm>
            <a:off x="6256981" y="1800984"/>
            <a:ext cx="2129377" cy="2075939"/>
          </a:xfrm>
          <a:prstGeom prst="blockArc">
            <a:avLst>
              <a:gd name="adj1" fmla="val 3872052"/>
              <a:gd name="adj2" fmla="val 3249443"/>
              <a:gd name="adj3" fmla="val 24212"/>
            </a:avLst>
          </a:prstGeom>
          <a:pattFill prst="wdUpDiag">
            <a:fgClr>
              <a:srgbClr val="EBE8DD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막힌 원호 30"/>
          <p:cNvSpPr/>
          <p:nvPr/>
        </p:nvSpPr>
        <p:spPr>
          <a:xfrm>
            <a:off x="6256981" y="1800984"/>
            <a:ext cx="2129377" cy="2075939"/>
          </a:xfrm>
          <a:prstGeom prst="blockArc">
            <a:avLst>
              <a:gd name="adj1" fmla="val 1310958"/>
              <a:gd name="adj2" fmla="val 19536733"/>
              <a:gd name="adj3" fmla="val 26400"/>
            </a:avLst>
          </a:prstGeom>
          <a:solidFill>
            <a:srgbClr val="61B6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35620" y="2489293"/>
            <a:ext cx="11020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정기적인 </a:t>
            </a:r>
            <a:r>
              <a:rPr lang="ko-KR" altLang="en-US" sz="16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골다공증</a:t>
            </a:r>
            <a:r>
              <a:rPr lang="ko-KR" altLang="en-US" sz="16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    측정</a:t>
            </a:r>
            <a:endParaRPr lang="ko-KR" altLang="en-US" sz="1600" b="1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920277" y="2435099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네</a:t>
            </a:r>
            <a:endParaRPr lang="en-US" altLang="ko-KR" sz="1400" b="1" dirty="0" smtClean="0"/>
          </a:p>
          <a:p>
            <a:pPr algn="ctr"/>
            <a:r>
              <a:rPr lang="en-US" altLang="ko-KR" sz="1400" b="1" dirty="0" smtClean="0"/>
              <a:t>18%</a:t>
            </a:r>
            <a:endParaRPr lang="ko-KR" altLang="en-US" sz="14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6135583" y="2591316"/>
            <a:ext cx="715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spc="-150" dirty="0" smtClean="0"/>
              <a:t>아니오</a:t>
            </a:r>
            <a:r>
              <a:rPr lang="en-US" altLang="ko-KR" sz="1400" b="1" dirty="0" smtClean="0"/>
              <a:t>82%</a:t>
            </a:r>
            <a:endParaRPr lang="ko-KR" altLang="en-US" sz="1400" b="1" dirty="0"/>
          </a:p>
        </p:txBody>
      </p:sp>
      <p:sp>
        <p:nvSpPr>
          <p:cNvPr id="36" name="막힌 원호 35"/>
          <p:cNvSpPr/>
          <p:nvPr/>
        </p:nvSpPr>
        <p:spPr>
          <a:xfrm>
            <a:off x="1936501" y="3797250"/>
            <a:ext cx="2129377" cy="2075939"/>
          </a:xfrm>
          <a:prstGeom prst="blockArc">
            <a:avLst>
              <a:gd name="adj1" fmla="val 3872052"/>
              <a:gd name="adj2" fmla="val 3249443"/>
              <a:gd name="adj3" fmla="val 24212"/>
            </a:avLst>
          </a:prstGeom>
          <a:pattFill prst="wdUpDiag">
            <a:fgClr>
              <a:srgbClr val="EBE8DD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7" name="막힌 원호 36"/>
          <p:cNvSpPr/>
          <p:nvPr/>
        </p:nvSpPr>
        <p:spPr>
          <a:xfrm>
            <a:off x="1936501" y="3797250"/>
            <a:ext cx="2129377" cy="2075939"/>
          </a:xfrm>
          <a:prstGeom prst="blockArc">
            <a:avLst>
              <a:gd name="adj1" fmla="val 483262"/>
              <a:gd name="adj2" fmla="val 19925120"/>
              <a:gd name="adj3" fmla="val 27471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498547" y="4526844"/>
            <a:ext cx="1102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정기적인 </a:t>
            </a:r>
            <a:r>
              <a:rPr lang="en-US" altLang="ko-KR" b="1" dirty="0" smtClean="0">
                <a:solidFill>
                  <a:schemeClr val="accent4">
                    <a:lumMod val="50000"/>
                  </a:schemeClr>
                </a:solidFill>
                <a:latin typeface="+mn-ea"/>
              </a:rPr>
              <a:t>BMI</a:t>
            </a:r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측정</a:t>
            </a:r>
            <a:endParaRPr lang="ko-KR" altLang="en-US" b="1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599797" y="4431365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네</a:t>
            </a:r>
            <a:endParaRPr lang="en-US" altLang="ko-KR" sz="1400" b="1" dirty="0" smtClean="0"/>
          </a:p>
          <a:p>
            <a:pPr algn="ctr"/>
            <a:r>
              <a:rPr lang="en-US" altLang="ko-KR" sz="1400" b="1" dirty="0" smtClean="0"/>
              <a:t>6%</a:t>
            </a:r>
            <a:endParaRPr lang="ko-KR" altLang="en-US" sz="14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1828355" y="4587582"/>
            <a:ext cx="715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spc="-150" dirty="0" smtClean="0"/>
              <a:t>아니오</a:t>
            </a:r>
            <a:r>
              <a:rPr lang="en-US" altLang="ko-KR" sz="1400" b="1" dirty="0" smtClean="0"/>
              <a:t>94%</a:t>
            </a:r>
            <a:endParaRPr lang="ko-KR" altLang="en-US" sz="1400" b="1" dirty="0"/>
          </a:p>
        </p:txBody>
      </p:sp>
      <p:sp>
        <p:nvSpPr>
          <p:cNvPr id="41" name="막힌 원호 40"/>
          <p:cNvSpPr/>
          <p:nvPr/>
        </p:nvSpPr>
        <p:spPr>
          <a:xfrm>
            <a:off x="4821292" y="3869258"/>
            <a:ext cx="2129377" cy="2075939"/>
          </a:xfrm>
          <a:prstGeom prst="blockArc">
            <a:avLst>
              <a:gd name="adj1" fmla="val 3872052"/>
              <a:gd name="adj2" fmla="val 3249443"/>
              <a:gd name="adj3" fmla="val 24212"/>
            </a:avLst>
          </a:prstGeom>
          <a:pattFill prst="wdUpDiag">
            <a:fgClr>
              <a:srgbClr val="EBE8DD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2" name="막힌 원호 41"/>
          <p:cNvSpPr/>
          <p:nvPr/>
        </p:nvSpPr>
        <p:spPr>
          <a:xfrm>
            <a:off x="4788025" y="3869258"/>
            <a:ext cx="2158948" cy="2075939"/>
          </a:xfrm>
          <a:prstGeom prst="blockArc">
            <a:avLst>
              <a:gd name="adj1" fmla="val 1825594"/>
              <a:gd name="adj2" fmla="val 16856529"/>
              <a:gd name="adj3" fmla="val 26743"/>
            </a:avLst>
          </a:prstGeom>
          <a:solidFill>
            <a:srgbClr val="4BA7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384870" y="4634667"/>
            <a:ext cx="1102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규칙적인</a:t>
            </a:r>
            <a:endParaRPr lang="en-US" altLang="ko-KR" b="1" dirty="0" smtClean="0">
              <a:solidFill>
                <a:schemeClr val="bg2">
                  <a:lumMod val="50000"/>
                </a:schemeClr>
              </a:solidFill>
              <a:latin typeface="+mn-ea"/>
            </a:endParaRPr>
          </a:p>
          <a:p>
            <a:pPr algn="ctr"/>
            <a:r>
              <a:rPr lang="ko-KR" altLang="en-US" b="1" dirty="0" smtClean="0">
                <a:solidFill>
                  <a:srgbClr val="006600"/>
                </a:solidFill>
                <a:latin typeface="+mn-ea"/>
              </a:rPr>
              <a:t>운동</a:t>
            </a:r>
            <a:endParaRPr lang="ko-KR" altLang="en-US" b="1" dirty="0">
              <a:solidFill>
                <a:srgbClr val="006600"/>
              </a:solidFill>
              <a:latin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484588" y="4503373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/>
              <a:t>네</a:t>
            </a:r>
            <a:endParaRPr lang="en-US" altLang="ko-KR" sz="1400" b="1" dirty="0" smtClean="0"/>
          </a:p>
          <a:p>
            <a:pPr algn="ctr"/>
            <a:r>
              <a:rPr lang="en-US" altLang="ko-KR" sz="1400" b="1" dirty="0" smtClean="0"/>
              <a:t>30%</a:t>
            </a:r>
            <a:endParaRPr lang="ko-KR" altLang="en-US" sz="14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4660138" y="4659590"/>
            <a:ext cx="715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spc="-150" dirty="0" smtClean="0"/>
              <a:t>아니오</a:t>
            </a:r>
            <a:r>
              <a:rPr lang="en-US" altLang="ko-KR" sz="1400" b="1" dirty="0" smtClean="0"/>
              <a:t>70%</a:t>
            </a:r>
            <a:endParaRPr lang="ko-KR" altLang="en-US" sz="14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395536" y="1018728"/>
            <a:ext cx="69127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b="1" spc="-300" dirty="0" smtClean="0"/>
              <a:t>Ⅰ-2 )</a:t>
            </a:r>
            <a:r>
              <a:rPr lang="ko-KR" altLang="en-US" sz="2600" b="1" spc="-300" dirty="0" smtClean="0"/>
              <a:t>암 생존자의 </a:t>
            </a:r>
            <a:r>
              <a:rPr lang="ko-KR" altLang="en-US" sz="2600" b="1" spc="-300" dirty="0" smtClean="0">
                <a:solidFill>
                  <a:srgbClr val="FF6600"/>
                </a:solidFill>
              </a:rPr>
              <a:t>낮은</a:t>
            </a:r>
            <a:r>
              <a:rPr lang="ko-KR" altLang="en-US" sz="2600" b="1" spc="-300" dirty="0" smtClean="0"/>
              <a:t> 만성질환 예방 </a:t>
            </a:r>
            <a:r>
              <a:rPr lang="ko-KR" altLang="en-US" sz="2600" b="1" spc="-300" dirty="0" err="1" smtClean="0">
                <a:solidFill>
                  <a:srgbClr val="0070C0"/>
                </a:solidFill>
              </a:rPr>
              <a:t>건강관리율</a:t>
            </a:r>
            <a:endParaRPr lang="ko-KR" altLang="en-US" sz="2600" b="1" spc="-300" dirty="0">
              <a:solidFill>
                <a:srgbClr val="0070C0"/>
              </a:solidFill>
            </a:endParaRPr>
          </a:p>
        </p:txBody>
      </p:sp>
      <p:cxnSp>
        <p:nvCxnSpPr>
          <p:cNvPr id="47" name="직선 연결선 46"/>
          <p:cNvCxnSpPr/>
          <p:nvPr/>
        </p:nvCxnSpPr>
        <p:spPr>
          <a:xfrm>
            <a:off x="251520" y="6525344"/>
            <a:ext cx="8640960" cy="0"/>
          </a:xfrm>
          <a:prstGeom prst="line">
            <a:avLst/>
          </a:prstGeom>
          <a:ln w="53975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467544" y="188640"/>
            <a:ext cx="55446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0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Ⅰ</a:t>
            </a:r>
            <a:r>
              <a:rPr lang="ko-KR" altLang="en-US" sz="30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추진배경</a:t>
            </a:r>
            <a:r>
              <a:rPr lang="en-US" altLang="ko-KR" sz="30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- </a:t>
            </a:r>
            <a:r>
              <a:rPr lang="ko-KR" altLang="en-US" sz="30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사업의 필요성</a:t>
            </a:r>
            <a:endParaRPr lang="ko-KR" altLang="en-US" sz="3000" b="1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2627784" y="5968280"/>
            <a:ext cx="33843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400" b="1" dirty="0" smtClean="0"/>
              <a:t>암 생존자 만성질환 건강관리 </a:t>
            </a:r>
            <a:r>
              <a:rPr lang="ko-KR" altLang="en-US" sz="1400" b="1" dirty="0" err="1" smtClean="0"/>
              <a:t>응답율</a:t>
            </a:r>
            <a:endParaRPr lang="en-US" altLang="ko-KR" sz="1400" b="1" dirty="0" smtClean="0"/>
          </a:p>
          <a:p>
            <a:pPr algn="ctr"/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대상 </a:t>
            </a:r>
            <a:r>
              <a:rPr lang="en-US" altLang="ko-KR" sz="1400" b="1" dirty="0" smtClean="0"/>
              <a:t>: </a:t>
            </a:r>
            <a:r>
              <a:rPr lang="ko-KR" altLang="en-US" sz="1400" b="1" dirty="0" smtClean="0"/>
              <a:t>함평군 암 생존자 </a:t>
            </a:r>
            <a:r>
              <a:rPr lang="en-US" altLang="ko-KR" sz="1400" b="1" dirty="0" smtClean="0"/>
              <a:t>100</a:t>
            </a:r>
            <a:r>
              <a:rPr lang="ko-KR" altLang="en-US" sz="1400" b="1" dirty="0" smtClean="0"/>
              <a:t>명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016" y="0"/>
            <a:ext cx="8892480" cy="1351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328" y="260648"/>
            <a:ext cx="144016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TextBox 46"/>
          <p:cNvSpPr txBox="1"/>
          <p:nvPr/>
        </p:nvSpPr>
        <p:spPr>
          <a:xfrm>
            <a:off x="395536" y="836712"/>
            <a:ext cx="6776256" cy="655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b="1" spc="-300" dirty="0" smtClean="0"/>
              <a:t>Ⅰ- 3) </a:t>
            </a:r>
            <a:r>
              <a:rPr lang="ko-KR" altLang="en-US" sz="2600" b="1" spc="-300" dirty="0" smtClean="0"/>
              <a:t>암 생존자의 건강관리 프로그램 요구도</a:t>
            </a:r>
          </a:p>
        </p:txBody>
      </p:sp>
      <p:grpSp>
        <p:nvGrpSpPr>
          <p:cNvPr id="23" name="그룹 22"/>
          <p:cNvGrpSpPr/>
          <p:nvPr/>
        </p:nvGrpSpPr>
        <p:grpSpPr>
          <a:xfrm>
            <a:off x="1432650" y="1700808"/>
            <a:ext cx="6020150" cy="3024337"/>
            <a:chOff x="4892283" y="1991263"/>
            <a:chExt cx="3284556" cy="2857719"/>
          </a:xfrm>
          <a:scene3d>
            <a:camera prst="orthographicFront">
              <a:rot lat="19799998" lon="5" rev="0"/>
            </a:camera>
            <a:lightRig rig="threePt" dir="t"/>
          </a:scene3d>
        </p:grpSpPr>
        <p:sp>
          <p:nvSpPr>
            <p:cNvPr id="20" name="원형 19"/>
            <p:cNvSpPr/>
            <p:nvPr/>
          </p:nvSpPr>
          <p:spPr>
            <a:xfrm>
              <a:off x="4892283" y="2112677"/>
              <a:ext cx="3093585" cy="2736304"/>
            </a:xfrm>
            <a:prstGeom prst="pie">
              <a:avLst>
                <a:gd name="adj1" fmla="val 2452037"/>
                <a:gd name="adj2" fmla="val 16200000"/>
              </a:avLst>
            </a:prstGeom>
            <a:solidFill>
              <a:srgbClr val="5887C0"/>
            </a:solidFill>
            <a:ln>
              <a:noFill/>
            </a:ln>
            <a:sp3d extrusionH="1270000">
              <a:bevelT w="57150" h="8890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원형 20"/>
            <p:cNvSpPr/>
            <p:nvPr/>
          </p:nvSpPr>
          <p:spPr>
            <a:xfrm rot="16376925">
              <a:off x="5183031" y="1811490"/>
              <a:ext cx="2722608" cy="3082153"/>
            </a:xfrm>
            <a:prstGeom prst="pie">
              <a:avLst>
                <a:gd name="adj1" fmla="val 21399876"/>
                <a:gd name="adj2" fmla="val 4761316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sp3d extrusionH="1270000">
              <a:bevelT w="63500" h="38100"/>
              <a:bevelB w="0" h="0"/>
              <a:extrusionClr>
                <a:schemeClr val="accent2">
                  <a:lumMod val="60000"/>
                  <a:lumOff val="40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원형 21"/>
            <p:cNvSpPr/>
            <p:nvPr/>
          </p:nvSpPr>
          <p:spPr>
            <a:xfrm rot="16376925">
              <a:off x="5250702" y="1922846"/>
              <a:ext cx="2736305" cy="3115968"/>
            </a:xfrm>
            <a:prstGeom prst="pie">
              <a:avLst>
                <a:gd name="adj1" fmla="val 4802538"/>
                <a:gd name="adj2" fmla="val 7723575"/>
              </a:avLst>
            </a:prstGeom>
            <a:solidFill>
              <a:srgbClr val="C1E60B"/>
            </a:solidFill>
            <a:ln>
              <a:noFill/>
            </a:ln>
            <a:sp3d extrusionH="1270000">
              <a:bevelT w="57150" h="8890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4499992" y="2060848"/>
            <a:ext cx="241569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스트레스관리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pc="-15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pc="-150" dirty="0" smtClean="0">
                <a:latin typeface="휴먼모음T" pitchFamily="18" charset="-127"/>
                <a:ea typeface="휴먼모음T" pitchFamily="18" charset="-127"/>
              </a:rPr>
              <a:t>웃음</a:t>
            </a:r>
            <a:r>
              <a:rPr lang="en-US" altLang="ko-KR" spc="-150" dirty="0" smtClean="0"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pc="-150" dirty="0" smtClean="0">
                <a:latin typeface="휴먼모음T" pitchFamily="18" charset="-127"/>
                <a:ea typeface="휴먼모음T" pitchFamily="18" charset="-127"/>
              </a:rPr>
              <a:t>노래교실 등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    </a:t>
            </a:r>
            <a:r>
              <a:rPr lang="en-US" altLang="ko-KR" sz="2000" b="1" dirty="0" smtClean="0">
                <a:latin typeface="휴먼모음T" pitchFamily="18" charset="-127"/>
                <a:ea typeface="휴먼모음T" pitchFamily="18" charset="-127"/>
              </a:rPr>
              <a:t>24%</a:t>
            </a:r>
            <a:endParaRPr lang="ko-KR" altLang="en-US" b="1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20151" y="2844186"/>
            <a:ext cx="283584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체계적인 맞춤형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건강관리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정보습득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지식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영양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운동 등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en-US" altLang="ko-KR" sz="2000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z="2800" b="1" dirty="0" smtClean="0">
                <a:latin typeface="휴먼모음T" pitchFamily="18" charset="-127"/>
                <a:ea typeface="휴먼모음T" pitchFamily="18" charset="-127"/>
              </a:rPr>
              <a:t>   64%</a:t>
            </a:r>
            <a:endParaRPr lang="ko-KR" altLang="en-US" sz="2400" b="1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64088" y="3284984"/>
            <a:ext cx="29035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정서적 지지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spc="-15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pc="-150" dirty="0" smtClean="0">
                <a:latin typeface="휴먼모음T" pitchFamily="18" charset="-127"/>
                <a:ea typeface="휴먼모음T" pitchFamily="18" charset="-127"/>
              </a:rPr>
              <a:t>상담</a:t>
            </a:r>
            <a:r>
              <a:rPr lang="en-US" altLang="ko-KR" spc="-15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pc="-150" dirty="0" err="1" smtClean="0">
                <a:latin typeface="휴먼모음T" pitchFamily="18" charset="-127"/>
                <a:ea typeface="휴먼모음T" pitchFamily="18" charset="-127"/>
              </a:rPr>
              <a:t>사례나눔</a:t>
            </a:r>
            <a:r>
              <a:rPr lang="ko-KR" altLang="en-US" spc="-150" dirty="0" smtClean="0">
                <a:latin typeface="휴먼모음T" pitchFamily="18" charset="-127"/>
                <a:ea typeface="휴먼모음T" pitchFamily="18" charset="-127"/>
              </a:rPr>
              <a:t> 등</a:t>
            </a:r>
            <a:r>
              <a:rPr lang="en-US" altLang="ko-KR" spc="-150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r>
              <a:rPr lang="en-US" altLang="ko-KR" sz="2000" b="1" dirty="0" smtClean="0">
                <a:latin typeface="휴먼모음T" pitchFamily="18" charset="-127"/>
                <a:ea typeface="휴먼모음T" pitchFamily="18" charset="-127"/>
              </a:rPr>
              <a:t>   12%</a:t>
            </a:r>
            <a:endParaRPr lang="ko-KR" altLang="en-US" b="1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32857" y="5480526"/>
            <a:ext cx="7258954" cy="615553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80000">
                <a:schemeClr val="tx1">
                  <a:lumMod val="50000"/>
                  <a:lumOff val="50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/>
              <a:t>암 생존자 건강관리프로그램 요구도</a:t>
            </a:r>
            <a:endParaRPr lang="en-US" altLang="ko-KR" b="1" dirty="0" smtClean="0"/>
          </a:p>
          <a:p>
            <a:pPr algn="ctr"/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대상 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함평군 암 생존자 </a:t>
            </a:r>
            <a:r>
              <a:rPr lang="en-US" altLang="ko-KR" sz="1600" b="1" dirty="0" smtClean="0"/>
              <a:t>100</a:t>
            </a:r>
            <a:r>
              <a:rPr lang="ko-KR" altLang="en-US" sz="1600" b="1" dirty="0" smtClean="0"/>
              <a:t>명</a:t>
            </a:r>
            <a:r>
              <a:rPr lang="en-US" altLang="ko-KR" sz="1600" b="1" dirty="0" smtClean="0"/>
              <a:t>)</a:t>
            </a:r>
            <a:endParaRPr lang="ko-KR" altLang="en-US" sz="1600" b="1" dirty="0"/>
          </a:p>
        </p:txBody>
      </p:sp>
      <p:cxnSp>
        <p:nvCxnSpPr>
          <p:cNvPr id="40" name="직선 연결선 39"/>
          <p:cNvCxnSpPr/>
          <p:nvPr/>
        </p:nvCxnSpPr>
        <p:spPr>
          <a:xfrm>
            <a:off x="251520" y="6525344"/>
            <a:ext cx="8640960" cy="0"/>
          </a:xfrm>
          <a:prstGeom prst="line">
            <a:avLst/>
          </a:prstGeom>
          <a:ln w="53975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467544" y="188640"/>
            <a:ext cx="55446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0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Ⅰ</a:t>
            </a:r>
            <a:r>
              <a:rPr lang="ko-KR" altLang="en-US" sz="30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추진배경</a:t>
            </a:r>
            <a:r>
              <a:rPr lang="en-US" altLang="ko-KR" sz="30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- </a:t>
            </a:r>
            <a:r>
              <a:rPr lang="ko-KR" altLang="en-US" sz="30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사업의 필요성</a:t>
            </a:r>
            <a:endParaRPr lang="ko-KR" altLang="en-US" sz="3000" b="1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016" y="0"/>
            <a:ext cx="8892480" cy="1351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328" y="260648"/>
            <a:ext cx="144016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직사각형 38"/>
          <p:cNvSpPr/>
          <p:nvPr/>
        </p:nvSpPr>
        <p:spPr>
          <a:xfrm>
            <a:off x="395536" y="188640"/>
            <a:ext cx="22322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Ⅰ</a:t>
            </a:r>
            <a:r>
              <a:rPr lang="ko-KR" altLang="en-US" sz="32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추진배경</a:t>
            </a:r>
            <a:endParaRPr lang="ko-KR" altLang="en-US" sz="3200" b="1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95536" y="942728"/>
            <a:ext cx="8568952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US" altLang="ko-KR" sz="2500" b="1" spc="-300" dirty="0" smtClean="0"/>
              <a:t>Ⅰ- 4 ) </a:t>
            </a:r>
            <a:r>
              <a:rPr lang="ko-KR" altLang="en-US" sz="2500" b="1" spc="-300" dirty="0" smtClean="0"/>
              <a:t>암</a:t>
            </a:r>
            <a:r>
              <a:rPr lang="en-US" altLang="ko-KR" sz="2500" b="1" spc="-300" dirty="0" smtClean="0"/>
              <a:t> </a:t>
            </a:r>
            <a:r>
              <a:rPr lang="ko-KR" altLang="en-US" sz="2500" b="1" spc="-300" dirty="0" smtClean="0"/>
              <a:t>생존자가 </a:t>
            </a:r>
            <a:r>
              <a:rPr lang="ko-KR" altLang="en-US" sz="2500" b="1" spc="-300" dirty="0" err="1" smtClean="0">
                <a:solidFill>
                  <a:schemeClr val="accent6">
                    <a:lumMod val="75000"/>
                  </a:schemeClr>
                </a:solidFill>
              </a:rPr>
              <a:t>이차암</a:t>
            </a:r>
            <a:r>
              <a:rPr lang="ko-KR" altLang="en-US" sz="2500" b="1" spc="-300" dirty="0" smtClean="0">
                <a:solidFill>
                  <a:schemeClr val="accent6">
                    <a:lumMod val="75000"/>
                  </a:schemeClr>
                </a:solidFill>
              </a:rPr>
              <a:t> 검진 </a:t>
            </a:r>
            <a:r>
              <a:rPr lang="ko-KR" altLang="en-US" sz="2500" b="1" spc="-300" dirty="0" smtClean="0"/>
              <a:t>및  </a:t>
            </a:r>
            <a:r>
              <a:rPr lang="ko-KR" altLang="en-US" sz="2500" b="1" spc="-300" dirty="0" smtClean="0">
                <a:solidFill>
                  <a:schemeClr val="accent6">
                    <a:lumMod val="75000"/>
                  </a:schemeClr>
                </a:solidFill>
              </a:rPr>
              <a:t>만성질환 건강관리</a:t>
            </a:r>
            <a:r>
              <a:rPr lang="ko-KR" altLang="en-US" sz="2500" b="1" spc="-300" dirty="0" smtClean="0"/>
              <a:t>를 </a:t>
            </a:r>
            <a:endParaRPr lang="en-US" altLang="ko-KR" sz="2500" b="1" spc="-300" dirty="0" smtClean="0"/>
          </a:p>
          <a:p>
            <a:pPr>
              <a:lnSpc>
                <a:spcPts val="3800"/>
              </a:lnSpc>
            </a:pPr>
            <a:r>
              <a:rPr lang="en-US" altLang="ko-KR" sz="2500" b="1" spc="-300" dirty="0" smtClean="0">
                <a:solidFill>
                  <a:srgbClr val="00B050"/>
                </a:solidFill>
              </a:rPr>
              <a:t>          </a:t>
            </a:r>
            <a:r>
              <a:rPr lang="ko-KR" altLang="en-US" sz="2500" b="1" spc="-300" dirty="0" smtClean="0">
                <a:solidFill>
                  <a:srgbClr val="00B050"/>
                </a:solidFill>
              </a:rPr>
              <a:t>소홀히 </a:t>
            </a:r>
            <a:r>
              <a:rPr lang="ko-KR" altLang="en-US" sz="2500" b="1" spc="-300" dirty="0" smtClean="0"/>
              <a:t>하는 이유</a:t>
            </a:r>
          </a:p>
        </p:txBody>
      </p:sp>
      <p:cxnSp>
        <p:nvCxnSpPr>
          <p:cNvPr id="40" name="직선 연결선 39"/>
          <p:cNvCxnSpPr/>
          <p:nvPr/>
        </p:nvCxnSpPr>
        <p:spPr>
          <a:xfrm>
            <a:off x="251520" y="6525344"/>
            <a:ext cx="8640960" cy="0"/>
          </a:xfrm>
          <a:prstGeom prst="line">
            <a:avLst/>
          </a:prstGeom>
          <a:ln w="53975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reeform 21"/>
          <p:cNvSpPr>
            <a:spLocks/>
          </p:cNvSpPr>
          <p:nvPr/>
        </p:nvSpPr>
        <p:spPr bwMode="auto">
          <a:xfrm>
            <a:off x="2555776" y="2276872"/>
            <a:ext cx="5688632" cy="960372"/>
          </a:xfrm>
          <a:custGeom>
            <a:avLst/>
            <a:gdLst>
              <a:gd name="T0" fmla="*/ 0 w 1213"/>
              <a:gd name="T1" fmla="*/ 267 h 267"/>
              <a:gd name="T2" fmla="*/ 0 w 1213"/>
              <a:gd name="T3" fmla="*/ 0 h 267"/>
              <a:gd name="T4" fmla="*/ 1118 w 1213"/>
              <a:gd name="T5" fmla="*/ 0 h 267"/>
              <a:gd name="T6" fmla="*/ 1213 w 1213"/>
              <a:gd name="T7" fmla="*/ 134 h 267"/>
              <a:gd name="T8" fmla="*/ 1118 w 1213"/>
              <a:gd name="T9" fmla="*/ 267 h 267"/>
              <a:gd name="T10" fmla="*/ 0 w 1213"/>
              <a:gd name="T11" fmla="*/ 267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13" h="267">
                <a:moveTo>
                  <a:pt x="0" y="267"/>
                </a:moveTo>
                <a:lnTo>
                  <a:pt x="0" y="0"/>
                </a:lnTo>
                <a:lnTo>
                  <a:pt x="1118" y="0"/>
                </a:lnTo>
                <a:lnTo>
                  <a:pt x="1213" y="134"/>
                </a:lnTo>
                <a:lnTo>
                  <a:pt x="1118" y="267"/>
                </a:lnTo>
                <a:lnTo>
                  <a:pt x="0" y="267"/>
                </a:lnTo>
                <a:close/>
              </a:path>
            </a:pathLst>
          </a:custGeom>
          <a:solidFill>
            <a:srgbClr val="637ED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ts val="3000"/>
              </a:lnSpc>
            </a:pPr>
            <a:r>
              <a:rPr lang="en-US" altLang="ko-KR" sz="1900" b="1" dirty="0" smtClean="0">
                <a:solidFill>
                  <a:schemeClr val="bg1">
                    <a:lumMod val="95000"/>
                  </a:schemeClr>
                </a:solidFill>
              </a:rPr>
              <a:t>  </a:t>
            </a:r>
            <a:r>
              <a:rPr lang="ko-KR" altLang="en-US" sz="1900" b="1" dirty="0" smtClean="0">
                <a:solidFill>
                  <a:schemeClr val="bg1">
                    <a:lumMod val="95000"/>
                  </a:schemeClr>
                </a:solidFill>
              </a:rPr>
              <a:t>정기적인 병원 검진을 받고 있으므로 </a:t>
            </a:r>
            <a:endParaRPr lang="en-US" altLang="ko-KR" sz="19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ts val="3000"/>
              </a:lnSpc>
            </a:pPr>
            <a:r>
              <a:rPr lang="en-US" altLang="ko-KR" sz="1900" b="1" dirty="0" smtClean="0">
                <a:solidFill>
                  <a:schemeClr val="bg1">
                    <a:lumMod val="95000"/>
                  </a:schemeClr>
                </a:solidFill>
              </a:rPr>
              <a:t>  </a:t>
            </a:r>
            <a:r>
              <a:rPr lang="ko-KR" altLang="en-US" sz="1900" b="1" dirty="0" smtClean="0">
                <a:solidFill>
                  <a:schemeClr val="bg1">
                    <a:lumMod val="95000"/>
                  </a:schemeClr>
                </a:solidFill>
              </a:rPr>
              <a:t>추가적인 검진을 할 필요가 없다</a:t>
            </a:r>
            <a:endParaRPr lang="ko-KR" altLang="en-US" sz="19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3" name="Freeform 22"/>
          <p:cNvSpPr>
            <a:spLocks/>
          </p:cNvSpPr>
          <p:nvPr/>
        </p:nvSpPr>
        <p:spPr bwMode="auto">
          <a:xfrm>
            <a:off x="2555776" y="3660990"/>
            <a:ext cx="4536504" cy="1088422"/>
          </a:xfrm>
          <a:custGeom>
            <a:avLst/>
            <a:gdLst>
              <a:gd name="T0" fmla="*/ 0 w 1213"/>
              <a:gd name="T1" fmla="*/ 0 h 314"/>
              <a:gd name="T2" fmla="*/ 0 w 1213"/>
              <a:gd name="T3" fmla="*/ 314 h 314"/>
              <a:gd name="T4" fmla="*/ 1118 w 1213"/>
              <a:gd name="T5" fmla="*/ 314 h 314"/>
              <a:gd name="T6" fmla="*/ 1213 w 1213"/>
              <a:gd name="T7" fmla="*/ 162 h 314"/>
              <a:gd name="T8" fmla="*/ 1118 w 1213"/>
              <a:gd name="T9" fmla="*/ 0 h 314"/>
              <a:gd name="T10" fmla="*/ 0 w 1213"/>
              <a:gd name="T11" fmla="*/ 0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13" h="314">
                <a:moveTo>
                  <a:pt x="0" y="0"/>
                </a:moveTo>
                <a:lnTo>
                  <a:pt x="0" y="314"/>
                </a:lnTo>
                <a:lnTo>
                  <a:pt x="1118" y="314"/>
                </a:lnTo>
                <a:lnTo>
                  <a:pt x="1213" y="162"/>
                </a:lnTo>
                <a:lnTo>
                  <a:pt x="1118" y="0"/>
                </a:lnTo>
                <a:lnTo>
                  <a:pt x="0" y="0"/>
                </a:lnTo>
                <a:close/>
              </a:path>
            </a:pathLst>
          </a:custGeom>
          <a:solidFill>
            <a:srgbClr val="7E4D7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ts val="3000"/>
              </a:lnSpc>
            </a:pPr>
            <a:r>
              <a:rPr lang="ko-KR" altLang="en-US" sz="1900" b="1" dirty="0" smtClean="0">
                <a:solidFill>
                  <a:schemeClr val="bg1">
                    <a:lumMod val="95000"/>
                  </a:schemeClr>
                </a:solidFill>
              </a:rPr>
              <a:t> 암을 치료해주는 주치의가</a:t>
            </a:r>
            <a:endParaRPr lang="en-US" altLang="ko-KR" sz="19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ts val="3000"/>
              </a:lnSpc>
            </a:pPr>
            <a:r>
              <a:rPr lang="ko-KR" altLang="en-US" sz="1900" b="1" dirty="0" smtClean="0">
                <a:solidFill>
                  <a:schemeClr val="bg1">
                    <a:lumMod val="95000"/>
                  </a:schemeClr>
                </a:solidFill>
              </a:rPr>
              <a:t> 모든 건강관리를 하고 있다</a:t>
            </a:r>
            <a:r>
              <a:rPr lang="en-US" altLang="ko-KR" sz="1900" dirty="0" smtClean="0">
                <a:solidFill>
                  <a:schemeClr val="bg1">
                    <a:lumMod val="95000"/>
                  </a:schemeClr>
                </a:solidFill>
              </a:rPr>
              <a:t>.</a:t>
            </a:r>
            <a:endParaRPr lang="ko-KR" altLang="en-US" sz="19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4" name="Freeform 23"/>
          <p:cNvSpPr>
            <a:spLocks/>
          </p:cNvSpPr>
          <p:nvPr/>
        </p:nvSpPr>
        <p:spPr bwMode="auto">
          <a:xfrm>
            <a:off x="4421306" y="3064879"/>
            <a:ext cx="3852329" cy="886665"/>
          </a:xfrm>
          <a:custGeom>
            <a:avLst/>
            <a:gdLst>
              <a:gd name="T0" fmla="*/ 0 w 1213"/>
              <a:gd name="T1" fmla="*/ 0 h 314"/>
              <a:gd name="T2" fmla="*/ 0 w 1213"/>
              <a:gd name="T3" fmla="*/ 314 h 314"/>
              <a:gd name="T4" fmla="*/ 1118 w 1213"/>
              <a:gd name="T5" fmla="*/ 314 h 314"/>
              <a:gd name="T6" fmla="*/ 1213 w 1213"/>
              <a:gd name="T7" fmla="*/ 162 h 314"/>
              <a:gd name="T8" fmla="*/ 1118 w 1213"/>
              <a:gd name="T9" fmla="*/ 0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13" h="314">
                <a:moveTo>
                  <a:pt x="0" y="0"/>
                </a:moveTo>
                <a:lnTo>
                  <a:pt x="0" y="314"/>
                </a:lnTo>
                <a:lnTo>
                  <a:pt x="1118" y="314"/>
                </a:lnTo>
                <a:lnTo>
                  <a:pt x="1213" y="162"/>
                </a:lnTo>
                <a:lnTo>
                  <a:pt x="111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5" name="Freeform 24"/>
          <p:cNvSpPr>
            <a:spLocks/>
          </p:cNvSpPr>
          <p:nvPr/>
        </p:nvSpPr>
        <p:spPr bwMode="auto">
          <a:xfrm>
            <a:off x="2555776" y="5165174"/>
            <a:ext cx="2952328" cy="1024397"/>
          </a:xfrm>
          <a:custGeom>
            <a:avLst/>
            <a:gdLst>
              <a:gd name="T0" fmla="*/ 0 w 1213"/>
              <a:gd name="T1" fmla="*/ 285 h 285"/>
              <a:gd name="T2" fmla="*/ 0 w 1213"/>
              <a:gd name="T3" fmla="*/ 0 h 285"/>
              <a:gd name="T4" fmla="*/ 1118 w 1213"/>
              <a:gd name="T5" fmla="*/ 0 h 285"/>
              <a:gd name="T6" fmla="*/ 1213 w 1213"/>
              <a:gd name="T7" fmla="*/ 143 h 285"/>
              <a:gd name="T8" fmla="*/ 1118 w 1213"/>
              <a:gd name="T9" fmla="*/ 285 h 285"/>
              <a:gd name="T10" fmla="*/ 0 w 1213"/>
              <a:gd name="T11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13" h="285">
                <a:moveTo>
                  <a:pt x="0" y="285"/>
                </a:moveTo>
                <a:lnTo>
                  <a:pt x="0" y="0"/>
                </a:lnTo>
                <a:lnTo>
                  <a:pt x="1118" y="0"/>
                </a:lnTo>
                <a:lnTo>
                  <a:pt x="1213" y="143"/>
                </a:lnTo>
                <a:lnTo>
                  <a:pt x="1118" y="285"/>
                </a:lnTo>
                <a:lnTo>
                  <a:pt x="0" y="285"/>
                </a:lnTo>
                <a:close/>
              </a:path>
            </a:pathLst>
          </a:custGeom>
          <a:solidFill>
            <a:srgbClr val="FD625E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ts val="3000"/>
              </a:lnSpc>
            </a:pPr>
            <a:r>
              <a:rPr lang="ko-KR" altLang="en-US" sz="1900" b="1" dirty="0" smtClean="0">
                <a:solidFill>
                  <a:schemeClr val="bg1">
                    <a:lumMod val="95000"/>
                  </a:schemeClr>
                </a:solidFill>
              </a:rPr>
              <a:t> 특별히 아프지</a:t>
            </a:r>
            <a:endParaRPr lang="en-US" altLang="ko-KR" sz="19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ts val="3000"/>
              </a:lnSpc>
            </a:pPr>
            <a:r>
              <a:rPr lang="ko-KR" altLang="en-US" sz="1900" b="1" dirty="0" smtClean="0">
                <a:solidFill>
                  <a:schemeClr val="bg1">
                    <a:lumMod val="95000"/>
                  </a:schemeClr>
                </a:solidFill>
              </a:rPr>
              <a:t> 않다 </a:t>
            </a:r>
            <a:endParaRPr lang="ko-KR" altLang="en-US" sz="19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6" name="Freeform 25"/>
          <p:cNvSpPr>
            <a:spLocks/>
          </p:cNvSpPr>
          <p:nvPr/>
        </p:nvSpPr>
        <p:spPr bwMode="auto">
          <a:xfrm>
            <a:off x="4421306" y="4020132"/>
            <a:ext cx="3852329" cy="804776"/>
          </a:xfrm>
          <a:custGeom>
            <a:avLst/>
            <a:gdLst>
              <a:gd name="T0" fmla="*/ 0 w 1213"/>
              <a:gd name="T1" fmla="*/ 285 h 285"/>
              <a:gd name="T2" fmla="*/ 0 w 1213"/>
              <a:gd name="T3" fmla="*/ 0 h 285"/>
              <a:gd name="T4" fmla="*/ 1118 w 1213"/>
              <a:gd name="T5" fmla="*/ 0 h 285"/>
              <a:gd name="T6" fmla="*/ 1213 w 1213"/>
              <a:gd name="T7" fmla="*/ 143 h 285"/>
              <a:gd name="T8" fmla="*/ 1118 w 1213"/>
              <a:gd name="T9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13" h="285">
                <a:moveTo>
                  <a:pt x="0" y="285"/>
                </a:moveTo>
                <a:lnTo>
                  <a:pt x="0" y="0"/>
                </a:lnTo>
                <a:lnTo>
                  <a:pt x="1118" y="0"/>
                </a:lnTo>
                <a:lnTo>
                  <a:pt x="1213" y="143"/>
                </a:lnTo>
                <a:lnTo>
                  <a:pt x="1118" y="28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9" name="Freeform 27"/>
          <p:cNvSpPr>
            <a:spLocks/>
          </p:cNvSpPr>
          <p:nvPr/>
        </p:nvSpPr>
        <p:spPr bwMode="auto">
          <a:xfrm>
            <a:off x="4421306" y="4886813"/>
            <a:ext cx="3852329" cy="725711"/>
          </a:xfrm>
          <a:custGeom>
            <a:avLst/>
            <a:gdLst>
              <a:gd name="T0" fmla="*/ 0 w 1213"/>
              <a:gd name="T1" fmla="*/ 0 h 257"/>
              <a:gd name="T2" fmla="*/ 0 w 1213"/>
              <a:gd name="T3" fmla="*/ 257 h 257"/>
              <a:gd name="T4" fmla="*/ 1118 w 1213"/>
              <a:gd name="T5" fmla="*/ 257 h 257"/>
              <a:gd name="T6" fmla="*/ 1213 w 1213"/>
              <a:gd name="T7" fmla="*/ 133 h 257"/>
              <a:gd name="T8" fmla="*/ 1118 w 1213"/>
              <a:gd name="T9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13" h="257">
                <a:moveTo>
                  <a:pt x="0" y="0"/>
                </a:moveTo>
                <a:lnTo>
                  <a:pt x="0" y="257"/>
                </a:lnTo>
                <a:lnTo>
                  <a:pt x="1118" y="257"/>
                </a:lnTo>
                <a:lnTo>
                  <a:pt x="1213" y="133"/>
                </a:lnTo>
                <a:lnTo>
                  <a:pt x="111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2301620"/>
            <a:ext cx="1656184" cy="91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5175864"/>
            <a:ext cx="1728192" cy="1110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539552" y="3645024"/>
            <a:ext cx="1728192" cy="110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TextBox 49"/>
          <p:cNvSpPr txBox="1"/>
          <p:nvPr/>
        </p:nvSpPr>
        <p:spPr>
          <a:xfrm>
            <a:off x="7092280" y="2444804"/>
            <a:ext cx="1124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chemeClr val="bg1"/>
                </a:solidFill>
              </a:rPr>
              <a:t>54%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868144" y="3884964"/>
            <a:ext cx="1124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chemeClr val="bg1"/>
                </a:solidFill>
              </a:rPr>
              <a:t>35%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283968" y="5469140"/>
            <a:ext cx="1124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chemeClr val="bg1"/>
                </a:solidFill>
              </a:rPr>
              <a:t>11%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꽃무릇축제-2.JPG"/>
          <p:cNvPicPr>
            <a:picLocks noChangeAspect="1"/>
          </p:cNvPicPr>
          <p:nvPr/>
        </p:nvPicPr>
        <p:blipFill>
          <a:blip r:embed="rId3" cstate="print"/>
          <a:srcRect b="15686"/>
          <a:stretch>
            <a:fillRect/>
          </a:stretch>
        </p:blipFill>
        <p:spPr>
          <a:xfrm>
            <a:off x="0" y="0"/>
            <a:ext cx="9144000" cy="3448878"/>
          </a:xfrm>
          <a:prstGeom prst="rect">
            <a:avLst/>
          </a:prstGeom>
        </p:spPr>
      </p:pic>
      <p:pic>
        <p:nvPicPr>
          <p:cNvPr id="3" name="Picture 2" descr="34-0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9097"/>
          <a:stretch>
            <a:fillRect/>
          </a:stretch>
        </p:blipFill>
        <p:spPr>
          <a:xfrm>
            <a:off x="0" y="3349487"/>
            <a:ext cx="9144441" cy="3491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67000" y="2644140"/>
            <a:ext cx="3810000" cy="154940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3041375" y="3568148"/>
            <a:ext cx="3041374" cy="4472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accent5">
                    <a:lumMod val="75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분야별 청렴시책</a:t>
            </a:r>
            <a:endParaRPr lang="ko-KR" altLang="en-US" sz="2400" dirty="0">
              <a:solidFill>
                <a:schemeClr val="accent5">
                  <a:lumMod val="75000"/>
                </a:schemeClr>
              </a:solidFill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14591" y="3011557"/>
            <a:ext cx="1729409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31750">
              <a:bevelT w="1270"/>
              <a:contourClr>
                <a:schemeClr val="bg1"/>
              </a:contourClr>
            </a:sp3d>
          </a:bodyPr>
          <a:lstStyle/>
          <a:p>
            <a:pPr fontAlgn="base">
              <a:spcBef>
                <a:spcPts val="1000"/>
              </a:spcBef>
            </a:pPr>
            <a:r>
              <a:rPr lang="ko-KR" altLang="en-US" sz="15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용천사</a:t>
            </a:r>
            <a:r>
              <a:rPr lang="ko-KR" altLang="en-US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</a:t>
            </a:r>
            <a:r>
              <a:rPr lang="ko-KR" altLang="en-US" sz="1500" b="1" spc="-1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꽃무릇</a:t>
            </a:r>
            <a:r>
              <a:rPr lang="ko-KR" altLang="en-US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 축제</a:t>
            </a:r>
            <a:endParaRPr lang="ko-KR" altLang="en-US" sz="1500" b="1" spc="-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57060" y="2656343"/>
            <a:ext cx="3810000" cy="1549400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3220279" y="3568148"/>
            <a:ext cx="2683564" cy="4472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사업목적</a:t>
            </a:r>
            <a:endParaRPr lang="ko-KR" altLang="en-US" sz="3200" b="1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10189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536" y="26504"/>
            <a:ext cx="8892480" cy="1457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" name="AutoShape 34"/>
          <p:cNvSpPr>
            <a:spLocks noChangeArrowheads="1"/>
          </p:cNvSpPr>
          <p:nvPr/>
        </p:nvSpPr>
        <p:spPr bwMode="auto">
          <a:xfrm>
            <a:off x="323528" y="3388764"/>
            <a:ext cx="8496944" cy="2742532"/>
          </a:xfrm>
          <a:prstGeom prst="roundRect">
            <a:avLst>
              <a:gd name="adj" fmla="val 12500"/>
            </a:avLst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>
            <a:innerShdw blurRad="114300">
              <a:schemeClr val="bg1"/>
            </a:innerShdw>
          </a:effectLst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cxnSp>
        <p:nvCxnSpPr>
          <p:cNvPr id="43" name="직선 연결선 42"/>
          <p:cNvCxnSpPr/>
          <p:nvPr/>
        </p:nvCxnSpPr>
        <p:spPr>
          <a:xfrm flipV="1">
            <a:off x="7223044" y="3120212"/>
            <a:ext cx="1753" cy="360040"/>
          </a:xfrm>
          <a:prstGeom prst="line">
            <a:avLst/>
          </a:prstGeom>
          <a:ln w="539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hape 31"/>
          <p:cNvCxnSpPr/>
          <p:nvPr/>
        </p:nvCxnSpPr>
        <p:spPr>
          <a:xfrm rot="5400000" flipH="1" flipV="1">
            <a:off x="4279253" y="532639"/>
            <a:ext cx="342965" cy="5544616"/>
          </a:xfrm>
          <a:prstGeom prst="bentConnector2">
            <a:avLst/>
          </a:prstGeom>
          <a:ln w="539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4793772" y="1878832"/>
            <a:ext cx="780983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1700" b="1" spc="-150" dirty="0" smtClean="0">
                <a:solidFill>
                  <a:schemeClr val="bg1"/>
                </a:solidFill>
              </a:rPr>
              <a:t>피 </a:t>
            </a:r>
            <a:r>
              <a:rPr lang="ko-KR" altLang="en-US" sz="1600" dirty="0" smtClean="0">
                <a:solidFill>
                  <a:schemeClr val="bg1"/>
                </a:solidFill>
              </a:rPr>
              <a:t>避</a:t>
            </a:r>
          </a:p>
          <a:p>
            <a:pPr algn="ctr"/>
            <a:r>
              <a:rPr lang="ko-KR" altLang="en-US" sz="1700" b="1" spc="-150" dirty="0" smtClean="0">
                <a:solidFill>
                  <a:schemeClr val="bg1"/>
                </a:solidFill>
              </a:rPr>
              <a:t>피하다</a:t>
            </a:r>
            <a:endParaRPr lang="ko-KR" altLang="en-US" sz="1700" b="1" spc="-150" dirty="0">
              <a:solidFill>
                <a:schemeClr val="bg1"/>
              </a:solidFill>
            </a:endParaRPr>
          </a:p>
        </p:txBody>
      </p:sp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2320" y="188640"/>
            <a:ext cx="144016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직사각형 20"/>
          <p:cNvSpPr/>
          <p:nvPr/>
        </p:nvSpPr>
        <p:spPr>
          <a:xfrm>
            <a:off x="45236" y="188640"/>
            <a:ext cx="31586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Ⅱ </a:t>
            </a:r>
            <a:r>
              <a:rPr lang="ko-KR" altLang="en-US" sz="32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사업 목적</a:t>
            </a:r>
            <a:endParaRPr lang="ko-KR" altLang="en-US" sz="3200" b="1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6" name="AutoShape 34"/>
          <p:cNvSpPr>
            <a:spLocks noChangeArrowheads="1"/>
          </p:cNvSpPr>
          <p:nvPr/>
        </p:nvSpPr>
        <p:spPr bwMode="auto">
          <a:xfrm>
            <a:off x="469300" y="3476435"/>
            <a:ext cx="3672408" cy="2537349"/>
          </a:xfrm>
          <a:prstGeom prst="roundRect">
            <a:avLst>
              <a:gd name="adj" fmla="val 12500"/>
            </a:avLst>
          </a:prstGeom>
          <a:solidFill>
            <a:srgbClr val="009999"/>
          </a:solidFill>
          <a:ln w="9525">
            <a:noFill/>
            <a:round/>
            <a:headEnd/>
            <a:tailEnd/>
          </a:ln>
          <a:effectLst>
            <a:innerShdw blurRad="63500">
              <a:schemeClr val="bg1"/>
            </a:innerShdw>
          </a:effectLst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6" name="AutoShape 34"/>
          <p:cNvSpPr>
            <a:spLocks noChangeArrowheads="1"/>
          </p:cNvSpPr>
          <p:nvPr/>
        </p:nvSpPr>
        <p:spPr bwMode="auto">
          <a:xfrm>
            <a:off x="4860032" y="3448000"/>
            <a:ext cx="3888432" cy="2537349"/>
          </a:xfrm>
          <a:prstGeom prst="roundRect">
            <a:avLst>
              <a:gd name="adj" fmla="val 12500"/>
            </a:avLst>
          </a:prstGeom>
          <a:solidFill>
            <a:srgbClr val="FF6565"/>
          </a:solidFill>
          <a:ln w="9525">
            <a:noFill/>
            <a:round/>
            <a:headEnd/>
            <a:tailEnd/>
          </a:ln>
          <a:effectLst>
            <a:innerShdw blurRad="63500">
              <a:schemeClr val="bg1"/>
            </a:innerShdw>
          </a:effectLst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8" name="AutoShape 34"/>
          <p:cNvSpPr>
            <a:spLocks noChangeArrowheads="1"/>
          </p:cNvSpPr>
          <p:nvPr/>
        </p:nvSpPr>
        <p:spPr bwMode="auto">
          <a:xfrm>
            <a:off x="1259632" y="1503784"/>
            <a:ext cx="6408712" cy="899290"/>
          </a:xfrm>
          <a:prstGeom prst="roundRect">
            <a:avLst>
              <a:gd name="adj" fmla="val 12500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  <a:effectLst>
            <a:innerShdw blurRad="114300">
              <a:schemeClr val="bg1"/>
            </a:innerShdw>
          </a:effectLst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29" name="AutoShape 35"/>
          <p:cNvSpPr>
            <a:spLocks noChangeArrowheads="1"/>
          </p:cNvSpPr>
          <p:nvPr/>
        </p:nvSpPr>
        <p:spPr bwMode="auto">
          <a:xfrm>
            <a:off x="1416900" y="1575792"/>
            <a:ext cx="6120680" cy="720080"/>
          </a:xfrm>
          <a:prstGeom prst="roundRect">
            <a:avLst>
              <a:gd name="adj" fmla="val 12500"/>
            </a:avLst>
          </a:prstGeom>
          <a:gradFill rotWithShape="0">
            <a:gsLst>
              <a:gs pos="0">
                <a:srgbClr val="FFFF99"/>
              </a:gs>
              <a:gs pos="50000">
                <a:schemeClr val="bg1"/>
              </a:gs>
              <a:gs pos="100000">
                <a:srgbClr val="FFFF99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30" name="오른쪽 화살표 29"/>
          <p:cNvSpPr/>
          <p:nvPr/>
        </p:nvSpPr>
        <p:spPr>
          <a:xfrm>
            <a:off x="4316220" y="3808040"/>
            <a:ext cx="432048" cy="1800200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innerShdw blurRad="38100">
              <a:schemeClr val="bg1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611560" y="3664024"/>
            <a:ext cx="3528392" cy="1844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80000"/>
              </a:lnSpc>
              <a:spcBef>
                <a:spcPts val="1000"/>
              </a:spcBef>
            </a:pPr>
            <a:r>
              <a:rPr lang="en-US" altLang="ko-KR" b="1" dirty="0" smtClean="0">
                <a:solidFill>
                  <a:schemeClr val="bg1"/>
                </a:solidFill>
                <a:latin typeface="+mn-ea"/>
              </a:rPr>
              <a:t>· </a:t>
            </a:r>
            <a:r>
              <a:rPr lang="ko-KR" altLang="en-US" b="1" dirty="0" smtClean="0">
                <a:solidFill>
                  <a:schemeClr val="bg1"/>
                </a:solidFill>
                <a:latin typeface="+mn-ea"/>
              </a:rPr>
              <a:t>이차 암에 대한 적정 검진</a:t>
            </a:r>
          </a:p>
          <a:p>
            <a:pPr algn="just">
              <a:lnSpc>
                <a:spcPct val="180000"/>
              </a:lnSpc>
              <a:spcBef>
                <a:spcPts val="1000"/>
              </a:spcBef>
            </a:pPr>
            <a:r>
              <a:rPr lang="en-US" altLang="ko-KR" b="1" dirty="0" smtClean="0">
                <a:solidFill>
                  <a:schemeClr val="bg1"/>
                </a:solidFill>
                <a:latin typeface="+mn-ea"/>
              </a:rPr>
              <a:t>· </a:t>
            </a:r>
            <a:r>
              <a:rPr lang="ko-KR" altLang="en-US" b="1" spc="-150" dirty="0" smtClean="0">
                <a:solidFill>
                  <a:schemeClr val="bg1"/>
                </a:solidFill>
                <a:latin typeface="+mn-ea"/>
              </a:rPr>
              <a:t>신체적</a:t>
            </a:r>
            <a:r>
              <a:rPr lang="en-US" altLang="ko-KR" b="1" spc="-150" dirty="0" smtClean="0"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b="1" spc="-150" dirty="0" smtClean="0">
                <a:solidFill>
                  <a:schemeClr val="bg1"/>
                </a:solidFill>
                <a:latin typeface="+mn-ea"/>
              </a:rPr>
              <a:t>정신적 건강관리</a:t>
            </a:r>
          </a:p>
          <a:p>
            <a:pPr algn="just">
              <a:lnSpc>
                <a:spcPct val="180000"/>
              </a:lnSpc>
              <a:spcBef>
                <a:spcPts val="1000"/>
              </a:spcBef>
            </a:pPr>
            <a:r>
              <a:rPr lang="en-US" altLang="ko-KR" b="1" spc="-150" dirty="0" smtClean="0">
                <a:solidFill>
                  <a:schemeClr val="bg1"/>
                </a:solidFill>
                <a:latin typeface="+mn-ea"/>
              </a:rPr>
              <a:t>· </a:t>
            </a:r>
            <a:r>
              <a:rPr lang="ko-KR" altLang="en-US" b="1" spc="-150" dirty="0" smtClean="0">
                <a:solidFill>
                  <a:schemeClr val="bg1"/>
                </a:solidFill>
                <a:latin typeface="+mn-ea"/>
              </a:rPr>
              <a:t>바람직하지 못한 생활습관 교정 </a:t>
            </a:r>
            <a:endParaRPr lang="ko-KR" altLang="en-US" b="1" spc="-15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4932040" y="3743536"/>
            <a:ext cx="4211960" cy="2010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Bef>
                <a:spcPts val="1000"/>
              </a:spcBef>
            </a:pPr>
            <a:r>
              <a:rPr lang="en-US" altLang="ko-KR" b="1" dirty="0" smtClean="0">
                <a:solidFill>
                  <a:schemeClr val="bg1"/>
                </a:solidFill>
                <a:latin typeface="+mn-ea"/>
              </a:rPr>
              <a:t>· </a:t>
            </a:r>
            <a:r>
              <a:rPr lang="en-US" altLang="ko-KR" b="1" dirty="0" smtClean="0">
                <a:solidFill>
                  <a:schemeClr val="bg1"/>
                </a:solidFill>
                <a:latin typeface="HY강B"/>
                <a:ea typeface="HY강B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latin typeface="HY강B"/>
              </a:rPr>
              <a:t>이차 암</a:t>
            </a:r>
            <a:r>
              <a:rPr lang="en-US" altLang="ko-KR" b="1" dirty="0" smtClean="0">
                <a:solidFill>
                  <a:schemeClr val="bg1"/>
                </a:solidFill>
                <a:latin typeface="HY강B"/>
              </a:rPr>
              <a:t>, </a:t>
            </a:r>
            <a:r>
              <a:rPr lang="ko-KR" altLang="en-US" b="1" dirty="0" smtClean="0">
                <a:solidFill>
                  <a:schemeClr val="bg1"/>
                </a:solidFill>
                <a:latin typeface="HY강B"/>
              </a:rPr>
              <a:t>만성질환 조기발견 치료</a:t>
            </a:r>
            <a:r>
              <a:rPr lang="ko-KR" altLang="en-US" b="1" dirty="0" smtClean="0">
                <a:solidFill>
                  <a:schemeClr val="bg1"/>
                </a:solidFill>
                <a:latin typeface="HY강B"/>
                <a:ea typeface="HY강B"/>
              </a:rPr>
              <a:t> </a:t>
            </a:r>
            <a:endParaRPr lang="ko-KR" altLang="en-US" b="1" dirty="0" smtClean="0">
              <a:solidFill>
                <a:schemeClr val="bg1"/>
              </a:solidFill>
              <a:latin typeface="HY강B"/>
            </a:endParaRPr>
          </a:p>
          <a:p>
            <a:pPr>
              <a:lnSpc>
                <a:spcPct val="200000"/>
              </a:lnSpc>
              <a:spcBef>
                <a:spcPts val="1000"/>
              </a:spcBef>
            </a:pPr>
            <a:r>
              <a:rPr lang="en-US" altLang="ko-KR" b="1" dirty="0" smtClean="0">
                <a:solidFill>
                  <a:schemeClr val="bg1"/>
                </a:solidFill>
                <a:latin typeface="+mn-ea"/>
              </a:rPr>
              <a:t>· </a:t>
            </a:r>
            <a:r>
              <a:rPr lang="ko-KR" altLang="en-US" b="1" spc="-150" dirty="0" smtClean="0">
                <a:solidFill>
                  <a:schemeClr val="bg1"/>
                </a:solidFill>
                <a:latin typeface="HY강B"/>
              </a:rPr>
              <a:t>자가 건강관리를 통한 건강수명 연장</a:t>
            </a:r>
          </a:p>
          <a:p>
            <a:pPr>
              <a:lnSpc>
                <a:spcPct val="200000"/>
              </a:lnSpc>
              <a:spcBef>
                <a:spcPts val="1000"/>
              </a:spcBef>
            </a:pPr>
            <a:r>
              <a:rPr lang="en-US" altLang="ko-KR" b="1" dirty="0" smtClean="0">
                <a:solidFill>
                  <a:schemeClr val="bg1"/>
                </a:solidFill>
                <a:latin typeface="+mn-ea"/>
              </a:rPr>
              <a:t>·  </a:t>
            </a:r>
            <a:r>
              <a:rPr lang="ko-KR" altLang="en-US" b="1" dirty="0" smtClean="0">
                <a:solidFill>
                  <a:schemeClr val="bg1"/>
                </a:solidFill>
                <a:latin typeface="+mn-ea"/>
              </a:rPr>
              <a:t>삶의 질 유지 및 증진</a:t>
            </a:r>
            <a:endParaRPr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4" name="AutoShape 34"/>
          <p:cNvSpPr>
            <a:spLocks noChangeArrowheads="1"/>
          </p:cNvSpPr>
          <p:nvPr/>
        </p:nvSpPr>
        <p:spPr bwMode="auto">
          <a:xfrm>
            <a:off x="2379508" y="2669164"/>
            <a:ext cx="4208716" cy="589316"/>
          </a:xfrm>
          <a:prstGeom prst="roundRect">
            <a:avLst>
              <a:gd name="adj" fmla="val 12500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ko-KR" altLang="en-US" sz="2000" b="1" dirty="0" smtClean="0"/>
              <a:t>암 생존자 체계적 맞춤형 건강관리</a:t>
            </a:r>
            <a:endParaRPr lang="ko-KR" altLang="en-US" sz="2000" b="1" dirty="0"/>
          </a:p>
        </p:txBody>
      </p:sp>
      <p:cxnSp>
        <p:nvCxnSpPr>
          <p:cNvPr id="57" name="직선 연결선 56"/>
          <p:cNvCxnSpPr>
            <a:endCxn id="29" idx="2"/>
          </p:cNvCxnSpPr>
          <p:nvPr/>
        </p:nvCxnSpPr>
        <p:spPr>
          <a:xfrm flipH="1" flipV="1">
            <a:off x="4477240" y="2295872"/>
            <a:ext cx="9500" cy="320284"/>
          </a:xfrm>
          <a:prstGeom prst="line">
            <a:avLst/>
          </a:prstGeom>
          <a:ln w="539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직사각형 57"/>
          <p:cNvSpPr/>
          <p:nvPr/>
        </p:nvSpPr>
        <p:spPr>
          <a:xfrm>
            <a:off x="1547664" y="1575792"/>
            <a:ext cx="5976664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60000"/>
              </a:lnSpc>
            </a:pPr>
            <a:r>
              <a:rPr lang="ko-KR" altLang="en-US" sz="2400" b="1" spc="-150" dirty="0" smtClean="0">
                <a:solidFill>
                  <a:srgbClr val="4A452A"/>
                </a:solidFill>
                <a:latin typeface="HY강B"/>
              </a:rPr>
              <a:t>암 생존자의 장기적인 건강통합지지체계 구축</a:t>
            </a:r>
            <a:endParaRPr lang="ko-KR" altLang="en-US" sz="2400" b="1" spc="-150" dirty="0">
              <a:solidFill>
                <a:srgbClr val="4A452A"/>
              </a:solidFill>
              <a:latin typeface="HY강B"/>
            </a:endParaRPr>
          </a:p>
        </p:txBody>
      </p:sp>
      <p:cxnSp>
        <p:nvCxnSpPr>
          <p:cNvPr id="107" name="직선 연결선 106"/>
          <p:cNvCxnSpPr/>
          <p:nvPr/>
        </p:nvCxnSpPr>
        <p:spPr>
          <a:xfrm>
            <a:off x="251520" y="6525344"/>
            <a:ext cx="8640960" cy="0"/>
          </a:xfrm>
          <a:prstGeom prst="line">
            <a:avLst/>
          </a:prstGeom>
          <a:ln w="53975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016" y="0"/>
            <a:ext cx="8892480" cy="1351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직사각형 31"/>
          <p:cNvSpPr/>
          <p:nvPr/>
        </p:nvSpPr>
        <p:spPr>
          <a:xfrm>
            <a:off x="251520" y="188640"/>
            <a:ext cx="4161396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altLang="ko-KR" sz="3000" b="1" spc="-150" dirty="0" smtClean="0">
                <a:solidFill>
                  <a:srgbClr val="009999"/>
                </a:solidFill>
              </a:rPr>
              <a:t> </a:t>
            </a:r>
            <a:r>
              <a:rPr lang="en-US" altLang="ko-KR" sz="3200" b="1" spc="-150" dirty="0" smtClean="0">
                <a:solidFill>
                  <a:srgbClr val="009999"/>
                </a:solidFill>
              </a:rPr>
              <a:t>Ⅱ </a:t>
            </a:r>
            <a:r>
              <a:rPr lang="ko-KR" altLang="en-US" sz="3200" b="1" spc="-150" dirty="0" smtClean="0">
                <a:solidFill>
                  <a:srgbClr val="009999"/>
                </a:solidFill>
              </a:rPr>
              <a:t>사업목적 </a:t>
            </a:r>
            <a:r>
              <a:rPr lang="en-US" altLang="ko-KR" sz="3200" b="1" spc="-150" dirty="0" smtClean="0">
                <a:solidFill>
                  <a:srgbClr val="009999"/>
                </a:solidFill>
              </a:rPr>
              <a:t>- </a:t>
            </a:r>
            <a:r>
              <a:rPr lang="ko-KR" altLang="en-US" sz="3200" b="1" spc="-150" dirty="0" smtClean="0">
                <a:solidFill>
                  <a:srgbClr val="009999"/>
                </a:solidFill>
              </a:rPr>
              <a:t>추진체계</a:t>
            </a:r>
            <a:endParaRPr lang="ko-KR" altLang="en-US" sz="3000" b="1" spc="-150" dirty="0">
              <a:solidFill>
                <a:srgbClr val="009999"/>
              </a:solidFill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328" y="188640"/>
            <a:ext cx="144016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모서리가 둥근 직사각형 8"/>
          <p:cNvSpPr/>
          <p:nvPr/>
        </p:nvSpPr>
        <p:spPr>
          <a:xfrm>
            <a:off x="4770784" y="3861528"/>
            <a:ext cx="3902456" cy="216024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5400">
            <a:solidFill>
              <a:srgbClr val="2E6EB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73" name="모서리가 둥근 직사각형 8"/>
          <p:cNvSpPr/>
          <p:nvPr/>
        </p:nvSpPr>
        <p:spPr>
          <a:xfrm>
            <a:off x="473398" y="3861528"/>
            <a:ext cx="3902456" cy="216024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5400">
            <a:solidFill>
              <a:srgbClr val="FF5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74" name="모서리가 둥근 직사각형 8"/>
          <p:cNvSpPr/>
          <p:nvPr/>
        </p:nvSpPr>
        <p:spPr>
          <a:xfrm>
            <a:off x="507300" y="1504264"/>
            <a:ext cx="3902456" cy="214124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5400">
            <a:solidFill>
              <a:srgbClr val="F4750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75" name="모서리가 둥근 직사각형 8"/>
          <p:cNvSpPr/>
          <p:nvPr/>
        </p:nvSpPr>
        <p:spPr>
          <a:xfrm>
            <a:off x="4716016" y="1513524"/>
            <a:ext cx="3902456" cy="218685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25400">
            <a:solidFill>
              <a:srgbClr val="5F963A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76" name="AutoShape 55"/>
          <p:cNvSpPr>
            <a:spLocks noChangeArrowheads="1"/>
          </p:cNvSpPr>
          <p:nvPr/>
        </p:nvSpPr>
        <p:spPr bwMode="auto">
          <a:xfrm>
            <a:off x="3203848" y="1517516"/>
            <a:ext cx="1208441" cy="1732962"/>
          </a:xfrm>
          <a:prstGeom prst="roundRect">
            <a:avLst>
              <a:gd name="adj" fmla="val 5483"/>
            </a:avLst>
          </a:prstGeom>
          <a:solidFill>
            <a:srgbClr val="F47710"/>
          </a:solidFill>
          <a:ln w="317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7" name="자유형 76"/>
          <p:cNvSpPr/>
          <p:nvPr/>
        </p:nvSpPr>
        <p:spPr>
          <a:xfrm flipV="1">
            <a:off x="3170582" y="1498524"/>
            <a:ext cx="1212575" cy="2120475"/>
          </a:xfrm>
          <a:custGeom>
            <a:avLst/>
            <a:gdLst>
              <a:gd name="connsiteX0" fmla="*/ 0 w 922421"/>
              <a:gd name="connsiteY0" fmla="*/ 409074 h 409074"/>
              <a:gd name="connsiteX1" fmla="*/ 922421 w 922421"/>
              <a:gd name="connsiteY1" fmla="*/ 0 h 409074"/>
              <a:gd name="connsiteX2" fmla="*/ 0 w 922421"/>
              <a:gd name="connsiteY2" fmla="*/ 0 h 409074"/>
              <a:gd name="connsiteX3" fmla="*/ 0 w 922421"/>
              <a:gd name="connsiteY3" fmla="*/ 409074 h 40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421" h="409074">
                <a:moveTo>
                  <a:pt x="0" y="409074"/>
                </a:moveTo>
                <a:lnTo>
                  <a:pt x="922421" y="0"/>
                </a:lnTo>
                <a:lnTo>
                  <a:pt x="0" y="0"/>
                </a:lnTo>
                <a:lnTo>
                  <a:pt x="0" y="409074"/>
                </a:lnTo>
                <a:close/>
              </a:path>
            </a:pathLst>
          </a:custGeom>
          <a:solidFill>
            <a:srgbClr val="F58427"/>
          </a:solidFill>
          <a:ln w="1587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9" name="AutoShape 55"/>
          <p:cNvSpPr>
            <a:spLocks noChangeArrowheads="1"/>
          </p:cNvSpPr>
          <p:nvPr/>
        </p:nvSpPr>
        <p:spPr bwMode="auto">
          <a:xfrm flipH="1">
            <a:off x="4716328" y="1503863"/>
            <a:ext cx="1208441" cy="2187145"/>
          </a:xfrm>
          <a:prstGeom prst="roundRect">
            <a:avLst>
              <a:gd name="adj" fmla="val 0"/>
            </a:avLst>
          </a:prstGeom>
          <a:solidFill>
            <a:srgbClr val="5F963A"/>
          </a:solidFill>
          <a:ln w="317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0" name="자유형 79"/>
          <p:cNvSpPr/>
          <p:nvPr/>
        </p:nvSpPr>
        <p:spPr>
          <a:xfrm flipH="1" flipV="1">
            <a:off x="4765204" y="1498523"/>
            <a:ext cx="1212575" cy="2179232"/>
          </a:xfrm>
          <a:custGeom>
            <a:avLst/>
            <a:gdLst>
              <a:gd name="connsiteX0" fmla="*/ 0 w 922421"/>
              <a:gd name="connsiteY0" fmla="*/ 409074 h 409074"/>
              <a:gd name="connsiteX1" fmla="*/ 922421 w 922421"/>
              <a:gd name="connsiteY1" fmla="*/ 0 h 409074"/>
              <a:gd name="connsiteX2" fmla="*/ 0 w 922421"/>
              <a:gd name="connsiteY2" fmla="*/ 0 h 409074"/>
              <a:gd name="connsiteX3" fmla="*/ 0 w 922421"/>
              <a:gd name="connsiteY3" fmla="*/ 409074 h 40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421" h="409074">
                <a:moveTo>
                  <a:pt x="0" y="409074"/>
                </a:moveTo>
                <a:lnTo>
                  <a:pt x="922421" y="0"/>
                </a:lnTo>
                <a:lnTo>
                  <a:pt x="0" y="0"/>
                </a:lnTo>
                <a:lnTo>
                  <a:pt x="0" y="409074"/>
                </a:lnTo>
                <a:close/>
              </a:path>
            </a:pathLst>
          </a:cu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27000"/>
                </a:schemeClr>
              </a:gs>
            </a:gsLst>
            <a:lin ang="9000000" scaled="0"/>
          </a:gradFill>
          <a:ln w="1587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2" name="AutoShape 55"/>
          <p:cNvSpPr>
            <a:spLocks noChangeArrowheads="1"/>
          </p:cNvSpPr>
          <p:nvPr/>
        </p:nvSpPr>
        <p:spPr bwMode="auto">
          <a:xfrm>
            <a:off x="3182457" y="3861528"/>
            <a:ext cx="1208441" cy="2160240"/>
          </a:xfrm>
          <a:prstGeom prst="roundRect">
            <a:avLst>
              <a:gd name="adj" fmla="val 2193"/>
            </a:avLst>
          </a:prstGeom>
          <a:solidFill>
            <a:srgbClr val="FF5050"/>
          </a:solidFill>
          <a:ln w="317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3" name="자유형 82"/>
          <p:cNvSpPr/>
          <p:nvPr/>
        </p:nvSpPr>
        <p:spPr>
          <a:xfrm>
            <a:off x="3182457" y="3933536"/>
            <a:ext cx="1212575" cy="1764880"/>
          </a:xfrm>
          <a:custGeom>
            <a:avLst/>
            <a:gdLst>
              <a:gd name="connsiteX0" fmla="*/ 0 w 922421"/>
              <a:gd name="connsiteY0" fmla="*/ 409074 h 409074"/>
              <a:gd name="connsiteX1" fmla="*/ 922421 w 922421"/>
              <a:gd name="connsiteY1" fmla="*/ 0 h 409074"/>
              <a:gd name="connsiteX2" fmla="*/ 0 w 922421"/>
              <a:gd name="connsiteY2" fmla="*/ 0 h 409074"/>
              <a:gd name="connsiteX3" fmla="*/ 0 w 922421"/>
              <a:gd name="connsiteY3" fmla="*/ 409074 h 40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421" h="409074">
                <a:moveTo>
                  <a:pt x="0" y="409074"/>
                </a:moveTo>
                <a:lnTo>
                  <a:pt x="922421" y="0"/>
                </a:lnTo>
                <a:lnTo>
                  <a:pt x="0" y="0"/>
                </a:lnTo>
                <a:lnTo>
                  <a:pt x="0" y="409074"/>
                </a:lnTo>
                <a:close/>
              </a:path>
            </a:pathLst>
          </a:cu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27000"/>
                </a:schemeClr>
              </a:gs>
            </a:gsLst>
            <a:lin ang="9000000" scaled="0"/>
          </a:gradFill>
          <a:ln w="1587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5" name="AutoShape 55"/>
          <p:cNvSpPr>
            <a:spLocks noChangeArrowheads="1"/>
          </p:cNvSpPr>
          <p:nvPr/>
        </p:nvSpPr>
        <p:spPr bwMode="auto">
          <a:xfrm flipH="1">
            <a:off x="4769338" y="3861528"/>
            <a:ext cx="1208441" cy="2160240"/>
          </a:xfrm>
          <a:prstGeom prst="roundRect">
            <a:avLst>
              <a:gd name="adj" fmla="val 0"/>
            </a:avLst>
          </a:prstGeom>
          <a:solidFill>
            <a:schemeClr val="tx2">
              <a:lumMod val="60000"/>
              <a:lumOff val="40000"/>
            </a:schemeClr>
          </a:solidFill>
          <a:ln w="317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>
              <a:solidFill>
                <a:prstClr val="black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6" name="자유형 85"/>
          <p:cNvSpPr/>
          <p:nvPr/>
        </p:nvSpPr>
        <p:spPr>
          <a:xfrm flipH="1">
            <a:off x="4765204" y="3789520"/>
            <a:ext cx="1212575" cy="1908896"/>
          </a:xfrm>
          <a:custGeom>
            <a:avLst/>
            <a:gdLst>
              <a:gd name="connsiteX0" fmla="*/ 0 w 922421"/>
              <a:gd name="connsiteY0" fmla="*/ 409074 h 409074"/>
              <a:gd name="connsiteX1" fmla="*/ 922421 w 922421"/>
              <a:gd name="connsiteY1" fmla="*/ 0 h 409074"/>
              <a:gd name="connsiteX2" fmla="*/ 0 w 922421"/>
              <a:gd name="connsiteY2" fmla="*/ 0 h 409074"/>
              <a:gd name="connsiteX3" fmla="*/ 0 w 922421"/>
              <a:gd name="connsiteY3" fmla="*/ 409074 h 40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421" h="409074">
                <a:moveTo>
                  <a:pt x="0" y="409074"/>
                </a:moveTo>
                <a:lnTo>
                  <a:pt x="922421" y="0"/>
                </a:lnTo>
                <a:lnTo>
                  <a:pt x="0" y="0"/>
                </a:lnTo>
                <a:lnTo>
                  <a:pt x="0" y="409074"/>
                </a:lnTo>
                <a:close/>
              </a:path>
            </a:pathLst>
          </a:cu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27000"/>
                </a:schemeClr>
              </a:gs>
            </a:gsLst>
            <a:lin ang="9000000" scaled="0"/>
          </a:gradFill>
          <a:ln w="1587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8" name="타원 87"/>
          <p:cNvSpPr/>
          <p:nvPr/>
        </p:nvSpPr>
        <p:spPr>
          <a:xfrm>
            <a:off x="3362673" y="2512367"/>
            <a:ext cx="2389651" cy="238965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headEnd type="none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98" name="Picture 2" descr="E:\기술과가치템플릿\원반-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124" y="2605140"/>
            <a:ext cx="2232248" cy="22419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직사각형 106"/>
          <p:cNvSpPr/>
          <p:nvPr/>
        </p:nvSpPr>
        <p:spPr>
          <a:xfrm>
            <a:off x="3779912" y="3065448"/>
            <a:ext cx="1524776" cy="15542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2400" b="1" dirty="0" smtClean="0">
                <a:solidFill>
                  <a:srgbClr val="F47710"/>
                </a:solidFill>
              </a:rPr>
              <a:t>지</a:t>
            </a:r>
            <a:r>
              <a:rPr lang="ko-KR" altLang="en-US" sz="2400" b="1" dirty="0" smtClean="0">
                <a:solidFill>
                  <a:srgbClr val="5F963A"/>
                </a:solidFill>
              </a:rPr>
              <a:t>피</a:t>
            </a:r>
            <a:r>
              <a:rPr lang="ko-KR" altLang="en-US" sz="2400" b="1" dirty="0" smtClean="0">
                <a:solidFill>
                  <a:srgbClr val="2E6EBC"/>
                </a:solidFill>
              </a:rPr>
              <a:t>지</a:t>
            </a:r>
            <a:r>
              <a:rPr lang="ko-KR" altLang="en-US" sz="2400" b="1" dirty="0" smtClean="0">
                <a:solidFill>
                  <a:srgbClr val="FF5050"/>
                </a:solidFill>
              </a:rPr>
              <a:t>기</a:t>
            </a:r>
          </a:p>
          <a:p>
            <a:r>
              <a:rPr lang="en-US" altLang="ko-KR" sz="2400" b="1" spc="-150" dirty="0" smtClean="0"/>
              <a:t>(</a:t>
            </a:r>
            <a:r>
              <a:rPr lang="ko-KR" altLang="en-US" sz="2400" b="1" spc="-150" dirty="0" smtClean="0"/>
              <a:t>知避持記</a:t>
            </a:r>
            <a:r>
              <a:rPr lang="en-US" altLang="ko-KR" sz="2400" b="1" spc="-150" dirty="0" smtClean="0"/>
              <a:t>)</a:t>
            </a:r>
            <a:endParaRPr lang="ko-KR" altLang="en-US" sz="2400" b="1" spc="-150" dirty="0" smtClean="0"/>
          </a:p>
          <a:p>
            <a:r>
              <a:rPr lang="ko-KR" altLang="en-US" sz="2400" b="1" dirty="0" smtClean="0"/>
              <a:t> 건강관리</a:t>
            </a:r>
          </a:p>
          <a:p>
            <a:pPr algn="ctr"/>
            <a:endParaRPr lang="ko-KR" altLang="en-US" sz="2300" b="1" spc="-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8" name="직사각형 107"/>
          <p:cNvSpPr/>
          <p:nvPr/>
        </p:nvSpPr>
        <p:spPr>
          <a:xfrm>
            <a:off x="3272777" y="1752060"/>
            <a:ext cx="883575" cy="10310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400" b="1" spc="-150" dirty="0" smtClean="0">
                <a:solidFill>
                  <a:schemeClr val="bg1"/>
                </a:solidFill>
              </a:rPr>
              <a:t>지</a:t>
            </a:r>
            <a:r>
              <a:rPr lang="ko-KR" altLang="en-US" sz="2400" b="1" dirty="0" smtClean="0"/>
              <a:t>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知</a:t>
            </a:r>
            <a:endParaRPr lang="en-US" altLang="ko-KR" sz="2400" b="1" dirty="0" smtClean="0">
              <a:solidFill>
                <a:schemeClr val="bg1"/>
              </a:solidFill>
            </a:endParaRPr>
          </a:p>
          <a:p>
            <a:pPr algn="ctr"/>
            <a:r>
              <a:rPr lang="en-US" altLang="ko-KR" sz="2000" b="1" dirty="0" smtClean="0">
                <a:solidFill>
                  <a:schemeClr val="bg1"/>
                </a:solidFill>
              </a:rPr>
              <a:t>(</a:t>
            </a:r>
            <a:r>
              <a:rPr lang="ko-KR" altLang="en-US" sz="2000" b="1" dirty="0" smtClean="0">
                <a:solidFill>
                  <a:schemeClr val="bg1"/>
                </a:solidFill>
              </a:rPr>
              <a:t>알다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)</a:t>
            </a:r>
            <a:endParaRPr lang="ko-KR" altLang="en-US" sz="2000" b="1" dirty="0" smtClean="0">
              <a:solidFill>
                <a:schemeClr val="bg1"/>
              </a:solidFill>
            </a:endParaRPr>
          </a:p>
          <a:p>
            <a:pPr algn="ctr"/>
            <a:endParaRPr lang="ko-KR" altLang="en-US" sz="1700" b="1" spc="-150" dirty="0">
              <a:solidFill>
                <a:schemeClr val="bg1"/>
              </a:solidFill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4857790" y="1750304"/>
            <a:ext cx="94448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400" b="1" spc="-150" dirty="0" smtClean="0">
                <a:solidFill>
                  <a:schemeClr val="bg1"/>
                </a:solidFill>
              </a:rPr>
              <a:t>피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避</a:t>
            </a:r>
          </a:p>
          <a:p>
            <a:pPr algn="ctr"/>
            <a:r>
              <a:rPr lang="en-US" altLang="ko-KR" sz="2000" b="1" spc="-300" dirty="0" smtClean="0">
                <a:solidFill>
                  <a:schemeClr val="bg1"/>
                </a:solidFill>
              </a:rPr>
              <a:t>(</a:t>
            </a:r>
            <a:r>
              <a:rPr lang="ko-KR" altLang="en-US" sz="2000" b="1" spc="-300" dirty="0" smtClean="0">
                <a:solidFill>
                  <a:schemeClr val="bg1"/>
                </a:solidFill>
              </a:rPr>
              <a:t>피하다</a:t>
            </a:r>
            <a:r>
              <a:rPr lang="en-US" altLang="ko-KR" sz="2000" b="1" spc="-300" dirty="0" smtClean="0">
                <a:solidFill>
                  <a:schemeClr val="bg1"/>
                </a:solidFill>
              </a:rPr>
              <a:t>)</a:t>
            </a:r>
            <a:endParaRPr lang="ko-KR" altLang="en-US" sz="2000" b="1" spc="-300" dirty="0">
              <a:solidFill>
                <a:schemeClr val="bg1"/>
              </a:solidFill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4932040" y="4893908"/>
            <a:ext cx="101502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400" b="1" spc="-150" dirty="0" smtClean="0">
                <a:solidFill>
                  <a:schemeClr val="bg1"/>
                </a:solidFill>
              </a:rPr>
              <a:t>지</a:t>
            </a:r>
            <a:r>
              <a:rPr lang="ko-KR" altLang="en-US" sz="2400" b="1" dirty="0" smtClean="0"/>
              <a:t>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持</a:t>
            </a:r>
          </a:p>
          <a:p>
            <a:pPr algn="ctr"/>
            <a:r>
              <a:rPr lang="en-US" altLang="ko-KR" sz="2000" b="1" spc="-150" dirty="0" smtClean="0">
                <a:solidFill>
                  <a:schemeClr val="bg1"/>
                </a:solidFill>
              </a:rPr>
              <a:t> </a:t>
            </a:r>
            <a:r>
              <a:rPr lang="en-US" altLang="ko-KR" sz="2000" b="1" spc="-300" dirty="0" smtClean="0">
                <a:solidFill>
                  <a:schemeClr val="bg1"/>
                </a:solidFill>
              </a:rPr>
              <a:t>(</a:t>
            </a:r>
            <a:r>
              <a:rPr lang="ko-KR" altLang="en-US" sz="2000" b="1" spc="-300" dirty="0" smtClean="0">
                <a:solidFill>
                  <a:schemeClr val="bg1"/>
                </a:solidFill>
              </a:rPr>
              <a:t>지키다</a:t>
            </a:r>
            <a:r>
              <a:rPr lang="en-US" altLang="ko-KR" sz="2000" b="1" spc="-300" dirty="0" smtClean="0">
                <a:solidFill>
                  <a:schemeClr val="bg1"/>
                </a:solidFill>
              </a:rPr>
              <a:t>)</a:t>
            </a:r>
            <a:endParaRPr lang="ko-KR" altLang="en-US" sz="2000" b="1" spc="-300" dirty="0">
              <a:solidFill>
                <a:schemeClr val="bg1"/>
              </a:solidFill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3059832" y="4821900"/>
            <a:ext cx="130356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2400" b="1" spc="-150" dirty="0" smtClean="0">
                <a:solidFill>
                  <a:schemeClr val="bg1"/>
                </a:solidFill>
              </a:rPr>
              <a:t>기</a:t>
            </a:r>
            <a:r>
              <a:rPr lang="ko-KR" altLang="en-US" sz="2400" b="1" dirty="0" smtClean="0"/>
              <a:t> </a:t>
            </a:r>
            <a:r>
              <a:rPr lang="ko-KR" altLang="en-US" sz="2400" b="1" dirty="0" smtClean="0">
                <a:solidFill>
                  <a:schemeClr val="bg1"/>
                </a:solidFill>
              </a:rPr>
              <a:t>記</a:t>
            </a:r>
          </a:p>
          <a:p>
            <a:pPr algn="ctr"/>
            <a:r>
              <a:rPr lang="en-US" altLang="ko-KR" sz="2000" b="1" spc="-150" dirty="0" smtClean="0">
                <a:solidFill>
                  <a:schemeClr val="bg1"/>
                </a:solidFill>
              </a:rPr>
              <a:t>  </a:t>
            </a:r>
            <a:r>
              <a:rPr lang="en-US" altLang="ko-KR" sz="2000" b="1" spc="-300" dirty="0" smtClean="0">
                <a:solidFill>
                  <a:schemeClr val="bg1"/>
                </a:solidFill>
              </a:rPr>
              <a:t>(</a:t>
            </a:r>
            <a:r>
              <a:rPr lang="ko-KR" altLang="en-US" sz="2000" b="1" spc="-300" dirty="0" smtClean="0">
                <a:solidFill>
                  <a:schemeClr val="bg1"/>
                </a:solidFill>
              </a:rPr>
              <a:t>기록하다</a:t>
            </a:r>
            <a:r>
              <a:rPr lang="en-US" altLang="ko-KR" sz="2000" b="1" spc="-300" dirty="0" smtClean="0">
                <a:solidFill>
                  <a:schemeClr val="bg1"/>
                </a:solidFill>
              </a:rPr>
              <a:t>)</a:t>
            </a:r>
            <a:endParaRPr lang="ko-KR" altLang="en-US" sz="2000" b="1" spc="-300" dirty="0">
              <a:solidFill>
                <a:schemeClr val="bg1"/>
              </a:solidFill>
            </a:endParaRPr>
          </a:p>
        </p:txBody>
      </p:sp>
      <p:pic>
        <p:nvPicPr>
          <p:cNvPr id="112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467544" y="1553280"/>
            <a:ext cx="1008112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3" name="직사각형 112"/>
          <p:cNvSpPr/>
          <p:nvPr/>
        </p:nvSpPr>
        <p:spPr>
          <a:xfrm>
            <a:off x="342528" y="1697296"/>
            <a:ext cx="324036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b="1" dirty="0" smtClean="0">
                <a:latin typeface="+mn-ea"/>
              </a:rPr>
              <a:t>               · </a:t>
            </a:r>
            <a:r>
              <a:rPr lang="ko-KR" altLang="en-US" sz="1400" b="1" dirty="0" smtClean="0">
                <a:latin typeface="+mn-ea"/>
              </a:rPr>
              <a:t>나의 질환</a:t>
            </a:r>
            <a:r>
              <a:rPr lang="en-US" altLang="ko-KR" sz="1400" b="1" dirty="0" smtClean="0">
                <a:latin typeface="+mn-ea"/>
              </a:rPr>
              <a:t>, </a:t>
            </a:r>
            <a:r>
              <a:rPr lang="ko-KR" altLang="en-US" sz="1400" b="1" dirty="0" err="1" smtClean="0">
                <a:latin typeface="+mn-ea"/>
              </a:rPr>
              <a:t>나의상태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en-US" altLang="ko-KR" sz="1400" b="1" dirty="0" smtClean="0">
                <a:latin typeface="+mn-ea"/>
              </a:rPr>
              <a:t>               · </a:t>
            </a:r>
            <a:r>
              <a:rPr lang="ko-KR" altLang="en-US" sz="1400" b="1" dirty="0" err="1" smtClean="0">
                <a:latin typeface="+mn-ea"/>
              </a:rPr>
              <a:t>이차암</a:t>
            </a:r>
            <a:r>
              <a:rPr lang="ko-KR" altLang="en-US" sz="1400" b="1" dirty="0" smtClean="0">
                <a:latin typeface="+mn-ea"/>
              </a:rPr>
              <a:t> 건강검진의 </a:t>
            </a:r>
            <a:endParaRPr lang="en-US" altLang="ko-KR" sz="14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latin typeface="+mn-ea"/>
              </a:rPr>
              <a:t>                 중요성</a:t>
            </a:r>
            <a:r>
              <a:rPr lang="en-US" altLang="ko-KR" sz="1400" b="1" dirty="0" smtClean="0">
                <a:latin typeface="+mn-ea"/>
              </a:rPr>
              <a:t>·</a:t>
            </a:r>
            <a:r>
              <a:rPr lang="ko-KR" altLang="en-US" sz="1400" b="1" dirty="0" smtClean="0">
                <a:latin typeface="+mn-ea"/>
              </a:rPr>
              <a:t>시기</a:t>
            </a:r>
          </a:p>
          <a:p>
            <a:pPr>
              <a:lnSpc>
                <a:spcPct val="200000"/>
              </a:lnSpc>
            </a:pPr>
            <a:r>
              <a:rPr lang="en-US" altLang="ko-KR" sz="1400" b="1" dirty="0" smtClean="0">
                <a:latin typeface="+mn-ea"/>
              </a:rPr>
              <a:t>               · </a:t>
            </a:r>
            <a:r>
              <a:rPr lang="ko-KR" altLang="en-US" sz="1400" b="1" spc="-150" dirty="0" smtClean="0">
                <a:latin typeface="+mn-ea"/>
              </a:rPr>
              <a:t>만성질환 관리의 중요성</a:t>
            </a:r>
            <a:endParaRPr lang="ko-KR" altLang="en-US" sz="1400" b="1" spc="-150" dirty="0">
              <a:latin typeface="+mn-ea"/>
            </a:endParaRPr>
          </a:p>
        </p:txBody>
      </p:sp>
      <p:pic>
        <p:nvPicPr>
          <p:cNvPr id="114" name="Picture 2"/>
          <p:cNvPicPr>
            <a:picLocks noChangeAspect="1" noChangeArrowheads="1"/>
          </p:cNvPicPr>
          <p:nvPr/>
        </p:nvPicPr>
        <p:blipFill>
          <a:blip r:embed="rId7" cstate="print">
            <a:lum bright="10000" contrast="7000"/>
          </a:blip>
          <a:srcRect/>
          <a:stretch>
            <a:fillRect/>
          </a:stretch>
        </p:blipFill>
        <p:spPr bwMode="auto">
          <a:xfrm>
            <a:off x="7596336" y="1441516"/>
            <a:ext cx="1080120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5" name="직사각형 114"/>
          <p:cNvSpPr/>
          <p:nvPr/>
        </p:nvSpPr>
        <p:spPr>
          <a:xfrm>
            <a:off x="6012160" y="1988840"/>
            <a:ext cx="3326616" cy="1732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/>
              <a:t>· </a:t>
            </a:r>
            <a:r>
              <a:rPr lang="ko-KR" altLang="en-US" sz="1400" b="1" dirty="0" smtClean="0"/>
              <a:t>바람직하지 못한</a:t>
            </a:r>
            <a:endParaRPr lang="en-US" altLang="ko-KR" sz="1400" b="1" dirty="0" smtClean="0"/>
          </a:p>
          <a:p>
            <a:pPr>
              <a:lnSpc>
                <a:spcPct val="150000"/>
              </a:lnSpc>
            </a:pPr>
            <a:r>
              <a:rPr lang="ko-KR" altLang="en-US" sz="1400" b="1" dirty="0" smtClean="0"/>
              <a:t> 생활습관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흡연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비만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음주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활동량수준</a:t>
            </a:r>
            <a:r>
              <a:rPr lang="en-US" altLang="ko-KR" sz="1400" b="1" dirty="0" smtClean="0"/>
              <a:t>)</a:t>
            </a:r>
            <a:endParaRPr lang="ko-KR" altLang="en-US" sz="1400" b="1" dirty="0" smtClean="0"/>
          </a:p>
          <a:p>
            <a:pPr>
              <a:lnSpc>
                <a:spcPct val="200000"/>
              </a:lnSpc>
            </a:pPr>
            <a:r>
              <a:rPr lang="en-US" altLang="ko-KR" sz="1400" b="1" dirty="0" smtClean="0"/>
              <a:t>· </a:t>
            </a:r>
            <a:r>
              <a:rPr lang="ko-KR" altLang="en-US" sz="1400" b="1" dirty="0" smtClean="0"/>
              <a:t>유해한 환경</a:t>
            </a:r>
          </a:p>
          <a:p>
            <a:pPr algn="r">
              <a:lnSpc>
                <a:spcPct val="120000"/>
              </a:lnSpc>
            </a:pPr>
            <a:endParaRPr lang="ko-KR" altLang="en-US" sz="1300" b="1" spc="-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16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40352" y="3885796"/>
            <a:ext cx="903853" cy="2137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7" name="직사각형 116"/>
          <p:cNvSpPr/>
          <p:nvPr/>
        </p:nvSpPr>
        <p:spPr>
          <a:xfrm>
            <a:off x="5220072" y="4317844"/>
            <a:ext cx="2736304" cy="1316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1400" b="1" dirty="0" smtClean="0">
                <a:latin typeface="+mn-ea"/>
              </a:rPr>
              <a:t>           ·</a:t>
            </a:r>
            <a:r>
              <a:rPr lang="ko-KR" altLang="en-US" sz="1400" b="1" dirty="0" smtClean="0">
                <a:latin typeface="+mn-ea"/>
              </a:rPr>
              <a:t> </a:t>
            </a:r>
            <a:r>
              <a:rPr lang="ko-KR" altLang="en-US" sz="1400" b="1" dirty="0" err="1" smtClean="0">
                <a:latin typeface="+mn-ea"/>
              </a:rPr>
              <a:t>이차암</a:t>
            </a:r>
            <a:r>
              <a:rPr lang="ko-KR" altLang="en-US" sz="1400" b="1" dirty="0" smtClean="0">
                <a:latin typeface="+mn-ea"/>
              </a:rPr>
              <a:t> 건강검진 주기</a:t>
            </a:r>
          </a:p>
          <a:p>
            <a:pPr>
              <a:lnSpc>
                <a:spcPct val="200000"/>
              </a:lnSpc>
            </a:pPr>
            <a:r>
              <a:rPr lang="en-US" altLang="ko-KR" sz="1400" b="1" dirty="0" smtClean="0">
                <a:latin typeface="+mn-ea"/>
              </a:rPr>
              <a:t>           · </a:t>
            </a:r>
            <a:r>
              <a:rPr lang="ko-KR" altLang="en-US" sz="1400" b="1" dirty="0" smtClean="0">
                <a:latin typeface="+mn-ea"/>
              </a:rPr>
              <a:t>올바른 생활건강수칙</a:t>
            </a:r>
          </a:p>
          <a:p>
            <a:pPr>
              <a:lnSpc>
                <a:spcPct val="200000"/>
              </a:lnSpc>
            </a:pPr>
            <a:r>
              <a:rPr lang="en-US" altLang="ko-KR" sz="1400" b="1" spc="-150" dirty="0" smtClean="0">
                <a:latin typeface="+mn-ea"/>
              </a:rPr>
              <a:t>               · </a:t>
            </a:r>
            <a:r>
              <a:rPr lang="ko-KR" altLang="en-US" sz="1400" b="1" spc="-150" dirty="0" smtClean="0">
                <a:latin typeface="+mn-ea"/>
              </a:rPr>
              <a:t>몸 상태에 맞는 건강관리</a:t>
            </a:r>
            <a:endParaRPr lang="ko-KR" altLang="en-US" sz="1400" b="1" spc="-150" dirty="0">
              <a:latin typeface="+mn-ea"/>
            </a:endParaRPr>
          </a:p>
        </p:txBody>
      </p:sp>
      <p:pic>
        <p:nvPicPr>
          <p:cNvPr id="118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7544" y="3813788"/>
            <a:ext cx="1224136" cy="2244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9" name="직사각형 118"/>
          <p:cNvSpPr/>
          <p:nvPr/>
        </p:nvSpPr>
        <p:spPr>
          <a:xfrm>
            <a:off x="1619672" y="4245836"/>
            <a:ext cx="295232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+mn-ea"/>
              </a:rPr>
              <a:t>· </a:t>
            </a:r>
            <a:r>
              <a:rPr lang="ko-KR" altLang="en-US" sz="1400" b="1" dirty="0" smtClean="0">
                <a:latin typeface="+mn-ea"/>
              </a:rPr>
              <a:t>나의 건강상태</a:t>
            </a:r>
            <a:endParaRPr lang="en-US" altLang="ko-KR" sz="14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+mn-ea"/>
              </a:rPr>
              <a:t>(</a:t>
            </a:r>
            <a:r>
              <a:rPr lang="ko-KR" altLang="en-US" sz="1400" b="1" dirty="0" smtClean="0">
                <a:latin typeface="+mn-ea"/>
              </a:rPr>
              <a:t>신체적</a:t>
            </a:r>
            <a:r>
              <a:rPr lang="en-US" altLang="ko-KR" sz="1400" b="1" dirty="0" smtClean="0">
                <a:latin typeface="+mn-ea"/>
              </a:rPr>
              <a:t>,</a:t>
            </a:r>
            <a:r>
              <a:rPr lang="ko-KR" altLang="en-US" sz="1400" b="1" dirty="0" smtClean="0">
                <a:latin typeface="+mn-ea"/>
              </a:rPr>
              <a:t>정신적</a:t>
            </a:r>
            <a:r>
              <a:rPr lang="en-US" altLang="ko-KR" sz="1400" b="1" dirty="0" smtClean="0">
                <a:latin typeface="+mn-ea"/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en-US" altLang="ko-KR" sz="1400" b="1" dirty="0" smtClean="0">
                <a:latin typeface="+mn-ea"/>
              </a:rPr>
              <a:t>· </a:t>
            </a:r>
            <a:r>
              <a:rPr lang="ko-KR" altLang="en-US" sz="1400" b="1" dirty="0" smtClean="0">
                <a:latin typeface="+mn-ea"/>
              </a:rPr>
              <a:t>만성질환관리</a:t>
            </a:r>
          </a:p>
          <a:p>
            <a:pPr>
              <a:lnSpc>
                <a:spcPct val="200000"/>
              </a:lnSpc>
            </a:pPr>
            <a:r>
              <a:rPr lang="en-US" altLang="ko-KR" sz="1400" b="1" dirty="0" smtClean="0">
                <a:latin typeface="+mn-ea"/>
              </a:rPr>
              <a:t>·</a:t>
            </a:r>
            <a:r>
              <a:rPr lang="ko-KR" altLang="en-US" sz="1400" b="1" dirty="0" smtClean="0">
                <a:latin typeface="+mn-ea"/>
              </a:rPr>
              <a:t> 자가체크리스트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131" name="갈매기형 수장 130"/>
          <p:cNvSpPr/>
          <p:nvPr/>
        </p:nvSpPr>
        <p:spPr>
          <a:xfrm>
            <a:off x="4499992" y="2589652"/>
            <a:ext cx="288032" cy="360040"/>
          </a:xfrm>
          <a:prstGeom prst="chevron">
            <a:avLst/>
          </a:prstGeom>
          <a:gradFill>
            <a:gsLst>
              <a:gs pos="0">
                <a:schemeClr val="bg1"/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35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2" name="갈매기형 수장 131"/>
          <p:cNvSpPr/>
          <p:nvPr/>
        </p:nvSpPr>
        <p:spPr>
          <a:xfrm rot="16200000" flipH="1">
            <a:off x="5397218" y="3532382"/>
            <a:ext cx="231272" cy="331540"/>
          </a:xfrm>
          <a:prstGeom prst="chevron">
            <a:avLst/>
          </a:prstGeom>
          <a:gradFill>
            <a:gsLst>
              <a:gs pos="0">
                <a:schemeClr val="bg1"/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35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3" name="갈매기형 수장 132"/>
          <p:cNvSpPr/>
          <p:nvPr/>
        </p:nvSpPr>
        <p:spPr>
          <a:xfrm flipH="1">
            <a:off x="4433732" y="4474234"/>
            <a:ext cx="273902" cy="331540"/>
          </a:xfrm>
          <a:prstGeom prst="chevron">
            <a:avLst/>
          </a:prstGeom>
          <a:gradFill>
            <a:gsLst>
              <a:gs pos="0">
                <a:schemeClr val="bg1"/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35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34" name="갈매기형 수장 133"/>
          <p:cNvSpPr/>
          <p:nvPr/>
        </p:nvSpPr>
        <p:spPr>
          <a:xfrm rot="5400000" flipH="1">
            <a:off x="3446096" y="3555972"/>
            <a:ext cx="327469" cy="331540"/>
          </a:xfrm>
          <a:prstGeom prst="chevron">
            <a:avLst/>
          </a:prstGeom>
          <a:gradFill>
            <a:gsLst>
              <a:gs pos="0">
                <a:schemeClr val="bg1"/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35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141" name="직선 연결선 140"/>
          <p:cNvCxnSpPr/>
          <p:nvPr/>
        </p:nvCxnSpPr>
        <p:spPr>
          <a:xfrm>
            <a:off x="251520" y="6525344"/>
            <a:ext cx="8640960" cy="0"/>
          </a:xfrm>
          <a:prstGeom prst="line">
            <a:avLst/>
          </a:prstGeom>
          <a:ln w="53975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국향대전-포토데이_12.jpg"/>
          <p:cNvPicPr>
            <a:picLocks noChangeAspect="1"/>
          </p:cNvPicPr>
          <p:nvPr/>
        </p:nvPicPr>
        <p:blipFill>
          <a:blip r:embed="rId3" cstate="print"/>
          <a:srcRect b="13682"/>
          <a:stretch>
            <a:fillRect/>
          </a:stretch>
        </p:blipFill>
        <p:spPr>
          <a:xfrm>
            <a:off x="0" y="0"/>
            <a:ext cx="9144000" cy="3448878"/>
          </a:xfrm>
          <a:prstGeom prst="rect">
            <a:avLst/>
          </a:prstGeom>
        </p:spPr>
      </p:pic>
      <p:pic>
        <p:nvPicPr>
          <p:cNvPr id="2" name="Picture 1" descr="33-0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9130"/>
          <a:stretch>
            <a:fillRect/>
          </a:stretch>
        </p:blipFill>
        <p:spPr>
          <a:xfrm>
            <a:off x="0" y="3369365"/>
            <a:ext cx="9144000" cy="348863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57060" y="2656343"/>
            <a:ext cx="3810000" cy="1549400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3220279" y="3568148"/>
            <a:ext cx="2683564" cy="4472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accent5">
                    <a:lumMod val="75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추진전략</a:t>
            </a:r>
            <a:endParaRPr lang="ko-KR" altLang="en-US" sz="2400" dirty="0">
              <a:solidFill>
                <a:schemeClr val="accent5">
                  <a:lumMod val="75000"/>
                </a:schemeClr>
              </a:solidFill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54342" y="3021496"/>
            <a:ext cx="1669775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31750">
              <a:bevelT w="1270"/>
              <a:contourClr>
                <a:schemeClr val="bg1"/>
              </a:contourClr>
            </a:sp3d>
          </a:bodyPr>
          <a:lstStyle/>
          <a:p>
            <a:pPr fontAlgn="base">
              <a:spcBef>
                <a:spcPts val="1000"/>
              </a:spcBef>
            </a:pPr>
            <a:r>
              <a:rPr lang="ko-KR" altLang="en-US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대한민국 국향대전</a:t>
            </a:r>
            <a:endParaRPr lang="ko-KR" altLang="en-US" sz="1500" b="1" spc="-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67000" y="2644140"/>
            <a:ext cx="3810000" cy="1549400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3101009" y="3568149"/>
            <a:ext cx="3041374" cy="4472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chemeClr val="accent5">
                    <a:lumMod val="75000"/>
                  </a:schemeClr>
                </a:solidFill>
                <a:latin typeface="+mn-ea"/>
              </a:rPr>
              <a:t>사업내용</a:t>
            </a:r>
            <a:endParaRPr lang="ko-KR" altLang="en-US" sz="2800" b="1" dirty="0">
              <a:solidFill>
                <a:schemeClr val="accent5">
                  <a:lumMod val="7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45513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016" y="0"/>
            <a:ext cx="8892480" cy="1351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0" name="직선 연결선 69"/>
          <p:cNvCxnSpPr/>
          <p:nvPr/>
        </p:nvCxnSpPr>
        <p:spPr>
          <a:xfrm>
            <a:off x="6266184" y="3200204"/>
            <a:ext cx="433832" cy="79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/>
          <p:cNvSpPr/>
          <p:nvPr/>
        </p:nvSpPr>
        <p:spPr>
          <a:xfrm>
            <a:off x="869576" y="3782496"/>
            <a:ext cx="2660304" cy="1816964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100" b="1" dirty="0" smtClean="0">
              <a:latin typeface="HY그래픽" pitchFamily="18" charset="-127"/>
              <a:ea typeface="HY그래픽" pitchFamily="18" charset="-127"/>
            </a:endParaRPr>
          </a:p>
          <a:p>
            <a:pPr marL="342900" indent="-3429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b="1" dirty="0" smtClean="0">
                <a:latin typeface="HY그래픽" pitchFamily="18" charset="-127"/>
                <a:ea typeface="HY그래픽" pitchFamily="18" charset="-127"/>
              </a:rPr>
              <a:t>1. </a:t>
            </a:r>
            <a:r>
              <a:rPr kumimoji="0" lang="ko-KR" altLang="en-US" sz="1600" b="1" dirty="0" smtClean="0">
                <a:latin typeface="HY그래픽" pitchFamily="18" charset="-127"/>
                <a:ea typeface="HY그래픽" pitchFamily="18" charset="-127"/>
              </a:rPr>
              <a:t>정기적인 건강관리</a:t>
            </a:r>
            <a:r>
              <a:rPr lang="en-US" altLang="ko-KR" sz="1600" b="1" dirty="0" smtClean="0">
                <a:latin typeface="HY그래픽" pitchFamily="18" charset="-127"/>
                <a:ea typeface="HY그래픽" pitchFamily="18" charset="-127"/>
              </a:rPr>
              <a:t> </a:t>
            </a:r>
          </a:p>
          <a:p>
            <a:pPr marL="342900" indent="-342900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b="1" dirty="0" smtClean="0">
                <a:latin typeface="HY그래픽" pitchFamily="18" charset="-127"/>
                <a:ea typeface="HY그래픽" pitchFamily="18" charset="-127"/>
              </a:rPr>
              <a:t>      </a:t>
            </a:r>
            <a:r>
              <a:rPr kumimoji="0" lang="en-US" altLang="ko-KR" sz="1600" b="1" dirty="0" smtClean="0">
                <a:latin typeface="HY그래픽" pitchFamily="18" charset="-127"/>
                <a:ea typeface="HY그래픽" pitchFamily="18" charset="-127"/>
              </a:rPr>
              <a:t>(</a:t>
            </a:r>
            <a:r>
              <a:rPr kumimoji="0" lang="ko-KR" altLang="en-US" sz="1600" b="1" dirty="0" smtClean="0">
                <a:latin typeface="HY그래픽" pitchFamily="18" charset="-127"/>
                <a:ea typeface="HY그래픽" pitchFamily="18" charset="-127"/>
              </a:rPr>
              <a:t>신체적</a:t>
            </a:r>
            <a:r>
              <a:rPr kumimoji="0" lang="en-US" altLang="ko-KR" sz="1600" b="1" dirty="0" smtClean="0">
                <a:latin typeface="HY그래픽" pitchFamily="18" charset="-127"/>
                <a:ea typeface="HY그래픽" pitchFamily="18" charset="-127"/>
              </a:rPr>
              <a:t>,</a:t>
            </a:r>
            <a:r>
              <a:rPr kumimoji="0" lang="ko-KR" altLang="en-US" sz="1600" b="1" dirty="0" smtClean="0">
                <a:latin typeface="HY그래픽" pitchFamily="18" charset="-127"/>
                <a:ea typeface="HY그래픽" pitchFamily="18" charset="-127"/>
              </a:rPr>
              <a:t> 정신적</a:t>
            </a:r>
            <a:r>
              <a:rPr kumimoji="0" lang="en-US" altLang="ko-KR" sz="1600" b="1" dirty="0" smtClean="0">
                <a:latin typeface="HY그래픽" pitchFamily="18" charset="-127"/>
                <a:ea typeface="HY그래픽" pitchFamily="18" charset="-127"/>
              </a:rPr>
              <a:t>)</a:t>
            </a:r>
          </a:p>
          <a:p>
            <a:pPr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600" b="1" dirty="0" smtClean="0">
                <a:latin typeface="HY그래픽" pitchFamily="18" charset="-127"/>
                <a:ea typeface="HY그래픽" pitchFamily="18" charset="-127"/>
              </a:rPr>
              <a:t>2. </a:t>
            </a:r>
            <a:r>
              <a:rPr kumimoji="0" lang="ko-KR" altLang="en-US" sz="1600" b="1" dirty="0" err="1" smtClean="0">
                <a:latin typeface="HY그래픽" pitchFamily="18" charset="-127"/>
                <a:ea typeface="HY그래픽" pitchFamily="18" charset="-127"/>
              </a:rPr>
              <a:t>국가암</a:t>
            </a:r>
            <a:r>
              <a:rPr kumimoji="0" lang="ko-KR" altLang="en-US" sz="1600" b="1" dirty="0" smtClean="0">
                <a:latin typeface="HY그래픽" pitchFamily="18" charset="-127"/>
                <a:ea typeface="HY그래픽" pitchFamily="18" charset="-127"/>
              </a:rPr>
              <a:t> 건강검진 독려</a:t>
            </a:r>
            <a:endParaRPr kumimoji="0" lang="en-US" altLang="ko-KR" sz="1600" b="1" dirty="0" smtClean="0">
              <a:latin typeface="HY그래픽" pitchFamily="18" charset="-127"/>
              <a:ea typeface="HY그래픽" pitchFamily="18" charset="-127"/>
            </a:endParaRPr>
          </a:p>
          <a:p>
            <a:pPr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600" b="1" dirty="0" smtClean="0">
                <a:latin typeface="HY그래픽" pitchFamily="18" charset="-127"/>
                <a:ea typeface="HY그래픽" pitchFamily="18" charset="-127"/>
              </a:rPr>
              <a:t>3.</a:t>
            </a:r>
            <a:r>
              <a:rPr lang="ko-KR" altLang="en-US" sz="1600" b="1" dirty="0" smtClean="0">
                <a:latin typeface="HY그래픽" pitchFamily="18" charset="-127"/>
                <a:ea typeface="HY그래픽" pitchFamily="18" charset="-127"/>
              </a:rPr>
              <a:t>맞춤형 </a:t>
            </a:r>
            <a:r>
              <a:rPr lang="ko-KR" altLang="en-US" sz="1600" b="1" dirty="0" err="1" smtClean="0">
                <a:latin typeface="HY그래픽" pitchFamily="18" charset="-127"/>
                <a:ea typeface="HY그래픽" pitchFamily="18" charset="-127"/>
              </a:rPr>
              <a:t>기타암</a:t>
            </a:r>
            <a:r>
              <a:rPr lang="ko-KR" altLang="en-US" sz="1600" b="1" dirty="0" smtClean="0">
                <a:latin typeface="HY그래픽" pitchFamily="18" charset="-127"/>
                <a:ea typeface="HY그래픽" pitchFamily="18" charset="-127"/>
              </a:rPr>
              <a:t> 검진</a:t>
            </a:r>
            <a:endParaRPr kumimoji="0" lang="en-US" altLang="ko-KR" sz="1600" b="1" dirty="0">
              <a:latin typeface="HY그래픽" pitchFamily="18" charset="-127"/>
              <a:ea typeface="HY그래픽" pitchFamily="18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863348" y="2751392"/>
            <a:ext cx="2666532" cy="736844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100" b="1" dirty="0">
              <a:latin typeface="HY그래픽" pitchFamily="18" charset="-127"/>
              <a:ea typeface="HY그래픽" pitchFamily="18" charset="-127"/>
            </a:endParaRPr>
          </a:p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kumimoji="0" lang="en-US" altLang="ko-KR" sz="1100" b="1" dirty="0">
              <a:latin typeface="HY그래픽" pitchFamily="18" charset="-127"/>
              <a:ea typeface="HY그래픽" pitchFamily="18" charset="-127"/>
            </a:endParaRPr>
          </a:p>
          <a:p>
            <a:pPr fontAlgn="auto" latinLnBrk="0">
              <a:lnSpc>
                <a:spcPct val="150000"/>
              </a:lnSpc>
              <a:spcAft>
                <a:spcPts val="0"/>
              </a:spcAft>
              <a:defRPr/>
            </a:pPr>
            <a:endParaRPr kumimoji="0" lang="en-US" altLang="ko-KR" sz="1100" dirty="0">
              <a:latin typeface="+mn-ea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323528" y="188640"/>
            <a:ext cx="1942840" cy="4616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altLang="ko-KR" sz="3000" b="1" spc="-150" dirty="0" smtClean="0">
                <a:solidFill>
                  <a:srgbClr val="009999"/>
                </a:solidFill>
              </a:rPr>
              <a:t>Ⅲ </a:t>
            </a:r>
            <a:r>
              <a:rPr lang="ko-KR" altLang="en-US" sz="3000" b="1" spc="-150" dirty="0" smtClean="0">
                <a:solidFill>
                  <a:srgbClr val="009999"/>
                </a:solidFill>
              </a:rPr>
              <a:t>사업내</a:t>
            </a:r>
            <a:r>
              <a:rPr lang="ko-KR" altLang="en-US" sz="3000" b="1" spc="-150" dirty="0" smtClean="0">
                <a:solidFill>
                  <a:srgbClr val="009999"/>
                </a:solidFill>
              </a:rPr>
              <a:t>용</a:t>
            </a:r>
            <a:endParaRPr lang="ko-KR" altLang="en-US" sz="3000" b="1" spc="-150" dirty="0">
              <a:solidFill>
                <a:srgbClr val="009999"/>
              </a:solidFill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829638" y="1455247"/>
            <a:ext cx="2700242" cy="1024877"/>
          </a:xfrm>
          <a:prstGeom prst="rect">
            <a:avLst/>
          </a:prstGeom>
          <a:ln>
            <a:solidFill>
              <a:srgbClr val="FF5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50000"/>
              </a:lnSpc>
            </a:pPr>
            <a:endParaRPr lang="en-US" altLang="ko-KR" sz="1100" b="1" dirty="0" smtClean="0"/>
          </a:p>
        </p:txBody>
      </p:sp>
      <p:sp>
        <p:nvSpPr>
          <p:cNvPr id="44" name="직사각형 43"/>
          <p:cNvSpPr/>
          <p:nvPr/>
        </p:nvSpPr>
        <p:spPr>
          <a:xfrm>
            <a:off x="833185" y="3657728"/>
            <a:ext cx="1332535" cy="368025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814619" y="2588456"/>
            <a:ext cx="1252590" cy="410768"/>
          </a:xfrm>
          <a:prstGeom prst="rect">
            <a:avLst/>
          </a:prstGeom>
          <a:solidFill>
            <a:srgbClr val="5F963A"/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8" name="Rectangle 7"/>
          <p:cNvSpPr>
            <a:spLocks noChangeArrowheads="1"/>
          </p:cNvSpPr>
          <p:nvPr/>
        </p:nvSpPr>
        <p:spPr bwMode="auto">
          <a:xfrm>
            <a:off x="828842" y="2604814"/>
            <a:ext cx="11525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0"/>
            <a:r>
              <a:rPr kumimoji="0" lang="ko-KR" altLang="en-US" b="1" dirty="0" smtClean="0">
                <a:solidFill>
                  <a:schemeClr val="bg1"/>
                </a:solidFill>
                <a:ea typeface="맑은 고딕" pitchFamily="50" charset="-127"/>
                <a:cs typeface="맑은고딕"/>
              </a:rPr>
              <a:t>사업기간</a:t>
            </a:r>
            <a:endParaRPr kumimoji="0" lang="ko-KR" altLang="en-US" b="1" dirty="0">
              <a:solidFill>
                <a:schemeClr val="bg1"/>
              </a:solidFill>
              <a:ea typeface="맑은 고딕" pitchFamily="50" charset="-127"/>
              <a:cs typeface="맑은고딕"/>
            </a:endParaRPr>
          </a:p>
        </p:txBody>
      </p:sp>
      <p:sp>
        <p:nvSpPr>
          <p:cNvPr id="49" name="Rectangle 7"/>
          <p:cNvSpPr>
            <a:spLocks noChangeArrowheads="1"/>
          </p:cNvSpPr>
          <p:nvPr/>
        </p:nvSpPr>
        <p:spPr bwMode="auto">
          <a:xfrm>
            <a:off x="735872" y="3632743"/>
            <a:ext cx="14165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0"/>
            <a:r>
              <a:rPr kumimoji="0" lang="ko-KR" altLang="en-US" b="1" dirty="0" smtClean="0">
                <a:solidFill>
                  <a:schemeClr val="bg1"/>
                </a:solidFill>
                <a:ea typeface="맑은 고딕" pitchFamily="50" charset="-127"/>
                <a:cs typeface="맑은고딕"/>
              </a:rPr>
              <a:t>방     법</a:t>
            </a:r>
            <a:endParaRPr kumimoji="0" lang="ko-KR" altLang="en-US" b="1" dirty="0">
              <a:solidFill>
                <a:schemeClr val="bg1"/>
              </a:solidFill>
              <a:ea typeface="맑은 고딕" pitchFamily="50" charset="-127"/>
              <a:cs typeface="맑은고딕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3877148" y="1660256"/>
            <a:ext cx="2412000" cy="3461172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228600" indent="-228600" fontAlgn="auto" latinLnBrk="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kumimoji="0" lang="en-US" altLang="ko-KR" sz="1100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863896" y="1588248"/>
            <a:ext cx="2448000" cy="618194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5" name="Rectangle 7"/>
          <p:cNvSpPr>
            <a:spLocks noChangeArrowheads="1"/>
          </p:cNvSpPr>
          <p:nvPr/>
        </p:nvSpPr>
        <p:spPr bwMode="auto">
          <a:xfrm>
            <a:off x="4262574" y="1654028"/>
            <a:ext cx="14160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0"/>
            <a:r>
              <a:rPr lang="ko-KR" altLang="en-US" sz="2400" b="1" dirty="0" smtClean="0">
                <a:solidFill>
                  <a:schemeClr val="bg1"/>
                </a:solidFill>
                <a:ea typeface="맑은 고딕" pitchFamily="50" charset="-127"/>
                <a:cs typeface="맑은고딕"/>
              </a:rPr>
              <a:t>사업목표</a:t>
            </a:r>
            <a:endParaRPr kumimoji="0" lang="ko-KR" altLang="en-US" sz="2400" b="1" dirty="0">
              <a:solidFill>
                <a:schemeClr val="bg1"/>
              </a:solidFill>
              <a:ea typeface="맑은 고딕" pitchFamily="50" charset="-127"/>
              <a:cs typeface="맑은고딕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937592" y="3056188"/>
            <a:ext cx="2692848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sz="1600" b="1" dirty="0" smtClean="0"/>
              <a:t>2016. 2</a:t>
            </a:r>
            <a:r>
              <a:rPr lang="ko-KR" altLang="en-US" sz="1600" b="1" dirty="0" smtClean="0"/>
              <a:t>월</a:t>
            </a:r>
            <a:r>
              <a:rPr lang="en-US" altLang="ko-KR" sz="1600" b="1" dirty="0" smtClean="0"/>
              <a:t> ~ 2016. 12</a:t>
            </a:r>
            <a:r>
              <a:rPr lang="ko-KR" altLang="en-US" sz="1600" b="1" dirty="0" smtClean="0"/>
              <a:t>월</a:t>
            </a:r>
            <a:endParaRPr lang="en-US" altLang="ko-KR" sz="1600" b="1" kern="0" spc="-90" dirty="0">
              <a:gradFill>
                <a:gsLst>
                  <a:gs pos="100000">
                    <a:srgbClr val="409E6D"/>
                  </a:gs>
                  <a:gs pos="100000">
                    <a:srgbClr val="C0504D">
                      <a:lumMod val="75000"/>
                    </a:srgbClr>
                  </a:gs>
                </a:gsLst>
                <a:lin ang="5400000" scaled="0"/>
              </a:gra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784316" y="1250547"/>
            <a:ext cx="1269640" cy="360000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8" name="Rectangle 7"/>
          <p:cNvSpPr>
            <a:spLocks noChangeArrowheads="1"/>
          </p:cNvSpPr>
          <p:nvPr/>
        </p:nvSpPr>
        <p:spPr bwMode="auto">
          <a:xfrm>
            <a:off x="820560" y="1231720"/>
            <a:ext cx="11525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0"/>
            <a:r>
              <a:rPr kumimoji="0" lang="ko-KR" altLang="en-US" b="1" dirty="0" smtClean="0">
                <a:solidFill>
                  <a:schemeClr val="bg1"/>
                </a:solidFill>
                <a:ea typeface="맑은 고딕" pitchFamily="50" charset="-127"/>
                <a:cs typeface="맑은고딕"/>
              </a:rPr>
              <a:t>사업대상</a:t>
            </a:r>
            <a:endParaRPr kumimoji="0" lang="ko-KR" altLang="en-US" b="1" dirty="0">
              <a:solidFill>
                <a:schemeClr val="bg1"/>
              </a:solidFill>
              <a:ea typeface="맑은 고딕" pitchFamily="50" charset="-127"/>
              <a:cs typeface="맑은고딕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793576" y="1570524"/>
            <a:ext cx="29523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600" b="1" dirty="0" smtClean="0"/>
              <a:t> 보건소 등록관리 재가 암</a:t>
            </a:r>
            <a:endParaRPr lang="en-US" altLang="ko-KR" sz="1600" b="1" dirty="0" smtClean="0"/>
          </a:p>
          <a:p>
            <a:r>
              <a:rPr lang="en-US" altLang="ko-KR" sz="1600" b="1" dirty="0" smtClean="0"/>
              <a:t> </a:t>
            </a:r>
            <a:r>
              <a:rPr lang="ko-KR" altLang="en-US" sz="1600" b="1" dirty="0" smtClean="0"/>
              <a:t>관리 대상자 </a:t>
            </a:r>
            <a:r>
              <a:rPr lang="en-US" altLang="ko-KR" sz="1600" b="1" dirty="0" smtClean="0"/>
              <a:t>424</a:t>
            </a:r>
            <a:r>
              <a:rPr lang="ko-KR" altLang="en-US" sz="1600" b="1" dirty="0" smtClean="0"/>
              <a:t>명</a:t>
            </a:r>
            <a:endParaRPr lang="en-US" altLang="ko-KR" sz="1600" b="1" dirty="0" smtClean="0"/>
          </a:p>
          <a:p>
            <a:r>
              <a:rPr lang="en-US" altLang="ko-KR" sz="1600" dirty="0" smtClean="0"/>
              <a:t> (※ </a:t>
            </a:r>
            <a:r>
              <a:rPr lang="ko-KR" altLang="en-US" sz="1600" dirty="0" err="1" smtClean="0"/>
              <a:t>말기암</a:t>
            </a:r>
            <a:r>
              <a:rPr lang="ko-KR" altLang="en-US" sz="1600" dirty="0" smtClean="0"/>
              <a:t> 환자 제외</a:t>
            </a:r>
            <a:r>
              <a:rPr lang="en-US" altLang="ko-KR" sz="1200" dirty="0" smtClean="0"/>
              <a:t>)</a:t>
            </a:r>
          </a:p>
        </p:txBody>
      </p:sp>
      <p:sp>
        <p:nvSpPr>
          <p:cNvPr id="61" name="직사각형 60"/>
          <p:cNvSpPr/>
          <p:nvPr/>
        </p:nvSpPr>
        <p:spPr>
          <a:xfrm>
            <a:off x="3889920" y="2393108"/>
            <a:ext cx="237626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/>
              <a:t> </a:t>
            </a:r>
            <a:r>
              <a:rPr lang="en-US" altLang="ko-KR" dirty="0" smtClean="0"/>
              <a:t>1.</a:t>
            </a:r>
            <a:r>
              <a:rPr lang="en-US" altLang="ko-KR" spc="-150" dirty="0" smtClean="0"/>
              <a:t> </a:t>
            </a:r>
            <a:r>
              <a:rPr lang="ko-KR" altLang="en-US" spc="-150" dirty="0" smtClean="0"/>
              <a:t>만성질환 예방 자기  </a:t>
            </a:r>
            <a:endParaRPr lang="en-US" altLang="ko-KR" spc="-150" dirty="0" smtClean="0"/>
          </a:p>
          <a:p>
            <a:pPr>
              <a:lnSpc>
                <a:spcPct val="150000"/>
              </a:lnSpc>
            </a:pPr>
            <a:r>
              <a:rPr lang="en-US" altLang="ko-KR" spc="-150" dirty="0" smtClean="0"/>
              <a:t>     </a:t>
            </a:r>
            <a:r>
              <a:rPr lang="ko-KR" altLang="en-US" spc="-150" dirty="0" err="1" smtClean="0"/>
              <a:t>건강관리</a:t>
            </a:r>
            <a:r>
              <a:rPr lang="ko-KR" altLang="en-US" dirty="0" err="1" smtClean="0"/>
              <a:t>율</a:t>
            </a:r>
            <a:r>
              <a:rPr lang="ko-KR" altLang="en-US" dirty="0" smtClean="0"/>
              <a:t> 향상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2.</a:t>
            </a:r>
            <a:r>
              <a:rPr lang="en-US" altLang="ko-KR" spc="-150" dirty="0" smtClean="0"/>
              <a:t> </a:t>
            </a:r>
            <a:r>
              <a:rPr lang="ko-KR" altLang="en-US" spc="-150" dirty="0" err="1" smtClean="0"/>
              <a:t>국가암</a:t>
            </a:r>
            <a:r>
              <a:rPr lang="ko-KR" altLang="en-US" spc="-150" dirty="0" smtClean="0"/>
              <a:t> </a:t>
            </a:r>
            <a:r>
              <a:rPr lang="ko-KR" altLang="en-US" spc="-150" dirty="0" err="1" smtClean="0"/>
              <a:t>검진율</a:t>
            </a:r>
            <a:r>
              <a:rPr lang="ko-KR" altLang="en-US" spc="-150" dirty="0" smtClean="0"/>
              <a:t> 향상</a:t>
            </a:r>
            <a:endParaRPr lang="en-US" altLang="ko-KR" spc="-150" dirty="0" smtClean="0"/>
          </a:p>
          <a:p>
            <a:pPr>
              <a:lnSpc>
                <a:spcPct val="150000"/>
              </a:lnSpc>
            </a:pPr>
            <a:r>
              <a:rPr lang="en-US" altLang="ko-KR" dirty="0" smtClean="0"/>
              <a:t>3.</a:t>
            </a:r>
            <a:r>
              <a:rPr lang="en-US" altLang="ko-KR" spc="-150" dirty="0" smtClean="0"/>
              <a:t> </a:t>
            </a:r>
            <a:r>
              <a:rPr lang="ko-KR" altLang="en-US" spc="-150" dirty="0" smtClean="0"/>
              <a:t>기타 </a:t>
            </a:r>
            <a:r>
              <a:rPr lang="ko-KR" altLang="en-US" spc="-150" dirty="0" err="1" smtClean="0"/>
              <a:t>추가암검진</a:t>
            </a:r>
            <a:r>
              <a:rPr lang="ko-KR" altLang="en-US" spc="-150" dirty="0" smtClean="0"/>
              <a:t>         </a:t>
            </a:r>
            <a:endParaRPr lang="en-US" altLang="ko-KR" spc="-150" dirty="0" smtClean="0"/>
          </a:p>
          <a:p>
            <a:pPr>
              <a:lnSpc>
                <a:spcPct val="150000"/>
              </a:lnSpc>
            </a:pPr>
            <a:r>
              <a:rPr lang="en-US" altLang="ko-KR" spc="-150" dirty="0" smtClean="0"/>
              <a:t>   100</a:t>
            </a:r>
            <a:r>
              <a:rPr lang="ko-KR" altLang="en-US" spc="-150" dirty="0" err="1" smtClean="0"/>
              <a:t>건이상</a:t>
            </a:r>
            <a:r>
              <a:rPr lang="ko-KR" altLang="en-US" spc="-150" dirty="0" smtClean="0"/>
              <a:t> 실시</a:t>
            </a:r>
            <a:endParaRPr lang="en-US" altLang="ko-KR" spc="-150" dirty="0" smtClean="0"/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전립선암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간암 예비검사</a:t>
            </a:r>
            <a:r>
              <a:rPr lang="en-US" altLang="ko-KR" sz="1400" dirty="0" smtClean="0"/>
              <a:t>)</a:t>
            </a:r>
            <a:endParaRPr lang="ko-KR" altLang="en-US" sz="1400" dirty="0"/>
          </a:p>
        </p:txBody>
      </p:sp>
      <p:sp>
        <p:nvSpPr>
          <p:cNvPr id="63" name="모서리가 둥근 직사각형 62"/>
          <p:cNvSpPr/>
          <p:nvPr/>
        </p:nvSpPr>
        <p:spPr>
          <a:xfrm>
            <a:off x="6510948" y="2176604"/>
            <a:ext cx="1872208" cy="2232248"/>
          </a:xfrm>
          <a:prstGeom prst="roundRect">
            <a:avLst/>
          </a:prstGeom>
          <a:gradFill flip="none" rotWithShape="1">
            <a:gsLst>
              <a:gs pos="12000">
                <a:srgbClr val="FF9801"/>
              </a:gs>
              <a:gs pos="100000">
                <a:srgbClr val="FFCD2F"/>
              </a:gs>
            </a:gsLst>
            <a:lin ang="5400000" scaled="1"/>
            <a:tileRect/>
          </a:gradFill>
          <a:ln>
            <a:solidFill>
              <a:schemeClr val="bg1"/>
            </a:solidFill>
          </a:ln>
          <a:effectLst>
            <a:outerShdw blurRad="381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endParaRPr kumimoji="0" lang="ko-KR" altLang="en-US" dirty="0"/>
          </a:p>
        </p:txBody>
      </p:sp>
      <p:sp>
        <p:nvSpPr>
          <p:cNvPr id="64" name="AutoShape 35"/>
          <p:cNvSpPr>
            <a:spLocks noChangeArrowheads="1"/>
          </p:cNvSpPr>
          <p:nvPr/>
        </p:nvSpPr>
        <p:spPr bwMode="auto">
          <a:xfrm>
            <a:off x="6582956" y="2248612"/>
            <a:ext cx="1728192" cy="2088232"/>
          </a:xfrm>
          <a:prstGeom prst="roundRect">
            <a:avLst>
              <a:gd name="adj" fmla="val 12500"/>
            </a:avLst>
          </a:prstGeom>
          <a:gradFill rotWithShape="0">
            <a:gsLst>
              <a:gs pos="0">
                <a:srgbClr val="FFFF99"/>
              </a:gs>
              <a:gs pos="50000">
                <a:schemeClr val="bg1"/>
              </a:gs>
              <a:gs pos="100000">
                <a:srgbClr val="FFFF99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6438940" y="2275116"/>
            <a:ext cx="1944216" cy="1877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spc="-150" dirty="0" smtClean="0">
                <a:solidFill>
                  <a:srgbClr val="4A452A"/>
                </a:solidFill>
                <a:latin typeface="HY강B"/>
              </a:rPr>
              <a:t>암 생존자의 </a:t>
            </a:r>
            <a:endParaRPr lang="en-US" altLang="ko-KR" sz="2000" b="1" spc="-150" dirty="0" smtClean="0">
              <a:solidFill>
                <a:srgbClr val="4A452A"/>
              </a:solidFill>
              <a:latin typeface="HY강B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b="1" spc="-150" dirty="0" smtClean="0">
                <a:solidFill>
                  <a:srgbClr val="4A452A"/>
                </a:solidFill>
                <a:latin typeface="HY강B"/>
              </a:rPr>
              <a:t>장기적인 </a:t>
            </a:r>
            <a:endParaRPr lang="en-US" altLang="ko-KR" sz="2000" b="1" spc="-150" dirty="0" smtClean="0">
              <a:solidFill>
                <a:srgbClr val="4A452A"/>
              </a:solidFill>
              <a:latin typeface="HY강B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b="1" spc="-150" dirty="0" smtClean="0">
                <a:solidFill>
                  <a:srgbClr val="4A452A"/>
                </a:solidFill>
                <a:latin typeface="HY강B"/>
              </a:rPr>
              <a:t>건강통합지지</a:t>
            </a:r>
            <a:endParaRPr lang="en-US" altLang="ko-KR" sz="2000" b="1" spc="-150" dirty="0" smtClean="0">
              <a:solidFill>
                <a:srgbClr val="4A452A"/>
              </a:solidFill>
              <a:latin typeface="HY강B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b="1" spc="-150" dirty="0" smtClean="0">
                <a:solidFill>
                  <a:srgbClr val="4A452A"/>
                </a:solidFill>
                <a:latin typeface="HY강B"/>
              </a:rPr>
              <a:t>체계 구축</a:t>
            </a:r>
            <a:endParaRPr lang="ko-KR" altLang="en-US" sz="2000" b="1" spc="-150" dirty="0">
              <a:solidFill>
                <a:srgbClr val="4A452A"/>
              </a:solidFill>
              <a:latin typeface="HY강B"/>
            </a:endParaRPr>
          </a:p>
        </p:txBody>
      </p:sp>
      <p:cxnSp>
        <p:nvCxnSpPr>
          <p:cNvPr id="77" name="직선 연결선 76"/>
          <p:cNvCxnSpPr/>
          <p:nvPr/>
        </p:nvCxnSpPr>
        <p:spPr>
          <a:xfrm>
            <a:off x="3673896" y="2048076"/>
            <a:ext cx="0" cy="28083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/>
          <p:cNvCxnSpPr/>
          <p:nvPr/>
        </p:nvCxnSpPr>
        <p:spPr>
          <a:xfrm>
            <a:off x="3529880" y="2053824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>
            <a:off x="3529880" y="4856388"/>
            <a:ext cx="1440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>
            <a:stCxn id="47" idx="3"/>
          </p:cNvCxnSpPr>
          <p:nvPr/>
        </p:nvCxnSpPr>
        <p:spPr>
          <a:xfrm>
            <a:off x="3529880" y="3119814"/>
            <a:ext cx="360040" cy="83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2320" y="188640"/>
            <a:ext cx="144016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그림 89" descr="그림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517232"/>
            <a:ext cx="9144000" cy="13407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2056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016" y="0"/>
            <a:ext cx="8892480" cy="1351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" name="모서리가 둥근 직사각형 58"/>
          <p:cNvSpPr/>
          <p:nvPr/>
        </p:nvSpPr>
        <p:spPr>
          <a:xfrm>
            <a:off x="338536" y="1354020"/>
            <a:ext cx="8496944" cy="50086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44450">
            <a:solidFill>
              <a:srgbClr val="248E9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3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" name="그룹 105"/>
          <p:cNvGrpSpPr/>
          <p:nvPr/>
        </p:nvGrpSpPr>
        <p:grpSpPr>
          <a:xfrm>
            <a:off x="323528" y="1268760"/>
            <a:ext cx="8532000" cy="426159"/>
            <a:chOff x="4547113" y="1674340"/>
            <a:chExt cx="4014674" cy="354747"/>
          </a:xfrm>
        </p:grpSpPr>
        <p:sp>
          <p:nvSpPr>
            <p:cNvPr id="48" name="AutoShape 55"/>
            <p:cNvSpPr>
              <a:spLocks noChangeArrowheads="1"/>
            </p:cNvSpPr>
            <p:nvPr/>
          </p:nvSpPr>
          <p:spPr bwMode="auto">
            <a:xfrm>
              <a:off x="4547113" y="1674340"/>
              <a:ext cx="4014674" cy="354747"/>
            </a:xfrm>
            <a:prstGeom prst="roundRect">
              <a:avLst>
                <a:gd name="adj" fmla="val 0"/>
              </a:avLst>
            </a:prstGeom>
            <a:solidFill>
              <a:srgbClr val="248E9C"/>
            </a:solidFill>
            <a:ln w="317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49" name="자유형 48"/>
            <p:cNvSpPr/>
            <p:nvPr/>
          </p:nvSpPr>
          <p:spPr>
            <a:xfrm flipH="1">
              <a:off x="7625895" y="1682496"/>
              <a:ext cx="935519" cy="346220"/>
            </a:xfrm>
            <a:custGeom>
              <a:avLst/>
              <a:gdLst>
                <a:gd name="connsiteX0" fmla="*/ 0 w 922421"/>
                <a:gd name="connsiteY0" fmla="*/ 409074 h 409074"/>
                <a:gd name="connsiteX1" fmla="*/ 922421 w 922421"/>
                <a:gd name="connsiteY1" fmla="*/ 0 h 409074"/>
                <a:gd name="connsiteX2" fmla="*/ 0 w 922421"/>
                <a:gd name="connsiteY2" fmla="*/ 0 h 409074"/>
                <a:gd name="connsiteX3" fmla="*/ 0 w 922421"/>
                <a:gd name="connsiteY3" fmla="*/ 409074 h 409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421" h="409074">
                  <a:moveTo>
                    <a:pt x="0" y="409074"/>
                  </a:moveTo>
                  <a:lnTo>
                    <a:pt x="922421" y="0"/>
                  </a:lnTo>
                  <a:lnTo>
                    <a:pt x="0" y="0"/>
                  </a:lnTo>
                  <a:lnTo>
                    <a:pt x="0" y="409074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10000"/>
                  </a:schemeClr>
                </a:gs>
                <a:gs pos="0">
                  <a:schemeClr val="bg1">
                    <a:alpha val="27000"/>
                  </a:schemeClr>
                </a:gs>
              </a:gsLst>
              <a:lin ang="9000000" scaled="0"/>
            </a:gradFill>
            <a:ln w="158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1" name="직사각형 50"/>
          <p:cNvSpPr/>
          <p:nvPr/>
        </p:nvSpPr>
        <p:spPr>
          <a:xfrm>
            <a:off x="467544" y="1268760"/>
            <a:ext cx="79928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  <a:cs typeface="Arial" pitchFamily="34" charset="0"/>
              </a:rPr>
              <a:t>  </a:t>
            </a:r>
            <a:r>
              <a:rPr lang="en-US" altLang="ko-KR" sz="20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  <a:cs typeface="Arial" pitchFamily="34" charset="0"/>
              </a:rPr>
              <a:t>1. </a:t>
            </a:r>
            <a:r>
              <a:rPr lang="ko-KR" altLang="en-US" sz="20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  <a:cs typeface="Arial" pitchFamily="34" charset="0"/>
              </a:rPr>
              <a:t>재가 암환자 정기적인 건강관리</a:t>
            </a:r>
            <a:r>
              <a:rPr lang="en-US" altLang="ko-KR" sz="20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  <a:cs typeface="Arial" pitchFamily="34" charset="0"/>
              </a:rPr>
              <a:t>(</a:t>
            </a:r>
            <a:r>
              <a:rPr lang="ko-KR" altLang="en-US" sz="20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  <a:cs typeface="Arial" pitchFamily="34" charset="0"/>
              </a:rPr>
              <a:t>신체적</a:t>
            </a:r>
            <a:r>
              <a:rPr lang="en-US" altLang="ko-KR" sz="20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  <a:cs typeface="Arial" pitchFamily="34" charset="0"/>
              </a:rPr>
              <a:t>, </a:t>
            </a:r>
            <a:r>
              <a:rPr lang="ko-KR" altLang="en-US" sz="20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  <a:cs typeface="Arial" pitchFamily="34" charset="0"/>
              </a:rPr>
              <a:t>정신적</a:t>
            </a:r>
            <a:r>
              <a:rPr lang="en-US" altLang="ko-KR" sz="2000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  <a:cs typeface="Arial" pitchFamily="34" charset="0"/>
              </a:rPr>
              <a:t>)</a:t>
            </a:r>
            <a:endParaRPr lang="ko-KR" altLang="en-US" sz="2000" dirty="0">
              <a:latin typeface="+mn-ea"/>
            </a:endParaRPr>
          </a:p>
        </p:txBody>
      </p:sp>
      <p:pic>
        <p:nvPicPr>
          <p:cNvPr id="5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1772816"/>
            <a:ext cx="2368708" cy="1556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_x127732856" descr="EMB00003e182c7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4797152"/>
            <a:ext cx="2346926" cy="1506869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52320" y="253144"/>
            <a:ext cx="144016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직사각형 37"/>
          <p:cNvSpPr/>
          <p:nvPr/>
        </p:nvSpPr>
        <p:spPr>
          <a:xfrm>
            <a:off x="430239" y="1774598"/>
            <a:ext cx="2845617" cy="2158458"/>
          </a:xfrm>
          <a:prstGeom prst="rect">
            <a:avLst/>
          </a:prstGeom>
          <a:solidFill>
            <a:schemeClr val="bg1"/>
          </a:solidFill>
          <a:ln w="3175" cap="rnd">
            <a:solidFill>
              <a:schemeClr val="bg1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37705" y="1779172"/>
            <a:ext cx="2845617" cy="3124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0" name="자유형 39"/>
          <p:cNvSpPr/>
          <p:nvPr/>
        </p:nvSpPr>
        <p:spPr>
          <a:xfrm>
            <a:off x="433133" y="2090560"/>
            <a:ext cx="2840875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1" name="자유형 40"/>
          <p:cNvSpPr/>
          <p:nvPr/>
        </p:nvSpPr>
        <p:spPr>
          <a:xfrm>
            <a:off x="433133" y="1779172"/>
            <a:ext cx="2840875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437705" y="1934398"/>
            <a:ext cx="2845617" cy="161583"/>
          </a:xfrm>
          <a:prstGeom prst="rect">
            <a:avLst/>
          </a:prstGeom>
          <a:solidFill>
            <a:schemeClr val="bg1">
              <a:alpha val="33000"/>
            </a:schemeClr>
          </a:solidFill>
          <a:ln w="952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259632" y="1763524"/>
            <a:ext cx="1085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ko-KR" altLang="en-US" b="1" spc="-1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j-ea"/>
                <a:ea typeface="+mj-ea"/>
              </a:rPr>
              <a:t>대   상</a:t>
            </a:r>
            <a:endParaRPr lang="en-US" altLang="ko-KR" b="1" spc="-10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3406302" y="1774598"/>
            <a:ext cx="2893890" cy="2158457"/>
          </a:xfrm>
          <a:prstGeom prst="rect">
            <a:avLst/>
          </a:prstGeom>
          <a:solidFill>
            <a:schemeClr val="bg1"/>
          </a:solidFill>
          <a:ln w="3175" cap="rnd">
            <a:solidFill>
              <a:schemeClr val="bg1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413768" y="1779172"/>
            <a:ext cx="2893890" cy="31241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7" name="자유형 46"/>
          <p:cNvSpPr/>
          <p:nvPr/>
        </p:nvSpPr>
        <p:spPr>
          <a:xfrm>
            <a:off x="3409196" y="2090560"/>
            <a:ext cx="2889068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0" name="자유형 49"/>
          <p:cNvSpPr/>
          <p:nvPr/>
        </p:nvSpPr>
        <p:spPr>
          <a:xfrm>
            <a:off x="3409196" y="1779172"/>
            <a:ext cx="2889068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3409778" y="1934398"/>
            <a:ext cx="2893890" cy="161583"/>
          </a:xfrm>
          <a:prstGeom prst="rect">
            <a:avLst/>
          </a:prstGeom>
          <a:solidFill>
            <a:schemeClr val="bg1">
              <a:alpha val="33000"/>
            </a:schemeClr>
          </a:solidFill>
          <a:ln w="952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4291637" y="1733060"/>
            <a:ext cx="11966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ko-KR" altLang="en-US" b="1" spc="-1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j-ea"/>
                <a:ea typeface="+mj-ea"/>
              </a:rPr>
              <a:t>내     용</a:t>
            </a:r>
            <a:endParaRPr lang="ko-KR" altLang="en-US" b="1" spc="-10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430239" y="4068867"/>
            <a:ext cx="2845617" cy="2168445"/>
          </a:xfrm>
          <a:prstGeom prst="rect">
            <a:avLst/>
          </a:prstGeom>
          <a:solidFill>
            <a:schemeClr val="bg1"/>
          </a:solidFill>
          <a:ln w="3175" cap="rnd">
            <a:solidFill>
              <a:schemeClr val="bg1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437705" y="4073441"/>
            <a:ext cx="2845617" cy="3124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4" name="자유형 63"/>
          <p:cNvSpPr/>
          <p:nvPr/>
        </p:nvSpPr>
        <p:spPr>
          <a:xfrm>
            <a:off x="433133" y="4384829"/>
            <a:ext cx="2840875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5" name="자유형 64"/>
          <p:cNvSpPr/>
          <p:nvPr/>
        </p:nvSpPr>
        <p:spPr>
          <a:xfrm>
            <a:off x="433133" y="4073441"/>
            <a:ext cx="2840875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437705" y="4223246"/>
            <a:ext cx="2845617" cy="161583"/>
          </a:xfrm>
          <a:prstGeom prst="rect">
            <a:avLst/>
          </a:prstGeom>
          <a:solidFill>
            <a:schemeClr val="bg1">
              <a:alpha val="33000"/>
            </a:schemeClr>
          </a:solidFill>
          <a:ln w="952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1318388" y="4041276"/>
            <a:ext cx="1062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ko-KR" altLang="en-US" b="1" spc="-1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j-ea"/>
                <a:ea typeface="+mj-ea"/>
              </a:rPr>
              <a:t>방법</a:t>
            </a:r>
            <a:endParaRPr lang="ko-KR" altLang="en-US" b="1" spc="-10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3406302" y="4068868"/>
            <a:ext cx="2893890" cy="2168444"/>
          </a:xfrm>
          <a:prstGeom prst="rect">
            <a:avLst/>
          </a:prstGeom>
          <a:solidFill>
            <a:schemeClr val="bg1"/>
          </a:solidFill>
          <a:ln w="3175" cap="rnd">
            <a:solidFill>
              <a:schemeClr val="bg1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3413768" y="4073441"/>
            <a:ext cx="2893890" cy="312413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7" name="자유형 76"/>
          <p:cNvSpPr/>
          <p:nvPr/>
        </p:nvSpPr>
        <p:spPr>
          <a:xfrm>
            <a:off x="3409196" y="4384829"/>
            <a:ext cx="2889068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8" name="자유형 77"/>
          <p:cNvSpPr/>
          <p:nvPr/>
        </p:nvSpPr>
        <p:spPr>
          <a:xfrm>
            <a:off x="3409196" y="4073441"/>
            <a:ext cx="2889068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3409778" y="4223246"/>
            <a:ext cx="2893890" cy="161583"/>
          </a:xfrm>
          <a:prstGeom prst="rect">
            <a:avLst/>
          </a:prstGeom>
          <a:solidFill>
            <a:schemeClr val="bg1">
              <a:alpha val="33000"/>
            </a:schemeClr>
          </a:solidFill>
          <a:ln w="952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4191485" y="4053833"/>
            <a:ext cx="14358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ko-KR" altLang="en-US" b="1" spc="-1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관리 </a:t>
            </a:r>
            <a:r>
              <a:rPr lang="en-US" altLang="ko-KR" b="1" spc="-1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· </a:t>
            </a:r>
            <a:r>
              <a:rPr lang="ko-KR" altLang="en-US" b="1" spc="-1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연계</a:t>
            </a:r>
            <a:endParaRPr lang="ko-KR" altLang="en-US" b="1" spc="-10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n-ea"/>
            </a:endParaRPr>
          </a:p>
        </p:txBody>
      </p:sp>
      <p:pic>
        <p:nvPicPr>
          <p:cNvPr id="97" name="_x127732856" descr="EMB00003e182c7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72200" y="3429000"/>
            <a:ext cx="2389183" cy="139824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98" name="직사각형 97"/>
          <p:cNvSpPr/>
          <p:nvPr/>
        </p:nvSpPr>
        <p:spPr>
          <a:xfrm>
            <a:off x="467544" y="2492896"/>
            <a:ext cx="2664296" cy="800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400" kern="0" dirty="0" smtClean="0">
                <a:latin typeface="+mn-ea"/>
              </a:rPr>
              <a:t>○ </a:t>
            </a:r>
            <a:r>
              <a:rPr lang="ko-KR" altLang="en-US" sz="1400" kern="0" dirty="0" err="1" smtClean="0">
                <a:latin typeface="+mn-ea"/>
              </a:rPr>
              <a:t>재가암</a:t>
            </a:r>
            <a:r>
              <a:rPr lang="ko-KR" altLang="en-US" sz="1400" kern="0" dirty="0" smtClean="0">
                <a:latin typeface="+mn-ea"/>
              </a:rPr>
              <a:t> 등록 대상자  </a:t>
            </a:r>
            <a:r>
              <a:rPr lang="en-US" altLang="ko-KR" sz="1400" kern="0" dirty="0" smtClean="0">
                <a:latin typeface="+mn-ea"/>
              </a:rPr>
              <a:t>100</a:t>
            </a:r>
            <a:r>
              <a:rPr lang="ko-KR" altLang="en-US" sz="1400" kern="0" dirty="0" smtClean="0">
                <a:latin typeface="+mn-ea"/>
              </a:rPr>
              <a:t>명</a:t>
            </a:r>
            <a:endParaRPr lang="en-US" altLang="ko-KR" sz="1400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400" kern="0" dirty="0" smtClean="0">
                <a:latin typeface="+mn-ea"/>
              </a:rPr>
              <a:t>   </a:t>
            </a:r>
            <a:r>
              <a:rPr lang="en-US" altLang="ko-KR" sz="1400" dirty="0" smtClean="0"/>
              <a:t>· </a:t>
            </a:r>
            <a:r>
              <a:rPr lang="ko-KR" altLang="en-US" sz="1400" kern="0" dirty="0" smtClean="0">
                <a:latin typeface="+mn-ea"/>
              </a:rPr>
              <a:t>자조모임 대상자 </a:t>
            </a:r>
            <a:r>
              <a:rPr lang="en-US" altLang="ko-KR" sz="1400" kern="0" dirty="0" smtClean="0">
                <a:latin typeface="+mn-ea"/>
              </a:rPr>
              <a:t>50</a:t>
            </a:r>
            <a:r>
              <a:rPr lang="ko-KR" altLang="en-US" sz="1400" kern="0" dirty="0" smtClean="0">
                <a:latin typeface="+mn-ea"/>
              </a:rPr>
              <a:t>명</a:t>
            </a:r>
            <a:endParaRPr lang="en-US" altLang="ko-KR" sz="1400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400" kern="0" dirty="0" smtClean="0">
                <a:latin typeface="+mn-ea"/>
              </a:rPr>
              <a:t>   </a:t>
            </a:r>
            <a:r>
              <a:rPr lang="en-US" altLang="ko-KR" sz="1400" dirty="0" smtClean="0"/>
              <a:t>· </a:t>
            </a:r>
            <a:r>
              <a:rPr lang="ko-KR" altLang="en-US" sz="1400" kern="0" dirty="0" smtClean="0">
                <a:latin typeface="+mn-ea"/>
              </a:rPr>
              <a:t>방문간호 대상자 </a:t>
            </a:r>
            <a:r>
              <a:rPr lang="en-US" altLang="ko-KR" sz="1400" kern="0" dirty="0" smtClean="0">
                <a:latin typeface="+mn-ea"/>
              </a:rPr>
              <a:t>50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</a:rPr>
              <a:t>명</a:t>
            </a:r>
            <a:r>
              <a:rPr lang="ko-KR" altLang="en-US" sz="1400" kern="0" dirty="0" smtClea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-윤고딕320" pitchFamily="18" charset="-127"/>
                <a:ea typeface="-윤고딕320" pitchFamily="18" charset="-127"/>
              </a:rPr>
              <a:t> </a:t>
            </a:r>
            <a:endParaRPr lang="en-US" altLang="ko-KR" sz="1400" kern="0" dirty="0" smtClean="0"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srgbClr val="0070C0"/>
                  </a:gs>
                </a:gsLst>
                <a:lin ang="5400000" scaled="0"/>
              </a:gradFill>
              <a:latin typeface="-윤고딕320" pitchFamily="18" charset="-127"/>
              <a:ea typeface="-윤고딕320" pitchFamily="18" charset="-127"/>
            </a:endParaRPr>
          </a:p>
        </p:txBody>
      </p:sp>
      <p:sp>
        <p:nvSpPr>
          <p:cNvPr id="99" name="Text Box 5"/>
          <p:cNvSpPr txBox="1">
            <a:spLocks noChangeArrowheads="1"/>
          </p:cNvSpPr>
          <p:nvPr/>
        </p:nvSpPr>
        <p:spPr bwMode="auto">
          <a:xfrm>
            <a:off x="3491880" y="2348880"/>
            <a:ext cx="2664296" cy="1654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spcBef>
                <a:spcPts val="500"/>
              </a:spcBef>
            </a:pPr>
            <a:r>
              <a:rPr lang="en-US" altLang="ko-KR" sz="14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</a:t>
            </a:r>
            <a:r>
              <a:rPr lang="ko-KR" altLang="en-US" sz="1400" kern="0" dirty="0">
                <a:latin typeface="+mn-ea"/>
              </a:rPr>
              <a:t>○ </a:t>
            </a:r>
            <a:r>
              <a:rPr lang="ko-KR" altLang="en-US" sz="14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혈압</a:t>
            </a:r>
            <a:r>
              <a:rPr lang="en-US" altLang="ko-KR" sz="14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 </a:t>
            </a:r>
            <a:r>
              <a:rPr lang="ko-KR" altLang="en-US" sz="14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혈당 측정</a:t>
            </a:r>
            <a:r>
              <a:rPr lang="en-US" altLang="ko-KR" sz="14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(1</a:t>
            </a:r>
            <a:r>
              <a:rPr lang="ko-KR" altLang="en-US" sz="14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개월</a:t>
            </a:r>
            <a:r>
              <a:rPr lang="en-US" altLang="ko-KR" sz="14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/1</a:t>
            </a:r>
            <a:r>
              <a:rPr lang="ko-KR" altLang="en-US" sz="14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회</a:t>
            </a:r>
            <a:r>
              <a:rPr lang="en-US" altLang="ko-KR" sz="14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)</a:t>
            </a:r>
          </a:p>
          <a:p>
            <a:pPr marL="228600" indent="-228600">
              <a:spcBef>
                <a:spcPts val="500"/>
              </a:spcBef>
            </a:pPr>
            <a:r>
              <a:rPr lang="en-US" altLang="ko-KR" sz="14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</a:t>
            </a:r>
            <a:r>
              <a:rPr lang="ko-KR" altLang="en-US" sz="1400" kern="0" dirty="0">
                <a:latin typeface="+mn-ea"/>
              </a:rPr>
              <a:t>○ </a:t>
            </a:r>
            <a:r>
              <a:rPr lang="ko-KR" altLang="en-US" sz="14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신체건강상태</a:t>
            </a:r>
            <a:r>
              <a:rPr lang="en-US" altLang="ko-KR" sz="14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,(</a:t>
            </a:r>
            <a:r>
              <a:rPr lang="ko-KR" altLang="en-US" sz="14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비만</a:t>
            </a:r>
            <a:r>
              <a:rPr lang="en-US" altLang="ko-KR" sz="14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-BMI, </a:t>
            </a:r>
            <a:r>
              <a:rPr lang="ko-KR" altLang="en-US" sz="14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활동량</a:t>
            </a:r>
            <a:r>
              <a:rPr lang="en-US" altLang="ko-KR" sz="14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 </a:t>
            </a:r>
            <a:r>
              <a:rPr lang="ko-KR" altLang="en-US" sz="14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흡연 관리</a:t>
            </a:r>
            <a:r>
              <a:rPr lang="en-US" altLang="ko-KR" sz="14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) </a:t>
            </a:r>
            <a:r>
              <a:rPr lang="en-US" altLang="ko-KR" sz="14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(1</a:t>
            </a:r>
            <a:r>
              <a:rPr lang="ko-KR" altLang="en-US" sz="14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개월</a:t>
            </a:r>
            <a:r>
              <a:rPr lang="en-US" altLang="ko-KR" sz="14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/1</a:t>
            </a:r>
            <a:r>
              <a:rPr lang="ko-KR" altLang="en-US" sz="14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회</a:t>
            </a:r>
            <a:r>
              <a:rPr lang="en-US" altLang="ko-KR" sz="14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)</a:t>
            </a:r>
          </a:p>
          <a:p>
            <a:pPr marL="228600" indent="-228600">
              <a:spcBef>
                <a:spcPts val="500"/>
              </a:spcBef>
            </a:pPr>
            <a:r>
              <a:rPr lang="ko-KR" altLang="en-US" sz="1400" kern="0" dirty="0" smtClean="0">
                <a:latin typeface="+mn-ea"/>
              </a:rPr>
              <a:t> ○ </a:t>
            </a:r>
            <a:r>
              <a:rPr lang="ko-KR" altLang="en-US" sz="14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빈혈</a:t>
            </a:r>
            <a:r>
              <a:rPr lang="en-US" altLang="ko-KR" sz="14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 </a:t>
            </a:r>
            <a:r>
              <a:rPr lang="ko-KR" altLang="en-US" sz="1400" dirty="0" err="1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고지혈증</a:t>
            </a:r>
            <a:r>
              <a:rPr lang="en-US" altLang="ko-KR" sz="14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(</a:t>
            </a:r>
            <a:r>
              <a:rPr lang="en-US" altLang="ko-KR" sz="1400" b="1" dirty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3</a:t>
            </a:r>
            <a:r>
              <a:rPr lang="ko-KR" altLang="en-US" sz="1400" b="1" dirty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개월</a:t>
            </a:r>
            <a:r>
              <a:rPr lang="en-US" altLang="ko-KR" sz="1400" b="1" dirty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/1</a:t>
            </a:r>
            <a:r>
              <a:rPr lang="ko-KR" altLang="en-US" sz="14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회</a:t>
            </a:r>
            <a:r>
              <a:rPr lang="en-US" altLang="ko-KR" sz="14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)</a:t>
            </a:r>
          </a:p>
          <a:p>
            <a:pPr marL="228600" indent="-228600">
              <a:spcBef>
                <a:spcPts val="500"/>
              </a:spcBef>
            </a:pPr>
            <a:r>
              <a:rPr lang="ko-KR" altLang="en-US" sz="1400" kern="0" dirty="0" smtClean="0">
                <a:latin typeface="+mn-ea"/>
              </a:rPr>
              <a:t> ○ </a:t>
            </a:r>
            <a:r>
              <a:rPr lang="ko-KR" altLang="en-US" sz="14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골다공증</a:t>
            </a:r>
            <a:r>
              <a:rPr lang="en-US" altLang="ko-KR" sz="14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 </a:t>
            </a:r>
            <a:r>
              <a:rPr lang="ko-KR" altLang="en-US" sz="14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우울증검사 등</a:t>
            </a:r>
            <a:endParaRPr lang="en-US" altLang="ko-KR" sz="1400" dirty="0" smtClean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n-ea"/>
            </a:endParaRPr>
          </a:p>
          <a:p>
            <a:pPr marL="228600" indent="-228600"/>
            <a:r>
              <a:rPr lang="en-US" altLang="ko-KR" sz="1400" dirty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</a:t>
            </a:r>
            <a:r>
              <a:rPr lang="en-US" altLang="ko-KR" sz="14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   </a:t>
            </a:r>
            <a:r>
              <a:rPr lang="en-US" altLang="ko-KR" sz="14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(6</a:t>
            </a:r>
            <a:r>
              <a:rPr lang="ko-KR" altLang="en-US" sz="1400" b="1" dirty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개월</a:t>
            </a:r>
            <a:r>
              <a:rPr lang="en-US" altLang="ko-KR" sz="1400" b="1" dirty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/1</a:t>
            </a:r>
            <a:r>
              <a:rPr lang="ko-KR" altLang="en-US" sz="14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회</a:t>
            </a:r>
            <a:r>
              <a:rPr lang="en-US" altLang="ko-KR" sz="1400" b="1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)</a:t>
            </a:r>
          </a:p>
          <a:p>
            <a:pPr marL="228600" indent="-228600"/>
            <a:endParaRPr lang="ko-KR" altLang="en-US" sz="1100" dirty="0" smtClean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-윤고딕330" pitchFamily="18" charset="-127"/>
              <a:ea typeface="-윤고딕330" pitchFamily="18" charset="-127"/>
            </a:endParaRPr>
          </a:p>
        </p:txBody>
      </p:sp>
      <p:sp>
        <p:nvSpPr>
          <p:cNvPr id="100" name="직사각형 99"/>
          <p:cNvSpPr/>
          <p:nvPr/>
        </p:nvSpPr>
        <p:spPr>
          <a:xfrm>
            <a:off x="539552" y="4797152"/>
            <a:ext cx="2589653" cy="10926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400" kern="0" dirty="0">
                <a:latin typeface="+mn-ea"/>
              </a:rPr>
              <a:t>○ 자가 </a:t>
            </a:r>
            <a:r>
              <a:rPr lang="ko-KR" altLang="en-US" sz="1400" kern="0" dirty="0" smtClean="0">
                <a:latin typeface="+mn-ea"/>
              </a:rPr>
              <a:t>건강관리 관리수첩 제공</a:t>
            </a:r>
            <a:endParaRPr lang="en-US" altLang="ko-KR" sz="1400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400" kern="0" dirty="0">
                <a:latin typeface="+mn-ea"/>
              </a:rPr>
              <a:t>○ 자기건강 </a:t>
            </a:r>
            <a:r>
              <a:rPr lang="ko-KR" altLang="en-US" sz="1400" kern="0" dirty="0" smtClean="0">
                <a:latin typeface="+mn-ea"/>
              </a:rPr>
              <a:t>체크리스트 기록</a:t>
            </a:r>
            <a:endParaRPr lang="en-US" altLang="ko-KR" sz="1400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400" kern="0" dirty="0" smtClean="0">
                <a:latin typeface="+mn-ea"/>
              </a:rPr>
              <a:t>○ </a:t>
            </a:r>
            <a:r>
              <a:rPr lang="en-US" altLang="ko-KR" sz="1400" kern="0" dirty="0" smtClean="0">
                <a:latin typeface="+mn-ea"/>
              </a:rPr>
              <a:t>PHIS</a:t>
            </a:r>
            <a:r>
              <a:rPr lang="ko-KR" altLang="en-US" sz="1400" kern="0" dirty="0" smtClean="0">
                <a:latin typeface="+mn-ea"/>
              </a:rPr>
              <a:t> 입력관리</a:t>
            </a:r>
            <a:endParaRPr lang="en-US" altLang="ko-KR" sz="1400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endParaRPr lang="en-US" altLang="ko-KR" sz="1400" kern="0" dirty="0" smtClean="0">
              <a:latin typeface="+mn-ea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3491880" y="4581128"/>
            <a:ext cx="2376264" cy="1384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400" kern="0" dirty="0" smtClean="0">
                <a:latin typeface="+mn-ea"/>
              </a:rPr>
              <a:t>○ 보건소 금연센터 </a:t>
            </a:r>
            <a:endParaRPr lang="en-US" altLang="ko-KR" sz="1400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en-US" altLang="ko-KR" sz="1400" kern="0" dirty="0" smtClean="0">
                <a:latin typeface="+mn-ea"/>
              </a:rPr>
              <a:t>  - </a:t>
            </a:r>
            <a:r>
              <a:rPr lang="ko-KR" altLang="en-US" sz="1400" kern="0" dirty="0" smtClean="0">
                <a:latin typeface="+mn-ea"/>
              </a:rPr>
              <a:t>흡연중인 암환자 연계</a:t>
            </a:r>
            <a:endParaRPr lang="en-US" altLang="ko-KR" sz="1400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400" kern="0" dirty="0">
                <a:latin typeface="+mn-ea"/>
              </a:rPr>
              <a:t>○ </a:t>
            </a:r>
            <a:r>
              <a:rPr lang="ko-KR" altLang="en-US" sz="1400" kern="0" spc="-50" dirty="0" smtClean="0">
                <a:latin typeface="+mn-ea"/>
              </a:rPr>
              <a:t>정신건강센터 </a:t>
            </a:r>
            <a:endParaRPr lang="en-US" altLang="ko-KR" sz="1400" kern="0" spc="-5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en-US" altLang="ko-KR" sz="1400" kern="0" spc="-50" dirty="0" smtClean="0">
                <a:latin typeface="+mn-ea"/>
              </a:rPr>
              <a:t>  - </a:t>
            </a:r>
            <a:r>
              <a:rPr lang="ko-KR" altLang="en-US" sz="1400" kern="0" spc="-50" dirty="0" smtClean="0">
                <a:latin typeface="+mn-ea"/>
              </a:rPr>
              <a:t>암환자 우울증 및 상담 등 </a:t>
            </a:r>
            <a:endParaRPr lang="en-US" altLang="ko-KR" sz="1400" kern="0" spc="-5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en-US" altLang="ko-KR" sz="1400" kern="0" spc="-50" dirty="0">
                <a:latin typeface="+mn-ea"/>
              </a:rPr>
              <a:t> </a:t>
            </a:r>
            <a:r>
              <a:rPr lang="en-US" altLang="ko-KR" sz="1400" kern="0" spc="-50" dirty="0" smtClean="0">
                <a:latin typeface="+mn-ea"/>
              </a:rPr>
              <a:t>   </a:t>
            </a:r>
            <a:r>
              <a:rPr lang="ko-KR" altLang="en-US" sz="1400" kern="0" spc="-50" dirty="0" smtClean="0">
                <a:latin typeface="+mn-ea"/>
              </a:rPr>
              <a:t>정신건강관리 </a:t>
            </a:r>
            <a:endParaRPr lang="ko-KR" altLang="en-US" sz="1100" kern="0" spc="-50" dirty="0" smtClean="0">
              <a:latin typeface="+mn-ea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323528" y="188640"/>
            <a:ext cx="1942840" cy="4616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altLang="ko-KR" sz="3000" b="1" spc="-150" dirty="0" smtClean="0">
                <a:solidFill>
                  <a:srgbClr val="009999"/>
                </a:solidFill>
              </a:rPr>
              <a:t>Ⅲ </a:t>
            </a:r>
            <a:r>
              <a:rPr lang="ko-KR" altLang="en-US" sz="3000" b="1" spc="-150" dirty="0" smtClean="0">
                <a:solidFill>
                  <a:srgbClr val="009999"/>
                </a:solidFill>
              </a:rPr>
              <a:t>사업내</a:t>
            </a:r>
            <a:r>
              <a:rPr lang="ko-KR" altLang="en-US" sz="3000" b="1" spc="-150" dirty="0" smtClean="0">
                <a:solidFill>
                  <a:srgbClr val="009999"/>
                </a:solidFill>
              </a:rPr>
              <a:t>용</a:t>
            </a:r>
            <a:endParaRPr lang="ko-KR" altLang="en-US" sz="3000" b="1" spc="-150" dirty="0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074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모서리가 둥근 직사각형 58"/>
          <p:cNvSpPr/>
          <p:nvPr/>
        </p:nvSpPr>
        <p:spPr>
          <a:xfrm>
            <a:off x="338536" y="1354020"/>
            <a:ext cx="8496944" cy="50086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45720">
            <a:solidFill>
              <a:srgbClr val="248E9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3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" name="그룹 105"/>
          <p:cNvGrpSpPr/>
          <p:nvPr/>
        </p:nvGrpSpPr>
        <p:grpSpPr>
          <a:xfrm>
            <a:off x="323528" y="1268760"/>
            <a:ext cx="8532000" cy="426159"/>
            <a:chOff x="4547113" y="1674340"/>
            <a:chExt cx="4014674" cy="354747"/>
          </a:xfrm>
        </p:grpSpPr>
        <p:sp>
          <p:nvSpPr>
            <p:cNvPr id="48" name="AutoShape 55"/>
            <p:cNvSpPr>
              <a:spLocks noChangeArrowheads="1"/>
            </p:cNvSpPr>
            <p:nvPr/>
          </p:nvSpPr>
          <p:spPr bwMode="auto">
            <a:xfrm>
              <a:off x="4547113" y="1674340"/>
              <a:ext cx="4014674" cy="354747"/>
            </a:xfrm>
            <a:prstGeom prst="roundRect">
              <a:avLst>
                <a:gd name="adj" fmla="val 0"/>
              </a:avLst>
            </a:prstGeom>
            <a:solidFill>
              <a:srgbClr val="248E9C"/>
            </a:solidFill>
            <a:ln w="317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49" name="자유형 48"/>
            <p:cNvSpPr/>
            <p:nvPr/>
          </p:nvSpPr>
          <p:spPr>
            <a:xfrm flipH="1">
              <a:off x="7625895" y="1682496"/>
              <a:ext cx="935519" cy="346220"/>
            </a:xfrm>
            <a:custGeom>
              <a:avLst/>
              <a:gdLst>
                <a:gd name="connsiteX0" fmla="*/ 0 w 922421"/>
                <a:gd name="connsiteY0" fmla="*/ 409074 h 409074"/>
                <a:gd name="connsiteX1" fmla="*/ 922421 w 922421"/>
                <a:gd name="connsiteY1" fmla="*/ 0 h 409074"/>
                <a:gd name="connsiteX2" fmla="*/ 0 w 922421"/>
                <a:gd name="connsiteY2" fmla="*/ 0 h 409074"/>
                <a:gd name="connsiteX3" fmla="*/ 0 w 922421"/>
                <a:gd name="connsiteY3" fmla="*/ 409074 h 409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421" h="409074">
                  <a:moveTo>
                    <a:pt x="0" y="409074"/>
                  </a:moveTo>
                  <a:lnTo>
                    <a:pt x="922421" y="0"/>
                  </a:lnTo>
                  <a:lnTo>
                    <a:pt x="0" y="0"/>
                  </a:lnTo>
                  <a:lnTo>
                    <a:pt x="0" y="409074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10000"/>
                  </a:schemeClr>
                </a:gs>
                <a:gs pos="0">
                  <a:schemeClr val="bg1">
                    <a:alpha val="27000"/>
                  </a:schemeClr>
                </a:gs>
              </a:gsLst>
              <a:lin ang="9000000" scaled="0"/>
            </a:gradFill>
            <a:ln w="158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430239" y="1774598"/>
            <a:ext cx="2845617" cy="2158458"/>
          </a:xfrm>
          <a:prstGeom prst="rect">
            <a:avLst/>
          </a:prstGeom>
          <a:solidFill>
            <a:schemeClr val="bg1"/>
          </a:solidFill>
          <a:ln w="3175" cap="rnd">
            <a:solidFill>
              <a:schemeClr val="bg1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37705" y="1779172"/>
            <a:ext cx="2845617" cy="3124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0" name="자유형 39"/>
          <p:cNvSpPr/>
          <p:nvPr/>
        </p:nvSpPr>
        <p:spPr>
          <a:xfrm>
            <a:off x="433133" y="2090560"/>
            <a:ext cx="2840875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1" name="자유형 40"/>
          <p:cNvSpPr/>
          <p:nvPr/>
        </p:nvSpPr>
        <p:spPr>
          <a:xfrm>
            <a:off x="433133" y="1779172"/>
            <a:ext cx="2840875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437705" y="1934398"/>
            <a:ext cx="2845617" cy="161583"/>
          </a:xfrm>
          <a:prstGeom prst="rect">
            <a:avLst/>
          </a:prstGeom>
          <a:solidFill>
            <a:schemeClr val="bg1">
              <a:alpha val="33000"/>
            </a:schemeClr>
          </a:solidFill>
          <a:ln w="952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259632" y="1763524"/>
            <a:ext cx="1085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ko-KR" altLang="en-US" b="1" spc="-1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j-ea"/>
                <a:ea typeface="+mj-ea"/>
              </a:rPr>
              <a:t>대   상</a:t>
            </a:r>
            <a:endParaRPr lang="en-US" altLang="ko-KR" b="1" spc="-10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3419872" y="1844824"/>
            <a:ext cx="2893890" cy="2158457"/>
          </a:xfrm>
          <a:prstGeom prst="rect">
            <a:avLst/>
          </a:prstGeom>
          <a:solidFill>
            <a:schemeClr val="bg1"/>
          </a:solidFill>
          <a:ln w="3175" cap="rnd">
            <a:solidFill>
              <a:schemeClr val="bg1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413768" y="1779172"/>
            <a:ext cx="2893890" cy="31241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7" name="자유형 46"/>
          <p:cNvSpPr/>
          <p:nvPr/>
        </p:nvSpPr>
        <p:spPr>
          <a:xfrm>
            <a:off x="3409196" y="2090560"/>
            <a:ext cx="2889068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0" name="자유형 49"/>
          <p:cNvSpPr/>
          <p:nvPr/>
        </p:nvSpPr>
        <p:spPr>
          <a:xfrm>
            <a:off x="3409196" y="1779172"/>
            <a:ext cx="2889068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3409778" y="1934398"/>
            <a:ext cx="2893890" cy="161583"/>
          </a:xfrm>
          <a:prstGeom prst="rect">
            <a:avLst/>
          </a:prstGeom>
          <a:solidFill>
            <a:schemeClr val="bg1">
              <a:alpha val="33000"/>
            </a:schemeClr>
          </a:solidFill>
          <a:ln w="952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4291637" y="1733060"/>
            <a:ext cx="11966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ko-KR" altLang="en-US" b="1" spc="-1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j-ea"/>
                <a:ea typeface="+mj-ea"/>
              </a:rPr>
              <a:t>내     용</a:t>
            </a:r>
            <a:endParaRPr lang="ko-KR" altLang="en-US" b="1" spc="-10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430239" y="4068867"/>
            <a:ext cx="2845617" cy="2168445"/>
          </a:xfrm>
          <a:prstGeom prst="rect">
            <a:avLst/>
          </a:prstGeom>
          <a:solidFill>
            <a:schemeClr val="bg1"/>
          </a:solidFill>
          <a:ln w="3175" cap="rnd">
            <a:solidFill>
              <a:schemeClr val="bg1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437705" y="4073441"/>
            <a:ext cx="2845617" cy="3124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4" name="자유형 63"/>
          <p:cNvSpPr/>
          <p:nvPr/>
        </p:nvSpPr>
        <p:spPr>
          <a:xfrm>
            <a:off x="433133" y="4384829"/>
            <a:ext cx="2840875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5" name="자유형 64"/>
          <p:cNvSpPr/>
          <p:nvPr/>
        </p:nvSpPr>
        <p:spPr>
          <a:xfrm>
            <a:off x="433133" y="4073441"/>
            <a:ext cx="2840875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437705" y="4223246"/>
            <a:ext cx="2845617" cy="161583"/>
          </a:xfrm>
          <a:prstGeom prst="rect">
            <a:avLst/>
          </a:prstGeom>
          <a:solidFill>
            <a:schemeClr val="bg1">
              <a:alpha val="33000"/>
            </a:schemeClr>
          </a:solidFill>
          <a:ln w="952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1318388" y="4041276"/>
            <a:ext cx="1062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ko-KR" altLang="en-US" b="1" spc="-1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j-ea"/>
                <a:ea typeface="+mj-ea"/>
              </a:rPr>
              <a:t>방법</a:t>
            </a:r>
            <a:endParaRPr lang="ko-KR" altLang="en-US" b="1" spc="-10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3406302" y="4068868"/>
            <a:ext cx="2893890" cy="2168444"/>
          </a:xfrm>
          <a:prstGeom prst="rect">
            <a:avLst/>
          </a:prstGeom>
          <a:solidFill>
            <a:schemeClr val="bg1"/>
          </a:solidFill>
          <a:ln w="3175" cap="rnd">
            <a:solidFill>
              <a:schemeClr val="bg1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3413768" y="4073441"/>
            <a:ext cx="2893890" cy="312413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7" name="자유형 76"/>
          <p:cNvSpPr/>
          <p:nvPr/>
        </p:nvSpPr>
        <p:spPr>
          <a:xfrm>
            <a:off x="3409196" y="4384829"/>
            <a:ext cx="2889068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8" name="자유형 77"/>
          <p:cNvSpPr/>
          <p:nvPr/>
        </p:nvSpPr>
        <p:spPr>
          <a:xfrm>
            <a:off x="3409196" y="4073441"/>
            <a:ext cx="2889068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3409778" y="4223246"/>
            <a:ext cx="2893890" cy="161583"/>
          </a:xfrm>
          <a:prstGeom prst="rect">
            <a:avLst/>
          </a:prstGeom>
          <a:solidFill>
            <a:schemeClr val="bg1">
              <a:alpha val="33000"/>
            </a:schemeClr>
          </a:solidFill>
          <a:ln w="952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4191485" y="4053833"/>
            <a:ext cx="14358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ko-KR" altLang="en-US" b="1" spc="-1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관리 </a:t>
            </a:r>
            <a:r>
              <a:rPr lang="en-US" altLang="ko-KR" b="1" spc="-1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· </a:t>
            </a:r>
            <a:r>
              <a:rPr lang="ko-KR" altLang="en-US" b="1" spc="-1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연계</a:t>
            </a:r>
            <a:endParaRPr lang="ko-KR" altLang="en-US" b="1" spc="-10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n-ea"/>
            </a:endParaRPr>
          </a:p>
        </p:txBody>
      </p:sp>
      <p:sp>
        <p:nvSpPr>
          <p:cNvPr id="55" name="제목 114"/>
          <p:cNvSpPr txBox="1">
            <a:spLocks/>
          </p:cNvSpPr>
          <p:nvPr/>
        </p:nvSpPr>
        <p:spPr>
          <a:xfrm>
            <a:off x="611522" y="1340768"/>
            <a:ext cx="4355771" cy="267963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wrap="none" anchor="ctr" anchorCtr="0"/>
          <a:lstStyle/>
          <a:p>
            <a:pPr eaLnBrk="0" latinLnBrk="0" hangingPunct="0">
              <a:defRPr/>
            </a:pPr>
            <a:r>
              <a:rPr lang="en-US" altLang="ko-KR" sz="20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2. </a:t>
            </a:r>
            <a:r>
              <a:rPr lang="ko-KR" altLang="en-US" sz="20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재가 암환자 </a:t>
            </a:r>
            <a:r>
              <a:rPr lang="ko-KR" altLang="en-US" sz="2000" b="1" kern="0" dirty="0" err="1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국가암</a:t>
            </a:r>
            <a:r>
              <a:rPr lang="ko-KR" altLang="en-US" sz="20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 건강검진 독려</a:t>
            </a:r>
          </a:p>
        </p:txBody>
      </p:sp>
      <p:sp>
        <p:nvSpPr>
          <p:cNvPr id="56" name="직사각형 55"/>
          <p:cNvSpPr/>
          <p:nvPr/>
        </p:nvSpPr>
        <p:spPr>
          <a:xfrm>
            <a:off x="611522" y="2558966"/>
            <a:ext cx="2727050" cy="8925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600" kern="0" dirty="0" smtClean="0">
                <a:latin typeface="+mn-ea"/>
              </a:rPr>
              <a:t>○ 재가 암 등록 대상자 중 </a:t>
            </a:r>
            <a:endParaRPr lang="en-US" altLang="ko-KR" sz="1600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en-US" altLang="ko-KR" sz="1600" kern="0" dirty="0">
                <a:latin typeface="+mn-ea"/>
              </a:rPr>
              <a:t> </a:t>
            </a:r>
            <a:r>
              <a:rPr lang="en-US" altLang="ko-KR" sz="1600" kern="0" dirty="0" smtClean="0">
                <a:latin typeface="+mn-ea"/>
              </a:rPr>
              <a:t>  </a:t>
            </a:r>
            <a:r>
              <a:rPr lang="ko-KR" altLang="en-US" sz="1600" kern="0" dirty="0" smtClean="0">
                <a:latin typeface="+mn-ea"/>
              </a:rPr>
              <a:t>올해 </a:t>
            </a:r>
            <a:r>
              <a:rPr lang="ko-KR" altLang="en-US" sz="1600" kern="0" dirty="0" err="1" smtClean="0">
                <a:latin typeface="+mn-ea"/>
              </a:rPr>
              <a:t>국가암</a:t>
            </a:r>
            <a:r>
              <a:rPr lang="ko-KR" altLang="en-US" sz="1600" kern="0" dirty="0" smtClean="0">
                <a:latin typeface="+mn-ea"/>
              </a:rPr>
              <a:t> 검진 대상자</a:t>
            </a:r>
            <a:endParaRPr lang="en-US" altLang="ko-KR" sz="1600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600" kern="0" dirty="0" smtClean="0">
                <a:latin typeface="+mn-ea"/>
              </a:rPr>
              <a:t>    </a:t>
            </a:r>
            <a:r>
              <a:rPr lang="en-US" altLang="ko-KR" sz="1600" kern="0" dirty="0" smtClean="0">
                <a:latin typeface="+mn-ea"/>
              </a:rPr>
              <a:t>: 248</a:t>
            </a:r>
            <a:r>
              <a:rPr lang="ko-KR" altLang="en-US" sz="1600" kern="0" dirty="0" smtClean="0">
                <a:latin typeface="+mn-ea"/>
              </a:rPr>
              <a:t>명</a:t>
            </a:r>
            <a:endParaRPr lang="en-US" altLang="ko-KR" sz="1600" kern="0" dirty="0" smtClean="0">
              <a:latin typeface="+mn-ea"/>
            </a:endParaRPr>
          </a:p>
        </p:txBody>
      </p:sp>
      <p:sp>
        <p:nvSpPr>
          <p:cNvPr id="58" name="Text Box 5"/>
          <p:cNvSpPr txBox="1">
            <a:spLocks noChangeArrowheads="1"/>
          </p:cNvSpPr>
          <p:nvPr/>
        </p:nvSpPr>
        <p:spPr bwMode="auto">
          <a:xfrm>
            <a:off x="3419872" y="2369636"/>
            <a:ext cx="2794074" cy="148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spcBef>
                <a:spcPts val="500"/>
              </a:spcBef>
            </a:pPr>
            <a:r>
              <a:rPr lang="en-US" altLang="ko-KR" sz="16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 &lt;4</a:t>
            </a:r>
            <a:r>
              <a:rPr lang="ko-KR" altLang="en-US" sz="16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단계 관리</a:t>
            </a:r>
            <a:r>
              <a:rPr lang="en-US" altLang="ko-KR" sz="1600" dirty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&gt;</a:t>
            </a:r>
            <a:endParaRPr lang="en-US" altLang="ko-KR" sz="1600" dirty="0" smtClean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n-ea"/>
            </a:endParaRPr>
          </a:p>
          <a:p>
            <a:pPr marL="228600" indent="-228600">
              <a:spcBef>
                <a:spcPts val="500"/>
              </a:spcBef>
            </a:pPr>
            <a:r>
              <a:rPr lang="en-US" altLang="ko-KR" sz="16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</a:t>
            </a:r>
            <a:r>
              <a:rPr lang="en-US" altLang="ko-KR" sz="1600" dirty="0"/>
              <a:t>· </a:t>
            </a:r>
            <a:r>
              <a:rPr lang="en-US" altLang="ko-KR" sz="16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1</a:t>
            </a:r>
            <a:r>
              <a:rPr lang="ko-KR" altLang="en-US" sz="16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차 </a:t>
            </a:r>
            <a:r>
              <a:rPr lang="en-US" altLang="ko-KR" sz="16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: </a:t>
            </a:r>
            <a:r>
              <a:rPr lang="ko-KR" altLang="en-US" sz="16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우편</a:t>
            </a:r>
            <a:r>
              <a:rPr lang="en-US" altLang="ko-KR" sz="16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(</a:t>
            </a:r>
            <a:r>
              <a:rPr lang="ko-KR" altLang="en-US" sz="1600" spc="-150" dirty="0" err="1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채변통</a:t>
            </a:r>
            <a:r>
              <a:rPr lang="ko-KR" altLang="en-US" sz="16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동봉</a:t>
            </a:r>
            <a:r>
              <a:rPr lang="en-US" altLang="ko-KR" sz="16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), </a:t>
            </a:r>
            <a:r>
              <a:rPr lang="ko-KR" altLang="en-US" sz="1600" spc="-15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문자</a:t>
            </a:r>
            <a:endParaRPr lang="en-US" altLang="ko-KR" sz="1600" spc="-150" dirty="0" smtClean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n-ea"/>
            </a:endParaRPr>
          </a:p>
          <a:p>
            <a:pPr marL="228600" indent="-228600">
              <a:spcBef>
                <a:spcPts val="500"/>
              </a:spcBef>
            </a:pPr>
            <a:r>
              <a:rPr lang="en-US" altLang="ko-KR" sz="16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</a:t>
            </a:r>
            <a:r>
              <a:rPr lang="en-US" altLang="ko-KR" sz="1600" dirty="0"/>
              <a:t>· </a:t>
            </a:r>
            <a:r>
              <a:rPr lang="en-US" altLang="ko-KR" sz="16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2</a:t>
            </a:r>
            <a:r>
              <a:rPr lang="ko-KR" altLang="en-US" sz="16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차 </a:t>
            </a:r>
            <a:r>
              <a:rPr lang="en-US" altLang="ko-KR" sz="16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: </a:t>
            </a:r>
            <a:r>
              <a:rPr lang="ko-KR" altLang="en-US" sz="16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전화</a:t>
            </a:r>
            <a:endParaRPr lang="en-US" altLang="ko-KR" sz="1600" dirty="0" smtClean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n-ea"/>
            </a:endParaRPr>
          </a:p>
          <a:p>
            <a:pPr marL="228600" indent="-228600">
              <a:spcBef>
                <a:spcPts val="500"/>
              </a:spcBef>
            </a:pPr>
            <a:r>
              <a:rPr lang="en-US" altLang="ko-KR" sz="16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</a:t>
            </a:r>
            <a:r>
              <a:rPr lang="en-US" altLang="ko-KR" sz="1600" dirty="0"/>
              <a:t>· </a:t>
            </a:r>
            <a:r>
              <a:rPr lang="en-US" altLang="ko-KR" sz="16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3</a:t>
            </a:r>
            <a:r>
              <a:rPr lang="ko-KR" altLang="en-US" sz="16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차 </a:t>
            </a:r>
            <a:r>
              <a:rPr lang="en-US" altLang="ko-KR" sz="16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: </a:t>
            </a:r>
            <a:r>
              <a:rPr lang="ko-KR" altLang="en-US" sz="16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방문</a:t>
            </a:r>
            <a:endParaRPr lang="en-US" altLang="ko-KR" sz="1600" dirty="0" smtClean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n-ea"/>
            </a:endParaRPr>
          </a:p>
          <a:p>
            <a:pPr marL="228600" indent="-228600">
              <a:spcBef>
                <a:spcPts val="500"/>
              </a:spcBef>
            </a:pPr>
            <a:r>
              <a:rPr lang="en-US" altLang="ko-KR" sz="16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</a:t>
            </a:r>
            <a:r>
              <a:rPr lang="en-US" altLang="ko-KR" sz="1600" dirty="0"/>
              <a:t>· </a:t>
            </a:r>
            <a:r>
              <a:rPr lang="en-US" altLang="ko-KR" sz="16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4</a:t>
            </a:r>
            <a:r>
              <a:rPr lang="ko-KR" altLang="en-US" sz="16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차 </a:t>
            </a:r>
            <a:r>
              <a:rPr lang="en-US" altLang="ko-KR" sz="16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: </a:t>
            </a:r>
            <a:r>
              <a:rPr lang="ko-KR" altLang="en-US" sz="16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검진 후 병원 연계</a:t>
            </a:r>
            <a:r>
              <a:rPr lang="en-US" altLang="ko-KR" sz="16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</a:t>
            </a:r>
            <a:r>
              <a:rPr lang="ko-KR" altLang="en-US" sz="16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 </a:t>
            </a:r>
          </a:p>
        </p:txBody>
      </p:sp>
      <p:sp>
        <p:nvSpPr>
          <p:cNvPr id="60" name="직사각형 59"/>
          <p:cNvSpPr/>
          <p:nvPr/>
        </p:nvSpPr>
        <p:spPr>
          <a:xfrm>
            <a:off x="532235" y="4603390"/>
            <a:ext cx="2743621" cy="14619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600" kern="0" dirty="0" smtClean="0">
                <a:latin typeface="+mn-ea"/>
              </a:rPr>
              <a:t>○ 암 지킴이 지정 </a:t>
            </a:r>
            <a:endParaRPr lang="en-US" altLang="ko-KR" sz="1600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en-US" altLang="ko-KR" sz="1600" dirty="0" smtClean="0"/>
              <a:t>   </a:t>
            </a:r>
            <a:r>
              <a:rPr lang="en-US" altLang="ko-KR" sz="1600" spc="-300" dirty="0" smtClean="0"/>
              <a:t>-  </a:t>
            </a:r>
            <a:r>
              <a:rPr lang="ko-KR" altLang="en-US" sz="1600" kern="0" spc="-300" dirty="0" smtClean="0">
                <a:latin typeface="+mn-ea"/>
              </a:rPr>
              <a:t>보건지소</a:t>
            </a:r>
            <a:r>
              <a:rPr lang="en-US" altLang="ko-KR" sz="1600" kern="0" spc="-300" dirty="0" smtClean="0">
                <a:latin typeface="+mn-ea"/>
              </a:rPr>
              <a:t>, </a:t>
            </a:r>
            <a:r>
              <a:rPr lang="ko-KR" altLang="en-US" sz="1600" kern="0" spc="-300" dirty="0" smtClean="0">
                <a:latin typeface="+mn-ea"/>
              </a:rPr>
              <a:t>진료소  공무원  </a:t>
            </a:r>
            <a:r>
              <a:rPr lang="en-US" altLang="ko-KR" sz="1600" kern="0" spc="-300" dirty="0" smtClean="0">
                <a:latin typeface="+mn-ea"/>
              </a:rPr>
              <a:t>:  25</a:t>
            </a:r>
            <a:r>
              <a:rPr lang="ko-KR" altLang="en-US" sz="1600" kern="0" spc="-300" dirty="0" smtClean="0">
                <a:latin typeface="+mn-ea"/>
              </a:rPr>
              <a:t>명</a:t>
            </a:r>
            <a:endParaRPr lang="en-US" altLang="ko-KR" sz="1600" kern="0" spc="-30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en-US" altLang="ko-KR" sz="1600" dirty="0" smtClean="0"/>
              <a:t>   - </a:t>
            </a:r>
            <a:r>
              <a:rPr lang="ko-KR" altLang="en-US" sz="1600" kern="0" dirty="0" smtClean="0">
                <a:latin typeface="+mn-ea"/>
              </a:rPr>
              <a:t>방문간호사 </a:t>
            </a:r>
            <a:r>
              <a:rPr lang="en-US" altLang="ko-KR" sz="1600" kern="0" dirty="0" smtClean="0">
                <a:latin typeface="+mn-ea"/>
              </a:rPr>
              <a:t>:</a:t>
            </a:r>
            <a:r>
              <a:rPr lang="ko-KR" altLang="en-US" sz="1600" kern="0" dirty="0" smtClean="0">
                <a:latin typeface="+mn-ea"/>
              </a:rPr>
              <a:t> </a:t>
            </a:r>
            <a:r>
              <a:rPr lang="en-US" altLang="ko-KR" sz="1600" kern="0" dirty="0" smtClean="0">
                <a:latin typeface="+mn-ea"/>
              </a:rPr>
              <a:t>9</a:t>
            </a:r>
            <a:r>
              <a:rPr lang="ko-KR" altLang="en-US" sz="1600" kern="0" dirty="0" smtClean="0">
                <a:latin typeface="+mn-ea"/>
              </a:rPr>
              <a:t>명</a:t>
            </a:r>
            <a:endParaRPr lang="en-US" altLang="ko-KR" sz="1600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en-US" altLang="ko-KR" sz="1600" dirty="0" smtClean="0"/>
              <a:t>   - 272</a:t>
            </a:r>
            <a:r>
              <a:rPr lang="ko-KR" altLang="en-US" sz="1600" dirty="0" smtClean="0"/>
              <a:t>개리 </a:t>
            </a:r>
            <a:r>
              <a:rPr lang="ko-KR" altLang="en-US" sz="1600" kern="0" dirty="0" smtClean="0">
                <a:latin typeface="+mn-ea"/>
              </a:rPr>
              <a:t>마을이장</a:t>
            </a:r>
            <a:r>
              <a:rPr lang="en-US" altLang="ko-KR" sz="1600" kern="0" dirty="0" smtClean="0">
                <a:latin typeface="+mn-ea"/>
              </a:rPr>
              <a:t> </a:t>
            </a:r>
            <a:r>
              <a:rPr lang="ko-KR" altLang="en-US" sz="1600" kern="0" dirty="0" smtClean="0">
                <a:latin typeface="+mn-ea"/>
              </a:rPr>
              <a:t>협조</a:t>
            </a:r>
            <a:endParaRPr lang="en-US" altLang="ko-KR" sz="1600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endParaRPr lang="ko-KR" altLang="en-US" sz="1100" kern="0" dirty="0" smtClean="0"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srgbClr val="0070C0"/>
                  </a:gs>
                </a:gsLst>
                <a:lin ang="5400000" scaled="0"/>
              </a:gradFill>
              <a:latin typeface="-윤고딕320" pitchFamily="18" charset="-127"/>
              <a:ea typeface="-윤고딕320" pitchFamily="18" charset="-127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491880" y="4869160"/>
            <a:ext cx="2960282" cy="5693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600" kern="0" dirty="0" smtClean="0">
                <a:latin typeface="+mn-ea"/>
              </a:rPr>
              <a:t>○ </a:t>
            </a:r>
            <a:r>
              <a:rPr lang="ko-KR" altLang="en-US" sz="1600" kern="0" dirty="0" err="1" smtClean="0">
                <a:latin typeface="+mn-ea"/>
              </a:rPr>
              <a:t>마을별</a:t>
            </a:r>
            <a:r>
              <a:rPr lang="ko-KR" altLang="en-US" sz="1600" kern="0" dirty="0" smtClean="0">
                <a:latin typeface="+mn-ea"/>
              </a:rPr>
              <a:t> 담당 공무원</a:t>
            </a:r>
            <a:r>
              <a:rPr lang="en-US" altLang="ko-KR" sz="1600" kern="0" dirty="0" smtClean="0">
                <a:latin typeface="+mn-ea"/>
              </a:rPr>
              <a:t>,          </a:t>
            </a: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en-US" altLang="ko-KR" sz="1600" kern="0" dirty="0" smtClean="0">
                <a:latin typeface="+mn-ea"/>
              </a:rPr>
              <a:t>   </a:t>
            </a:r>
            <a:r>
              <a:rPr lang="ko-KR" altLang="en-US" sz="1600" kern="0" dirty="0" smtClean="0">
                <a:latin typeface="+mn-ea"/>
              </a:rPr>
              <a:t>방문간호사 </a:t>
            </a:r>
            <a:r>
              <a:rPr lang="en-US" altLang="ko-KR" sz="1600" dirty="0" smtClean="0"/>
              <a:t>1:1 </a:t>
            </a:r>
            <a:r>
              <a:rPr lang="ko-KR" altLang="en-US" sz="1600" dirty="0" smtClean="0"/>
              <a:t>지속관리</a:t>
            </a:r>
            <a:endParaRPr lang="en-US" altLang="ko-KR" sz="1600" dirty="0" smtClean="0"/>
          </a:p>
        </p:txBody>
      </p:sp>
      <p:pic>
        <p:nvPicPr>
          <p:cNvPr id="67" name="_x125806072" descr="EMB00003e182c8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1772816"/>
            <a:ext cx="2376264" cy="2232248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69" name="_x125807192" descr="EMB00003e182c8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4149080"/>
            <a:ext cx="2304256" cy="2016224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7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5016" y="119269"/>
            <a:ext cx="8892480" cy="1052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52320" y="133876"/>
            <a:ext cx="144016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직사각형 43"/>
          <p:cNvSpPr/>
          <p:nvPr/>
        </p:nvSpPr>
        <p:spPr>
          <a:xfrm>
            <a:off x="323528" y="188640"/>
            <a:ext cx="1942840" cy="4616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altLang="ko-KR" sz="3000" b="1" spc="-150" dirty="0" smtClean="0">
                <a:solidFill>
                  <a:srgbClr val="009999"/>
                </a:solidFill>
              </a:rPr>
              <a:t>Ⅲ </a:t>
            </a:r>
            <a:r>
              <a:rPr lang="ko-KR" altLang="en-US" sz="3000" b="1" spc="-150" dirty="0" smtClean="0">
                <a:solidFill>
                  <a:srgbClr val="009999"/>
                </a:solidFill>
              </a:rPr>
              <a:t>사업내</a:t>
            </a:r>
            <a:r>
              <a:rPr lang="ko-KR" altLang="en-US" sz="3000" b="1" spc="-150" dirty="0" smtClean="0">
                <a:solidFill>
                  <a:srgbClr val="009999"/>
                </a:solidFill>
              </a:rPr>
              <a:t>용</a:t>
            </a:r>
            <a:endParaRPr lang="ko-KR" altLang="en-US" sz="3000" b="1" spc="-150" dirty="0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074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모서리가 둥근 직사각형 58"/>
          <p:cNvSpPr/>
          <p:nvPr/>
        </p:nvSpPr>
        <p:spPr>
          <a:xfrm>
            <a:off x="338536" y="1354020"/>
            <a:ext cx="8496944" cy="500863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44450">
            <a:solidFill>
              <a:srgbClr val="248E9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13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" name="그룹 105"/>
          <p:cNvGrpSpPr/>
          <p:nvPr/>
        </p:nvGrpSpPr>
        <p:grpSpPr>
          <a:xfrm>
            <a:off x="323528" y="1268760"/>
            <a:ext cx="8532000" cy="426159"/>
            <a:chOff x="4547113" y="1674340"/>
            <a:chExt cx="4014674" cy="354747"/>
          </a:xfrm>
        </p:grpSpPr>
        <p:sp>
          <p:nvSpPr>
            <p:cNvPr id="48" name="AutoShape 55"/>
            <p:cNvSpPr>
              <a:spLocks noChangeArrowheads="1"/>
            </p:cNvSpPr>
            <p:nvPr/>
          </p:nvSpPr>
          <p:spPr bwMode="auto">
            <a:xfrm>
              <a:off x="4547113" y="1674340"/>
              <a:ext cx="4014674" cy="354747"/>
            </a:xfrm>
            <a:prstGeom prst="roundRect">
              <a:avLst>
                <a:gd name="adj" fmla="val 0"/>
              </a:avLst>
            </a:prstGeom>
            <a:solidFill>
              <a:srgbClr val="248E9C"/>
            </a:solidFill>
            <a:ln w="317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49" name="자유형 48"/>
            <p:cNvSpPr/>
            <p:nvPr/>
          </p:nvSpPr>
          <p:spPr>
            <a:xfrm flipH="1">
              <a:off x="7625895" y="1682496"/>
              <a:ext cx="935519" cy="346220"/>
            </a:xfrm>
            <a:custGeom>
              <a:avLst/>
              <a:gdLst>
                <a:gd name="connsiteX0" fmla="*/ 0 w 922421"/>
                <a:gd name="connsiteY0" fmla="*/ 409074 h 409074"/>
                <a:gd name="connsiteX1" fmla="*/ 922421 w 922421"/>
                <a:gd name="connsiteY1" fmla="*/ 0 h 409074"/>
                <a:gd name="connsiteX2" fmla="*/ 0 w 922421"/>
                <a:gd name="connsiteY2" fmla="*/ 0 h 409074"/>
                <a:gd name="connsiteX3" fmla="*/ 0 w 922421"/>
                <a:gd name="connsiteY3" fmla="*/ 409074 h 409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421" h="409074">
                  <a:moveTo>
                    <a:pt x="0" y="409074"/>
                  </a:moveTo>
                  <a:lnTo>
                    <a:pt x="922421" y="0"/>
                  </a:lnTo>
                  <a:lnTo>
                    <a:pt x="0" y="0"/>
                  </a:lnTo>
                  <a:lnTo>
                    <a:pt x="0" y="409074"/>
                  </a:lnTo>
                  <a:close/>
                </a:path>
              </a:pathLst>
            </a:custGeom>
            <a:gradFill>
              <a:gsLst>
                <a:gs pos="100000">
                  <a:schemeClr val="bg1">
                    <a:alpha val="10000"/>
                  </a:schemeClr>
                </a:gs>
                <a:gs pos="0">
                  <a:schemeClr val="bg1">
                    <a:alpha val="27000"/>
                  </a:schemeClr>
                </a:gs>
              </a:gsLst>
              <a:lin ang="9000000" scaled="0"/>
            </a:gradFill>
            <a:ln w="158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430239" y="1774598"/>
            <a:ext cx="2845617" cy="2158458"/>
          </a:xfrm>
          <a:prstGeom prst="rect">
            <a:avLst/>
          </a:prstGeom>
          <a:solidFill>
            <a:schemeClr val="bg1"/>
          </a:solidFill>
          <a:ln w="3175" cap="rnd">
            <a:solidFill>
              <a:schemeClr val="bg1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437705" y="1779172"/>
            <a:ext cx="2845617" cy="3124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0" name="자유형 39"/>
          <p:cNvSpPr/>
          <p:nvPr/>
        </p:nvSpPr>
        <p:spPr>
          <a:xfrm>
            <a:off x="433133" y="2090560"/>
            <a:ext cx="2840875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1" name="자유형 40"/>
          <p:cNvSpPr/>
          <p:nvPr/>
        </p:nvSpPr>
        <p:spPr>
          <a:xfrm>
            <a:off x="433133" y="1779172"/>
            <a:ext cx="2840875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437705" y="1934398"/>
            <a:ext cx="2845617" cy="161583"/>
          </a:xfrm>
          <a:prstGeom prst="rect">
            <a:avLst/>
          </a:prstGeom>
          <a:solidFill>
            <a:schemeClr val="bg1">
              <a:alpha val="33000"/>
            </a:schemeClr>
          </a:solidFill>
          <a:ln w="952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259632" y="1763524"/>
            <a:ext cx="1085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ko-KR" altLang="en-US" b="1" spc="-1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j-ea"/>
                <a:ea typeface="+mj-ea"/>
              </a:rPr>
              <a:t>대   상</a:t>
            </a:r>
            <a:endParaRPr lang="en-US" altLang="ko-KR" b="1" spc="-10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3406302" y="1774598"/>
            <a:ext cx="2893890" cy="2158457"/>
          </a:xfrm>
          <a:prstGeom prst="rect">
            <a:avLst/>
          </a:prstGeom>
          <a:solidFill>
            <a:schemeClr val="bg1"/>
          </a:solidFill>
          <a:ln w="3175" cap="rnd">
            <a:solidFill>
              <a:schemeClr val="bg1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413768" y="1779172"/>
            <a:ext cx="2893890" cy="31241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7" name="자유형 46"/>
          <p:cNvSpPr/>
          <p:nvPr/>
        </p:nvSpPr>
        <p:spPr>
          <a:xfrm>
            <a:off x="3409196" y="2090560"/>
            <a:ext cx="2889068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0" name="자유형 49"/>
          <p:cNvSpPr/>
          <p:nvPr/>
        </p:nvSpPr>
        <p:spPr>
          <a:xfrm>
            <a:off x="3409196" y="1779172"/>
            <a:ext cx="2889068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3409778" y="1934398"/>
            <a:ext cx="2893890" cy="161583"/>
          </a:xfrm>
          <a:prstGeom prst="rect">
            <a:avLst/>
          </a:prstGeom>
          <a:solidFill>
            <a:schemeClr val="bg1">
              <a:alpha val="33000"/>
            </a:schemeClr>
          </a:solidFill>
          <a:ln w="952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4291637" y="1733060"/>
            <a:ext cx="11966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ko-KR" altLang="en-US" b="1" spc="-1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j-ea"/>
                <a:ea typeface="+mj-ea"/>
              </a:rPr>
              <a:t>내     용</a:t>
            </a:r>
            <a:endParaRPr lang="ko-KR" altLang="en-US" b="1" spc="-10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430239" y="4068867"/>
            <a:ext cx="2845617" cy="2168445"/>
          </a:xfrm>
          <a:prstGeom prst="rect">
            <a:avLst/>
          </a:prstGeom>
          <a:solidFill>
            <a:schemeClr val="bg1"/>
          </a:solidFill>
          <a:ln w="3175" cap="rnd">
            <a:solidFill>
              <a:schemeClr val="bg1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437705" y="4073441"/>
            <a:ext cx="2845617" cy="3124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4" name="자유형 63"/>
          <p:cNvSpPr/>
          <p:nvPr/>
        </p:nvSpPr>
        <p:spPr>
          <a:xfrm>
            <a:off x="433133" y="4384829"/>
            <a:ext cx="2840875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5" name="자유형 64"/>
          <p:cNvSpPr/>
          <p:nvPr/>
        </p:nvSpPr>
        <p:spPr>
          <a:xfrm>
            <a:off x="433133" y="4073441"/>
            <a:ext cx="2840875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437705" y="4223246"/>
            <a:ext cx="2845617" cy="161583"/>
          </a:xfrm>
          <a:prstGeom prst="rect">
            <a:avLst/>
          </a:prstGeom>
          <a:solidFill>
            <a:schemeClr val="bg1">
              <a:alpha val="33000"/>
            </a:schemeClr>
          </a:solidFill>
          <a:ln w="952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1318388" y="4041276"/>
            <a:ext cx="1062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ko-KR" altLang="en-US" b="1" spc="-1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j-ea"/>
                <a:ea typeface="+mj-ea"/>
              </a:rPr>
              <a:t>방법</a:t>
            </a:r>
            <a:endParaRPr lang="ko-KR" altLang="en-US" b="1" spc="-10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3406302" y="4068868"/>
            <a:ext cx="2893890" cy="2168444"/>
          </a:xfrm>
          <a:prstGeom prst="rect">
            <a:avLst/>
          </a:prstGeom>
          <a:solidFill>
            <a:schemeClr val="bg1"/>
          </a:solidFill>
          <a:ln w="3175" cap="rnd">
            <a:solidFill>
              <a:schemeClr val="bg1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3413768" y="4073441"/>
            <a:ext cx="2893890" cy="312413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7" name="자유형 76"/>
          <p:cNvSpPr/>
          <p:nvPr/>
        </p:nvSpPr>
        <p:spPr>
          <a:xfrm>
            <a:off x="3409196" y="4384829"/>
            <a:ext cx="2889068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8" name="자유형 77"/>
          <p:cNvSpPr/>
          <p:nvPr/>
        </p:nvSpPr>
        <p:spPr>
          <a:xfrm>
            <a:off x="3409196" y="4073441"/>
            <a:ext cx="2889068" cy="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3409778" y="4223246"/>
            <a:ext cx="2893890" cy="161583"/>
          </a:xfrm>
          <a:prstGeom prst="rect">
            <a:avLst/>
          </a:prstGeom>
          <a:solidFill>
            <a:schemeClr val="bg1">
              <a:alpha val="33000"/>
            </a:schemeClr>
          </a:solidFill>
          <a:ln w="9525" cap="rnd">
            <a:noFill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4191485" y="4053833"/>
            <a:ext cx="14358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ko-KR" altLang="en-US" b="1" spc="-1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관리 </a:t>
            </a:r>
            <a:r>
              <a:rPr lang="en-US" altLang="ko-KR" b="1" spc="-1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· </a:t>
            </a:r>
            <a:r>
              <a:rPr lang="ko-KR" altLang="en-US" b="1" spc="-100" dirty="0" smtClean="0">
                <a:gradFill>
                  <a:gsLst>
                    <a:gs pos="100000">
                      <a:srgbClr val="000000"/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연계</a:t>
            </a:r>
            <a:endParaRPr lang="ko-KR" altLang="en-US" b="1" spc="-100" dirty="0">
              <a:gradFill>
                <a:gsLst>
                  <a:gs pos="100000">
                    <a:srgbClr val="000000"/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n-ea"/>
            </a:endParaRPr>
          </a:p>
        </p:txBody>
      </p:sp>
      <p:sp>
        <p:nvSpPr>
          <p:cNvPr id="44" name="제목 114"/>
          <p:cNvSpPr txBox="1">
            <a:spLocks/>
          </p:cNvSpPr>
          <p:nvPr/>
        </p:nvSpPr>
        <p:spPr>
          <a:xfrm>
            <a:off x="1005128" y="1340768"/>
            <a:ext cx="4571757" cy="258847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wrap="none" anchor="ctr" anchorCtr="0"/>
          <a:lstStyle/>
          <a:p>
            <a:pPr algn="ctr" eaLnBrk="0" latinLnBrk="0" hangingPunct="0">
              <a:defRPr/>
            </a:pPr>
            <a:r>
              <a:rPr lang="en-US" altLang="ko-KR" sz="20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3. </a:t>
            </a:r>
            <a:r>
              <a:rPr lang="ko-KR" altLang="en-US" sz="20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재가 암환자 </a:t>
            </a:r>
            <a:r>
              <a:rPr lang="ko-KR" altLang="en-US" sz="2000" b="1" kern="0" dirty="0" err="1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전립선암</a:t>
            </a:r>
            <a:r>
              <a:rPr lang="en-US" altLang="ko-KR" sz="20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, </a:t>
            </a:r>
            <a:r>
              <a:rPr lang="ko-KR" altLang="en-US" sz="20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간암</a:t>
            </a:r>
            <a:r>
              <a:rPr lang="en-US" altLang="ko-KR" sz="20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, C</a:t>
            </a:r>
            <a:r>
              <a:rPr lang="ko-KR" altLang="en-US" sz="20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형 간염 무료검진</a:t>
            </a:r>
          </a:p>
        </p:txBody>
      </p:sp>
      <p:sp>
        <p:nvSpPr>
          <p:cNvPr id="53" name="직사각형 52"/>
          <p:cNvSpPr/>
          <p:nvPr/>
        </p:nvSpPr>
        <p:spPr>
          <a:xfrm>
            <a:off x="467544" y="2420888"/>
            <a:ext cx="2979800" cy="8925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600" kern="0" dirty="0" smtClean="0">
                <a:latin typeface="+mn-ea"/>
              </a:rPr>
              <a:t>○ </a:t>
            </a:r>
            <a:r>
              <a:rPr lang="ko-KR" altLang="en-US" sz="1600" kern="0" dirty="0" err="1" smtClean="0">
                <a:latin typeface="+mn-ea"/>
              </a:rPr>
              <a:t>전립선암</a:t>
            </a:r>
            <a:r>
              <a:rPr lang="ko-KR" altLang="en-US" sz="1600" kern="0" dirty="0" smtClean="0">
                <a:latin typeface="+mn-ea"/>
              </a:rPr>
              <a:t> </a:t>
            </a:r>
            <a:r>
              <a:rPr lang="en-US" altLang="ko-KR" sz="1600" kern="0" dirty="0" smtClean="0">
                <a:latin typeface="+mn-ea"/>
              </a:rPr>
              <a:t>: 76</a:t>
            </a:r>
            <a:r>
              <a:rPr lang="ko-KR" altLang="en-US" sz="1600" kern="0" dirty="0" smtClean="0">
                <a:latin typeface="+mn-ea"/>
              </a:rPr>
              <a:t>명</a:t>
            </a:r>
            <a:r>
              <a:rPr lang="en-US" altLang="ko-KR" sz="1600" kern="0" dirty="0" smtClean="0">
                <a:latin typeface="+mn-ea"/>
              </a:rPr>
              <a:t>(</a:t>
            </a:r>
            <a:r>
              <a:rPr lang="ko-KR" altLang="en-US" sz="1600" kern="0" dirty="0" smtClean="0">
                <a:latin typeface="+mn-ea"/>
              </a:rPr>
              <a:t>남성</a:t>
            </a:r>
            <a:r>
              <a:rPr lang="en-US" altLang="ko-KR" sz="1600" kern="0" dirty="0" smtClean="0">
                <a:latin typeface="+mn-ea"/>
              </a:rPr>
              <a:t>)</a:t>
            </a: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600" kern="0" dirty="0">
                <a:latin typeface="+mn-ea"/>
              </a:rPr>
              <a:t>○ </a:t>
            </a:r>
            <a:r>
              <a:rPr lang="ko-KR" altLang="en-US" sz="1600" kern="0" dirty="0" smtClean="0">
                <a:latin typeface="+mn-ea"/>
              </a:rPr>
              <a:t>간      암 </a:t>
            </a:r>
            <a:r>
              <a:rPr lang="en-US" altLang="ko-KR" sz="1600" kern="0" dirty="0">
                <a:latin typeface="+mn-ea"/>
              </a:rPr>
              <a:t>: </a:t>
            </a:r>
            <a:r>
              <a:rPr lang="en-US" altLang="ko-KR" sz="1600" kern="0" dirty="0" smtClean="0">
                <a:latin typeface="+mn-ea"/>
              </a:rPr>
              <a:t>100</a:t>
            </a:r>
            <a:r>
              <a:rPr lang="ko-KR" altLang="en-US" sz="1600" kern="0" dirty="0" smtClean="0">
                <a:latin typeface="+mn-ea"/>
              </a:rPr>
              <a:t>명</a:t>
            </a:r>
            <a:r>
              <a:rPr lang="en-US" altLang="ko-KR" sz="1600" kern="0" dirty="0" smtClean="0">
                <a:latin typeface="+mn-ea"/>
              </a:rPr>
              <a:t>(</a:t>
            </a:r>
            <a:r>
              <a:rPr lang="ko-KR" altLang="en-US" sz="1600" kern="0" dirty="0" smtClean="0">
                <a:latin typeface="+mn-ea"/>
              </a:rPr>
              <a:t>고위험군</a:t>
            </a:r>
            <a:r>
              <a:rPr lang="en-US" altLang="ko-KR" sz="1600" kern="0" dirty="0" smtClean="0">
                <a:latin typeface="+mn-ea"/>
              </a:rPr>
              <a:t>)</a:t>
            </a: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600" kern="0" dirty="0">
                <a:latin typeface="+mn-ea"/>
              </a:rPr>
              <a:t>○ </a:t>
            </a:r>
            <a:r>
              <a:rPr lang="en-US" altLang="ko-KR" sz="1600" kern="0" dirty="0" smtClean="0">
                <a:latin typeface="+mn-ea"/>
              </a:rPr>
              <a:t>C</a:t>
            </a:r>
            <a:r>
              <a:rPr lang="ko-KR" altLang="en-US" sz="1600" kern="0" dirty="0" smtClean="0">
                <a:latin typeface="+mn-ea"/>
              </a:rPr>
              <a:t>형 간염</a:t>
            </a:r>
            <a:r>
              <a:rPr lang="en-US" altLang="ko-KR" sz="1600" kern="0" dirty="0" smtClean="0">
                <a:latin typeface="+mn-ea"/>
              </a:rPr>
              <a:t> : </a:t>
            </a:r>
            <a:r>
              <a:rPr lang="en-US" altLang="ko-KR" sz="1600" kern="0" dirty="0">
                <a:latin typeface="+mn-ea"/>
              </a:rPr>
              <a:t>100</a:t>
            </a:r>
            <a:r>
              <a:rPr lang="ko-KR" altLang="en-US" sz="1600" kern="0" dirty="0">
                <a:latin typeface="+mn-ea"/>
              </a:rPr>
              <a:t>명</a:t>
            </a:r>
            <a:r>
              <a:rPr lang="en-US" altLang="ko-KR" sz="1600" kern="0" dirty="0">
                <a:latin typeface="+mn-ea"/>
              </a:rPr>
              <a:t>(</a:t>
            </a:r>
            <a:r>
              <a:rPr lang="ko-KR" altLang="en-US" sz="1600" kern="0" dirty="0">
                <a:latin typeface="+mn-ea"/>
              </a:rPr>
              <a:t>고위험군</a:t>
            </a:r>
            <a:r>
              <a:rPr lang="en-US" altLang="ko-KR" sz="1600" kern="0" dirty="0">
                <a:latin typeface="+mn-ea"/>
              </a:rPr>
              <a:t>)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3491880" y="2225620"/>
            <a:ext cx="2591807" cy="1538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600" b="1" kern="0" dirty="0" smtClean="0">
                <a:latin typeface="+mn-ea"/>
              </a:rPr>
              <a:t>○ </a:t>
            </a:r>
            <a:r>
              <a:rPr lang="ko-KR" altLang="en-US" sz="1600" b="1" kern="0" dirty="0" err="1" smtClean="0">
                <a:latin typeface="+mn-ea"/>
              </a:rPr>
              <a:t>전립선암</a:t>
            </a:r>
            <a:endParaRPr lang="en-US" altLang="ko-KR" sz="1600" b="1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600" kern="0" dirty="0" smtClean="0">
                <a:latin typeface="+mn-ea"/>
              </a:rPr>
              <a:t>   </a:t>
            </a:r>
            <a:r>
              <a:rPr lang="en-US" altLang="ko-KR" sz="1600" kern="0" dirty="0" smtClean="0">
                <a:latin typeface="+mn-ea"/>
              </a:rPr>
              <a:t>: </a:t>
            </a:r>
            <a:r>
              <a:rPr lang="ko-KR" altLang="en-US" sz="1600" kern="0" dirty="0" smtClean="0">
                <a:latin typeface="+mn-ea"/>
              </a:rPr>
              <a:t>전립선 특이 항원검사</a:t>
            </a:r>
            <a:endParaRPr lang="en-US" altLang="ko-KR" sz="1600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600" b="1" kern="0" dirty="0">
                <a:latin typeface="+mn-ea"/>
              </a:rPr>
              <a:t>○ 간      </a:t>
            </a:r>
            <a:r>
              <a:rPr lang="ko-KR" altLang="en-US" sz="1600" b="1" kern="0" dirty="0" smtClean="0">
                <a:latin typeface="+mn-ea"/>
              </a:rPr>
              <a:t>암 </a:t>
            </a:r>
            <a:endParaRPr lang="en-US" altLang="ko-KR" sz="1600" b="1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en-US" altLang="ko-KR" sz="1600" kern="0" dirty="0" smtClean="0">
                <a:latin typeface="+mn-ea"/>
              </a:rPr>
              <a:t>  : </a:t>
            </a:r>
            <a:r>
              <a:rPr lang="ko-KR" altLang="en-US" sz="1600" kern="0" dirty="0" smtClean="0">
                <a:latin typeface="+mn-ea"/>
              </a:rPr>
              <a:t>알파태아단백질검사</a:t>
            </a:r>
            <a:endParaRPr lang="en-US" altLang="ko-KR" sz="1600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600" b="1" kern="0" dirty="0" smtClean="0">
                <a:latin typeface="+mn-ea"/>
              </a:rPr>
              <a:t>○</a:t>
            </a:r>
            <a:r>
              <a:rPr lang="en-US" altLang="ko-KR" sz="1600" b="1" kern="0" dirty="0" smtClean="0">
                <a:latin typeface="+mn-ea"/>
              </a:rPr>
              <a:t>C</a:t>
            </a:r>
            <a:r>
              <a:rPr lang="ko-KR" altLang="en-US" sz="1600" b="1" kern="0" dirty="0" err="1" smtClean="0">
                <a:latin typeface="+mn-ea"/>
              </a:rPr>
              <a:t>형간염</a:t>
            </a:r>
            <a:r>
              <a:rPr lang="ko-KR" altLang="en-US" sz="1600" b="1" kern="0" dirty="0" smtClean="0">
                <a:latin typeface="+mn-ea"/>
              </a:rPr>
              <a:t> 항체검사</a:t>
            </a:r>
            <a:endParaRPr lang="en-US" altLang="ko-KR" sz="1600" b="1" kern="0" dirty="0" smtClean="0">
              <a:latin typeface="+mn-ea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467544" y="4653136"/>
            <a:ext cx="3085759" cy="1615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700" kern="0" dirty="0" smtClean="0">
                <a:latin typeface="+mn-ea"/>
              </a:rPr>
              <a:t>○ 연 </a:t>
            </a:r>
            <a:r>
              <a:rPr lang="en-US" altLang="ko-KR" sz="1700" kern="0" dirty="0" smtClean="0">
                <a:latin typeface="+mn-ea"/>
              </a:rPr>
              <a:t>1</a:t>
            </a:r>
            <a:r>
              <a:rPr lang="ko-KR" altLang="en-US" sz="1700" kern="0" dirty="0" smtClean="0">
                <a:latin typeface="+mn-ea"/>
              </a:rPr>
              <a:t>회 채혈검사</a:t>
            </a:r>
            <a:endParaRPr lang="en-US" altLang="ko-KR" sz="1700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en-US" altLang="ko-KR" sz="1700" kern="0" dirty="0" smtClean="0">
                <a:latin typeface="+mn-ea"/>
              </a:rPr>
              <a:t>    (</a:t>
            </a:r>
            <a:r>
              <a:rPr lang="ko-KR" altLang="en-US" sz="1700" kern="0" dirty="0" smtClean="0">
                <a:latin typeface="+mn-ea"/>
              </a:rPr>
              <a:t>군 자체예산</a:t>
            </a:r>
            <a:r>
              <a:rPr lang="en-US" altLang="ko-KR" sz="1700" kern="0" dirty="0" smtClean="0">
                <a:latin typeface="+mn-ea"/>
              </a:rPr>
              <a:t>, </a:t>
            </a:r>
            <a:r>
              <a:rPr lang="ko-KR" altLang="en-US" sz="1700" kern="0" dirty="0" smtClean="0">
                <a:latin typeface="+mn-ea"/>
              </a:rPr>
              <a:t>무료 진행</a:t>
            </a:r>
            <a:r>
              <a:rPr lang="en-US" altLang="ko-KR" sz="1700" kern="0" dirty="0" smtClean="0">
                <a:latin typeface="+mn-ea"/>
              </a:rPr>
              <a:t>)</a:t>
            </a: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700" kern="0" dirty="0" smtClean="0">
                <a:latin typeface="+mn-ea"/>
              </a:rPr>
              <a:t>○ 보건소 내 자가면역         </a:t>
            </a:r>
            <a:endParaRPr lang="en-US" altLang="ko-KR" sz="1700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en-US" altLang="ko-KR" sz="1700" kern="0" dirty="0" smtClean="0">
                <a:latin typeface="+mn-ea"/>
              </a:rPr>
              <a:t>    </a:t>
            </a:r>
            <a:r>
              <a:rPr lang="ko-KR" altLang="en-US" sz="1700" kern="0" dirty="0" smtClean="0">
                <a:latin typeface="+mn-ea"/>
              </a:rPr>
              <a:t>효소검사 장비 구비</a:t>
            </a:r>
            <a:endParaRPr lang="en-US" altLang="ko-KR" sz="1700" kern="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endParaRPr lang="en-US" altLang="ko-KR" sz="1700" kern="0" dirty="0" smtClean="0">
              <a:latin typeface="+mn-ea"/>
            </a:endParaRPr>
          </a:p>
        </p:txBody>
      </p:sp>
      <p:sp>
        <p:nvSpPr>
          <p:cNvPr id="73" name="직사각형 72"/>
          <p:cNvSpPr/>
          <p:nvPr/>
        </p:nvSpPr>
        <p:spPr>
          <a:xfrm>
            <a:off x="3491880" y="4437112"/>
            <a:ext cx="2891150" cy="12772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endParaRPr lang="en-US" altLang="ko-KR" sz="1700" kern="0" spc="-5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700" kern="0" dirty="0" smtClean="0">
                <a:latin typeface="+mn-ea"/>
              </a:rPr>
              <a:t>○ 검사결과지 우편발송</a:t>
            </a: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700" kern="0" spc="-50" dirty="0" smtClean="0">
                <a:latin typeface="+mn-ea"/>
              </a:rPr>
              <a:t>○ 정밀검진 </a:t>
            </a:r>
            <a:r>
              <a:rPr lang="ko-KR" altLang="en-US" sz="1700" kern="0" spc="-50" dirty="0">
                <a:latin typeface="+mn-ea"/>
              </a:rPr>
              <a:t>대상자 병원진료 </a:t>
            </a:r>
            <a:endParaRPr lang="en-US" altLang="ko-KR" sz="1700" kern="0" spc="-50" dirty="0" smtClean="0">
              <a:latin typeface="+mn-ea"/>
            </a:endParaRPr>
          </a:p>
          <a:p>
            <a:pPr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en-US" altLang="ko-KR" sz="1700" kern="0" spc="-50" dirty="0">
                <a:latin typeface="+mn-ea"/>
              </a:rPr>
              <a:t> </a:t>
            </a:r>
            <a:r>
              <a:rPr lang="en-US" altLang="ko-KR" sz="1700" kern="0" spc="-50" dirty="0" smtClean="0">
                <a:latin typeface="+mn-ea"/>
              </a:rPr>
              <a:t>   </a:t>
            </a:r>
            <a:r>
              <a:rPr lang="ko-KR" altLang="en-US" sz="1700" kern="0" spc="-50" dirty="0" smtClean="0">
                <a:latin typeface="+mn-ea"/>
              </a:rPr>
              <a:t>받도록  유선 안내</a:t>
            </a:r>
            <a:endParaRPr lang="en-US" altLang="ko-KR" sz="1700" kern="0" spc="-50" dirty="0" smtClean="0">
              <a:latin typeface="+mn-ea"/>
            </a:endParaRPr>
          </a:p>
        </p:txBody>
      </p:sp>
      <p:pic>
        <p:nvPicPr>
          <p:cNvPr id="74" name="_x125808792" descr="EMB00003e182c7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1844824"/>
            <a:ext cx="2285988" cy="2088232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7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4077072"/>
            <a:ext cx="223224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7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5016" y="1"/>
            <a:ext cx="8892480" cy="126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52320" y="253144"/>
            <a:ext cx="144016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직사각형 50"/>
          <p:cNvSpPr/>
          <p:nvPr/>
        </p:nvSpPr>
        <p:spPr>
          <a:xfrm>
            <a:off x="323528" y="188640"/>
            <a:ext cx="1942840" cy="4616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altLang="ko-KR" sz="3000" b="1" spc="-150" dirty="0" smtClean="0">
                <a:solidFill>
                  <a:srgbClr val="009999"/>
                </a:solidFill>
              </a:rPr>
              <a:t>Ⅲ </a:t>
            </a:r>
            <a:r>
              <a:rPr lang="ko-KR" altLang="en-US" sz="3000" b="1" spc="-150" dirty="0" smtClean="0">
                <a:solidFill>
                  <a:srgbClr val="009999"/>
                </a:solidFill>
              </a:rPr>
              <a:t>사업내</a:t>
            </a:r>
            <a:r>
              <a:rPr lang="ko-KR" altLang="en-US" sz="3000" b="1" spc="-150" dirty="0" smtClean="0">
                <a:solidFill>
                  <a:srgbClr val="009999"/>
                </a:solidFill>
              </a:rPr>
              <a:t>용</a:t>
            </a:r>
            <a:endParaRPr lang="ko-KR" altLang="en-US" sz="3000" b="1" spc="-150" dirty="0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074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/>
          <a:srcRect t="36982"/>
          <a:stretch/>
        </p:blipFill>
        <p:spPr>
          <a:xfrm>
            <a:off x="-46494" y="-326136"/>
            <a:ext cx="9225890" cy="453887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3101009" y="3568149"/>
            <a:ext cx="3041374" cy="4472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accent5">
                    <a:lumMod val="75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추진결과</a:t>
            </a:r>
            <a:endParaRPr lang="ko-KR" altLang="en-US" sz="2400" dirty="0">
              <a:solidFill>
                <a:schemeClr val="accent5">
                  <a:lumMod val="75000"/>
                </a:schemeClr>
              </a:solidFill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075857" y="3575206"/>
            <a:ext cx="3041374" cy="4472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accent5">
                    <a:lumMod val="75000"/>
                  </a:schemeClr>
                </a:solidFill>
                <a:latin typeface="Adobe 고딕 Std B" pitchFamily="34" charset="-127"/>
                <a:ea typeface="Adobe 고딕 Std B" pitchFamily="34" charset="-127"/>
              </a:rPr>
              <a:t>추진결과</a:t>
            </a:r>
            <a:endParaRPr lang="ko-KR" altLang="en-US" sz="2400" dirty="0">
              <a:solidFill>
                <a:schemeClr val="accent5">
                  <a:lumMod val="75000"/>
                </a:schemeClr>
              </a:solidFill>
              <a:latin typeface="Adobe 고딕 Std B" pitchFamily="34" charset="-127"/>
              <a:ea typeface="Adobe 고딕 Std B" pitchFamily="34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-123725"/>
            <a:ext cx="9137088" cy="326469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67000" y="2649220"/>
            <a:ext cx="3810000" cy="1549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90177" y="2817803"/>
            <a:ext cx="1669775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31750">
              <a:bevelT w="1270"/>
              <a:contourClr>
                <a:schemeClr val="bg1"/>
              </a:contourClr>
            </a:sp3d>
          </a:bodyPr>
          <a:lstStyle/>
          <a:p>
            <a:pPr fontAlgn="base">
              <a:spcBef>
                <a:spcPts val="1000"/>
              </a:spcBef>
            </a:pPr>
            <a:r>
              <a:rPr lang="ko-KR" altLang="en-US" sz="15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대한민국 국향대전</a:t>
            </a:r>
            <a:endParaRPr lang="ko-KR" altLang="en-US" sz="1500" b="1" spc="-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097569" y="3545371"/>
            <a:ext cx="3041374" cy="4472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chemeClr val="accent5">
                    <a:lumMod val="75000"/>
                  </a:schemeClr>
                </a:solidFill>
                <a:latin typeface="+mj-ea"/>
                <a:ea typeface="+mj-ea"/>
              </a:rPr>
              <a:t>사업결과</a:t>
            </a:r>
            <a:endParaRPr lang="ko-KR" altLang="en-US" sz="2800" b="1" dirty="0">
              <a:solidFill>
                <a:schemeClr val="accent5">
                  <a:lumMod val="7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016892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9" name="그룹 69"/>
          <p:cNvGrpSpPr/>
          <p:nvPr/>
        </p:nvGrpSpPr>
        <p:grpSpPr>
          <a:xfrm>
            <a:off x="517749" y="3645268"/>
            <a:ext cx="4123526" cy="2576760"/>
            <a:chOff x="430129" y="1390932"/>
            <a:chExt cx="4085227" cy="3886871"/>
          </a:xfrm>
        </p:grpSpPr>
        <p:sp>
          <p:nvSpPr>
            <p:cNvPr id="10" name="모서리가 둥근 직사각형 8"/>
            <p:cNvSpPr/>
            <p:nvPr/>
          </p:nvSpPr>
          <p:spPr>
            <a:xfrm>
              <a:off x="478773" y="1484785"/>
              <a:ext cx="4034293" cy="379301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innerShdw blurRad="152400" dir="13500000">
                <a:schemeClr val="bg1">
                  <a:lumMod val="65000"/>
                  <a:alpha val="31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 dirty="0">
                <a:solidFill>
                  <a:prstClr val="white"/>
                </a:solidFill>
                <a:cs typeface="Arial" pitchFamily="34" charset="0"/>
              </a:endParaRPr>
            </a:p>
          </p:txBody>
        </p:sp>
        <p:grpSp>
          <p:nvGrpSpPr>
            <p:cNvPr id="11" name="그룹 71"/>
            <p:cNvGrpSpPr/>
            <p:nvPr/>
          </p:nvGrpSpPr>
          <p:grpSpPr>
            <a:xfrm>
              <a:off x="455958" y="1390932"/>
              <a:ext cx="4059398" cy="651346"/>
              <a:chOff x="455958" y="1390932"/>
              <a:chExt cx="4059398" cy="651346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466887" y="1390932"/>
                <a:ext cx="4021630" cy="651346"/>
              </a:xfrm>
              <a:prstGeom prst="roundRect">
                <a:avLst>
                  <a:gd name="adj" fmla="val 0"/>
                </a:avLst>
              </a:prstGeom>
              <a:solidFill>
                <a:srgbClr val="FF5050"/>
              </a:solidFill>
              <a:ln w="6350">
                <a:solidFill>
                  <a:schemeClr val="bg1"/>
                </a:solidFill>
              </a:ln>
              <a:effectLst>
                <a:outerShdw blurRad="25400" dist="25400" dir="5400000" algn="t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  <p:pic>
            <p:nvPicPr>
              <p:cNvPr id="14" name="Picture 2" descr="C:\Users\Administrator\Desktop\미래부가치평가\그림3.pn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455958" y="1431891"/>
                <a:ext cx="3228864" cy="4004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" name="직사각형 14"/>
              <p:cNvSpPr/>
              <p:nvPr/>
            </p:nvSpPr>
            <p:spPr>
              <a:xfrm>
                <a:off x="530658" y="1407733"/>
                <a:ext cx="3919468" cy="45719"/>
              </a:xfrm>
              <a:prstGeom prst="rect">
                <a:avLst/>
              </a:prstGeom>
              <a:gradFill>
                <a:gsLst>
                  <a:gs pos="100000">
                    <a:schemeClr val="bg1">
                      <a:alpha val="4100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16200000" scaled="0"/>
              </a:gradFill>
              <a:ln w="22225">
                <a:noFill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자유형 15"/>
              <p:cNvSpPr/>
              <p:nvPr/>
            </p:nvSpPr>
            <p:spPr>
              <a:xfrm>
                <a:off x="4465423" y="1395924"/>
                <a:ext cx="49933" cy="91981"/>
              </a:xfrm>
              <a:custGeom>
                <a:avLst/>
                <a:gdLst>
                  <a:gd name="connsiteX0" fmla="*/ 0 w 45991"/>
                  <a:gd name="connsiteY0" fmla="*/ 0 h 91981"/>
                  <a:gd name="connsiteX1" fmla="*/ 0 w 45991"/>
                  <a:gd name="connsiteY1" fmla="*/ 91981 h 91981"/>
                  <a:gd name="connsiteX2" fmla="*/ 45991 w 45991"/>
                  <a:gd name="connsiteY2" fmla="*/ 91981 h 91981"/>
                  <a:gd name="connsiteX3" fmla="*/ 0 w 45991"/>
                  <a:gd name="connsiteY3" fmla="*/ 0 h 9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91" h="91981">
                    <a:moveTo>
                      <a:pt x="0" y="0"/>
                    </a:moveTo>
                    <a:lnTo>
                      <a:pt x="0" y="91981"/>
                    </a:lnTo>
                    <a:lnTo>
                      <a:pt x="45991" y="919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5875" cap="rnd">
                <a:noFill/>
                <a:tailEnd type="non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자유형 16"/>
              <p:cNvSpPr/>
              <p:nvPr/>
            </p:nvSpPr>
            <p:spPr>
              <a:xfrm flipH="1">
                <a:off x="471482" y="1395924"/>
                <a:ext cx="49933" cy="91981"/>
              </a:xfrm>
              <a:custGeom>
                <a:avLst/>
                <a:gdLst>
                  <a:gd name="connsiteX0" fmla="*/ 0 w 45991"/>
                  <a:gd name="connsiteY0" fmla="*/ 0 h 91981"/>
                  <a:gd name="connsiteX1" fmla="*/ 0 w 45991"/>
                  <a:gd name="connsiteY1" fmla="*/ 91981 h 91981"/>
                  <a:gd name="connsiteX2" fmla="*/ 45991 w 45991"/>
                  <a:gd name="connsiteY2" fmla="*/ 91981 h 91981"/>
                  <a:gd name="connsiteX3" fmla="*/ 0 w 45991"/>
                  <a:gd name="connsiteY3" fmla="*/ 0 h 9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91" h="91981">
                    <a:moveTo>
                      <a:pt x="0" y="0"/>
                    </a:moveTo>
                    <a:lnTo>
                      <a:pt x="0" y="91981"/>
                    </a:lnTo>
                    <a:lnTo>
                      <a:pt x="45991" y="919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5875" cap="rnd">
                <a:noFill/>
                <a:tailEnd type="non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2" name="제목 114"/>
            <p:cNvSpPr txBox="1">
              <a:spLocks/>
            </p:cNvSpPr>
            <p:nvPr/>
          </p:nvSpPr>
          <p:spPr>
            <a:xfrm>
              <a:off x="430129" y="1481402"/>
              <a:ext cx="4066940" cy="305551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/>
            <a:p>
              <a:pPr algn="ctr" eaLnBrk="0" latinLnBrk="0" hangingPunct="0">
                <a:defRPr/>
              </a:pPr>
              <a:r>
                <a:rPr lang="ko-KR" altLang="en-US" sz="2000" b="1" kern="0" spc="-150" dirty="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맑은 고딕" panose="020B0503020000020004" pitchFamily="50" charset="-127"/>
                  <a:ea typeface="맑은 고딕" panose="020B0503020000020004" pitchFamily="50" charset="-127"/>
                  <a:cs typeface="Arial" pitchFamily="34" charset="0"/>
                </a:rPr>
                <a:t>긍정적요인</a:t>
              </a:r>
              <a:endParaRPr lang="ko-KR" altLang="en-US" sz="2000" b="1" kern="0" spc="-150" dirty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endParaRPr>
            </a:p>
          </p:txBody>
        </p:sp>
      </p:grpSp>
      <p:grpSp>
        <p:nvGrpSpPr>
          <p:cNvPr id="84" name="그룹 79"/>
          <p:cNvGrpSpPr/>
          <p:nvPr/>
        </p:nvGrpSpPr>
        <p:grpSpPr>
          <a:xfrm>
            <a:off x="4740993" y="3644740"/>
            <a:ext cx="4032448" cy="2577288"/>
            <a:chOff x="471482" y="1390934"/>
            <a:chExt cx="4056879" cy="3887398"/>
          </a:xfrm>
        </p:grpSpPr>
        <p:sp>
          <p:nvSpPr>
            <p:cNvPr id="85" name="모서리가 둥근 직사각형 8"/>
            <p:cNvSpPr/>
            <p:nvPr/>
          </p:nvSpPr>
          <p:spPr>
            <a:xfrm>
              <a:off x="478772" y="1484785"/>
              <a:ext cx="4034293" cy="379354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innerShdw blurRad="152400" dir="13500000">
                <a:schemeClr val="bg1">
                  <a:lumMod val="65000"/>
                  <a:alpha val="31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>
                <a:solidFill>
                  <a:prstClr val="white"/>
                </a:solidFill>
                <a:cs typeface="Arial" pitchFamily="34" charset="0"/>
              </a:endParaRPr>
            </a:p>
          </p:txBody>
        </p:sp>
        <p:grpSp>
          <p:nvGrpSpPr>
            <p:cNvPr id="86" name="그룹 81"/>
            <p:cNvGrpSpPr/>
            <p:nvPr/>
          </p:nvGrpSpPr>
          <p:grpSpPr>
            <a:xfrm>
              <a:off x="471482" y="1390934"/>
              <a:ext cx="4056879" cy="652099"/>
              <a:chOff x="471482" y="1390934"/>
              <a:chExt cx="4056879" cy="652099"/>
            </a:xfrm>
          </p:grpSpPr>
          <p:sp>
            <p:nvSpPr>
              <p:cNvPr id="88" name="모서리가 둥근 직사각형 87"/>
              <p:cNvSpPr/>
              <p:nvPr/>
            </p:nvSpPr>
            <p:spPr>
              <a:xfrm>
                <a:off x="471482" y="1390934"/>
                <a:ext cx="4056879" cy="652099"/>
              </a:xfrm>
              <a:prstGeom prst="roundRect">
                <a:avLst>
                  <a:gd name="adj" fmla="val 0"/>
                </a:avLst>
              </a:prstGeom>
              <a:solidFill>
                <a:srgbClr val="558ED5"/>
              </a:solidFill>
              <a:ln w="6350">
                <a:solidFill>
                  <a:schemeClr val="bg1"/>
                </a:solidFill>
              </a:ln>
              <a:effectLst>
                <a:outerShdw blurRad="25400" dist="25400" dir="5400000" algn="t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  <p:pic>
            <p:nvPicPr>
              <p:cNvPr id="89" name="Picture 2" descr="C:\Users\Administrator\Desktop\미래부가치평가\그림3.pn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544096" y="1431891"/>
                <a:ext cx="3140726" cy="4004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0" name="직사각형 89"/>
              <p:cNvSpPr/>
              <p:nvPr/>
            </p:nvSpPr>
            <p:spPr>
              <a:xfrm>
                <a:off x="530658" y="1407733"/>
                <a:ext cx="3919468" cy="45719"/>
              </a:xfrm>
              <a:prstGeom prst="rect">
                <a:avLst/>
              </a:prstGeom>
              <a:gradFill>
                <a:gsLst>
                  <a:gs pos="100000">
                    <a:schemeClr val="bg1">
                      <a:alpha val="4100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16200000" scaled="0"/>
              </a:gradFill>
              <a:ln w="22225">
                <a:noFill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>
                  <a:solidFill>
                    <a:prstClr val="white"/>
                  </a:solidFill>
                </a:endParaRPr>
              </a:p>
            </p:txBody>
          </p:sp>
          <p:sp>
            <p:nvSpPr>
              <p:cNvPr id="91" name="자유형 90"/>
              <p:cNvSpPr/>
              <p:nvPr/>
            </p:nvSpPr>
            <p:spPr>
              <a:xfrm>
                <a:off x="4465423" y="1395924"/>
                <a:ext cx="49933" cy="91981"/>
              </a:xfrm>
              <a:custGeom>
                <a:avLst/>
                <a:gdLst>
                  <a:gd name="connsiteX0" fmla="*/ 0 w 45991"/>
                  <a:gd name="connsiteY0" fmla="*/ 0 h 91981"/>
                  <a:gd name="connsiteX1" fmla="*/ 0 w 45991"/>
                  <a:gd name="connsiteY1" fmla="*/ 91981 h 91981"/>
                  <a:gd name="connsiteX2" fmla="*/ 45991 w 45991"/>
                  <a:gd name="connsiteY2" fmla="*/ 91981 h 91981"/>
                  <a:gd name="connsiteX3" fmla="*/ 0 w 45991"/>
                  <a:gd name="connsiteY3" fmla="*/ 0 h 9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91" h="91981">
                    <a:moveTo>
                      <a:pt x="0" y="0"/>
                    </a:moveTo>
                    <a:lnTo>
                      <a:pt x="0" y="91981"/>
                    </a:lnTo>
                    <a:lnTo>
                      <a:pt x="45991" y="919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5875" cap="rnd">
                <a:noFill/>
                <a:tailEnd type="non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2" name="자유형 91"/>
              <p:cNvSpPr/>
              <p:nvPr/>
            </p:nvSpPr>
            <p:spPr>
              <a:xfrm flipH="1">
                <a:off x="471482" y="1395924"/>
                <a:ext cx="49933" cy="91981"/>
              </a:xfrm>
              <a:custGeom>
                <a:avLst/>
                <a:gdLst>
                  <a:gd name="connsiteX0" fmla="*/ 0 w 45991"/>
                  <a:gd name="connsiteY0" fmla="*/ 0 h 91981"/>
                  <a:gd name="connsiteX1" fmla="*/ 0 w 45991"/>
                  <a:gd name="connsiteY1" fmla="*/ 91981 h 91981"/>
                  <a:gd name="connsiteX2" fmla="*/ 45991 w 45991"/>
                  <a:gd name="connsiteY2" fmla="*/ 91981 h 91981"/>
                  <a:gd name="connsiteX3" fmla="*/ 0 w 45991"/>
                  <a:gd name="connsiteY3" fmla="*/ 0 h 9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91" h="91981">
                    <a:moveTo>
                      <a:pt x="0" y="0"/>
                    </a:moveTo>
                    <a:lnTo>
                      <a:pt x="0" y="91981"/>
                    </a:lnTo>
                    <a:lnTo>
                      <a:pt x="45991" y="919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5875" cap="rnd">
                <a:noFill/>
                <a:tailEnd type="non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87" name="제목 114"/>
            <p:cNvSpPr txBox="1">
              <a:spLocks/>
            </p:cNvSpPr>
            <p:nvPr/>
          </p:nvSpPr>
          <p:spPr>
            <a:xfrm>
              <a:off x="525982" y="1481401"/>
              <a:ext cx="3940822" cy="453019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/>
            <a:p>
              <a:pPr algn="ctr" eaLnBrk="0" latinLnBrk="0" hangingPunct="0">
                <a:defRPr/>
              </a:pPr>
              <a:r>
                <a:rPr lang="ko-KR" altLang="en-US" sz="2000" b="1" kern="0" spc="-150" dirty="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맑은 고딕" panose="020B0503020000020004" pitchFamily="50" charset="-127"/>
                  <a:ea typeface="맑은 고딕" panose="020B0503020000020004" pitchFamily="50" charset="-127"/>
                  <a:cs typeface="Arial" pitchFamily="34" charset="0"/>
                </a:rPr>
                <a:t>개선사항</a:t>
              </a:r>
              <a:endParaRPr lang="ko-KR" altLang="en-US" sz="2000" b="1" kern="0" spc="-150" dirty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endParaRPr>
            </a:p>
          </p:txBody>
        </p:sp>
      </p:grpSp>
      <p:sp>
        <p:nvSpPr>
          <p:cNvPr id="119" name="모서리가 둥근 직사각형 8"/>
          <p:cNvSpPr/>
          <p:nvPr/>
        </p:nvSpPr>
        <p:spPr>
          <a:xfrm>
            <a:off x="514198" y="1340768"/>
            <a:ext cx="4129809" cy="216024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rgbClr val="2562C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4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HY강B"/>
              </a:rPr>
              <a:t> </a:t>
            </a:r>
          </a:p>
          <a:p>
            <a:pPr algn="just">
              <a:lnSpc>
                <a:spcPct val="14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HY강B"/>
              </a:rPr>
              <a:t>만성질환 예방 자기건강관리 대상자수</a:t>
            </a:r>
            <a:endParaRPr lang="en-US" altLang="ko-KR" sz="1600" dirty="0" smtClean="0">
              <a:solidFill>
                <a:schemeClr val="tx1"/>
              </a:solidFill>
              <a:latin typeface="HY강B"/>
            </a:endParaRPr>
          </a:p>
          <a:p>
            <a:pPr algn="just">
              <a:lnSpc>
                <a:spcPct val="14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HY강B"/>
              </a:rPr>
              <a:t>               사업대상자 수</a:t>
            </a:r>
            <a:endParaRPr lang="ko-KR" altLang="en-US" sz="1600" dirty="0">
              <a:solidFill>
                <a:schemeClr val="tx1"/>
              </a:solidFill>
              <a:latin typeface="HY강B"/>
            </a:endParaRPr>
          </a:p>
        </p:txBody>
      </p:sp>
      <p:grpSp>
        <p:nvGrpSpPr>
          <p:cNvPr id="120" name="그룹 90"/>
          <p:cNvGrpSpPr/>
          <p:nvPr/>
        </p:nvGrpSpPr>
        <p:grpSpPr>
          <a:xfrm>
            <a:off x="458243" y="1348757"/>
            <a:ext cx="4257595" cy="468000"/>
            <a:chOff x="471482" y="1390934"/>
            <a:chExt cx="4043874" cy="392583"/>
          </a:xfrm>
          <a:solidFill>
            <a:srgbClr val="F58427"/>
          </a:solidFill>
        </p:grpSpPr>
        <p:sp>
          <p:nvSpPr>
            <p:cNvPr id="121" name="모서리가 둥근 직사각형 120"/>
            <p:cNvSpPr/>
            <p:nvPr/>
          </p:nvSpPr>
          <p:spPr>
            <a:xfrm>
              <a:off x="511199" y="1390934"/>
              <a:ext cx="3957964" cy="392583"/>
            </a:xfrm>
            <a:prstGeom prst="roundRect">
              <a:avLst>
                <a:gd name="adj" fmla="val 0"/>
              </a:avLst>
            </a:prstGeom>
            <a:grpFill/>
            <a:ln w="6350">
              <a:solidFill>
                <a:schemeClr val="bg1"/>
              </a:solidFill>
            </a:ln>
            <a:effectLst>
              <a:outerShdw blurRad="25400" dist="25400" dir="5400000" algn="t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2" name="직사각형 121"/>
            <p:cNvSpPr/>
            <p:nvPr/>
          </p:nvSpPr>
          <p:spPr>
            <a:xfrm>
              <a:off x="530658" y="1407733"/>
              <a:ext cx="3919468" cy="45719"/>
            </a:xfrm>
            <a:prstGeom prst="rect">
              <a:avLst/>
            </a:prstGeom>
            <a:grpFill/>
            <a:ln w="22225">
              <a:noFill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123" name="자유형 122"/>
            <p:cNvSpPr/>
            <p:nvPr/>
          </p:nvSpPr>
          <p:spPr>
            <a:xfrm>
              <a:off x="4465423" y="1395924"/>
              <a:ext cx="49933" cy="91981"/>
            </a:xfrm>
            <a:custGeom>
              <a:avLst/>
              <a:gdLst>
                <a:gd name="connsiteX0" fmla="*/ 0 w 45991"/>
                <a:gd name="connsiteY0" fmla="*/ 0 h 91981"/>
                <a:gd name="connsiteX1" fmla="*/ 0 w 45991"/>
                <a:gd name="connsiteY1" fmla="*/ 91981 h 91981"/>
                <a:gd name="connsiteX2" fmla="*/ 45991 w 45991"/>
                <a:gd name="connsiteY2" fmla="*/ 91981 h 91981"/>
                <a:gd name="connsiteX3" fmla="*/ 0 w 45991"/>
                <a:gd name="connsiteY3" fmla="*/ 0 h 91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91" h="91981">
                  <a:moveTo>
                    <a:pt x="0" y="0"/>
                  </a:moveTo>
                  <a:lnTo>
                    <a:pt x="0" y="91981"/>
                  </a:lnTo>
                  <a:lnTo>
                    <a:pt x="45991" y="919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58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24" name="자유형 123"/>
            <p:cNvSpPr/>
            <p:nvPr/>
          </p:nvSpPr>
          <p:spPr>
            <a:xfrm flipH="1">
              <a:off x="471482" y="1395924"/>
              <a:ext cx="49933" cy="91981"/>
            </a:xfrm>
            <a:custGeom>
              <a:avLst/>
              <a:gdLst>
                <a:gd name="connsiteX0" fmla="*/ 0 w 45991"/>
                <a:gd name="connsiteY0" fmla="*/ 0 h 91981"/>
                <a:gd name="connsiteX1" fmla="*/ 0 w 45991"/>
                <a:gd name="connsiteY1" fmla="*/ 91981 h 91981"/>
                <a:gd name="connsiteX2" fmla="*/ 45991 w 45991"/>
                <a:gd name="connsiteY2" fmla="*/ 91981 h 91981"/>
                <a:gd name="connsiteX3" fmla="*/ 0 w 45991"/>
                <a:gd name="connsiteY3" fmla="*/ 0 h 91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91" h="91981">
                  <a:moveTo>
                    <a:pt x="0" y="0"/>
                  </a:moveTo>
                  <a:lnTo>
                    <a:pt x="0" y="91981"/>
                  </a:lnTo>
                  <a:lnTo>
                    <a:pt x="45991" y="919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58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5" name="제목 114"/>
          <p:cNvSpPr txBox="1">
            <a:spLocks/>
          </p:cNvSpPr>
          <p:nvPr/>
        </p:nvSpPr>
        <p:spPr>
          <a:xfrm>
            <a:off x="1562284" y="1422184"/>
            <a:ext cx="3312368" cy="273061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eaLnBrk="0" latinLnBrk="0" hangingPunct="0">
              <a:defRPr/>
            </a:pPr>
            <a:r>
              <a:rPr lang="ko-KR" altLang="en-US" sz="20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만성질환 건강관리 실시율</a:t>
            </a:r>
            <a:endParaRPr lang="ko-KR" altLang="en-US" sz="2000" b="1" kern="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127" name="모서리가 둥근 직사각형 8"/>
          <p:cNvSpPr/>
          <p:nvPr/>
        </p:nvSpPr>
        <p:spPr>
          <a:xfrm>
            <a:off x="4760033" y="1484784"/>
            <a:ext cx="3902755" cy="201622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rgbClr val="00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40000"/>
              </a:lnSpc>
            </a:pPr>
            <a:r>
              <a:rPr lang="ko-KR" altLang="en-US" sz="1600" dirty="0" smtClean="0">
                <a:solidFill>
                  <a:srgbClr val="4A452A"/>
                </a:solidFill>
                <a:latin typeface="HY강B"/>
              </a:rPr>
              <a:t>  </a:t>
            </a:r>
            <a:endParaRPr lang="en-US" altLang="ko-KR" sz="1600" dirty="0" smtClean="0">
              <a:solidFill>
                <a:srgbClr val="4A452A"/>
              </a:solidFill>
              <a:latin typeface="HY강B"/>
            </a:endParaRPr>
          </a:p>
          <a:p>
            <a:pPr algn="just">
              <a:lnSpc>
                <a:spcPct val="140000"/>
              </a:lnSpc>
            </a:pPr>
            <a:r>
              <a:rPr lang="en-US" altLang="ko-KR" sz="1600" dirty="0">
                <a:solidFill>
                  <a:srgbClr val="4A452A"/>
                </a:solidFill>
                <a:latin typeface="HY강B"/>
              </a:rPr>
              <a:t> </a:t>
            </a:r>
            <a:r>
              <a:rPr lang="en-US" altLang="ko-KR" sz="1600" dirty="0" smtClean="0">
                <a:solidFill>
                  <a:srgbClr val="4A452A"/>
                </a:solidFill>
                <a:latin typeface="HY강B"/>
              </a:rPr>
              <a:t> </a:t>
            </a:r>
            <a:r>
              <a:rPr lang="ko-KR" altLang="en-US" sz="1600" dirty="0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목표량 </a:t>
            </a:r>
            <a:r>
              <a:rPr lang="en-US" altLang="ko-KR" sz="1600" dirty="0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50%</a:t>
            </a:r>
          </a:p>
          <a:p>
            <a:pPr algn="just">
              <a:lnSpc>
                <a:spcPct val="140000"/>
              </a:lnSpc>
            </a:pPr>
            <a:r>
              <a:rPr lang="en-US" altLang="ko-KR" sz="1600" dirty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dirty="0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실시전</a:t>
            </a:r>
            <a:r>
              <a:rPr lang="ko-KR" altLang="en-US" sz="1600" dirty="0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dirty="0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24% </a:t>
            </a:r>
          </a:p>
          <a:p>
            <a:pPr algn="just">
              <a:lnSpc>
                <a:spcPct val="140000"/>
              </a:lnSpc>
            </a:pPr>
            <a:r>
              <a:rPr lang="ko-KR" altLang="en-US" sz="1600" dirty="0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1600" dirty="0" err="1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실시후</a:t>
            </a:r>
            <a:r>
              <a:rPr lang="ko-KR" altLang="en-US" sz="1600" dirty="0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dirty="0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73% </a:t>
            </a:r>
          </a:p>
        </p:txBody>
      </p:sp>
      <p:grpSp>
        <p:nvGrpSpPr>
          <p:cNvPr id="128" name="그룹 118"/>
          <p:cNvGrpSpPr/>
          <p:nvPr/>
        </p:nvGrpSpPr>
        <p:grpSpPr>
          <a:xfrm>
            <a:off x="4688022" y="1340768"/>
            <a:ext cx="4140000" cy="468000"/>
            <a:chOff x="471482" y="1390934"/>
            <a:chExt cx="3978644" cy="466703"/>
          </a:xfrm>
        </p:grpSpPr>
        <p:sp>
          <p:nvSpPr>
            <p:cNvPr id="129" name="모서리가 둥근 직사각형 128"/>
            <p:cNvSpPr/>
            <p:nvPr/>
          </p:nvSpPr>
          <p:spPr>
            <a:xfrm>
              <a:off x="511199" y="1390934"/>
              <a:ext cx="3791323" cy="466703"/>
            </a:xfrm>
            <a:prstGeom prst="roundRect">
              <a:avLst>
                <a:gd name="adj" fmla="val 0"/>
              </a:avLst>
            </a:prstGeom>
            <a:solidFill>
              <a:srgbClr val="35955C"/>
            </a:solidFill>
            <a:ln w="6350">
              <a:solidFill>
                <a:schemeClr val="bg1"/>
              </a:solidFill>
            </a:ln>
            <a:effectLst>
              <a:outerShdw blurRad="25400" dist="25400" dir="5400000" algn="t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>
                <a:solidFill>
                  <a:prstClr val="white"/>
                </a:solidFill>
              </a:endParaRPr>
            </a:p>
          </p:txBody>
        </p:sp>
        <p:sp>
          <p:nvSpPr>
            <p:cNvPr id="130" name="직사각형 129"/>
            <p:cNvSpPr/>
            <p:nvPr/>
          </p:nvSpPr>
          <p:spPr>
            <a:xfrm>
              <a:off x="530658" y="1407733"/>
              <a:ext cx="3919468" cy="45719"/>
            </a:xfrm>
            <a:prstGeom prst="rect">
              <a:avLst/>
            </a:prstGeom>
            <a:gradFill>
              <a:gsLst>
                <a:gs pos="100000">
                  <a:schemeClr val="bg1">
                    <a:alpha val="41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16200000" scaled="0"/>
            </a:gradFill>
            <a:ln w="22225">
              <a:noFill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>
                <a:solidFill>
                  <a:prstClr val="white"/>
                </a:solidFill>
              </a:endParaRPr>
            </a:p>
          </p:txBody>
        </p:sp>
        <p:sp>
          <p:nvSpPr>
            <p:cNvPr id="131" name="자유형 130"/>
            <p:cNvSpPr/>
            <p:nvPr/>
          </p:nvSpPr>
          <p:spPr>
            <a:xfrm>
              <a:off x="4302522" y="1390934"/>
              <a:ext cx="49933" cy="91982"/>
            </a:xfrm>
            <a:custGeom>
              <a:avLst/>
              <a:gdLst>
                <a:gd name="connsiteX0" fmla="*/ 0 w 45991"/>
                <a:gd name="connsiteY0" fmla="*/ 0 h 91981"/>
                <a:gd name="connsiteX1" fmla="*/ 0 w 45991"/>
                <a:gd name="connsiteY1" fmla="*/ 91981 h 91981"/>
                <a:gd name="connsiteX2" fmla="*/ 45991 w 45991"/>
                <a:gd name="connsiteY2" fmla="*/ 91981 h 91981"/>
                <a:gd name="connsiteX3" fmla="*/ 0 w 45991"/>
                <a:gd name="connsiteY3" fmla="*/ 0 h 91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91" h="91981">
                  <a:moveTo>
                    <a:pt x="0" y="0"/>
                  </a:moveTo>
                  <a:lnTo>
                    <a:pt x="0" y="91981"/>
                  </a:lnTo>
                  <a:lnTo>
                    <a:pt x="45991" y="919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158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>
                <a:solidFill>
                  <a:prstClr val="white"/>
                </a:solidFill>
              </a:endParaRPr>
            </a:p>
          </p:txBody>
        </p:sp>
        <p:sp>
          <p:nvSpPr>
            <p:cNvPr id="132" name="자유형 131"/>
            <p:cNvSpPr/>
            <p:nvPr/>
          </p:nvSpPr>
          <p:spPr>
            <a:xfrm flipH="1">
              <a:off x="471482" y="1395924"/>
              <a:ext cx="49933" cy="91981"/>
            </a:xfrm>
            <a:custGeom>
              <a:avLst/>
              <a:gdLst>
                <a:gd name="connsiteX0" fmla="*/ 0 w 45991"/>
                <a:gd name="connsiteY0" fmla="*/ 0 h 91981"/>
                <a:gd name="connsiteX1" fmla="*/ 0 w 45991"/>
                <a:gd name="connsiteY1" fmla="*/ 91981 h 91981"/>
                <a:gd name="connsiteX2" fmla="*/ 45991 w 45991"/>
                <a:gd name="connsiteY2" fmla="*/ 91981 h 91981"/>
                <a:gd name="connsiteX3" fmla="*/ 0 w 45991"/>
                <a:gd name="connsiteY3" fmla="*/ 0 h 91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91" h="91981">
                  <a:moveTo>
                    <a:pt x="0" y="0"/>
                  </a:moveTo>
                  <a:lnTo>
                    <a:pt x="0" y="91981"/>
                  </a:lnTo>
                  <a:lnTo>
                    <a:pt x="45991" y="919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158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>
                <a:solidFill>
                  <a:prstClr val="white"/>
                </a:solidFill>
              </a:endParaRPr>
            </a:p>
          </p:txBody>
        </p:sp>
      </p:grpSp>
      <p:sp>
        <p:nvSpPr>
          <p:cNvPr id="133" name="제목 114"/>
          <p:cNvSpPr txBox="1">
            <a:spLocks/>
          </p:cNvSpPr>
          <p:nvPr/>
        </p:nvSpPr>
        <p:spPr>
          <a:xfrm>
            <a:off x="5631364" y="1363351"/>
            <a:ext cx="2698137" cy="337325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eaLnBrk="0" latinLnBrk="0" hangingPunct="0">
              <a:defRPr/>
            </a:pPr>
            <a:r>
              <a:rPr lang="ko-KR" altLang="en-US" sz="2000" b="1" kern="0" spc="-10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   목표달성</a:t>
            </a:r>
            <a:endParaRPr lang="ko-KR" altLang="en-US" sz="2000" b="1" kern="0" spc="-10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585057" y="1452532"/>
            <a:ext cx="1008112" cy="270727"/>
          </a:xfrm>
          <a:prstGeom prst="roundRect">
            <a:avLst/>
          </a:prstGeom>
          <a:solidFill>
            <a:schemeClr val="bg1"/>
          </a:solidFill>
          <a:ln w="15875" cap="rnd">
            <a:noFill/>
            <a:tailEnd type="none"/>
          </a:ln>
          <a:effectLst>
            <a:innerShdw blurRad="127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0" name="직사각형 139"/>
          <p:cNvSpPr/>
          <p:nvPr/>
        </p:nvSpPr>
        <p:spPr>
          <a:xfrm>
            <a:off x="532051" y="1379372"/>
            <a:ext cx="11079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kern="0" dirty="0" smtClean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성과지표</a:t>
            </a:r>
            <a:endParaRPr lang="ko-KR" altLang="en-US" kern="0" dirty="0">
              <a:gradFill>
                <a:gsLst>
                  <a:gs pos="100000">
                    <a:srgbClr val="4F81BD">
                      <a:lumMod val="75000"/>
                    </a:srgbClr>
                  </a:gs>
                  <a:gs pos="100000">
                    <a:srgbClr val="0070C0"/>
                  </a:gs>
                </a:gsLst>
                <a:lin ang="5400000" scaled="0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1" name="모서리가 둥근 직사각형 140"/>
          <p:cNvSpPr/>
          <p:nvPr/>
        </p:nvSpPr>
        <p:spPr>
          <a:xfrm>
            <a:off x="4832039" y="1412776"/>
            <a:ext cx="964097" cy="270727"/>
          </a:xfrm>
          <a:prstGeom prst="roundRect">
            <a:avLst/>
          </a:prstGeom>
          <a:solidFill>
            <a:schemeClr val="bg1"/>
          </a:solidFill>
          <a:ln w="15875" cap="rnd">
            <a:noFill/>
            <a:tailEnd type="none"/>
          </a:ln>
          <a:effectLst>
            <a:innerShdw blurRad="127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2" name="직사각형 141"/>
          <p:cNvSpPr/>
          <p:nvPr/>
        </p:nvSpPr>
        <p:spPr>
          <a:xfrm>
            <a:off x="4744616" y="1340768"/>
            <a:ext cx="1107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kern="0" dirty="0" smtClean="0">
                <a:gradFill>
                  <a:gsLst>
                    <a:gs pos="100000">
                      <a:srgbClr val="007033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사업결과</a:t>
            </a:r>
            <a:endParaRPr lang="ko-KR" altLang="en-US" kern="0" dirty="0">
              <a:gradFill>
                <a:gsLst>
                  <a:gs pos="100000">
                    <a:srgbClr val="007033"/>
                  </a:gs>
                  <a:gs pos="100000">
                    <a:srgbClr val="0070C0"/>
                  </a:gs>
                </a:gsLst>
                <a:lin ang="5400000" scaled="0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3" name="자유형 142"/>
          <p:cNvSpPr/>
          <p:nvPr/>
        </p:nvSpPr>
        <p:spPr>
          <a:xfrm flipV="1">
            <a:off x="755576" y="2564904"/>
            <a:ext cx="2880320" cy="77306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3635896" y="249289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 × 100</a:t>
            </a:r>
            <a:endParaRPr lang="ko-KR" altLang="en-US" dirty="0"/>
          </a:p>
        </p:txBody>
      </p:sp>
      <p:grpSp>
        <p:nvGrpSpPr>
          <p:cNvPr id="31" name="그룹 284"/>
          <p:cNvGrpSpPr/>
          <p:nvPr/>
        </p:nvGrpSpPr>
        <p:grpSpPr>
          <a:xfrm>
            <a:off x="8009730" y="1934404"/>
            <a:ext cx="274614" cy="929823"/>
            <a:chOff x="2966984" y="8254663"/>
            <a:chExt cx="289837" cy="335238"/>
          </a:xfrm>
        </p:grpSpPr>
        <p:sp>
          <p:nvSpPr>
            <p:cNvPr id="33" name="Rectangle 29"/>
            <p:cNvSpPr>
              <a:spLocks noChangeArrowheads="1"/>
            </p:cNvSpPr>
            <p:nvPr/>
          </p:nvSpPr>
          <p:spPr bwMode="auto">
            <a:xfrm rot="10800000">
              <a:off x="2966984" y="8254663"/>
              <a:ext cx="289837" cy="335238"/>
            </a:xfrm>
            <a:prstGeom prst="rect">
              <a:avLst/>
            </a:prstGeom>
            <a:gradFill rotWithShape="1">
              <a:gsLst>
                <a:gs pos="100000">
                  <a:srgbClr val="C00000"/>
                </a:gs>
                <a:gs pos="0">
                  <a:srgbClr val="C00000"/>
                </a:gs>
                <a:gs pos="51000">
                  <a:srgbClr val="FF0000"/>
                </a:gs>
                <a:gs pos="45000">
                  <a:schemeClr val="accent2">
                    <a:lumMod val="50000"/>
                  </a:schemeClr>
                </a:gs>
              </a:gsLst>
              <a:lin ang="10800000" scaled="0"/>
            </a:gradFill>
            <a:ln>
              <a:noFill/>
            </a:ln>
            <a:effectLst>
              <a:reflection blurRad="6350" stA="32000" endPos="9000" dir="5400000" sy="-100000" algn="bl" rotWithShape="0"/>
            </a:effectLst>
            <a:extLst/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3100469" y="8254663"/>
              <a:ext cx="51027" cy="335238"/>
            </a:xfrm>
            <a:prstGeom prst="rect">
              <a:avLst/>
            </a:prstGeom>
            <a:gradFill>
              <a:gsLst>
                <a:gs pos="0">
                  <a:srgbClr val="3E7898">
                    <a:tint val="66000"/>
                    <a:satMod val="160000"/>
                    <a:alpha val="0"/>
                  </a:srgbClr>
                </a:gs>
                <a:gs pos="50000">
                  <a:srgbClr val="FFFFFF">
                    <a:alpha val="73000"/>
                  </a:srgbClr>
                </a:gs>
                <a:gs pos="100000">
                  <a:srgbClr val="3E7898">
                    <a:tint val="23500"/>
                    <a:satMod val="160000"/>
                    <a:alpha val="0"/>
                  </a:srgbClr>
                </a:gs>
              </a:gsLst>
              <a:lin ang="0" scaled="0"/>
            </a:gradFill>
            <a:ln w="15875" cap="rnd" cmpd="sng" algn="ctr">
              <a:noFill/>
              <a:prstDash val="solid"/>
              <a:tailEnd type="none"/>
            </a:ln>
            <a:effectLst/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35" name="그룹 287"/>
          <p:cNvGrpSpPr/>
          <p:nvPr/>
        </p:nvGrpSpPr>
        <p:grpSpPr>
          <a:xfrm>
            <a:off x="7524327" y="2266453"/>
            <a:ext cx="274614" cy="604577"/>
            <a:chOff x="2966984" y="8254663"/>
            <a:chExt cx="289837" cy="335238"/>
          </a:xfrm>
        </p:grpSpPr>
        <p:sp>
          <p:nvSpPr>
            <p:cNvPr id="36" name="Rectangle 29"/>
            <p:cNvSpPr>
              <a:spLocks noChangeArrowheads="1"/>
            </p:cNvSpPr>
            <p:nvPr/>
          </p:nvSpPr>
          <p:spPr bwMode="auto">
            <a:xfrm rot="10800000">
              <a:off x="2966984" y="8254663"/>
              <a:ext cx="289837" cy="335238"/>
            </a:xfrm>
            <a:prstGeom prst="rect">
              <a:avLst/>
            </a:prstGeom>
            <a:gradFill rotWithShape="1">
              <a:gsLst>
                <a:gs pos="100000">
                  <a:schemeClr val="accent6">
                    <a:lumMod val="75000"/>
                  </a:schemeClr>
                </a:gs>
                <a:gs pos="0">
                  <a:schemeClr val="accent6">
                    <a:lumMod val="50000"/>
                  </a:schemeClr>
                </a:gs>
                <a:gs pos="51000">
                  <a:schemeClr val="accent6">
                    <a:lumMod val="75000"/>
                  </a:schemeClr>
                </a:gs>
                <a:gs pos="45000">
                  <a:schemeClr val="accent6">
                    <a:lumMod val="50000"/>
                  </a:schemeClr>
                </a:gs>
              </a:gsLst>
              <a:lin ang="10800000" scaled="0"/>
            </a:gradFill>
            <a:ln>
              <a:noFill/>
            </a:ln>
            <a:effectLst>
              <a:reflection blurRad="6350" stA="32000" endPos="9000" dir="5400000" sy="-100000" algn="bl" rotWithShape="0"/>
            </a:effectLst>
            <a:extLst/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3100469" y="8254663"/>
              <a:ext cx="51027" cy="335238"/>
            </a:xfrm>
            <a:prstGeom prst="rect">
              <a:avLst/>
            </a:prstGeom>
            <a:gradFill>
              <a:gsLst>
                <a:gs pos="0">
                  <a:srgbClr val="3E7898">
                    <a:tint val="66000"/>
                    <a:satMod val="160000"/>
                    <a:alpha val="0"/>
                  </a:srgbClr>
                </a:gs>
                <a:gs pos="50000">
                  <a:srgbClr val="FFFFFF">
                    <a:alpha val="73000"/>
                  </a:srgbClr>
                </a:gs>
                <a:gs pos="100000">
                  <a:srgbClr val="3E7898">
                    <a:tint val="23500"/>
                    <a:satMod val="160000"/>
                    <a:alpha val="0"/>
                  </a:srgbClr>
                </a:gs>
              </a:gsLst>
              <a:lin ang="0" scaled="0"/>
            </a:gradFill>
            <a:ln w="15875" cap="rnd" cmpd="sng" algn="ctr">
              <a:noFill/>
              <a:prstDash val="solid"/>
              <a:tailEnd type="none"/>
            </a:ln>
            <a:effectLst/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41" name="그룹 297"/>
          <p:cNvGrpSpPr/>
          <p:nvPr/>
        </p:nvGrpSpPr>
        <p:grpSpPr>
          <a:xfrm>
            <a:off x="7039400" y="2522524"/>
            <a:ext cx="274614" cy="335018"/>
            <a:chOff x="2966984" y="8254663"/>
            <a:chExt cx="289837" cy="335238"/>
          </a:xfrm>
        </p:grpSpPr>
        <p:sp>
          <p:nvSpPr>
            <p:cNvPr id="42" name="Rectangle 29"/>
            <p:cNvSpPr>
              <a:spLocks noChangeArrowheads="1"/>
            </p:cNvSpPr>
            <p:nvPr/>
          </p:nvSpPr>
          <p:spPr bwMode="auto">
            <a:xfrm rot="10800000">
              <a:off x="2966984" y="8254663"/>
              <a:ext cx="289837" cy="335238"/>
            </a:xfrm>
            <a:prstGeom prst="rect">
              <a:avLst/>
            </a:prstGeom>
            <a:gradFill rotWithShape="1">
              <a:gsLst>
                <a:gs pos="100000">
                  <a:schemeClr val="tx1">
                    <a:lumMod val="50000"/>
                    <a:lumOff val="50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  <a:gs pos="51000">
                  <a:schemeClr val="tx1">
                    <a:lumMod val="65000"/>
                    <a:lumOff val="35000"/>
                  </a:schemeClr>
                </a:gs>
                <a:gs pos="45000">
                  <a:schemeClr val="tx1">
                    <a:lumMod val="75000"/>
                    <a:lumOff val="25000"/>
                  </a:schemeClr>
                </a:gs>
              </a:gsLst>
              <a:lin ang="10800000" scaled="0"/>
            </a:gradFill>
            <a:ln>
              <a:noFill/>
            </a:ln>
            <a:effectLst>
              <a:reflection blurRad="6350" stA="32000" endPos="9000" dir="5400000" sy="-100000" algn="bl" rotWithShape="0"/>
            </a:effectLst>
            <a:extLst/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3100469" y="8254663"/>
              <a:ext cx="51027" cy="335238"/>
            </a:xfrm>
            <a:prstGeom prst="rect">
              <a:avLst/>
            </a:prstGeom>
            <a:gradFill>
              <a:gsLst>
                <a:gs pos="0">
                  <a:srgbClr val="3E7898">
                    <a:tint val="66000"/>
                    <a:satMod val="160000"/>
                    <a:alpha val="0"/>
                  </a:srgbClr>
                </a:gs>
                <a:gs pos="50000">
                  <a:srgbClr val="FFFFFF">
                    <a:alpha val="73000"/>
                  </a:srgbClr>
                </a:gs>
                <a:gs pos="100000">
                  <a:srgbClr val="3E7898">
                    <a:tint val="23500"/>
                    <a:satMod val="160000"/>
                    <a:alpha val="0"/>
                  </a:srgbClr>
                </a:gs>
              </a:gsLst>
              <a:lin ang="0" scaled="0"/>
            </a:gradFill>
            <a:ln w="15875" cap="rnd" cmpd="sng" algn="ctr">
              <a:noFill/>
              <a:prstDash val="solid"/>
              <a:tailEnd type="none"/>
            </a:ln>
            <a:effectLst/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28" name="그룹 281"/>
          <p:cNvGrpSpPr/>
          <p:nvPr/>
        </p:nvGrpSpPr>
        <p:grpSpPr>
          <a:xfrm>
            <a:off x="6797539" y="3080684"/>
            <a:ext cx="1584176" cy="320108"/>
            <a:chOff x="1043608" y="5513705"/>
            <a:chExt cx="2503561" cy="771517"/>
          </a:xfrm>
        </p:grpSpPr>
        <p:sp>
          <p:nvSpPr>
            <p:cNvPr id="29" name="직사각형 28"/>
            <p:cNvSpPr/>
            <p:nvPr/>
          </p:nvSpPr>
          <p:spPr>
            <a:xfrm>
              <a:off x="1043608" y="5805264"/>
              <a:ext cx="2503561" cy="479958"/>
            </a:xfrm>
            <a:prstGeom prst="rect">
              <a:avLst/>
            </a:prstGeom>
            <a:solidFill>
              <a:srgbClr val="236A8D"/>
            </a:solidFill>
            <a:ln w="15875" cap="rnd">
              <a:noFill/>
              <a:tailEnd type="none"/>
            </a:ln>
            <a:effectLst>
              <a:innerShdw blurRad="63500">
                <a:schemeClr val="tx2">
                  <a:lumMod val="75000"/>
                  <a:alpha val="73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사다리꼴 29"/>
            <p:cNvSpPr/>
            <p:nvPr/>
          </p:nvSpPr>
          <p:spPr>
            <a:xfrm>
              <a:off x="1043608" y="5513705"/>
              <a:ext cx="2503561" cy="288032"/>
            </a:xfrm>
            <a:prstGeom prst="trapezoid">
              <a:avLst>
                <a:gd name="adj" fmla="val 64961"/>
              </a:avLst>
            </a:prstGeom>
            <a:solidFill>
              <a:schemeClr val="bg1">
                <a:lumMod val="95000"/>
              </a:schemeClr>
            </a:solidFill>
            <a:ln w="6350" cap="rnd">
              <a:solidFill>
                <a:schemeClr val="bg1">
                  <a:lumMod val="85000"/>
                </a:schemeClr>
              </a:solidFill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8" name="제목 114"/>
          <p:cNvSpPr txBox="1">
            <a:spLocks/>
          </p:cNvSpPr>
          <p:nvPr/>
        </p:nvSpPr>
        <p:spPr>
          <a:xfrm>
            <a:off x="6804248" y="3179798"/>
            <a:ext cx="1584176" cy="231404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algn="ctr" eaLnBrk="0" latinLnBrk="0" hangingPunct="0">
              <a:defRPr/>
            </a:pPr>
            <a:r>
              <a:rPr lang="ko-KR" altLang="en-US" sz="1100" kern="0" spc="-90" dirty="0" err="1" smtClean="0">
                <a:gradFill>
                  <a:gsLst>
                    <a:gs pos="100000">
                      <a:srgbClr val="FFFF00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실시전</a:t>
            </a:r>
            <a:r>
              <a:rPr lang="ko-KR" altLang="en-US" sz="1100" kern="0" spc="-90" dirty="0" smtClean="0">
                <a:gradFill>
                  <a:gsLst>
                    <a:gs pos="100000">
                      <a:srgbClr val="FFFF00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   목표량  </a:t>
            </a:r>
            <a:r>
              <a:rPr lang="ko-KR" altLang="en-US" sz="1100" kern="0" spc="-90" dirty="0" err="1" smtClean="0">
                <a:gradFill>
                  <a:gsLst>
                    <a:gs pos="100000">
                      <a:srgbClr val="FFFF00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실시후</a:t>
            </a:r>
            <a:endParaRPr lang="ko-KR" altLang="en-US" sz="1100" kern="0" spc="-90" dirty="0">
              <a:gradFill>
                <a:gsLst>
                  <a:gs pos="100000">
                    <a:srgbClr val="FFFF00"/>
                  </a:gs>
                  <a:gs pos="100000">
                    <a:srgbClr val="0070C0"/>
                  </a:gs>
                </a:gsLst>
                <a:lin ang="5400000" scaled="0"/>
              </a:gradFill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162" name="제목 114"/>
          <p:cNvSpPr txBox="1">
            <a:spLocks/>
          </p:cNvSpPr>
          <p:nvPr/>
        </p:nvSpPr>
        <p:spPr>
          <a:xfrm>
            <a:off x="6831640" y="2969417"/>
            <a:ext cx="1584176" cy="216024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algn="ctr" eaLnBrk="0" latinLnBrk="0" hangingPunct="0">
              <a:defRPr/>
            </a:pPr>
            <a:r>
              <a:rPr lang="en-US" altLang="ko-KR" sz="1100" b="1" kern="0" spc="-90" dirty="0" smtClean="0">
                <a:latin typeface="-윤고딕340" panose="02030504000101010101" pitchFamily="18" charset="-127"/>
                <a:ea typeface="-윤고딕340" panose="02030504000101010101" pitchFamily="18" charset="-127"/>
                <a:cs typeface="Arial" pitchFamily="34" charset="0"/>
              </a:rPr>
              <a:t>24%</a:t>
            </a:r>
            <a:r>
              <a:rPr lang="ko-KR" altLang="en-US" sz="1100" b="1" kern="0" spc="-90" dirty="0" smtClean="0">
                <a:latin typeface="-윤고딕340" panose="02030504000101010101" pitchFamily="18" charset="-127"/>
                <a:ea typeface="-윤고딕340" panose="02030504000101010101" pitchFamily="18" charset="-127"/>
                <a:cs typeface="Arial" pitchFamily="34" charset="0"/>
              </a:rPr>
              <a:t>         </a:t>
            </a:r>
            <a:r>
              <a:rPr lang="en-US" altLang="ko-KR" sz="1100" b="1" kern="0" spc="-90" dirty="0" smtClean="0">
                <a:latin typeface="-윤고딕340" panose="02030504000101010101" pitchFamily="18" charset="-127"/>
                <a:ea typeface="-윤고딕340" panose="02030504000101010101" pitchFamily="18" charset="-127"/>
                <a:cs typeface="Arial" pitchFamily="34" charset="0"/>
              </a:rPr>
              <a:t>50%         73%</a:t>
            </a:r>
            <a:endParaRPr lang="ko-KR" altLang="en-US" sz="1100" b="1" kern="0" spc="-90" dirty="0">
              <a:latin typeface="-윤고딕340" panose="02030504000101010101" pitchFamily="18" charset="-127"/>
              <a:ea typeface="-윤고딕340" panose="02030504000101010101" pitchFamily="18" charset="-127"/>
              <a:cs typeface="Arial" pitchFamily="34" charset="0"/>
            </a:endParaRPr>
          </a:p>
        </p:txBody>
      </p:sp>
      <p:sp>
        <p:nvSpPr>
          <p:cNvPr id="163" name="직사각형 162"/>
          <p:cNvSpPr/>
          <p:nvPr/>
        </p:nvSpPr>
        <p:spPr>
          <a:xfrm>
            <a:off x="611560" y="4437112"/>
            <a:ext cx="423769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4A452A"/>
                </a:solidFill>
                <a:latin typeface="+mn-ea"/>
              </a:rPr>
              <a:t>○ </a:t>
            </a:r>
            <a:r>
              <a:rPr lang="ko-KR" altLang="en-US" sz="1400" b="1" dirty="0" smtClean="0">
                <a:latin typeface="+mn-ea"/>
              </a:rPr>
              <a:t>기록을 통한 건강관리 만족도 향상</a:t>
            </a: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solidFill>
                  <a:srgbClr val="4A452A"/>
                </a:solidFill>
                <a:latin typeface="+mn-ea"/>
              </a:rPr>
              <a:t>○ </a:t>
            </a:r>
            <a:r>
              <a:rPr lang="ko-KR" altLang="en-US" sz="1400" b="1" dirty="0" smtClean="0">
                <a:latin typeface="+mn-ea"/>
              </a:rPr>
              <a:t>기록공유로 건강관심도 향상</a:t>
            </a:r>
            <a:endParaRPr lang="en-US" altLang="ko-KR" sz="14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+mn-ea"/>
              </a:rPr>
              <a:t>   (</a:t>
            </a:r>
            <a:r>
              <a:rPr lang="ko-KR" altLang="en-US" sz="1400" b="1" dirty="0">
                <a:latin typeface="+mn-ea"/>
              </a:rPr>
              <a:t>가족 및 </a:t>
            </a:r>
            <a:r>
              <a:rPr lang="ko-KR" altLang="en-US" sz="1400" b="1" dirty="0" smtClean="0">
                <a:latin typeface="+mn-ea"/>
              </a:rPr>
              <a:t>주치의</a:t>
            </a:r>
            <a:r>
              <a:rPr lang="en-US" altLang="ko-KR" sz="1400" b="1" dirty="0" smtClean="0">
                <a:latin typeface="+mn-ea"/>
              </a:rPr>
              <a:t>)</a:t>
            </a:r>
            <a:endParaRPr lang="ko-KR" altLang="en-US" sz="14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4A452A"/>
                </a:solidFill>
                <a:latin typeface="+mn-ea"/>
              </a:rPr>
              <a:t>○ </a:t>
            </a:r>
            <a:r>
              <a:rPr lang="en-US" altLang="ko-KR" sz="1400" b="1" dirty="0" smtClean="0">
                <a:latin typeface="+mn-ea"/>
              </a:rPr>
              <a:t>PHIS</a:t>
            </a:r>
            <a:r>
              <a:rPr lang="ko-KR" altLang="en-US" sz="1400" b="1" dirty="0" smtClean="0">
                <a:latin typeface="+mn-ea"/>
              </a:rPr>
              <a:t>를 활용한 대상자 건강관리</a:t>
            </a:r>
          </a:p>
        </p:txBody>
      </p:sp>
      <p:sp>
        <p:nvSpPr>
          <p:cNvPr id="165" name="직사각형 164"/>
          <p:cNvSpPr/>
          <p:nvPr/>
        </p:nvSpPr>
        <p:spPr>
          <a:xfrm>
            <a:off x="4746898" y="4077072"/>
            <a:ext cx="4015142" cy="2203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ko-KR" altLang="en-US" sz="1400" b="1" dirty="0">
                <a:solidFill>
                  <a:srgbClr val="4A452A"/>
                </a:solidFill>
                <a:latin typeface="+mn-ea"/>
              </a:rPr>
              <a:t>○ </a:t>
            </a:r>
            <a:r>
              <a:rPr lang="ko-KR" altLang="en-US" sz="1400" b="1" dirty="0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자기관리 수첩 보완</a:t>
            </a:r>
            <a:endParaRPr lang="en-US" altLang="ko-KR" sz="1400" b="1" dirty="0" smtClean="0">
              <a:solidFill>
                <a:srgbClr val="4A452A"/>
              </a:solidFill>
              <a:latin typeface="맑은 고딕" panose="020B0503020000020004" pitchFamily="50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0" dirty="0" smtClean="0">
                <a:solidFill>
                  <a:srgbClr val="4A452A"/>
                </a:solidFill>
                <a:latin typeface="맑은 고딕" panose="020B0503020000020004" pitchFamily="50" charset="-127"/>
              </a:rPr>
              <a:t> → 건강관리 외에도</a:t>
            </a:r>
            <a:r>
              <a:rPr lang="en-US" altLang="ko-KR" sz="1400" dirty="0" smtClean="0">
                <a:solidFill>
                  <a:srgbClr val="4A452A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solidFill>
                  <a:srgbClr val="4A452A"/>
                </a:solidFill>
                <a:latin typeface="맑은 고딕" panose="020B0503020000020004" pitchFamily="50" charset="-127"/>
              </a:rPr>
              <a:t>병원검사</a:t>
            </a:r>
            <a:r>
              <a:rPr lang="en-US" altLang="ko-KR" sz="1400" dirty="0" smtClean="0">
                <a:solidFill>
                  <a:srgbClr val="4A452A"/>
                </a:solidFill>
                <a:latin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solidFill>
                  <a:srgbClr val="4A452A"/>
                </a:solidFill>
                <a:latin typeface="맑은 고딕" panose="020B0503020000020004" pitchFamily="50" charset="-127"/>
              </a:rPr>
              <a:t>상담기록 등의      </a:t>
            </a:r>
            <a:endParaRPr lang="en-US" altLang="ko-KR" sz="1400" dirty="0" smtClean="0">
              <a:solidFill>
                <a:srgbClr val="4A452A"/>
              </a:solidFill>
              <a:latin typeface="맑은 고딕" panose="020B0503020000020004" pitchFamily="50" charset="-127"/>
            </a:endParaRPr>
          </a:p>
          <a:p>
            <a:pPr>
              <a:lnSpc>
                <a:spcPct val="140000"/>
              </a:lnSpc>
            </a:pPr>
            <a:r>
              <a:rPr lang="en-US" altLang="ko-KR" sz="1400" dirty="0" smtClean="0">
                <a:solidFill>
                  <a:srgbClr val="4A452A"/>
                </a:solidFill>
                <a:latin typeface="맑은 고딕" panose="020B0503020000020004" pitchFamily="50" charset="-127"/>
              </a:rPr>
              <a:t>  </a:t>
            </a:r>
            <a:r>
              <a:rPr lang="ko-KR" altLang="en-US" sz="1400" dirty="0" smtClean="0">
                <a:solidFill>
                  <a:srgbClr val="4A452A"/>
                </a:solidFill>
                <a:latin typeface="맑은 고딕" panose="020B0503020000020004" pitchFamily="50" charset="-127"/>
              </a:rPr>
              <a:t>내용을 추가하여 통합 건강수첩이 되도록 보완</a:t>
            </a:r>
            <a:endParaRPr lang="ko-KR" altLang="en-US" sz="1400" dirty="0" smtClean="0">
              <a:solidFill>
                <a:srgbClr val="4A452A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0" dirty="0">
                <a:solidFill>
                  <a:srgbClr val="4A452A"/>
                </a:solidFill>
                <a:latin typeface="+mn-ea"/>
              </a:rPr>
              <a:t>○ </a:t>
            </a:r>
            <a:r>
              <a:rPr lang="ko-KR" altLang="en-US" sz="1400" dirty="0" smtClean="0">
                <a:solidFill>
                  <a:srgbClr val="4A452A"/>
                </a:solidFill>
                <a:latin typeface="+mn-ea"/>
              </a:rPr>
              <a:t>암 대상자 금연성공률 저조</a:t>
            </a:r>
            <a:r>
              <a:rPr lang="en-US" altLang="ko-KR" sz="1400" dirty="0" smtClean="0">
                <a:solidFill>
                  <a:srgbClr val="4A452A"/>
                </a:solidFill>
                <a:latin typeface="+mn-ea"/>
              </a:rPr>
              <a:t>, </a:t>
            </a:r>
            <a:r>
              <a:rPr lang="ko-KR" altLang="en-US" sz="1400" dirty="0" err="1" smtClean="0">
                <a:solidFill>
                  <a:srgbClr val="4A452A"/>
                </a:solidFill>
                <a:latin typeface="+mn-ea"/>
              </a:rPr>
              <a:t>비만개선율</a:t>
            </a:r>
            <a:r>
              <a:rPr lang="ko-KR" altLang="en-US" sz="1400" dirty="0" smtClean="0">
                <a:solidFill>
                  <a:srgbClr val="4A452A"/>
                </a:solidFill>
                <a:latin typeface="+mn-ea"/>
              </a:rPr>
              <a:t> 저조</a:t>
            </a:r>
            <a:r>
              <a:rPr lang="en-US" altLang="ko-KR" sz="1400" dirty="0" smtClean="0">
                <a:solidFill>
                  <a:srgbClr val="4A452A"/>
                </a:solidFill>
                <a:latin typeface="+mn-ea"/>
              </a:rPr>
              <a:t>          </a:t>
            </a:r>
          </a:p>
          <a:p>
            <a:pPr>
              <a:lnSpc>
                <a:spcPct val="140000"/>
              </a:lnSpc>
            </a:pPr>
            <a:r>
              <a:rPr lang="en-US" altLang="ko-KR" sz="1400" spc="-150" dirty="0" smtClean="0">
                <a:solidFill>
                  <a:srgbClr val="4A452A"/>
                </a:solidFill>
                <a:latin typeface="+mn-ea"/>
              </a:rPr>
              <a:t>     (</a:t>
            </a:r>
            <a:r>
              <a:rPr lang="ko-KR" altLang="en-US" sz="1400" spc="-150" dirty="0" smtClean="0">
                <a:solidFill>
                  <a:srgbClr val="4A452A"/>
                </a:solidFill>
                <a:latin typeface="+mn-ea"/>
              </a:rPr>
              <a:t>금연성공률 </a:t>
            </a:r>
            <a:r>
              <a:rPr lang="ko-KR" altLang="en-US" sz="1400" spc="-150" dirty="0" err="1" smtClean="0">
                <a:solidFill>
                  <a:srgbClr val="4A452A"/>
                </a:solidFill>
                <a:latin typeface="+mn-ea"/>
              </a:rPr>
              <a:t>암생존자</a:t>
            </a:r>
            <a:r>
              <a:rPr lang="en-US" altLang="ko-KR" sz="1400" spc="-150" dirty="0" smtClean="0">
                <a:solidFill>
                  <a:srgbClr val="4A452A"/>
                </a:solidFill>
                <a:latin typeface="+mn-ea"/>
              </a:rPr>
              <a:t> :</a:t>
            </a:r>
            <a:r>
              <a:rPr lang="ko-KR" altLang="en-US" sz="1400" spc="-150" dirty="0" smtClean="0">
                <a:solidFill>
                  <a:srgbClr val="4A452A"/>
                </a:solidFill>
                <a:latin typeface="+mn-ea"/>
              </a:rPr>
              <a:t> </a:t>
            </a:r>
            <a:r>
              <a:rPr lang="en-US" altLang="ko-KR" sz="1400" spc="-150" dirty="0" smtClean="0">
                <a:solidFill>
                  <a:srgbClr val="4A452A"/>
                </a:solidFill>
                <a:latin typeface="+mn-ea"/>
              </a:rPr>
              <a:t>17%, </a:t>
            </a:r>
            <a:r>
              <a:rPr lang="ko-KR" altLang="en-US" sz="1400" spc="-150" dirty="0" smtClean="0">
                <a:solidFill>
                  <a:srgbClr val="4A452A"/>
                </a:solidFill>
                <a:latin typeface="+mn-ea"/>
              </a:rPr>
              <a:t>정상체중성공률</a:t>
            </a:r>
            <a:r>
              <a:rPr lang="en-US" altLang="ko-KR" sz="1400" spc="-150" dirty="0" smtClean="0">
                <a:solidFill>
                  <a:srgbClr val="4A452A"/>
                </a:solidFill>
                <a:latin typeface="+mn-ea"/>
              </a:rPr>
              <a:t>: 20%)  </a:t>
            </a:r>
          </a:p>
          <a:p>
            <a:pPr>
              <a:lnSpc>
                <a:spcPct val="140000"/>
              </a:lnSpc>
            </a:pPr>
            <a:r>
              <a:rPr lang="en-US" altLang="ko-KR" sz="1400" dirty="0" smtClean="0">
                <a:solidFill>
                  <a:srgbClr val="4A452A"/>
                </a:solidFill>
                <a:latin typeface="+mn-ea"/>
              </a:rPr>
              <a:t>  </a:t>
            </a:r>
            <a:r>
              <a:rPr lang="ko-KR" altLang="en-US" sz="1400" b="1" dirty="0" smtClean="0">
                <a:solidFill>
                  <a:srgbClr val="4A452A"/>
                </a:solidFill>
                <a:latin typeface="+mn-ea"/>
              </a:rPr>
              <a:t>→ </a:t>
            </a:r>
            <a:r>
              <a:rPr lang="ko-KR" altLang="en-US" sz="1400" b="1" dirty="0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암환자 특성을 고려한 금연 프로그램 및 </a:t>
            </a:r>
            <a:endParaRPr lang="en-US" altLang="ko-KR" sz="1400" b="1" dirty="0" smtClean="0">
              <a:solidFill>
                <a:srgbClr val="4A452A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40000"/>
              </a:lnSpc>
            </a:pPr>
            <a:r>
              <a:rPr lang="en-US" altLang="ko-KR" sz="1400" b="1" dirty="0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400" b="1" dirty="0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운동프로그램 개발</a:t>
            </a:r>
            <a:endParaRPr lang="ko-KR" altLang="en-US" sz="1400" b="1" dirty="0">
              <a:solidFill>
                <a:srgbClr val="4A452A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5016" y="0"/>
            <a:ext cx="8892480" cy="1351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직사각형 75"/>
          <p:cNvSpPr/>
          <p:nvPr/>
        </p:nvSpPr>
        <p:spPr>
          <a:xfrm>
            <a:off x="323528" y="188640"/>
            <a:ext cx="1942840" cy="4616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altLang="ko-KR" sz="3000" b="1" spc="-150" dirty="0" smtClean="0">
                <a:solidFill>
                  <a:srgbClr val="009999"/>
                </a:solidFill>
              </a:rPr>
              <a:t>Ⅳ</a:t>
            </a:r>
            <a:r>
              <a:rPr lang="ko-KR" altLang="en-US" sz="3000" b="1" spc="-150" dirty="0" smtClean="0">
                <a:solidFill>
                  <a:srgbClr val="009999"/>
                </a:solidFill>
              </a:rPr>
              <a:t> 사업결과</a:t>
            </a:r>
            <a:endParaRPr lang="ko-KR" altLang="en-US" sz="3000" b="1" spc="-150" dirty="0">
              <a:solidFill>
                <a:srgbClr val="009999"/>
              </a:solidFill>
            </a:endParaRPr>
          </a:p>
        </p:txBody>
      </p:sp>
      <p:pic>
        <p:nvPicPr>
          <p:cNvPr id="7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2320" y="253144"/>
            <a:ext cx="144016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8" name="직선 연결선 77"/>
          <p:cNvCxnSpPr/>
          <p:nvPr/>
        </p:nvCxnSpPr>
        <p:spPr>
          <a:xfrm>
            <a:off x="251520" y="6498840"/>
            <a:ext cx="8640960" cy="0"/>
          </a:xfrm>
          <a:prstGeom prst="line">
            <a:avLst/>
          </a:prstGeom>
          <a:ln w="53975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2" descr="C:\Users\Administrator\Desktop\미래부가치평가\그림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96136" y="1340768"/>
            <a:ext cx="2808312" cy="4585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2" descr="C:\Users\Administrator\Desktop\미래부가치평가\그림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19672" y="1412776"/>
            <a:ext cx="2808312" cy="4585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3758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7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016" y="0"/>
            <a:ext cx="8892480" cy="1351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직사각형 75"/>
          <p:cNvSpPr/>
          <p:nvPr/>
        </p:nvSpPr>
        <p:spPr>
          <a:xfrm>
            <a:off x="323528" y="188640"/>
            <a:ext cx="1942840" cy="4616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altLang="ko-KR" sz="3000" b="1" spc="-150" dirty="0" smtClean="0">
                <a:solidFill>
                  <a:srgbClr val="009999"/>
                </a:solidFill>
              </a:rPr>
              <a:t>Ⅳ</a:t>
            </a:r>
            <a:r>
              <a:rPr lang="ko-KR" altLang="en-US" sz="3000" b="1" spc="-150" dirty="0" smtClean="0">
                <a:solidFill>
                  <a:srgbClr val="009999"/>
                </a:solidFill>
              </a:rPr>
              <a:t> 사업결과</a:t>
            </a:r>
            <a:endParaRPr lang="ko-KR" altLang="en-US" sz="3000" b="1" spc="-150" dirty="0">
              <a:solidFill>
                <a:srgbClr val="009999"/>
              </a:solidFill>
            </a:endParaRPr>
          </a:p>
        </p:txBody>
      </p:sp>
      <p:pic>
        <p:nvPicPr>
          <p:cNvPr id="7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2320" y="253144"/>
            <a:ext cx="144016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3" name="그룹 69"/>
          <p:cNvGrpSpPr/>
          <p:nvPr/>
        </p:nvGrpSpPr>
        <p:grpSpPr>
          <a:xfrm>
            <a:off x="517749" y="3717032"/>
            <a:ext cx="2758107" cy="2504996"/>
            <a:chOff x="430129" y="1390932"/>
            <a:chExt cx="4085227" cy="3886871"/>
          </a:xfrm>
        </p:grpSpPr>
        <p:sp>
          <p:nvSpPr>
            <p:cNvPr id="74" name="모서리가 둥근 직사각형 8"/>
            <p:cNvSpPr/>
            <p:nvPr/>
          </p:nvSpPr>
          <p:spPr>
            <a:xfrm>
              <a:off x="478773" y="1484785"/>
              <a:ext cx="4034293" cy="379301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innerShdw blurRad="152400" dir="13500000">
                <a:schemeClr val="bg1">
                  <a:lumMod val="65000"/>
                  <a:alpha val="31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 dirty="0">
                <a:solidFill>
                  <a:prstClr val="white"/>
                </a:solidFill>
                <a:cs typeface="Arial" pitchFamily="34" charset="0"/>
              </a:endParaRPr>
            </a:p>
          </p:txBody>
        </p:sp>
        <p:grpSp>
          <p:nvGrpSpPr>
            <p:cNvPr id="79" name="그룹 71"/>
            <p:cNvGrpSpPr/>
            <p:nvPr/>
          </p:nvGrpSpPr>
          <p:grpSpPr>
            <a:xfrm>
              <a:off x="455958" y="1390932"/>
              <a:ext cx="4059398" cy="651346"/>
              <a:chOff x="455958" y="1390932"/>
              <a:chExt cx="4059398" cy="651346"/>
            </a:xfrm>
          </p:grpSpPr>
          <p:sp>
            <p:nvSpPr>
              <p:cNvPr id="81" name="모서리가 둥근 직사각형 80"/>
              <p:cNvSpPr/>
              <p:nvPr/>
            </p:nvSpPr>
            <p:spPr>
              <a:xfrm>
                <a:off x="466887" y="1390932"/>
                <a:ext cx="4021630" cy="651346"/>
              </a:xfrm>
              <a:prstGeom prst="roundRect">
                <a:avLst>
                  <a:gd name="adj" fmla="val 0"/>
                </a:avLst>
              </a:prstGeom>
              <a:solidFill>
                <a:srgbClr val="FF5050"/>
              </a:solidFill>
              <a:ln w="6350">
                <a:solidFill>
                  <a:schemeClr val="bg1"/>
                </a:solidFill>
              </a:ln>
              <a:effectLst>
                <a:outerShdw blurRad="25400" dist="25400" dir="5400000" algn="t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  <p:pic>
            <p:nvPicPr>
              <p:cNvPr id="82" name="Picture 2" descr="C:\Users\Administrator\Desktop\미래부가치평가\그림3.pn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455958" y="1431891"/>
                <a:ext cx="3228864" cy="4004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3" name="직사각형 82"/>
              <p:cNvSpPr/>
              <p:nvPr/>
            </p:nvSpPr>
            <p:spPr>
              <a:xfrm>
                <a:off x="530658" y="1407733"/>
                <a:ext cx="3919468" cy="45719"/>
              </a:xfrm>
              <a:prstGeom prst="rect">
                <a:avLst/>
              </a:prstGeom>
              <a:gradFill>
                <a:gsLst>
                  <a:gs pos="100000">
                    <a:schemeClr val="bg1">
                      <a:alpha val="4100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16200000" scaled="0"/>
              </a:gradFill>
              <a:ln w="22225">
                <a:noFill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>
                  <a:solidFill>
                    <a:prstClr val="white"/>
                  </a:solidFill>
                </a:endParaRPr>
              </a:p>
            </p:txBody>
          </p:sp>
          <p:sp>
            <p:nvSpPr>
              <p:cNvPr id="84" name="자유형 83"/>
              <p:cNvSpPr/>
              <p:nvPr/>
            </p:nvSpPr>
            <p:spPr>
              <a:xfrm>
                <a:off x="4465423" y="1395924"/>
                <a:ext cx="49933" cy="91981"/>
              </a:xfrm>
              <a:custGeom>
                <a:avLst/>
                <a:gdLst>
                  <a:gd name="connsiteX0" fmla="*/ 0 w 45991"/>
                  <a:gd name="connsiteY0" fmla="*/ 0 h 91981"/>
                  <a:gd name="connsiteX1" fmla="*/ 0 w 45991"/>
                  <a:gd name="connsiteY1" fmla="*/ 91981 h 91981"/>
                  <a:gd name="connsiteX2" fmla="*/ 45991 w 45991"/>
                  <a:gd name="connsiteY2" fmla="*/ 91981 h 91981"/>
                  <a:gd name="connsiteX3" fmla="*/ 0 w 45991"/>
                  <a:gd name="connsiteY3" fmla="*/ 0 h 9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91" h="91981">
                    <a:moveTo>
                      <a:pt x="0" y="0"/>
                    </a:moveTo>
                    <a:lnTo>
                      <a:pt x="0" y="91981"/>
                    </a:lnTo>
                    <a:lnTo>
                      <a:pt x="45991" y="919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5875" cap="rnd">
                <a:noFill/>
                <a:tailEnd type="non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6" name="자유형 85"/>
              <p:cNvSpPr/>
              <p:nvPr/>
            </p:nvSpPr>
            <p:spPr>
              <a:xfrm flipH="1">
                <a:off x="471482" y="1395924"/>
                <a:ext cx="49933" cy="91981"/>
              </a:xfrm>
              <a:custGeom>
                <a:avLst/>
                <a:gdLst>
                  <a:gd name="connsiteX0" fmla="*/ 0 w 45991"/>
                  <a:gd name="connsiteY0" fmla="*/ 0 h 91981"/>
                  <a:gd name="connsiteX1" fmla="*/ 0 w 45991"/>
                  <a:gd name="connsiteY1" fmla="*/ 91981 h 91981"/>
                  <a:gd name="connsiteX2" fmla="*/ 45991 w 45991"/>
                  <a:gd name="connsiteY2" fmla="*/ 91981 h 91981"/>
                  <a:gd name="connsiteX3" fmla="*/ 0 w 45991"/>
                  <a:gd name="connsiteY3" fmla="*/ 0 h 9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91" h="91981">
                    <a:moveTo>
                      <a:pt x="0" y="0"/>
                    </a:moveTo>
                    <a:lnTo>
                      <a:pt x="0" y="91981"/>
                    </a:lnTo>
                    <a:lnTo>
                      <a:pt x="45991" y="919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5875" cap="rnd">
                <a:noFill/>
                <a:tailEnd type="non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80" name="제목 114"/>
            <p:cNvSpPr txBox="1">
              <a:spLocks/>
            </p:cNvSpPr>
            <p:nvPr/>
          </p:nvSpPr>
          <p:spPr>
            <a:xfrm>
              <a:off x="430129" y="1481402"/>
              <a:ext cx="4066940" cy="305551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/>
            <a:p>
              <a:pPr algn="ctr" eaLnBrk="0" latinLnBrk="0" hangingPunct="0">
                <a:defRPr/>
              </a:pPr>
              <a:r>
                <a:rPr lang="ko-KR" altLang="en-US" sz="2000" b="1" kern="0" spc="-150" dirty="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맑은 고딕" panose="020B0503020000020004" pitchFamily="50" charset="-127"/>
                  <a:ea typeface="맑은 고딕" panose="020B0503020000020004" pitchFamily="50" charset="-127"/>
                  <a:cs typeface="Arial" pitchFamily="34" charset="0"/>
                </a:rPr>
                <a:t>긍정적요인</a:t>
              </a:r>
              <a:endParaRPr lang="ko-KR" altLang="en-US" sz="2000" b="1" kern="0" spc="-150" dirty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endParaRPr>
            </a:p>
          </p:txBody>
        </p:sp>
      </p:grpSp>
      <p:grpSp>
        <p:nvGrpSpPr>
          <p:cNvPr id="93" name="그룹 79"/>
          <p:cNvGrpSpPr/>
          <p:nvPr/>
        </p:nvGrpSpPr>
        <p:grpSpPr>
          <a:xfrm>
            <a:off x="5940152" y="3716518"/>
            <a:ext cx="3024336" cy="2505510"/>
            <a:chOff x="428294" y="1390934"/>
            <a:chExt cx="4087062" cy="3887398"/>
          </a:xfrm>
        </p:grpSpPr>
        <p:sp>
          <p:nvSpPr>
            <p:cNvPr id="94" name="모서리가 둥근 직사각형 8"/>
            <p:cNvSpPr/>
            <p:nvPr/>
          </p:nvSpPr>
          <p:spPr>
            <a:xfrm>
              <a:off x="478773" y="1484785"/>
              <a:ext cx="3647339" cy="379354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innerShdw blurRad="152400" dir="13500000">
                <a:schemeClr val="bg1">
                  <a:lumMod val="65000"/>
                  <a:alpha val="31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>
                <a:solidFill>
                  <a:prstClr val="white"/>
                </a:solidFill>
                <a:cs typeface="Arial" pitchFamily="34" charset="0"/>
              </a:endParaRPr>
            </a:p>
          </p:txBody>
        </p:sp>
        <p:grpSp>
          <p:nvGrpSpPr>
            <p:cNvPr id="95" name="그룹 81"/>
            <p:cNvGrpSpPr/>
            <p:nvPr/>
          </p:nvGrpSpPr>
          <p:grpSpPr>
            <a:xfrm>
              <a:off x="428294" y="1390934"/>
              <a:ext cx="4087062" cy="652099"/>
              <a:chOff x="428294" y="1390934"/>
              <a:chExt cx="4087062" cy="652099"/>
            </a:xfrm>
          </p:grpSpPr>
          <p:sp>
            <p:nvSpPr>
              <p:cNvPr id="97" name="모서리가 둥근 직사각형 96"/>
              <p:cNvSpPr/>
              <p:nvPr/>
            </p:nvSpPr>
            <p:spPr>
              <a:xfrm>
                <a:off x="471482" y="1390934"/>
                <a:ext cx="3685303" cy="652099"/>
              </a:xfrm>
              <a:prstGeom prst="roundRect">
                <a:avLst>
                  <a:gd name="adj" fmla="val 0"/>
                </a:avLst>
              </a:prstGeom>
              <a:solidFill>
                <a:srgbClr val="558ED5"/>
              </a:solidFill>
              <a:ln w="6350">
                <a:solidFill>
                  <a:schemeClr val="bg1"/>
                </a:solidFill>
              </a:ln>
              <a:effectLst>
                <a:outerShdw blurRad="25400" dist="25400" dir="5400000" algn="t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  <p:pic>
            <p:nvPicPr>
              <p:cNvPr id="98" name="Picture 2" descr="C:\Users\Administrator\Desktop\미래부가치평가\그림3.pn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428294" y="1503455"/>
                <a:ext cx="3140726" cy="4004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9" name="직사각형 98"/>
              <p:cNvSpPr/>
              <p:nvPr/>
            </p:nvSpPr>
            <p:spPr>
              <a:xfrm>
                <a:off x="530658" y="1407733"/>
                <a:ext cx="3919468" cy="45719"/>
              </a:xfrm>
              <a:prstGeom prst="rect">
                <a:avLst/>
              </a:prstGeom>
              <a:gradFill>
                <a:gsLst>
                  <a:gs pos="100000">
                    <a:schemeClr val="bg1">
                      <a:alpha val="4100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16200000" scaled="0"/>
              </a:gradFill>
              <a:ln w="22225">
                <a:noFill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>
                  <a:solidFill>
                    <a:prstClr val="white"/>
                  </a:solidFill>
                </a:endParaRPr>
              </a:p>
            </p:txBody>
          </p:sp>
          <p:sp>
            <p:nvSpPr>
              <p:cNvPr id="100" name="자유형 99"/>
              <p:cNvSpPr/>
              <p:nvPr/>
            </p:nvSpPr>
            <p:spPr>
              <a:xfrm>
                <a:off x="4465423" y="1395924"/>
                <a:ext cx="49933" cy="91981"/>
              </a:xfrm>
              <a:custGeom>
                <a:avLst/>
                <a:gdLst>
                  <a:gd name="connsiteX0" fmla="*/ 0 w 45991"/>
                  <a:gd name="connsiteY0" fmla="*/ 0 h 91981"/>
                  <a:gd name="connsiteX1" fmla="*/ 0 w 45991"/>
                  <a:gd name="connsiteY1" fmla="*/ 91981 h 91981"/>
                  <a:gd name="connsiteX2" fmla="*/ 45991 w 45991"/>
                  <a:gd name="connsiteY2" fmla="*/ 91981 h 91981"/>
                  <a:gd name="connsiteX3" fmla="*/ 0 w 45991"/>
                  <a:gd name="connsiteY3" fmla="*/ 0 h 9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91" h="91981">
                    <a:moveTo>
                      <a:pt x="0" y="0"/>
                    </a:moveTo>
                    <a:lnTo>
                      <a:pt x="0" y="91981"/>
                    </a:lnTo>
                    <a:lnTo>
                      <a:pt x="45991" y="919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5875" cap="rnd">
                <a:noFill/>
                <a:tailEnd type="non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1" name="자유형 100"/>
              <p:cNvSpPr/>
              <p:nvPr/>
            </p:nvSpPr>
            <p:spPr>
              <a:xfrm flipH="1">
                <a:off x="471482" y="1395924"/>
                <a:ext cx="49933" cy="91981"/>
              </a:xfrm>
              <a:custGeom>
                <a:avLst/>
                <a:gdLst>
                  <a:gd name="connsiteX0" fmla="*/ 0 w 45991"/>
                  <a:gd name="connsiteY0" fmla="*/ 0 h 91981"/>
                  <a:gd name="connsiteX1" fmla="*/ 0 w 45991"/>
                  <a:gd name="connsiteY1" fmla="*/ 91981 h 91981"/>
                  <a:gd name="connsiteX2" fmla="*/ 45991 w 45991"/>
                  <a:gd name="connsiteY2" fmla="*/ 91981 h 91981"/>
                  <a:gd name="connsiteX3" fmla="*/ 0 w 45991"/>
                  <a:gd name="connsiteY3" fmla="*/ 0 h 9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91" h="91981">
                    <a:moveTo>
                      <a:pt x="0" y="0"/>
                    </a:moveTo>
                    <a:lnTo>
                      <a:pt x="0" y="91981"/>
                    </a:lnTo>
                    <a:lnTo>
                      <a:pt x="45991" y="919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5875" cap="rnd">
                <a:noFill/>
                <a:tailEnd type="non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6" name="제목 114"/>
            <p:cNvSpPr txBox="1">
              <a:spLocks/>
            </p:cNvSpPr>
            <p:nvPr/>
          </p:nvSpPr>
          <p:spPr>
            <a:xfrm>
              <a:off x="918885" y="1503455"/>
              <a:ext cx="3041664" cy="446893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/>
            <a:p>
              <a:pPr algn="ctr" eaLnBrk="0" latinLnBrk="0" hangingPunct="0">
                <a:defRPr/>
              </a:pPr>
              <a:r>
                <a:rPr lang="ko-KR" altLang="en-US" sz="2000" b="1" kern="0" spc="-150" dirty="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맑은 고딕" panose="020B0503020000020004" pitchFamily="50" charset="-127"/>
                  <a:ea typeface="맑은 고딕" panose="020B0503020000020004" pitchFamily="50" charset="-127"/>
                  <a:cs typeface="Arial" pitchFamily="34" charset="0"/>
                </a:rPr>
                <a:t>개선사항</a:t>
              </a:r>
              <a:endParaRPr lang="ko-KR" altLang="en-US" sz="2000" b="1" kern="0" spc="-150" dirty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endParaRPr>
            </a:p>
          </p:txBody>
        </p:sp>
      </p:grpSp>
      <p:sp>
        <p:nvSpPr>
          <p:cNvPr id="102" name="모서리가 둥근 직사각형 8"/>
          <p:cNvSpPr/>
          <p:nvPr/>
        </p:nvSpPr>
        <p:spPr>
          <a:xfrm>
            <a:off x="514198" y="1340768"/>
            <a:ext cx="4129809" cy="230425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rgbClr val="2562C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40000"/>
              </a:lnSpc>
            </a:pPr>
            <a:endParaRPr lang="en-US" altLang="ko-KR" sz="1600" dirty="0" smtClean="0">
              <a:solidFill>
                <a:schemeClr val="tx1"/>
              </a:solidFill>
              <a:latin typeface="HY강B"/>
            </a:endParaRPr>
          </a:p>
          <a:p>
            <a:pPr algn="just">
              <a:lnSpc>
                <a:spcPct val="14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HY강B"/>
              </a:rPr>
              <a:t>  </a:t>
            </a:r>
            <a:r>
              <a:rPr lang="ko-KR" altLang="en-US" sz="1600" dirty="0" err="1" smtClean="0">
                <a:solidFill>
                  <a:schemeClr val="tx1"/>
                </a:solidFill>
                <a:latin typeface="HY강B"/>
              </a:rPr>
              <a:t>암생존자</a:t>
            </a:r>
            <a:r>
              <a:rPr lang="ko-KR" altLang="en-US" sz="1600" dirty="0" smtClean="0">
                <a:solidFill>
                  <a:schemeClr val="tx1"/>
                </a:solidFill>
                <a:latin typeface="HY강B"/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  <a:latin typeface="HY강B"/>
              </a:rPr>
              <a:t>국가암검진</a:t>
            </a:r>
            <a:r>
              <a:rPr lang="ko-KR" altLang="en-US" sz="1600" dirty="0" smtClean="0">
                <a:solidFill>
                  <a:schemeClr val="tx1"/>
                </a:solidFill>
                <a:latin typeface="HY강B"/>
              </a:rPr>
              <a:t> 수검자수</a:t>
            </a:r>
            <a:endParaRPr lang="en-US" altLang="ko-KR" sz="1600" dirty="0" smtClean="0">
              <a:solidFill>
                <a:schemeClr val="tx1"/>
              </a:solidFill>
              <a:latin typeface="HY강B"/>
            </a:endParaRPr>
          </a:p>
          <a:p>
            <a:pPr algn="just">
              <a:lnSpc>
                <a:spcPct val="14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HY강B"/>
              </a:rPr>
              <a:t>  </a:t>
            </a:r>
            <a:r>
              <a:rPr lang="ko-KR" altLang="en-US" sz="1600" dirty="0" err="1" smtClean="0">
                <a:solidFill>
                  <a:schemeClr val="tx1"/>
                </a:solidFill>
                <a:latin typeface="HY강B"/>
              </a:rPr>
              <a:t>암생존자</a:t>
            </a:r>
            <a:r>
              <a:rPr lang="ko-KR" altLang="en-US" sz="1600" dirty="0" smtClean="0">
                <a:solidFill>
                  <a:schemeClr val="tx1"/>
                </a:solidFill>
                <a:latin typeface="HY강B"/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  <a:latin typeface="HY강B"/>
              </a:rPr>
              <a:t>국가암검진</a:t>
            </a:r>
            <a:r>
              <a:rPr lang="ko-KR" altLang="en-US" sz="1600" dirty="0" smtClean="0">
                <a:solidFill>
                  <a:schemeClr val="tx1"/>
                </a:solidFill>
                <a:latin typeface="HY강B"/>
              </a:rPr>
              <a:t> 대상자수</a:t>
            </a:r>
            <a:endParaRPr lang="ko-KR" altLang="en-US" sz="1600" dirty="0">
              <a:solidFill>
                <a:schemeClr val="tx1"/>
              </a:solidFill>
              <a:latin typeface="HY강B"/>
            </a:endParaRPr>
          </a:p>
        </p:txBody>
      </p:sp>
      <p:grpSp>
        <p:nvGrpSpPr>
          <p:cNvPr id="103" name="그룹 90"/>
          <p:cNvGrpSpPr/>
          <p:nvPr/>
        </p:nvGrpSpPr>
        <p:grpSpPr>
          <a:xfrm>
            <a:off x="458243" y="1348757"/>
            <a:ext cx="4257595" cy="499200"/>
            <a:chOff x="471482" y="1390934"/>
            <a:chExt cx="4043874" cy="392583"/>
          </a:xfrm>
          <a:solidFill>
            <a:srgbClr val="F58427"/>
          </a:solidFill>
        </p:grpSpPr>
        <p:sp>
          <p:nvSpPr>
            <p:cNvPr id="104" name="모서리가 둥근 직사각형 103"/>
            <p:cNvSpPr/>
            <p:nvPr/>
          </p:nvSpPr>
          <p:spPr>
            <a:xfrm>
              <a:off x="511199" y="1390934"/>
              <a:ext cx="3957964" cy="392583"/>
            </a:xfrm>
            <a:prstGeom prst="roundRect">
              <a:avLst>
                <a:gd name="adj" fmla="val 0"/>
              </a:avLst>
            </a:prstGeom>
            <a:grpFill/>
            <a:ln w="6350">
              <a:solidFill>
                <a:schemeClr val="bg1"/>
              </a:solidFill>
            </a:ln>
            <a:effectLst>
              <a:outerShdw blurRad="25400" dist="25400" dir="5400000" algn="t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5" name="직사각형 104"/>
            <p:cNvSpPr/>
            <p:nvPr/>
          </p:nvSpPr>
          <p:spPr>
            <a:xfrm>
              <a:off x="530658" y="1407733"/>
              <a:ext cx="3919468" cy="45719"/>
            </a:xfrm>
            <a:prstGeom prst="rect">
              <a:avLst/>
            </a:prstGeom>
            <a:grpFill/>
            <a:ln w="22225">
              <a:noFill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106" name="자유형 105"/>
            <p:cNvSpPr/>
            <p:nvPr/>
          </p:nvSpPr>
          <p:spPr>
            <a:xfrm>
              <a:off x="4465423" y="1395924"/>
              <a:ext cx="49933" cy="91981"/>
            </a:xfrm>
            <a:custGeom>
              <a:avLst/>
              <a:gdLst>
                <a:gd name="connsiteX0" fmla="*/ 0 w 45991"/>
                <a:gd name="connsiteY0" fmla="*/ 0 h 91981"/>
                <a:gd name="connsiteX1" fmla="*/ 0 w 45991"/>
                <a:gd name="connsiteY1" fmla="*/ 91981 h 91981"/>
                <a:gd name="connsiteX2" fmla="*/ 45991 w 45991"/>
                <a:gd name="connsiteY2" fmla="*/ 91981 h 91981"/>
                <a:gd name="connsiteX3" fmla="*/ 0 w 45991"/>
                <a:gd name="connsiteY3" fmla="*/ 0 h 91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91" h="91981">
                  <a:moveTo>
                    <a:pt x="0" y="0"/>
                  </a:moveTo>
                  <a:lnTo>
                    <a:pt x="0" y="91981"/>
                  </a:lnTo>
                  <a:lnTo>
                    <a:pt x="45991" y="919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58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07" name="자유형 106"/>
            <p:cNvSpPr/>
            <p:nvPr/>
          </p:nvSpPr>
          <p:spPr>
            <a:xfrm flipH="1">
              <a:off x="471482" y="1395924"/>
              <a:ext cx="49933" cy="91981"/>
            </a:xfrm>
            <a:custGeom>
              <a:avLst/>
              <a:gdLst>
                <a:gd name="connsiteX0" fmla="*/ 0 w 45991"/>
                <a:gd name="connsiteY0" fmla="*/ 0 h 91981"/>
                <a:gd name="connsiteX1" fmla="*/ 0 w 45991"/>
                <a:gd name="connsiteY1" fmla="*/ 91981 h 91981"/>
                <a:gd name="connsiteX2" fmla="*/ 45991 w 45991"/>
                <a:gd name="connsiteY2" fmla="*/ 91981 h 91981"/>
                <a:gd name="connsiteX3" fmla="*/ 0 w 45991"/>
                <a:gd name="connsiteY3" fmla="*/ 0 h 91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91" h="91981">
                  <a:moveTo>
                    <a:pt x="0" y="0"/>
                  </a:moveTo>
                  <a:lnTo>
                    <a:pt x="0" y="91981"/>
                  </a:lnTo>
                  <a:lnTo>
                    <a:pt x="45991" y="919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58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8" name="제목 114"/>
          <p:cNvSpPr txBox="1">
            <a:spLocks/>
          </p:cNvSpPr>
          <p:nvPr/>
        </p:nvSpPr>
        <p:spPr>
          <a:xfrm>
            <a:off x="1562284" y="1422184"/>
            <a:ext cx="3312368" cy="291265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eaLnBrk="0" latinLnBrk="0" hangingPunct="0">
              <a:defRPr/>
            </a:pPr>
            <a:r>
              <a:rPr lang="ko-KR" altLang="en-US" sz="20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   </a:t>
            </a:r>
            <a:r>
              <a:rPr lang="ko-KR" altLang="en-US" sz="2000" b="1" kern="0" dirty="0" err="1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국가암</a:t>
            </a:r>
            <a:r>
              <a:rPr lang="ko-KR" altLang="en-US" sz="20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 </a:t>
            </a:r>
            <a:r>
              <a:rPr lang="ko-KR" altLang="en-US" sz="2000" b="1" kern="0" dirty="0" err="1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검진율</a:t>
            </a:r>
            <a:endParaRPr lang="ko-KR" altLang="en-US" sz="2000" b="1" kern="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109" name="모서리가 둥근 직사각형 8"/>
          <p:cNvSpPr/>
          <p:nvPr/>
        </p:nvSpPr>
        <p:spPr>
          <a:xfrm>
            <a:off x="4716016" y="1412776"/>
            <a:ext cx="3902755" cy="215063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rgbClr val="00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40000"/>
              </a:lnSpc>
            </a:pPr>
            <a:r>
              <a:rPr lang="ko-KR" altLang="en-US" sz="1600" dirty="0" smtClean="0">
                <a:solidFill>
                  <a:srgbClr val="4A452A"/>
                </a:solidFill>
                <a:latin typeface="HY강B"/>
              </a:rPr>
              <a:t>  </a:t>
            </a:r>
            <a:endParaRPr lang="en-US" altLang="ko-KR" sz="1600" dirty="0" smtClean="0">
              <a:solidFill>
                <a:srgbClr val="4A452A"/>
              </a:solidFill>
              <a:latin typeface="HY강B"/>
            </a:endParaRPr>
          </a:p>
          <a:p>
            <a:pPr algn="just">
              <a:lnSpc>
                <a:spcPct val="140000"/>
              </a:lnSpc>
            </a:pPr>
            <a:r>
              <a:rPr lang="ko-KR" altLang="en-US" sz="1600" dirty="0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endParaRPr lang="en-US" altLang="ko-KR" sz="1600" dirty="0" smtClean="0">
              <a:solidFill>
                <a:srgbClr val="4A452A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10" name="그룹 118"/>
          <p:cNvGrpSpPr/>
          <p:nvPr/>
        </p:nvGrpSpPr>
        <p:grpSpPr>
          <a:xfrm>
            <a:off x="4688022" y="1340768"/>
            <a:ext cx="4140000" cy="499200"/>
            <a:chOff x="471482" y="1390934"/>
            <a:chExt cx="3978644" cy="466703"/>
          </a:xfrm>
        </p:grpSpPr>
        <p:sp>
          <p:nvSpPr>
            <p:cNvPr id="111" name="모서리가 둥근 직사각형 110"/>
            <p:cNvSpPr/>
            <p:nvPr/>
          </p:nvSpPr>
          <p:spPr>
            <a:xfrm>
              <a:off x="511199" y="1390934"/>
              <a:ext cx="3791323" cy="466703"/>
            </a:xfrm>
            <a:prstGeom prst="roundRect">
              <a:avLst>
                <a:gd name="adj" fmla="val 0"/>
              </a:avLst>
            </a:prstGeom>
            <a:solidFill>
              <a:srgbClr val="35955C"/>
            </a:solidFill>
            <a:ln w="6350">
              <a:solidFill>
                <a:schemeClr val="bg1"/>
              </a:solidFill>
            </a:ln>
            <a:effectLst>
              <a:outerShdw blurRad="25400" dist="25400" dir="5400000" algn="t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>
                <a:solidFill>
                  <a:prstClr val="white"/>
                </a:solidFill>
              </a:endParaRPr>
            </a:p>
          </p:txBody>
        </p:sp>
        <p:sp>
          <p:nvSpPr>
            <p:cNvPr id="112" name="직사각형 111"/>
            <p:cNvSpPr/>
            <p:nvPr/>
          </p:nvSpPr>
          <p:spPr>
            <a:xfrm>
              <a:off x="530658" y="1407733"/>
              <a:ext cx="3919468" cy="45719"/>
            </a:xfrm>
            <a:prstGeom prst="rect">
              <a:avLst/>
            </a:prstGeom>
            <a:gradFill>
              <a:gsLst>
                <a:gs pos="100000">
                  <a:schemeClr val="bg1">
                    <a:alpha val="41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16200000" scaled="0"/>
            </a:gradFill>
            <a:ln w="22225">
              <a:noFill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>
                <a:solidFill>
                  <a:prstClr val="white"/>
                </a:solidFill>
              </a:endParaRPr>
            </a:p>
          </p:txBody>
        </p:sp>
        <p:sp>
          <p:nvSpPr>
            <p:cNvPr id="113" name="자유형 112"/>
            <p:cNvSpPr/>
            <p:nvPr/>
          </p:nvSpPr>
          <p:spPr>
            <a:xfrm>
              <a:off x="4302522" y="1390934"/>
              <a:ext cx="49933" cy="91982"/>
            </a:xfrm>
            <a:custGeom>
              <a:avLst/>
              <a:gdLst>
                <a:gd name="connsiteX0" fmla="*/ 0 w 45991"/>
                <a:gd name="connsiteY0" fmla="*/ 0 h 91981"/>
                <a:gd name="connsiteX1" fmla="*/ 0 w 45991"/>
                <a:gd name="connsiteY1" fmla="*/ 91981 h 91981"/>
                <a:gd name="connsiteX2" fmla="*/ 45991 w 45991"/>
                <a:gd name="connsiteY2" fmla="*/ 91981 h 91981"/>
                <a:gd name="connsiteX3" fmla="*/ 0 w 45991"/>
                <a:gd name="connsiteY3" fmla="*/ 0 h 91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91" h="91981">
                  <a:moveTo>
                    <a:pt x="0" y="0"/>
                  </a:moveTo>
                  <a:lnTo>
                    <a:pt x="0" y="91981"/>
                  </a:lnTo>
                  <a:lnTo>
                    <a:pt x="45991" y="919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158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>
                <a:solidFill>
                  <a:prstClr val="white"/>
                </a:solidFill>
              </a:endParaRPr>
            </a:p>
          </p:txBody>
        </p:sp>
        <p:sp>
          <p:nvSpPr>
            <p:cNvPr id="114" name="자유형 113"/>
            <p:cNvSpPr/>
            <p:nvPr/>
          </p:nvSpPr>
          <p:spPr>
            <a:xfrm flipH="1">
              <a:off x="471482" y="1395924"/>
              <a:ext cx="49933" cy="91981"/>
            </a:xfrm>
            <a:custGeom>
              <a:avLst/>
              <a:gdLst>
                <a:gd name="connsiteX0" fmla="*/ 0 w 45991"/>
                <a:gd name="connsiteY0" fmla="*/ 0 h 91981"/>
                <a:gd name="connsiteX1" fmla="*/ 0 w 45991"/>
                <a:gd name="connsiteY1" fmla="*/ 91981 h 91981"/>
                <a:gd name="connsiteX2" fmla="*/ 45991 w 45991"/>
                <a:gd name="connsiteY2" fmla="*/ 91981 h 91981"/>
                <a:gd name="connsiteX3" fmla="*/ 0 w 45991"/>
                <a:gd name="connsiteY3" fmla="*/ 0 h 91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91" h="91981">
                  <a:moveTo>
                    <a:pt x="0" y="0"/>
                  </a:moveTo>
                  <a:lnTo>
                    <a:pt x="0" y="91981"/>
                  </a:lnTo>
                  <a:lnTo>
                    <a:pt x="45991" y="919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158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>
                <a:solidFill>
                  <a:prstClr val="white"/>
                </a:solidFill>
              </a:endParaRPr>
            </a:p>
          </p:txBody>
        </p:sp>
      </p:grpSp>
      <p:sp>
        <p:nvSpPr>
          <p:cNvPr id="115" name="제목 114"/>
          <p:cNvSpPr txBox="1">
            <a:spLocks/>
          </p:cNvSpPr>
          <p:nvPr/>
        </p:nvSpPr>
        <p:spPr>
          <a:xfrm>
            <a:off x="5631364" y="1363351"/>
            <a:ext cx="2698137" cy="359813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eaLnBrk="0" latinLnBrk="0" hangingPunct="0">
              <a:defRPr/>
            </a:pPr>
            <a:r>
              <a:rPr lang="ko-KR" altLang="en-US" sz="2000" b="1" kern="0" spc="-10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   </a:t>
            </a:r>
            <a:r>
              <a:rPr lang="ko-KR" altLang="en-US" sz="2000" b="1" kern="0" spc="-100" dirty="0" err="1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검진율</a:t>
            </a:r>
            <a:r>
              <a:rPr lang="ko-KR" altLang="en-US" sz="2000" b="1" kern="0" spc="-10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 </a:t>
            </a:r>
            <a:r>
              <a:rPr lang="en-US" altLang="ko-KR" sz="2000" b="1" kern="0" spc="-10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4% </a:t>
            </a:r>
            <a:r>
              <a:rPr lang="ko-KR" altLang="en-US" sz="2000" b="1" kern="0" spc="-10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상승</a:t>
            </a:r>
            <a:endParaRPr lang="ko-KR" altLang="en-US" sz="2000" b="1" kern="0" spc="-10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116" name="모서리가 둥근 직사각형 115"/>
          <p:cNvSpPr/>
          <p:nvPr/>
        </p:nvSpPr>
        <p:spPr>
          <a:xfrm>
            <a:off x="585057" y="1452532"/>
            <a:ext cx="1008112" cy="288775"/>
          </a:xfrm>
          <a:prstGeom prst="roundRect">
            <a:avLst/>
          </a:prstGeom>
          <a:solidFill>
            <a:schemeClr val="bg1"/>
          </a:solidFill>
          <a:ln w="15875" cap="rnd">
            <a:noFill/>
            <a:tailEnd type="none"/>
          </a:ln>
          <a:effectLst>
            <a:innerShdw blurRad="127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17" name="직사각형 116"/>
          <p:cNvSpPr/>
          <p:nvPr/>
        </p:nvSpPr>
        <p:spPr>
          <a:xfrm>
            <a:off x="532051" y="1379372"/>
            <a:ext cx="11079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kern="0" dirty="0" smtClean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성과지표</a:t>
            </a:r>
            <a:endParaRPr lang="ko-KR" altLang="en-US" kern="0" dirty="0">
              <a:gradFill>
                <a:gsLst>
                  <a:gs pos="100000">
                    <a:srgbClr val="4F81BD">
                      <a:lumMod val="75000"/>
                    </a:srgbClr>
                  </a:gs>
                  <a:gs pos="100000">
                    <a:srgbClr val="0070C0"/>
                  </a:gs>
                </a:gsLst>
                <a:lin ang="5400000" scaled="0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8" name="모서리가 둥근 직사각형 117"/>
          <p:cNvSpPr/>
          <p:nvPr/>
        </p:nvSpPr>
        <p:spPr>
          <a:xfrm>
            <a:off x="4832039" y="1412776"/>
            <a:ext cx="964097" cy="288775"/>
          </a:xfrm>
          <a:prstGeom prst="roundRect">
            <a:avLst/>
          </a:prstGeom>
          <a:solidFill>
            <a:schemeClr val="bg1"/>
          </a:solidFill>
          <a:ln w="15875" cap="rnd">
            <a:noFill/>
            <a:tailEnd type="none"/>
          </a:ln>
          <a:effectLst>
            <a:innerShdw blurRad="127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0" name="직사각형 119"/>
          <p:cNvSpPr/>
          <p:nvPr/>
        </p:nvSpPr>
        <p:spPr>
          <a:xfrm>
            <a:off x="4744616" y="1340768"/>
            <a:ext cx="11079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kern="0" dirty="0" smtClean="0">
                <a:gradFill>
                  <a:gsLst>
                    <a:gs pos="100000">
                      <a:srgbClr val="007033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사업결과</a:t>
            </a:r>
            <a:endParaRPr lang="ko-KR" altLang="en-US" kern="0" dirty="0">
              <a:gradFill>
                <a:gsLst>
                  <a:gs pos="100000">
                    <a:srgbClr val="007033"/>
                  </a:gs>
                  <a:gs pos="100000">
                    <a:srgbClr val="0070C0"/>
                  </a:gs>
                </a:gsLst>
                <a:lin ang="5400000" scaled="0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6" name="자유형 125"/>
          <p:cNvSpPr/>
          <p:nvPr/>
        </p:nvSpPr>
        <p:spPr>
          <a:xfrm flipV="1">
            <a:off x="755576" y="2564904"/>
            <a:ext cx="2880320" cy="82460"/>
          </a:xfrm>
          <a:custGeom>
            <a:avLst/>
            <a:gdLst>
              <a:gd name="connsiteX0" fmla="*/ 0 w 2510028"/>
              <a:gd name="connsiteY0" fmla="*/ 0 h 0"/>
              <a:gd name="connsiteX1" fmla="*/ 2510028 w 25100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10028">
                <a:moveTo>
                  <a:pt x="0" y="0"/>
                </a:moveTo>
                <a:lnTo>
                  <a:pt x="2510028" y="0"/>
                </a:lnTo>
              </a:path>
            </a:pathLst>
          </a:custGeom>
          <a:noFill/>
          <a:ln w="3175" cap="rnd">
            <a:solidFill>
              <a:schemeClr val="tx2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3635896" y="2492896"/>
            <a:ext cx="889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 × 100</a:t>
            </a:r>
            <a:endParaRPr lang="ko-KR" altLang="en-US" dirty="0"/>
          </a:p>
        </p:txBody>
      </p:sp>
      <p:sp>
        <p:nvSpPr>
          <p:cNvPr id="176" name="직사각형 175"/>
          <p:cNvSpPr/>
          <p:nvPr/>
        </p:nvSpPr>
        <p:spPr>
          <a:xfrm>
            <a:off x="539552" y="4437112"/>
            <a:ext cx="25922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z="1400" dirty="0" smtClean="0">
                <a:solidFill>
                  <a:srgbClr val="4A452A"/>
                </a:solidFill>
                <a:latin typeface="+mn-ea"/>
              </a:rPr>
              <a:t>○ </a:t>
            </a:r>
            <a:r>
              <a:rPr lang="en-US" altLang="ko-KR" sz="1400" dirty="0" smtClean="0">
                <a:solidFill>
                  <a:srgbClr val="4A452A"/>
                </a:solidFill>
                <a:latin typeface="+mn-ea"/>
              </a:rPr>
              <a:t>1:1 </a:t>
            </a:r>
            <a:r>
              <a:rPr lang="ko-KR" altLang="en-US" sz="1400" dirty="0" smtClean="0">
                <a:solidFill>
                  <a:srgbClr val="4A452A"/>
                </a:solidFill>
                <a:latin typeface="+mn-ea"/>
              </a:rPr>
              <a:t>담당 공무원</a:t>
            </a:r>
            <a:r>
              <a:rPr lang="en-US" altLang="ko-KR" sz="1400" dirty="0" smtClean="0">
                <a:solidFill>
                  <a:srgbClr val="4A452A"/>
                </a:solidFill>
                <a:latin typeface="+mn-ea"/>
              </a:rPr>
              <a:t>, </a:t>
            </a:r>
            <a:r>
              <a:rPr lang="ko-KR" altLang="en-US" sz="1400" dirty="0" smtClean="0">
                <a:solidFill>
                  <a:srgbClr val="4A452A"/>
                </a:solidFill>
                <a:latin typeface="+mn-ea"/>
              </a:rPr>
              <a:t>지정 관리</a:t>
            </a:r>
            <a:endParaRPr lang="en-US" altLang="ko-KR" sz="1400" dirty="0" smtClean="0">
              <a:solidFill>
                <a:srgbClr val="4A452A"/>
              </a:solidFill>
              <a:latin typeface="+mn-ea"/>
            </a:endParaRPr>
          </a:p>
          <a:p>
            <a:pPr algn="just"/>
            <a:endParaRPr lang="en-US" altLang="ko-KR" sz="800" dirty="0" smtClean="0">
              <a:solidFill>
                <a:srgbClr val="4A452A"/>
              </a:solidFill>
              <a:latin typeface="+mn-ea"/>
            </a:endParaRPr>
          </a:p>
          <a:p>
            <a:pPr algn="just"/>
            <a:r>
              <a:rPr lang="ko-KR" altLang="en-US" sz="1400" dirty="0" smtClean="0">
                <a:solidFill>
                  <a:srgbClr val="4A452A"/>
                </a:solidFill>
                <a:latin typeface="+mn-ea"/>
              </a:rPr>
              <a:t>○ </a:t>
            </a:r>
            <a:r>
              <a:rPr lang="en-US" altLang="ko-KR" sz="1400" dirty="0" smtClean="0">
                <a:solidFill>
                  <a:srgbClr val="4A452A"/>
                </a:solidFill>
                <a:latin typeface="+mn-ea"/>
              </a:rPr>
              <a:t>3</a:t>
            </a:r>
            <a:r>
              <a:rPr lang="ko-KR" altLang="en-US" sz="1400" dirty="0" smtClean="0">
                <a:solidFill>
                  <a:srgbClr val="4A452A"/>
                </a:solidFill>
                <a:latin typeface="+mn-ea"/>
              </a:rPr>
              <a:t>차 연락 및 </a:t>
            </a:r>
            <a:r>
              <a:rPr lang="en-US" altLang="ko-KR" sz="1400" dirty="0" smtClean="0">
                <a:solidFill>
                  <a:srgbClr val="4A452A"/>
                </a:solidFill>
                <a:latin typeface="+mn-ea"/>
              </a:rPr>
              <a:t>4</a:t>
            </a:r>
            <a:r>
              <a:rPr lang="ko-KR" altLang="en-US" sz="1400" dirty="0" smtClean="0">
                <a:solidFill>
                  <a:srgbClr val="4A452A"/>
                </a:solidFill>
                <a:latin typeface="+mn-ea"/>
              </a:rPr>
              <a:t>차 추후관리</a:t>
            </a:r>
            <a:endParaRPr lang="en-US" altLang="ko-KR" sz="1400" dirty="0" smtClean="0">
              <a:solidFill>
                <a:srgbClr val="4A452A"/>
              </a:solidFill>
              <a:latin typeface="+mn-ea"/>
            </a:endParaRPr>
          </a:p>
          <a:p>
            <a:pPr algn="just"/>
            <a:r>
              <a:rPr lang="ko-KR" altLang="en-US" sz="1400" dirty="0" smtClean="0">
                <a:solidFill>
                  <a:srgbClr val="4A452A"/>
                </a:solidFill>
                <a:latin typeface="+mn-ea"/>
              </a:rPr>
              <a:t> → 수검이 완료될 수 있도록 </a:t>
            </a:r>
            <a:endParaRPr lang="en-US" altLang="ko-KR" sz="1400" dirty="0" smtClean="0">
              <a:solidFill>
                <a:srgbClr val="4A452A"/>
              </a:solidFill>
              <a:latin typeface="+mn-ea"/>
            </a:endParaRPr>
          </a:p>
          <a:p>
            <a:pPr algn="just"/>
            <a:r>
              <a:rPr lang="en-US" altLang="ko-KR" sz="1400" dirty="0" smtClean="0">
                <a:solidFill>
                  <a:srgbClr val="4A452A"/>
                </a:solidFill>
                <a:latin typeface="+mn-ea"/>
              </a:rPr>
              <a:t>     </a:t>
            </a:r>
            <a:r>
              <a:rPr lang="ko-KR" altLang="en-US" sz="1400" dirty="0" smtClean="0">
                <a:solidFill>
                  <a:srgbClr val="4A452A"/>
                </a:solidFill>
                <a:latin typeface="+mn-ea"/>
              </a:rPr>
              <a:t>독려</a:t>
            </a:r>
            <a:endParaRPr lang="ko-KR" altLang="en-US" sz="1400" dirty="0">
              <a:latin typeface="+mn-ea"/>
            </a:endParaRPr>
          </a:p>
        </p:txBody>
      </p:sp>
      <p:grpSp>
        <p:nvGrpSpPr>
          <p:cNvPr id="178" name="그룹 135"/>
          <p:cNvGrpSpPr/>
          <p:nvPr/>
        </p:nvGrpSpPr>
        <p:grpSpPr>
          <a:xfrm>
            <a:off x="3218167" y="3710111"/>
            <a:ext cx="2699498" cy="2527201"/>
            <a:chOff x="438708" y="1390930"/>
            <a:chExt cx="4085863" cy="4096590"/>
          </a:xfrm>
        </p:grpSpPr>
        <p:sp>
          <p:nvSpPr>
            <p:cNvPr id="179" name="모서리가 둥근 직사각형 8"/>
            <p:cNvSpPr/>
            <p:nvPr/>
          </p:nvSpPr>
          <p:spPr>
            <a:xfrm>
              <a:off x="478773" y="1484785"/>
              <a:ext cx="4034293" cy="4002735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innerShdw blurRad="152400" dir="13500000">
                <a:schemeClr val="bg1">
                  <a:lumMod val="65000"/>
                  <a:alpha val="31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>
                <a:solidFill>
                  <a:prstClr val="white"/>
                </a:solidFill>
                <a:cs typeface="Arial" pitchFamily="34" charset="0"/>
              </a:endParaRPr>
            </a:p>
          </p:txBody>
        </p:sp>
        <p:grpSp>
          <p:nvGrpSpPr>
            <p:cNvPr id="180" name="그룹 137"/>
            <p:cNvGrpSpPr/>
            <p:nvPr/>
          </p:nvGrpSpPr>
          <p:grpSpPr>
            <a:xfrm>
              <a:off x="438708" y="1390930"/>
              <a:ext cx="4085863" cy="722501"/>
              <a:chOff x="438708" y="1390930"/>
              <a:chExt cx="4085863" cy="722501"/>
            </a:xfrm>
          </p:grpSpPr>
          <p:sp>
            <p:nvSpPr>
              <p:cNvPr id="182" name="모서리가 둥근 직사각형 181"/>
              <p:cNvSpPr/>
              <p:nvPr/>
            </p:nvSpPr>
            <p:spPr>
              <a:xfrm>
                <a:off x="494857" y="1390930"/>
                <a:ext cx="4029714" cy="722501"/>
              </a:xfrm>
              <a:prstGeom prst="roundRect">
                <a:avLst>
                  <a:gd name="adj" fmla="val 0"/>
                </a:avLst>
              </a:prstGeom>
              <a:solidFill>
                <a:srgbClr val="7257A9"/>
              </a:solidFill>
              <a:ln w="6350">
                <a:solidFill>
                  <a:schemeClr val="bg1"/>
                </a:solidFill>
              </a:ln>
              <a:effectLst>
                <a:outerShdw blurRad="25400" dist="25400" dir="5400000" algn="t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  <p:pic>
            <p:nvPicPr>
              <p:cNvPr id="183" name="Picture 2" descr="C:\Users\Administrator\Desktop\미래부가치평가\그림3.pn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438708" y="1431891"/>
                <a:ext cx="3246117" cy="4004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4" name="직사각형 183"/>
              <p:cNvSpPr/>
              <p:nvPr/>
            </p:nvSpPr>
            <p:spPr>
              <a:xfrm>
                <a:off x="530658" y="1407733"/>
                <a:ext cx="3919468" cy="45719"/>
              </a:xfrm>
              <a:prstGeom prst="rect">
                <a:avLst/>
              </a:prstGeom>
              <a:gradFill>
                <a:gsLst>
                  <a:gs pos="100000">
                    <a:schemeClr val="bg1">
                      <a:alpha val="4100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16200000" scaled="0"/>
              </a:gradFill>
              <a:ln w="22225">
                <a:noFill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>
                  <a:solidFill>
                    <a:prstClr val="white"/>
                  </a:solidFill>
                </a:endParaRPr>
              </a:p>
            </p:txBody>
          </p:sp>
          <p:sp>
            <p:nvSpPr>
              <p:cNvPr id="185" name="자유형 184"/>
              <p:cNvSpPr/>
              <p:nvPr/>
            </p:nvSpPr>
            <p:spPr>
              <a:xfrm>
                <a:off x="4465423" y="1395924"/>
                <a:ext cx="49933" cy="91981"/>
              </a:xfrm>
              <a:custGeom>
                <a:avLst/>
                <a:gdLst>
                  <a:gd name="connsiteX0" fmla="*/ 0 w 45991"/>
                  <a:gd name="connsiteY0" fmla="*/ 0 h 91981"/>
                  <a:gd name="connsiteX1" fmla="*/ 0 w 45991"/>
                  <a:gd name="connsiteY1" fmla="*/ 91981 h 91981"/>
                  <a:gd name="connsiteX2" fmla="*/ 45991 w 45991"/>
                  <a:gd name="connsiteY2" fmla="*/ 91981 h 91981"/>
                  <a:gd name="connsiteX3" fmla="*/ 0 w 45991"/>
                  <a:gd name="connsiteY3" fmla="*/ 0 h 9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91" h="91981">
                    <a:moveTo>
                      <a:pt x="0" y="0"/>
                    </a:moveTo>
                    <a:lnTo>
                      <a:pt x="0" y="91981"/>
                    </a:lnTo>
                    <a:lnTo>
                      <a:pt x="45991" y="919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5875" cap="rnd">
                <a:noFill/>
                <a:tailEnd type="non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6" name="자유형 185"/>
              <p:cNvSpPr/>
              <p:nvPr/>
            </p:nvSpPr>
            <p:spPr>
              <a:xfrm flipH="1">
                <a:off x="471482" y="1395924"/>
                <a:ext cx="49933" cy="91981"/>
              </a:xfrm>
              <a:custGeom>
                <a:avLst/>
                <a:gdLst>
                  <a:gd name="connsiteX0" fmla="*/ 0 w 45991"/>
                  <a:gd name="connsiteY0" fmla="*/ 0 h 91981"/>
                  <a:gd name="connsiteX1" fmla="*/ 0 w 45991"/>
                  <a:gd name="connsiteY1" fmla="*/ 91981 h 91981"/>
                  <a:gd name="connsiteX2" fmla="*/ 45991 w 45991"/>
                  <a:gd name="connsiteY2" fmla="*/ 91981 h 91981"/>
                  <a:gd name="connsiteX3" fmla="*/ 0 w 45991"/>
                  <a:gd name="connsiteY3" fmla="*/ 0 h 9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91" h="91981">
                    <a:moveTo>
                      <a:pt x="0" y="0"/>
                    </a:moveTo>
                    <a:lnTo>
                      <a:pt x="0" y="91981"/>
                    </a:lnTo>
                    <a:lnTo>
                      <a:pt x="45991" y="919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5875" cap="rnd">
                <a:noFill/>
                <a:tailEnd type="non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81" name="제목 114"/>
            <p:cNvSpPr txBox="1">
              <a:spLocks/>
            </p:cNvSpPr>
            <p:nvPr/>
          </p:nvSpPr>
          <p:spPr>
            <a:xfrm>
              <a:off x="526024" y="1518874"/>
              <a:ext cx="3940823" cy="305552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/>
            <a:p>
              <a:pPr algn="ctr" eaLnBrk="0" latinLnBrk="0" hangingPunct="0">
                <a:defRPr/>
              </a:pPr>
              <a:r>
                <a:rPr lang="ko-KR" altLang="en-US" sz="2000" b="1" kern="0" dirty="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맑은 고딕" panose="020B0503020000020004" pitchFamily="50" charset="-127"/>
                  <a:ea typeface="맑은 고딕" panose="020B0503020000020004" pitchFamily="50" charset="-127"/>
                  <a:cs typeface="Arial" pitchFamily="34" charset="0"/>
                </a:rPr>
                <a:t>문제점</a:t>
              </a:r>
              <a:endParaRPr lang="ko-KR" altLang="en-US" sz="2000" b="1" kern="0" dirty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endParaRPr>
            </a:p>
          </p:txBody>
        </p:sp>
      </p:grpSp>
      <p:sp>
        <p:nvSpPr>
          <p:cNvPr id="187" name="직사각형 186"/>
          <p:cNvSpPr/>
          <p:nvPr/>
        </p:nvSpPr>
        <p:spPr>
          <a:xfrm>
            <a:off x="3275856" y="4293096"/>
            <a:ext cx="2664296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ko-KR" altLang="en-US" sz="1400" dirty="0" smtClean="0">
                <a:solidFill>
                  <a:srgbClr val="4A452A"/>
                </a:solidFill>
                <a:latin typeface="+mn-ea"/>
              </a:rPr>
              <a:t>○ 병원검진과 </a:t>
            </a:r>
            <a:r>
              <a:rPr lang="ko-KR" altLang="en-US" sz="1400" dirty="0" err="1" smtClean="0">
                <a:solidFill>
                  <a:srgbClr val="4A452A"/>
                </a:solidFill>
                <a:latin typeface="+mn-ea"/>
              </a:rPr>
              <a:t>이차암</a:t>
            </a:r>
            <a:r>
              <a:rPr lang="ko-KR" altLang="en-US" sz="1400" dirty="0" smtClean="0">
                <a:solidFill>
                  <a:srgbClr val="4A452A"/>
                </a:solidFill>
                <a:latin typeface="+mn-ea"/>
              </a:rPr>
              <a:t> 검사를 </a:t>
            </a:r>
            <a:endParaRPr lang="en-US" altLang="ko-KR" sz="1400" dirty="0" smtClean="0">
              <a:solidFill>
                <a:srgbClr val="4A452A"/>
              </a:solidFill>
              <a:latin typeface="+mn-ea"/>
            </a:endParaRPr>
          </a:p>
          <a:p>
            <a:pPr algn="just">
              <a:lnSpc>
                <a:spcPct val="140000"/>
              </a:lnSpc>
            </a:pPr>
            <a:r>
              <a:rPr lang="en-US" altLang="ko-KR" sz="1400" dirty="0" smtClean="0">
                <a:solidFill>
                  <a:srgbClr val="4A452A"/>
                </a:solidFill>
                <a:latin typeface="+mn-ea"/>
              </a:rPr>
              <a:t>    </a:t>
            </a:r>
            <a:r>
              <a:rPr lang="ko-KR" altLang="en-US" sz="1400" dirty="0" smtClean="0">
                <a:solidFill>
                  <a:srgbClr val="4A452A"/>
                </a:solidFill>
                <a:latin typeface="+mn-ea"/>
              </a:rPr>
              <a:t>동일시 하여 </a:t>
            </a:r>
            <a:r>
              <a:rPr lang="ko-KR" altLang="en-US" sz="1400" dirty="0" err="1" smtClean="0">
                <a:solidFill>
                  <a:srgbClr val="4A452A"/>
                </a:solidFill>
                <a:latin typeface="+mn-ea"/>
              </a:rPr>
              <a:t>검진율</a:t>
            </a:r>
            <a:r>
              <a:rPr lang="ko-KR" altLang="en-US" sz="1400" dirty="0" smtClean="0">
                <a:solidFill>
                  <a:srgbClr val="4A452A"/>
                </a:solidFill>
                <a:latin typeface="+mn-ea"/>
              </a:rPr>
              <a:t> 저하</a:t>
            </a:r>
            <a:endParaRPr lang="en-US" altLang="ko-KR" sz="1400" dirty="0" smtClean="0">
              <a:solidFill>
                <a:srgbClr val="4A452A"/>
              </a:solidFill>
              <a:latin typeface="+mn-ea"/>
            </a:endParaRPr>
          </a:p>
          <a:p>
            <a:pPr algn="just">
              <a:lnSpc>
                <a:spcPct val="140000"/>
              </a:lnSpc>
            </a:pPr>
            <a:endParaRPr lang="ko-KR" altLang="en-US" sz="400" dirty="0" smtClean="0">
              <a:solidFill>
                <a:srgbClr val="4A452A"/>
              </a:solidFill>
              <a:latin typeface="+mn-ea"/>
            </a:endParaRPr>
          </a:p>
          <a:p>
            <a:pPr algn="just">
              <a:lnSpc>
                <a:spcPct val="140000"/>
              </a:lnSpc>
            </a:pPr>
            <a:r>
              <a:rPr lang="ko-KR" altLang="en-US" sz="1400" dirty="0" smtClean="0">
                <a:solidFill>
                  <a:srgbClr val="4A452A"/>
                </a:solidFill>
                <a:latin typeface="+mn-ea"/>
              </a:rPr>
              <a:t>○ </a:t>
            </a:r>
            <a:r>
              <a:rPr lang="ko-KR" altLang="en-US" sz="1400" spc="-150" dirty="0" smtClean="0">
                <a:solidFill>
                  <a:srgbClr val="4A452A"/>
                </a:solidFill>
                <a:latin typeface="+mn-ea"/>
              </a:rPr>
              <a:t>주치의의 허락 하에 모든 것을 </a:t>
            </a:r>
            <a:endParaRPr lang="en-US" altLang="ko-KR" sz="1400" spc="-150" dirty="0" smtClean="0">
              <a:solidFill>
                <a:srgbClr val="4A452A"/>
              </a:solidFill>
              <a:latin typeface="+mn-ea"/>
            </a:endParaRPr>
          </a:p>
          <a:p>
            <a:pPr algn="just">
              <a:lnSpc>
                <a:spcPct val="140000"/>
              </a:lnSpc>
            </a:pPr>
            <a:r>
              <a:rPr lang="en-US" altLang="ko-KR" sz="1400" spc="-150" dirty="0" smtClean="0">
                <a:solidFill>
                  <a:srgbClr val="4A452A"/>
                </a:solidFill>
                <a:latin typeface="+mn-ea"/>
              </a:rPr>
              <a:t>   </a:t>
            </a:r>
            <a:r>
              <a:rPr lang="ko-KR" altLang="en-US" sz="1400" spc="-150" dirty="0" err="1" smtClean="0">
                <a:solidFill>
                  <a:srgbClr val="4A452A"/>
                </a:solidFill>
                <a:latin typeface="+mn-ea"/>
              </a:rPr>
              <a:t>해야한다</a:t>
            </a:r>
            <a:r>
              <a:rPr lang="ko-KR" altLang="en-US" sz="1400" spc="-150" dirty="0" smtClean="0">
                <a:solidFill>
                  <a:srgbClr val="4A452A"/>
                </a:solidFill>
                <a:latin typeface="+mn-ea"/>
              </a:rPr>
              <a:t> 하여 검진시기가 늦춰짐</a:t>
            </a:r>
            <a:endParaRPr lang="en-US" altLang="ko-KR" sz="1400" spc="-150" dirty="0" smtClean="0">
              <a:solidFill>
                <a:srgbClr val="4A452A"/>
              </a:solidFill>
              <a:latin typeface="+mn-ea"/>
            </a:endParaRPr>
          </a:p>
          <a:p>
            <a:pPr algn="just">
              <a:lnSpc>
                <a:spcPct val="140000"/>
              </a:lnSpc>
            </a:pPr>
            <a:endParaRPr lang="ko-KR" altLang="en-US" sz="400" dirty="0" smtClean="0">
              <a:solidFill>
                <a:srgbClr val="4A452A"/>
              </a:solidFill>
              <a:latin typeface="+mn-ea"/>
            </a:endParaRPr>
          </a:p>
          <a:p>
            <a:pPr algn="just">
              <a:lnSpc>
                <a:spcPct val="140000"/>
              </a:lnSpc>
            </a:pPr>
            <a:r>
              <a:rPr lang="ko-KR" altLang="en-US" sz="1400" dirty="0" smtClean="0">
                <a:solidFill>
                  <a:srgbClr val="4A452A"/>
                </a:solidFill>
                <a:latin typeface="+mn-ea"/>
              </a:rPr>
              <a:t>○ </a:t>
            </a:r>
            <a:r>
              <a:rPr lang="ko-KR" altLang="en-US" sz="1400" spc="-150" dirty="0" err="1" smtClean="0">
                <a:solidFill>
                  <a:srgbClr val="4A452A"/>
                </a:solidFill>
                <a:latin typeface="+mn-ea"/>
              </a:rPr>
              <a:t>잦은연락으로</a:t>
            </a:r>
            <a:r>
              <a:rPr lang="ko-KR" altLang="en-US" sz="1400" spc="-150" dirty="0" smtClean="0">
                <a:solidFill>
                  <a:srgbClr val="4A452A"/>
                </a:solidFill>
                <a:latin typeface="+mn-ea"/>
              </a:rPr>
              <a:t> 대상자가 불편</a:t>
            </a:r>
          </a:p>
          <a:p>
            <a:pPr algn="just">
              <a:lnSpc>
                <a:spcPct val="140000"/>
              </a:lnSpc>
            </a:pPr>
            <a:endParaRPr lang="ko-KR" altLang="en-US" sz="1400" dirty="0" smtClean="0">
              <a:solidFill>
                <a:srgbClr val="4A452A"/>
              </a:solidFill>
              <a:latin typeface="+mn-ea"/>
            </a:endParaRPr>
          </a:p>
        </p:txBody>
      </p:sp>
      <p:sp>
        <p:nvSpPr>
          <p:cNvPr id="188" name="직사각형 187"/>
          <p:cNvSpPr/>
          <p:nvPr/>
        </p:nvSpPr>
        <p:spPr>
          <a:xfrm>
            <a:off x="6012160" y="4221088"/>
            <a:ext cx="261924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ko-KR" altLang="en-US" sz="1400" dirty="0">
                <a:solidFill>
                  <a:srgbClr val="4A452A"/>
                </a:solidFill>
                <a:latin typeface="+mn-ea"/>
              </a:rPr>
              <a:t>○ </a:t>
            </a:r>
            <a:r>
              <a:rPr lang="ko-KR" altLang="en-US" sz="1400" dirty="0" err="1" smtClean="0">
                <a:solidFill>
                  <a:srgbClr val="4A452A"/>
                </a:solidFill>
                <a:latin typeface="+mn-ea"/>
              </a:rPr>
              <a:t>이차암</a:t>
            </a:r>
            <a:r>
              <a:rPr lang="ko-KR" altLang="en-US" sz="1400" dirty="0" smtClean="0">
                <a:solidFill>
                  <a:srgbClr val="4A452A"/>
                </a:solidFill>
                <a:latin typeface="+mn-ea"/>
              </a:rPr>
              <a:t> 검진과 </a:t>
            </a:r>
            <a:r>
              <a:rPr lang="ko-KR" altLang="en-US" sz="1400" dirty="0">
                <a:solidFill>
                  <a:srgbClr val="4A452A"/>
                </a:solidFill>
                <a:latin typeface="+mn-ea"/>
              </a:rPr>
              <a:t>만성질환</a:t>
            </a:r>
            <a:endParaRPr lang="en-US" altLang="ko-KR" sz="1400" dirty="0">
              <a:solidFill>
                <a:srgbClr val="4A452A"/>
              </a:solidFill>
              <a:latin typeface="+mn-ea"/>
            </a:endParaRPr>
          </a:p>
          <a:p>
            <a:pPr algn="just">
              <a:lnSpc>
                <a:spcPct val="140000"/>
              </a:lnSpc>
            </a:pPr>
            <a:r>
              <a:rPr lang="en-US" altLang="ko-KR" sz="1400" dirty="0">
                <a:solidFill>
                  <a:srgbClr val="4A452A"/>
                </a:solidFill>
                <a:latin typeface="+mn-ea"/>
              </a:rPr>
              <a:t>    </a:t>
            </a:r>
            <a:r>
              <a:rPr lang="ko-KR" altLang="en-US" sz="1400" dirty="0" smtClean="0">
                <a:solidFill>
                  <a:srgbClr val="4A452A"/>
                </a:solidFill>
                <a:latin typeface="+mn-ea"/>
              </a:rPr>
              <a:t>건강관리에 </a:t>
            </a:r>
            <a:r>
              <a:rPr lang="ko-KR" altLang="en-US" sz="1400" dirty="0">
                <a:solidFill>
                  <a:srgbClr val="4A452A"/>
                </a:solidFill>
                <a:latin typeface="+mn-ea"/>
              </a:rPr>
              <a:t>대한 교육 필요 </a:t>
            </a:r>
            <a:endParaRPr lang="en-US" altLang="ko-KR" sz="1400" dirty="0" smtClean="0">
              <a:solidFill>
                <a:srgbClr val="4A452A"/>
              </a:solidFill>
              <a:latin typeface="+mn-ea"/>
            </a:endParaRPr>
          </a:p>
          <a:p>
            <a:pPr algn="just">
              <a:lnSpc>
                <a:spcPct val="140000"/>
              </a:lnSpc>
            </a:pPr>
            <a:r>
              <a:rPr lang="ko-KR" altLang="en-US" sz="1400" dirty="0" smtClean="0">
                <a:solidFill>
                  <a:srgbClr val="4A452A"/>
                </a:solidFill>
                <a:latin typeface="+mn-ea"/>
              </a:rPr>
              <a:t>○ </a:t>
            </a:r>
            <a:r>
              <a:rPr lang="ko-KR" altLang="en-US" sz="1400" dirty="0">
                <a:solidFill>
                  <a:srgbClr val="4A452A"/>
                </a:solidFill>
                <a:latin typeface="+mn-ea"/>
              </a:rPr>
              <a:t>암 </a:t>
            </a:r>
            <a:r>
              <a:rPr lang="ko-KR" altLang="en-US" sz="1400" dirty="0" smtClean="0">
                <a:solidFill>
                  <a:srgbClr val="4A452A"/>
                </a:solidFill>
                <a:latin typeface="+mn-ea"/>
              </a:rPr>
              <a:t>생존자의 </a:t>
            </a:r>
            <a:r>
              <a:rPr lang="ko-KR" altLang="en-US" sz="1400" dirty="0" err="1" smtClean="0">
                <a:solidFill>
                  <a:srgbClr val="4A452A"/>
                </a:solidFill>
                <a:latin typeface="+mn-ea"/>
              </a:rPr>
              <a:t>이차암</a:t>
            </a:r>
            <a:r>
              <a:rPr lang="ko-KR" altLang="en-US" sz="1400" dirty="0" smtClean="0">
                <a:solidFill>
                  <a:srgbClr val="4A452A"/>
                </a:solidFill>
                <a:latin typeface="+mn-ea"/>
              </a:rPr>
              <a:t> 검진에</a:t>
            </a:r>
            <a:endParaRPr lang="en-US" altLang="ko-KR" sz="1400" dirty="0" smtClean="0">
              <a:solidFill>
                <a:srgbClr val="4A452A"/>
              </a:solidFill>
              <a:latin typeface="+mn-ea"/>
            </a:endParaRPr>
          </a:p>
          <a:p>
            <a:pPr algn="just">
              <a:lnSpc>
                <a:spcPct val="140000"/>
              </a:lnSpc>
            </a:pPr>
            <a:r>
              <a:rPr lang="ko-KR" altLang="en-US" sz="1400" dirty="0" smtClean="0">
                <a:solidFill>
                  <a:srgbClr val="4A452A"/>
                </a:solidFill>
                <a:latin typeface="+mn-ea"/>
              </a:rPr>
              <a:t>    대한 주치의의 독려 협조</a:t>
            </a:r>
          </a:p>
          <a:p>
            <a:pPr algn="just">
              <a:lnSpc>
                <a:spcPct val="140000"/>
              </a:lnSpc>
            </a:pPr>
            <a:r>
              <a:rPr lang="ko-KR" altLang="en-US" sz="1400" dirty="0" smtClean="0">
                <a:solidFill>
                  <a:srgbClr val="4A452A"/>
                </a:solidFill>
                <a:latin typeface="+mn-ea"/>
              </a:rPr>
              <a:t>○ 지속적인 사업진행</a:t>
            </a:r>
            <a:endParaRPr lang="ko-KR" altLang="en-US" sz="1400" dirty="0">
              <a:solidFill>
                <a:srgbClr val="4A452A"/>
              </a:solidFill>
              <a:latin typeface="+mn-ea"/>
            </a:endParaRPr>
          </a:p>
        </p:txBody>
      </p:sp>
      <p:pic>
        <p:nvPicPr>
          <p:cNvPr id="189" name="Picture 2" descr="C:\Users\Administrator\Desktop\미래부가치평가\그림3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24128" y="1844824"/>
            <a:ext cx="2808312" cy="4585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0" name="Picture 2" descr="C:\Users\Administrator\Desktop\미래부가치평가\그림3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91680" y="1412776"/>
            <a:ext cx="2952328" cy="4585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5" name="그룹 284"/>
          <p:cNvGrpSpPr/>
          <p:nvPr/>
        </p:nvGrpSpPr>
        <p:grpSpPr>
          <a:xfrm>
            <a:off x="7812360" y="2276872"/>
            <a:ext cx="274614" cy="387694"/>
            <a:chOff x="2966984" y="8254663"/>
            <a:chExt cx="289837" cy="335238"/>
          </a:xfrm>
        </p:grpSpPr>
        <p:sp>
          <p:nvSpPr>
            <p:cNvPr id="206" name="Rectangle 29"/>
            <p:cNvSpPr>
              <a:spLocks noChangeArrowheads="1"/>
            </p:cNvSpPr>
            <p:nvPr/>
          </p:nvSpPr>
          <p:spPr bwMode="auto">
            <a:xfrm rot="10800000">
              <a:off x="2966984" y="8254663"/>
              <a:ext cx="289837" cy="335238"/>
            </a:xfrm>
            <a:prstGeom prst="rect">
              <a:avLst/>
            </a:prstGeom>
            <a:gradFill rotWithShape="1">
              <a:gsLst>
                <a:gs pos="100000">
                  <a:srgbClr val="C00000"/>
                </a:gs>
                <a:gs pos="0">
                  <a:srgbClr val="C00000"/>
                </a:gs>
                <a:gs pos="51000">
                  <a:srgbClr val="FF0000"/>
                </a:gs>
                <a:gs pos="45000">
                  <a:schemeClr val="accent2">
                    <a:lumMod val="50000"/>
                  </a:schemeClr>
                </a:gs>
              </a:gsLst>
              <a:lin ang="10800000" scaled="0"/>
            </a:gradFill>
            <a:ln>
              <a:noFill/>
            </a:ln>
            <a:effectLst>
              <a:reflection blurRad="6350" stA="32000" endPos="9000" dir="5400000" sy="-100000" algn="bl" rotWithShape="0"/>
            </a:effectLst>
            <a:extLst/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07" name="직사각형 206"/>
            <p:cNvSpPr/>
            <p:nvPr/>
          </p:nvSpPr>
          <p:spPr>
            <a:xfrm>
              <a:off x="3100469" y="8254663"/>
              <a:ext cx="51027" cy="335238"/>
            </a:xfrm>
            <a:prstGeom prst="rect">
              <a:avLst/>
            </a:prstGeom>
            <a:gradFill>
              <a:gsLst>
                <a:gs pos="0">
                  <a:srgbClr val="3E7898">
                    <a:tint val="66000"/>
                    <a:satMod val="160000"/>
                    <a:alpha val="0"/>
                  </a:srgbClr>
                </a:gs>
                <a:gs pos="50000">
                  <a:srgbClr val="FFFFFF">
                    <a:alpha val="73000"/>
                  </a:srgbClr>
                </a:gs>
                <a:gs pos="100000">
                  <a:srgbClr val="3E7898">
                    <a:tint val="23500"/>
                    <a:satMod val="160000"/>
                    <a:alpha val="0"/>
                  </a:srgbClr>
                </a:gs>
              </a:gsLst>
              <a:lin ang="0" scaled="0"/>
            </a:gradFill>
            <a:ln w="15875" cap="rnd" cmpd="sng" algn="ctr">
              <a:noFill/>
              <a:prstDash val="solid"/>
              <a:tailEnd type="none"/>
            </a:ln>
            <a:effectLst/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211" name="그룹 297"/>
          <p:cNvGrpSpPr/>
          <p:nvPr/>
        </p:nvGrpSpPr>
        <p:grpSpPr>
          <a:xfrm>
            <a:off x="7236296" y="2348880"/>
            <a:ext cx="274614" cy="262806"/>
            <a:chOff x="2966984" y="8254663"/>
            <a:chExt cx="289837" cy="335238"/>
          </a:xfrm>
        </p:grpSpPr>
        <p:sp>
          <p:nvSpPr>
            <p:cNvPr id="212" name="Rectangle 29"/>
            <p:cNvSpPr>
              <a:spLocks noChangeArrowheads="1"/>
            </p:cNvSpPr>
            <p:nvPr/>
          </p:nvSpPr>
          <p:spPr bwMode="auto">
            <a:xfrm rot="10800000">
              <a:off x="2966984" y="8254663"/>
              <a:ext cx="289837" cy="335238"/>
            </a:xfrm>
            <a:prstGeom prst="rect">
              <a:avLst/>
            </a:prstGeom>
            <a:gradFill rotWithShape="1">
              <a:gsLst>
                <a:gs pos="100000">
                  <a:schemeClr val="tx1">
                    <a:lumMod val="50000"/>
                    <a:lumOff val="50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  <a:gs pos="51000">
                  <a:schemeClr val="tx1">
                    <a:lumMod val="65000"/>
                    <a:lumOff val="35000"/>
                  </a:schemeClr>
                </a:gs>
                <a:gs pos="45000">
                  <a:schemeClr val="tx1">
                    <a:lumMod val="75000"/>
                    <a:lumOff val="25000"/>
                  </a:schemeClr>
                </a:gs>
              </a:gsLst>
              <a:lin ang="10800000" scaled="0"/>
            </a:gradFill>
            <a:ln>
              <a:noFill/>
            </a:ln>
            <a:effectLst>
              <a:reflection blurRad="6350" stA="32000" endPos="9000" dir="5400000" sy="-100000" algn="bl" rotWithShape="0"/>
            </a:effectLst>
            <a:extLst/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213" name="직사각형 212"/>
            <p:cNvSpPr/>
            <p:nvPr/>
          </p:nvSpPr>
          <p:spPr>
            <a:xfrm>
              <a:off x="3100469" y="8254663"/>
              <a:ext cx="51027" cy="335238"/>
            </a:xfrm>
            <a:prstGeom prst="rect">
              <a:avLst/>
            </a:prstGeom>
            <a:gradFill>
              <a:gsLst>
                <a:gs pos="0">
                  <a:srgbClr val="3E7898">
                    <a:tint val="66000"/>
                    <a:satMod val="160000"/>
                    <a:alpha val="0"/>
                  </a:srgbClr>
                </a:gs>
                <a:gs pos="50000">
                  <a:srgbClr val="FFFFFF">
                    <a:alpha val="73000"/>
                  </a:srgbClr>
                </a:gs>
                <a:gs pos="100000">
                  <a:srgbClr val="3E7898">
                    <a:tint val="23500"/>
                    <a:satMod val="160000"/>
                    <a:alpha val="0"/>
                  </a:srgbClr>
                </a:gs>
              </a:gsLst>
              <a:lin ang="0" scaled="0"/>
            </a:gradFill>
            <a:ln w="15875" cap="rnd" cmpd="sng" algn="ctr">
              <a:noFill/>
              <a:prstDash val="solid"/>
              <a:tailEnd type="none"/>
            </a:ln>
            <a:effectLst/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214" name="그룹 281"/>
          <p:cNvGrpSpPr/>
          <p:nvPr/>
        </p:nvGrpSpPr>
        <p:grpSpPr>
          <a:xfrm>
            <a:off x="6810879" y="2785572"/>
            <a:ext cx="1584176" cy="320108"/>
            <a:chOff x="1043608" y="5513705"/>
            <a:chExt cx="2503561" cy="771517"/>
          </a:xfrm>
        </p:grpSpPr>
        <p:sp>
          <p:nvSpPr>
            <p:cNvPr id="215" name="직사각형 214"/>
            <p:cNvSpPr/>
            <p:nvPr/>
          </p:nvSpPr>
          <p:spPr>
            <a:xfrm>
              <a:off x="1043608" y="5805264"/>
              <a:ext cx="2503561" cy="479958"/>
            </a:xfrm>
            <a:prstGeom prst="rect">
              <a:avLst/>
            </a:prstGeom>
            <a:solidFill>
              <a:srgbClr val="236A8D"/>
            </a:solidFill>
            <a:ln w="15875" cap="rnd">
              <a:noFill/>
              <a:tailEnd type="none"/>
            </a:ln>
            <a:effectLst>
              <a:innerShdw blurRad="63500">
                <a:schemeClr val="tx2">
                  <a:lumMod val="75000"/>
                  <a:alpha val="73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16" name="사다리꼴 215"/>
            <p:cNvSpPr/>
            <p:nvPr/>
          </p:nvSpPr>
          <p:spPr>
            <a:xfrm>
              <a:off x="1043608" y="5513705"/>
              <a:ext cx="2503561" cy="288032"/>
            </a:xfrm>
            <a:prstGeom prst="trapezoid">
              <a:avLst>
                <a:gd name="adj" fmla="val 64961"/>
              </a:avLst>
            </a:prstGeom>
            <a:solidFill>
              <a:schemeClr val="bg1">
                <a:lumMod val="95000"/>
              </a:schemeClr>
            </a:solidFill>
            <a:ln w="6350" cap="rnd">
              <a:solidFill>
                <a:schemeClr val="bg1">
                  <a:lumMod val="85000"/>
                </a:schemeClr>
              </a:solidFill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17" name="제목 114"/>
          <p:cNvSpPr txBox="1">
            <a:spLocks/>
          </p:cNvSpPr>
          <p:nvPr/>
        </p:nvSpPr>
        <p:spPr>
          <a:xfrm>
            <a:off x="6796494" y="2864993"/>
            <a:ext cx="1584176" cy="216024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algn="ctr" eaLnBrk="0" latinLnBrk="0" hangingPunct="0">
              <a:defRPr/>
            </a:pPr>
            <a:r>
              <a:rPr lang="ko-KR" altLang="en-US" sz="1100" kern="0" spc="-90" dirty="0" err="1" smtClean="0">
                <a:gradFill>
                  <a:gsLst>
                    <a:gs pos="100000">
                      <a:srgbClr val="FFFF00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실시전</a:t>
            </a:r>
            <a:r>
              <a:rPr lang="ko-KR" altLang="en-US" sz="1100" kern="0" spc="-90" dirty="0" smtClean="0">
                <a:gradFill>
                  <a:gsLst>
                    <a:gs pos="100000">
                      <a:srgbClr val="FFFF00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    </a:t>
            </a:r>
            <a:r>
              <a:rPr lang="ko-KR" altLang="en-US" sz="1100" kern="0" spc="-90" dirty="0" err="1" smtClean="0">
                <a:gradFill>
                  <a:gsLst>
                    <a:gs pos="100000">
                      <a:srgbClr val="FFFF00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실시후</a:t>
            </a:r>
            <a:endParaRPr lang="ko-KR" altLang="en-US" sz="1100" kern="0" spc="-90" dirty="0">
              <a:gradFill>
                <a:gsLst>
                  <a:gs pos="100000">
                    <a:srgbClr val="FFFF00"/>
                  </a:gs>
                  <a:gs pos="100000">
                    <a:srgbClr val="0070C0"/>
                  </a:gs>
                </a:gsLst>
                <a:lin ang="5400000" scaled="0"/>
              </a:gradFill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218" name="제목 114"/>
          <p:cNvSpPr txBox="1">
            <a:spLocks/>
          </p:cNvSpPr>
          <p:nvPr/>
        </p:nvSpPr>
        <p:spPr>
          <a:xfrm>
            <a:off x="6834846" y="2682910"/>
            <a:ext cx="1584176" cy="216024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algn="ctr" eaLnBrk="0" latinLnBrk="0" hangingPunct="0">
              <a:defRPr/>
            </a:pPr>
            <a:r>
              <a:rPr lang="en-US" altLang="ko-KR" sz="1100" b="1" kern="0" spc="-90" dirty="0" smtClean="0">
                <a:latin typeface="-윤고딕340" panose="02030504000101010101" pitchFamily="18" charset="-127"/>
                <a:ea typeface="-윤고딕340" panose="02030504000101010101" pitchFamily="18" charset="-127"/>
                <a:cs typeface="Arial" pitchFamily="34" charset="0"/>
              </a:rPr>
              <a:t>26%</a:t>
            </a:r>
            <a:r>
              <a:rPr lang="ko-KR" altLang="en-US" sz="1100" b="1" kern="0" spc="-90" dirty="0" smtClean="0">
                <a:latin typeface="-윤고딕340" panose="02030504000101010101" pitchFamily="18" charset="-127"/>
                <a:ea typeface="-윤고딕340" panose="02030504000101010101" pitchFamily="18" charset="-127"/>
                <a:cs typeface="Arial" pitchFamily="34" charset="0"/>
              </a:rPr>
              <a:t>         </a:t>
            </a:r>
            <a:r>
              <a:rPr lang="en-US" altLang="ko-KR" sz="1100" b="1" kern="0" spc="-90" dirty="0" smtClean="0">
                <a:latin typeface="-윤고딕340" panose="02030504000101010101" pitchFamily="18" charset="-127"/>
                <a:ea typeface="-윤고딕340" panose="02030504000101010101" pitchFamily="18" charset="-127"/>
                <a:cs typeface="Arial" pitchFamily="34" charset="0"/>
              </a:rPr>
              <a:t>32%</a:t>
            </a:r>
            <a:endParaRPr lang="ko-KR" altLang="en-US" sz="1100" b="1" kern="0" spc="-90" dirty="0">
              <a:latin typeface="-윤고딕340" panose="02030504000101010101" pitchFamily="18" charset="-127"/>
              <a:ea typeface="-윤고딕340" panose="02030504000101010101" pitchFamily="18" charset="-127"/>
              <a:cs typeface="Arial" pitchFamily="34" charset="0"/>
            </a:endParaRPr>
          </a:p>
        </p:txBody>
      </p:sp>
      <p:sp>
        <p:nvSpPr>
          <p:cNvPr id="219" name="직사각형 218"/>
          <p:cNvSpPr/>
          <p:nvPr/>
        </p:nvSpPr>
        <p:spPr>
          <a:xfrm>
            <a:off x="4788024" y="2276872"/>
            <a:ext cx="1800200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ko-KR" altLang="en-US" sz="1600" dirty="0" err="1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실시전</a:t>
            </a:r>
            <a:r>
              <a:rPr lang="ko-KR" altLang="en-US" sz="1600" dirty="0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dirty="0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26% </a:t>
            </a:r>
          </a:p>
          <a:p>
            <a:pPr algn="just">
              <a:lnSpc>
                <a:spcPct val="140000"/>
              </a:lnSpc>
            </a:pPr>
            <a:r>
              <a:rPr lang="ko-KR" altLang="en-US" sz="1600" dirty="0" err="1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실시후</a:t>
            </a:r>
            <a:r>
              <a:rPr lang="ko-KR" altLang="en-US" sz="1600" dirty="0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dirty="0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32%</a:t>
            </a:r>
            <a:r>
              <a:rPr lang="en-US" altLang="ko-KR" sz="1600" dirty="0" smtClean="0">
                <a:solidFill>
                  <a:srgbClr val="4A452A"/>
                </a:solidFill>
                <a:latin typeface="HY강B"/>
              </a:rPr>
              <a:t> </a:t>
            </a:r>
          </a:p>
        </p:txBody>
      </p:sp>
      <p:cxnSp>
        <p:nvCxnSpPr>
          <p:cNvPr id="220" name="직선 연결선 219"/>
          <p:cNvCxnSpPr/>
          <p:nvPr/>
        </p:nvCxnSpPr>
        <p:spPr>
          <a:xfrm>
            <a:off x="251520" y="6498840"/>
            <a:ext cx="8640960" cy="0"/>
          </a:xfrm>
          <a:prstGeom prst="line">
            <a:avLst/>
          </a:prstGeom>
          <a:ln w="53975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92437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2" name="그룹 69"/>
          <p:cNvGrpSpPr/>
          <p:nvPr/>
        </p:nvGrpSpPr>
        <p:grpSpPr>
          <a:xfrm>
            <a:off x="517749" y="3645268"/>
            <a:ext cx="4123526" cy="2576760"/>
            <a:chOff x="430129" y="1390932"/>
            <a:chExt cx="4085227" cy="3886871"/>
          </a:xfrm>
        </p:grpSpPr>
        <p:sp>
          <p:nvSpPr>
            <p:cNvPr id="10" name="모서리가 둥근 직사각형 8"/>
            <p:cNvSpPr/>
            <p:nvPr/>
          </p:nvSpPr>
          <p:spPr>
            <a:xfrm>
              <a:off x="478773" y="1484785"/>
              <a:ext cx="4034293" cy="379301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innerShdw blurRad="152400" dir="13500000">
                <a:schemeClr val="bg1">
                  <a:lumMod val="65000"/>
                  <a:alpha val="31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 dirty="0">
                <a:solidFill>
                  <a:prstClr val="white"/>
                </a:solidFill>
                <a:cs typeface="Arial" pitchFamily="34" charset="0"/>
              </a:endParaRPr>
            </a:p>
          </p:txBody>
        </p:sp>
        <p:grpSp>
          <p:nvGrpSpPr>
            <p:cNvPr id="3" name="그룹 71"/>
            <p:cNvGrpSpPr/>
            <p:nvPr/>
          </p:nvGrpSpPr>
          <p:grpSpPr>
            <a:xfrm>
              <a:off x="455958" y="1390932"/>
              <a:ext cx="4059398" cy="651346"/>
              <a:chOff x="455958" y="1390932"/>
              <a:chExt cx="4059398" cy="651346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466887" y="1390932"/>
                <a:ext cx="4021630" cy="651346"/>
              </a:xfrm>
              <a:prstGeom prst="roundRect">
                <a:avLst>
                  <a:gd name="adj" fmla="val 0"/>
                </a:avLst>
              </a:prstGeom>
              <a:solidFill>
                <a:srgbClr val="FF5050"/>
              </a:solidFill>
              <a:ln w="6350">
                <a:solidFill>
                  <a:schemeClr val="bg1"/>
                </a:solidFill>
              </a:ln>
              <a:effectLst>
                <a:outerShdw blurRad="25400" dist="25400" dir="5400000" algn="t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  <p:pic>
            <p:nvPicPr>
              <p:cNvPr id="14" name="Picture 2" descr="C:\Users\Administrator\Desktop\미래부가치평가\그림3.pn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455958" y="1431891"/>
                <a:ext cx="3228864" cy="4004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" name="직사각형 14"/>
              <p:cNvSpPr/>
              <p:nvPr/>
            </p:nvSpPr>
            <p:spPr>
              <a:xfrm>
                <a:off x="530658" y="1407733"/>
                <a:ext cx="3919468" cy="45719"/>
              </a:xfrm>
              <a:prstGeom prst="rect">
                <a:avLst/>
              </a:prstGeom>
              <a:gradFill>
                <a:gsLst>
                  <a:gs pos="100000">
                    <a:schemeClr val="bg1">
                      <a:alpha val="4100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16200000" scaled="0"/>
              </a:gradFill>
              <a:ln w="22225">
                <a:noFill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자유형 15"/>
              <p:cNvSpPr/>
              <p:nvPr/>
            </p:nvSpPr>
            <p:spPr>
              <a:xfrm>
                <a:off x="4465423" y="1395924"/>
                <a:ext cx="49933" cy="91981"/>
              </a:xfrm>
              <a:custGeom>
                <a:avLst/>
                <a:gdLst>
                  <a:gd name="connsiteX0" fmla="*/ 0 w 45991"/>
                  <a:gd name="connsiteY0" fmla="*/ 0 h 91981"/>
                  <a:gd name="connsiteX1" fmla="*/ 0 w 45991"/>
                  <a:gd name="connsiteY1" fmla="*/ 91981 h 91981"/>
                  <a:gd name="connsiteX2" fmla="*/ 45991 w 45991"/>
                  <a:gd name="connsiteY2" fmla="*/ 91981 h 91981"/>
                  <a:gd name="connsiteX3" fmla="*/ 0 w 45991"/>
                  <a:gd name="connsiteY3" fmla="*/ 0 h 9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91" h="91981">
                    <a:moveTo>
                      <a:pt x="0" y="0"/>
                    </a:moveTo>
                    <a:lnTo>
                      <a:pt x="0" y="91981"/>
                    </a:lnTo>
                    <a:lnTo>
                      <a:pt x="45991" y="919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5875" cap="rnd">
                <a:noFill/>
                <a:tailEnd type="non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자유형 16"/>
              <p:cNvSpPr/>
              <p:nvPr/>
            </p:nvSpPr>
            <p:spPr>
              <a:xfrm flipH="1">
                <a:off x="471482" y="1395924"/>
                <a:ext cx="49933" cy="91981"/>
              </a:xfrm>
              <a:custGeom>
                <a:avLst/>
                <a:gdLst>
                  <a:gd name="connsiteX0" fmla="*/ 0 w 45991"/>
                  <a:gd name="connsiteY0" fmla="*/ 0 h 91981"/>
                  <a:gd name="connsiteX1" fmla="*/ 0 w 45991"/>
                  <a:gd name="connsiteY1" fmla="*/ 91981 h 91981"/>
                  <a:gd name="connsiteX2" fmla="*/ 45991 w 45991"/>
                  <a:gd name="connsiteY2" fmla="*/ 91981 h 91981"/>
                  <a:gd name="connsiteX3" fmla="*/ 0 w 45991"/>
                  <a:gd name="connsiteY3" fmla="*/ 0 h 9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91" h="91981">
                    <a:moveTo>
                      <a:pt x="0" y="0"/>
                    </a:moveTo>
                    <a:lnTo>
                      <a:pt x="0" y="91981"/>
                    </a:lnTo>
                    <a:lnTo>
                      <a:pt x="45991" y="919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5875" cap="rnd">
                <a:noFill/>
                <a:tailEnd type="non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2" name="제목 114"/>
            <p:cNvSpPr txBox="1">
              <a:spLocks/>
            </p:cNvSpPr>
            <p:nvPr/>
          </p:nvSpPr>
          <p:spPr>
            <a:xfrm>
              <a:off x="430129" y="1481402"/>
              <a:ext cx="4066940" cy="305551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/>
            <a:p>
              <a:pPr algn="ctr" eaLnBrk="0" latinLnBrk="0" hangingPunct="0">
                <a:defRPr/>
              </a:pPr>
              <a:r>
                <a:rPr lang="ko-KR" altLang="en-US" sz="2000" b="1" kern="0" spc="-150" dirty="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맑은 고딕" panose="020B0503020000020004" pitchFamily="50" charset="-127"/>
                  <a:ea typeface="맑은 고딕" panose="020B0503020000020004" pitchFamily="50" charset="-127"/>
                  <a:cs typeface="Arial" pitchFamily="34" charset="0"/>
                </a:rPr>
                <a:t>긍정적요인</a:t>
              </a:r>
              <a:endParaRPr lang="ko-KR" altLang="en-US" sz="2000" b="1" kern="0" spc="-150" dirty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endParaRPr>
            </a:p>
          </p:txBody>
        </p:sp>
      </p:grpSp>
      <p:grpSp>
        <p:nvGrpSpPr>
          <p:cNvPr id="4" name="그룹 79"/>
          <p:cNvGrpSpPr/>
          <p:nvPr/>
        </p:nvGrpSpPr>
        <p:grpSpPr>
          <a:xfrm>
            <a:off x="4740993" y="3644740"/>
            <a:ext cx="4032448" cy="2577288"/>
            <a:chOff x="471482" y="1390934"/>
            <a:chExt cx="4056879" cy="3887398"/>
          </a:xfrm>
        </p:grpSpPr>
        <p:sp>
          <p:nvSpPr>
            <p:cNvPr id="85" name="모서리가 둥근 직사각형 8"/>
            <p:cNvSpPr/>
            <p:nvPr/>
          </p:nvSpPr>
          <p:spPr>
            <a:xfrm>
              <a:off x="478772" y="1484785"/>
              <a:ext cx="4034293" cy="379354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innerShdw blurRad="152400" dir="13500000">
                <a:schemeClr val="bg1">
                  <a:lumMod val="65000"/>
                  <a:alpha val="31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>
                <a:solidFill>
                  <a:prstClr val="white"/>
                </a:solidFill>
                <a:cs typeface="Arial" pitchFamily="34" charset="0"/>
              </a:endParaRPr>
            </a:p>
          </p:txBody>
        </p:sp>
        <p:grpSp>
          <p:nvGrpSpPr>
            <p:cNvPr id="5" name="그룹 81"/>
            <p:cNvGrpSpPr/>
            <p:nvPr/>
          </p:nvGrpSpPr>
          <p:grpSpPr>
            <a:xfrm>
              <a:off x="471482" y="1390934"/>
              <a:ext cx="4056879" cy="652099"/>
              <a:chOff x="471482" y="1390934"/>
              <a:chExt cx="4056879" cy="652099"/>
            </a:xfrm>
          </p:grpSpPr>
          <p:sp>
            <p:nvSpPr>
              <p:cNvPr id="88" name="모서리가 둥근 직사각형 87"/>
              <p:cNvSpPr/>
              <p:nvPr/>
            </p:nvSpPr>
            <p:spPr>
              <a:xfrm>
                <a:off x="471482" y="1390934"/>
                <a:ext cx="4056879" cy="652099"/>
              </a:xfrm>
              <a:prstGeom prst="roundRect">
                <a:avLst>
                  <a:gd name="adj" fmla="val 0"/>
                </a:avLst>
              </a:prstGeom>
              <a:solidFill>
                <a:srgbClr val="558ED5"/>
              </a:solidFill>
              <a:ln w="6350">
                <a:solidFill>
                  <a:schemeClr val="bg1"/>
                </a:solidFill>
              </a:ln>
              <a:effectLst>
                <a:outerShdw blurRad="25400" dist="25400" dir="5400000" algn="t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  <p:pic>
            <p:nvPicPr>
              <p:cNvPr id="89" name="Picture 2" descr="C:\Users\Administrator\Desktop\미래부가치평가\그림3.pn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544096" y="1431891"/>
                <a:ext cx="3140726" cy="4004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0" name="직사각형 89"/>
              <p:cNvSpPr/>
              <p:nvPr/>
            </p:nvSpPr>
            <p:spPr>
              <a:xfrm>
                <a:off x="530658" y="1407733"/>
                <a:ext cx="3919468" cy="45719"/>
              </a:xfrm>
              <a:prstGeom prst="rect">
                <a:avLst/>
              </a:prstGeom>
              <a:gradFill>
                <a:gsLst>
                  <a:gs pos="100000">
                    <a:schemeClr val="bg1">
                      <a:alpha val="4100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16200000" scaled="0"/>
              </a:gradFill>
              <a:ln w="22225">
                <a:noFill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>
                  <a:solidFill>
                    <a:prstClr val="white"/>
                  </a:solidFill>
                </a:endParaRPr>
              </a:p>
            </p:txBody>
          </p:sp>
          <p:sp>
            <p:nvSpPr>
              <p:cNvPr id="91" name="자유형 90"/>
              <p:cNvSpPr/>
              <p:nvPr/>
            </p:nvSpPr>
            <p:spPr>
              <a:xfrm>
                <a:off x="4465423" y="1395924"/>
                <a:ext cx="49933" cy="91981"/>
              </a:xfrm>
              <a:custGeom>
                <a:avLst/>
                <a:gdLst>
                  <a:gd name="connsiteX0" fmla="*/ 0 w 45991"/>
                  <a:gd name="connsiteY0" fmla="*/ 0 h 91981"/>
                  <a:gd name="connsiteX1" fmla="*/ 0 w 45991"/>
                  <a:gd name="connsiteY1" fmla="*/ 91981 h 91981"/>
                  <a:gd name="connsiteX2" fmla="*/ 45991 w 45991"/>
                  <a:gd name="connsiteY2" fmla="*/ 91981 h 91981"/>
                  <a:gd name="connsiteX3" fmla="*/ 0 w 45991"/>
                  <a:gd name="connsiteY3" fmla="*/ 0 h 9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91" h="91981">
                    <a:moveTo>
                      <a:pt x="0" y="0"/>
                    </a:moveTo>
                    <a:lnTo>
                      <a:pt x="0" y="91981"/>
                    </a:lnTo>
                    <a:lnTo>
                      <a:pt x="45991" y="919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5875" cap="rnd">
                <a:noFill/>
                <a:tailEnd type="non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2" name="자유형 91"/>
              <p:cNvSpPr/>
              <p:nvPr/>
            </p:nvSpPr>
            <p:spPr>
              <a:xfrm flipH="1">
                <a:off x="471482" y="1395924"/>
                <a:ext cx="49933" cy="91981"/>
              </a:xfrm>
              <a:custGeom>
                <a:avLst/>
                <a:gdLst>
                  <a:gd name="connsiteX0" fmla="*/ 0 w 45991"/>
                  <a:gd name="connsiteY0" fmla="*/ 0 h 91981"/>
                  <a:gd name="connsiteX1" fmla="*/ 0 w 45991"/>
                  <a:gd name="connsiteY1" fmla="*/ 91981 h 91981"/>
                  <a:gd name="connsiteX2" fmla="*/ 45991 w 45991"/>
                  <a:gd name="connsiteY2" fmla="*/ 91981 h 91981"/>
                  <a:gd name="connsiteX3" fmla="*/ 0 w 45991"/>
                  <a:gd name="connsiteY3" fmla="*/ 0 h 9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91" h="91981">
                    <a:moveTo>
                      <a:pt x="0" y="0"/>
                    </a:moveTo>
                    <a:lnTo>
                      <a:pt x="0" y="91981"/>
                    </a:lnTo>
                    <a:lnTo>
                      <a:pt x="45991" y="919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5875" cap="rnd">
                <a:noFill/>
                <a:tailEnd type="non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87" name="제목 114"/>
            <p:cNvSpPr txBox="1">
              <a:spLocks/>
            </p:cNvSpPr>
            <p:nvPr/>
          </p:nvSpPr>
          <p:spPr>
            <a:xfrm>
              <a:off x="525982" y="1481401"/>
              <a:ext cx="3940822" cy="453019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/>
            <a:p>
              <a:pPr algn="ctr" eaLnBrk="0" latinLnBrk="0" hangingPunct="0">
                <a:defRPr/>
              </a:pPr>
              <a:r>
                <a:rPr lang="ko-KR" altLang="en-US" sz="2000" b="1" kern="0" spc="-150" dirty="0" smtClean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맑은 고딕" panose="020B0503020000020004" pitchFamily="50" charset="-127"/>
                  <a:ea typeface="맑은 고딕" panose="020B0503020000020004" pitchFamily="50" charset="-127"/>
                  <a:cs typeface="Arial" pitchFamily="34" charset="0"/>
                </a:rPr>
                <a:t>개선사항</a:t>
              </a:r>
              <a:endParaRPr lang="ko-KR" altLang="en-US" sz="2000" b="1" kern="0" spc="-150" dirty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endParaRPr>
            </a:p>
          </p:txBody>
        </p:sp>
      </p:grpSp>
      <p:sp>
        <p:nvSpPr>
          <p:cNvPr id="119" name="모서리가 둥근 직사각형 8"/>
          <p:cNvSpPr/>
          <p:nvPr/>
        </p:nvSpPr>
        <p:spPr>
          <a:xfrm>
            <a:off x="514198" y="1340768"/>
            <a:ext cx="4129809" cy="216024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rgbClr val="2562C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4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HY강B"/>
              </a:rPr>
              <a:t> </a:t>
            </a:r>
          </a:p>
        </p:txBody>
      </p:sp>
      <p:grpSp>
        <p:nvGrpSpPr>
          <p:cNvPr id="6" name="그룹 90"/>
          <p:cNvGrpSpPr/>
          <p:nvPr/>
        </p:nvGrpSpPr>
        <p:grpSpPr>
          <a:xfrm>
            <a:off x="458243" y="1348757"/>
            <a:ext cx="4257595" cy="468000"/>
            <a:chOff x="471482" y="1390934"/>
            <a:chExt cx="4043874" cy="392583"/>
          </a:xfrm>
          <a:solidFill>
            <a:srgbClr val="F58427"/>
          </a:solidFill>
        </p:grpSpPr>
        <p:sp>
          <p:nvSpPr>
            <p:cNvPr id="121" name="모서리가 둥근 직사각형 120"/>
            <p:cNvSpPr/>
            <p:nvPr/>
          </p:nvSpPr>
          <p:spPr>
            <a:xfrm>
              <a:off x="511199" y="1390934"/>
              <a:ext cx="3957964" cy="392583"/>
            </a:xfrm>
            <a:prstGeom prst="roundRect">
              <a:avLst>
                <a:gd name="adj" fmla="val 0"/>
              </a:avLst>
            </a:prstGeom>
            <a:grpFill/>
            <a:ln w="6350">
              <a:solidFill>
                <a:schemeClr val="bg1"/>
              </a:solidFill>
            </a:ln>
            <a:effectLst>
              <a:outerShdw blurRad="25400" dist="25400" dir="5400000" algn="t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2" name="직사각형 121"/>
            <p:cNvSpPr/>
            <p:nvPr/>
          </p:nvSpPr>
          <p:spPr>
            <a:xfrm>
              <a:off x="530658" y="1407733"/>
              <a:ext cx="3919468" cy="45719"/>
            </a:xfrm>
            <a:prstGeom prst="rect">
              <a:avLst/>
            </a:prstGeom>
            <a:grpFill/>
            <a:ln w="22225">
              <a:noFill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123" name="자유형 122"/>
            <p:cNvSpPr/>
            <p:nvPr/>
          </p:nvSpPr>
          <p:spPr>
            <a:xfrm>
              <a:off x="4465423" y="1395924"/>
              <a:ext cx="49933" cy="91981"/>
            </a:xfrm>
            <a:custGeom>
              <a:avLst/>
              <a:gdLst>
                <a:gd name="connsiteX0" fmla="*/ 0 w 45991"/>
                <a:gd name="connsiteY0" fmla="*/ 0 h 91981"/>
                <a:gd name="connsiteX1" fmla="*/ 0 w 45991"/>
                <a:gd name="connsiteY1" fmla="*/ 91981 h 91981"/>
                <a:gd name="connsiteX2" fmla="*/ 45991 w 45991"/>
                <a:gd name="connsiteY2" fmla="*/ 91981 h 91981"/>
                <a:gd name="connsiteX3" fmla="*/ 0 w 45991"/>
                <a:gd name="connsiteY3" fmla="*/ 0 h 91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91" h="91981">
                  <a:moveTo>
                    <a:pt x="0" y="0"/>
                  </a:moveTo>
                  <a:lnTo>
                    <a:pt x="0" y="91981"/>
                  </a:lnTo>
                  <a:lnTo>
                    <a:pt x="45991" y="919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58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24" name="자유형 123"/>
            <p:cNvSpPr/>
            <p:nvPr/>
          </p:nvSpPr>
          <p:spPr>
            <a:xfrm flipH="1">
              <a:off x="471482" y="1395924"/>
              <a:ext cx="49933" cy="91981"/>
            </a:xfrm>
            <a:custGeom>
              <a:avLst/>
              <a:gdLst>
                <a:gd name="connsiteX0" fmla="*/ 0 w 45991"/>
                <a:gd name="connsiteY0" fmla="*/ 0 h 91981"/>
                <a:gd name="connsiteX1" fmla="*/ 0 w 45991"/>
                <a:gd name="connsiteY1" fmla="*/ 91981 h 91981"/>
                <a:gd name="connsiteX2" fmla="*/ 45991 w 45991"/>
                <a:gd name="connsiteY2" fmla="*/ 91981 h 91981"/>
                <a:gd name="connsiteX3" fmla="*/ 0 w 45991"/>
                <a:gd name="connsiteY3" fmla="*/ 0 h 91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91" h="91981">
                  <a:moveTo>
                    <a:pt x="0" y="0"/>
                  </a:moveTo>
                  <a:lnTo>
                    <a:pt x="0" y="91981"/>
                  </a:lnTo>
                  <a:lnTo>
                    <a:pt x="45991" y="9198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58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5" name="제목 114"/>
          <p:cNvSpPr txBox="1">
            <a:spLocks/>
          </p:cNvSpPr>
          <p:nvPr/>
        </p:nvSpPr>
        <p:spPr>
          <a:xfrm>
            <a:off x="1562284" y="1422184"/>
            <a:ext cx="3312368" cy="273061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eaLnBrk="0" latinLnBrk="0" hangingPunct="0">
              <a:defRPr/>
            </a:pPr>
            <a:r>
              <a:rPr lang="ko-KR" altLang="en-US" sz="2000" b="1" kern="0" dirty="0" err="1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전립선암</a:t>
            </a:r>
            <a:r>
              <a:rPr lang="en-US" altLang="ko-KR" sz="20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, </a:t>
            </a:r>
            <a:r>
              <a:rPr lang="ko-KR" altLang="en-US" sz="2000" b="1" kern="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간암 검진건수</a:t>
            </a:r>
            <a:endParaRPr lang="ko-KR" altLang="en-US" sz="2000" b="1" kern="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127" name="모서리가 둥근 직사각형 8"/>
          <p:cNvSpPr/>
          <p:nvPr/>
        </p:nvSpPr>
        <p:spPr>
          <a:xfrm>
            <a:off x="4760033" y="1484784"/>
            <a:ext cx="3902755" cy="201622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rgbClr val="00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40000"/>
              </a:lnSpc>
            </a:pPr>
            <a:r>
              <a:rPr lang="ko-KR" altLang="en-US" sz="1600" dirty="0" smtClean="0">
                <a:solidFill>
                  <a:srgbClr val="4A452A"/>
                </a:solidFill>
                <a:latin typeface="HY강B"/>
              </a:rPr>
              <a:t>  </a:t>
            </a:r>
            <a:endParaRPr lang="en-US" altLang="ko-KR" sz="1600" dirty="0" smtClean="0">
              <a:solidFill>
                <a:srgbClr val="4A452A"/>
              </a:solidFill>
              <a:latin typeface="HY강B"/>
            </a:endParaRPr>
          </a:p>
        </p:txBody>
      </p:sp>
      <p:grpSp>
        <p:nvGrpSpPr>
          <p:cNvPr id="7" name="그룹 118"/>
          <p:cNvGrpSpPr/>
          <p:nvPr/>
        </p:nvGrpSpPr>
        <p:grpSpPr>
          <a:xfrm>
            <a:off x="4688022" y="1340768"/>
            <a:ext cx="4140000" cy="468000"/>
            <a:chOff x="471482" y="1390934"/>
            <a:chExt cx="3978644" cy="466703"/>
          </a:xfrm>
        </p:grpSpPr>
        <p:sp>
          <p:nvSpPr>
            <p:cNvPr id="129" name="모서리가 둥근 직사각형 128"/>
            <p:cNvSpPr/>
            <p:nvPr/>
          </p:nvSpPr>
          <p:spPr>
            <a:xfrm>
              <a:off x="511199" y="1390934"/>
              <a:ext cx="3791323" cy="466703"/>
            </a:xfrm>
            <a:prstGeom prst="roundRect">
              <a:avLst>
                <a:gd name="adj" fmla="val 0"/>
              </a:avLst>
            </a:prstGeom>
            <a:solidFill>
              <a:srgbClr val="35955C"/>
            </a:solidFill>
            <a:ln w="6350">
              <a:solidFill>
                <a:schemeClr val="bg1"/>
              </a:solidFill>
            </a:ln>
            <a:effectLst>
              <a:outerShdw blurRad="25400" dist="25400" dir="5400000" algn="t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>
                <a:solidFill>
                  <a:prstClr val="white"/>
                </a:solidFill>
              </a:endParaRPr>
            </a:p>
          </p:txBody>
        </p:sp>
        <p:sp>
          <p:nvSpPr>
            <p:cNvPr id="130" name="직사각형 129"/>
            <p:cNvSpPr/>
            <p:nvPr/>
          </p:nvSpPr>
          <p:spPr>
            <a:xfrm>
              <a:off x="530658" y="1407733"/>
              <a:ext cx="3919468" cy="45719"/>
            </a:xfrm>
            <a:prstGeom prst="rect">
              <a:avLst/>
            </a:prstGeom>
            <a:gradFill>
              <a:gsLst>
                <a:gs pos="100000">
                  <a:schemeClr val="bg1">
                    <a:alpha val="41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16200000" scaled="0"/>
            </a:gradFill>
            <a:ln w="22225">
              <a:noFill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>
                <a:solidFill>
                  <a:prstClr val="white"/>
                </a:solidFill>
              </a:endParaRPr>
            </a:p>
          </p:txBody>
        </p:sp>
        <p:sp>
          <p:nvSpPr>
            <p:cNvPr id="131" name="자유형 130"/>
            <p:cNvSpPr/>
            <p:nvPr/>
          </p:nvSpPr>
          <p:spPr>
            <a:xfrm>
              <a:off x="4302522" y="1390934"/>
              <a:ext cx="49933" cy="91982"/>
            </a:xfrm>
            <a:custGeom>
              <a:avLst/>
              <a:gdLst>
                <a:gd name="connsiteX0" fmla="*/ 0 w 45991"/>
                <a:gd name="connsiteY0" fmla="*/ 0 h 91981"/>
                <a:gd name="connsiteX1" fmla="*/ 0 w 45991"/>
                <a:gd name="connsiteY1" fmla="*/ 91981 h 91981"/>
                <a:gd name="connsiteX2" fmla="*/ 45991 w 45991"/>
                <a:gd name="connsiteY2" fmla="*/ 91981 h 91981"/>
                <a:gd name="connsiteX3" fmla="*/ 0 w 45991"/>
                <a:gd name="connsiteY3" fmla="*/ 0 h 91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91" h="91981">
                  <a:moveTo>
                    <a:pt x="0" y="0"/>
                  </a:moveTo>
                  <a:lnTo>
                    <a:pt x="0" y="91981"/>
                  </a:lnTo>
                  <a:lnTo>
                    <a:pt x="45991" y="919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158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>
                <a:solidFill>
                  <a:prstClr val="white"/>
                </a:solidFill>
              </a:endParaRPr>
            </a:p>
          </p:txBody>
        </p:sp>
        <p:sp>
          <p:nvSpPr>
            <p:cNvPr id="132" name="자유형 131"/>
            <p:cNvSpPr/>
            <p:nvPr/>
          </p:nvSpPr>
          <p:spPr>
            <a:xfrm flipH="1">
              <a:off x="471482" y="1395924"/>
              <a:ext cx="49933" cy="91981"/>
            </a:xfrm>
            <a:custGeom>
              <a:avLst/>
              <a:gdLst>
                <a:gd name="connsiteX0" fmla="*/ 0 w 45991"/>
                <a:gd name="connsiteY0" fmla="*/ 0 h 91981"/>
                <a:gd name="connsiteX1" fmla="*/ 0 w 45991"/>
                <a:gd name="connsiteY1" fmla="*/ 91981 h 91981"/>
                <a:gd name="connsiteX2" fmla="*/ 45991 w 45991"/>
                <a:gd name="connsiteY2" fmla="*/ 91981 h 91981"/>
                <a:gd name="connsiteX3" fmla="*/ 0 w 45991"/>
                <a:gd name="connsiteY3" fmla="*/ 0 h 91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91" h="91981">
                  <a:moveTo>
                    <a:pt x="0" y="0"/>
                  </a:moveTo>
                  <a:lnTo>
                    <a:pt x="0" y="91981"/>
                  </a:lnTo>
                  <a:lnTo>
                    <a:pt x="45991" y="919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158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>
                <a:solidFill>
                  <a:prstClr val="white"/>
                </a:solidFill>
              </a:endParaRPr>
            </a:p>
          </p:txBody>
        </p:sp>
      </p:grpSp>
      <p:sp>
        <p:nvSpPr>
          <p:cNvPr id="133" name="제목 114"/>
          <p:cNvSpPr txBox="1">
            <a:spLocks/>
          </p:cNvSpPr>
          <p:nvPr/>
        </p:nvSpPr>
        <p:spPr>
          <a:xfrm>
            <a:off x="5631364" y="1363351"/>
            <a:ext cx="2698137" cy="337325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eaLnBrk="0" latinLnBrk="0" hangingPunct="0">
              <a:defRPr/>
            </a:pPr>
            <a:r>
              <a:rPr lang="ko-KR" altLang="en-US" sz="2000" b="1" kern="0" spc="-100" dirty="0" smtClea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   목표달성</a:t>
            </a:r>
            <a:endParaRPr lang="ko-KR" altLang="en-US" sz="2000" b="1" kern="0" spc="-10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585057" y="1452532"/>
            <a:ext cx="1008112" cy="270727"/>
          </a:xfrm>
          <a:prstGeom prst="roundRect">
            <a:avLst/>
          </a:prstGeom>
          <a:solidFill>
            <a:schemeClr val="bg1"/>
          </a:solidFill>
          <a:ln w="15875" cap="rnd">
            <a:noFill/>
            <a:tailEnd type="none"/>
          </a:ln>
          <a:effectLst>
            <a:innerShdw blurRad="127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0" name="직사각형 139"/>
          <p:cNvSpPr/>
          <p:nvPr/>
        </p:nvSpPr>
        <p:spPr>
          <a:xfrm>
            <a:off x="532051" y="1379372"/>
            <a:ext cx="11079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kern="0" dirty="0" smtClean="0">
                <a:gradFill>
                  <a:gsLst>
                    <a:gs pos="100000">
                      <a:srgbClr val="4F81BD">
                        <a:lumMod val="75000"/>
                      </a:srgbClr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성과지표</a:t>
            </a:r>
            <a:endParaRPr lang="ko-KR" altLang="en-US" kern="0" dirty="0">
              <a:gradFill>
                <a:gsLst>
                  <a:gs pos="100000">
                    <a:srgbClr val="4F81BD">
                      <a:lumMod val="75000"/>
                    </a:srgbClr>
                  </a:gs>
                  <a:gs pos="100000">
                    <a:srgbClr val="0070C0"/>
                  </a:gs>
                </a:gsLst>
                <a:lin ang="5400000" scaled="0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1" name="모서리가 둥근 직사각형 140"/>
          <p:cNvSpPr/>
          <p:nvPr/>
        </p:nvSpPr>
        <p:spPr>
          <a:xfrm>
            <a:off x="4832039" y="1412776"/>
            <a:ext cx="964097" cy="270727"/>
          </a:xfrm>
          <a:prstGeom prst="roundRect">
            <a:avLst/>
          </a:prstGeom>
          <a:solidFill>
            <a:schemeClr val="bg1"/>
          </a:solidFill>
          <a:ln w="15875" cap="rnd">
            <a:noFill/>
            <a:tailEnd type="none"/>
          </a:ln>
          <a:effectLst>
            <a:innerShdw blurRad="127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2" name="직사각형 141"/>
          <p:cNvSpPr/>
          <p:nvPr/>
        </p:nvSpPr>
        <p:spPr>
          <a:xfrm>
            <a:off x="4744616" y="1340768"/>
            <a:ext cx="1107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kern="0" dirty="0" smtClean="0">
                <a:gradFill>
                  <a:gsLst>
                    <a:gs pos="100000">
                      <a:srgbClr val="007033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사업결과</a:t>
            </a:r>
            <a:endParaRPr lang="ko-KR" altLang="en-US" kern="0" dirty="0">
              <a:gradFill>
                <a:gsLst>
                  <a:gs pos="100000">
                    <a:srgbClr val="007033"/>
                  </a:gs>
                  <a:gs pos="100000">
                    <a:srgbClr val="0070C0"/>
                  </a:gs>
                </a:gsLst>
                <a:lin ang="5400000" scaled="0"/>
              </a:gra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5016" y="0"/>
            <a:ext cx="8892480" cy="1351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직사각형 75"/>
          <p:cNvSpPr/>
          <p:nvPr/>
        </p:nvSpPr>
        <p:spPr>
          <a:xfrm>
            <a:off x="323528" y="188640"/>
            <a:ext cx="1942840" cy="4616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altLang="ko-KR" sz="3000" b="1" spc="-150" dirty="0" smtClean="0">
                <a:solidFill>
                  <a:srgbClr val="009999"/>
                </a:solidFill>
              </a:rPr>
              <a:t>Ⅳ</a:t>
            </a:r>
            <a:r>
              <a:rPr lang="ko-KR" altLang="en-US" sz="3000" b="1" spc="-150" dirty="0" smtClean="0">
                <a:solidFill>
                  <a:srgbClr val="009999"/>
                </a:solidFill>
              </a:rPr>
              <a:t> 사업결과</a:t>
            </a:r>
            <a:endParaRPr lang="ko-KR" altLang="en-US" sz="3000" b="1" spc="-150" dirty="0">
              <a:solidFill>
                <a:srgbClr val="009999"/>
              </a:solidFill>
            </a:endParaRPr>
          </a:p>
        </p:txBody>
      </p:sp>
      <p:pic>
        <p:nvPicPr>
          <p:cNvPr id="7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2320" y="253144"/>
            <a:ext cx="144016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8" name="직선 연결선 77"/>
          <p:cNvCxnSpPr/>
          <p:nvPr/>
        </p:nvCxnSpPr>
        <p:spPr>
          <a:xfrm>
            <a:off x="251520" y="6498840"/>
            <a:ext cx="8640960" cy="0"/>
          </a:xfrm>
          <a:prstGeom prst="line">
            <a:avLst/>
          </a:prstGeom>
          <a:ln w="53975">
            <a:solidFill>
              <a:srgbClr val="00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2" descr="C:\Users\Administrator\Desktop\미래부가치평가\그림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96136" y="1340768"/>
            <a:ext cx="2808312" cy="4585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2" descr="C:\Users\Administrator\Desktop\미래부가치평가\그림3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19672" y="1340768"/>
            <a:ext cx="2808312" cy="4585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직사각형 64"/>
          <p:cNvSpPr/>
          <p:nvPr/>
        </p:nvSpPr>
        <p:spPr>
          <a:xfrm>
            <a:off x="611560" y="2132856"/>
            <a:ext cx="3744416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ko-KR" altLang="en-US" dirty="0" smtClean="0">
                <a:latin typeface="HY강B"/>
              </a:rPr>
              <a:t>○ </a:t>
            </a:r>
            <a:r>
              <a:rPr lang="ko-KR" altLang="en-US" dirty="0" err="1" smtClean="0">
                <a:latin typeface="HY강B"/>
              </a:rPr>
              <a:t>전립선암</a:t>
            </a:r>
            <a:r>
              <a:rPr lang="ko-KR" altLang="en-US" dirty="0" smtClean="0">
                <a:latin typeface="HY강B"/>
              </a:rPr>
              <a:t> 검사자 </a:t>
            </a:r>
            <a:r>
              <a:rPr lang="en-US" altLang="ko-KR" dirty="0" smtClean="0">
                <a:latin typeface="HY강B"/>
              </a:rPr>
              <a:t>: 76</a:t>
            </a:r>
            <a:r>
              <a:rPr lang="ko-KR" altLang="en-US" dirty="0" smtClean="0">
                <a:latin typeface="HY강B"/>
              </a:rPr>
              <a:t>명</a:t>
            </a:r>
            <a:r>
              <a:rPr lang="en-US" altLang="ko-KR" dirty="0" smtClean="0">
                <a:latin typeface="HY강B"/>
              </a:rPr>
              <a:t>,</a:t>
            </a:r>
          </a:p>
          <a:p>
            <a:pPr algn="just">
              <a:lnSpc>
                <a:spcPct val="140000"/>
              </a:lnSpc>
            </a:pPr>
            <a:r>
              <a:rPr lang="ko-KR" altLang="en-US" dirty="0" smtClean="0">
                <a:latin typeface="HY강B"/>
              </a:rPr>
              <a:t>○</a:t>
            </a:r>
            <a:r>
              <a:rPr lang="en-US" altLang="ko-KR" dirty="0" smtClean="0">
                <a:latin typeface="HY강B"/>
              </a:rPr>
              <a:t> </a:t>
            </a:r>
            <a:r>
              <a:rPr lang="ko-KR" altLang="en-US" dirty="0" smtClean="0">
                <a:latin typeface="HY강B"/>
              </a:rPr>
              <a:t>간암 예비검사 검사자 </a:t>
            </a:r>
            <a:r>
              <a:rPr lang="en-US" altLang="ko-KR" dirty="0" smtClean="0">
                <a:latin typeface="HY강B"/>
              </a:rPr>
              <a:t>: 100</a:t>
            </a:r>
            <a:r>
              <a:rPr lang="ko-KR" altLang="en-US" dirty="0" smtClean="0">
                <a:latin typeface="HY강B"/>
              </a:rPr>
              <a:t>명</a:t>
            </a:r>
            <a:endParaRPr lang="en-US" altLang="ko-KR" dirty="0" smtClean="0">
              <a:latin typeface="HY강B"/>
            </a:endParaRPr>
          </a:p>
        </p:txBody>
      </p:sp>
      <p:grpSp>
        <p:nvGrpSpPr>
          <p:cNvPr id="66" name="그룹 284"/>
          <p:cNvGrpSpPr/>
          <p:nvPr/>
        </p:nvGrpSpPr>
        <p:grpSpPr>
          <a:xfrm>
            <a:off x="7746936" y="1880840"/>
            <a:ext cx="274614" cy="910639"/>
            <a:chOff x="2966984" y="8254663"/>
            <a:chExt cx="289837" cy="335238"/>
          </a:xfrm>
        </p:grpSpPr>
        <p:sp>
          <p:nvSpPr>
            <p:cNvPr id="67" name="Rectangle 29"/>
            <p:cNvSpPr>
              <a:spLocks noChangeArrowheads="1"/>
            </p:cNvSpPr>
            <p:nvPr/>
          </p:nvSpPr>
          <p:spPr bwMode="auto">
            <a:xfrm rot="10800000">
              <a:off x="2966984" y="8254663"/>
              <a:ext cx="289837" cy="335238"/>
            </a:xfrm>
            <a:prstGeom prst="rect">
              <a:avLst/>
            </a:prstGeom>
            <a:gradFill rotWithShape="1">
              <a:gsLst>
                <a:gs pos="100000">
                  <a:srgbClr val="C00000"/>
                </a:gs>
                <a:gs pos="0">
                  <a:srgbClr val="C00000"/>
                </a:gs>
                <a:gs pos="51000">
                  <a:srgbClr val="FF0000"/>
                </a:gs>
                <a:gs pos="45000">
                  <a:schemeClr val="accent2">
                    <a:lumMod val="50000"/>
                  </a:schemeClr>
                </a:gs>
              </a:gsLst>
              <a:lin ang="10800000" scaled="0"/>
            </a:gradFill>
            <a:ln>
              <a:noFill/>
            </a:ln>
            <a:effectLst>
              <a:reflection blurRad="6350" stA="32000" endPos="9000" dir="5400000" sy="-100000" algn="bl" rotWithShape="0"/>
            </a:effectLst>
            <a:extLst/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직사각형 67"/>
            <p:cNvSpPr/>
            <p:nvPr/>
          </p:nvSpPr>
          <p:spPr>
            <a:xfrm>
              <a:off x="3100469" y="8254663"/>
              <a:ext cx="51027" cy="335238"/>
            </a:xfrm>
            <a:prstGeom prst="rect">
              <a:avLst/>
            </a:prstGeom>
            <a:gradFill>
              <a:gsLst>
                <a:gs pos="0">
                  <a:srgbClr val="3E7898">
                    <a:tint val="66000"/>
                    <a:satMod val="160000"/>
                    <a:alpha val="0"/>
                  </a:srgbClr>
                </a:gs>
                <a:gs pos="50000">
                  <a:srgbClr val="FFFFFF">
                    <a:alpha val="73000"/>
                  </a:srgbClr>
                </a:gs>
                <a:gs pos="100000">
                  <a:srgbClr val="3E7898">
                    <a:tint val="23500"/>
                    <a:satMod val="160000"/>
                    <a:alpha val="0"/>
                  </a:srgbClr>
                </a:gs>
              </a:gsLst>
              <a:lin ang="0" scaled="0"/>
            </a:gradFill>
            <a:ln w="15875" cap="rnd" cmpd="sng" algn="ctr">
              <a:noFill/>
              <a:prstDash val="solid"/>
              <a:tailEnd type="none"/>
            </a:ln>
            <a:effectLst/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69" name="그룹 297"/>
          <p:cNvGrpSpPr/>
          <p:nvPr/>
        </p:nvGrpSpPr>
        <p:grpSpPr>
          <a:xfrm>
            <a:off x="7105698" y="1880841"/>
            <a:ext cx="274614" cy="905570"/>
            <a:chOff x="2966984" y="8254663"/>
            <a:chExt cx="289837" cy="335238"/>
          </a:xfrm>
        </p:grpSpPr>
        <p:sp>
          <p:nvSpPr>
            <p:cNvPr id="70" name="Rectangle 29"/>
            <p:cNvSpPr>
              <a:spLocks noChangeArrowheads="1"/>
            </p:cNvSpPr>
            <p:nvPr/>
          </p:nvSpPr>
          <p:spPr bwMode="auto">
            <a:xfrm rot="10800000">
              <a:off x="2966984" y="8254663"/>
              <a:ext cx="289837" cy="335238"/>
            </a:xfrm>
            <a:prstGeom prst="rect">
              <a:avLst/>
            </a:prstGeom>
            <a:gradFill rotWithShape="1">
              <a:gsLst>
                <a:gs pos="100000">
                  <a:schemeClr val="tx1">
                    <a:lumMod val="50000"/>
                    <a:lumOff val="50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  <a:gs pos="51000">
                  <a:schemeClr val="tx1">
                    <a:lumMod val="65000"/>
                    <a:lumOff val="35000"/>
                  </a:schemeClr>
                </a:gs>
                <a:gs pos="45000">
                  <a:schemeClr val="tx1">
                    <a:lumMod val="75000"/>
                    <a:lumOff val="25000"/>
                  </a:schemeClr>
                </a:gs>
              </a:gsLst>
              <a:lin ang="10800000" scaled="0"/>
            </a:gradFill>
            <a:ln>
              <a:noFill/>
            </a:ln>
            <a:effectLst>
              <a:reflection blurRad="6350" stA="32000" endPos="9000" dir="5400000" sy="-100000" algn="bl" rotWithShape="0"/>
            </a:effectLst>
            <a:extLst/>
          </p:spPr>
          <p:txBody>
            <a:bodyPr wrap="none" anchor="ctr"/>
            <a:lstStyle/>
            <a:p>
              <a:endParaRPr lang="ko-KR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직사각형 70"/>
            <p:cNvSpPr/>
            <p:nvPr/>
          </p:nvSpPr>
          <p:spPr>
            <a:xfrm>
              <a:off x="3100469" y="8254663"/>
              <a:ext cx="51027" cy="335238"/>
            </a:xfrm>
            <a:prstGeom prst="rect">
              <a:avLst/>
            </a:prstGeom>
            <a:gradFill>
              <a:gsLst>
                <a:gs pos="0">
                  <a:srgbClr val="3E7898">
                    <a:tint val="66000"/>
                    <a:satMod val="160000"/>
                    <a:alpha val="0"/>
                  </a:srgbClr>
                </a:gs>
                <a:gs pos="50000">
                  <a:srgbClr val="FFFFFF">
                    <a:alpha val="73000"/>
                  </a:srgbClr>
                </a:gs>
                <a:gs pos="100000">
                  <a:srgbClr val="3E7898">
                    <a:tint val="23500"/>
                    <a:satMod val="160000"/>
                    <a:alpha val="0"/>
                  </a:srgbClr>
                </a:gs>
              </a:gsLst>
              <a:lin ang="0" scaled="0"/>
            </a:gradFill>
            <a:ln w="15875" cap="rnd" cmpd="sng" algn="ctr">
              <a:noFill/>
              <a:prstDash val="solid"/>
              <a:tailEnd type="none"/>
            </a:ln>
            <a:effectLst/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72" name="그룹 281"/>
          <p:cNvGrpSpPr/>
          <p:nvPr/>
        </p:nvGrpSpPr>
        <p:grpSpPr>
          <a:xfrm>
            <a:off x="6789283" y="2954119"/>
            <a:ext cx="1584176" cy="320108"/>
            <a:chOff x="1043608" y="5513705"/>
            <a:chExt cx="2503561" cy="771517"/>
          </a:xfrm>
        </p:grpSpPr>
        <p:sp>
          <p:nvSpPr>
            <p:cNvPr id="73" name="직사각형 72"/>
            <p:cNvSpPr/>
            <p:nvPr/>
          </p:nvSpPr>
          <p:spPr>
            <a:xfrm>
              <a:off x="1043608" y="5805264"/>
              <a:ext cx="2503561" cy="479958"/>
            </a:xfrm>
            <a:prstGeom prst="rect">
              <a:avLst/>
            </a:prstGeom>
            <a:solidFill>
              <a:srgbClr val="236A8D"/>
            </a:solidFill>
            <a:ln w="15875" cap="rnd">
              <a:noFill/>
              <a:tailEnd type="none"/>
            </a:ln>
            <a:effectLst>
              <a:innerShdw blurRad="63500">
                <a:schemeClr val="tx2">
                  <a:lumMod val="75000"/>
                  <a:alpha val="73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80" name="사다리꼴 79"/>
            <p:cNvSpPr/>
            <p:nvPr/>
          </p:nvSpPr>
          <p:spPr>
            <a:xfrm>
              <a:off x="1043608" y="5513705"/>
              <a:ext cx="2503561" cy="288032"/>
            </a:xfrm>
            <a:prstGeom prst="trapezoid">
              <a:avLst>
                <a:gd name="adj" fmla="val 64961"/>
              </a:avLst>
            </a:prstGeom>
            <a:solidFill>
              <a:schemeClr val="bg1">
                <a:lumMod val="95000"/>
              </a:schemeClr>
            </a:solidFill>
            <a:ln w="6350" cap="rnd">
              <a:solidFill>
                <a:schemeClr val="bg1">
                  <a:lumMod val="85000"/>
                </a:schemeClr>
              </a:solidFill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1" name="제목 114"/>
          <p:cNvSpPr txBox="1">
            <a:spLocks/>
          </p:cNvSpPr>
          <p:nvPr/>
        </p:nvSpPr>
        <p:spPr>
          <a:xfrm>
            <a:off x="6804248" y="3051501"/>
            <a:ext cx="1584176" cy="216024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algn="ctr" eaLnBrk="0" latinLnBrk="0" hangingPunct="0">
              <a:defRPr/>
            </a:pPr>
            <a:r>
              <a:rPr lang="ko-KR" altLang="en-US" sz="1100" kern="0" spc="-90" dirty="0" smtClean="0">
                <a:gradFill>
                  <a:gsLst>
                    <a:gs pos="100000">
                      <a:srgbClr val="FFFF00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목표량        </a:t>
            </a:r>
            <a:r>
              <a:rPr lang="ko-KR" altLang="en-US" sz="1100" kern="0" spc="-90" dirty="0" err="1" smtClean="0">
                <a:gradFill>
                  <a:gsLst>
                    <a:gs pos="100000">
                      <a:srgbClr val="FFFF00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맑은 고딕" panose="020B0503020000020004" pitchFamily="50" charset="-127"/>
                <a:ea typeface="맑은 고딕" panose="020B0503020000020004" pitchFamily="50" charset="-127"/>
                <a:cs typeface="Arial" pitchFamily="34" charset="0"/>
              </a:rPr>
              <a:t>실시후</a:t>
            </a:r>
            <a:endParaRPr lang="ko-KR" altLang="en-US" sz="1100" kern="0" spc="-90" dirty="0">
              <a:gradFill>
                <a:gsLst>
                  <a:gs pos="100000">
                    <a:srgbClr val="FFFF00"/>
                  </a:gs>
                  <a:gs pos="100000">
                    <a:srgbClr val="0070C0"/>
                  </a:gs>
                </a:gsLst>
                <a:lin ang="5400000" scaled="0"/>
              </a:gradFill>
              <a:latin typeface="맑은 고딕" panose="020B0503020000020004" pitchFamily="50" charset="-127"/>
              <a:ea typeface="맑은 고딕" panose="020B0503020000020004" pitchFamily="50" charset="-127"/>
              <a:cs typeface="Arial" pitchFamily="34" charset="0"/>
            </a:endParaRPr>
          </a:p>
        </p:txBody>
      </p:sp>
      <p:sp>
        <p:nvSpPr>
          <p:cNvPr id="82" name="제목 114"/>
          <p:cNvSpPr txBox="1">
            <a:spLocks/>
          </p:cNvSpPr>
          <p:nvPr/>
        </p:nvSpPr>
        <p:spPr>
          <a:xfrm>
            <a:off x="6789283" y="2845692"/>
            <a:ext cx="1584176" cy="196608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algn="ctr" eaLnBrk="0" latinLnBrk="0" hangingPunct="0">
              <a:defRPr/>
            </a:pPr>
            <a:r>
              <a:rPr lang="en-US" altLang="ko-KR" sz="1100" b="1" kern="0" spc="-90" dirty="0" smtClean="0">
                <a:latin typeface="-윤고딕340" panose="02030504000101010101" pitchFamily="18" charset="-127"/>
                <a:ea typeface="-윤고딕340" panose="02030504000101010101" pitchFamily="18" charset="-127"/>
                <a:cs typeface="Arial" pitchFamily="34" charset="0"/>
              </a:rPr>
              <a:t>100%           100%</a:t>
            </a:r>
            <a:endParaRPr lang="ko-KR" altLang="en-US" sz="1100" b="1" kern="0" spc="-90" dirty="0">
              <a:latin typeface="-윤고딕340" panose="02030504000101010101" pitchFamily="18" charset="-127"/>
              <a:ea typeface="-윤고딕340" panose="02030504000101010101" pitchFamily="18" charset="-127"/>
              <a:cs typeface="Arial" pitchFamily="34" charset="0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4716016" y="2132856"/>
            <a:ext cx="2371162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40000"/>
              </a:lnSpc>
            </a:pPr>
            <a:r>
              <a:rPr lang="ko-KR" altLang="en-US" dirty="0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 표 량 </a:t>
            </a:r>
            <a:r>
              <a:rPr lang="en-US" altLang="ko-KR" dirty="0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100% </a:t>
            </a:r>
            <a:r>
              <a:rPr lang="ko-KR" altLang="en-US" dirty="0" smtClean="0">
                <a:solidFill>
                  <a:srgbClr val="4A452A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달성</a:t>
            </a:r>
            <a:endParaRPr lang="en-US" altLang="ko-KR" dirty="0" smtClean="0">
              <a:solidFill>
                <a:srgbClr val="4A452A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4" name="직사각형 83"/>
          <p:cNvSpPr/>
          <p:nvPr/>
        </p:nvSpPr>
        <p:spPr>
          <a:xfrm>
            <a:off x="539552" y="4509120"/>
            <a:ext cx="4123893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ko-KR" altLang="en-US" sz="1600" dirty="0" smtClean="0">
                <a:latin typeface="HY강B"/>
              </a:rPr>
              <a:t>○ </a:t>
            </a:r>
            <a:r>
              <a:rPr lang="ko-KR" altLang="en-US" sz="1600" spc="-150" dirty="0" smtClean="0">
                <a:latin typeface="HY강B"/>
              </a:rPr>
              <a:t>군  </a:t>
            </a:r>
            <a:r>
              <a:rPr lang="ko-KR" altLang="en-US" sz="1600" spc="-150" dirty="0" smtClean="0">
                <a:solidFill>
                  <a:srgbClr val="4A452A"/>
                </a:solidFill>
                <a:latin typeface="+mn-ea"/>
              </a:rPr>
              <a:t>자체예산</a:t>
            </a:r>
            <a:r>
              <a:rPr lang="en-US" altLang="ko-KR" sz="1600" spc="-150" dirty="0" smtClean="0">
                <a:solidFill>
                  <a:srgbClr val="4A452A"/>
                </a:solidFill>
                <a:latin typeface="+mn-ea"/>
              </a:rPr>
              <a:t>, </a:t>
            </a:r>
            <a:r>
              <a:rPr lang="ko-KR" altLang="en-US" sz="1600" spc="-150" dirty="0" smtClean="0">
                <a:solidFill>
                  <a:srgbClr val="4A452A"/>
                </a:solidFill>
                <a:latin typeface="+mn-ea"/>
              </a:rPr>
              <a:t>장비 구비로 무료검사 실시</a:t>
            </a:r>
          </a:p>
          <a:p>
            <a:pPr>
              <a:lnSpc>
                <a:spcPct val="140000"/>
              </a:lnSpc>
            </a:pPr>
            <a:r>
              <a:rPr lang="ko-KR" altLang="en-US" sz="1600" dirty="0">
                <a:latin typeface="HY강B"/>
              </a:rPr>
              <a:t>○ </a:t>
            </a:r>
            <a:r>
              <a:rPr lang="ko-KR" altLang="en-US" sz="1600" dirty="0" err="1" smtClean="0">
                <a:solidFill>
                  <a:srgbClr val="4A452A"/>
                </a:solidFill>
                <a:latin typeface="+mn-ea"/>
              </a:rPr>
              <a:t>고위험자</a:t>
            </a:r>
            <a:r>
              <a:rPr lang="ko-KR" altLang="en-US" sz="1600" dirty="0" smtClean="0">
                <a:solidFill>
                  <a:srgbClr val="4A452A"/>
                </a:solidFill>
                <a:latin typeface="+mn-ea"/>
              </a:rPr>
              <a:t> 병원 연계 </a:t>
            </a:r>
            <a:r>
              <a:rPr lang="en-US" altLang="ko-KR" sz="1600" dirty="0" smtClean="0">
                <a:solidFill>
                  <a:srgbClr val="4A452A"/>
                </a:solidFill>
                <a:latin typeface="+mn-ea"/>
              </a:rPr>
              <a:t>: 12</a:t>
            </a:r>
            <a:r>
              <a:rPr lang="ko-KR" altLang="en-US" sz="1600" dirty="0" smtClean="0">
                <a:solidFill>
                  <a:srgbClr val="4A452A"/>
                </a:solidFill>
                <a:latin typeface="+mn-ea"/>
              </a:rPr>
              <a:t>명</a:t>
            </a:r>
            <a:endParaRPr lang="ko-KR" altLang="en-US" sz="1600" dirty="0">
              <a:solidFill>
                <a:srgbClr val="4A452A"/>
              </a:solidFill>
              <a:latin typeface="+mn-ea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4860032" y="4437112"/>
            <a:ext cx="4572000" cy="142795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ko-KR" altLang="en-US" sz="1600" dirty="0" smtClean="0">
                <a:latin typeface="HY강B"/>
              </a:rPr>
              <a:t>○ </a:t>
            </a:r>
            <a:r>
              <a:rPr lang="ko-KR" altLang="en-US" sz="1600" dirty="0" smtClean="0">
                <a:solidFill>
                  <a:srgbClr val="4A452A"/>
                </a:solidFill>
                <a:latin typeface="+mn-ea"/>
              </a:rPr>
              <a:t>체계적 홍보 실시</a:t>
            </a:r>
            <a:endParaRPr lang="en-US" altLang="ko-KR" sz="1600" dirty="0" smtClean="0">
              <a:solidFill>
                <a:srgbClr val="4A452A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600" dirty="0" smtClean="0">
                <a:latin typeface="HY강B"/>
              </a:rPr>
              <a:t>○ </a:t>
            </a:r>
            <a:r>
              <a:rPr lang="ko-KR" altLang="en-US" sz="1600" dirty="0" smtClean="0">
                <a:solidFill>
                  <a:srgbClr val="4A452A"/>
                </a:solidFill>
                <a:latin typeface="+mn-ea"/>
              </a:rPr>
              <a:t>대상자와 위험요인이 높은 가족 대상</a:t>
            </a:r>
            <a:endParaRPr lang="en-US" altLang="ko-KR" sz="1600" dirty="0" smtClean="0">
              <a:solidFill>
                <a:srgbClr val="4A452A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en-US" altLang="ko-KR" sz="1600" dirty="0" smtClean="0">
                <a:solidFill>
                  <a:srgbClr val="4A452A"/>
                </a:solidFill>
                <a:latin typeface="+mn-ea"/>
              </a:rPr>
              <a:t>   </a:t>
            </a:r>
            <a:r>
              <a:rPr lang="ko-KR" altLang="en-US" sz="1600" dirty="0" smtClean="0">
                <a:solidFill>
                  <a:srgbClr val="4A452A"/>
                </a:solidFill>
                <a:latin typeface="+mn-ea"/>
              </a:rPr>
              <a:t> 검진확대</a:t>
            </a:r>
            <a:endParaRPr lang="en-US" altLang="ko-KR" sz="1600" dirty="0" smtClean="0">
              <a:solidFill>
                <a:srgbClr val="4A452A"/>
              </a:solidFill>
              <a:latin typeface="+mn-ea"/>
            </a:endParaRPr>
          </a:p>
          <a:p>
            <a:pPr>
              <a:lnSpc>
                <a:spcPct val="140000"/>
              </a:lnSpc>
            </a:pPr>
            <a:r>
              <a:rPr lang="ko-KR" altLang="en-US" sz="1600" dirty="0" smtClean="0">
                <a:latin typeface="HY강B"/>
              </a:rPr>
              <a:t>○ 검진확대실시를 위한 예산 확보</a:t>
            </a:r>
            <a:endParaRPr lang="ko-KR" altLang="en-US" sz="1600" dirty="0">
              <a:solidFill>
                <a:srgbClr val="4A452A"/>
              </a:solidFill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3758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12776"/>
            <a:ext cx="3744416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861048"/>
            <a:ext cx="3744416" cy="24928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12777"/>
            <a:ext cx="3672000" cy="24045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861047"/>
            <a:ext cx="3672000" cy="24927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5016" y="0"/>
            <a:ext cx="8892480" cy="1351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직사각형 10"/>
          <p:cNvSpPr/>
          <p:nvPr/>
        </p:nvSpPr>
        <p:spPr>
          <a:xfrm>
            <a:off x="323528" y="188640"/>
            <a:ext cx="4135748" cy="4616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altLang="ko-KR" sz="3000" b="1" spc="-150" dirty="0" smtClean="0">
                <a:solidFill>
                  <a:srgbClr val="009999"/>
                </a:solidFill>
              </a:rPr>
              <a:t>Ⅳ</a:t>
            </a:r>
            <a:r>
              <a:rPr lang="ko-KR" altLang="en-US" sz="3000" b="1" spc="-150" dirty="0" smtClean="0">
                <a:solidFill>
                  <a:srgbClr val="009999"/>
                </a:solidFill>
              </a:rPr>
              <a:t> 추진결과［운영사진］</a:t>
            </a:r>
            <a:endParaRPr lang="ko-KR" altLang="en-US" sz="3000" b="1" spc="-150" dirty="0">
              <a:solidFill>
                <a:srgbClr val="009999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52320" y="253144"/>
            <a:ext cx="144016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64654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9552" y="1484784"/>
            <a:ext cx="777686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 smtClean="0"/>
              <a:t>○ 기존의 혈압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당뇨관리 뿐 아니라 </a:t>
            </a:r>
            <a:r>
              <a:rPr lang="ko-KR" altLang="en-US" sz="2400" dirty="0" err="1" smtClean="0"/>
              <a:t>이차암</a:t>
            </a:r>
            <a:r>
              <a:rPr lang="ko-KR" altLang="en-US" sz="2400" dirty="0" smtClean="0"/>
              <a:t> 검진</a:t>
            </a:r>
            <a:r>
              <a:rPr lang="en-US" altLang="ko-KR" sz="2400" dirty="0" smtClean="0"/>
              <a:t>,     </a:t>
            </a:r>
          </a:p>
          <a:p>
            <a:pPr>
              <a:lnSpc>
                <a:spcPct val="150000"/>
              </a:lnSpc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  </a:t>
            </a:r>
            <a:r>
              <a:rPr lang="ko-KR" altLang="en-US" sz="2400" dirty="0" err="1" smtClean="0"/>
              <a:t>고지혈증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골다공증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정신건강 관리 등 개인별 </a:t>
            </a:r>
            <a:endParaRPr lang="en-US" altLang="ko-KR" sz="2400" dirty="0" smtClean="0"/>
          </a:p>
          <a:p>
            <a:pPr>
              <a:lnSpc>
                <a:spcPct val="150000"/>
              </a:lnSpc>
            </a:pPr>
            <a:r>
              <a:rPr lang="en-US" altLang="ko-KR" sz="2400" dirty="0" smtClean="0"/>
              <a:t>    </a:t>
            </a:r>
            <a:r>
              <a:rPr lang="ko-KR" altLang="en-US" sz="2400" dirty="0" smtClean="0"/>
              <a:t>체계적 맞춤형 건강관리로 </a:t>
            </a:r>
            <a:r>
              <a:rPr lang="ko-KR" altLang="en-US" sz="2400" b="1" dirty="0" smtClean="0">
                <a:solidFill>
                  <a:srgbClr val="0000FF"/>
                </a:solidFill>
              </a:rPr>
              <a:t>재가암환자의 장기적인                 </a:t>
            </a:r>
            <a:endParaRPr lang="en-US" altLang="ko-KR" sz="2400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FF"/>
                </a:solidFill>
              </a:rPr>
              <a:t>    </a:t>
            </a:r>
            <a:r>
              <a:rPr lang="ko-KR" altLang="en-US" sz="2400" b="1" dirty="0" smtClean="0">
                <a:solidFill>
                  <a:srgbClr val="0000FF"/>
                </a:solidFill>
              </a:rPr>
              <a:t>통합지지체계 구축 </a:t>
            </a:r>
            <a:endParaRPr lang="en-US" altLang="ko-KR" sz="2400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2400" dirty="0" smtClean="0"/>
              <a:t>○ 재가암환자의 </a:t>
            </a:r>
            <a:r>
              <a:rPr lang="ko-KR" altLang="en-US" sz="2400" b="1" dirty="0" err="1" smtClean="0">
                <a:solidFill>
                  <a:srgbClr val="0000FF"/>
                </a:solidFill>
              </a:rPr>
              <a:t>이차암과</a:t>
            </a:r>
            <a:r>
              <a:rPr lang="ko-KR" altLang="en-US" sz="2400" b="1" dirty="0" smtClean="0">
                <a:solidFill>
                  <a:srgbClr val="0000FF"/>
                </a:solidFill>
              </a:rPr>
              <a:t> 만성질환에 대한 경각심 제                </a:t>
            </a:r>
            <a:endParaRPr lang="en-US" altLang="ko-KR" sz="2400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0000FF"/>
                </a:solidFill>
              </a:rPr>
              <a:t>    </a:t>
            </a:r>
            <a:r>
              <a:rPr lang="ko-KR" altLang="en-US" sz="2400" b="1" dirty="0" smtClean="0">
                <a:solidFill>
                  <a:srgbClr val="0000FF"/>
                </a:solidFill>
              </a:rPr>
              <a:t>고 및 관리로 건강관리도 향상 및 호응도 향상</a:t>
            </a:r>
            <a:endParaRPr lang="en-US" altLang="ko-KR" sz="2400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endParaRPr lang="ko-KR" altLang="en-US" sz="2400" dirty="0" smtClean="0">
              <a:solidFill>
                <a:srgbClr val="0000FF"/>
              </a:solidFill>
            </a:endParaRPr>
          </a:p>
          <a:p>
            <a:endParaRPr lang="ko-KR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667" y="6093296"/>
            <a:ext cx="1851037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그림 12" descr="그림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085184"/>
            <a:ext cx="9144000" cy="1772816"/>
          </a:xfrm>
          <a:prstGeom prst="rect">
            <a:avLst/>
          </a:prstGeom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5016" y="0"/>
            <a:ext cx="8892480" cy="1351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52320" y="253144"/>
            <a:ext cx="144016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직사각형 18"/>
          <p:cNvSpPr/>
          <p:nvPr/>
        </p:nvSpPr>
        <p:spPr>
          <a:xfrm>
            <a:off x="323528" y="188640"/>
            <a:ext cx="3775072" cy="4616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altLang="ko-KR" sz="3000" b="1" spc="-150" dirty="0" smtClean="0">
                <a:solidFill>
                  <a:srgbClr val="009999"/>
                </a:solidFill>
              </a:rPr>
              <a:t>Ⅳ</a:t>
            </a:r>
            <a:r>
              <a:rPr lang="ko-KR" altLang="en-US" sz="3000" b="1" spc="-150" dirty="0" smtClean="0">
                <a:solidFill>
                  <a:srgbClr val="009999"/>
                </a:solidFill>
              </a:rPr>
              <a:t> 사업결과 </a:t>
            </a:r>
            <a:r>
              <a:rPr lang="en-US" altLang="ko-KR" sz="3000" b="1" spc="-150" dirty="0" smtClean="0">
                <a:solidFill>
                  <a:srgbClr val="009999"/>
                </a:solidFill>
              </a:rPr>
              <a:t>-</a:t>
            </a:r>
            <a:r>
              <a:rPr lang="ko-KR" altLang="en-US" sz="3000" b="1" spc="-150" dirty="0" smtClean="0">
                <a:solidFill>
                  <a:srgbClr val="009999"/>
                </a:solidFill>
              </a:rPr>
              <a:t>［결 </a:t>
            </a:r>
            <a:r>
              <a:rPr lang="ko-KR" altLang="en-US" sz="3000" b="1" spc="-150" dirty="0" err="1" smtClean="0">
                <a:solidFill>
                  <a:srgbClr val="009999"/>
                </a:solidFill>
              </a:rPr>
              <a:t>론</a:t>
            </a:r>
            <a:r>
              <a:rPr lang="ko-KR" altLang="en-US" sz="3000" b="1" spc="-150" dirty="0" smtClean="0">
                <a:solidFill>
                  <a:srgbClr val="009999"/>
                </a:solidFill>
              </a:rPr>
              <a:t>］</a:t>
            </a:r>
            <a:endParaRPr lang="ko-KR" altLang="en-US" sz="3000" b="1" spc="-150" dirty="0">
              <a:solidFill>
                <a:srgbClr val="0099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effectLst>
            <a:softEdge rad="673100"/>
          </a:effectLst>
        </p:spPr>
      </p:pic>
      <p:sp>
        <p:nvSpPr>
          <p:cNvPr id="5" name="TextBox 4"/>
          <p:cNvSpPr txBox="1"/>
          <p:nvPr/>
        </p:nvSpPr>
        <p:spPr>
          <a:xfrm>
            <a:off x="971600" y="2420888"/>
            <a:ext cx="61206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ko-KR" altLang="en-US" sz="2800" b="1" dirty="0" smtClean="0">
                <a:solidFill>
                  <a:schemeClr val="accent6">
                    <a:lumMod val="75000"/>
                  </a:schemeClr>
                </a:solidFill>
                <a:ea typeface="HY견명조" pitchFamily="18" charset="-127"/>
              </a:rPr>
              <a:t>   </a:t>
            </a:r>
            <a:r>
              <a:rPr lang="ko-KR" altLang="en-US" sz="3200" b="1" dirty="0" smtClean="0">
                <a:solidFill>
                  <a:schemeClr val="accent6">
                    <a:lumMod val="75000"/>
                  </a:schemeClr>
                </a:solidFill>
                <a:ea typeface="HY견명조" pitchFamily="18" charset="-127"/>
              </a:rPr>
              <a:t>국화향기 가득한 함평에서</a:t>
            </a:r>
            <a:r>
              <a:rPr lang="en-US" altLang="ko-KR" sz="2400" b="1" dirty="0" smtClean="0">
                <a:ea typeface="HY견명조" pitchFamily="18" charset="-127"/>
              </a:rPr>
              <a:t>                        </a:t>
            </a:r>
            <a:endParaRPr lang="en-US" altLang="ko-KR" sz="2400" b="1" dirty="0">
              <a:ea typeface="HY견명조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123728" y="3221806"/>
            <a:ext cx="5255003" cy="917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ko-KR" altLang="en-US" sz="3200" b="1" dirty="0">
                <a:solidFill>
                  <a:schemeClr val="bg1"/>
                </a:solidFill>
                <a:ea typeface="HY견명조" pitchFamily="18" charset="-127"/>
              </a:rPr>
              <a:t>암환자의 건강증진을 </a:t>
            </a:r>
            <a:r>
              <a:rPr lang="ko-KR" altLang="en-US" sz="3200" b="1" dirty="0" smtClean="0">
                <a:solidFill>
                  <a:schemeClr val="bg1"/>
                </a:solidFill>
                <a:ea typeface="HY견명조" pitchFamily="18" charset="-127"/>
              </a:rPr>
              <a:t>위해</a:t>
            </a:r>
            <a:endParaRPr lang="en-US" altLang="ko-KR" sz="3200" b="1" dirty="0">
              <a:solidFill>
                <a:schemeClr val="bg1"/>
              </a:solidFill>
              <a:ea typeface="HY견명조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2699792" y="4300890"/>
            <a:ext cx="5760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ea typeface="HY견명조" pitchFamily="18" charset="-127"/>
              </a:rPr>
              <a:t>최선을 다해 </a:t>
            </a:r>
            <a:r>
              <a:rPr lang="ko-KR" altLang="en-US" sz="3200" b="1" dirty="0" smtClean="0">
                <a:solidFill>
                  <a:schemeClr val="bg1"/>
                </a:solidFill>
                <a:ea typeface="HY견명조" pitchFamily="18" charset="-127"/>
              </a:rPr>
              <a:t>노력하겠습니다</a:t>
            </a:r>
            <a:r>
              <a:rPr lang="en-US" altLang="ko-KR" sz="3200" b="1" dirty="0" smtClean="0">
                <a:solidFill>
                  <a:schemeClr val="bg1"/>
                </a:solidFill>
                <a:ea typeface="HY견명조" pitchFamily="18" charset="-127"/>
              </a:rPr>
              <a:t>.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3419872" y="4994670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solidFill>
                  <a:srgbClr val="0000FF"/>
                </a:solidFill>
                <a:ea typeface="HY견명조" pitchFamily="18" charset="-127"/>
              </a:rPr>
              <a:t>함평군 보건소</a:t>
            </a:r>
            <a:endParaRPr lang="ko-KR" altLang="en-US" sz="3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4" grpId="0"/>
      <p:bldP spid="10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5508</TotalTime>
  <Words>2499</Words>
  <Application>Microsoft Office PowerPoint</Application>
  <PresentationFormat>화면 슬라이드 쇼(4:3)</PresentationFormat>
  <Paragraphs>533</Paragraphs>
  <Slides>24</Slides>
  <Notes>24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25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kim</dc:creator>
  <cp:lastModifiedBy>기본</cp:lastModifiedBy>
  <cp:revision>481</cp:revision>
  <cp:lastPrinted>2016-10-25T04:48:26Z</cp:lastPrinted>
  <dcterms:created xsi:type="dcterms:W3CDTF">2012-06-23T08:20:15Z</dcterms:created>
  <dcterms:modified xsi:type="dcterms:W3CDTF">2016-11-25T08:39:17Z</dcterms:modified>
</cp:coreProperties>
</file>