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307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D0F200-5992-4D8D-BE4A-5B079B6C0BF3}" type="doc">
      <dgm:prSet loTypeId="urn:microsoft.com/office/officeart/2005/8/layout/vList2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pPr latinLnBrk="1"/>
          <a:endParaRPr lang="ko-KR" altLang="en-US"/>
        </a:p>
      </dgm:t>
    </dgm:pt>
    <dgm:pt modelId="{109F6EC5-6B26-470A-BB18-13573B00D4A0}">
      <dgm:prSet phldrT="[텍스트]"/>
      <dgm:spPr/>
      <dgm:t>
        <a:bodyPr/>
        <a:lstStyle/>
        <a:p>
          <a:pPr latinLnBrk="1"/>
          <a:r>
            <a:rPr lang="ko-KR" altLang="en-US" dirty="0" smtClean="0"/>
            <a:t> 지역 </a:t>
          </a:r>
          <a:r>
            <a:rPr lang="ko-KR" altLang="en-US" dirty="0" err="1" smtClean="0"/>
            <a:t>암관리사업</a:t>
          </a:r>
          <a:r>
            <a:rPr lang="ko-KR" altLang="en-US" dirty="0" smtClean="0"/>
            <a:t> 협의체 구성과 협력체계 구축</a:t>
          </a:r>
          <a:endParaRPr lang="ko-KR" altLang="en-US" dirty="0"/>
        </a:p>
      </dgm:t>
    </dgm:pt>
    <dgm:pt modelId="{4F509754-DB12-40A1-A848-C3BAD937D78F}" type="par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C57B86C8-37AD-4D48-AE70-B4A8BA6BC33F}" type="sib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12C886D5-7A4B-4C64-9147-87CB0A7E8E3A}">
      <dgm:prSet phldrT="[텍스트]"/>
      <dgm:spPr/>
      <dgm:t>
        <a:bodyPr/>
        <a:lstStyle/>
        <a:p>
          <a:pPr latinLnBrk="1"/>
          <a:r>
            <a:rPr lang="ko-KR" altLang="en-US" dirty="0" smtClean="0"/>
            <a:t>적극적인 </a:t>
          </a:r>
          <a:r>
            <a:rPr lang="ko-KR" altLang="en-US" dirty="0" err="1" smtClean="0"/>
            <a:t>암관리사업을</a:t>
          </a:r>
          <a:r>
            <a:rPr lang="ko-KR" altLang="en-US" dirty="0" smtClean="0"/>
            <a:t> 위한 운영조직과 인력 확보</a:t>
          </a:r>
          <a:endParaRPr lang="ko-KR" altLang="en-US" dirty="0"/>
        </a:p>
      </dgm:t>
    </dgm:pt>
    <dgm:pt modelId="{5D5155FB-6F90-456E-B05E-1A913886EB6B}" type="par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F4969128-7928-43CB-9804-87E8D2B560A6}" type="sib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5AB18024-B120-4CF0-B791-1876C06B766E}">
      <dgm:prSet phldrT="[텍스트]"/>
      <dgm:spPr/>
      <dgm:t>
        <a:bodyPr/>
        <a:lstStyle/>
        <a:p>
          <a:pPr latinLnBrk="1"/>
          <a:r>
            <a:rPr lang="ko-KR" altLang="en-US" dirty="0" smtClean="0"/>
            <a:t> </a:t>
          </a:r>
          <a:r>
            <a:rPr lang="ko-KR" altLang="en-US" dirty="0" err="1" smtClean="0"/>
            <a:t>암정복</a:t>
          </a:r>
          <a:r>
            <a:rPr lang="ko-KR" altLang="en-US" dirty="0" smtClean="0"/>
            <a:t> 호스피스 소위원회의 활동 강화</a:t>
          </a:r>
          <a:endParaRPr lang="ko-KR" altLang="en-US" dirty="0"/>
        </a:p>
      </dgm:t>
    </dgm:pt>
    <dgm:pt modelId="{73C5B1A7-3C16-4EDC-86DB-B654B92EBA8C}" type="parTrans" cxnId="{76A76952-8621-45F8-9BC0-ED400274A5A9}">
      <dgm:prSet/>
      <dgm:spPr/>
      <dgm:t>
        <a:bodyPr/>
        <a:lstStyle/>
        <a:p>
          <a:pPr latinLnBrk="1"/>
          <a:endParaRPr lang="ko-KR" altLang="en-US"/>
        </a:p>
      </dgm:t>
    </dgm:pt>
    <dgm:pt modelId="{2FF4D042-D301-4891-BAD3-14EA90EE15C5}" type="sibTrans" cxnId="{76A76952-8621-45F8-9BC0-ED400274A5A9}">
      <dgm:prSet/>
      <dgm:spPr/>
      <dgm:t>
        <a:bodyPr/>
        <a:lstStyle/>
        <a:p>
          <a:pPr latinLnBrk="1"/>
          <a:endParaRPr lang="ko-KR" altLang="en-US"/>
        </a:p>
      </dgm:t>
    </dgm:pt>
    <dgm:pt modelId="{0D092F30-D226-4DEA-99DB-3A8CC50A65B9}">
      <dgm:prSet phldrT="[텍스트]"/>
      <dgm:spPr/>
      <dgm:t>
        <a:bodyPr/>
        <a:lstStyle/>
        <a:p>
          <a:pPr latinLnBrk="1"/>
          <a:r>
            <a:rPr lang="ko-KR" altLang="en-US" dirty="0" smtClean="0"/>
            <a:t>지역의 보건소</a:t>
          </a:r>
          <a:r>
            <a:rPr lang="en-US" altLang="ko-KR" dirty="0" smtClean="0"/>
            <a:t>, </a:t>
          </a:r>
          <a:r>
            <a:rPr lang="ko-KR" altLang="en-US" dirty="0" smtClean="0"/>
            <a:t>대학</a:t>
          </a:r>
          <a:r>
            <a:rPr lang="en-US" altLang="ko-KR" dirty="0" smtClean="0"/>
            <a:t>, </a:t>
          </a:r>
          <a:r>
            <a:rPr lang="ko-KR" altLang="en-US" dirty="0" smtClean="0"/>
            <a:t>의료기관의 전문가로 구성</a:t>
          </a:r>
          <a:endParaRPr lang="ko-KR" altLang="en-US" dirty="0"/>
        </a:p>
      </dgm:t>
    </dgm:pt>
    <dgm:pt modelId="{61E63869-79B9-421E-93AD-16F57DEC0F9E}" type="parTrans" cxnId="{E3A58922-1A49-4374-84E5-B32A85514215}">
      <dgm:prSet/>
      <dgm:spPr/>
      <dgm:t>
        <a:bodyPr/>
        <a:lstStyle/>
        <a:p>
          <a:pPr latinLnBrk="1"/>
          <a:endParaRPr lang="ko-KR" altLang="en-US"/>
        </a:p>
      </dgm:t>
    </dgm:pt>
    <dgm:pt modelId="{D59ACC74-5004-46A2-A9B0-981BE4DF765C}" type="sibTrans" cxnId="{E3A58922-1A49-4374-84E5-B32A85514215}">
      <dgm:prSet/>
      <dgm:spPr/>
      <dgm:t>
        <a:bodyPr/>
        <a:lstStyle/>
        <a:p>
          <a:pPr latinLnBrk="1"/>
          <a:endParaRPr lang="ko-KR" altLang="en-US"/>
        </a:p>
      </dgm:t>
    </dgm:pt>
    <dgm:pt modelId="{46E21E10-388E-4A01-9603-3FB4736D890D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지역암센터가</a:t>
          </a:r>
          <a:r>
            <a:rPr lang="ko-KR" altLang="en-US" dirty="0" smtClean="0"/>
            <a:t> 선도적인 역할을 할 수 있는 토대 마련</a:t>
          </a:r>
          <a:endParaRPr lang="ko-KR" altLang="en-US" dirty="0"/>
        </a:p>
      </dgm:t>
    </dgm:pt>
    <dgm:pt modelId="{2B884096-A110-47F2-8620-07449C08998A}" type="parTrans" cxnId="{DF632021-E915-4EFA-9F15-B54F71052E64}">
      <dgm:prSet/>
      <dgm:spPr/>
      <dgm:t>
        <a:bodyPr/>
        <a:lstStyle/>
        <a:p>
          <a:pPr latinLnBrk="1"/>
          <a:endParaRPr lang="ko-KR" altLang="en-US"/>
        </a:p>
      </dgm:t>
    </dgm:pt>
    <dgm:pt modelId="{B21AAD14-91C7-476B-ACAA-CF7D7E0FD568}" type="sibTrans" cxnId="{DF632021-E915-4EFA-9F15-B54F71052E64}">
      <dgm:prSet/>
      <dgm:spPr/>
      <dgm:t>
        <a:bodyPr/>
        <a:lstStyle/>
        <a:p>
          <a:pPr latinLnBrk="1"/>
          <a:endParaRPr lang="ko-KR" altLang="en-US"/>
        </a:p>
      </dgm:t>
    </dgm:pt>
    <dgm:pt modelId="{D279DB8C-2866-4757-A68A-2FDDB010B271}">
      <dgm:prSet phldrT="[텍스트]"/>
      <dgm:spPr/>
      <dgm:t>
        <a:bodyPr/>
        <a:lstStyle/>
        <a:p>
          <a:pPr latinLnBrk="1"/>
          <a:r>
            <a:rPr lang="ko-KR" altLang="en-US" dirty="0" smtClean="0"/>
            <a:t>지역 호스피스사업 계획 수립에 적극적인 지원 및 참여</a:t>
          </a:r>
          <a:endParaRPr lang="ko-KR" altLang="en-US" dirty="0"/>
        </a:p>
      </dgm:t>
    </dgm:pt>
    <dgm:pt modelId="{A54FCE7E-6342-45D0-B65F-BC33F98C08C5}" type="parTrans" cxnId="{D7B3126B-4589-490E-9359-0DE71147AC63}">
      <dgm:prSet/>
      <dgm:spPr/>
      <dgm:t>
        <a:bodyPr/>
        <a:lstStyle/>
        <a:p>
          <a:pPr latinLnBrk="1"/>
          <a:endParaRPr lang="ko-KR" altLang="en-US"/>
        </a:p>
      </dgm:t>
    </dgm:pt>
    <dgm:pt modelId="{064F44E4-22A7-4D87-8088-E65A78EC8F85}" type="sibTrans" cxnId="{D7B3126B-4589-490E-9359-0DE71147AC63}">
      <dgm:prSet/>
      <dgm:spPr/>
      <dgm:t>
        <a:bodyPr/>
        <a:lstStyle/>
        <a:p>
          <a:pPr latinLnBrk="1"/>
          <a:endParaRPr lang="ko-KR" altLang="en-US"/>
        </a:p>
      </dgm:t>
    </dgm:pt>
    <dgm:pt modelId="{6461FD72-9754-4DE9-843E-91E292D9CA51}">
      <dgm:prSet phldrT="[텍스트]"/>
      <dgm:spPr/>
      <dgm:t>
        <a:bodyPr/>
        <a:lstStyle/>
        <a:p>
          <a:pPr latinLnBrk="1"/>
          <a:r>
            <a:rPr lang="ko-KR" altLang="en-US" dirty="0" smtClean="0"/>
            <a:t>공동 사업을 점차적으로 확대 추진</a:t>
          </a:r>
          <a:endParaRPr lang="ko-KR" altLang="en-US" dirty="0"/>
        </a:p>
      </dgm:t>
    </dgm:pt>
    <dgm:pt modelId="{F46D3E7E-744B-4400-ABBA-611E6AAEEC14}" type="parTrans" cxnId="{BF74BBD0-0EC5-4793-AD18-5F13819CF646}">
      <dgm:prSet/>
      <dgm:spPr/>
      <dgm:t>
        <a:bodyPr/>
        <a:lstStyle/>
        <a:p>
          <a:pPr latinLnBrk="1"/>
          <a:endParaRPr lang="ko-KR" altLang="en-US"/>
        </a:p>
      </dgm:t>
    </dgm:pt>
    <dgm:pt modelId="{C325212F-8AAD-43D1-84A1-EE34D3698EED}" type="sibTrans" cxnId="{BF74BBD0-0EC5-4793-AD18-5F13819CF646}">
      <dgm:prSet/>
      <dgm:spPr/>
      <dgm:t>
        <a:bodyPr/>
        <a:lstStyle/>
        <a:p>
          <a:pPr latinLnBrk="1"/>
          <a:endParaRPr lang="ko-KR" altLang="en-US"/>
        </a:p>
      </dgm:t>
    </dgm:pt>
    <dgm:pt modelId="{EC895D8F-78F7-421E-BC1E-466D6CE962FC}">
      <dgm:prSet phldrT="[텍스트]"/>
      <dgm:spPr/>
      <dgm:t>
        <a:bodyPr/>
        <a:lstStyle/>
        <a:p>
          <a:pPr latinLnBrk="1"/>
          <a:r>
            <a:rPr lang="ko-KR" altLang="en-US" dirty="0" smtClean="0"/>
            <a:t>지역기관간의 상호연계 및 정보 공유로 사업의 시너지 효과 증대</a:t>
          </a:r>
          <a:endParaRPr lang="ko-KR" altLang="en-US" dirty="0"/>
        </a:p>
      </dgm:t>
    </dgm:pt>
    <dgm:pt modelId="{6FD73C1B-740F-4C54-BAE1-4C8B68F7836A}" type="parTrans" cxnId="{2B239243-A6CE-4DA3-A8F9-2FA37F96F78A}">
      <dgm:prSet/>
      <dgm:spPr/>
      <dgm:t>
        <a:bodyPr/>
        <a:lstStyle/>
        <a:p>
          <a:pPr latinLnBrk="1"/>
          <a:endParaRPr lang="ko-KR" altLang="en-US"/>
        </a:p>
      </dgm:t>
    </dgm:pt>
    <dgm:pt modelId="{2B6470A2-DA3A-495C-96EB-D736DE7306C6}" type="sibTrans" cxnId="{2B239243-A6CE-4DA3-A8F9-2FA37F96F78A}">
      <dgm:prSet/>
      <dgm:spPr/>
      <dgm:t>
        <a:bodyPr/>
        <a:lstStyle/>
        <a:p>
          <a:pPr latinLnBrk="1"/>
          <a:endParaRPr lang="ko-KR" altLang="en-US"/>
        </a:p>
      </dgm:t>
    </dgm:pt>
    <dgm:pt modelId="{785D51E0-E218-4FAD-BC9A-F697B0BA0F87}">
      <dgm:prSet phldrT="[텍스트]"/>
      <dgm:spPr/>
      <dgm:t>
        <a:bodyPr/>
        <a:lstStyle/>
        <a:p>
          <a:pPr latinLnBrk="1"/>
          <a:endParaRPr lang="ko-KR" altLang="en-US" dirty="0"/>
        </a:p>
      </dgm:t>
    </dgm:pt>
    <dgm:pt modelId="{A4D81ECF-FE8F-4FC5-8290-4E7C8B258EDB}" type="parTrans" cxnId="{4BF735B1-9481-4B4C-9541-7791641D94B8}">
      <dgm:prSet/>
      <dgm:spPr/>
      <dgm:t>
        <a:bodyPr/>
        <a:lstStyle/>
        <a:p>
          <a:pPr latinLnBrk="1"/>
          <a:endParaRPr lang="ko-KR" altLang="en-US"/>
        </a:p>
      </dgm:t>
    </dgm:pt>
    <dgm:pt modelId="{58C76429-C2D7-4196-846B-4B8296A99F99}" type="sibTrans" cxnId="{4BF735B1-9481-4B4C-9541-7791641D94B8}">
      <dgm:prSet/>
      <dgm:spPr/>
      <dgm:t>
        <a:bodyPr/>
        <a:lstStyle/>
        <a:p>
          <a:pPr latinLnBrk="1"/>
          <a:endParaRPr lang="ko-KR" altLang="en-US"/>
        </a:p>
      </dgm:t>
    </dgm:pt>
    <dgm:pt modelId="{44D5F46E-509B-4118-BBCB-D6AAAE576DD0}" type="pres">
      <dgm:prSet presAssocID="{D1D0F200-5992-4D8D-BE4A-5B079B6C0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5BDA78-B2FC-4A1B-8F2B-37AC7A68FCEC}" type="pres">
      <dgm:prSet presAssocID="{109F6EC5-6B26-470A-BB18-13573B00D4A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9F0C4D-AFAC-450F-A577-8723CD7F9A56}" type="pres">
      <dgm:prSet presAssocID="{109F6EC5-6B26-470A-BB18-13573B00D4A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226ED9-29B4-4CE1-89D9-9EB2D0B61588}" type="pres">
      <dgm:prSet presAssocID="{5AB18024-B120-4CF0-B791-1876C06B766E}" presName="parentText" presStyleLbl="node1" presStyleIdx="1" presStyleCnt="2" custScaleY="96018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DDBB0C3-5852-40DB-8956-CB4782327F74}" type="pres">
      <dgm:prSet presAssocID="{5AB18024-B120-4CF0-B791-1876C06B766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3857FA7-4B01-4122-82DA-DDCC6ECEA5F6}" srcId="{D1D0F200-5992-4D8D-BE4A-5B079B6C0BF3}" destId="{109F6EC5-6B26-470A-BB18-13573B00D4A0}" srcOrd="0" destOrd="0" parTransId="{4F509754-DB12-40A1-A848-C3BAD937D78F}" sibTransId="{C57B86C8-37AD-4D48-AE70-B4A8BA6BC33F}"/>
    <dgm:cxn modelId="{FBE6CC28-9055-416D-A42F-3C99F8FD8D8F}" type="presOf" srcId="{46E21E10-388E-4A01-9603-3FB4736D890D}" destId="{1E9F0C4D-AFAC-450F-A577-8723CD7F9A56}" srcOrd="0" destOrd="1" presId="urn:microsoft.com/office/officeart/2005/8/layout/vList2"/>
    <dgm:cxn modelId="{BF74BBD0-0EC5-4793-AD18-5F13819CF646}" srcId="{5AB18024-B120-4CF0-B791-1876C06B766E}" destId="{6461FD72-9754-4DE9-843E-91E292D9CA51}" srcOrd="2" destOrd="0" parTransId="{F46D3E7E-744B-4400-ABBA-611E6AAEEC14}" sibTransId="{C325212F-8AAD-43D1-84A1-EE34D3698EED}"/>
    <dgm:cxn modelId="{2B239243-A6CE-4DA3-A8F9-2FA37F96F78A}" srcId="{5AB18024-B120-4CF0-B791-1876C06B766E}" destId="{EC895D8F-78F7-421E-BC1E-466D6CE962FC}" srcOrd="3" destOrd="0" parTransId="{6FD73C1B-740F-4C54-BAE1-4C8B68F7836A}" sibTransId="{2B6470A2-DA3A-495C-96EB-D736DE7306C6}"/>
    <dgm:cxn modelId="{B50E89D6-1414-4DC2-9B7E-D38C04FE54CA}" type="presOf" srcId="{5AB18024-B120-4CF0-B791-1876C06B766E}" destId="{22226ED9-29B4-4CE1-89D9-9EB2D0B61588}" srcOrd="0" destOrd="0" presId="urn:microsoft.com/office/officeart/2005/8/layout/vList2"/>
    <dgm:cxn modelId="{76A76952-8621-45F8-9BC0-ED400274A5A9}" srcId="{D1D0F200-5992-4D8D-BE4A-5B079B6C0BF3}" destId="{5AB18024-B120-4CF0-B791-1876C06B766E}" srcOrd="1" destOrd="0" parTransId="{73C5B1A7-3C16-4EDC-86DB-B654B92EBA8C}" sibTransId="{2FF4D042-D301-4891-BAD3-14EA90EE15C5}"/>
    <dgm:cxn modelId="{DF632021-E915-4EFA-9F15-B54F71052E64}" srcId="{109F6EC5-6B26-470A-BB18-13573B00D4A0}" destId="{46E21E10-388E-4A01-9603-3FB4736D890D}" srcOrd="1" destOrd="0" parTransId="{2B884096-A110-47F2-8620-07449C08998A}" sibTransId="{B21AAD14-91C7-476B-ACAA-CF7D7E0FD568}"/>
    <dgm:cxn modelId="{ECB68EAA-7C39-4931-9775-486C72220A48}" type="presOf" srcId="{0D092F30-D226-4DEA-99DB-3A8CC50A65B9}" destId="{2DDBB0C3-5852-40DB-8956-CB4782327F74}" srcOrd="0" destOrd="0" presId="urn:microsoft.com/office/officeart/2005/8/layout/vList2"/>
    <dgm:cxn modelId="{4BD5AF01-EC47-4116-A85F-3FA644712731}" srcId="{109F6EC5-6B26-470A-BB18-13573B00D4A0}" destId="{12C886D5-7A4B-4C64-9147-87CB0A7E8E3A}" srcOrd="0" destOrd="0" parTransId="{5D5155FB-6F90-456E-B05E-1A913886EB6B}" sibTransId="{F4969128-7928-43CB-9804-87E8D2B560A6}"/>
    <dgm:cxn modelId="{C0702492-EF0E-4772-8ABD-242791BDD58F}" type="presOf" srcId="{D1D0F200-5992-4D8D-BE4A-5B079B6C0BF3}" destId="{44D5F46E-509B-4118-BBCB-D6AAAE576DD0}" srcOrd="0" destOrd="0" presId="urn:microsoft.com/office/officeart/2005/8/layout/vList2"/>
    <dgm:cxn modelId="{4BF735B1-9481-4B4C-9541-7791641D94B8}" srcId="{109F6EC5-6B26-470A-BB18-13573B00D4A0}" destId="{785D51E0-E218-4FAD-BC9A-F697B0BA0F87}" srcOrd="2" destOrd="0" parTransId="{A4D81ECF-FE8F-4FC5-8290-4E7C8B258EDB}" sibTransId="{58C76429-C2D7-4196-846B-4B8296A99F99}"/>
    <dgm:cxn modelId="{FA93E40E-7D7E-4E63-A3B3-1B98DA841997}" type="presOf" srcId="{12C886D5-7A4B-4C64-9147-87CB0A7E8E3A}" destId="{1E9F0C4D-AFAC-450F-A577-8723CD7F9A56}" srcOrd="0" destOrd="0" presId="urn:microsoft.com/office/officeart/2005/8/layout/vList2"/>
    <dgm:cxn modelId="{E3A58922-1A49-4374-84E5-B32A85514215}" srcId="{5AB18024-B120-4CF0-B791-1876C06B766E}" destId="{0D092F30-D226-4DEA-99DB-3A8CC50A65B9}" srcOrd="0" destOrd="0" parTransId="{61E63869-79B9-421E-93AD-16F57DEC0F9E}" sibTransId="{D59ACC74-5004-46A2-A9B0-981BE4DF765C}"/>
    <dgm:cxn modelId="{D7B3126B-4589-490E-9359-0DE71147AC63}" srcId="{5AB18024-B120-4CF0-B791-1876C06B766E}" destId="{D279DB8C-2866-4757-A68A-2FDDB010B271}" srcOrd="1" destOrd="0" parTransId="{A54FCE7E-6342-45D0-B65F-BC33F98C08C5}" sibTransId="{064F44E4-22A7-4D87-8088-E65A78EC8F85}"/>
    <dgm:cxn modelId="{7CC6986B-53D2-4BD9-944E-43E166F316E7}" type="presOf" srcId="{D279DB8C-2866-4757-A68A-2FDDB010B271}" destId="{2DDBB0C3-5852-40DB-8956-CB4782327F74}" srcOrd="0" destOrd="1" presId="urn:microsoft.com/office/officeart/2005/8/layout/vList2"/>
    <dgm:cxn modelId="{B2335947-2801-4B43-BF89-3B790B63337C}" type="presOf" srcId="{6461FD72-9754-4DE9-843E-91E292D9CA51}" destId="{2DDBB0C3-5852-40DB-8956-CB4782327F74}" srcOrd="0" destOrd="2" presId="urn:microsoft.com/office/officeart/2005/8/layout/vList2"/>
    <dgm:cxn modelId="{1C0C5F9F-5D8F-462A-9B81-A4A47CC2E978}" type="presOf" srcId="{785D51E0-E218-4FAD-BC9A-F697B0BA0F87}" destId="{1E9F0C4D-AFAC-450F-A577-8723CD7F9A56}" srcOrd="0" destOrd="2" presId="urn:microsoft.com/office/officeart/2005/8/layout/vList2"/>
    <dgm:cxn modelId="{AFBD1796-FEC3-4229-9A10-A5893233FA40}" type="presOf" srcId="{EC895D8F-78F7-421E-BC1E-466D6CE962FC}" destId="{2DDBB0C3-5852-40DB-8956-CB4782327F74}" srcOrd="0" destOrd="3" presId="urn:microsoft.com/office/officeart/2005/8/layout/vList2"/>
    <dgm:cxn modelId="{6ED6FFE2-26EE-4490-BC94-899025B9042B}" type="presOf" srcId="{109F6EC5-6B26-470A-BB18-13573B00D4A0}" destId="{585BDA78-B2FC-4A1B-8F2B-37AC7A68FCEC}" srcOrd="0" destOrd="0" presId="urn:microsoft.com/office/officeart/2005/8/layout/vList2"/>
    <dgm:cxn modelId="{3CA17AA3-D6E6-4E92-A623-CC3575254B39}" type="presParOf" srcId="{44D5F46E-509B-4118-BBCB-D6AAAE576DD0}" destId="{585BDA78-B2FC-4A1B-8F2B-37AC7A68FCEC}" srcOrd="0" destOrd="0" presId="urn:microsoft.com/office/officeart/2005/8/layout/vList2"/>
    <dgm:cxn modelId="{7BAA5933-186C-4433-9E45-87AD06208D5C}" type="presParOf" srcId="{44D5F46E-509B-4118-BBCB-D6AAAE576DD0}" destId="{1E9F0C4D-AFAC-450F-A577-8723CD7F9A56}" srcOrd="1" destOrd="0" presId="urn:microsoft.com/office/officeart/2005/8/layout/vList2"/>
    <dgm:cxn modelId="{00D0944A-741B-4D6D-92B3-30573B05A12C}" type="presParOf" srcId="{44D5F46E-509B-4118-BBCB-D6AAAE576DD0}" destId="{22226ED9-29B4-4CE1-89D9-9EB2D0B61588}" srcOrd="2" destOrd="0" presId="urn:microsoft.com/office/officeart/2005/8/layout/vList2"/>
    <dgm:cxn modelId="{327332E4-4566-41A1-B07B-4916AB373B47}" type="presParOf" srcId="{44D5F46E-509B-4118-BBCB-D6AAAE576DD0}" destId="{2DDBB0C3-5852-40DB-8956-CB4782327F7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D0F200-5992-4D8D-BE4A-5B079B6C0BF3}" type="doc">
      <dgm:prSet loTypeId="urn:microsoft.com/office/officeart/2005/8/layout/vList2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pPr latinLnBrk="1"/>
          <a:endParaRPr lang="ko-KR" altLang="en-US"/>
        </a:p>
      </dgm:t>
    </dgm:pt>
    <dgm:pt modelId="{109F6EC5-6B26-470A-BB18-13573B00D4A0}">
      <dgm:prSet phldrT="[텍스트]"/>
      <dgm:spPr/>
      <dgm:t>
        <a:bodyPr/>
        <a:lstStyle/>
        <a:p>
          <a:pPr latinLnBrk="1"/>
          <a:r>
            <a:rPr lang="ko-KR" altLang="en-US" dirty="0" smtClean="0"/>
            <a:t>효과적인 사업추진</a:t>
          </a:r>
          <a:endParaRPr lang="ko-KR" altLang="en-US" dirty="0"/>
        </a:p>
      </dgm:t>
    </dgm:pt>
    <dgm:pt modelId="{4F509754-DB12-40A1-A848-C3BAD937D78F}" type="par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C57B86C8-37AD-4D48-AE70-B4A8BA6BC33F}" type="sib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12C886D5-7A4B-4C64-9147-87CB0A7E8E3A}">
      <dgm:prSet phldrT="[텍스트]"/>
      <dgm:spPr/>
      <dgm:t>
        <a:bodyPr/>
        <a:lstStyle/>
        <a:p>
          <a:pPr latinLnBrk="1"/>
          <a:r>
            <a:rPr lang="ko-KR" altLang="en-US" dirty="0" smtClean="0"/>
            <a:t>기관간의 활발한 정보공유</a:t>
          </a:r>
          <a:endParaRPr lang="ko-KR" altLang="en-US" dirty="0"/>
        </a:p>
      </dgm:t>
    </dgm:pt>
    <dgm:pt modelId="{5D5155FB-6F90-456E-B05E-1A913886EB6B}" type="par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F4969128-7928-43CB-9804-87E8D2B560A6}" type="sib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785D51E0-E218-4FAD-BC9A-F697B0BA0F87}">
      <dgm:prSet phldrT="[텍스트]"/>
      <dgm:spPr/>
      <dgm:t>
        <a:bodyPr/>
        <a:lstStyle/>
        <a:p>
          <a:pPr latinLnBrk="1"/>
          <a:r>
            <a:rPr lang="ko-KR" altLang="en-US" dirty="0" smtClean="0"/>
            <a:t>여러 직종 대상</a:t>
          </a:r>
          <a:r>
            <a:rPr lang="en-US" altLang="ko-KR" dirty="0" smtClean="0"/>
            <a:t>, </a:t>
          </a:r>
          <a:r>
            <a:rPr lang="ko-KR" altLang="en-US" dirty="0" smtClean="0"/>
            <a:t>다양한 교육 프로그램 개발 실시</a:t>
          </a:r>
          <a:endParaRPr lang="ko-KR" altLang="en-US" dirty="0"/>
        </a:p>
      </dgm:t>
    </dgm:pt>
    <dgm:pt modelId="{A4D81ECF-FE8F-4FC5-8290-4E7C8B258EDB}" type="parTrans" cxnId="{4BF735B1-9481-4B4C-9541-7791641D94B8}">
      <dgm:prSet/>
      <dgm:spPr/>
      <dgm:t>
        <a:bodyPr/>
        <a:lstStyle/>
        <a:p>
          <a:pPr latinLnBrk="1"/>
          <a:endParaRPr lang="ko-KR" altLang="en-US"/>
        </a:p>
      </dgm:t>
    </dgm:pt>
    <dgm:pt modelId="{58C76429-C2D7-4196-846B-4B8296A99F99}" type="sibTrans" cxnId="{4BF735B1-9481-4B4C-9541-7791641D94B8}">
      <dgm:prSet/>
      <dgm:spPr/>
      <dgm:t>
        <a:bodyPr/>
        <a:lstStyle/>
        <a:p>
          <a:pPr latinLnBrk="1"/>
          <a:endParaRPr lang="ko-KR" altLang="en-US"/>
        </a:p>
      </dgm:t>
    </dgm:pt>
    <dgm:pt modelId="{964886B1-FFA9-49BC-8A96-360B2C94F24A}">
      <dgm:prSet phldrT="[텍스트]"/>
      <dgm:spPr/>
      <dgm:t>
        <a:bodyPr/>
        <a:lstStyle/>
        <a:p>
          <a:pPr latinLnBrk="1"/>
          <a:r>
            <a:rPr lang="ko-KR" altLang="en-US" dirty="0" smtClean="0"/>
            <a:t>유대감 강화와 친밀감 증대</a:t>
          </a:r>
          <a:endParaRPr lang="ko-KR" altLang="en-US" dirty="0"/>
        </a:p>
      </dgm:t>
    </dgm:pt>
    <dgm:pt modelId="{F62DAB8D-CB97-40E1-9850-88CEB961344D}" type="parTrans" cxnId="{5310B74D-0AAA-4EBC-B640-7E9F5C1BF892}">
      <dgm:prSet/>
      <dgm:spPr/>
      <dgm:t>
        <a:bodyPr/>
        <a:lstStyle/>
        <a:p>
          <a:pPr latinLnBrk="1"/>
          <a:endParaRPr lang="ko-KR" altLang="en-US"/>
        </a:p>
      </dgm:t>
    </dgm:pt>
    <dgm:pt modelId="{09274E24-513E-433F-AD2C-DECD4E828343}" type="sibTrans" cxnId="{5310B74D-0AAA-4EBC-B640-7E9F5C1BF892}">
      <dgm:prSet/>
      <dgm:spPr/>
      <dgm:t>
        <a:bodyPr/>
        <a:lstStyle/>
        <a:p>
          <a:pPr latinLnBrk="1"/>
          <a:endParaRPr lang="ko-KR" altLang="en-US"/>
        </a:p>
      </dgm:t>
    </dgm:pt>
    <dgm:pt modelId="{44D5F46E-509B-4118-BBCB-D6AAAE576DD0}" type="pres">
      <dgm:prSet presAssocID="{D1D0F200-5992-4D8D-BE4A-5B079B6C0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5BDA78-B2FC-4A1B-8F2B-37AC7A68FCEC}" type="pres">
      <dgm:prSet presAssocID="{109F6EC5-6B26-470A-BB18-13573B00D4A0}" presName="parentText" presStyleLbl="node1" presStyleIdx="0" presStyleCnt="1" custScaleY="45029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9F0C4D-AFAC-450F-A577-8723CD7F9A56}" type="pres">
      <dgm:prSet presAssocID="{109F6EC5-6B26-470A-BB18-13573B00D4A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3857FA7-4B01-4122-82DA-DDCC6ECEA5F6}" srcId="{D1D0F200-5992-4D8D-BE4A-5B079B6C0BF3}" destId="{109F6EC5-6B26-470A-BB18-13573B00D4A0}" srcOrd="0" destOrd="0" parTransId="{4F509754-DB12-40A1-A848-C3BAD937D78F}" sibTransId="{C57B86C8-37AD-4D48-AE70-B4A8BA6BC33F}"/>
    <dgm:cxn modelId="{8CD43E56-DA94-4F54-AF4A-8B85974B556E}" type="presOf" srcId="{109F6EC5-6B26-470A-BB18-13573B00D4A0}" destId="{585BDA78-B2FC-4A1B-8F2B-37AC7A68FCEC}" srcOrd="0" destOrd="0" presId="urn:microsoft.com/office/officeart/2005/8/layout/vList2"/>
    <dgm:cxn modelId="{7BCD868E-12A8-4E96-A225-D7BF8C75B478}" type="presOf" srcId="{12C886D5-7A4B-4C64-9147-87CB0A7E8E3A}" destId="{1E9F0C4D-AFAC-450F-A577-8723CD7F9A56}" srcOrd="0" destOrd="0" presId="urn:microsoft.com/office/officeart/2005/8/layout/vList2"/>
    <dgm:cxn modelId="{4BD5AF01-EC47-4116-A85F-3FA644712731}" srcId="{109F6EC5-6B26-470A-BB18-13573B00D4A0}" destId="{12C886D5-7A4B-4C64-9147-87CB0A7E8E3A}" srcOrd="0" destOrd="0" parTransId="{5D5155FB-6F90-456E-B05E-1A913886EB6B}" sibTransId="{F4969128-7928-43CB-9804-87E8D2B560A6}"/>
    <dgm:cxn modelId="{4BF735B1-9481-4B4C-9541-7791641D94B8}" srcId="{109F6EC5-6B26-470A-BB18-13573B00D4A0}" destId="{785D51E0-E218-4FAD-BC9A-F697B0BA0F87}" srcOrd="2" destOrd="0" parTransId="{A4D81ECF-FE8F-4FC5-8290-4E7C8B258EDB}" sibTransId="{58C76429-C2D7-4196-846B-4B8296A99F99}"/>
    <dgm:cxn modelId="{55A06868-FDC8-4E20-ABAA-183E7A7D8DE8}" type="presOf" srcId="{D1D0F200-5992-4D8D-BE4A-5B079B6C0BF3}" destId="{44D5F46E-509B-4118-BBCB-D6AAAE576DD0}" srcOrd="0" destOrd="0" presId="urn:microsoft.com/office/officeart/2005/8/layout/vList2"/>
    <dgm:cxn modelId="{FBFDD5D0-49DE-4FA3-BB83-62777BDB0681}" type="presOf" srcId="{964886B1-FFA9-49BC-8A96-360B2C94F24A}" destId="{1E9F0C4D-AFAC-450F-A577-8723CD7F9A56}" srcOrd="0" destOrd="1" presId="urn:microsoft.com/office/officeart/2005/8/layout/vList2"/>
    <dgm:cxn modelId="{48F66C6B-8D83-4529-92AD-B6F64A0EB6D1}" type="presOf" srcId="{785D51E0-E218-4FAD-BC9A-F697B0BA0F87}" destId="{1E9F0C4D-AFAC-450F-A577-8723CD7F9A56}" srcOrd="0" destOrd="2" presId="urn:microsoft.com/office/officeart/2005/8/layout/vList2"/>
    <dgm:cxn modelId="{5310B74D-0AAA-4EBC-B640-7E9F5C1BF892}" srcId="{109F6EC5-6B26-470A-BB18-13573B00D4A0}" destId="{964886B1-FFA9-49BC-8A96-360B2C94F24A}" srcOrd="1" destOrd="0" parTransId="{F62DAB8D-CB97-40E1-9850-88CEB961344D}" sibTransId="{09274E24-513E-433F-AD2C-DECD4E828343}"/>
    <dgm:cxn modelId="{467BDDEE-4FF2-4C3A-97AF-3D6E748C675A}" type="presParOf" srcId="{44D5F46E-509B-4118-BBCB-D6AAAE576DD0}" destId="{585BDA78-B2FC-4A1B-8F2B-37AC7A68FCEC}" srcOrd="0" destOrd="0" presId="urn:microsoft.com/office/officeart/2005/8/layout/vList2"/>
    <dgm:cxn modelId="{8942A22F-4DE7-4CAA-9E0D-A2D87C395237}" type="presParOf" srcId="{44D5F46E-509B-4118-BBCB-D6AAAE576DD0}" destId="{1E9F0C4D-AFAC-450F-A577-8723CD7F9A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1D0F200-5992-4D8D-BE4A-5B079B6C0BF3}" type="doc">
      <dgm:prSet loTypeId="urn:microsoft.com/office/officeart/2005/8/layout/vList2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pPr latinLnBrk="1"/>
          <a:endParaRPr lang="ko-KR" altLang="en-US"/>
        </a:p>
      </dgm:t>
    </dgm:pt>
    <dgm:pt modelId="{109F6EC5-6B26-470A-BB18-13573B00D4A0}">
      <dgm:prSet phldrT="[텍스트]" custT="1"/>
      <dgm:spPr/>
      <dgm:t>
        <a:bodyPr/>
        <a:lstStyle/>
        <a:p>
          <a:pPr latinLnBrk="1"/>
          <a:r>
            <a:rPr lang="ko-KR" altLang="en-US" sz="2300" dirty="0" smtClean="0"/>
            <a:t>  향후 과제</a:t>
          </a:r>
          <a:endParaRPr lang="ko-KR" altLang="en-US" sz="2300" dirty="0"/>
        </a:p>
      </dgm:t>
    </dgm:pt>
    <dgm:pt modelId="{4F509754-DB12-40A1-A848-C3BAD937D78F}" type="par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C57B86C8-37AD-4D48-AE70-B4A8BA6BC33F}" type="sibTrans" cxnId="{B3857FA7-4B01-4122-82DA-DDCC6ECEA5F6}">
      <dgm:prSet/>
      <dgm:spPr/>
      <dgm:t>
        <a:bodyPr/>
        <a:lstStyle/>
        <a:p>
          <a:pPr latinLnBrk="1"/>
          <a:endParaRPr lang="ko-KR" altLang="en-US"/>
        </a:p>
      </dgm:t>
    </dgm:pt>
    <dgm:pt modelId="{12C886D5-7A4B-4C64-9147-87CB0A7E8E3A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 공동사업으로는 인식확산을 위한 홍보 캠페인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전문인</a:t>
          </a:r>
          <a:r>
            <a:rPr lang="en-US" altLang="ko-KR" sz="1800" dirty="0" smtClean="0"/>
            <a:t>, </a:t>
          </a:r>
          <a:r>
            <a:rPr lang="ko-KR" altLang="en-US" sz="1800" dirty="0" smtClean="0"/>
            <a:t>자원봉사자 및 지역주민 대상의 교육 사업이 대부분이었음</a:t>
          </a:r>
          <a:endParaRPr lang="ko-KR" altLang="en-US" sz="1800" dirty="0"/>
        </a:p>
      </dgm:t>
    </dgm:pt>
    <dgm:pt modelId="{5D5155FB-6F90-456E-B05E-1A913886EB6B}" type="par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F4969128-7928-43CB-9804-87E8D2B560A6}" type="sibTrans" cxnId="{4BD5AF01-EC47-4116-A85F-3FA644712731}">
      <dgm:prSet/>
      <dgm:spPr/>
      <dgm:t>
        <a:bodyPr/>
        <a:lstStyle/>
        <a:p>
          <a:pPr latinLnBrk="1"/>
          <a:endParaRPr lang="ko-KR" altLang="en-US"/>
        </a:p>
      </dgm:t>
    </dgm:pt>
    <dgm:pt modelId="{60446C7F-B9CE-48BF-B37F-2B5EA2E44DF8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타 지역에 비해 완화의료기관이 많으나 경북의 경우 포항 지역 한곳 </a:t>
          </a:r>
          <a:r>
            <a:rPr lang="ko-KR" altLang="en-US" sz="1800" dirty="0" err="1" smtClean="0"/>
            <a:t>뿐임나머지</a:t>
          </a:r>
          <a:r>
            <a:rPr lang="ko-KR" altLang="en-US" sz="1800" dirty="0" smtClean="0"/>
            <a:t> 지역은 서비스 접근성의 불균형이 초래되고 있음</a:t>
          </a:r>
          <a:endParaRPr lang="ko-KR" altLang="en-US" sz="1800" dirty="0"/>
        </a:p>
      </dgm:t>
    </dgm:pt>
    <dgm:pt modelId="{5EC284F2-A588-4DF2-89BF-3C7D2CD044D4}" type="parTrans" cxnId="{8D18A860-2015-411D-B391-BB467974CF2B}">
      <dgm:prSet/>
      <dgm:spPr/>
      <dgm:t>
        <a:bodyPr/>
        <a:lstStyle/>
        <a:p>
          <a:pPr latinLnBrk="1"/>
          <a:endParaRPr lang="ko-KR" altLang="en-US"/>
        </a:p>
      </dgm:t>
    </dgm:pt>
    <dgm:pt modelId="{BBD72352-1649-450B-B87B-0F923D4E4FA6}" type="sibTrans" cxnId="{8D18A860-2015-411D-B391-BB467974CF2B}">
      <dgm:prSet/>
      <dgm:spPr/>
      <dgm:t>
        <a:bodyPr/>
        <a:lstStyle/>
        <a:p>
          <a:pPr latinLnBrk="1"/>
          <a:endParaRPr lang="ko-KR" altLang="en-US"/>
        </a:p>
      </dgm:t>
    </dgm:pt>
    <dgm:pt modelId="{AE2B689A-6730-4182-B424-9B743B29E318}">
      <dgm:prSet phldrT="[텍스트]" custT="1"/>
      <dgm:spPr/>
      <dgm:t>
        <a:bodyPr/>
        <a:lstStyle/>
        <a:p>
          <a:pPr latinLnBrk="1"/>
          <a:endParaRPr lang="ko-KR" altLang="en-US" sz="1000" dirty="0"/>
        </a:p>
      </dgm:t>
    </dgm:pt>
    <dgm:pt modelId="{16BD89AD-1811-4B57-B628-534F15C7FD31}" type="parTrans" cxnId="{F67B8655-AAA1-4AE7-996F-681188666C47}">
      <dgm:prSet/>
      <dgm:spPr/>
      <dgm:t>
        <a:bodyPr/>
        <a:lstStyle/>
        <a:p>
          <a:pPr latinLnBrk="1"/>
          <a:endParaRPr lang="ko-KR" altLang="en-US"/>
        </a:p>
      </dgm:t>
    </dgm:pt>
    <dgm:pt modelId="{0774C362-81F3-4C88-A442-F7C73E486DBC}" type="sibTrans" cxnId="{F67B8655-AAA1-4AE7-996F-681188666C47}">
      <dgm:prSet/>
      <dgm:spPr/>
      <dgm:t>
        <a:bodyPr/>
        <a:lstStyle/>
        <a:p>
          <a:pPr latinLnBrk="1"/>
          <a:endParaRPr lang="ko-KR" altLang="en-US"/>
        </a:p>
      </dgm:t>
    </dgm:pt>
    <dgm:pt modelId="{06CD323A-826D-414E-89CC-579784B0622B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호스피스 완화의료 서비스 공급 기반 확충을 위한 지원 사업 및 자문 등으로 병상 수 증가와 서비스 이용률의 증대를 위한 노력이 필요</a:t>
          </a:r>
          <a:endParaRPr lang="ko-KR" altLang="en-US" sz="1800" dirty="0"/>
        </a:p>
      </dgm:t>
    </dgm:pt>
    <dgm:pt modelId="{42709FE3-A5D8-49A8-A955-66DEFE1F61CB}" type="parTrans" cxnId="{C4E2038E-0C3C-4271-94DE-B6751C518A83}">
      <dgm:prSet/>
      <dgm:spPr/>
      <dgm:t>
        <a:bodyPr/>
        <a:lstStyle/>
        <a:p>
          <a:pPr latinLnBrk="1"/>
          <a:endParaRPr lang="ko-KR" altLang="en-US"/>
        </a:p>
      </dgm:t>
    </dgm:pt>
    <dgm:pt modelId="{384C0F62-494F-4722-B028-B17C01640DAC}" type="sibTrans" cxnId="{C4E2038E-0C3C-4271-94DE-B6751C518A83}">
      <dgm:prSet/>
      <dgm:spPr/>
      <dgm:t>
        <a:bodyPr/>
        <a:lstStyle/>
        <a:p>
          <a:pPr latinLnBrk="1"/>
          <a:endParaRPr lang="ko-KR" altLang="en-US"/>
        </a:p>
      </dgm:t>
    </dgm:pt>
    <dgm:pt modelId="{CDB39A47-98D9-44AC-A745-EEE50C2F7248}">
      <dgm:prSet phldrT="[텍스트]" custT="1"/>
      <dgm:spPr/>
      <dgm:t>
        <a:bodyPr/>
        <a:lstStyle/>
        <a:p>
          <a:pPr latinLnBrk="1"/>
          <a:endParaRPr lang="ko-KR" altLang="en-US" sz="1000" dirty="0"/>
        </a:p>
      </dgm:t>
    </dgm:pt>
    <dgm:pt modelId="{60AA74D0-4400-4D6E-9BE4-7DF9B08B17C2}" type="parTrans" cxnId="{3F65EAE0-C704-4D36-81FB-A7D34F942DA7}">
      <dgm:prSet/>
      <dgm:spPr/>
      <dgm:t>
        <a:bodyPr/>
        <a:lstStyle/>
        <a:p>
          <a:pPr latinLnBrk="1"/>
          <a:endParaRPr lang="ko-KR" altLang="en-US"/>
        </a:p>
      </dgm:t>
    </dgm:pt>
    <dgm:pt modelId="{581D5295-ACA2-4A0C-A004-7137C392D10D}" type="sibTrans" cxnId="{3F65EAE0-C704-4D36-81FB-A7D34F942DA7}">
      <dgm:prSet/>
      <dgm:spPr/>
      <dgm:t>
        <a:bodyPr/>
        <a:lstStyle/>
        <a:p>
          <a:pPr latinLnBrk="1"/>
          <a:endParaRPr lang="ko-KR" altLang="en-US"/>
        </a:p>
      </dgm:t>
    </dgm:pt>
    <dgm:pt modelId="{5F40F07A-3EDA-40D8-9C74-2E588F799440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호스피스 완화의료 서비스의 질적 향상을 위한 프로그램  개발과 보급 등 </a:t>
          </a:r>
          <a:r>
            <a:rPr lang="ko-KR" altLang="en-US" sz="1800" dirty="0" err="1" smtClean="0"/>
            <a:t>권역별</a:t>
          </a:r>
          <a:r>
            <a:rPr lang="ko-KR" altLang="en-US" sz="1800" dirty="0" smtClean="0"/>
            <a:t> 활동의 구심체 역할을 할 필요가 있음</a:t>
          </a:r>
          <a:endParaRPr lang="ko-KR" altLang="en-US" sz="1800" dirty="0"/>
        </a:p>
      </dgm:t>
    </dgm:pt>
    <dgm:pt modelId="{8D86BB4B-E429-4F49-B571-B13CBFE31190}" type="parTrans" cxnId="{5765A88F-22A1-488A-8D07-24978B9C56B7}">
      <dgm:prSet/>
      <dgm:spPr/>
      <dgm:t>
        <a:bodyPr/>
        <a:lstStyle/>
        <a:p>
          <a:pPr latinLnBrk="1"/>
          <a:endParaRPr lang="ko-KR" altLang="en-US"/>
        </a:p>
      </dgm:t>
    </dgm:pt>
    <dgm:pt modelId="{68A3A13F-7665-4B73-BCCE-D8F43F0F5253}" type="sibTrans" cxnId="{5765A88F-22A1-488A-8D07-24978B9C56B7}">
      <dgm:prSet/>
      <dgm:spPr/>
      <dgm:t>
        <a:bodyPr/>
        <a:lstStyle/>
        <a:p>
          <a:pPr latinLnBrk="1"/>
          <a:endParaRPr lang="ko-KR" altLang="en-US"/>
        </a:p>
      </dgm:t>
    </dgm:pt>
    <dgm:pt modelId="{8E700553-CB9F-4252-B237-79C4391DBE0C}">
      <dgm:prSet phldrT="[텍스트]" custT="1"/>
      <dgm:spPr/>
      <dgm:t>
        <a:bodyPr/>
        <a:lstStyle/>
        <a:p>
          <a:pPr latinLnBrk="1"/>
          <a:endParaRPr lang="ko-KR" altLang="en-US" sz="1000" dirty="0"/>
        </a:p>
      </dgm:t>
    </dgm:pt>
    <dgm:pt modelId="{52A51C5A-83F3-4F90-848D-61AFCF581997}" type="parTrans" cxnId="{A1B9FD29-34FB-4D3A-9F34-4D4F0A3D8279}">
      <dgm:prSet/>
      <dgm:spPr/>
      <dgm:t>
        <a:bodyPr/>
        <a:lstStyle/>
        <a:p>
          <a:pPr latinLnBrk="1"/>
          <a:endParaRPr lang="ko-KR" altLang="en-US"/>
        </a:p>
      </dgm:t>
    </dgm:pt>
    <dgm:pt modelId="{6DCD18F1-C5E0-4C77-B427-A2A86D0B9D32}" type="sibTrans" cxnId="{A1B9FD29-34FB-4D3A-9F34-4D4F0A3D8279}">
      <dgm:prSet/>
      <dgm:spPr/>
      <dgm:t>
        <a:bodyPr/>
        <a:lstStyle/>
        <a:p>
          <a:pPr latinLnBrk="1"/>
          <a:endParaRPr lang="ko-KR" altLang="en-US"/>
        </a:p>
      </dgm:t>
    </dgm:pt>
    <dgm:pt modelId="{44D5F46E-509B-4118-BBCB-D6AAAE576DD0}" type="pres">
      <dgm:prSet presAssocID="{D1D0F200-5992-4D8D-BE4A-5B079B6C0BF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85BDA78-B2FC-4A1B-8F2B-37AC7A68FCEC}" type="pres">
      <dgm:prSet presAssocID="{109F6EC5-6B26-470A-BB18-13573B00D4A0}" presName="parentText" presStyleLbl="node1" presStyleIdx="0" presStyleCnt="1" custScaleY="5753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E9F0C4D-AFAC-450F-A577-8723CD7F9A56}" type="pres">
      <dgm:prSet presAssocID="{109F6EC5-6B26-470A-BB18-13573B00D4A0}" presName="childText" presStyleLbl="revTx" presStyleIdx="0" presStyleCnt="1" custScaleY="9302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3857FA7-4B01-4122-82DA-DDCC6ECEA5F6}" srcId="{D1D0F200-5992-4D8D-BE4A-5B079B6C0BF3}" destId="{109F6EC5-6B26-470A-BB18-13573B00D4A0}" srcOrd="0" destOrd="0" parTransId="{4F509754-DB12-40A1-A848-C3BAD937D78F}" sibTransId="{C57B86C8-37AD-4D48-AE70-B4A8BA6BC33F}"/>
    <dgm:cxn modelId="{8D18A860-2015-411D-B391-BB467974CF2B}" srcId="{109F6EC5-6B26-470A-BB18-13573B00D4A0}" destId="{60446C7F-B9CE-48BF-B37F-2B5EA2E44DF8}" srcOrd="2" destOrd="0" parTransId="{5EC284F2-A588-4DF2-89BF-3C7D2CD044D4}" sibTransId="{BBD72352-1649-450B-B87B-0F923D4E4FA6}"/>
    <dgm:cxn modelId="{E571B4F1-1527-4675-A070-9D6DC21AF520}" type="presOf" srcId="{8E700553-CB9F-4252-B237-79C4391DBE0C}" destId="{1E9F0C4D-AFAC-450F-A577-8723CD7F9A56}" srcOrd="0" destOrd="5" presId="urn:microsoft.com/office/officeart/2005/8/layout/vList2"/>
    <dgm:cxn modelId="{F67B8655-AAA1-4AE7-996F-681188666C47}" srcId="{109F6EC5-6B26-470A-BB18-13573B00D4A0}" destId="{AE2B689A-6730-4182-B424-9B743B29E318}" srcOrd="1" destOrd="0" parTransId="{16BD89AD-1811-4B57-B628-534F15C7FD31}" sibTransId="{0774C362-81F3-4C88-A442-F7C73E486DBC}"/>
    <dgm:cxn modelId="{C4E2038E-0C3C-4271-94DE-B6751C518A83}" srcId="{109F6EC5-6B26-470A-BB18-13573B00D4A0}" destId="{06CD323A-826D-414E-89CC-579784B0622B}" srcOrd="4" destOrd="0" parTransId="{42709FE3-A5D8-49A8-A955-66DEFE1F61CB}" sibTransId="{384C0F62-494F-4722-B028-B17C01640DAC}"/>
    <dgm:cxn modelId="{E3806CF1-5CA2-4699-A4A6-F1D6057DA7A8}" type="presOf" srcId="{60446C7F-B9CE-48BF-B37F-2B5EA2E44DF8}" destId="{1E9F0C4D-AFAC-450F-A577-8723CD7F9A56}" srcOrd="0" destOrd="2" presId="urn:microsoft.com/office/officeart/2005/8/layout/vList2"/>
    <dgm:cxn modelId="{A1B9FD29-34FB-4D3A-9F34-4D4F0A3D8279}" srcId="{109F6EC5-6B26-470A-BB18-13573B00D4A0}" destId="{8E700553-CB9F-4252-B237-79C4391DBE0C}" srcOrd="5" destOrd="0" parTransId="{52A51C5A-83F3-4F90-848D-61AFCF581997}" sibTransId="{6DCD18F1-C5E0-4C77-B427-A2A86D0B9D32}"/>
    <dgm:cxn modelId="{4BD5AF01-EC47-4116-A85F-3FA644712731}" srcId="{109F6EC5-6B26-470A-BB18-13573B00D4A0}" destId="{12C886D5-7A4B-4C64-9147-87CB0A7E8E3A}" srcOrd="0" destOrd="0" parTransId="{5D5155FB-6F90-456E-B05E-1A913886EB6B}" sibTransId="{F4969128-7928-43CB-9804-87E8D2B560A6}"/>
    <dgm:cxn modelId="{0936F74F-57A4-416C-972B-D536972DFBF3}" type="presOf" srcId="{D1D0F200-5992-4D8D-BE4A-5B079B6C0BF3}" destId="{44D5F46E-509B-4118-BBCB-D6AAAE576DD0}" srcOrd="0" destOrd="0" presId="urn:microsoft.com/office/officeart/2005/8/layout/vList2"/>
    <dgm:cxn modelId="{F5E3F713-16D3-48C5-B251-11549AC6C201}" type="presOf" srcId="{109F6EC5-6B26-470A-BB18-13573B00D4A0}" destId="{585BDA78-B2FC-4A1B-8F2B-37AC7A68FCEC}" srcOrd="0" destOrd="0" presId="urn:microsoft.com/office/officeart/2005/8/layout/vList2"/>
    <dgm:cxn modelId="{747A9F14-6B30-4DFD-9810-E35BEB14CFAE}" type="presOf" srcId="{5F40F07A-3EDA-40D8-9C74-2E588F799440}" destId="{1E9F0C4D-AFAC-450F-A577-8723CD7F9A56}" srcOrd="0" destOrd="6" presId="urn:microsoft.com/office/officeart/2005/8/layout/vList2"/>
    <dgm:cxn modelId="{BC07F3DA-A2B6-49AB-997E-E51F82D00F04}" type="presOf" srcId="{AE2B689A-6730-4182-B424-9B743B29E318}" destId="{1E9F0C4D-AFAC-450F-A577-8723CD7F9A56}" srcOrd="0" destOrd="1" presId="urn:microsoft.com/office/officeart/2005/8/layout/vList2"/>
    <dgm:cxn modelId="{3F65EAE0-C704-4D36-81FB-A7D34F942DA7}" srcId="{109F6EC5-6B26-470A-BB18-13573B00D4A0}" destId="{CDB39A47-98D9-44AC-A745-EEE50C2F7248}" srcOrd="3" destOrd="0" parTransId="{60AA74D0-4400-4D6E-9BE4-7DF9B08B17C2}" sibTransId="{581D5295-ACA2-4A0C-A004-7137C392D10D}"/>
    <dgm:cxn modelId="{120C7485-0A92-40AA-B3D4-084089156339}" type="presOf" srcId="{12C886D5-7A4B-4C64-9147-87CB0A7E8E3A}" destId="{1E9F0C4D-AFAC-450F-A577-8723CD7F9A56}" srcOrd="0" destOrd="0" presId="urn:microsoft.com/office/officeart/2005/8/layout/vList2"/>
    <dgm:cxn modelId="{5765A88F-22A1-488A-8D07-24978B9C56B7}" srcId="{109F6EC5-6B26-470A-BB18-13573B00D4A0}" destId="{5F40F07A-3EDA-40D8-9C74-2E588F799440}" srcOrd="6" destOrd="0" parTransId="{8D86BB4B-E429-4F49-B571-B13CBFE31190}" sibTransId="{68A3A13F-7665-4B73-BCCE-D8F43F0F5253}"/>
    <dgm:cxn modelId="{982533BD-FCED-4AF3-B714-C2299CE2416E}" type="presOf" srcId="{CDB39A47-98D9-44AC-A745-EEE50C2F7248}" destId="{1E9F0C4D-AFAC-450F-A577-8723CD7F9A56}" srcOrd="0" destOrd="3" presId="urn:microsoft.com/office/officeart/2005/8/layout/vList2"/>
    <dgm:cxn modelId="{AADB529D-075B-49F4-AB3A-D63A8FD6E934}" type="presOf" srcId="{06CD323A-826D-414E-89CC-579784B0622B}" destId="{1E9F0C4D-AFAC-450F-A577-8723CD7F9A56}" srcOrd="0" destOrd="4" presId="urn:microsoft.com/office/officeart/2005/8/layout/vList2"/>
    <dgm:cxn modelId="{C858CE4F-454A-48F7-A760-1F1AF69ED8A8}" type="presParOf" srcId="{44D5F46E-509B-4118-BBCB-D6AAAE576DD0}" destId="{585BDA78-B2FC-4A1B-8F2B-37AC7A68FCEC}" srcOrd="0" destOrd="0" presId="urn:microsoft.com/office/officeart/2005/8/layout/vList2"/>
    <dgm:cxn modelId="{E3C5C8F6-15F1-42B7-BE0B-51172F30501B}" type="presParOf" srcId="{44D5F46E-509B-4118-BBCB-D6AAAE576DD0}" destId="{1E9F0C4D-AFAC-450F-A577-8723CD7F9A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5BDA78-B2FC-4A1B-8F2B-37AC7A68FCEC}">
      <dsp:nvSpPr>
        <dsp:cNvPr id="0" name=""/>
        <dsp:cNvSpPr/>
      </dsp:nvSpPr>
      <dsp:spPr>
        <a:xfrm>
          <a:off x="0" y="32302"/>
          <a:ext cx="8229600" cy="72152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 지역 </a:t>
          </a:r>
          <a:r>
            <a:rPr lang="ko-KR" altLang="en-US" sz="2200" kern="1200" dirty="0" err="1" smtClean="0"/>
            <a:t>암관리사업</a:t>
          </a:r>
          <a:r>
            <a:rPr lang="ko-KR" altLang="en-US" sz="2200" kern="1200" dirty="0" smtClean="0"/>
            <a:t> 협의체 구성과 협력체계 구축</a:t>
          </a:r>
          <a:endParaRPr lang="ko-KR" altLang="en-US" sz="2200" kern="1200" dirty="0"/>
        </a:p>
      </dsp:txBody>
      <dsp:txXfrm>
        <a:off x="0" y="32302"/>
        <a:ext cx="8229600" cy="721524"/>
      </dsp:txXfrm>
    </dsp:sp>
    <dsp:sp modelId="{1E9F0C4D-AFAC-450F-A577-8723CD7F9A56}">
      <dsp:nvSpPr>
        <dsp:cNvPr id="0" name=""/>
        <dsp:cNvSpPr/>
      </dsp:nvSpPr>
      <dsp:spPr>
        <a:xfrm>
          <a:off x="0" y="753827"/>
          <a:ext cx="8229600" cy="128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smtClean="0"/>
            <a:t>적극적인 </a:t>
          </a:r>
          <a:r>
            <a:rPr lang="ko-KR" altLang="en-US" sz="1700" kern="1200" dirty="0" err="1" smtClean="0"/>
            <a:t>암관리사업을</a:t>
          </a:r>
          <a:r>
            <a:rPr lang="ko-KR" altLang="en-US" sz="1700" kern="1200" dirty="0" smtClean="0"/>
            <a:t> 위한 운영조직과 인력 확보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err="1" smtClean="0"/>
            <a:t>지역암센터가</a:t>
          </a:r>
          <a:r>
            <a:rPr lang="ko-KR" altLang="en-US" sz="1700" kern="1200" dirty="0" smtClean="0"/>
            <a:t> 선도적인 역할을 할 수 있는 토대 마련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1700" kern="1200" dirty="0"/>
        </a:p>
      </dsp:txBody>
      <dsp:txXfrm>
        <a:off x="0" y="753827"/>
        <a:ext cx="8229600" cy="1285469"/>
      </dsp:txXfrm>
    </dsp:sp>
    <dsp:sp modelId="{22226ED9-29B4-4CE1-89D9-9EB2D0B61588}">
      <dsp:nvSpPr>
        <dsp:cNvPr id="0" name=""/>
        <dsp:cNvSpPr/>
      </dsp:nvSpPr>
      <dsp:spPr>
        <a:xfrm>
          <a:off x="0" y="2039297"/>
          <a:ext cx="8229600" cy="69279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kern="1200" dirty="0" smtClean="0"/>
            <a:t> </a:t>
          </a:r>
          <a:r>
            <a:rPr lang="ko-KR" altLang="en-US" sz="2200" kern="1200" dirty="0" err="1" smtClean="0"/>
            <a:t>암정복</a:t>
          </a:r>
          <a:r>
            <a:rPr lang="ko-KR" altLang="en-US" sz="2200" kern="1200" dirty="0" smtClean="0"/>
            <a:t> 호스피스 소위원회의 활동 강화</a:t>
          </a:r>
          <a:endParaRPr lang="ko-KR" altLang="en-US" sz="2200" kern="1200" dirty="0"/>
        </a:p>
      </dsp:txBody>
      <dsp:txXfrm>
        <a:off x="0" y="2039297"/>
        <a:ext cx="8229600" cy="692793"/>
      </dsp:txXfrm>
    </dsp:sp>
    <dsp:sp modelId="{2DDBB0C3-5852-40DB-8956-CB4782327F74}">
      <dsp:nvSpPr>
        <dsp:cNvPr id="0" name=""/>
        <dsp:cNvSpPr/>
      </dsp:nvSpPr>
      <dsp:spPr>
        <a:xfrm>
          <a:off x="0" y="2732090"/>
          <a:ext cx="8229600" cy="1761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smtClean="0"/>
            <a:t>지역의 보건소</a:t>
          </a:r>
          <a:r>
            <a:rPr lang="en-US" altLang="ko-KR" sz="1700" kern="1200" dirty="0" smtClean="0"/>
            <a:t>, </a:t>
          </a:r>
          <a:r>
            <a:rPr lang="ko-KR" altLang="en-US" sz="1700" kern="1200" dirty="0" smtClean="0"/>
            <a:t>대학</a:t>
          </a:r>
          <a:r>
            <a:rPr lang="en-US" altLang="ko-KR" sz="1700" kern="1200" dirty="0" smtClean="0"/>
            <a:t>, </a:t>
          </a:r>
          <a:r>
            <a:rPr lang="ko-KR" altLang="en-US" sz="1700" kern="1200" dirty="0" smtClean="0"/>
            <a:t>의료기관의 전문가로 구성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smtClean="0"/>
            <a:t>지역 호스피스사업 계획 수립에 적극적인 지원 및 참여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smtClean="0"/>
            <a:t>공동 사업을 점차적으로 확대 추진</a:t>
          </a:r>
          <a:endParaRPr lang="ko-KR" altLang="en-US" sz="1700" kern="1200" dirty="0"/>
        </a:p>
        <a:p>
          <a:pPr marL="171450" lvl="1" indent="-171450" algn="l" defTabSz="75565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700" kern="1200" dirty="0" smtClean="0"/>
            <a:t>지역기관간의 상호연계 및 정보 공유로 사업의 시너지 효과 증대</a:t>
          </a:r>
          <a:endParaRPr lang="ko-KR" altLang="en-US" sz="1700" kern="1200" dirty="0"/>
        </a:p>
      </dsp:txBody>
      <dsp:txXfrm>
        <a:off x="0" y="2732090"/>
        <a:ext cx="8229600" cy="176157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5BDA78-B2FC-4A1B-8F2B-37AC7A68FCEC}">
      <dsp:nvSpPr>
        <dsp:cNvPr id="0" name=""/>
        <dsp:cNvSpPr/>
      </dsp:nvSpPr>
      <dsp:spPr>
        <a:xfrm>
          <a:off x="0" y="23138"/>
          <a:ext cx="8229600" cy="71228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/>
            <a:t>효과적인 사업추진</a:t>
          </a:r>
          <a:endParaRPr lang="ko-KR" altLang="en-US" sz="2300" kern="1200" dirty="0"/>
        </a:p>
      </dsp:txBody>
      <dsp:txXfrm>
        <a:off x="0" y="23138"/>
        <a:ext cx="8229600" cy="712286"/>
      </dsp:txXfrm>
    </dsp:sp>
    <dsp:sp modelId="{1E9F0C4D-AFAC-450F-A577-8723CD7F9A56}">
      <dsp:nvSpPr>
        <dsp:cNvPr id="0" name=""/>
        <dsp:cNvSpPr/>
      </dsp:nvSpPr>
      <dsp:spPr>
        <a:xfrm>
          <a:off x="0" y="735424"/>
          <a:ext cx="8229600" cy="376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9210" rIns="163576" bIns="2921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기관간의 활발한 정보공유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유대감 강화와 친밀감 증대</a:t>
          </a:r>
          <a:endParaRPr lang="ko-KR" altLang="en-US" sz="18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여러 직종 대상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다양한 교육 프로그램 개발 실시</a:t>
          </a:r>
          <a:endParaRPr lang="ko-KR" altLang="en-US" sz="1800" kern="1200" dirty="0"/>
        </a:p>
      </dsp:txBody>
      <dsp:txXfrm>
        <a:off x="0" y="735424"/>
        <a:ext cx="8229600" cy="376740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85BDA78-B2FC-4A1B-8F2B-37AC7A68FCEC}">
      <dsp:nvSpPr>
        <dsp:cNvPr id="0" name=""/>
        <dsp:cNvSpPr/>
      </dsp:nvSpPr>
      <dsp:spPr>
        <a:xfrm>
          <a:off x="0" y="144017"/>
          <a:ext cx="8208912" cy="68861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300" kern="1200" dirty="0" smtClean="0"/>
            <a:t>  향후 과제</a:t>
          </a:r>
          <a:endParaRPr lang="ko-KR" altLang="en-US" sz="2300" kern="1200" dirty="0"/>
        </a:p>
      </dsp:txBody>
      <dsp:txXfrm>
        <a:off x="0" y="144017"/>
        <a:ext cx="8208912" cy="688618"/>
      </dsp:txXfrm>
    </dsp:sp>
    <dsp:sp modelId="{1E9F0C4D-AFAC-450F-A577-8723CD7F9A56}">
      <dsp:nvSpPr>
        <dsp:cNvPr id="0" name=""/>
        <dsp:cNvSpPr/>
      </dsp:nvSpPr>
      <dsp:spPr>
        <a:xfrm>
          <a:off x="0" y="832635"/>
          <a:ext cx="8208912" cy="36318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0633" tIns="22860" rIns="128016" bIns="22860" numCol="1" spcCol="1270" anchor="t" anchorCtr="0">
          <a:noAutofit/>
        </a:bodyPr>
        <a:lstStyle/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 공동사업으로는 인식확산을 위한 홍보 캠페인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전문인</a:t>
          </a:r>
          <a:r>
            <a:rPr lang="en-US" altLang="ko-KR" sz="1800" kern="1200" dirty="0" smtClean="0"/>
            <a:t>, </a:t>
          </a:r>
          <a:r>
            <a:rPr lang="ko-KR" altLang="en-US" sz="1800" kern="1200" dirty="0" smtClean="0"/>
            <a:t>자원봉사자 및 지역주민 대상의 교육 사업이 대부분이었음</a:t>
          </a:r>
          <a:endParaRPr lang="ko-KR" altLang="en-US" sz="18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10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타 지역에 비해 완화의료기관이 많으나 경북의 경우 포항 지역 한곳 </a:t>
          </a:r>
          <a:r>
            <a:rPr lang="ko-KR" altLang="en-US" sz="1800" kern="1200" dirty="0" err="1" smtClean="0"/>
            <a:t>뿐임나머지</a:t>
          </a:r>
          <a:r>
            <a:rPr lang="ko-KR" altLang="en-US" sz="1800" kern="1200" dirty="0" smtClean="0"/>
            <a:t> 지역은 서비스 접근성의 불균형이 초래되고 있음</a:t>
          </a:r>
          <a:endParaRPr lang="ko-KR" altLang="en-US" sz="18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10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호스피스 완화의료 서비스 공급 기반 확충을 위한 지원 사업 및 자문 등으로 병상 수 증가와 서비스 이용률의 증대를 위한 노력이 필요</a:t>
          </a:r>
          <a:endParaRPr lang="ko-KR" altLang="en-US" sz="1800" kern="1200" dirty="0"/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ko-KR" altLang="en-US" sz="1000" kern="1200" dirty="0"/>
        </a:p>
        <a:p>
          <a:pPr marL="171450" lvl="1" indent="-171450" algn="l" defTabSz="800100" latinLnBrk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ko-KR" altLang="en-US" sz="1800" kern="1200" dirty="0" smtClean="0"/>
            <a:t>호스피스 완화의료 서비스의 질적 향상을 위한 프로그램  개발과 보급 등 </a:t>
          </a:r>
          <a:r>
            <a:rPr lang="ko-KR" altLang="en-US" sz="1800" kern="1200" dirty="0" err="1" smtClean="0"/>
            <a:t>권역별</a:t>
          </a:r>
          <a:r>
            <a:rPr lang="ko-KR" altLang="en-US" sz="1800" kern="1200" dirty="0" smtClean="0"/>
            <a:t> 활동의 구심체 역할을 할 필요가 있음</a:t>
          </a:r>
          <a:endParaRPr lang="ko-KR" altLang="en-US" sz="1800" kern="1200" dirty="0"/>
        </a:p>
      </dsp:txBody>
      <dsp:txXfrm>
        <a:off x="0" y="832635"/>
        <a:ext cx="8208912" cy="3631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FB6B2-3277-4965-9825-1DBA71861325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2FEF9-805E-45E6-9E8F-A09CFC0C905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9.png"/><Relationship Id="rId7" Type="http://schemas.openxmlformats.org/officeDocument/2006/relationships/image" Target="../media/image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.jpeg"/><Relationship Id="rId4" Type="http://schemas.openxmlformats.org/officeDocument/2006/relationships/image" Target="../media/image4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내용 개체 틀 17" descr="수정)대구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9184861" cy="6858000"/>
          </a:xfrm>
        </p:spPr>
      </p:pic>
      <p:sp>
        <p:nvSpPr>
          <p:cNvPr id="6" name="부제목 2"/>
          <p:cNvSpPr txBox="1">
            <a:spLocks/>
          </p:cNvSpPr>
          <p:nvPr/>
        </p:nvSpPr>
        <p:spPr>
          <a:xfrm>
            <a:off x="2339752" y="3861048"/>
            <a:ext cx="5184576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대구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맑은 고딕"/>
                <a:ea typeface="맑은 고딕"/>
              </a:rPr>
              <a:t>∙</a:t>
            </a:r>
            <a:r>
              <a:rPr kumimoji="0" lang="ko-KR" altLang="en-US" sz="22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경북지역암센터</a:t>
            </a:r>
            <a:r>
              <a:rPr lang="en-US" altLang="ko-KR" sz="2200" b="1" dirty="0" smtClean="0"/>
              <a:t>    </a:t>
            </a:r>
            <a:r>
              <a:rPr kumimoji="0" lang="ko-KR" altLang="en-US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도숙희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331640" y="1628800"/>
            <a:ext cx="6854762" cy="20005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-</a:t>
            </a:r>
            <a:r>
              <a:rPr lang="ko-KR" alt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호스피스 완화의료사업</a:t>
            </a:r>
            <a:r>
              <a:rPr lang="en-US" altLang="ko-KR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-</a:t>
            </a:r>
          </a:p>
          <a:p>
            <a:pPr algn="ctr"/>
            <a:r>
              <a:rPr lang="ko-KR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네트워크 구축을 통한</a:t>
            </a:r>
            <a:endParaRPr lang="en-US" altLang="ko-KR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  <a:p>
            <a:pPr algn="ctr"/>
            <a:r>
              <a:rPr lang="ko-KR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지역사</a:t>
            </a:r>
            <a:r>
              <a:rPr lang="ko-KR" alt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회 </a:t>
            </a:r>
            <a:r>
              <a:rPr lang="ko-KR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울릉도M" pitchFamily="18" charset="-127"/>
                <a:ea typeface="HY울릉도M" pitchFamily="18" charset="-127"/>
              </a:rPr>
              <a:t>역량 강화</a:t>
            </a:r>
            <a:endParaRPr lang="en-US" altLang="ko-KR" sz="40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12" name="그림 11" descr="gb_go_kr_20121010_094813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9832" y="404664"/>
            <a:ext cx="2387600" cy="660400"/>
          </a:xfrm>
          <a:prstGeom prst="rect">
            <a:avLst/>
          </a:prstGeom>
        </p:spPr>
      </p:pic>
      <p:pic>
        <p:nvPicPr>
          <p:cNvPr id="13" name="그림 12" descr="daegu_go_kr_20121010_095122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260648"/>
            <a:ext cx="1892300" cy="106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9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목 차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763688" y="1772816"/>
            <a:ext cx="5472608" cy="7200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현 황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763688" y="2708920"/>
            <a:ext cx="5472608" cy="7200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필요성 및 목적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763688" y="3645024"/>
            <a:ext cx="5472608" cy="7200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사업추진내용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763688" y="4581128"/>
            <a:ext cx="5472608" cy="7200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사업수행실적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763688" y="5445224"/>
            <a:ext cx="5472608" cy="72008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solidFill>
              <a:schemeClr val="bg1">
                <a:lumMod val="75000"/>
              </a:schemeClr>
            </a:solidFill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사업추진결과</a:t>
            </a:r>
            <a:endParaRPr lang="ko-KR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11" name="그림 10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1. </a:t>
            </a:r>
            <a:r>
              <a:rPr lang="ko-KR" altLang="en-US" sz="4000" b="1" dirty="0" smtClean="0"/>
              <a:t>현황</a:t>
            </a:r>
            <a:endParaRPr lang="ko-KR" altLang="en-US" sz="4000" b="1" dirty="0"/>
          </a:p>
        </p:txBody>
      </p:sp>
      <p:pic>
        <p:nvPicPr>
          <p:cNvPr id="6" name="내용 개체 틀 5" descr="대구지도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196752"/>
            <a:ext cx="4101871" cy="4525963"/>
          </a:xfrm>
        </p:spPr>
      </p:pic>
      <p:pic>
        <p:nvPicPr>
          <p:cNvPr id="4" name="그림 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8" name="모서리가 둥근 사각형 설명선 7"/>
          <p:cNvSpPr/>
          <p:nvPr/>
        </p:nvSpPr>
        <p:spPr>
          <a:xfrm>
            <a:off x="3635896" y="476672"/>
            <a:ext cx="2520280" cy="1728192"/>
          </a:xfrm>
          <a:prstGeom prst="wedgeRoundRectCallout">
            <a:avLst>
              <a:gd name="adj1" fmla="val -46643"/>
              <a:gd name="adj2" fmla="val 6544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solidFill>
                  <a:schemeClr val="tx1"/>
                </a:solidFill>
              </a:rPr>
              <a:t>대구</a:t>
            </a:r>
            <a:endParaRPr lang="en-US" altLang="ko-KR" sz="2000" b="1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</a:rPr>
              <a:t> 면적 </a:t>
            </a:r>
            <a:r>
              <a:rPr lang="en-US" altLang="ko-KR" dirty="0" smtClean="0">
                <a:solidFill>
                  <a:schemeClr val="tx1"/>
                </a:solidFill>
              </a:rPr>
              <a:t>:  883.68km²</a:t>
            </a:r>
          </a:p>
          <a:p>
            <a:pPr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</a:rPr>
              <a:t> 인구 </a:t>
            </a:r>
            <a:r>
              <a:rPr lang="en-US" altLang="ko-KR" dirty="0" smtClean="0">
                <a:solidFill>
                  <a:schemeClr val="tx1"/>
                </a:solidFill>
              </a:rPr>
              <a:t>: 2,529,300</a:t>
            </a:r>
            <a:r>
              <a:rPr lang="ko-KR" altLang="en-US" dirty="0" smtClean="0">
                <a:solidFill>
                  <a:schemeClr val="tx1"/>
                </a:solidFill>
              </a:rPr>
              <a:t>명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dirty="0" smtClean="0">
                <a:solidFill>
                  <a:schemeClr val="tx1"/>
                </a:solidFill>
              </a:rPr>
              <a:t> 행정구역 </a:t>
            </a:r>
            <a:r>
              <a:rPr lang="en-US" altLang="ko-KR" dirty="0" smtClean="0">
                <a:solidFill>
                  <a:schemeClr val="tx1"/>
                </a:solidFill>
              </a:rPr>
              <a:t>: 7</a:t>
            </a:r>
            <a:r>
              <a:rPr lang="ko-KR" altLang="en-US" dirty="0" smtClean="0">
                <a:solidFill>
                  <a:schemeClr val="tx1"/>
                </a:solidFill>
              </a:rPr>
              <a:t>구</a:t>
            </a:r>
            <a:r>
              <a:rPr lang="en-US" altLang="ko-KR" dirty="0" smtClean="0">
                <a:solidFill>
                  <a:schemeClr val="tx1"/>
                </a:solidFill>
              </a:rPr>
              <a:t>, 1</a:t>
            </a:r>
            <a:r>
              <a:rPr lang="ko-KR" altLang="en-US" dirty="0" smtClean="0">
                <a:solidFill>
                  <a:schemeClr val="tx1"/>
                </a:solidFill>
              </a:rPr>
              <a:t>군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3" name="그룹 10"/>
          <p:cNvGrpSpPr/>
          <p:nvPr/>
        </p:nvGrpSpPr>
        <p:grpSpPr>
          <a:xfrm>
            <a:off x="2483768" y="2276872"/>
            <a:ext cx="6264696" cy="4118226"/>
            <a:chOff x="2483768" y="2276872"/>
            <a:chExt cx="6264696" cy="4118226"/>
          </a:xfrm>
        </p:grpSpPr>
        <p:sp>
          <p:nvSpPr>
            <p:cNvPr id="9" name="모서리가 둥근 사각형 설명선 8"/>
            <p:cNvSpPr/>
            <p:nvPr/>
          </p:nvSpPr>
          <p:spPr>
            <a:xfrm>
              <a:off x="2483768" y="3789040"/>
              <a:ext cx="2880320" cy="1728192"/>
            </a:xfrm>
            <a:prstGeom prst="wedgeRoundRectCallout">
              <a:avLst>
                <a:gd name="adj1" fmla="val 54139"/>
                <a:gd name="adj2" fmla="val 63302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000" b="1" dirty="0" smtClean="0">
                  <a:solidFill>
                    <a:schemeClr val="tx1"/>
                  </a:solidFill>
                </a:rPr>
                <a:t>경상북</a:t>
              </a:r>
              <a:r>
                <a:rPr lang="ko-KR" altLang="en-US" sz="2000" b="1" dirty="0">
                  <a:solidFill>
                    <a:schemeClr val="tx1"/>
                  </a:solidFill>
                </a:rPr>
                <a:t>도</a:t>
              </a:r>
              <a:endParaRPr lang="en-US" altLang="ko-KR" sz="2000" b="1" dirty="0" smtClean="0">
                <a:solidFill>
                  <a:schemeClr val="tx1"/>
                </a:solidFill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dirty="0" smtClean="0">
                  <a:solidFill>
                    <a:schemeClr val="tx1"/>
                  </a:solidFill>
                </a:rPr>
                <a:t> 면적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:  19,028.00km²</a:t>
              </a:r>
            </a:p>
            <a:p>
              <a:pPr>
                <a:buFont typeface="Arial" pitchFamily="34" charset="0"/>
                <a:buChar char="•"/>
              </a:pPr>
              <a:r>
                <a:rPr lang="ko-KR" altLang="en-US" dirty="0" smtClean="0">
                  <a:solidFill>
                    <a:schemeClr val="tx1"/>
                  </a:solidFill>
                </a:rPr>
                <a:t> 인구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: 2,695,113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명</a:t>
              </a:r>
              <a:endParaRPr lang="en-US" altLang="ko-KR" dirty="0" smtClean="0">
                <a:solidFill>
                  <a:schemeClr val="tx1"/>
                </a:solidFill>
              </a:endParaRPr>
            </a:p>
            <a:p>
              <a:pPr>
                <a:buFont typeface="Arial" pitchFamily="34" charset="0"/>
                <a:buChar char="•"/>
              </a:pPr>
              <a:r>
                <a:rPr lang="ko-KR" altLang="en-US" dirty="0" smtClean="0">
                  <a:solidFill>
                    <a:schemeClr val="tx1"/>
                  </a:solidFill>
                </a:rPr>
                <a:t> 행정구역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: 10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시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, 13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군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10" name="그림 9" descr="con_map01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08104" y="2276872"/>
              <a:ext cx="3240360" cy="411822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왼쪽 화살표 설명선 10"/>
          <p:cNvSpPr/>
          <p:nvPr/>
        </p:nvSpPr>
        <p:spPr>
          <a:xfrm>
            <a:off x="5076056" y="1268760"/>
            <a:ext cx="3816424" cy="4032448"/>
          </a:xfrm>
          <a:prstGeom prst="leftArrowCallout">
            <a:avLst>
              <a:gd name="adj1" fmla="val 19170"/>
              <a:gd name="adj2" fmla="val 22085"/>
              <a:gd name="adj3" fmla="val 17789"/>
              <a:gd name="adj4" fmla="val 70516"/>
            </a:avLst>
          </a:prstGeom>
          <a:gradFill flip="none" rotWithShape="1">
            <a:gsLst>
              <a:gs pos="0">
                <a:schemeClr val="accent1">
                  <a:lumMod val="50000"/>
                  <a:tint val="66000"/>
                  <a:satMod val="160000"/>
                </a:schemeClr>
              </a:gs>
              <a:gs pos="50000">
                <a:schemeClr val="accent1">
                  <a:lumMod val="50000"/>
                  <a:tint val="44500"/>
                  <a:satMod val="160000"/>
                </a:schemeClr>
              </a:gs>
              <a:gs pos="100000">
                <a:schemeClr val="accent1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90000" dir="5400000" sy="-100000" algn="bl" rotWithShape="0"/>
          </a:effectLst>
          <a:scene3d>
            <a:camera prst="perspectiveContrastingLeftFacing"/>
            <a:lightRig rig="threePt" dir="t">
              <a:rot lat="0" lon="0" rev="1200000"/>
            </a:lightRig>
          </a:scene3d>
          <a:sp3d>
            <a:bevelT w="63500" h="25400" prst="coolSlant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칠곡경북대학교병원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대구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dirty="0" err="1" smtClean="0">
                <a:solidFill>
                  <a:schemeClr val="tx1"/>
                </a:solidFill>
              </a:rPr>
              <a:t>경북지역암센터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연면적 </a:t>
            </a:r>
            <a:r>
              <a:rPr lang="en-US" altLang="ko-KR" dirty="0" smtClean="0">
                <a:solidFill>
                  <a:schemeClr val="tx1"/>
                </a:solidFill>
              </a:rPr>
              <a:t>: 8</a:t>
            </a:r>
            <a:r>
              <a:rPr lang="ko-KR" altLang="en-US" dirty="0" smtClean="0">
                <a:solidFill>
                  <a:schemeClr val="tx1"/>
                </a:solidFill>
              </a:rPr>
              <a:t>만여</a:t>
            </a:r>
            <a:r>
              <a:rPr lang="en-US" altLang="ko-KR" dirty="0" smtClean="0">
                <a:solidFill>
                  <a:schemeClr val="tx1"/>
                </a:solidFill>
              </a:rPr>
              <a:t>m²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예산 </a:t>
            </a:r>
            <a:r>
              <a:rPr lang="en-US" altLang="ko-KR" dirty="0" smtClean="0">
                <a:solidFill>
                  <a:schemeClr val="tx1"/>
                </a:solidFill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</a:rPr>
              <a:t>총 </a:t>
            </a:r>
            <a:r>
              <a:rPr lang="en-US" altLang="ko-KR" dirty="0" smtClean="0">
                <a:solidFill>
                  <a:schemeClr val="tx1"/>
                </a:solidFill>
              </a:rPr>
              <a:t>950</a:t>
            </a:r>
            <a:r>
              <a:rPr lang="ko-KR" altLang="en-US" dirty="0" err="1" smtClean="0">
                <a:solidFill>
                  <a:schemeClr val="tx1"/>
                </a:solidFill>
              </a:rPr>
              <a:t>억원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착공 </a:t>
            </a:r>
            <a:r>
              <a:rPr lang="en-US" altLang="ko-KR" dirty="0" smtClean="0">
                <a:solidFill>
                  <a:schemeClr val="tx1"/>
                </a:solidFill>
              </a:rPr>
              <a:t>: 2007</a:t>
            </a:r>
            <a:r>
              <a:rPr lang="ko-KR" altLang="en-US" dirty="0" smtClean="0">
                <a:solidFill>
                  <a:schemeClr val="tx1"/>
                </a:solidFill>
              </a:rPr>
              <a:t>년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완공 </a:t>
            </a:r>
            <a:r>
              <a:rPr lang="en-US" altLang="ko-KR" dirty="0" smtClean="0">
                <a:solidFill>
                  <a:schemeClr val="tx1"/>
                </a:solidFill>
              </a:rPr>
              <a:t>: 2010</a:t>
            </a:r>
            <a:r>
              <a:rPr lang="ko-KR" altLang="en-US" dirty="0" smtClean="0">
                <a:solidFill>
                  <a:schemeClr val="tx1"/>
                </a:solidFill>
              </a:rPr>
              <a:t>년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 err="1" smtClean="0">
                <a:solidFill>
                  <a:schemeClr val="tx1"/>
                </a:solidFill>
              </a:rPr>
              <a:t>암치료전문병원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최상의 </a:t>
            </a:r>
            <a:r>
              <a:rPr lang="ko-KR" altLang="en-US" dirty="0" err="1" smtClean="0">
                <a:solidFill>
                  <a:schemeClr val="tx1"/>
                </a:solidFill>
              </a:rPr>
              <a:t>암진료와</a:t>
            </a:r>
            <a:r>
              <a:rPr lang="ko-KR" altLang="en-US" dirty="0" smtClean="0">
                <a:solidFill>
                  <a:schemeClr val="tx1"/>
                </a:solidFill>
              </a:rPr>
              <a:t> 연구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지역암관리사업을</a:t>
            </a:r>
            <a:r>
              <a:rPr lang="ko-KR" altLang="en-US" dirty="0" smtClean="0">
                <a:solidFill>
                  <a:schemeClr val="tx1"/>
                </a:solidFill>
              </a:rPr>
              <a:t> 통해 지역민의 건강과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의학발전에 기여</a:t>
            </a:r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1. </a:t>
            </a:r>
            <a:r>
              <a:rPr lang="ko-KR" altLang="en-US" sz="4000" b="1" dirty="0" smtClean="0"/>
              <a:t>현황</a:t>
            </a:r>
            <a:endParaRPr lang="ko-KR" altLang="en-US" sz="4000" b="1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pic>
        <p:nvPicPr>
          <p:cNvPr id="6" name="내용 개체 틀 5" descr="02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520" y="1700808"/>
            <a:ext cx="5269294" cy="35101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1. </a:t>
            </a:r>
            <a:r>
              <a:rPr lang="ko-KR" altLang="en-US" sz="4000" b="1" dirty="0" smtClean="0"/>
              <a:t>현황</a:t>
            </a:r>
            <a:endParaRPr lang="ko-KR" altLang="en-US" sz="4000" b="1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10" name="내용 개체 틀 9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800" dirty="0" smtClean="0"/>
              <a:t>1) </a:t>
            </a:r>
            <a:r>
              <a:rPr lang="ko-KR" altLang="en-US" sz="2800" dirty="0" smtClean="0"/>
              <a:t>대구</a:t>
            </a:r>
            <a:r>
              <a:rPr lang="ko-KR" altLang="en-US" sz="2800" dirty="0" smtClean="0">
                <a:latin typeface="맑은 고딕"/>
                <a:ea typeface="맑은 고딕"/>
              </a:rPr>
              <a:t>∙경북 호스피스 기관 현황</a:t>
            </a:r>
            <a:endParaRPr lang="en-US" altLang="ko-KR" sz="2800" dirty="0" smtClean="0">
              <a:latin typeface="맑은 고딕"/>
              <a:ea typeface="맑은 고딕"/>
            </a:endParaRPr>
          </a:p>
          <a:p>
            <a:endParaRPr lang="ko-KR" altLang="en-US" sz="28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62921640" descr="EMB00000fbc2d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1844824"/>
            <a:ext cx="4815155" cy="4536504"/>
          </a:xfrm>
          <a:prstGeom prst="rect">
            <a:avLst/>
          </a:prstGeom>
          <a:noFill/>
        </p:spPr>
      </p:pic>
      <p:grpSp>
        <p:nvGrpSpPr>
          <p:cNvPr id="12" name="그룹 11"/>
          <p:cNvGrpSpPr/>
          <p:nvPr/>
        </p:nvGrpSpPr>
        <p:grpSpPr>
          <a:xfrm>
            <a:off x="5436096" y="1916832"/>
            <a:ext cx="3600400" cy="3528392"/>
            <a:chOff x="5436096" y="1916832"/>
            <a:chExt cx="3600400" cy="3528392"/>
          </a:xfrm>
        </p:grpSpPr>
        <p:sp>
          <p:nvSpPr>
            <p:cNvPr id="14" name="모서리가 둥근 직사각형 13"/>
            <p:cNvSpPr/>
            <p:nvPr/>
          </p:nvSpPr>
          <p:spPr>
            <a:xfrm>
              <a:off x="5436096" y="1916832"/>
              <a:ext cx="3600400" cy="3528392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900" b="1" dirty="0" smtClean="0">
                  <a:solidFill>
                    <a:schemeClr val="tx1"/>
                  </a:solidFill>
                </a:rPr>
                <a:t>대구 </a:t>
              </a:r>
              <a:r>
                <a:rPr lang="en-US" altLang="ko-KR" sz="1900" b="1" dirty="0" smtClean="0">
                  <a:solidFill>
                    <a:schemeClr val="tx1"/>
                  </a:solidFill>
                </a:rPr>
                <a:t>7</a:t>
              </a:r>
              <a:r>
                <a:rPr lang="ko-KR" altLang="en-US" sz="1900" b="1" dirty="0" smtClean="0">
                  <a:solidFill>
                    <a:schemeClr val="tx1"/>
                  </a:solidFill>
                </a:rPr>
                <a:t>개</a:t>
              </a:r>
              <a:r>
                <a:rPr lang="en-US" altLang="ko-KR" sz="1900" b="1" dirty="0" smtClean="0">
                  <a:solidFill>
                    <a:schemeClr val="tx1"/>
                  </a:solidFill>
                </a:rPr>
                <a:t>, </a:t>
              </a:r>
              <a:r>
                <a:rPr lang="ko-KR" altLang="en-US" sz="1900" b="1" dirty="0">
                  <a:solidFill>
                    <a:schemeClr val="tx1"/>
                  </a:solidFill>
                </a:rPr>
                <a:t>경</a:t>
              </a:r>
              <a:r>
                <a:rPr lang="ko-KR" altLang="en-US" sz="1900" b="1" dirty="0" smtClean="0">
                  <a:solidFill>
                    <a:schemeClr val="tx1"/>
                  </a:solidFill>
                </a:rPr>
                <a:t>북 </a:t>
              </a:r>
              <a:r>
                <a:rPr lang="en-US" altLang="ko-KR" sz="1900" b="1" dirty="0" smtClean="0">
                  <a:solidFill>
                    <a:schemeClr val="tx1"/>
                  </a:solidFill>
                </a:rPr>
                <a:t>1</a:t>
              </a:r>
              <a:r>
                <a:rPr lang="ko-KR" altLang="en-US" sz="1900" b="1" dirty="0" smtClean="0">
                  <a:solidFill>
                    <a:schemeClr val="tx1"/>
                  </a:solidFill>
                </a:rPr>
                <a:t>개 기관</a:t>
              </a:r>
              <a:endParaRPr lang="en-US" altLang="ko-KR" sz="19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900" b="1" dirty="0">
                  <a:solidFill>
                    <a:schemeClr val="tx1"/>
                  </a:solidFill>
                </a:rPr>
                <a:t>총 </a:t>
              </a:r>
              <a:r>
                <a:rPr lang="en-US" altLang="ko-KR" sz="1900" b="1" dirty="0" smtClean="0">
                  <a:solidFill>
                    <a:schemeClr val="tx1"/>
                  </a:solidFill>
                </a:rPr>
                <a:t>130</a:t>
              </a:r>
              <a:r>
                <a:rPr lang="ko-KR" altLang="en-US" sz="1900" b="1" dirty="0" smtClean="0">
                  <a:solidFill>
                    <a:schemeClr val="tx1"/>
                  </a:solidFill>
                </a:rPr>
                <a:t>병상</a:t>
              </a:r>
              <a:endParaRPr lang="en-US" altLang="ko-KR" sz="1900" b="1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dirty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pc="-150" dirty="0" smtClean="0">
                  <a:solidFill>
                    <a:schemeClr val="tx1"/>
                  </a:solidFill>
                </a:rPr>
                <a:t>대구 </a:t>
              </a:r>
              <a:r>
                <a:rPr lang="ko-KR" altLang="en-US" spc="-150" dirty="0" smtClean="0">
                  <a:solidFill>
                    <a:schemeClr val="tx1"/>
                  </a:solidFill>
                  <a:latin typeface="맑은 고딕"/>
                  <a:ea typeface="맑은 고딕"/>
                </a:rPr>
                <a:t>∙ </a:t>
              </a:r>
              <a:r>
                <a:rPr lang="ko-KR" altLang="en-US" spc="-150" dirty="0" smtClean="0">
                  <a:solidFill>
                    <a:schemeClr val="tx1"/>
                  </a:solidFill>
                </a:rPr>
                <a:t>경북지역 말기암환자를</a:t>
              </a:r>
              <a:endParaRPr lang="en-US" altLang="ko-KR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pc="-150" dirty="0" smtClean="0">
                  <a:solidFill>
                    <a:schemeClr val="tx1"/>
                  </a:solidFill>
                </a:rPr>
                <a:t> 위한 완화의료기관 적정 </a:t>
              </a:r>
              <a:r>
                <a:rPr lang="ko-KR" altLang="en-US" spc="-150" dirty="0" err="1" smtClean="0">
                  <a:solidFill>
                    <a:schemeClr val="tx1"/>
                  </a:solidFill>
                </a:rPr>
                <a:t>병상수</a:t>
              </a:r>
              <a:r>
                <a:rPr lang="ko-KR" altLang="en-US" spc="-150" dirty="0" smtClean="0">
                  <a:solidFill>
                    <a:schemeClr val="tx1"/>
                  </a:solidFill>
                </a:rPr>
                <a:t> </a:t>
              </a:r>
              <a:endParaRPr lang="en-US" altLang="ko-KR" spc="-150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spc="-150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2000" b="1" dirty="0" smtClean="0">
                  <a:solidFill>
                    <a:schemeClr val="tx1"/>
                  </a:solidFill>
                </a:rPr>
                <a:t>258</a:t>
              </a:r>
              <a:r>
                <a:rPr lang="ko-KR" altLang="en-US" sz="2000" b="1" dirty="0" smtClean="0">
                  <a:solidFill>
                    <a:schemeClr val="tx1"/>
                  </a:solidFill>
                </a:rPr>
                <a:t>병상</a:t>
              </a:r>
              <a:endParaRPr lang="en-US" altLang="ko-KR" sz="20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인구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100</a:t>
              </a:r>
              <a:r>
                <a:rPr lang="ko-KR" altLang="en-US" dirty="0" err="1" smtClean="0">
                  <a:solidFill>
                    <a:schemeClr val="tx1"/>
                  </a:solidFill>
                </a:rPr>
                <a:t>만명당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 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50</a:t>
              </a:r>
              <a:r>
                <a:rPr lang="ko-KR" altLang="en-US" dirty="0" smtClean="0">
                  <a:solidFill>
                    <a:schemeClr val="tx1"/>
                  </a:solidFill>
                </a:rPr>
                <a:t>병상</a:t>
              </a:r>
              <a:r>
                <a:rPr lang="en-US" altLang="ko-KR" dirty="0" smtClean="0">
                  <a:solidFill>
                    <a:schemeClr val="tx1"/>
                  </a:solidFill>
                </a:rPr>
                <a:t>)</a:t>
              </a:r>
              <a:endParaRPr lang="en-US" altLang="ko-KR" dirty="0">
                <a:solidFill>
                  <a:schemeClr val="tx1"/>
                </a:solidFill>
              </a:endParaRPr>
            </a:p>
          </p:txBody>
        </p:sp>
        <p:sp>
          <p:nvSpPr>
            <p:cNvPr id="15" name="아래쪽 화살표 14"/>
            <p:cNvSpPr/>
            <p:nvPr/>
          </p:nvSpPr>
          <p:spPr>
            <a:xfrm>
              <a:off x="7092280" y="3933056"/>
              <a:ext cx="288032" cy="288032"/>
            </a:xfrm>
            <a:prstGeom prst="down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7" name="_x62921640" descr="EMB00000fbc2dab"/>
          <p:cNvPicPr>
            <a:picLocks noChangeAspect="1" noChangeArrowheads="1"/>
          </p:cNvPicPr>
          <p:nvPr/>
        </p:nvPicPr>
        <p:blipFill>
          <a:blip r:embed="rId3" cstate="print"/>
          <a:srcRect l="74772" t="33333" r="1301" b="38095"/>
          <a:stretch>
            <a:fillRect/>
          </a:stretch>
        </p:blipFill>
        <p:spPr bwMode="auto">
          <a:xfrm>
            <a:off x="3923928" y="3356992"/>
            <a:ext cx="1152128" cy="12961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2. </a:t>
            </a:r>
            <a:r>
              <a:rPr lang="ko-KR" altLang="en-US" sz="4000" b="1" dirty="0" smtClean="0"/>
              <a:t>필요성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6" name="그림 5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539552" y="1772816"/>
            <a:ext cx="8136904" cy="86409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지역내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여러기관에서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사업을 분절적으로 추진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39552" y="2852936"/>
            <a:ext cx="8136904" cy="86409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지역암센터가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중심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지역 내 기관간의 상호연계를 위한 </a:t>
            </a:r>
            <a:endParaRPr lang="en-US" altLang="ko-KR" sz="20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네트워크 구축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39552" y="3933056"/>
            <a:ext cx="8136904" cy="86409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지역호스피스 사업의 자문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계획 수립 지원 및 정보 공유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9552" y="5013176"/>
            <a:ext cx="8136904" cy="86409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75000"/>
                  <a:tint val="66000"/>
                  <a:satMod val="160000"/>
                </a:schemeClr>
              </a:gs>
              <a:gs pos="50000">
                <a:schemeClr val="bg2">
                  <a:lumMod val="75000"/>
                  <a:tint val="44500"/>
                  <a:satMod val="160000"/>
                </a:schemeClr>
              </a:gs>
              <a:gs pos="100000">
                <a:schemeClr val="bg2">
                  <a:lumMod val="75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지역암관리자원의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효과적 활용</a:t>
            </a:r>
            <a:r>
              <a:rPr lang="en-US" altLang="ko-KR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사업 효과 극대화 필요성 제기</a:t>
            </a:r>
            <a:endParaRPr lang="ko-KR" alt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2. </a:t>
            </a:r>
            <a:r>
              <a:rPr lang="ko-KR" altLang="en-US" sz="4000" b="1" dirty="0" smtClean="0"/>
              <a:t>사업목적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지역사회 </a:t>
            </a:r>
            <a:r>
              <a:rPr lang="ko-KR" altLang="en-US" dirty="0" err="1" smtClean="0"/>
              <a:t>암관리자원의</a:t>
            </a:r>
            <a:r>
              <a:rPr lang="ko-KR" altLang="en-US" dirty="0" smtClean="0"/>
              <a:t> 협력체계 구축을 통한 사업효과 극대화</a:t>
            </a:r>
            <a:endParaRPr lang="ko-KR" altLang="en-US" dirty="0"/>
          </a:p>
        </p:txBody>
      </p:sp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6" name="그림 5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grpSp>
        <p:nvGrpSpPr>
          <p:cNvPr id="4" name="그룹 12"/>
          <p:cNvGrpSpPr/>
          <p:nvPr/>
        </p:nvGrpSpPr>
        <p:grpSpPr>
          <a:xfrm>
            <a:off x="395536" y="3284984"/>
            <a:ext cx="2376264" cy="2448272"/>
            <a:chOff x="323528" y="3284984"/>
            <a:chExt cx="2376264" cy="2448272"/>
          </a:xfrm>
        </p:grpSpPr>
        <p:sp>
          <p:nvSpPr>
            <p:cNvPr id="7" name="타원 6"/>
            <p:cNvSpPr/>
            <p:nvPr/>
          </p:nvSpPr>
          <p:spPr>
            <a:xfrm>
              <a:off x="323528" y="3284984"/>
              <a:ext cx="2376264" cy="2448272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75000"/>
                    <a:tint val="66000"/>
                    <a:satMod val="160000"/>
                  </a:schemeClr>
                </a:gs>
                <a:gs pos="50000">
                  <a:schemeClr val="accent3">
                    <a:lumMod val="75000"/>
                    <a:tint val="44500"/>
                    <a:satMod val="160000"/>
                  </a:schemeClr>
                </a:gs>
                <a:gs pos="100000">
                  <a:schemeClr val="accent3">
                    <a:lumMod val="75000"/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3528" y="3933056"/>
              <a:ext cx="2376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 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완화의료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인식확산</a:t>
              </a:r>
              <a:endPara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3" name="그룹 13"/>
          <p:cNvGrpSpPr/>
          <p:nvPr/>
        </p:nvGrpSpPr>
        <p:grpSpPr>
          <a:xfrm>
            <a:off x="3347864" y="3284984"/>
            <a:ext cx="2376264" cy="2448272"/>
            <a:chOff x="3275856" y="3284984"/>
            <a:chExt cx="2376264" cy="2448272"/>
          </a:xfrm>
        </p:grpSpPr>
        <p:sp>
          <p:nvSpPr>
            <p:cNvPr id="8" name="타원 7"/>
            <p:cNvSpPr/>
            <p:nvPr/>
          </p:nvSpPr>
          <p:spPr>
            <a:xfrm>
              <a:off x="3275856" y="3284984"/>
              <a:ext cx="2376264" cy="244827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75000"/>
                    <a:tint val="66000"/>
                    <a:satMod val="160000"/>
                  </a:schemeClr>
                </a:gs>
                <a:gs pos="50000">
                  <a:schemeClr val="accent5">
                    <a:lumMod val="75000"/>
                    <a:tint val="44500"/>
                    <a:satMod val="160000"/>
                  </a:schemeClr>
                </a:gs>
                <a:gs pos="100000">
                  <a:schemeClr val="accent5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75856" y="3933056"/>
              <a:ext cx="2376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연계활성화 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및 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정보공유</a:t>
              </a:r>
              <a:endParaRPr lang="ko-KR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그룹 14"/>
          <p:cNvGrpSpPr/>
          <p:nvPr/>
        </p:nvGrpSpPr>
        <p:grpSpPr>
          <a:xfrm>
            <a:off x="6228184" y="3212976"/>
            <a:ext cx="2376264" cy="2448272"/>
            <a:chOff x="6228184" y="3212976"/>
            <a:chExt cx="2376264" cy="2448272"/>
          </a:xfrm>
        </p:grpSpPr>
        <p:sp>
          <p:nvSpPr>
            <p:cNvPr id="9" name="타원 8"/>
            <p:cNvSpPr/>
            <p:nvPr/>
          </p:nvSpPr>
          <p:spPr>
            <a:xfrm>
              <a:off x="6228184" y="3212976"/>
              <a:ext cx="2376264" cy="2448272"/>
            </a:xfrm>
            <a:prstGeom prst="ellipse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reflection blurRad="6350" stA="52000" endA="300" endPos="35000" dir="5400000" sy="-100000" algn="bl" rotWithShape="0"/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28184" y="3933056"/>
              <a:ext cx="23762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인력의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전문성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ko-KR" altLang="en-US" sz="2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강</a:t>
              </a:r>
              <a:r>
                <a:rPr lang="ko-KR" altLang="en-US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화</a:t>
              </a:r>
              <a:endPara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그룹 38"/>
          <p:cNvGrpSpPr/>
          <p:nvPr/>
        </p:nvGrpSpPr>
        <p:grpSpPr>
          <a:xfrm>
            <a:off x="1691680" y="548680"/>
            <a:ext cx="6912768" cy="864096"/>
            <a:chOff x="1691680" y="548680"/>
            <a:chExt cx="6912768" cy="864096"/>
          </a:xfrm>
        </p:grpSpPr>
        <p:sp>
          <p:nvSpPr>
            <p:cNvPr id="5" name="아래쪽 화살표 설명선 4"/>
            <p:cNvSpPr/>
            <p:nvPr/>
          </p:nvSpPr>
          <p:spPr>
            <a:xfrm>
              <a:off x="1691680" y="548680"/>
              <a:ext cx="1944216" cy="864096"/>
            </a:xfrm>
            <a:prstGeom prst="downArrowCallout">
              <a:avLst>
                <a:gd name="adj1" fmla="val 25000"/>
                <a:gd name="adj2" fmla="val 24987"/>
                <a:gd name="adj3" fmla="val 19869"/>
                <a:gd name="adj4" fmla="val 69253"/>
              </a:avLst>
            </a:prstGeom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spc="-300" dirty="0" smtClean="0">
                  <a:solidFill>
                    <a:schemeClr val="tx1"/>
                  </a:solidFill>
                </a:rPr>
                <a:t>호스피스  ∙  완화의료기관</a:t>
              </a:r>
              <a:endParaRPr lang="en-US" altLang="ko-KR" sz="1500" b="1" spc="-3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500" b="1" spc="-15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대구</a:t>
              </a:r>
              <a:r>
                <a:rPr lang="en-US" altLang="ko-KR" sz="1500" b="1" spc="-150" dirty="0" smtClean="0">
                  <a:solidFill>
                    <a:schemeClr val="tx1"/>
                  </a:solidFill>
                </a:rPr>
                <a:t>7,</a:t>
              </a:r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경북</a:t>
              </a:r>
              <a:r>
                <a:rPr lang="en-US" altLang="ko-KR" sz="1500" b="1" spc="-150" dirty="0" smtClean="0">
                  <a:solidFill>
                    <a:schemeClr val="tx1"/>
                  </a:solidFill>
                </a:rPr>
                <a:t>1)</a:t>
              </a:r>
              <a:endParaRPr lang="ko-KR" altLang="en-US" sz="1500" dirty="0"/>
            </a:p>
          </p:txBody>
        </p:sp>
        <p:sp>
          <p:nvSpPr>
            <p:cNvPr id="7" name="아래쪽 화살표 설명선 6"/>
            <p:cNvSpPr/>
            <p:nvPr/>
          </p:nvSpPr>
          <p:spPr>
            <a:xfrm>
              <a:off x="3851920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1973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대구 ∙ 경북</a:t>
              </a:r>
              <a:endParaRPr lang="en-US" altLang="ko-KR" sz="1500" b="1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 보건소</a:t>
              </a:r>
              <a:endParaRPr lang="ko-KR" altLang="en-US" sz="1500" dirty="0"/>
            </a:p>
          </p:txBody>
        </p:sp>
        <p:sp>
          <p:nvSpPr>
            <p:cNvPr id="9" name="아래쪽 화살표 설명선 8"/>
            <p:cNvSpPr/>
            <p:nvPr/>
          </p:nvSpPr>
          <p:spPr>
            <a:xfrm>
              <a:off x="5508104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0322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지역대학</a:t>
              </a:r>
              <a:endParaRPr lang="en-US" altLang="ko-KR" sz="1500" b="1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 학회</a:t>
              </a:r>
              <a:r>
                <a:rPr lang="en-US" altLang="ko-KR" sz="1500" b="1" spc="-150" dirty="0" smtClean="0">
                  <a:solidFill>
                    <a:schemeClr val="tx1"/>
                  </a:solidFill>
                </a:rPr>
                <a:t>(</a:t>
              </a:r>
              <a:r>
                <a:rPr lang="ko-KR" altLang="en-US" sz="1500" b="1" spc="-150" dirty="0" smtClean="0">
                  <a:solidFill>
                    <a:schemeClr val="tx1"/>
                  </a:solidFill>
                </a:rPr>
                <a:t>지부</a:t>
              </a:r>
              <a:r>
                <a:rPr lang="en-US" altLang="ko-KR" sz="1500" b="1" spc="-150" dirty="0" smtClean="0">
                  <a:solidFill>
                    <a:schemeClr val="tx1"/>
                  </a:solidFill>
                </a:rPr>
                <a:t>)</a:t>
              </a:r>
              <a:endParaRPr lang="ko-KR" altLang="en-US" sz="1500" dirty="0"/>
            </a:p>
          </p:txBody>
        </p:sp>
        <p:sp>
          <p:nvSpPr>
            <p:cNvPr id="11" name="아래쪽 화살표 설명선 10"/>
            <p:cNvSpPr/>
            <p:nvPr/>
          </p:nvSpPr>
          <p:spPr>
            <a:xfrm>
              <a:off x="7164288" y="548680"/>
              <a:ext cx="1440160" cy="864096"/>
            </a:xfrm>
            <a:prstGeom prst="downArrowCallout">
              <a:avLst>
                <a:gd name="adj1" fmla="val 25000"/>
                <a:gd name="adj2" fmla="val 25000"/>
                <a:gd name="adj3" fmla="val 20895"/>
                <a:gd name="adj4" fmla="val 70322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500" b="1" spc="-150" dirty="0" err="1" smtClean="0">
                  <a:solidFill>
                    <a:schemeClr val="tx1"/>
                  </a:solidFill>
                </a:rPr>
                <a:t>지역암센터</a:t>
              </a:r>
              <a:endParaRPr lang="ko-KR" altLang="en-US" sz="1500" dirty="0"/>
            </a:p>
          </p:txBody>
        </p:sp>
      </p:grpSp>
      <p:sp>
        <p:nvSpPr>
          <p:cNvPr id="18" name="아래쪽 화살표 설명선 17"/>
          <p:cNvSpPr/>
          <p:nvPr/>
        </p:nvSpPr>
        <p:spPr>
          <a:xfrm>
            <a:off x="1763688" y="1484784"/>
            <a:ext cx="6840760" cy="1152128"/>
          </a:xfrm>
          <a:prstGeom prst="downArrowCallout">
            <a:avLst>
              <a:gd name="adj1" fmla="val 25000"/>
              <a:gd name="adj2" fmla="val 24008"/>
              <a:gd name="adj3" fmla="val 20336"/>
              <a:gd name="adj4" fmla="val 7201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ko-KR" altLang="en-US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대구 ∙ 경북 </a:t>
            </a:r>
            <a:r>
              <a:rPr lang="ko-KR" altLang="en-US" sz="15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암정복</a:t>
            </a:r>
            <a:r>
              <a:rPr lang="ko-KR" altLang="en-US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호스피스 소위원회 </a:t>
            </a:r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algn="ctr">
              <a:buFont typeface="Arial" pitchFamily="34" charset="0"/>
              <a:buChar char="•"/>
            </a:pPr>
            <a:r>
              <a:rPr lang="en-US" altLang="ko-KR" sz="1400" b="1" spc="-150" dirty="0" smtClean="0">
                <a:solidFill>
                  <a:schemeClr val="tx1"/>
                </a:solidFill>
              </a:rPr>
              <a:t> 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호스피스 ∙  완화의료 사업의 자문</a:t>
            </a:r>
            <a:r>
              <a:rPr lang="en-US" altLang="ko-KR" sz="1400" b="1" spc="-150" dirty="0" smtClean="0">
                <a:solidFill>
                  <a:schemeClr val="tx1"/>
                </a:solidFill>
              </a:rPr>
              <a:t>, </a:t>
            </a:r>
            <a:r>
              <a:rPr lang="ko-KR" altLang="en-US" sz="1400" b="1" spc="-150" dirty="0" smtClean="0">
                <a:solidFill>
                  <a:schemeClr val="tx1"/>
                </a:solidFill>
              </a:rPr>
              <a:t>계획 수립</a:t>
            </a:r>
            <a:endParaRPr lang="en-US" altLang="ko-KR" sz="1400" b="1" spc="-150" dirty="0" smtClean="0">
              <a:solidFill>
                <a:schemeClr val="tx1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ko-KR" altLang="en-US" sz="1400" b="1" spc="-150" dirty="0" smtClean="0">
                <a:solidFill>
                  <a:schemeClr val="tx1"/>
                </a:solidFill>
              </a:rPr>
              <a:t> 공동사업 기획 및 결정</a:t>
            </a:r>
            <a:endParaRPr lang="ko-KR" altLang="en-US" sz="1400" dirty="0"/>
          </a:p>
        </p:txBody>
      </p:sp>
      <p:sp>
        <p:nvSpPr>
          <p:cNvPr id="20" name="아래쪽 화살표 설명선 19"/>
          <p:cNvSpPr/>
          <p:nvPr/>
        </p:nvSpPr>
        <p:spPr>
          <a:xfrm>
            <a:off x="1763688" y="2708920"/>
            <a:ext cx="6840760" cy="864096"/>
          </a:xfrm>
          <a:prstGeom prst="downArrowCallout">
            <a:avLst>
              <a:gd name="adj1" fmla="val 31553"/>
              <a:gd name="adj2" fmla="val 29109"/>
              <a:gd name="adj3" fmla="val 21091"/>
              <a:gd name="adj4" fmla="val 70321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 </a:t>
            </a:r>
            <a:r>
              <a:rPr lang="ko-KR" altLang="en-US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대구 ∙</a:t>
            </a:r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sz="1500" b="1" spc="-15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경북지역암센터</a:t>
            </a:r>
            <a:r>
              <a:rPr lang="ko-KR" altLang="en-US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호스피스 ∙ 완화의료팀 </a:t>
            </a:r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pPr algn="ctr">
              <a:buFont typeface="Arial" pitchFamily="34" charset="0"/>
              <a:buChar char="•"/>
            </a:pPr>
            <a:r>
              <a:rPr lang="ko-KR" altLang="en-US" sz="1500" b="1" spc="-150" dirty="0" smtClean="0">
                <a:solidFill>
                  <a:schemeClr val="tx1"/>
                </a:solidFill>
              </a:rPr>
              <a:t> 공동사업 실무추진</a:t>
            </a:r>
            <a:endParaRPr lang="ko-KR" altLang="en-US" sz="1500" dirty="0"/>
          </a:p>
        </p:txBody>
      </p:sp>
      <p:sp>
        <p:nvSpPr>
          <p:cNvPr id="22" name="아래쪽 화살표 설명선 21"/>
          <p:cNvSpPr/>
          <p:nvPr/>
        </p:nvSpPr>
        <p:spPr>
          <a:xfrm>
            <a:off x="1763688" y="3645024"/>
            <a:ext cx="6840760" cy="1152128"/>
          </a:xfrm>
          <a:prstGeom prst="downArrowCallout">
            <a:avLst>
              <a:gd name="adj1" fmla="val 23289"/>
              <a:gd name="adj2" fmla="val 23038"/>
              <a:gd name="adj3" fmla="val 19014"/>
              <a:gd name="adj4" fmla="val 73658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72000" rtlCol="0" anchor="ctr"/>
          <a:lstStyle/>
          <a:p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&lt;  </a:t>
            </a:r>
            <a:r>
              <a:rPr lang="ko-KR" altLang="en-US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공동사업 </a:t>
            </a:r>
            <a:r>
              <a:rPr lang="en-US" altLang="ko-KR" sz="15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</a:p>
          <a:p>
            <a:r>
              <a:rPr lang="en-US" altLang="ko-KR" sz="1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홍보캠페인   </a:t>
            </a:r>
            <a:r>
              <a:rPr lang="en-US" altLang="ko-KR" sz="1500" b="1" spc="-150" dirty="0" smtClean="0">
                <a:solidFill>
                  <a:schemeClr val="tx1"/>
                </a:solidFill>
              </a:rPr>
              <a:t>                    •  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호스피스 자원봉사자 교육 및 단합대회</a:t>
            </a:r>
            <a:endParaRPr lang="en-US" altLang="ko-KR" sz="1500" b="1" spc="-150" dirty="0" smtClean="0">
              <a:solidFill>
                <a:schemeClr val="tx1"/>
              </a:solidFill>
            </a:endParaRPr>
          </a:p>
          <a:p>
            <a:r>
              <a:rPr lang="ko-KR" altLang="en-US" sz="1500" b="1" spc="-150" dirty="0" smtClean="0">
                <a:solidFill>
                  <a:schemeClr val="tx1"/>
                </a:solidFill>
              </a:rPr>
              <a:t>•  사업지원 및 자문              </a:t>
            </a:r>
            <a:r>
              <a:rPr lang="en-US" altLang="ko-KR" sz="1500" b="1" spc="-150" dirty="0" smtClean="0">
                <a:solidFill>
                  <a:schemeClr val="tx1"/>
                </a:solidFill>
              </a:rPr>
              <a:t>• 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전문인력 교육</a:t>
            </a:r>
            <a:endParaRPr lang="ko-KR" altLang="en-US" sz="1500" dirty="0"/>
          </a:p>
        </p:txBody>
      </p:sp>
      <p:sp>
        <p:nvSpPr>
          <p:cNvPr id="24" name="아래쪽 화살표 설명선 23"/>
          <p:cNvSpPr/>
          <p:nvPr/>
        </p:nvSpPr>
        <p:spPr>
          <a:xfrm>
            <a:off x="1763688" y="4869160"/>
            <a:ext cx="6840760" cy="1134127"/>
          </a:xfrm>
          <a:prstGeom prst="downArrowCallout">
            <a:avLst>
              <a:gd name="adj1" fmla="val 19334"/>
              <a:gd name="adj2" fmla="val 22397"/>
              <a:gd name="adj3" fmla="val 18874"/>
              <a:gd name="adj4" fmla="val 71869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620000" rtlCol="0" anchor="ctr"/>
          <a:lstStyle/>
          <a:p>
            <a:r>
              <a:rPr lang="en-US" altLang="ko-KR" sz="1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1500" b="1" spc="-150" dirty="0" err="1" smtClean="0">
                <a:solidFill>
                  <a:schemeClr val="tx1"/>
                </a:solidFill>
              </a:rPr>
              <a:t>지역암관리사업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 협의체 구성과 협력체계 구축</a:t>
            </a:r>
            <a:endParaRPr lang="en-US" altLang="ko-KR" sz="1500" b="1" spc="-150" dirty="0" smtClean="0">
              <a:solidFill>
                <a:schemeClr val="tx1"/>
              </a:solidFill>
            </a:endParaRPr>
          </a:p>
          <a:p>
            <a:r>
              <a:rPr lang="en-US" altLang="ko-KR" sz="1500" b="1" spc="-150" dirty="0" smtClean="0">
                <a:solidFill>
                  <a:schemeClr val="tx1"/>
                </a:solidFill>
              </a:rPr>
              <a:t>•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  효과적인 사업추진</a:t>
            </a:r>
            <a:endParaRPr lang="en-US" altLang="ko-KR" sz="1500" b="1" spc="-150" dirty="0" smtClean="0">
              <a:solidFill>
                <a:schemeClr val="tx1"/>
              </a:solidFill>
            </a:endParaRPr>
          </a:p>
          <a:p>
            <a:r>
              <a:rPr lang="en-US" altLang="ko-KR" sz="1500" b="1" spc="-150" dirty="0" smtClean="0">
                <a:solidFill>
                  <a:schemeClr val="tx1"/>
                </a:solidFill>
              </a:rPr>
              <a:t>•  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지역기관간의 활발한 상호연계 및 정보공유</a:t>
            </a:r>
            <a:endParaRPr lang="ko-KR" altLang="en-US" sz="1500" dirty="0"/>
          </a:p>
        </p:txBody>
      </p:sp>
      <p:sp>
        <p:nvSpPr>
          <p:cNvPr id="4" name="직사각형 3"/>
          <p:cNvSpPr/>
          <p:nvPr/>
        </p:nvSpPr>
        <p:spPr>
          <a:xfrm>
            <a:off x="1763688" y="6021288"/>
            <a:ext cx="6840760" cy="6480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spc="-150" dirty="0" err="1" smtClean="0">
                <a:solidFill>
                  <a:schemeClr val="tx1"/>
                </a:solidFill>
              </a:rPr>
              <a:t>지역암관리자원의</a:t>
            </a:r>
            <a:r>
              <a:rPr lang="ko-KR" altLang="en-US" sz="1500" b="1" spc="-150" dirty="0" smtClean="0">
                <a:solidFill>
                  <a:schemeClr val="tx1"/>
                </a:solidFill>
              </a:rPr>
              <a:t> 조직화 및 연계강화로 </a:t>
            </a:r>
            <a:endParaRPr lang="en-US" altLang="ko-KR" sz="1500" b="1" spc="-15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spc="-150" dirty="0" smtClean="0">
                <a:solidFill>
                  <a:schemeClr val="tx1"/>
                </a:solidFill>
              </a:rPr>
              <a:t>호스피스 완화의료사업의 시너지효과 창출</a:t>
            </a:r>
            <a:endParaRPr lang="en-US" altLang="ko-KR" sz="1500" b="1" spc="-150" dirty="0" smtClean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71600" y="116632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호스피스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/>
                <a:ea typeface="맑은 고딕"/>
              </a:rPr>
              <a:t>∙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완화의료 네트워크 구축 모형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323528" y="548680"/>
            <a:ext cx="936104" cy="5760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투입</a:t>
            </a:r>
          </a:p>
        </p:txBody>
      </p:sp>
      <p:sp>
        <p:nvSpPr>
          <p:cNvPr id="35" name="직사각형 34"/>
          <p:cNvSpPr/>
          <p:nvPr/>
        </p:nvSpPr>
        <p:spPr>
          <a:xfrm>
            <a:off x="323528" y="3645024"/>
            <a:ext cx="93610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산출</a:t>
            </a:r>
          </a:p>
        </p:txBody>
      </p:sp>
      <p:sp>
        <p:nvSpPr>
          <p:cNvPr id="36" name="직사각형 35"/>
          <p:cNvSpPr/>
          <p:nvPr/>
        </p:nvSpPr>
        <p:spPr>
          <a:xfrm>
            <a:off x="323528" y="4869160"/>
            <a:ext cx="936104" cy="8640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효과</a:t>
            </a:r>
          </a:p>
        </p:txBody>
      </p:sp>
      <p:sp>
        <p:nvSpPr>
          <p:cNvPr id="37" name="직사각형 36"/>
          <p:cNvSpPr/>
          <p:nvPr/>
        </p:nvSpPr>
        <p:spPr>
          <a:xfrm>
            <a:off x="323528" y="1484784"/>
            <a:ext cx="936104" cy="187220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과정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323528" y="6021288"/>
            <a:ext cx="936104" cy="64807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영향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4" grpId="0" animBg="1"/>
      <p:bldP spid="4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3. </a:t>
            </a:r>
            <a:r>
              <a:rPr lang="ko-KR" altLang="en-US" sz="4000" b="1" dirty="0" smtClean="0"/>
              <a:t>사업추진내용</a:t>
            </a:r>
            <a:endParaRPr lang="ko-KR" altLang="en-US" sz="4000" b="1" dirty="0"/>
          </a:p>
        </p:txBody>
      </p:sp>
      <p:grpSp>
        <p:nvGrpSpPr>
          <p:cNvPr id="3" name="그룹 7"/>
          <p:cNvGrpSpPr/>
          <p:nvPr/>
        </p:nvGrpSpPr>
        <p:grpSpPr>
          <a:xfrm>
            <a:off x="539552" y="1916832"/>
            <a:ext cx="3456384" cy="4176464"/>
            <a:chOff x="539552" y="1556792"/>
            <a:chExt cx="3744416" cy="4176464"/>
          </a:xfrm>
        </p:grpSpPr>
        <p:sp>
          <p:nvSpPr>
            <p:cNvPr id="4" name="빗면 3"/>
            <p:cNvSpPr/>
            <p:nvPr/>
          </p:nvSpPr>
          <p:spPr>
            <a:xfrm>
              <a:off x="539552" y="155679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대구</a:t>
              </a:r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맑은 고딕"/>
                  <a:ea typeface="맑은 고딕"/>
                </a:rPr>
                <a:t>∙</a:t>
              </a:r>
              <a:r>
                <a:rPr lang="ko-KR" altLang="en-US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경북지역암센터</a:t>
              </a:r>
              <a:endPara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" name="빗면 4"/>
            <p:cNvSpPr/>
            <p:nvPr/>
          </p:nvSpPr>
          <p:spPr>
            <a:xfrm>
              <a:off x="539552" y="263691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지</a:t>
              </a:r>
              <a:r>
                <a:rPr lang="ko-KR" altLang="en-US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역 </a:t>
              </a:r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호스피스</a:t>
              </a:r>
              <a:r>
                <a:rPr lang="en-US" altLang="ko-KR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완화의료기관</a:t>
              </a:r>
              <a:endPara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빗면 5"/>
            <p:cNvSpPr/>
            <p:nvPr/>
          </p:nvSpPr>
          <p:spPr>
            <a:xfrm>
              <a:off x="539552" y="371703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보건소</a:t>
              </a:r>
              <a:endPara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빗면 6"/>
            <p:cNvSpPr/>
            <p:nvPr/>
          </p:nvSpPr>
          <p:spPr>
            <a:xfrm>
              <a:off x="539552" y="4797152"/>
              <a:ext cx="3744416" cy="936104"/>
            </a:xfrm>
            <a:prstGeom prst="bevel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지역대학</a:t>
              </a:r>
              <a:endPara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1" name="타원 10"/>
          <p:cNvSpPr/>
          <p:nvPr/>
        </p:nvSpPr>
        <p:spPr>
          <a:xfrm>
            <a:off x="6588224" y="476672"/>
            <a:ext cx="1944216" cy="14401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홍보캠페인</a:t>
            </a:r>
            <a:endParaRPr lang="ko-KR" altLang="en-US" dirty="0"/>
          </a:p>
        </p:txBody>
      </p:sp>
      <p:grpSp>
        <p:nvGrpSpPr>
          <p:cNvPr id="8" name="그룹 20"/>
          <p:cNvGrpSpPr/>
          <p:nvPr/>
        </p:nvGrpSpPr>
        <p:grpSpPr>
          <a:xfrm>
            <a:off x="4139952" y="2636912"/>
            <a:ext cx="1656184" cy="2016224"/>
            <a:chOff x="4139952" y="2636912"/>
            <a:chExt cx="1656184" cy="2016224"/>
          </a:xfrm>
        </p:grpSpPr>
        <p:sp>
          <p:nvSpPr>
            <p:cNvPr id="9" name="오른쪽 화살표 8"/>
            <p:cNvSpPr/>
            <p:nvPr/>
          </p:nvSpPr>
          <p:spPr>
            <a:xfrm>
              <a:off x="4211960" y="3573016"/>
              <a:ext cx="1584176" cy="1080120"/>
            </a:xfrm>
            <a:prstGeom prst="rightArrow">
              <a:avLst>
                <a:gd name="adj1" fmla="val 50000"/>
                <a:gd name="adj2" fmla="val 41118"/>
              </a:avLst>
            </a:prstGeom>
            <a:solidFill>
              <a:schemeClr val="accent1">
                <a:lumMod val="75000"/>
              </a:schemeClr>
            </a:solidFill>
            <a:scene3d>
              <a:camera prst="perspectiveRelaxedModerately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139952" y="2636912"/>
              <a:ext cx="1656184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 smtClean="0"/>
                <a:t>공동사업추진</a:t>
              </a:r>
              <a:endParaRPr lang="en-US" altLang="ko-KR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 적극적인 참여</a:t>
              </a:r>
              <a:endParaRPr lang="en-US" altLang="ko-KR" sz="1400" dirty="0" smtClean="0"/>
            </a:p>
            <a:p>
              <a:pPr>
                <a:buFont typeface="Arial" pitchFamily="34" charset="0"/>
                <a:buChar char="•"/>
              </a:pPr>
              <a:r>
                <a:rPr lang="ko-KR" altLang="en-US" sz="1400" dirty="0" smtClean="0"/>
                <a:t> 강력한 </a:t>
              </a:r>
              <a:r>
                <a:rPr lang="ko-KR" altLang="en-US" sz="1400" dirty="0" err="1" smtClean="0"/>
                <a:t>파트너쉽</a:t>
              </a:r>
              <a:endParaRPr lang="ko-KR" altLang="en-US" sz="1400" dirty="0"/>
            </a:p>
          </p:txBody>
        </p:sp>
      </p:grpSp>
      <p:sp>
        <p:nvSpPr>
          <p:cNvPr id="16" name="타원 15"/>
          <p:cNvSpPr/>
          <p:nvPr/>
        </p:nvSpPr>
        <p:spPr>
          <a:xfrm>
            <a:off x="5796136" y="1916832"/>
            <a:ext cx="1944216" cy="15841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pc="-150" dirty="0" smtClean="0"/>
              <a:t>전문인력 </a:t>
            </a:r>
            <a:endParaRPr lang="en-US" altLang="ko-KR" spc="-150" dirty="0" smtClean="0"/>
          </a:p>
          <a:p>
            <a:pPr algn="ctr"/>
            <a:r>
              <a:rPr lang="ko-KR" altLang="en-US" spc="-150" dirty="0" smtClean="0"/>
              <a:t>교육</a:t>
            </a:r>
            <a:endParaRPr lang="ko-KR" altLang="en-US" spc="-150" dirty="0"/>
          </a:p>
        </p:txBody>
      </p:sp>
      <p:sp>
        <p:nvSpPr>
          <p:cNvPr id="17" name="타원 16"/>
          <p:cNvSpPr/>
          <p:nvPr/>
        </p:nvSpPr>
        <p:spPr>
          <a:xfrm>
            <a:off x="5796136" y="3645024"/>
            <a:ext cx="1944216" cy="15841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자원봉사자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교</a:t>
            </a:r>
            <a:r>
              <a:rPr lang="ko-KR" altLang="en-US" dirty="0"/>
              <a:t>육</a:t>
            </a:r>
          </a:p>
        </p:txBody>
      </p:sp>
      <p:sp>
        <p:nvSpPr>
          <p:cNvPr id="18" name="타원 17"/>
          <p:cNvSpPr/>
          <p:nvPr/>
        </p:nvSpPr>
        <p:spPr>
          <a:xfrm>
            <a:off x="6876256" y="5013176"/>
            <a:ext cx="1944216" cy="158417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perspectiveLef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사업지원 및 </a:t>
            </a:r>
            <a:endParaRPr lang="en-US" altLang="ko-KR" dirty="0" smtClean="0"/>
          </a:p>
          <a:p>
            <a:pPr algn="ctr"/>
            <a:r>
              <a:rPr lang="ko-KR" altLang="en-US" dirty="0" smtClean="0"/>
              <a:t>자문</a:t>
            </a:r>
            <a:endParaRPr lang="ko-KR" altLang="en-US" dirty="0"/>
          </a:p>
        </p:txBody>
      </p:sp>
      <p:pic>
        <p:nvPicPr>
          <p:cNvPr id="19" name="그림 18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20" name="그림 19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b="1" dirty="0" smtClean="0"/>
              <a:t>4. </a:t>
            </a:r>
            <a:r>
              <a:rPr lang="ko-KR" altLang="en-US" sz="4000" b="1" dirty="0" smtClean="0"/>
              <a:t>사업수행실적</a:t>
            </a:r>
            <a:endParaRPr lang="ko-KR" altLang="en-US" sz="4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326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2800" dirty="0" smtClean="0"/>
              <a:t>1) </a:t>
            </a:r>
            <a:r>
              <a:rPr lang="ko-KR" altLang="en-US" sz="2800" dirty="0" smtClean="0"/>
              <a:t>대구</a:t>
            </a:r>
            <a:r>
              <a:rPr lang="ko-KR" altLang="en-US" sz="2800" dirty="0" smtClean="0">
                <a:latin typeface="맑은 고딕"/>
                <a:ea typeface="맑은 고딕"/>
              </a:rPr>
              <a:t>∙</a:t>
            </a:r>
            <a:r>
              <a:rPr lang="ko-KR" altLang="en-US" sz="2800" dirty="0" smtClean="0"/>
              <a:t>경북지역 </a:t>
            </a:r>
            <a:r>
              <a:rPr lang="ko-KR" altLang="en-US" sz="2800" dirty="0" err="1" smtClean="0"/>
              <a:t>암정복위원회</a:t>
            </a:r>
            <a:r>
              <a:rPr lang="ko-KR" altLang="en-US" sz="2800" dirty="0" smtClean="0"/>
              <a:t> 구성</a:t>
            </a:r>
            <a:endParaRPr lang="ko-KR" altLang="en-US" sz="2800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6" name="그룹 47"/>
          <p:cNvGrpSpPr/>
          <p:nvPr/>
        </p:nvGrpSpPr>
        <p:grpSpPr>
          <a:xfrm>
            <a:off x="683568" y="2204864"/>
            <a:ext cx="7957392" cy="1728192"/>
            <a:chOff x="179512" y="1988840"/>
            <a:chExt cx="7957392" cy="1728192"/>
          </a:xfrm>
        </p:grpSpPr>
        <p:sp>
          <p:nvSpPr>
            <p:cNvPr id="8" name="빗면 7"/>
            <p:cNvSpPr/>
            <p:nvPr/>
          </p:nvSpPr>
          <p:spPr>
            <a:xfrm>
              <a:off x="2267744" y="1988840"/>
              <a:ext cx="3816424" cy="792088"/>
            </a:xfrm>
            <a:prstGeom prst="bevel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/>
                <a:t>대구</a:t>
              </a:r>
              <a:r>
                <a:rPr lang="ko-KR" altLang="en-US" b="1" dirty="0" smtClean="0">
                  <a:latin typeface="맑은 고딕"/>
                  <a:ea typeface="맑은 고딕"/>
                </a:rPr>
                <a:t>∙</a:t>
              </a:r>
              <a:r>
                <a:rPr lang="ko-KR" altLang="en-US" b="1" dirty="0" smtClean="0"/>
                <a:t>경북지역 </a:t>
              </a:r>
              <a:r>
                <a:rPr lang="ko-KR" altLang="en-US" b="1" dirty="0" err="1" smtClean="0"/>
                <a:t>암정복</a:t>
              </a:r>
              <a:r>
                <a:rPr lang="ko-KR" altLang="en-US" b="1" dirty="0" smtClean="0"/>
                <a:t> 위원회</a:t>
              </a:r>
              <a:endParaRPr lang="en-US" altLang="ko-KR" b="1" dirty="0" smtClean="0"/>
            </a:p>
            <a:p>
              <a:pPr algn="ctr"/>
              <a:r>
                <a:rPr lang="ko-KR" altLang="en-US" sz="1600" dirty="0" smtClean="0"/>
                <a:t>위원</a:t>
              </a:r>
              <a:r>
                <a:rPr lang="ko-KR" altLang="en-US" sz="1600" dirty="0"/>
                <a:t>장 </a:t>
              </a:r>
              <a:r>
                <a:rPr lang="en-US" altLang="ko-KR" sz="1600" dirty="0" smtClean="0"/>
                <a:t>: </a:t>
              </a:r>
              <a:r>
                <a:rPr lang="ko-KR" altLang="en-US" sz="1600" dirty="0" smtClean="0"/>
                <a:t>권태균</a:t>
              </a:r>
              <a:endParaRPr lang="ko-KR" altLang="en-US" sz="1600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79512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진료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3635896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예방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2483768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교육홍보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2" name="직사각형 11"/>
            <p:cNvSpPr/>
            <p:nvPr/>
          </p:nvSpPr>
          <p:spPr>
            <a:xfrm>
              <a:off x="1331640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연구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4788024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조기검진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5940152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호스피스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092280" y="3212976"/>
              <a:ext cx="10446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err="1" smtClean="0">
                  <a:solidFill>
                    <a:schemeClr val="tx1"/>
                  </a:solidFill>
                </a:rPr>
                <a:t>암등록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꺾인 연결선 16"/>
            <p:cNvCxnSpPr>
              <a:stCxn id="9" idx="0"/>
            </p:cNvCxnSpPr>
            <p:nvPr/>
          </p:nvCxnSpPr>
          <p:spPr>
            <a:xfrm rot="5400000" flipH="1" flipV="1">
              <a:off x="2348880" y="1349896"/>
              <a:ext cx="216024" cy="3510136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0" name="꺾인 연결선 19"/>
            <p:cNvCxnSpPr>
              <a:stCxn id="12" idx="0"/>
            </p:cNvCxnSpPr>
            <p:nvPr/>
          </p:nvCxnSpPr>
          <p:spPr>
            <a:xfrm rot="5400000" flipH="1" flipV="1">
              <a:off x="2888940" y="1961964"/>
              <a:ext cx="216024" cy="228600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1" name="꺾인 연결선 30"/>
            <p:cNvCxnSpPr>
              <a:stCxn id="13" idx="0"/>
            </p:cNvCxnSpPr>
            <p:nvPr/>
          </p:nvCxnSpPr>
          <p:spPr>
            <a:xfrm rot="16200000" flipV="1">
              <a:off x="4545124" y="2447764"/>
              <a:ext cx="216024" cy="131440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" name="꺾인 연결선 33"/>
            <p:cNvCxnSpPr>
              <a:stCxn id="14" idx="0"/>
            </p:cNvCxnSpPr>
            <p:nvPr/>
          </p:nvCxnSpPr>
          <p:spPr>
            <a:xfrm rot="16200000" flipV="1">
              <a:off x="5517232" y="2267744"/>
              <a:ext cx="216024" cy="1674440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" name="꺾인 연결선 36"/>
            <p:cNvCxnSpPr>
              <a:stCxn id="15" idx="0"/>
            </p:cNvCxnSpPr>
            <p:nvPr/>
          </p:nvCxnSpPr>
          <p:spPr>
            <a:xfrm rot="16200000" flipV="1">
              <a:off x="6885384" y="2483768"/>
              <a:ext cx="216024" cy="1242392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0" name="꺾인 연결선 39"/>
            <p:cNvCxnSpPr>
              <a:stCxn id="11" idx="0"/>
            </p:cNvCxnSpPr>
            <p:nvPr/>
          </p:nvCxnSpPr>
          <p:spPr>
            <a:xfrm rot="5400000" flipH="1" flipV="1">
              <a:off x="3284984" y="2718048"/>
              <a:ext cx="216024" cy="773832"/>
            </a:xfrm>
            <a:prstGeom prst="bentConnector2">
              <a:avLst/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6" name="꺾인 연결선 45"/>
            <p:cNvCxnSpPr>
              <a:stCxn id="10" idx="0"/>
            </p:cNvCxnSpPr>
            <p:nvPr/>
          </p:nvCxnSpPr>
          <p:spPr>
            <a:xfrm rot="16200000" flipV="1">
              <a:off x="3897052" y="2951820"/>
              <a:ext cx="432048" cy="90264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" name="그룹 50"/>
          <p:cNvGrpSpPr/>
          <p:nvPr/>
        </p:nvGrpSpPr>
        <p:grpSpPr>
          <a:xfrm>
            <a:off x="6300192" y="404664"/>
            <a:ext cx="1440160" cy="6237312"/>
            <a:chOff x="6228184" y="620688"/>
            <a:chExt cx="2016224" cy="6237312"/>
          </a:xfrm>
        </p:grpSpPr>
        <p:sp>
          <p:nvSpPr>
            <p:cNvPr id="49" name="직사각형 48"/>
            <p:cNvSpPr/>
            <p:nvPr/>
          </p:nvSpPr>
          <p:spPr>
            <a:xfrm>
              <a:off x="6228184" y="620688"/>
              <a:ext cx="2016224" cy="6237312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위원장</a:t>
              </a:r>
              <a:r>
                <a:rPr lang="en-US" altLang="ko-KR" sz="1600" spc="-150" dirty="0" smtClean="0">
                  <a:solidFill>
                    <a:schemeClr val="tx1"/>
                  </a:solidFill>
                </a:rPr>
                <a:t>:</a:t>
              </a:r>
              <a:r>
                <a:rPr lang="ko-KR" altLang="en-US" sz="1600" spc="-150" dirty="0" smtClean="0">
                  <a:solidFill>
                    <a:schemeClr val="tx1"/>
                  </a:solidFill>
                </a:rPr>
                <a:t>박건욱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이경희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err="1" smtClean="0">
                  <a:solidFill>
                    <a:schemeClr val="tx1"/>
                  </a:solidFill>
                </a:rPr>
                <a:t>류헌모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김현진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err="1" smtClean="0">
                  <a:solidFill>
                    <a:schemeClr val="tx1"/>
                  </a:solidFill>
                </a:rPr>
                <a:t>김여환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이선아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고수진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정복례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서성조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안순기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강병욱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정성원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권소희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err="1" smtClean="0">
                  <a:solidFill>
                    <a:schemeClr val="tx1"/>
                  </a:solidFill>
                </a:rPr>
                <a:t>윤연애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송미옥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성미순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김진웅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장혜자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이은일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김명옥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err="1" smtClean="0">
                  <a:solidFill>
                    <a:schemeClr val="tx1"/>
                  </a:solidFill>
                </a:rPr>
                <a:t>류말연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도숙희</a:t>
              </a:r>
              <a:endParaRPr lang="en-US" altLang="ko-KR" sz="1600" spc="-15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ko-KR" altLang="en-US" sz="1600" spc="-150" dirty="0" smtClean="0">
                  <a:solidFill>
                    <a:schemeClr val="tx1"/>
                  </a:solidFill>
                </a:rPr>
                <a:t>한아</a:t>
              </a:r>
              <a:r>
                <a:rPr lang="ko-KR" altLang="en-US" sz="1600" spc="-150" dirty="0">
                  <a:solidFill>
                    <a:schemeClr val="tx1"/>
                  </a:solidFill>
                </a:rPr>
                <a:t>름</a:t>
              </a: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228184" y="620688"/>
              <a:ext cx="2016224" cy="50405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spc="-150" dirty="0" smtClean="0">
                  <a:solidFill>
                    <a:schemeClr val="tx1"/>
                  </a:solidFill>
                </a:rPr>
                <a:t>호스피스</a:t>
              </a:r>
              <a:endParaRPr lang="ko-KR" altLang="en-US" b="1" spc="-150" dirty="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99592" y="4941168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FF0000"/>
                </a:solidFill>
              </a:rPr>
              <a:t>2009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년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~2012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년 총 </a:t>
            </a:r>
            <a:r>
              <a:rPr lang="en-US" altLang="ko-KR" sz="2800" b="1" dirty="0" smtClean="0">
                <a:solidFill>
                  <a:srgbClr val="FF0000"/>
                </a:solidFill>
              </a:rPr>
              <a:t>13</a:t>
            </a:r>
            <a:r>
              <a:rPr lang="ko-KR" altLang="en-US" sz="2800" b="1" dirty="0" smtClean="0">
                <a:solidFill>
                  <a:srgbClr val="FF0000"/>
                </a:solidFill>
              </a:rPr>
              <a:t>회 개최</a:t>
            </a:r>
            <a:endParaRPr lang="ko-KR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ko-KR" altLang="en-US" sz="3600" b="1" dirty="0" smtClean="0"/>
              <a:t>호스피스 소위원회 회의</a:t>
            </a:r>
            <a:endParaRPr lang="ko-KR" altLang="en-US" sz="36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5" name="_x247682536" descr="EMB000008f002c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9"/>
            <a:ext cx="2808312" cy="2106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7" name="_x247670096" descr="EMB000008f002c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700808"/>
            <a:ext cx="2785161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49" name="_x247672512" descr="EMB000008f002d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149080"/>
            <a:ext cx="2783404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6153" name="_x247664712" descr="EMB000008f002c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75856" y="4149080"/>
            <a:ext cx="2808312" cy="2088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6300192" y="1052736"/>
            <a:ext cx="2843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tx2"/>
                </a:solidFill>
              </a:rPr>
              <a:t>2009</a:t>
            </a:r>
            <a:r>
              <a:rPr lang="ko-KR" altLang="en-US" b="1" dirty="0" smtClean="0">
                <a:solidFill>
                  <a:schemeClr val="tx2"/>
                </a:solidFill>
              </a:rPr>
              <a:t>년</a:t>
            </a:r>
            <a:endParaRPr lang="en-US" altLang="ko-KR" b="1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>
                <a:solidFill>
                  <a:schemeClr val="tx2"/>
                </a:solidFill>
              </a:rPr>
              <a:t> 대구경북지역 호스피스   </a:t>
            </a:r>
            <a:endParaRPr lang="en-US" altLang="ko-KR" b="1" dirty="0" smtClean="0">
              <a:solidFill>
                <a:schemeClr val="tx2"/>
              </a:solidFill>
            </a:endParaRPr>
          </a:p>
          <a:p>
            <a:r>
              <a:rPr lang="en-US" altLang="ko-KR" b="1" dirty="0" smtClean="0">
                <a:solidFill>
                  <a:schemeClr val="tx2"/>
                </a:solidFill>
              </a:rPr>
              <a:t>  </a:t>
            </a:r>
            <a:r>
              <a:rPr lang="ko-KR" altLang="en-US" b="1" dirty="0" smtClean="0">
                <a:solidFill>
                  <a:schemeClr val="tx2"/>
                </a:solidFill>
              </a:rPr>
              <a:t>기관 웹 인프라 구축</a:t>
            </a:r>
            <a:endParaRPr lang="en-US" altLang="ko-KR" b="1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dirty="0" smtClean="0">
                <a:solidFill>
                  <a:schemeClr val="tx2"/>
                </a:solidFill>
              </a:rPr>
              <a:t> </a:t>
            </a:r>
            <a:r>
              <a:rPr lang="ko-KR" altLang="en-US" b="1" dirty="0" err="1" smtClean="0">
                <a:solidFill>
                  <a:schemeClr val="tx2"/>
                </a:solidFill>
              </a:rPr>
              <a:t>암극복</a:t>
            </a:r>
            <a:r>
              <a:rPr lang="ko-KR" altLang="en-US" b="1" dirty="0" smtClean="0">
                <a:solidFill>
                  <a:schemeClr val="tx2"/>
                </a:solidFill>
              </a:rPr>
              <a:t> 캠페인 행사계획</a:t>
            </a:r>
            <a:endParaRPr lang="en-US" altLang="ko-KR" b="1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dirty="0" smtClean="0">
                <a:solidFill>
                  <a:schemeClr val="tx2"/>
                </a:solidFill>
              </a:rPr>
              <a:t>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재가암환자관리사업 자문</a:t>
            </a:r>
            <a:endParaRPr lang="ko-KR" altLang="en-US" b="1" spc="-150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0192" y="2636912"/>
            <a:ext cx="2843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 smtClean="0">
                <a:solidFill>
                  <a:schemeClr val="tx2"/>
                </a:solidFill>
              </a:rPr>
              <a:t>2010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년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>
                <a:solidFill>
                  <a:schemeClr val="tx2"/>
                </a:solidFill>
              </a:rPr>
              <a:t> 2010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년 호스피스 사업계획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endParaRPr lang="en-US" altLang="ko-KR" b="1" spc="-150" dirty="0" smtClean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0192" y="3501008"/>
            <a:ext cx="2843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 smtClean="0">
                <a:solidFill>
                  <a:schemeClr val="tx2"/>
                </a:solidFill>
              </a:rPr>
              <a:t>2011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년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통증캠페인 행사계획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의료인단기교육과정 계획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>
                <a:solidFill>
                  <a:schemeClr val="tx2"/>
                </a:solidFill>
              </a:rPr>
              <a:t> 자원봉사자 단합대회 계획</a:t>
            </a:r>
            <a:endParaRPr lang="en-US" altLang="ko-KR" b="1" spc="-150" dirty="0" smtClean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0192" y="4869160"/>
            <a:ext cx="2843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spc="-150" dirty="0" smtClean="0">
                <a:solidFill>
                  <a:schemeClr val="tx2"/>
                </a:solidFill>
              </a:rPr>
              <a:t>2012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년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자원봉사자 보수교육 계획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>
                <a:solidFill>
                  <a:schemeClr val="tx2"/>
                </a:solidFill>
              </a:rPr>
              <a:t>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완화의료전문기관 </a:t>
            </a:r>
            <a:r>
              <a:rPr lang="ko-KR" altLang="en-US" b="1" spc="-150" dirty="0" err="1" smtClean="0">
                <a:solidFill>
                  <a:schemeClr val="tx2"/>
                </a:solidFill>
              </a:rPr>
              <a:t>권역별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 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r>
              <a:rPr lang="en-US" altLang="ko-KR" b="1" spc="-150" dirty="0" smtClean="0">
                <a:solidFill>
                  <a:schemeClr val="tx2"/>
                </a:solidFill>
              </a:rPr>
              <a:t>  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협의체 구성 여부</a:t>
            </a:r>
            <a:endParaRPr lang="en-US" altLang="ko-KR" b="1" spc="-150" dirty="0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22" name="Picture 2" descr="C:\Documents and Settings\knuh\My Documents\My Pictures\IMG_29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105787" y="2150797"/>
            <a:ext cx="4824535" cy="3780541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412776"/>
            <a:ext cx="7776864" cy="52016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179512" y="692696"/>
            <a:ext cx="8964488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3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사업수행실적</a:t>
            </a:r>
            <a:endParaRPr kumimoji="0" lang="en-US" altLang="ko-KR" sz="3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altLang="ko-KR" sz="2600" b="1" dirty="0" smtClean="0"/>
              <a:t>2) </a:t>
            </a:r>
            <a:r>
              <a:rPr lang="ko-KR" altLang="en-US" sz="2600" b="1" dirty="0" smtClean="0"/>
              <a:t>대구경북지역 완화의료기관 재가암환자 관리 안내책자 발간</a:t>
            </a:r>
            <a:endParaRPr kumimoji="0" lang="en-US" altLang="ko-KR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22"/>
          <p:cNvGrpSpPr/>
          <p:nvPr/>
        </p:nvGrpSpPr>
        <p:grpSpPr>
          <a:xfrm>
            <a:off x="251520" y="1844824"/>
            <a:ext cx="8748464" cy="4284439"/>
            <a:chOff x="251520" y="1844824"/>
            <a:chExt cx="8748464" cy="4284439"/>
          </a:xfrm>
        </p:grpSpPr>
        <p:grpSp>
          <p:nvGrpSpPr>
            <p:cNvPr id="6" name="그룹 21"/>
            <p:cNvGrpSpPr/>
            <p:nvPr/>
          </p:nvGrpSpPr>
          <p:grpSpPr>
            <a:xfrm>
              <a:off x="251520" y="1844824"/>
              <a:ext cx="5328592" cy="4284439"/>
              <a:chOff x="251520" y="1844824"/>
              <a:chExt cx="5328592" cy="4284439"/>
            </a:xfrm>
          </p:grpSpPr>
          <p:pic>
            <p:nvPicPr>
              <p:cNvPr id="31747" name="_x243106472" descr="EMB000008f002d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51520" y="1844824"/>
                <a:ext cx="2517775" cy="18891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1751" name="_x247673472" descr="EMB000008f002e0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915816" y="1844824"/>
                <a:ext cx="2664296" cy="189071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1750" name="_x243105224" descr="EMB000008f002df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51520" y="4221088"/>
                <a:ext cx="2543175" cy="1908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1749" name="_x243106472" descr="EMB000008f002e3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915816" y="4149080"/>
                <a:ext cx="2636838" cy="197802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21" name="TextBox 20"/>
            <p:cNvSpPr txBox="1"/>
            <p:nvPr/>
          </p:nvSpPr>
          <p:spPr>
            <a:xfrm>
              <a:off x="5724128" y="3140968"/>
              <a:ext cx="3275856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spc="-150" dirty="0" smtClean="0">
                  <a:solidFill>
                    <a:schemeClr val="tx2"/>
                  </a:solidFill>
                </a:rPr>
                <a:t>2009</a:t>
              </a:r>
              <a:r>
                <a:rPr lang="ko-KR" altLang="en-US" sz="2400" b="1" spc="-150" dirty="0" smtClean="0">
                  <a:solidFill>
                    <a:schemeClr val="tx2"/>
                  </a:solidFill>
                </a:rPr>
                <a:t>년 </a:t>
              </a:r>
              <a:r>
                <a:rPr lang="ko-KR" altLang="en-US" sz="2400" b="1" spc="-150" dirty="0" err="1" smtClean="0">
                  <a:solidFill>
                    <a:schemeClr val="tx2"/>
                  </a:solidFill>
                </a:rPr>
                <a:t>컬러풀</a:t>
              </a:r>
              <a:r>
                <a:rPr lang="ko-KR" altLang="en-US" sz="2400" b="1" spc="-150" dirty="0" smtClean="0">
                  <a:solidFill>
                    <a:schemeClr val="tx2"/>
                  </a:solidFill>
                </a:rPr>
                <a:t> 대구축제</a:t>
              </a:r>
              <a:endParaRPr lang="en-US" altLang="ko-KR" sz="2400" b="1" spc="-150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en-US" altLang="ko-KR" b="1" spc="-150" dirty="0" smtClean="0">
                  <a:solidFill>
                    <a:schemeClr val="tx2"/>
                  </a:solidFill>
                </a:rPr>
                <a:t>‘</a:t>
              </a:r>
              <a:r>
                <a:rPr lang="ko-KR" altLang="en-US" b="1" spc="-150" dirty="0" smtClean="0">
                  <a:solidFill>
                    <a:schemeClr val="tx2"/>
                  </a:solidFill>
                </a:rPr>
                <a:t>호스피스 완화의료 홍보캠페인</a:t>
              </a:r>
              <a:r>
                <a:rPr lang="en-US" altLang="ko-KR" b="1" spc="-150" dirty="0" smtClean="0">
                  <a:solidFill>
                    <a:schemeClr val="tx2"/>
                  </a:solidFill>
                </a:rPr>
                <a:t>’</a:t>
              </a:r>
            </a:p>
            <a:p>
              <a:pPr algn="ctr"/>
              <a:endParaRPr lang="en-US" altLang="ko-KR" b="1" spc="-150" dirty="0" smtClean="0">
                <a:solidFill>
                  <a:schemeClr val="tx2"/>
                </a:solidFill>
              </a:endParaRPr>
            </a:p>
            <a:p>
              <a:pPr algn="ctr"/>
              <a:r>
                <a:rPr lang="ko-KR" altLang="en-US" b="1" spc="-150" dirty="0" smtClean="0">
                  <a:solidFill>
                    <a:schemeClr val="tx2"/>
                  </a:solidFill>
                </a:rPr>
                <a:t>지역주민  </a:t>
              </a:r>
              <a:r>
                <a:rPr lang="en-US" altLang="ko-KR" b="1" spc="-150" dirty="0" smtClean="0">
                  <a:solidFill>
                    <a:schemeClr val="tx2"/>
                  </a:solidFill>
                </a:rPr>
                <a:t>: 7,000</a:t>
              </a:r>
              <a:r>
                <a:rPr lang="ko-KR" altLang="en-US" b="1" spc="-150" dirty="0" smtClean="0">
                  <a:solidFill>
                    <a:schemeClr val="tx2"/>
                  </a:solidFill>
                </a:rPr>
                <a:t>여명</a:t>
              </a:r>
              <a:endParaRPr lang="ko-KR" altLang="en-US" b="1" spc="-150" dirty="0">
                <a:solidFill>
                  <a:schemeClr val="tx2"/>
                </a:solidFill>
              </a:endParaRPr>
            </a:p>
          </p:txBody>
        </p:sp>
      </p:grpSp>
      <p:sp>
        <p:nvSpPr>
          <p:cNvPr id="24" name="제목 1"/>
          <p:cNvSpPr txBox="1">
            <a:spLocks/>
          </p:cNvSpPr>
          <p:nvPr/>
        </p:nvSpPr>
        <p:spPr>
          <a:xfrm>
            <a:off x="179512" y="404664"/>
            <a:ext cx="8964488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1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사업수행실적</a:t>
            </a:r>
            <a:endParaRPr kumimoji="0" lang="en-US" altLang="ko-KR" sz="1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>
              <a:spcBef>
                <a:spcPct val="0"/>
              </a:spcBef>
            </a:pPr>
            <a:r>
              <a:rPr lang="en-US" altLang="ko-KR" sz="8600" b="1" dirty="0" smtClean="0"/>
              <a:t>3) </a:t>
            </a:r>
            <a:r>
              <a:rPr lang="ko-KR" altLang="en-US" sz="8600" b="1" dirty="0" smtClean="0"/>
              <a:t>호스피스 완화의료의 긍정적 인식확산을 위한 홍보캠페인</a:t>
            </a:r>
            <a:endParaRPr kumimoji="0" lang="en-US" altLang="ko-KR" sz="8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 descr="2010 통증캠페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0768"/>
            <a:ext cx="5598388" cy="5151891"/>
          </a:xfrm>
          <a:prstGeom prst="rect">
            <a:avLst/>
          </a:prstGeom>
        </p:spPr>
      </p:pic>
      <p:pic>
        <p:nvPicPr>
          <p:cNvPr id="4" name="그림 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5724128" y="3140968"/>
            <a:ext cx="327585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spc="-150" dirty="0" smtClean="0">
                <a:solidFill>
                  <a:schemeClr val="tx2"/>
                </a:solidFill>
              </a:rPr>
              <a:t>2010</a:t>
            </a:r>
            <a:r>
              <a:rPr lang="ko-KR" altLang="en-US" sz="2400" b="1" spc="-150" dirty="0" smtClean="0">
                <a:solidFill>
                  <a:schemeClr val="tx2"/>
                </a:solidFill>
              </a:rPr>
              <a:t>년 통증캠페인</a:t>
            </a:r>
            <a:endParaRPr lang="en-US" altLang="ko-KR" sz="2400" b="1" spc="-150" dirty="0" smtClean="0">
              <a:solidFill>
                <a:schemeClr val="tx2"/>
              </a:solidFill>
            </a:endParaRPr>
          </a:p>
          <a:p>
            <a:pPr algn="ctr"/>
            <a:r>
              <a:rPr lang="ko-KR" altLang="en-US" b="1" spc="-150" dirty="0" smtClean="0">
                <a:solidFill>
                  <a:schemeClr val="tx2"/>
                </a:solidFill>
              </a:rPr>
              <a:t>장소</a:t>
            </a:r>
            <a:r>
              <a:rPr lang="en-US" altLang="ko-KR" b="1" spc="-150" dirty="0" smtClean="0">
                <a:solidFill>
                  <a:schemeClr val="tx2"/>
                </a:solidFill>
              </a:rPr>
              <a:t>: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국채보상운동기념공원 일대</a:t>
            </a:r>
            <a:endParaRPr lang="en-US" altLang="ko-KR" b="1" spc="-150" dirty="0" smtClean="0">
              <a:solidFill>
                <a:schemeClr val="tx2"/>
              </a:solidFill>
            </a:endParaRPr>
          </a:p>
          <a:p>
            <a:pPr algn="ctr"/>
            <a:endParaRPr lang="en-US" altLang="ko-KR" b="1" spc="-150" dirty="0" smtClean="0">
              <a:solidFill>
                <a:schemeClr val="tx2"/>
              </a:solidFill>
            </a:endParaRPr>
          </a:p>
          <a:p>
            <a:pPr algn="ctr"/>
            <a:r>
              <a:rPr lang="ko-KR" altLang="en-US" b="1" spc="-150" dirty="0" smtClean="0">
                <a:solidFill>
                  <a:schemeClr val="tx2"/>
                </a:solidFill>
              </a:rPr>
              <a:t>지역주민 </a:t>
            </a:r>
            <a:r>
              <a:rPr lang="en-US" altLang="ko-KR" b="1" spc="-150" dirty="0" smtClean="0">
                <a:solidFill>
                  <a:schemeClr val="tx2"/>
                </a:solidFill>
              </a:rPr>
              <a:t>: 400</a:t>
            </a:r>
            <a:r>
              <a:rPr lang="ko-KR" altLang="en-US" b="1" spc="-150" dirty="0" smtClean="0">
                <a:solidFill>
                  <a:schemeClr val="tx2"/>
                </a:solidFill>
              </a:rPr>
              <a:t>여명</a:t>
            </a:r>
            <a:endParaRPr lang="ko-KR" altLang="en-US" b="1" spc="-150" dirty="0">
              <a:solidFill>
                <a:schemeClr val="tx2"/>
              </a:solidFill>
            </a:endParaRPr>
          </a:p>
        </p:txBody>
      </p:sp>
      <p:pic>
        <p:nvPicPr>
          <p:cNvPr id="32770" name="Picture 2" descr="I:\사진\2009\통증을 말합시다 캠페인\090528사진&amp;캠\사진\IMG_4073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412776"/>
            <a:ext cx="561662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3" descr="I:\사진\2009\통증을 말합시다 캠페인\090528사진&amp;캠\사진\IMG_40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412776"/>
            <a:ext cx="309634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:\사진\교육사진\My Pictures\사진자료\20110601090746838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3909006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그림 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0" y="2636912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spc="-150" dirty="0" smtClean="0"/>
              <a:t>2011</a:t>
            </a:r>
            <a:r>
              <a:rPr lang="ko-KR" altLang="en-US" b="1" spc="-150" dirty="0" smtClean="0"/>
              <a:t>년 통증캠페인</a:t>
            </a:r>
            <a:endParaRPr lang="en-US" altLang="ko-KR" b="1" spc="-150" dirty="0" smtClean="0"/>
          </a:p>
          <a:p>
            <a:pPr algn="ctr"/>
            <a:r>
              <a:rPr lang="ko-KR" altLang="en-US" sz="1400" b="1" spc="-150" dirty="0" smtClean="0"/>
              <a:t>장소 </a:t>
            </a:r>
            <a:r>
              <a:rPr lang="en-US" altLang="ko-KR" sz="1400" b="1" spc="-150" dirty="0" smtClean="0"/>
              <a:t>: </a:t>
            </a:r>
            <a:r>
              <a:rPr lang="ko-KR" altLang="en-US" sz="1400" b="1" spc="-150" dirty="0" err="1" smtClean="0"/>
              <a:t>신천둔지</a:t>
            </a:r>
            <a:endParaRPr lang="en-US" altLang="ko-KR" sz="1400" b="1" spc="-150" dirty="0" smtClean="0"/>
          </a:p>
          <a:p>
            <a:pPr algn="ctr"/>
            <a:r>
              <a:rPr lang="ko-KR" altLang="en-US" sz="1400" b="1" spc="-150" dirty="0" smtClean="0"/>
              <a:t>지역주민 </a:t>
            </a:r>
            <a:r>
              <a:rPr lang="en-US" altLang="ko-KR" sz="1400" b="1" spc="-150" dirty="0" smtClean="0"/>
              <a:t>: 200</a:t>
            </a:r>
            <a:r>
              <a:rPr lang="ko-KR" altLang="en-US" sz="1400" b="1" spc="-150" dirty="0" smtClean="0"/>
              <a:t>여명</a:t>
            </a:r>
            <a:endParaRPr lang="ko-KR" altLang="en-US" sz="1400" b="1" spc="-150" dirty="0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2" name="그룹 24"/>
          <p:cNvGrpSpPr/>
          <p:nvPr/>
        </p:nvGrpSpPr>
        <p:grpSpPr>
          <a:xfrm>
            <a:off x="4283968" y="1340768"/>
            <a:ext cx="4860032" cy="4878834"/>
            <a:chOff x="4283968" y="1700808"/>
            <a:chExt cx="4860032" cy="4878834"/>
          </a:xfrm>
        </p:grpSpPr>
        <p:grpSp>
          <p:nvGrpSpPr>
            <p:cNvPr id="3" name="그룹 22"/>
            <p:cNvGrpSpPr/>
            <p:nvPr/>
          </p:nvGrpSpPr>
          <p:grpSpPr>
            <a:xfrm>
              <a:off x="4355976" y="1700808"/>
              <a:ext cx="4680520" cy="3960440"/>
              <a:chOff x="4355976" y="1700808"/>
              <a:chExt cx="4680520" cy="3960440"/>
            </a:xfrm>
          </p:grpSpPr>
          <p:pic>
            <p:nvPicPr>
              <p:cNvPr id="33798" name="_x247668720" descr="EMB000008f002ea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732240" y="1700808"/>
                <a:ext cx="2304256" cy="1945004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3797" name="_x245159664" descr="EMB000008f002e7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355976" y="1700808"/>
                <a:ext cx="2304256" cy="1944216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3796" name="_x247676528" descr="EMB000008f002fc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6732240" y="3717032"/>
                <a:ext cx="2304256" cy="1944216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  <p:pic>
            <p:nvPicPr>
              <p:cNvPr id="33795" name="_x247674976" descr="EMB000008f002f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355976" y="3717032"/>
                <a:ext cx="2304256" cy="1944216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sp>
          <p:nvSpPr>
            <p:cNvPr id="24" name="TextBox 23"/>
            <p:cNvSpPr txBox="1"/>
            <p:nvPr/>
          </p:nvSpPr>
          <p:spPr>
            <a:xfrm>
              <a:off x="4283968" y="5733256"/>
              <a:ext cx="4860032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700" b="1" spc="-150" dirty="0" smtClean="0"/>
                <a:t>2011</a:t>
              </a:r>
              <a:r>
                <a:rPr lang="ko-KR" altLang="en-US" sz="1700" b="1" spc="-150" dirty="0" smtClean="0"/>
                <a:t>년 호스피스 자원봉사자 단합대회 및 홍보캠페인</a:t>
              </a:r>
              <a:endParaRPr lang="en-US" altLang="ko-KR" sz="1700" b="1" spc="-150" dirty="0" smtClean="0"/>
            </a:p>
            <a:p>
              <a:pPr algn="ctr"/>
              <a:r>
                <a:rPr lang="ko-KR" altLang="en-US" sz="1600" b="1" spc="-150" dirty="0" smtClean="0"/>
                <a:t>장소 </a:t>
              </a:r>
              <a:r>
                <a:rPr lang="en-US" altLang="ko-KR" sz="1600" b="1" spc="-150" dirty="0" smtClean="0"/>
                <a:t>: </a:t>
              </a:r>
              <a:r>
                <a:rPr lang="ko-KR" altLang="en-US" sz="1600" b="1" spc="-150" dirty="0" err="1" smtClean="0"/>
                <a:t>팔공산</a:t>
              </a:r>
              <a:r>
                <a:rPr lang="ko-KR" altLang="en-US" sz="1600" b="1" spc="-150" dirty="0" smtClean="0"/>
                <a:t> </a:t>
              </a:r>
              <a:r>
                <a:rPr lang="ko-KR" altLang="en-US" sz="1600" b="1" spc="-150" dirty="0" err="1" smtClean="0"/>
                <a:t>동화사</a:t>
              </a:r>
              <a:r>
                <a:rPr lang="ko-KR" altLang="en-US" sz="1600" b="1" spc="-150" dirty="0" smtClean="0"/>
                <a:t> 입구</a:t>
              </a:r>
              <a:endParaRPr lang="en-US" altLang="ko-KR" sz="1600" b="1" spc="-150" dirty="0" smtClean="0"/>
            </a:p>
            <a:p>
              <a:pPr algn="ctr"/>
              <a:r>
                <a:rPr lang="ko-KR" altLang="en-US" sz="1600" b="1" spc="-150" dirty="0" smtClean="0"/>
                <a:t>지역주민 </a:t>
              </a:r>
              <a:r>
                <a:rPr lang="en-US" altLang="ko-KR" sz="1600" b="1" spc="-150" dirty="0" smtClean="0"/>
                <a:t>: 200</a:t>
              </a:r>
              <a:r>
                <a:rPr lang="ko-KR" altLang="en-US" sz="1600" b="1" spc="-150" dirty="0" smtClean="0"/>
                <a:t>여명</a:t>
              </a:r>
              <a:endParaRPr lang="ko-KR" altLang="en-US" sz="1600" b="1" spc="-150" dirty="0"/>
            </a:p>
          </p:txBody>
        </p:sp>
      </p:grpSp>
      <p:sp>
        <p:nvSpPr>
          <p:cNvPr id="26" name="제목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25"/>
          <p:cNvGrpSpPr/>
          <p:nvPr/>
        </p:nvGrpSpPr>
        <p:grpSpPr>
          <a:xfrm>
            <a:off x="251520" y="332656"/>
            <a:ext cx="8496436" cy="5760640"/>
            <a:chOff x="251520" y="332656"/>
            <a:chExt cx="8496436" cy="5760640"/>
          </a:xfrm>
        </p:grpSpPr>
        <p:pic>
          <p:nvPicPr>
            <p:cNvPr id="19" name="그림 18" descr="통증캠페인 05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32040" y="332656"/>
              <a:ext cx="3815916" cy="2543944"/>
            </a:xfrm>
            <a:prstGeom prst="rect">
              <a:avLst/>
            </a:prstGeom>
          </p:spPr>
        </p:pic>
        <p:pic>
          <p:nvPicPr>
            <p:cNvPr id="17" name="그림 16" descr="통증캠페인 117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2040" y="3429000"/>
              <a:ext cx="3815916" cy="2664296"/>
            </a:xfrm>
            <a:prstGeom prst="rect">
              <a:avLst/>
            </a:prstGeom>
          </p:spPr>
        </p:pic>
        <p:pic>
          <p:nvPicPr>
            <p:cNvPr id="18" name="그림 17" descr="통증캠페인 00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520" y="332656"/>
              <a:ext cx="2232248" cy="2543944"/>
            </a:xfrm>
            <a:prstGeom prst="rect">
              <a:avLst/>
            </a:prstGeom>
          </p:spPr>
        </p:pic>
        <p:pic>
          <p:nvPicPr>
            <p:cNvPr id="22" name="그림 21" descr="통증캠페인 085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7784" y="3429000"/>
              <a:ext cx="2087724" cy="2664296"/>
            </a:xfrm>
            <a:prstGeom prst="rect">
              <a:avLst/>
            </a:prstGeom>
          </p:spPr>
        </p:pic>
        <p:pic>
          <p:nvPicPr>
            <p:cNvPr id="23" name="그림 22" descr="통증캠페인 093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1520" y="3429000"/>
              <a:ext cx="2160240" cy="2664296"/>
            </a:xfrm>
            <a:prstGeom prst="rect">
              <a:avLst/>
            </a:prstGeom>
          </p:spPr>
        </p:pic>
        <p:pic>
          <p:nvPicPr>
            <p:cNvPr id="25" name="그림 24" descr="통증캠페인 008.jp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99792" y="332656"/>
              <a:ext cx="2016224" cy="2520280"/>
            </a:xfrm>
            <a:prstGeom prst="rect">
              <a:avLst/>
            </a:prstGeom>
          </p:spPr>
        </p:pic>
      </p:grpSp>
      <p:pic>
        <p:nvPicPr>
          <p:cNvPr id="4" name="그림 3" descr="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51520" y="2924944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spc="-150" dirty="0" smtClean="0"/>
              <a:t>2012</a:t>
            </a:r>
            <a:r>
              <a:rPr lang="ko-KR" altLang="en-US" sz="2400" b="1" spc="-150" dirty="0" smtClean="0"/>
              <a:t>년 통증캠페인     </a:t>
            </a:r>
            <a:r>
              <a:rPr lang="ko-KR" altLang="en-US" b="1" spc="-150" dirty="0" smtClean="0"/>
              <a:t>장소 </a:t>
            </a:r>
            <a:r>
              <a:rPr lang="en-US" altLang="ko-KR" b="1" spc="-150" dirty="0" smtClean="0"/>
              <a:t>: </a:t>
            </a:r>
            <a:r>
              <a:rPr lang="ko-KR" altLang="en-US" b="1" spc="-150" dirty="0" err="1" smtClean="0"/>
              <a:t>두류공원내</a:t>
            </a:r>
            <a:r>
              <a:rPr lang="ko-KR" altLang="en-US" b="1" spc="-150" dirty="0" smtClean="0"/>
              <a:t> 야구장 일원     지역주민 </a:t>
            </a:r>
            <a:r>
              <a:rPr lang="en-US" altLang="ko-KR" b="1" spc="-150" dirty="0" smtClean="0"/>
              <a:t>: 500</a:t>
            </a:r>
            <a:r>
              <a:rPr lang="ko-KR" altLang="en-US" b="1" spc="-150" dirty="0" smtClean="0"/>
              <a:t>여명</a:t>
            </a:r>
            <a:endParaRPr lang="ko-KR" altLang="en-US" b="1" spc="-1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0" name="_x246462112" descr="EMB000008f0031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293096"/>
            <a:ext cx="2664296" cy="1997760"/>
          </a:xfrm>
          <a:prstGeom prst="rect">
            <a:avLst/>
          </a:prstGeom>
          <a:noFill/>
        </p:spPr>
      </p:pic>
      <p:pic>
        <p:nvPicPr>
          <p:cNvPr id="4" name="그림 3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179512" y="404664"/>
            <a:ext cx="8964488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4. </a:t>
            </a:r>
            <a:r>
              <a:rPr kumimoji="0" lang="ko-KR" altLang="en-US" sz="9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사업수행실적</a:t>
            </a:r>
            <a:endParaRPr kumimoji="0" lang="en-US" altLang="ko-KR" sz="9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4) </a:t>
            </a:r>
            <a:r>
              <a:rPr kumimoji="0" lang="ko-KR" alt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지역사회 전문인력</a:t>
            </a:r>
            <a:r>
              <a:rPr kumimoji="0" lang="en-US" altLang="ko-KR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ko-KR" alt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호스피스 자원봉사자 교육</a:t>
            </a:r>
            <a:r>
              <a:rPr kumimoji="0" lang="en-US" altLang="ko-KR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ko-KR" altLang="en-US" sz="5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사업지원 및 자문</a:t>
            </a:r>
            <a:endParaRPr kumimoji="0" lang="en-US" altLang="ko-KR" sz="51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_x243105496" descr="EMB000008f0030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772816"/>
            <a:ext cx="2808312" cy="2033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1" name="_x246009192" descr="EMB000008f0030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772816"/>
            <a:ext cx="2592288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4932040" y="3933056"/>
            <a:ext cx="421196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2009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 </a:t>
            </a:r>
            <a:r>
              <a:rPr lang="ko-KR" altLang="en-US" b="1" dirty="0" smtClean="0"/>
              <a:t>호스피스완화 간호사 과정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/>
              <a:t> 지역의료인을 위한 특강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b="1" dirty="0" smtClean="0"/>
              <a:t> </a:t>
            </a:r>
            <a:r>
              <a:rPr lang="ko-KR" altLang="en-US" b="1" spc="-150" dirty="0" smtClean="0"/>
              <a:t>지역호스피스 활성화를 위한 세미나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/>
              <a:t> 호스피스자원봉사자 보수교육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/>
              <a:t> </a:t>
            </a:r>
            <a:r>
              <a:rPr lang="ko-KR" altLang="en-US" b="1" dirty="0" err="1" smtClean="0"/>
              <a:t>재가암관리과정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b="1" dirty="0" smtClean="0"/>
              <a:t> </a:t>
            </a:r>
            <a:r>
              <a:rPr lang="ko-KR" altLang="en-US" b="1" spc="-150" dirty="0" smtClean="0"/>
              <a:t>봉화군보건소맞춤형 </a:t>
            </a:r>
            <a:r>
              <a:rPr lang="ko-KR" altLang="en-US" b="1" spc="-150" dirty="0" err="1" smtClean="0"/>
              <a:t>재가암관리사업자문</a:t>
            </a:r>
            <a:endParaRPr lang="ko-KR" altLang="en-US" b="1" spc="-150" dirty="0"/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9" name="그림 28" descr="2009재가암관리사업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3861048"/>
            <a:ext cx="1872208" cy="2670435"/>
          </a:xfrm>
          <a:prstGeom prst="rect">
            <a:avLst/>
          </a:prstGeom>
        </p:spPr>
      </p:pic>
      <p:pic>
        <p:nvPicPr>
          <p:cNvPr id="35849" name="Picture 9" descr="I:\호스피스간호사과정\호스피스간호사과정 03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1772816"/>
            <a:ext cx="2808312" cy="2022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_x245925816" descr="EMB000008f003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1965214" cy="2739389"/>
          </a:xfrm>
          <a:prstGeom prst="rect">
            <a:avLst/>
          </a:prstGeom>
          <a:noFill/>
        </p:spPr>
      </p:pic>
      <p:pic>
        <p:nvPicPr>
          <p:cNvPr id="6" name="_x245925896" descr="EMB000008f003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1" y="548680"/>
            <a:ext cx="1728191" cy="2592288"/>
          </a:xfrm>
          <a:prstGeom prst="rect">
            <a:avLst/>
          </a:prstGeom>
          <a:noFill/>
        </p:spPr>
      </p:pic>
      <p:pic>
        <p:nvPicPr>
          <p:cNvPr id="37889" name="Picture 1" descr="I:\사진\2010\암성통증심포지엄\1000D 사진\사진 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17032"/>
            <a:ext cx="2160240" cy="2232248"/>
          </a:xfrm>
          <a:prstGeom prst="rect">
            <a:avLst/>
          </a:prstGeom>
          <a:noFill/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7890" name="_x247672512" descr="EMB000008f0030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620688"/>
            <a:ext cx="2592288" cy="237626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499992" y="3429000"/>
            <a:ext cx="46440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2010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/>
              <a:t> </a:t>
            </a:r>
            <a:r>
              <a:rPr lang="ko-KR" altLang="en-US" b="1" dirty="0" err="1" smtClean="0"/>
              <a:t>암성통증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심포지움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dirty="0" smtClean="0"/>
              <a:t> 호스피스완화의료표준교육과정</a:t>
            </a:r>
            <a:endParaRPr lang="en-US" altLang="ko-KR" b="1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/>
              <a:t> 한국호스피스완화의료학회 </a:t>
            </a:r>
            <a:r>
              <a:rPr lang="ko-KR" altLang="en-US" b="1" spc="-150" dirty="0" err="1" smtClean="0"/>
              <a:t>대구경북지회</a:t>
            </a:r>
            <a:r>
              <a:rPr lang="ko-KR" altLang="en-US" b="1" spc="-150" dirty="0" smtClean="0"/>
              <a:t> 춘계학술대회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/>
              <a:t> 완화의료 활성화를 위한 세미나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/>
              <a:t> </a:t>
            </a:r>
            <a:r>
              <a:rPr lang="ko-KR" altLang="en-US" b="1" spc="-150" dirty="0" smtClean="0"/>
              <a:t>호스피스 의료인 단기교육</a:t>
            </a:r>
            <a:r>
              <a:rPr lang="en-US" altLang="ko-KR" b="1" spc="-150" dirty="0" smtClean="0"/>
              <a:t>(1</a:t>
            </a:r>
            <a:r>
              <a:rPr lang="ko-KR" altLang="en-US" b="1" spc="-150" dirty="0" smtClean="0"/>
              <a:t>기</a:t>
            </a:r>
            <a:r>
              <a:rPr lang="en-US" altLang="ko-KR" b="1" spc="-150" dirty="0" smtClean="0"/>
              <a:t>)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/>
              <a:t> 호스피스자원봉사자 보수교육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ko-KR" altLang="en-US" b="1" spc="-150" dirty="0" smtClean="0"/>
              <a:t> 울진의료원 호스피스병동 개설 지원 교육</a:t>
            </a:r>
            <a:endParaRPr lang="en-US" altLang="ko-KR" b="1" spc="-150" dirty="0" smtClean="0"/>
          </a:p>
          <a:p>
            <a:pPr>
              <a:buFont typeface="Arial" pitchFamily="34" charset="0"/>
              <a:buChar char="•"/>
            </a:pPr>
            <a:r>
              <a:rPr lang="en-US" altLang="ko-KR" b="1" spc="-150" dirty="0" smtClean="0"/>
              <a:t> </a:t>
            </a:r>
            <a:r>
              <a:rPr lang="ko-KR" altLang="en-US" b="1" spc="-150" dirty="0" err="1" smtClean="0"/>
              <a:t>재가암관리과정</a:t>
            </a:r>
            <a:endParaRPr lang="ko-KR" altLang="en-US" b="1" spc="-150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332656"/>
            <a:ext cx="2088232" cy="298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그림 12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14" name="그림 13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pic>
        <p:nvPicPr>
          <p:cNvPr id="15" name="그림 14" descr="홈페이지용 (호스피스표준교육)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55776" y="3573016"/>
            <a:ext cx="1920095" cy="27160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8915" name="Picture 3" descr="I:\사진\교육사진\My Pictures\사진자료\201107261347017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88640"/>
            <a:ext cx="2808312" cy="3312368"/>
          </a:xfrm>
          <a:prstGeom prst="rect">
            <a:avLst/>
          </a:prstGeom>
          <a:noFill/>
        </p:spPr>
      </p:pic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8920" name="Picture 8" descr="I:\사진\2011\2011_신규호스피스자원봉사자교육\2011 신규호스피스 자원봉사자교육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593976" cy="3369353"/>
          </a:xfrm>
          <a:prstGeom prst="rect">
            <a:avLst/>
          </a:prstGeom>
          <a:noFill/>
        </p:spPr>
      </p:pic>
      <p:pic>
        <p:nvPicPr>
          <p:cNvPr id="11" name="그림 10" descr="201110241535177165.jpg"/>
          <p:cNvPicPr>
            <a:picLocks noChangeAspect="1"/>
          </p:cNvPicPr>
          <p:nvPr/>
        </p:nvPicPr>
        <p:blipFill>
          <a:blip r:embed="rId4" cstate="print"/>
          <a:srcRect l="67480"/>
          <a:stretch>
            <a:fillRect/>
          </a:stretch>
        </p:blipFill>
        <p:spPr>
          <a:xfrm>
            <a:off x="3995936" y="188640"/>
            <a:ext cx="1897360" cy="338437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92080" y="3933056"/>
            <a:ext cx="3851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2011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 호스피스 완화의료 표준 교육과정</a:t>
            </a:r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b="1" spc="-150" dirty="0" smtClean="0"/>
              <a:t> </a:t>
            </a:r>
            <a:r>
              <a:rPr lang="ko-KR" altLang="en-US" sz="1600" b="1" spc="-150" dirty="0" smtClean="0"/>
              <a:t>호스피스 의료인 단기 교육과정</a:t>
            </a:r>
            <a:endParaRPr lang="en-US" altLang="ko-KR" sz="1600" b="1" spc="-15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b="1" spc="-150" dirty="0" smtClean="0"/>
              <a:t> </a:t>
            </a:r>
            <a:r>
              <a:rPr lang="ko-KR" altLang="en-US" sz="1600" b="1" spc="-150" dirty="0" smtClean="0"/>
              <a:t>호스피스 자원봉사자 보수교육</a:t>
            </a:r>
            <a:endParaRPr lang="en-US" altLang="ko-KR" sz="1600" b="1" spc="-15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b="1" spc="-150" dirty="0" smtClean="0"/>
              <a:t> </a:t>
            </a:r>
            <a:r>
              <a:rPr lang="ko-KR" altLang="en-US" sz="1600" b="1" spc="-150" dirty="0" smtClean="0"/>
              <a:t>대구경북지역 호스피스 자원봉사자 </a:t>
            </a:r>
            <a:endParaRPr lang="en-US" altLang="ko-KR" sz="1600" b="1" spc="-150" dirty="0" smtClean="0"/>
          </a:p>
          <a:p>
            <a:r>
              <a:rPr lang="en-US" altLang="ko-KR" sz="1600" b="1" spc="-150" dirty="0" smtClean="0"/>
              <a:t>   </a:t>
            </a:r>
            <a:r>
              <a:rPr lang="ko-KR" altLang="en-US" sz="1600" b="1" spc="-150" dirty="0" smtClean="0"/>
              <a:t>단합대회 및 </a:t>
            </a:r>
            <a:r>
              <a:rPr lang="ko-KR" altLang="en-US" sz="1600" b="1" spc="-150" dirty="0" smtClean="0"/>
              <a:t>홍보캠페인</a:t>
            </a:r>
            <a:r>
              <a:rPr lang="en-US" altLang="ko-KR" sz="1600" b="1" spc="-150" dirty="0" smtClean="0"/>
              <a:t>(1</a:t>
            </a:r>
            <a:r>
              <a:rPr lang="ko-KR" altLang="en-US" sz="1600" b="1" spc="-150" dirty="0" smtClean="0"/>
              <a:t>기</a:t>
            </a:r>
            <a:r>
              <a:rPr lang="en-US" altLang="ko-KR" sz="1600" b="1" spc="-150" dirty="0" smtClean="0"/>
              <a:t> )</a:t>
            </a:r>
          </a:p>
          <a:p>
            <a:pPr>
              <a:buFont typeface="Arial" pitchFamily="34" charset="0"/>
              <a:buChar char="•"/>
            </a:pPr>
            <a:r>
              <a:rPr lang="en-US" altLang="ko-KR" sz="1600" b="1" spc="-150" dirty="0" smtClean="0"/>
              <a:t> </a:t>
            </a:r>
            <a:r>
              <a:rPr lang="en-US" altLang="ko-KR" sz="1600" b="1" spc="-150" dirty="0" smtClean="0"/>
              <a:t> </a:t>
            </a:r>
            <a:r>
              <a:rPr lang="ko-KR" altLang="en-US" sz="1600" b="1" spc="-150" dirty="0" smtClean="0"/>
              <a:t>맞춤형 </a:t>
            </a:r>
            <a:r>
              <a:rPr lang="ko-KR" altLang="en-US" sz="1600" b="1" spc="-150" dirty="0" smtClean="0"/>
              <a:t>건강관리사업 담당자 교육</a:t>
            </a:r>
            <a:endParaRPr lang="ko-KR" altLang="en-US" b="1" spc="-150" dirty="0"/>
          </a:p>
        </p:txBody>
      </p:sp>
      <p:pic>
        <p:nvPicPr>
          <p:cNvPr id="14" name="그림 13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15" name="그림 14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pic>
        <p:nvPicPr>
          <p:cNvPr id="16" name="_x243104288" descr="EMB000008f0033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17032"/>
            <a:ext cx="2736304" cy="2808312"/>
          </a:xfrm>
          <a:prstGeom prst="rect">
            <a:avLst/>
          </a:prstGeom>
          <a:noFill/>
        </p:spPr>
      </p:pic>
      <p:pic>
        <p:nvPicPr>
          <p:cNvPr id="17" name="그림 16" descr="20110411091904955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3717032"/>
            <a:ext cx="2160240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8919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5364088" y="3789040"/>
            <a:ext cx="352839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2012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년 </a:t>
            </a:r>
            <a:endParaRPr lang="en-US" altLang="ko-K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600" b="1" dirty="0" smtClean="0"/>
              <a:t> </a:t>
            </a:r>
            <a:r>
              <a:rPr lang="ko-KR" altLang="en-US" sz="1600" b="1" spc="-150" dirty="0" smtClean="0"/>
              <a:t>재가암환자관리사업 교육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600" b="1" spc="-150" dirty="0" smtClean="0"/>
              <a:t> 호스피스 자원봉사자 보수교육</a:t>
            </a:r>
            <a:endParaRPr lang="en-US" altLang="ko-KR" sz="1600" b="1" spc="-150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b="1" spc="-150" dirty="0" smtClean="0"/>
              <a:t> </a:t>
            </a:r>
            <a:r>
              <a:rPr lang="ko-KR" altLang="en-US" sz="1600" b="1" spc="-150" dirty="0" smtClean="0"/>
              <a:t>대구경북지역  호스피스 자원봉사자 </a:t>
            </a:r>
            <a:endParaRPr lang="en-US" altLang="ko-KR" sz="1600" b="1" spc="-150" dirty="0" smtClean="0"/>
          </a:p>
          <a:p>
            <a:r>
              <a:rPr lang="en-US" altLang="ko-KR" sz="1600" b="1" spc="-150" dirty="0" smtClean="0"/>
              <a:t>   </a:t>
            </a:r>
            <a:r>
              <a:rPr lang="ko-KR" altLang="en-US" sz="1600" b="1" spc="-150" dirty="0" smtClean="0"/>
              <a:t>단합대회 및 홍보캠페인</a:t>
            </a:r>
            <a:r>
              <a:rPr lang="en-US" altLang="ko-KR" sz="1600" b="1" spc="-150" dirty="0" smtClean="0"/>
              <a:t>(10/30 </a:t>
            </a:r>
            <a:r>
              <a:rPr lang="ko-KR" altLang="en-US" sz="1600" b="1" spc="-150" dirty="0" smtClean="0"/>
              <a:t>예정</a:t>
            </a:r>
            <a:r>
              <a:rPr lang="en-US" altLang="ko-KR" sz="1600" b="1" spc="-150" dirty="0" smtClean="0"/>
              <a:t>)</a:t>
            </a:r>
            <a:r>
              <a:rPr lang="ko-KR" altLang="en-US" sz="1600" b="1" dirty="0" smtClean="0"/>
              <a:t> </a:t>
            </a:r>
            <a:endParaRPr lang="en-US" altLang="ko-KR" sz="1600" b="1" dirty="0" smtClean="0"/>
          </a:p>
          <a:p>
            <a:pPr>
              <a:buFont typeface="Arial" pitchFamily="34" charset="0"/>
              <a:buChar char="•"/>
            </a:pPr>
            <a:r>
              <a:rPr lang="en-US" altLang="ko-KR" sz="1600" b="1" dirty="0" smtClean="0"/>
              <a:t> </a:t>
            </a:r>
            <a:r>
              <a:rPr lang="ko-KR" altLang="en-US" sz="1600" b="1" dirty="0" smtClean="0"/>
              <a:t>호스피스 의료인 단기교육 과정 </a:t>
            </a:r>
            <a:endParaRPr lang="en-US" altLang="ko-KR" sz="1600" b="1" dirty="0" smtClean="0"/>
          </a:p>
          <a:p>
            <a:r>
              <a:rPr lang="en-US" altLang="ko-KR" sz="1600" b="1" dirty="0"/>
              <a:t> </a:t>
            </a:r>
            <a:r>
              <a:rPr lang="en-US" altLang="ko-KR" sz="1600" b="1" dirty="0" smtClean="0"/>
              <a:t> (11/17 </a:t>
            </a:r>
            <a:r>
              <a:rPr lang="ko-KR" altLang="en-US" sz="1600" b="1" dirty="0" smtClean="0"/>
              <a:t>예정</a:t>
            </a:r>
            <a:r>
              <a:rPr lang="en-US" altLang="ko-KR" sz="1600" b="1" dirty="0" smtClean="0"/>
              <a:t>)</a:t>
            </a:r>
          </a:p>
          <a:p>
            <a:endParaRPr lang="en-US" altLang="ko-KR" sz="1600" b="1" spc="-150" dirty="0" smtClean="0"/>
          </a:p>
        </p:txBody>
      </p:sp>
      <p:pic>
        <p:nvPicPr>
          <p:cNvPr id="14" name="그림 1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15" name="그림 14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37" name="_x121257248" descr="EMB00000c3814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76672"/>
            <a:ext cx="3491880" cy="2537630"/>
          </a:xfrm>
          <a:prstGeom prst="rect">
            <a:avLst/>
          </a:prstGeom>
          <a:noFill/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9939" name="_x121257088" descr="EMB00000c3814b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476672"/>
            <a:ext cx="3361728" cy="2520280"/>
          </a:xfrm>
          <a:prstGeom prst="rect">
            <a:avLst/>
          </a:prstGeom>
          <a:noFill/>
        </p:spPr>
      </p:pic>
      <p:pic>
        <p:nvPicPr>
          <p:cNvPr id="18" name="그림 17" descr="재가암 교육 04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3573016"/>
            <a:ext cx="2376264" cy="2808312"/>
          </a:xfrm>
          <a:prstGeom prst="rect">
            <a:avLst/>
          </a:prstGeom>
        </p:spPr>
      </p:pic>
      <p:pic>
        <p:nvPicPr>
          <p:cNvPr id="19" name="그림 18" descr="재가암_교육_00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59832" y="3573016"/>
            <a:ext cx="2160240" cy="2808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dirty="0" smtClean="0"/>
              <a:t>5. </a:t>
            </a:r>
            <a:r>
              <a:rPr lang="ko-KR" altLang="en-US" sz="4000" dirty="0" smtClean="0"/>
              <a:t>사업추진결과</a:t>
            </a:r>
            <a:endParaRPr lang="ko-KR" altLang="en-US" sz="40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그림 3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dirty="0" smtClean="0"/>
              <a:t>5. </a:t>
            </a:r>
            <a:r>
              <a:rPr lang="ko-KR" altLang="en-US" sz="4000" dirty="0" smtClean="0"/>
              <a:t>사업추진결과</a:t>
            </a:r>
            <a:endParaRPr lang="ko-KR" altLang="en-US" sz="40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그림 3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4000" dirty="0" smtClean="0"/>
              <a:t>5. </a:t>
            </a:r>
            <a:r>
              <a:rPr lang="ko-KR" altLang="en-US" sz="4000" dirty="0" smtClean="0"/>
              <a:t>사업추진결과</a:t>
            </a:r>
            <a:endParaRPr lang="ko-KR" altLang="en-US" sz="4000" dirty="0"/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395536" y="1340768"/>
          <a:ext cx="8208912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그림 3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6669360"/>
            <a:ext cx="9144000" cy="188640"/>
          </a:xfrm>
          <a:prstGeom prst="rect">
            <a:avLst/>
          </a:prstGeom>
        </p:spPr>
      </p:pic>
      <p:pic>
        <p:nvPicPr>
          <p:cNvPr id="5" name="그림 4" descr="1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188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naver_com_20121004_0915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61136"/>
          </a:xfrm>
        </p:spPr>
      </p:pic>
      <p:sp>
        <p:nvSpPr>
          <p:cNvPr id="5" name="TextBox 4"/>
          <p:cNvSpPr txBox="1"/>
          <p:nvPr/>
        </p:nvSpPr>
        <p:spPr>
          <a:xfrm>
            <a:off x="179512" y="6021288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 smtClean="0">
                <a:latin typeface="HY수평선B" pitchFamily="18" charset="-127"/>
                <a:ea typeface="HY수평선B" pitchFamily="18" charset="-127"/>
              </a:rPr>
              <a:t>팔공산</a:t>
            </a:r>
            <a:r>
              <a:rPr lang="ko-KR" altLang="en-US" sz="3200" dirty="0" smtClean="0">
                <a:latin typeface="HY수평선B" pitchFamily="18" charset="-127"/>
                <a:ea typeface="HY수평선B" pitchFamily="18" charset="-127"/>
              </a:rPr>
              <a:t> </a:t>
            </a:r>
            <a:r>
              <a:rPr lang="ko-KR" altLang="en-US" sz="3200" dirty="0" err="1" smtClean="0">
                <a:latin typeface="HY수평선B" pitchFamily="18" charset="-127"/>
                <a:ea typeface="HY수평선B" pitchFamily="18" charset="-127"/>
              </a:rPr>
              <a:t>갓바위</a:t>
            </a:r>
            <a:endParaRPr lang="ko-KR" altLang="en-US" sz="3200" dirty="0"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 descr="SAM_73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35732"/>
            <a:ext cx="4732478" cy="6622268"/>
          </a:xfrm>
        </p:spPr>
      </p:pic>
      <p:sp>
        <p:nvSpPr>
          <p:cNvPr id="5" name="TextBox 4"/>
          <p:cNvSpPr txBox="1"/>
          <p:nvPr/>
        </p:nvSpPr>
        <p:spPr>
          <a:xfrm>
            <a:off x="5004048" y="3212976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smtClean="0">
                <a:latin typeface="HY수평선B" pitchFamily="18" charset="-127"/>
                <a:ea typeface="HY수평선B" pitchFamily="18" charset="-127"/>
              </a:rPr>
              <a:t>감사합니다</a:t>
            </a:r>
            <a:endParaRPr lang="ko-KR" altLang="en-US" sz="5400" dirty="0">
              <a:latin typeface="HY수평선B" pitchFamily="18" charset="-127"/>
              <a:ea typeface="HY수평선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841</Words>
  <Application>Microsoft Office PowerPoint</Application>
  <PresentationFormat>화면 슬라이드 쇼(4:3)</PresentationFormat>
  <Paragraphs>236</Paragraphs>
  <Slides>25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Office 테마</vt:lpstr>
      <vt:lpstr>슬라이드 1</vt:lpstr>
      <vt:lpstr>목 차</vt:lpstr>
      <vt:lpstr>1. 현황</vt:lpstr>
      <vt:lpstr>1. 현황</vt:lpstr>
      <vt:lpstr>1. 현황</vt:lpstr>
      <vt:lpstr>2. 필요성</vt:lpstr>
      <vt:lpstr>2. 사업목적</vt:lpstr>
      <vt:lpstr>슬라이드 8</vt:lpstr>
      <vt:lpstr>3. 사업추진내용</vt:lpstr>
      <vt:lpstr>4. 사업수행실적</vt:lpstr>
      <vt:lpstr>호스피스 소위원회 회의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5. 사업추진결과</vt:lpstr>
      <vt:lpstr>5. 사업추진결과</vt:lpstr>
      <vt:lpstr>5. 사업추진결과</vt:lpstr>
      <vt:lpstr>슬라이드 24</vt:lpstr>
      <vt:lpstr>슬라이드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knuh</dc:creator>
  <cp:lastModifiedBy>knuh</cp:lastModifiedBy>
  <cp:revision>32</cp:revision>
  <dcterms:created xsi:type="dcterms:W3CDTF">2012-10-10T03:34:07Z</dcterms:created>
  <dcterms:modified xsi:type="dcterms:W3CDTF">2012-10-11T07:07:34Z</dcterms:modified>
</cp:coreProperties>
</file>