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43205400"/>
  <p:notesSz cx="6807200" cy="9939338"/>
  <p:embeddedFontLst>
    <p:embeddedFont>
      <p:font typeface="나눔고딕" pitchFamily="50" charset="-127"/>
      <p:regular r:id="rId5"/>
      <p:bold r:id="rId6"/>
    </p:embeddedFont>
    <p:embeddedFont>
      <p:font typeface="나눔손글씨 펜" pitchFamily="66" charset="-127"/>
      <p:regular r:id="rId7"/>
    </p:embeddedFont>
    <p:embeddedFont>
      <p:font typeface="나눔고딕 ExtraBold" pitchFamily="50" charset="-127"/>
      <p:bold r:id="rId8"/>
    </p:embeddedFont>
    <p:embeddedFont>
      <p:font typeface="나눔손글씨 붓" pitchFamily="66" charset="-127"/>
      <p:regular r:id="rId9"/>
    </p:embeddedFont>
    <p:embeddedFont>
      <p:font typeface="HY견고딕" pitchFamily="18" charset="-127"/>
      <p:regular r:id="rId10"/>
    </p:embeddedFont>
    <p:embeddedFont>
      <p:font typeface="맑은 고딕" pitchFamily="50" charset="-127"/>
      <p:regular r:id="rId11"/>
      <p:bold r:id="rId12"/>
    </p:embeddedFont>
  </p:embeddedFontLst>
  <p:defaultTextStyle>
    <a:defPPr>
      <a:defRPr lang="ko-KR"/>
    </a:defPPr>
    <a:lvl1pPr marL="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5931"/>
    <a:srgbClr val="FFFF99"/>
    <a:srgbClr val="FFFF66"/>
    <a:srgbClr val="4F2803"/>
    <a:srgbClr val="7E450E"/>
    <a:srgbClr val="8A481A"/>
    <a:srgbClr val="301801"/>
    <a:srgbClr val="351904"/>
    <a:srgbClr val="F8ECE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386" autoAdjust="0"/>
    <p:restoredTop sz="94431" autoAdjust="0"/>
  </p:normalViewPr>
  <p:slideViewPr>
    <p:cSldViewPr>
      <p:cViewPr>
        <p:scale>
          <a:sx n="82" d="100"/>
          <a:sy n="82" d="100"/>
        </p:scale>
        <p:origin x="-78" y="6114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1" d="100"/>
        <a:sy n="51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628" y="-90"/>
      </p:cViewPr>
      <p:guideLst>
        <p:guide orient="horz" pos="3130"/>
        <p:guide pos="214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477F97-7A79-48C6-A943-B18053D737CB}" type="doc">
      <dgm:prSet loTypeId="urn:microsoft.com/office/officeart/2005/8/layout/radial4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20A93EDA-5C1E-49BE-8DCE-9A49FFEE87F2}">
      <dgm:prSet phldrT="[텍스트]"/>
      <dgm:spPr>
        <a:solidFill>
          <a:schemeClr val="accent6">
            <a:lumMod val="75000"/>
          </a:schemeClr>
        </a:solidFill>
      </dgm:spPr>
      <dgm:t>
        <a:bodyPr/>
        <a:lstStyle/>
        <a:p>
          <a:pPr latinLnBrk="1"/>
          <a:r>
            <a:rPr lang="ko-KR" altLang="en-US" b="1" dirty="0" smtClean="0"/>
            <a:t>효율적이고 신속한 완화의료 치료 </a:t>
          </a:r>
          <a:r>
            <a:rPr lang="ko-KR" altLang="en-US" b="1" dirty="0" smtClean="0"/>
            <a:t>  계획 </a:t>
          </a:r>
          <a:r>
            <a:rPr lang="ko-KR" altLang="en-US" b="1" dirty="0" smtClean="0"/>
            <a:t>수립</a:t>
          </a:r>
          <a:endParaRPr lang="ko-KR" altLang="en-US" b="1" dirty="0"/>
        </a:p>
      </dgm:t>
    </dgm:pt>
    <dgm:pt modelId="{6B5FAF43-2B06-42AA-923F-A8560918CDCD}" type="parTrans" cxnId="{29C13512-9362-4B4F-801E-9567534A4555}">
      <dgm:prSet/>
      <dgm:spPr/>
      <dgm:t>
        <a:bodyPr/>
        <a:lstStyle/>
        <a:p>
          <a:pPr latinLnBrk="1"/>
          <a:endParaRPr lang="ko-KR" altLang="en-US" b="1"/>
        </a:p>
      </dgm:t>
    </dgm:pt>
    <dgm:pt modelId="{1565D825-8E72-4E60-B1E6-ABBD06B4928F}" type="sibTrans" cxnId="{29C13512-9362-4B4F-801E-9567534A4555}">
      <dgm:prSet/>
      <dgm:spPr/>
      <dgm:t>
        <a:bodyPr/>
        <a:lstStyle/>
        <a:p>
          <a:pPr latinLnBrk="1"/>
          <a:endParaRPr lang="ko-KR" altLang="en-US" b="1"/>
        </a:p>
      </dgm:t>
    </dgm:pt>
    <dgm:pt modelId="{E1B9C93F-BE9D-4E62-A57C-4BC5D24841D5}">
      <dgm:prSet phldrT="[텍스트]"/>
      <dgm:spPr/>
      <dgm:t>
        <a:bodyPr/>
        <a:lstStyle/>
        <a:p>
          <a:pPr latinLnBrk="1"/>
          <a:r>
            <a:rPr lang="ko-KR" altLang="en-US" b="1" dirty="0" smtClean="0"/>
            <a:t>완화의료환자에 </a:t>
          </a:r>
          <a:endParaRPr lang="en-US" altLang="ko-KR" b="1" dirty="0" smtClean="0"/>
        </a:p>
        <a:p>
          <a:pPr latinLnBrk="1"/>
          <a:r>
            <a:rPr lang="ko-KR" altLang="en-US" b="1" dirty="0" smtClean="0"/>
            <a:t>대한 돌봄 체계 </a:t>
          </a:r>
          <a:endParaRPr lang="en-US" altLang="ko-KR" b="1" dirty="0" smtClean="0"/>
        </a:p>
        <a:p>
          <a:pPr latinLnBrk="1"/>
          <a:r>
            <a:rPr lang="ko-KR" altLang="en-US" b="1" dirty="0" smtClean="0"/>
            <a:t>규정 마련</a:t>
          </a:r>
          <a:endParaRPr lang="ko-KR" altLang="en-US" b="1" dirty="0"/>
        </a:p>
      </dgm:t>
    </dgm:pt>
    <dgm:pt modelId="{BB56C9A7-9664-441C-B27C-37466B9DA61C}" type="parTrans" cxnId="{C11CE506-3935-4D18-9F6A-EBF92180BE4F}">
      <dgm:prSet/>
      <dgm:spPr/>
      <dgm:t>
        <a:bodyPr/>
        <a:lstStyle/>
        <a:p>
          <a:pPr latinLnBrk="1"/>
          <a:endParaRPr lang="ko-KR" altLang="en-US" b="1"/>
        </a:p>
      </dgm:t>
    </dgm:pt>
    <dgm:pt modelId="{FE00DE5A-0208-4E10-BB97-91E423540F5F}" type="sibTrans" cxnId="{C11CE506-3935-4D18-9F6A-EBF92180BE4F}">
      <dgm:prSet/>
      <dgm:spPr/>
      <dgm:t>
        <a:bodyPr/>
        <a:lstStyle/>
        <a:p>
          <a:pPr latinLnBrk="1"/>
          <a:endParaRPr lang="ko-KR" altLang="en-US" b="1"/>
        </a:p>
      </dgm:t>
    </dgm:pt>
    <dgm:pt modelId="{4153BC1E-F50B-4134-90A4-06A00F2B01C2}">
      <dgm:prSet phldrT="[텍스트]"/>
      <dgm:spPr/>
      <dgm:t>
        <a:bodyPr/>
        <a:lstStyle/>
        <a:p>
          <a:pPr latinLnBrk="1"/>
          <a:r>
            <a:rPr lang="ko-KR" altLang="en-US" b="1" dirty="0" smtClean="0"/>
            <a:t>미흡한 병원 전자의무기록 시스템 수정</a:t>
          </a:r>
          <a:endParaRPr lang="ko-KR" altLang="en-US" b="1" dirty="0"/>
        </a:p>
      </dgm:t>
    </dgm:pt>
    <dgm:pt modelId="{813289C8-2908-42AA-A238-5141F2F9D344}" type="parTrans" cxnId="{47ADB296-C9F3-4E35-9406-E04FA3CF0D41}">
      <dgm:prSet/>
      <dgm:spPr/>
      <dgm:t>
        <a:bodyPr/>
        <a:lstStyle/>
        <a:p>
          <a:pPr latinLnBrk="1"/>
          <a:endParaRPr lang="ko-KR" altLang="en-US" b="1"/>
        </a:p>
      </dgm:t>
    </dgm:pt>
    <dgm:pt modelId="{6C3950F4-CD15-40B3-8675-304B9E78BA90}" type="sibTrans" cxnId="{47ADB296-C9F3-4E35-9406-E04FA3CF0D41}">
      <dgm:prSet/>
      <dgm:spPr/>
      <dgm:t>
        <a:bodyPr/>
        <a:lstStyle/>
        <a:p>
          <a:pPr latinLnBrk="1"/>
          <a:endParaRPr lang="ko-KR" altLang="en-US" b="1"/>
        </a:p>
      </dgm:t>
    </dgm:pt>
    <dgm:pt modelId="{BBE17CD5-68D7-48B9-93BA-EB1C98F95478}">
      <dgm:prSet phldrT="[텍스트]"/>
      <dgm:spPr/>
      <dgm:t>
        <a:bodyPr/>
        <a:lstStyle/>
        <a:p>
          <a:pPr latinLnBrk="1"/>
          <a:r>
            <a:rPr lang="ko-KR" altLang="en-US" b="1" dirty="0" smtClean="0"/>
            <a:t>완화의료 </a:t>
          </a:r>
          <a:r>
            <a:rPr lang="ko-KR" altLang="en-US" b="1" dirty="0" err="1" smtClean="0"/>
            <a:t>다학제</a:t>
          </a:r>
          <a:r>
            <a:rPr lang="ko-KR" altLang="en-US" b="1" dirty="0" smtClean="0"/>
            <a:t> 팀원이 공유할 수 있는 </a:t>
          </a:r>
          <a:r>
            <a:rPr lang="ko-KR" altLang="en-US" b="1" dirty="0" smtClean="0"/>
            <a:t>전자의무   기록 </a:t>
          </a:r>
          <a:r>
            <a:rPr lang="ko-KR" altLang="en-US" b="1" dirty="0" smtClean="0"/>
            <a:t>시스템 개발</a:t>
          </a:r>
          <a:endParaRPr lang="ko-KR" altLang="en-US" b="1" dirty="0"/>
        </a:p>
      </dgm:t>
    </dgm:pt>
    <dgm:pt modelId="{8CDE8F21-CB1D-46B1-93B5-12A0ACB10097}" type="parTrans" cxnId="{0B4AFE76-E444-4908-A445-1D72D83FCB03}">
      <dgm:prSet/>
      <dgm:spPr/>
      <dgm:t>
        <a:bodyPr/>
        <a:lstStyle/>
        <a:p>
          <a:pPr latinLnBrk="1"/>
          <a:endParaRPr lang="ko-KR" altLang="en-US" b="1"/>
        </a:p>
      </dgm:t>
    </dgm:pt>
    <dgm:pt modelId="{7649FFD3-8ADE-4898-9B94-6F1EE36DC8BE}" type="sibTrans" cxnId="{0B4AFE76-E444-4908-A445-1D72D83FCB03}">
      <dgm:prSet/>
      <dgm:spPr/>
      <dgm:t>
        <a:bodyPr/>
        <a:lstStyle/>
        <a:p>
          <a:pPr latinLnBrk="1"/>
          <a:endParaRPr lang="ko-KR" altLang="en-US" b="1"/>
        </a:p>
      </dgm:t>
    </dgm:pt>
    <dgm:pt modelId="{57D84979-77C5-4093-AE34-5D72DC61EDAB}" type="pres">
      <dgm:prSet presAssocID="{54477F97-7A79-48C6-A943-B18053D737C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2226E47-E554-4CC4-A899-F42EF73B8A07}" type="pres">
      <dgm:prSet presAssocID="{20A93EDA-5C1E-49BE-8DCE-9A49FFEE87F2}" presName="centerShape" presStyleLbl="node0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02C9142B-0A81-449E-A530-54337C12593D}" type="pres">
      <dgm:prSet presAssocID="{BB56C9A7-9664-441C-B27C-37466B9DA61C}" presName="parTrans" presStyleLbl="bg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9240D455-06CB-4932-80DA-E68549CCADA0}" type="pres">
      <dgm:prSet presAssocID="{E1B9C93F-BE9D-4E62-A57C-4BC5D24841D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CEFFDB2-D892-45BD-B59A-544F425B07A5}" type="pres">
      <dgm:prSet presAssocID="{813289C8-2908-42AA-A238-5141F2F9D344}" presName="parTrans" presStyleLbl="bg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5C261BA1-63B8-4894-99C9-B5B0BDCFE63A}" type="pres">
      <dgm:prSet presAssocID="{4153BC1E-F50B-4134-90A4-06A00F2B01C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14C69D7-A09A-4C5D-BCDE-54051C795F28}" type="pres">
      <dgm:prSet presAssocID="{8CDE8F21-CB1D-46B1-93B5-12A0ACB10097}" presName="parTrans" presStyleLbl="bg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F290F64F-D561-42A7-AB9D-AB8D390F4053}" type="pres">
      <dgm:prSet presAssocID="{BBE17CD5-68D7-48B9-93BA-EB1C98F9547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22F34967-B9B2-40F4-A71A-FC8DEBA157A8}" type="presOf" srcId="{54477F97-7A79-48C6-A943-B18053D737CB}" destId="{57D84979-77C5-4093-AE34-5D72DC61EDAB}" srcOrd="0" destOrd="0" presId="urn:microsoft.com/office/officeart/2005/8/layout/radial4"/>
    <dgm:cxn modelId="{0B4AFE76-E444-4908-A445-1D72D83FCB03}" srcId="{20A93EDA-5C1E-49BE-8DCE-9A49FFEE87F2}" destId="{BBE17CD5-68D7-48B9-93BA-EB1C98F95478}" srcOrd="2" destOrd="0" parTransId="{8CDE8F21-CB1D-46B1-93B5-12A0ACB10097}" sibTransId="{7649FFD3-8ADE-4898-9B94-6F1EE36DC8BE}"/>
    <dgm:cxn modelId="{9EA958E9-E165-4B2E-844D-366EC790E0F3}" type="presOf" srcId="{E1B9C93F-BE9D-4E62-A57C-4BC5D24841D5}" destId="{9240D455-06CB-4932-80DA-E68549CCADA0}" srcOrd="0" destOrd="0" presId="urn:microsoft.com/office/officeart/2005/8/layout/radial4"/>
    <dgm:cxn modelId="{2E947AF0-493C-4D7A-BD57-37FA522A35EC}" type="presOf" srcId="{813289C8-2908-42AA-A238-5141F2F9D344}" destId="{BCEFFDB2-D892-45BD-B59A-544F425B07A5}" srcOrd="0" destOrd="0" presId="urn:microsoft.com/office/officeart/2005/8/layout/radial4"/>
    <dgm:cxn modelId="{29C13512-9362-4B4F-801E-9567534A4555}" srcId="{54477F97-7A79-48C6-A943-B18053D737CB}" destId="{20A93EDA-5C1E-49BE-8DCE-9A49FFEE87F2}" srcOrd="0" destOrd="0" parTransId="{6B5FAF43-2B06-42AA-923F-A8560918CDCD}" sibTransId="{1565D825-8E72-4E60-B1E6-ABBD06B4928F}"/>
    <dgm:cxn modelId="{9EF83267-2BD6-4A05-9131-4C54B22C3D50}" type="presOf" srcId="{20A93EDA-5C1E-49BE-8DCE-9A49FFEE87F2}" destId="{12226E47-E554-4CC4-A899-F42EF73B8A07}" srcOrd="0" destOrd="0" presId="urn:microsoft.com/office/officeart/2005/8/layout/radial4"/>
    <dgm:cxn modelId="{B43033CB-7652-428B-9951-840485A8F4DD}" type="presOf" srcId="{4153BC1E-F50B-4134-90A4-06A00F2B01C2}" destId="{5C261BA1-63B8-4894-99C9-B5B0BDCFE63A}" srcOrd="0" destOrd="0" presId="urn:microsoft.com/office/officeart/2005/8/layout/radial4"/>
    <dgm:cxn modelId="{4D2BE4C6-5CEE-4E45-8F72-D1B4D14C2D2F}" type="presOf" srcId="{BBE17CD5-68D7-48B9-93BA-EB1C98F95478}" destId="{F290F64F-D561-42A7-AB9D-AB8D390F4053}" srcOrd="0" destOrd="0" presId="urn:microsoft.com/office/officeart/2005/8/layout/radial4"/>
    <dgm:cxn modelId="{C11CE506-3935-4D18-9F6A-EBF92180BE4F}" srcId="{20A93EDA-5C1E-49BE-8DCE-9A49FFEE87F2}" destId="{E1B9C93F-BE9D-4E62-A57C-4BC5D24841D5}" srcOrd="0" destOrd="0" parTransId="{BB56C9A7-9664-441C-B27C-37466B9DA61C}" sibTransId="{FE00DE5A-0208-4E10-BB97-91E423540F5F}"/>
    <dgm:cxn modelId="{E573B631-73F8-4571-84F4-6EBA74DB356F}" type="presOf" srcId="{BB56C9A7-9664-441C-B27C-37466B9DA61C}" destId="{02C9142B-0A81-449E-A530-54337C12593D}" srcOrd="0" destOrd="0" presId="urn:microsoft.com/office/officeart/2005/8/layout/radial4"/>
    <dgm:cxn modelId="{47ADB296-C9F3-4E35-9406-E04FA3CF0D41}" srcId="{20A93EDA-5C1E-49BE-8DCE-9A49FFEE87F2}" destId="{4153BC1E-F50B-4134-90A4-06A00F2B01C2}" srcOrd="1" destOrd="0" parTransId="{813289C8-2908-42AA-A238-5141F2F9D344}" sibTransId="{6C3950F4-CD15-40B3-8675-304B9E78BA90}"/>
    <dgm:cxn modelId="{42F004A1-52A8-4A6A-8D90-B7335A6CAF8E}" type="presOf" srcId="{8CDE8F21-CB1D-46B1-93B5-12A0ACB10097}" destId="{114C69D7-A09A-4C5D-BCDE-54051C795F28}" srcOrd="0" destOrd="0" presId="urn:microsoft.com/office/officeart/2005/8/layout/radial4"/>
    <dgm:cxn modelId="{B038F8F2-3606-4260-853B-8F0577916446}" type="presParOf" srcId="{57D84979-77C5-4093-AE34-5D72DC61EDAB}" destId="{12226E47-E554-4CC4-A899-F42EF73B8A07}" srcOrd="0" destOrd="0" presId="urn:microsoft.com/office/officeart/2005/8/layout/radial4"/>
    <dgm:cxn modelId="{CDED3C25-089E-4E67-933A-861C9F0E9A1C}" type="presParOf" srcId="{57D84979-77C5-4093-AE34-5D72DC61EDAB}" destId="{02C9142B-0A81-449E-A530-54337C12593D}" srcOrd="1" destOrd="0" presId="urn:microsoft.com/office/officeart/2005/8/layout/radial4"/>
    <dgm:cxn modelId="{9822CAB7-C4E0-44D9-BD04-43FB5F09A6EF}" type="presParOf" srcId="{57D84979-77C5-4093-AE34-5D72DC61EDAB}" destId="{9240D455-06CB-4932-80DA-E68549CCADA0}" srcOrd="2" destOrd="0" presId="urn:microsoft.com/office/officeart/2005/8/layout/radial4"/>
    <dgm:cxn modelId="{CA11F9DA-4A15-4419-B41E-4E7B8DF16942}" type="presParOf" srcId="{57D84979-77C5-4093-AE34-5D72DC61EDAB}" destId="{BCEFFDB2-D892-45BD-B59A-544F425B07A5}" srcOrd="3" destOrd="0" presId="urn:microsoft.com/office/officeart/2005/8/layout/radial4"/>
    <dgm:cxn modelId="{38454BAE-83A7-414D-9EF3-B157795E1585}" type="presParOf" srcId="{57D84979-77C5-4093-AE34-5D72DC61EDAB}" destId="{5C261BA1-63B8-4894-99C9-B5B0BDCFE63A}" srcOrd="4" destOrd="0" presId="urn:microsoft.com/office/officeart/2005/8/layout/radial4"/>
    <dgm:cxn modelId="{F54CEA63-DCBF-4978-97AA-B20B1F2A78A3}" type="presParOf" srcId="{57D84979-77C5-4093-AE34-5D72DC61EDAB}" destId="{114C69D7-A09A-4C5D-BCDE-54051C795F28}" srcOrd="5" destOrd="0" presId="urn:microsoft.com/office/officeart/2005/8/layout/radial4"/>
    <dgm:cxn modelId="{53C7BDD5-0CBC-4843-ADB2-25A0119AC1DC}" type="presParOf" srcId="{57D84979-77C5-4093-AE34-5D72DC61EDAB}" destId="{F290F64F-D561-42A7-AB9D-AB8D390F405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1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FAAD93-46CC-4361-AF72-E9ADAAC017CA}" type="doc">
      <dgm:prSet loTypeId="urn:microsoft.com/office/officeart/2005/8/layout/hProcess9" loCatId="process" qsTypeId="urn:microsoft.com/office/officeart/2005/8/quickstyle/simple4" qsCatId="simple" csTypeId="urn:microsoft.com/office/officeart/2005/8/colors/accent0_3" csCatId="mainScheme" phldr="1"/>
      <dgm:spPr/>
    </dgm:pt>
    <dgm:pt modelId="{C1C0D1A4-A2B7-4313-86DF-9C071F51C84B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+mn-lt"/>
            </a:rPr>
            <a:t>호스피스완화의료에  환자와 가족   동의</a:t>
          </a:r>
          <a:endParaRPr lang="ko-KR" altLang="en-US" b="1" dirty="0">
            <a:latin typeface="+mn-lt"/>
          </a:endParaRPr>
        </a:p>
      </dgm:t>
    </dgm:pt>
    <dgm:pt modelId="{4F468E22-6FB9-4E35-BF8D-B8E542B06921}" type="parTrans" cxnId="{DF960317-745C-4F12-85D2-C18D81A18305}">
      <dgm:prSet/>
      <dgm:spPr/>
      <dgm:t>
        <a:bodyPr/>
        <a:lstStyle/>
        <a:p>
          <a:pPr latinLnBrk="1"/>
          <a:endParaRPr lang="ko-KR" altLang="en-US" b="1">
            <a:latin typeface="+mn-lt"/>
          </a:endParaRPr>
        </a:p>
      </dgm:t>
    </dgm:pt>
    <dgm:pt modelId="{E3860B0F-51AC-44A4-8E83-B093F85511A3}" type="sibTrans" cxnId="{DF960317-745C-4F12-85D2-C18D81A18305}">
      <dgm:prSet/>
      <dgm:spPr/>
      <dgm:t>
        <a:bodyPr/>
        <a:lstStyle/>
        <a:p>
          <a:pPr latinLnBrk="1"/>
          <a:endParaRPr lang="ko-KR" altLang="en-US" b="1">
            <a:latin typeface="+mn-lt"/>
          </a:endParaRPr>
        </a:p>
      </dgm:t>
    </dgm:pt>
    <dgm:pt modelId="{5F543145-C3A7-4C2F-B0E5-348DA949AE20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+mn-lt"/>
            </a:rPr>
            <a:t>입원수속</a:t>
          </a:r>
          <a:endParaRPr lang="ko-KR" altLang="en-US" b="1" dirty="0">
            <a:latin typeface="+mn-lt"/>
          </a:endParaRPr>
        </a:p>
      </dgm:t>
    </dgm:pt>
    <dgm:pt modelId="{5B642DFA-B634-4E0C-A8D7-F6C6F229C95D}" type="parTrans" cxnId="{48DA7F8C-1569-4A4E-807C-82E93A87AC1A}">
      <dgm:prSet/>
      <dgm:spPr/>
      <dgm:t>
        <a:bodyPr/>
        <a:lstStyle/>
        <a:p>
          <a:pPr latinLnBrk="1"/>
          <a:endParaRPr lang="ko-KR" altLang="en-US" b="1">
            <a:latin typeface="+mn-lt"/>
          </a:endParaRPr>
        </a:p>
      </dgm:t>
    </dgm:pt>
    <dgm:pt modelId="{F3691332-55DE-433D-A8C0-3853F32565D2}" type="sibTrans" cxnId="{48DA7F8C-1569-4A4E-807C-82E93A87AC1A}">
      <dgm:prSet/>
      <dgm:spPr/>
      <dgm:t>
        <a:bodyPr/>
        <a:lstStyle/>
        <a:p>
          <a:pPr latinLnBrk="1"/>
          <a:endParaRPr lang="ko-KR" altLang="en-US" b="1">
            <a:latin typeface="+mn-lt"/>
          </a:endParaRPr>
        </a:p>
      </dgm:t>
    </dgm:pt>
    <dgm:pt modelId="{7E4739CD-CABB-4F25-A83E-E6E550BBB13C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+mn-lt"/>
            </a:rPr>
            <a:t>전산화면 내  환자 정보에 </a:t>
          </a:r>
          <a:endParaRPr lang="en-US" altLang="ko-KR" b="1" dirty="0" smtClean="0">
            <a:latin typeface="+mn-lt"/>
          </a:endParaRPr>
        </a:p>
        <a:p>
          <a:pPr latinLnBrk="1"/>
          <a:r>
            <a:rPr lang="en-US" altLang="ko-KR" b="1" dirty="0" smtClean="0">
              <a:solidFill>
                <a:srgbClr val="FFFF00"/>
              </a:solidFill>
              <a:latin typeface="+mn-lt"/>
            </a:rPr>
            <a:t>“</a:t>
          </a:r>
          <a:r>
            <a:rPr lang="ko-KR" altLang="en-US" b="1" dirty="0" smtClean="0">
              <a:solidFill>
                <a:srgbClr val="FFFF00"/>
              </a:solidFill>
              <a:latin typeface="+mn-lt"/>
            </a:rPr>
            <a:t>호스피스   환자</a:t>
          </a:r>
          <a:r>
            <a:rPr lang="en-US" altLang="ko-KR" b="1" dirty="0" smtClean="0">
              <a:solidFill>
                <a:srgbClr val="FFFF00"/>
              </a:solidFill>
              <a:latin typeface="+mn-lt"/>
            </a:rPr>
            <a:t>”</a:t>
          </a:r>
          <a:r>
            <a:rPr lang="ko-KR" altLang="en-US" b="1" dirty="0" smtClean="0">
              <a:solidFill>
                <a:srgbClr val="FFFF00"/>
              </a:solidFill>
              <a:latin typeface="+mn-lt"/>
            </a:rPr>
            <a:t>체크</a:t>
          </a:r>
          <a:endParaRPr lang="ko-KR" altLang="en-US" b="1" dirty="0">
            <a:solidFill>
              <a:srgbClr val="FFFF00"/>
            </a:solidFill>
            <a:latin typeface="+mn-lt"/>
          </a:endParaRPr>
        </a:p>
      </dgm:t>
    </dgm:pt>
    <dgm:pt modelId="{44988331-71CD-4E4B-B3AF-4B584AD951F1}" type="parTrans" cxnId="{A6B4957F-F134-49F9-99A7-810C05313530}">
      <dgm:prSet/>
      <dgm:spPr/>
      <dgm:t>
        <a:bodyPr/>
        <a:lstStyle/>
        <a:p>
          <a:pPr latinLnBrk="1"/>
          <a:endParaRPr lang="ko-KR" altLang="en-US" b="1">
            <a:latin typeface="+mn-lt"/>
          </a:endParaRPr>
        </a:p>
      </dgm:t>
    </dgm:pt>
    <dgm:pt modelId="{DF2A2902-82F4-4B04-90F9-72EEEDEA5803}" type="sibTrans" cxnId="{A6B4957F-F134-49F9-99A7-810C05313530}">
      <dgm:prSet/>
      <dgm:spPr/>
      <dgm:t>
        <a:bodyPr/>
        <a:lstStyle/>
        <a:p>
          <a:pPr latinLnBrk="1"/>
          <a:endParaRPr lang="ko-KR" altLang="en-US" b="1">
            <a:latin typeface="+mn-lt"/>
          </a:endParaRPr>
        </a:p>
      </dgm:t>
    </dgm:pt>
    <dgm:pt modelId="{8EB2CFFB-8D82-40A8-9A71-02ECB40FFFE2}">
      <dgm:prSet phldrT="[텍스트]"/>
      <dgm:spPr/>
      <dgm:t>
        <a:bodyPr/>
        <a:lstStyle/>
        <a:p>
          <a:pPr latinLnBrk="1"/>
          <a:r>
            <a:rPr lang="ko-KR" altLang="en-US" b="1" dirty="0" smtClean="0">
              <a:latin typeface="+mn-lt"/>
            </a:rPr>
            <a:t>환자진료  관련 모든 화면에 </a:t>
          </a:r>
          <a:r>
            <a:rPr lang="en-US" altLang="ko-KR" b="1" dirty="0" smtClean="0">
              <a:solidFill>
                <a:srgbClr val="FFFF00"/>
              </a:solidFill>
              <a:latin typeface="+mn-lt"/>
            </a:rPr>
            <a:t>“</a:t>
          </a:r>
          <a:r>
            <a:rPr lang="ko-KR" altLang="en-US" b="1" dirty="0" smtClean="0">
              <a:solidFill>
                <a:srgbClr val="FFFF00"/>
              </a:solidFill>
              <a:latin typeface="+mn-lt"/>
            </a:rPr>
            <a:t>호</a:t>
          </a:r>
          <a:r>
            <a:rPr lang="en-US" altLang="ko-KR" b="1" dirty="0" smtClean="0">
              <a:solidFill>
                <a:srgbClr val="FFFF00"/>
              </a:solidFill>
              <a:latin typeface="+mn-lt"/>
            </a:rPr>
            <a:t>”  </a:t>
          </a:r>
          <a:r>
            <a:rPr lang="ko-KR" altLang="en-US" b="1" dirty="0" smtClean="0">
              <a:latin typeface="+mn-lt"/>
            </a:rPr>
            <a:t>또는 </a:t>
          </a:r>
          <a:r>
            <a:rPr lang="en-US" altLang="ko-KR" b="1" dirty="0" smtClean="0">
              <a:solidFill>
                <a:srgbClr val="FFFF00"/>
              </a:solidFill>
              <a:latin typeface="+mn-lt"/>
            </a:rPr>
            <a:t>“H”</a:t>
          </a:r>
          <a:r>
            <a:rPr lang="ko-KR" altLang="en-US" b="1" dirty="0" smtClean="0">
              <a:latin typeface="+mn-lt"/>
            </a:rPr>
            <a:t>로</a:t>
          </a:r>
          <a:r>
            <a:rPr lang="en-US" altLang="ko-KR" b="1" dirty="0" smtClean="0">
              <a:latin typeface="+mn-lt"/>
            </a:rPr>
            <a:t>   </a:t>
          </a:r>
          <a:r>
            <a:rPr lang="ko-KR" altLang="en-US" b="1" dirty="0" smtClean="0">
              <a:latin typeface="+mn-lt"/>
            </a:rPr>
            <a:t>표시</a:t>
          </a:r>
          <a:endParaRPr lang="ko-KR" altLang="en-US" b="1" dirty="0">
            <a:latin typeface="+mn-lt"/>
          </a:endParaRPr>
        </a:p>
      </dgm:t>
    </dgm:pt>
    <dgm:pt modelId="{49B047D6-949D-430C-974B-CBFEAAE8AB59}" type="parTrans" cxnId="{297B1222-B877-4D72-B85A-0B4C058AC30B}">
      <dgm:prSet/>
      <dgm:spPr/>
      <dgm:t>
        <a:bodyPr/>
        <a:lstStyle/>
        <a:p>
          <a:pPr latinLnBrk="1"/>
          <a:endParaRPr lang="ko-KR" altLang="en-US" b="1">
            <a:latin typeface="+mn-lt"/>
          </a:endParaRPr>
        </a:p>
      </dgm:t>
    </dgm:pt>
    <dgm:pt modelId="{0E3E2929-8147-4C67-B4D7-D2672A99C9D2}" type="sibTrans" cxnId="{297B1222-B877-4D72-B85A-0B4C058AC30B}">
      <dgm:prSet/>
      <dgm:spPr/>
      <dgm:t>
        <a:bodyPr/>
        <a:lstStyle/>
        <a:p>
          <a:pPr latinLnBrk="1"/>
          <a:endParaRPr lang="ko-KR" altLang="en-US" b="1">
            <a:latin typeface="+mn-lt"/>
          </a:endParaRPr>
        </a:p>
      </dgm:t>
    </dgm:pt>
    <dgm:pt modelId="{D9900762-FD5B-498F-93B3-1C1134F05E13}" type="pres">
      <dgm:prSet presAssocID="{40FAAD93-46CC-4361-AF72-E9ADAAC017CA}" presName="CompostProcess" presStyleCnt="0">
        <dgm:presLayoutVars>
          <dgm:dir/>
          <dgm:resizeHandles val="exact"/>
        </dgm:presLayoutVars>
      </dgm:prSet>
      <dgm:spPr/>
    </dgm:pt>
    <dgm:pt modelId="{E4338F2D-B454-462E-BE31-D0C2C41D4764}" type="pres">
      <dgm:prSet presAssocID="{40FAAD93-46CC-4361-AF72-E9ADAAC017CA}" presName="arrow" presStyleLbl="bgShp" presStyleIdx="0" presStyleCnt="1"/>
      <dgm:spPr/>
    </dgm:pt>
    <dgm:pt modelId="{3E5494C8-BDAA-4DEC-8198-22F5500126D3}" type="pres">
      <dgm:prSet presAssocID="{40FAAD93-46CC-4361-AF72-E9ADAAC017CA}" presName="linearProcess" presStyleCnt="0"/>
      <dgm:spPr/>
    </dgm:pt>
    <dgm:pt modelId="{E64C5ABB-518E-403A-B7F4-66AC1B8559DF}" type="pres">
      <dgm:prSet presAssocID="{C1C0D1A4-A2B7-4313-86DF-9C071F51C84B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72217CC-5533-4792-AF03-1D474329CC08}" type="pres">
      <dgm:prSet presAssocID="{E3860B0F-51AC-44A4-8E83-B093F85511A3}" presName="sibTrans" presStyleCnt="0"/>
      <dgm:spPr/>
    </dgm:pt>
    <dgm:pt modelId="{B6FDA76A-FEC0-4632-8929-ED15DFDD4C1D}" type="pres">
      <dgm:prSet presAssocID="{5F543145-C3A7-4C2F-B0E5-348DA949AE20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FA9FC6-77E0-46C2-A4D1-D91B39BD3C2C}" type="pres">
      <dgm:prSet presAssocID="{F3691332-55DE-433D-A8C0-3853F32565D2}" presName="sibTrans" presStyleCnt="0"/>
      <dgm:spPr/>
    </dgm:pt>
    <dgm:pt modelId="{6C2E6297-EED7-4B9B-83C4-450721CBE6BA}" type="pres">
      <dgm:prSet presAssocID="{7E4739CD-CABB-4F25-A83E-E6E550BBB13C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4D07994-CE55-4FFA-980E-53DBEEDAB298}" type="pres">
      <dgm:prSet presAssocID="{DF2A2902-82F4-4B04-90F9-72EEEDEA5803}" presName="sibTrans" presStyleCnt="0"/>
      <dgm:spPr/>
    </dgm:pt>
    <dgm:pt modelId="{D269BB9C-F629-48FC-A2D5-EAA22DD6D4F8}" type="pres">
      <dgm:prSet presAssocID="{8EB2CFFB-8D82-40A8-9A71-02ECB40FFFE2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D75C69E-397E-4F9B-BC99-1EF45EB60F39}" type="presOf" srcId="{5F543145-C3A7-4C2F-B0E5-348DA949AE20}" destId="{B6FDA76A-FEC0-4632-8929-ED15DFDD4C1D}" srcOrd="0" destOrd="0" presId="urn:microsoft.com/office/officeart/2005/8/layout/hProcess9"/>
    <dgm:cxn modelId="{E30D9EB5-C68E-48E9-A58D-6558B58DBF12}" type="presOf" srcId="{7E4739CD-CABB-4F25-A83E-E6E550BBB13C}" destId="{6C2E6297-EED7-4B9B-83C4-450721CBE6BA}" srcOrd="0" destOrd="0" presId="urn:microsoft.com/office/officeart/2005/8/layout/hProcess9"/>
    <dgm:cxn modelId="{297B1222-B877-4D72-B85A-0B4C058AC30B}" srcId="{40FAAD93-46CC-4361-AF72-E9ADAAC017CA}" destId="{8EB2CFFB-8D82-40A8-9A71-02ECB40FFFE2}" srcOrd="3" destOrd="0" parTransId="{49B047D6-949D-430C-974B-CBFEAAE8AB59}" sibTransId="{0E3E2929-8147-4C67-B4D7-D2672A99C9D2}"/>
    <dgm:cxn modelId="{6FA27283-5A69-4652-8378-139694F53135}" type="presOf" srcId="{8EB2CFFB-8D82-40A8-9A71-02ECB40FFFE2}" destId="{D269BB9C-F629-48FC-A2D5-EAA22DD6D4F8}" srcOrd="0" destOrd="0" presId="urn:microsoft.com/office/officeart/2005/8/layout/hProcess9"/>
    <dgm:cxn modelId="{A6B4957F-F134-49F9-99A7-810C05313530}" srcId="{40FAAD93-46CC-4361-AF72-E9ADAAC017CA}" destId="{7E4739CD-CABB-4F25-A83E-E6E550BBB13C}" srcOrd="2" destOrd="0" parTransId="{44988331-71CD-4E4B-B3AF-4B584AD951F1}" sibTransId="{DF2A2902-82F4-4B04-90F9-72EEEDEA5803}"/>
    <dgm:cxn modelId="{48DA7F8C-1569-4A4E-807C-82E93A87AC1A}" srcId="{40FAAD93-46CC-4361-AF72-E9ADAAC017CA}" destId="{5F543145-C3A7-4C2F-B0E5-348DA949AE20}" srcOrd="1" destOrd="0" parTransId="{5B642DFA-B634-4E0C-A8D7-F6C6F229C95D}" sibTransId="{F3691332-55DE-433D-A8C0-3853F32565D2}"/>
    <dgm:cxn modelId="{A2C6C0BA-8697-4550-911A-A42C538FB99E}" type="presOf" srcId="{40FAAD93-46CC-4361-AF72-E9ADAAC017CA}" destId="{D9900762-FD5B-498F-93B3-1C1134F05E13}" srcOrd="0" destOrd="0" presId="urn:microsoft.com/office/officeart/2005/8/layout/hProcess9"/>
    <dgm:cxn modelId="{DF960317-745C-4F12-85D2-C18D81A18305}" srcId="{40FAAD93-46CC-4361-AF72-E9ADAAC017CA}" destId="{C1C0D1A4-A2B7-4313-86DF-9C071F51C84B}" srcOrd="0" destOrd="0" parTransId="{4F468E22-6FB9-4E35-BF8D-B8E542B06921}" sibTransId="{E3860B0F-51AC-44A4-8E83-B093F85511A3}"/>
    <dgm:cxn modelId="{3B678614-A134-4782-B29F-F92262E959D7}" type="presOf" srcId="{C1C0D1A4-A2B7-4313-86DF-9C071F51C84B}" destId="{E64C5ABB-518E-403A-B7F4-66AC1B8559DF}" srcOrd="0" destOrd="0" presId="urn:microsoft.com/office/officeart/2005/8/layout/hProcess9"/>
    <dgm:cxn modelId="{47FDB0A5-1C71-4EE7-92F5-339F1B3DBD7B}" type="presParOf" srcId="{D9900762-FD5B-498F-93B3-1C1134F05E13}" destId="{E4338F2D-B454-462E-BE31-D0C2C41D4764}" srcOrd="0" destOrd="0" presId="urn:microsoft.com/office/officeart/2005/8/layout/hProcess9"/>
    <dgm:cxn modelId="{23BB7070-5B61-4FDA-9F88-297AE867A985}" type="presParOf" srcId="{D9900762-FD5B-498F-93B3-1C1134F05E13}" destId="{3E5494C8-BDAA-4DEC-8198-22F5500126D3}" srcOrd="1" destOrd="0" presId="urn:microsoft.com/office/officeart/2005/8/layout/hProcess9"/>
    <dgm:cxn modelId="{5DB5165C-677A-4BF3-9738-EA97BFBB6374}" type="presParOf" srcId="{3E5494C8-BDAA-4DEC-8198-22F5500126D3}" destId="{E64C5ABB-518E-403A-B7F4-66AC1B8559DF}" srcOrd="0" destOrd="0" presId="urn:microsoft.com/office/officeart/2005/8/layout/hProcess9"/>
    <dgm:cxn modelId="{09163B4B-F0D7-4D23-9659-AD16F71AAAB5}" type="presParOf" srcId="{3E5494C8-BDAA-4DEC-8198-22F5500126D3}" destId="{972217CC-5533-4792-AF03-1D474329CC08}" srcOrd="1" destOrd="0" presId="urn:microsoft.com/office/officeart/2005/8/layout/hProcess9"/>
    <dgm:cxn modelId="{7995D5E4-0FAF-49E2-8F92-0CF90C78FF6F}" type="presParOf" srcId="{3E5494C8-BDAA-4DEC-8198-22F5500126D3}" destId="{B6FDA76A-FEC0-4632-8929-ED15DFDD4C1D}" srcOrd="2" destOrd="0" presId="urn:microsoft.com/office/officeart/2005/8/layout/hProcess9"/>
    <dgm:cxn modelId="{B795A496-700B-4FD1-BE16-F6BFBB75C5A1}" type="presParOf" srcId="{3E5494C8-BDAA-4DEC-8198-22F5500126D3}" destId="{0CFA9FC6-77E0-46C2-A4D1-D91B39BD3C2C}" srcOrd="3" destOrd="0" presId="urn:microsoft.com/office/officeart/2005/8/layout/hProcess9"/>
    <dgm:cxn modelId="{B5E26DC8-70AE-463D-9089-FA0DF5BFF320}" type="presParOf" srcId="{3E5494C8-BDAA-4DEC-8198-22F5500126D3}" destId="{6C2E6297-EED7-4B9B-83C4-450721CBE6BA}" srcOrd="4" destOrd="0" presId="urn:microsoft.com/office/officeart/2005/8/layout/hProcess9"/>
    <dgm:cxn modelId="{D399B09C-586B-4F05-9F15-A4228B0998E0}" type="presParOf" srcId="{3E5494C8-BDAA-4DEC-8198-22F5500126D3}" destId="{D4D07994-CE55-4FFA-980E-53DBEEDAB298}" srcOrd="5" destOrd="0" presId="urn:microsoft.com/office/officeart/2005/8/layout/hProcess9"/>
    <dgm:cxn modelId="{B1C22B19-48DC-44B5-9C06-D12B2F02256D}" type="presParOf" srcId="{3E5494C8-BDAA-4DEC-8198-22F5500126D3}" destId="{D269BB9C-F629-48FC-A2D5-EAA22DD6D4F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2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4A81CF-24B2-431D-A0CF-ACB5638DA360}" type="doc">
      <dgm:prSet loTypeId="urn:microsoft.com/office/officeart/2005/8/layout/vProcess5" loCatId="process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3B7BAE69-33F4-42FA-BE48-E2497A94F3E3}">
      <dgm:prSet phldrT="[텍스트]"/>
      <dgm:spPr/>
      <dgm:t>
        <a:bodyPr/>
        <a:lstStyle/>
        <a:p>
          <a:pPr latinLnBrk="1"/>
          <a:r>
            <a:rPr lang="en-US" altLang="ko-KR" b="1" dirty="0" smtClean="0"/>
            <a:t>2013</a:t>
          </a:r>
          <a:r>
            <a:rPr lang="ko-KR" altLang="en-US" b="1" dirty="0" smtClean="0"/>
            <a:t>년 완화의료 활성화 대책 발표</a:t>
          </a:r>
          <a:endParaRPr lang="ko-KR" altLang="en-US" b="1" dirty="0"/>
        </a:p>
      </dgm:t>
    </dgm:pt>
    <dgm:pt modelId="{3876DE40-704C-4415-9B8F-46A48BCE425B}" type="parTrans" cxnId="{18376869-3D29-44D1-A0DF-D7F9280DAF86}">
      <dgm:prSet/>
      <dgm:spPr/>
      <dgm:t>
        <a:bodyPr/>
        <a:lstStyle/>
        <a:p>
          <a:pPr latinLnBrk="1"/>
          <a:endParaRPr lang="ko-KR" altLang="en-US" b="1"/>
        </a:p>
      </dgm:t>
    </dgm:pt>
    <dgm:pt modelId="{8EED416C-DBEC-4DD3-9B3A-2DB6670547FC}" type="sibTrans" cxnId="{18376869-3D29-44D1-A0DF-D7F9280DAF86}">
      <dgm:prSet/>
      <dgm:spPr/>
      <dgm:t>
        <a:bodyPr/>
        <a:lstStyle/>
        <a:p>
          <a:pPr latinLnBrk="1"/>
          <a:endParaRPr lang="ko-KR" altLang="en-US" b="1"/>
        </a:p>
      </dgm:t>
    </dgm:pt>
    <dgm:pt modelId="{77294F34-1C7B-4FDD-92AF-CF513D549929}">
      <dgm:prSet phldrT="[텍스트]"/>
      <dgm:spPr/>
      <dgm:t>
        <a:bodyPr/>
        <a:lstStyle/>
        <a:p>
          <a:pPr latinLnBrk="1"/>
          <a:r>
            <a:rPr lang="ko-KR" altLang="en-US" b="1" dirty="0" smtClean="0"/>
            <a:t>완화의료에 대한 의료기관 평가항목 신설</a:t>
          </a:r>
          <a:endParaRPr lang="ko-KR" altLang="en-US" b="1" dirty="0"/>
        </a:p>
      </dgm:t>
    </dgm:pt>
    <dgm:pt modelId="{7986B043-5BC1-48A9-BC03-042B8D355C61}" type="parTrans" cxnId="{D39C4145-C7E2-4C84-BB68-B6493D0C657B}">
      <dgm:prSet/>
      <dgm:spPr/>
      <dgm:t>
        <a:bodyPr/>
        <a:lstStyle/>
        <a:p>
          <a:pPr latinLnBrk="1"/>
          <a:endParaRPr lang="ko-KR" altLang="en-US" b="1"/>
        </a:p>
      </dgm:t>
    </dgm:pt>
    <dgm:pt modelId="{F27053D0-7DFF-45E7-B9C7-36FBA441D0E7}" type="sibTrans" cxnId="{D39C4145-C7E2-4C84-BB68-B6493D0C657B}">
      <dgm:prSet/>
      <dgm:spPr/>
      <dgm:t>
        <a:bodyPr/>
        <a:lstStyle/>
        <a:p>
          <a:pPr latinLnBrk="1"/>
          <a:endParaRPr lang="ko-KR" altLang="en-US" b="1"/>
        </a:p>
      </dgm:t>
    </dgm:pt>
    <dgm:pt modelId="{003C92F2-BF83-432A-A1F9-A954348E80FA}">
      <dgm:prSet phldrT="[텍스트]"/>
      <dgm:spPr/>
      <dgm:t>
        <a:bodyPr/>
        <a:lstStyle/>
        <a:p>
          <a:pPr latinLnBrk="1"/>
          <a:r>
            <a:rPr lang="en-US" altLang="ko-KR" b="1" dirty="0" smtClean="0"/>
            <a:t>2015</a:t>
          </a:r>
          <a:r>
            <a:rPr lang="ko-KR" altLang="en-US" b="1" dirty="0" smtClean="0"/>
            <a:t>년부터 의료기관 인증 </a:t>
          </a:r>
          <a:r>
            <a:rPr lang="en-US" altLang="ko-KR" b="1" dirty="0" smtClean="0"/>
            <a:t>2</a:t>
          </a:r>
          <a:r>
            <a:rPr lang="ko-KR" altLang="en-US" b="1" dirty="0" smtClean="0"/>
            <a:t>주기를 맞이하여 환자의 권리보호를 위한 말기환자   관리 </a:t>
          </a:r>
          <a:r>
            <a:rPr lang="ko-KR" altLang="en-US" b="1" dirty="0" smtClean="0"/>
            <a:t>항목     </a:t>
          </a:r>
          <a:r>
            <a:rPr lang="ko-KR" altLang="en-US" b="1" dirty="0" smtClean="0"/>
            <a:t>신설</a:t>
          </a:r>
          <a:endParaRPr lang="ko-KR" altLang="en-US" b="1" dirty="0"/>
        </a:p>
      </dgm:t>
    </dgm:pt>
    <dgm:pt modelId="{449D0429-608D-413C-85A0-F6FBB7F0E657}" type="parTrans" cxnId="{81315EF0-DD6D-44CA-A52D-4955921B414E}">
      <dgm:prSet/>
      <dgm:spPr/>
      <dgm:t>
        <a:bodyPr/>
        <a:lstStyle/>
        <a:p>
          <a:pPr latinLnBrk="1"/>
          <a:endParaRPr lang="ko-KR" altLang="en-US" b="1"/>
        </a:p>
      </dgm:t>
    </dgm:pt>
    <dgm:pt modelId="{779A8558-248D-4A46-A4E7-E8CA5611A5D1}" type="sibTrans" cxnId="{81315EF0-DD6D-44CA-A52D-4955921B414E}">
      <dgm:prSet/>
      <dgm:spPr/>
      <dgm:t>
        <a:bodyPr/>
        <a:lstStyle/>
        <a:p>
          <a:pPr latinLnBrk="1"/>
          <a:endParaRPr lang="ko-KR" altLang="en-US" b="1"/>
        </a:p>
      </dgm:t>
    </dgm:pt>
    <dgm:pt modelId="{2ABEE23F-6585-4C43-BD0B-4F10AAD1A894}" type="pres">
      <dgm:prSet presAssocID="{404A81CF-24B2-431D-A0CF-ACB5638DA36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752385A-1573-4D12-9C85-71B4077E694B}" type="pres">
      <dgm:prSet presAssocID="{404A81CF-24B2-431D-A0CF-ACB5638DA360}" presName="dummyMaxCanvas" presStyleCnt="0">
        <dgm:presLayoutVars/>
      </dgm:prSet>
      <dgm:spPr/>
    </dgm:pt>
    <dgm:pt modelId="{B5882BF9-511A-497D-BC16-60C8717EDC3A}" type="pres">
      <dgm:prSet presAssocID="{404A81CF-24B2-431D-A0CF-ACB5638DA360}" presName="ThreeNodes_1" presStyleLbl="node1" presStyleIdx="0" presStyleCnt="3" custLinFactNeighborY="-155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1ABC99E-3D2C-4B22-8FD3-2034F005EDFD}" type="pres">
      <dgm:prSet presAssocID="{404A81CF-24B2-431D-A0CF-ACB5638DA360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FD96EB-CC6F-4EA2-BEB4-0AB34017B1BD}" type="pres">
      <dgm:prSet presAssocID="{404A81CF-24B2-431D-A0CF-ACB5638DA360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C5C7CCE-9030-4A9B-A6F3-9CD8198446E8}" type="pres">
      <dgm:prSet presAssocID="{404A81CF-24B2-431D-A0CF-ACB5638DA360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B06B4D4-F9B6-4DE8-9F9B-7DEE4E7C9A5F}" type="pres">
      <dgm:prSet presAssocID="{404A81CF-24B2-431D-A0CF-ACB5638DA360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8812D50-EDBB-4AB2-B9C2-28C1CD2A6F66}" type="pres">
      <dgm:prSet presAssocID="{404A81CF-24B2-431D-A0CF-ACB5638DA360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246D568-49C1-4F91-8F3D-D10D2C1B7570}" type="pres">
      <dgm:prSet presAssocID="{404A81CF-24B2-431D-A0CF-ACB5638DA360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E95DA76-9C61-4B0D-BA0C-1CC44CB63831}" type="pres">
      <dgm:prSet presAssocID="{404A81CF-24B2-431D-A0CF-ACB5638DA360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D8234B1-01CE-456C-93EF-98A85CABF624}" type="presOf" srcId="{003C92F2-BF83-432A-A1F9-A954348E80FA}" destId="{0CFD96EB-CC6F-4EA2-BEB4-0AB34017B1BD}" srcOrd="0" destOrd="0" presId="urn:microsoft.com/office/officeart/2005/8/layout/vProcess5"/>
    <dgm:cxn modelId="{D39C4145-C7E2-4C84-BB68-B6493D0C657B}" srcId="{404A81CF-24B2-431D-A0CF-ACB5638DA360}" destId="{77294F34-1C7B-4FDD-92AF-CF513D549929}" srcOrd="1" destOrd="0" parTransId="{7986B043-5BC1-48A9-BC03-042B8D355C61}" sibTransId="{F27053D0-7DFF-45E7-B9C7-36FBA441D0E7}"/>
    <dgm:cxn modelId="{81315EF0-DD6D-44CA-A52D-4955921B414E}" srcId="{404A81CF-24B2-431D-A0CF-ACB5638DA360}" destId="{003C92F2-BF83-432A-A1F9-A954348E80FA}" srcOrd="2" destOrd="0" parTransId="{449D0429-608D-413C-85A0-F6FBB7F0E657}" sibTransId="{779A8558-248D-4A46-A4E7-E8CA5611A5D1}"/>
    <dgm:cxn modelId="{20CF452B-5368-487C-ADB0-A5ABA26D0148}" type="presOf" srcId="{404A81CF-24B2-431D-A0CF-ACB5638DA360}" destId="{2ABEE23F-6585-4C43-BD0B-4F10AAD1A894}" srcOrd="0" destOrd="0" presId="urn:microsoft.com/office/officeart/2005/8/layout/vProcess5"/>
    <dgm:cxn modelId="{BC62340F-233E-45CC-ADE4-F6E7A24649FE}" type="presOf" srcId="{F27053D0-7DFF-45E7-B9C7-36FBA441D0E7}" destId="{7B06B4D4-F9B6-4DE8-9F9B-7DEE4E7C9A5F}" srcOrd="0" destOrd="0" presId="urn:microsoft.com/office/officeart/2005/8/layout/vProcess5"/>
    <dgm:cxn modelId="{EE1113FD-5AA1-4469-8FFA-9C08603AAE4E}" type="presOf" srcId="{003C92F2-BF83-432A-A1F9-A954348E80FA}" destId="{AE95DA76-9C61-4B0D-BA0C-1CC44CB63831}" srcOrd="1" destOrd="0" presId="urn:microsoft.com/office/officeart/2005/8/layout/vProcess5"/>
    <dgm:cxn modelId="{962AD7E6-33FE-48AD-AF5D-E13D878AF289}" type="presOf" srcId="{3B7BAE69-33F4-42FA-BE48-E2497A94F3E3}" destId="{38812D50-EDBB-4AB2-B9C2-28C1CD2A6F66}" srcOrd="1" destOrd="0" presId="urn:microsoft.com/office/officeart/2005/8/layout/vProcess5"/>
    <dgm:cxn modelId="{CA915050-D5D7-441A-BC77-073B9CFB50E8}" type="presOf" srcId="{8EED416C-DBEC-4DD3-9B3A-2DB6670547FC}" destId="{BC5C7CCE-9030-4A9B-A6F3-9CD8198446E8}" srcOrd="0" destOrd="0" presId="urn:microsoft.com/office/officeart/2005/8/layout/vProcess5"/>
    <dgm:cxn modelId="{18376869-3D29-44D1-A0DF-D7F9280DAF86}" srcId="{404A81CF-24B2-431D-A0CF-ACB5638DA360}" destId="{3B7BAE69-33F4-42FA-BE48-E2497A94F3E3}" srcOrd="0" destOrd="0" parTransId="{3876DE40-704C-4415-9B8F-46A48BCE425B}" sibTransId="{8EED416C-DBEC-4DD3-9B3A-2DB6670547FC}"/>
    <dgm:cxn modelId="{4E8A6786-4111-4484-BCD9-04AD42589210}" type="presOf" srcId="{77294F34-1C7B-4FDD-92AF-CF513D549929}" destId="{4246D568-49C1-4F91-8F3D-D10D2C1B7570}" srcOrd="1" destOrd="0" presId="urn:microsoft.com/office/officeart/2005/8/layout/vProcess5"/>
    <dgm:cxn modelId="{54D8214E-F218-4AEE-9B78-B74EFD9F2E71}" type="presOf" srcId="{3B7BAE69-33F4-42FA-BE48-E2497A94F3E3}" destId="{B5882BF9-511A-497D-BC16-60C8717EDC3A}" srcOrd="0" destOrd="0" presId="urn:microsoft.com/office/officeart/2005/8/layout/vProcess5"/>
    <dgm:cxn modelId="{47E686FD-4B8E-4499-9A95-A53AA5A0F36E}" type="presOf" srcId="{77294F34-1C7B-4FDD-92AF-CF513D549929}" destId="{61ABC99E-3D2C-4B22-8FD3-2034F005EDFD}" srcOrd="0" destOrd="0" presId="urn:microsoft.com/office/officeart/2005/8/layout/vProcess5"/>
    <dgm:cxn modelId="{4857CC9E-8AC0-4B08-855E-0CB2EACDDC4C}" type="presParOf" srcId="{2ABEE23F-6585-4C43-BD0B-4F10AAD1A894}" destId="{4752385A-1573-4D12-9C85-71B4077E694B}" srcOrd="0" destOrd="0" presId="urn:microsoft.com/office/officeart/2005/8/layout/vProcess5"/>
    <dgm:cxn modelId="{C6950924-B3CB-47E4-972E-543588FD1405}" type="presParOf" srcId="{2ABEE23F-6585-4C43-BD0B-4F10AAD1A894}" destId="{B5882BF9-511A-497D-BC16-60C8717EDC3A}" srcOrd="1" destOrd="0" presId="urn:microsoft.com/office/officeart/2005/8/layout/vProcess5"/>
    <dgm:cxn modelId="{745D48B6-57A2-44EF-8655-D05774CD6248}" type="presParOf" srcId="{2ABEE23F-6585-4C43-BD0B-4F10AAD1A894}" destId="{61ABC99E-3D2C-4B22-8FD3-2034F005EDFD}" srcOrd="2" destOrd="0" presId="urn:microsoft.com/office/officeart/2005/8/layout/vProcess5"/>
    <dgm:cxn modelId="{F74CAFB9-F11A-4F63-A895-523D2D7FCB80}" type="presParOf" srcId="{2ABEE23F-6585-4C43-BD0B-4F10AAD1A894}" destId="{0CFD96EB-CC6F-4EA2-BEB4-0AB34017B1BD}" srcOrd="3" destOrd="0" presId="urn:microsoft.com/office/officeart/2005/8/layout/vProcess5"/>
    <dgm:cxn modelId="{64698087-03A0-4F69-88FC-9CFFF2CEAADE}" type="presParOf" srcId="{2ABEE23F-6585-4C43-BD0B-4F10AAD1A894}" destId="{BC5C7CCE-9030-4A9B-A6F3-9CD8198446E8}" srcOrd="4" destOrd="0" presId="urn:microsoft.com/office/officeart/2005/8/layout/vProcess5"/>
    <dgm:cxn modelId="{2AE02F12-7E5D-4D4B-AE6B-05FBCE88D2E3}" type="presParOf" srcId="{2ABEE23F-6585-4C43-BD0B-4F10AAD1A894}" destId="{7B06B4D4-F9B6-4DE8-9F9B-7DEE4E7C9A5F}" srcOrd="5" destOrd="0" presId="urn:microsoft.com/office/officeart/2005/8/layout/vProcess5"/>
    <dgm:cxn modelId="{F5D3E308-F8A5-4586-B664-A325DA50939C}" type="presParOf" srcId="{2ABEE23F-6585-4C43-BD0B-4F10AAD1A894}" destId="{38812D50-EDBB-4AB2-B9C2-28C1CD2A6F66}" srcOrd="6" destOrd="0" presId="urn:microsoft.com/office/officeart/2005/8/layout/vProcess5"/>
    <dgm:cxn modelId="{9DD3303F-1BE0-49E9-B7F5-D415E0E90024}" type="presParOf" srcId="{2ABEE23F-6585-4C43-BD0B-4F10AAD1A894}" destId="{4246D568-49C1-4F91-8F3D-D10D2C1B7570}" srcOrd="7" destOrd="0" presId="urn:microsoft.com/office/officeart/2005/8/layout/vProcess5"/>
    <dgm:cxn modelId="{A860A4FE-625D-4380-92AC-AEE2CC3626E4}" type="presParOf" srcId="{2ABEE23F-6585-4C43-BD0B-4F10AAD1A894}" destId="{AE95DA76-9C61-4B0D-BA0C-1CC44CB63831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4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226E47-E554-4CC4-A899-F42EF73B8A07}">
      <dsp:nvSpPr>
        <dsp:cNvPr id="0" name=""/>
        <dsp:cNvSpPr/>
      </dsp:nvSpPr>
      <dsp:spPr>
        <a:xfrm>
          <a:off x="2242261" y="2617425"/>
          <a:ext cx="2068204" cy="2068204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/>
            <a:t>효율적이고 신속한 완화의료 치료 </a:t>
          </a:r>
          <a:r>
            <a:rPr lang="ko-KR" altLang="en-US" sz="2000" b="1" kern="1200" dirty="0" smtClean="0"/>
            <a:t>  계획 </a:t>
          </a:r>
          <a:r>
            <a:rPr lang="ko-KR" altLang="en-US" sz="2000" b="1" kern="1200" dirty="0" smtClean="0"/>
            <a:t>수립</a:t>
          </a:r>
          <a:endParaRPr lang="ko-KR" altLang="en-US" sz="2000" b="1" kern="1200" dirty="0"/>
        </a:p>
      </dsp:txBody>
      <dsp:txXfrm>
        <a:off x="2242261" y="2617425"/>
        <a:ext cx="2068204" cy="2068204"/>
      </dsp:txXfrm>
    </dsp:sp>
    <dsp:sp modelId="{02C9142B-0A81-449E-A530-54337C12593D}">
      <dsp:nvSpPr>
        <dsp:cNvPr id="0" name=""/>
        <dsp:cNvSpPr/>
      </dsp:nvSpPr>
      <dsp:spPr>
        <a:xfrm rot="12900000">
          <a:off x="833005" y="2229768"/>
          <a:ext cx="1667557" cy="58943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40D455-06CB-4932-80DA-E68549CCADA0}">
      <dsp:nvSpPr>
        <dsp:cNvPr id="0" name=""/>
        <dsp:cNvSpPr/>
      </dsp:nvSpPr>
      <dsp:spPr>
        <a:xfrm>
          <a:off x="1395" y="1260334"/>
          <a:ext cx="1964794" cy="15718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/>
            <a:t>완화의료환자에 </a:t>
          </a:r>
          <a:endParaRPr lang="en-US" altLang="ko-KR" sz="1900" b="1" kern="1200" dirty="0" smtClean="0"/>
        </a:p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/>
            <a:t>대한 돌봄 체계 </a:t>
          </a:r>
          <a:endParaRPr lang="en-US" altLang="ko-KR" sz="1900" b="1" kern="1200" dirty="0" smtClean="0"/>
        </a:p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/>
            <a:t>규정 마련</a:t>
          </a:r>
          <a:endParaRPr lang="ko-KR" altLang="en-US" sz="1900" b="1" kern="1200" dirty="0"/>
        </a:p>
      </dsp:txBody>
      <dsp:txXfrm>
        <a:off x="1395" y="1260334"/>
        <a:ext cx="1964794" cy="1571835"/>
      </dsp:txXfrm>
    </dsp:sp>
    <dsp:sp modelId="{BCEFFDB2-D892-45BD-B59A-544F425B07A5}">
      <dsp:nvSpPr>
        <dsp:cNvPr id="0" name=""/>
        <dsp:cNvSpPr/>
      </dsp:nvSpPr>
      <dsp:spPr>
        <a:xfrm rot="16200000">
          <a:off x="2442585" y="1391874"/>
          <a:ext cx="1667557" cy="58943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261BA1-63B8-4894-99C9-B5B0BDCFE63A}">
      <dsp:nvSpPr>
        <dsp:cNvPr id="0" name=""/>
        <dsp:cNvSpPr/>
      </dsp:nvSpPr>
      <dsp:spPr>
        <a:xfrm>
          <a:off x="2293966" y="66897"/>
          <a:ext cx="1964794" cy="15718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/>
            <a:t>미흡한 병원 전자의무기록 시스템 수정</a:t>
          </a:r>
          <a:endParaRPr lang="ko-KR" altLang="en-US" sz="1900" b="1" kern="1200" dirty="0"/>
        </a:p>
      </dsp:txBody>
      <dsp:txXfrm>
        <a:off x="2293966" y="66897"/>
        <a:ext cx="1964794" cy="1571835"/>
      </dsp:txXfrm>
    </dsp:sp>
    <dsp:sp modelId="{114C69D7-A09A-4C5D-BCDE-54051C795F28}">
      <dsp:nvSpPr>
        <dsp:cNvPr id="0" name=""/>
        <dsp:cNvSpPr/>
      </dsp:nvSpPr>
      <dsp:spPr>
        <a:xfrm rot="19500000">
          <a:off x="4052165" y="2229768"/>
          <a:ext cx="1667557" cy="589438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90F64F-D561-42A7-AB9D-AB8D390F4053}">
      <dsp:nvSpPr>
        <dsp:cNvPr id="0" name=""/>
        <dsp:cNvSpPr/>
      </dsp:nvSpPr>
      <dsp:spPr>
        <a:xfrm>
          <a:off x="4586538" y="1260334"/>
          <a:ext cx="1964794" cy="157183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/>
            <a:t>완화의료 </a:t>
          </a:r>
          <a:r>
            <a:rPr lang="ko-KR" altLang="en-US" sz="1900" b="1" kern="1200" dirty="0" err="1" smtClean="0"/>
            <a:t>다학제</a:t>
          </a:r>
          <a:r>
            <a:rPr lang="ko-KR" altLang="en-US" sz="1900" b="1" kern="1200" dirty="0" smtClean="0"/>
            <a:t> 팀원이 공유할 수 있는 </a:t>
          </a:r>
          <a:r>
            <a:rPr lang="ko-KR" altLang="en-US" sz="1900" b="1" kern="1200" dirty="0" smtClean="0"/>
            <a:t>전자의무   기록 </a:t>
          </a:r>
          <a:r>
            <a:rPr lang="ko-KR" altLang="en-US" sz="1900" b="1" kern="1200" dirty="0" smtClean="0"/>
            <a:t>시스템 개발</a:t>
          </a:r>
          <a:endParaRPr lang="ko-KR" altLang="en-US" sz="1900" b="1" kern="1200" dirty="0"/>
        </a:p>
      </dsp:txBody>
      <dsp:txXfrm>
        <a:off x="4586538" y="1260334"/>
        <a:ext cx="1964794" cy="157183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338F2D-B454-462E-BE31-D0C2C41D4764}">
      <dsp:nvSpPr>
        <dsp:cNvPr id="0" name=""/>
        <dsp:cNvSpPr/>
      </dsp:nvSpPr>
      <dsp:spPr>
        <a:xfrm>
          <a:off x="459050" y="0"/>
          <a:ext cx="5202578" cy="5040559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64C5ABB-518E-403A-B7F4-66AC1B8559DF}">
      <dsp:nvSpPr>
        <dsp:cNvPr id="0" name=""/>
        <dsp:cNvSpPr/>
      </dsp:nvSpPr>
      <dsp:spPr>
        <a:xfrm>
          <a:off x="3063" y="1512167"/>
          <a:ext cx="1473386" cy="201622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+mn-lt"/>
            </a:rPr>
            <a:t>호스피스완화의료에  환자와 가족   동의</a:t>
          </a:r>
          <a:endParaRPr lang="ko-KR" altLang="en-US" sz="1800" b="1" kern="1200" dirty="0">
            <a:latin typeface="+mn-lt"/>
          </a:endParaRPr>
        </a:p>
      </dsp:txBody>
      <dsp:txXfrm>
        <a:off x="3063" y="1512167"/>
        <a:ext cx="1473386" cy="2016223"/>
      </dsp:txXfrm>
    </dsp:sp>
    <dsp:sp modelId="{B6FDA76A-FEC0-4632-8929-ED15DFDD4C1D}">
      <dsp:nvSpPr>
        <dsp:cNvPr id="0" name=""/>
        <dsp:cNvSpPr/>
      </dsp:nvSpPr>
      <dsp:spPr>
        <a:xfrm>
          <a:off x="1550118" y="1512167"/>
          <a:ext cx="1473386" cy="201622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+mn-lt"/>
            </a:rPr>
            <a:t>입원수속</a:t>
          </a:r>
          <a:endParaRPr lang="ko-KR" altLang="en-US" sz="1800" b="1" kern="1200" dirty="0">
            <a:latin typeface="+mn-lt"/>
          </a:endParaRPr>
        </a:p>
      </dsp:txBody>
      <dsp:txXfrm>
        <a:off x="1550118" y="1512167"/>
        <a:ext cx="1473386" cy="2016223"/>
      </dsp:txXfrm>
    </dsp:sp>
    <dsp:sp modelId="{6C2E6297-EED7-4B9B-83C4-450721CBE6BA}">
      <dsp:nvSpPr>
        <dsp:cNvPr id="0" name=""/>
        <dsp:cNvSpPr/>
      </dsp:nvSpPr>
      <dsp:spPr>
        <a:xfrm>
          <a:off x="3097174" y="1512167"/>
          <a:ext cx="1473386" cy="201622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+mn-lt"/>
            </a:rPr>
            <a:t>전산화면 내  환자 정보에 </a:t>
          </a:r>
          <a:endParaRPr lang="en-US" altLang="ko-KR" sz="1800" b="1" kern="1200" dirty="0" smtClean="0">
            <a:latin typeface="+mn-lt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 smtClean="0">
              <a:solidFill>
                <a:srgbClr val="FFFF00"/>
              </a:solidFill>
              <a:latin typeface="+mn-lt"/>
            </a:rPr>
            <a:t>“</a:t>
          </a:r>
          <a:r>
            <a:rPr lang="ko-KR" altLang="en-US" sz="1800" b="1" kern="1200" dirty="0" smtClean="0">
              <a:solidFill>
                <a:srgbClr val="FFFF00"/>
              </a:solidFill>
              <a:latin typeface="+mn-lt"/>
            </a:rPr>
            <a:t>호스피스   환자</a:t>
          </a:r>
          <a:r>
            <a:rPr lang="en-US" altLang="ko-KR" sz="1800" b="1" kern="1200" dirty="0" smtClean="0">
              <a:solidFill>
                <a:srgbClr val="FFFF00"/>
              </a:solidFill>
              <a:latin typeface="+mn-lt"/>
            </a:rPr>
            <a:t>”</a:t>
          </a:r>
          <a:r>
            <a:rPr lang="ko-KR" altLang="en-US" sz="1800" b="1" kern="1200" dirty="0" smtClean="0">
              <a:solidFill>
                <a:srgbClr val="FFFF00"/>
              </a:solidFill>
              <a:latin typeface="+mn-lt"/>
            </a:rPr>
            <a:t>체크</a:t>
          </a:r>
          <a:endParaRPr lang="ko-KR" altLang="en-US" sz="1800" b="1" kern="1200" dirty="0">
            <a:solidFill>
              <a:srgbClr val="FFFF00"/>
            </a:solidFill>
            <a:latin typeface="+mn-lt"/>
          </a:endParaRPr>
        </a:p>
      </dsp:txBody>
      <dsp:txXfrm>
        <a:off x="3097174" y="1512167"/>
        <a:ext cx="1473386" cy="2016223"/>
      </dsp:txXfrm>
    </dsp:sp>
    <dsp:sp modelId="{D269BB9C-F629-48FC-A2D5-EAA22DD6D4F8}">
      <dsp:nvSpPr>
        <dsp:cNvPr id="0" name=""/>
        <dsp:cNvSpPr/>
      </dsp:nvSpPr>
      <dsp:spPr>
        <a:xfrm>
          <a:off x="4644230" y="1512167"/>
          <a:ext cx="1473386" cy="201622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smtClean="0">
              <a:latin typeface="+mn-lt"/>
            </a:rPr>
            <a:t>환자진료  관련 모든 화면에 </a:t>
          </a:r>
          <a:r>
            <a:rPr lang="en-US" altLang="ko-KR" sz="1800" b="1" kern="1200" dirty="0" smtClean="0">
              <a:solidFill>
                <a:srgbClr val="FFFF00"/>
              </a:solidFill>
              <a:latin typeface="+mn-lt"/>
            </a:rPr>
            <a:t>“</a:t>
          </a:r>
          <a:r>
            <a:rPr lang="ko-KR" altLang="en-US" sz="1800" b="1" kern="1200" dirty="0" smtClean="0">
              <a:solidFill>
                <a:srgbClr val="FFFF00"/>
              </a:solidFill>
              <a:latin typeface="+mn-lt"/>
            </a:rPr>
            <a:t>호</a:t>
          </a:r>
          <a:r>
            <a:rPr lang="en-US" altLang="ko-KR" sz="1800" b="1" kern="1200" dirty="0" smtClean="0">
              <a:solidFill>
                <a:srgbClr val="FFFF00"/>
              </a:solidFill>
              <a:latin typeface="+mn-lt"/>
            </a:rPr>
            <a:t>”  </a:t>
          </a:r>
          <a:r>
            <a:rPr lang="ko-KR" altLang="en-US" sz="1800" b="1" kern="1200" dirty="0" smtClean="0">
              <a:latin typeface="+mn-lt"/>
            </a:rPr>
            <a:t>또는 </a:t>
          </a:r>
          <a:r>
            <a:rPr lang="en-US" altLang="ko-KR" sz="1800" b="1" kern="1200" dirty="0" smtClean="0">
              <a:solidFill>
                <a:srgbClr val="FFFF00"/>
              </a:solidFill>
              <a:latin typeface="+mn-lt"/>
            </a:rPr>
            <a:t>“H”</a:t>
          </a:r>
          <a:r>
            <a:rPr lang="ko-KR" altLang="en-US" sz="1800" b="1" kern="1200" dirty="0" smtClean="0">
              <a:latin typeface="+mn-lt"/>
            </a:rPr>
            <a:t>로</a:t>
          </a:r>
          <a:r>
            <a:rPr lang="en-US" altLang="ko-KR" sz="1800" b="1" kern="1200" dirty="0" smtClean="0">
              <a:latin typeface="+mn-lt"/>
            </a:rPr>
            <a:t>   </a:t>
          </a:r>
          <a:r>
            <a:rPr lang="ko-KR" altLang="en-US" sz="1800" b="1" kern="1200" dirty="0" smtClean="0">
              <a:latin typeface="+mn-lt"/>
            </a:rPr>
            <a:t>표시</a:t>
          </a:r>
          <a:endParaRPr lang="ko-KR" altLang="en-US" sz="1800" b="1" kern="1200" dirty="0">
            <a:latin typeface="+mn-lt"/>
          </a:endParaRPr>
        </a:p>
      </dsp:txBody>
      <dsp:txXfrm>
        <a:off x="4644230" y="1512167"/>
        <a:ext cx="1473386" cy="201622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882BF9-511A-497D-BC16-60C8717EDC3A}">
      <dsp:nvSpPr>
        <dsp:cNvPr id="0" name=""/>
        <dsp:cNvSpPr/>
      </dsp:nvSpPr>
      <dsp:spPr>
        <a:xfrm>
          <a:off x="0" y="0"/>
          <a:ext cx="5875852" cy="1836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200" b="1" kern="1200" dirty="0" smtClean="0"/>
            <a:t>2013</a:t>
          </a:r>
          <a:r>
            <a:rPr lang="ko-KR" altLang="en-US" sz="2200" b="1" kern="1200" dirty="0" smtClean="0"/>
            <a:t>년 완화의료 활성화 대책 발표</a:t>
          </a:r>
          <a:endParaRPr lang="ko-KR" altLang="en-US" sz="2200" b="1" kern="1200" dirty="0"/>
        </a:p>
      </dsp:txBody>
      <dsp:txXfrm>
        <a:off x="0" y="0"/>
        <a:ext cx="4002006" cy="1836204"/>
      </dsp:txXfrm>
    </dsp:sp>
    <dsp:sp modelId="{61ABC99E-3D2C-4B22-8FD3-2034F005EDFD}">
      <dsp:nvSpPr>
        <dsp:cNvPr id="0" name=""/>
        <dsp:cNvSpPr/>
      </dsp:nvSpPr>
      <dsp:spPr>
        <a:xfrm>
          <a:off x="518457" y="2142237"/>
          <a:ext cx="5875852" cy="1836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 smtClean="0"/>
            <a:t>완화의료에 대한 의료기관 평가항목 신설</a:t>
          </a:r>
          <a:endParaRPr lang="ko-KR" altLang="en-US" sz="2200" b="1" kern="1200" dirty="0"/>
        </a:p>
      </dsp:txBody>
      <dsp:txXfrm>
        <a:off x="518457" y="2142237"/>
        <a:ext cx="4163862" cy="1836203"/>
      </dsp:txXfrm>
    </dsp:sp>
    <dsp:sp modelId="{0CFD96EB-CC6F-4EA2-BEB4-0AB34017B1BD}">
      <dsp:nvSpPr>
        <dsp:cNvPr id="0" name=""/>
        <dsp:cNvSpPr/>
      </dsp:nvSpPr>
      <dsp:spPr>
        <a:xfrm>
          <a:off x="1036915" y="4284475"/>
          <a:ext cx="5875852" cy="1836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200" b="1" kern="1200" dirty="0" smtClean="0"/>
            <a:t>2015</a:t>
          </a:r>
          <a:r>
            <a:rPr lang="ko-KR" altLang="en-US" sz="2200" b="1" kern="1200" dirty="0" smtClean="0"/>
            <a:t>년부터 의료기관 인증 </a:t>
          </a:r>
          <a:r>
            <a:rPr lang="en-US" altLang="ko-KR" sz="2200" b="1" kern="1200" dirty="0" smtClean="0"/>
            <a:t>2</a:t>
          </a:r>
          <a:r>
            <a:rPr lang="ko-KR" altLang="en-US" sz="2200" b="1" kern="1200" dirty="0" smtClean="0"/>
            <a:t>주기를 맞이하여 환자의 권리보호를 위한 말기환자   관리 </a:t>
          </a:r>
          <a:r>
            <a:rPr lang="ko-KR" altLang="en-US" sz="2200" b="1" kern="1200" dirty="0" smtClean="0"/>
            <a:t>항목     </a:t>
          </a:r>
          <a:r>
            <a:rPr lang="ko-KR" altLang="en-US" sz="2200" b="1" kern="1200" dirty="0" smtClean="0"/>
            <a:t>신설</a:t>
          </a:r>
          <a:endParaRPr lang="ko-KR" altLang="en-US" sz="2200" b="1" kern="1200" dirty="0"/>
        </a:p>
      </dsp:txBody>
      <dsp:txXfrm>
        <a:off x="1036915" y="4284475"/>
        <a:ext cx="4163862" cy="1836204"/>
      </dsp:txXfrm>
    </dsp:sp>
    <dsp:sp modelId="{BC5C7CCE-9030-4A9B-A6F3-9CD8198446E8}">
      <dsp:nvSpPr>
        <dsp:cNvPr id="0" name=""/>
        <dsp:cNvSpPr/>
      </dsp:nvSpPr>
      <dsp:spPr>
        <a:xfrm>
          <a:off x="4682320" y="1392454"/>
          <a:ext cx="1193532" cy="1193532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3600" b="1" kern="1200"/>
        </a:p>
      </dsp:txBody>
      <dsp:txXfrm>
        <a:off x="4682320" y="1392454"/>
        <a:ext cx="1193532" cy="1193532"/>
      </dsp:txXfrm>
    </dsp:sp>
    <dsp:sp modelId="{7B06B4D4-F9B6-4DE8-9F9B-7DEE4E7C9A5F}">
      <dsp:nvSpPr>
        <dsp:cNvPr id="0" name=""/>
        <dsp:cNvSpPr/>
      </dsp:nvSpPr>
      <dsp:spPr>
        <a:xfrm>
          <a:off x="5200777" y="3522451"/>
          <a:ext cx="1193532" cy="1193532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3600" b="1" kern="1200"/>
        </a:p>
      </dsp:txBody>
      <dsp:txXfrm>
        <a:off x="5200777" y="3522451"/>
        <a:ext cx="1193532" cy="11935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7CBF1-B495-4601-A74F-362E69B71487}" type="datetimeFigureOut">
              <a:rPr lang="ko-KR" altLang="en-US" smtClean="0"/>
              <a:pPr/>
              <a:t>2014-11-10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3773D8-9E1F-4628-9A42-1D546CF5E65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B2522-7108-4BF8-A1B8-EFC015BE8DCA}" type="datetimeFigureOut">
              <a:rPr lang="ko-KR" altLang="en-US" smtClean="0"/>
              <a:pPr/>
              <a:t>2014-11-10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6600" y="746125"/>
            <a:ext cx="27940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697C6F-2A0B-4040-9A77-551FA0311AF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1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97C6F-2A0B-4040-9A77-551FA0311AF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428EC-F9EC-4B34-A479-25919167011E}" type="datetimeFigureOut">
              <a:rPr lang="ko-KR" altLang="en-US" smtClean="0"/>
              <a:pPr/>
              <a:t>2014-11-10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6F130-270E-49F3-9406-BA35AAEDE7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배경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2385737" y="13860013"/>
            <a:ext cx="8967899" cy="3206183"/>
          </a:xfrm>
        </p:spPr>
        <p:txBody>
          <a:bodyPr>
            <a:normAutofit/>
          </a:bodyPr>
          <a:lstStyle>
            <a:lvl1pPr algn="l">
              <a:defRPr sz="9000" b="1">
                <a:solidFill>
                  <a:srgbClr val="4F2803"/>
                </a:solidFill>
                <a:latin typeface="나눔고딕" pitchFamily="50" charset="-127"/>
                <a:ea typeface="나눔고딕" pitchFamily="50" charset="-127"/>
              </a:defRPr>
            </a:lvl1pPr>
          </a:lstStyle>
          <a:p>
            <a:r>
              <a:rPr lang="ko-KR" altLang="en-US" smtClean="0"/>
              <a:t>날짜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349081" y="16158898"/>
            <a:ext cx="29163645" cy="11521434"/>
          </a:xfrm>
        </p:spPr>
        <p:txBody>
          <a:bodyPr>
            <a:normAutofit/>
          </a:bodyPr>
          <a:lstStyle>
            <a:lvl1pPr algn="l">
              <a:buFontTx/>
              <a:buNone/>
              <a:defRPr sz="18900" b="1">
                <a:solidFill>
                  <a:srgbClr val="4F2803"/>
                </a:solidFill>
                <a:latin typeface="나눔고딕" pitchFamily="50" charset="-127"/>
                <a:ea typeface="나눔고딕" pitchFamily="50" charset="-127"/>
              </a:defRPr>
            </a:lvl1pPr>
            <a:lvl2pPr algn="l">
              <a:buFontTx/>
              <a:buNone/>
              <a:defRPr sz="7600" b="1">
                <a:solidFill>
                  <a:srgbClr val="4F2803"/>
                </a:solidFill>
                <a:latin typeface="나눔고딕" pitchFamily="50" charset="-127"/>
                <a:ea typeface="나눔고딕" pitchFamily="50" charset="-127"/>
              </a:defRPr>
            </a:lvl2pPr>
            <a:lvl3pPr algn="l">
              <a:buFontTx/>
              <a:buNone/>
              <a:defRPr sz="7600" b="1">
                <a:solidFill>
                  <a:srgbClr val="4F2803"/>
                </a:solidFill>
                <a:latin typeface="나눔고딕" pitchFamily="50" charset="-127"/>
                <a:ea typeface="나눔고딕" pitchFamily="50" charset="-127"/>
              </a:defRPr>
            </a:lvl3pPr>
            <a:lvl4pPr algn="l">
              <a:buFontTx/>
              <a:buNone/>
              <a:defRPr sz="7600" b="1">
                <a:solidFill>
                  <a:srgbClr val="4F2803"/>
                </a:solidFill>
                <a:latin typeface="나눔고딕" pitchFamily="50" charset="-127"/>
                <a:ea typeface="나눔고딕" pitchFamily="50" charset="-127"/>
              </a:defRPr>
            </a:lvl4pPr>
            <a:lvl5pPr algn="l">
              <a:buFontTx/>
              <a:buNone/>
              <a:defRPr sz="7600" b="1">
                <a:solidFill>
                  <a:srgbClr val="4F2803"/>
                </a:solidFill>
                <a:latin typeface="나눔고딕" pitchFamily="50" charset="-127"/>
                <a:ea typeface="나눔고딕" pitchFamily="50" charset="-127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1620202" y="39295069"/>
            <a:ext cx="7560945" cy="2300288"/>
          </a:xfrm>
        </p:spPr>
        <p:txBody>
          <a:bodyPr/>
          <a:lstStyle/>
          <a:p>
            <a:fld id="{13F428EC-F9EC-4B34-A479-25919167011E}" type="datetimeFigureOut">
              <a:rPr lang="ko-KR" altLang="en-US" smtClean="0"/>
              <a:pPr/>
              <a:t>2014-11-10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11071384" y="39295069"/>
            <a:ext cx="10261283" cy="2300288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23222903" y="39295069"/>
            <a:ext cx="7560945" cy="2300288"/>
          </a:xfrm>
        </p:spPr>
        <p:txBody>
          <a:bodyPr/>
          <a:lstStyle/>
          <a:p>
            <a:fld id="{F686F130-270E-49F3-9406-BA35AAEDE7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428EC-F9EC-4B34-A479-25919167011E}" type="datetimeFigureOut">
              <a:rPr lang="ko-KR" altLang="en-US" smtClean="0"/>
              <a:pPr/>
              <a:t>2014-11-10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86F130-270E-49F3-9406-BA35AAEDE7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30304" y="13421680"/>
            <a:ext cx="27543443" cy="9261158"/>
          </a:xfrm>
        </p:spPr>
        <p:txBody>
          <a:bodyPr/>
          <a:lstStyle>
            <a:lvl1pPr>
              <a:defRPr>
                <a:solidFill>
                  <a:srgbClr val="4F2803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rgbClr val="4F2803"/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1620202" y="39295069"/>
            <a:ext cx="7560945" cy="2300288"/>
          </a:xfrm>
        </p:spPr>
        <p:txBody>
          <a:bodyPr/>
          <a:lstStyle>
            <a:lvl1pPr>
              <a:defRPr>
                <a:solidFill>
                  <a:srgbClr val="4F2803"/>
                </a:solidFill>
              </a:defRPr>
            </a:lvl1pPr>
          </a:lstStyle>
          <a:p>
            <a:fld id="{13F428EC-F9EC-4B34-A479-25919167011E}" type="datetimeFigureOut">
              <a:rPr lang="ko-KR" altLang="en-US" smtClean="0"/>
              <a:pPr/>
              <a:t>2014-11-10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11071384" y="39295069"/>
            <a:ext cx="10261283" cy="2300288"/>
          </a:xfrm>
        </p:spPr>
        <p:txBody>
          <a:bodyPr/>
          <a:lstStyle>
            <a:lvl1pPr>
              <a:defRPr>
                <a:solidFill>
                  <a:srgbClr val="4F2803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23222903" y="39295069"/>
            <a:ext cx="7560945" cy="2300288"/>
          </a:xfrm>
        </p:spPr>
        <p:txBody>
          <a:bodyPr/>
          <a:lstStyle>
            <a:lvl1pPr>
              <a:defRPr>
                <a:solidFill>
                  <a:srgbClr val="4F2803"/>
                </a:solidFill>
              </a:defRPr>
            </a:lvl1pPr>
          </a:lstStyle>
          <a:p>
            <a:fld id="{F686F130-270E-49F3-9406-BA35AAEDE7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F2803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F2803"/>
                </a:solidFill>
              </a:defRPr>
            </a:lvl1pPr>
            <a:lvl2pPr>
              <a:defRPr>
                <a:solidFill>
                  <a:srgbClr val="4F2803"/>
                </a:solidFill>
              </a:defRPr>
            </a:lvl2pPr>
            <a:lvl3pPr>
              <a:defRPr>
                <a:solidFill>
                  <a:srgbClr val="4F2803"/>
                </a:solidFill>
              </a:defRPr>
            </a:lvl3pPr>
            <a:lvl4pPr>
              <a:defRPr>
                <a:solidFill>
                  <a:srgbClr val="4F2803"/>
                </a:solidFill>
              </a:defRPr>
            </a:lvl4pPr>
            <a:lvl5pPr>
              <a:defRPr>
                <a:solidFill>
                  <a:srgbClr val="4F2803"/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1620202" y="39295069"/>
            <a:ext cx="7560945" cy="2300288"/>
          </a:xfrm>
        </p:spPr>
        <p:txBody>
          <a:bodyPr/>
          <a:lstStyle>
            <a:lvl1pPr>
              <a:defRPr>
                <a:solidFill>
                  <a:srgbClr val="4F2803"/>
                </a:solidFill>
              </a:defRPr>
            </a:lvl1pPr>
          </a:lstStyle>
          <a:p>
            <a:fld id="{13F428EC-F9EC-4B34-A479-25919167011E}" type="datetimeFigureOut">
              <a:rPr lang="ko-KR" altLang="en-US" smtClean="0"/>
              <a:pPr/>
              <a:t>2014-11-10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11071384" y="39295069"/>
            <a:ext cx="10261283" cy="2300288"/>
          </a:xfrm>
        </p:spPr>
        <p:txBody>
          <a:bodyPr/>
          <a:lstStyle>
            <a:lvl1pPr>
              <a:defRPr>
                <a:solidFill>
                  <a:srgbClr val="4F2803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23222903" y="39295069"/>
            <a:ext cx="7560945" cy="2300288"/>
          </a:xfrm>
        </p:spPr>
        <p:txBody>
          <a:bodyPr/>
          <a:lstStyle>
            <a:lvl1pPr>
              <a:defRPr>
                <a:solidFill>
                  <a:srgbClr val="4F2803"/>
                </a:solidFill>
              </a:defRPr>
            </a:lvl1pPr>
          </a:lstStyle>
          <a:p>
            <a:fld id="{F686F130-270E-49F3-9406-BA35AAEDE7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bg.jpg"/>
          <p:cNvPicPr>
            <a:picLocks noChangeAspect="1"/>
          </p:cNvPicPr>
          <p:nvPr userDrawn="1"/>
        </p:nvPicPr>
        <p:blipFill>
          <a:blip r:embed="rId7" cstate="email"/>
          <a:stretch>
            <a:fillRect/>
          </a:stretch>
        </p:blipFill>
        <p:spPr>
          <a:xfrm>
            <a:off x="0" y="7503"/>
            <a:ext cx="32404050" cy="43205400"/>
          </a:xfrm>
          <a:prstGeom prst="rect">
            <a:avLst/>
          </a:prstGeom>
        </p:spPr>
      </p:pic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620203" y="10081263"/>
            <a:ext cx="29163645" cy="28513567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1620202" y="39295069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rgbClr val="4F2803"/>
                </a:solidFill>
              </a:defRPr>
            </a:lvl1pPr>
          </a:lstStyle>
          <a:p>
            <a:fld id="{13F428EC-F9EC-4B34-A479-25919167011E}" type="datetimeFigureOut">
              <a:rPr lang="ko-KR" altLang="en-US" smtClean="0"/>
              <a:pPr/>
              <a:t>2014-11-10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11071384" y="39295069"/>
            <a:ext cx="10261283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rgbClr val="4F2803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23222903" y="39295069"/>
            <a:ext cx="7560945" cy="2300288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rgbClr val="4F2803"/>
                </a:solidFill>
              </a:defRPr>
            </a:lvl1pPr>
          </a:lstStyle>
          <a:p>
            <a:fld id="{F686F130-270E-49F3-9406-BA35AAEDE70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49" r:id="rId4"/>
    <p:sldLayoutId id="2147483650" r:id="rId5"/>
  </p:sldLayoutIdLst>
  <p:txStyles>
    <p:titleStyle>
      <a:lvl1pPr algn="ctr" defTabSz="4320540" rtl="0" eaLnBrk="1" latinLnBrk="1" hangingPunct="1">
        <a:spcBef>
          <a:spcPct val="0"/>
        </a:spcBef>
        <a:buNone/>
        <a:defRPr sz="20800" kern="1200">
          <a:solidFill>
            <a:srgbClr val="4F2803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1" hangingPunct="1">
        <a:spcBef>
          <a:spcPct val="20000"/>
        </a:spcBef>
        <a:buFont typeface="Arial" pitchFamily="34" charset="0"/>
        <a:buChar char="•"/>
        <a:defRPr sz="15100" kern="1200">
          <a:solidFill>
            <a:srgbClr val="4F2803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1" hangingPunct="1">
        <a:spcBef>
          <a:spcPct val="20000"/>
        </a:spcBef>
        <a:buFont typeface="Arial" pitchFamily="34" charset="0"/>
        <a:buChar char="–"/>
        <a:defRPr sz="13200" kern="1200">
          <a:solidFill>
            <a:srgbClr val="4F2803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11300" kern="1200">
          <a:solidFill>
            <a:srgbClr val="4F2803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1" hangingPunct="1">
        <a:spcBef>
          <a:spcPct val="20000"/>
        </a:spcBef>
        <a:buFont typeface="Arial" pitchFamily="34" charset="0"/>
        <a:buChar char="–"/>
        <a:defRPr sz="9500" kern="1200">
          <a:solidFill>
            <a:srgbClr val="4F2803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1" hangingPunct="1">
        <a:spcBef>
          <a:spcPct val="20000"/>
        </a:spcBef>
        <a:buFont typeface="Arial" pitchFamily="34" charset="0"/>
        <a:buChar char="»"/>
        <a:defRPr sz="9500" kern="1200">
          <a:solidFill>
            <a:srgbClr val="4F2803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1" hangingPunct="1">
        <a:spcBef>
          <a:spcPct val="20000"/>
        </a:spcBef>
        <a:buFont typeface="Arial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1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microsoft.com/office/2007/relationships/diagramDrawing" Target="../diagrams/drawing1.xml"/><Relationship Id="rId26" Type="http://schemas.openxmlformats.org/officeDocument/2006/relationships/image" Target="../media/image15.png"/><Relationship Id="rId39" Type="http://schemas.openxmlformats.org/officeDocument/2006/relationships/diagramQuickStyle" Target="../diagrams/quickStyle3.xml"/><Relationship Id="rId3" Type="http://schemas.openxmlformats.org/officeDocument/2006/relationships/image" Target="../media/image2.png"/><Relationship Id="rId21" Type="http://schemas.openxmlformats.org/officeDocument/2006/relationships/diagramQuickStyle" Target="../diagrams/quickStyle2.xml"/><Relationship Id="rId34" Type="http://schemas.openxmlformats.org/officeDocument/2006/relationships/image" Target="../media/image23.png"/><Relationship Id="rId42" Type="http://schemas.openxmlformats.org/officeDocument/2006/relationships/image" Target="../media/image26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diagramColors" Target="../diagrams/colors1.xml"/><Relationship Id="rId25" Type="http://schemas.openxmlformats.org/officeDocument/2006/relationships/image" Target="../media/image14.jpeg"/><Relationship Id="rId33" Type="http://schemas.openxmlformats.org/officeDocument/2006/relationships/image" Target="../media/image22.png"/><Relationship Id="rId38" Type="http://schemas.openxmlformats.org/officeDocument/2006/relationships/diagramLayout" Target="../diagrams/layout3.xml"/><Relationship Id="rId2" Type="http://schemas.openxmlformats.org/officeDocument/2006/relationships/notesSlide" Target="../notesSlides/notesSlide1.xml"/><Relationship Id="rId16" Type="http://schemas.openxmlformats.org/officeDocument/2006/relationships/diagramQuickStyle" Target="../diagrams/quickStyle1.xml"/><Relationship Id="rId20" Type="http://schemas.openxmlformats.org/officeDocument/2006/relationships/diagramLayout" Target="../diagrams/layout2.xml"/><Relationship Id="rId29" Type="http://schemas.openxmlformats.org/officeDocument/2006/relationships/image" Target="../media/image18.jpeg"/><Relationship Id="rId41" Type="http://schemas.microsoft.com/office/2007/relationships/diagramDrawing" Target="../diagrams/drawing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13.jpeg"/><Relationship Id="rId32" Type="http://schemas.openxmlformats.org/officeDocument/2006/relationships/image" Target="../media/image21.png"/><Relationship Id="rId37" Type="http://schemas.openxmlformats.org/officeDocument/2006/relationships/diagramData" Target="../diagrams/data3.xml"/><Relationship Id="rId40" Type="http://schemas.openxmlformats.org/officeDocument/2006/relationships/diagramColors" Target="../diagrams/colors3.xml"/><Relationship Id="rId5" Type="http://schemas.openxmlformats.org/officeDocument/2006/relationships/image" Target="../media/image4.png"/><Relationship Id="rId15" Type="http://schemas.openxmlformats.org/officeDocument/2006/relationships/diagramLayout" Target="../diagrams/layout1.xml"/><Relationship Id="rId23" Type="http://schemas.microsoft.com/office/2007/relationships/diagramDrawing" Target="../diagrams/drawing2.xml"/><Relationship Id="rId28" Type="http://schemas.openxmlformats.org/officeDocument/2006/relationships/image" Target="../media/image17.jpeg"/><Relationship Id="rId36" Type="http://schemas.openxmlformats.org/officeDocument/2006/relationships/image" Target="../media/image25.jpeg"/><Relationship Id="rId10" Type="http://schemas.openxmlformats.org/officeDocument/2006/relationships/image" Target="../media/image9.png"/><Relationship Id="rId19" Type="http://schemas.openxmlformats.org/officeDocument/2006/relationships/diagramData" Target="../diagrams/data2.xml"/><Relationship Id="rId31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diagramData" Target="../diagrams/data1.xml"/><Relationship Id="rId22" Type="http://schemas.openxmlformats.org/officeDocument/2006/relationships/diagramColors" Target="../diagrams/colors2.xml"/><Relationship Id="rId27" Type="http://schemas.openxmlformats.org/officeDocument/2006/relationships/image" Target="../media/image16.jpeg"/><Relationship Id="rId30" Type="http://schemas.openxmlformats.org/officeDocument/2006/relationships/image" Target="../media/image19.png"/><Relationship Id="rId35" Type="http://schemas.openxmlformats.org/officeDocument/2006/relationships/image" Target="../media/image24.png"/><Relationship Id="rId43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080345" y="6409012"/>
            <a:ext cx="14401600" cy="720080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6994113" y="6398874"/>
            <a:ext cx="14329592" cy="720080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 descr="압정_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800425" y="6113476"/>
            <a:ext cx="628650" cy="657225"/>
          </a:xfrm>
          <a:prstGeom prst="rect">
            <a:avLst/>
          </a:prstGeom>
        </p:spPr>
      </p:pic>
      <p:pic>
        <p:nvPicPr>
          <p:cNvPr id="9" name="그림 8" descr="압정_2big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4113793" y="6191229"/>
            <a:ext cx="561975" cy="542925"/>
          </a:xfrm>
          <a:prstGeom prst="rect">
            <a:avLst/>
          </a:prstGeom>
        </p:spPr>
      </p:pic>
      <p:pic>
        <p:nvPicPr>
          <p:cNvPr id="10" name="그림 9" descr="압정_big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7714193" y="6113476"/>
            <a:ext cx="647700" cy="609600"/>
          </a:xfrm>
          <a:prstGeom prst="rect">
            <a:avLst/>
          </a:prstGeom>
        </p:spPr>
      </p:pic>
      <p:pic>
        <p:nvPicPr>
          <p:cNvPr id="11" name="그림 10" descr="압정_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9883545" y="6093598"/>
            <a:ext cx="628650" cy="657225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1170577" y="5897452"/>
            <a:ext cx="5904656" cy="543600"/>
          </a:xfrm>
          <a:prstGeom prst="rect">
            <a:avLst/>
          </a:prstGeom>
          <a:blipFill>
            <a:blip r:embed="rId6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사업의 필요성 및 목적</a:t>
            </a:r>
            <a:endParaRPr lang="ko-KR" altLang="en-US" sz="4400" b="1" dirty="0">
              <a:solidFill>
                <a:srgbClr val="32221D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08337" y="1440460"/>
            <a:ext cx="30747416" cy="3888432"/>
          </a:xfrm>
          <a:prstGeom prst="rect">
            <a:avLst/>
          </a:prstGeom>
          <a:blipFill>
            <a:blip r:embed="rId6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b="1" dirty="0" smtClean="0">
                <a:solidFill>
                  <a:srgbClr val="32221D"/>
                </a:solidFill>
                <a:latin typeface="나눔고딕 ExtraBold" pitchFamily="50" charset="-127"/>
                <a:ea typeface="나눔고딕 ExtraBold" pitchFamily="50" charset="-127"/>
              </a:rPr>
              <a:t>호스피스완화의료 팀원 간의 소통을 위한 전산프로그램 개발 및 적용</a:t>
            </a:r>
            <a:endParaRPr lang="en-US" altLang="ko-KR" sz="7200" b="1" dirty="0" smtClean="0">
              <a:solidFill>
                <a:srgbClr val="32221D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algn="ctr"/>
            <a:r>
              <a:rPr lang="en-US" altLang="ko-KR" sz="8800" b="1" dirty="0" smtClean="0">
                <a:solidFill>
                  <a:srgbClr val="32221D"/>
                </a:solidFill>
                <a:latin typeface="나눔손글씨 붓" pitchFamily="66" charset="-127"/>
                <a:ea typeface="나눔손글씨 붓" pitchFamily="66" charset="-127"/>
              </a:rPr>
              <a:t>                                     - Hospice Flow -               </a:t>
            </a:r>
            <a:r>
              <a:rPr lang="ko-KR" altLang="en-US" sz="4400" b="1" dirty="0" err="1" smtClean="0">
                <a:solidFill>
                  <a:srgbClr val="32221D"/>
                </a:solidFill>
                <a:latin typeface="나눔고딕 ExtraBold" pitchFamily="50" charset="-127"/>
                <a:ea typeface="나눔고딕 ExtraBold" pitchFamily="50" charset="-127"/>
              </a:rPr>
              <a:t>부산지역암센터</a:t>
            </a:r>
            <a:r>
              <a:rPr lang="ko-KR" altLang="en-US" sz="4400" b="1" dirty="0" smtClean="0">
                <a:solidFill>
                  <a:srgbClr val="32221D"/>
                </a:solidFill>
                <a:latin typeface="나눔고딕 ExtraBold" pitchFamily="50" charset="-127"/>
                <a:ea typeface="나눔고딕 ExtraBold" pitchFamily="50" charset="-127"/>
              </a:rPr>
              <a:t> 완화의료센터</a:t>
            </a:r>
            <a:endParaRPr lang="ko-KR" altLang="en-US" sz="7200" b="1" dirty="0">
              <a:solidFill>
                <a:srgbClr val="32221D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328817" y="5917542"/>
            <a:ext cx="5832648" cy="543600"/>
          </a:xfrm>
          <a:prstGeom prst="rect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사업의 필요성 및 목적 </a:t>
            </a:r>
            <a:r>
              <a:rPr lang="en-US" altLang="ko-KR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1.</a:t>
            </a:r>
            <a:endParaRPr lang="ko-KR" altLang="en-US" sz="4400" b="1" dirty="0">
              <a:solidFill>
                <a:srgbClr val="32221D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 cstate="print"/>
          <a:srcRect l="57644" t="59106" r="10008" b="8096"/>
          <a:stretch>
            <a:fillRect/>
          </a:stretch>
        </p:blipFill>
        <p:spPr bwMode="auto">
          <a:xfrm>
            <a:off x="1368377" y="6841060"/>
            <a:ext cx="6408712" cy="3168352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8" name="직사각형 17"/>
          <p:cNvSpPr/>
          <p:nvPr/>
        </p:nvSpPr>
        <p:spPr>
          <a:xfrm>
            <a:off x="2376489" y="7207006"/>
            <a:ext cx="4392488" cy="42614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나눔고딕 ExtraBold" pitchFamily="50" charset="-127"/>
                <a:ea typeface="나눔고딕 ExtraBold" pitchFamily="50" charset="-127"/>
              </a:rPr>
              <a:t>사망 </a:t>
            </a:r>
            <a:r>
              <a:rPr lang="en-US" altLang="ko-KR" sz="2000" dirty="0" smtClean="0">
                <a:latin typeface="나눔고딕 ExtraBold" pitchFamily="50" charset="-127"/>
                <a:ea typeface="나눔고딕 ExtraBold" pitchFamily="50" charset="-127"/>
              </a:rPr>
              <a:t>2</a:t>
            </a:r>
            <a:r>
              <a:rPr lang="ko-KR" altLang="en-US" sz="2000" dirty="0" smtClean="0">
                <a:latin typeface="나눔고딕 ExtraBold" pitchFamily="50" charset="-127"/>
                <a:ea typeface="나눔고딕 ExtraBold" pitchFamily="50" charset="-127"/>
              </a:rPr>
              <a:t>주전 의료이용자 수</a:t>
            </a:r>
            <a:endParaRPr lang="ko-KR" altLang="en-US" sz="20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3321705" y="6841060"/>
            <a:ext cx="1872208" cy="31683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환자 사망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3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개월 전 의료비는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800" dirty="0" smtClean="0">
                <a:latin typeface="HY견고딕" pitchFamily="18" charset="-127"/>
                <a:ea typeface="HY견고딕" pitchFamily="18" charset="-127"/>
              </a:rPr>
              <a:t>년간 의료비의 </a:t>
            </a:r>
            <a:r>
              <a:rPr lang="en-US" altLang="ko-KR" sz="1800" dirty="0" smtClean="0">
                <a:latin typeface="HY견고딕" pitchFamily="18" charset="-127"/>
                <a:ea typeface="HY견고딕" pitchFamily="18" charset="-127"/>
              </a:rPr>
              <a:t>50.4%</a:t>
            </a:r>
          </a:p>
          <a:p>
            <a:pPr algn="ctr"/>
            <a:r>
              <a:rPr lang="en-US" altLang="ko-KR" sz="1800" dirty="0" smtClean="0">
                <a:latin typeface="HY견고딕"/>
                <a:ea typeface="HY견고딕"/>
              </a:rPr>
              <a:t>☞ </a:t>
            </a:r>
            <a:r>
              <a:rPr lang="ko-KR" altLang="en-US" sz="1800" dirty="0" smtClean="0">
                <a:latin typeface="HY견고딕"/>
                <a:ea typeface="HY견고딕"/>
              </a:rPr>
              <a:t>사망 </a:t>
            </a:r>
            <a:r>
              <a:rPr lang="en-US" altLang="ko-KR" sz="1800" dirty="0" smtClean="0">
                <a:latin typeface="HY견고딕"/>
                <a:ea typeface="HY견고딕"/>
              </a:rPr>
              <a:t>1</a:t>
            </a:r>
            <a:r>
              <a:rPr lang="ko-KR" altLang="en-US" sz="1800" dirty="0" smtClean="0">
                <a:latin typeface="HY견고딕"/>
                <a:ea typeface="HY견고딕"/>
              </a:rPr>
              <a:t>개월 전 지출액 최고</a:t>
            </a:r>
            <a:r>
              <a:rPr lang="en-US" altLang="ko-KR" sz="1800" dirty="0" smtClean="0">
                <a:latin typeface="HY견고딕"/>
                <a:ea typeface="HY견고딕"/>
              </a:rPr>
              <a:t>(</a:t>
            </a:r>
            <a:r>
              <a:rPr lang="ko-KR" altLang="en-US" sz="1800" dirty="0" smtClean="0">
                <a:latin typeface="HY견고딕"/>
                <a:ea typeface="HY견고딕"/>
              </a:rPr>
              <a:t>전월 대비 </a:t>
            </a:r>
            <a:r>
              <a:rPr lang="en-US" altLang="ko-KR" sz="1800" dirty="0" smtClean="0">
                <a:latin typeface="HY견고딕"/>
                <a:ea typeface="HY견고딕"/>
              </a:rPr>
              <a:t>2</a:t>
            </a:r>
            <a:r>
              <a:rPr lang="ko-KR" altLang="en-US" sz="1800" dirty="0" smtClean="0">
                <a:latin typeface="HY견고딕"/>
                <a:ea typeface="HY견고딕"/>
              </a:rPr>
              <a:t>배 수준</a:t>
            </a:r>
            <a:r>
              <a:rPr lang="en-US" altLang="ko-KR" sz="1800" dirty="0" smtClean="0">
                <a:latin typeface="HY견고딕"/>
                <a:ea typeface="HY견고딕"/>
              </a:rPr>
              <a:t>)</a:t>
            </a:r>
            <a:endParaRPr lang="en-US" altLang="ko-KR" sz="1800" dirty="0" smtClean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021" t="55417" r="23921" b="9311"/>
          <a:stretch>
            <a:fillRect/>
          </a:stretch>
        </p:blipFill>
        <p:spPr bwMode="auto">
          <a:xfrm>
            <a:off x="8027921" y="6877536"/>
            <a:ext cx="5040560" cy="3131876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TextBox 22"/>
          <p:cNvSpPr txBox="1"/>
          <p:nvPr/>
        </p:nvSpPr>
        <p:spPr>
          <a:xfrm>
            <a:off x="15481945" y="8272509"/>
            <a:ext cx="396044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" spc="-150" dirty="0" smtClean="0">
                <a:latin typeface="HY견고딕" pitchFamily="18" charset="-127"/>
                <a:ea typeface="HY견고딕" pitchFamily="18" charset="-127"/>
              </a:rPr>
              <a:t>※ </a:t>
            </a:r>
            <a:r>
              <a:rPr lang="ko-KR" altLang="en-US" sz="100" spc="-150" dirty="0" smtClean="0">
                <a:latin typeface="HY견고딕" pitchFamily="18" charset="-127"/>
                <a:ea typeface="HY견고딕" pitchFamily="18" charset="-127"/>
              </a:rPr>
              <a:t>암환자 사망 전 </a:t>
            </a:r>
            <a:r>
              <a:rPr lang="en-US" altLang="ko-KR" sz="100" spc="-15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00" spc="-150" dirty="0" smtClean="0">
                <a:latin typeface="HY견고딕" pitchFamily="18" charset="-127"/>
                <a:ea typeface="HY견고딕" pitchFamily="18" charset="-127"/>
              </a:rPr>
              <a:t>년간 의료비 </a:t>
            </a:r>
            <a:r>
              <a:rPr lang="en-US" altLang="ko-KR" sz="100" spc="-150" dirty="0" smtClean="0">
                <a:latin typeface="HY견고딕" pitchFamily="18" charset="-127"/>
                <a:ea typeface="HY견고딕" pitchFamily="18" charset="-127"/>
              </a:rPr>
              <a:t>: 13,922</a:t>
            </a:r>
            <a:r>
              <a:rPr lang="ko-KR" altLang="en-US" sz="100" spc="-150" dirty="0" err="1" smtClean="0">
                <a:latin typeface="HY견고딕" pitchFamily="18" charset="-127"/>
                <a:ea typeface="HY견고딕" pitchFamily="18" charset="-127"/>
              </a:rPr>
              <a:t>억원</a:t>
            </a:r>
            <a:endParaRPr lang="en-US" altLang="ko-KR" sz="100" spc="-15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00" spc="-150" dirty="0" smtClean="0">
                <a:latin typeface="HY견고딕" pitchFamily="18" charset="-127"/>
                <a:ea typeface="HY견고딕" pitchFamily="18" charset="-127"/>
              </a:rPr>
              <a:t>                        3</a:t>
            </a:r>
            <a:r>
              <a:rPr lang="ko-KR" altLang="en-US" sz="100" spc="-150" dirty="0" smtClean="0">
                <a:latin typeface="HY견고딕" pitchFamily="18" charset="-127"/>
                <a:ea typeface="HY견고딕" pitchFamily="18" charset="-127"/>
              </a:rPr>
              <a:t>개월간 의료비 </a:t>
            </a:r>
            <a:r>
              <a:rPr lang="en-US" altLang="ko-KR" sz="100" spc="-150" dirty="0" smtClean="0">
                <a:latin typeface="HY견고딕" pitchFamily="18" charset="-127"/>
                <a:ea typeface="HY견고딕" pitchFamily="18" charset="-127"/>
              </a:rPr>
              <a:t>: 7,012</a:t>
            </a:r>
            <a:r>
              <a:rPr lang="ko-KR" altLang="en-US" sz="100" spc="-150" dirty="0" err="1" smtClean="0">
                <a:latin typeface="HY견고딕" pitchFamily="18" charset="-127"/>
                <a:ea typeface="HY견고딕" pitchFamily="18" charset="-127"/>
              </a:rPr>
              <a:t>억원</a:t>
            </a:r>
            <a:endParaRPr lang="ko-KR" altLang="en-US" sz="100" spc="-15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9073233" y="7201100"/>
            <a:ext cx="3096344" cy="43204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800" dirty="0" smtClean="0">
                <a:latin typeface="나눔고딕 ExtraBold" pitchFamily="50" charset="-127"/>
                <a:ea typeface="나눔고딕 ExtraBold" pitchFamily="50" charset="-127"/>
              </a:rPr>
              <a:t>월별 의료비 증가 추이</a:t>
            </a:r>
            <a:endParaRPr lang="ko-KR" altLang="en-US" sz="1800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080345" y="6697044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01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7811897" y="6697044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66709" y="10297444"/>
            <a:ext cx="6410380" cy="2923722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27" name="직사각형 26"/>
          <p:cNvSpPr/>
          <p:nvPr/>
        </p:nvSpPr>
        <p:spPr>
          <a:xfrm>
            <a:off x="8012185" y="10311512"/>
            <a:ext cx="2141168" cy="2938260"/>
          </a:xfrm>
          <a:prstGeom prst="rect">
            <a:avLst/>
          </a:prstGeom>
          <a:gradFill rotWithShape="1">
            <a:gsLst>
              <a:gs pos="0">
                <a:srgbClr val="9BBB59">
                  <a:tint val="50000"/>
                  <a:satMod val="300000"/>
                </a:srgbClr>
              </a:gs>
              <a:gs pos="35000">
                <a:srgbClr val="9BBB59">
                  <a:tint val="37000"/>
                  <a:satMod val="300000"/>
                </a:srgbClr>
              </a:gs>
              <a:gs pos="100000">
                <a:srgbClr val="9BBB5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완화의료전문기관 지원병상 수를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2020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까지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1,378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개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확보를 목표로 하였으나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현재 전국 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54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개소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, 864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병상으로 </a:t>
            </a:r>
            <a:r>
              <a:rPr lang="en-US" altLang="ko-KR" sz="1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57</a:t>
            </a:r>
            <a:r>
              <a:rPr lang="en-US" altLang="ko-KR" sz="1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.6</a:t>
            </a:r>
            <a:r>
              <a:rPr lang="en-US" altLang="ko-KR" sz="1600" dirty="0" smtClean="0">
                <a:solidFill>
                  <a:schemeClr val="accent6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%</a:t>
            </a:r>
            <a:r>
              <a:rPr lang="en-US" altLang="ko-KR" sz="16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600" dirty="0" smtClean="0">
                <a:latin typeface="HY견고딕" pitchFamily="18" charset="-127"/>
                <a:ea typeface="HY견고딕" pitchFamily="18" charset="-127"/>
              </a:rPr>
              <a:t>밖에 못미치는 수준임</a:t>
            </a:r>
            <a:endParaRPr lang="en-US" altLang="ko-KR" sz="1600" dirty="0" smtClean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080345" y="10081420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03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423981" y="10341316"/>
            <a:ext cx="4752528" cy="2908456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0" name="직사각형 29"/>
          <p:cNvSpPr/>
          <p:nvPr/>
        </p:nvSpPr>
        <p:spPr>
          <a:xfrm>
            <a:off x="10153353" y="10153428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04</a:t>
            </a:r>
          </a:p>
        </p:txBody>
      </p:sp>
      <p:sp>
        <p:nvSpPr>
          <p:cNvPr id="32" name="직사각형 31"/>
          <p:cNvSpPr/>
          <p:nvPr/>
        </p:nvSpPr>
        <p:spPr>
          <a:xfrm>
            <a:off x="17237519" y="6818548"/>
            <a:ext cx="6813378" cy="31054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완화의료 인증항목 추가</a:t>
            </a:r>
            <a:endParaRPr lang="ko-KR" altLang="en-US" sz="20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17066121" y="6674532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01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4338929" y="7201100"/>
            <a:ext cx="676875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직사각형 35"/>
          <p:cNvSpPr/>
          <p:nvPr/>
        </p:nvSpPr>
        <p:spPr>
          <a:xfrm>
            <a:off x="24338929" y="6838426"/>
            <a:ext cx="6768752" cy="36267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나눔고딕 ExtraBold" pitchFamily="50" charset="-127"/>
                <a:ea typeface="나눔고딕 ExtraBold" pitchFamily="50" charset="-127"/>
              </a:rPr>
              <a:t>완화의료 인증기준</a:t>
            </a:r>
            <a:endParaRPr lang="ko-KR" altLang="en-US" sz="20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24122905" y="6697044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02</a:t>
            </a:r>
          </a:p>
        </p:txBody>
      </p:sp>
      <p:sp>
        <p:nvSpPr>
          <p:cNvPr id="38" name="직사각형 37"/>
          <p:cNvSpPr/>
          <p:nvPr/>
        </p:nvSpPr>
        <p:spPr>
          <a:xfrm>
            <a:off x="24338929" y="12313668"/>
            <a:ext cx="6840760" cy="9361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o-KR" altLang="en-US" sz="1800" b="1" dirty="0" smtClean="0"/>
              <a:t>완화의료전문기관으로 지정되거나 완화병동이 있는 경우 </a:t>
            </a:r>
            <a:r>
              <a:rPr lang="en-US" altLang="ko-KR" sz="1800" b="1" dirty="0" smtClean="0"/>
              <a:t>: </a:t>
            </a:r>
            <a:r>
              <a:rPr lang="ko-KR" altLang="en-US" sz="1800" b="1" dirty="0" smtClean="0"/>
              <a:t>모두 적용</a:t>
            </a:r>
            <a:endParaRPr lang="en-US" altLang="ko-KR" sz="1800" b="1" dirty="0" smtClean="0"/>
          </a:p>
          <a:p>
            <a:r>
              <a:rPr lang="ko-KR" altLang="en-US" sz="1800" b="1" dirty="0" smtClean="0"/>
              <a:t>그 이외 </a:t>
            </a:r>
            <a:r>
              <a:rPr lang="en-US" altLang="ko-KR" sz="1800" b="1" dirty="0" smtClean="0"/>
              <a:t>: </a:t>
            </a:r>
            <a:r>
              <a:rPr lang="ko-KR" altLang="en-US" sz="1800" b="1" dirty="0" smtClean="0"/>
              <a:t>항목 </a:t>
            </a:r>
            <a:r>
              <a:rPr lang="en-US" altLang="ko-KR" sz="1800" b="1" dirty="0" smtClean="0"/>
              <a:t>1-2 </a:t>
            </a:r>
            <a:r>
              <a:rPr lang="ko-KR" altLang="en-US" sz="1800" b="1" dirty="0" smtClean="0"/>
              <a:t>적용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단</a:t>
            </a:r>
            <a:r>
              <a:rPr lang="en-US" altLang="ko-KR" sz="1800" b="1" dirty="0" smtClean="0"/>
              <a:t>, </a:t>
            </a:r>
            <a:r>
              <a:rPr lang="ko-KR" altLang="en-US" sz="1800" b="1" dirty="0" smtClean="0"/>
              <a:t>관련규정은 말기환자 대상 기준과 정보 </a:t>
            </a:r>
            <a:endParaRPr lang="en-US" altLang="ko-KR" sz="1800" b="1" dirty="0" smtClean="0"/>
          </a:p>
          <a:p>
            <a:r>
              <a:rPr lang="en-US" altLang="ko-KR" sz="1800" b="1" dirty="0"/>
              <a:t> </a:t>
            </a:r>
            <a:r>
              <a:rPr lang="en-US" altLang="ko-KR" sz="1800" b="1" dirty="0" smtClean="0"/>
              <a:t>            </a:t>
            </a:r>
            <a:r>
              <a:rPr lang="ko-KR" altLang="en-US" sz="1800" b="1" dirty="0" smtClean="0"/>
              <a:t>제공 절차만 포함</a:t>
            </a:r>
            <a:r>
              <a:rPr lang="en-US" altLang="ko-KR" sz="1800" b="1" dirty="0" smtClean="0"/>
              <a:t>)</a:t>
            </a:r>
            <a:endParaRPr lang="ko-KR" altLang="en-US" sz="1800" b="1" dirty="0"/>
          </a:p>
        </p:txBody>
      </p:sp>
      <p:sp>
        <p:nvSpPr>
          <p:cNvPr id="39" name="직사각형 38"/>
          <p:cNvSpPr/>
          <p:nvPr/>
        </p:nvSpPr>
        <p:spPr>
          <a:xfrm>
            <a:off x="1080345" y="15121980"/>
            <a:ext cx="14401600" cy="720080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5400825" y="14617924"/>
            <a:ext cx="5832648" cy="543600"/>
          </a:xfrm>
          <a:prstGeom prst="rect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사업 계획 및 추진내용 </a:t>
            </a:r>
            <a:r>
              <a:rPr lang="en-US" altLang="ko-KR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1.</a:t>
            </a:r>
            <a:endParaRPr lang="ko-KR" altLang="en-US" sz="4400" b="1" dirty="0">
              <a:solidFill>
                <a:srgbClr val="32221D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graphicFrame>
        <p:nvGraphicFramePr>
          <p:cNvPr id="41" name="다이어그램 40"/>
          <p:cNvGraphicFramePr/>
          <p:nvPr/>
        </p:nvGraphicFramePr>
        <p:xfrm>
          <a:off x="1440385" y="16850172"/>
          <a:ext cx="655272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pic>
        <p:nvPicPr>
          <p:cNvPr id="42" name="그림 41" descr="압정_big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872433" y="14833948"/>
            <a:ext cx="647700" cy="609600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1224361" y="15914068"/>
            <a:ext cx="6813378" cy="5760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b="1" smtClean="0">
                <a:latin typeface="나눔고딕 ExtraBold" pitchFamily="50" charset="-127"/>
                <a:ea typeface="나눔고딕 ExtraBold" pitchFamily="50" charset="-127"/>
              </a:rPr>
              <a:t>완화의료 치료계획 수립 방안</a:t>
            </a:r>
            <a:endParaRPr lang="ko-KR" altLang="en-US" sz="2400" b="1">
              <a:latin typeface="나눔고딕 ExtraBold" pitchFamily="50" charset="-127"/>
              <a:ea typeface="나눔고딕 ExtraBold" pitchFamily="50" charset="-127"/>
            </a:endParaRPr>
          </a:p>
        </p:txBody>
      </p:sp>
      <p:graphicFrame>
        <p:nvGraphicFramePr>
          <p:cNvPr id="45" name="다이어그램 44"/>
          <p:cNvGraphicFramePr/>
          <p:nvPr/>
        </p:nvGraphicFramePr>
        <p:xfrm>
          <a:off x="8785201" y="16562140"/>
          <a:ext cx="612068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sp>
        <p:nvSpPr>
          <p:cNvPr id="46" name="직사각형 45"/>
          <p:cNvSpPr/>
          <p:nvPr/>
        </p:nvSpPr>
        <p:spPr>
          <a:xfrm>
            <a:off x="8497169" y="15914068"/>
            <a:ext cx="6813378" cy="5760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latin typeface="나눔고딕 ExtraBold" pitchFamily="50" charset="-127"/>
                <a:ea typeface="나눔고딕 ExtraBold" pitchFamily="50" charset="-127"/>
              </a:rPr>
              <a:t>완화의료 환자 전산등록 과정 </a:t>
            </a:r>
            <a:endParaRPr lang="ko-KR" altLang="en-US" sz="24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6922105" y="15121980"/>
            <a:ext cx="14401600" cy="7200800"/>
          </a:xfrm>
          <a:prstGeom prst="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직사각형 47"/>
          <p:cNvSpPr/>
          <p:nvPr/>
        </p:nvSpPr>
        <p:spPr>
          <a:xfrm>
            <a:off x="21170577" y="14630510"/>
            <a:ext cx="5904656" cy="543600"/>
          </a:xfrm>
          <a:prstGeom prst="rect">
            <a:avLst/>
          </a:prstGeom>
          <a:blipFill>
            <a:blip r:embed="rId6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사업  추진 내용 </a:t>
            </a:r>
            <a:r>
              <a:rPr lang="en-US" altLang="ko-KR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2.</a:t>
            </a:r>
            <a:endParaRPr lang="ko-KR" altLang="en-US" sz="4400" b="1" dirty="0">
              <a:solidFill>
                <a:srgbClr val="32221D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49" name="그림 48" descr="압정_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041785" y="14833948"/>
            <a:ext cx="628650" cy="657225"/>
          </a:xfrm>
          <a:prstGeom prst="rect">
            <a:avLst/>
          </a:prstGeom>
        </p:spPr>
      </p:pic>
      <p:pic>
        <p:nvPicPr>
          <p:cNvPr id="50" name="그림 49" descr="압정_big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29955925" y="14833948"/>
            <a:ext cx="647700" cy="609600"/>
          </a:xfrm>
          <a:prstGeom prst="rect">
            <a:avLst/>
          </a:prstGeom>
        </p:spPr>
      </p:pic>
      <p:pic>
        <p:nvPicPr>
          <p:cNvPr id="51" name="내용 개체 틀 3" descr="그림 2.jpg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7210137" y="16346116"/>
            <a:ext cx="5688632" cy="5616624"/>
          </a:xfrm>
          <a:prstGeom prst="rect">
            <a:avLst/>
          </a:prstGeom>
          <a:ln w="1905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2" name="내용 개체 틀 2"/>
          <p:cNvSpPr txBox="1">
            <a:spLocks/>
          </p:cNvSpPr>
          <p:nvPr/>
        </p:nvSpPr>
        <p:spPr>
          <a:xfrm>
            <a:off x="17210138" y="15482020"/>
            <a:ext cx="5688631" cy="7920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완화의료를 철회하기 전까지 호스피스 환자로 영구 전산등록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19730417" y="21674708"/>
            <a:ext cx="1584176" cy="196146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19658409" y="17138204"/>
            <a:ext cx="1080120" cy="288032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5" name="내용 개체 틀 2"/>
          <p:cNvSpPr txBox="1">
            <a:spLocks/>
          </p:cNvSpPr>
          <p:nvPr/>
        </p:nvSpPr>
        <p:spPr>
          <a:xfrm>
            <a:off x="23042785" y="15482020"/>
            <a:ext cx="7848872" cy="8206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432054" tIns="216027" rIns="432054" bIns="216027" rtlCol="0" anchor="ctr">
            <a:noAutofit/>
          </a:bodyPr>
          <a:lstStyle/>
          <a:p>
            <a:pPr marL="0" marR="0" lvl="0" indent="0" algn="ctr" defTabSz="432054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2803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완화의료 환자로 등록되면 응급실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2803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2803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외래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2803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2803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병동 등 모든 곳에서 전산으로 실시간 확인 가능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2803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불필요한 검사 방지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신속한 입원 가능 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57" name="그림 56" descr="그림 5.jpg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28155353" y="16377648"/>
            <a:ext cx="2808312" cy="5616624"/>
          </a:xfrm>
          <a:prstGeom prst="rect">
            <a:avLst/>
          </a:prstGeom>
          <a:ln w="127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3" name="직사각형 62"/>
          <p:cNvSpPr/>
          <p:nvPr/>
        </p:nvSpPr>
        <p:spPr>
          <a:xfrm>
            <a:off x="16907848" y="23762940"/>
            <a:ext cx="14401600" cy="720080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4" name="그림 63" descr="압정_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627928" y="23474908"/>
            <a:ext cx="628650" cy="657225"/>
          </a:xfrm>
          <a:prstGeom prst="rect">
            <a:avLst/>
          </a:prstGeom>
        </p:spPr>
      </p:pic>
      <p:sp>
        <p:nvSpPr>
          <p:cNvPr id="65" name="직사각형 64"/>
          <p:cNvSpPr/>
          <p:nvPr/>
        </p:nvSpPr>
        <p:spPr>
          <a:xfrm>
            <a:off x="20508248" y="23258884"/>
            <a:ext cx="5832648" cy="543600"/>
          </a:xfrm>
          <a:prstGeom prst="rect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사업 추진 내용 </a:t>
            </a:r>
            <a:r>
              <a:rPr lang="en-US" altLang="ko-KR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4</a:t>
            </a:r>
            <a:r>
              <a:rPr lang="en-US" altLang="ko-KR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.</a:t>
            </a:r>
            <a:endParaRPr lang="ko-KR" altLang="en-US" sz="4400" b="1" dirty="0">
              <a:solidFill>
                <a:srgbClr val="32221D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43" name="그림 42" descr="압정_2big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7642185" y="14905956"/>
            <a:ext cx="561975" cy="542925"/>
          </a:xfrm>
          <a:prstGeom prst="rect">
            <a:avLst/>
          </a:prstGeom>
        </p:spPr>
      </p:pic>
      <p:pic>
        <p:nvPicPr>
          <p:cNvPr id="66" name="그림 65" descr="압정_2big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29869288" y="23506440"/>
            <a:ext cx="561975" cy="542925"/>
          </a:xfrm>
          <a:prstGeom prst="rect">
            <a:avLst/>
          </a:prstGeom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17051864" y="24883060"/>
            <a:ext cx="5616624" cy="572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직사각형 67"/>
          <p:cNvSpPr/>
          <p:nvPr/>
        </p:nvSpPr>
        <p:spPr>
          <a:xfrm>
            <a:off x="17051864" y="24266996"/>
            <a:ext cx="5616624" cy="5760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나눔고딕 ExtraBold" pitchFamily="50" charset="-127"/>
                <a:ea typeface="나눔고딕 ExtraBold" pitchFamily="50" charset="-127"/>
              </a:rPr>
              <a:t>Hospice Flow </a:t>
            </a:r>
            <a:r>
              <a:rPr lang="ko-KR" altLang="en-US" sz="2400" b="1" dirty="0" smtClean="0">
                <a:latin typeface="나눔고딕 ExtraBold" pitchFamily="50" charset="-127"/>
                <a:ea typeface="나눔고딕 ExtraBold" pitchFamily="50" charset="-127"/>
              </a:rPr>
              <a:t>제작과정</a:t>
            </a:r>
            <a:endParaRPr lang="ko-KR" altLang="en-US" sz="24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16994113" y="15338004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01</a:t>
            </a:r>
          </a:p>
        </p:txBody>
      </p:sp>
      <p:sp>
        <p:nvSpPr>
          <p:cNvPr id="70" name="직사각형 69"/>
          <p:cNvSpPr/>
          <p:nvPr/>
        </p:nvSpPr>
        <p:spPr>
          <a:xfrm>
            <a:off x="22898769" y="15338004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02</a:t>
            </a:r>
          </a:p>
        </p:txBody>
      </p:sp>
      <p:pic>
        <p:nvPicPr>
          <p:cNvPr id="71" name="그림 70" descr="그림3-3.jpg"/>
          <p:cNvPicPr>
            <a:picLocks noChangeAspect="1"/>
          </p:cNvPicPr>
          <p:nvPr/>
        </p:nvPicPr>
        <p:blipFill>
          <a:blip r:embed="rId27" cstate="print">
            <a:duotone>
              <a:prstClr val="black"/>
              <a:schemeClr val="bg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397512" y="25069368"/>
            <a:ext cx="7119848" cy="5534332"/>
          </a:xfrm>
          <a:prstGeom prst="rect">
            <a:avLst/>
          </a:prstGeom>
          <a:ln w="127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2" name="직사각형 71"/>
          <p:cNvSpPr/>
          <p:nvPr/>
        </p:nvSpPr>
        <p:spPr>
          <a:xfrm>
            <a:off x="23618849" y="29955628"/>
            <a:ext cx="4719899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23546841" y="30404929"/>
            <a:ext cx="5919874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4" name="내용 개체 틀 2"/>
          <p:cNvSpPr txBox="1">
            <a:spLocks/>
          </p:cNvSpPr>
          <p:nvPr/>
        </p:nvSpPr>
        <p:spPr>
          <a:xfrm>
            <a:off x="23388568" y="24194988"/>
            <a:ext cx="7128792" cy="8206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“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처방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”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전산에 완화의료 환지임이 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“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호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”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또는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“H”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로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표시</a:t>
            </a:r>
            <a:endParaRPr kumimoji="0" lang="en-US" altLang="ko-KR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</a:endParaRPr>
          </a:p>
          <a:p>
            <a:pPr marL="34290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20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의사 경과기록지 화면에 </a:t>
            </a:r>
            <a:r>
              <a:rPr lang="en-US" altLang="ko-KR" sz="2000" dirty="0" smtClean="0">
                <a:solidFill>
                  <a:schemeClr val="accent6">
                    <a:lumMod val="75000"/>
                  </a:schemeClr>
                </a:solidFill>
                <a:latin typeface="나눔고딕 ExtraBold" pitchFamily="50" charset="-127"/>
                <a:ea typeface="나눔고딕 ExtraBold" pitchFamily="50" charset="-127"/>
              </a:rPr>
              <a:t>“H-Flow”</a:t>
            </a:r>
            <a:r>
              <a:rPr lang="ko-KR" altLang="en-US" sz="20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버튼</a:t>
            </a:r>
            <a:r>
              <a:rPr lang="en-US" altLang="ko-KR" sz="20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생성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 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75" name="직사각형 74"/>
          <p:cNvSpPr/>
          <p:nvPr/>
        </p:nvSpPr>
        <p:spPr>
          <a:xfrm>
            <a:off x="7993113" y="25635148"/>
            <a:ext cx="792088" cy="36004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" name="직사각형 75"/>
          <p:cNvSpPr/>
          <p:nvPr/>
        </p:nvSpPr>
        <p:spPr>
          <a:xfrm>
            <a:off x="16907848" y="23978964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01</a:t>
            </a:r>
          </a:p>
        </p:txBody>
      </p:sp>
      <p:sp>
        <p:nvSpPr>
          <p:cNvPr id="77" name="직사각형 76"/>
          <p:cNvSpPr/>
          <p:nvPr/>
        </p:nvSpPr>
        <p:spPr>
          <a:xfrm>
            <a:off x="23172544" y="23978964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02</a:t>
            </a:r>
          </a:p>
        </p:txBody>
      </p:sp>
      <p:sp>
        <p:nvSpPr>
          <p:cNvPr id="78" name="직사각형 77"/>
          <p:cNvSpPr/>
          <p:nvPr/>
        </p:nvSpPr>
        <p:spPr>
          <a:xfrm>
            <a:off x="1077371" y="32373220"/>
            <a:ext cx="14401600" cy="720080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9" name="그림 78" descr="압정_big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797451" y="32085188"/>
            <a:ext cx="647700" cy="609600"/>
          </a:xfrm>
          <a:prstGeom prst="rect">
            <a:avLst/>
          </a:prstGeom>
        </p:spPr>
      </p:pic>
      <p:pic>
        <p:nvPicPr>
          <p:cNvPr id="80" name="그림 79" descr="압정_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038811" y="32076035"/>
            <a:ext cx="628650" cy="657225"/>
          </a:xfrm>
          <a:prstGeom prst="rect">
            <a:avLst/>
          </a:prstGeom>
        </p:spPr>
      </p:pic>
      <p:sp>
        <p:nvSpPr>
          <p:cNvPr id="81" name="직사각형 80"/>
          <p:cNvSpPr/>
          <p:nvPr/>
        </p:nvSpPr>
        <p:spPr>
          <a:xfrm>
            <a:off x="20594513" y="31877553"/>
            <a:ext cx="5904656" cy="543600"/>
          </a:xfrm>
          <a:prstGeom prst="rect">
            <a:avLst/>
          </a:prstGeom>
          <a:blipFill>
            <a:blip r:embed="rId6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사업  추진 내용 </a:t>
            </a:r>
            <a:r>
              <a:rPr lang="en-US" altLang="ko-KR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6 </a:t>
            </a:r>
            <a:r>
              <a:rPr lang="ko-KR" altLang="en-US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및 결과</a:t>
            </a:r>
            <a:r>
              <a:rPr lang="en-US" altLang="ko-KR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.</a:t>
            </a:r>
            <a:endParaRPr lang="ko-KR" altLang="en-US" sz="4400" b="1" dirty="0">
              <a:solidFill>
                <a:srgbClr val="32221D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82" name="그림 81" descr="그림 3.jp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1316255" y="33021292"/>
            <a:ext cx="7128792" cy="2736304"/>
          </a:xfrm>
          <a:prstGeom prst="rect">
            <a:avLst/>
          </a:prstGeom>
          <a:ln w="127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3" name="내용 개체 틀 2"/>
          <p:cNvSpPr txBox="1">
            <a:spLocks/>
          </p:cNvSpPr>
          <p:nvPr/>
        </p:nvSpPr>
        <p:spPr>
          <a:xfrm>
            <a:off x="1293395" y="32589244"/>
            <a:ext cx="7128792" cy="3886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간호사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, </a:t>
            </a:r>
            <a:r>
              <a:rPr kumimoji="0" lang="ko-KR" alt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사회복지사는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“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완화의료실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”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전산에서 접근 가능</a:t>
            </a:r>
            <a:endParaRPr kumimoji="0" lang="ko-KR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84" name="그림 83" descr="그림 6.jp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8782452" y="33433908"/>
            <a:ext cx="6480495" cy="2277968"/>
          </a:xfrm>
          <a:prstGeom prst="rect">
            <a:avLst/>
          </a:prstGeom>
          <a:ln w="127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5" name="내용 개체 틀 2"/>
          <p:cNvSpPr txBox="1">
            <a:spLocks/>
          </p:cNvSpPr>
          <p:nvPr/>
        </p:nvSpPr>
        <p:spPr>
          <a:xfrm>
            <a:off x="8782227" y="32589244"/>
            <a:ext cx="6480720" cy="7920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 Hospice Flow</a:t>
            </a:r>
            <a:r>
              <a:rPr lang="ko-KR" altLang="en-US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를  </a:t>
            </a:r>
            <a:r>
              <a:rPr lang="en-US" altLang="ko-KR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tap </a:t>
            </a:r>
            <a:r>
              <a:rPr lang="ko-KR" altLang="en-US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형태로 제작하여 한 화면에서 </a:t>
            </a:r>
            <a:endParaRPr lang="en-US" altLang="ko-KR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  <a:p>
            <a:pPr marL="342900" marR="0" lvl="0" indent="-342900" algn="ctr" defTabSz="914400" rtl="0" eaLnBrk="1" fontAlgn="auto" latinLnBrk="1" hangingPunct="1">
              <a:lnSpc>
                <a:spcPct val="16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손쉽게  조회 및 기록 가능</a:t>
            </a:r>
            <a:endParaRPr kumimoji="0" lang="ko-KR" alt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16922105" y="32381040"/>
            <a:ext cx="14401600" cy="8951852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5421074" y="31899844"/>
            <a:ext cx="5832648" cy="543600"/>
          </a:xfrm>
          <a:prstGeom prst="rect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사업 추진 내용 </a:t>
            </a:r>
            <a:r>
              <a:rPr lang="en-US" altLang="ko-KR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5</a:t>
            </a:r>
            <a:endParaRPr lang="ko-KR" altLang="en-US" sz="4400" b="1" dirty="0">
              <a:solidFill>
                <a:srgbClr val="32221D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88" name="그림 87" descr="압정_big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7691333" y="32115868"/>
            <a:ext cx="647700" cy="609600"/>
          </a:xfrm>
          <a:prstGeom prst="rect">
            <a:avLst/>
          </a:prstGeom>
        </p:spPr>
      </p:pic>
      <p:pic>
        <p:nvPicPr>
          <p:cNvPr id="89" name="그림 88" descr="압정_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9932693" y="32043860"/>
            <a:ext cx="628650" cy="657225"/>
          </a:xfrm>
          <a:prstGeom prst="rect">
            <a:avLst/>
          </a:prstGeom>
        </p:spPr>
      </p:pic>
      <p:sp>
        <p:nvSpPr>
          <p:cNvPr id="94" name="직사각형 93"/>
          <p:cNvSpPr/>
          <p:nvPr/>
        </p:nvSpPr>
        <p:spPr>
          <a:xfrm>
            <a:off x="7201025" y="33988076"/>
            <a:ext cx="1152128" cy="3829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6" name="내용 개체 틀 2"/>
          <p:cNvSpPr txBox="1">
            <a:spLocks/>
          </p:cNvSpPr>
          <p:nvPr/>
        </p:nvSpPr>
        <p:spPr>
          <a:xfrm>
            <a:off x="1342543" y="35901612"/>
            <a:ext cx="7151652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20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호스피스 </a:t>
            </a:r>
            <a:r>
              <a:rPr lang="ko-KR" altLang="en-US" sz="2000" dirty="0" err="1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메디컬레코드</a:t>
            </a:r>
            <a:r>
              <a:rPr lang="ko-KR" altLang="en-US" sz="20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lang="ko-KR" altLang="en-US" sz="20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의사용 </a:t>
            </a:r>
            <a:r>
              <a:rPr lang="ko-KR" altLang="en-US" sz="20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기록지</a:t>
            </a:r>
            <a:endParaRPr lang="en-US" altLang="ko-KR" sz="20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97" name="그림 96" descr="호스피스메디컬레코드.bmp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1365403" y="36261652"/>
            <a:ext cx="7128792" cy="3024336"/>
          </a:xfrm>
          <a:prstGeom prst="rect">
            <a:avLst/>
          </a:prstGeom>
          <a:ln w="127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8" name="내용 개체 틀 2"/>
          <p:cNvSpPr txBox="1">
            <a:spLocks/>
          </p:cNvSpPr>
          <p:nvPr/>
        </p:nvSpPr>
        <p:spPr>
          <a:xfrm>
            <a:off x="8782227" y="35901612"/>
            <a:ext cx="6552728" cy="3600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초기상담기록지 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kumimoji="0" lang="ko-KR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호스피스전담간호사</a:t>
            </a:r>
            <a:r>
              <a:rPr kumimoji="0" lang="ko-KR" alt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 기록</a:t>
            </a:r>
            <a:endParaRPr lang="en-US" altLang="ko-KR" sz="20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99" name="그림 98" descr="초기상담기록지.bmp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782227" y="36333660"/>
            <a:ext cx="6552728" cy="2952328"/>
          </a:xfrm>
          <a:prstGeom prst="rect">
            <a:avLst/>
          </a:prstGeom>
          <a:ln w="127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0" name="내용 개체 틀 2"/>
          <p:cNvSpPr txBox="1">
            <a:spLocks/>
          </p:cNvSpPr>
          <p:nvPr/>
        </p:nvSpPr>
        <p:spPr>
          <a:xfrm>
            <a:off x="17115269" y="32763940"/>
            <a:ext cx="6696744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사회사업경과기록 </a:t>
            </a:r>
            <a:r>
              <a:rPr kumimoji="0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kumimoji="0" lang="ko-KR" alt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사회복지사용 기록지</a:t>
            </a:r>
            <a:endParaRPr kumimoji="0" lang="en-US" altLang="ko-KR" sz="24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1149379" y="32445228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01</a:t>
            </a:r>
          </a:p>
        </p:txBody>
      </p:sp>
      <p:sp>
        <p:nvSpPr>
          <p:cNvPr id="103" name="직사각형 102"/>
          <p:cNvSpPr/>
          <p:nvPr/>
        </p:nvSpPr>
        <p:spPr>
          <a:xfrm>
            <a:off x="8566203" y="32445228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02</a:t>
            </a:r>
          </a:p>
        </p:txBody>
      </p:sp>
      <p:sp>
        <p:nvSpPr>
          <p:cNvPr id="104" name="직사각형 103"/>
          <p:cNvSpPr/>
          <p:nvPr/>
        </p:nvSpPr>
        <p:spPr>
          <a:xfrm>
            <a:off x="1149379" y="35829604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03</a:t>
            </a:r>
          </a:p>
        </p:txBody>
      </p:sp>
      <p:sp>
        <p:nvSpPr>
          <p:cNvPr id="105" name="직사각형 104"/>
          <p:cNvSpPr/>
          <p:nvPr/>
        </p:nvSpPr>
        <p:spPr>
          <a:xfrm>
            <a:off x="8638211" y="35757596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04</a:t>
            </a:r>
          </a:p>
        </p:txBody>
      </p:sp>
      <p:pic>
        <p:nvPicPr>
          <p:cNvPr id="106" name="그림 105" descr="사회사업경과기록지.bmp"/>
          <p:cNvPicPr>
            <a:picLocks noChangeAspect="1"/>
          </p:cNvPicPr>
          <p:nvPr/>
        </p:nvPicPr>
        <p:blipFill>
          <a:blip r:embed="rId32" cstate="print"/>
          <a:srcRect r="870" b="28218"/>
          <a:stretch>
            <a:fillRect/>
          </a:stretch>
        </p:blipFill>
        <p:spPr>
          <a:xfrm>
            <a:off x="17160989" y="33385724"/>
            <a:ext cx="6651024" cy="3338656"/>
          </a:xfrm>
          <a:prstGeom prst="rect">
            <a:avLst/>
          </a:prstGeom>
          <a:ln w="127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7" name="내용 개체 틀 2"/>
          <p:cNvSpPr txBox="1">
            <a:spLocks/>
          </p:cNvSpPr>
          <p:nvPr/>
        </p:nvSpPr>
        <p:spPr>
          <a:xfrm>
            <a:off x="24028037" y="32763940"/>
            <a:ext cx="7056784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증상조사지 </a:t>
            </a:r>
            <a:r>
              <a:rPr kumimoji="0" lang="en-US" altLang="ko-K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lang="ko-KR" altLang="en-US" sz="24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호스피스전담 간호사 기록</a:t>
            </a:r>
            <a:endParaRPr lang="en-US" altLang="ko-KR" sz="24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08" name="그림 107" descr="증상조사지.bmp"/>
          <p:cNvPicPr>
            <a:picLocks noChangeAspect="1"/>
          </p:cNvPicPr>
          <p:nvPr/>
        </p:nvPicPr>
        <p:blipFill>
          <a:blip r:embed="rId33" cstate="print"/>
          <a:srcRect b="35295"/>
          <a:stretch>
            <a:fillRect/>
          </a:stretch>
        </p:blipFill>
        <p:spPr>
          <a:xfrm>
            <a:off x="24050897" y="33366292"/>
            <a:ext cx="6984776" cy="3312368"/>
          </a:xfrm>
          <a:prstGeom prst="rect">
            <a:avLst/>
          </a:prstGeom>
          <a:ln w="127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9" name="내용 개체 틀 2"/>
          <p:cNvSpPr txBox="1">
            <a:spLocks/>
          </p:cNvSpPr>
          <p:nvPr/>
        </p:nvSpPr>
        <p:spPr>
          <a:xfrm>
            <a:off x="17115269" y="36940404"/>
            <a:ext cx="6696744" cy="576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팀모임</a:t>
            </a:r>
            <a:r>
              <a:rPr kumimoji="0" lang="ko-KR" altLang="en-US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 기록지 </a:t>
            </a:r>
            <a:r>
              <a:rPr kumimoji="0" lang="en-US" altLang="ko-K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나눔고딕 ExtraBold" pitchFamily="50" charset="-127"/>
                <a:ea typeface="나눔고딕 ExtraBold" pitchFamily="50" charset="-127"/>
              </a:rPr>
              <a:t>: </a:t>
            </a:r>
            <a:r>
              <a:rPr lang="ko-KR" altLang="en-US" sz="2400" dirty="0" smtClean="0">
                <a:solidFill>
                  <a:schemeClr val="tx1"/>
                </a:solidFill>
                <a:latin typeface="나눔고딕 ExtraBold" pitchFamily="50" charset="-127"/>
                <a:ea typeface="나눔고딕 ExtraBold" pitchFamily="50" charset="-127"/>
              </a:rPr>
              <a:t>매주 화요일 실시</a:t>
            </a:r>
            <a:endParaRPr lang="en-US" altLang="ko-KR" sz="2400" dirty="0" smtClean="0">
              <a:solidFill>
                <a:schemeClr val="tx1"/>
              </a:solidFill>
              <a:latin typeface="나눔고딕 ExtraBold" pitchFamily="50" charset="-127"/>
              <a:ea typeface="나눔고딕 ExtraBold" pitchFamily="50" charset="-127"/>
            </a:endParaRPr>
          </a:p>
        </p:txBody>
      </p:sp>
      <p:pic>
        <p:nvPicPr>
          <p:cNvPr id="110" name="그림 109" descr="팀모임 기록지.bmp"/>
          <p:cNvPicPr>
            <a:picLocks noChangeAspect="1"/>
          </p:cNvPicPr>
          <p:nvPr/>
        </p:nvPicPr>
        <p:blipFill>
          <a:blip r:embed="rId34" cstate="print"/>
          <a:srcRect r="4326" b="7745"/>
          <a:stretch>
            <a:fillRect/>
          </a:stretch>
        </p:blipFill>
        <p:spPr>
          <a:xfrm>
            <a:off x="17138129" y="37542757"/>
            <a:ext cx="6673884" cy="3574112"/>
          </a:xfrm>
          <a:prstGeom prst="rect">
            <a:avLst/>
          </a:prstGeom>
          <a:ln w="127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5" cstate="print"/>
          <a:srcRect/>
          <a:stretch>
            <a:fillRect/>
          </a:stretch>
        </p:blipFill>
        <p:spPr bwMode="auto">
          <a:xfrm>
            <a:off x="24100045" y="36940404"/>
            <a:ext cx="6912768" cy="4176464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13" name="직사각형 112"/>
          <p:cNvSpPr/>
          <p:nvPr/>
        </p:nvSpPr>
        <p:spPr>
          <a:xfrm>
            <a:off x="16922105" y="32619924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01</a:t>
            </a:r>
          </a:p>
        </p:txBody>
      </p:sp>
      <p:sp>
        <p:nvSpPr>
          <p:cNvPr id="114" name="직사각형 113"/>
          <p:cNvSpPr/>
          <p:nvPr/>
        </p:nvSpPr>
        <p:spPr>
          <a:xfrm>
            <a:off x="23884021" y="32547916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2</a:t>
            </a:r>
          </a:p>
        </p:txBody>
      </p:sp>
      <p:sp>
        <p:nvSpPr>
          <p:cNvPr id="115" name="직사각형 114"/>
          <p:cNvSpPr/>
          <p:nvPr/>
        </p:nvSpPr>
        <p:spPr>
          <a:xfrm>
            <a:off x="16971253" y="36796388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03</a:t>
            </a:r>
          </a:p>
        </p:txBody>
      </p:sp>
      <p:sp>
        <p:nvSpPr>
          <p:cNvPr id="116" name="직사각형 115"/>
          <p:cNvSpPr/>
          <p:nvPr/>
        </p:nvSpPr>
        <p:spPr>
          <a:xfrm>
            <a:off x="23956029" y="36796388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dirty="0" smtClean="0">
                <a:latin typeface="나눔고딕" pitchFamily="50" charset="-127"/>
                <a:ea typeface="나눔고딕" pitchFamily="50" charset="-127"/>
              </a:rPr>
              <a:t>04</a:t>
            </a:r>
          </a:p>
        </p:txBody>
      </p:sp>
      <p:pic>
        <p:nvPicPr>
          <p:cNvPr id="111" name="그림 110" descr="그림 7.jpg"/>
          <p:cNvPicPr>
            <a:picLocks noChangeAspect="1"/>
          </p:cNvPicPr>
          <p:nvPr/>
        </p:nvPicPr>
        <p:blipFill>
          <a:blip r:embed="rId36" cstate="print"/>
          <a:srcRect r="19101"/>
          <a:stretch>
            <a:fillRect/>
          </a:stretch>
        </p:blipFill>
        <p:spPr>
          <a:xfrm>
            <a:off x="22957060" y="18220606"/>
            <a:ext cx="5126285" cy="2286000"/>
          </a:xfrm>
          <a:prstGeom prst="rect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</p:pic>
      <p:graphicFrame>
        <p:nvGraphicFramePr>
          <p:cNvPr id="101" name="다이어그램 100"/>
          <p:cNvGraphicFramePr/>
          <p:nvPr/>
        </p:nvGraphicFramePr>
        <p:xfrm>
          <a:off x="17210137" y="7143950"/>
          <a:ext cx="6912768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7" r:lo="rId38" r:qs="rId39" r:cs="rId40"/>
          </a:graphicData>
        </a:graphic>
      </p:graphicFrame>
      <p:sp>
        <p:nvSpPr>
          <p:cNvPr id="62" name="타원 61"/>
          <p:cNvSpPr/>
          <p:nvPr/>
        </p:nvSpPr>
        <p:spPr>
          <a:xfrm>
            <a:off x="24196054" y="19372734"/>
            <a:ext cx="360040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2" name="직사각형 111"/>
          <p:cNvSpPr/>
          <p:nvPr/>
        </p:nvSpPr>
        <p:spPr>
          <a:xfrm>
            <a:off x="30364451" y="18146316"/>
            <a:ext cx="144016" cy="3816424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직사각형 94"/>
          <p:cNvSpPr/>
          <p:nvPr/>
        </p:nvSpPr>
        <p:spPr>
          <a:xfrm>
            <a:off x="8929217" y="34564140"/>
            <a:ext cx="5688632" cy="38632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7" name="직사각형 116"/>
          <p:cNvSpPr/>
          <p:nvPr/>
        </p:nvSpPr>
        <p:spPr>
          <a:xfrm>
            <a:off x="1042843" y="23762940"/>
            <a:ext cx="14401600" cy="7200800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8" name="직사각형 117"/>
          <p:cNvSpPr/>
          <p:nvPr/>
        </p:nvSpPr>
        <p:spPr>
          <a:xfrm>
            <a:off x="5400825" y="23258884"/>
            <a:ext cx="5832648" cy="543600"/>
          </a:xfrm>
          <a:prstGeom prst="rect">
            <a:avLst/>
          </a:prstGeom>
          <a:blipFill>
            <a:blip r:embed="rId7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사업 추진 내용 </a:t>
            </a:r>
            <a:r>
              <a:rPr lang="en-US" altLang="ko-KR" sz="4400" b="1" dirty="0" smtClean="0">
                <a:solidFill>
                  <a:srgbClr val="32221D"/>
                </a:solidFill>
                <a:latin typeface="나눔손글씨 펜" pitchFamily="66" charset="-127"/>
                <a:ea typeface="나눔손글씨 펜" pitchFamily="66" charset="-127"/>
              </a:rPr>
              <a:t>3.</a:t>
            </a:r>
            <a:endParaRPr lang="ko-KR" altLang="en-US" sz="4400" b="1" dirty="0">
              <a:solidFill>
                <a:srgbClr val="32221D"/>
              </a:solidFill>
              <a:latin typeface="나눔손글씨 펜" pitchFamily="66" charset="-127"/>
              <a:ea typeface="나눔손글씨 펜" pitchFamily="66" charset="-127"/>
            </a:endParaRPr>
          </a:p>
        </p:txBody>
      </p:sp>
      <p:pic>
        <p:nvPicPr>
          <p:cNvPr id="119" name="그림 118" descr="압정_2big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800425" y="23512410"/>
            <a:ext cx="561975" cy="542925"/>
          </a:xfrm>
          <a:prstGeom prst="rect">
            <a:avLst/>
          </a:prstGeom>
        </p:spPr>
      </p:pic>
      <p:pic>
        <p:nvPicPr>
          <p:cNvPr id="120" name="그림 119" descr="압정_big.pn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4041785" y="23474908"/>
            <a:ext cx="647700" cy="609600"/>
          </a:xfrm>
          <a:prstGeom prst="rect">
            <a:avLst/>
          </a:prstGeom>
        </p:spPr>
      </p:pic>
      <p:pic>
        <p:nvPicPr>
          <p:cNvPr id="122" name="Picture 2" descr="C:\Documents and Settings\admin\My Documents\My Pictures\2011완화의료기관사례발표회.JPG"/>
          <p:cNvPicPr>
            <a:picLocks noChangeAspect="1" noChangeArrowheads="1"/>
          </p:cNvPicPr>
          <p:nvPr/>
        </p:nvPicPr>
        <p:blipFill>
          <a:blip r:embed="rId42" cstate="print"/>
          <a:srcRect/>
          <a:stretch>
            <a:fillRect/>
          </a:stretch>
        </p:blipFill>
        <p:spPr bwMode="auto">
          <a:xfrm>
            <a:off x="1224362" y="25082329"/>
            <a:ext cx="6264696" cy="5472608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123" name="직사각형 122"/>
          <p:cNvSpPr/>
          <p:nvPr/>
        </p:nvSpPr>
        <p:spPr>
          <a:xfrm>
            <a:off x="3240585" y="24194988"/>
            <a:ext cx="9865096" cy="5760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latin typeface="나눔고딕 ExtraBold" pitchFamily="50" charset="-127"/>
                <a:ea typeface="나눔고딕 ExtraBold" pitchFamily="50" charset="-127"/>
              </a:rPr>
              <a:t>완화의료팀원 치료계획 공유방법</a:t>
            </a:r>
            <a:r>
              <a:rPr lang="en-US" altLang="ko-KR" sz="2400" b="1" dirty="0" smtClean="0">
                <a:latin typeface="나눔고딕 ExtraBold" pitchFamily="50" charset="-127"/>
                <a:ea typeface="나눔고딕 ExtraBold" pitchFamily="50" charset="-127"/>
              </a:rPr>
              <a:t>(</a:t>
            </a:r>
            <a:r>
              <a:rPr lang="ko-KR" altLang="en-US" sz="2400" b="1" dirty="0" smtClean="0">
                <a:latin typeface="나눔고딕 ExtraBold" pitchFamily="50" charset="-127"/>
                <a:ea typeface="나눔고딕 ExtraBold" pitchFamily="50" charset="-127"/>
              </a:rPr>
              <a:t>개선 전</a:t>
            </a:r>
            <a:r>
              <a:rPr lang="en-US" altLang="ko-KR" sz="2400" b="1" dirty="0" smtClean="0">
                <a:latin typeface="나눔고딕 ExtraBold" pitchFamily="50" charset="-127"/>
                <a:ea typeface="나눔고딕 ExtraBold" pitchFamily="50" charset="-127"/>
              </a:rPr>
              <a:t>)</a:t>
            </a:r>
            <a:endParaRPr lang="ko-KR" altLang="en-US" sz="2400" b="1" dirty="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124" name="직사각형 123"/>
          <p:cNvSpPr/>
          <p:nvPr/>
        </p:nvSpPr>
        <p:spPr>
          <a:xfrm>
            <a:off x="1080345" y="24915068"/>
            <a:ext cx="414000" cy="414000"/>
          </a:xfrm>
          <a:prstGeom prst="rect">
            <a:avLst/>
          </a:prstGeom>
          <a:blipFill>
            <a:blip r:embed="rId10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00" b="1" dirty="0" smtClean="0">
                <a:latin typeface="나눔고딕" pitchFamily="50" charset="-127"/>
                <a:ea typeface="나눔고딕" pitchFamily="50" charset="-127"/>
              </a:rPr>
              <a:t>01</a:t>
            </a:r>
          </a:p>
        </p:txBody>
      </p:sp>
      <p:pic>
        <p:nvPicPr>
          <p:cNvPr id="125" name="Picture 5" descr="완화의료환자관리(20120323)"/>
          <p:cNvPicPr>
            <a:picLocks noChangeAspect="1" noChangeArrowheads="1"/>
          </p:cNvPicPr>
          <p:nvPr/>
        </p:nvPicPr>
        <p:blipFill>
          <a:blip r:embed="rId43" cstate="print"/>
          <a:srcRect r="3441" b="9782"/>
          <a:stretch>
            <a:fillRect/>
          </a:stretch>
        </p:blipFill>
        <p:spPr>
          <a:xfrm>
            <a:off x="7705082" y="25096586"/>
            <a:ext cx="7560840" cy="5472608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</a:ln>
        </p:spPr>
      </p:pic>
      <p:sp>
        <p:nvSpPr>
          <p:cNvPr id="126" name="직사각형 125"/>
          <p:cNvSpPr/>
          <p:nvPr/>
        </p:nvSpPr>
        <p:spPr>
          <a:xfrm>
            <a:off x="14295311" y="27688874"/>
            <a:ext cx="864096" cy="18002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직사각형 126"/>
          <p:cNvSpPr/>
          <p:nvPr/>
        </p:nvSpPr>
        <p:spPr>
          <a:xfrm>
            <a:off x="10046620" y="26787276"/>
            <a:ext cx="178741" cy="768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직사각형 127"/>
          <p:cNvSpPr/>
          <p:nvPr/>
        </p:nvSpPr>
        <p:spPr>
          <a:xfrm>
            <a:off x="9001225" y="26798851"/>
            <a:ext cx="432048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9" name="직사각형 128"/>
          <p:cNvSpPr/>
          <p:nvPr/>
        </p:nvSpPr>
        <p:spPr>
          <a:xfrm>
            <a:off x="12097569" y="26798851"/>
            <a:ext cx="1152128" cy="768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0" name="직사각형 129"/>
          <p:cNvSpPr/>
          <p:nvPr/>
        </p:nvSpPr>
        <p:spPr>
          <a:xfrm>
            <a:off x="23811723" y="25672431"/>
            <a:ext cx="792088" cy="2880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663300"/>
      </a:folHlink>
    </a:clrScheme>
    <a:fontScheme name="나눔고딕">
      <a:majorFont>
        <a:latin typeface="나눔고딕"/>
        <a:ea typeface="나눔고딕"/>
        <a:cs typeface=""/>
      </a:majorFont>
      <a:minorFont>
        <a:latin typeface="나눔고딕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4864</TotalTime>
  <Words>383</Words>
  <Application>Microsoft Office PowerPoint</Application>
  <PresentationFormat>사용자 지정</PresentationFormat>
  <Paragraphs>72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0" baseType="lpstr">
      <vt:lpstr>굴림</vt:lpstr>
      <vt:lpstr>Arial</vt:lpstr>
      <vt:lpstr>나눔고딕</vt:lpstr>
      <vt:lpstr>나눔손글씨 펜</vt:lpstr>
      <vt:lpstr>나눔고딕 ExtraBold</vt:lpstr>
      <vt:lpstr>나눔손글씨 붓</vt:lpstr>
      <vt:lpstr>HY견고딕</vt:lpstr>
      <vt:lpstr>맑은 고딕</vt:lpstr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네이버 한글캠페인</dc:creator>
  <cp:lastModifiedBy>admin</cp:lastModifiedBy>
  <cp:revision>90</cp:revision>
  <dcterms:created xsi:type="dcterms:W3CDTF">2011-08-30T10:11:01Z</dcterms:created>
  <dcterms:modified xsi:type="dcterms:W3CDTF">2014-11-10T02:05:16Z</dcterms:modified>
</cp:coreProperties>
</file>