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32404050" cy="43205400"/>
  <p:notesSz cx="6797675" cy="9926638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2" d="100"/>
          <a:sy n="32" d="100"/>
        </p:scale>
        <p:origin x="144" y="2058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icrosoft%20Office%20PowerPoint&#51032;%20&#52264;&#53944;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3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5.2671791909587012E-2"/>
          <c:y val="3.6005505645689349E-2"/>
          <c:w val="0.9164564235341448"/>
          <c:h val="0.89917026051155924"/>
        </c:manualLayout>
      </c:layout>
      <c:bar3DChart>
        <c:barDir val="col"/>
        <c:grouping val="clustered"/>
        <c:ser>
          <c:idx val="0"/>
          <c:order val="0"/>
          <c:tx>
            <c:strRef>
              <c:f>'[Microsoft Office PowerPoint의 차트]Sheet1'!$A$2</c:f>
              <c:strCache>
                <c:ptCount val="1"/>
                <c:pt idx="0">
                  <c:v>프로그램 수</c:v>
                </c:pt>
              </c:strCache>
            </c:strRef>
          </c:tx>
          <c:dPt>
            <c:idx val="1"/>
            <c:spPr>
              <a:solidFill>
                <a:srgbClr val="FF0000"/>
              </a:solidFill>
            </c:spPr>
          </c:dPt>
          <c:cat>
            <c:strRef>
              <c:f>'[Microsoft Office PowerPoint의 차트]Sheet1'!$B$1:$C$1</c:f>
              <c:strCache>
                <c:ptCount val="2"/>
                <c:pt idx="0">
                  <c:v>2011년</c:v>
                </c:pt>
                <c:pt idx="1">
                  <c:v>2012년</c:v>
                </c:pt>
              </c:strCache>
            </c:strRef>
          </c:cat>
          <c:val>
            <c:numRef>
              <c:f>'[Microsoft Office PowerPoint의 차트]Sheet1'!$B$2:$C$2</c:f>
              <c:numCache>
                <c:formatCode>General</c:formatCode>
                <c:ptCount val="2"/>
                <c:pt idx="0">
                  <c:v>12</c:v>
                </c:pt>
                <c:pt idx="1">
                  <c:v>19</c:v>
                </c:pt>
              </c:numCache>
            </c:numRef>
          </c:val>
        </c:ser>
        <c:shape val="box"/>
        <c:axId val="92061056"/>
        <c:axId val="93540352"/>
        <c:axId val="0"/>
      </c:bar3DChart>
      <c:catAx>
        <c:axId val="9206105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3540352"/>
        <c:crosses val="autoZero"/>
        <c:auto val="1"/>
        <c:lblAlgn val="ctr"/>
        <c:lblOffset val="100"/>
      </c:catAx>
      <c:valAx>
        <c:axId val="9354035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2061056"/>
        <c:crosses val="autoZero"/>
        <c:crossBetween val="between"/>
        <c:majorUnit val="5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프로그램 운영 횟수</c:v>
                </c:pt>
              </c:strCache>
            </c:strRef>
          </c:tx>
          <c:dPt>
            <c:idx val="1"/>
            <c:spPr>
              <a:solidFill>
                <a:srgbClr val="FF0000"/>
              </a:solidFill>
            </c:spPr>
          </c:dPt>
          <c:cat>
            <c:strRef>
              <c:f>Sheet1!$A$2:$A$3</c:f>
              <c:strCache>
                <c:ptCount val="2"/>
                <c:pt idx="0">
                  <c:v>2011년</c:v>
                </c:pt>
                <c:pt idx="1">
                  <c:v>2012년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216</c:v>
                </c:pt>
                <c:pt idx="1">
                  <c:v>1927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cat>
            <c:strRef>
              <c:f>Sheet1!$A$2:$A$3</c:f>
              <c:strCache>
                <c:ptCount val="2"/>
                <c:pt idx="0">
                  <c:v>2011년</c:v>
                </c:pt>
                <c:pt idx="1">
                  <c:v>2012년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shape val="box"/>
        <c:axId val="93763456"/>
        <c:axId val="93764992"/>
        <c:axId val="0"/>
      </c:bar3DChart>
      <c:catAx>
        <c:axId val="9376345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3764992"/>
        <c:crosses val="autoZero"/>
        <c:auto val="1"/>
        <c:lblAlgn val="ctr"/>
        <c:lblOffset val="100"/>
      </c:catAx>
      <c:valAx>
        <c:axId val="93764992"/>
        <c:scaling>
          <c:orientation val="minMax"/>
          <c:max val="300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3763456"/>
        <c:crosses val="autoZero"/>
        <c:crossBetween val="between"/>
        <c:majorUnit val="100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프로그램 운영 횟수</c:v>
                </c:pt>
              </c:strCache>
            </c:strRef>
          </c:tx>
          <c:dPt>
            <c:idx val="1"/>
            <c:spPr>
              <a:solidFill>
                <a:srgbClr val="FF0000"/>
              </a:solidFill>
            </c:spPr>
          </c:dPt>
          <c:cat>
            <c:strRef>
              <c:f>Sheet1!$A$2:$A$3</c:f>
              <c:strCache>
                <c:ptCount val="2"/>
                <c:pt idx="0">
                  <c:v>2011년</c:v>
                </c:pt>
                <c:pt idx="1">
                  <c:v>2012년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216</c:v>
                </c:pt>
                <c:pt idx="1">
                  <c:v>1927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cat>
            <c:strRef>
              <c:f>Sheet1!$A$2:$A$3</c:f>
              <c:strCache>
                <c:ptCount val="2"/>
                <c:pt idx="0">
                  <c:v>2011년</c:v>
                </c:pt>
                <c:pt idx="1">
                  <c:v>2012년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shape val="box"/>
        <c:axId val="94133632"/>
        <c:axId val="94198400"/>
        <c:axId val="0"/>
      </c:bar3DChart>
      <c:catAx>
        <c:axId val="9413363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4198400"/>
        <c:crosses val="autoZero"/>
        <c:auto val="1"/>
        <c:lblAlgn val="ctr"/>
        <c:lblOffset val="100"/>
      </c:catAx>
      <c:valAx>
        <c:axId val="9419840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94133632"/>
        <c:crosses val="autoZero"/>
        <c:crossBetween val="between"/>
        <c:majorUnit val="500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3C5FA-7474-4940-8392-BABD1896F9CB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FB8F41-05CB-4D48-A8BB-B344BF1FE5D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B8F41-05CB-4D48-A8BB-B344BF1FE5D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7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301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15155" y="13441687"/>
            <a:ext cx="10666333" cy="38014754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421556" y="13441687"/>
            <a:ext cx="10666333" cy="38014754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6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6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13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13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8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5" y="1720224"/>
            <a:ext cx="18114768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8" y="9041139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7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2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36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7619700" y="2310295"/>
            <a:ext cx="5468187" cy="4914614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15154" y="2310295"/>
            <a:ext cx="15864486" cy="4914614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9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2" y="40045014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820F3-6732-4E53-87E1-64145E1AFFF0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14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14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33761-7AB0-4500-86D3-9B2D3B6D5B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26" Type="http://schemas.openxmlformats.org/officeDocument/2006/relationships/chart" Target="../charts/chart2.xml"/><Relationship Id="rId3" Type="http://schemas.openxmlformats.org/officeDocument/2006/relationships/image" Target="../media/image1.jpe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29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32" Type="http://schemas.openxmlformats.org/officeDocument/2006/relationships/image" Target="../media/image27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28" Type="http://schemas.openxmlformats.org/officeDocument/2006/relationships/image" Target="../media/image2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31" Type="http://schemas.openxmlformats.org/officeDocument/2006/relationships/image" Target="../media/image26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Relationship Id="rId27" Type="http://schemas.openxmlformats.org/officeDocument/2006/relationships/chart" Target="../charts/chart3.xml"/><Relationship Id="rId30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그림 103" descr="배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328"/>
            <a:ext cx="32404050" cy="43462728"/>
          </a:xfrm>
          <a:prstGeom prst="rect">
            <a:avLst/>
          </a:prstGeom>
        </p:spPr>
      </p:pic>
      <p:sp>
        <p:nvSpPr>
          <p:cNvPr id="82" name="직사각형 81"/>
          <p:cNvSpPr/>
          <p:nvPr/>
        </p:nvSpPr>
        <p:spPr>
          <a:xfrm>
            <a:off x="1057169" y="12887264"/>
            <a:ext cx="30504026" cy="195740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16273463" y="4529018"/>
            <a:ext cx="15216294" cy="75724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직사각형 79"/>
          <p:cNvSpPr/>
          <p:nvPr/>
        </p:nvSpPr>
        <p:spPr>
          <a:xfrm>
            <a:off x="1057169" y="4600456"/>
            <a:ext cx="14359038" cy="75009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오른쪽 화살표 69"/>
          <p:cNvSpPr/>
          <p:nvPr/>
        </p:nvSpPr>
        <p:spPr>
          <a:xfrm>
            <a:off x="10558423" y="27174864"/>
            <a:ext cx="7286676" cy="3564756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직사각형 1"/>
          <p:cNvSpPr/>
          <p:nvPr/>
        </p:nvSpPr>
        <p:spPr>
          <a:xfrm>
            <a:off x="8343845" y="528490"/>
            <a:ext cx="16202025" cy="3052374"/>
          </a:xfrm>
          <a:prstGeom prst="rect">
            <a:avLst/>
          </a:prstGeom>
        </p:spPr>
        <p:txBody>
          <a:bodyPr lIns="432054" tIns="216027" rIns="432054" bIns="216027">
            <a:spAutoFit/>
          </a:bodyPr>
          <a:lstStyle/>
          <a:p>
            <a:pPr algn="ctr"/>
            <a:r>
              <a:rPr lang="ko-KR" altLang="en-US" b="1" spc="236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안상수2006중간" pitchFamily="18" charset="-127"/>
                <a:ea typeface="안상수2006중간" pitchFamily="18" charset="-127"/>
              </a:rPr>
              <a:t>암생존자</a:t>
            </a:r>
            <a:r>
              <a:rPr lang="ko-KR" altLang="en-US" b="1" spc="236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안상수2006중간" pitchFamily="18" charset="-127"/>
                <a:ea typeface="안상수2006중간" pitchFamily="18" charset="-127"/>
              </a:rPr>
              <a:t> 통합지지 프로그램 </a:t>
            </a:r>
            <a:endParaRPr lang="en-US" altLang="ko-KR" b="1" spc="236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안상수2006중간" pitchFamily="18" charset="-127"/>
              <a:ea typeface="안상수2006중간" pitchFamily="18" charset="-127"/>
            </a:endParaRPr>
          </a:p>
          <a:p>
            <a:pPr algn="ctr"/>
            <a:r>
              <a:rPr lang="ko-KR" altLang="en-US" b="1" spc="236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안상수2006중간" pitchFamily="18" charset="-127"/>
                <a:ea typeface="안상수2006중간" pitchFamily="18" charset="-127"/>
              </a:rPr>
              <a:t>지역사회 네트워크 구축</a:t>
            </a:r>
            <a:endParaRPr lang="ko-KR" altLang="en-US" b="1" spc="236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안상수2006중간" pitchFamily="18" charset="-127"/>
              <a:ea typeface="안상수2006중간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914954" y="5457712"/>
            <a:ext cx="4357717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삶의 질 향상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843119" y="7600853"/>
            <a:ext cx="4796169" cy="785818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통합지지 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프로그램 개발 및 적용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772473" y="7600853"/>
            <a:ext cx="4796169" cy="857256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지역사회 네트워크 구축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71681" y="9315364"/>
            <a:ext cx="11001452" cy="228601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>
              <a:lnSpc>
                <a:spcPct val="200000"/>
              </a:lnSpc>
              <a:buFontTx/>
              <a:buChar char="-"/>
            </a:pPr>
            <a:r>
              <a:rPr lang="en-US" altLang="ko-KR" sz="2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지역특성에 맞는 프로그램 개발하여 암환자 관리의 연속성 확보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algn="ctr">
              <a:lnSpc>
                <a:spcPct val="200000"/>
              </a:lnSpc>
              <a:buFontTx/>
              <a:buChar char="-"/>
            </a:pPr>
            <a:r>
              <a:rPr lang="en-US" altLang="ko-KR" sz="2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지역사회를 중심으로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통합지지 프로그램 추진</a:t>
            </a:r>
            <a:endParaRPr lang="en-US" altLang="ko-KR" sz="2400" b="1" dirty="0" smtClean="0">
              <a:solidFill>
                <a:schemeClr val="tx1"/>
              </a:solidFill>
            </a:endParaRPr>
          </a:p>
          <a:p>
            <a:pPr algn="ctr">
              <a:lnSpc>
                <a:spcPct val="200000"/>
              </a:lnSpc>
              <a:buFontTx/>
              <a:buChar char="-"/>
            </a:pPr>
            <a:r>
              <a:rPr lang="ko-KR" altLang="en-US" sz="2400" b="1" dirty="0" smtClean="0">
                <a:solidFill>
                  <a:schemeClr val="tx1"/>
                </a:solidFill>
              </a:rPr>
              <a:t> 암환자 요구에 따른 신체적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정신적 지지 서비스 제공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 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grpSp>
        <p:nvGrpSpPr>
          <p:cNvPr id="10" name="Group 23"/>
          <p:cNvGrpSpPr>
            <a:grpSpLocks/>
          </p:cNvGrpSpPr>
          <p:nvPr/>
        </p:nvGrpSpPr>
        <p:grpSpPr bwMode="auto">
          <a:xfrm>
            <a:off x="6915085" y="6243531"/>
            <a:ext cx="2476220" cy="857256"/>
            <a:chOff x="3388" y="4020"/>
            <a:chExt cx="932" cy="391"/>
          </a:xfrm>
          <a:solidFill>
            <a:srgbClr val="C00000"/>
          </a:solidFill>
        </p:grpSpPr>
        <p:sp>
          <p:nvSpPr>
            <p:cNvPr id="11" name="Freeform 24"/>
            <p:cNvSpPr>
              <a:spLocks/>
            </p:cNvSpPr>
            <p:nvPr/>
          </p:nvSpPr>
          <p:spPr bwMode="auto">
            <a:xfrm flipH="1">
              <a:off x="4128" y="4236"/>
              <a:ext cx="184" cy="59"/>
            </a:xfrm>
            <a:custGeom>
              <a:avLst/>
              <a:gdLst>
                <a:gd name="T0" fmla="*/ 0 w 192"/>
                <a:gd name="T1" fmla="*/ 0 h 48"/>
                <a:gd name="T2" fmla="*/ 149 w 192"/>
                <a:gd name="T3" fmla="*/ 0 h 48"/>
                <a:gd name="T4" fmla="*/ 112 w 192"/>
                <a:gd name="T5" fmla="*/ 167 h 48"/>
                <a:gd name="T6" fmla="*/ 0 w 192"/>
                <a:gd name="T7" fmla="*/ 167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8"/>
                <a:gd name="T17" fmla="*/ 192 w 192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240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3388" y="4217"/>
              <a:ext cx="184" cy="58"/>
            </a:xfrm>
            <a:custGeom>
              <a:avLst/>
              <a:gdLst>
                <a:gd name="T0" fmla="*/ 0 w 192"/>
                <a:gd name="T1" fmla="*/ 0 h 48"/>
                <a:gd name="T2" fmla="*/ 149 w 192"/>
                <a:gd name="T3" fmla="*/ 0 h 48"/>
                <a:gd name="T4" fmla="*/ 112 w 192"/>
                <a:gd name="T5" fmla="*/ 150 h 48"/>
                <a:gd name="T6" fmla="*/ 0 w 192"/>
                <a:gd name="T7" fmla="*/ 150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8"/>
                <a:gd name="T17" fmla="*/ 192 w 192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2400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3388" y="4020"/>
              <a:ext cx="932" cy="333"/>
            </a:xfrm>
            <a:custGeom>
              <a:avLst/>
              <a:gdLst>
                <a:gd name="T0" fmla="*/ 710 w 972"/>
                <a:gd name="T1" fmla="*/ 972 h 304"/>
                <a:gd name="T2" fmla="*/ 636 w 972"/>
                <a:gd name="T3" fmla="*/ 663 h 304"/>
                <a:gd name="T4" fmla="*/ 756 w 972"/>
                <a:gd name="T5" fmla="*/ 653 h 304"/>
                <a:gd name="T6" fmla="*/ 375 w 972"/>
                <a:gd name="T7" fmla="*/ 0 h 304"/>
                <a:gd name="T8" fmla="*/ 0 w 972"/>
                <a:gd name="T9" fmla="*/ 628 h 304"/>
                <a:gd name="T10" fmla="*/ 139 w 972"/>
                <a:gd name="T11" fmla="*/ 626 h 304"/>
                <a:gd name="T12" fmla="*/ 60 w 972"/>
                <a:gd name="T13" fmla="*/ 972 h 304"/>
                <a:gd name="T14" fmla="*/ 710 w 972"/>
                <a:gd name="T15" fmla="*/ 972 h 3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72"/>
                <a:gd name="T25" fmla="*/ 0 h 304"/>
                <a:gd name="T26" fmla="*/ 972 w 972"/>
                <a:gd name="T27" fmla="*/ 304 h 3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72" h="304">
                  <a:moveTo>
                    <a:pt x="914" y="304"/>
                  </a:moveTo>
                  <a:lnTo>
                    <a:pt x="818" y="208"/>
                  </a:lnTo>
                  <a:lnTo>
                    <a:pt x="972" y="204"/>
                  </a:lnTo>
                  <a:lnTo>
                    <a:pt x="482" y="0"/>
                  </a:lnTo>
                  <a:lnTo>
                    <a:pt x="0" y="196"/>
                  </a:lnTo>
                  <a:lnTo>
                    <a:pt x="178" y="195"/>
                  </a:lnTo>
                  <a:lnTo>
                    <a:pt x="78" y="304"/>
                  </a:lnTo>
                  <a:lnTo>
                    <a:pt x="914" y="3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 sz="2400" dirty="0"/>
            </a:p>
          </p:txBody>
        </p:sp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3465" y="4348"/>
              <a:ext cx="782" cy="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 sz="2400" dirty="0"/>
            </a:p>
          </p:txBody>
        </p:sp>
      </p:grpSp>
      <p:sp>
        <p:nvSpPr>
          <p:cNvPr id="15" name="위쪽 화살표 14"/>
          <p:cNvSpPr/>
          <p:nvPr/>
        </p:nvSpPr>
        <p:spPr>
          <a:xfrm>
            <a:off x="4414755" y="8672422"/>
            <a:ext cx="1687722" cy="500066"/>
          </a:xfrm>
          <a:prstGeom prst="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3128871" y="4100390"/>
            <a:ext cx="2928510" cy="77153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사업 목적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7630785" y="4100390"/>
            <a:ext cx="5429288" cy="8572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사업 </a:t>
            </a:r>
            <a:r>
              <a:rPr lang="ko-KR" altLang="en-US" sz="2400" b="1" smtClean="0">
                <a:solidFill>
                  <a:schemeClr val="tx1"/>
                </a:solidFill>
              </a:rPr>
              <a:t>추진 체계 및 서비스 내용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3200309" y="12601512"/>
            <a:ext cx="2928510" cy="7858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사업 내용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35" name="그림 34" descr="SAM_26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60139" y="26889113"/>
            <a:ext cx="3000396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" name="그림 35" descr="SAM_268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560535" y="26889113"/>
            <a:ext cx="2928958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그림 36" descr="SAM_27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560139" y="29389442"/>
            <a:ext cx="3000396" cy="2428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그림 37" descr="SAM_27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560535" y="29389442"/>
            <a:ext cx="2928958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그림 40" descr="힐링캠프 사진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88701" y="14983079"/>
            <a:ext cx="5929354" cy="461935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2417131" y="14224799"/>
            <a:ext cx="8501122" cy="805605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인천광역시청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인천광역시 보건소장 </a:t>
            </a:r>
            <a:r>
              <a:rPr lang="ko-KR" altLang="en-US" sz="2400" dirty="0" err="1" smtClean="0"/>
              <a:t>힐링캠프</a:t>
            </a:r>
            <a:r>
              <a:rPr lang="ko-KR" altLang="en-US" sz="2400" dirty="0" smtClean="0"/>
              <a:t> 체험</a:t>
            </a:r>
            <a:endParaRPr lang="ko-KR" alt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22774321" y="19745312"/>
            <a:ext cx="7260514" cy="805605"/>
          </a:xfrm>
          <a:prstGeom prst="rect">
            <a:avLst/>
          </a:prstGeom>
          <a:noFill/>
        </p:spPr>
        <p:txBody>
          <a:bodyPr wrap="none" lIns="432054" tIns="216027" rIns="432054" bIns="216027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400" dirty="0" smtClean="0"/>
              <a:t> </a:t>
            </a:r>
            <a:r>
              <a:rPr lang="ko-KR" altLang="en-US" sz="2400" dirty="0" err="1" smtClean="0"/>
              <a:t>인천지역암센터</a:t>
            </a:r>
            <a:r>
              <a:rPr lang="ko-KR" altLang="en-US" sz="2400" dirty="0" smtClean="0"/>
              <a:t> 유방암 환우 </a:t>
            </a:r>
            <a:r>
              <a:rPr lang="ko-KR" altLang="en-US" sz="2400" dirty="0" err="1" smtClean="0"/>
              <a:t>힐링캠프</a:t>
            </a:r>
            <a:r>
              <a:rPr lang="ko-KR" altLang="en-US" sz="2400" dirty="0" smtClean="0"/>
              <a:t> 체험</a:t>
            </a:r>
            <a:endParaRPr lang="ko-KR" altLang="en-US" sz="2400" dirty="0"/>
          </a:p>
        </p:txBody>
      </p:sp>
      <p:pic>
        <p:nvPicPr>
          <p:cNvPr id="46" name="그림 45" descr="P101013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488701" y="23102898"/>
            <a:ext cx="3000396" cy="2143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" name="그림 46" descr="P101019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489097" y="23102898"/>
            <a:ext cx="2928958" cy="21431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" name="그림 50" descr="노래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200573" y="16887792"/>
            <a:ext cx="2934911" cy="2412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2" name="그림 51" descr="운동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71615" y="16990548"/>
            <a:ext cx="2857520" cy="2326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" name="그림 52" descr="웃음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71615" y="14775970"/>
            <a:ext cx="2857520" cy="2254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4" name="그림 53" descr="쿠킹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200573" y="14775970"/>
            <a:ext cx="2928958" cy="2254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6" name="TextBox 55"/>
          <p:cNvSpPr txBox="1"/>
          <p:nvPr/>
        </p:nvSpPr>
        <p:spPr>
          <a:xfrm>
            <a:off x="6057829" y="14704532"/>
            <a:ext cx="10076669" cy="4683590"/>
          </a:xfrm>
          <a:prstGeom prst="rect">
            <a:avLst/>
          </a:prstGeom>
          <a:noFill/>
        </p:spPr>
        <p:txBody>
          <a:bodyPr wrap="none" lIns="432054" tIns="216027" rIns="432054" bIns="216027" rtlCol="0">
            <a:spAutoFit/>
          </a:bodyPr>
          <a:lstStyle/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운동교실</a:t>
            </a:r>
            <a:endParaRPr lang="en-US" altLang="ko-KR" sz="2400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영양교실</a:t>
            </a:r>
            <a:r>
              <a:rPr lang="en-US" altLang="ko-KR" sz="2400" dirty="0" smtClean="0">
                <a:latin typeface="+mn-ea"/>
              </a:rPr>
              <a:t> </a:t>
            </a:r>
            <a:r>
              <a:rPr lang="ko-KR" altLang="en-US" sz="2400" dirty="0" smtClean="0">
                <a:latin typeface="+mn-ea"/>
              </a:rPr>
              <a:t>및 쿠킹클래스</a:t>
            </a:r>
            <a:endParaRPr lang="en-US" altLang="ko-KR" sz="2400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스트레스관리교실</a:t>
            </a:r>
            <a:r>
              <a:rPr lang="en-US" altLang="ko-KR" sz="2400" dirty="0" smtClean="0">
                <a:latin typeface="+mn-ea"/>
              </a:rPr>
              <a:t>(</a:t>
            </a:r>
            <a:r>
              <a:rPr lang="ko-KR" altLang="en-US" sz="2400" dirty="0" smtClean="0">
                <a:latin typeface="+mn-ea"/>
              </a:rPr>
              <a:t>웃음요법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노래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지압과 마사지</a:t>
            </a:r>
            <a:r>
              <a:rPr lang="en-US" altLang="ko-KR" sz="2400" dirty="0" smtClean="0">
                <a:latin typeface="+mn-ea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외모관리교실</a:t>
            </a:r>
            <a:r>
              <a:rPr lang="en-US" altLang="ko-KR" sz="2400" dirty="0" smtClean="0">
                <a:latin typeface="+mn-ea"/>
              </a:rPr>
              <a:t>-</a:t>
            </a:r>
            <a:r>
              <a:rPr lang="ko-KR" altLang="en-US" sz="2400" dirty="0" err="1" smtClean="0">
                <a:latin typeface="+mn-ea"/>
              </a:rPr>
              <a:t>네일아트</a:t>
            </a:r>
            <a:endParaRPr lang="en-US" altLang="ko-KR" sz="2400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사회복지정보교실 </a:t>
            </a:r>
            <a:endParaRPr lang="en-US" altLang="ko-KR" sz="2400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교육</a:t>
            </a:r>
            <a:r>
              <a:rPr lang="en-US" altLang="ko-KR" sz="2400" dirty="0" smtClean="0">
                <a:latin typeface="+mn-ea"/>
              </a:rPr>
              <a:t>(</a:t>
            </a:r>
            <a:r>
              <a:rPr lang="ko-KR" altLang="en-US" sz="2400" dirty="0" smtClean="0">
                <a:latin typeface="+mn-ea"/>
              </a:rPr>
              <a:t>유방암 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피로관리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항암교육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방사선치료 등</a:t>
            </a:r>
            <a:r>
              <a:rPr lang="en-US" altLang="ko-KR" sz="2400" dirty="0" smtClean="0">
                <a:latin typeface="+mn-ea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dirty="0" smtClean="0">
                <a:latin typeface="+mn-ea"/>
              </a:rPr>
              <a:t> 상담</a:t>
            </a:r>
            <a:r>
              <a:rPr lang="en-US" altLang="ko-KR" sz="2400" dirty="0" smtClean="0">
                <a:latin typeface="+mn-ea"/>
              </a:rPr>
              <a:t>(</a:t>
            </a:r>
            <a:r>
              <a:rPr lang="ko-KR" altLang="en-US" sz="2400" dirty="0" smtClean="0">
                <a:latin typeface="+mn-ea"/>
              </a:rPr>
              <a:t>암환자 집단상담</a:t>
            </a:r>
            <a:r>
              <a:rPr lang="en-US" altLang="ko-KR" sz="2400" dirty="0" smtClean="0">
                <a:latin typeface="+mn-ea"/>
              </a:rPr>
              <a:t>, </a:t>
            </a:r>
            <a:r>
              <a:rPr lang="ko-KR" altLang="en-US" sz="2400" dirty="0" smtClean="0">
                <a:latin typeface="+mn-ea"/>
              </a:rPr>
              <a:t>성상담</a:t>
            </a:r>
            <a:r>
              <a:rPr lang="en-US" altLang="ko-KR" sz="2400" dirty="0" smtClean="0">
                <a:latin typeface="+mn-ea"/>
              </a:rPr>
              <a:t>) </a:t>
            </a:r>
            <a:r>
              <a:rPr lang="ko-KR" altLang="en-US" sz="2400" dirty="0" smtClean="0">
                <a:latin typeface="+mn-ea"/>
              </a:rPr>
              <a:t>등</a:t>
            </a:r>
            <a:endParaRPr lang="en-US" altLang="ko-KR" sz="2400" dirty="0" smtClean="0">
              <a:latin typeface="+mn-ea"/>
            </a:endParaRPr>
          </a:p>
          <a:p>
            <a:endParaRPr lang="ko-KR" altLang="en-US" sz="2400" dirty="0"/>
          </a:p>
        </p:txBody>
      </p:sp>
      <p:pic>
        <p:nvPicPr>
          <p:cNvPr id="58" name="_x96528920" descr="EMB00000f98032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271615" y="20531130"/>
            <a:ext cx="2928958" cy="235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" name="_x95437960" descr="EMB00000f98032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200573" y="20531130"/>
            <a:ext cx="3000396" cy="235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_x92205840" descr="EMB00000f98034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71615" y="22888584"/>
            <a:ext cx="2928958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_x95947720" descr="EMB00000f98034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00573" y="22888584"/>
            <a:ext cx="3000396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62" name="표 61"/>
          <p:cNvGraphicFramePr>
            <a:graphicFrameLocks noGrp="1"/>
          </p:cNvGraphicFramePr>
          <p:nvPr/>
        </p:nvGraphicFramePr>
        <p:xfrm>
          <a:off x="8486721" y="20459692"/>
          <a:ext cx="13001716" cy="5074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17211"/>
                <a:gridCol w="2207840"/>
                <a:gridCol w="1962520"/>
                <a:gridCol w="1962520"/>
                <a:gridCol w="2528470"/>
                <a:gridCol w="2623155"/>
              </a:tblGrid>
              <a:tr h="7689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보건소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기간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</a:t>
                      </a:r>
                      <a:r>
                        <a:rPr lang="ko-KR" altLang="en-US" sz="2400" dirty="0" smtClean="0"/>
                        <a:t>주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2</a:t>
                      </a:r>
                      <a:r>
                        <a:rPr lang="ko-KR" altLang="en-US" sz="2400" dirty="0" smtClean="0"/>
                        <a:t>주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</a:t>
                      </a:r>
                      <a:r>
                        <a:rPr lang="ko-KR" altLang="en-US" sz="2400" dirty="0" smtClean="0"/>
                        <a:t>주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</a:t>
                      </a:r>
                      <a:r>
                        <a:rPr lang="ko-KR" altLang="en-US" sz="2400" dirty="0" smtClean="0"/>
                        <a:t>주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</a:tr>
              <a:tr h="7689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중구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</a:t>
                      </a:r>
                      <a:r>
                        <a:rPr lang="ko-KR" altLang="en-US" sz="2400" dirty="0" smtClean="0"/>
                        <a:t>월</a:t>
                      </a:r>
                      <a:r>
                        <a:rPr lang="en-US" altLang="ko-KR" sz="2400" dirty="0" smtClean="0"/>
                        <a:t>~10</a:t>
                      </a:r>
                      <a:r>
                        <a:rPr lang="ko-KR" altLang="en-US" sz="2400" dirty="0" smtClean="0"/>
                        <a:t>월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운동교실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영양교실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 smtClean="0"/>
                        <a:t>맘편안</a:t>
                      </a:r>
                      <a:r>
                        <a:rPr lang="ko-KR" altLang="en-US" sz="2400" dirty="0" smtClean="0"/>
                        <a:t> 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특강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</a:tr>
              <a:tr h="7689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동구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</a:t>
                      </a:r>
                      <a:r>
                        <a:rPr lang="ko-KR" altLang="en-US" sz="2400" dirty="0" smtClean="0"/>
                        <a:t>월</a:t>
                      </a:r>
                      <a:r>
                        <a:rPr lang="en-US" altLang="ko-KR" sz="2400" dirty="0" smtClean="0"/>
                        <a:t>~10</a:t>
                      </a:r>
                      <a:r>
                        <a:rPr lang="ko-KR" altLang="en-US" sz="2400" dirty="0" smtClean="0"/>
                        <a:t>월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특강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운동교실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영양교실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스트레스 관리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</a:tr>
              <a:tr h="7689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계양구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/>
                        <a:t>6</a:t>
                      </a:r>
                      <a:r>
                        <a:rPr lang="ko-KR" altLang="en-US" sz="2400" dirty="0" smtClean="0"/>
                        <a:t>월</a:t>
                      </a:r>
                      <a:r>
                        <a:rPr lang="en-US" altLang="ko-KR" sz="2400" dirty="0" smtClean="0"/>
                        <a:t>~10</a:t>
                      </a:r>
                      <a:r>
                        <a:rPr lang="ko-KR" altLang="en-US" sz="2400" dirty="0" smtClean="0"/>
                        <a:t>월</a:t>
                      </a:r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운동교실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영양교실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스트레스관리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특강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</a:tr>
              <a:tr h="10675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강화군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월 </a:t>
                      </a:r>
                      <a:r>
                        <a:rPr lang="en-US" altLang="ko-KR" sz="2400" dirty="0" smtClean="0"/>
                        <a:t>1</a:t>
                      </a:r>
                      <a:r>
                        <a:rPr lang="ko-KR" altLang="en-US" sz="2400" dirty="0" smtClean="0"/>
                        <a:t>회</a:t>
                      </a:r>
                      <a:endParaRPr lang="en-US" altLang="ko-KR" sz="2400" dirty="0" smtClean="0"/>
                    </a:p>
                    <a:p>
                      <a:pPr algn="ctr" latinLnBrk="1"/>
                      <a:r>
                        <a:rPr lang="en-US" altLang="ko-KR" sz="2400" dirty="0" smtClean="0"/>
                        <a:t>(</a:t>
                      </a:r>
                      <a:r>
                        <a:rPr lang="ko-KR" altLang="en-US" sz="2400" dirty="0" smtClean="0"/>
                        <a:t>자조모임</a:t>
                      </a:r>
                      <a:r>
                        <a:rPr lang="en-US" altLang="ko-KR" sz="2400" dirty="0" smtClean="0"/>
                        <a:t>)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 smtClean="0"/>
                        <a:t>숲속</a:t>
                      </a:r>
                      <a:r>
                        <a:rPr lang="ko-KR" altLang="en-US" sz="2400" dirty="0" smtClean="0"/>
                        <a:t> 길 체험</a:t>
                      </a:r>
                      <a:r>
                        <a:rPr lang="en-US" altLang="ko-KR" sz="2400" dirty="0" smtClean="0"/>
                        <a:t>, </a:t>
                      </a:r>
                      <a:r>
                        <a:rPr lang="ko-KR" altLang="en-US" sz="2400" dirty="0" smtClean="0"/>
                        <a:t>다도 체험 등</a:t>
                      </a:r>
                      <a:endParaRPr lang="ko-KR" altLang="en-US" sz="2400" dirty="0"/>
                    </a:p>
                  </a:txBody>
                  <a:tcPr marL="324041" marR="324041" marT="288036" marB="288036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7" name="TextBox 66"/>
          <p:cNvSpPr txBox="1"/>
          <p:nvPr/>
        </p:nvSpPr>
        <p:spPr>
          <a:xfrm>
            <a:off x="9272539" y="28130852"/>
            <a:ext cx="10894136" cy="1544269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b="1" dirty="0" smtClean="0">
                <a:latin typeface="+mn-ea"/>
              </a:rPr>
              <a:t> </a:t>
            </a:r>
            <a:r>
              <a:rPr lang="ko-KR" altLang="en-US" sz="2400" b="1" dirty="0" smtClean="0">
                <a:latin typeface="+mn-ea"/>
              </a:rPr>
              <a:t>지역사회에 </a:t>
            </a:r>
            <a:r>
              <a:rPr lang="ko-KR" altLang="en-US" sz="2400" b="1" dirty="0" smtClean="0">
                <a:latin typeface="+mn-ea"/>
              </a:rPr>
              <a:t>잠재되어 있는 암환자 발굴</a:t>
            </a:r>
            <a:endParaRPr lang="en-US" altLang="ko-KR" sz="2400" b="1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sz="2400" b="1" dirty="0" smtClean="0">
                <a:latin typeface="+mn-ea"/>
              </a:rPr>
              <a:t> 신체</a:t>
            </a:r>
            <a:r>
              <a:rPr lang="ko-KR" altLang="en-US" sz="2400" b="1" dirty="0" smtClean="0">
                <a:latin typeface="맑은 고딕"/>
                <a:ea typeface="맑은 고딕"/>
              </a:rPr>
              <a:t>∙</a:t>
            </a:r>
            <a:r>
              <a:rPr lang="ko-KR" altLang="en-US" sz="2400" b="1" dirty="0" smtClean="0">
                <a:latin typeface="+mn-ea"/>
              </a:rPr>
              <a:t>정서</a:t>
            </a:r>
            <a:r>
              <a:rPr lang="ko-KR" altLang="en-US" sz="2400" b="1" dirty="0" smtClean="0">
                <a:latin typeface="맑은 고딕"/>
                <a:ea typeface="맑은 고딕"/>
              </a:rPr>
              <a:t>∙</a:t>
            </a:r>
            <a:r>
              <a:rPr lang="ko-KR" altLang="en-US" sz="2400" b="1" dirty="0" smtClean="0">
                <a:latin typeface="+mn-ea"/>
              </a:rPr>
              <a:t>사회적 통합지지 서비스 연계</a:t>
            </a:r>
            <a:endParaRPr lang="ko-KR" altLang="en-US" sz="2400" b="1" dirty="0"/>
          </a:p>
        </p:txBody>
      </p:sp>
      <p:pic>
        <p:nvPicPr>
          <p:cNvPr id="71" name="그림 70" descr="인천평화의료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15283" y="27911155"/>
            <a:ext cx="3429024" cy="1121097"/>
          </a:xfrm>
          <a:prstGeom prst="rect">
            <a:avLst/>
          </a:prstGeom>
        </p:spPr>
      </p:pic>
      <p:pic>
        <p:nvPicPr>
          <p:cNvPr id="72" name="그림 71" descr="청솔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15284" y="29246566"/>
            <a:ext cx="3429023" cy="1094786"/>
          </a:xfrm>
          <a:prstGeom prst="rect">
            <a:avLst/>
          </a:prstGeom>
        </p:spPr>
      </p:pic>
      <p:sp>
        <p:nvSpPr>
          <p:cNvPr id="73" name="모서리가 둥근 직사각형 72"/>
          <p:cNvSpPr/>
          <p:nvPr/>
        </p:nvSpPr>
        <p:spPr>
          <a:xfrm>
            <a:off x="18273727" y="28174996"/>
            <a:ext cx="3000396" cy="18645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암생존율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및 삶의 질 향상</a:t>
            </a:r>
            <a:endParaRPr lang="ko-KR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1985863" y="13815958"/>
            <a:ext cx="8429684" cy="71437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</a:rPr>
              <a:t>인천지역암센터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통합지지 프로그램 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pic>
        <p:nvPicPr>
          <p:cNvPr id="76" name="그림 75" descr="환자복지센터 회의사진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271615" y="26746236"/>
            <a:ext cx="2928958" cy="2428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7" name="그림 76" descr="환자복지센터 회의사진5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200573" y="26746236"/>
            <a:ext cx="3000396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8" name="그림 77" descr="환자복지센터 사례회의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271615" y="29246566"/>
            <a:ext cx="2928958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9" name="그림 1" descr="C:\Documents and Settings\건강세상네트워크\My Documents\My Pictures\mail1.jp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200573" y="29246566"/>
            <a:ext cx="3000396" cy="250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4" name="직사각형 83"/>
          <p:cNvSpPr/>
          <p:nvPr/>
        </p:nvSpPr>
        <p:spPr>
          <a:xfrm>
            <a:off x="1057169" y="33318532"/>
            <a:ext cx="30504026" cy="9001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모서리가 둥근 직사각형 84"/>
          <p:cNvSpPr/>
          <p:nvPr/>
        </p:nvSpPr>
        <p:spPr>
          <a:xfrm>
            <a:off x="2771681" y="32961342"/>
            <a:ext cx="4714908" cy="8572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사업 성과 및 결과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2200177" y="34175789"/>
            <a:ext cx="8929750" cy="5715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ko-KR" altLang="en-US" sz="2400" b="1" dirty="0" err="1" smtClean="0">
                <a:solidFill>
                  <a:schemeClr val="tx1"/>
                </a:solidFill>
                <a:latin typeface="+mn-ea"/>
              </a:rPr>
              <a:t>인천지역암센터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2400" b="1" dirty="0" err="1" smtClean="0">
                <a:solidFill>
                  <a:schemeClr val="tx1"/>
                </a:solidFill>
                <a:latin typeface="+mn-ea"/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 통합지지 프로그램 운영 결과 </a:t>
            </a:r>
            <a:endParaRPr lang="en-US" altLang="ko-KR" sz="2400" b="1" dirty="0" smtClean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87" name="차트 86"/>
          <p:cNvGraphicFramePr/>
          <p:nvPr/>
        </p:nvGraphicFramePr>
        <p:xfrm>
          <a:off x="1700111" y="36396616"/>
          <a:ext cx="3286148" cy="5280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88" name="차트 87"/>
          <p:cNvGraphicFramePr/>
          <p:nvPr/>
        </p:nvGraphicFramePr>
        <p:xfrm>
          <a:off x="5700639" y="36390366"/>
          <a:ext cx="3929090" cy="5286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89" name="차트 88"/>
          <p:cNvGraphicFramePr/>
          <p:nvPr/>
        </p:nvGraphicFramePr>
        <p:xfrm>
          <a:off x="10201233" y="36461804"/>
          <a:ext cx="3786214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pSp>
        <p:nvGrpSpPr>
          <p:cNvPr id="90" name="Diagram group"/>
          <p:cNvGrpSpPr/>
          <p:nvPr/>
        </p:nvGrpSpPr>
        <p:grpSpPr>
          <a:xfrm>
            <a:off x="15059017" y="32461276"/>
            <a:ext cx="7143800" cy="10029744"/>
            <a:chOff x="0" y="343693"/>
            <a:chExt cx="5311737" cy="3319836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91" name=" 3"/>
            <p:cNvSpPr/>
            <p:nvPr/>
          </p:nvSpPr>
          <p:spPr>
            <a:xfrm>
              <a:off x="0" y="343693"/>
              <a:ext cx="5311737" cy="3319836"/>
            </a:xfrm>
            <a:prstGeom prst="swooshArrow">
              <a:avLst>
                <a:gd name="adj1" fmla="val 25000"/>
                <a:gd name="adj2" fmla="val 25000"/>
              </a:avLst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z="-152400" prstMaterial="plastic">
              <a:bevelT w="25400" h="25400"/>
              <a:bevelB w="25400" h="254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2" name="위쪽 화살표 91"/>
          <p:cNvSpPr/>
          <p:nvPr/>
        </p:nvSpPr>
        <p:spPr>
          <a:xfrm>
            <a:off x="16487777" y="36461804"/>
            <a:ext cx="2071702" cy="1785950"/>
          </a:xfrm>
          <a:prstGeom prst="upArrow">
            <a:avLst/>
          </a:prstGeom>
          <a:solidFill>
            <a:srgbClr val="FF0000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ko-KR" altLang="en-US" sz="2400"/>
          </a:p>
        </p:txBody>
      </p:sp>
      <p:sp>
        <p:nvSpPr>
          <p:cNvPr id="93" name="TextBox 92"/>
          <p:cNvSpPr txBox="1"/>
          <p:nvPr/>
        </p:nvSpPr>
        <p:spPr>
          <a:xfrm>
            <a:off x="16416339" y="37104746"/>
            <a:ext cx="3429024" cy="1051826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r>
              <a:rPr lang="en-US" altLang="ko-KR" sz="4000" b="1" dirty="0" smtClean="0"/>
              <a:t>792.1% </a:t>
            </a:r>
            <a:endParaRPr lang="ko-KR" altLang="en-US" sz="4000" b="1" dirty="0"/>
          </a:p>
        </p:txBody>
      </p:sp>
      <p:sp>
        <p:nvSpPr>
          <p:cNvPr id="94" name="타원 93"/>
          <p:cNvSpPr/>
          <p:nvPr/>
        </p:nvSpPr>
        <p:spPr>
          <a:xfrm>
            <a:off x="19477963" y="35192193"/>
            <a:ext cx="571504" cy="547940"/>
          </a:xfrm>
          <a:prstGeom prst="ellipse">
            <a:avLst/>
          </a:prstGeom>
          <a:solidFill>
            <a:srgbClr val="00B050"/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5" name="TextBox 94"/>
          <p:cNvSpPr txBox="1"/>
          <p:nvPr/>
        </p:nvSpPr>
        <p:spPr>
          <a:xfrm>
            <a:off x="18350078" y="35675986"/>
            <a:ext cx="3854571" cy="805605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r>
              <a:rPr lang="en-US" altLang="ko-KR" sz="2400" dirty="0" smtClean="0"/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2012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~9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400" dirty="0" smtClean="0"/>
          </a:p>
        </p:txBody>
      </p:sp>
      <p:sp>
        <p:nvSpPr>
          <p:cNvPr id="96" name="TextBox 95"/>
          <p:cNvSpPr txBox="1"/>
          <p:nvPr/>
        </p:nvSpPr>
        <p:spPr>
          <a:xfrm>
            <a:off x="15803422" y="39585289"/>
            <a:ext cx="4256255" cy="805605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r>
              <a:rPr lang="en-US" altLang="ko-KR" sz="2400" dirty="0" smtClean="0"/>
              <a:t> 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2011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(10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~12</a:t>
            </a: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2400" dirty="0" smtClean="0"/>
          </a:p>
        </p:txBody>
      </p:sp>
      <p:sp>
        <p:nvSpPr>
          <p:cNvPr id="97" name="타원 96"/>
          <p:cNvSpPr/>
          <p:nvPr/>
        </p:nvSpPr>
        <p:spPr>
          <a:xfrm>
            <a:off x="15565333" y="39638915"/>
            <a:ext cx="571504" cy="547940"/>
          </a:xfrm>
          <a:prstGeom prst="ellipse">
            <a:avLst/>
          </a:prstGeom>
          <a:solidFill>
            <a:srgbClr val="00B050"/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8" name="직사각형 97"/>
          <p:cNvSpPr/>
          <p:nvPr/>
        </p:nvSpPr>
        <p:spPr>
          <a:xfrm>
            <a:off x="14773265" y="33318532"/>
            <a:ext cx="7088436" cy="900118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ko-KR" altLang="en-US" sz="2400"/>
          </a:p>
        </p:txBody>
      </p:sp>
      <p:sp>
        <p:nvSpPr>
          <p:cNvPr id="102" name="위쪽 화살표 101"/>
          <p:cNvSpPr/>
          <p:nvPr/>
        </p:nvSpPr>
        <p:spPr>
          <a:xfrm>
            <a:off x="9986919" y="8672422"/>
            <a:ext cx="1687722" cy="500066"/>
          </a:xfrm>
          <a:prstGeom prst="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endParaRPr lang="ko-KR" altLang="en-US" sz="2400" dirty="0"/>
          </a:p>
        </p:txBody>
      </p:sp>
      <p:cxnSp>
        <p:nvCxnSpPr>
          <p:cNvPr id="105" name="직선 연결선 104"/>
          <p:cNvCxnSpPr/>
          <p:nvPr/>
        </p:nvCxnSpPr>
        <p:spPr>
          <a:xfrm rot="5400000">
            <a:off x="3377713" y="38854580"/>
            <a:ext cx="3787008" cy="158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연결선 108"/>
          <p:cNvCxnSpPr/>
          <p:nvPr/>
        </p:nvCxnSpPr>
        <p:spPr>
          <a:xfrm rot="5400000">
            <a:off x="7878307" y="38926018"/>
            <a:ext cx="3787008" cy="158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128739" y="35604548"/>
            <a:ext cx="3257815" cy="744050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프로그램 수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종류</a:t>
            </a:r>
            <a:r>
              <a:rPr lang="en-US" altLang="ko-KR" sz="2000" dirty="0" smtClean="0"/>
              <a:t>)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272143" y="35646316"/>
            <a:ext cx="3446969" cy="744050"/>
          </a:xfrm>
          <a:prstGeom prst="rect">
            <a:avLst/>
          </a:prstGeom>
          <a:noFill/>
        </p:spPr>
        <p:txBody>
          <a:bodyPr wrap="none" lIns="432054" tIns="216027" rIns="432054" bIns="216027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프로그램 운영 횟수</a:t>
            </a:r>
            <a:endParaRPr lang="en-US" altLang="ko-KR" sz="2000" dirty="0" smtClean="0"/>
          </a:p>
        </p:txBody>
      </p:sp>
      <p:sp>
        <p:nvSpPr>
          <p:cNvPr id="112" name="TextBox 111"/>
          <p:cNvSpPr txBox="1"/>
          <p:nvPr/>
        </p:nvSpPr>
        <p:spPr>
          <a:xfrm>
            <a:off x="10844175" y="35646316"/>
            <a:ext cx="3703450" cy="744050"/>
          </a:xfrm>
          <a:prstGeom prst="rect">
            <a:avLst/>
          </a:prstGeom>
          <a:noFill/>
        </p:spPr>
        <p:txBody>
          <a:bodyPr wrap="none" lIns="432054" tIns="216027" rIns="432054" bIns="216027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dirty="0" smtClean="0"/>
              <a:t> </a:t>
            </a:r>
            <a:r>
              <a:rPr lang="ko-KR" altLang="en-US" sz="2000" dirty="0" smtClean="0"/>
              <a:t>프로그램 참여 환자수</a:t>
            </a:r>
            <a:endParaRPr lang="en-US" altLang="ko-KR" sz="2000" dirty="0" smtClean="0"/>
          </a:p>
        </p:txBody>
      </p:sp>
      <p:sp>
        <p:nvSpPr>
          <p:cNvPr id="113" name="직사각형 112"/>
          <p:cNvSpPr/>
          <p:nvPr/>
        </p:nvSpPr>
        <p:spPr>
          <a:xfrm>
            <a:off x="22202817" y="40166414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u"/>
              <a:defRPr/>
            </a:pPr>
            <a:r>
              <a:rPr lang="ko-KR" altLang="en-US" sz="2400" dirty="0" smtClean="0">
                <a:latin typeface="+mn-ea"/>
              </a:rPr>
              <a:t> </a:t>
            </a:r>
            <a:r>
              <a:rPr lang="ko-KR" altLang="en-US" sz="2400" dirty="0" err="1" smtClean="0">
                <a:latin typeface="+mn-ea"/>
              </a:rPr>
              <a:t>암생존자간의</a:t>
            </a:r>
            <a:r>
              <a:rPr lang="ko-KR" altLang="en-US" sz="2400" dirty="0" smtClean="0">
                <a:latin typeface="+mn-ea"/>
              </a:rPr>
              <a:t> 만남으로 정서적 지지 형성</a:t>
            </a:r>
            <a:endParaRPr lang="en-US" altLang="ko-KR" sz="2400" dirty="0" smtClean="0">
              <a:latin typeface="+mn-ea"/>
            </a:endParaRPr>
          </a:p>
          <a:p>
            <a:pPr algn="just">
              <a:buFont typeface="Wingdings" pitchFamily="2" charset="2"/>
              <a:buChar char="u"/>
              <a:defRPr/>
            </a:pPr>
            <a:r>
              <a:rPr lang="ko-KR" altLang="en-US" sz="2400" dirty="0" smtClean="0">
                <a:latin typeface="+mn-ea"/>
              </a:rPr>
              <a:t> 지역사회에서 자체적으로 운영할 수 있는 기반 마련</a:t>
            </a:r>
            <a:endParaRPr lang="en-US" altLang="ko-KR" sz="2400" dirty="0" smtClean="0">
              <a:latin typeface="+mn-ea"/>
            </a:endParaRPr>
          </a:p>
          <a:p>
            <a:pPr algn="just">
              <a:buFont typeface="Wingdings" pitchFamily="2" charset="2"/>
              <a:buChar char="u"/>
              <a:defRPr/>
            </a:pPr>
            <a:r>
              <a:rPr lang="ko-KR" altLang="en-US" sz="2400" dirty="0" smtClean="0">
                <a:latin typeface="+mn-ea"/>
              </a:rPr>
              <a:t> 지역사회 자원을 활용하여 예산 절감 </a:t>
            </a:r>
            <a:endParaRPr lang="en-US" altLang="ko-KR" sz="2400" dirty="0" smtClean="0">
              <a:latin typeface="+mn-ea"/>
            </a:endParaRPr>
          </a:p>
          <a:p>
            <a:pPr algn="just">
              <a:buFont typeface="Wingdings" pitchFamily="2" charset="2"/>
              <a:buChar char="u"/>
              <a:defRPr/>
            </a:pPr>
            <a:r>
              <a:rPr lang="ko-KR" altLang="en-US" sz="2400" dirty="0" smtClean="0">
                <a:latin typeface="+mn-ea"/>
              </a:rPr>
              <a:t> 지역사회의 잠재</a:t>
            </a:r>
            <a:r>
              <a:rPr lang="en-US" altLang="ko-KR" sz="2400" dirty="0" smtClean="0">
                <a:latin typeface="+mn-ea"/>
              </a:rPr>
              <a:t>/</a:t>
            </a:r>
            <a:r>
              <a:rPr lang="ko-KR" altLang="en-US" sz="2400" dirty="0" smtClean="0">
                <a:latin typeface="+mn-ea"/>
              </a:rPr>
              <a:t>은폐되어 있는 대상자 발굴 및 연계</a:t>
            </a:r>
            <a:endParaRPr lang="en-US" altLang="ko-KR" sz="2400" dirty="0" smtClean="0">
              <a:latin typeface="+mn-ea"/>
            </a:endParaRPr>
          </a:p>
          <a:p>
            <a:pPr algn="just">
              <a:defRPr/>
            </a:pPr>
            <a:r>
              <a:rPr lang="en-US" altLang="ko-KR" sz="2400" dirty="0" smtClean="0">
                <a:latin typeface="+mn-ea"/>
              </a:rPr>
              <a:t> → </a:t>
            </a:r>
            <a:r>
              <a:rPr lang="ko-KR" altLang="en-US" sz="2400" dirty="0" smtClean="0">
                <a:latin typeface="+mn-ea"/>
              </a:rPr>
              <a:t>삶의 질 향상</a:t>
            </a:r>
            <a:endParaRPr lang="en-US" altLang="ko-KR" sz="2400" dirty="0" smtClean="0">
              <a:latin typeface="+mn-ea"/>
            </a:endParaRPr>
          </a:p>
        </p:txBody>
      </p:sp>
      <p:pic>
        <p:nvPicPr>
          <p:cNvPr id="114" name="그림 113" descr="2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71351" y="0"/>
            <a:ext cx="3271747" cy="4046320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15" name="모서리가 둥근 직사각형 114"/>
          <p:cNvSpPr/>
          <p:nvPr/>
        </p:nvSpPr>
        <p:spPr>
          <a:xfrm>
            <a:off x="22488569" y="33818598"/>
            <a:ext cx="8072494" cy="5715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400" b="1" dirty="0" err="1" smtClean="0">
                <a:solidFill>
                  <a:schemeClr val="tx1"/>
                </a:solidFill>
                <a:latin typeface="+mn-ea"/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  <a:latin typeface="+mn-ea"/>
              </a:rPr>
              <a:t> 통합지지 프로그램 만족도 조사 결과</a:t>
            </a:r>
            <a:endParaRPr lang="en-US" altLang="ko-KR" sz="2400" b="1" dirty="0" smtClean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17" name="표 116"/>
          <p:cNvGraphicFramePr>
            <a:graphicFrameLocks noGrp="1"/>
          </p:cNvGraphicFramePr>
          <p:nvPr/>
        </p:nvGraphicFramePr>
        <p:xfrm>
          <a:off x="22131379" y="34818730"/>
          <a:ext cx="9286941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275"/>
                <a:gridCol w="1668501"/>
                <a:gridCol w="928694"/>
                <a:gridCol w="1337950"/>
                <a:gridCol w="1792093"/>
                <a:gridCol w="151342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항목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 smtClean="0"/>
                        <a:t>매우만족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만족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불만족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 smtClean="0"/>
                        <a:t>매우불만족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무응답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운동프로그램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33.28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60.72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영양프로그램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31.68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61.51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6.81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스트레스관리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33.28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57.16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1.62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7.94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특강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44.48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50.33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3.57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-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/>
                        <a:t>1.62</a:t>
                      </a:r>
                      <a:endParaRPr lang="ko-KR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소감</a:t>
                      </a:r>
                      <a:endParaRPr lang="ko-KR" altLang="en-US" sz="24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2400" dirty="0" smtClean="0"/>
                        <a:t> 웃음</a:t>
                      </a:r>
                      <a:r>
                        <a:rPr lang="en-US" altLang="ko-KR" sz="2400" dirty="0" smtClean="0"/>
                        <a:t>, </a:t>
                      </a:r>
                      <a:r>
                        <a:rPr lang="ko-KR" altLang="en-US" sz="2400" dirty="0" smtClean="0"/>
                        <a:t>운동 프로그램은</a:t>
                      </a:r>
                      <a:r>
                        <a:rPr lang="ko-KR" altLang="en-US" sz="2400" baseline="0" dirty="0" smtClean="0"/>
                        <a:t>  환자 건강에 좋고</a:t>
                      </a:r>
                      <a:r>
                        <a:rPr lang="en-US" altLang="ko-KR" sz="2400" baseline="0" dirty="0" smtClean="0"/>
                        <a:t>,  </a:t>
                      </a:r>
                      <a:r>
                        <a:rPr lang="ko-KR" altLang="en-US" sz="2400" baseline="0" dirty="0" smtClean="0"/>
                        <a:t>큰 위</a:t>
                      </a:r>
                      <a:endParaRPr lang="en-US" altLang="ko-KR" sz="2400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ko-KR" altLang="en-US" sz="2400" baseline="0" dirty="0" smtClean="0"/>
                        <a:t>  </a:t>
                      </a:r>
                      <a:r>
                        <a:rPr lang="ko-KR" altLang="en-US" sz="2400" baseline="0" dirty="0" err="1" smtClean="0"/>
                        <a:t>로가</a:t>
                      </a:r>
                      <a:r>
                        <a:rPr lang="ko-KR" altLang="en-US" sz="2400" baseline="0" dirty="0" smtClean="0"/>
                        <a:t> 된다는 것을 느꼈으며 꼭 필요하다고 생각함</a:t>
                      </a:r>
                      <a:r>
                        <a:rPr lang="en-US" altLang="ko-KR" sz="2400" baseline="0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2400" baseline="0" dirty="0" smtClean="0"/>
                        <a:t> </a:t>
                      </a:r>
                      <a:r>
                        <a:rPr lang="ko-KR" altLang="en-US" sz="2400" baseline="0" dirty="0" smtClean="0"/>
                        <a:t>여러 정보와 프로그램에 만족하며 암환자들에게 </a:t>
                      </a:r>
                      <a:endParaRPr lang="en-US" altLang="ko-KR" sz="2400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sz="2400" baseline="0" dirty="0" smtClean="0"/>
                        <a:t> </a:t>
                      </a:r>
                      <a:r>
                        <a:rPr lang="ko-KR" altLang="en-US" sz="2400" baseline="0" dirty="0" smtClean="0"/>
                        <a:t> 참 좋은 교육이었음</a:t>
                      </a:r>
                      <a:r>
                        <a:rPr lang="en-US" altLang="ko-KR" sz="2400" baseline="0" dirty="0" smtClean="0"/>
                        <a:t>.</a:t>
                      </a:r>
                      <a:endParaRPr lang="ko-KR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향후 </a:t>
                      </a:r>
                      <a:r>
                        <a:rPr lang="ko-KR" altLang="en-US" sz="2400" spc="-150" dirty="0" smtClean="0"/>
                        <a:t>프로그램에 바라는 </a:t>
                      </a:r>
                      <a:r>
                        <a:rPr lang="ko-KR" altLang="en-US" sz="2400" dirty="0" smtClean="0"/>
                        <a:t>점</a:t>
                      </a:r>
                      <a:endParaRPr lang="ko-KR" altLang="en-US" sz="24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sz="2400" dirty="0" smtClean="0"/>
                        <a:t> 상담 프로그램이 있었으면 좋겠음</a:t>
                      </a:r>
                      <a:r>
                        <a:rPr lang="en-US" altLang="ko-KR" sz="2400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2400" dirty="0" smtClean="0"/>
                        <a:t> </a:t>
                      </a:r>
                      <a:r>
                        <a:rPr lang="ko-KR" altLang="en-US" sz="2400" dirty="0" smtClean="0"/>
                        <a:t>영양교육에서 요리실습도 있었으면 좋겠음</a:t>
                      </a:r>
                      <a:r>
                        <a:rPr lang="en-US" altLang="ko-KR" sz="2400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sz="2400" dirty="0" smtClean="0"/>
                        <a:t> </a:t>
                      </a:r>
                      <a:r>
                        <a:rPr lang="ko-KR" altLang="en-US" sz="2400" dirty="0" smtClean="0"/>
                        <a:t>강의 사간을 늘렸으면 좋겠음</a:t>
                      </a:r>
                      <a:r>
                        <a:rPr lang="en-US" altLang="ko-KR" sz="2400" dirty="0" smtClean="0"/>
                        <a:t>.</a:t>
                      </a:r>
                      <a:endParaRPr lang="ko-KR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9" name="직선 연결선 118"/>
          <p:cNvCxnSpPr/>
          <p:nvPr/>
        </p:nvCxnSpPr>
        <p:spPr>
          <a:xfrm>
            <a:off x="21845627" y="39962266"/>
            <a:ext cx="9858444" cy="7143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모서리가 둥근 직사각형 119"/>
          <p:cNvSpPr/>
          <p:nvPr/>
        </p:nvSpPr>
        <p:spPr>
          <a:xfrm>
            <a:off x="1985863" y="19602436"/>
            <a:ext cx="8429684" cy="71437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보건소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통합지지 프로그램 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121" name="모서리가 둥근 직사각형 120"/>
          <p:cNvSpPr/>
          <p:nvPr/>
        </p:nvSpPr>
        <p:spPr>
          <a:xfrm>
            <a:off x="1842987" y="25817542"/>
            <a:ext cx="8429684" cy="71437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</a:rPr>
              <a:t>민간단체 암환자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네비게이션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프로그램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sp>
        <p:nvSpPr>
          <p:cNvPr id="99" name="모서리가 둥근 직사각형 98"/>
          <p:cNvSpPr/>
          <p:nvPr/>
        </p:nvSpPr>
        <p:spPr>
          <a:xfrm>
            <a:off x="23060073" y="13458768"/>
            <a:ext cx="6500858" cy="64294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</a:rPr>
              <a:t>인천지역암센터와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함께하는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힐링캠프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cxnSp>
        <p:nvCxnSpPr>
          <p:cNvPr id="101" name="직선 연결선 100"/>
          <p:cNvCxnSpPr/>
          <p:nvPr/>
        </p:nvCxnSpPr>
        <p:spPr>
          <a:xfrm rot="5400000">
            <a:off x="12094341" y="22709989"/>
            <a:ext cx="19502574" cy="1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모서리가 둥근 직사각형 102"/>
          <p:cNvSpPr/>
          <p:nvPr/>
        </p:nvSpPr>
        <p:spPr>
          <a:xfrm>
            <a:off x="22274255" y="25817542"/>
            <a:ext cx="9001188" cy="78581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54" tIns="216027" rIns="432054" bIns="216027" rtlCol="0" anchor="ctr"/>
          <a:lstStyle/>
          <a:p>
            <a:r>
              <a:rPr lang="ko-KR" altLang="en-US" sz="2400" b="1" dirty="0" smtClean="0">
                <a:solidFill>
                  <a:schemeClr val="tx1"/>
                </a:solidFill>
              </a:rPr>
              <a:t>인천광역시 </a:t>
            </a:r>
            <a:r>
              <a:rPr lang="en-US" altLang="ko-KR" sz="24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개 군</a:t>
            </a:r>
            <a:r>
              <a:rPr lang="ko-KR" altLang="en-US" sz="24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구 보건소 영양사 및 </a:t>
            </a:r>
            <a:r>
              <a:rPr lang="ko-KR" altLang="en-US" sz="2400" b="1" dirty="0" err="1" smtClean="0">
                <a:solidFill>
                  <a:schemeClr val="tx1"/>
                </a:solidFill>
              </a:rPr>
              <a:t>운동처방사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 교육</a:t>
            </a:r>
            <a:endParaRPr lang="ko-KR" altLang="en-US" sz="2400" b="1" dirty="0">
              <a:solidFill>
                <a:schemeClr val="tx1"/>
              </a:solidFill>
            </a:endParaRPr>
          </a:p>
        </p:txBody>
      </p:sp>
      <p:cxnSp>
        <p:nvCxnSpPr>
          <p:cNvPr id="106" name="직선 연결선 105"/>
          <p:cNvCxnSpPr/>
          <p:nvPr/>
        </p:nvCxnSpPr>
        <p:spPr>
          <a:xfrm>
            <a:off x="21845627" y="25531790"/>
            <a:ext cx="9644130" cy="158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그림 43" descr="힐링캠프.JP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23488701" y="20745444"/>
            <a:ext cx="2928958" cy="2286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" name="그림 44" descr="힐링캠프2.JPG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26489097" y="20745444"/>
            <a:ext cx="2928958" cy="22860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7" name="그림 8" descr="1.bmp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4967" y="5243398"/>
            <a:ext cx="7215238" cy="592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_x85342672" descr="EMB0000085cba3c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6023" y="5886340"/>
            <a:ext cx="6286544" cy="5214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직선 연결선 115"/>
          <p:cNvCxnSpPr/>
          <p:nvPr/>
        </p:nvCxnSpPr>
        <p:spPr>
          <a:xfrm rot="16200000" flipH="1">
            <a:off x="20666503" y="8279910"/>
            <a:ext cx="7430346" cy="7143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385</Words>
  <Application>Microsoft Office PowerPoint</Application>
  <PresentationFormat>사용자 지정</PresentationFormat>
  <Paragraphs>111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doct</dc:creator>
  <cp:lastModifiedBy>doct</cp:lastModifiedBy>
  <cp:revision>87</cp:revision>
  <dcterms:created xsi:type="dcterms:W3CDTF">2012-10-05T07:02:35Z</dcterms:created>
  <dcterms:modified xsi:type="dcterms:W3CDTF">2012-10-11T02:47:30Z</dcterms:modified>
</cp:coreProperties>
</file>