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56" r:id="rId2"/>
    <p:sldId id="257" r:id="rId3"/>
    <p:sldId id="271" r:id="rId4"/>
    <p:sldId id="261" r:id="rId5"/>
    <p:sldId id="262" r:id="rId6"/>
    <p:sldId id="263" r:id="rId7"/>
    <p:sldId id="264" r:id="rId8"/>
    <p:sldId id="259" r:id="rId9"/>
    <p:sldId id="260" r:id="rId10"/>
    <p:sldId id="300" r:id="rId11"/>
    <p:sldId id="330" r:id="rId12"/>
    <p:sldId id="329" r:id="rId13"/>
    <p:sldId id="305" r:id="rId14"/>
    <p:sldId id="269" r:id="rId15"/>
    <p:sldId id="267" r:id="rId16"/>
    <p:sldId id="273" r:id="rId17"/>
    <p:sldId id="268" r:id="rId18"/>
    <p:sldId id="335" r:id="rId19"/>
    <p:sldId id="336" r:id="rId20"/>
    <p:sldId id="337" r:id="rId21"/>
    <p:sldId id="338" r:id="rId22"/>
    <p:sldId id="339" r:id="rId23"/>
    <p:sldId id="340" r:id="rId24"/>
    <p:sldId id="341" r:id="rId25"/>
    <p:sldId id="342" r:id="rId26"/>
    <p:sldId id="343" r:id="rId27"/>
    <p:sldId id="344" r:id="rId28"/>
    <p:sldId id="345" r:id="rId29"/>
    <p:sldId id="272" r:id="rId30"/>
    <p:sldId id="332" r:id="rId31"/>
    <p:sldId id="274" r:id="rId32"/>
    <p:sldId id="303" r:id="rId33"/>
    <p:sldId id="333" r:id="rId34"/>
    <p:sldId id="331" r:id="rId35"/>
    <p:sldId id="278" r:id="rId36"/>
    <p:sldId id="275" r:id="rId37"/>
    <p:sldId id="279" r:id="rId38"/>
    <p:sldId id="281" r:id="rId39"/>
    <p:sldId id="296" r:id="rId40"/>
    <p:sldId id="297" r:id="rId41"/>
    <p:sldId id="282" r:id="rId42"/>
    <p:sldId id="334" r:id="rId43"/>
    <p:sldId id="283" r:id="rId44"/>
    <p:sldId id="321" r:id="rId45"/>
    <p:sldId id="322" r:id="rId46"/>
    <p:sldId id="323" r:id="rId47"/>
    <p:sldId id="324" r:id="rId48"/>
    <p:sldId id="284" r:id="rId49"/>
    <p:sldId id="325" r:id="rId50"/>
    <p:sldId id="285" r:id="rId51"/>
    <p:sldId id="326" r:id="rId52"/>
    <p:sldId id="286" r:id="rId53"/>
    <p:sldId id="327" r:id="rId54"/>
    <p:sldId id="287" r:id="rId55"/>
    <p:sldId id="328" r:id="rId56"/>
    <p:sldId id="289" r:id="rId57"/>
    <p:sldId id="288" r:id="rId58"/>
    <p:sldId id="293" r:id="rId59"/>
    <p:sldId id="291" r:id="rId6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E1FEBE"/>
    <a:srgbClr val="03ED0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746" autoAdjust="0"/>
  </p:normalViewPr>
  <p:slideViewPr>
    <p:cSldViewPr>
      <p:cViewPr varScale="1">
        <p:scale>
          <a:sx n="96" d="100"/>
          <a:sy n="96" d="100"/>
        </p:scale>
        <p:origin x="-3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____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'Sheet1'!$B$1</c:f>
              <c:strCache>
                <c:ptCount val="1"/>
                <c:pt idx="0">
                  <c:v>병상 수</c:v>
                </c:pt>
              </c:strCache>
            </c:strRef>
          </c:tx>
          <c:dLbls>
            <c:showVal val="1"/>
          </c:dLbls>
          <c:cat>
            <c:numRef>
              <c:f>'Sheet1'!$A$2:$A$8</c:f>
              <c:numCache>
                <c:formatCode>General</c:formatCode>
                <c:ptCount val="7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</c:numCache>
            </c:num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304</c:v>
                </c:pt>
                <c:pt idx="1">
                  <c:v>652</c:v>
                </c:pt>
                <c:pt idx="2">
                  <c:v>673</c:v>
                </c:pt>
                <c:pt idx="3">
                  <c:v>738</c:v>
                </c:pt>
                <c:pt idx="4">
                  <c:v>880</c:v>
                </c:pt>
                <c:pt idx="5">
                  <c:v>868</c:v>
                </c:pt>
                <c:pt idx="6">
                  <c:v>864</c:v>
                </c:pt>
              </c:numCache>
            </c:numRef>
          </c:val>
        </c:ser>
        <c:axId val="115628288"/>
        <c:axId val="115888128"/>
      </c:barChart>
      <c:catAx>
        <c:axId val="115628288"/>
        <c:scaling>
          <c:orientation val="minMax"/>
        </c:scaling>
        <c:axPos val="b"/>
        <c:numFmt formatCode="General" sourceLinked="1"/>
        <c:tickLblPos val="nextTo"/>
        <c:crossAx val="115888128"/>
        <c:crosses val="autoZero"/>
        <c:auto val="1"/>
        <c:lblAlgn val="ctr"/>
        <c:lblOffset val="100"/>
      </c:catAx>
      <c:valAx>
        <c:axId val="115888128"/>
        <c:scaling>
          <c:orientation val="minMax"/>
        </c:scaling>
        <c:axPos val="l"/>
        <c:numFmt formatCode="General" sourceLinked="1"/>
        <c:tickLblPos val="nextTo"/>
        <c:crossAx val="11562828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4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기관 수</c:v>
                </c:pt>
              </c:strCache>
            </c:strRef>
          </c:tx>
          <c:dLbls>
            <c:dLbl>
              <c:idx val="0"/>
              <c:layout>
                <c:manualLayout>
                  <c:x val="1.6638612481212778E-2"/>
                  <c:y val="-2.5000000000000001E-2"/>
                </c:manualLayout>
              </c:layout>
              <c:showVal val="1"/>
            </c:dLbl>
            <c:dLbl>
              <c:idx val="1"/>
              <c:layout>
                <c:manualLayout>
                  <c:x val="4.9915837443638691E-3"/>
                  <c:y val="6.5625000000000003E-2"/>
                </c:manualLayout>
              </c:layout>
              <c:showVal val="1"/>
            </c:dLbl>
            <c:dLbl>
              <c:idx val="2"/>
              <c:layout>
                <c:manualLayout>
                  <c:x val="1.3310889984970245E-2"/>
                  <c:y val="4.3749999999999997E-2"/>
                </c:manualLayout>
              </c:layout>
              <c:showVal val="1"/>
            </c:dLbl>
            <c:dLbl>
              <c:idx val="3"/>
              <c:layout>
                <c:manualLayout>
                  <c:x val="1.1647028736848933E-2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9.9831674887277087E-3"/>
                  <c:y val="-5.3124999999999999E-2"/>
                </c:manualLayout>
              </c:layout>
              <c:showVal val="1"/>
            </c:dLbl>
            <c:dLbl>
              <c:idx val="5"/>
              <c:layout>
                <c:manualLayout>
                  <c:x val="1.8302473729334121E-2"/>
                  <c:y val="-6.5625000000000003E-2"/>
                </c:manualLayout>
              </c:layout>
              <c:showVal val="1"/>
            </c:dLbl>
            <c:dLbl>
              <c:idx val="6"/>
              <c:layout>
                <c:manualLayout>
                  <c:x val="1.6638612481212778E-2"/>
                  <c:y val="0"/>
                </c:manualLayout>
              </c:layout>
              <c:showVal val="1"/>
            </c:dLbl>
            <c:showVal val="1"/>
          </c:dLbls>
          <c:cat>
            <c:numRef>
              <c:f>Sheet1!$A$2:$A$8</c:f>
              <c:numCache>
                <c:formatCode>General</c:formatCode>
                <c:ptCount val="7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</c:v>
                </c:pt>
                <c:pt idx="1">
                  <c:v>40</c:v>
                </c:pt>
                <c:pt idx="2">
                  <c:v>42</c:v>
                </c:pt>
                <c:pt idx="3">
                  <c:v>46</c:v>
                </c:pt>
                <c:pt idx="4">
                  <c:v>56</c:v>
                </c:pt>
                <c:pt idx="5">
                  <c:v>54</c:v>
                </c:pt>
                <c:pt idx="6">
                  <c:v>54</c:v>
                </c:pt>
              </c:numCache>
            </c:numRef>
          </c:val>
        </c:ser>
        <c:marker val="1"/>
        <c:axId val="116852608"/>
        <c:axId val="117438720"/>
      </c:lineChart>
      <c:catAx>
        <c:axId val="116852608"/>
        <c:scaling>
          <c:orientation val="minMax"/>
        </c:scaling>
        <c:delete val="1"/>
        <c:axPos val="b"/>
        <c:numFmt formatCode="General" sourceLinked="1"/>
        <c:tickLblPos val="none"/>
        <c:crossAx val="117438720"/>
        <c:crosses val="autoZero"/>
        <c:auto val="1"/>
        <c:lblAlgn val="ctr"/>
        <c:lblOffset val="100"/>
      </c:catAx>
      <c:valAx>
        <c:axId val="117438720"/>
        <c:scaling>
          <c:orientation val="minMax"/>
        </c:scaling>
        <c:delete val="1"/>
        <c:axPos val="l"/>
        <c:numFmt formatCode="General" sourceLinked="1"/>
        <c:tickLblPos val="none"/>
        <c:crossAx val="116852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029440649152553"/>
          <c:y val="0.42528125"/>
          <c:w val="0.14973925853102404"/>
          <c:h val="7.4437500000000295E-2"/>
        </c:manualLayout>
      </c:layout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신규 입원환자 수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5046</c:v>
                </c:pt>
                <c:pt idx="1">
                  <c:v>6365</c:v>
                </c:pt>
                <c:pt idx="2">
                  <c:v>7654</c:v>
                </c:pt>
                <c:pt idx="3">
                  <c:v>8494</c:v>
                </c:pt>
                <c:pt idx="4">
                  <c:v>8742</c:v>
                </c:pt>
                <c:pt idx="5">
                  <c:v>9573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암사망자 수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68912</c:v>
                </c:pt>
                <c:pt idx="1">
                  <c:v>69780</c:v>
                </c:pt>
                <c:pt idx="2">
                  <c:v>72046</c:v>
                </c:pt>
                <c:pt idx="3">
                  <c:v>72579</c:v>
                </c:pt>
                <c:pt idx="4">
                  <c:v>73579</c:v>
                </c:pt>
                <c:pt idx="5">
                  <c:v>75334</c:v>
                </c:pt>
              </c:numCache>
            </c:numRef>
          </c:val>
        </c:ser>
        <c:axId val="127177088"/>
        <c:axId val="124948864"/>
      </c:barChart>
      <c:catAx>
        <c:axId val="127177088"/>
        <c:scaling>
          <c:orientation val="minMax"/>
        </c:scaling>
        <c:axPos val="b"/>
        <c:numFmt formatCode="General" sourceLinked="1"/>
        <c:majorTickMark val="none"/>
        <c:tickLblPos val="nextTo"/>
        <c:crossAx val="124948864"/>
        <c:crosses val="autoZero"/>
        <c:auto val="1"/>
        <c:lblAlgn val="ctr"/>
        <c:lblOffset val="100"/>
      </c:catAx>
      <c:valAx>
        <c:axId val="124948864"/>
        <c:scaling>
          <c:orientation val="minMax"/>
        </c:scaling>
        <c:axPos val="l"/>
        <c:numFmt formatCode="General" sourceLinked="1"/>
        <c:majorTickMark val="none"/>
        <c:tickLblPos val="nextTo"/>
        <c:crossAx val="12717708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3"/>
  <c:chart>
    <c:autoTitleDeleted val="1"/>
    <c:plotArea>
      <c:layout>
        <c:manualLayout>
          <c:layoutTarget val="inner"/>
          <c:xMode val="edge"/>
          <c:yMode val="edge"/>
          <c:x val="8.2310298855682704E-4"/>
          <c:y val="0.61208419423386595"/>
          <c:w val="0.74152158424802961"/>
          <c:h val="0.29975000000000002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완화의료이용률</c:v>
                </c:pt>
              </c:strCache>
            </c:strRef>
          </c:tx>
          <c:dLbls>
            <c:dLbl>
              <c:idx val="0"/>
              <c:layout>
                <c:manualLayout>
                  <c:x val="-4.3618212074405097E-2"/>
                  <c:y val="-8.1250000000000003E-2"/>
                </c:manualLayout>
              </c:layout>
              <c:showVal val="1"/>
            </c:dLbl>
            <c:dLbl>
              <c:idx val="1"/>
              <c:layout>
                <c:manualLayout>
                  <c:x val="-4.1721768071169812E-2"/>
                  <c:y val="-8.1250000000000058E-2"/>
                </c:manualLayout>
              </c:layout>
              <c:showVal val="1"/>
            </c:dLbl>
            <c:dLbl>
              <c:idx val="2"/>
              <c:layout>
                <c:manualLayout>
                  <c:x val="-6.2582652106755163E-2"/>
                  <c:y val="-6.5625000000000003E-2"/>
                </c:manualLayout>
              </c:layout>
              <c:showVal val="1"/>
            </c:dLbl>
            <c:dLbl>
              <c:idx val="3"/>
              <c:layout>
                <c:manualLayout>
                  <c:x val="-4.930754408411038E-2"/>
                  <c:y val="-5.9375000000000004E-2"/>
                </c:manualLayout>
              </c:layout>
              <c:showVal val="1"/>
            </c:dLbl>
            <c:dLbl>
              <c:idx val="4"/>
              <c:layout>
                <c:manualLayout>
                  <c:x val="-4.7411100080875186E-2"/>
                  <c:y val="-5.9375000000000004E-2"/>
                </c:manualLayout>
              </c:layout>
              <c:showVal val="1"/>
            </c:dLbl>
            <c:dLbl>
              <c:idx val="5"/>
              <c:layout>
                <c:manualLayout>
                  <c:x val="-5.6893320097050164E-2"/>
                  <c:y val="-0.05"/>
                </c:manualLayout>
              </c:layout>
              <c:showVal val="1"/>
            </c:dLbl>
            <c:showVal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7.3</c:v>
                </c:pt>
                <c:pt idx="1">
                  <c:v>9.1</c:v>
                </c:pt>
                <c:pt idx="2">
                  <c:v>10.6</c:v>
                </c:pt>
                <c:pt idx="3">
                  <c:v>11.9</c:v>
                </c:pt>
                <c:pt idx="4">
                  <c:v>11.9</c:v>
                </c:pt>
                <c:pt idx="5">
                  <c:v>12.7</c:v>
                </c:pt>
              </c:numCache>
            </c:numRef>
          </c:val>
        </c:ser>
        <c:marker val="1"/>
        <c:axId val="127218816"/>
        <c:axId val="127220352"/>
      </c:lineChart>
      <c:catAx>
        <c:axId val="127218816"/>
        <c:scaling>
          <c:orientation val="minMax"/>
        </c:scaling>
        <c:delete val="1"/>
        <c:axPos val="b"/>
        <c:numFmt formatCode="General" sourceLinked="1"/>
        <c:tickLblPos val="none"/>
        <c:crossAx val="127220352"/>
        <c:crosses val="autoZero"/>
        <c:auto val="1"/>
        <c:lblAlgn val="ctr"/>
        <c:lblOffset val="100"/>
      </c:catAx>
      <c:valAx>
        <c:axId val="127220352"/>
        <c:scaling>
          <c:orientation val="minMax"/>
        </c:scaling>
        <c:delete val="1"/>
        <c:axPos val="l"/>
        <c:numFmt formatCode="General" sourceLinked="1"/>
        <c:tickLblPos val="none"/>
        <c:crossAx val="1272188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1891308546194844"/>
          <c:y val="5.1005599223535127E-2"/>
          <c:w val="0.27513609598933458"/>
          <c:h val="6.9510977860457124E-2"/>
        </c:manualLayout>
      </c:layout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18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2010년</c:v>
                </c:pt>
              </c:strCache>
            </c:strRef>
          </c:tx>
          <c:dLbls>
            <c:dLbl>
              <c:idx val="0"/>
              <c:layout>
                <c:manualLayout>
                  <c:x val="8.818464615042881E-3"/>
                  <c:y val="-2.5000000000000001E-2"/>
                </c:manualLayout>
              </c:layout>
              <c:showVal val="1"/>
            </c:dLbl>
            <c:showVal val="1"/>
          </c:dLbls>
          <c:cat>
            <c:strRef>
              <c:f>Sheet1!$A$2</c:f>
              <c:strCache>
                <c:ptCount val="1"/>
                <c:pt idx="0">
                  <c:v>등록(명)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2011년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3.125E-2"/>
                </c:manualLayout>
              </c:layout>
              <c:showVal val="1"/>
            </c:dLbl>
            <c:showVal val="1"/>
          </c:dLbls>
          <c:cat>
            <c:strRef>
              <c:f>Sheet1!$A$2</c:f>
              <c:strCache>
                <c:ptCount val="1"/>
                <c:pt idx="0">
                  <c:v>등록(명)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2012년</c:v>
                </c:pt>
              </c:strCache>
            </c:strRef>
          </c:tx>
          <c:dLbls>
            <c:dLbl>
              <c:idx val="0"/>
              <c:layout>
                <c:manualLayout>
                  <c:x val="3.5273858460171483E-3"/>
                  <c:y val="-2.4999999999999984E-2"/>
                </c:manualLayout>
              </c:layout>
              <c:showVal val="1"/>
            </c:dLbl>
            <c:showVal val="1"/>
          </c:dLbls>
          <c:cat>
            <c:strRef>
              <c:f>Sheet1!$A$2</c:f>
              <c:strCache>
                <c:ptCount val="1"/>
                <c:pt idx="0">
                  <c:v>등록(명)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329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2013년</c:v>
                </c:pt>
              </c:strCache>
            </c:strRef>
          </c:tx>
          <c:dLbls>
            <c:dLbl>
              <c:idx val="0"/>
              <c:layout>
                <c:manualLayout>
                  <c:x val="1.5873236307076991E-2"/>
                  <c:y val="-3.1250000000000014E-2"/>
                </c:manualLayout>
              </c:layout>
              <c:showVal val="1"/>
            </c:dLbl>
            <c:showVal val="1"/>
          </c:dLbls>
          <c:cat>
            <c:strRef>
              <c:f>Sheet1!$A$2</c:f>
              <c:strCache>
                <c:ptCount val="1"/>
                <c:pt idx="0">
                  <c:v>등록(명)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419</c:v>
                </c:pt>
              </c:numCache>
            </c:numRef>
          </c:val>
        </c:ser>
        <c:shape val="cylinder"/>
        <c:axId val="128091264"/>
        <c:axId val="128092800"/>
        <c:axId val="0"/>
      </c:bar3DChart>
      <c:catAx>
        <c:axId val="128091264"/>
        <c:scaling>
          <c:orientation val="minMax"/>
        </c:scaling>
        <c:axPos val="b"/>
        <c:tickLblPos val="nextTo"/>
        <c:crossAx val="128092800"/>
        <c:crosses val="autoZero"/>
        <c:auto val="1"/>
        <c:lblAlgn val="ctr"/>
        <c:lblOffset val="100"/>
      </c:catAx>
      <c:valAx>
        <c:axId val="128092800"/>
        <c:scaling>
          <c:orientation val="minMax"/>
        </c:scaling>
        <c:axPos val="l"/>
        <c:numFmt formatCode="General" sourceLinked="1"/>
        <c:tickLblPos val="nextTo"/>
        <c:crossAx val="1280912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106057660260065"/>
          <c:y val="0.30187155511811031"/>
          <c:w val="0.23311784801688704"/>
          <c:h val="0.37125688976378174"/>
        </c:manualLayout>
      </c:layout>
    </c:legend>
    <c:plotVisOnly val="1"/>
    <c:dispBlanksAs val="gap"/>
  </c:chart>
  <c:txPr>
    <a:bodyPr/>
    <a:lstStyle/>
    <a:p>
      <a:pPr>
        <a:defRPr sz="1800"/>
      </a:pPr>
      <a:endParaRPr lang="ko-KR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2013년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dLbls>
            <c:dLbl>
              <c:idx val="20"/>
              <c:layout>
                <c:manualLayout>
                  <c:x val="-5.6216480370266534E-3"/>
                  <c:y val="2.3430432413092715E-17"/>
                </c:manualLayout>
              </c:layout>
              <c:showVal val="1"/>
            </c:dLbl>
            <c:dLbl>
              <c:idx val="21"/>
              <c:layout/>
              <c:showVal val="1"/>
            </c:dLbl>
            <c:delete val="1"/>
            <c:txPr>
              <a:bodyPr/>
              <a:lstStyle/>
              <a:p>
                <a:pPr>
                  <a:defRPr sz="1200"/>
                </a:pPr>
                <a:endParaRPr lang="ko-KR"/>
              </a:p>
            </c:txPr>
          </c:dLbls>
          <c:cat>
            <c:strRef>
              <c:f>Sheet1!$A$2:$A$23</c:f>
              <c:strCache>
                <c:ptCount val="22"/>
                <c:pt idx="0">
                  <c:v>혈액암</c:v>
                </c:pt>
                <c:pt idx="1">
                  <c:v>비인두암</c:v>
                </c:pt>
                <c:pt idx="2">
                  <c:v>신장암</c:v>
                </c:pt>
                <c:pt idx="3">
                  <c:v>원인불명암</c:v>
                </c:pt>
                <c:pt idx="4">
                  <c:v>후두암</c:v>
                </c:pt>
                <c:pt idx="5">
                  <c:v>갑상선암</c:v>
                </c:pt>
                <c:pt idx="6">
                  <c:v>식도암</c:v>
                </c:pt>
                <c:pt idx="7">
                  <c:v>육종</c:v>
                </c:pt>
                <c:pt idx="8">
                  <c:v>방광암</c:v>
                </c:pt>
                <c:pt idx="9">
                  <c:v>전립선암</c:v>
                </c:pt>
                <c:pt idx="10">
                  <c:v>구강암</c:v>
                </c:pt>
                <c:pt idx="11">
                  <c:v>기타</c:v>
                </c:pt>
                <c:pt idx="12">
                  <c:v>난소암</c:v>
                </c:pt>
                <c:pt idx="13">
                  <c:v>자궁암</c:v>
                </c:pt>
                <c:pt idx="14">
                  <c:v>직장암</c:v>
                </c:pt>
                <c:pt idx="15">
                  <c:v>간암</c:v>
                </c:pt>
                <c:pt idx="16">
                  <c:v>대장암</c:v>
                </c:pt>
                <c:pt idx="17">
                  <c:v>담낭암</c:v>
                </c:pt>
                <c:pt idx="18">
                  <c:v>췌장암</c:v>
                </c:pt>
                <c:pt idx="19">
                  <c:v>유방암</c:v>
                </c:pt>
                <c:pt idx="20">
                  <c:v>위암</c:v>
                </c:pt>
                <c:pt idx="21">
                  <c:v>폐암</c:v>
                </c:pt>
              </c:strCache>
            </c:str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6</c:v>
                </c:pt>
                <c:pt idx="4">
                  <c:v>6</c:v>
                </c:pt>
                <c:pt idx="5">
                  <c:v>7</c:v>
                </c:pt>
                <c:pt idx="6">
                  <c:v>7</c:v>
                </c:pt>
                <c:pt idx="7">
                  <c:v>7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19</c:v>
                </c:pt>
                <c:pt idx="15">
                  <c:v>21</c:v>
                </c:pt>
                <c:pt idx="16">
                  <c:v>23</c:v>
                </c:pt>
                <c:pt idx="17">
                  <c:v>28</c:v>
                </c:pt>
                <c:pt idx="18">
                  <c:v>34</c:v>
                </c:pt>
                <c:pt idx="19">
                  <c:v>42</c:v>
                </c:pt>
                <c:pt idx="20">
                  <c:v>50</c:v>
                </c:pt>
                <c:pt idx="21">
                  <c:v>56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2014년 현재</c:v>
                </c:pt>
              </c:strCache>
            </c:strRef>
          </c:tx>
          <c:dLbls>
            <c:dLbl>
              <c:idx val="20"/>
              <c:layout/>
              <c:showVal val="1"/>
            </c:dLbl>
            <c:dLbl>
              <c:idx val="21"/>
              <c:layout/>
              <c:showVal val="1"/>
            </c:dLbl>
            <c:delete val="1"/>
            <c:txPr>
              <a:bodyPr/>
              <a:lstStyle/>
              <a:p>
                <a:pPr>
                  <a:defRPr sz="1200"/>
                </a:pPr>
                <a:endParaRPr lang="ko-KR"/>
              </a:p>
            </c:txPr>
          </c:dLbls>
          <c:cat>
            <c:strRef>
              <c:f>Sheet1!$A$2:$A$23</c:f>
              <c:strCache>
                <c:ptCount val="22"/>
                <c:pt idx="0">
                  <c:v>혈액암</c:v>
                </c:pt>
                <c:pt idx="1">
                  <c:v>비인두암</c:v>
                </c:pt>
                <c:pt idx="2">
                  <c:v>신장암</c:v>
                </c:pt>
                <c:pt idx="3">
                  <c:v>원인불명암</c:v>
                </c:pt>
                <c:pt idx="4">
                  <c:v>후두암</c:v>
                </c:pt>
                <c:pt idx="5">
                  <c:v>갑상선암</c:v>
                </c:pt>
                <c:pt idx="6">
                  <c:v>식도암</c:v>
                </c:pt>
                <c:pt idx="7">
                  <c:v>육종</c:v>
                </c:pt>
                <c:pt idx="8">
                  <c:v>방광암</c:v>
                </c:pt>
                <c:pt idx="9">
                  <c:v>전립선암</c:v>
                </c:pt>
                <c:pt idx="10">
                  <c:v>구강암</c:v>
                </c:pt>
                <c:pt idx="11">
                  <c:v>기타</c:v>
                </c:pt>
                <c:pt idx="12">
                  <c:v>난소암</c:v>
                </c:pt>
                <c:pt idx="13">
                  <c:v>자궁암</c:v>
                </c:pt>
                <c:pt idx="14">
                  <c:v>직장암</c:v>
                </c:pt>
                <c:pt idx="15">
                  <c:v>간암</c:v>
                </c:pt>
                <c:pt idx="16">
                  <c:v>대장암</c:v>
                </c:pt>
                <c:pt idx="17">
                  <c:v>담낭암</c:v>
                </c:pt>
                <c:pt idx="18">
                  <c:v>췌장암</c:v>
                </c:pt>
                <c:pt idx="19">
                  <c:v>유방암</c:v>
                </c:pt>
                <c:pt idx="20">
                  <c:v>위암</c:v>
                </c:pt>
                <c:pt idx="21">
                  <c:v>폐암</c:v>
                </c:pt>
              </c:strCache>
            </c:strRef>
          </c:cat>
          <c:val>
            <c:numRef>
              <c:f>Sheet1!$C$2:$C$23</c:f>
              <c:numCache>
                <c:formatCode>General</c:formatCode>
                <c:ptCount val="22"/>
                <c:pt idx="0">
                  <c:v>2</c:v>
                </c:pt>
                <c:pt idx="1">
                  <c:v>6</c:v>
                </c:pt>
                <c:pt idx="2">
                  <c:v>11</c:v>
                </c:pt>
                <c:pt idx="3">
                  <c:v>14</c:v>
                </c:pt>
                <c:pt idx="4">
                  <c:v>2</c:v>
                </c:pt>
                <c:pt idx="5">
                  <c:v>6</c:v>
                </c:pt>
                <c:pt idx="6">
                  <c:v>12</c:v>
                </c:pt>
                <c:pt idx="7">
                  <c:v>8</c:v>
                </c:pt>
                <c:pt idx="8">
                  <c:v>8</c:v>
                </c:pt>
                <c:pt idx="9">
                  <c:v>7</c:v>
                </c:pt>
                <c:pt idx="10">
                  <c:v>17</c:v>
                </c:pt>
                <c:pt idx="11">
                  <c:v>22</c:v>
                </c:pt>
                <c:pt idx="12">
                  <c:v>12</c:v>
                </c:pt>
                <c:pt idx="13">
                  <c:v>12</c:v>
                </c:pt>
                <c:pt idx="14">
                  <c:v>21</c:v>
                </c:pt>
                <c:pt idx="15">
                  <c:v>19</c:v>
                </c:pt>
                <c:pt idx="16">
                  <c:v>29</c:v>
                </c:pt>
                <c:pt idx="17">
                  <c:v>24</c:v>
                </c:pt>
                <c:pt idx="18">
                  <c:v>25</c:v>
                </c:pt>
                <c:pt idx="19">
                  <c:v>15</c:v>
                </c:pt>
                <c:pt idx="20">
                  <c:v>52</c:v>
                </c:pt>
                <c:pt idx="21">
                  <c:v>75</c:v>
                </c:pt>
              </c:numCache>
            </c:numRef>
          </c:val>
        </c:ser>
        <c:dLbls>
          <c:showVal val="1"/>
        </c:dLbls>
        <c:gapWidth val="75"/>
        <c:shape val="cylinder"/>
        <c:axId val="128185856"/>
        <c:axId val="128187392"/>
        <c:axId val="0"/>
      </c:bar3DChart>
      <c:catAx>
        <c:axId val="128185856"/>
        <c:scaling>
          <c:orientation val="minMax"/>
        </c:scaling>
        <c:axPos val="b"/>
        <c:majorTickMark val="none"/>
        <c:tickLblPos val="nextTo"/>
        <c:txPr>
          <a:bodyPr rot="0" vert="eaVert"/>
          <a:lstStyle/>
          <a:p>
            <a:pPr>
              <a:defRPr/>
            </a:pPr>
            <a:endParaRPr lang="ko-KR"/>
          </a:p>
        </c:txPr>
        <c:crossAx val="128187392"/>
        <c:crosses val="autoZero"/>
        <c:auto val="1"/>
        <c:lblAlgn val="ctr"/>
        <c:lblOffset val="100"/>
      </c:catAx>
      <c:valAx>
        <c:axId val="128187392"/>
        <c:scaling>
          <c:orientation val="minMax"/>
        </c:scaling>
        <c:axPos val="l"/>
        <c:numFmt formatCode="General" sourceLinked="1"/>
        <c:majorTickMark val="none"/>
        <c:tickLblPos val="nextTo"/>
        <c:crossAx val="12818585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50077972700923012"/>
          <c:y val="7.2909572044330032E-2"/>
          <c:w val="0.33855014155929603"/>
          <c:h val="7.5916886851541937E-2"/>
        </c:manualLayout>
      </c:layout>
    </c:legend>
    <c:plotVisOnly val="1"/>
    <c:dispBlanksAs val="gap"/>
  </c:chart>
  <c:txPr>
    <a:bodyPr/>
    <a:lstStyle/>
    <a:p>
      <a:pPr>
        <a:defRPr sz="1800"/>
      </a:pPr>
      <a:endParaRPr lang="ko-KR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2012년</c:v>
                </c:pt>
              </c:strCache>
            </c:strRef>
          </c:tx>
          <c:dLbls>
            <c:dLbl>
              <c:idx val="0"/>
              <c:layout>
                <c:manualLayout>
                  <c:x val="2.3173801075118391E-2"/>
                  <c:y val="-4.0624999999999988E-2"/>
                </c:manualLayout>
              </c:layout>
              <c:showVal val="1"/>
            </c:dLbl>
            <c:showVal val="1"/>
          </c:dLbls>
          <c:cat>
            <c:strRef>
              <c:f>Sheet1!$A$2</c:f>
              <c:strCache>
                <c:ptCount val="1"/>
                <c:pt idx="0">
                  <c:v>환자 수(명)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2013년 </c:v>
                </c:pt>
              </c:strCache>
            </c:strRef>
          </c:tx>
          <c:dLbls>
            <c:dLbl>
              <c:idx val="0"/>
              <c:layout>
                <c:manualLayout>
                  <c:x val="2.3173801075118391E-2"/>
                  <c:y val="-6.25E-2"/>
                </c:manualLayout>
              </c:layout>
              <c:showVal val="1"/>
            </c:dLbl>
            <c:showVal val="1"/>
          </c:dLbls>
          <c:cat>
            <c:strRef>
              <c:f>Sheet1!$A$2</c:f>
              <c:strCache>
                <c:ptCount val="1"/>
                <c:pt idx="0">
                  <c:v>환자 수(명)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2014년 현재</c:v>
                </c:pt>
              </c:strCache>
            </c:strRef>
          </c:tx>
          <c:dLbls>
            <c:dLbl>
              <c:idx val="0"/>
              <c:layout>
                <c:manualLayout>
                  <c:x val="2.896725134389784E-2"/>
                  <c:y val="-4.0624999999999988E-2"/>
                </c:manualLayout>
              </c:layout>
              <c:showVal val="1"/>
            </c:dLbl>
            <c:showVal val="1"/>
          </c:dLbls>
          <c:cat>
            <c:strRef>
              <c:f>Sheet1!$A$2</c:f>
              <c:strCache>
                <c:ptCount val="1"/>
                <c:pt idx="0">
                  <c:v>환자 수(명)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</c:ser>
        <c:shape val="cylinder"/>
        <c:axId val="128350848"/>
        <c:axId val="128364928"/>
        <c:axId val="0"/>
      </c:bar3DChart>
      <c:catAx>
        <c:axId val="128350848"/>
        <c:scaling>
          <c:orientation val="minMax"/>
        </c:scaling>
        <c:axPos val="b"/>
        <c:tickLblPos val="nextTo"/>
        <c:crossAx val="128364928"/>
        <c:crosses val="autoZero"/>
        <c:auto val="1"/>
        <c:lblAlgn val="ctr"/>
        <c:lblOffset val="100"/>
      </c:catAx>
      <c:valAx>
        <c:axId val="128364928"/>
        <c:scaling>
          <c:orientation val="minMax"/>
        </c:scaling>
        <c:axPos val="l"/>
        <c:numFmt formatCode="General" sourceLinked="1"/>
        <c:tickLblPos val="nextTo"/>
        <c:crossAx val="128350848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ko-KR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view3D>
      <c:rAngAx val="1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2012년</c:v>
                </c:pt>
              </c:strCache>
            </c:strRef>
          </c:tx>
          <c:dLbls>
            <c:dLbl>
              <c:idx val="0"/>
              <c:layout>
                <c:manualLayout>
                  <c:x val="1.5919079481013461E-2"/>
                  <c:y val="-5.0814033845580545E-2"/>
                </c:manualLayout>
              </c:layout>
              <c:showVal val="1"/>
            </c:dLbl>
            <c:showVal val="1"/>
          </c:dLbls>
          <c:cat>
            <c:strRef>
              <c:f>Sheet1!$A$2</c:f>
              <c:strCache>
                <c:ptCount val="1"/>
                <c:pt idx="0">
                  <c:v>병상가동률(%)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41.4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2013년</c:v>
                </c:pt>
              </c:strCache>
            </c:strRef>
          </c:tx>
          <c:dLbls>
            <c:dLbl>
              <c:idx val="0"/>
              <c:layout>
                <c:manualLayout>
                  <c:x val="9.8285077046397547E-3"/>
                  <c:y val="-4.442844392054391E-2"/>
                </c:manualLayout>
              </c:layout>
              <c:showVal val="1"/>
            </c:dLbl>
            <c:showVal val="1"/>
          </c:dLbls>
          <c:cat>
            <c:strRef>
              <c:f>Sheet1!$A$2</c:f>
              <c:strCache>
                <c:ptCount val="1"/>
                <c:pt idx="0">
                  <c:v>병상가동률(%)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65.099999999999994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2014년 11월까지</c:v>
                </c:pt>
              </c:strCache>
            </c:strRef>
          </c:tx>
          <c:dLbls>
            <c:dLbl>
              <c:idx val="0"/>
              <c:layout>
                <c:manualLayout>
                  <c:x val="1.5677270426742707E-2"/>
                  <c:y val="-4.3369498106767733E-2"/>
                </c:manualLayout>
              </c:layout>
              <c:showVal val="1"/>
            </c:dLbl>
            <c:showVal val="1"/>
          </c:dLbls>
          <c:cat>
            <c:strRef>
              <c:f>Sheet1!$A$2</c:f>
              <c:strCache>
                <c:ptCount val="1"/>
                <c:pt idx="0">
                  <c:v>병상가동률(%)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68.2</c:v>
                </c:pt>
              </c:numCache>
            </c:numRef>
          </c:val>
        </c:ser>
        <c:shape val="cylinder"/>
        <c:axId val="129465344"/>
        <c:axId val="129483520"/>
        <c:axId val="0"/>
      </c:bar3DChart>
      <c:catAx>
        <c:axId val="129465344"/>
        <c:scaling>
          <c:orientation val="minMax"/>
        </c:scaling>
        <c:axPos val="b"/>
        <c:tickLblPos val="nextTo"/>
        <c:crossAx val="129483520"/>
        <c:crosses val="autoZero"/>
        <c:auto val="1"/>
        <c:lblAlgn val="ctr"/>
        <c:lblOffset val="100"/>
      </c:catAx>
      <c:valAx>
        <c:axId val="129483520"/>
        <c:scaling>
          <c:orientation val="minMax"/>
        </c:scaling>
        <c:axPos val="l"/>
        <c:numFmt formatCode="General" sourceLinked="1"/>
        <c:tickLblPos val="nextTo"/>
        <c:crossAx val="1294653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64949235031302"/>
          <c:y val="0.42213247492275108"/>
          <c:w val="0.31921901150768406"/>
          <c:h val="0.21361609538676618"/>
        </c:manualLayout>
      </c:layout>
    </c:legend>
    <c:plotVisOnly val="1"/>
    <c:dispBlanksAs val="gap"/>
  </c:chart>
  <c:txPr>
    <a:bodyPr/>
    <a:lstStyle/>
    <a:p>
      <a:pPr>
        <a:defRPr sz="1800"/>
      </a:pPr>
      <a:endParaRPr lang="ko-KR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4A81CF-24B2-431D-A0CF-ACB5638DA360}" type="doc">
      <dgm:prSet loTypeId="urn:microsoft.com/office/officeart/2005/8/layout/vProcess5" loCatId="process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3B7BAE69-33F4-42FA-BE48-E2497A94F3E3}">
      <dgm:prSet phldrT="[텍스트]" custT="1"/>
      <dgm:spPr/>
      <dgm:t>
        <a:bodyPr/>
        <a:lstStyle/>
        <a:p>
          <a:pPr latinLnBrk="1"/>
          <a:r>
            <a:rPr lang="en-US" altLang="ko-KR" sz="2400" dirty="0" smtClean="0">
              <a:latin typeface="+mn-ea"/>
              <a:ea typeface="+mn-ea"/>
            </a:rPr>
            <a:t>2013</a:t>
          </a:r>
          <a:r>
            <a:rPr lang="ko-KR" altLang="en-US" sz="2400" dirty="0" smtClean="0">
              <a:latin typeface="+mn-ea"/>
              <a:ea typeface="+mn-ea"/>
            </a:rPr>
            <a:t>년 완화의료 활성화 대책 발표</a:t>
          </a:r>
          <a:r>
            <a:rPr lang="en-US" altLang="ko-KR" sz="2400" dirty="0" smtClean="0">
              <a:latin typeface="+mn-ea"/>
              <a:ea typeface="+mn-ea"/>
            </a:rPr>
            <a:t>(</a:t>
          </a:r>
          <a:r>
            <a:rPr lang="ko-KR" altLang="en-US" sz="2400" dirty="0" smtClean="0">
              <a:latin typeface="+mn-ea"/>
              <a:ea typeface="+mn-ea"/>
            </a:rPr>
            <a:t>보건복지부</a:t>
          </a:r>
          <a:r>
            <a:rPr lang="en-US" altLang="ko-KR" sz="2400" dirty="0" smtClean="0">
              <a:latin typeface="+mn-ea"/>
              <a:ea typeface="+mn-ea"/>
            </a:rPr>
            <a:t>)</a:t>
          </a:r>
          <a:endParaRPr lang="ko-KR" altLang="en-US" sz="2400" dirty="0">
            <a:latin typeface="+mn-ea"/>
            <a:ea typeface="+mn-ea"/>
          </a:endParaRPr>
        </a:p>
      </dgm:t>
    </dgm:pt>
    <dgm:pt modelId="{3876DE40-704C-4415-9B8F-46A48BCE425B}" type="parTrans" cxnId="{18376869-3D29-44D1-A0DF-D7F9280DAF86}">
      <dgm:prSet/>
      <dgm:spPr/>
      <dgm:t>
        <a:bodyPr/>
        <a:lstStyle/>
        <a:p>
          <a:pPr latinLnBrk="1"/>
          <a:endParaRPr lang="ko-KR" altLang="en-US"/>
        </a:p>
      </dgm:t>
    </dgm:pt>
    <dgm:pt modelId="{8EED416C-DBEC-4DD3-9B3A-2DB6670547FC}" type="sibTrans" cxnId="{18376869-3D29-44D1-A0DF-D7F9280DAF86}">
      <dgm:prSet/>
      <dgm:spPr/>
      <dgm:t>
        <a:bodyPr/>
        <a:lstStyle/>
        <a:p>
          <a:pPr latinLnBrk="1"/>
          <a:endParaRPr lang="ko-KR" altLang="en-US"/>
        </a:p>
      </dgm:t>
    </dgm:pt>
    <dgm:pt modelId="{003C92F2-BF83-432A-A1F9-A954348E80FA}">
      <dgm:prSet phldrT="[텍스트]" custT="1"/>
      <dgm:spPr/>
      <dgm:t>
        <a:bodyPr/>
        <a:lstStyle/>
        <a:p>
          <a:pPr latinLnBrk="1"/>
          <a:r>
            <a:rPr lang="en-US" altLang="ko-KR" sz="2400" dirty="0" smtClean="0">
              <a:latin typeface="+mn-ea"/>
              <a:ea typeface="+mn-ea"/>
            </a:rPr>
            <a:t>2015</a:t>
          </a:r>
          <a:r>
            <a:rPr lang="ko-KR" altLang="en-US" sz="2400" dirty="0" smtClean="0">
              <a:latin typeface="+mn-ea"/>
              <a:ea typeface="+mn-ea"/>
            </a:rPr>
            <a:t>년부터 의료기관 인증평가 </a:t>
          </a:r>
          <a:r>
            <a:rPr lang="en-US" altLang="ko-KR" sz="2400" dirty="0" smtClean="0">
              <a:latin typeface="+mn-ea"/>
              <a:ea typeface="+mn-ea"/>
            </a:rPr>
            <a:t>2</a:t>
          </a:r>
          <a:r>
            <a:rPr lang="ko-KR" altLang="en-US" sz="2400" dirty="0" smtClean="0">
              <a:latin typeface="+mn-ea"/>
              <a:ea typeface="+mn-ea"/>
            </a:rPr>
            <a:t>주기를 맞이하여  말기환자의 권리보호를 위한 </a:t>
          </a:r>
          <a:r>
            <a:rPr lang="en-US" altLang="ko-KR" sz="2400" dirty="0" smtClean="0">
              <a:latin typeface="+mn-ea"/>
              <a:ea typeface="+mn-ea"/>
            </a:rPr>
            <a:t>‘</a:t>
          </a:r>
          <a:r>
            <a:rPr lang="ko-KR" altLang="en-US" sz="2400" dirty="0" smtClean="0">
              <a:latin typeface="+mn-ea"/>
              <a:ea typeface="+mn-ea"/>
            </a:rPr>
            <a:t>말기환자  관리</a:t>
          </a:r>
          <a:r>
            <a:rPr lang="en-US" altLang="ko-KR" sz="2400" dirty="0" smtClean="0">
              <a:latin typeface="+mn-ea"/>
              <a:ea typeface="+mn-ea"/>
            </a:rPr>
            <a:t>’</a:t>
          </a:r>
          <a:r>
            <a:rPr lang="ko-KR" altLang="en-US" sz="2400" dirty="0" smtClean="0">
              <a:latin typeface="+mn-ea"/>
              <a:ea typeface="+mn-ea"/>
            </a:rPr>
            <a:t>항목 신설</a:t>
          </a:r>
          <a:endParaRPr lang="ko-KR" altLang="en-US" sz="2400" dirty="0">
            <a:latin typeface="+mn-ea"/>
            <a:ea typeface="+mn-ea"/>
          </a:endParaRPr>
        </a:p>
      </dgm:t>
    </dgm:pt>
    <dgm:pt modelId="{449D0429-608D-413C-85A0-F6FBB7F0E657}" type="parTrans" cxnId="{81315EF0-DD6D-44CA-A52D-4955921B414E}">
      <dgm:prSet/>
      <dgm:spPr/>
      <dgm:t>
        <a:bodyPr/>
        <a:lstStyle/>
        <a:p>
          <a:pPr latinLnBrk="1"/>
          <a:endParaRPr lang="ko-KR" altLang="en-US"/>
        </a:p>
      </dgm:t>
    </dgm:pt>
    <dgm:pt modelId="{779A8558-248D-4A46-A4E7-E8CA5611A5D1}" type="sibTrans" cxnId="{81315EF0-DD6D-44CA-A52D-4955921B414E}">
      <dgm:prSet/>
      <dgm:spPr/>
      <dgm:t>
        <a:bodyPr/>
        <a:lstStyle/>
        <a:p>
          <a:pPr latinLnBrk="1"/>
          <a:endParaRPr lang="ko-KR" altLang="en-US"/>
        </a:p>
      </dgm:t>
    </dgm:pt>
    <dgm:pt modelId="{2ABEE23F-6585-4C43-BD0B-4F10AAD1A894}" type="pres">
      <dgm:prSet presAssocID="{404A81CF-24B2-431D-A0CF-ACB5638DA36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752385A-1573-4D12-9C85-71B4077E694B}" type="pres">
      <dgm:prSet presAssocID="{404A81CF-24B2-431D-A0CF-ACB5638DA360}" presName="dummyMaxCanvas" presStyleCnt="0">
        <dgm:presLayoutVars/>
      </dgm:prSet>
      <dgm:spPr/>
    </dgm:pt>
    <dgm:pt modelId="{02CA1157-2FD8-4F02-B9BF-2BBEC0D91954}" type="pres">
      <dgm:prSet presAssocID="{404A81CF-24B2-431D-A0CF-ACB5638DA360}" presName="TwoNodes_1" presStyleLbl="node1" presStyleIdx="0" presStyleCnt="2" custScaleX="111765" custLinFactNeighborX="2941" custLinFactNeighborY="393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56A9946-39D2-407E-B2E7-115536FB56D1}" type="pres">
      <dgm:prSet presAssocID="{404A81CF-24B2-431D-A0CF-ACB5638DA360}" presName="TwoNodes_2" presStyleLbl="node1" presStyleIdx="1" presStyleCnt="2" custScaleX="102139" custLinFactNeighborX="-2406" custLinFactNeighborY="-16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C0093B8-2F65-4B84-92D7-49D43574403F}" type="pres">
      <dgm:prSet presAssocID="{404A81CF-24B2-431D-A0CF-ACB5638DA360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ABD06D3-70F7-4C83-B524-3E2B6AE6C86A}" type="pres">
      <dgm:prSet presAssocID="{404A81CF-24B2-431D-A0CF-ACB5638DA360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F20261A-0640-4558-8C3A-39F711315C48}" type="pres">
      <dgm:prSet presAssocID="{404A81CF-24B2-431D-A0CF-ACB5638DA360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5BB855D-437A-4AD5-B80B-477C9679E6D0}" type="presOf" srcId="{8EED416C-DBEC-4DD3-9B3A-2DB6670547FC}" destId="{2C0093B8-2F65-4B84-92D7-49D43574403F}" srcOrd="0" destOrd="0" presId="urn:microsoft.com/office/officeart/2005/8/layout/vProcess5"/>
    <dgm:cxn modelId="{4F7309A9-8393-4B39-B5A3-887F66F714D4}" type="presOf" srcId="{404A81CF-24B2-431D-A0CF-ACB5638DA360}" destId="{2ABEE23F-6585-4C43-BD0B-4F10AAD1A894}" srcOrd="0" destOrd="0" presId="urn:microsoft.com/office/officeart/2005/8/layout/vProcess5"/>
    <dgm:cxn modelId="{81315EF0-DD6D-44CA-A52D-4955921B414E}" srcId="{404A81CF-24B2-431D-A0CF-ACB5638DA360}" destId="{003C92F2-BF83-432A-A1F9-A954348E80FA}" srcOrd="1" destOrd="0" parTransId="{449D0429-608D-413C-85A0-F6FBB7F0E657}" sibTransId="{779A8558-248D-4A46-A4E7-E8CA5611A5D1}"/>
    <dgm:cxn modelId="{EDBA6B95-4F27-4883-92DB-A24E4E3AB5C3}" type="presOf" srcId="{003C92F2-BF83-432A-A1F9-A954348E80FA}" destId="{056A9946-39D2-407E-B2E7-115536FB56D1}" srcOrd="0" destOrd="0" presId="urn:microsoft.com/office/officeart/2005/8/layout/vProcess5"/>
    <dgm:cxn modelId="{94869F52-424B-4A8F-AB7A-39BC51230A38}" type="presOf" srcId="{3B7BAE69-33F4-42FA-BE48-E2497A94F3E3}" destId="{1ABD06D3-70F7-4C83-B524-3E2B6AE6C86A}" srcOrd="1" destOrd="0" presId="urn:microsoft.com/office/officeart/2005/8/layout/vProcess5"/>
    <dgm:cxn modelId="{6A798211-6A94-449E-B24B-D339D79661E1}" type="presOf" srcId="{3B7BAE69-33F4-42FA-BE48-E2497A94F3E3}" destId="{02CA1157-2FD8-4F02-B9BF-2BBEC0D91954}" srcOrd="0" destOrd="0" presId="urn:microsoft.com/office/officeart/2005/8/layout/vProcess5"/>
    <dgm:cxn modelId="{5D47A5ED-964A-46F0-A68A-7ED78D561A8E}" type="presOf" srcId="{003C92F2-BF83-432A-A1F9-A954348E80FA}" destId="{BF20261A-0640-4558-8C3A-39F711315C48}" srcOrd="1" destOrd="0" presId="urn:microsoft.com/office/officeart/2005/8/layout/vProcess5"/>
    <dgm:cxn modelId="{18376869-3D29-44D1-A0DF-D7F9280DAF86}" srcId="{404A81CF-24B2-431D-A0CF-ACB5638DA360}" destId="{3B7BAE69-33F4-42FA-BE48-E2497A94F3E3}" srcOrd="0" destOrd="0" parTransId="{3876DE40-704C-4415-9B8F-46A48BCE425B}" sibTransId="{8EED416C-DBEC-4DD3-9B3A-2DB6670547FC}"/>
    <dgm:cxn modelId="{2208D1C2-8651-499F-A2F9-1230FE5CD380}" type="presParOf" srcId="{2ABEE23F-6585-4C43-BD0B-4F10AAD1A894}" destId="{4752385A-1573-4D12-9C85-71B4077E694B}" srcOrd="0" destOrd="0" presId="urn:microsoft.com/office/officeart/2005/8/layout/vProcess5"/>
    <dgm:cxn modelId="{3170A752-0487-4F3C-AAEE-49C04ACCAE9C}" type="presParOf" srcId="{2ABEE23F-6585-4C43-BD0B-4F10AAD1A894}" destId="{02CA1157-2FD8-4F02-B9BF-2BBEC0D91954}" srcOrd="1" destOrd="0" presId="urn:microsoft.com/office/officeart/2005/8/layout/vProcess5"/>
    <dgm:cxn modelId="{5CC8DF45-77F0-4E75-8CC1-78D3D3F624A8}" type="presParOf" srcId="{2ABEE23F-6585-4C43-BD0B-4F10AAD1A894}" destId="{056A9946-39D2-407E-B2E7-115536FB56D1}" srcOrd="2" destOrd="0" presId="urn:microsoft.com/office/officeart/2005/8/layout/vProcess5"/>
    <dgm:cxn modelId="{F7D0CBA0-160E-447F-A5BC-2F831845498F}" type="presParOf" srcId="{2ABEE23F-6585-4C43-BD0B-4F10AAD1A894}" destId="{2C0093B8-2F65-4B84-92D7-49D43574403F}" srcOrd="3" destOrd="0" presId="urn:microsoft.com/office/officeart/2005/8/layout/vProcess5"/>
    <dgm:cxn modelId="{35AA4B06-1513-4FDD-97A3-1C211168603B}" type="presParOf" srcId="{2ABEE23F-6585-4C43-BD0B-4F10AAD1A894}" destId="{1ABD06D3-70F7-4C83-B524-3E2B6AE6C86A}" srcOrd="4" destOrd="0" presId="urn:microsoft.com/office/officeart/2005/8/layout/vProcess5"/>
    <dgm:cxn modelId="{7FEC274F-E771-4E7E-9D37-CE1AE8427E23}" type="presParOf" srcId="{2ABEE23F-6585-4C43-BD0B-4F10AAD1A894}" destId="{BF20261A-0640-4558-8C3A-39F711315C48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477F97-7A79-48C6-A943-B18053D737CB}" type="doc">
      <dgm:prSet loTypeId="urn:microsoft.com/office/officeart/2005/8/layout/radial4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20A93EDA-5C1E-49BE-8DCE-9A49FFEE87F2}">
      <dgm:prSet phldrT="[텍스트]"/>
      <dgm:spPr>
        <a:solidFill>
          <a:schemeClr val="accent6">
            <a:lumMod val="75000"/>
          </a:schemeClr>
        </a:solidFill>
      </dgm:spPr>
      <dgm:t>
        <a:bodyPr/>
        <a:lstStyle/>
        <a:p>
          <a:pPr latinLnBrk="1"/>
          <a:r>
            <a:rPr lang="ko-KR" altLang="en-US" dirty="0" smtClean="0">
              <a:latin typeface="+mn-ea"/>
              <a:ea typeface="+mn-ea"/>
            </a:rPr>
            <a:t>효율적이고 신속한 완화의료 치료 계획 수립</a:t>
          </a:r>
          <a:endParaRPr lang="ko-KR" altLang="en-US" dirty="0">
            <a:latin typeface="+mn-ea"/>
            <a:ea typeface="+mn-ea"/>
          </a:endParaRPr>
        </a:p>
      </dgm:t>
    </dgm:pt>
    <dgm:pt modelId="{6B5FAF43-2B06-42AA-923F-A8560918CDCD}" type="parTrans" cxnId="{29C13512-9362-4B4F-801E-9567534A4555}">
      <dgm:prSet/>
      <dgm:spPr/>
      <dgm:t>
        <a:bodyPr/>
        <a:lstStyle/>
        <a:p>
          <a:pPr latinLnBrk="1"/>
          <a:endParaRPr lang="ko-KR" altLang="en-US"/>
        </a:p>
      </dgm:t>
    </dgm:pt>
    <dgm:pt modelId="{1565D825-8E72-4E60-B1E6-ABBD06B4928F}" type="sibTrans" cxnId="{29C13512-9362-4B4F-801E-9567534A4555}">
      <dgm:prSet/>
      <dgm:spPr/>
      <dgm:t>
        <a:bodyPr/>
        <a:lstStyle/>
        <a:p>
          <a:pPr latinLnBrk="1"/>
          <a:endParaRPr lang="ko-KR" altLang="en-US"/>
        </a:p>
      </dgm:t>
    </dgm:pt>
    <dgm:pt modelId="{E1B9C93F-BE9D-4E62-A57C-4BC5D24841D5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+mn-ea"/>
              <a:ea typeface="+mn-ea"/>
            </a:rPr>
            <a:t>완화의료환자에 대한 돌봄 체계 규정 마련</a:t>
          </a:r>
          <a:endParaRPr lang="ko-KR" altLang="en-US" dirty="0">
            <a:latin typeface="+mn-ea"/>
            <a:ea typeface="+mn-ea"/>
          </a:endParaRPr>
        </a:p>
      </dgm:t>
    </dgm:pt>
    <dgm:pt modelId="{BB56C9A7-9664-441C-B27C-37466B9DA61C}" type="parTrans" cxnId="{C11CE506-3935-4D18-9F6A-EBF92180BE4F}">
      <dgm:prSet/>
      <dgm:spPr/>
      <dgm:t>
        <a:bodyPr/>
        <a:lstStyle/>
        <a:p>
          <a:pPr latinLnBrk="1"/>
          <a:endParaRPr lang="ko-KR" altLang="en-US"/>
        </a:p>
      </dgm:t>
    </dgm:pt>
    <dgm:pt modelId="{FE00DE5A-0208-4E10-BB97-91E423540F5F}" type="sibTrans" cxnId="{C11CE506-3935-4D18-9F6A-EBF92180BE4F}">
      <dgm:prSet/>
      <dgm:spPr/>
      <dgm:t>
        <a:bodyPr/>
        <a:lstStyle/>
        <a:p>
          <a:pPr latinLnBrk="1"/>
          <a:endParaRPr lang="ko-KR" altLang="en-US"/>
        </a:p>
      </dgm:t>
    </dgm:pt>
    <dgm:pt modelId="{4153BC1E-F50B-4134-90A4-06A00F2B01C2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+mn-ea"/>
              <a:ea typeface="+mn-ea"/>
            </a:rPr>
            <a:t>미흡한 병원 전자의무기록 시스템 수정</a:t>
          </a:r>
          <a:endParaRPr lang="ko-KR" altLang="en-US" dirty="0">
            <a:latin typeface="+mn-ea"/>
            <a:ea typeface="+mn-ea"/>
          </a:endParaRPr>
        </a:p>
      </dgm:t>
    </dgm:pt>
    <dgm:pt modelId="{813289C8-2908-42AA-A238-5141F2F9D344}" type="parTrans" cxnId="{47ADB296-C9F3-4E35-9406-E04FA3CF0D41}">
      <dgm:prSet/>
      <dgm:spPr/>
      <dgm:t>
        <a:bodyPr/>
        <a:lstStyle/>
        <a:p>
          <a:pPr latinLnBrk="1"/>
          <a:endParaRPr lang="ko-KR" altLang="en-US"/>
        </a:p>
      </dgm:t>
    </dgm:pt>
    <dgm:pt modelId="{6C3950F4-CD15-40B3-8675-304B9E78BA90}" type="sibTrans" cxnId="{47ADB296-C9F3-4E35-9406-E04FA3CF0D41}">
      <dgm:prSet/>
      <dgm:spPr/>
      <dgm:t>
        <a:bodyPr/>
        <a:lstStyle/>
        <a:p>
          <a:pPr latinLnBrk="1"/>
          <a:endParaRPr lang="ko-KR" altLang="en-US"/>
        </a:p>
      </dgm:t>
    </dgm:pt>
    <dgm:pt modelId="{BBE17CD5-68D7-48B9-93BA-EB1C98F95478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+mn-ea"/>
              <a:ea typeface="+mn-ea"/>
            </a:rPr>
            <a:t>완화의료 </a:t>
          </a:r>
          <a:r>
            <a:rPr lang="ko-KR" altLang="en-US" dirty="0" err="1" smtClean="0">
              <a:latin typeface="+mn-ea"/>
              <a:ea typeface="+mn-ea"/>
            </a:rPr>
            <a:t>다학제</a:t>
          </a:r>
          <a:r>
            <a:rPr lang="ko-KR" altLang="en-US" dirty="0" smtClean="0">
              <a:latin typeface="+mn-ea"/>
              <a:ea typeface="+mn-ea"/>
            </a:rPr>
            <a:t> 팀원이 공유할 수 있는 전자의무기록 시스템 개발</a:t>
          </a:r>
          <a:endParaRPr lang="ko-KR" altLang="en-US" dirty="0">
            <a:latin typeface="+mn-ea"/>
            <a:ea typeface="+mn-ea"/>
          </a:endParaRPr>
        </a:p>
      </dgm:t>
    </dgm:pt>
    <dgm:pt modelId="{8CDE8F21-CB1D-46B1-93B5-12A0ACB10097}" type="parTrans" cxnId="{0B4AFE76-E444-4908-A445-1D72D83FCB03}">
      <dgm:prSet/>
      <dgm:spPr/>
      <dgm:t>
        <a:bodyPr/>
        <a:lstStyle/>
        <a:p>
          <a:pPr latinLnBrk="1"/>
          <a:endParaRPr lang="ko-KR" altLang="en-US"/>
        </a:p>
      </dgm:t>
    </dgm:pt>
    <dgm:pt modelId="{7649FFD3-8ADE-4898-9B94-6F1EE36DC8BE}" type="sibTrans" cxnId="{0B4AFE76-E444-4908-A445-1D72D83FCB03}">
      <dgm:prSet/>
      <dgm:spPr/>
      <dgm:t>
        <a:bodyPr/>
        <a:lstStyle/>
        <a:p>
          <a:pPr latinLnBrk="1"/>
          <a:endParaRPr lang="ko-KR" altLang="en-US"/>
        </a:p>
      </dgm:t>
    </dgm:pt>
    <dgm:pt modelId="{57D84979-77C5-4093-AE34-5D72DC61EDAB}" type="pres">
      <dgm:prSet presAssocID="{54477F97-7A79-48C6-A943-B18053D737C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2226E47-E554-4CC4-A899-F42EF73B8A07}" type="pres">
      <dgm:prSet presAssocID="{20A93EDA-5C1E-49BE-8DCE-9A49FFEE87F2}" presName="centerShape" presStyleLbl="node0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02C9142B-0A81-449E-A530-54337C12593D}" type="pres">
      <dgm:prSet presAssocID="{BB56C9A7-9664-441C-B27C-37466B9DA61C}" presName="parTrans" presStyleLbl="bgSibTrans2D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9240D455-06CB-4932-80DA-E68549CCADA0}" type="pres">
      <dgm:prSet presAssocID="{E1B9C93F-BE9D-4E62-A57C-4BC5D24841D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CEFFDB2-D892-45BD-B59A-544F425B07A5}" type="pres">
      <dgm:prSet presAssocID="{813289C8-2908-42AA-A238-5141F2F9D344}" presName="parTrans" presStyleLbl="bgSibTrans2D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5C261BA1-63B8-4894-99C9-B5B0BDCFE63A}" type="pres">
      <dgm:prSet presAssocID="{4153BC1E-F50B-4134-90A4-06A00F2B01C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4C69D7-A09A-4C5D-BCDE-54051C795F28}" type="pres">
      <dgm:prSet presAssocID="{8CDE8F21-CB1D-46B1-93B5-12A0ACB10097}" presName="parTrans" presStyleLbl="bgSibTrans2D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F290F64F-D561-42A7-AB9D-AB8D390F4053}" type="pres">
      <dgm:prSet presAssocID="{BBE17CD5-68D7-48B9-93BA-EB1C98F9547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06B125E-AC61-4036-A2C0-033C98704FFA}" type="presOf" srcId="{8CDE8F21-CB1D-46B1-93B5-12A0ACB10097}" destId="{114C69D7-A09A-4C5D-BCDE-54051C795F28}" srcOrd="0" destOrd="0" presId="urn:microsoft.com/office/officeart/2005/8/layout/radial4"/>
    <dgm:cxn modelId="{4EDA0E92-A420-4116-9E05-16FB8B6806AC}" type="presOf" srcId="{813289C8-2908-42AA-A238-5141F2F9D344}" destId="{BCEFFDB2-D892-45BD-B59A-544F425B07A5}" srcOrd="0" destOrd="0" presId="urn:microsoft.com/office/officeart/2005/8/layout/radial4"/>
    <dgm:cxn modelId="{0B4AFE76-E444-4908-A445-1D72D83FCB03}" srcId="{20A93EDA-5C1E-49BE-8DCE-9A49FFEE87F2}" destId="{BBE17CD5-68D7-48B9-93BA-EB1C98F95478}" srcOrd="2" destOrd="0" parTransId="{8CDE8F21-CB1D-46B1-93B5-12A0ACB10097}" sibTransId="{7649FFD3-8ADE-4898-9B94-6F1EE36DC8BE}"/>
    <dgm:cxn modelId="{EA9FC8EA-2514-4CA2-8686-C424C530DB3C}" type="presOf" srcId="{BBE17CD5-68D7-48B9-93BA-EB1C98F95478}" destId="{F290F64F-D561-42A7-AB9D-AB8D390F4053}" srcOrd="0" destOrd="0" presId="urn:microsoft.com/office/officeart/2005/8/layout/radial4"/>
    <dgm:cxn modelId="{E4C67CB6-B8DC-4341-899C-BB864098283C}" type="presOf" srcId="{4153BC1E-F50B-4134-90A4-06A00F2B01C2}" destId="{5C261BA1-63B8-4894-99C9-B5B0BDCFE63A}" srcOrd="0" destOrd="0" presId="urn:microsoft.com/office/officeart/2005/8/layout/radial4"/>
    <dgm:cxn modelId="{29C13512-9362-4B4F-801E-9567534A4555}" srcId="{54477F97-7A79-48C6-A943-B18053D737CB}" destId="{20A93EDA-5C1E-49BE-8DCE-9A49FFEE87F2}" srcOrd="0" destOrd="0" parTransId="{6B5FAF43-2B06-42AA-923F-A8560918CDCD}" sibTransId="{1565D825-8E72-4E60-B1E6-ABBD06B4928F}"/>
    <dgm:cxn modelId="{F1CB621E-3688-4D92-A3C2-29DEE7A02A27}" type="presOf" srcId="{54477F97-7A79-48C6-A943-B18053D737CB}" destId="{57D84979-77C5-4093-AE34-5D72DC61EDAB}" srcOrd="0" destOrd="0" presId="urn:microsoft.com/office/officeart/2005/8/layout/radial4"/>
    <dgm:cxn modelId="{2EE76475-2DAA-4B92-85F2-D4A639B47075}" type="presOf" srcId="{E1B9C93F-BE9D-4E62-A57C-4BC5D24841D5}" destId="{9240D455-06CB-4932-80DA-E68549CCADA0}" srcOrd="0" destOrd="0" presId="urn:microsoft.com/office/officeart/2005/8/layout/radial4"/>
    <dgm:cxn modelId="{C11CE506-3935-4D18-9F6A-EBF92180BE4F}" srcId="{20A93EDA-5C1E-49BE-8DCE-9A49FFEE87F2}" destId="{E1B9C93F-BE9D-4E62-A57C-4BC5D24841D5}" srcOrd="0" destOrd="0" parTransId="{BB56C9A7-9664-441C-B27C-37466B9DA61C}" sibTransId="{FE00DE5A-0208-4E10-BB97-91E423540F5F}"/>
    <dgm:cxn modelId="{6FF04F60-1FA2-457F-B81F-EF6BA1365023}" type="presOf" srcId="{BB56C9A7-9664-441C-B27C-37466B9DA61C}" destId="{02C9142B-0A81-449E-A530-54337C12593D}" srcOrd="0" destOrd="0" presId="urn:microsoft.com/office/officeart/2005/8/layout/radial4"/>
    <dgm:cxn modelId="{47ADB296-C9F3-4E35-9406-E04FA3CF0D41}" srcId="{20A93EDA-5C1E-49BE-8DCE-9A49FFEE87F2}" destId="{4153BC1E-F50B-4134-90A4-06A00F2B01C2}" srcOrd="1" destOrd="0" parTransId="{813289C8-2908-42AA-A238-5141F2F9D344}" sibTransId="{6C3950F4-CD15-40B3-8675-304B9E78BA90}"/>
    <dgm:cxn modelId="{DFD0A6E5-CAD7-46D1-8DEA-2F7832067EB6}" type="presOf" srcId="{20A93EDA-5C1E-49BE-8DCE-9A49FFEE87F2}" destId="{12226E47-E554-4CC4-A899-F42EF73B8A07}" srcOrd="0" destOrd="0" presId="urn:microsoft.com/office/officeart/2005/8/layout/radial4"/>
    <dgm:cxn modelId="{573A6BDB-DE25-4E25-BE80-D17794E326F2}" type="presParOf" srcId="{57D84979-77C5-4093-AE34-5D72DC61EDAB}" destId="{12226E47-E554-4CC4-A899-F42EF73B8A07}" srcOrd="0" destOrd="0" presId="urn:microsoft.com/office/officeart/2005/8/layout/radial4"/>
    <dgm:cxn modelId="{537FE1C4-CCEC-45A3-BD0F-F96E21F7FBEA}" type="presParOf" srcId="{57D84979-77C5-4093-AE34-5D72DC61EDAB}" destId="{02C9142B-0A81-449E-A530-54337C12593D}" srcOrd="1" destOrd="0" presId="urn:microsoft.com/office/officeart/2005/8/layout/radial4"/>
    <dgm:cxn modelId="{AC2816C2-A303-4391-8ACF-5A5845DB4ED2}" type="presParOf" srcId="{57D84979-77C5-4093-AE34-5D72DC61EDAB}" destId="{9240D455-06CB-4932-80DA-E68549CCADA0}" srcOrd="2" destOrd="0" presId="urn:microsoft.com/office/officeart/2005/8/layout/radial4"/>
    <dgm:cxn modelId="{066F1B69-66BB-4384-AE87-422E8B134654}" type="presParOf" srcId="{57D84979-77C5-4093-AE34-5D72DC61EDAB}" destId="{BCEFFDB2-D892-45BD-B59A-544F425B07A5}" srcOrd="3" destOrd="0" presId="urn:microsoft.com/office/officeart/2005/8/layout/radial4"/>
    <dgm:cxn modelId="{B9F8E965-164A-4D34-9DDC-7EB9C9A95C7E}" type="presParOf" srcId="{57D84979-77C5-4093-AE34-5D72DC61EDAB}" destId="{5C261BA1-63B8-4894-99C9-B5B0BDCFE63A}" srcOrd="4" destOrd="0" presId="urn:microsoft.com/office/officeart/2005/8/layout/radial4"/>
    <dgm:cxn modelId="{D894DB68-1A5A-4431-8EA6-19420799D988}" type="presParOf" srcId="{57D84979-77C5-4093-AE34-5D72DC61EDAB}" destId="{114C69D7-A09A-4C5D-BCDE-54051C795F28}" srcOrd="5" destOrd="0" presId="urn:microsoft.com/office/officeart/2005/8/layout/radial4"/>
    <dgm:cxn modelId="{D94FBA31-D614-4B33-B38C-F0F45A06EAC7}" type="presParOf" srcId="{57D84979-77C5-4093-AE34-5D72DC61EDAB}" destId="{F290F64F-D561-42A7-AB9D-AB8D390F4053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D9819B-61CC-4E0C-BB67-78D4585F6DC1}" type="doc">
      <dgm:prSet loTypeId="urn:microsoft.com/office/officeart/2005/8/layout/process4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66307BBA-638E-4163-812E-129F1EA604D0}">
      <dgm:prSet phldrT="[텍스트]" custT="1"/>
      <dgm:spPr/>
      <dgm:t>
        <a:bodyPr/>
        <a:lstStyle/>
        <a:p>
          <a:pPr latinLnBrk="1"/>
          <a:r>
            <a:rPr lang="ko-KR" altLang="en-US" sz="2400" dirty="0" smtClean="0"/>
            <a:t>제작기간</a:t>
          </a:r>
          <a:endParaRPr lang="ko-KR" altLang="en-US" sz="1800" dirty="0"/>
        </a:p>
      </dgm:t>
    </dgm:pt>
    <dgm:pt modelId="{D5ACCA38-2067-4A7E-AF07-22AB39DC6A28}" type="parTrans" cxnId="{597473ED-BF7A-46D5-9FA7-18B95BCBB0C7}">
      <dgm:prSet/>
      <dgm:spPr/>
      <dgm:t>
        <a:bodyPr/>
        <a:lstStyle/>
        <a:p>
          <a:pPr latinLnBrk="1"/>
          <a:endParaRPr lang="ko-KR" altLang="en-US"/>
        </a:p>
      </dgm:t>
    </dgm:pt>
    <dgm:pt modelId="{FEB40D44-5CDD-4219-B936-C5B74C05C6F2}" type="sibTrans" cxnId="{597473ED-BF7A-46D5-9FA7-18B95BCBB0C7}">
      <dgm:prSet/>
      <dgm:spPr/>
      <dgm:t>
        <a:bodyPr/>
        <a:lstStyle/>
        <a:p>
          <a:pPr latinLnBrk="1"/>
          <a:endParaRPr lang="ko-KR" altLang="en-US"/>
        </a:p>
      </dgm:t>
    </dgm:pt>
    <dgm:pt modelId="{C9AC3BE4-1215-49FF-82E0-31A0A3933C66}">
      <dgm:prSet phldrT="[텍스트]" custT="1"/>
      <dgm:spPr/>
      <dgm:t>
        <a:bodyPr/>
        <a:lstStyle/>
        <a:p>
          <a:pPr latinLnBrk="1"/>
          <a:r>
            <a:rPr lang="en-US" altLang="ko-KR" sz="2400" dirty="0" smtClean="0"/>
            <a:t>2014</a:t>
          </a:r>
          <a:r>
            <a:rPr lang="ko-KR" altLang="en-US" sz="2400" dirty="0" smtClean="0"/>
            <a:t>년 </a:t>
          </a:r>
          <a:r>
            <a:rPr lang="en-US" altLang="ko-KR" sz="2400" dirty="0" smtClean="0"/>
            <a:t>2</a:t>
          </a:r>
          <a:r>
            <a:rPr lang="ko-KR" altLang="en-US" sz="2400" dirty="0" smtClean="0"/>
            <a:t>월 </a:t>
          </a:r>
          <a:r>
            <a:rPr lang="en-US" altLang="ko-KR" sz="2400" dirty="0" smtClean="0"/>
            <a:t>~ 7</a:t>
          </a:r>
          <a:r>
            <a:rPr lang="ko-KR" altLang="en-US" sz="2400" dirty="0" smtClean="0"/>
            <a:t>월까지</a:t>
          </a:r>
          <a:r>
            <a:rPr lang="en-US" altLang="ko-KR" sz="2400" dirty="0" smtClean="0"/>
            <a:t>(5</a:t>
          </a:r>
          <a:r>
            <a:rPr lang="ko-KR" altLang="en-US" sz="2400" dirty="0" smtClean="0"/>
            <a:t>개월 소요</a:t>
          </a:r>
          <a:r>
            <a:rPr lang="en-US" altLang="ko-KR" sz="2400" dirty="0" smtClean="0"/>
            <a:t>)</a:t>
          </a:r>
          <a:endParaRPr lang="ko-KR" altLang="en-US" sz="2400" dirty="0"/>
        </a:p>
      </dgm:t>
    </dgm:pt>
    <dgm:pt modelId="{D295C275-A104-4A6F-82EB-63253C99FE7B}" type="parTrans" cxnId="{F52D83CB-1661-453D-BEA2-3D5F8EE37191}">
      <dgm:prSet/>
      <dgm:spPr/>
      <dgm:t>
        <a:bodyPr/>
        <a:lstStyle/>
        <a:p>
          <a:pPr latinLnBrk="1"/>
          <a:endParaRPr lang="ko-KR" altLang="en-US"/>
        </a:p>
      </dgm:t>
    </dgm:pt>
    <dgm:pt modelId="{86257A03-656B-4C70-9D43-A662FB9E5005}" type="sibTrans" cxnId="{F52D83CB-1661-453D-BEA2-3D5F8EE37191}">
      <dgm:prSet/>
      <dgm:spPr/>
      <dgm:t>
        <a:bodyPr/>
        <a:lstStyle/>
        <a:p>
          <a:pPr latinLnBrk="1"/>
          <a:endParaRPr lang="ko-KR" altLang="en-US"/>
        </a:p>
      </dgm:t>
    </dgm:pt>
    <dgm:pt modelId="{ED1C45C5-9513-4889-BEE6-36C7697554D5}">
      <dgm:prSet phldrT="[텍스트]" custT="1"/>
      <dgm:spPr/>
      <dgm:t>
        <a:bodyPr/>
        <a:lstStyle/>
        <a:p>
          <a:pPr latinLnBrk="1"/>
          <a:r>
            <a:rPr lang="ko-KR" altLang="en-US" sz="2400" dirty="0" smtClean="0"/>
            <a:t>제작회의</a:t>
          </a:r>
          <a:endParaRPr lang="ko-KR" altLang="en-US" sz="2400" dirty="0"/>
        </a:p>
      </dgm:t>
    </dgm:pt>
    <dgm:pt modelId="{B19882A6-DEF1-4170-AE50-D6717597D176}" type="parTrans" cxnId="{932FC95D-229C-42D7-B0C4-EA033A2DA1BB}">
      <dgm:prSet/>
      <dgm:spPr/>
      <dgm:t>
        <a:bodyPr/>
        <a:lstStyle/>
        <a:p>
          <a:pPr latinLnBrk="1"/>
          <a:endParaRPr lang="ko-KR" altLang="en-US"/>
        </a:p>
      </dgm:t>
    </dgm:pt>
    <dgm:pt modelId="{0D79F5A7-5ACA-4E6D-9858-BD548533C4BE}" type="sibTrans" cxnId="{932FC95D-229C-42D7-B0C4-EA033A2DA1BB}">
      <dgm:prSet/>
      <dgm:spPr/>
      <dgm:t>
        <a:bodyPr/>
        <a:lstStyle/>
        <a:p>
          <a:pPr latinLnBrk="1"/>
          <a:endParaRPr lang="ko-KR" altLang="en-US"/>
        </a:p>
      </dgm:t>
    </dgm:pt>
    <dgm:pt modelId="{293A8165-F3AB-4D68-B83A-E1D80DBC6E31}">
      <dgm:prSet phldrT="[텍스트]"/>
      <dgm:spPr/>
      <dgm:t>
        <a:bodyPr/>
        <a:lstStyle/>
        <a:p>
          <a:pPr latinLnBrk="1"/>
          <a:r>
            <a:rPr lang="ko-KR" altLang="en-US" dirty="0" smtClean="0"/>
            <a:t>완화의료팀원 </a:t>
          </a:r>
          <a:r>
            <a:rPr lang="en-US" altLang="ko-KR" dirty="0" smtClean="0"/>
            <a:t>: 3</a:t>
          </a:r>
          <a:r>
            <a:rPr lang="ko-KR" altLang="en-US" dirty="0" smtClean="0"/>
            <a:t>회</a:t>
          </a:r>
          <a:endParaRPr lang="en-US" altLang="ko-KR" dirty="0" smtClean="0"/>
        </a:p>
      </dgm:t>
    </dgm:pt>
    <dgm:pt modelId="{1AF76F3D-399B-4CDB-955F-BABD243777B8}" type="parTrans" cxnId="{B5E175A0-D295-4777-934C-F2B1D63F9581}">
      <dgm:prSet/>
      <dgm:spPr/>
      <dgm:t>
        <a:bodyPr/>
        <a:lstStyle/>
        <a:p>
          <a:pPr latinLnBrk="1"/>
          <a:endParaRPr lang="ko-KR" altLang="en-US"/>
        </a:p>
      </dgm:t>
    </dgm:pt>
    <dgm:pt modelId="{41DFC24F-ACE7-41EE-928B-BCAFD331469F}" type="sibTrans" cxnId="{B5E175A0-D295-4777-934C-F2B1D63F9581}">
      <dgm:prSet/>
      <dgm:spPr/>
      <dgm:t>
        <a:bodyPr/>
        <a:lstStyle/>
        <a:p>
          <a:pPr latinLnBrk="1"/>
          <a:endParaRPr lang="ko-KR" altLang="en-US"/>
        </a:p>
      </dgm:t>
    </dgm:pt>
    <dgm:pt modelId="{91F354D6-BF7A-4DEB-8E14-40DFB8DA0CCA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전산팀과</a:t>
          </a:r>
          <a:r>
            <a:rPr lang="ko-KR" altLang="en-US" dirty="0" smtClean="0"/>
            <a:t> 합동 </a:t>
          </a:r>
          <a:r>
            <a:rPr lang="en-US" altLang="ko-KR" dirty="0" smtClean="0"/>
            <a:t>: 3</a:t>
          </a:r>
          <a:r>
            <a:rPr lang="ko-KR" altLang="en-US" dirty="0" smtClean="0"/>
            <a:t>회</a:t>
          </a:r>
          <a:endParaRPr lang="ko-KR" altLang="en-US" dirty="0"/>
        </a:p>
      </dgm:t>
    </dgm:pt>
    <dgm:pt modelId="{107E9F5C-EF9F-44FF-936E-E29187C5C1E2}" type="parTrans" cxnId="{07074174-AE36-46C3-AD98-6D588391F4C2}">
      <dgm:prSet/>
      <dgm:spPr/>
      <dgm:t>
        <a:bodyPr/>
        <a:lstStyle/>
        <a:p>
          <a:pPr latinLnBrk="1"/>
          <a:endParaRPr lang="ko-KR" altLang="en-US"/>
        </a:p>
      </dgm:t>
    </dgm:pt>
    <dgm:pt modelId="{06D9F8A9-B16C-43A6-981F-6FC6E8AF4DFA}" type="sibTrans" cxnId="{07074174-AE36-46C3-AD98-6D588391F4C2}">
      <dgm:prSet/>
      <dgm:spPr/>
      <dgm:t>
        <a:bodyPr/>
        <a:lstStyle/>
        <a:p>
          <a:pPr latinLnBrk="1"/>
          <a:endParaRPr lang="ko-KR" altLang="en-US"/>
        </a:p>
      </dgm:t>
    </dgm:pt>
    <dgm:pt modelId="{74D2859F-D355-4943-B06D-999429C8F67B}">
      <dgm:prSet phldrT="[텍스트]"/>
      <dgm:spPr/>
      <dgm:t>
        <a:bodyPr/>
        <a:lstStyle/>
        <a:p>
          <a:pPr latinLnBrk="1"/>
          <a:r>
            <a:rPr lang="ko-KR" altLang="en-US" dirty="0" smtClean="0"/>
            <a:t>팀원 모두의 의견을 최대한 반영</a:t>
          </a:r>
          <a:endParaRPr lang="ko-KR" altLang="en-US" dirty="0"/>
        </a:p>
      </dgm:t>
    </dgm:pt>
    <dgm:pt modelId="{8246A89C-D53C-49BC-B073-E40D4544EC00}" type="parTrans" cxnId="{943311EB-D471-4A0F-86C0-F29F2BC27D62}">
      <dgm:prSet/>
      <dgm:spPr/>
      <dgm:t>
        <a:bodyPr/>
        <a:lstStyle/>
        <a:p>
          <a:pPr latinLnBrk="1"/>
          <a:endParaRPr lang="ko-KR" altLang="en-US"/>
        </a:p>
      </dgm:t>
    </dgm:pt>
    <dgm:pt modelId="{78E1F518-5ACD-4E20-BC7C-4D8A575AC74B}" type="sibTrans" cxnId="{943311EB-D471-4A0F-86C0-F29F2BC27D62}">
      <dgm:prSet/>
      <dgm:spPr/>
      <dgm:t>
        <a:bodyPr/>
        <a:lstStyle/>
        <a:p>
          <a:pPr latinLnBrk="1"/>
          <a:endParaRPr lang="ko-KR" altLang="en-US"/>
        </a:p>
      </dgm:t>
    </dgm:pt>
    <dgm:pt modelId="{8B3F5176-A1AC-47FB-B200-909604F6E12C}">
      <dgm:prSet phldrT="[텍스트]" custT="1"/>
      <dgm:spPr/>
      <dgm:t>
        <a:bodyPr/>
        <a:lstStyle/>
        <a:p>
          <a:pPr latinLnBrk="1"/>
          <a:r>
            <a:rPr lang="ko-KR" altLang="en-US" sz="2400" dirty="0" smtClean="0"/>
            <a:t>전산 화면 구성</a:t>
          </a:r>
          <a:endParaRPr lang="ko-KR" altLang="en-US" sz="2400" dirty="0"/>
        </a:p>
      </dgm:t>
    </dgm:pt>
    <dgm:pt modelId="{3DD0259D-41EF-4109-8F98-39A8BDC85E1B}" type="parTrans" cxnId="{9D3690F0-E127-4AE7-B298-4EC32B04FA34}">
      <dgm:prSet/>
      <dgm:spPr/>
      <dgm:t>
        <a:bodyPr/>
        <a:lstStyle/>
        <a:p>
          <a:pPr latinLnBrk="1"/>
          <a:endParaRPr lang="ko-KR" altLang="en-US"/>
        </a:p>
      </dgm:t>
    </dgm:pt>
    <dgm:pt modelId="{401B67E7-60BC-46A2-A1AF-1BD7047AC500}" type="sibTrans" cxnId="{9D3690F0-E127-4AE7-B298-4EC32B04FA34}">
      <dgm:prSet/>
      <dgm:spPr/>
      <dgm:t>
        <a:bodyPr/>
        <a:lstStyle/>
        <a:p>
          <a:pPr latinLnBrk="1"/>
          <a:endParaRPr lang="ko-KR" altLang="en-US"/>
        </a:p>
      </dgm:t>
    </dgm:pt>
    <dgm:pt modelId="{A89765AB-9910-4931-8886-D1BBB8763638}">
      <dgm:prSet phldrT="[텍스트]"/>
      <dgm:spPr/>
      <dgm:t>
        <a:bodyPr/>
        <a:lstStyle/>
        <a:p>
          <a:pPr latinLnBrk="1"/>
          <a:r>
            <a:rPr lang="ko-KR" altLang="en-US" dirty="0" smtClean="0"/>
            <a:t>각 직종별 화면에서 완화의료팀원이 모두 공유 가능</a:t>
          </a:r>
          <a:endParaRPr lang="ko-KR" altLang="en-US" dirty="0"/>
        </a:p>
      </dgm:t>
    </dgm:pt>
    <dgm:pt modelId="{26FBBC33-9FC1-43AD-A801-FCABC6385B6C}" type="parTrans" cxnId="{33241A99-17E4-47EA-8C7D-6E67AA9C3C30}">
      <dgm:prSet/>
      <dgm:spPr/>
    </dgm:pt>
    <dgm:pt modelId="{373E6D1A-1176-4702-8155-A4171340439A}" type="sibTrans" cxnId="{33241A99-17E4-47EA-8C7D-6E67AA9C3C30}">
      <dgm:prSet/>
      <dgm:spPr/>
    </dgm:pt>
    <dgm:pt modelId="{B8127276-5D47-4176-8CBE-1D85E387EE5C}">
      <dgm:prSet phldrT="[텍스트]" custT="1"/>
      <dgm:spPr/>
      <dgm:t>
        <a:bodyPr/>
        <a:lstStyle/>
        <a:p>
          <a:pPr latinLnBrk="1"/>
          <a:r>
            <a:rPr lang="ko-KR" altLang="en-US" sz="2400" dirty="0" smtClean="0"/>
            <a:t>전산 접근 방법</a:t>
          </a:r>
          <a:endParaRPr lang="ko-KR" altLang="en-US" sz="2400" dirty="0"/>
        </a:p>
      </dgm:t>
    </dgm:pt>
    <dgm:pt modelId="{1D1E125B-447A-4950-97D8-515C86AAE198}" type="parTrans" cxnId="{2103CD0C-A79B-479A-88A9-26F12FE60131}">
      <dgm:prSet/>
      <dgm:spPr/>
    </dgm:pt>
    <dgm:pt modelId="{80455A74-E76C-488E-ACB6-6E07D71B56C1}" type="sibTrans" cxnId="{2103CD0C-A79B-479A-88A9-26F12FE60131}">
      <dgm:prSet/>
      <dgm:spPr/>
    </dgm:pt>
    <dgm:pt modelId="{C0F096B4-0F09-495F-ACAD-E8FF958EC924}" type="pres">
      <dgm:prSet presAssocID="{E7D9819B-61CC-4E0C-BB67-78D4585F6DC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2667576-B222-4063-93F7-4882068C51AA}" type="pres">
      <dgm:prSet presAssocID="{B8127276-5D47-4176-8CBE-1D85E387EE5C}" presName="boxAndChildren" presStyleCnt="0"/>
      <dgm:spPr/>
    </dgm:pt>
    <dgm:pt modelId="{4334797E-253B-4CCF-B862-878FF7F3D400}" type="pres">
      <dgm:prSet presAssocID="{B8127276-5D47-4176-8CBE-1D85E387EE5C}" presName="parentTextBox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01D37CB9-1A12-4F60-9EB3-5158E27718ED}" type="pres">
      <dgm:prSet presAssocID="{B8127276-5D47-4176-8CBE-1D85E387EE5C}" presName="entireBox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8301BC4E-FE83-4CA8-AD59-0C4B096678F4}" type="pres">
      <dgm:prSet presAssocID="{B8127276-5D47-4176-8CBE-1D85E387EE5C}" presName="descendantBox" presStyleCnt="0"/>
      <dgm:spPr/>
    </dgm:pt>
    <dgm:pt modelId="{14B79800-2ECE-42EE-A342-7DDEB4AB7F54}" type="pres">
      <dgm:prSet presAssocID="{A89765AB-9910-4931-8886-D1BBB8763638}" presName="childTextBox" presStyleLbl="fgAccFollowNode1" presStyleIdx="0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5CE4C72-46E1-4B88-BCF2-F625D1E7423D}" type="pres">
      <dgm:prSet presAssocID="{401B67E7-60BC-46A2-A1AF-1BD7047AC500}" presName="sp" presStyleCnt="0"/>
      <dgm:spPr/>
    </dgm:pt>
    <dgm:pt modelId="{26E88C64-1CE2-4FBB-8229-4E139991823A}" type="pres">
      <dgm:prSet presAssocID="{8B3F5176-A1AC-47FB-B200-909604F6E12C}" presName="arrowAndChildren" presStyleCnt="0"/>
      <dgm:spPr/>
    </dgm:pt>
    <dgm:pt modelId="{B0401CA1-9C8B-4398-BAD7-41A3DA4F20ED}" type="pres">
      <dgm:prSet presAssocID="{8B3F5176-A1AC-47FB-B200-909604F6E12C}" presName="parentTextArrow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267832F6-3BF6-429B-B7A9-65C2AA5F87C5}" type="pres">
      <dgm:prSet presAssocID="{8B3F5176-A1AC-47FB-B200-909604F6E12C}" presName="arrow" presStyleLbl="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62FF0A23-2D12-45D1-8BCC-6E24FEF13431}" type="pres">
      <dgm:prSet presAssocID="{8B3F5176-A1AC-47FB-B200-909604F6E12C}" presName="descendantArrow" presStyleCnt="0"/>
      <dgm:spPr/>
    </dgm:pt>
    <dgm:pt modelId="{CC7EA281-E8BF-49A1-B0F2-00B775080D33}" type="pres">
      <dgm:prSet presAssocID="{74D2859F-D355-4943-B06D-999429C8F67B}" presName="childTextArrow" presStyleLbl="fgAccFollowNode1" presStyleIdx="1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081E33A-7897-4BA1-8EA3-7F008075EB25}" type="pres">
      <dgm:prSet presAssocID="{0D79F5A7-5ACA-4E6D-9858-BD548533C4BE}" presName="sp" presStyleCnt="0"/>
      <dgm:spPr/>
    </dgm:pt>
    <dgm:pt modelId="{C0936F8A-16AE-4CB4-A1FA-9F6940294BD6}" type="pres">
      <dgm:prSet presAssocID="{ED1C45C5-9513-4889-BEE6-36C7697554D5}" presName="arrowAndChildren" presStyleCnt="0"/>
      <dgm:spPr/>
    </dgm:pt>
    <dgm:pt modelId="{43E29A8A-8812-4581-A327-4E2109DEA58B}" type="pres">
      <dgm:prSet presAssocID="{ED1C45C5-9513-4889-BEE6-36C7697554D5}" presName="parentTextArrow" presStyleLbl="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3BAFF23D-7C56-4BE5-93D8-120A98BE9D30}" type="pres">
      <dgm:prSet presAssocID="{ED1C45C5-9513-4889-BEE6-36C7697554D5}" presName="arrow" presStyleLbl="node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42D656B1-2C90-450D-B691-2C278192C5BC}" type="pres">
      <dgm:prSet presAssocID="{ED1C45C5-9513-4889-BEE6-36C7697554D5}" presName="descendantArrow" presStyleCnt="0"/>
      <dgm:spPr/>
    </dgm:pt>
    <dgm:pt modelId="{0129732B-A0E0-4678-88B8-5F957BE6EA5F}" type="pres">
      <dgm:prSet presAssocID="{293A8165-F3AB-4D68-B83A-E1D80DBC6E31}" presName="childTextArrow" presStyleLbl="fgAccFollowNode1" presStyleIdx="2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909A009-4651-41C8-8830-7CDED325EDC3}" type="pres">
      <dgm:prSet presAssocID="{91F354D6-BF7A-4DEB-8E14-40DFB8DA0CCA}" presName="childTextArrow" presStyleLbl="fgAccFollowNode1" presStyleIdx="3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DA3A1E2-73AA-4129-BF7E-F948327DDB91}" type="pres">
      <dgm:prSet presAssocID="{FEB40D44-5CDD-4219-B936-C5B74C05C6F2}" presName="sp" presStyleCnt="0"/>
      <dgm:spPr/>
    </dgm:pt>
    <dgm:pt modelId="{9C20CC04-3646-4A7B-9DDE-AC05C19F92CA}" type="pres">
      <dgm:prSet presAssocID="{66307BBA-638E-4163-812E-129F1EA604D0}" presName="arrowAndChildren" presStyleCnt="0"/>
      <dgm:spPr/>
    </dgm:pt>
    <dgm:pt modelId="{C999CC97-CBB5-40AF-9F9F-0EAC85E48A33}" type="pres">
      <dgm:prSet presAssocID="{66307BBA-638E-4163-812E-129F1EA604D0}" presName="parentTextArrow" presStyleLbl="node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90023EA1-71F1-4861-A697-A2EA985865F8}" type="pres">
      <dgm:prSet presAssocID="{66307BBA-638E-4163-812E-129F1EA604D0}" presName="arrow" presStyleLbl="node1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F0485F68-27D0-48BF-9993-FB3D2BA32BC1}" type="pres">
      <dgm:prSet presAssocID="{66307BBA-638E-4163-812E-129F1EA604D0}" presName="descendantArrow" presStyleCnt="0"/>
      <dgm:spPr/>
    </dgm:pt>
    <dgm:pt modelId="{F0F7B7E5-6788-41FC-9073-007B5583B1ED}" type="pres">
      <dgm:prSet presAssocID="{C9AC3BE4-1215-49FF-82E0-31A0A3933C66}" presName="childTextArrow" presStyleLbl="fgAccFollowNode1" presStyleIdx="4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D5730FA-0F52-4D16-B631-01070663CEE0}" type="presOf" srcId="{74D2859F-D355-4943-B06D-999429C8F67B}" destId="{CC7EA281-E8BF-49A1-B0F2-00B775080D33}" srcOrd="0" destOrd="0" presId="urn:microsoft.com/office/officeart/2005/8/layout/process4"/>
    <dgm:cxn modelId="{9AB3B109-E4E3-4C40-B986-1AFEEAD5E0AF}" type="presOf" srcId="{ED1C45C5-9513-4889-BEE6-36C7697554D5}" destId="{3BAFF23D-7C56-4BE5-93D8-120A98BE9D30}" srcOrd="1" destOrd="0" presId="urn:microsoft.com/office/officeart/2005/8/layout/process4"/>
    <dgm:cxn modelId="{9D3690F0-E127-4AE7-B298-4EC32B04FA34}" srcId="{E7D9819B-61CC-4E0C-BB67-78D4585F6DC1}" destId="{8B3F5176-A1AC-47FB-B200-909604F6E12C}" srcOrd="2" destOrd="0" parTransId="{3DD0259D-41EF-4109-8F98-39A8BDC85E1B}" sibTransId="{401B67E7-60BC-46A2-A1AF-1BD7047AC500}"/>
    <dgm:cxn modelId="{B5E175A0-D295-4777-934C-F2B1D63F9581}" srcId="{ED1C45C5-9513-4889-BEE6-36C7697554D5}" destId="{293A8165-F3AB-4D68-B83A-E1D80DBC6E31}" srcOrd="0" destOrd="0" parTransId="{1AF76F3D-399B-4CDB-955F-BABD243777B8}" sibTransId="{41DFC24F-ACE7-41EE-928B-BCAFD331469F}"/>
    <dgm:cxn modelId="{597473ED-BF7A-46D5-9FA7-18B95BCBB0C7}" srcId="{E7D9819B-61CC-4E0C-BB67-78D4585F6DC1}" destId="{66307BBA-638E-4163-812E-129F1EA604D0}" srcOrd="0" destOrd="0" parTransId="{D5ACCA38-2067-4A7E-AF07-22AB39DC6A28}" sibTransId="{FEB40D44-5CDD-4219-B936-C5B74C05C6F2}"/>
    <dgm:cxn modelId="{F52D83CB-1661-453D-BEA2-3D5F8EE37191}" srcId="{66307BBA-638E-4163-812E-129F1EA604D0}" destId="{C9AC3BE4-1215-49FF-82E0-31A0A3933C66}" srcOrd="0" destOrd="0" parTransId="{D295C275-A104-4A6F-82EB-63253C99FE7B}" sibTransId="{86257A03-656B-4C70-9D43-A662FB9E5005}"/>
    <dgm:cxn modelId="{943311EB-D471-4A0F-86C0-F29F2BC27D62}" srcId="{8B3F5176-A1AC-47FB-B200-909604F6E12C}" destId="{74D2859F-D355-4943-B06D-999429C8F67B}" srcOrd="0" destOrd="0" parTransId="{8246A89C-D53C-49BC-B073-E40D4544EC00}" sibTransId="{78E1F518-5ACD-4E20-BC7C-4D8A575AC74B}"/>
    <dgm:cxn modelId="{B6227E43-5A93-45CA-A2E8-44AA6895C952}" type="presOf" srcId="{91F354D6-BF7A-4DEB-8E14-40DFB8DA0CCA}" destId="{2909A009-4651-41C8-8830-7CDED325EDC3}" srcOrd="0" destOrd="0" presId="urn:microsoft.com/office/officeart/2005/8/layout/process4"/>
    <dgm:cxn modelId="{5AB14BD0-6A86-410D-83E8-C7BE54ED851A}" type="presOf" srcId="{B8127276-5D47-4176-8CBE-1D85E387EE5C}" destId="{01D37CB9-1A12-4F60-9EB3-5158E27718ED}" srcOrd="1" destOrd="0" presId="urn:microsoft.com/office/officeart/2005/8/layout/process4"/>
    <dgm:cxn modelId="{1CAF21F5-FB02-4C93-B951-479DB3E9120B}" type="presOf" srcId="{66307BBA-638E-4163-812E-129F1EA604D0}" destId="{90023EA1-71F1-4861-A697-A2EA985865F8}" srcOrd="1" destOrd="0" presId="urn:microsoft.com/office/officeart/2005/8/layout/process4"/>
    <dgm:cxn modelId="{932FC95D-229C-42D7-B0C4-EA033A2DA1BB}" srcId="{E7D9819B-61CC-4E0C-BB67-78D4585F6DC1}" destId="{ED1C45C5-9513-4889-BEE6-36C7697554D5}" srcOrd="1" destOrd="0" parTransId="{B19882A6-DEF1-4170-AE50-D6717597D176}" sibTransId="{0D79F5A7-5ACA-4E6D-9858-BD548533C4BE}"/>
    <dgm:cxn modelId="{BD70FC64-5F92-47E7-B36E-4A818B8BD064}" type="presOf" srcId="{C9AC3BE4-1215-49FF-82E0-31A0A3933C66}" destId="{F0F7B7E5-6788-41FC-9073-007B5583B1ED}" srcOrd="0" destOrd="0" presId="urn:microsoft.com/office/officeart/2005/8/layout/process4"/>
    <dgm:cxn modelId="{07074174-AE36-46C3-AD98-6D588391F4C2}" srcId="{ED1C45C5-9513-4889-BEE6-36C7697554D5}" destId="{91F354D6-BF7A-4DEB-8E14-40DFB8DA0CCA}" srcOrd="1" destOrd="0" parTransId="{107E9F5C-EF9F-44FF-936E-E29187C5C1E2}" sibTransId="{06D9F8A9-B16C-43A6-981F-6FC6E8AF4DFA}"/>
    <dgm:cxn modelId="{2103CD0C-A79B-479A-88A9-26F12FE60131}" srcId="{E7D9819B-61CC-4E0C-BB67-78D4585F6DC1}" destId="{B8127276-5D47-4176-8CBE-1D85E387EE5C}" srcOrd="3" destOrd="0" parTransId="{1D1E125B-447A-4950-97D8-515C86AAE198}" sibTransId="{80455A74-E76C-488E-ACB6-6E07D71B56C1}"/>
    <dgm:cxn modelId="{8E755B4E-16F9-4CAD-8EE4-F6603A95FAE6}" type="presOf" srcId="{E7D9819B-61CC-4E0C-BB67-78D4585F6DC1}" destId="{C0F096B4-0F09-495F-ACAD-E8FF958EC924}" srcOrd="0" destOrd="0" presId="urn:microsoft.com/office/officeart/2005/8/layout/process4"/>
    <dgm:cxn modelId="{5A6E4E7B-F8DE-40A0-AC5D-DEE316FD5DA3}" type="presOf" srcId="{8B3F5176-A1AC-47FB-B200-909604F6E12C}" destId="{B0401CA1-9C8B-4398-BAD7-41A3DA4F20ED}" srcOrd="0" destOrd="0" presId="urn:microsoft.com/office/officeart/2005/8/layout/process4"/>
    <dgm:cxn modelId="{873DE641-2C09-43CA-86FE-8D36D9D93F55}" type="presOf" srcId="{B8127276-5D47-4176-8CBE-1D85E387EE5C}" destId="{4334797E-253B-4CCF-B862-878FF7F3D400}" srcOrd="0" destOrd="0" presId="urn:microsoft.com/office/officeart/2005/8/layout/process4"/>
    <dgm:cxn modelId="{281D6757-2A07-4309-94CC-4C1AF3439FF6}" type="presOf" srcId="{A89765AB-9910-4931-8886-D1BBB8763638}" destId="{14B79800-2ECE-42EE-A342-7DDEB4AB7F54}" srcOrd="0" destOrd="0" presId="urn:microsoft.com/office/officeart/2005/8/layout/process4"/>
    <dgm:cxn modelId="{33241A99-17E4-47EA-8C7D-6E67AA9C3C30}" srcId="{B8127276-5D47-4176-8CBE-1D85E387EE5C}" destId="{A89765AB-9910-4931-8886-D1BBB8763638}" srcOrd="0" destOrd="0" parTransId="{26FBBC33-9FC1-43AD-A801-FCABC6385B6C}" sibTransId="{373E6D1A-1176-4702-8155-A4171340439A}"/>
    <dgm:cxn modelId="{F5067D50-5DBB-48ED-8731-1F22E1E61133}" type="presOf" srcId="{66307BBA-638E-4163-812E-129F1EA604D0}" destId="{C999CC97-CBB5-40AF-9F9F-0EAC85E48A33}" srcOrd="0" destOrd="0" presId="urn:microsoft.com/office/officeart/2005/8/layout/process4"/>
    <dgm:cxn modelId="{C3674DDB-B3D6-4695-AC95-96570B30B54E}" type="presOf" srcId="{ED1C45C5-9513-4889-BEE6-36C7697554D5}" destId="{43E29A8A-8812-4581-A327-4E2109DEA58B}" srcOrd="0" destOrd="0" presId="urn:microsoft.com/office/officeart/2005/8/layout/process4"/>
    <dgm:cxn modelId="{F5663D52-28D0-461E-A07B-0E4F9733D77D}" type="presOf" srcId="{293A8165-F3AB-4D68-B83A-E1D80DBC6E31}" destId="{0129732B-A0E0-4678-88B8-5F957BE6EA5F}" srcOrd="0" destOrd="0" presId="urn:microsoft.com/office/officeart/2005/8/layout/process4"/>
    <dgm:cxn modelId="{4FB8CF58-4ECD-4CC4-8675-9D2F639CD9BE}" type="presOf" srcId="{8B3F5176-A1AC-47FB-B200-909604F6E12C}" destId="{267832F6-3BF6-429B-B7A9-65C2AA5F87C5}" srcOrd="1" destOrd="0" presId="urn:microsoft.com/office/officeart/2005/8/layout/process4"/>
    <dgm:cxn modelId="{CC369CD3-E9D5-40EC-A811-4C59046F8378}" type="presParOf" srcId="{C0F096B4-0F09-495F-ACAD-E8FF958EC924}" destId="{02667576-B222-4063-93F7-4882068C51AA}" srcOrd="0" destOrd="0" presId="urn:microsoft.com/office/officeart/2005/8/layout/process4"/>
    <dgm:cxn modelId="{513A6784-EADB-4D6E-A73A-438723C605AB}" type="presParOf" srcId="{02667576-B222-4063-93F7-4882068C51AA}" destId="{4334797E-253B-4CCF-B862-878FF7F3D400}" srcOrd="0" destOrd="0" presId="urn:microsoft.com/office/officeart/2005/8/layout/process4"/>
    <dgm:cxn modelId="{F5D0D001-B96B-4894-9932-1933D2847255}" type="presParOf" srcId="{02667576-B222-4063-93F7-4882068C51AA}" destId="{01D37CB9-1A12-4F60-9EB3-5158E27718ED}" srcOrd="1" destOrd="0" presId="urn:microsoft.com/office/officeart/2005/8/layout/process4"/>
    <dgm:cxn modelId="{2266E480-0C92-4E5E-A637-CAE1C0F0F987}" type="presParOf" srcId="{02667576-B222-4063-93F7-4882068C51AA}" destId="{8301BC4E-FE83-4CA8-AD59-0C4B096678F4}" srcOrd="2" destOrd="0" presId="urn:microsoft.com/office/officeart/2005/8/layout/process4"/>
    <dgm:cxn modelId="{EEE69E76-899D-4EB2-9F67-C25C701C0A73}" type="presParOf" srcId="{8301BC4E-FE83-4CA8-AD59-0C4B096678F4}" destId="{14B79800-2ECE-42EE-A342-7DDEB4AB7F54}" srcOrd="0" destOrd="0" presId="urn:microsoft.com/office/officeart/2005/8/layout/process4"/>
    <dgm:cxn modelId="{02FAF3E8-52FD-4021-9158-E8D3A59CCC0C}" type="presParOf" srcId="{C0F096B4-0F09-495F-ACAD-E8FF958EC924}" destId="{65CE4C72-46E1-4B88-BCF2-F625D1E7423D}" srcOrd="1" destOrd="0" presId="urn:microsoft.com/office/officeart/2005/8/layout/process4"/>
    <dgm:cxn modelId="{3894CE70-8BD5-4036-A153-D153EDBCEB8F}" type="presParOf" srcId="{C0F096B4-0F09-495F-ACAD-E8FF958EC924}" destId="{26E88C64-1CE2-4FBB-8229-4E139991823A}" srcOrd="2" destOrd="0" presId="urn:microsoft.com/office/officeart/2005/8/layout/process4"/>
    <dgm:cxn modelId="{18AA08EA-462C-437C-BF53-BB28927784F7}" type="presParOf" srcId="{26E88C64-1CE2-4FBB-8229-4E139991823A}" destId="{B0401CA1-9C8B-4398-BAD7-41A3DA4F20ED}" srcOrd="0" destOrd="0" presId="urn:microsoft.com/office/officeart/2005/8/layout/process4"/>
    <dgm:cxn modelId="{3DD69666-53F3-4585-8DCE-253FBDDA8737}" type="presParOf" srcId="{26E88C64-1CE2-4FBB-8229-4E139991823A}" destId="{267832F6-3BF6-429B-B7A9-65C2AA5F87C5}" srcOrd="1" destOrd="0" presId="urn:microsoft.com/office/officeart/2005/8/layout/process4"/>
    <dgm:cxn modelId="{F7BD74B4-FFB3-4AFE-8916-8D75CFE3787D}" type="presParOf" srcId="{26E88C64-1CE2-4FBB-8229-4E139991823A}" destId="{62FF0A23-2D12-45D1-8BCC-6E24FEF13431}" srcOrd="2" destOrd="0" presId="urn:microsoft.com/office/officeart/2005/8/layout/process4"/>
    <dgm:cxn modelId="{6DB92BD1-5BC8-46F9-A0FA-7A360C7EFC21}" type="presParOf" srcId="{62FF0A23-2D12-45D1-8BCC-6E24FEF13431}" destId="{CC7EA281-E8BF-49A1-B0F2-00B775080D33}" srcOrd="0" destOrd="0" presId="urn:microsoft.com/office/officeart/2005/8/layout/process4"/>
    <dgm:cxn modelId="{380D84F7-3D5C-4F92-82D6-C2862002671B}" type="presParOf" srcId="{C0F096B4-0F09-495F-ACAD-E8FF958EC924}" destId="{E081E33A-7897-4BA1-8EA3-7F008075EB25}" srcOrd="3" destOrd="0" presId="urn:microsoft.com/office/officeart/2005/8/layout/process4"/>
    <dgm:cxn modelId="{79692E5A-4DE8-42DF-AB03-E79331490ECE}" type="presParOf" srcId="{C0F096B4-0F09-495F-ACAD-E8FF958EC924}" destId="{C0936F8A-16AE-4CB4-A1FA-9F6940294BD6}" srcOrd="4" destOrd="0" presId="urn:microsoft.com/office/officeart/2005/8/layout/process4"/>
    <dgm:cxn modelId="{41FAD551-15E2-43FE-97D4-B24DC50EFF44}" type="presParOf" srcId="{C0936F8A-16AE-4CB4-A1FA-9F6940294BD6}" destId="{43E29A8A-8812-4581-A327-4E2109DEA58B}" srcOrd="0" destOrd="0" presId="urn:microsoft.com/office/officeart/2005/8/layout/process4"/>
    <dgm:cxn modelId="{B84A8874-7E2B-44E7-A205-BA9989A973CD}" type="presParOf" srcId="{C0936F8A-16AE-4CB4-A1FA-9F6940294BD6}" destId="{3BAFF23D-7C56-4BE5-93D8-120A98BE9D30}" srcOrd="1" destOrd="0" presId="urn:microsoft.com/office/officeart/2005/8/layout/process4"/>
    <dgm:cxn modelId="{9EA14460-AE2F-436A-8B0E-13AEAF2C86EA}" type="presParOf" srcId="{C0936F8A-16AE-4CB4-A1FA-9F6940294BD6}" destId="{42D656B1-2C90-450D-B691-2C278192C5BC}" srcOrd="2" destOrd="0" presId="urn:microsoft.com/office/officeart/2005/8/layout/process4"/>
    <dgm:cxn modelId="{1FDBB3EC-FB02-4538-85CD-73E83847DA45}" type="presParOf" srcId="{42D656B1-2C90-450D-B691-2C278192C5BC}" destId="{0129732B-A0E0-4678-88B8-5F957BE6EA5F}" srcOrd="0" destOrd="0" presId="urn:microsoft.com/office/officeart/2005/8/layout/process4"/>
    <dgm:cxn modelId="{C6CB6C5D-7075-4580-8B1C-7335E236A3AD}" type="presParOf" srcId="{42D656B1-2C90-450D-B691-2C278192C5BC}" destId="{2909A009-4651-41C8-8830-7CDED325EDC3}" srcOrd="1" destOrd="0" presId="urn:microsoft.com/office/officeart/2005/8/layout/process4"/>
    <dgm:cxn modelId="{A26A03D4-7B7A-4124-AA23-9E5342E4DE18}" type="presParOf" srcId="{C0F096B4-0F09-495F-ACAD-E8FF958EC924}" destId="{FDA3A1E2-73AA-4129-BF7E-F948327DDB91}" srcOrd="5" destOrd="0" presId="urn:microsoft.com/office/officeart/2005/8/layout/process4"/>
    <dgm:cxn modelId="{853D7FA5-772B-4EC3-9466-229BBDF29715}" type="presParOf" srcId="{C0F096B4-0F09-495F-ACAD-E8FF958EC924}" destId="{9C20CC04-3646-4A7B-9DDE-AC05C19F92CA}" srcOrd="6" destOrd="0" presId="urn:microsoft.com/office/officeart/2005/8/layout/process4"/>
    <dgm:cxn modelId="{737DE6AE-E127-4715-ACEF-F98FD60C97F6}" type="presParOf" srcId="{9C20CC04-3646-4A7B-9DDE-AC05C19F92CA}" destId="{C999CC97-CBB5-40AF-9F9F-0EAC85E48A33}" srcOrd="0" destOrd="0" presId="urn:microsoft.com/office/officeart/2005/8/layout/process4"/>
    <dgm:cxn modelId="{C672E26F-DAE8-4382-BCFE-B9F50E5DCE3A}" type="presParOf" srcId="{9C20CC04-3646-4A7B-9DDE-AC05C19F92CA}" destId="{90023EA1-71F1-4861-A697-A2EA985865F8}" srcOrd="1" destOrd="0" presId="urn:microsoft.com/office/officeart/2005/8/layout/process4"/>
    <dgm:cxn modelId="{61700E88-0830-444E-8764-361A6F1FDEE4}" type="presParOf" srcId="{9C20CC04-3646-4A7B-9DDE-AC05C19F92CA}" destId="{F0485F68-27D0-48BF-9993-FB3D2BA32BC1}" srcOrd="2" destOrd="0" presId="urn:microsoft.com/office/officeart/2005/8/layout/process4"/>
    <dgm:cxn modelId="{8E671FC6-B908-4DDA-8E05-454E56A4C2F2}" type="presParOf" srcId="{F0485F68-27D0-48BF-9993-FB3D2BA32BC1}" destId="{F0F7B7E5-6788-41FC-9073-007B5583B1E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0FAAD93-46CC-4361-AF72-E9ADAAC017CA}" type="doc">
      <dgm:prSet loTypeId="urn:microsoft.com/office/officeart/2005/8/layout/hProcess9" loCatId="process" qsTypeId="urn:microsoft.com/office/officeart/2005/8/quickstyle/simple4" qsCatId="simple" csTypeId="urn:microsoft.com/office/officeart/2005/8/colors/accent0_3" csCatId="mainScheme" phldr="1"/>
      <dgm:spPr/>
    </dgm:pt>
    <dgm:pt modelId="{C1C0D1A4-A2B7-4313-86DF-9C071F51C84B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+mn-ea"/>
              <a:ea typeface="+mn-ea"/>
            </a:rPr>
            <a:t>호스피스완화의료에 환자와 가족 동의</a:t>
          </a:r>
          <a:endParaRPr lang="ko-KR" altLang="en-US" dirty="0">
            <a:latin typeface="+mn-ea"/>
            <a:ea typeface="+mn-ea"/>
          </a:endParaRPr>
        </a:p>
      </dgm:t>
    </dgm:pt>
    <dgm:pt modelId="{4F468E22-6FB9-4E35-BF8D-B8E542B06921}" type="parTrans" cxnId="{DF960317-745C-4F12-85D2-C18D81A18305}">
      <dgm:prSet/>
      <dgm:spPr/>
      <dgm:t>
        <a:bodyPr/>
        <a:lstStyle/>
        <a:p>
          <a:pPr latinLnBrk="1"/>
          <a:endParaRPr lang="ko-KR" altLang="en-US"/>
        </a:p>
      </dgm:t>
    </dgm:pt>
    <dgm:pt modelId="{E3860B0F-51AC-44A4-8E83-B093F85511A3}" type="sibTrans" cxnId="{DF960317-745C-4F12-85D2-C18D81A18305}">
      <dgm:prSet/>
      <dgm:spPr/>
      <dgm:t>
        <a:bodyPr/>
        <a:lstStyle/>
        <a:p>
          <a:pPr latinLnBrk="1"/>
          <a:endParaRPr lang="ko-KR" altLang="en-US"/>
        </a:p>
      </dgm:t>
    </dgm:pt>
    <dgm:pt modelId="{5F543145-C3A7-4C2F-B0E5-348DA949AE20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+mn-ea"/>
              <a:ea typeface="+mn-ea"/>
            </a:rPr>
            <a:t>입원수속</a:t>
          </a:r>
          <a:endParaRPr lang="ko-KR" altLang="en-US" dirty="0">
            <a:latin typeface="+mn-ea"/>
            <a:ea typeface="+mn-ea"/>
          </a:endParaRPr>
        </a:p>
      </dgm:t>
    </dgm:pt>
    <dgm:pt modelId="{5B642DFA-B634-4E0C-A8D7-F6C6F229C95D}" type="parTrans" cxnId="{48DA7F8C-1569-4A4E-807C-82E93A87AC1A}">
      <dgm:prSet/>
      <dgm:spPr/>
      <dgm:t>
        <a:bodyPr/>
        <a:lstStyle/>
        <a:p>
          <a:pPr latinLnBrk="1"/>
          <a:endParaRPr lang="ko-KR" altLang="en-US"/>
        </a:p>
      </dgm:t>
    </dgm:pt>
    <dgm:pt modelId="{F3691332-55DE-433D-A8C0-3853F32565D2}" type="sibTrans" cxnId="{48DA7F8C-1569-4A4E-807C-82E93A87AC1A}">
      <dgm:prSet/>
      <dgm:spPr/>
      <dgm:t>
        <a:bodyPr/>
        <a:lstStyle/>
        <a:p>
          <a:pPr latinLnBrk="1"/>
          <a:endParaRPr lang="ko-KR" altLang="en-US"/>
        </a:p>
      </dgm:t>
    </dgm:pt>
    <dgm:pt modelId="{7E4739CD-CABB-4F25-A83E-E6E550BBB13C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+mn-ea"/>
              <a:ea typeface="+mn-ea"/>
            </a:rPr>
            <a:t>전산화면 내  환자 정보에 </a:t>
          </a:r>
          <a:endParaRPr lang="en-US" altLang="ko-KR" dirty="0" smtClean="0">
            <a:latin typeface="+mn-ea"/>
            <a:ea typeface="+mn-ea"/>
          </a:endParaRPr>
        </a:p>
        <a:p>
          <a:pPr latinLnBrk="1"/>
          <a:r>
            <a:rPr lang="en-US" altLang="ko-KR" dirty="0" smtClean="0">
              <a:solidFill>
                <a:srgbClr val="FFFF00"/>
              </a:solidFill>
              <a:latin typeface="+mn-ea"/>
              <a:ea typeface="+mn-ea"/>
            </a:rPr>
            <a:t>“</a:t>
          </a:r>
          <a:r>
            <a:rPr lang="ko-KR" altLang="en-US" dirty="0" smtClean="0">
              <a:solidFill>
                <a:srgbClr val="FFFF00"/>
              </a:solidFill>
              <a:latin typeface="+mn-ea"/>
              <a:ea typeface="+mn-ea"/>
            </a:rPr>
            <a:t>호스피스   환자</a:t>
          </a:r>
          <a:r>
            <a:rPr lang="en-US" altLang="ko-KR" dirty="0" smtClean="0">
              <a:solidFill>
                <a:srgbClr val="FFFF00"/>
              </a:solidFill>
              <a:latin typeface="+mn-ea"/>
              <a:ea typeface="+mn-ea"/>
            </a:rPr>
            <a:t>”</a:t>
          </a:r>
          <a:r>
            <a:rPr lang="ko-KR" altLang="en-US" dirty="0" smtClean="0">
              <a:solidFill>
                <a:srgbClr val="FFFF00"/>
              </a:solidFill>
              <a:latin typeface="+mn-ea"/>
              <a:ea typeface="+mn-ea"/>
            </a:rPr>
            <a:t>체크</a:t>
          </a:r>
          <a:endParaRPr lang="ko-KR" altLang="en-US" dirty="0">
            <a:solidFill>
              <a:srgbClr val="FFFF00"/>
            </a:solidFill>
            <a:latin typeface="+mn-ea"/>
            <a:ea typeface="+mn-ea"/>
          </a:endParaRPr>
        </a:p>
      </dgm:t>
    </dgm:pt>
    <dgm:pt modelId="{44988331-71CD-4E4B-B3AF-4B584AD951F1}" type="parTrans" cxnId="{A6B4957F-F134-49F9-99A7-810C05313530}">
      <dgm:prSet/>
      <dgm:spPr/>
      <dgm:t>
        <a:bodyPr/>
        <a:lstStyle/>
        <a:p>
          <a:pPr latinLnBrk="1"/>
          <a:endParaRPr lang="ko-KR" altLang="en-US"/>
        </a:p>
      </dgm:t>
    </dgm:pt>
    <dgm:pt modelId="{DF2A2902-82F4-4B04-90F9-72EEEDEA5803}" type="sibTrans" cxnId="{A6B4957F-F134-49F9-99A7-810C05313530}">
      <dgm:prSet/>
      <dgm:spPr/>
      <dgm:t>
        <a:bodyPr/>
        <a:lstStyle/>
        <a:p>
          <a:pPr latinLnBrk="1"/>
          <a:endParaRPr lang="ko-KR" altLang="en-US"/>
        </a:p>
      </dgm:t>
    </dgm:pt>
    <dgm:pt modelId="{8EB2CFFB-8D82-40A8-9A71-02ECB40FFFE2}">
      <dgm:prSet phldrT="[텍스트]"/>
      <dgm:spPr/>
      <dgm:t>
        <a:bodyPr/>
        <a:lstStyle/>
        <a:p>
          <a:pPr latinLnBrk="1"/>
          <a:r>
            <a:rPr lang="ko-KR" altLang="en-US" dirty="0" smtClean="0">
              <a:latin typeface="+mn-ea"/>
              <a:ea typeface="+mn-ea"/>
            </a:rPr>
            <a:t>환자진료 관련 모든 화면에 </a:t>
          </a:r>
          <a:r>
            <a:rPr lang="en-US" altLang="ko-KR" b="1" dirty="0" smtClean="0">
              <a:solidFill>
                <a:srgbClr val="FFFF00"/>
              </a:solidFill>
              <a:latin typeface="+mn-ea"/>
              <a:ea typeface="+mn-ea"/>
            </a:rPr>
            <a:t>“</a:t>
          </a:r>
          <a:r>
            <a:rPr lang="ko-KR" altLang="en-US" b="1" dirty="0" smtClean="0">
              <a:solidFill>
                <a:srgbClr val="FFFF00"/>
              </a:solidFill>
              <a:latin typeface="+mn-ea"/>
              <a:ea typeface="+mn-ea"/>
            </a:rPr>
            <a:t>호</a:t>
          </a:r>
          <a:r>
            <a:rPr lang="en-US" altLang="ko-KR" b="1" dirty="0" smtClean="0">
              <a:solidFill>
                <a:srgbClr val="FFFF00"/>
              </a:solidFill>
              <a:latin typeface="+mn-ea"/>
              <a:ea typeface="+mn-ea"/>
            </a:rPr>
            <a:t>” </a:t>
          </a:r>
          <a:r>
            <a:rPr lang="ko-KR" altLang="en-US" dirty="0" smtClean="0">
              <a:latin typeface="+mn-ea"/>
              <a:ea typeface="+mn-ea"/>
            </a:rPr>
            <a:t>또는 </a:t>
          </a:r>
          <a:r>
            <a:rPr lang="en-US" altLang="ko-KR" b="1" dirty="0" smtClean="0">
              <a:solidFill>
                <a:srgbClr val="FFFF00"/>
              </a:solidFill>
              <a:latin typeface="+mn-ea"/>
              <a:ea typeface="+mn-ea"/>
            </a:rPr>
            <a:t>“H”</a:t>
          </a:r>
          <a:r>
            <a:rPr lang="ko-KR" altLang="en-US" dirty="0" smtClean="0">
              <a:latin typeface="+mn-ea"/>
              <a:ea typeface="+mn-ea"/>
            </a:rPr>
            <a:t>로</a:t>
          </a:r>
          <a:r>
            <a:rPr lang="en-US" altLang="ko-KR" dirty="0" smtClean="0">
              <a:latin typeface="+mn-ea"/>
              <a:ea typeface="+mn-ea"/>
            </a:rPr>
            <a:t> </a:t>
          </a:r>
          <a:r>
            <a:rPr lang="ko-KR" altLang="en-US" dirty="0" smtClean="0">
              <a:latin typeface="+mn-ea"/>
              <a:ea typeface="+mn-ea"/>
            </a:rPr>
            <a:t>표시됨</a:t>
          </a:r>
          <a:endParaRPr lang="ko-KR" altLang="en-US" dirty="0">
            <a:latin typeface="+mn-ea"/>
            <a:ea typeface="+mn-ea"/>
          </a:endParaRPr>
        </a:p>
      </dgm:t>
    </dgm:pt>
    <dgm:pt modelId="{49B047D6-949D-430C-974B-CBFEAAE8AB59}" type="parTrans" cxnId="{297B1222-B877-4D72-B85A-0B4C058AC30B}">
      <dgm:prSet/>
      <dgm:spPr/>
      <dgm:t>
        <a:bodyPr/>
        <a:lstStyle/>
        <a:p>
          <a:pPr latinLnBrk="1"/>
          <a:endParaRPr lang="ko-KR" altLang="en-US"/>
        </a:p>
      </dgm:t>
    </dgm:pt>
    <dgm:pt modelId="{0E3E2929-8147-4C67-B4D7-D2672A99C9D2}" type="sibTrans" cxnId="{297B1222-B877-4D72-B85A-0B4C058AC30B}">
      <dgm:prSet/>
      <dgm:spPr/>
      <dgm:t>
        <a:bodyPr/>
        <a:lstStyle/>
        <a:p>
          <a:pPr latinLnBrk="1"/>
          <a:endParaRPr lang="ko-KR" altLang="en-US"/>
        </a:p>
      </dgm:t>
    </dgm:pt>
    <dgm:pt modelId="{D9900762-FD5B-498F-93B3-1C1134F05E13}" type="pres">
      <dgm:prSet presAssocID="{40FAAD93-46CC-4361-AF72-E9ADAAC017CA}" presName="CompostProcess" presStyleCnt="0">
        <dgm:presLayoutVars>
          <dgm:dir/>
          <dgm:resizeHandles val="exact"/>
        </dgm:presLayoutVars>
      </dgm:prSet>
      <dgm:spPr/>
    </dgm:pt>
    <dgm:pt modelId="{E4338F2D-B454-462E-BE31-D0C2C41D4764}" type="pres">
      <dgm:prSet presAssocID="{40FAAD93-46CC-4361-AF72-E9ADAAC017CA}" presName="arrow" presStyleLbl="bgShp" presStyleIdx="0" presStyleCnt="1"/>
      <dgm:spPr/>
    </dgm:pt>
    <dgm:pt modelId="{3E5494C8-BDAA-4DEC-8198-22F5500126D3}" type="pres">
      <dgm:prSet presAssocID="{40FAAD93-46CC-4361-AF72-E9ADAAC017CA}" presName="linearProcess" presStyleCnt="0"/>
      <dgm:spPr/>
    </dgm:pt>
    <dgm:pt modelId="{E64C5ABB-518E-403A-B7F4-66AC1B8559DF}" type="pres">
      <dgm:prSet presAssocID="{C1C0D1A4-A2B7-4313-86DF-9C071F51C84B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72217CC-5533-4792-AF03-1D474329CC08}" type="pres">
      <dgm:prSet presAssocID="{E3860B0F-51AC-44A4-8E83-B093F85511A3}" presName="sibTrans" presStyleCnt="0"/>
      <dgm:spPr/>
    </dgm:pt>
    <dgm:pt modelId="{B6FDA76A-FEC0-4632-8929-ED15DFDD4C1D}" type="pres">
      <dgm:prSet presAssocID="{5F543145-C3A7-4C2F-B0E5-348DA949AE20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CFA9FC6-77E0-46C2-A4D1-D91B39BD3C2C}" type="pres">
      <dgm:prSet presAssocID="{F3691332-55DE-433D-A8C0-3853F32565D2}" presName="sibTrans" presStyleCnt="0"/>
      <dgm:spPr/>
    </dgm:pt>
    <dgm:pt modelId="{6C2E6297-EED7-4B9B-83C4-450721CBE6BA}" type="pres">
      <dgm:prSet presAssocID="{7E4739CD-CABB-4F25-A83E-E6E550BBB13C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4D07994-CE55-4FFA-980E-53DBEEDAB298}" type="pres">
      <dgm:prSet presAssocID="{DF2A2902-82F4-4B04-90F9-72EEEDEA5803}" presName="sibTrans" presStyleCnt="0"/>
      <dgm:spPr/>
    </dgm:pt>
    <dgm:pt modelId="{D269BB9C-F629-48FC-A2D5-EAA22DD6D4F8}" type="pres">
      <dgm:prSet presAssocID="{8EB2CFFB-8D82-40A8-9A71-02ECB40FFFE2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297B1222-B877-4D72-B85A-0B4C058AC30B}" srcId="{40FAAD93-46CC-4361-AF72-E9ADAAC017CA}" destId="{8EB2CFFB-8D82-40A8-9A71-02ECB40FFFE2}" srcOrd="3" destOrd="0" parTransId="{49B047D6-949D-430C-974B-CBFEAAE8AB59}" sibTransId="{0E3E2929-8147-4C67-B4D7-D2672A99C9D2}"/>
    <dgm:cxn modelId="{2929DC62-44B3-45D6-A478-F2CD6CFA0497}" type="presOf" srcId="{40FAAD93-46CC-4361-AF72-E9ADAAC017CA}" destId="{D9900762-FD5B-498F-93B3-1C1134F05E13}" srcOrd="0" destOrd="0" presId="urn:microsoft.com/office/officeart/2005/8/layout/hProcess9"/>
    <dgm:cxn modelId="{9EECA137-9200-4460-94C7-19CE7EF6E312}" type="presOf" srcId="{8EB2CFFB-8D82-40A8-9A71-02ECB40FFFE2}" destId="{D269BB9C-F629-48FC-A2D5-EAA22DD6D4F8}" srcOrd="0" destOrd="0" presId="urn:microsoft.com/office/officeart/2005/8/layout/hProcess9"/>
    <dgm:cxn modelId="{A6B4957F-F134-49F9-99A7-810C05313530}" srcId="{40FAAD93-46CC-4361-AF72-E9ADAAC017CA}" destId="{7E4739CD-CABB-4F25-A83E-E6E550BBB13C}" srcOrd="2" destOrd="0" parTransId="{44988331-71CD-4E4B-B3AF-4B584AD951F1}" sibTransId="{DF2A2902-82F4-4B04-90F9-72EEEDEA5803}"/>
    <dgm:cxn modelId="{48DA7F8C-1569-4A4E-807C-82E93A87AC1A}" srcId="{40FAAD93-46CC-4361-AF72-E9ADAAC017CA}" destId="{5F543145-C3A7-4C2F-B0E5-348DA949AE20}" srcOrd="1" destOrd="0" parTransId="{5B642DFA-B634-4E0C-A8D7-F6C6F229C95D}" sibTransId="{F3691332-55DE-433D-A8C0-3853F32565D2}"/>
    <dgm:cxn modelId="{49F57206-836A-4C2C-B679-CFDDD66D23CA}" type="presOf" srcId="{C1C0D1A4-A2B7-4313-86DF-9C071F51C84B}" destId="{E64C5ABB-518E-403A-B7F4-66AC1B8559DF}" srcOrd="0" destOrd="0" presId="urn:microsoft.com/office/officeart/2005/8/layout/hProcess9"/>
    <dgm:cxn modelId="{533B7334-19A2-4987-8492-76BC2FAF7B31}" type="presOf" srcId="{5F543145-C3A7-4C2F-B0E5-348DA949AE20}" destId="{B6FDA76A-FEC0-4632-8929-ED15DFDD4C1D}" srcOrd="0" destOrd="0" presId="urn:microsoft.com/office/officeart/2005/8/layout/hProcess9"/>
    <dgm:cxn modelId="{DF960317-745C-4F12-85D2-C18D81A18305}" srcId="{40FAAD93-46CC-4361-AF72-E9ADAAC017CA}" destId="{C1C0D1A4-A2B7-4313-86DF-9C071F51C84B}" srcOrd="0" destOrd="0" parTransId="{4F468E22-6FB9-4E35-BF8D-B8E542B06921}" sibTransId="{E3860B0F-51AC-44A4-8E83-B093F85511A3}"/>
    <dgm:cxn modelId="{54AB19EA-33C2-44C8-96E1-C033BA77EBBC}" type="presOf" srcId="{7E4739CD-CABB-4F25-A83E-E6E550BBB13C}" destId="{6C2E6297-EED7-4B9B-83C4-450721CBE6BA}" srcOrd="0" destOrd="0" presId="urn:microsoft.com/office/officeart/2005/8/layout/hProcess9"/>
    <dgm:cxn modelId="{792A684A-7E3B-43D2-BDA5-EE6591D29949}" type="presParOf" srcId="{D9900762-FD5B-498F-93B3-1C1134F05E13}" destId="{E4338F2D-B454-462E-BE31-D0C2C41D4764}" srcOrd="0" destOrd="0" presId="urn:microsoft.com/office/officeart/2005/8/layout/hProcess9"/>
    <dgm:cxn modelId="{465DDAB2-573F-403A-BA60-D6E2BC9D53A5}" type="presParOf" srcId="{D9900762-FD5B-498F-93B3-1C1134F05E13}" destId="{3E5494C8-BDAA-4DEC-8198-22F5500126D3}" srcOrd="1" destOrd="0" presId="urn:microsoft.com/office/officeart/2005/8/layout/hProcess9"/>
    <dgm:cxn modelId="{20D4E50B-46F3-4B1C-B336-2857D1734BD7}" type="presParOf" srcId="{3E5494C8-BDAA-4DEC-8198-22F5500126D3}" destId="{E64C5ABB-518E-403A-B7F4-66AC1B8559DF}" srcOrd="0" destOrd="0" presId="urn:microsoft.com/office/officeart/2005/8/layout/hProcess9"/>
    <dgm:cxn modelId="{51D32E13-1515-4ECE-A4F9-B40EC7056484}" type="presParOf" srcId="{3E5494C8-BDAA-4DEC-8198-22F5500126D3}" destId="{972217CC-5533-4792-AF03-1D474329CC08}" srcOrd="1" destOrd="0" presId="urn:microsoft.com/office/officeart/2005/8/layout/hProcess9"/>
    <dgm:cxn modelId="{E854C3FB-4CB8-4816-B878-E485E91612AA}" type="presParOf" srcId="{3E5494C8-BDAA-4DEC-8198-22F5500126D3}" destId="{B6FDA76A-FEC0-4632-8929-ED15DFDD4C1D}" srcOrd="2" destOrd="0" presId="urn:microsoft.com/office/officeart/2005/8/layout/hProcess9"/>
    <dgm:cxn modelId="{B4D16ADA-6319-439D-ACC2-6E22A4F30F0E}" type="presParOf" srcId="{3E5494C8-BDAA-4DEC-8198-22F5500126D3}" destId="{0CFA9FC6-77E0-46C2-A4D1-D91B39BD3C2C}" srcOrd="3" destOrd="0" presId="urn:microsoft.com/office/officeart/2005/8/layout/hProcess9"/>
    <dgm:cxn modelId="{07FD029F-7A55-44F0-B6E7-8AD2819835C2}" type="presParOf" srcId="{3E5494C8-BDAA-4DEC-8198-22F5500126D3}" destId="{6C2E6297-EED7-4B9B-83C4-450721CBE6BA}" srcOrd="4" destOrd="0" presId="urn:microsoft.com/office/officeart/2005/8/layout/hProcess9"/>
    <dgm:cxn modelId="{57B96A92-B87F-4CB9-BA2D-048C8FDA748A}" type="presParOf" srcId="{3E5494C8-BDAA-4DEC-8198-22F5500126D3}" destId="{D4D07994-CE55-4FFA-980E-53DBEEDAB298}" srcOrd="5" destOrd="0" presId="urn:microsoft.com/office/officeart/2005/8/layout/hProcess9"/>
    <dgm:cxn modelId="{1AFE377A-DE14-40E3-9C28-64240628CEDE}" type="presParOf" srcId="{3E5494C8-BDAA-4DEC-8198-22F5500126D3}" destId="{D269BB9C-F629-48FC-A2D5-EAA22DD6D4F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800200F-6E7F-4884-83F3-7834FAF49B77}" type="doc">
      <dgm:prSet loTypeId="urn:microsoft.com/office/officeart/2011/layout/InterconnectedBlock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latinLnBrk="1"/>
          <a:endParaRPr lang="ko-KR" altLang="en-US"/>
        </a:p>
      </dgm:t>
    </dgm:pt>
    <dgm:pt modelId="{8D760ADD-6374-4B5B-B6B9-70D07FF8EF05}">
      <dgm:prSet phldrT="[텍스트]" custT="1"/>
      <dgm:spPr/>
      <dgm:t>
        <a:bodyPr/>
        <a:lstStyle/>
        <a:p>
          <a:pPr latinLnBrk="1">
            <a:lnSpc>
              <a:spcPct val="100000"/>
            </a:lnSpc>
            <a:spcAft>
              <a:spcPts val="300"/>
            </a:spcAft>
          </a:pPr>
          <a:r>
            <a:rPr lang="ko-KR" altLang="en-US" sz="1200" b="1" dirty="0" smtClean="0"/>
            <a:t>호스피스 </a:t>
          </a:r>
          <a:r>
            <a:rPr lang="ko-KR" altLang="en-US" sz="1200" b="1" dirty="0" err="1" smtClean="0"/>
            <a:t>메디컬</a:t>
          </a:r>
          <a:endParaRPr lang="en-US" altLang="ko-KR" sz="1200" b="1" dirty="0" smtClean="0"/>
        </a:p>
        <a:p>
          <a:pPr latinLnBrk="1">
            <a:lnSpc>
              <a:spcPct val="100000"/>
            </a:lnSpc>
            <a:spcAft>
              <a:spcPts val="300"/>
            </a:spcAft>
          </a:pPr>
          <a:r>
            <a:rPr lang="ko-KR" altLang="en-US" sz="1200" b="1" dirty="0" smtClean="0"/>
            <a:t>레코드</a:t>
          </a:r>
          <a:endParaRPr lang="ko-KR" altLang="en-US" sz="1200" b="1" dirty="0"/>
        </a:p>
      </dgm:t>
    </dgm:pt>
    <dgm:pt modelId="{BC42CB98-628D-4C36-85E4-B4AC11F7ABC4}" type="parTrans" cxnId="{6D30AD20-FA68-43F9-BEA9-FB5946479B0B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95EB1C26-265C-4FBB-9854-BD60CB4D986E}" type="sibTrans" cxnId="{6D30AD20-FA68-43F9-BEA9-FB5946479B0B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B263F6EA-C46D-4154-8312-3144559EC019}">
      <dgm:prSet phldrT="[텍스트]" custT="1"/>
      <dgm:spPr/>
      <dgm:t>
        <a:bodyPr/>
        <a:lstStyle/>
        <a:p>
          <a:pPr latinLnBrk="1"/>
          <a:r>
            <a:rPr lang="ko-KR" altLang="en-US" sz="1200" b="1" dirty="0" smtClean="0"/>
            <a:t>서식</a:t>
          </a:r>
          <a:endParaRPr lang="ko-KR" altLang="en-US" sz="1200" b="1" dirty="0"/>
        </a:p>
      </dgm:t>
    </dgm:pt>
    <dgm:pt modelId="{AD759AC8-2972-4247-BF9F-EAB0FE69088D}" type="parTrans" cxnId="{C038BCFE-75B5-44A8-ACA5-142FAEB4CA05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A1D16E77-1422-49E7-8E77-E1084D14B568}" type="sibTrans" cxnId="{C038BCFE-75B5-44A8-ACA5-142FAEB4CA05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C3421CE4-F9EF-4E96-959B-D981B64D2831}">
      <dgm:prSet phldrT="[텍스트]" custT="1"/>
      <dgm:spPr/>
      <dgm:t>
        <a:bodyPr/>
        <a:lstStyle/>
        <a:p>
          <a:pPr latinLnBrk="1"/>
          <a:r>
            <a:rPr lang="ko-KR" altLang="en-US" sz="1200" b="1" dirty="0" smtClean="0"/>
            <a:t>완화의료 초기 상담</a:t>
          </a:r>
          <a:endParaRPr lang="en-US" altLang="ko-KR" sz="1200" b="1" dirty="0" smtClean="0"/>
        </a:p>
        <a:p>
          <a:pPr latinLnBrk="1"/>
          <a:r>
            <a:rPr lang="ko-KR" altLang="en-US" sz="1200" b="1" dirty="0" smtClean="0"/>
            <a:t>기록지</a:t>
          </a:r>
          <a:endParaRPr lang="ko-KR" altLang="en-US" sz="1200" b="1" dirty="0"/>
        </a:p>
      </dgm:t>
    </dgm:pt>
    <dgm:pt modelId="{3C3BF166-BEC5-424B-985B-195633F77E47}" type="parTrans" cxnId="{34F9F466-E168-4342-89EC-EEAB7D3EF787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86DB2BFE-7AFC-42E2-98B8-9CF536399406}" type="sibTrans" cxnId="{34F9F466-E168-4342-89EC-EEAB7D3EF787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73A94FA4-C4D5-4FE8-B159-FDB28CB4D5B1}">
      <dgm:prSet phldrT="[텍스트]" custT="1"/>
      <dgm:spPr/>
      <dgm:t>
        <a:bodyPr/>
        <a:lstStyle/>
        <a:p>
          <a:pPr latinLnBrk="1"/>
          <a:r>
            <a:rPr lang="ko-KR" altLang="en-US" sz="1200" b="1" dirty="0" smtClean="0"/>
            <a:t>서식</a:t>
          </a:r>
          <a:endParaRPr lang="ko-KR" altLang="en-US" sz="1200" b="1" dirty="0"/>
        </a:p>
      </dgm:t>
    </dgm:pt>
    <dgm:pt modelId="{EBB1BC1D-8402-4161-9AE7-7CEC977F4C1E}" type="parTrans" cxnId="{9D01B4A6-029D-49FA-B93D-8C9FBC41F488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92DE75FC-B47B-49E4-B08B-E9026CD679CE}" type="sibTrans" cxnId="{9D01B4A6-029D-49FA-B93D-8C9FBC41F488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37F44CDE-B5BB-4014-ADAB-3ADC462617B1}">
      <dgm:prSet phldrT="[텍스트]" custT="1"/>
      <dgm:spPr/>
      <dgm:t>
        <a:bodyPr/>
        <a:lstStyle/>
        <a:p>
          <a:pPr latinLnBrk="1"/>
          <a:r>
            <a:rPr lang="ko-KR" altLang="en-US" sz="1200" b="1" dirty="0" smtClean="0"/>
            <a:t>사회사업기록지</a:t>
          </a:r>
          <a:endParaRPr lang="ko-KR" altLang="en-US" sz="1200" b="1" dirty="0"/>
        </a:p>
      </dgm:t>
    </dgm:pt>
    <dgm:pt modelId="{361831B2-9F7D-4D94-A198-98AD4EC27BD1}" type="parTrans" cxnId="{BAE9AC03-771F-4F52-B01C-4C1D9A323D28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28570B42-4FE5-480B-B567-B4F187E69259}" type="sibTrans" cxnId="{BAE9AC03-771F-4F52-B01C-4C1D9A323D28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5A91E105-519B-4247-8D95-DCC14E2C19A8}">
      <dgm:prSet phldrT="[텍스트]" custT="1"/>
      <dgm:spPr/>
      <dgm:t>
        <a:bodyPr/>
        <a:lstStyle/>
        <a:p>
          <a:pPr latinLnBrk="1"/>
          <a:r>
            <a:rPr lang="ko-KR" altLang="en-US" sz="1200" b="1" dirty="0" smtClean="0"/>
            <a:t>서식</a:t>
          </a:r>
          <a:endParaRPr lang="ko-KR" altLang="en-US" sz="1200" b="1" dirty="0"/>
        </a:p>
      </dgm:t>
    </dgm:pt>
    <dgm:pt modelId="{33F66982-6370-4064-AE0A-EB620C18BE9B}" type="parTrans" cxnId="{FF849B7B-F916-4F11-8F81-DFAD0A415BE7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20456745-68D4-4B70-B022-2757514014A4}" type="sibTrans" cxnId="{FF849B7B-F916-4F11-8F81-DFAD0A415BE7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D2ABC236-37C3-41BB-AAA4-B947D50CD04D}">
      <dgm:prSet phldrT="[텍스트]" custT="1"/>
      <dgm:spPr/>
      <dgm:t>
        <a:bodyPr/>
        <a:lstStyle/>
        <a:p>
          <a:pPr latinLnBrk="1"/>
          <a:r>
            <a:rPr lang="ko-KR" altLang="en-US" sz="1200" b="1" dirty="0" smtClean="0"/>
            <a:t>증상조사지</a:t>
          </a:r>
          <a:endParaRPr lang="ko-KR" altLang="en-US" sz="1200" b="1" dirty="0"/>
        </a:p>
      </dgm:t>
    </dgm:pt>
    <dgm:pt modelId="{86919303-239C-4FCA-A854-4D329AD72461}" type="parTrans" cxnId="{D9CDCF65-CB70-4FCF-B8BB-BA6CFC65B139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97FEAC3C-4387-4A52-A44B-B5D0B35797EF}" type="sibTrans" cxnId="{D9CDCF65-CB70-4FCF-B8BB-BA6CFC65B139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214F7332-F9B4-40FB-B812-628A79698AF1}">
      <dgm:prSet phldrT="[텍스트]" custT="1"/>
      <dgm:spPr/>
      <dgm:t>
        <a:bodyPr/>
        <a:lstStyle/>
        <a:p>
          <a:pPr latinLnBrk="1"/>
          <a:r>
            <a:rPr lang="ko-KR" altLang="en-US" sz="1200" b="1" dirty="0" smtClean="0"/>
            <a:t>서식</a:t>
          </a:r>
          <a:endParaRPr lang="ko-KR" altLang="en-US" sz="1200" b="1" dirty="0"/>
        </a:p>
      </dgm:t>
    </dgm:pt>
    <dgm:pt modelId="{1558B5B2-DA4E-4B8A-8A50-C5C892511869}" type="parTrans" cxnId="{6DE1D6E4-213E-4318-A279-153DB8619C37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D39BA6C7-3AE1-4C7B-AEC1-26E8FF2E0E47}" type="sibTrans" cxnId="{6DE1D6E4-213E-4318-A279-153DB8619C37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6AB2F7B6-A1F0-4481-9E01-16107DB19D04}">
      <dgm:prSet phldrT="[텍스트]" custT="1"/>
      <dgm:spPr/>
      <dgm:t>
        <a:bodyPr/>
        <a:lstStyle/>
        <a:p>
          <a:pPr latinLnBrk="1"/>
          <a:r>
            <a:rPr lang="ko-KR" altLang="en-US" sz="1200" b="1" dirty="0" err="1" smtClean="0"/>
            <a:t>팀모임</a:t>
          </a:r>
          <a:r>
            <a:rPr lang="ko-KR" altLang="en-US" sz="1200" b="1" dirty="0" smtClean="0"/>
            <a:t> 기록지</a:t>
          </a:r>
          <a:endParaRPr lang="ko-KR" altLang="en-US" sz="1200" b="1" dirty="0"/>
        </a:p>
      </dgm:t>
    </dgm:pt>
    <dgm:pt modelId="{ACFD88CF-3272-4AD0-B2A1-23C272E779E6}" type="parTrans" cxnId="{297C848C-9A68-4F8F-8BF8-66299AC4497F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0EC595A1-BF4E-4986-AD19-AC8AAE195F22}" type="sibTrans" cxnId="{297C848C-9A68-4F8F-8BF8-66299AC4497F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51943684-2EB1-4A31-A347-817613EA559C}">
      <dgm:prSet phldrT="[텍스트]" custT="1"/>
      <dgm:spPr/>
      <dgm:t>
        <a:bodyPr/>
        <a:lstStyle/>
        <a:p>
          <a:pPr latinLnBrk="1"/>
          <a:r>
            <a:rPr lang="ko-KR" altLang="en-US" sz="1200" b="1" dirty="0" smtClean="0"/>
            <a:t>서식</a:t>
          </a:r>
          <a:endParaRPr lang="ko-KR" altLang="en-US" sz="1200" b="1" dirty="0"/>
        </a:p>
      </dgm:t>
    </dgm:pt>
    <dgm:pt modelId="{A3A185CF-7672-4098-9DE5-FFB5456B4EF5}" type="parTrans" cxnId="{258F5921-7F4B-4C73-BC93-EC3BCEE77EED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7330AF94-9C85-44AB-B2A0-AB3402654CC0}" type="sibTrans" cxnId="{258F5921-7F4B-4C73-BC93-EC3BCEE77EED}">
      <dgm:prSet/>
      <dgm:spPr/>
      <dgm:t>
        <a:bodyPr/>
        <a:lstStyle/>
        <a:p>
          <a:pPr latinLnBrk="1"/>
          <a:endParaRPr lang="ko-KR" altLang="en-US" sz="1200" b="1"/>
        </a:p>
      </dgm:t>
    </dgm:pt>
    <dgm:pt modelId="{15817DE8-AEFF-4D73-B12B-2DA0E786CB72}" type="pres">
      <dgm:prSet presAssocID="{C800200F-6E7F-4884-83F3-7834FAF49B77}" presName="Name0" presStyleCnt="0">
        <dgm:presLayoutVars>
          <dgm:chMax val="7"/>
          <dgm:chPref val="5"/>
          <dgm:dir/>
          <dgm:animOne val="branch"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95750C9-BD73-4499-9D85-6835D2EBEBF6}" type="pres">
      <dgm:prSet presAssocID="{6AB2F7B6-A1F0-4481-9E01-16107DB19D04}" presName="ChildAccent5" presStyleCnt="0"/>
      <dgm:spPr/>
    </dgm:pt>
    <dgm:pt modelId="{EC7E91D7-21A1-4BCC-A5D8-714B91725B6D}" type="pres">
      <dgm:prSet presAssocID="{6AB2F7B6-A1F0-4481-9E01-16107DB19D04}" presName="ChildAccent" presStyleLbl="alignImgPlace1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EE9C07C2-C105-47F4-934B-71A08EABB304}" type="pres">
      <dgm:prSet presAssocID="{6AB2F7B6-A1F0-4481-9E01-16107DB19D04}" presName="Child5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B08CE14-A12B-4E6D-A8ED-DD4E151BB051}" type="pres">
      <dgm:prSet presAssocID="{6AB2F7B6-A1F0-4481-9E01-16107DB19D04}" presName="Parent5" presStyleLbl="node1" presStyleIdx="0" presStyleCnt="5">
        <dgm:presLayoutVars>
          <dgm:chMax val="2"/>
          <dgm:chPref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200BEFE-CCDF-494D-AE23-32BED7DA0ABA}" type="pres">
      <dgm:prSet presAssocID="{D2ABC236-37C3-41BB-AAA4-B947D50CD04D}" presName="ChildAccent4" presStyleCnt="0"/>
      <dgm:spPr/>
    </dgm:pt>
    <dgm:pt modelId="{3D006AA9-B014-492C-AB9C-5116A2990F83}" type="pres">
      <dgm:prSet presAssocID="{D2ABC236-37C3-41BB-AAA4-B947D50CD04D}" presName="ChildAccent" presStyleLbl="alignImgPlace1" presStyleIdx="1" presStyleCnt="5"/>
      <dgm:spPr/>
      <dgm:t>
        <a:bodyPr/>
        <a:lstStyle/>
        <a:p>
          <a:pPr latinLnBrk="1"/>
          <a:endParaRPr lang="ko-KR" altLang="en-US"/>
        </a:p>
      </dgm:t>
    </dgm:pt>
    <dgm:pt modelId="{E9E6A2D7-58BE-4C2B-8A3E-3EDD6C45E474}" type="pres">
      <dgm:prSet presAssocID="{D2ABC236-37C3-41BB-AAA4-B947D50CD04D}" presName="Child4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07992E4-4C04-4F9A-92EF-BE5AE04058A3}" type="pres">
      <dgm:prSet presAssocID="{D2ABC236-37C3-41BB-AAA4-B947D50CD04D}" presName="Parent4" presStyleLbl="node1" presStyleIdx="1" presStyleCnt="5">
        <dgm:presLayoutVars>
          <dgm:chMax val="2"/>
          <dgm:chPref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EC260BE-9F0C-4D59-91A7-96ED827B337F}" type="pres">
      <dgm:prSet presAssocID="{37F44CDE-B5BB-4014-ADAB-3ADC462617B1}" presName="ChildAccent3" presStyleCnt="0"/>
      <dgm:spPr/>
    </dgm:pt>
    <dgm:pt modelId="{600A4B30-FB2D-4889-8023-6918FDEB4EF0}" type="pres">
      <dgm:prSet presAssocID="{37F44CDE-B5BB-4014-ADAB-3ADC462617B1}" presName="ChildAccent" presStyleLbl="alignImgPlace1" presStyleIdx="2" presStyleCnt="5"/>
      <dgm:spPr/>
      <dgm:t>
        <a:bodyPr/>
        <a:lstStyle/>
        <a:p>
          <a:pPr latinLnBrk="1"/>
          <a:endParaRPr lang="ko-KR" altLang="en-US"/>
        </a:p>
      </dgm:t>
    </dgm:pt>
    <dgm:pt modelId="{50D9D00D-D33F-4D19-B93C-0EC702F73033}" type="pres">
      <dgm:prSet presAssocID="{37F44CDE-B5BB-4014-ADAB-3ADC462617B1}" presName="Child3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5B01E7C-BDB5-4DE3-BCC6-157722065DBE}" type="pres">
      <dgm:prSet presAssocID="{37F44CDE-B5BB-4014-ADAB-3ADC462617B1}" presName="Parent3" presStyleLbl="node1" presStyleIdx="2" presStyleCnt="5">
        <dgm:presLayoutVars>
          <dgm:chMax val="2"/>
          <dgm:chPref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6DEE9C4-7259-4F0A-8961-23EF64AAE7FC}" type="pres">
      <dgm:prSet presAssocID="{C3421CE4-F9EF-4E96-959B-D981B64D2831}" presName="ChildAccent2" presStyleCnt="0"/>
      <dgm:spPr/>
    </dgm:pt>
    <dgm:pt modelId="{A47D3FA6-5757-44EE-AC21-6178886D0C31}" type="pres">
      <dgm:prSet presAssocID="{C3421CE4-F9EF-4E96-959B-D981B64D2831}" presName="ChildAccent" presStyleLbl="alignImgPlace1" presStyleIdx="3" presStyleCnt="5"/>
      <dgm:spPr/>
      <dgm:t>
        <a:bodyPr/>
        <a:lstStyle/>
        <a:p>
          <a:pPr latinLnBrk="1"/>
          <a:endParaRPr lang="ko-KR" altLang="en-US"/>
        </a:p>
      </dgm:t>
    </dgm:pt>
    <dgm:pt modelId="{8C17188B-B8A4-4D86-9547-16B6200E8DE2}" type="pres">
      <dgm:prSet presAssocID="{C3421CE4-F9EF-4E96-959B-D981B64D2831}" presName="Child2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BB62DF1-788C-4B24-BEFF-C01CE8788D01}" type="pres">
      <dgm:prSet presAssocID="{C3421CE4-F9EF-4E96-959B-D981B64D2831}" presName="Parent2" presStyleLbl="node1" presStyleIdx="3" presStyleCnt="5">
        <dgm:presLayoutVars>
          <dgm:chMax val="2"/>
          <dgm:chPref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CD16575-90FB-4C63-9406-5872F2C6D55C}" type="pres">
      <dgm:prSet presAssocID="{8D760ADD-6374-4B5B-B6B9-70D07FF8EF05}" presName="ChildAccent1" presStyleCnt="0"/>
      <dgm:spPr/>
    </dgm:pt>
    <dgm:pt modelId="{AAA06F95-11EA-4ED1-AA7B-7A32FFFF620D}" type="pres">
      <dgm:prSet presAssocID="{8D760ADD-6374-4B5B-B6B9-70D07FF8EF05}" presName="ChildAccent" presStyleLbl="alignImgPlace1" presStyleIdx="4" presStyleCnt="5" custLinFactNeighborX="440" custLinFactNeighborY="-1587"/>
      <dgm:spPr/>
      <dgm:t>
        <a:bodyPr/>
        <a:lstStyle/>
        <a:p>
          <a:pPr latinLnBrk="1"/>
          <a:endParaRPr lang="ko-KR" altLang="en-US"/>
        </a:p>
      </dgm:t>
    </dgm:pt>
    <dgm:pt modelId="{6439EDBC-3E07-4842-A3B2-11F4B86047EA}" type="pres">
      <dgm:prSet presAssocID="{8D760ADD-6374-4B5B-B6B9-70D07FF8EF05}" presName="Child1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0C7DCBE-42CF-49A0-A963-25BA813E2A85}" type="pres">
      <dgm:prSet presAssocID="{8D760ADD-6374-4B5B-B6B9-70D07FF8EF05}" presName="Parent1" presStyleLbl="node1" presStyleIdx="4" presStyleCnt="5" custScaleY="100957" custLinFactNeighborY="5871">
        <dgm:presLayoutVars>
          <dgm:chMax val="2"/>
          <dgm:chPref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5B4515F6-7BA4-40FF-962E-EC8CC8C6931D}" type="presOf" srcId="{B263F6EA-C46D-4154-8312-3144559EC019}" destId="{6439EDBC-3E07-4842-A3B2-11F4B86047EA}" srcOrd="1" destOrd="0" presId="urn:microsoft.com/office/officeart/2011/layout/InterconnectedBlockProcess"/>
    <dgm:cxn modelId="{297C848C-9A68-4F8F-8BF8-66299AC4497F}" srcId="{C800200F-6E7F-4884-83F3-7834FAF49B77}" destId="{6AB2F7B6-A1F0-4481-9E01-16107DB19D04}" srcOrd="4" destOrd="0" parTransId="{ACFD88CF-3272-4AD0-B2A1-23C272E779E6}" sibTransId="{0EC595A1-BF4E-4986-AD19-AC8AAE195F22}"/>
    <dgm:cxn modelId="{869BA1F9-A9D9-4F00-9A25-C14626A51DD6}" type="presOf" srcId="{C3421CE4-F9EF-4E96-959B-D981B64D2831}" destId="{9BB62DF1-788C-4B24-BEFF-C01CE8788D01}" srcOrd="0" destOrd="0" presId="urn:microsoft.com/office/officeart/2011/layout/InterconnectedBlockProcess"/>
    <dgm:cxn modelId="{258F5921-7F4B-4C73-BC93-EC3BCEE77EED}" srcId="{6AB2F7B6-A1F0-4481-9E01-16107DB19D04}" destId="{51943684-2EB1-4A31-A347-817613EA559C}" srcOrd="0" destOrd="0" parTransId="{A3A185CF-7672-4098-9DE5-FFB5456B4EF5}" sibTransId="{7330AF94-9C85-44AB-B2A0-AB3402654CC0}"/>
    <dgm:cxn modelId="{229769DF-F203-496A-9360-0C9EB9DEB10A}" type="presOf" srcId="{6AB2F7B6-A1F0-4481-9E01-16107DB19D04}" destId="{FB08CE14-A12B-4E6D-A8ED-DD4E151BB051}" srcOrd="0" destOrd="0" presId="urn:microsoft.com/office/officeart/2011/layout/InterconnectedBlockProcess"/>
    <dgm:cxn modelId="{6D30AD20-FA68-43F9-BEA9-FB5946479B0B}" srcId="{C800200F-6E7F-4884-83F3-7834FAF49B77}" destId="{8D760ADD-6374-4B5B-B6B9-70D07FF8EF05}" srcOrd="0" destOrd="0" parTransId="{BC42CB98-628D-4C36-85E4-B4AC11F7ABC4}" sibTransId="{95EB1C26-265C-4FBB-9854-BD60CB4D986E}"/>
    <dgm:cxn modelId="{7948EA3F-8492-476F-993F-626BACC97E60}" type="presOf" srcId="{73A94FA4-C4D5-4FE8-B159-FDB28CB4D5B1}" destId="{8C17188B-B8A4-4D86-9547-16B6200E8DE2}" srcOrd="1" destOrd="0" presId="urn:microsoft.com/office/officeart/2011/layout/InterconnectedBlockProcess"/>
    <dgm:cxn modelId="{B0501343-9285-4685-AA4C-3E90FB035248}" type="presOf" srcId="{5A91E105-519B-4247-8D95-DCC14E2C19A8}" destId="{600A4B30-FB2D-4889-8023-6918FDEB4EF0}" srcOrd="0" destOrd="0" presId="urn:microsoft.com/office/officeart/2011/layout/InterconnectedBlockProcess"/>
    <dgm:cxn modelId="{BAE9AC03-771F-4F52-B01C-4C1D9A323D28}" srcId="{C800200F-6E7F-4884-83F3-7834FAF49B77}" destId="{37F44CDE-B5BB-4014-ADAB-3ADC462617B1}" srcOrd="2" destOrd="0" parTransId="{361831B2-9F7D-4D94-A198-98AD4EC27BD1}" sibTransId="{28570B42-4FE5-480B-B567-B4F187E69259}"/>
    <dgm:cxn modelId="{E3CCE2F0-775B-4C90-A722-EF25DA4D2AF3}" type="presOf" srcId="{51943684-2EB1-4A31-A347-817613EA559C}" destId="{EE9C07C2-C105-47F4-934B-71A08EABB304}" srcOrd="1" destOrd="0" presId="urn:microsoft.com/office/officeart/2011/layout/InterconnectedBlockProcess"/>
    <dgm:cxn modelId="{34F9F466-E168-4342-89EC-EEAB7D3EF787}" srcId="{C800200F-6E7F-4884-83F3-7834FAF49B77}" destId="{C3421CE4-F9EF-4E96-959B-D981B64D2831}" srcOrd="1" destOrd="0" parTransId="{3C3BF166-BEC5-424B-985B-195633F77E47}" sibTransId="{86DB2BFE-7AFC-42E2-98B8-9CF536399406}"/>
    <dgm:cxn modelId="{D9CDCF65-CB70-4FCF-B8BB-BA6CFC65B139}" srcId="{C800200F-6E7F-4884-83F3-7834FAF49B77}" destId="{D2ABC236-37C3-41BB-AAA4-B947D50CD04D}" srcOrd="3" destOrd="0" parTransId="{86919303-239C-4FCA-A854-4D329AD72461}" sibTransId="{97FEAC3C-4387-4A52-A44B-B5D0B35797EF}"/>
    <dgm:cxn modelId="{AFB8BBA4-2468-4C0B-87ED-ABBBB87F4E23}" type="presOf" srcId="{C800200F-6E7F-4884-83F3-7834FAF49B77}" destId="{15817DE8-AEFF-4D73-B12B-2DA0E786CB72}" srcOrd="0" destOrd="0" presId="urn:microsoft.com/office/officeart/2011/layout/InterconnectedBlockProcess"/>
    <dgm:cxn modelId="{6DE1D6E4-213E-4318-A279-153DB8619C37}" srcId="{D2ABC236-37C3-41BB-AAA4-B947D50CD04D}" destId="{214F7332-F9B4-40FB-B812-628A79698AF1}" srcOrd="0" destOrd="0" parTransId="{1558B5B2-DA4E-4B8A-8A50-C5C892511869}" sibTransId="{D39BA6C7-3AE1-4C7B-AEC1-26E8FF2E0E47}"/>
    <dgm:cxn modelId="{F5E84E31-89B4-4A0D-8647-C7A1DFAC5007}" type="presOf" srcId="{B263F6EA-C46D-4154-8312-3144559EC019}" destId="{AAA06F95-11EA-4ED1-AA7B-7A32FFFF620D}" srcOrd="0" destOrd="0" presId="urn:microsoft.com/office/officeart/2011/layout/InterconnectedBlockProcess"/>
    <dgm:cxn modelId="{77726483-2E5C-47DA-8FAB-3FEE9526BFCF}" type="presOf" srcId="{37F44CDE-B5BB-4014-ADAB-3ADC462617B1}" destId="{35B01E7C-BDB5-4DE3-BCC6-157722065DBE}" srcOrd="0" destOrd="0" presId="urn:microsoft.com/office/officeart/2011/layout/InterconnectedBlockProcess"/>
    <dgm:cxn modelId="{C038BCFE-75B5-44A8-ACA5-142FAEB4CA05}" srcId="{8D760ADD-6374-4B5B-B6B9-70D07FF8EF05}" destId="{B263F6EA-C46D-4154-8312-3144559EC019}" srcOrd="0" destOrd="0" parTransId="{AD759AC8-2972-4247-BF9F-EAB0FE69088D}" sibTransId="{A1D16E77-1422-49E7-8E77-E1084D14B568}"/>
    <dgm:cxn modelId="{E290120D-D6B9-44F9-82C8-583913D86585}" type="presOf" srcId="{D2ABC236-37C3-41BB-AAA4-B947D50CD04D}" destId="{807992E4-4C04-4F9A-92EF-BE5AE04058A3}" srcOrd="0" destOrd="0" presId="urn:microsoft.com/office/officeart/2011/layout/InterconnectedBlockProcess"/>
    <dgm:cxn modelId="{D26CDED6-2297-4AB2-9A0E-AE9A134A8801}" type="presOf" srcId="{73A94FA4-C4D5-4FE8-B159-FDB28CB4D5B1}" destId="{A47D3FA6-5757-44EE-AC21-6178886D0C31}" srcOrd="0" destOrd="0" presId="urn:microsoft.com/office/officeart/2011/layout/InterconnectedBlockProcess"/>
    <dgm:cxn modelId="{7552252F-23D5-4637-B8FB-953E0959FBF1}" type="presOf" srcId="{8D760ADD-6374-4B5B-B6B9-70D07FF8EF05}" destId="{10C7DCBE-42CF-49A0-A963-25BA813E2A85}" srcOrd="0" destOrd="0" presId="urn:microsoft.com/office/officeart/2011/layout/InterconnectedBlockProcess"/>
    <dgm:cxn modelId="{5F6C27AD-17F2-4770-8F63-06E97A31A7C9}" type="presOf" srcId="{214F7332-F9B4-40FB-B812-628A79698AF1}" destId="{3D006AA9-B014-492C-AB9C-5116A2990F83}" srcOrd="0" destOrd="0" presId="urn:microsoft.com/office/officeart/2011/layout/InterconnectedBlockProcess"/>
    <dgm:cxn modelId="{9D01B4A6-029D-49FA-B93D-8C9FBC41F488}" srcId="{C3421CE4-F9EF-4E96-959B-D981B64D2831}" destId="{73A94FA4-C4D5-4FE8-B159-FDB28CB4D5B1}" srcOrd="0" destOrd="0" parTransId="{EBB1BC1D-8402-4161-9AE7-7CEC977F4C1E}" sibTransId="{92DE75FC-B47B-49E4-B08B-E9026CD679CE}"/>
    <dgm:cxn modelId="{FF849B7B-F916-4F11-8F81-DFAD0A415BE7}" srcId="{37F44CDE-B5BB-4014-ADAB-3ADC462617B1}" destId="{5A91E105-519B-4247-8D95-DCC14E2C19A8}" srcOrd="0" destOrd="0" parTransId="{33F66982-6370-4064-AE0A-EB620C18BE9B}" sibTransId="{20456745-68D4-4B70-B022-2757514014A4}"/>
    <dgm:cxn modelId="{C2FC74AE-AD77-4A6A-822D-320120455964}" type="presOf" srcId="{5A91E105-519B-4247-8D95-DCC14E2C19A8}" destId="{50D9D00D-D33F-4D19-B93C-0EC702F73033}" srcOrd="1" destOrd="0" presId="urn:microsoft.com/office/officeart/2011/layout/InterconnectedBlockProcess"/>
    <dgm:cxn modelId="{66934341-B07C-4422-BCFA-D26B15C73BF0}" type="presOf" srcId="{214F7332-F9B4-40FB-B812-628A79698AF1}" destId="{E9E6A2D7-58BE-4C2B-8A3E-3EDD6C45E474}" srcOrd="1" destOrd="0" presId="urn:microsoft.com/office/officeart/2011/layout/InterconnectedBlockProcess"/>
    <dgm:cxn modelId="{4BE0F655-087E-46B7-A5DD-99F06F96E86E}" type="presOf" srcId="{51943684-2EB1-4A31-A347-817613EA559C}" destId="{EC7E91D7-21A1-4BCC-A5D8-714B91725B6D}" srcOrd="0" destOrd="0" presId="urn:microsoft.com/office/officeart/2011/layout/InterconnectedBlockProcess"/>
    <dgm:cxn modelId="{3EDCC816-4FF4-4FEC-B3FD-576DB7821AE8}" type="presParOf" srcId="{15817DE8-AEFF-4D73-B12B-2DA0E786CB72}" destId="{795750C9-BD73-4499-9D85-6835D2EBEBF6}" srcOrd="0" destOrd="0" presId="urn:microsoft.com/office/officeart/2011/layout/InterconnectedBlockProcess"/>
    <dgm:cxn modelId="{59A01D00-91E2-4263-BBA0-64CE11067257}" type="presParOf" srcId="{795750C9-BD73-4499-9D85-6835D2EBEBF6}" destId="{EC7E91D7-21A1-4BCC-A5D8-714B91725B6D}" srcOrd="0" destOrd="0" presId="urn:microsoft.com/office/officeart/2011/layout/InterconnectedBlockProcess"/>
    <dgm:cxn modelId="{F9ACCB24-F130-4DA4-A45D-AABD06595532}" type="presParOf" srcId="{15817DE8-AEFF-4D73-B12B-2DA0E786CB72}" destId="{EE9C07C2-C105-47F4-934B-71A08EABB304}" srcOrd="1" destOrd="0" presId="urn:microsoft.com/office/officeart/2011/layout/InterconnectedBlockProcess"/>
    <dgm:cxn modelId="{3B4156F3-BF8F-463B-9536-D815DF7EF2AD}" type="presParOf" srcId="{15817DE8-AEFF-4D73-B12B-2DA0E786CB72}" destId="{FB08CE14-A12B-4E6D-A8ED-DD4E151BB051}" srcOrd="2" destOrd="0" presId="urn:microsoft.com/office/officeart/2011/layout/InterconnectedBlockProcess"/>
    <dgm:cxn modelId="{1FAD7711-AC22-4F9E-B671-6BF8618874AC}" type="presParOf" srcId="{15817DE8-AEFF-4D73-B12B-2DA0E786CB72}" destId="{0200BEFE-CCDF-494D-AE23-32BED7DA0ABA}" srcOrd="3" destOrd="0" presId="urn:microsoft.com/office/officeart/2011/layout/InterconnectedBlockProcess"/>
    <dgm:cxn modelId="{E9ED4B31-B1AD-4A76-8C77-8A6C78B7F72B}" type="presParOf" srcId="{0200BEFE-CCDF-494D-AE23-32BED7DA0ABA}" destId="{3D006AA9-B014-492C-AB9C-5116A2990F83}" srcOrd="0" destOrd="0" presId="urn:microsoft.com/office/officeart/2011/layout/InterconnectedBlockProcess"/>
    <dgm:cxn modelId="{3BE2ECCD-3484-4BF5-BEAB-E507513D4B4B}" type="presParOf" srcId="{15817DE8-AEFF-4D73-B12B-2DA0E786CB72}" destId="{E9E6A2D7-58BE-4C2B-8A3E-3EDD6C45E474}" srcOrd="4" destOrd="0" presId="urn:microsoft.com/office/officeart/2011/layout/InterconnectedBlockProcess"/>
    <dgm:cxn modelId="{86442E67-4B26-4991-8F0D-035D04915771}" type="presParOf" srcId="{15817DE8-AEFF-4D73-B12B-2DA0E786CB72}" destId="{807992E4-4C04-4F9A-92EF-BE5AE04058A3}" srcOrd="5" destOrd="0" presId="urn:microsoft.com/office/officeart/2011/layout/InterconnectedBlockProcess"/>
    <dgm:cxn modelId="{A6C62FFE-FA60-421A-94D3-2BB71F2F66B7}" type="presParOf" srcId="{15817DE8-AEFF-4D73-B12B-2DA0E786CB72}" destId="{FEC260BE-9F0C-4D59-91A7-96ED827B337F}" srcOrd="6" destOrd="0" presId="urn:microsoft.com/office/officeart/2011/layout/InterconnectedBlockProcess"/>
    <dgm:cxn modelId="{8C20FD3C-63C2-4965-92DB-8E676DA42C4D}" type="presParOf" srcId="{FEC260BE-9F0C-4D59-91A7-96ED827B337F}" destId="{600A4B30-FB2D-4889-8023-6918FDEB4EF0}" srcOrd="0" destOrd="0" presId="urn:microsoft.com/office/officeart/2011/layout/InterconnectedBlockProcess"/>
    <dgm:cxn modelId="{2322BDEB-0950-41D4-8529-979272898547}" type="presParOf" srcId="{15817DE8-AEFF-4D73-B12B-2DA0E786CB72}" destId="{50D9D00D-D33F-4D19-B93C-0EC702F73033}" srcOrd="7" destOrd="0" presId="urn:microsoft.com/office/officeart/2011/layout/InterconnectedBlockProcess"/>
    <dgm:cxn modelId="{58BCDDD2-B887-4737-9DDE-BE4F73B82387}" type="presParOf" srcId="{15817DE8-AEFF-4D73-B12B-2DA0E786CB72}" destId="{35B01E7C-BDB5-4DE3-BCC6-157722065DBE}" srcOrd="8" destOrd="0" presId="urn:microsoft.com/office/officeart/2011/layout/InterconnectedBlockProcess"/>
    <dgm:cxn modelId="{ABE22E97-E2A4-4915-B516-26AB3E46004D}" type="presParOf" srcId="{15817DE8-AEFF-4D73-B12B-2DA0E786CB72}" destId="{C6DEE9C4-7259-4F0A-8961-23EF64AAE7FC}" srcOrd="9" destOrd="0" presId="urn:microsoft.com/office/officeart/2011/layout/InterconnectedBlockProcess"/>
    <dgm:cxn modelId="{640E057E-F76E-4720-A4F6-8F4D01485672}" type="presParOf" srcId="{C6DEE9C4-7259-4F0A-8961-23EF64AAE7FC}" destId="{A47D3FA6-5757-44EE-AC21-6178886D0C31}" srcOrd="0" destOrd="0" presId="urn:microsoft.com/office/officeart/2011/layout/InterconnectedBlockProcess"/>
    <dgm:cxn modelId="{82276F07-A1F5-431D-924D-6C1AAFAC9375}" type="presParOf" srcId="{15817DE8-AEFF-4D73-B12B-2DA0E786CB72}" destId="{8C17188B-B8A4-4D86-9547-16B6200E8DE2}" srcOrd="10" destOrd="0" presId="urn:microsoft.com/office/officeart/2011/layout/InterconnectedBlockProcess"/>
    <dgm:cxn modelId="{10BEA201-A3C6-48A5-9E5B-3D5BDDBB89E9}" type="presParOf" srcId="{15817DE8-AEFF-4D73-B12B-2DA0E786CB72}" destId="{9BB62DF1-788C-4B24-BEFF-C01CE8788D01}" srcOrd="11" destOrd="0" presId="urn:microsoft.com/office/officeart/2011/layout/InterconnectedBlockProcess"/>
    <dgm:cxn modelId="{3E506C11-EC98-4E76-8407-563879807789}" type="presParOf" srcId="{15817DE8-AEFF-4D73-B12B-2DA0E786CB72}" destId="{2CD16575-90FB-4C63-9406-5872F2C6D55C}" srcOrd="12" destOrd="0" presId="urn:microsoft.com/office/officeart/2011/layout/InterconnectedBlockProcess"/>
    <dgm:cxn modelId="{4BE91E9C-7CF5-445F-90F8-3AE2B2051259}" type="presParOf" srcId="{2CD16575-90FB-4C63-9406-5872F2C6D55C}" destId="{AAA06F95-11EA-4ED1-AA7B-7A32FFFF620D}" srcOrd="0" destOrd="0" presId="urn:microsoft.com/office/officeart/2011/layout/InterconnectedBlockProcess"/>
    <dgm:cxn modelId="{0134D696-8893-4A30-AEA5-9A043CE72161}" type="presParOf" srcId="{15817DE8-AEFF-4D73-B12B-2DA0E786CB72}" destId="{6439EDBC-3E07-4842-A3B2-11F4B86047EA}" srcOrd="13" destOrd="0" presId="urn:microsoft.com/office/officeart/2011/layout/InterconnectedBlockProcess"/>
    <dgm:cxn modelId="{A22837A2-586F-46D2-834F-8F79659D438F}" type="presParOf" srcId="{15817DE8-AEFF-4D73-B12B-2DA0E786CB72}" destId="{10C7DCBE-42CF-49A0-A963-25BA813E2A85}" srcOrd="14" destOrd="0" presId="urn:microsoft.com/office/officeart/2011/layout/InterconnectedBlock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D05FC3A-C9F2-4BB6-ADC9-BB46F80C2435}" type="doc">
      <dgm:prSet loTypeId="urn:microsoft.com/office/officeart/2005/8/layout/radial6" loCatId="cycle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710EFBF1-FA4C-4AF2-A424-8D2E2D170280}">
      <dgm:prSet phldrT="[텍스트]"/>
      <dgm:spPr>
        <a:solidFill>
          <a:schemeClr val="accent6">
            <a:lumMod val="75000"/>
          </a:schemeClr>
        </a:solidFill>
      </dgm:spPr>
      <dgm:t>
        <a:bodyPr/>
        <a:lstStyle/>
        <a:p>
          <a:pPr latinLnBrk="1"/>
          <a:r>
            <a:rPr lang="ko-KR" altLang="en-US" dirty="0" smtClean="0">
              <a:latin typeface="+mj-ea"/>
              <a:ea typeface="+mj-ea"/>
            </a:rPr>
            <a:t>효율적  의사소통  기능 향상</a:t>
          </a:r>
          <a:endParaRPr lang="ko-KR" altLang="en-US" dirty="0">
            <a:latin typeface="+mj-ea"/>
            <a:ea typeface="+mj-ea"/>
          </a:endParaRPr>
        </a:p>
      </dgm:t>
    </dgm:pt>
    <dgm:pt modelId="{2BB45697-C95B-4A04-9911-1585700256EE}" type="parTrans" cxnId="{02B24795-6939-4F4B-8AC9-B9084A665810}">
      <dgm:prSet/>
      <dgm:spPr/>
      <dgm:t>
        <a:bodyPr/>
        <a:lstStyle/>
        <a:p>
          <a:pPr latinLnBrk="1"/>
          <a:endParaRPr lang="ko-KR" altLang="en-US"/>
        </a:p>
      </dgm:t>
    </dgm:pt>
    <dgm:pt modelId="{0853AE35-5EBA-48DA-BA74-E839DB978A70}" type="sibTrans" cxnId="{02B24795-6939-4F4B-8AC9-B9084A665810}">
      <dgm:prSet/>
      <dgm:spPr/>
      <dgm:t>
        <a:bodyPr/>
        <a:lstStyle/>
        <a:p>
          <a:pPr latinLnBrk="1"/>
          <a:endParaRPr lang="ko-KR" altLang="en-US"/>
        </a:p>
      </dgm:t>
    </dgm:pt>
    <dgm:pt modelId="{2F7AA261-D21E-4A33-93EB-A1EDD5C15DFC}">
      <dgm:prSet phldrT="[텍스트]"/>
      <dgm:spPr/>
      <dgm:t>
        <a:bodyPr/>
        <a:lstStyle/>
        <a:p>
          <a:pPr latinLnBrk="1"/>
          <a:r>
            <a:rPr lang="ko-KR" altLang="en-US" b="1" dirty="0" smtClean="0">
              <a:latin typeface="+mj-ea"/>
              <a:ea typeface="+mj-ea"/>
            </a:rPr>
            <a:t>환자 정보 공유 기능 증대</a:t>
          </a:r>
          <a:endParaRPr lang="ko-KR" altLang="en-US" b="1" dirty="0">
            <a:latin typeface="+mj-ea"/>
            <a:ea typeface="+mj-ea"/>
          </a:endParaRPr>
        </a:p>
      </dgm:t>
    </dgm:pt>
    <dgm:pt modelId="{6474CE02-EF03-47B1-80BE-807A399BD506}" type="parTrans" cxnId="{D53DD8E3-68BB-4F6B-9D82-08F81C71D919}">
      <dgm:prSet/>
      <dgm:spPr/>
      <dgm:t>
        <a:bodyPr/>
        <a:lstStyle/>
        <a:p>
          <a:pPr latinLnBrk="1"/>
          <a:endParaRPr lang="ko-KR" altLang="en-US"/>
        </a:p>
      </dgm:t>
    </dgm:pt>
    <dgm:pt modelId="{A9113DFA-3B8E-4278-8788-E661A6D6DED4}" type="sibTrans" cxnId="{D53DD8E3-68BB-4F6B-9D82-08F81C71D919}">
      <dgm:prSet/>
      <dgm:spPr/>
      <dgm:t>
        <a:bodyPr/>
        <a:lstStyle/>
        <a:p>
          <a:pPr latinLnBrk="1"/>
          <a:endParaRPr lang="ko-KR" altLang="en-US"/>
        </a:p>
      </dgm:t>
    </dgm:pt>
    <dgm:pt modelId="{670B6BD6-7445-43A7-81E1-EB147B9DEC7A}">
      <dgm:prSet phldrT="[텍스트]"/>
      <dgm:spPr/>
      <dgm:t>
        <a:bodyPr/>
        <a:lstStyle/>
        <a:p>
          <a:pPr latinLnBrk="1"/>
          <a:r>
            <a:rPr lang="ko-KR" altLang="en-US" b="1" dirty="0" smtClean="0">
              <a:latin typeface="+mj-ea"/>
              <a:ea typeface="+mj-ea"/>
            </a:rPr>
            <a:t>돌봄의 목표 실시간 공유 기능 증대</a:t>
          </a:r>
          <a:endParaRPr lang="ko-KR" altLang="en-US" b="1" dirty="0">
            <a:latin typeface="+mj-ea"/>
            <a:ea typeface="+mj-ea"/>
          </a:endParaRPr>
        </a:p>
      </dgm:t>
    </dgm:pt>
    <dgm:pt modelId="{95A4F750-2057-4139-9E23-53400D7BF7C1}" type="parTrans" cxnId="{B3869DE1-81D6-4D9C-8D20-A05472137C19}">
      <dgm:prSet/>
      <dgm:spPr/>
      <dgm:t>
        <a:bodyPr/>
        <a:lstStyle/>
        <a:p>
          <a:pPr latinLnBrk="1"/>
          <a:endParaRPr lang="ko-KR" altLang="en-US"/>
        </a:p>
      </dgm:t>
    </dgm:pt>
    <dgm:pt modelId="{9D0E4DD8-F77B-4F41-BBD2-C05C18E433FD}" type="sibTrans" cxnId="{B3869DE1-81D6-4D9C-8D20-A05472137C19}">
      <dgm:prSet/>
      <dgm:spPr/>
      <dgm:t>
        <a:bodyPr/>
        <a:lstStyle/>
        <a:p>
          <a:pPr latinLnBrk="1"/>
          <a:endParaRPr lang="ko-KR" altLang="en-US"/>
        </a:p>
      </dgm:t>
    </dgm:pt>
    <dgm:pt modelId="{6606476F-A29D-4A85-81A3-C15DB65C681E}">
      <dgm:prSet phldrT="[텍스트]"/>
      <dgm:spPr/>
      <dgm:t>
        <a:bodyPr/>
        <a:lstStyle/>
        <a:p>
          <a:pPr latinLnBrk="1"/>
          <a:r>
            <a:rPr lang="ko-KR" altLang="en-US" b="1" dirty="0" smtClean="0">
              <a:latin typeface="+mj-ea"/>
              <a:ea typeface="+mj-ea"/>
            </a:rPr>
            <a:t>환자 및 보호자의 요구에 빠르게 </a:t>
          </a:r>
          <a:endParaRPr lang="en-US" altLang="ko-KR" b="1" dirty="0" smtClean="0">
            <a:latin typeface="+mj-ea"/>
            <a:ea typeface="+mj-ea"/>
          </a:endParaRPr>
        </a:p>
        <a:p>
          <a:pPr latinLnBrk="1"/>
          <a:r>
            <a:rPr lang="ko-KR" altLang="en-US" b="1" dirty="0" smtClean="0">
              <a:latin typeface="+mj-ea"/>
              <a:ea typeface="+mj-ea"/>
            </a:rPr>
            <a:t>중재</a:t>
          </a:r>
          <a:endParaRPr lang="ko-KR" altLang="en-US" b="1" dirty="0">
            <a:latin typeface="+mj-ea"/>
            <a:ea typeface="+mj-ea"/>
          </a:endParaRPr>
        </a:p>
      </dgm:t>
    </dgm:pt>
    <dgm:pt modelId="{6D8C3848-6141-4AC7-ADA2-4FFF349360F9}" type="parTrans" cxnId="{CB3FE8A7-2091-41A3-8EE4-FD3813C7930F}">
      <dgm:prSet/>
      <dgm:spPr/>
      <dgm:t>
        <a:bodyPr/>
        <a:lstStyle/>
        <a:p>
          <a:pPr latinLnBrk="1"/>
          <a:endParaRPr lang="ko-KR" altLang="en-US"/>
        </a:p>
      </dgm:t>
    </dgm:pt>
    <dgm:pt modelId="{8EAA4FD2-4411-465F-8929-A3F1A598AF85}" type="sibTrans" cxnId="{CB3FE8A7-2091-41A3-8EE4-FD3813C7930F}">
      <dgm:prSet/>
      <dgm:spPr/>
      <dgm:t>
        <a:bodyPr/>
        <a:lstStyle/>
        <a:p>
          <a:pPr latinLnBrk="1"/>
          <a:endParaRPr lang="ko-KR" altLang="en-US"/>
        </a:p>
      </dgm:t>
    </dgm:pt>
    <dgm:pt modelId="{52A13F75-0931-4895-8B26-FBB7225BBBEA}">
      <dgm:prSet phldrT="[텍스트]"/>
      <dgm:spPr/>
      <dgm:t>
        <a:bodyPr/>
        <a:lstStyle/>
        <a:p>
          <a:pPr latinLnBrk="1"/>
          <a:r>
            <a:rPr lang="ko-KR" altLang="en-US" b="1" dirty="0" smtClean="0">
              <a:latin typeface="+mj-ea"/>
              <a:ea typeface="+mj-ea"/>
            </a:rPr>
            <a:t>완화의료 서비스 </a:t>
          </a:r>
          <a:endParaRPr lang="en-US" altLang="ko-KR" b="1" dirty="0" smtClean="0">
            <a:latin typeface="+mj-ea"/>
            <a:ea typeface="+mj-ea"/>
          </a:endParaRPr>
        </a:p>
        <a:p>
          <a:pPr latinLnBrk="1"/>
          <a:r>
            <a:rPr lang="ko-KR" altLang="en-US" b="1" dirty="0" smtClean="0">
              <a:latin typeface="+mj-ea"/>
              <a:ea typeface="+mj-ea"/>
            </a:rPr>
            <a:t>연속성 확인 가능</a:t>
          </a:r>
          <a:endParaRPr lang="ko-KR" altLang="en-US" b="1" dirty="0">
            <a:latin typeface="+mj-ea"/>
            <a:ea typeface="+mj-ea"/>
          </a:endParaRPr>
        </a:p>
      </dgm:t>
    </dgm:pt>
    <dgm:pt modelId="{C8D9818C-DCA8-4D72-BDC9-BEE49C49507C}" type="parTrans" cxnId="{64D15356-50F8-4847-848B-55919645CB4B}">
      <dgm:prSet/>
      <dgm:spPr/>
      <dgm:t>
        <a:bodyPr/>
        <a:lstStyle/>
        <a:p>
          <a:pPr latinLnBrk="1"/>
          <a:endParaRPr lang="ko-KR" altLang="en-US"/>
        </a:p>
      </dgm:t>
    </dgm:pt>
    <dgm:pt modelId="{926A20C1-F5AD-41AA-9198-F558EC4C0D8F}" type="sibTrans" cxnId="{64D15356-50F8-4847-848B-55919645CB4B}">
      <dgm:prSet/>
      <dgm:spPr/>
      <dgm:t>
        <a:bodyPr/>
        <a:lstStyle/>
        <a:p>
          <a:pPr latinLnBrk="1"/>
          <a:endParaRPr lang="ko-KR" altLang="en-US"/>
        </a:p>
      </dgm:t>
    </dgm:pt>
    <dgm:pt modelId="{786DB432-18A5-4E4B-9D2A-AFBC6A7D7B13}">
      <dgm:prSet phldrT="[텍스트]"/>
      <dgm:spPr/>
      <dgm:t>
        <a:bodyPr/>
        <a:lstStyle/>
        <a:p>
          <a:pPr latinLnBrk="1"/>
          <a:r>
            <a:rPr lang="ko-KR" altLang="en-US" b="1" dirty="0" smtClean="0">
              <a:latin typeface="+mj-ea"/>
              <a:ea typeface="+mj-ea"/>
            </a:rPr>
            <a:t>완화의료 </a:t>
          </a:r>
          <a:endParaRPr lang="en-US" altLang="ko-KR" b="1" dirty="0" smtClean="0">
            <a:latin typeface="+mj-ea"/>
            <a:ea typeface="+mj-ea"/>
          </a:endParaRPr>
        </a:p>
        <a:p>
          <a:pPr latinLnBrk="1"/>
          <a:r>
            <a:rPr lang="ko-KR" altLang="en-US" b="1" dirty="0" smtClean="0">
              <a:latin typeface="+mj-ea"/>
              <a:ea typeface="+mj-ea"/>
            </a:rPr>
            <a:t>서비스 질 향상 및 유지</a:t>
          </a:r>
          <a:r>
            <a:rPr lang="en-US" altLang="ko-KR" b="1" dirty="0" smtClean="0">
              <a:latin typeface="+mj-ea"/>
              <a:ea typeface="+mj-ea"/>
            </a:rPr>
            <a:t>, </a:t>
          </a:r>
          <a:r>
            <a:rPr lang="ko-KR" altLang="en-US" b="1" dirty="0" smtClean="0">
              <a:latin typeface="+mj-ea"/>
              <a:ea typeface="+mj-ea"/>
            </a:rPr>
            <a:t>평가 확인</a:t>
          </a:r>
          <a:endParaRPr lang="ko-KR" altLang="en-US" b="1" dirty="0">
            <a:latin typeface="+mj-ea"/>
            <a:ea typeface="+mj-ea"/>
          </a:endParaRPr>
        </a:p>
      </dgm:t>
    </dgm:pt>
    <dgm:pt modelId="{3F048CE3-0127-4387-BD89-695645E16B64}" type="parTrans" cxnId="{AF688989-21C7-4DDB-A794-7674DCCD1B52}">
      <dgm:prSet/>
      <dgm:spPr/>
      <dgm:t>
        <a:bodyPr/>
        <a:lstStyle/>
        <a:p>
          <a:pPr latinLnBrk="1"/>
          <a:endParaRPr lang="ko-KR" altLang="en-US"/>
        </a:p>
      </dgm:t>
    </dgm:pt>
    <dgm:pt modelId="{58278003-C54D-4DF7-9AD1-D9FB99B7D5F4}" type="sibTrans" cxnId="{AF688989-21C7-4DDB-A794-7674DCCD1B52}">
      <dgm:prSet/>
      <dgm:spPr/>
      <dgm:t>
        <a:bodyPr/>
        <a:lstStyle/>
        <a:p>
          <a:pPr latinLnBrk="1"/>
          <a:endParaRPr lang="ko-KR" altLang="en-US"/>
        </a:p>
      </dgm:t>
    </dgm:pt>
    <dgm:pt modelId="{0F0DDB63-FB69-457B-A79B-89A26C39D95B}" type="pres">
      <dgm:prSet presAssocID="{2D05FC3A-C9F2-4BB6-ADC9-BB46F80C243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AF00CA1-99D6-4FB1-BD24-A8E3ED8D790D}" type="pres">
      <dgm:prSet presAssocID="{710EFBF1-FA4C-4AF2-A424-8D2E2D170280}" presName="centerShape" presStyleLbl="node0" presStyleIdx="0" presStyleCnt="1" custScaleX="107568" custScaleY="106424"/>
      <dgm:spPr/>
      <dgm:t>
        <a:bodyPr/>
        <a:lstStyle/>
        <a:p>
          <a:pPr latinLnBrk="1"/>
          <a:endParaRPr lang="ko-KR" altLang="en-US"/>
        </a:p>
      </dgm:t>
    </dgm:pt>
    <dgm:pt modelId="{171747DC-1C3B-4997-B845-17DD10443A94}" type="pres">
      <dgm:prSet presAssocID="{2F7AA261-D21E-4A33-93EB-A1EDD5C15DF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7291594-37A8-4136-826E-B9206D9744B8}" type="pres">
      <dgm:prSet presAssocID="{2F7AA261-D21E-4A33-93EB-A1EDD5C15DFC}" presName="dummy" presStyleCnt="0"/>
      <dgm:spPr/>
    </dgm:pt>
    <dgm:pt modelId="{F129B3E3-585C-4CBB-9CC1-ECB500D9FB8D}" type="pres">
      <dgm:prSet presAssocID="{A9113DFA-3B8E-4278-8788-E661A6D6DED4}" presName="sibTrans" presStyleLbl="sibTrans2D1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C4BC7824-FC8B-478D-A9E2-4E6ACAA17B3D}" type="pres">
      <dgm:prSet presAssocID="{670B6BD6-7445-43A7-81E1-EB147B9DEC7A}" presName="node" presStyleLbl="node1" presStyleIdx="1" presStyleCnt="5" custScaleX="11613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6648BA8-F763-4AD3-913A-FAB55270A9AA}" type="pres">
      <dgm:prSet presAssocID="{670B6BD6-7445-43A7-81E1-EB147B9DEC7A}" presName="dummy" presStyleCnt="0"/>
      <dgm:spPr/>
    </dgm:pt>
    <dgm:pt modelId="{E38F5998-A432-4DBB-AD6C-7CCADF003971}" type="pres">
      <dgm:prSet presAssocID="{9D0E4DD8-F77B-4F41-BBD2-C05C18E433FD}" presName="sibTrans" presStyleLbl="sibTrans2D1" presStyleIdx="1" presStyleCnt="5"/>
      <dgm:spPr/>
      <dgm:t>
        <a:bodyPr/>
        <a:lstStyle/>
        <a:p>
          <a:pPr latinLnBrk="1"/>
          <a:endParaRPr lang="ko-KR" altLang="en-US"/>
        </a:p>
      </dgm:t>
    </dgm:pt>
    <dgm:pt modelId="{BA4FA21B-41C6-46E7-ADBE-06DF45F7EEF9}" type="pres">
      <dgm:prSet presAssocID="{6606476F-A29D-4A85-81A3-C15DB65C681E}" presName="node" presStyleLbl="node1" presStyleIdx="2" presStyleCnt="5" custScaleX="151459" custRadScaleRad="107475" custRadScaleInc="-1527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3246DFB-C839-40D8-A363-48D7B36793AF}" type="pres">
      <dgm:prSet presAssocID="{6606476F-A29D-4A85-81A3-C15DB65C681E}" presName="dummy" presStyleCnt="0"/>
      <dgm:spPr/>
    </dgm:pt>
    <dgm:pt modelId="{C2DC4AFD-EADF-495A-87B0-F662C7398775}" type="pres">
      <dgm:prSet presAssocID="{8EAA4FD2-4411-465F-8929-A3F1A598AF85}" presName="sibTrans" presStyleLbl="sibTrans2D1" presStyleIdx="2" presStyleCnt="5"/>
      <dgm:spPr/>
      <dgm:t>
        <a:bodyPr/>
        <a:lstStyle/>
        <a:p>
          <a:pPr latinLnBrk="1"/>
          <a:endParaRPr lang="ko-KR" altLang="en-US"/>
        </a:p>
      </dgm:t>
    </dgm:pt>
    <dgm:pt modelId="{4225DB2D-F915-42A1-B82E-8920851FFABE}" type="pres">
      <dgm:prSet presAssocID="{52A13F75-0931-4895-8B26-FBB7225BBBEA}" presName="node" presStyleLbl="node1" presStyleIdx="3" presStyleCnt="5" custScaleX="14896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EF0E15A-3271-41D8-B1BD-8F7BB3B972E0}" type="pres">
      <dgm:prSet presAssocID="{52A13F75-0931-4895-8B26-FBB7225BBBEA}" presName="dummy" presStyleCnt="0"/>
      <dgm:spPr/>
    </dgm:pt>
    <dgm:pt modelId="{8B6D7B5A-FD93-4ECE-9CA6-CF61D03BF723}" type="pres">
      <dgm:prSet presAssocID="{926A20C1-F5AD-41AA-9198-F558EC4C0D8F}" presName="sibTrans" presStyleLbl="sibTrans2D1" presStyleIdx="3" presStyleCnt="5"/>
      <dgm:spPr/>
      <dgm:t>
        <a:bodyPr/>
        <a:lstStyle/>
        <a:p>
          <a:pPr latinLnBrk="1"/>
          <a:endParaRPr lang="ko-KR" altLang="en-US"/>
        </a:p>
      </dgm:t>
    </dgm:pt>
    <dgm:pt modelId="{77B5E33A-C3EF-4ACB-9C10-85A9CF4D8061}" type="pres">
      <dgm:prSet presAssocID="{786DB432-18A5-4E4B-9D2A-AFBC6A7D7B13}" presName="node" presStyleLbl="node1" presStyleIdx="4" presStyleCnt="5" custScaleX="12813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F770481-9F62-41F8-88CC-AB4C72519A42}" type="pres">
      <dgm:prSet presAssocID="{786DB432-18A5-4E4B-9D2A-AFBC6A7D7B13}" presName="dummy" presStyleCnt="0"/>
      <dgm:spPr/>
    </dgm:pt>
    <dgm:pt modelId="{F588EA37-52E7-438F-B085-1C8BB1EA6285}" type="pres">
      <dgm:prSet presAssocID="{58278003-C54D-4DF7-9AD1-D9FB99B7D5F4}" presName="sibTrans" presStyleLbl="sibTrans2D1" presStyleIdx="4" presStyleCnt="5"/>
      <dgm:spPr/>
      <dgm:t>
        <a:bodyPr/>
        <a:lstStyle/>
        <a:p>
          <a:pPr latinLnBrk="1"/>
          <a:endParaRPr lang="ko-KR" altLang="en-US"/>
        </a:p>
      </dgm:t>
    </dgm:pt>
  </dgm:ptLst>
  <dgm:cxnLst>
    <dgm:cxn modelId="{FA495785-DEAF-4746-AA40-C514BFC665BF}" type="presOf" srcId="{A9113DFA-3B8E-4278-8788-E661A6D6DED4}" destId="{F129B3E3-585C-4CBB-9CC1-ECB500D9FB8D}" srcOrd="0" destOrd="0" presId="urn:microsoft.com/office/officeart/2005/8/layout/radial6"/>
    <dgm:cxn modelId="{64D15356-50F8-4847-848B-55919645CB4B}" srcId="{710EFBF1-FA4C-4AF2-A424-8D2E2D170280}" destId="{52A13F75-0931-4895-8B26-FBB7225BBBEA}" srcOrd="3" destOrd="0" parTransId="{C8D9818C-DCA8-4D72-BDC9-BEE49C49507C}" sibTransId="{926A20C1-F5AD-41AA-9198-F558EC4C0D8F}"/>
    <dgm:cxn modelId="{D53DD8E3-68BB-4F6B-9D82-08F81C71D919}" srcId="{710EFBF1-FA4C-4AF2-A424-8D2E2D170280}" destId="{2F7AA261-D21E-4A33-93EB-A1EDD5C15DFC}" srcOrd="0" destOrd="0" parTransId="{6474CE02-EF03-47B1-80BE-807A399BD506}" sibTransId="{A9113DFA-3B8E-4278-8788-E661A6D6DED4}"/>
    <dgm:cxn modelId="{510243B1-3AA8-4F1F-A325-0A659298B162}" type="presOf" srcId="{6606476F-A29D-4A85-81A3-C15DB65C681E}" destId="{BA4FA21B-41C6-46E7-ADBE-06DF45F7EEF9}" srcOrd="0" destOrd="0" presId="urn:microsoft.com/office/officeart/2005/8/layout/radial6"/>
    <dgm:cxn modelId="{C92F3654-4817-46FB-B5FF-70ECAD3DCB9F}" type="presOf" srcId="{52A13F75-0931-4895-8B26-FBB7225BBBEA}" destId="{4225DB2D-F915-42A1-B82E-8920851FFABE}" srcOrd="0" destOrd="0" presId="urn:microsoft.com/office/officeart/2005/8/layout/radial6"/>
    <dgm:cxn modelId="{371995E5-A207-45E9-B495-E908D7FE6187}" type="presOf" srcId="{670B6BD6-7445-43A7-81E1-EB147B9DEC7A}" destId="{C4BC7824-FC8B-478D-A9E2-4E6ACAA17B3D}" srcOrd="0" destOrd="0" presId="urn:microsoft.com/office/officeart/2005/8/layout/radial6"/>
    <dgm:cxn modelId="{8323338E-B249-493D-91EF-957770121F38}" type="presOf" srcId="{58278003-C54D-4DF7-9AD1-D9FB99B7D5F4}" destId="{F588EA37-52E7-438F-B085-1C8BB1EA6285}" srcOrd="0" destOrd="0" presId="urn:microsoft.com/office/officeart/2005/8/layout/radial6"/>
    <dgm:cxn modelId="{B3869DE1-81D6-4D9C-8D20-A05472137C19}" srcId="{710EFBF1-FA4C-4AF2-A424-8D2E2D170280}" destId="{670B6BD6-7445-43A7-81E1-EB147B9DEC7A}" srcOrd="1" destOrd="0" parTransId="{95A4F750-2057-4139-9E23-53400D7BF7C1}" sibTransId="{9D0E4DD8-F77B-4F41-BBD2-C05C18E433FD}"/>
    <dgm:cxn modelId="{973422B6-A98B-4C9C-AAEC-013AD4FEC17E}" type="presOf" srcId="{2F7AA261-D21E-4A33-93EB-A1EDD5C15DFC}" destId="{171747DC-1C3B-4997-B845-17DD10443A94}" srcOrd="0" destOrd="0" presId="urn:microsoft.com/office/officeart/2005/8/layout/radial6"/>
    <dgm:cxn modelId="{B78C0C46-74B8-4239-B794-C98332B6C1A5}" type="presOf" srcId="{8EAA4FD2-4411-465F-8929-A3F1A598AF85}" destId="{C2DC4AFD-EADF-495A-87B0-F662C7398775}" srcOrd="0" destOrd="0" presId="urn:microsoft.com/office/officeart/2005/8/layout/radial6"/>
    <dgm:cxn modelId="{CB3FE8A7-2091-41A3-8EE4-FD3813C7930F}" srcId="{710EFBF1-FA4C-4AF2-A424-8D2E2D170280}" destId="{6606476F-A29D-4A85-81A3-C15DB65C681E}" srcOrd="2" destOrd="0" parTransId="{6D8C3848-6141-4AC7-ADA2-4FFF349360F9}" sibTransId="{8EAA4FD2-4411-465F-8929-A3F1A598AF85}"/>
    <dgm:cxn modelId="{C23E6D2C-9811-4663-8F49-684943485D96}" type="presOf" srcId="{9D0E4DD8-F77B-4F41-BBD2-C05C18E433FD}" destId="{E38F5998-A432-4DBB-AD6C-7CCADF003971}" srcOrd="0" destOrd="0" presId="urn:microsoft.com/office/officeart/2005/8/layout/radial6"/>
    <dgm:cxn modelId="{C113A546-6862-42AD-ADC7-73ED626FD6B0}" type="presOf" srcId="{2D05FC3A-C9F2-4BB6-ADC9-BB46F80C2435}" destId="{0F0DDB63-FB69-457B-A79B-89A26C39D95B}" srcOrd="0" destOrd="0" presId="urn:microsoft.com/office/officeart/2005/8/layout/radial6"/>
    <dgm:cxn modelId="{AF688989-21C7-4DDB-A794-7674DCCD1B52}" srcId="{710EFBF1-FA4C-4AF2-A424-8D2E2D170280}" destId="{786DB432-18A5-4E4B-9D2A-AFBC6A7D7B13}" srcOrd="4" destOrd="0" parTransId="{3F048CE3-0127-4387-BD89-695645E16B64}" sibTransId="{58278003-C54D-4DF7-9AD1-D9FB99B7D5F4}"/>
    <dgm:cxn modelId="{CDDEAEC9-74F6-4046-BD8C-F923DA4C2CE9}" type="presOf" srcId="{710EFBF1-FA4C-4AF2-A424-8D2E2D170280}" destId="{7AF00CA1-99D6-4FB1-BD24-A8E3ED8D790D}" srcOrd="0" destOrd="0" presId="urn:microsoft.com/office/officeart/2005/8/layout/radial6"/>
    <dgm:cxn modelId="{07F8DB21-2D63-4C78-BAC0-9C30EC7268A2}" type="presOf" srcId="{786DB432-18A5-4E4B-9D2A-AFBC6A7D7B13}" destId="{77B5E33A-C3EF-4ACB-9C10-85A9CF4D8061}" srcOrd="0" destOrd="0" presId="urn:microsoft.com/office/officeart/2005/8/layout/radial6"/>
    <dgm:cxn modelId="{02B24795-6939-4F4B-8AC9-B9084A665810}" srcId="{2D05FC3A-C9F2-4BB6-ADC9-BB46F80C2435}" destId="{710EFBF1-FA4C-4AF2-A424-8D2E2D170280}" srcOrd="0" destOrd="0" parTransId="{2BB45697-C95B-4A04-9911-1585700256EE}" sibTransId="{0853AE35-5EBA-48DA-BA74-E839DB978A70}"/>
    <dgm:cxn modelId="{F22DAE0C-C994-44D4-A930-9528FBA8742B}" type="presOf" srcId="{926A20C1-F5AD-41AA-9198-F558EC4C0D8F}" destId="{8B6D7B5A-FD93-4ECE-9CA6-CF61D03BF723}" srcOrd="0" destOrd="0" presId="urn:microsoft.com/office/officeart/2005/8/layout/radial6"/>
    <dgm:cxn modelId="{D8744E94-177F-4EF6-BBB7-E7806E4EDE7A}" type="presParOf" srcId="{0F0DDB63-FB69-457B-A79B-89A26C39D95B}" destId="{7AF00CA1-99D6-4FB1-BD24-A8E3ED8D790D}" srcOrd="0" destOrd="0" presId="urn:microsoft.com/office/officeart/2005/8/layout/radial6"/>
    <dgm:cxn modelId="{CE7BDC61-546D-4A4C-A46B-6187F0F80FC8}" type="presParOf" srcId="{0F0DDB63-FB69-457B-A79B-89A26C39D95B}" destId="{171747DC-1C3B-4997-B845-17DD10443A94}" srcOrd="1" destOrd="0" presId="urn:microsoft.com/office/officeart/2005/8/layout/radial6"/>
    <dgm:cxn modelId="{AF2779C4-4B63-43C4-951B-BECD30EB7B4F}" type="presParOf" srcId="{0F0DDB63-FB69-457B-A79B-89A26C39D95B}" destId="{E7291594-37A8-4136-826E-B9206D9744B8}" srcOrd="2" destOrd="0" presId="urn:microsoft.com/office/officeart/2005/8/layout/radial6"/>
    <dgm:cxn modelId="{468BCE84-5117-4203-ABCF-985D2A89C9DE}" type="presParOf" srcId="{0F0DDB63-FB69-457B-A79B-89A26C39D95B}" destId="{F129B3E3-585C-4CBB-9CC1-ECB500D9FB8D}" srcOrd="3" destOrd="0" presId="urn:microsoft.com/office/officeart/2005/8/layout/radial6"/>
    <dgm:cxn modelId="{B3ED9EDE-6972-488D-969D-7EB54CEB107D}" type="presParOf" srcId="{0F0DDB63-FB69-457B-A79B-89A26C39D95B}" destId="{C4BC7824-FC8B-478D-A9E2-4E6ACAA17B3D}" srcOrd="4" destOrd="0" presId="urn:microsoft.com/office/officeart/2005/8/layout/radial6"/>
    <dgm:cxn modelId="{DB6E33EA-92A3-4AA7-9870-469B69CF0312}" type="presParOf" srcId="{0F0DDB63-FB69-457B-A79B-89A26C39D95B}" destId="{F6648BA8-F763-4AD3-913A-FAB55270A9AA}" srcOrd="5" destOrd="0" presId="urn:microsoft.com/office/officeart/2005/8/layout/radial6"/>
    <dgm:cxn modelId="{325949CD-E630-40A5-9A42-243BBD2321E6}" type="presParOf" srcId="{0F0DDB63-FB69-457B-A79B-89A26C39D95B}" destId="{E38F5998-A432-4DBB-AD6C-7CCADF003971}" srcOrd="6" destOrd="0" presId="urn:microsoft.com/office/officeart/2005/8/layout/radial6"/>
    <dgm:cxn modelId="{6B7745AE-3A43-43F7-BCC1-3B00886F34B0}" type="presParOf" srcId="{0F0DDB63-FB69-457B-A79B-89A26C39D95B}" destId="{BA4FA21B-41C6-46E7-ADBE-06DF45F7EEF9}" srcOrd="7" destOrd="0" presId="urn:microsoft.com/office/officeart/2005/8/layout/radial6"/>
    <dgm:cxn modelId="{D6D11374-F52F-4368-BDD8-B9DD7618C284}" type="presParOf" srcId="{0F0DDB63-FB69-457B-A79B-89A26C39D95B}" destId="{E3246DFB-C839-40D8-A363-48D7B36793AF}" srcOrd="8" destOrd="0" presId="urn:microsoft.com/office/officeart/2005/8/layout/radial6"/>
    <dgm:cxn modelId="{6D166A3B-6AB0-4394-BEA3-2D88CE9F7B55}" type="presParOf" srcId="{0F0DDB63-FB69-457B-A79B-89A26C39D95B}" destId="{C2DC4AFD-EADF-495A-87B0-F662C7398775}" srcOrd="9" destOrd="0" presId="urn:microsoft.com/office/officeart/2005/8/layout/radial6"/>
    <dgm:cxn modelId="{AEA3F712-072F-4969-A49A-6C292E2DE2AF}" type="presParOf" srcId="{0F0DDB63-FB69-457B-A79B-89A26C39D95B}" destId="{4225DB2D-F915-42A1-B82E-8920851FFABE}" srcOrd="10" destOrd="0" presId="urn:microsoft.com/office/officeart/2005/8/layout/radial6"/>
    <dgm:cxn modelId="{97C258A6-BECA-4CBC-9784-815ECA8093F4}" type="presParOf" srcId="{0F0DDB63-FB69-457B-A79B-89A26C39D95B}" destId="{3EF0E15A-3271-41D8-B1BD-8F7BB3B972E0}" srcOrd="11" destOrd="0" presId="urn:microsoft.com/office/officeart/2005/8/layout/radial6"/>
    <dgm:cxn modelId="{5BAE7FEE-FD44-448C-9267-EC947AC741A2}" type="presParOf" srcId="{0F0DDB63-FB69-457B-A79B-89A26C39D95B}" destId="{8B6D7B5A-FD93-4ECE-9CA6-CF61D03BF723}" srcOrd="12" destOrd="0" presId="urn:microsoft.com/office/officeart/2005/8/layout/radial6"/>
    <dgm:cxn modelId="{323874E0-00CD-40C7-8813-89D8910E06D7}" type="presParOf" srcId="{0F0DDB63-FB69-457B-A79B-89A26C39D95B}" destId="{77B5E33A-C3EF-4ACB-9C10-85A9CF4D8061}" srcOrd="13" destOrd="0" presId="urn:microsoft.com/office/officeart/2005/8/layout/radial6"/>
    <dgm:cxn modelId="{D00081E7-4C8B-4660-8EB2-043A2FAD2495}" type="presParOf" srcId="{0F0DDB63-FB69-457B-A79B-89A26C39D95B}" destId="{CF770481-9F62-41F8-88CC-AB4C72519A42}" srcOrd="14" destOrd="0" presId="urn:microsoft.com/office/officeart/2005/8/layout/radial6"/>
    <dgm:cxn modelId="{BE22A984-6DB8-4EA2-99BF-351CEBAD88DC}" type="presParOf" srcId="{0F0DDB63-FB69-457B-A79B-89A26C39D95B}" destId="{F588EA37-52E7-438F-B085-1C8BB1EA6285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2CA1157-2FD8-4F02-B9BF-2BBEC0D91954}">
      <dsp:nvSpPr>
        <dsp:cNvPr id="0" name=""/>
        <dsp:cNvSpPr/>
      </dsp:nvSpPr>
      <dsp:spPr>
        <a:xfrm>
          <a:off x="-36020" y="71999"/>
          <a:ext cx="7524855" cy="18287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kern="1200" dirty="0" smtClean="0">
              <a:latin typeface="+mn-ea"/>
              <a:ea typeface="+mn-ea"/>
            </a:rPr>
            <a:t>2013</a:t>
          </a:r>
          <a:r>
            <a:rPr lang="ko-KR" altLang="en-US" sz="2400" kern="1200" dirty="0" smtClean="0">
              <a:latin typeface="+mn-ea"/>
              <a:ea typeface="+mn-ea"/>
            </a:rPr>
            <a:t>년 완화의료 활성화 대책 발표</a:t>
          </a:r>
          <a:r>
            <a:rPr lang="en-US" altLang="ko-KR" sz="2400" kern="1200" dirty="0" smtClean="0">
              <a:latin typeface="+mn-ea"/>
              <a:ea typeface="+mn-ea"/>
            </a:rPr>
            <a:t>(</a:t>
          </a:r>
          <a:r>
            <a:rPr lang="ko-KR" altLang="en-US" sz="2400" kern="1200" dirty="0" smtClean="0">
              <a:latin typeface="+mn-ea"/>
              <a:ea typeface="+mn-ea"/>
            </a:rPr>
            <a:t>보건복지부</a:t>
          </a:r>
          <a:r>
            <a:rPr lang="en-US" altLang="ko-KR" sz="2400" kern="1200" dirty="0" smtClean="0">
              <a:latin typeface="+mn-ea"/>
              <a:ea typeface="+mn-ea"/>
            </a:rPr>
            <a:t>)</a:t>
          </a:r>
          <a:endParaRPr lang="ko-KR" altLang="en-US" sz="2400" kern="1200" dirty="0">
            <a:latin typeface="+mn-ea"/>
            <a:ea typeface="+mn-ea"/>
          </a:endParaRPr>
        </a:p>
      </dsp:txBody>
      <dsp:txXfrm>
        <a:off x="-36020" y="71999"/>
        <a:ext cx="5531996" cy="1828799"/>
      </dsp:txXfrm>
    </dsp:sp>
    <dsp:sp modelId="{056A9946-39D2-407E-B2E7-115536FB56D1}">
      <dsp:nvSpPr>
        <dsp:cNvPr id="0" name=""/>
        <dsp:cNvSpPr/>
      </dsp:nvSpPr>
      <dsp:spPr>
        <a:xfrm>
          <a:off x="1116158" y="2232255"/>
          <a:ext cx="6876761" cy="18287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kern="1200" dirty="0" smtClean="0">
              <a:latin typeface="+mn-ea"/>
              <a:ea typeface="+mn-ea"/>
            </a:rPr>
            <a:t>2015</a:t>
          </a:r>
          <a:r>
            <a:rPr lang="ko-KR" altLang="en-US" sz="2400" kern="1200" dirty="0" smtClean="0">
              <a:latin typeface="+mn-ea"/>
              <a:ea typeface="+mn-ea"/>
            </a:rPr>
            <a:t>년부터 의료기관 인증평가 </a:t>
          </a:r>
          <a:r>
            <a:rPr lang="en-US" altLang="ko-KR" sz="2400" kern="1200" dirty="0" smtClean="0">
              <a:latin typeface="+mn-ea"/>
              <a:ea typeface="+mn-ea"/>
            </a:rPr>
            <a:t>2</a:t>
          </a:r>
          <a:r>
            <a:rPr lang="ko-KR" altLang="en-US" sz="2400" kern="1200" dirty="0" smtClean="0">
              <a:latin typeface="+mn-ea"/>
              <a:ea typeface="+mn-ea"/>
            </a:rPr>
            <a:t>주기를 맞이하여  말기환자의 권리보호를 위한 </a:t>
          </a:r>
          <a:r>
            <a:rPr lang="en-US" altLang="ko-KR" sz="2400" kern="1200" dirty="0" smtClean="0">
              <a:latin typeface="+mn-ea"/>
              <a:ea typeface="+mn-ea"/>
            </a:rPr>
            <a:t>‘</a:t>
          </a:r>
          <a:r>
            <a:rPr lang="ko-KR" altLang="en-US" sz="2400" kern="1200" dirty="0" smtClean="0">
              <a:latin typeface="+mn-ea"/>
              <a:ea typeface="+mn-ea"/>
            </a:rPr>
            <a:t>말기환자  관리</a:t>
          </a:r>
          <a:r>
            <a:rPr lang="en-US" altLang="ko-KR" sz="2400" kern="1200" dirty="0" smtClean="0">
              <a:latin typeface="+mn-ea"/>
              <a:ea typeface="+mn-ea"/>
            </a:rPr>
            <a:t>’</a:t>
          </a:r>
          <a:r>
            <a:rPr lang="ko-KR" altLang="en-US" sz="2400" kern="1200" dirty="0" smtClean="0">
              <a:latin typeface="+mn-ea"/>
              <a:ea typeface="+mn-ea"/>
            </a:rPr>
            <a:t>항목 신설</a:t>
          </a:r>
          <a:endParaRPr lang="ko-KR" altLang="en-US" sz="2400" kern="1200" dirty="0">
            <a:latin typeface="+mn-ea"/>
            <a:ea typeface="+mn-ea"/>
          </a:endParaRPr>
        </a:p>
      </dsp:txBody>
      <dsp:txXfrm>
        <a:off x="1116158" y="2232255"/>
        <a:ext cx="4449068" cy="1828799"/>
      </dsp:txXfrm>
    </dsp:sp>
    <dsp:sp modelId="{2C0093B8-2F65-4B84-92D7-49D43574403F}">
      <dsp:nvSpPr>
        <dsp:cNvPr id="0" name=""/>
        <dsp:cNvSpPr/>
      </dsp:nvSpPr>
      <dsp:spPr>
        <a:xfrm>
          <a:off x="5706051" y="1437639"/>
          <a:ext cx="1188720" cy="1188720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3600" kern="1200"/>
        </a:p>
      </dsp:txBody>
      <dsp:txXfrm>
        <a:off x="5706051" y="1437639"/>
        <a:ext cx="1188720" cy="118872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226E47-E554-4CC4-A899-F42EF73B8A07}">
      <dsp:nvSpPr>
        <dsp:cNvPr id="0" name=""/>
        <dsp:cNvSpPr/>
      </dsp:nvSpPr>
      <dsp:spPr>
        <a:xfrm>
          <a:off x="3128415" y="2583105"/>
          <a:ext cx="2168104" cy="2168104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kern="1200" dirty="0" smtClean="0">
              <a:latin typeface="+mn-ea"/>
              <a:ea typeface="+mn-ea"/>
            </a:rPr>
            <a:t>효율적이고 신속한 완화의료 치료 계획 수립</a:t>
          </a:r>
          <a:endParaRPr lang="ko-KR" altLang="en-US" sz="2200" kern="1200" dirty="0">
            <a:latin typeface="+mn-ea"/>
            <a:ea typeface="+mn-ea"/>
          </a:endParaRPr>
        </a:p>
      </dsp:txBody>
      <dsp:txXfrm>
        <a:off x="3128415" y="2583105"/>
        <a:ext cx="2168104" cy="2168104"/>
      </dsp:txXfrm>
    </dsp:sp>
    <dsp:sp modelId="{02C9142B-0A81-449E-A530-54337C12593D}">
      <dsp:nvSpPr>
        <dsp:cNvPr id="0" name=""/>
        <dsp:cNvSpPr/>
      </dsp:nvSpPr>
      <dsp:spPr>
        <a:xfrm rot="12900000">
          <a:off x="1734255" y="2204540"/>
          <a:ext cx="1661223" cy="617909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40D455-06CB-4932-80DA-E68549CCADA0}">
      <dsp:nvSpPr>
        <dsp:cNvPr id="0" name=""/>
        <dsp:cNvSpPr/>
      </dsp:nvSpPr>
      <dsp:spPr>
        <a:xfrm>
          <a:off x="854620" y="1213196"/>
          <a:ext cx="2059699" cy="16477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>
              <a:latin typeface="+mn-ea"/>
              <a:ea typeface="+mn-ea"/>
            </a:rPr>
            <a:t>완화의료환자에 대한 돌봄 체계 규정 마련</a:t>
          </a:r>
          <a:endParaRPr lang="ko-KR" altLang="en-US" sz="1900" kern="1200" dirty="0">
            <a:latin typeface="+mn-ea"/>
            <a:ea typeface="+mn-ea"/>
          </a:endParaRPr>
        </a:p>
      </dsp:txBody>
      <dsp:txXfrm>
        <a:off x="854620" y="1213196"/>
        <a:ext cx="2059699" cy="1647759"/>
      </dsp:txXfrm>
    </dsp:sp>
    <dsp:sp modelId="{BCEFFDB2-D892-45BD-B59A-544F425B07A5}">
      <dsp:nvSpPr>
        <dsp:cNvPr id="0" name=""/>
        <dsp:cNvSpPr/>
      </dsp:nvSpPr>
      <dsp:spPr>
        <a:xfrm rot="16200000">
          <a:off x="3381856" y="1346854"/>
          <a:ext cx="1661223" cy="617909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261BA1-63B8-4894-99C9-B5B0BDCFE63A}">
      <dsp:nvSpPr>
        <dsp:cNvPr id="0" name=""/>
        <dsp:cNvSpPr/>
      </dsp:nvSpPr>
      <dsp:spPr>
        <a:xfrm>
          <a:off x="3182618" y="1317"/>
          <a:ext cx="2059699" cy="16477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>
              <a:latin typeface="+mn-ea"/>
              <a:ea typeface="+mn-ea"/>
            </a:rPr>
            <a:t>미흡한 병원 전자의무기록 시스템 수정</a:t>
          </a:r>
          <a:endParaRPr lang="ko-KR" altLang="en-US" sz="1900" kern="1200" dirty="0">
            <a:latin typeface="+mn-ea"/>
            <a:ea typeface="+mn-ea"/>
          </a:endParaRPr>
        </a:p>
      </dsp:txBody>
      <dsp:txXfrm>
        <a:off x="3182618" y="1317"/>
        <a:ext cx="2059699" cy="1647759"/>
      </dsp:txXfrm>
    </dsp:sp>
    <dsp:sp modelId="{114C69D7-A09A-4C5D-BCDE-54051C795F28}">
      <dsp:nvSpPr>
        <dsp:cNvPr id="0" name=""/>
        <dsp:cNvSpPr/>
      </dsp:nvSpPr>
      <dsp:spPr>
        <a:xfrm rot="19500000">
          <a:off x="5029456" y="2204540"/>
          <a:ext cx="1661223" cy="617909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90F64F-D561-42A7-AB9D-AB8D390F4053}">
      <dsp:nvSpPr>
        <dsp:cNvPr id="0" name=""/>
        <dsp:cNvSpPr/>
      </dsp:nvSpPr>
      <dsp:spPr>
        <a:xfrm>
          <a:off x="5510616" y="1213196"/>
          <a:ext cx="2059699" cy="16477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>
              <a:latin typeface="+mn-ea"/>
              <a:ea typeface="+mn-ea"/>
            </a:rPr>
            <a:t>완화의료 </a:t>
          </a:r>
          <a:r>
            <a:rPr lang="ko-KR" altLang="en-US" sz="1900" kern="1200" dirty="0" err="1" smtClean="0">
              <a:latin typeface="+mn-ea"/>
              <a:ea typeface="+mn-ea"/>
            </a:rPr>
            <a:t>다학제</a:t>
          </a:r>
          <a:r>
            <a:rPr lang="ko-KR" altLang="en-US" sz="1900" kern="1200" dirty="0" smtClean="0">
              <a:latin typeface="+mn-ea"/>
              <a:ea typeface="+mn-ea"/>
            </a:rPr>
            <a:t> 팀원이 공유할 수 있는 전자의무기록 시스템 개발</a:t>
          </a:r>
          <a:endParaRPr lang="ko-KR" altLang="en-US" sz="1900" kern="1200" dirty="0">
            <a:latin typeface="+mn-ea"/>
            <a:ea typeface="+mn-ea"/>
          </a:endParaRPr>
        </a:p>
      </dsp:txBody>
      <dsp:txXfrm>
        <a:off x="5510616" y="1213196"/>
        <a:ext cx="2059699" cy="164775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1D37CB9-1A12-4F60-9EB3-5158E27718ED}">
      <dsp:nvSpPr>
        <dsp:cNvPr id="0" name=""/>
        <dsp:cNvSpPr/>
      </dsp:nvSpPr>
      <dsp:spPr>
        <a:xfrm>
          <a:off x="0" y="3661854"/>
          <a:ext cx="6096000" cy="801124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/>
            <a:t>전산 접근 방법</a:t>
          </a:r>
          <a:endParaRPr lang="ko-KR" altLang="en-US" sz="2400" kern="1200" dirty="0"/>
        </a:p>
      </dsp:txBody>
      <dsp:txXfrm>
        <a:off x="0" y="3661854"/>
        <a:ext cx="6096000" cy="432607"/>
      </dsp:txXfrm>
    </dsp:sp>
    <dsp:sp modelId="{14B79800-2ECE-42EE-A342-7DDEB4AB7F54}">
      <dsp:nvSpPr>
        <dsp:cNvPr id="0" name=""/>
        <dsp:cNvSpPr/>
      </dsp:nvSpPr>
      <dsp:spPr>
        <a:xfrm>
          <a:off x="0" y="4078438"/>
          <a:ext cx="6096000" cy="36851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/>
            <a:t>각 직종별 화면에서 완화의료팀원이 모두 공유 가능</a:t>
          </a:r>
          <a:endParaRPr lang="ko-KR" altLang="en-US" sz="1900" kern="1200" dirty="0"/>
        </a:p>
      </dsp:txBody>
      <dsp:txXfrm>
        <a:off x="0" y="4078438"/>
        <a:ext cx="6096000" cy="368517"/>
      </dsp:txXfrm>
    </dsp:sp>
    <dsp:sp modelId="{267832F6-3BF6-429B-B7A9-65C2AA5F87C5}">
      <dsp:nvSpPr>
        <dsp:cNvPr id="0" name=""/>
        <dsp:cNvSpPr/>
      </dsp:nvSpPr>
      <dsp:spPr>
        <a:xfrm rot="10800000">
          <a:off x="0" y="2441741"/>
          <a:ext cx="6096000" cy="1232128"/>
        </a:xfrm>
        <a:prstGeom prst="upArrowCallou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/>
            <a:t>전산 화면 구성</a:t>
          </a:r>
          <a:endParaRPr lang="ko-KR" altLang="en-US" sz="2400" kern="1200" dirty="0"/>
        </a:p>
      </dsp:txBody>
      <dsp:txXfrm>
        <a:off x="0" y="2441741"/>
        <a:ext cx="6096000" cy="432477"/>
      </dsp:txXfrm>
    </dsp:sp>
    <dsp:sp modelId="{CC7EA281-E8BF-49A1-B0F2-00B775080D33}">
      <dsp:nvSpPr>
        <dsp:cNvPr id="0" name=""/>
        <dsp:cNvSpPr/>
      </dsp:nvSpPr>
      <dsp:spPr>
        <a:xfrm>
          <a:off x="0" y="2874219"/>
          <a:ext cx="6096000" cy="36840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/>
            <a:t>팀원 모두의 의견을 최대한 반영</a:t>
          </a:r>
          <a:endParaRPr lang="ko-KR" altLang="en-US" sz="1900" kern="1200" dirty="0"/>
        </a:p>
      </dsp:txBody>
      <dsp:txXfrm>
        <a:off x="0" y="2874219"/>
        <a:ext cx="6096000" cy="368406"/>
      </dsp:txXfrm>
    </dsp:sp>
    <dsp:sp modelId="{3BAFF23D-7C56-4BE5-93D8-120A98BE9D30}">
      <dsp:nvSpPr>
        <dsp:cNvPr id="0" name=""/>
        <dsp:cNvSpPr/>
      </dsp:nvSpPr>
      <dsp:spPr>
        <a:xfrm rot="10800000">
          <a:off x="0" y="1221629"/>
          <a:ext cx="6096000" cy="1232128"/>
        </a:xfrm>
        <a:prstGeom prst="upArrowCallou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/>
            <a:t>제작회의</a:t>
          </a:r>
          <a:endParaRPr lang="ko-KR" altLang="en-US" sz="2400" kern="1200" dirty="0"/>
        </a:p>
      </dsp:txBody>
      <dsp:txXfrm>
        <a:off x="0" y="1221629"/>
        <a:ext cx="6096000" cy="432477"/>
      </dsp:txXfrm>
    </dsp:sp>
    <dsp:sp modelId="{0129732B-A0E0-4678-88B8-5F957BE6EA5F}">
      <dsp:nvSpPr>
        <dsp:cNvPr id="0" name=""/>
        <dsp:cNvSpPr/>
      </dsp:nvSpPr>
      <dsp:spPr>
        <a:xfrm>
          <a:off x="0" y="1654107"/>
          <a:ext cx="3047999" cy="36840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smtClean="0"/>
            <a:t>완화의료팀원 </a:t>
          </a:r>
          <a:r>
            <a:rPr lang="en-US" altLang="ko-KR" sz="1900" kern="1200" dirty="0" smtClean="0"/>
            <a:t>: 3</a:t>
          </a:r>
          <a:r>
            <a:rPr lang="ko-KR" altLang="en-US" sz="1900" kern="1200" dirty="0" smtClean="0"/>
            <a:t>회</a:t>
          </a:r>
          <a:endParaRPr lang="en-US" altLang="ko-KR" sz="1900" kern="1200" dirty="0" smtClean="0"/>
        </a:p>
      </dsp:txBody>
      <dsp:txXfrm>
        <a:off x="0" y="1654107"/>
        <a:ext cx="3047999" cy="368406"/>
      </dsp:txXfrm>
    </dsp:sp>
    <dsp:sp modelId="{2909A009-4651-41C8-8830-7CDED325EDC3}">
      <dsp:nvSpPr>
        <dsp:cNvPr id="0" name=""/>
        <dsp:cNvSpPr/>
      </dsp:nvSpPr>
      <dsp:spPr>
        <a:xfrm>
          <a:off x="3048000" y="1654107"/>
          <a:ext cx="3047999" cy="36840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kern="1200" dirty="0" err="1" smtClean="0"/>
            <a:t>전산팀과</a:t>
          </a:r>
          <a:r>
            <a:rPr lang="ko-KR" altLang="en-US" sz="1900" kern="1200" dirty="0" smtClean="0"/>
            <a:t> 합동 </a:t>
          </a:r>
          <a:r>
            <a:rPr lang="en-US" altLang="ko-KR" sz="1900" kern="1200" dirty="0" smtClean="0"/>
            <a:t>: 3</a:t>
          </a:r>
          <a:r>
            <a:rPr lang="ko-KR" altLang="en-US" sz="1900" kern="1200" dirty="0" smtClean="0"/>
            <a:t>회</a:t>
          </a:r>
          <a:endParaRPr lang="ko-KR" altLang="en-US" sz="1900" kern="1200" dirty="0"/>
        </a:p>
      </dsp:txBody>
      <dsp:txXfrm>
        <a:off x="3048000" y="1654107"/>
        <a:ext cx="3047999" cy="368406"/>
      </dsp:txXfrm>
    </dsp:sp>
    <dsp:sp modelId="{90023EA1-71F1-4861-A697-A2EA985865F8}">
      <dsp:nvSpPr>
        <dsp:cNvPr id="0" name=""/>
        <dsp:cNvSpPr/>
      </dsp:nvSpPr>
      <dsp:spPr>
        <a:xfrm rot="10800000">
          <a:off x="0" y="1517"/>
          <a:ext cx="6096000" cy="1232128"/>
        </a:xfrm>
        <a:prstGeom prst="upArrowCallou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/>
            <a:t>제작기간</a:t>
          </a:r>
          <a:endParaRPr lang="ko-KR" altLang="en-US" sz="1800" kern="1200" dirty="0"/>
        </a:p>
      </dsp:txBody>
      <dsp:txXfrm>
        <a:off x="0" y="1517"/>
        <a:ext cx="6096000" cy="432477"/>
      </dsp:txXfrm>
    </dsp:sp>
    <dsp:sp modelId="{F0F7B7E5-6788-41FC-9073-007B5583B1ED}">
      <dsp:nvSpPr>
        <dsp:cNvPr id="0" name=""/>
        <dsp:cNvSpPr/>
      </dsp:nvSpPr>
      <dsp:spPr>
        <a:xfrm>
          <a:off x="0" y="433995"/>
          <a:ext cx="6096000" cy="36840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kern="1200" dirty="0" smtClean="0"/>
            <a:t>2014</a:t>
          </a:r>
          <a:r>
            <a:rPr lang="ko-KR" altLang="en-US" sz="2400" kern="1200" dirty="0" smtClean="0"/>
            <a:t>년 </a:t>
          </a:r>
          <a:r>
            <a:rPr lang="en-US" altLang="ko-KR" sz="2400" kern="1200" dirty="0" smtClean="0"/>
            <a:t>2</a:t>
          </a:r>
          <a:r>
            <a:rPr lang="ko-KR" altLang="en-US" sz="2400" kern="1200" dirty="0" smtClean="0"/>
            <a:t>월 </a:t>
          </a:r>
          <a:r>
            <a:rPr lang="en-US" altLang="ko-KR" sz="2400" kern="1200" dirty="0" smtClean="0"/>
            <a:t>~ 7</a:t>
          </a:r>
          <a:r>
            <a:rPr lang="ko-KR" altLang="en-US" sz="2400" kern="1200" dirty="0" smtClean="0"/>
            <a:t>월까지</a:t>
          </a:r>
          <a:r>
            <a:rPr lang="en-US" altLang="ko-KR" sz="2400" kern="1200" dirty="0" smtClean="0"/>
            <a:t>(5</a:t>
          </a:r>
          <a:r>
            <a:rPr lang="ko-KR" altLang="en-US" sz="2400" kern="1200" dirty="0" smtClean="0"/>
            <a:t>개월 소요</a:t>
          </a:r>
          <a:r>
            <a:rPr lang="en-US" altLang="ko-KR" sz="2400" kern="1200" dirty="0" smtClean="0"/>
            <a:t>)</a:t>
          </a:r>
          <a:endParaRPr lang="ko-KR" altLang="en-US" sz="2400" kern="1200" dirty="0"/>
        </a:p>
      </dsp:txBody>
      <dsp:txXfrm>
        <a:off x="0" y="433995"/>
        <a:ext cx="6096000" cy="36840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338F2D-B454-462E-BE31-D0C2C41D4764}">
      <dsp:nvSpPr>
        <dsp:cNvPr id="0" name=""/>
        <dsp:cNvSpPr/>
      </dsp:nvSpPr>
      <dsp:spPr>
        <a:xfrm>
          <a:off x="631870" y="0"/>
          <a:ext cx="7161195" cy="4552279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64C5ABB-518E-403A-B7F4-66AC1B8559DF}">
      <dsp:nvSpPr>
        <dsp:cNvPr id="0" name=""/>
        <dsp:cNvSpPr/>
      </dsp:nvSpPr>
      <dsp:spPr>
        <a:xfrm>
          <a:off x="4216" y="1365683"/>
          <a:ext cx="2028072" cy="182091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+mn-ea"/>
              <a:ea typeface="+mn-ea"/>
            </a:rPr>
            <a:t>호스피스완화의료에 환자와 가족 동의</a:t>
          </a:r>
          <a:endParaRPr lang="ko-KR" altLang="en-US" sz="2000" kern="1200" dirty="0">
            <a:latin typeface="+mn-ea"/>
            <a:ea typeface="+mn-ea"/>
          </a:endParaRPr>
        </a:p>
      </dsp:txBody>
      <dsp:txXfrm>
        <a:off x="4216" y="1365683"/>
        <a:ext cx="2028072" cy="1820912"/>
      </dsp:txXfrm>
    </dsp:sp>
    <dsp:sp modelId="{B6FDA76A-FEC0-4632-8929-ED15DFDD4C1D}">
      <dsp:nvSpPr>
        <dsp:cNvPr id="0" name=""/>
        <dsp:cNvSpPr/>
      </dsp:nvSpPr>
      <dsp:spPr>
        <a:xfrm>
          <a:off x="2133693" y="1365683"/>
          <a:ext cx="2028072" cy="182091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+mn-ea"/>
              <a:ea typeface="+mn-ea"/>
            </a:rPr>
            <a:t>입원수속</a:t>
          </a:r>
          <a:endParaRPr lang="ko-KR" altLang="en-US" sz="2000" kern="1200" dirty="0">
            <a:latin typeface="+mn-ea"/>
            <a:ea typeface="+mn-ea"/>
          </a:endParaRPr>
        </a:p>
      </dsp:txBody>
      <dsp:txXfrm>
        <a:off x="2133693" y="1365683"/>
        <a:ext cx="2028072" cy="1820912"/>
      </dsp:txXfrm>
    </dsp:sp>
    <dsp:sp modelId="{6C2E6297-EED7-4B9B-83C4-450721CBE6BA}">
      <dsp:nvSpPr>
        <dsp:cNvPr id="0" name=""/>
        <dsp:cNvSpPr/>
      </dsp:nvSpPr>
      <dsp:spPr>
        <a:xfrm>
          <a:off x="4263169" y="1365683"/>
          <a:ext cx="2028072" cy="182091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+mn-ea"/>
              <a:ea typeface="+mn-ea"/>
            </a:rPr>
            <a:t>전산화면 내  환자 정보에 </a:t>
          </a:r>
          <a:endParaRPr lang="en-US" altLang="ko-KR" sz="2000" kern="1200" dirty="0" smtClean="0">
            <a:latin typeface="+mn-ea"/>
            <a:ea typeface="+mn-ea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>
              <a:solidFill>
                <a:srgbClr val="FFFF00"/>
              </a:solidFill>
              <a:latin typeface="+mn-ea"/>
              <a:ea typeface="+mn-ea"/>
            </a:rPr>
            <a:t>“</a:t>
          </a:r>
          <a:r>
            <a:rPr lang="ko-KR" altLang="en-US" sz="2000" kern="1200" dirty="0" smtClean="0">
              <a:solidFill>
                <a:srgbClr val="FFFF00"/>
              </a:solidFill>
              <a:latin typeface="+mn-ea"/>
              <a:ea typeface="+mn-ea"/>
            </a:rPr>
            <a:t>호스피스   환자</a:t>
          </a:r>
          <a:r>
            <a:rPr lang="en-US" altLang="ko-KR" sz="2000" kern="1200" dirty="0" smtClean="0">
              <a:solidFill>
                <a:srgbClr val="FFFF00"/>
              </a:solidFill>
              <a:latin typeface="+mn-ea"/>
              <a:ea typeface="+mn-ea"/>
            </a:rPr>
            <a:t>”</a:t>
          </a:r>
          <a:r>
            <a:rPr lang="ko-KR" altLang="en-US" sz="2000" kern="1200" dirty="0" smtClean="0">
              <a:solidFill>
                <a:srgbClr val="FFFF00"/>
              </a:solidFill>
              <a:latin typeface="+mn-ea"/>
              <a:ea typeface="+mn-ea"/>
            </a:rPr>
            <a:t>체크</a:t>
          </a:r>
          <a:endParaRPr lang="ko-KR" altLang="en-US" sz="2000" kern="1200" dirty="0">
            <a:solidFill>
              <a:srgbClr val="FFFF00"/>
            </a:solidFill>
            <a:latin typeface="+mn-ea"/>
            <a:ea typeface="+mn-ea"/>
          </a:endParaRPr>
        </a:p>
      </dsp:txBody>
      <dsp:txXfrm>
        <a:off x="4263169" y="1365683"/>
        <a:ext cx="2028072" cy="1820912"/>
      </dsp:txXfrm>
    </dsp:sp>
    <dsp:sp modelId="{D269BB9C-F629-48FC-A2D5-EAA22DD6D4F8}">
      <dsp:nvSpPr>
        <dsp:cNvPr id="0" name=""/>
        <dsp:cNvSpPr/>
      </dsp:nvSpPr>
      <dsp:spPr>
        <a:xfrm>
          <a:off x="6392646" y="1365683"/>
          <a:ext cx="2028072" cy="182091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+mn-ea"/>
              <a:ea typeface="+mn-ea"/>
            </a:rPr>
            <a:t>환자진료 관련 모든 화면에 </a:t>
          </a:r>
          <a:r>
            <a:rPr lang="en-US" altLang="ko-KR" sz="2000" b="1" kern="1200" dirty="0" smtClean="0">
              <a:solidFill>
                <a:srgbClr val="FFFF00"/>
              </a:solidFill>
              <a:latin typeface="+mn-ea"/>
              <a:ea typeface="+mn-ea"/>
            </a:rPr>
            <a:t>“</a:t>
          </a:r>
          <a:r>
            <a:rPr lang="ko-KR" altLang="en-US" sz="2000" b="1" kern="1200" dirty="0" smtClean="0">
              <a:solidFill>
                <a:srgbClr val="FFFF00"/>
              </a:solidFill>
              <a:latin typeface="+mn-ea"/>
              <a:ea typeface="+mn-ea"/>
            </a:rPr>
            <a:t>호</a:t>
          </a:r>
          <a:r>
            <a:rPr lang="en-US" altLang="ko-KR" sz="2000" b="1" kern="1200" dirty="0" smtClean="0">
              <a:solidFill>
                <a:srgbClr val="FFFF00"/>
              </a:solidFill>
              <a:latin typeface="+mn-ea"/>
              <a:ea typeface="+mn-ea"/>
            </a:rPr>
            <a:t>” </a:t>
          </a:r>
          <a:r>
            <a:rPr lang="ko-KR" altLang="en-US" sz="2000" kern="1200" dirty="0" smtClean="0">
              <a:latin typeface="+mn-ea"/>
              <a:ea typeface="+mn-ea"/>
            </a:rPr>
            <a:t>또는 </a:t>
          </a:r>
          <a:r>
            <a:rPr lang="en-US" altLang="ko-KR" sz="2000" b="1" kern="1200" dirty="0" smtClean="0">
              <a:solidFill>
                <a:srgbClr val="FFFF00"/>
              </a:solidFill>
              <a:latin typeface="+mn-ea"/>
              <a:ea typeface="+mn-ea"/>
            </a:rPr>
            <a:t>“H”</a:t>
          </a:r>
          <a:r>
            <a:rPr lang="ko-KR" altLang="en-US" sz="2000" kern="1200" dirty="0" smtClean="0">
              <a:latin typeface="+mn-ea"/>
              <a:ea typeface="+mn-ea"/>
            </a:rPr>
            <a:t>로</a:t>
          </a:r>
          <a:r>
            <a:rPr lang="en-US" altLang="ko-KR" sz="2000" kern="1200" dirty="0" smtClean="0">
              <a:latin typeface="+mn-ea"/>
              <a:ea typeface="+mn-ea"/>
            </a:rPr>
            <a:t> </a:t>
          </a:r>
          <a:r>
            <a:rPr lang="ko-KR" altLang="en-US" sz="2000" kern="1200" dirty="0" smtClean="0">
              <a:latin typeface="+mn-ea"/>
              <a:ea typeface="+mn-ea"/>
            </a:rPr>
            <a:t>표시됨</a:t>
          </a:r>
          <a:endParaRPr lang="ko-KR" altLang="en-US" sz="2000" kern="1200" dirty="0">
            <a:latin typeface="+mn-ea"/>
            <a:ea typeface="+mn-ea"/>
          </a:endParaRPr>
        </a:p>
      </dsp:txBody>
      <dsp:txXfrm>
        <a:off x="6392646" y="1365683"/>
        <a:ext cx="2028072" cy="182091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C7E91D7-21A1-4BCC-A5D8-714B91725B6D}">
      <dsp:nvSpPr>
        <dsp:cNvPr id="0" name=""/>
        <dsp:cNvSpPr/>
      </dsp:nvSpPr>
      <dsp:spPr>
        <a:xfrm>
          <a:off x="6251518" y="905192"/>
          <a:ext cx="1425666" cy="3620770"/>
        </a:xfrm>
        <a:prstGeom prst="wedgeRectCallout">
          <a:avLst>
            <a:gd name="adj1" fmla="val 0"/>
            <a:gd name="adj2" fmla="val 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/>
            <a:t>서식</a:t>
          </a:r>
          <a:endParaRPr lang="ko-KR" altLang="en-US" sz="1200" b="1" kern="1200" dirty="0"/>
        </a:p>
      </dsp:txBody>
      <dsp:txXfrm>
        <a:off x="6432487" y="905192"/>
        <a:ext cx="1244697" cy="3620770"/>
      </dsp:txXfrm>
    </dsp:sp>
    <dsp:sp modelId="{FB08CE14-A12B-4E6D-A8ED-DD4E151BB051}">
      <dsp:nvSpPr>
        <dsp:cNvPr id="0" name=""/>
        <dsp:cNvSpPr/>
      </dsp:nvSpPr>
      <dsp:spPr>
        <a:xfrm>
          <a:off x="6251518" y="0"/>
          <a:ext cx="1425666" cy="90519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err="1" smtClean="0"/>
            <a:t>팀모임</a:t>
          </a:r>
          <a:r>
            <a:rPr lang="ko-KR" altLang="en-US" sz="1200" b="1" kern="1200" dirty="0" smtClean="0"/>
            <a:t> 기록지</a:t>
          </a:r>
          <a:endParaRPr lang="ko-KR" altLang="en-US" sz="1200" b="1" kern="1200" dirty="0"/>
        </a:p>
      </dsp:txBody>
      <dsp:txXfrm>
        <a:off x="6251518" y="0"/>
        <a:ext cx="1425666" cy="905192"/>
      </dsp:txXfrm>
    </dsp:sp>
    <dsp:sp modelId="{3D006AA9-B014-492C-AB9C-5116A2990F83}">
      <dsp:nvSpPr>
        <dsp:cNvPr id="0" name=""/>
        <dsp:cNvSpPr/>
      </dsp:nvSpPr>
      <dsp:spPr>
        <a:xfrm>
          <a:off x="4829414" y="905192"/>
          <a:ext cx="1425666" cy="3394472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4">
            <a:tint val="50000"/>
            <a:hueOff val="-981348"/>
            <a:satOff val="4941"/>
            <a:lumOff val="31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/>
            <a:t>서식</a:t>
          </a:r>
          <a:endParaRPr lang="ko-KR" altLang="en-US" sz="1200" b="1" kern="1200" dirty="0"/>
        </a:p>
      </dsp:txBody>
      <dsp:txXfrm>
        <a:off x="5010383" y="905192"/>
        <a:ext cx="1244697" cy="3394472"/>
      </dsp:txXfrm>
    </dsp:sp>
    <dsp:sp modelId="{807992E4-4C04-4F9A-92EF-BE5AE04058A3}">
      <dsp:nvSpPr>
        <dsp:cNvPr id="0" name=""/>
        <dsp:cNvSpPr/>
      </dsp:nvSpPr>
      <dsp:spPr>
        <a:xfrm>
          <a:off x="4829414" y="113149"/>
          <a:ext cx="1425666" cy="792043"/>
        </a:xfrm>
        <a:prstGeom prst="rect">
          <a:avLst/>
        </a:prstGeom>
        <a:solidFill>
          <a:schemeClr val="accent4">
            <a:hueOff val="-1116192"/>
            <a:satOff val="6725"/>
            <a:lumOff val="5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/>
            <a:t>증상조사지</a:t>
          </a:r>
          <a:endParaRPr lang="ko-KR" altLang="en-US" sz="1200" b="1" kern="1200" dirty="0"/>
        </a:p>
      </dsp:txBody>
      <dsp:txXfrm>
        <a:off x="4829414" y="113149"/>
        <a:ext cx="1425666" cy="792043"/>
      </dsp:txXfrm>
    </dsp:sp>
    <dsp:sp modelId="{600A4B30-FB2D-4889-8023-6918FDEB4EF0}">
      <dsp:nvSpPr>
        <dsp:cNvPr id="0" name=""/>
        <dsp:cNvSpPr/>
      </dsp:nvSpPr>
      <dsp:spPr>
        <a:xfrm>
          <a:off x="3403747" y="905192"/>
          <a:ext cx="1425666" cy="3168174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4">
            <a:tint val="50000"/>
            <a:hueOff val="-1962697"/>
            <a:satOff val="9881"/>
            <a:lumOff val="63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/>
            <a:t>서식</a:t>
          </a:r>
          <a:endParaRPr lang="ko-KR" altLang="en-US" sz="1200" b="1" kern="1200" dirty="0"/>
        </a:p>
      </dsp:txBody>
      <dsp:txXfrm>
        <a:off x="3584717" y="905192"/>
        <a:ext cx="1244697" cy="3168174"/>
      </dsp:txXfrm>
    </dsp:sp>
    <dsp:sp modelId="{35B01E7C-BDB5-4DE3-BCC6-157722065DBE}">
      <dsp:nvSpPr>
        <dsp:cNvPr id="0" name=""/>
        <dsp:cNvSpPr/>
      </dsp:nvSpPr>
      <dsp:spPr>
        <a:xfrm>
          <a:off x="3403747" y="229918"/>
          <a:ext cx="1425666" cy="678894"/>
        </a:xfrm>
        <a:prstGeom prst="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/>
            <a:t>사회사업기록지</a:t>
          </a:r>
          <a:endParaRPr lang="ko-KR" altLang="en-US" sz="1200" b="1" kern="1200" dirty="0"/>
        </a:p>
      </dsp:txBody>
      <dsp:txXfrm>
        <a:off x="3403747" y="229918"/>
        <a:ext cx="1425666" cy="678894"/>
      </dsp:txXfrm>
    </dsp:sp>
    <dsp:sp modelId="{A47D3FA6-5757-44EE-AC21-6178886D0C31}">
      <dsp:nvSpPr>
        <dsp:cNvPr id="0" name=""/>
        <dsp:cNvSpPr/>
      </dsp:nvSpPr>
      <dsp:spPr>
        <a:xfrm>
          <a:off x="1978081" y="905192"/>
          <a:ext cx="1425666" cy="2941875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4">
            <a:tint val="50000"/>
            <a:hueOff val="-2944045"/>
            <a:satOff val="14822"/>
            <a:lumOff val="95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/>
            <a:t>서식</a:t>
          </a:r>
          <a:endParaRPr lang="ko-KR" altLang="en-US" sz="1200" b="1" kern="1200" dirty="0"/>
        </a:p>
      </dsp:txBody>
      <dsp:txXfrm>
        <a:off x="2159050" y="905192"/>
        <a:ext cx="1244697" cy="2941875"/>
      </dsp:txXfrm>
    </dsp:sp>
    <dsp:sp modelId="{9BB62DF1-788C-4B24-BEFF-C01CE8788D01}">
      <dsp:nvSpPr>
        <dsp:cNvPr id="0" name=""/>
        <dsp:cNvSpPr/>
      </dsp:nvSpPr>
      <dsp:spPr>
        <a:xfrm>
          <a:off x="1978081" y="339447"/>
          <a:ext cx="1425666" cy="565745"/>
        </a:xfrm>
        <a:prstGeom prst="rect">
          <a:avLst/>
        </a:prstGeom>
        <a:solidFill>
          <a:schemeClr val="accent4">
            <a:hueOff val="-3348577"/>
            <a:satOff val="20174"/>
            <a:lumOff val="16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/>
            <a:t>완화의료 초기 상담</a:t>
          </a:r>
          <a:endParaRPr lang="en-US" altLang="ko-KR" sz="1200" b="1" kern="1200" dirty="0" smtClean="0"/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/>
            <a:t>기록지</a:t>
          </a:r>
          <a:endParaRPr lang="ko-KR" altLang="en-US" sz="1200" b="1" kern="1200" dirty="0"/>
        </a:p>
      </dsp:txBody>
      <dsp:txXfrm>
        <a:off x="1978081" y="339447"/>
        <a:ext cx="1425666" cy="565745"/>
      </dsp:txXfrm>
    </dsp:sp>
    <dsp:sp modelId="{AAA06F95-11EA-4ED1-AA7B-7A32FFFF620D}">
      <dsp:nvSpPr>
        <dsp:cNvPr id="0" name=""/>
        <dsp:cNvSpPr/>
      </dsp:nvSpPr>
      <dsp:spPr>
        <a:xfrm>
          <a:off x="558687" y="862096"/>
          <a:ext cx="1425666" cy="2715577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4">
            <a:tint val="50000"/>
            <a:hueOff val="-3925394"/>
            <a:satOff val="19763"/>
            <a:lumOff val="127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/>
            <a:t>서식</a:t>
          </a:r>
          <a:endParaRPr lang="ko-KR" altLang="en-US" sz="1200" b="1" kern="1200" dirty="0"/>
        </a:p>
      </dsp:txBody>
      <dsp:txXfrm>
        <a:off x="739656" y="862096"/>
        <a:ext cx="1244697" cy="2715577"/>
      </dsp:txXfrm>
    </dsp:sp>
    <dsp:sp modelId="{10C7DCBE-42CF-49A0-A963-25BA813E2A85}">
      <dsp:nvSpPr>
        <dsp:cNvPr id="0" name=""/>
        <dsp:cNvSpPr/>
      </dsp:nvSpPr>
      <dsp:spPr>
        <a:xfrm>
          <a:off x="552414" y="477002"/>
          <a:ext cx="1425666" cy="456927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533400" latinLnBrk="1">
            <a:lnSpc>
              <a:spcPct val="100000"/>
            </a:lnSpc>
            <a:spcBef>
              <a:spcPct val="0"/>
            </a:spcBef>
            <a:spcAft>
              <a:spcPts val="300"/>
            </a:spcAft>
          </a:pPr>
          <a:r>
            <a:rPr lang="ko-KR" altLang="en-US" sz="1200" b="1" kern="1200" dirty="0" smtClean="0"/>
            <a:t>호스피스 </a:t>
          </a:r>
          <a:r>
            <a:rPr lang="ko-KR" altLang="en-US" sz="1200" b="1" kern="1200" dirty="0" err="1" smtClean="0"/>
            <a:t>메디컬</a:t>
          </a:r>
          <a:endParaRPr lang="en-US" altLang="ko-KR" sz="1200" b="1" kern="1200" dirty="0" smtClean="0"/>
        </a:p>
        <a:p>
          <a:pPr lvl="0" algn="ctr" defTabSz="533400" latinLnBrk="1">
            <a:lnSpc>
              <a:spcPct val="100000"/>
            </a:lnSpc>
            <a:spcBef>
              <a:spcPct val="0"/>
            </a:spcBef>
            <a:spcAft>
              <a:spcPts val="300"/>
            </a:spcAft>
          </a:pPr>
          <a:r>
            <a:rPr lang="ko-KR" altLang="en-US" sz="1200" b="1" kern="1200" dirty="0" smtClean="0"/>
            <a:t>레코드</a:t>
          </a:r>
          <a:endParaRPr lang="ko-KR" altLang="en-US" sz="1200" b="1" kern="1200" dirty="0"/>
        </a:p>
      </dsp:txBody>
      <dsp:txXfrm>
        <a:off x="552414" y="477002"/>
        <a:ext cx="1425666" cy="456927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88EA37-52E7-438F-B085-1C8BB1EA6285}">
      <dsp:nvSpPr>
        <dsp:cNvPr id="0" name=""/>
        <dsp:cNvSpPr/>
      </dsp:nvSpPr>
      <dsp:spPr>
        <a:xfrm>
          <a:off x="1858554" y="719401"/>
          <a:ext cx="4800615" cy="4800615"/>
        </a:xfrm>
        <a:prstGeom prst="blockArc">
          <a:avLst>
            <a:gd name="adj1" fmla="val 11880000"/>
            <a:gd name="adj2" fmla="val 16200000"/>
            <a:gd name="adj3" fmla="val 4638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B6D7B5A-FD93-4ECE-9CA6-CF61D03BF723}">
      <dsp:nvSpPr>
        <dsp:cNvPr id="0" name=""/>
        <dsp:cNvSpPr/>
      </dsp:nvSpPr>
      <dsp:spPr>
        <a:xfrm>
          <a:off x="1858554" y="719401"/>
          <a:ext cx="4800615" cy="4800615"/>
        </a:xfrm>
        <a:prstGeom prst="blockArc">
          <a:avLst>
            <a:gd name="adj1" fmla="val 7560000"/>
            <a:gd name="adj2" fmla="val 11880000"/>
            <a:gd name="adj3" fmla="val 4638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DC4AFD-EADF-495A-87B0-F662C7398775}">
      <dsp:nvSpPr>
        <dsp:cNvPr id="0" name=""/>
        <dsp:cNvSpPr/>
      </dsp:nvSpPr>
      <dsp:spPr>
        <a:xfrm>
          <a:off x="1999689" y="830443"/>
          <a:ext cx="4800615" cy="4800615"/>
        </a:xfrm>
        <a:prstGeom prst="blockArc">
          <a:avLst>
            <a:gd name="adj1" fmla="val 3075397"/>
            <a:gd name="adj2" fmla="val 7823369"/>
            <a:gd name="adj3" fmla="val 4638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38F5998-A432-4DBB-AD6C-7CCADF003971}">
      <dsp:nvSpPr>
        <dsp:cNvPr id="0" name=""/>
        <dsp:cNvSpPr/>
      </dsp:nvSpPr>
      <dsp:spPr>
        <a:xfrm>
          <a:off x="1923257" y="894491"/>
          <a:ext cx="4800615" cy="4800615"/>
        </a:xfrm>
        <a:prstGeom prst="blockArc">
          <a:avLst>
            <a:gd name="adj1" fmla="val 20246240"/>
            <a:gd name="adj2" fmla="val 2929175"/>
            <a:gd name="adj3" fmla="val 4638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129B3E3-585C-4CBB-9CC1-ECB500D9FB8D}">
      <dsp:nvSpPr>
        <dsp:cNvPr id="0" name=""/>
        <dsp:cNvSpPr/>
      </dsp:nvSpPr>
      <dsp:spPr>
        <a:xfrm>
          <a:off x="1858554" y="719401"/>
          <a:ext cx="4800615" cy="4800615"/>
        </a:xfrm>
        <a:prstGeom prst="blockArc">
          <a:avLst>
            <a:gd name="adj1" fmla="val 16200000"/>
            <a:gd name="adj2" fmla="val 20520000"/>
            <a:gd name="adj3" fmla="val 4638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F00CA1-99D6-4FB1-BD24-A8E3ED8D790D}">
      <dsp:nvSpPr>
        <dsp:cNvPr id="0" name=""/>
        <dsp:cNvSpPr/>
      </dsp:nvSpPr>
      <dsp:spPr>
        <a:xfrm>
          <a:off x="3070732" y="1944215"/>
          <a:ext cx="2376260" cy="2350988"/>
        </a:xfrm>
        <a:prstGeom prst="ellipse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900" kern="1200" dirty="0" smtClean="0">
              <a:latin typeface="+mj-ea"/>
              <a:ea typeface="+mj-ea"/>
            </a:rPr>
            <a:t>효율적  의사소통  기능 향상</a:t>
          </a:r>
          <a:endParaRPr lang="ko-KR" altLang="en-US" sz="2900" kern="1200" dirty="0">
            <a:latin typeface="+mj-ea"/>
            <a:ea typeface="+mj-ea"/>
          </a:endParaRPr>
        </a:p>
      </dsp:txBody>
      <dsp:txXfrm>
        <a:off x="3070732" y="1944215"/>
        <a:ext cx="2376260" cy="2350988"/>
      </dsp:txXfrm>
    </dsp:sp>
    <dsp:sp modelId="{171747DC-1C3B-4997-B845-17DD10443A94}">
      <dsp:nvSpPr>
        <dsp:cNvPr id="0" name=""/>
        <dsp:cNvSpPr/>
      </dsp:nvSpPr>
      <dsp:spPr>
        <a:xfrm>
          <a:off x="3485685" y="1893"/>
          <a:ext cx="1546354" cy="1546354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>
              <a:latin typeface="+mj-ea"/>
              <a:ea typeface="+mj-ea"/>
            </a:rPr>
            <a:t>환자 정보 공유 기능 증대</a:t>
          </a:r>
          <a:endParaRPr lang="ko-KR" altLang="en-US" sz="1600" b="1" kern="1200" dirty="0">
            <a:latin typeface="+mj-ea"/>
            <a:ea typeface="+mj-ea"/>
          </a:endParaRPr>
        </a:p>
      </dsp:txBody>
      <dsp:txXfrm>
        <a:off x="3485685" y="1893"/>
        <a:ext cx="1546354" cy="1546354"/>
      </dsp:txXfrm>
    </dsp:sp>
    <dsp:sp modelId="{C4BC7824-FC8B-478D-A9E2-4E6ACAA17B3D}">
      <dsp:nvSpPr>
        <dsp:cNvPr id="0" name=""/>
        <dsp:cNvSpPr/>
      </dsp:nvSpPr>
      <dsp:spPr>
        <a:xfrm>
          <a:off x="5590802" y="1621999"/>
          <a:ext cx="1795889" cy="1546354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>
              <a:latin typeface="+mj-ea"/>
              <a:ea typeface="+mj-ea"/>
            </a:rPr>
            <a:t>돌봄의 목표 실시간 공유 기능 증대</a:t>
          </a:r>
          <a:endParaRPr lang="ko-KR" altLang="en-US" sz="1600" b="1" kern="1200" dirty="0">
            <a:latin typeface="+mj-ea"/>
            <a:ea typeface="+mj-ea"/>
          </a:endParaRPr>
        </a:p>
      </dsp:txBody>
      <dsp:txXfrm>
        <a:off x="5590802" y="1621999"/>
        <a:ext cx="1795889" cy="1546354"/>
      </dsp:txXfrm>
    </dsp:sp>
    <dsp:sp modelId="{BA4FA21B-41C6-46E7-ADBE-06DF45F7EEF9}">
      <dsp:nvSpPr>
        <dsp:cNvPr id="0" name=""/>
        <dsp:cNvSpPr/>
      </dsp:nvSpPr>
      <dsp:spPr>
        <a:xfrm>
          <a:off x="4696305" y="4286291"/>
          <a:ext cx="2342092" cy="1546354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>
              <a:latin typeface="+mj-ea"/>
              <a:ea typeface="+mj-ea"/>
            </a:rPr>
            <a:t>환자 및 보호자의 요구에 빠르게 </a:t>
          </a:r>
          <a:endParaRPr lang="en-US" altLang="ko-KR" sz="1600" b="1" kern="1200" dirty="0" smtClean="0">
            <a:latin typeface="+mj-ea"/>
            <a:ea typeface="+mj-ea"/>
          </a:endParaRPr>
        </a:p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>
              <a:latin typeface="+mj-ea"/>
              <a:ea typeface="+mj-ea"/>
            </a:rPr>
            <a:t>중재</a:t>
          </a:r>
          <a:endParaRPr lang="ko-KR" altLang="en-US" sz="1600" b="1" kern="1200" dirty="0">
            <a:latin typeface="+mj-ea"/>
            <a:ea typeface="+mj-ea"/>
          </a:endParaRPr>
        </a:p>
      </dsp:txBody>
      <dsp:txXfrm>
        <a:off x="4696305" y="4286291"/>
        <a:ext cx="2342092" cy="1546354"/>
      </dsp:txXfrm>
    </dsp:sp>
    <dsp:sp modelId="{4225DB2D-F915-42A1-B82E-8920851FFABE}">
      <dsp:nvSpPr>
        <dsp:cNvPr id="0" name=""/>
        <dsp:cNvSpPr/>
      </dsp:nvSpPr>
      <dsp:spPr>
        <a:xfrm>
          <a:off x="1728985" y="4243385"/>
          <a:ext cx="2303464" cy="1546354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>
              <a:latin typeface="+mj-ea"/>
              <a:ea typeface="+mj-ea"/>
            </a:rPr>
            <a:t>완화의료 서비스 </a:t>
          </a:r>
          <a:endParaRPr lang="en-US" altLang="ko-KR" sz="1600" b="1" kern="1200" dirty="0" smtClean="0">
            <a:latin typeface="+mj-ea"/>
            <a:ea typeface="+mj-ea"/>
          </a:endParaRPr>
        </a:p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>
              <a:latin typeface="+mj-ea"/>
              <a:ea typeface="+mj-ea"/>
            </a:rPr>
            <a:t>연속성 확인 가능</a:t>
          </a:r>
          <a:endParaRPr lang="ko-KR" altLang="en-US" sz="1600" b="1" kern="1200" dirty="0">
            <a:latin typeface="+mj-ea"/>
            <a:ea typeface="+mj-ea"/>
          </a:endParaRPr>
        </a:p>
      </dsp:txBody>
      <dsp:txXfrm>
        <a:off x="1728985" y="4243385"/>
        <a:ext cx="2303464" cy="1546354"/>
      </dsp:txXfrm>
    </dsp:sp>
    <dsp:sp modelId="{77B5E33A-C3EF-4ACB-9C10-85A9CF4D8061}">
      <dsp:nvSpPr>
        <dsp:cNvPr id="0" name=""/>
        <dsp:cNvSpPr/>
      </dsp:nvSpPr>
      <dsp:spPr>
        <a:xfrm>
          <a:off x="1038244" y="1621999"/>
          <a:ext cx="1981467" cy="1546354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>
              <a:latin typeface="+mj-ea"/>
              <a:ea typeface="+mj-ea"/>
            </a:rPr>
            <a:t>완화의료 </a:t>
          </a:r>
          <a:endParaRPr lang="en-US" altLang="ko-KR" sz="1600" b="1" kern="1200" dirty="0" smtClean="0">
            <a:latin typeface="+mj-ea"/>
            <a:ea typeface="+mj-ea"/>
          </a:endParaRPr>
        </a:p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>
              <a:latin typeface="+mj-ea"/>
              <a:ea typeface="+mj-ea"/>
            </a:rPr>
            <a:t>서비스 질 향상 및 유지</a:t>
          </a:r>
          <a:r>
            <a:rPr lang="en-US" altLang="ko-KR" sz="1600" b="1" kern="1200" dirty="0" smtClean="0">
              <a:latin typeface="+mj-ea"/>
              <a:ea typeface="+mj-ea"/>
            </a:rPr>
            <a:t>, </a:t>
          </a:r>
          <a:r>
            <a:rPr lang="ko-KR" altLang="en-US" sz="1600" b="1" kern="1200" dirty="0" smtClean="0">
              <a:latin typeface="+mj-ea"/>
              <a:ea typeface="+mj-ea"/>
            </a:rPr>
            <a:t>평가 확인</a:t>
          </a:r>
          <a:endParaRPr lang="ko-KR" altLang="en-US" sz="1600" b="1" kern="1200" dirty="0">
            <a:latin typeface="+mj-ea"/>
            <a:ea typeface="+mj-ea"/>
          </a:endParaRPr>
        </a:p>
      </dsp:txBody>
      <dsp:txXfrm>
        <a:off x="1038244" y="1621999"/>
        <a:ext cx="1981467" cy="15463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InterconnectedBlockProcess">
  <dgm:title val="연결식 블록 프로세스형"/>
  <dgm:desc val="프로세스의 연속 단계를 표시합니다. 수준 1 텍스트의 양은 적고 수준 2 텍스트의 양은 보통인 경우 가장 적합합니다."/>
  <dgm:catLst>
    <dgm:cat type="process" pri="5500"/>
    <dgm:cat type="officeonline" pri="3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2" destOrd="0"/>
        <dgm:cxn modelId="42" srcId="40" destId="41" srcOrd="0" destOrd="0"/>
      </dgm:cxnLst>
      <dgm:bg/>
      <dgm:whole/>
    </dgm:dataModel>
  </dgm:clrData>
  <dgm:layoutNode name="Name0">
    <dgm:varLst>
      <dgm:chMax val="7"/>
      <dgm:chPref val="5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.127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5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Accent1" refType="w" fact="0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Child1" refType="w" fact="0.063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Parent1" refType="w" fact="0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.5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Child2" refType="w" fact="0.5635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Parent2" refType="w" fact="0.5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6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Accent1" refType="w" fact="0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Child1" refType="w" fact="0.0423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Parent1" refType="w" fact="0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Child2" refType="w" fact="0.3756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.6667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Child3" refType="w" fact="0.709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Parent3" refType="w" fact="0.6667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7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Accent1" refType="w" fact="0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Child1" refType="w" fact="0.0317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Parent1" refType="w" fact="0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2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Child2" refType="w" fact="0.2817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Parent2" refType="w" fact="0.2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Child3" refType="w" fact="0.5317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Parent3" refType="w" fact="0.5"/>
              <dgm:constr type="t" for="ch" forName="Parent3" refType="h" fact="0.0275"/>
              <dgm:constr type="w" for="ch" forName="Parent3" refType="w" fact="0.25"/>
              <dgm:constr type="h" for="ch" forName="Parent3" refType="h" fact="0.1622"/>
              <dgm:constr type="l" for="ch" forName="ChildAccent4" refType="w" fact="0.75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Child4" refType="w" fact="0.7817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Parent4" refType="w" fact="0.75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8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Accent1" refType="w" fact="0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Child1" refType="w" fact="0.0254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Parent1" refType="w" fact="0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2001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Child2" refType="w" fact="0.2255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Parent2" refType="w" fact="0.2001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Child3" refType="w" fact="0.4256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6003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Child4" refType="w" fact="0.6257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Parent4" refType="w" fact="0.6003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.7999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Child5" refType="w" fact="0.8253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Parent5" refType="w" fact="0.7999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9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Accent1" refType="w" fact="0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Child1" refType="w" fact="0.0212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Parent1" refType="w" fact="0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167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Child2" refType="w" fact="0.1888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Parent2" refType="w" fact="0.167"/>
              <dgm:constr type="t" for="ch" forName="Parent2" refType="h" fact="0.0923"/>
              <dgm:constr type="w" for="ch" forName="Parent2" refType="w" fact="0.167"/>
              <dgm:constr type="h" for="ch" forName="Parent2" refType="h" fact="0.1164"/>
              <dgm:constr type="l" for="ch" forName="ChildAccent3" refType="w" fact="0.333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Child3" refType="w" fact="0.3551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Parent3" refType="w" fact="0.3339"/>
              <dgm:constr type="t" for="ch" forName="Parent3" refType="h" fact="0.0698"/>
              <dgm:constr type="w" for="ch" forName="Parent3" refType="w" fact="0.167"/>
              <dgm:constr type="h" for="ch" forName="Parent3" refType="h" fact="0.1396"/>
              <dgm:constr type="l" for="ch" forName="ChildAccent4" refType="w" fact="0.500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Child4" refType="w" fact="0.5221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Parent4" refType="w" fact="0.501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6674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Child5" refType="w" fact="0.6886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Parent5" refType="w" fact="0.668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.833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Child6" refType="w" fact="0.8542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Parent6" refType="w" fact="0.835"/>
              <dgm:constr type="t" for="ch" forName="Parent6" refType="h" fact="0"/>
              <dgm:constr type="w" for="ch" forName="Parent6" refType="w" fact="0.165"/>
              <dgm:constr type="h" for="ch" forName="Parent6" refType="h" fact="0.2095"/>
            </dgm:constrLst>
          </dgm:if>
          <dgm:else name="Name10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Accent1" refType="w" fact="0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Child1" refType="w" fact="0.0182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Parent1" refType="w" fact="0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1432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Child2" refType="w" fact="0.1614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Parent2" refType="w" fact="0.1432"/>
              <dgm:constr type="t" for="ch" forName="Parent2" refType="h" fact="0.108"/>
              <dgm:constr type="w" for="ch" forName="Parent2" refType="w" fact="0.1432"/>
              <dgm:constr type="h" for="ch" forName="Parent2" refType="h" fact="0.1088"/>
              <dgm:constr type="l" for="ch" forName="ChildAccent3" refType="w" fact="0.2865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Child3" refType="w" fact="0.3047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Parent3" refType="w" fact="0.2865"/>
              <dgm:constr type="t" for="ch" forName="Parent3" refType="h" fact="0.087"/>
              <dgm:constr type="w" for="ch" forName="Parent3" refType="w" fact="0.143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Child4" refType="w" fact="0.4479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5726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Child5" refType="w" fact="0.5908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Parent5" refType="w" fact="0.5726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7147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Child6" refType="w" fact="0.7329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Parent6" refType="w" fact="0.716"/>
              <dgm:constr type="t" for="ch" forName="Parent6" refType="h" fact="0.0217"/>
              <dgm:constr type="w" for="ch" forName="Parent6" refType="w" fact="0.1424"/>
              <dgm:constr type="h" for="ch" forName="Parent6" refType="h" fact="0.1958"/>
              <dgm:constr type="l" for="ch" forName="ChildAccent7" refType="w" fact="0.8568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Child7" refType="w" fact="0.875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Parent7" refType="w" fact="0.8577"/>
              <dgm:constr type="t" for="ch" forName="Parent7" refType="h" fact="0"/>
              <dgm:constr type="w" for="ch" forName="Parent7" refType="w" fact="0.1423"/>
              <dgm:constr type="h" for="ch" forName="Parent7" refType="h" fact="0.2175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14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2" refType="w" fact="0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Child1" refType="w" fact="0.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ChildAccent1" refType="w" fact="0.5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Parent1" refType="w" fact="0.5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Parent2" refType="w" fact="0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15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3" refType="w" fact="0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Child2" refType="w" fact="0.3333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Child1" refType="w" fact="0.6667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ChildAccent1" refType="w" fact="0.6667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Parent1" refType="w" fact="0.6667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Parent3" refType="w" fact="0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16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4" refType="w" fact="0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Child3" refType="w" fact="0.25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Child2" refType="w" fact="0.5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Child1" refType="w" fact="0.75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ChildAccent1" refType="w" fact="0.75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Parent1" refType="w" fact="0.75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Parent2" refType="w" fact="0.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2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Parent3" refType="w" fact="0.25"/>
              <dgm:constr type="t" for="ch" forName="Parent3" refType="h" fact="0.0279"/>
              <dgm:constr type="w" for="ch" forName="Parent3" refType="w" fact="0.25"/>
              <dgm:constr type="h" for="ch" forName="Parent3" refType="h" fact="0.161"/>
              <dgm:constr type="l" for="ch" forName="ChildAccent4" refType="w" fact="0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Parent4" refType="w" fact="0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17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5" refType="w" fact="0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Child4" refType="w" fact="0.2001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Child3" refType="w" fact="0.4002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Child2" refType="w" fact="0.6003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Child1" refType="w" fact="0.7999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ChildAccent1" refType="w" fact="0.7999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Parent1" refType="w" fact="0.7999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6003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Parent2" refType="w" fact="0.6003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2001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Parent4" refType="w" fact="0.2001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Parent5" refType="w" fact="0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18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6" refType="w" fact="0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Child5" refType="w" fact="0.167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Child4" refType="w" fact="0.3339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Child3" refType="w" fact="0.5009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Child2" refType="w" fact="0.6674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Child1" refType="w" fact="0.833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ChildAccent1" refType="w" fact="0.833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Parent1" refType="w" fact="0.833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6674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Parent2" refType="w" fact="0.6674"/>
              <dgm:constr type="t" for="ch" forName="Parent2" refType="h" fact="0.0923"/>
              <dgm:constr type="w" for="ch" forName="Parent2" refType="w" fact="0.165"/>
              <dgm:constr type="h" for="ch" forName="Parent2" refType="h" fact="0.1164"/>
              <dgm:constr type="l" for="ch" forName="ChildAccent3" refType="w" fact="0.500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Parent3" refType="w" fact="0.5009"/>
              <dgm:constr type="t" for="ch" forName="Parent3" refType="h" fact="0.0698"/>
              <dgm:constr type="w" for="ch" forName="Parent3" refType="w" fact="0.166"/>
              <dgm:constr type="h" for="ch" forName="Parent3" refType="h" fact="0.1396"/>
              <dgm:constr type="l" for="ch" forName="ChildAccent4" refType="w" fact="0.333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Parent4" refType="w" fact="0.3339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167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Parent5" refType="w" fact="0.167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Parent6" refType="w" fact="0"/>
              <dgm:constr type="t" for="ch" forName="Parent6" refType="h" fact="0"/>
              <dgm:constr type="w" for="ch" forName="Parent6" refType="w" fact="0.167"/>
              <dgm:constr type="h" for="ch" forName="Parent6" refType="h" fact="0.2095"/>
            </dgm:constrLst>
          </dgm:if>
          <dgm:else name="Name19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7" refType="w" fact="0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Child6" refType="w" fact="0.1432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Child5" refType="w" fact="0.2865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Child4" refType="w" fact="0.4297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Child3" refType="w" fact="0.5726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Child2" refType="w" fact="0.7147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Child1" refType="w" fact="0.8568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ChildAccent1" refType="w" fact="0.8568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Parent1" refType="w" fact="0.8568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7147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Parent2" refType="w" fact="0.7147"/>
              <dgm:constr type="t" for="ch" forName="Parent2" refType="h" fact="0.108"/>
              <dgm:constr type="w" for="ch" forName="Parent2" refType="w" fact="0.1425"/>
              <dgm:constr type="h" for="ch" forName="Parent2" refType="h" fact="0.1088"/>
              <dgm:constr type="l" for="ch" forName="ChildAccent3" refType="w" fact="0.5726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Parent3" refType="w" fact="0.5726"/>
              <dgm:constr type="t" for="ch" forName="Parent3" refType="h" fact="0.087"/>
              <dgm:constr type="w" for="ch" forName="Parent3" refType="w" fact="0.14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2865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Parent5" refType="w" fact="0.2865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1432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Parent6" refType="w" fact="0.1432"/>
              <dgm:constr type="t" for="ch" forName="Parent6" refType="h" fact="0.0217"/>
              <dgm:constr type="w" for="ch" forName="Parent6" refType="w" fact="0.1432"/>
              <dgm:constr type="h" for="ch" forName="Parent6" refType="h" fact="0.1958"/>
              <dgm:constr type="l" for="ch" forName="ChildAccent7" refType="w" fact="0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Parent7" refType="w" fact="0"/>
              <dgm:constr type="t" for="ch" forName="Parent7" refType="h" fact="0"/>
              <dgm:constr type="w" for="ch" forName="Parent7" refType="w" fact="0.1432"/>
              <dgm:constr type="h" for="ch" forName="Parent7" refType="h" fact="0.2175"/>
            </dgm:constrLst>
          </dgm:else>
        </dgm:choose>
      </dgm:else>
    </dgm:choose>
    <dgm:forEach name="wrapper" axis="self" ptType="parTrans">
      <dgm:forEach name="accentRepeat" axis="self">
        <dgm:layoutNode name="ChildAccent" styleLbl="alignImgPlace1">
          <dgm:alg type="sp"/>
          <dgm:choose name="Name20">
            <dgm:if name="Name21" axis="followSib" ptType="node" func="cnt" op="equ" val="0">
              <dgm:shape xmlns:r="http://schemas.openxmlformats.org/officeDocument/2006/relationships" type="wedgeRectCallout" r:blip="">
                <dgm:adjLst>
                  <dgm:adj idx="1" val="0"/>
                  <dgm:adj idx="2" val="0"/>
                </dgm:adjLst>
              </dgm:shape>
            </dgm:if>
            <dgm:else name="Name22">
              <dgm:choose name="Name23">
                <dgm:if name="Name24" axis="precedSib" ptType="node" func="cnt" op="equ" val="6">
                  <dgm:shape xmlns:r="http://schemas.openxmlformats.org/officeDocument/2006/relationships" type="wedgeRectCallout" r:blip="">
                    <dgm:adjLst>
                      <dgm:adj idx="1" val="0"/>
                      <dgm:adj idx="2" val="0"/>
                    </dgm:adjLst>
                  </dgm:shape>
                </dgm:if>
                <dgm:else name="Name25">
                  <dgm:choose name="Name26">
                    <dgm:if name="Name27" func="var" arg="dir" op="equ" val="norm">
                      <dgm:shape xmlns:r="http://schemas.openxmlformats.org/officeDocument/2006/relationships" type="wedgeRectCallout" r:blip="">
                        <dgm:adjLst>
                          <dgm:adj idx="1" val="0.625"/>
                          <dgm:adj idx="2" val="0.2083"/>
                        </dgm:adjLst>
                      </dgm:shape>
                    </dgm:if>
                    <dgm:else name="Name28">
                      <dgm:shape xmlns:r="http://schemas.openxmlformats.org/officeDocument/2006/relationships" type="wedgeRectCallout" r:blip="">
                        <dgm:adjLst>
                          <dgm:adj idx="1" val="-0.625"/>
                          <dgm:adj idx="2" val="0.2083"/>
                        </dgm:adjLst>
                      </dgm:shape>
                    </dgm:else>
                  </dgm:choose>
                </dgm:else>
              </dgm:choose>
            </dgm:else>
          </dgm:choose>
          <dgm:presOf axis="des" ptType="node"/>
        </dgm:layoutNode>
      </dgm:forEach>
    </dgm:forEach>
    <dgm:forEach name="Name29" axis="ch" ptType="node" st="7" cnt="1">
      <dgm:layoutNode name="ChildAccent7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7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7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4" axis="ch" ptType="node" st="6" cnt="1">
      <dgm:layoutNode name="Child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Child6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6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9" axis="ch" ptType="node" st="5" cnt="1">
      <dgm:layoutNode name="Child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  <dgm:layoutNode name="Child5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5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4" axis="ch" ptType="node" st="4" cnt="1">
      <dgm:layoutNode name="ChildAccent4">
        <dgm:alg type="sp"/>
        <dgm:shape xmlns:r="http://schemas.openxmlformats.org/officeDocument/2006/relationships" r:blip="">
          <dgm:adjLst/>
        </dgm:shape>
        <dgm:presOf/>
        <dgm:constrLst/>
        <dgm:forEach name="Name45" ref="accent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4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9" axis="ch" ptType="node" st="3" cnt="1">
      <dgm:layoutNode name="ChildAccent3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Child3" styleLbl="revTx">
        <dgm:varLst>
          <dgm:chMax val="0"/>
          <dgm:chPref val="0"/>
          <dgm:bulletEnabled val="1"/>
        </dgm:varLst>
        <dgm:choose name="Name51">
          <dgm:if name="Name5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3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4" axis="ch" ptType="node" st="2" cnt="1">
      <dgm:layoutNode name="ChildAccent2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  <dgm:layoutNode name="Child2" styleLbl="revTx">
        <dgm:varLst>
          <dgm:chMax val="0"/>
          <dgm:chPref val="0"/>
          <dgm:bulletEnabled val="1"/>
        </dgm:varLst>
        <dgm:choose name="Name56">
          <dgm:if name="Name5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2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9" axis="ch" ptType="node" cnt="1">
      <dgm:layoutNode name="ChildAccent1">
        <dgm:alg type="sp"/>
        <dgm:shape xmlns:r="http://schemas.openxmlformats.org/officeDocument/2006/relationships" r:blip="">
          <dgm:adjLst/>
        </dgm:shape>
        <dgm:presOf/>
        <dgm:constrLst/>
        <dgm:forEach name="Name60" ref="accentRepeat"/>
      </dgm:layoutNode>
      <dgm:layoutNode name="Child1" styleLbl="revTx">
        <dgm:varLst>
          <dgm:chMax val="0"/>
          <dgm:chPref val="0"/>
          <dgm:bulletEnabled val="1"/>
        </dgm:varLst>
        <dgm:choose name="Name61">
          <dgm:if name="Name6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6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1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0.1514</cdr:x>
      <cdr:y>0.08696</cdr:y>
    </cdr:from>
    <cdr:to>
      <cdr:x>0.48608</cdr:x>
      <cdr:y>0.23189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68152" y="432048"/>
          <a:ext cx="3024334" cy="72009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r>
            <a:rPr lang="ko-KR" altLang="en-US" sz="1400" dirty="0" err="1" smtClean="0"/>
            <a:t>기타암</a:t>
          </a:r>
          <a:r>
            <a:rPr lang="ko-KR" altLang="en-US" sz="1400" dirty="0" smtClean="0"/>
            <a:t> </a:t>
          </a:r>
          <a:r>
            <a:rPr lang="en-US" altLang="ko-KR" sz="1400" dirty="0" smtClean="0"/>
            <a:t>: </a:t>
          </a:r>
          <a:r>
            <a:rPr lang="ko-KR" altLang="en-US" sz="1400" dirty="0" smtClean="0"/>
            <a:t>복막암</a:t>
          </a:r>
          <a:r>
            <a:rPr lang="en-US" altLang="ko-KR" sz="1400" dirty="0" smtClean="0"/>
            <a:t>, </a:t>
          </a:r>
          <a:r>
            <a:rPr lang="ko-KR" altLang="en-US" sz="1400" dirty="0" err="1" smtClean="0"/>
            <a:t>부신암</a:t>
          </a:r>
          <a:r>
            <a:rPr lang="en-US" altLang="ko-KR" sz="1400" dirty="0" smtClean="0"/>
            <a:t>, </a:t>
          </a:r>
          <a:r>
            <a:rPr lang="ko-KR" altLang="en-US" sz="1400" dirty="0" err="1" smtClean="0"/>
            <a:t>성문암</a:t>
          </a:r>
          <a:r>
            <a:rPr lang="en-US" altLang="ko-KR" sz="1400" dirty="0" smtClean="0"/>
            <a:t>, </a:t>
          </a:r>
          <a:r>
            <a:rPr lang="ko-KR" altLang="en-US" sz="1400" dirty="0" err="1" smtClean="0"/>
            <a:t>악성흑색종</a:t>
          </a:r>
          <a:r>
            <a:rPr lang="en-US" altLang="ko-KR" sz="1400" dirty="0" smtClean="0"/>
            <a:t>, </a:t>
          </a:r>
          <a:r>
            <a:rPr lang="ko-KR" altLang="en-US" sz="1400" dirty="0" smtClean="0"/>
            <a:t>뇌종양</a:t>
          </a:r>
          <a:r>
            <a:rPr lang="en-US" altLang="ko-KR" sz="1400" dirty="0" smtClean="0"/>
            <a:t>, </a:t>
          </a:r>
          <a:r>
            <a:rPr lang="ko-KR" altLang="en-US" sz="1400" dirty="0" err="1" smtClean="0"/>
            <a:t>림프종</a:t>
          </a:r>
          <a:r>
            <a:rPr lang="ko-KR" altLang="en-US" sz="1400" dirty="0" smtClean="0"/>
            <a:t> 등</a:t>
          </a:r>
          <a:endParaRPr lang="ko-KR" altLang="en-US" sz="1400" dirty="0"/>
        </a:p>
      </cdr:txBody>
    </cdr:sp>
  </cdr:relSizeAnchor>
  <cdr:relSizeAnchor xmlns:cdr="http://schemas.openxmlformats.org/drawingml/2006/chartDrawing">
    <cdr:from>
      <cdr:x>0.85264</cdr:x>
      <cdr:y>0.65217</cdr:y>
    </cdr:from>
    <cdr:to>
      <cdr:x>0.92435</cdr:x>
      <cdr:y>0.76811</cdr:y>
    </cdr:to>
    <cdr:sp macro="" textlink="">
      <cdr:nvSpPr>
        <cdr:cNvPr id="3" name="직사각형 2"/>
        <cdr:cNvSpPr/>
      </cdr:nvSpPr>
      <cdr:spPr>
        <a:xfrm xmlns:a="http://schemas.openxmlformats.org/drawingml/2006/main">
          <a:off x="7704856" y="3240360"/>
          <a:ext cx="648007" cy="5760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0.15213</cdr:y>
    </cdr:to>
    <cdr:sp macro="" textlink="">
      <cdr:nvSpPr>
        <cdr:cNvPr id="2" name="TextBox 4"/>
        <cdr:cNvSpPr txBox="1"/>
      </cdr:nvSpPr>
      <cdr:spPr>
        <a:xfrm xmlns:a="http://schemas.openxmlformats.org/drawingml/2006/main">
          <a:off x="-216024" y="-1440160"/>
          <a:ext cx="6696744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HY울릉도M"/>
              <a:ea typeface="HY울릉도M"/>
            </a:defRPr>
          </a:lvl1pPr>
          <a:lvl2pPr marL="457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HY울릉도M"/>
              <a:ea typeface="HY울릉도M"/>
            </a:defRPr>
          </a:lvl2pPr>
          <a:lvl3pPr marL="914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HY울릉도M"/>
              <a:ea typeface="HY울릉도M"/>
            </a:defRPr>
          </a:lvl3pPr>
          <a:lvl4pPr marL="1371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HY울릉도M"/>
              <a:ea typeface="HY울릉도M"/>
            </a:defRPr>
          </a:lvl4pPr>
          <a:lvl5pPr marL="18288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HY울릉도M"/>
              <a:ea typeface="HY울릉도M"/>
            </a:defRPr>
          </a:lvl5pPr>
          <a:lvl6pPr marL="22860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HY울릉도M"/>
              <a:ea typeface="HY울릉도M"/>
            </a:defRPr>
          </a:lvl6pPr>
          <a:lvl7pPr marL="27432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HY울릉도M"/>
              <a:ea typeface="HY울릉도M"/>
            </a:defRPr>
          </a:lvl7pPr>
          <a:lvl8pPr marL="32004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HY울릉도M"/>
              <a:ea typeface="HY울릉도M"/>
            </a:defRPr>
          </a:lvl8pPr>
          <a:lvl9pPr marL="3657600" algn="l" defTabSz="914400" rtl="0" eaLnBrk="1" latinLnBrk="1" hangingPunct="1">
            <a:defRPr sz="1800" kern="1200">
              <a:solidFill>
                <a:sysClr val="windowText" lastClr="000000"/>
              </a:solidFill>
              <a:latin typeface="HY울릉도M"/>
              <a:ea typeface="HY울릉도M"/>
            </a:defRPr>
          </a:lvl9pPr>
        </a:lstStyle>
        <a:p xmlns:a="http://schemas.openxmlformats.org/drawingml/2006/main">
          <a:pPr algn="ctr" fontAlgn="auto">
            <a:spcBef>
              <a:spcPts val="0"/>
            </a:spcBef>
            <a:spcAft>
              <a:spcPts val="0"/>
            </a:spcAft>
            <a:defRPr/>
          </a:pPr>
          <a:endParaRPr kumimoji="0" lang="ko-KR" altLang="en-US" sz="3600" b="1" spc="-150" dirty="0">
            <a:ln>
              <a:solidFill>
                <a:sysClr val="windowText" lastClr="000000">
                  <a:lumMod val="75000"/>
                  <a:lumOff val="25000"/>
                  <a:alpha val="30000"/>
                </a:sysClr>
              </a:solidFill>
            </a:ln>
            <a:latin typeface="HY울릉도M"/>
            <a:ea typeface="HY울릉도M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960A5-FF34-4636-AF6B-D89EB171B0AB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2BB5A8-23AC-43C7-8C74-B5A1B2CFF3E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085C40-6126-4561-9A82-8A9DF3CB2839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7923C6-410A-4707-BE9D-85F67B2B6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923C6-410A-4707-BE9D-85F67B2B65BA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암관리법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시행규칙</a:t>
            </a:r>
          </a:p>
          <a:p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시행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2011.6.1] [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보건복지부령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58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호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2011.6.1,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전부개정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]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923C6-410A-4707-BE9D-85F67B2B65BA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팀원간 실시간 장소불문 환자정보의 공유가 가능하여 돌봄의 중복을 피하고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각 영역별로 한층 더 질 높은 돌봄을 제공할 수가 </a:t>
            </a:r>
            <a:r>
              <a:rPr lang="ko-KR" altLang="en-US" baseline="0" dirty="0" err="1" smtClean="0"/>
              <a:t>있슴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923C6-410A-4707-BE9D-85F67B2B65BA}" type="slidenum">
              <a:rPr lang="ko-KR" altLang="en-US" smtClean="0"/>
              <a:pPr/>
              <a:t>57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부산대학교병원 전경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4149080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51874-A378-4B7C-9720-25FA8CECA29B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79DC-B039-4978-BD48-5396A2C6DC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부산대학교병원 전경.jpg"/>
          <p:cNvPicPr>
            <a:picLocks noChangeAspect="1"/>
          </p:cNvPicPr>
          <p:nvPr userDrawn="1"/>
        </p:nvPicPr>
        <p:blipFill>
          <a:blip r:embed="rId2" cstate="print">
            <a:lum bright="59000" contrast="-41000"/>
          </a:blip>
          <a:srcRect t="20935"/>
          <a:stretch>
            <a:fillRect/>
          </a:stretch>
        </p:blipFill>
        <p:spPr>
          <a:xfrm>
            <a:off x="0" y="0"/>
            <a:ext cx="9144000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Y울릉도M" pitchFamily="18" charset="-127"/>
                <a:ea typeface="HY울릉도M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51874-A378-4B7C-9720-25FA8CECA29B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79DC-B039-4978-BD48-5396A2C6DC8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 descr="PNUHeart.jpg"/>
          <p:cNvPicPr>
            <a:picLocks noChangeAspect="1"/>
          </p:cNvPicPr>
          <p:nvPr userDrawn="1"/>
        </p:nvPicPr>
        <p:blipFill>
          <a:blip r:embed="rId3" cstate="print"/>
          <a:srcRect b="6779"/>
          <a:stretch>
            <a:fillRect/>
          </a:stretch>
        </p:blipFill>
        <p:spPr>
          <a:xfrm>
            <a:off x="8243672" y="6438352"/>
            <a:ext cx="900328" cy="4196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51874-A378-4B7C-9720-25FA8CECA29B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79DC-B039-4978-BD48-5396A2C6DC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51874-A378-4B7C-9720-25FA8CECA29B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79DC-B039-4978-BD48-5396A2C6DC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51874-A378-4B7C-9720-25FA8CECA29B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79DC-B039-4978-BD48-5396A2C6DC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51874-A378-4B7C-9720-25FA8CECA29B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79DC-B039-4978-BD48-5396A2C6DC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51874-A378-4B7C-9720-25FA8CECA29B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79DC-B039-4978-BD48-5396A2C6DC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51874-A378-4B7C-9720-25FA8CECA29B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79DC-B039-4978-BD48-5396A2C6DC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51874-A378-4B7C-9720-25FA8CECA29B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79DC-B039-4978-BD48-5396A2C6DC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51874-A378-4B7C-9720-25FA8CECA29B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79DC-B039-4978-BD48-5396A2C6DC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51874-A378-4B7C-9720-25FA8CECA29B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79DC-B039-4978-BD48-5396A2C6DC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51874-A378-4B7C-9720-25FA8CECA29B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A79DC-B039-4978-BD48-5396A2C6DC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4149080"/>
            <a:ext cx="7772400" cy="1728192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ea typeface="HY울릉도M" pitchFamily="18" charset="-127"/>
              </a:rPr>
              <a:t>호스피스완화의료팀원 간의 소통을 위한</a:t>
            </a:r>
            <a:r>
              <a:rPr lang="en-US" altLang="ko-KR" sz="2800" dirty="0" smtClean="0">
                <a:ea typeface="HY울릉도M" pitchFamily="18" charset="-127"/>
              </a:rPr>
              <a:t/>
            </a:r>
            <a:br>
              <a:rPr lang="en-US" altLang="ko-KR" sz="2800" dirty="0" smtClean="0">
                <a:ea typeface="HY울릉도M" pitchFamily="18" charset="-127"/>
              </a:rPr>
            </a:br>
            <a:r>
              <a:rPr lang="ko-KR" altLang="en-US" sz="2800" dirty="0" smtClean="0">
                <a:ea typeface="HY울릉도M" pitchFamily="18" charset="-127"/>
              </a:rPr>
              <a:t> 전산프로그램 개발 및 적용</a:t>
            </a:r>
            <a:r>
              <a:rPr lang="en-US" altLang="ko-KR" sz="2800" dirty="0" smtClean="0">
                <a:ea typeface="HY울릉도M" pitchFamily="18" charset="-127"/>
              </a:rPr>
              <a:t/>
            </a:r>
            <a:br>
              <a:rPr lang="en-US" altLang="ko-KR" sz="2800" dirty="0" smtClean="0">
                <a:ea typeface="HY울릉도M" pitchFamily="18" charset="-127"/>
              </a:rPr>
            </a:br>
            <a:r>
              <a:rPr lang="en-US" altLang="ko-KR" sz="2400" dirty="0" smtClean="0">
                <a:ea typeface="HY울릉도M" pitchFamily="18" charset="-127"/>
              </a:rPr>
              <a:t>-Hospice Flow-</a:t>
            </a:r>
            <a:r>
              <a:rPr lang="ko-KR" altLang="en-US" sz="3200" dirty="0" smtClean="0">
                <a:ea typeface="HY울릉도M" pitchFamily="18" charset="-127"/>
              </a:rPr>
              <a:t> </a:t>
            </a:r>
            <a:endParaRPr lang="ko-KR" altLang="en-US" sz="2800" dirty="0">
              <a:ea typeface="HY울릉도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5877272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800" dirty="0" err="1" smtClean="0">
                <a:latin typeface="+mj-ea"/>
                <a:ea typeface="+mj-ea"/>
              </a:rPr>
              <a:t>부산지역암센터</a:t>
            </a:r>
            <a:r>
              <a:rPr lang="ko-KR" altLang="en-US" sz="2800" dirty="0" smtClean="0">
                <a:latin typeface="+mj-ea"/>
                <a:ea typeface="+mj-ea"/>
              </a:rPr>
              <a:t> 완화의료센터 팀장 </a:t>
            </a:r>
            <a:r>
              <a:rPr lang="ko-KR" altLang="en-US" sz="2800" dirty="0" err="1" smtClean="0">
                <a:latin typeface="+mj-ea"/>
                <a:ea typeface="+mj-ea"/>
              </a:rPr>
              <a:t>김대숙</a:t>
            </a:r>
            <a:endParaRPr lang="ko-KR" altLang="en-US" sz="2800" dirty="0">
              <a:latin typeface="+mj-ea"/>
              <a:ea typeface="+mj-ea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164288" y="6597352"/>
            <a:ext cx="1512168" cy="2606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2014.12.11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800" dirty="0" smtClean="0">
                <a:latin typeface="+mj-ea"/>
                <a:ea typeface="+mj-ea"/>
              </a:rPr>
              <a:t>목 차</a:t>
            </a:r>
            <a:endParaRPr lang="ko-KR" altLang="en-US" sz="4800" dirty="0">
              <a:latin typeface="+mj-ea"/>
              <a:ea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16424"/>
          </a:xfrm>
        </p:spPr>
        <p:txBody>
          <a:bodyPr>
            <a:norm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ko-KR" altLang="en-US" sz="3600" dirty="0" smtClean="0">
                <a:latin typeface="+mj-ea"/>
                <a:ea typeface="+mj-ea"/>
              </a:rPr>
              <a:t>사업의 필요성 및 목적</a:t>
            </a:r>
            <a:endParaRPr lang="en-US" altLang="ko-KR" sz="3600" dirty="0" smtClean="0"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ko-KR" altLang="en-US" sz="3600" dirty="0" smtClean="0">
                <a:latin typeface="+mj-ea"/>
                <a:ea typeface="+mj-ea"/>
              </a:rPr>
              <a:t>사업 계획</a:t>
            </a:r>
            <a:endParaRPr lang="en-US" altLang="ko-KR" sz="3600" dirty="0" smtClean="0"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ko-KR" altLang="en-US" sz="3600" dirty="0" smtClean="0">
                <a:latin typeface="+mj-ea"/>
                <a:ea typeface="+mj-ea"/>
              </a:rPr>
              <a:t>사업 추진 내용</a:t>
            </a:r>
            <a:endParaRPr lang="en-US" altLang="ko-KR" sz="3600" dirty="0" smtClean="0"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romanUcPeriod"/>
            </a:pPr>
            <a:r>
              <a:rPr lang="ko-KR" altLang="en-US" sz="3600" dirty="0" smtClean="0">
                <a:latin typeface="+mj-ea"/>
                <a:ea typeface="+mj-ea"/>
              </a:rPr>
              <a:t>사업 추진 결과</a:t>
            </a:r>
            <a:endParaRPr lang="ko-KR" altLang="en-US" sz="3600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부산대학교병원 전경.jpg"/>
          <p:cNvPicPr>
            <a:picLocks noChangeAspect="1"/>
          </p:cNvPicPr>
          <p:nvPr/>
        </p:nvPicPr>
        <p:blipFill>
          <a:blip r:embed="rId3" cstate="print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722313" y="2276873"/>
            <a:ext cx="7772400" cy="3816424"/>
          </a:xfrm>
        </p:spPr>
        <p:txBody>
          <a:bodyPr>
            <a:normAutofit fontScale="90000"/>
          </a:bodyPr>
          <a:lstStyle/>
          <a:p>
            <a:r>
              <a:rPr lang="en-US" altLang="ko-KR" sz="2400" dirty="0" smtClean="0">
                <a:latin typeface="+mn-ea"/>
                <a:ea typeface="+mn-ea"/>
              </a:rPr>
              <a:t>1. </a:t>
            </a:r>
            <a:r>
              <a:rPr lang="ko-KR" altLang="en-US" sz="2400" dirty="0" smtClean="0">
                <a:latin typeface="+mn-ea"/>
                <a:ea typeface="+mn-ea"/>
              </a:rPr>
              <a:t>말기암환자 완화의료기관 이용 실태</a:t>
            </a:r>
            <a:r>
              <a:rPr lang="en-US" altLang="ko-KR" sz="2400" dirty="0" smtClean="0">
                <a:latin typeface="+mn-ea"/>
                <a:ea typeface="+mn-ea"/>
              </a:rPr>
              <a:t/>
            </a:r>
            <a:br>
              <a:rPr lang="en-US" altLang="ko-KR" sz="2400" dirty="0" smtClean="0">
                <a:latin typeface="+mn-ea"/>
                <a:ea typeface="+mn-ea"/>
              </a:rPr>
            </a:br>
            <a:r>
              <a:rPr lang="en-US" altLang="ko-KR" sz="2400" dirty="0" smtClean="0">
                <a:latin typeface="+mn-ea"/>
                <a:ea typeface="+mn-ea"/>
              </a:rPr>
              <a:t/>
            </a:r>
            <a:br>
              <a:rPr lang="en-US" altLang="ko-KR" sz="2400" dirty="0" smtClean="0">
                <a:latin typeface="+mn-ea"/>
                <a:ea typeface="+mn-ea"/>
              </a:rPr>
            </a:br>
            <a:r>
              <a:rPr lang="en-US" altLang="ko-KR" sz="2400" dirty="0" smtClean="0">
                <a:latin typeface="+mn-ea"/>
                <a:ea typeface="+mn-ea"/>
              </a:rPr>
              <a:t>2. </a:t>
            </a:r>
            <a:r>
              <a:rPr lang="ko-KR" altLang="en-US" sz="2400" dirty="0" smtClean="0">
                <a:latin typeface="+mn-ea"/>
                <a:ea typeface="+mn-ea"/>
              </a:rPr>
              <a:t>전국 완화의료전문기관 현황</a:t>
            </a:r>
            <a:r>
              <a:rPr lang="en-US" altLang="ko-KR" sz="2400" dirty="0" smtClean="0">
                <a:latin typeface="+mn-ea"/>
                <a:ea typeface="+mn-ea"/>
              </a:rPr>
              <a:t/>
            </a:r>
            <a:br>
              <a:rPr lang="en-US" altLang="ko-KR" sz="2400" dirty="0" smtClean="0">
                <a:latin typeface="+mn-ea"/>
                <a:ea typeface="+mn-ea"/>
              </a:rPr>
            </a:br>
            <a:r>
              <a:rPr lang="en-US" altLang="ko-KR" sz="2400" dirty="0" smtClean="0">
                <a:latin typeface="+mn-ea"/>
                <a:ea typeface="+mn-ea"/>
              </a:rPr>
              <a:t/>
            </a:r>
            <a:br>
              <a:rPr lang="en-US" altLang="ko-KR" sz="2400" dirty="0" smtClean="0">
                <a:latin typeface="+mn-ea"/>
                <a:ea typeface="+mn-ea"/>
              </a:rPr>
            </a:br>
            <a:r>
              <a:rPr lang="en-US" altLang="ko-KR" sz="2400" dirty="0" smtClean="0">
                <a:latin typeface="+mn-ea"/>
                <a:ea typeface="+mn-ea"/>
              </a:rPr>
              <a:t>3.</a:t>
            </a:r>
            <a:r>
              <a:rPr lang="ko-KR" altLang="en-US" sz="2400" dirty="0" smtClean="0">
                <a:latin typeface="+mn-ea"/>
                <a:ea typeface="+mn-ea"/>
              </a:rPr>
              <a:t>완화의료전문기관 병상 현황</a:t>
            </a:r>
            <a:r>
              <a:rPr lang="en-US" altLang="ko-KR" sz="2400" dirty="0" smtClean="0">
                <a:latin typeface="+mn-ea"/>
                <a:ea typeface="+mn-ea"/>
              </a:rPr>
              <a:t/>
            </a:r>
            <a:br>
              <a:rPr lang="en-US" altLang="ko-KR" sz="2400" dirty="0" smtClean="0">
                <a:latin typeface="+mn-ea"/>
                <a:ea typeface="+mn-ea"/>
              </a:rPr>
            </a:br>
            <a:r>
              <a:rPr lang="en-US" altLang="ko-KR" sz="2400" dirty="0" smtClean="0">
                <a:latin typeface="+mn-ea"/>
                <a:ea typeface="+mn-ea"/>
              </a:rPr>
              <a:t/>
            </a:r>
            <a:br>
              <a:rPr lang="en-US" altLang="ko-KR" sz="2400" dirty="0" smtClean="0">
                <a:latin typeface="+mn-ea"/>
                <a:ea typeface="+mn-ea"/>
              </a:rPr>
            </a:br>
            <a:r>
              <a:rPr lang="en-US" altLang="ko-KR" sz="2400" dirty="0" smtClean="0">
                <a:latin typeface="+mn-ea"/>
                <a:ea typeface="+mn-ea"/>
              </a:rPr>
              <a:t>4.</a:t>
            </a:r>
            <a:r>
              <a:rPr lang="ko-KR" altLang="en-US" sz="2400" dirty="0" smtClean="0">
                <a:latin typeface="+mn-ea"/>
                <a:ea typeface="+mn-ea"/>
              </a:rPr>
              <a:t>연도별 전국 완화의료서비스 이용률</a:t>
            </a:r>
            <a:r>
              <a:rPr lang="en-US" altLang="ko-KR" sz="2400" dirty="0" smtClean="0">
                <a:latin typeface="+mn-ea"/>
                <a:ea typeface="+mn-ea"/>
              </a:rPr>
              <a:t/>
            </a:r>
            <a:br>
              <a:rPr lang="en-US" altLang="ko-KR" sz="2400" dirty="0" smtClean="0">
                <a:latin typeface="+mn-ea"/>
                <a:ea typeface="+mn-ea"/>
              </a:rPr>
            </a:br>
            <a:r>
              <a:rPr lang="en-US" altLang="ko-KR" sz="2400" dirty="0" smtClean="0">
                <a:latin typeface="+mn-ea"/>
                <a:ea typeface="+mn-ea"/>
              </a:rPr>
              <a:t/>
            </a:r>
            <a:br>
              <a:rPr lang="en-US" altLang="ko-KR" sz="2400" dirty="0" smtClean="0">
                <a:latin typeface="+mn-ea"/>
                <a:ea typeface="+mn-ea"/>
              </a:rPr>
            </a:br>
            <a:r>
              <a:rPr lang="en-US" altLang="ko-KR" sz="2400" dirty="0" smtClean="0">
                <a:latin typeface="+mn-ea"/>
                <a:ea typeface="+mn-ea"/>
              </a:rPr>
              <a:t>5. 2</a:t>
            </a:r>
            <a:r>
              <a:rPr lang="ko-KR" altLang="en-US" sz="2400" dirty="0" smtClean="0">
                <a:latin typeface="+mn-ea"/>
                <a:ea typeface="+mn-ea"/>
              </a:rPr>
              <a:t>주기인증평가 완화의료 인증 기준 신설</a:t>
            </a:r>
            <a:r>
              <a:rPr lang="en-US" altLang="ko-KR" sz="2400" dirty="0" smtClean="0">
                <a:latin typeface="+mn-ea"/>
                <a:ea typeface="+mn-ea"/>
              </a:rPr>
              <a:t/>
            </a:r>
            <a:br>
              <a:rPr lang="en-US" altLang="ko-KR" sz="2400" dirty="0" smtClean="0">
                <a:latin typeface="+mn-ea"/>
                <a:ea typeface="+mn-ea"/>
              </a:rPr>
            </a:br>
            <a:r>
              <a:rPr lang="en-US" altLang="ko-KR" sz="2400" dirty="0" smtClean="0">
                <a:latin typeface="+mn-ea"/>
                <a:ea typeface="+mn-ea"/>
              </a:rPr>
              <a:t/>
            </a:r>
            <a:br>
              <a:rPr lang="en-US" altLang="ko-KR" sz="2400" dirty="0" smtClean="0">
                <a:latin typeface="+mn-ea"/>
                <a:ea typeface="+mn-ea"/>
              </a:rPr>
            </a:br>
            <a:r>
              <a:rPr lang="en-US" altLang="ko-KR" sz="2400" dirty="0" smtClean="0">
                <a:latin typeface="+mn-ea"/>
                <a:ea typeface="+mn-ea"/>
              </a:rPr>
              <a:t/>
            </a:r>
            <a:br>
              <a:rPr lang="en-US" altLang="ko-KR" sz="2400" dirty="0" smtClean="0">
                <a:latin typeface="+mn-ea"/>
                <a:ea typeface="+mn-ea"/>
              </a:rPr>
            </a:br>
            <a:r>
              <a:rPr lang="en-US" altLang="ko-KR" sz="2400" dirty="0" smtClean="0">
                <a:latin typeface="+mn-ea"/>
                <a:ea typeface="+mn-ea"/>
              </a:rPr>
              <a:t> </a:t>
            </a:r>
            <a:endParaRPr lang="ko-KR" altLang="en-US" sz="2400" dirty="0">
              <a:latin typeface="+mn-ea"/>
              <a:ea typeface="+mn-ea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idx="1"/>
          </p:nvPr>
        </p:nvSpPr>
        <p:spPr>
          <a:xfrm>
            <a:off x="611560" y="476672"/>
            <a:ext cx="7772400" cy="1500187"/>
          </a:xfrm>
        </p:spPr>
        <p:txBody>
          <a:bodyPr anchor="ctr">
            <a:normAutofit/>
          </a:bodyPr>
          <a:lstStyle/>
          <a:p>
            <a:pPr marL="857250" indent="-857250" algn="ctr">
              <a:buFont typeface="+mj-lt"/>
              <a:buAutoNum type="romanUcPeriod"/>
            </a:pPr>
            <a:r>
              <a:rPr lang="ko-KR" altLang="en-US" sz="4400" b="1" dirty="0" smtClean="0">
                <a:solidFill>
                  <a:schemeClr val="tx1"/>
                </a:solidFill>
                <a:latin typeface="+mj-ea"/>
                <a:ea typeface="+mj-ea"/>
              </a:rPr>
              <a:t>사업의 필요성 및 목적</a:t>
            </a:r>
            <a:endParaRPr lang="ko-KR" altLang="en-US" sz="4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b="1" dirty="0" smtClean="0">
                <a:latin typeface="+mj-ea"/>
                <a:ea typeface="+mj-ea"/>
              </a:rPr>
              <a:t>1. </a:t>
            </a:r>
            <a:r>
              <a:rPr lang="ko-KR" altLang="en-US" sz="3600" b="1" dirty="0" smtClean="0">
                <a:latin typeface="+mj-ea"/>
                <a:ea typeface="+mj-ea"/>
              </a:rPr>
              <a:t>말기 암환자 의료기관 이용 실태</a:t>
            </a:r>
            <a:endParaRPr lang="ko-KR" altLang="en-US" sz="3600" b="1" dirty="0">
              <a:latin typeface="+mj-ea"/>
              <a:ea typeface="+mj-ea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57644" t="59106" r="10008" b="8096"/>
          <a:stretch>
            <a:fillRect/>
          </a:stretch>
        </p:blipFill>
        <p:spPr bwMode="auto">
          <a:xfrm>
            <a:off x="0" y="2852936"/>
            <a:ext cx="6408712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1115616" y="2708920"/>
            <a:ext cx="4392488" cy="4261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+mj-ea"/>
                <a:ea typeface="+mj-ea"/>
              </a:rPr>
              <a:t>사망 </a:t>
            </a:r>
            <a:r>
              <a:rPr lang="en-US" altLang="ko-KR" dirty="0" smtClean="0">
                <a:latin typeface="+mj-ea"/>
                <a:ea typeface="+mj-ea"/>
              </a:rPr>
              <a:t>2</a:t>
            </a:r>
            <a:r>
              <a:rPr lang="ko-KR" altLang="en-US" dirty="0" smtClean="0">
                <a:latin typeface="+mj-ea"/>
                <a:ea typeface="+mj-ea"/>
              </a:rPr>
              <a:t>주전 의료이용자 수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1496596"/>
            <a:ext cx="8280920" cy="936104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※</a:t>
            </a:r>
            <a:r>
              <a:rPr lang="en-US" altLang="ko-KR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[</a:t>
            </a:r>
            <a:r>
              <a:rPr lang="ko-KR" altLang="en-US" dirty="0" err="1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말기암</a:t>
            </a:r>
            <a:r>
              <a:rPr lang="en-US" altLang="ko-KR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]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적극적인 치료에도 불구하고 근원적</a:t>
            </a:r>
            <a:r>
              <a:rPr lang="ko-KR" altLang="en-US" dirty="0">
                <a:solidFill>
                  <a:schemeClr val="tx1"/>
                </a:solidFill>
                <a:latin typeface="+mn-ea"/>
              </a:rPr>
              <a:t>인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회복의 가능성이 없고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점차 </a:t>
            </a:r>
            <a:endParaRPr lang="en-US" altLang="ko-KR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  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증상이 악화되어 몇 개월 내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통상 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3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개월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사망이 예상되는 암</a:t>
            </a:r>
            <a:endParaRPr lang="ko-KR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300192" y="2996952"/>
            <a:ext cx="2691441" cy="280831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err="1" smtClean="0">
                <a:latin typeface="+mn-ea"/>
              </a:rPr>
              <a:t>말기암</a:t>
            </a:r>
            <a:r>
              <a:rPr lang="ko-KR" altLang="en-US" sz="1400" dirty="0" smtClean="0">
                <a:latin typeface="+mn-ea"/>
              </a:rPr>
              <a:t> 진단 이후에도 의료    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이용 행태 큰 변화  없음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+mn-ea"/>
              </a:rPr>
              <a:t>☞ </a:t>
            </a:r>
            <a:r>
              <a:rPr lang="en-US" altLang="ko-KR" sz="1400" dirty="0" smtClean="0">
                <a:latin typeface="+mn-ea"/>
              </a:rPr>
              <a:t>CT/MRI/PET </a:t>
            </a:r>
            <a:r>
              <a:rPr lang="ko-KR" altLang="en-US" sz="1400" dirty="0" smtClean="0">
                <a:latin typeface="+mn-ea"/>
              </a:rPr>
              <a:t>등 진단검사</a:t>
            </a:r>
            <a:r>
              <a:rPr lang="en-US" altLang="ko-KR" sz="1400" dirty="0" smtClean="0">
                <a:latin typeface="+mn-ea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</a:t>
            </a:r>
            <a:r>
              <a:rPr lang="ko-KR" altLang="en-US" sz="1400" dirty="0" smtClean="0">
                <a:latin typeface="+mn-ea"/>
              </a:rPr>
              <a:t>항암제 사용 여전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400" dirty="0" smtClean="0">
                <a:latin typeface="+mn-ea"/>
              </a:rPr>
              <a:t> 사망에 가까울수록 </a:t>
            </a:r>
            <a:r>
              <a:rPr lang="ko-KR" altLang="en-US" sz="1400" dirty="0" err="1" smtClean="0">
                <a:latin typeface="+mn-ea"/>
              </a:rPr>
              <a:t>기도삽관</a:t>
            </a:r>
            <a:r>
              <a:rPr lang="en-US" altLang="ko-KR" sz="1400" dirty="0" smtClean="0">
                <a:latin typeface="+mn-ea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심폐소생술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인공호흡기 ↑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ko-KR" sz="1400" dirty="0" smtClean="0">
                <a:latin typeface="+mn-ea"/>
              </a:rPr>
              <a:t>☞</a:t>
            </a:r>
            <a:r>
              <a:rPr lang="ko-KR" altLang="en-US" sz="1400" dirty="0" smtClean="0">
                <a:latin typeface="+mn-ea"/>
              </a:rPr>
              <a:t>사망 </a:t>
            </a:r>
            <a:r>
              <a:rPr lang="en-US" altLang="ko-KR" sz="1400" dirty="0" smtClean="0">
                <a:latin typeface="+mn-ea"/>
              </a:rPr>
              <a:t>1</a:t>
            </a:r>
            <a:r>
              <a:rPr lang="ko-KR" altLang="en-US" sz="1400" dirty="0" smtClean="0">
                <a:latin typeface="+mn-ea"/>
              </a:rPr>
              <a:t>개월 전 응급실 이용 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</a:t>
            </a:r>
            <a:r>
              <a:rPr lang="ko-KR" altLang="en-US" sz="1400" dirty="0" smtClean="0">
                <a:latin typeface="+mn-ea"/>
              </a:rPr>
              <a:t>급증</a:t>
            </a:r>
            <a:endParaRPr lang="en-US" altLang="ko-KR" sz="1400" dirty="0" smtClean="0">
              <a:latin typeface="+mn-ea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4463480" y="6353944"/>
            <a:ext cx="4680520" cy="504056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 smtClean="0"/>
              <a:t>출처</a:t>
            </a:r>
            <a:r>
              <a:rPr lang="en-US" altLang="ko-KR" sz="1600" dirty="0" smtClean="0"/>
              <a:t>: 2013</a:t>
            </a:r>
            <a:r>
              <a:rPr lang="ko-KR" altLang="en-US" sz="1600" dirty="0" smtClean="0"/>
              <a:t>년 호스피스완화의료 활성화 대책</a:t>
            </a:r>
            <a:endParaRPr lang="ko-KR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b="1" dirty="0" smtClean="0">
                <a:latin typeface="+mj-ea"/>
                <a:ea typeface="+mj-ea"/>
              </a:rPr>
              <a:t>1. </a:t>
            </a:r>
            <a:r>
              <a:rPr lang="ko-KR" altLang="en-US" sz="3600" b="1" dirty="0" smtClean="0">
                <a:latin typeface="+mj-ea"/>
                <a:ea typeface="+mj-ea"/>
              </a:rPr>
              <a:t>말기 암환자 의료기관 이용 실태</a:t>
            </a:r>
            <a:endParaRPr lang="ko-KR" altLang="en-US" sz="3600" b="1" dirty="0">
              <a:latin typeface="+mj-ea"/>
              <a:ea typeface="+mj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51520" y="1484784"/>
            <a:ext cx="6048672" cy="9361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dirty="0" smtClean="0">
                <a:latin typeface="+mn-ea"/>
              </a:rPr>
              <a:t>환자 사망 </a:t>
            </a:r>
            <a:r>
              <a:rPr lang="en-US" altLang="ko-KR" dirty="0" smtClean="0">
                <a:latin typeface="+mn-ea"/>
              </a:rPr>
              <a:t>3</a:t>
            </a:r>
            <a:r>
              <a:rPr lang="ko-KR" altLang="en-US" dirty="0" smtClean="0">
                <a:latin typeface="+mn-ea"/>
              </a:rPr>
              <a:t>개월 전 의료비는 </a:t>
            </a:r>
            <a:r>
              <a:rPr lang="en-US" altLang="ko-KR" dirty="0" smtClean="0">
                <a:latin typeface="+mn-ea"/>
              </a:rPr>
              <a:t>1</a:t>
            </a:r>
            <a:r>
              <a:rPr lang="ko-KR" altLang="en-US" dirty="0" smtClean="0">
                <a:latin typeface="+mn-ea"/>
              </a:rPr>
              <a:t>년간 의료비의 </a:t>
            </a:r>
            <a:r>
              <a:rPr lang="en-US" altLang="ko-KR" dirty="0" smtClean="0">
                <a:latin typeface="+mn-ea"/>
              </a:rPr>
              <a:t>50.4%</a:t>
            </a:r>
          </a:p>
          <a:p>
            <a:r>
              <a:rPr lang="en-US" altLang="ko-KR" dirty="0" smtClean="0">
                <a:latin typeface="+mn-ea"/>
              </a:rPr>
              <a:t>☞ </a:t>
            </a:r>
            <a:r>
              <a:rPr lang="ko-KR" altLang="en-US" dirty="0" smtClean="0">
                <a:latin typeface="+mn-ea"/>
              </a:rPr>
              <a:t>사망 </a:t>
            </a:r>
            <a:r>
              <a:rPr lang="en-US" altLang="ko-KR" dirty="0" smtClean="0">
                <a:latin typeface="+mn-ea"/>
              </a:rPr>
              <a:t>1</a:t>
            </a:r>
            <a:r>
              <a:rPr lang="ko-KR" altLang="en-US" dirty="0" smtClean="0">
                <a:latin typeface="+mn-ea"/>
              </a:rPr>
              <a:t>개월 전 지출액 최고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smtClean="0">
                <a:latin typeface="+mn-ea"/>
              </a:rPr>
              <a:t>전월 대비 </a:t>
            </a:r>
            <a:r>
              <a:rPr lang="en-US" altLang="ko-KR" dirty="0" smtClean="0">
                <a:latin typeface="+mn-ea"/>
              </a:rPr>
              <a:t>2</a:t>
            </a:r>
            <a:r>
              <a:rPr lang="ko-KR" altLang="en-US" dirty="0" smtClean="0">
                <a:latin typeface="+mn-ea"/>
              </a:rPr>
              <a:t>배 수준</a:t>
            </a:r>
            <a:r>
              <a:rPr lang="en-US" altLang="ko-KR" dirty="0" smtClean="0">
                <a:latin typeface="+mn-ea"/>
              </a:rPr>
              <a:t>)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63493" y="2636912"/>
            <a:ext cx="4032448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월별 의료비 증가 추이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021" t="55417" r="23921" b="9311"/>
          <a:stretch>
            <a:fillRect/>
          </a:stretch>
        </p:blipFill>
        <p:spPr bwMode="auto">
          <a:xfrm>
            <a:off x="315155" y="3429000"/>
            <a:ext cx="4400861" cy="25922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4932040" y="4860449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spc="-150" dirty="0" smtClean="0">
                <a:latin typeface="+mn-ea"/>
              </a:rPr>
              <a:t>※ </a:t>
            </a:r>
            <a:r>
              <a:rPr lang="ko-KR" altLang="en-US" sz="1600" spc="-150" dirty="0" smtClean="0">
                <a:latin typeface="+mn-ea"/>
              </a:rPr>
              <a:t>암환자 사망 전 </a:t>
            </a:r>
            <a:r>
              <a:rPr lang="en-US" altLang="ko-KR" sz="1600" spc="-150" dirty="0" smtClean="0">
                <a:latin typeface="+mn-ea"/>
              </a:rPr>
              <a:t>1</a:t>
            </a:r>
            <a:r>
              <a:rPr lang="ko-KR" altLang="en-US" sz="1600" spc="-150" dirty="0" smtClean="0">
                <a:latin typeface="+mn-ea"/>
              </a:rPr>
              <a:t>년간 의료비 </a:t>
            </a:r>
            <a:r>
              <a:rPr lang="en-US" altLang="ko-KR" sz="1600" spc="-150" dirty="0" smtClean="0">
                <a:latin typeface="+mn-ea"/>
              </a:rPr>
              <a:t>: 13,922</a:t>
            </a:r>
            <a:r>
              <a:rPr lang="ko-KR" altLang="en-US" sz="1600" spc="-150" dirty="0" err="1" smtClean="0">
                <a:latin typeface="+mn-ea"/>
              </a:rPr>
              <a:t>억원</a:t>
            </a:r>
            <a:endParaRPr lang="en-US" altLang="ko-KR" sz="1600" spc="-150" dirty="0" smtClean="0">
              <a:latin typeface="+mn-ea"/>
            </a:endParaRPr>
          </a:p>
          <a:p>
            <a:r>
              <a:rPr lang="en-US" altLang="ko-KR" sz="1600" spc="-150" dirty="0" smtClean="0">
                <a:latin typeface="+mn-ea"/>
              </a:rPr>
              <a:t>                        3</a:t>
            </a:r>
            <a:r>
              <a:rPr lang="ko-KR" altLang="en-US" sz="1600" spc="-150" dirty="0" smtClean="0">
                <a:latin typeface="+mn-ea"/>
              </a:rPr>
              <a:t>개월간 의료비 </a:t>
            </a:r>
            <a:r>
              <a:rPr lang="en-US" altLang="ko-KR" sz="1600" spc="-150" dirty="0" smtClean="0">
                <a:latin typeface="+mn-ea"/>
              </a:rPr>
              <a:t>: 7,012</a:t>
            </a:r>
            <a:r>
              <a:rPr lang="ko-KR" altLang="en-US" sz="1600" spc="-150" dirty="0" err="1" smtClean="0">
                <a:latin typeface="+mn-ea"/>
              </a:rPr>
              <a:t>억원</a:t>
            </a:r>
            <a:endParaRPr lang="ko-KR" altLang="en-US" sz="1600" spc="-150" dirty="0">
              <a:latin typeface="+mn-ea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4463480" y="6353944"/>
            <a:ext cx="4680520" cy="504056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 smtClean="0">
                <a:latin typeface="+mj-ea"/>
                <a:ea typeface="+mj-ea"/>
              </a:rPr>
              <a:t>출처</a:t>
            </a:r>
            <a:r>
              <a:rPr lang="en-US" altLang="ko-KR" sz="1600" dirty="0" smtClean="0">
                <a:latin typeface="+mj-ea"/>
                <a:ea typeface="+mj-ea"/>
              </a:rPr>
              <a:t>: 2013</a:t>
            </a:r>
            <a:r>
              <a:rPr lang="ko-KR" altLang="en-US" sz="1600" dirty="0" smtClean="0">
                <a:latin typeface="+mj-ea"/>
                <a:ea typeface="+mj-ea"/>
              </a:rPr>
              <a:t>년 호스피스완화의료 활성화 대책</a:t>
            </a:r>
            <a:endParaRPr lang="ko-KR" altLang="en-US" sz="1600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b="1" dirty="0" smtClean="0">
                <a:latin typeface="+mj-ea"/>
                <a:ea typeface="+mj-ea"/>
              </a:rPr>
              <a:t>2. </a:t>
            </a:r>
            <a:r>
              <a:rPr lang="ko-KR" altLang="en-US" sz="3600" b="1" dirty="0" smtClean="0">
                <a:latin typeface="+mj-ea"/>
                <a:ea typeface="+mj-ea"/>
              </a:rPr>
              <a:t>전국 완화의료전문기관 현황</a:t>
            </a:r>
            <a:endParaRPr lang="ko-KR" altLang="en-US" sz="3600" b="1" dirty="0">
              <a:latin typeface="+mj-ea"/>
              <a:ea typeface="+mj-ea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835292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1"/>
          <p:cNvSpPr txBox="1"/>
          <p:nvPr/>
        </p:nvSpPr>
        <p:spPr>
          <a:xfrm>
            <a:off x="4463480" y="6353944"/>
            <a:ext cx="4680520" cy="504056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 smtClean="0"/>
              <a:t>출처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국립암센터</a:t>
            </a:r>
            <a:r>
              <a:rPr lang="ko-KR" altLang="en-US" sz="1600" dirty="0" smtClean="0"/>
              <a:t> 호스피스완화의료 홈페이지</a:t>
            </a:r>
            <a:endParaRPr lang="ko-KR" altLang="en-US" sz="1600" dirty="0"/>
          </a:p>
        </p:txBody>
      </p:sp>
      <p:sp>
        <p:nvSpPr>
          <p:cNvPr id="8" name="직사각형 7"/>
          <p:cNvSpPr/>
          <p:nvPr/>
        </p:nvSpPr>
        <p:spPr>
          <a:xfrm>
            <a:off x="611560" y="1340768"/>
            <a:ext cx="3456384" cy="115212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547664" y="2132856"/>
            <a:ext cx="1080120" cy="2880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8</a:t>
            </a:r>
            <a:r>
              <a:rPr lang="ko-KR" altLang="en-US" sz="1400" dirty="0" smtClean="0"/>
              <a:t>개 기관</a:t>
            </a:r>
            <a:endParaRPr lang="ko-KR" altLang="en-US" sz="1400" dirty="0"/>
          </a:p>
        </p:txBody>
      </p:sp>
      <p:sp>
        <p:nvSpPr>
          <p:cNvPr id="11" name="직사각형 10"/>
          <p:cNvSpPr/>
          <p:nvPr/>
        </p:nvSpPr>
        <p:spPr>
          <a:xfrm>
            <a:off x="6660232" y="1340768"/>
            <a:ext cx="2088232" cy="93610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7740352" y="1484784"/>
            <a:ext cx="936104" cy="2880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3</a:t>
            </a:r>
            <a:r>
              <a:rPr lang="ko-KR" altLang="en-US" sz="1400" dirty="0" smtClean="0"/>
              <a:t>개 기관</a:t>
            </a:r>
            <a:endParaRPr lang="ko-KR" altLang="en-US" sz="1400" dirty="0"/>
          </a:p>
        </p:txBody>
      </p:sp>
      <p:sp>
        <p:nvSpPr>
          <p:cNvPr id="13" name="직사각형 12"/>
          <p:cNvSpPr/>
          <p:nvPr/>
        </p:nvSpPr>
        <p:spPr>
          <a:xfrm>
            <a:off x="6660232" y="2348880"/>
            <a:ext cx="2088232" cy="79208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7740352" y="2420888"/>
            <a:ext cx="936104" cy="2880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3</a:t>
            </a:r>
            <a:r>
              <a:rPr lang="ko-KR" altLang="en-US" sz="1400" dirty="0" smtClean="0"/>
              <a:t>개 기관</a:t>
            </a:r>
            <a:endParaRPr lang="ko-KR" altLang="en-US" sz="1400" dirty="0"/>
          </a:p>
        </p:txBody>
      </p:sp>
      <p:sp>
        <p:nvSpPr>
          <p:cNvPr id="15" name="직사각형 14"/>
          <p:cNvSpPr/>
          <p:nvPr/>
        </p:nvSpPr>
        <p:spPr>
          <a:xfrm>
            <a:off x="611560" y="2608918"/>
            <a:ext cx="3456384" cy="154016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2771800" y="3789040"/>
            <a:ext cx="1080120" cy="2880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13</a:t>
            </a:r>
            <a:r>
              <a:rPr lang="ko-KR" altLang="en-US" sz="1400" dirty="0" smtClean="0"/>
              <a:t>개 기관</a:t>
            </a:r>
            <a:endParaRPr lang="ko-KR" altLang="en-US" sz="1400" dirty="0"/>
          </a:p>
        </p:txBody>
      </p:sp>
      <p:sp>
        <p:nvSpPr>
          <p:cNvPr id="17" name="직사각형 16"/>
          <p:cNvSpPr/>
          <p:nvPr/>
        </p:nvSpPr>
        <p:spPr>
          <a:xfrm>
            <a:off x="179512" y="4221088"/>
            <a:ext cx="2160240" cy="93610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2411760" y="4221088"/>
            <a:ext cx="1800200" cy="93610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3275856" y="4221088"/>
            <a:ext cx="936104" cy="2880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3</a:t>
            </a:r>
            <a:r>
              <a:rPr lang="ko-KR" altLang="en-US" sz="1400" dirty="0" smtClean="0"/>
              <a:t>개 기관</a:t>
            </a:r>
            <a:endParaRPr lang="ko-KR" altLang="en-US" sz="1400" dirty="0"/>
          </a:p>
        </p:txBody>
      </p:sp>
      <p:sp>
        <p:nvSpPr>
          <p:cNvPr id="20" name="직사각형 19"/>
          <p:cNvSpPr/>
          <p:nvPr/>
        </p:nvSpPr>
        <p:spPr>
          <a:xfrm>
            <a:off x="198174" y="4293096"/>
            <a:ext cx="432048" cy="7920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3</a:t>
            </a:r>
            <a:r>
              <a:rPr lang="ko-KR" altLang="en-US" sz="1400" dirty="0" smtClean="0"/>
              <a:t>개 기관</a:t>
            </a:r>
            <a:endParaRPr lang="ko-KR" altLang="en-US" sz="1400" dirty="0"/>
          </a:p>
        </p:txBody>
      </p:sp>
      <p:sp>
        <p:nvSpPr>
          <p:cNvPr id="21" name="직사각형 20"/>
          <p:cNvSpPr/>
          <p:nvPr/>
        </p:nvSpPr>
        <p:spPr>
          <a:xfrm>
            <a:off x="6660232" y="3212976"/>
            <a:ext cx="2088232" cy="172819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8244408" y="3356992"/>
            <a:ext cx="432048" cy="10801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9</a:t>
            </a:r>
            <a:r>
              <a:rPr lang="ko-KR" altLang="en-US" sz="1400" dirty="0" smtClean="0"/>
              <a:t>개 기관</a:t>
            </a:r>
            <a:endParaRPr lang="ko-KR" altLang="en-US" sz="1400" dirty="0"/>
          </a:p>
        </p:txBody>
      </p:sp>
      <p:sp>
        <p:nvSpPr>
          <p:cNvPr id="23" name="직사각형 22"/>
          <p:cNvSpPr/>
          <p:nvPr/>
        </p:nvSpPr>
        <p:spPr>
          <a:xfrm>
            <a:off x="395536" y="5301208"/>
            <a:ext cx="3384376" cy="115212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683568" y="6093296"/>
            <a:ext cx="936104" cy="2880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6</a:t>
            </a:r>
            <a:r>
              <a:rPr lang="ko-KR" altLang="en-US" sz="1400" dirty="0" smtClean="0"/>
              <a:t>개 기관</a:t>
            </a:r>
            <a:endParaRPr lang="ko-KR" altLang="en-US" sz="1400" dirty="0"/>
          </a:p>
        </p:txBody>
      </p:sp>
      <p:sp>
        <p:nvSpPr>
          <p:cNvPr id="25" name="직사각형 24"/>
          <p:cNvSpPr/>
          <p:nvPr/>
        </p:nvSpPr>
        <p:spPr>
          <a:xfrm>
            <a:off x="4427984" y="5445224"/>
            <a:ext cx="2088232" cy="93610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5508104" y="5517232"/>
            <a:ext cx="936104" cy="2880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2</a:t>
            </a:r>
            <a:r>
              <a:rPr lang="ko-KR" altLang="en-US" sz="1400" dirty="0" smtClean="0"/>
              <a:t>개 기관</a:t>
            </a:r>
            <a:endParaRPr lang="ko-KR" altLang="en-US" sz="1400" dirty="0"/>
          </a:p>
        </p:txBody>
      </p:sp>
      <p:sp>
        <p:nvSpPr>
          <p:cNvPr id="27" name="직사각형 26"/>
          <p:cNvSpPr/>
          <p:nvPr/>
        </p:nvSpPr>
        <p:spPr>
          <a:xfrm>
            <a:off x="6660232" y="5013176"/>
            <a:ext cx="2088232" cy="1440160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8100392" y="5157192"/>
            <a:ext cx="576064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5</a:t>
            </a:r>
            <a:r>
              <a:rPr lang="ko-KR" altLang="en-US" sz="1400" dirty="0" smtClean="0"/>
              <a:t>개 기관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b="1" dirty="0" smtClean="0">
                <a:latin typeface="+mj-ea"/>
                <a:ea typeface="+mj-ea"/>
              </a:rPr>
              <a:t>3. </a:t>
            </a:r>
            <a:r>
              <a:rPr lang="ko-KR" altLang="en-US" sz="3600" b="1" dirty="0" smtClean="0">
                <a:latin typeface="+mj-ea"/>
                <a:ea typeface="+mj-ea"/>
              </a:rPr>
              <a:t>완화의료전문기관 병상현황</a:t>
            </a:r>
            <a:endParaRPr lang="ko-KR" altLang="en-US" sz="3600" b="1" dirty="0">
              <a:latin typeface="+mj-ea"/>
              <a:ea typeface="+mj-ea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395536" y="185668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차트 4"/>
          <p:cNvGraphicFramePr/>
          <p:nvPr/>
        </p:nvGraphicFramePr>
        <p:xfrm>
          <a:off x="1125960" y="2893392"/>
          <a:ext cx="763284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직사각형 5"/>
          <p:cNvSpPr/>
          <p:nvPr/>
        </p:nvSpPr>
        <p:spPr>
          <a:xfrm>
            <a:off x="1907704" y="1268760"/>
            <a:ext cx="6984776" cy="864096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+mn-ea"/>
              </a:rPr>
              <a:t>완화의료전문기관 지원병상 수를 </a:t>
            </a:r>
            <a:r>
              <a:rPr lang="en-US" altLang="ko-KR" sz="1600" b="1" dirty="0" smtClean="0">
                <a:latin typeface="+mn-ea"/>
              </a:rPr>
              <a:t>2020</a:t>
            </a:r>
            <a:r>
              <a:rPr lang="ko-KR" altLang="en-US" sz="1600" b="1" dirty="0" smtClean="0">
                <a:latin typeface="+mn-ea"/>
              </a:rPr>
              <a:t>년 까지 </a:t>
            </a:r>
            <a:r>
              <a:rPr lang="en-US" altLang="ko-KR" sz="1600" b="1" dirty="0" smtClean="0">
                <a:latin typeface="+mn-ea"/>
              </a:rPr>
              <a:t>1,500</a:t>
            </a:r>
            <a:r>
              <a:rPr lang="ko-KR" altLang="en-US" sz="1600" b="1" dirty="0" smtClean="0">
                <a:latin typeface="+mn-ea"/>
              </a:rPr>
              <a:t>개 확보를 목표로 하였으나</a:t>
            </a:r>
            <a:r>
              <a:rPr lang="en-US" altLang="ko-KR" sz="1600" b="1" dirty="0" smtClean="0">
                <a:latin typeface="+mn-ea"/>
              </a:rPr>
              <a:t>, </a:t>
            </a:r>
            <a:r>
              <a:rPr lang="ko-KR" altLang="en-US" sz="1600" b="1" dirty="0" smtClean="0">
                <a:latin typeface="+mn-ea"/>
              </a:rPr>
              <a:t>현재 전국 </a:t>
            </a:r>
            <a:r>
              <a:rPr lang="en-US" altLang="ko-KR" sz="1600" b="1" dirty="0" smtClean="0">
                <a:latin typeface="+mn-ea"/>
              </a:rPr>
              <a:t>54</a:t>
            </a:r>
            <a:r>
              <a:rPr lang="ko-KR" altLang="en-US" sz="1600" b="1" dirty="0" smtClean="0">
                <a:latin typeface="+mn-ea"/>
              </a:rPr>
              <a:t>개소</a:t>
            </a:r>
            <a:r>
              <a:rPr lang="en-US" altLang="ko-KR" sz="1600" b="1" dirty="0" smtClean="0">
                <a:latin typeface="+mn-ea"/>
              </a:rPr>
              <a:t>, 864</a:t>
            </a:r>
            <a:r>
              <a:rPr lang="ko-KR" altLang="en-US" sz="1600" b="1" dirty="0" smtClean="0">
                <a:latin typeface="+mn-ea"/>
              </a:rPr>
              <a:t>병상으로  </a:t>
            </a:r>
            <a:r>
              <a:rPr lang="en-US" altLang="ko-KR" sz="16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57.6%</a:t>
            </a:r>
            <a:r>
              <a:rPr lang="ko-KR" altLang="en-US" sz="1600" b="1" dirty="0" smtClean="0">
                <a:latin typeface="+mn-ea"/>
              </a:rPr>
              <a:t>밖에 못미치는 수준임</a:t>
            </a:r>
            <a:endParaRPr lang="en-US" altLang="ko-KR" sz="1600" b="1" dirty="0" smtClean="0">
              <a:latin typeface="+mn-ea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4463480" y="6353944"/>
            <a:ext cx="4680520" cy="504056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 smtClean="0"/>
              <a:t>출처</a:t>
            </a:r>
            <a:r>
              <a:rPr lang="en-US" altLang="ko-KR" sz="1600" dirty="0" smtClean="0"/>
              <a:t>: 2013</a:t>
            </a:r>
            <a:r>
              <a:rPr lang="ko-KR" altLang="en-US" sz="1600" dirty="0" smtClean="0"/>
              <a:t>년 호스피스완화의료 지원사업 현황</a:t>
            </a:r>
            <a:endParaRPr lang="ko-KR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b="1" dirty="0" smtClean="0"/>
              <a:t>4. </a:t>
            </a:r>
            <a:r>
              <a:rPr lang="ko-KR" altLang="en-US" sz="3600" b="1" dirty="0" smtClean="0">
                <a:latin typeface="+mj-ea"/>
                <a:ea typeface="+mj-ea"/>
              </a:rPr>
              <a:t>연도별 전국 완화의료서비스 이용률</a:t>
            </a:r>
            <a:endParaRPr lang="ko-KR" altLang="en-US" sz="3600" b="1" dirty="0">
              <a:latin typeface="+mj-ea"/>
              <a:ea typeface="+mj-ea"/>
            </a:endParaRPr>
          </a:p>
        </p:txBody>
      </p:sp>
      <p:graphicFrame>
        <p:nvGraphicFramePr>
          <p:cNvPr id="9" name="내용 개체 틀 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차트 9"/>
          <p:cNvGraphicFramePr/>
          <p:nvPr/>
        </p:nvGraphicFramePr>
        <p:xfrm>
          <a:off x="2699792" y="1412776"/>
          <a:ext cx="7848872" cy="435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"/>
          <p:cNvSpPr txBox="1"/>
          <p:nvPr/>
        </p:nvSpPr>
        <p:spPr>
          <a:xfrm>
            <a:off x="4463480" y="6353944"/>
            <a:ext cx="4680520" cy="504056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 smtClean="0"/>
              <a:t>출처</a:t>
            </a:r>
            <a:r>
              <a:rPr lang="en-US" altLang="ko-KR" sz="1600" dirty="0" smtClean="0"/>
              <a:t>: 2013</a:t>
            </a:r>
            <a:r>
              <a:rPr lang="ko-KR" altLang="en-US" sz="1600" dirty="0" smtClean="0"/>
              <a:t>년 호스피스완화의료 지원사업 현황</a:t>
            </a:r>
            <a:endParaRPr lang="ko-KR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b="1" dirty="0" smtClean="0">
                <a:latin typeface="+mj-ea"/>
                <a:ea typeface="+mj-ea"/>
              </a:rPr>
              <a:t>- </a:t>
            </a:r>
            <a:r>
              <a:rPr lang="ko-KR" altLang="en-US" sz="3600" b="1" dirty="0" err="1" smtClean="0">
                <a:latin typeface="+mj-ea"/>
                <a:ea typeface="+mj-ea"/>
              </a:rPr>
              <a:t>본기관</a:t>
            </a:r>
            <a:r>
              <a:rPr lang="ko-KR" altLang="en-US" sz="3600" b="1" dirty="0" smtClean="0">
                <a:latin typeface="+mj-ea"/>
                <a:ea typeface="+mj-ea"/>
              </a:rPr>
              <a:t> 완화의료센터 환자현황</a:t>
            </a:r>
            <a:endParaRPr lang="ko-KR" altLang="en-US" sz="3600" b="1" dirty="0">
              <a:latin typeface="+mj-ea"/>
              <a:ea typeface="+mj-ea"/>
            </a:endParaRPr>
          </a:p>
        </p:txBody>
      </p:sp>
      <p:graphicFrame>
        <p:nvGraphicFramePr>
          <p:cNvPr id="4" name="차트 3"/>
          <p:cNvGraphicFramePr/>
          <p:nvPr>
            <p:extLst>
              <p:ext uri="{D42A27DB-BD31-4B8C-83A1-F6EECF244321}">
                <p14:modId xmlns:p14="http://schemas.microsoft.com/office/powerpoint/2010/main" xmlns="" val="2047987802"/>
              </p:ext>
            </p:extLst>
          </p:nvPr>
        </p:nvGraphicFramePr>
        <p:xfrm>
          <a:off x="971600" y="1916832"/>
          <a:ext cx="72008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직사각형 4"/>
          <p:cNvSpPr/>
          <p:nvPr/>
        </p:nvSpPr>
        <p:spPr>
          <a:xfrm>
            <a:off x="467544" y="1772816"/>
            <a:ext cx="4032448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+mn-ea"/>
              </a:rPr>
              <a:t>연도별 완화의료 환자</a:t>
            </a:r>
            <a:endParaRPr lang="ko-KR" altLang="en-US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175" y="1338263"/>
            <a:ext cx="6441033" cy="2505"/>
          </a:xfrm>
          <a:prstGeom prst="line">
            <a:avLst/>
          </a:prstGeom>
          <a:ln>
            <a:solidFill>
              <a:srgbClr val="BED395"/>
            </a:solidFill>
            <a:prstDash val="dash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115616" y="764704"/>
            <a:ext cx="69847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b="1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+mj-ea"/>
                <a:ea typeface="+mj-ea"/>
              </a:rPr>
              <a:t>- </a:t>
            </a:r>
            <a:r>
              <a:rPr kumimoji="0" lang="ko-KR" altLang="en-US" sz="3600" b="1" spc="-150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+mj-ea"/>
                <a:ea typeface="+mj-ea"/>
              </a:rPr>
              <a:t>본기관</a:t>
            </a:r>
            <a:r>
              <a:rPr kumimoji="0" lang="ko-KR" altLang="en-US" sz="3600" b="1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+mj-ea"/>
                <a:ea typeface="+mj-ea"/>
              </a:rPr>
              <a:t>  완화의료센터 실적</a:t>
            </a:r>
            <a:endParaRPr kumimoji="0" lang="ko-KR" altLang="en-US" sz="3600" b="1" spc="-15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latin typeface="+mj-ea"/>
              <a:ea typeface="+mj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8744" y="1556792"/>
            <a:ext cx="5393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Futura Lt BT" pitchFamily="34" charset="0"/>
                <a:ea typeface="+mn-ea"/>
              </a:rPr>
              <a:t>- </a:t>
            </a:r>
            <a:r>
              <a:rPr kumimoji="0" lang="ko-KR" altLang="en-US" sz="2000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Futura Lt BT" pitchFamily="34" charset="0"/>
                <a:ea typeface="+mn-ea"/>
              </a:rPr>
              <a:t>완화의료센터 </a:t>
            </a:r>
            <a:r>
              <a:rPr kumimoji="0" lang="ko-KR" altLang="en-US" sz="2000" spc="-150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Futura Lt BT" pitchFamily="34" charset="0"/>
                <a:ea typeface="+mn-ea"/>
              </a:rPr>
              <a:t>암종별</a:t>
            </a:r>
            <a:r>
              <a:rPr kumimoji="0" lang="en-US" altLang="ko-KR" sz="2000" spc="-15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Futura Lt BT" pitchFamily="34" charset="0"/>
                <a:ea typeface="+mn-ea"/>
              </a:rPr>
              <a:t> </a:t>
            </a:r>
            <a:r>
              <a:rPr kumimoji="0" lang="ko-KR" altLang="en-US" sz="2000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Futura Lt BT" pitchFamily="34" charset="0"/>
                <a:ea typeface="+mn-ea"/>
              </a:rPr>
              <a:t>입원현황</a:t>
            </a:r>
            <a:endParaRPr kumimoji="0" lang="ko-KR" altLang="en-US" sz="2000" spc="-15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Futura Lt BT" pitchFamily="34" charset="0"/>
              <a:ea typeface="+mn-ea"/>
            </a:endParaRPr>
          </a:p>
        </p:txBody>
      </p:sp>
      <p:graphicFrame>
        <p:nvGraphicFramePr>
          <p:cNvPr id="8" name="차트 7"/>
          <p:cNvGraphicFramePr/>
          <p:nvPr/>
        </p:nvGraphicFramePr>
        <p:xfrm>
          <a:off x="107504" y="1628800"/>
          <a:ext cx="9036496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175" y="1338263"/>
            <a:ext cx="6441033" cy="2505"/>
          </a:xfrm>
          <a:prstGeom prst="line">
            <a:avLst/>
          </a:prstGeom>
          <a:ln>
            <a:solidFill>
              <a:srgbClr val="BED395"/>
            </a:solidFill>
            <a:prstDash val="dash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78744" y="1556792"/>
            <a:ext cx="53934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Futura Lt BT" pitchFamily="34" charset="0"/>
                <a:ea typeface="+mn-ea"/>
              </a:rPr>
              <a:t>- </a:t>
            </a:r>
            <a:r>
              <a:rPr kumimoji="0" lang="ko-KR" altLang="en-US" sz="2000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Futura Lt BT" pitchFamily="34" charset="0"/>
                <a:ea typeface="+mn-ea"/>
              </a:rPr>
              <a:t>완화의료센터 하루 평균 병동환자 수</a:t>
            </a:r>
            <a:r>
              <a:rPr kumimoji="0" lang="en-US" altLang="ko-KR" sz="2000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Futura Lt BT" pitchFamily="34" charset="0"/>
                <a:ea typeface="+mn-ea"/>
              </a:rPr>
              <a:t>(</a:t>
            </a:r>
            <a:r>
              <a:rPr kumimoji="0" lang="ko-KR" altLang="en-US" sz="2000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Futura Lt BT" pitchFamily="34" charset="0"/>
                <a:ea typeface="+mn-ea"/>
              </a:rPr>
              <a:t>전년도 대비</a:t>
            </a:r>
            <a:r>
              <a:rPr kumimoji="0" lang="en-US" altLang="ko-KR" sz="2000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Futura Lt BT" pitchFamily="34" charset="0"/>
                <a:ea typeface="+mn-ea"/>
              </a:rPr>
              <a:t>)</a:t>
            </a:r>
            <a:endParaRPr kumimoji="0" lang="ko-KR" altLang="en-US" sz="2000" spc="-15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Futura Lt BT" pitchFamily="34" charset="0"/>
              <a:ea typeface="+mn-ea"/>
            </a:endParaRPr>
          </a:p>
        </p:txBody>
      </p:sp>
      <p:graphicFrame>
        <p:nvGraphicFramePr>
          <p:cNvPr id="8" name="차트 7"/>
          <p:cNvGraphicFramePr/>
          <p:nvPr/>
        </p:nvGraphicFramePr>
        <p:xfrm>
          <a:off x="1331640" y="2060848"/>
          <a:ext cx="657639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15616" y="548680"/>
            <a:ext cx="69847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b="1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+mj-ea"/>
                <a:ea typeface="+mj-ea"/>
              </a:rPr>
              <a:t>- </a:t>
            </a:r>
            <a:r>
              <a:rPr kumimoji="0" lang="ko-KR" altLang="en-US" sz="3600" b="1" spc="-150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+mj-ea"/>
                <a:ea typeface="+mj-ea"/>
              </a:rPr>
              <a:t>본기관</a:t>
            </a:r>
            <a:r>
              <a:rPr kumimoji="0" lang="ko-KR" altLang="en-US" sz="3600" b="1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+mj-ea"/>
                <a:ea typeface="+mj-ea"/>
              </a:rPr>
              <a:t>  완화의료센터 실적</a:t>
            </a:r>
            <a:endParaRPr kumimoji="0" lang="ko-KR" altLang="en-US" sz="3600" b="1" spc="-15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175" y="1338263"/>
            <a:ext cx="6441033" cy="2505"/>
          </a:xfrm>
          <a:prstGeom prst="line">
            <a:avLst/>
          </a:prstGeom>
          <a:ln>
            <a:solidFill>
              <a:srgbClr val="BED395"/>
            </a:solidFill>
            <a:prstDash val="dash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78744" y="1556792"/>
            <a:ext cx="51054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Futura Lt BT" pitchFamily="34" charset="0"/>
                <a:ea typeface="+mn-ea"/>
              </a:rPr>
              <a:t>- </a:t>
            </a:r>
            <a:r>
              <a:rPr kumimoji="0" lang="ko-KR" altLang="en-US" sz="2000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Futura Lt BT" pitchFamily="34" charset="0"/>
                <a:ea typeface="+mn-ea"/>
              </a:rPr>
              <a:t>완화의료센터 </a:t>
            </a:r>
            <a:r>
              <a:rPr kumimoji="0" lang="ko-KR" altLang="en-US" sz="2000" spc="-150" dirty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Futura Lt BT" pitchFamily="34" charset="0"/>
                <a:ea typeface="+mn-ea"/>
              </a:rPr>
              <a:t>평</a:t>
            </a:r>
            <a:r>
              <a:rPr kumimoji="0" lang="ko-KR" altLang="en-US" sz="2000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Futura Lt BT" pitchFamily="34" charset="0"/>
                <a:ea typeface="+mn-ea"/>
              </a:rPr>
              <a:t>균 병상가동률</a:t>
            </a:r>
            <a:r>
              <a:rPr kumimoji="0" lang="en-US" altLang="ko-KR" sz="2000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Futura Lt BT" pitchFamily="34" charset="0"/>
                <a:ea typeface="+mn-ea"/>
              </a:rPr>
              <a:t>(</a:t>
            </a:r>
            <a:r>
              <a:rPr kumimoji="0" lang="ko-KR" altLang="en-US" sz="2000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Futura Lt BT" pitchFamily="34" charset="0"/>
                <a:ea typeface="+mn-ea"/>
              </a:rPr>
              <a:t>전년도 대비</a:t>
            </a:r>
            <a:r>
              <a:rPr kumimoji="0" lang="en-US" altLang="ko-KR" sz="2000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Futura Lt BT" pitchFamily="34" charset="0"/>
                <a:ea typeface="+mn-ea"/>
              </a:rPr>
              <a:t>)</a:t>
            </a:r>
            <a:endParaRPr kumimoji="0" lang="ko-KR" altLang="en-US" sz="2000" spc="-15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Futura Lt BT" pitchFamily="34" charset="0"/>
              <a:ea typeface="+mn-ea"/>
            </a:endParaRPr>
          </a:p>
        </p:txBody>
      </p:sp>
      <p:graphicFrame>
        <p:nvGraphicFramePr>
          <p:cNvPr id="7" name="차트 6"/>
          <p:cNvGraphicFramePr/>
          <p:nvPr>
            <p:extLst>
              <p:ext uri="{D42A27DB-BD31-4B8C-83A1-F6EECF244321}">
                <p14:modId xmlns="" xmlns:p14="http://schemas.microsoft.com/office/powerpoint/2010/main" val="985652597"/>
              </p:ext>
            </p:extLst>
          </p:nvPr>
        </p:nvGraphicFramePr>
        <p:xfrm>
          <a:off x="1331640" y="1916832"/>
          <a:ext cx="6696744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15616" y="548680"/>
            <a:ext cx="69847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b="1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+mj-ea"/>
                <a:ea typeface="+mj-ea"/>
              </a:rPr>
              <a:t>- </a:t>
            </a:r>
            <a:r>
              <a:rPr kumimoji="0" lang="ko-KR" altLang="en-US" sz="3600" b="1" spc="-150" dirty="0" err="1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+mj-ea"/>
                <a:ea typeface="+mj-ea"/>
              </a:rPr>
              <a:t>본기관</a:t>
            </a:r>
            <a:r>
              <a:rPr kumimoji="0" lang="ko-KR" altLang="en-US" sz="3600" b="1" spc="-150" dirty="0" smtClean="0">
                <a:ln>
                  <a:solidFill>
                    <a:schemeClr val="tx1">
                      <a:lumMod val="75000"/>
                      <a:lumOff val="25000"/>
                      <a:alpha val="30000"/>
                    </a:schemeClr>
                  </a:solidFill>
                </a:ln>
                <a:latin typeface="+mj-ea"/>
                <a:ea typeface="+mj-ea"/>
              </a:rPr>
              <a:t>  완화의료센터 실적</a:t>
            </a:r>
            <a:endParaRPr kumimoji="0" lang="ko-KR" altLang="en-US" sz="3600" b="1" spc="-150" dirty="0">
              <a:ln>
                <a:solidFill>
                  <a:schemeClr val="tx1">
                    <a:lumMod val="75000"/>
                    <a:lumOff val="25000"/>
                    <a:alpha val="30000"/>
                  </a:schemeClr>
                </a:solidFill>
              </a:ln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b="1" dirty="0" smtClean="0"/>
              <a:t>완화의료 정책 방향 </a:t>
            </a:r>
            <a:r>
              <a:rPr lang="en-US" altLang="ko-KR" sz="3600" b="1" dirty="0" smtClean="0"/>
              <a:t>– </a:t>
            </a:r>
            <a:r>
              <a:rPr lang="ko-KR" altLang="en-US" sz="3600" b="1" dirty="0" smtClean="0"/>
              <a:t>시행 계획</a:t>
            </a:r>
            <a:endParaRPr lang="ko-KR" altLang="en-US" sz="36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197"/>
          <a:stretch/>
        </p:blipFill>
        <p:spPr bwMode="auto">
          <a:xfrm>
            <a:off x="323528" y="1785710"/>
            <a:ext cx="850267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1"/>
          <p:cNvSpPr txBox="1"/>
          <p:nvPr/>
        </p:nvSpPr>
        <p:spPr>
          <a:xfrm>
            <a:off x="4463480" y="6353944"/>
            <a:ext cx="4680520" cy="504056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 smtClean="0"/>
              <a:t>출처</a:t>
            </a:r>
            <a:r>
              <a:rPr lang="en-US" altLang="ko-KR" sz="1600" dirty="0" smtClean="0"/>
              <a:t>: 2013</a:t>
            </a:r>
            <a:r>
              <a:rPr lang="ko-KR" altLang="en-US" sz="1600" dirty="0" smtClean="0"/>
              <a:t>년 호스피스완화의료 활성화 대책</a:t>
            </a:r>
            <a:endParaRPr lang="ko-KR" altLang="en-US" sz="1600" dirty="0"/>
          </a:p>
        </p:txBody>
      </p:sp>
      <p:sp>
        <p:nvSpPr>
          <p:cNvPr id="5" name="직사각형 4"/>
          <p:cNvSpPr/>
          <p:nvPr/>
        </p:nvSpPr>
        <p:spPr>
          <a:xfrm>
            <a:off x="3275856" y="3573016"/>
            <a:ext cx="2664296" cy="28803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842076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b="1" dirty="0" smtClean="0">
                <a:latin typeface="+mj-ea"/>
                <a:ea typeface="+mj-ea"/>
              </a:rPr>
              <a:t>5. </a:t>
            </a:r>
            <a:r>
              <a:rPr lang="ko-KR" altLang="en-US" sz="3600" b="1" dirty="0" smtClean="0">
                <a:latin typeface="+mj-ea"/>
                <a:ea typeface="+mj-ea"/>
              </a:rPr>
              <a:t>의료기관 인증 항목 추가</a:t>
            </a:r>
            <a:endParaRPr lang="ko-KR" altLang="en-US" sz="3600" b="1" dirty="0">
              <a:latin typeface="+mj-ea"/>
              <a:ea typeface="+mj-ea"/>
            </a:endParaRPr>
          </a:p>
        </p:txBody>
      </p:sp>
      <p:graphicFrame>
        <p:nvGraphicFramePr>
          <p:cNvPr id="5" name="다이어그램 4"/>
          <p:cNvGraphicFramePr/>
          <p:nvPr/>
        </p:nvGraphicFramePr>
        <p:xfrm>
          <a:off x="539552" y="2132856"/>
          <a:ext cx="792088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b="1" dirty="0" smtClean="0"/>
              <a:t>인증기준 </a:t>
            </a:r>
            <a:r>
              <a:rPr lang="en-US" altLang="ko-KR" sz="3600" b="1" dirty="0" smtClean="0"/>
              <a:t>– 4.1.7 </a:t>
            </a:r>
            <a:r>
              <a:rPr lang="ko-KR" altLang="en-US" sz="3600" b="1" dirty="0" smtClean="0"/>
              <a:t>말기환자 관리</a:t>
            </a:r>
            <a:endParaRPr lang="ko-KR" altLang="en-US" sz="3600" b="1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85975589"/>
              </p:ext>
            </p:extLst>
          </p:nvPr>
        </p:nvGraphicFramePr>
        <p:xfrm>
          <a:off x="338948" y="1628800"/>
          <a:ext cx="8208912" cy="36780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5641"/>
                <a:gridCol w="4192871"/>
                <a:gridCol w="720080"/>
                <a:gridCol w="1656184"/>
                <a:gridCol w="1224136"/>
              </a:tblGrid>
              <a:tr h="399642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조사항목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조사결과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9964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완화의료에 대한 규정이 있다</a:t>
                      </a:r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.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S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□상□중□하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9964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pc="-150" dirty="0" smtClean="0">
                          <a:latin typeface="+mn-ea"/>
                          <a:ea typeface="+mn-ea"/>
                        </a:rPr>
                        <a:t>완화의료 서비스에 대한 정보를 제공한다</a:t>
                      </a:r>
                      <a:r>
                        <a:rPr lang="en-US" altLang="ko-KR" spc="-150" dirty="0" smtClean="0">
                          <a:latin typeface="+mn-ea"/>
                          <a:ea typeface="+mn-ea"/>
                        </a:rPr>
                        <a:t>.</a:t>
                      </a:r>
                      <a:endParaRPr lang="ko-KR" altLang="en-US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P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□상□중□하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9964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완화의료팀을 운영한다</a:t>
                      </a:r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.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P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□상□중□하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□</a:t>
                      </a:r>
                      <a:r>
                        <a:rPr lang="ko-KR" altLang="en-US" dirty="0" err="1" smtClean="0">
                          <a:latin typeface="+mn-ea"/>
                          <a:ea typeface="+mn-ea"/>
                        </a:rPr>
                        <a:t>미해당</a:t>
                      </a:r>
                      <a:endParaRPr lang="ko-KR" altLang="en-US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9964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4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pc="-150" dirty="0" smtClean="0">
                          <a:latin typeface="+mn-ea"/>
                          <a:ea typeface="+mn-ea"/>
                        </a:rPr>
                        <a:t>완화의료서비스에 대한 동의서를 받는다</a:t>
                      </a:r>
                      <a:r>
                        <a:rPr lang="en-US" altLang="ko-KR" spc="-150" dirty="0" smtClean="0">
                          <a:latin typeface="+mn-ea"/>
                          <a:ea typeface="+mn-ea"/>
                        </a:rPr>
                        <a:t>.</a:t>
                      </a:r>
                      <a:endParaRPr lang="ko-KR" altLang="en-US" spc="-1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P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□상□중□하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□</a:t>
                      </a:r>
                      <a:r>
                        <a:rPr lang="ko-KR" altLang="en-US" dirty="0" err="1" smtClean="0">
                          <a:latin typeface="+mn-ea"/>
                          <a:ea typeface="+mn-ea"/>
                        </a:rPr>
                        <a:t>미해당</a:t>
                      </a:r>
                      <a:endParaRPr lang="ko-KR" altLang="en-US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5652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5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pc="-150" dirty="0" smtClean="0">
                          <a:latin typeface="+mn-ea"/>
                          <a:ea typeface="+mn-ea"/>
                        </a:rPr>
                        <a:t>관련직원은 완화의료에 대해 교육을 받고</a:t>
                      </a:r>
                      <a:r>
                        <a:rPr lang="en-US" altLang="ko-KR" spc="-15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en-US" altLang="ko-KR" spc="-15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baseline="0" dirty="0" smtClean="0">
                          <a:latin typeface="+mn-ea"/>
                          <a:ea typeface="+mn-ea"/>
                        </a:rPr>
                        <a:t>그 내용을 이해한다</a:t>
                      </a:r>
                      <a:r>
                        <a:rPr lang="en-US" altLang="ko-KR" baseline="0" dirty="0" smtClean="0">
                          <a:latin typeface="+mn-ea"/>
                          <a:ea typeface="+mn-ea"/>
                        </a:rPr>
                        <a:t>.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P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□상□중□하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□ </a:t>
                      </a:r>
                      <a:r>
                        <a:rPr lang="ko-KR" altLang="en-US" dirty="0" err="1" smtClean="0">
                          <a:latin typeface="+mn-ea"/>
                          <a:ea typeface="+mn-ea"/>
                        </a:rPr>
                        <a:t>미해당</a:t>
                      </a:r>
                      <a:endParaRPr lang="ko-KR" altLang="en-US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5652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환자상태에 따라 치료계획을 수립하고</a:t>
                      </a:r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완화의료를 제공한다</a:t>
                      </a:r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.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P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□상□중□하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□ </a:t>
                      </a:r>
                      <a:r>
                        <a:rPr lang="ko-KR" altLang="en-US" dirty="0" err="1" smtClean="0">
                          <a:latin typeface="+mn-ea"/>
                          <a:ea typeface="+mn-ea"/>
                        </a:rPr>
                        <a:t>미해당</a:t>
                      </a:r>
                      <a:endParaRPr lang="ko-KR" altLang="en-US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9964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협의진료 서비스를 제공한다</a:t>
                      </a:r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.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P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□상□중□하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□ </a:t>
                      </a:r>
                      <a:r>
                        <a:rPr lang="ko-KR" altLang="en-US" dirty="0" err="1" smtClean="0">
                          <a:latin typeface="+mn-ea"/>
                          <a:ea typeface="+mn-ea"/>
                        </a:rPr>
                        <a:t>미해당</a:t>
                      </a:r>
                      <a:endParaRPr lang="ko-KR" altLang="en-US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339304" y="5445224"/>
            <a:ext cx="7329040" cy="9361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dirty="0" smtClean="0"/>
              <a:t>완화의료전문기관으로 지정되거나 완화병동이 있는 경우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모두 적용</a:t>
            </a:r>
            <a:endParaRPr lang="en-US" altLang="ko-KR" dirty="0" smtClean="0"/>
          </a:p>
          <a:p>
            <a:r>
              <a:rPr lang="ko-KR" altLang="en-US" dirty="0" smtClean="0"/>
              <a:t>그 이외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항목 </a:t>
            </a:r>
            <a:r>
              <a:rPr lang="en-US" altLang="ko-KR" dirty="0" smtClean="0">
                <a:latin typeface="+mn-ea"/>
              </a:rPr>
              <a:t>1-2</a:t>
            </a:r>
            <a:r>
              <a:rPr lang="en-US" altLang="ko-KR" dirty="0" smtClean="0"/>
              <a:t> </a:t>
            </a:r>
            <a:r>
              <a:rPr lang="ko-KR" altLang="en-US" dirty="0" smtClean="0"/>
              <a:t>적용</a:t>
            </a:r>
            <a:r>
              <a:rPr lang="en-US" altLang="ko-KR" dirty="0" smtClean="0"/>
              <a:t>(</a:t>
            </a:r>
            <a:r>
              <a:rPr lang="ko-KR" altLang="en-US" dirty="0" smtClean="0"/>
              <a:t>단</a:t>
            </a:r>
            <a:r>
              <a:rPr lang="en-US" altLang="ko-KR" dirty="0" smtClean="0"/>
              <a:t>, </a:t>
            </a:r>
            <a:r>
              <a:rPr lang="ko-KR" altLang="en-US" dirty="0" smtClean="0"/>
              <a:t>관련규정은 말기환자 대상 기준과 정보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        </a:t>
            </a:r>
            <a:r>
              <a:rPr lang="ko-KR" altLang="en-US" dirty="0" smtClean="0"/>
              <a:t>제공 절차만 포함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827584" y="4293096"/>
            <a:ext cx="4032448" cy="64807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부산대학교병원 전경.jpg"/>
          <p:cNvPicPr>
            <a:picLocks noChangeAspect="1"/>
          </p:cNvPicPr>
          <p:nvPr/>
        </p:nvPicPr>
        <p:blipFill>
          <a:blip r:embed="rId2" cstate="print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텍스트 개체 틀 5"/>
          <p:cNvSpPr>
            <a:spLocks noGrp="1"/>
          </p:cNvSpPr>
          <p:nvPr>
            <p:ph type="body" idx="1"/>
          </p:nvPr>
        </p:nvSpPr>
        <p:spPr>
          <a:xfrm>
            <a:off x="722313" y="2348880"/>
            <a:ext cx="7772400" cy="1500187"/>
          </a:xfrm>
        </p:spPr>
        <p:txBody>
          <a:bodyPr anchor="ctr">
            <a:normAutofit/>
          </a:bodyPr>
          <a:lstStyle/>
          <a:p>
            <a:pPr algn="ctr"/>
            <a:r>
              <a:rPr lang="en-US" altLang="ko-KR" sz="4400" b="1" dirty="0" smtClean="0">
                <a:solidFill>
                  <a:schemeClr val="tx1"/>
                </a:solidFill>
                <a:latin typeface="+mj-ea"/>
                <a:ea typeface="+mj-ea"/>
              </a:rPr>
              <a:t>II. </a:t>
            </a:r>
            <a:r>
              <a:rPr lang="ko-KR" altLang="en-US" sz="4400" b="1" dirty="0" smtClean="0">
                <a:solidFill>
                  <a:schemeClr val="tx1"/>
                </a:solidFill>
                <a:latin typeface="+mj-ea"/>
                <a:ea typeface="+mj-ea"/>
              </a:rPr>
              <a:t>사업 계획</a:t>
            </a:r>
            <a:endParaRPr lang="ko-KR" altLang="en-US" sz="4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" name="제목 4"/>
          <p:cNvSpPr txBox="1">
            <a:spLocks/>
          </p:cNvSpPr>
          <p:nvPr/>
        </p:nvSpPr>
        <p:spPr>
          <a:xfrm>
            <a:off x="755576" y="3861048"/>
            <a:ext cx="7772400" cy="11641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ko-KR" altLang="en-US" sz="3600" b="1" cap="all" dirty="0" smtClean="0">
                <a:latin typeface="+mn-ea"/>
                <a:cs typeface="+mj-cs"/>
              </a:rPr>
              <a:t>완화의료 치료계획 수립 방안</a:t>
            </a:r>
            <a:r>
              <a:rPr kumimoji="0" lang="en-US" altLang="ko-KR" sz="36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/>
            </a:r>
            <a:br>
              <a:rPr kumimoji="0" lang="en-US" altLang="ko-KR" sz="36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</a:br>
            <a:r>
              <a:rPr kumimoji="0" lang="en-US" altLang="ko-KR" sz="22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ko-KR" sz="22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ko-KR" sz="22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ko-KR" sz="22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ko-KR" sz="22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ko-KR" sz="22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ko-KR" sz="22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ko-KR" altLang="en-US" sz="2200" b="1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b="1" dirty="0" smtClean="0">
                <a:latin typeface="+mj-ea"/>
                <a:ea typeface="+mj-ea"/>
              </a:rPr>
              <a:t>완화의료 치료계획 수립 방안   </a:t>
            </a:r>
            <a:endParaRPr lang="ko-KR" altLang="en-US" sz="3600" b="1" dirty="0">
              <a:latin typeface="+mj-ea"/>
              <a:ea typeface="+mj-ea"/>
            </a:endParaRPr>
          </a:p>
        </p:txBody>
      </p:sp>
      <p:graphicFrame>
        <p:nvGraphicFramePr>
          <p:cNvPr id="10" name="다이어그램 9"/>
          <p:cNvGraphicFramePr/>
          <p:nvPr/>
        </p:nvGraphicFramePr>
        <p:xfrm>
          <a:off x="539552" y="1556792"/>
          <a:ext cx="8424936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 descr="C:\Users\admin\Desktop\암센터\인증평가\2주기인증평가\완화의료정책(본원)\본원정책 그림파일\완화의료정책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17994"/>
            <a:ext cx="6336704" cy="65154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 descr="C:\Users\admin\Desktop\암센터\인증평가\2주기인증평가\완화의료정책(본원)\본원정책 그림파일\완화의료정책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60648"/>
            <a:ext cx="6552728" cy="65523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4" name="Picture 2" descr="C:\Users\admin\Desktop\암센터\인증평가\2주기인증평가\완화의료정책(본원)\본원정책 그림파일\완화의료정책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60648"/>
            <a:ext cx="6336704" cy="6597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098" name="Picture 2" descr="C:\Users\admin\Desktop\암센터\인증평가\2주기인증평가\완화의료정책(본원)\본원정책 그림파일\완화의료정책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636" y="260648"/>
            <a:ext cx="7012724" cy="6597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122" name="Picture 2" descr="C:\Users\admin\Desktop\암센터\인증평가\2주기인증평가\완화의료정책(본원)\본원정책 그림파일\완화의료정책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60648"/>
            <a:ext cx="4854469" cy="6597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146" name="Picture 2" descr="C:\Users\admin\Desktop\암센터\인증평가\2주기인증평가\완화의료정책(본원)\본원정책 그림파일\완화의료정책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60648"/>
            <a:ext cx="5227065" cy="66053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170" name="Picture 2" descr="C:\Users\admin\Desktop\암센터\인증평가\2주기인증평가\완화의료정책(본원)\본원정책 그림파일\완화의료정책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8199201" cy="5301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194" name="Picture 2" descr="C:\Users\admin\Desktop\암센터\인증평가\2주기인증평가\완화의료정책(본원)\본원정책 그림파일\완화의료정책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48680"/>
            <a:ext cx="7315287" cy="59328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9218" name="Picture 2" descr="C:\Users\admin\Desktop\암센터\인증평가\2주기인증평가\완화의료정책(본원)\본원정책 그림파일\완화의료정책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60648"/>
            <a:ext cx="5184576" cy="6597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42" name="Picture 2" descr="C:\Users\admin\Desktop\암센터\인증평가\2주기인증평가\완화의료정책(본원)\본원정책 그림파일\완화의료정책1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6890" y="332656"/>
            <a:ext cx="4913610" cy="6525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1266" name="Picture 2" descr="C:\Users\admin\Desktop\암센터\인증평가\2주기인증평가\완화의료정책(본원)\본원정책 그림파일\완화의료정책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4083" y="332656"/>
            <a:ext cx="4391374" cy="6525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부산대학교병원 전경.jpg"/>
          <p:cNvPicPr>
            <a:picLocks noChangeAspect="1"/>
          </p:cNvPicPr>
          <p:nvPr/>
        </p:nvPicPr>
        <p:blipFill>
          <a:blip r:embed="rId2" cstate="print">
            <a:lum bright="60000"/>
          </a:blip>
          <a:stretch>
            <a:fillRect/>
          </a:stretch>
        </p:blipFill>
        <p:spPr>
          <a:xfrm>
            <a:off x="0" y="-675456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899592" y="1916832"/>
            <a:ext cx="7772400" cy="3888432"/>
          </a:xfrm>
        </p:spPr>
        <p:txBody>
          <a:bodyPr>
            <a:normAutofit fontScale="90000"/>
          </a:bodyPr>
          <a:lstStyle/>
          <a:p>
            <a:r>
              <a:rPr lang="en-US" altLang="ko-KR" sz="2700" dirty="0" smtClean="0">
                <a:latin typeface="+mj-ea"/>
              </a:rPr>
              <a:t>1. </a:t>
            </a:r>
            <a:r>
              <a:rPr lang="ko-KR" altLang="en-US" sz="2700" dirty="0" smtClean="0">
                <a:latin typeface="+mj-ea"/>
              </a:rPr>
              <a:t>완화의료팀원 치료계획 공유방법</a:t>
            </a:r>
            <a:r>
              <a:rPr lang="en-US" altLang="ko-KR" sz="2700" dirty="0" smtClean="0">
                <a:latin typeface="+mj-ea"/>
              </a:rPr>
              <a:t>(</a:t>
            </a:r>
            <a:r>
              <a:rPr lang="ko-KR" altLang="en-US" sz="2700" dirty="0" smtClean="0">
                <a:latin typeface="+mj-ea"/>
              </a:rPr>
              <a:t>개선 전</a:t>
            </a:r>
            <a:r>
              <a:rPr lang="en-US" altLang="ko-KR" sz="2700" dirty="0" smtClean="0">
                <a:latin typeface="+mj-ea"/>
              </a:rPr>
              <a:t>) </a:t>
            </a:r>
            <a:br>
              <a:rPr lang="en-US" altLang="ko-KR" sz="2700" dirty="0" smtClean="0">
                <a:latin typeface="+mj-ea"/>
              </a:rPr>
            </a:br>
            <a:r>
              <a:rPr lang="en-US" altLang="ko-KR" sz="2700" dirty="0" smtClean="0">
                <a:latin typeface="+mj-ea"/>
              </a:rPr>
              <a:t/>
            </a:r>
            <a:br>
              <a:rPr lang="en-US" altLang="ko-KR" sz="2700" dirty="0" smtClean="0">
                <a:latin typeface="+mj-ea"/>
              </a:rPr>
            </a:br>
            <a:r>
              <a:rPr lang="en-US" altLang="ko-KR" sz="2700" dirty="0" smtClean="0">
                <a:latin typeface="+mj-ea"/>
              </a:rPr>
              <a:t>2. HOSPICE   FLOW </a:t>
            </a:r>
            <a:r>
              <a:rPr lang="ko-KR" altLang="en-US" sz="2700" dirty="0" smtClean="0">
                <a:latin typeface="+mj-ea"/>
              </a:rPr>
              <a:t>제작과정</a:t>
            </a:r>
            <a:r>
              <a:rPr lang="en-US" altLang="ko-KR" sz="2700" dirty="0" smtClean="0">
                <a:latin typeface="+mj-ea"/>
              </a:rPr>
              <a:t> </a:t>
            </a:r>
            <a:br>
              <a:rPr lang="en-US" altLang="ko-KR" sz="2700" dirty="0" smtClean="0">
                <a:latin typeface="+mj-ea"/>
              </a:rPr>
            </a:br>
            <a:r>
              <a:rPr lang="en-US" altLang="ko-KR" sz="2700" dirty="0" smtClean="0">
                <a:latin typeface="+mj-ea"/>
              </a:rPr>
              <a:t/>
            </a:r>
            <a:br>
              <a:rPr lang="en-US" altLang="ko-KR" sz="2700" dirty="0" smtClean="0">
                <a:latin typeface="+mj-ea"/>
              </a:rPr>
            </a:br>
            <a:r>
              <a:rPr lang="en-US" altLang="ko-KR" sz="2700" dirty="0" smtClean="0">
                <a:latin typeface="+mj-ea"/>
              </a:rPr>
              <a:t>3. </a:t>
            </a:r>
            <a:r>
              <a:rPr lang="ko-KR" altLang="en-US" sz="2700" dirty="0" smtClean="0"/>
              <a:t>완화의료 등록 환자 전산 확인 기능보완 </a:t>
            </a:r>
            <a:r>
              <a:rPr lang="en-US" altLang="ko-KR" sz="2700" dirty="0" smtClean="0"/>
              <a:t> </a:t>
            </a:r>
            <a:r>
              <a:rPr lang="ko-KR" altLang="en-US" sz="2700" dirty="0" smtClean="0"/>
              <a:t>및 </a:t>
            </a:r>
            <a:r>
              <a:rPr lang="en-US" altLang="ko-KR" sz="2700" dirty="0" smtClean="0"/>
              <a:t/>
            </a:r>
            <a:br>
              <a:rPr lang="en-US" altLang="ko-KR" sz="2700" dirty="0" smtClean="0"/>
            </a:br>
            <a:r>
              <a:rPr lang="en-US" altLang="ko-KR" sz="2700" dirty="0" smtClean="0"/>
              <a:t>    HOSPICE  FLOW </a:t>
            </a:r>
            <a:r>
              <a:rPr lang="ko-KR" altLang="en-US" sz="2700" dirty="0" smtClean="0"/>
              <a:t>개발 결과</a:t>
            </a:r>
            <a:r>
              <a:rPr lang="en-US" altLang="ko-KR" sz="2700" dirty="0" smtClean="0"/>
              <a:t/>
            </a:r>
            <a:br>
              <a:rPr lang="en-US" altLang="ko-KR" sz="2700" dirty="0" smtClean="0"/>
            </a:br>
            <a:r>
              <a:rPr lang="en-US" altLang="ko-KR" sz="2700" dirty="0" smtClean="0">
                <a:latin typeface="+mj-ea"/>
              </a:rPr>
              <a:t/>
            </a:r>
            <a:br>
              <a:rPr lang="en-US" altLang="ko-KR" sz="2700" dirty="0" smtClean="0">
                <a:latin typeface="+mj-ea"/>
              </a:rPr>
            </a:br>
            <a:r>
              <a:rPr lang="en-US" altLang="ko-KR" sz="2700" dirty="0" smtClean="0">
                <a:latin typeface="+mj-ea"/>
              </a:rPr>
              <a:t>4. Hospice   flow </a:t>
            </a:r>
            <a:r>
              <a:rPr lang="ko-KR" altLang="en-US" sz="2700" dirty="0" smtClean="0">
                <a:latin typeface="+mj-ea"/>
              </a:rPr>
              <a:t>세부내용</a:t>
            </a:r>
            <a:r>
              <a:rPr lang="en-US" altLang="ko-KR" sz="2200" dirty="0" smtClean="0"/>
              <a:t/>
            </a:r>
            <a:br>
              <a:rPr lang="en-US" altLang="ko-KR" sz="2200" dirty="0" smtClean="0"/>
            </a:b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 </a:t>
            </a:r>
            <a:endParaRPr lang="ko-KR" altLang="en-US" sz="2400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idx="1"/>
          </p:nvPr>
        </p:nvSpPr>
        <p:spPr>
          <a:xfrm>
            <a:off x="755576" y="0"/>
            <a:ext cx="7772400" cy="1500187"/>
          </a:xfrm>
        </p:spPr>
        <p:txBody>
          <a:bodyPr anchor="ctr">
            <a:normAutofit/>
          </a:bodyPr>
          <a:lstStyle/>
          <a:p>
            <a:pPr algn="ctr"/>
            <a:r>
              <a:rPr lang="en-US" altLang="ko-KR" sz="4400" dirty="0" smtClean="0">
                <a:solidFill>
                  <a:schemeClr val="tx1"/>
                </a:solidFill>
              </a:rPr>
              <a:t>III. </a:t>
            </a:r>
            <a:r>
              <a:rPr lang="ko-KR" altLang="en-US" sz="4400" dirty="0" smtClean="0">
                <a:solidFill>
                  <a:schemeClr val="tx1"/>
                </a:solidFill>
                <a:latin typeface="+mj-ea"/>
                <a:ea typeface="+mj-ea"/>
              </a:rPr>
              <a:t>사업 추진 내용</a:t>
            </a:r>
            <a:endParaRPr lang="ko-KR" altLang="en-US" sz="4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admin\My Documents\My Pictures\2011완화의료기관사례발표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350"/>
            <a:ext cx="9151938" cy="68643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3" name="직사각형 2"/>
          <p:cNvSpPr/>
          <p:nvPr/>
        </p:nvSpPr>
        <p:spPr>
          <a:xfrm>
            <a:off x="6444208" y="1556792"/>
            <a:ext cx="2520950" cy="431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>
                <a:solidFill>
                  <a:schemeClr val="tx1"/>
                </a:solidFill>
              </a:rPr>
              <a:t>2011/06/29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692275" y="908050"/>
            <a:ext cx="7272338" cy="1152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0" y="0"/>
            <a:ext cx="8964488" cy="764704"/>
          </a:xfrm>
          <a:prstGeom prst="rect">
            <a:avLst/>
          </a:prstGeom>
          <a:solidFill>
            <a:srgbClr val="E1FEBE"/>
          </a:solidFill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600" b="1" spc="-150" dirty="0" smtClean="0">
                <a:latin typeface="+mj-ea"/>
                <a:ea typeface="+mj-ea"/>
                <a:cs typeface="+mj-cs"/>
              </a:rPr>
              <a:t>1</a:t>
            </a:r>
            <a:r>
              <a:rPr kumimoji="0" lang="en-US" altLang="ko-KR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. </a:t>
            </a: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완화의료팀원 치료계획 공유방법</a:t>
            </a:r>
            <a:r>
              <a:rPr kumimoji="0" lang="en-US" altLang="ko-KR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(</a:t>
            </a: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개선 전</a:t>
            </a:r>
            <a:r>
              <a:rPr kumimoji="0" lang="en-US" altLang="ko-KR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)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251520" y="1628800"/>
            <a:ext cx="8784976" cy="82068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ko-KR" altLang="en-US" sz="2400" b="1" dirty="0" smtClean="0">
                <a:latin typeface="+mn-ea"/>
              </a:rPr>
              <a:t>호스피스환자 퇴원 후 응급실</a:t>
            </a:r>
            <a:r>
              <a:rPr lang="en-US" altLang="ko-KR" sz="2400" b="1" dirty="0" smtClean="0">
                <a:latin typeface="+mn-ea"/>
              </a:rPr>
              <a:t>, </a:t>
            </a:r>
            <a:r>
              <a:rPr lang="ko-KR" altLang="en-US" sz="2400" b="1" dirty="0" smtClean="0">
                <a:latin typeface="+mn-ea"/>
              </a:rPr>
              <a:t>외래 </a:t>
            </a:r>
            <a:r>
              <a:rPr lang="ko-KR" altLang="en-US" sz="2400" b="1" dirty="0" err="1" smtClean="0">
                <a:latin typeface="+mn-ea"/>
              </a:rPr>
              <a:t>방문시</a:t>
            </a:r>
            <a:r>
              <a:rPr lang="ko-KR" altLang="en-US" sz="2400" b="1" dirty="0" smtClean="0">
                <a:latin typeface="+mn-ea"/>
              </a:rPr>
              <a:t> 완화의료 </a:t>
            </a:r>
            <a:endParaRPr lang="en-US" altLang="ko-KR" sz="2400" b="1" dirty="0" smtClean="0">
              <a:latin typeface="+mn-ea"/>
            </a:endParaRPr>
          </a:p>
          <a:p>
            <a:pPr>
              <a:buNone/>
            </a:pPr>
            <a:r>
              <a:rPr lang="en-US" altLang="ko-KR" sz="2400" b="1" dirty="0" smtClean="0">
                <a:latin typeface="+mn-ea"/>
              </a:rPr>
              <a:t> </a:t>
            </a:r>
            <a:r>
              <a:rPr lang="en-US" altLang="ko-KR" sz="2400" b="1" dirty="0" smtClean="0">
                <a:latin typeface="+mn-ea"/>
              </a:rPr>
              <a:t>    </a:t>
            </a:r>
            <a:r>
              <a:rPr lang="ko-KR" altLang="en-US" sz="2400" b="1" dirty="0" smtClean="0">
                <a:solidFill>
                  <a:srgbClr val="FF3300"/>
                </a:solidFill>
                <a:latin typeface="+mn-ea"/>
              </a:rPr>
              <a:t>환자</a:t>
            </a:r>
            <a:r>
              <a:rPr lang="ko-KR" altLang="en-US" sz="2400" b="1" dirty="0" smtClean="0">
                <a:latin typeface="+mn-ea"/>
              </a:rPr>
              <a:t> </a:t>
            </a:r>
            <a:r>
              <a:rPr lang="ko-KR" altLang="en-US" sz="2400" b="1" dirty="0" smtClean="0">
                <a:solidFill>
                  <a:srgbClr val="FF0000"/>
                </a:solidFill>
                <a:latin typeface="+mn-ea"/>
              </a:rPr>
              <a:t>식별이 </a:t>
            </a:r>
            <a:r>
              <a:rPr lang="ko-KR" altLang="en-US" sz="2400" b="1" dirty="0" smtClean="0">
                <a:solidFill>
                  <a:srgbClr val="FF0000"/>
                </a:solidFill>
                <a:latin typeface="+mn-ea"/>
              </a:rPr>
              <a:t>어려움</a:t>
            </a:r>
            <a:endParaRPr lang="ko-KR" altLang="en-US" sz="2400" b="1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9" name="그림 8" descr="그림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636912"/>
            <a:ext cx="5328592" cy="18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그림 10" descr="그림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0181" y="4581128"/>
            <a:ext cx="5333455" cy="19442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그림 11" descr="그림 4.jpg"/>
          <p:cNvPicPr>
            <a:picLocks noChangeAspect="1"/>
          </p:cNvPicPr>
          <p:nvPr/>
        </p:nvPicPr>
        <p:blipFill>
          <a:blip r:embed="rId4" cstate="print"/>
          <a:srcRect b="7754"/>
          <a:stretch>
            <a:fillRect/>
          </a:stretch>
        </p:blipFill>
        <p:spPr>
          <a:xfrm>
            <a:off x="5652120" y="2636912"/>
            <a:ext cx="3146381" cy="38884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179512" y="476672"/>
            <a:ext cx="8964488" cy="764704"/>
          </a:xfrm>
          <a:prstGeom prst="rect">
            <a:avLst/>
          </a:prstGeom>
          <a:solidFill>
            <a:srgbClr val="E1FEBE"/>
          </a:solidFill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600" b="1" spc="-150" dirty="0" smtClean="0">
                <a:latin typeface="+mj-ea"/>
                <a:ea typeface="+mj-ea"/>
                <a:cs typeface="+mj-cs"/>
              </a:rPr>
              <a:t>1</a:t>
            </a:r>
            <a:r>
              <a:rPr kumimoji="0" lang="en-US" altLang="ko-KR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. </a:t>
            </a: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완화의료팀원 치료계획 공유방법</a:t>
            </a:r>
            <a:r>
              <a:rPr kumimoji="0" lang="en-US" altLang="ko-KR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(</a:t>
            </a:r>
            <a:r>
              <a:rPr kumimoji="0" lang="ko-KR" altLang="en-US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개선 전</a:t>
            </a:r>
            <a:r>
              <a:rPr kumimoji="0" lang="en-US" altLang="ko-KR" sz="3600" b="1" i="0" u="none" strike="noStrike" kern="12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)</a:t>
            </a:r>
            <a:endParaRPr kumimoji="0" lang="ko-KR" altLang="en-US" sz="3600" b="1" i="0" u="none" strike="noStrike" kern="12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60648"/>
            <a:ext cx="8964488" cy="1143000"/>
          </a:xfrm>
          <a:solidFill>
            <a:srgbClr val="E1FEBE"/>
          </a:solidFill>
        </p:spPr>
        <p:txBody>
          <a:bodyPr>
            <a:noAutofit/>
          </a:bodyPr>
          <a:lstStyle/>
          <a:p>
            <a:r>
              <a:rPr lang="en-US" altLang="ko-KR" sz="3600" spc="-150" dirty="0" smtClean="0">
                <a:latin typeface="+mj-ea"/>
                <a:ea typeface="+mj-ea"/>
              </a:rPr>
              <a:t>1. </a:t>
            </a:r>
            <a:r>
              <a:rPr lang="ko-KR" altLang="en-US" sz="3600" spc="-150" dirty="0" smtClean="0">
                <a:latin typeface="+mj-ea"/>
                <a:ea typeface="+mj-ea"/>
              </a:rPr>
              <a:t>완화의료팀원 치료계획 공유방법</a:t>
            </a:r>
            <a:r>
              <a:rPr lang="en-US" altLang="ko-KR" sz="3600" spc="-150" dirty="0" smtClean="0">
                <a:latin typeface="+mj-ea"/>
                <a:ea typeface="+mj-ea"/>
              </a:rPr>
              <a:t>(</a:t>
            </a:r>
            <a:r>
              <a:rPr lang="ko-KR" altLang="en-US" sz="3600" spc="-150" dirty="0" smtClean="0">
                <a:latin typeface="+mj-ea"/>
                <a:ea typeface="+mj-ea"/>
              </a:rPr>
              <a:t>개선 전</a:t>
            </a:r>
            <a:r>
              <a:rPr lang="en-US" altLang="ko-KR" sz="3600" spc="-150" dirty="0" smtClean="0">
                <a:latin typeface="+mj-ea"/>
                <a:ea typeface="+mj-ea"/>
              </a:rPr>
              <a:t>)</a:t>
            </a:r>
            <a:endParaRPr lang="ko-KR" altLang="en-US" sz="3600" spc="-150" dirty="0">
              <a:latin typeface="+mj-ea"/>
              <a:ea typeface="+mj-ea"/>
            </a:endParaRPr>
          </a:p>
        </p:txBody>
      </p:sp>
      <p:pic>
        <p:nvPicPr>
          <p:cNvPr id="4" name="Picture 5" descr="완화의료환자관리(20120323)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270894"/>
            <a:ext cx="9396536" cy="5587106"/>
          </a:xfrm>
          <a:noFill/>
        </p:spPr>
      </p:pic>
      <p:sp>
        <p:nvSpPr>
          <p:cNvPr id="5" name="모서리가 둥근 직사각형 4"/>
          <p:cNvSpPr/>
          <p:nvPr/>
        </p:nvSpPr>
        <p:spPr>
          <a:xfrm>
            <a:off x="7740352" y="3501008"/>
            <a:ext cx="1187748" cy="18726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b="1" dirty="0" smtClean="0">
                <a:latin typeface="+mj-ea"/>
                <a:ea typeface="+mj-ea"/>
              </a:rPr>
              <a:t>2. Hospice Flow </a:t>
            </a:r>
            <a:r>
              <a:rPr lang="ko-KR" altLang="en-US" sz="3600" b="1" dirty="0" smtClean="0">
                <a:latin typeface="+mj-ea"/>
                <a:ea typeface="+mj-ea"/>
              </a:rPr>
              <a:t>제작과정</a:t>
            </a:r>
            <a:endParaRPr lang="ko-KR" altLang="en-US" sz="3600" b="1" dirty="0">
              <a:latin typeface="+mj-ea"/>
              <a:ea typeface="+mj-ea"/>
            </a:endParaRPr>
          </a:p>
        </p:txBody>
      </p:sp>
      <p:graphicFrame>
        <p:nvGraphicFramePr>
          <p:cNvPr id="10" name="다이어그램 9"/>
          <p:cNvGraphicFramePr/>
          <p:nvPr/>
        </p:nvGraphicFramePr>
        <p:xfrm>
          <a:off x="1524000" y="1844824"/>
          <a:ext cx="6096000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en-US" altLang="ko-KR" sz="3600" b="1" dirty="0" smtClean="0">
                <a:latin typeface="+mj-ea"/>
                <a:ea typeface="+mj-ea"/>
              </a:rPr>
              <a:t>- </a:t>
            </a:r>
            <a:r>
              <a:rPr lang="ko-KR" altLang="en-US" sz="3600" b="1" dirty="0" smtClean="0">
                <a:latin typeface="+mj-ea"/>
                <a:ea typeface="+mj-ea"/>
              </a:rPr>
              <a:t>완화의료 환자 전산등록 과정</a:t>
            </a:r>
            <a:endParaRPr lang="ko-KR" altLang="en-US" sz="3600" b="1" dirty="0">
              <a:latin typeface="+mj-ea"/>
              <a:ea typeface="+mj-ea"/>
            </a:endParaRPr>
          </a:p>
        </p:txBody>
      </p:sp>
      <p:graphicFrame>
        <p:nvGraphicFramePr>
          <p:cNvPr id="4" name="다이어그램 3"/>
          <p:cNvGraphicFramePr/>
          <p:nvPr/>
        </p:nvGraphicFramePr>
        <p:xfrm>
          <a:off x="251520" y="1772816"/>
          <a:ext cx="8424936" cy="4552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직사각형 4"/>
          <p:cNvSpPr/>
          <p:nvPr/>
        </p:nvSpPr>
        <p:spPr>
          <a:xfrm>
            <a:off x="0" y="0"/>
            <a:ext cx="907973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b="1" dirty="0" smtClean="0">
                <a:latin typeface="+mj-ea"/>
              </a:rPr>
              <a:t>3. </a:t>
            </a:r>
            <a:r>
              <a:rPr lang="ko-KR" altLang="en-US" sz="3600" b="1" dirty="0" smtClean="0">
                <a:latin typeface="+mj-lt"/>
              </a:rPr>
              <a:t>완화의료 등록 환자 전산 확인 기능보완 </a:t>
            </a:r>
            <a:r>
              <a:rPr lang="en-US" altLang="ko-KR" sz="3600" b="1" dirty="0" smtClean="0">
                <a:latin typeface="+mj-lt"/>
              </a:rPr>
              <a:t> </a:t>
            </a:r>
          </a:p>
          <a:p>
            <a:r>
              <a:rPr lang="en-US" altLang="ko-KR" sz="3600" b="1" dirty="0" smtClean="0">
                <a:latin typeface="+mj-lt"/>
              </a:rPr>
              <a:t>    </a:t>
            </a:r>
            <a:r>
              <a:rPr lang="ko-KR" altLang="en-US" sz="3600" b="1" dirty="0" smtClean="0">
                <a:latin typeface="+mj-lt"/>
              </a:rPr>
              <a:t>및  </a:t>
            </a:r>
            <a:r>
              <a:rPr lang="en-US" altLang="ko-KR" sz="3600" b="1" dirty="0" smtClean="0">
                <a:latin typeface="+mj-lt"/>
              </a:rPr>
              <a:t>HOSPICE  FLOW </a:t>
            </a:r>
            <a:r>
              <a:rPr lang="ko-KR" altLang="en-US" sz="3600" b="1" dirty="0" smtClean="0">
                <a:latin typeface="+mj-lt"/>
              </a:rPr>
              <a:t>개발 결과</a:t>
            </a:r>
            <a:endParaRPr lang="ko-KR" altLang="en-US" sz="36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b="1" dirty="0" smtClean="0">
                <a:latin typeface="+mj-ea"/>
                <a:ea typeface="+mj-ea"/>
              </a:rPr>
              <a:t>완화의료 환자 전산 등록</a:t>
            </a:r>
            <a:r>
              <a:rPr lang="en-US" altLang="ko-KR" sz="3600" b="1" dirty="0" smtClean="0">
                <a:latin typeface="+mj-ea"/>
              </a:rPr>
              <a:t>(</a:t>
            </a:r>
            <a:r>
              <a:rPr lang="ko-KR" altLang="en-US" sz="3600" b="1" dirty="0" err="1" smtClean="0">
                <a:latin typeface="+mj-ea"/>
              </a:rPr>
              <a:t>개선후</a:t>
            </a:r>
            <a:r>
              <a:rPr lang="en-US" altLang="ko-KR" sz="3600" b="1" dirty="0" smtClean="0">
                <a:latin typeface="+mj-ea"/>
              </a:rPr>
              <a:t>)</a:t>
            </a:r>
            <a:endParaRPr lang="ko-KR" altLang="en-US" sz="3600" b="1" dirty="0">
              <a:latin typeface="+mj-ea"/>
              <a:ea typeface="+mj-ea"/>
            </a:endParaRPr>
          </a:p>
        </p:txBody>
      </p:sp>
      <p:pic>
        <p:nvPicPr>
          <p:cNvPr id="4" name="내용 개체 틀 3" descr="그림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636912"/>
            <a:ext cx="8280920" cy="39231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직사각형 4"/>
          <p:cNvSpPr/>
          <p:nvPr/>
        </p:nvSpPr>
        <p:spPr>
          <a:xfrm>
            <a:off x="3995936" y="6309320"/>
            <a:ext cx="2232248" cy="234686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067944" y="3140968"/>
            <a:ext cx="1080120" cy="288032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251520" y="1628800"/>
            <a:ext cx="8229600" cy="8206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완화의료를 철회하기 전까지 호스피스 환자로 영구 등록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그림 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564904"/>
            <a:ext cx="4608512" cy="2448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ko-KR" altLang="en-US" sz="3600" b="1" dirty="0" smtClean="0">
                <a:latin typeface="+mj-ea"/>
                <a:ea typeface="+mj-ea"/>
              </a:rPr>
              <a:t>완화의료 등록 환자 확인 기능 추가</a:t>
            </a:r>
            <a:r>
              <a:rPr lang="en-US" altLang="ko-KR" sz="3600" b="1" dirty="0" smtClean="0">
                <a:latin typeface="+mj-ea"/>
              </a:rPr>
              <a:t>(</a:t>
            </a:r>
            <a:r>
              <a:rPr lang="ko-KR" altLang="en-US" sz="3600" b="1" dirty="0" err="1" smtClean="0">
                <a:latin typeface="+mj-ea"/>
              </a:rPr>
              <a:t>개선후</a:t>
            </a:r>
            <a:r>
              <a:rPr lang="en-US" altLang="ko-KR" sz="3600" b="1" dirty="0" smtClean="0">
                <a:latin typeface="+mj-ea"/>
              </a:rPr>
              <a:t>)</a:t>
            </a:r>
            <a:endParaRPr lang="ko-KR" altLang="en-US" sz="3600" b="1" dirty="0">
              <a:latin typeface="+mj-ea"/>
              <a:ea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628800"/>
            <a:ext cx="8229600" cy="82068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fontScale="85000" lnSpcReduction="10000"/>
          </a:bodyPr>
          <a:lstStyle/>
          <a:p>
            <a:r>
              <a:rPr lang="ko-KR" altLang="en-US" sz="2400" dirty="0" smtClean="0">
                <a:latin typeface="+mn-ea"/>
              </a:rPr>
              <a:t>완화의료 환자로 등록되면 응급실</a:t>
            </a:r>
            <a:r>
              <a:rPr lang="en-US" altLang="ko-KR" sz="2400" dirty="0" smtClean="0">
                <a:latin typeface="+mn-ea"/>
              </a:rPr>
              <a:t>, </a:t>
            </a:r>
            <a:r>
              <a:rPr lang="ko-KR" altLang="en-US" sz="2400" dirty="0" smtClean="0">
                <a:latin typeface="+mn-ea"/>
              </a:rPr>
              <a:t>외래</a:t>
            </a:r>
            <a:r>
              <a:rPr lang="en-US" altLang="ko-KR" sz="2400" dirty="0" smtClean="0">
                <a:latin typeface="+mn-ea"/>
              </a:rPr>
              <a:t>, </a:t>
            </a:r>
            <a:r>
              <a:rPr lang="ko-KR" altLang="en-US" sz="2400" dirty="0" smtClean="0">
                <a:latin typeface="+mn-ea"/>
              </a:rPr>
              <a:t>병동 등 모든 곳에서 전산으로 실시간 확인 가능</a:t>
            </a:r>
            <a:r>
              <a:rPr lang="en-US" altLang="ko-KR" sz="2400" dirty="0" smtClean="0">
                <a:latin typeface="+mn-ea"/>
              </a:rPr>
              <a:t>: 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불필요한 검사 방지</a:t>
            </a:r>
            <a:r>
              <a:rPr lang="en-US" altLang="ko-KR" sz="24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신속한 입원 가능</a:t>
            </a:r>
            <a:endParaRPr lang="ko-KR" altLang="en-US" sz="2400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6" name="타원 5"/>
          <p:cNvSpPr/>
          <p:nvPr/>
        </p:nvSpPr>
        <p:spPr>
          <a:xfrm>
            <a:off x="1115616" y="3861048"/>
            <a:ext cx="360040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 descr="그림 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2564905"/>
            <a:ext cx="3456384" cy="41044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직사각형 8"/>
          <p:cNvSpPr/>
          <p:nvPr/>
        </p:nvSpPr>
        <p:spPr>
          <a:xfrm>
            <a:off x="7784367" y="3861048"/>
            <a:ext cx="144016" cy="2808312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683568" y="2627580"/>
            <a:ext cx="1512168" cy="22535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기준정보</a:t>
            </a:r>
            <a:endParaRPr lang="ko-KR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b="1" dirty="0" smtClean="0">
                <a:latin typeface="+mj-ea"/>
                <a:ea typeface="+mj-ea"/>
              </a:rPr>
              <a:t>Hospice Flow </a:t>
            </a:r>
            <a:r>
              <a:rPr lang="ko-KR" altLang="en-US" sz="3600" b="1" dirty="0" smtClean="0">
                <a:latin typeface="+mj-ea"/>
                <a:ea typeface="+mj-ea"/>
              </a:rPr>
              <a:t>접근</a:t>
            </a:r>
            <a:r>
              <a:rPr lang="en-US" altLang="ko-KR" sz="3600" b="1" dirty="0" smtClean="0">
                <a:latin typeface="+mj-ea"/>
                <a:ea typeface="+mj-ea"/>
              </a:rPr>
              <a:t> – </a:t>
            </a:r>
            <a:r>
              <a:rPr lang="ko-KR" altLang="en-US" sz="3600" b="1" dirty="0" smtClean="0">
                <a:latin typeface="+mj-ea"/>
                <a:ea typeface="+mj-ea"/>
              </a:rPr>
              <a:t>의사</a:t>
            </a:r>
            <a:r>
              <a:rPr lang="en-US" altLang="ko-KR" sz="3600" b="1" dirty="0" smtClean="0">
                <a:latin typeface="+mj-ea"/>
                <a:ea typeface="+mj-ea"/>
              </a:rPr>
              <a:t>(</a:t>
            </a:r>
            <a:r>
              <a:rPr lang="ko-KR" altLang="en-US" sz="3600" b="1" dirty="0" err="1" smtClean="0">
                <a:latin typeface="+mj-ea"/>
                <a:ea typeface="+mj-ea"/>
              </a:rPr>
              <a:t>개선후</a:t>
            </a:r>
            <a:r>
              <a:rPr lang="en-US" altLang="ko-KR" sz="3600" b="1" dirty="0" smtClean="0">
                <a:latin typeface="+mj-ea"/>
                <a:ea typeface="+mj-ea"/>
              </a:rPr>
              <a:t>)</a:t>
            </a:r>
            <a:endParaRPr lang="ko-KR" altLang="en-US" sz="3600" b="1" dirty="0">
              <a:latin typeface="+mj-ea"/>
              <a:ea typeface="+mj-ea"/>
            </a:endParaRPr>
          </a:p>
        </p:txBody>
      </p:sp>
      <p:pic>
        <p:nvPicPr>
          <p:cNvPr id="4" name="내용 개체 틀 3" descr="그림 3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708920"/>
            <a:ext cx="2880320" cy="39604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그림 4" descr="그림3-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920" y="2708921"/>
            <a:ext cx="4464496" cy="39604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타원 5"/>
          <p:cNvSpPr/>
          <p:nvPr/>
        </p:nvSpPr>
        <p:spPr>
          <a:xfrm>
            <a:off x="539552" y="3096953"/>
            <a:ext cx="648072" cy="216024"/>
          </a:xfrm>
          <a:prstGeom prst="ellipse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4083966" y="3096953"/>
            <a:ext cx="576064" cy="288032"/>
          </a:xfrm>
          <a:prstGeom prst="ellipse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251520" y="1628800"/>
            <a:ext cx="8229600" cy="8206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처방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전산에 완화의료 환자임이 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호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또는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“H”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로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표시</a:t>
            </a: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2000" dirty="0" smtClean="0">
                <a:solidFill>
                  <a:schemeClr val="tx1"/>
                </a:solidFill>
              </a:rPr>
              <a:t>의사 경과기록지 화면에 </a:t>
            </a:r>
            <a:r>
              <a:rPr lang="en-US" altLang="ko-KR" sz="2000" dirty="0" smtClean="0">
                <a:solidFill>
                  <a:schemeClr val="accent6">
                    <a:lumMod val="75000"/>
                  </a:schemeClr>
                </a:solidFill>
              </a:rPr>
              <a:t>“H-Flow”</a:t>
            </a:r>
            <a:r>
              <a:rPr lang="ko-KR" altLang="en-US" sz="2000" dirty="0" smtClean="0">
                <a:solidFill>
                  <a:schemeClr val="tx1"/>
                </a:solidFill>
              </a:rPr>
              <a:t>버튼</a:t>
            </a:r>
            <a:r>
              <a:rPr lang="en-US" altLang="ko-KR" sz="2000" dirty="0" smtClean="0">
                <a:solidFill>
                  <a:schemeClr val="tx1"/>
                </a:solidFill>
              </a:rPr>
              <a:t> </a:t>
            </a:r>
            <a:r>
              <a:rPr lang="ko-KR" altLang="en-US" sz="2000" dirty="0" smtClean="0">
                <a:solidFill>
                  <a:schemeClr val="tx1"/>
                </a:solidFill>
              </a:rPr>
              <a:t>생성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altLang="ko-KR" sz="3600" b="1" spc="-150" dirty="0" smtClean="0">
                <a:latin typeface="+mj-ea"/>
                <a:ea typeface="+mj-ea"/>
              </a:rPr>
              <a:t>Hospice Flow </a:t>
            </a:r>
            <a:r>
              <a:rPr lang="ko-KR" altLang="en-US" sz="3600" b="1" spc="-150" dirty="0" smtClean="0">
                <a:latin typeface="+mj-ea"/>
                <a:ea typeface="+mj-ea"/>
              </a:rPr>
              <a:t>접근</a:t>
            </a:r>
            <a:r>
              <a:rPr lang="en-US" altLang="ko-KR" sz="3600" b="1" spc="-150" dirty="0" smtClean="0">
                <a:latin typeface="+mj-ea"/>
                <a:ea typeface="+mj-ea"/>
              </a:rPr>
              <a:t>-</a:t>
            </a:r>
            <a:r>
              <a:rPr lang="ko-KR" altLang="en-US" sz="3600" b="1" spc="-150" dirty="0" smtClean="0">
                <a:latin typeface="+mj-ea"/>
                <a:ea typeface="+mj-ea"/>
              </a:rPr>
              <a:t>간호사</a:t>
            </a:r>
            <a:r>
              <a:rPr lang="en-US" altLang="ko-KR" sz="3600" b="1" spc="-150" dirty="0" smtClean="0">
                <a:latin typeface="+mj-ea"/>
                <a:ea typeface="+mj-ea"/>
              </a:rPr>
              <a:t>, </a:t>
            </a:r>
            <a:r>
              <a:rPr lang="ko-KR" altLang="en-US" sz="3600" b="1" spc="-150" dirty="0" err="1" smtClean="0">
                <a:latin typeface="+mj-ea"/>
                <a:ea typeface="+mj-ea"/>
              </a:rPr>
              <a:t>사회복지사</a:t>
            </a:r>
            <a:r>
              <a:rPr lang="en-US" altLang="ko-KR" sz="3600" b="1" dirty="0" smtClean="0">
                <a:latin typeface="+mj-ea"/>
                <a:ea typeface="+mj-ea"/>
              </a:rPr>
              <a:t>(</a:t>
            </a:r>
            <a:r>
              <a:rPr lang="ko-KR" altLang="en-US" sz="3600" b="1" dirty="0" err="1" smtClean="0">
                <a:latin typeface="+mj-ea"/>
                <a:ea typeface="+mj-ea"/>
              </a:rPr>
              <a:t>개선후</a:t>
            </a:r>
            <a:r>
              <a:rPr lang="en-US" altLang="ko-KR" sz="3600" b="1" dirty="0" smtClean="0">
                <a:latin typeface="+mj-ea"/>
                <a:ea typeface="+mj-ea"/>
              </a:rPr>
              <a:t>)</a:t>
            </a:r>
            <a:endParaRPr lang="ko-KR" altLang="en-US" sz="3600" b="1" spc="-150" dirty="0">
              <a:latin typeface="+mj-ea"/>
              <a:ea typeface="+mj-ea"/>
            </a:endParaRPr>
          </a:p>
        </p:txBody>
      </p:sp>
      <p:pic>
        <p:nvPicPr>
          <p:cNvPr id="1026" name="Picture 2" descr="C:\Users\admin\Desktop\암센터\호스피스\우수사례\환자관리 그림파일\환자관리 그림파일(더정리2014112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9144000" cy="5359871"/>
          </a:xfrm>
          <a:prstGeom prst="rect">
            <a:avLst/>
          </a:prstGeom>
          <a:noFill/>
        </p:spPr>
      </p:pic>
      <p:sp>
        <p:nvSpPr>
          <p:cNvPr id="7" name="내용 개체 틀 2"/>
          <p:cNvSpPr txBox="1">
            <a:spLocks/>
          </p:cNvSpPr>
          <p:nvPr/>
        </p:nvSpPr>
        <p:spPr>
          <a:xfrm>
            <a:off x="0" y="1124744"/>
            <a:ext cx="4608512" cy="8206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완화의료실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전산에서 접근 가능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991872" y="4221088"/>
            <a:ext cx="1152128" cy="288032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4800" b="1" dirty="0" smtClean="0"/>
              <a:t/>
            </a:r>
            <a:br>
              <a:rPr lang="en-US" altLang="ko-KR" sz="4800" b="1" dirty="0" smtClean="0"/>
            </a:br>
            <a:r>
              <a:rPr lang="en-US" altLang="ko-KR" b="1" dirty="0" smtClean="0">
                <a:latin typeface="+mj-ea"/>
                <a:ea typeface="+mj-ea"/>
              </a:rPr>
              <a:t>‘</a:t>
            </a:r>
            <a:r>
              <a:rPr lang="ko-KR" altLang="en-US" b="1" dirty="0" smtClean="0">
                <a:latin typeface="+mj-ea"/>
                <a:ea typeface="+mj-ea"/>
              </a:rPr>
              <a:t>호스피스 </a:t>
            </a:r>
            <a:r>
              <a:rPr lang="en-US" altLang="ko-KR" b="1" dirty="0" smtClean="0">
                <a:latin typeface="+mj-ea"/>
                <a:ea typeface="+mj-ea"/>
              </a:rPr>
              <a:t>flow’ </a:t>
            </a:r>
            <a:r>
              <a:rPr lang="ko-KR" altLang="en-US" b="1" dirty="0" smtClean="0">
                <a:latin typeface="+mj-ea"/>
                <a:ea typeface="+mj-ea"/>
              </a:rPr>
              <a:t>화면구성</a:t>
            </a:r>
            <a:r>
              <a:rPr lang="en-US" altLang="ko-KR" b="1" dirty="0" smtClean="0">
                <a:latin typeface="+mj-ea"/>
                <a:ea typeface="+mj-ea"/>
              </a:rPr>
              <a:t>(tap)</a:t>
            </a:r>
            <a:endParaRPr lang="ko-KR" altLang="en-US" b="1" dirty="0">
              <a:latin typeface="+mj-ea"/>
              <a:ea typeface="+mj-ea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007834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4572000" cy="3429000"/>
          </a:xfrm>
          <a:prstGeom prst="rect">
            <a:avLst/>
          </a:prstGeom>
          <a:gradFill flip="none" rotWithShape="1">
            <a:gsLst>
              <a:gs pos="100000">
                <a:schemeClr val="accent3">
                  <a:lumMod val="60000"/>
                  <a:lumOff val="40000"/>
                </a:schemeClr>
              </a:gs>
              <a:gs pos="80000">
                <a:schemeClr val="accent3"/>
              </a:gs>
              <a:gs pos="0">
                <a:srgbClr val="FFDB69"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572000" y="0"/>
            <a:ext cx="4572000" cy="3429000"/>
          </a:xfrm>
          <a:prstGeom prst="rect">
            <a:avLst/>
          </a:prstGeom>
          <a:gradFill flip="none" rotWithShape="1">
            <a:gsLst>
              <a:gs pos="100000">
                <a:schemeClr val="accent3">
                  <a:lumMod val="60000"/>
                  <a:lumOff val="40000"/>
                </a:schemeClr>
              </a:gs>
              <a:gs pos="80000">
                <a:schemeClr val="accent3"/>
              </a:gs>
              <a:gs pos="0">
                <a:srgbClr val="BAABCD">
                  <a:alpha val="7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gradFill flip="none" rotWithShape="1">
            <a:gsLst>
              <a:gs pos="100000">
                <a:schemeClr val="accent3">
                  <a:lumMod val="60000"/>
                  <a:lumOff val="40000"/>
                </a:schemeClr>
              </a:gs>
              <a:gs pos="80000">
                <a:schemeClr val="accent3"/>
              </a:gs>
              <a:gs pos="0">
                <a:srgbClr val="FFFF8B">
                  <a:alpha val="7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39552" y="1124744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ln w="3175">
                  <a:solidFill>
                    <a:srgbClr val="FFDB69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ADD TEXT</a:t>
            </a:r>
            <a:endParaRPr lang="ko-KR" altLang="en-US" sz="3600" b="1" dirty="0">
              <a:ln w="3175">
                <a:solidFill>
                  <a:srgbClr val="FFDB69"/>
                </a:solidFill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08104" y="1124744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600" b="1" dirty="0" smtClean="0">
                <a:ln w="3175">
                  <a:solidFill>
                    <a:srgbClr val="BAABCD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ADD TEXT</a:t>
            </a:r>
            <a:endParaRPr lang="ko-KR" altLang="en-US" sz="3600" b="1" dirty="0">
              <a:ln w="3175">
                <a:solidFill>
                  <a:srgbClr val="BAABCD"/>
                </a:solidFill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52" y="5230941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ln w="3175">
                  <a:solidFill>
                    <a:srgbClr val="FFFF8B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ADD TEXT</a:t>
            </a:r>
            <a:endParaRPr lang="ko-KR" altLang="en-US" sz="3600" b="1" dirty="0">
              <a:ln w="3175">
                <a:solidFill>
                  <a:srgbClr val="FFFF8B"/>
                </a:solidFill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08104" y="5230941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600" b="1" dirty="0" smtClean="0">
                <a:ln w="3175">
                  <a:solidFill>
                    <a:srgbClr val="9FD3E1"/>
                  </a:solidFill>
                </a:ln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ADD TEXT</a:t>
            </a:r>
            <a:endParaRPr lang="ko-KR" altLang="en-US" sz="3600" b="1" dirty="0">
              <a:ln w="3175">
                <a:solidFill>
                  <a:srgbClr val="9FD3E1"/>
                </a:solidFill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9" name="그림 18" descr="그림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1" y="0"/>
            <a:ext cx="4571999" cy="3428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-900608" y="-1279981"/>
            <a:ext cx="309634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0000" dirty="0" smtClean="0">
                <a:solidFill>
                  <a:schemeClr val="bg1">
                    <a:alpha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B</a:t>
            </a:r>
            <a:endParaRPr lang="ko-KR" altLang="en-US" sz="30000" dirty="0">
              <a:solidFill>
                <a:schemeClr val="bg1">
                  <a:alpha val="6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051720" y="3212976"/>
            <a:ext cx="122413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" name="그림 20" descr="그림 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876256" y="-1279982"/>
            <a:ext cx="309634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0" dirty="0" smtClean="0">
                <a:solidFill>
                  <a:schemeClr val="bg1">
                    <a:alpha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A</a:t>
            </a:r>
            <a:endParaRPr lang="ko-KR" altLang="en-US" sz="30000" dirty="0">
              <a:solidFill>
                <a:schemeClr val="bg1">
                  <a:alpha val="6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2" name="그림 21" descr="그림 4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-1055425" y="3068960"/>
            <a:ext cx="340597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0000" dirty="0" smtClean="0">
                <a:solidFill>
                  <a:schemeClr val="bg1">
                    <a:alpha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C</a:t>
            </a:r>
            <a:endParaRPr lang="ko-KR" altLang="en-US" sz="30000" dirty="0">
              <a:solidFill>
                <a:schemeClr val="bg1">
                  <a:alpha val="6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3" name="그림 22" descr="그림 4-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6721439" y="3068960"/>
            <a:ext cx="340597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0" dirty="0" smtClean="0">
                <a:solidFill>
                  <a:schemeClr val="bg1">
                    <a:alpha val="60000"/>
                  </a:schemeClr>
                </a:solidFill>
                <a:latin typeface="HY견고딕" pitchFamily="18" charset="-127"/>
                <a:ea typeface="HY견고딕" pitchFamily="18" charset="-127"/>
              </a:rPr>
              <a:t>D</a:t>
            </a:r>
            <a:endParaRPr lang="ko-KR" altLang="en-US" sz="30000" dirty="0">
              <a:solidFill>
                <a:schemeClr val="bg1">
                  <a:alpha val="6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588224" y="3212976"/>
            <a:ext cx="122413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6516216" y="476672"/>
            <a:ext cx="79208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b="1" dirty="0" smtClean="0">
                <a:latin typeface="+mj-ea"/>
                <a:ea typeface="+mj-ea"/>
              </a:rPr>
              <a:t>Hospice Flow </a:t>
            </a:r>
            <a:r>
              <a:rPr lang="ko-KR" altLang="en-US" sz="3600" b="1" dirty="0" smtClean="0">
                <a:latin typeface="+mj-ea"/>
                <a:ea typeface="+mj-ea"/>
              </a:rPr>
              <a:t>화면구성</a:t>
            </a:r>
            <a:r>
              <a:rPr lang="en-US" altLang="ko-KR" sz="3600" b="1" dirty="0" smtClean="0">
                <a:latin typeface="+mj-ea"/>
                <a:ea typeface="+mj-ea"/>
              </a:rPr>
              <a:t>(</a:t>
            </a:r>
            <a:r>
              <a:rPr lang="ko-KR" altLang="en-US" sz="3600" b="1" dirty="0" err="1" smtClean="0">
                <a:latin typeface="+mj-ea"/>
                <a:ea typeface="+mj-ea"/>
              </a:rPr>
              <a:t>개선후</a:t>
            </a:r>
            <a:r>
              <a:rPr lang="en-US" altLang="ko-KR" sz="3600" b="1" dirty="0" smtClean="0">
                <a:latin typeface="+mj-ea"/>
                <a:ea typeface="+mj-ea"/>
              </a:rPr>
              <a:t>)</a:t>
            </a:r>
            <a:endParaRPr lang="ko-KR" altLang="en-US" sz="3600" b="1" dirty="0">
              <a:latin typeface="+mj-ea"/>
              <a:ea typeface="+mj-ea"/>
            </a:endParaRPr>
          </a:p>
        </p:txBody>
      </p:sp>
      <p:pic>
        <p:nvPicPr>
          <p:cNvPr id="5" name="그림 4" descr="그림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212976"/>
            <a:ext cx="7776864" cy="27363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직사각형 5"/>
          <p:cNvSpPr/>
          <p:nvPr/>
        </p:nvSpPr>
        <p:spPr>
          <a:xfrm>
            <a:off x="395536" y="4581128"/>
            <a:ext cx="6624736" cy="504056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0" y="1628800"/>
            <a:ext cx="8676456" cy="122413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호스피스 </a:t>
            </a:r>
            <a:r>
              <a:rPr lang="ko-KR" altLang="en-US" dirty="0" err="1" smtClean="0">
                <a:solidFill>
                  <a:schemeClr val="tx1"/>
                </a:solidFill>
                <a:latin typeface="+mn-ea"/>
              </a:rPr>
              <a:t>메디컬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 레코드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초기상담기록지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사회사업 경과기록지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증상조사지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dirty="0" err="1" smtClean="0">
                <a:solidFill>
                  <a:schemeClr val="tx1"/>
                </a:solidFill>
                <a:latin typeface="+mn-ea"/>
              </a:rPr>
              <a:t>팀모임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 기록지를 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tap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형태로 제작하여 한 화면에서 손쉽게 조회 및 기록 가능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ko-KR" sz="3600" b="1" dirty="0" smtClean="0"/>
              <a:t>         4. Hospice Flow </a:t>
            </a:r>
            <a:r>
              <a:rPr lang="ko-KR" altLang="en-US" sz="3600" b="1" dirty="0" smtClean="0"/>
              <a:t>세부내용</a:t>
            </a:r>
            <a:endParaRPr lang="ko-KR" altLang="en-US" sz="3600" b="1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3600" b="1" dirty="0" smtClean="0"/>
              <a:t>4. Hospice Flow </a:t>
            </a:r>
            <a:r>
              <a:rPr lang="ko-KR" altLang="en-US" sz="3600" b="1" dirty="0" smtClean="0"/>
              <a:t>세부내용</a:t>
            </a:r>
            <a:endParaRPr lang="ko-KR" altLang="en-US" sz="3600" b="1" dirty="0"/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323528" y="2636912"/>
            <a:ext cx="8136904" cy="25922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2400" b="1" dirty="0" smtClean="0">
                <a:solidFill>
                  <a:schemeClr val="tx1"/>
                </a:solidFill>
                <a:latin typeface="+mn-ea"/>
              </a:rPr>
              <a:t>호스피스 </a:t>
            </a:r>
            <a:r>
              <a:rPr lang="ko-KR" altLang="en-US" sz="2400" b="1" dirty="0" err="1" smtClean="0">
                <a:solidFill>
                  <a:schemeClr val="tx1"/>
                </a:solidFill>
                <a:latin typeface="+mn-ea"/>
              </a:rPr>
              <a:t>메디컬레코드</a:t>
            </a:r>
            <a:r>
              <a:rPr lang="ko-KR" altLang="en-US" sz="24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2400" b="1" dirty="0" smtClean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2400" b="1" dirty="0" smtClean="0">
                <a:solidFill>
                  <a:schemeClr val="tx1"/>
                </a:solidFill>
                <a:latin typeface="+mn-ea"/>
              </a:rPr>
              <a:t>의사용 기록지</a:t>
            </a:r>
            <a:r>
              <a:rPr lang="en-US" altLang="ko-KR" sz="2400" b="1" dirty="0" smtClean="0">
                <a:solidFill>
                  <a:schemeClr val="tx1"/>
                </a:solidFill>
                <a:latin typeface="+mn-ea"/>
              </a:rPr>
              <a:t>. </a:t>
            </a:r>
          </a:p>
          <a:p>
            <a:pPr marL="342900" marR="0" lvl="0" indent="-34290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진단명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,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병기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, </a:t>
            </a:r>
            <a:r>
              <a:rPr kumimoji="0" lang="ko-KR" alt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과거력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,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전이장소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,</a:t>
            </a:r>
            <a:r>
              <a:rPr kumimoji="0" lang="en-US" altLang="ko-KR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 </a:t>
            </a:r>
            <a:r>
              <a:rPr kumimoji="0" lang="ko-KR" alt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활동수행능력</a:t>
            </a:r>
            <a:r>
              <a:rPr kumimoji="0" lang="en-US" altLang="ko-KR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(ECOG, KPS), </a:t>
            </a:r>
            <a:r>
              <a:rPr kumimoji="0" lang="ko-KR" alt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예상수명</a:t>
            </a:r>
            <a:r>
              <a:rPr kumimoji="0" lang="en-US" altLang="ko-KR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, </a:t>
            </a:r>
            <a:r>
              <a:rPr kumimoji="0" lang="ko-KR" alt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통증정도</a:t>
            </a:r>
            <a:r>
              <a:rPr kumimoji="0" lang="en-US" altLang="ko-KR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, </a:t>
            </a:r>
            <a:r>
              <a:rPr kumimoji="0" lang="ko-KR" alt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진통제 사용내역 등 작성</a:t>
            </a:r>
            <a:endParaRPr kumimoji="0" lang="en-US" altLang="ko-KR" sz="24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ko-KR" altLang="en-US" sz="2400" b="1" baseline="0" dirty="0" smtClean="0">
                <a:solidFill>
                  <a:schemeClr val="tx1"/>
                </a:solidFill>
                <a:latin typeface="+mn-ea"/>
              </a:rPr>
              <a:t>매일 실시간 업그레이드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55576" y="2924944"/>
            <a:ext cx="3096344" cy="504056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/>
          <p:cNvCxnSpPr/>
          <p:nvPr/>
        </p:nvCxnSpPr>
        <p:spPr>
          <a:xfrm>
            <a:off x="4067944" y="3429000"/>
            <a:ext cx="216024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ko-KR" altLang="en-US" sz="3600" b="1" dirty="0" smtClean="0"/>
              <a:t>호스피스 </a:t>
            </a:r>
            <a:r>
              <a:rPr lang="ko-KR" altLang="en-US" sz="3600" b="1" dirty="0" err="1" smtClean="0"/>
              <a:t>메디컬</a:t>
            </a:r>
            <a:r>
              <a:rPr lang="ko-KR" altLang="en-US" sz="3600" b="1" dirty="0" smtClean="0"/>
              <a:t> 레코드</a:t>
            </a:r>
            <a:r>
              <a:rPr lang="en-US" altLang="ko-KR" sz="3600" b="1" dirty="0" smtClean="0"/>
              <a:t>(1)</a:t>
            </a:r>
            <a:endParaRPr lang="ko-KR" altLang="en-US" sz="3600" b="1" dirty="0"/>
          </a:p>
        </p:txBody>
      </p:sp>
      <p:pic>
        <p:nvPicPr>
          <p:cNvPr id="12290" name="Picture 2" descr="C:\Users\admin\Desktop\암센터\호스피스\우수사례\호스피스플로우내용 그림파일\호스피스 메디컬레코드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673" y="1268760"/>
            <a:ext cx="8343783" cy="5589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3314" name="Picture 2" descr="C:\Users\admin\Desktop\암센터\호스피스\우수사례\호스피스플로우내용 그림파일\호스피스메디컬레코드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22726"/>
            <a:ext cx="8821488" cy="5835274"/>
          </a:xfrm>
          <a:prstGeom prst="rect">
            <a:avLst/>
          </a:prstGeom>
          <a:noFill/>
        </p:spPr>
      </p:pic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ko-KR" altLang="en-US" sz="3600" b="1" dirty="0" smtClean="0"/>
              <a:t>호스피스 </a:t>
            </a:r>
            <a:r>
              <a:rPr lang="ko-KR" altLang="en-US" sz="3600" b="1" dirty="0" err="1" smtClean="0"/>
              <a:t>메디컬</a:t>
            </a:r>
            <a:r>
              <a:rPr lang="ko-KR" altLang="en-US" sz="3600" b="1" dirty="0" smtClean="0"/>
              <a:t> 레코드</a:t>
            </a:r>
            <a:r>
              <a:rPr lang="en-US" altLang="ko-KR" sz="3600" b="1" dirty="0" smtClean="0"/>
              <a:t>(2)</a:t>
            </a:r>
            <a:endParaRPr lang="ko-KR" altLang="en-US" sz="3600" b="1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4338" name="Picture 2" descr="C:\Users\admin\Desktop\암센터\호스피스\우수사례\호스피스플로우내용 그림파일\호스피스메디컬레코드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8928992" cy="5882241"/>
          </a:xfrm>
          <a:prstGeom prst="rect">
            <a:avLst/>
          </a:prstGeom>
          <a:noFill/>
        </p:spPr>
      </p:pic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ko-KR" altLang="en-US" sz="3600" b="1" dirty="0" smtClean="0"/>
              <a:t>호스피스 </a:t>
            </a:r>
            <a:r>
              <a:rPr lang="ko-KR" altLang="en-US" sz="3600" b="1" dirty="0" err="1" smtClean="0"/>
              <a:t>메디컬</a:t>
            </a:r>
            <a:r>
              <a:rPr lang="ko-KR" altLang="en-US" sz="3600" b="1" dirty="0" smtClean="0"/>
              <a:t> 레코드</a:t>
            </a:r>
            <a:r>
              <a:rPr lang="en-US" altLang="ko-KR" sz="3600" b="1" dirty="0" smtClean="0"/>
              <a:t>(3)</a:t>
            </a:r>
            <a:endParaRPr lang="ko-KR" altLang="en-US" sz="3600" b="1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5362" name="Picture 2" descr="C:\Users\admin\Desktop\암센터\호스피스\우수사례\호스피스플로우내용 그림파일\호스피스메디컬레코드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1"/>
            <a:ext cx="9144000" cy="5949279"/>
          </a:xfrm>
          <a:prstGeom prst="rect">
            <a:avLst/>
          </a:prstGeom>
          <a:noFill/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323528" y="116632"/>
            <a:ext cx="8229600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호스피스 </a:t>
            </a:r>
            <a:r>
              <a:rPr kumimoji="0" lang="ko-KR" alt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메디컬</a:t>
            </a:r>
            <a:r>
              <a:rPr kumimoji="0" lang="ko-K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 레코드</a:t>
            </a:r>
            <a: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(4)</a:t>
            </a:r>
            <a:endParaRPr kumimoji="0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3600" b="1" dirty="0" smtClean="0">
                <a:latin typeface="+mj-ea"/>
                <a:ea typeface="+mj-ea"/>
              </a:rPr>
              <a:t>4. Hospice Flow </a:t>
            </a:r>
            <a:r>
              <a:rPr lang="ko-KR" altLang="en-US" sz="3600" b="1" dirty="0" smtClean="0">
                <a:latin typeface="+mj-ea"/>
                <a:ea typeface="+mj-ea"/>
              </a:rPr>
              <a:t>세부내용</a:t>
            </a:r>
            <a:r>
              <a:rPr lang="en-US" altLang="ko-KR" sz="3600" b="1" dirty="0" smtClean="0">
                <a:latin typeface="+mj-ea"/>
                <a:ea typeface="+mj-ea"/>
              </a:rPr>
              <a:t>(</a:t>
            </a:r>
            <a:r>
              <a:rPr lang="ko-KR" altLang="en-US" sz="3600" b="1" dirty="0" err="1" smtClean="0">
                <a:latin typeface="+mj-ea"/>
                <a:ea typeface="+mj-ea"/>
              </a:rPr>
              <a:t>개선후</a:t>
            </a:r>
            <a:r>
              <a:rPr lang="en-US" altLang="ko-KR" sz="3600" b="1" dirty="0" smtClean="0">
                <a:latin typeface="+mj-ea"/>
                <a:ea typeface="+mj-ea"/>
              </a:rPr>
              <a:t>)</a:t>
            </a:r>
            <a:endParaRPr lang="ko-KR" altLang="en-US" sz="3600" b="1" dirty="0">
              <a:latin typeface="+mj-ea"/>
              <a:ea typeface="+mj-ea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395536" y="2708920"/>
            <a:ext cx="8136904" cy="27363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초기상담기록지 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: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호스피스전담간호사</a:t>
            </a:r>
            <a:r>
              <a:rPr kumimoji="0" lang="ko-KR" alt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 기록</a:t>
            </a:r>
            <a:endParaRPr lang="en-US" altLang="ko-KR" sz="2400" b="1" dirty="0" smtClean="0">
              <a:solidFill>
                <a:schemeClr val="tx1"/>
              </a:solidFill>
              <a:latin typeface="+mn-ea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ko-KR" alt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암</a:t>
            </a:r>
            <a:r>
              <a:rPr lang="ko-KR" altLang="en-US" sz="24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kumimoji="0" lang="ko-KR" alt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병식 유무</a:t>
            </a:r>
            <a:r>
              <a:rPr kumimoji="0" lang="en-US" altLang="ko-KR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, </a:t>
            </a:r>
            <a:r>
              <a:rPr kumimoji="0" lang="ko-KR" alt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정신상태</a:t>
            </a:r>
            <a:r>
              <a:rPr kumimoji="0" lang="en-US" altLang="ko-KR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, </a:t>
            </a:r>
            <a:r>
              <a:rPr kumimoji="0" lang="ko-KR" alt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의사소통</a:t>
            </a:r>
            <a:r>
              <a:rPr kumimoji="0" lang="en-US" altLang="ko-KR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, </a:t>
            </a:r>
            <a:r>
              <a:rPr kumimoji="0" lang="ko-KR" alt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활동수행능력</a:t>
            </a:r>
            <a:r>
              <a:rPr kumimoji="0" lang="en-US" altLang="ko-KR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, </a:t>
            </a:r>
            <a:r>
              <a:rPr kumimoji="0" lang="ko-KR" alt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통증</a:t>
            </a:r>
            <a:r>
              <a:rPr kumimoji="0" lang="en-US" altLang="ko-KR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, </a:t>
            </a:r>
            <a:r>
              <a:rPr kumimoji="0" lang="ko-KR" alt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가족정보 등 작성</a:t>
            </a:r>
            <a:endParaRPr lang="en-US" altLang="ko-KR" sz="2400" b="1" dirty="0" smtClean="0">
              <a:solidFill>
                <a:schemeClr val="tx1"/>
              </a:solidFill>
              <a:latin typeface="+mn-ea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ko-KR" altLang="en-US" sz="2400" b="1" dirty="0" smtClean="0">
                <a:solidFill>
                  <a:schemeClr val="tx1"/>
                </a:solidFill>
                <a:latin typeface="+mn-ea"/>
              </a:rPr>
              <a:t>환자 입원 시마다 작성</a:t>
            </a:r>
            <a:endParaRPr kumimoji="0" lang="en-US" altLang="ko-KR" sz="24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11560" y="3068960"/>
            <a:ext cx="2592288" cy="504056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/>
          <p:cNvCxnSpPr/>
          <p:nvPr/>
        </p:nvCxnSpPr>
        <p:spPr>
          <a:xfrm>
            <a:off x="3203848" y="3573016"/>
            <a:ext cx="3528392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admin\Desktop\암센터\호스피스\우수사례\호스피스플로우내용 그림파일\초기상담지록지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9144000" cy="6150584"/>
          </a:xfrm>
          <a:prstGeom prst="rect">
            <a:avLst/>
          </a:prstGeom>
          <a:noFill/>
        </p:spPr>
      </p:pic>
      <p:sp>
        <p:nvSpPr>
          <p:cNvPr id="4" name="직사각형 3"/>
          <p:cNvSpPr/>
          <p:nvPr/>
        </p:nvSpPr>
        <p:spPr>
          <a:xfrm>
            <a:off x="2267744" y="0"/>
            <a:ext cx="4640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3600" b="1" dirty="0" smtClean="0">
                <a:latin typeface="+mj-ea"/>
                <a:ea typeface="+mj-ea"/>
              </a:rPr>
              <a:t>초 기 상 담 기 </a:t>
            </a:r>
            <a:r>
              <a:rPr lang="ko-KR" altLang="en-US" sz="3600" b="1" dirty="0" err="1" smtClean="0">
                <a:latin typeface="+mj-ea"/>
                <a:ea typeface="+mj-ea"/>
              </a:rPr>
              <a:t>록</a:t>
            </a:r>
            <a:r>
              <a:rPr lang="ko-KR" altLang="en-US" sz="3600" b="1" dirty="0" smtClean="0">
                <a:latin typeface="+mj-ea"/>
                <a:ea typeface="+mj-ea"/>
              </a:rPr>
              <a:t> 지</a:t>
            </a:r>
            <a:endParaRPr lang="ko-KR" altLang="en-US" sz="3600" b="1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0106"/>
          </a:xfrm>
        </p:spPr>
        <p:txBody>
          <a:bodyPr>
            <a:normAutofit/>
          </a:bodyPr>
          <a:lstStyle/>
          <a:p>
            <a:r>
              <a:rPr lang="en-US" altLang="ko-KR" sz="3600" b="1" dirty="0" smtClean="0">
                <a:latin typeface="+mj-ea"/>
                <a:ea typeface="+mj-ea"/>
              </a:rPr>
              <a:t>4. Hospice Flow </a:t>
            </a:r>
            <a:r>
              <a:rPr lang="ko-KR" altLang="en-US" sz="3600" b="1" dirty="0" smtClean="0">
                <a:latin typeface="+mj-ea"/>
                <a:ea typeface="+mj-ea"/>
              </a:rPr>
              <a:t>세부내용</a:t>
            </a:r>
            <a:r>
              <a:rPr lang="en-US" altLang="ko-KR" sz="3600" b="1" dirty="0" smtClean="0">
                <a:latin typeface="+mj-ea"/>
                <a:ea typeface="+mj-ea"/>
              </a:rPr>
              <a:t>(</a:t>
            </a:r>
            <a:r>
              <a:rPr lang="ko-KR" altLang="en-US" sz="3600" b="1" dirty="0" err="1" smtClean="0">
                <a:latin typeface="+mj-ea"/>
                <a:ea typeface="+mj-ea"/>
              </a:rPr>
              <a:t>개선후</a:t>
            </a:r>
            <a:r>
              <a:rPr lang="en-US" altLang="ko-KR" sz="3600" b="1" dirty="0" smtClean="0">
                <a:latin typeface="+mj-ea"/>
                <a:ea typeface="+mj-ea"/>
              </a:rPr>
              <a:t>)</a:t>
            </a:r>
            <a:endParaRPr lang="ko-KR" altLang="en-US" sz="3600" b="1" dirty="0">
              <a:latin typeface="+mj-ea"/>
              <a:ea typeface="+mj-ea"/>
            </a:endParaRPr>
          </a:p>
        </p:txBody>
      </p:sp>
      <p:pic>
        <p:nvPicPr>
          <p:cNvPr id="4" name="그림 3" descr="사회사업경과기록지.bmp"/>
          <p:cNvPicPr>
            <a:picLocks noChangeAspect="1"/>
          </p:cNvPicPr>
          <p:nvPr/>
        </p:nvPicPr>
        <p:blipFill>
          <a:blip r:embed="rId2" cstate="print"/>
          <a:srcRect r="870" b="28218"/>
          <a:stretch>
            <a:fillRect/>
          </a:stretch>
        </p:blipFill>
        <p:spPr>
          <a:xfrm>
            <a:off x="251520" y="3068960"/>
            <a:ext cx="8424936" cy="33843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내용 개체 틀 2"/>
          <p:cNvSpPr txBox="1">
            <a:spLocks/>
          </p:cNvSpPr>
          <p:nvPr/>
        </p:nvSpPr>
        <p:spPr>
          <a:xfrm>
            <a:off x="251520" y="980728"/>
            <a:ext cx="8424936" cy="1800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사회사업경과기록지 </a:t>
            </a:r>
            <a:r>
              <a:rPr kumimoji="0" lang="en-US" altLang="ko-KR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: </a:t>
            </a:r>
            <a:r>
              <a:rPr kumimoji="0" lang="ko-KR" alt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사회복지사용 기록지</a:t>
            </a:r>
            <a:endParaRPr kumimoji="0" lang="en-US" altLang="ko-KR" sz="24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ko-KR" altLang="en-US" sz="2400" b="1" dirty="0" smtClean="0">
                <a:solidFill>
                  <a:schemeClr val="tx1"/>
                </a:solidFill>
                <a:latin typeface="+mn-ea"/>
              </a:rPr>
              <a:t>상담영역</a:t>
            </a:r>
            <a:r>
              <a:rPr lang="en-US" altLang="ko-KR" sz="24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2400" b="1" dirty="0" smtClean="0">
                <a:solidFill>
                  <a:schemeClr val="tx1"/>
                </a:solidFill>
                <a:latin typeface="+mn-ea"/>
              </a:rPr>
              <a:t>상담제목</a:t>
            </a:r>
            <a:r>
              <a:rPr lang="en-US" altLang="ko-KR" sz="2400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2400" b="1" dirty="0" smtClean="0">
                <a:solidFill>
                  <a:schemeClr val="tx1"/>
                </a:solidFill>
                <a:latin typeface="+mn-ea"/>
              </a:rPr>
              <a:t>상담내용을 작성할 수 있도록 구성</a:t>
            </a:r>
            <a:endParaRPr lang="en-US" altLang="ko-KR" sz="2400" b="1" dirty="0" smtClean="0">
              <a:solidFill>
                <a:schemeClr val="tx1"/>
              </a:solidFill>
              <a:latin typeface="+mn-ea"/>
            </a:endParaRP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FontTx/>
              <a:buChar char="-"/>
              <a:defRPr/>
            </a:pPr>
            <a:r>
              <a:rPr lang="ko-KR" altLang="en-US" sz="2400" b="1" dirty="0" smtClean="0">
                <a:solidFill>
                  <a:schemeClr val="tx1"/>
                </a:solidFill>
                <a:latin typeface="+mn-ea"/>
              </a:rPr>
              <a:t>매일 실시간 업그레이드</a:t>
            </a:r>
          </a:p>
          <a:p>
            <a:pPr marL="342900" marR="0" lvl="0" indent="-34290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altLang="ko-KR" sz="2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83568" y="908720"/>
            <a:ext cx="3024336" cy="504056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/>
          <p:cNvCxnSpPr/>
          <p:nvPr/>
        </p:nvCxnSpPr>
        <p:spPr>
          <a:xfrm>
            <a:off x="3707904" y="1412776"/>
            <a:ext cx="3024336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7410" name="Picture 2" descr="C:\Users\admin\Desktop\암센터\호스피스\우수사례\호스피스플로우내용 그림파일\사회사업경과기록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36712"/>
            <a:ext cx="8784976" cy="5577413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1763688" y="332656"/>
            <a:ext cx="57246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600" b="1" dirty="0" smtClean="0">
                <a:latin typeface="+mj-ea"/>
                <a:ea typeface="+mj-ea"/>
              </a:rPr>
              <a:t>사 회 사 업 경 과 기 </a:t>
            </a:r>
            <a:r>
              <a:rPr lang="ko-KR" altLang="en-US" sz="3600" b="1" dirty="0" err="1" smtClean="0">
                <a:latin typeface="+mj-ea"/>
                <a:ea typeface="+mj-ea"/>
              </a:rPr>
              <a:t>록</a:t>
            </a:r>
            <a:r>
              <a:rPr lang="ko-KR" altLang="en-US" sz="3600" b="1" dirty="0" smtClean="0">
                <a:latin typeface="+mj-ea"/>
                <a:ea typeface="+mj-ea"/>
              </a:rPr>
              <a:t> 지 </a:t>
            </a:r>
            <a:endParaRPr lang="ko-KR" altLang="en-US" sz="3600" b="1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>
                <a:latin typeface="+mj-ea"/>
                <a:ea typeface="+mj-ea"/>
              </a:rPr>
              <a:t>4. Hospice Flow </a:t>
            </a:r>
            <a:r>
              <a:rPr lang="ko-KR" altLang="en-US" sz="3600" dirty="0" smtClean="0">
                <a:latin typeface="+mj-ea"/>
                <a:ea typeface="+mj-ea"/>
              </a:rPr>
              <a:t>세부내용</a:t>
            </a:r>
            <a:r>
              <a:rPr lang="en-US" altLang="ko-KR" sz="3600" dirty="0" smtClean="0">
                <a:latin typeface="+mj-ea"/>
                <a:ea typeface="+mj-ea"/>
              </a:rPr>
              <a:t>(</a:t>
            </a:r>
            <a:r>
              <a:rPr lang="ko-KR" altLang="en-US" sz="3600" dirty="0" err="1" smtClean="0">
                <a:latin typeface="+mj-ea"/>
                <a:ea typeface="+mj-ea"/>
              </a:rPr>
              <a:t>개선후</a:t>
            </a:r>
            <a:r>
              <a:rPr lang="en-US" altLang="ko-KR" sz="3600" dirty="0" smtClean="0">
                <a:latin typeface="+mj-ea"/>
                <a:ea typeface="+mj-ea"/>
              </a:rPr>
              <a:t>)</a:t>
            </a:r>
            <a:endParaRPr lang="ko-KR" altLang="en-US" sz="3600" dirty="0">
              <a:latin typeface="+mj-ea"/>
              <a:ea typeface="+mj-ea"/>
            </a:endParaRPr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251520" y="1052736"/>
            <a:ext cx="8568952" cy="158417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증상조사지 </a:t>
            </a:r>
            <a:r>
              <a:rPr kumimoji="0" lang="en-US" altLang="ko-KR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:     </a:t>
            </a:r>
            <a:r>
              <a:rPr lang="ko-KR" altLang="en-US" b="1" dirty="0" smtClean="0">
                <a:solidFill>
                  <a:schemeClr val="tx1"/>
                </a:solidFill>
                <a:latin typeface="+mn-ea"/>
              </a:rPr>
              <a:t>호스피스전담 간호사 기록</a:t>
            </a:r>
            <a:endParaRPr lang="en-US" altLang="ko-KR" b="1" dirty="0" smtClean="0">
              <a:solidFill>
                <a:schemeClr val="tx1"/>
              </a:solidFill>
              <a:latin typeface="+mn-ea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-   </a:t>
            </a:r>
            <a:r>
              <a:rPr kumimoji="0" lang="ko-KR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말기암환자들에게 가장 빈번한 </a:t>
            </a:r>
            <a:r>
              <a:rPr kumimoji="0" lang="en-US" altLang="ko-KR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13</a:t>
            </a:r>
            <a:r>
              <a:rPr kumimoji="0" lang="ko-KR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가지 증상이 가장 심했을 때를 기준으로  </a:t>
            </a:r>
            <a:r>
              <a:rPr kumimoji="0" lang="en-US" altLang="ko-KR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0 – 10</a:t>
            </a:r>
            <a:r>
              <a:rPr kumimoji="0" lang="ko-KR" alt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점 척도로 체크하여 증상조절 정도 사정</a:t>
            </a:r>
            <a:endParaRPr kumimoji="0" lang="en-US" altLang="ko-KR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342900" lvl="0" indent="-342900">
              <a:lnSpc>
                <a:spcPct val="110000"/>
              </a:lnSpc>
              <a:spcBef>
                <a:spcPct val="20000"/>
              </a:spcBef>
              <a:defRPr/>
            </a:pPr>
            <a:r>
              <a:rPr lang="en-US" altLang="ko-KR" b="1" dirty="0" smtClean="0">
                <a:solidFill>
                  <a:schemeClr val="tx1"/>
                </a:solidFill>
                <a:latin typeface="+mn-ea"/>
              </a:rPr>
              <a:t>-   </a:t>
            </a:r>
            <a:r>
              <a:rPr lang="ko-KR" altLang="en-US" b="1" dirty="0" smtClean="0">
                <a:solidFill>
                  <a:schemeClr val="tx1"/>
                </a:solidFill>
                <a:latin typeface="+mn-ea"/>
              </a:rPr>
              <a:t>주 </a:t>
            </a:r>
            <a:r>
              <a:rPr lang="en-US" altLang="ko-KR" b="1" dirty="0" smtClean="0">
                <a:solidFill>
                  <a:schemeClr val="tx1"/>
                </a:solidFill>
                <a:latin typeface="+mn-ea"/>
              </a:rPr>
              <a:t>3</a:t>
            </a:r>
            <a:r>
              <a:rPr lang="ko-KR" altLang="en-US" b="1" dirty="0" smtClean="0">
                <a:solidFill>
                  <a:schemeClr val="tx1"/>
                </a:solidFill>
                <a:latin typeface="+mn-ea"/>
              </a:rPr>
              <a:t>회</a:t>
            </a:r>
            <a:r>
              <a:rPr lang="en-US" altLang="ko-KR" b="1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b="1" dirty="0" smtClean="0">
                <a:solidFill>
                  <a:schemeClr val="tx1"/>
                </a:solidFill>
                <a:latin typeface="+mn-ea"/>
              </a:rPr>
              <a:t>월</a:t>
            </a:r>
            <a:r>
              <a:rPr lang="en-US" altLang="ko-KR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  <a:latin typeface="+mn-ea"/>
              </a:rPr>
              <a:t>수</a:t>
            </a:r>
            <a:r>
              <a:rPr lang="en-US" altLang="ko-KR" b="1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  <a:latin typeface="+mn-ea"/>
              </a:rPr>
              <a:t>금</a:t>
            </a:r>
            <a:r>
              <a:rPr lang="en-US" altLang="ko-KR" b="1" dirty="0" smtClean="0">
                <a:solidFill>
                  <a:schemeClr val="tx1"/>
                </a:solidFill>
                <a:latin typeface="+mn-ea"/>
              </a:rPr>
              <a:t>) 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</a:rPr>
              <a:t>낮 번이</a:t>
            </a:r>
            <a:r>
              <a:rPr lang="ko-KR" altLang="en-US" b="1" dirty="0" smtClean="0">
                <a:solidFill>
                  <a:schemeClr val="tx1"/>
                </a:solidFill>
                <a:latin typeface="+mn-ea"/>
              </a:rPr>
              <a:t> 작성</a:t>
            </a:r>
            <a:endParaRPr kumimoji="0" lang="en-US" altLang="ko-KR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pic>
        <p:nvPicPr>
          <p:cNvPr id="5" name="그림 4" descr="증상조사지.bmp"/>
          <p:cNvPicPr>
            <a:picLocks noChangeAspect="1"/>
          </p:cNvPicPr>
          <p:nvPr/>
        </p:nvPicPr>
        <p:blipFill>
          <a:blip r:embed="rId2" cstate="print"/>
          <a:srcRect b="35295"/>
          <a:stretch>
            <a:fillRect/>
          </a:stretch>
        </p:blipFill>
        <p:spPr>
          <a:xfrm>
            <a:off x="251520" y="2780928"/>
            <a:ext cx="8568952" cy="3744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직사각형 5"/>
          <p:cNvSpPr/>
          <p:nvPr/>
        </p:nvSpPr>
        <p:spPr>
          <a:xfrm>
            <a:off x="467544" y="1124744"/>
            <a:ext cx="1584176" cy="360040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/>
          <p:cNvCxnSpPr/>
          <p:nvPr/>
        </p:nvCxnSpPr>
        <p:spPr>
          <a:xfrm>
            <a:off x="2051720" y="1484784"/>
            <a:ext cx="2952328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8434" name="Picture 2" descr="C:\Users\admin\Desktop\암센터\호스피스\우수사례\호스피스플로우내용 그림파일\증상조사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074024" cy="6469368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3131840" y="188640"/>
            <a:ext cx="31085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600" b="1" dirty="0" smtClean="0">
                <a:latin typeface="+mj-ea"/>
                <a:ea typeface="+mj-ea"/>
              </a:rPr>
              <a:t>증 상 조 사 지</a:t>
            </a:r>
            <a:endParaRPr lang="ko-KR" altLang="en-US" sz="3600" b="1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4. Hospice Flow </a:t>
            </a:r>
            <a:r>
              <a:rPr lang="ko-KR" altLang="en-US" sz="3200" dirty="0" smtClean="0"/>
              <a:t>세부내용</a:t>
            </a:r>
            <a:r>
              <a:rPr lang="en-US" altLang="ko-KR" sz="3200" dirty="0" smtClean="0"/>
              <a:t>(</a:t>
            </a:r>
            <a:r>
              <a:rPr lang="ko-KR" altLang="en-US" sz="3200" dirty="0" err="1" smtClean="0"/>
              <a:t>개선후</a:t>
            </a:r>
            <a:r>
              <a:rPr lang="en-US" altLang="ko-KR" sz="3200" dirty="0" smtClean="0"/>
              <a:t>)</a:t>
            </a:r>
            <a:endParaRPr lang="ko-KR" altLang="en-US" sz="3200" dirty="0"/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251520" y="1628800"/>
            <a:ext cx="7920880" cy="100811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팀모임</a:t>
            </a:r>
            <a:r>
              <a:rPr kumimoji="0" lang="ko-KR" altLang="en-US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기록지 </a:t>
            </a:r>
            <a:r>
              <a:rPr kumimoji="0" lang="en-US" altLang="ko-KR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lang="ko-KR" altLang="en-US" dirty="0" smtClean="0">
                <a:solidFill>
                  <a:schemeClr val="tx1"/>
                </a:solidFill>
              </a:rPr>
              <a:t>매주 화요일 실시하는 </a:t>
            </a:r>
            <a:r>
              <a:rPr lang="ko-KR" altLang="en-US" dirty="0" err="1" smtClean="0">
                <a:solidFill>
                  <a:schemeClr val="tx1"/>
                </a:solidFill>
              </a:rPr>
              <a:t>팀모임에서</a:t>
            </a:r>
            <a:r>
              <a:rPr lang="ko-KR" altLang="en-US" dirty="0" smtClean="0">
                <a:solidFill>
                  <a:schemeClr val="tx1"/>
                </a:solidFill>
              </a:rPr>
              <a:t> 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dirty="0" smtClean="0">
                <a:solidFill>
                  <a:schemeClr val="tx1"/>
                </a:solidFill>
              </a:rPr>
              <a:t>     </a:t>
            </a:r>
            <a:r>
              <a:rPr lang="ko-KR" altLang="en-US" dirty="0" smtClean="0">
                <a:solidFill>
                  <a:schemeClr val="tx1"/>
                </a:solidFill>
              </a:rPr>
              <a:t>환자와 가족들에 대한 돌봄 방향에 대해 논의한 내용을 기록</a:t>
            </a:r>
            <a:endParaRPr kumimoji="0" lang="en-US" altLang="ko-KR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그림 4" descr="팀모임 기록지.bmp"/>
          <p:cNvPicPr>
            <a:picLocks noChangeAspect="1"/>
          </p:cNvPicPr>
          <p:nvPr/>
        </p:nvPicPr>
        <p:blipFill>
          <a:blip r:embed="rId2" cstate="print"/>
          <a:srcRect r="4326" b="7745"/>
          <a:stretch>
            <a:fillRect/>
          </a:stretch>
        </p:blipFill>
        <p:spPr>
          <a:xfrm>
            <a:off x="251520" y="2780928"/>
            <a:ext cx="8640960" cy="39338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직사각형 5"/>
          <p:cNvSpPr/>
          <p:nvPr/>
        </p:nvSpPr>
        <p:spPr>
          <a:xfrm>
            <a:off x="395536" y="1772816"/>
            <a:ext cx="1800200" cy="360040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/>
          <p:cNvCxnSpPr/>
          <p:nvPr/>
        </p:nvCxnSpPr>
        <p:spPr>
          <a:xfrm>
            <a:off x="4644008" y="2060848"/>
            <a:ext cx="72008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9458" name="Picture 2" descr="C:\Users\admin\Desktop\암센터\호스피스\우수사례\호스피스플로우내용 그림파일\팀모임 기록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8208912" cy="6408712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2699792" y="0"/>
            <a:ext cx="38106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600" b="1" dirty="0" smtClean="0">
                <a:latin typeface="+mj-ea"/>
                <a:ea typeface="+mj-ea"/>
              </a:rPr>
              <a:t>팀 모 임 기 </a:t>
            </a:r>
            <a:r>
              <a:rPr lang="ko-KR" altLang="en-US" sz="3600" b="1" dirty="0" err="1" smtClean="0">
                <a:latin typeface="+mj-ea"/>
                <a:ea typeface="+mj-ea"/>
              </a:rPr>
              <a:t>록</a:t>
            </a:r>
            <a:r>
              <a:rPr lang="ko-KR" altLang="en-US" sz="3600" b="1" dirty="0" smtClean="0">
                <a:latin typeface="+mj-ea"/>
                <a:ea typeface="+mj-ea"/>
              </a:rPr>
              <a:t> 지 </a:t>
            </a:r>
            <a:endParaRPr lang="ko-KR" altLang="en-US" sz="3600" b="1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부산대학교병원 전경.jpg"/>
          <p:cNvPicPr>
            <a:picLocks noChangeAspect="1"/>
          </p:cNvPicPr>
          <p:nvPr/>
        </p:nvPicPr>
        <p:blipFill>
          <a:blip r:embed="rId2" cstate="print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텍스트 개체 틀 5"/>
          <p:cNvSpPr>
            <a:spLocks noGrp="1"/>
          </p:cNvSpPr>
          <p:nvPr>
            <p:ph type="body" idx="1"/>
          </p:nvPr>
        </p:nvSpPr>
        <p:spPr>
          <a:xfrm>
            <a:off x="722313" y="2348880"/>
            <a:ext cx="7772400" cy="1500187"/>
          </a:xfrm>
        </p:spPr>
        <p:txBody>
          <a:bodyPr anchor="ctr">
            <a:normAutofit/>
          </a:bodyPr>
          <a:lstStyle/>
          <a:p>
            <a:pPr algn="ctr"/>
            <a:r>
              <a:rPr lang="en-US" altLang="ko-KR" sz="4400" dirty="0" smtClean="0">
                <a:solidFill>
                  <a:schemeClr val="tx1"/>
                </a:solidFill>
              </a:rPr>
              <a:t>IV. </a:t>
            </a:r>
            <a:r>
              <a:rPr lang="ko-KR" altLang="en-US" sz="4400" dirty="0" smtClean="0">
                <a:solidFill>
                  <a:schemeClr val="tx1"/>
                </a:solidFill>
              </a:rPr>
              <a:t>사업 추진 결과</a:t>
            </a:r>
            <a:endParaRPr lang="ko-KR" altLang="en-US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/>
          <p:cNvGraphicFramePr/>
          <p:nvPr/>
        </p:nvGraphicFramePr>
        <p:xfrm>
          <a:off x="323528" y="1025352"/>
          <a:ext cx="8424936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8784976" cy="90872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altLang="ko-KR" sz="3600" b="1" dirty="0" smtClean="0">
                <a:latin typeface="+mj-ea"/>
                <a:ea typeface="+mj-ea"/>
              </a:rPr>
              <a:t>Hospice Flow</a:t>
            </a:r>
            <a:r>
              <a:rPr lang="ko-KR" altLang="en-US" sz="3600" b="1" dirty="0" smtClean="0">
                <a:latin typeface="+mj-ea"/>
                <a:ea typeface="+mj-ea"/>
              </a:rPr>
              <a:t>적용 결과  </a:t>
            </a:r>
            <a:endParaRPr lang="ko-KR" altLang="en-US" sz="36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936104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altLang="ko-KR" sz="4000" b="1" dirty="0" smtClean="0">
                <a:latin typeface="+mj-ea"/>
                <a:ea typeface="+mj-ea"/>
              </a:rPr>
              <a:t>‘Hospice Flow’</a:t>
            </a:r>
            <a:r>
              <a:rPr lang="ko-KR" altLang="en-US" sz="3600" b="1" dirty="0" smtClean="0">
                <a:latin typeface="+mj-ea"/>
                <a:ea typeface="+mj-ea"/>
              </a:rPr>
              <a:t>적용 향후 기대효과</a:t>
            </a:r>
            <a:endParaRPr lang="ko-KR" altLang="en-US" sz="3600" b="1" dirty="0">
              <a:latin typeface="+mj-ea"/>
              <a:ea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3744416"/>
          </a:xfrm>
          <a:solidFill>
            <a:srgbClr val="E1FEBE"/>
          </a:solidFill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ko-KR" altLang="en-US" sz="2800" b="1" dirty="0" smtClean="0"/>
              <a:t>기능</a:t>
            </a:r>
            <a:r>
              <a:rPr lang="ko-KR" altLang="en-US" sz="2800" dirty="0" smtClean="0"/>
              <a:t> </a:t>
            </a:r>
            <a:endParaRPr lang="en-US" altLang="ko-KR" sz="2800" dirty="0" smtClean="0"/>
          </a:p>
          <a:p>
            <a:pPr marL="514350" indent="-514350">
              <a:buNone/>
            </a:pPr>
            <a:r>
              <a:rPr lang="en-US" altLang="ko-KR" sz="2600" b="1" dirty="0" smtClean="0"/>
              <a:t>1. </a:t>
            </a:r>
            <a:r>
              <a:rPr lang="ko-KR" altLang="en-US" sz="2600" b="1" dirty="0" smtClean="0"/>
              <a:t>주</a:t>
            </a:r>
            <a:r>
              <a:rPr lang="en-US" altLang="ko-KR" sz="2600" b="1" dirty="0" smtClean="0"/>
              <a:t> 1</a:t>
            </a:r>
            <a:r>
              <a:rPr lang="ko-KR" altLang="en-US" sz="2600" b="1" dirty="0" smtClean="0"/>
              <a:t>회 </a:t>
            </a:r>
            <a:r>
              <a:rPr lang="ko-KR" altLang="en-US" sz="2600" b="1" dirty="0" err="1" smtClean="0"/>
              <a:t>팀모임</a:t>
            </a:r>
            <a:r>
              <a:rPr lang="ko-KR" altLang="en-US" sz="2600" b="1" dirty="0" smtClean="0"/>
              <a:t>  이외에  실시간  </a:t>
            </a:r>
            <a:r>
              <a:rPr lang="ko-KR" altLang="en-US" sz="2600" b="1" dirty="0" err="1" smtClean="0"/>
              <a:t>다학제적인</a:t>
            </a:r>
            <a:r>
              <a:rPr lang="ko-KR" altLang="en-US" sz="2600" b="1" dirty="0" smtClean="0"/>
              <a:t> 팀원의 기록을  </a:t>
            </a:r>
            <a:r>
              <a:rPr lang="ko-KR" altLang="en-US" sz="3400" b="1" dirty="0" smtClean="0">
                <a:solidFill>
                  <a:srgbClr val="FF0000"/>
                </a:solidFill>
              </a:rPr>
              <a:t>한</a:t>
            </a:r>
            <a:r>
              <a:rPr lang="ko-KR" altLang="en-US" sz="2600" b="1" dirty="0" smtClean="0"/>
              <a:t> 화면에서  모두</a:t>
            </a:r>
            <a:r>
              <a:rPr lang="en-US" altLang="ko-KR" sz="2600" b="1" dirty="0" smtClean="0"/>
              <a:t> </a:t>
            </a:r>
            <a:r>
              <a:rPr lang="ko-KR" altLang="en-US" sz="2600" b="1" dirty="0" smtClean="0"/>
              <a:t>조회 가능</a:t>
            </a:r>
            <a:endParaRPr lang="en-US" altLang="ko-KR" sz="2600" b="1" dirty="0" smtClean="0"/>
          </a:p>
          <a:p>
            <a:pPr>
              <a:buNone/>
            </a:pPr>
            <a:r>
              <a:rPr lang="en-US" altLang="ko-KR" sz="2600" b="1" dirty="0" smtClean="0"/>
              <a:t>2. </a:t>
            </a:r>
            <a:r>
              <a:rPr lang="ko-KR" altLang="en-US" sz="2600" b="1" dirty="0" smtClean="0"/>
              <a:t>팀원간  실시간  장소 불문  환자정보의  공유가  가능하여  돌봄의  중복을  피함</a:t>
            </a:r>
            <a:endParaRPr lang="en-US" altLang="ko-KR" sz="2600" b="1" dirty="0" smtClean="0"/>
          </a:p>
          <a:p>
            <a:pPr>
              <a:buNone/>
            </a:pPr>
            <a:r>
              <a:rPr lang="en-US" altLang="ko-KR" sz="2600" b="1" dirty="0" smtClean="0"/>
              <a:t>3. </a:t>
            </a:r>
            <a:r>
              <a:rPr lang="ko-KR" altLang="en-US" sz="2600" b="1" dirty="0" err="1" smtClean="0"/>
              <a:t>다학제적</a:t>
            </a:r>
            <a:r>
              <a:rPr lang="ko-KR" altLang="en-US" sz="2600" b="1" dirty="0" smtClean="0"/>
              <a:t>  팀원의  실시간  효율적  의사소통  기능 향상</a:t>
            </a:r>
            <a:endParaRPr lang="en-US" altLang="ko-KR" sz="2600" b="1" dirty="0" smtClean="0"/>
          </a:p>
          <a:p>
            <a:pPr>
              <a:buNone/>
            </a:pPr>
            <a:endParaRPr lang="en-US" altLang="ko-KR" sz="2800" dirty="0" smtClean="0"/>
          </a:p>
          <a:p>
            <a:pPr>
              <a:buNone/>
            </a:pPr>
            <a:r>
              <a:rPr lang="ko-KR" altLang="en-US" sz="2800" b="1" dirty="0" smtClean="0">
                <a:latin typeface="+mn-ea"/>
              </a:rPr>
              <a:t>결과</a:t>
            </a:r>
            <a:endParaRPr lang="en-US" altLang="ko-KR" sz="2800" b="1" dirty="0" smtClean="0">
              <a:latin typeface="+mn-ea"/>
            </a:endParaRPr>
          </a:p>
          <a:p>
            <a:pPr>
              <a:buNone/>
            </a:pPr>
            <a:r>
              <a:rPr lang="en-US" altLang="ko-KR" sz="2600" b="1" dirty="0" smtClean="0"/>
              <a:t>1. </a:t>
            </a:r>
            <a:r>
              <a:rPr lang="ko-KR" altLang="en-US" sz="2600" b="1" dirty="0" smtClean="0"/>
              <a:t>시시각각으로  변하는  환자와  가족의  요구에  즉각적인  대응</a:t>
            </a:r>
            <a:endParaRPr lang="en-US" altLang="ko-KR" sz="2600" b="1" dirty="0" smtClean="0"/>
          </a:p>
          <a:p>
            <a:pPr>
              <a:buNone/>
            </a:pPr>
            <a:r>
              <a:rPr lang="en-US" altLang="ko-KR" sz="2600" b="1" dirty="0" smtClean="0"/>
              <a:t>2. </a:t>
            </a:r>
            <a:r>
              <a:rPr lang="ko-KR" altLang="en-US" sz="2600" b="1" dirty="0" smtClean="0"/>
              <a:t>실시간 맞춤서비스  제공이  가능하여</a:t>
            </a:r>
            <a:r>
              <a:rPr lang="en-US" altLang="ko-KR" sz="2600" b="1" dirty="0" smtClean="0"/>
              <a:t>,</a:t>
            </a:r>
            <a:r>
              <a:rPr lang="ko-KR" altLang="en-US" sz="2600" b="1" dirty="0" smtClean="0"/>
              <a:t> 환자와 가족의  삶의  질이  더욱 더  향상 </a:t>
            </a:r>
            <a:endParaRPr lang="en-US" altLang="ko-KR" sz="2600" b="1" dirty="0" smtClean="0"/>
          </a:p>
          <a:p>
            <a:pPr>
              <a:buNone/>
            </a:pPr>
            <a:endParaRPr lang="en-US" altLang="ko-KR" sz="2700" dirty="0" smtClean="0"/>
          </a:p>
          <a:p>
            <a:pPr>
              <a:buNone/>
            </a:pPr>
            <a:r>
              <a:rPr lang="ko-KR" altLang="en-US" sz="2800" b="1" dirty="0" smtClean="0">
                <a:latin typeface="+mn-ea"/>
              </a:rPr>
              <a:t>기대효과</a:t>
            </a:r>
            <a:endParaRPr lang="en-US" altLang="ko-KR" sz="2800" b="1" dirty="0" smtClean="0">
              <a:latin typeface="+mn-ea"/>
            </a:endParaRPr>
          </a:p>
          <a:p>
            <a:pPr>
              <a:buNone/>
            </a:pPr>
            <a:r>
              <a:rPr lang="ko-KR" altLang="en-US" sz="2800" dirty="0" smtClean="0"/>
              <a:t> </a:t>
            </a:r>
            <a:r>
              <a:rPr lang="ko-KR" altLang="en-US" sz="2600" b="1" dirty="0" smtClean="0">
                <a:latin typeface="+mn-ea"/>
              </a:rPr>
              <a:t>각 영역별로 돌봄 제공의  질 향상으로  호스피스완화의료의  활성화에  더 한층 </a:t>
            </a:r>
            <a:endParaRPr lang="en-US" altLang="ko-KR" sz="2600" b="1" dirty="0" smtClean="0">
              <a:latin typeface="+mn-ea"/>
            </a:endParaRPr>
          </a:p>
          <a:p>
            <a:pPr>
              <a:buNone/>
            </a:pPr>
            <a:r>
              <a:rPr lang="en-US" altLang="ko-KR" sz="2600" b="1" dirty="0" smtClean="0">
                <a:latin typeface="+mn-ea"/>
              </a:rPr>
              <a:t> </a:t>
            </a:r>
            <a:r>
              <a:rPr lang="ko-KR" altLang="en-US" sz="2600" b="1" dirty="0" smtClean="0">
                <a:latin typeface="+mn-ea"/>
              </a:rPr>
              <a:t>기여 할 것으로 사료됨</a:t>
            </a:r>
            <a:r>
              <a:rPr lang="en-US" altLang="ko-KR" sz="2600" b="1" dirty="0" smtClean="0">
                <a:latin typeface="+mn-ea"/>
              </a:rPr>
              <a:t>.</a:t>
            </a:r>
            <a:endParaRPr lang="ko-KR" altLang="en-US" sz="2600" b="1" dirty="0" smtClean="0">
              <a:latin typeface="+mn-ea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3429000"/>
            <a:ext cx="755576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0" y="2132856"/>
            <a:ext cx="755576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0" y="4509120"/>
            <a:ext cx="1115616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부산대학교병원 전경.jpg"/>
          <p:cNvPicPr>
            <a:picLocks noChangeAspect="1"/>
          </p:cNvPicPr>
          <p:nvPr/>
        </p:nvPicPr>
        <p:blipFill>
          <a:blip r:embed="rId2" cstate="print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722313" y="3849067"/>
            <a:ext cx="7772400" cy="2100213"/>
          </a:xfrm>
        </p:spPr>
        <p:txBody>
          <a:bodyPr>
            <a:normAutofit/>
          </a:bodyPr>
          <a:lstStyle/>
          <a:p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 </a:t>
            </a:r>
            <a:endParaRPr lang="ko-KR" altLang="en-US" sz="2400" dirty="0"/>
          </a:p>
        </p:txBody>
      </p:sp>
      <p:sp>
        <p:nvSpPr>
          <p:cNvPr id="7" name="직사각형 6"/>
          <p:cNvSpPr/>
          <p:nvPr/>
        </p:nvSpPr>
        <p:spPr>
          <a:xfrm>
            <a:off x="1619672" y="1556792"/>
            <a:ext cx="5920210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경청해주셔서 </a:t>
            </a:r>
            <a:endParaRPr lang="en-US" altLang="ko-KR" sz="7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ko-KR" alt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감사합니다</a:t>
            </a:r>
            <a:endParaRPr lang="en-US" altLang="ko-KR" sz="7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HY울릉도M"/>
        <a:ea typeface="HY울릉도M"/>
        <a:cs typeface=""/>
      </a:majorFont>
      <a:minorFont>
        <a:latin typeface="HY울릉도M"/>
        <a:ea typeface="HY울릉도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5132</TotalTime>
  <Words>1264</Words>
  <Application>Microsoft Office PowerPoint</Application>
  <PresentationFormat>화면 슬라이드 쇼(4:3)</PresentationFormat>
  <Paragraphs>256</Paragraphs>
  <Slides>59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59</vt:i4>
      </vt:variant>
    </vt:vector>
  </HeadingPairs>
  <TitlesOfParts>
    <vt:vector size="60" baseType="lpstr">
      <vt:lpstr>Office 테마</vt:lpstr>
      <vt:lpstr>호스피스완화의료팀원 간의 소통을 위한  전산프로그램 개발 및 적용 -Hospice Flow- </vt:lpstr>
      <vt:lpstr>목 차</vt:lpstr>
      <vt:lpstr>1. 말기암환자 완화의료기관 이용 실태  2. 전국 완화의료전문기관 현황  3.완화의료전문기관 병상 현황  4.연도별 전국 완화의료서비스 이용률  5. 2주기인증평가 완화의료 인증 기준 신설    </vt:lpstr>
      <vt:lpstr>1. 말기 암환자 의료기관 이용 실태</vt:lpstr>
      <vt:lpstr>1. 말기 암환자 의료기관 이용 실태</vt:lpstr>
      <vt:lpstr>2. 전국 완화의료전문기관 현황</vt:lpstr>
      <vt:lpstr>3. 완화의료전문기관 병상현황</vt:lpstr>
      <vt:lpstr>4. 연도별 전국 완화의료서비스 이용률</vt:lpstr>
      <vt:lpstr>- 본기관 완화의료센터 환자현황</vt:lpstr>
      <vt:lpstr>슬라이드 10</vt:lpstr>
      <vt:lpstr>슬라이드 11</vt:lpstr>
      <vt:lpstr>슬라이드 12</vt:lpstr>
      <vt:lpstr>완화의료 정책 방향 – 시행 계획</vt:lpstr>
      <vt:lpstr>5. 의료기관 인증 항목 추가</vt:lpstr>
      <vt:lpstr>인증기준 – 4.1.7 말기환자 관리</vt:lpstr>
      <vt:lpstr>슬라이드 16</vt:lpstr>
      <vt:lpstr>완화의료 치료계획 수립 방안   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1. 완화의료팀원 치료계획 공유방법(개선 전)   2. HOSPICE   FLOW 제작과정   3. 완화의료 등록 환자 전산 확인 기능보완  및      HOSPICE  FLOW 개발 결과  4. Hospice   flow 세부내용    </vt:lpstr>
      <vt:lpstr>슬라이드 30</vt:lpstr>
      <vt:lpstr>슬라이드 31</vt:lpstr>
      <vt:lpstr>1. 완화의료팀원 치료계획 공유방법(개선 전)</vt:lpstr>
      <vt:lpstr>2. Hospice Flow 제작과정</vt:lpstr>
      <vt:lpstr>- 완화의료 환자 전산등록 과정</vt:lpstr>
      <vt:lpstr>완화의료 환자 전산 등록(개선후)</vt:lpstr>
      <vt:lpstr>완화의료 등록 환자 확인 기능 추가(개선후)</vt:lpstr>
      <vt:lpstr>Hospice Flow 접근 – 의사(개선후)</vt:lpstr>
      <vt:lpstr>Hospice Flow 접근-간호사, 사회복지사(개선후)</vt:lpstr>
      <vt:lpstr> ‘호스피스 flow’ 화면구성(tap)</vt:lpstr>
      <vt:lpstr>슬라이드 40</vt:lpstr>
      <vt:lpstr>Hospice Flow 화면구성(개선후)</vt:lpstr>
      <vt:lpstr>슬라이드 42</vt:lpstr>
      <vt:lpstr>4. Hospice Flow 세부내용</vt:lpstr>
      <vt:lpstr>호스피스 메디컬 레코드(1)</vt:lpstr>
      <vt:lpstr>호스피스 메디컬 레코드(2)</vt:lpstr>
      <vt:lpstr>호스피스 메디컬 레코드(3)</vt:lpstr>
      <vt:lpstr>슬라이드 47</vt:lpstr>
      <vt:lpstr>4. Hospice Flow 세부내용(개선후)</vt:lpstr>
      <vt:lpstr>슬라이드 49</vt:lpstr>
      <vt:lpstr>4. Hospice Flow 세부내용(개선후)</vt:lpstr>
      <vt:lpstr>슬라이드 51</vt:lpstr>
      <vt:lpstr>4. Hospice Flow 세부내용(개선후)</vt:lpstr>
      <vt:lpstr>슬라이드 53</vt:lpstr>
      <vt:lpstr>4. Hospice Flow 세부내용(개선후)</vt:lpstr>
      <vt:lpstr>슬라이드 55</vt:lpstr>
      <vt:lpstr>슬라이드 56</vt:lpstr>
      <vt:lpstr>Hospice Flow적용 결과  </vt:lpstr>
      <vt:lpstr>‘Hospice Flow’적용 향후 기대효과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임종 돌봄 - 아름다웠던 삶의 마지막 돌봄 -</dc:title>
  <dc:creator>admin</dc:creator>
  <cp:lastModifiedBy>Windows 사용자</cp:lastModifiedBy>
  <cp:revision>362</cp:revision>
  <dcterms:created xsi:type="dcterms:W3CDTF">2014-10-28T23:18:43Z</dcterms:created>
  <dcterms:modified xsi:type="dcterms:W3CDTF">2014-12-11T04:35:33Z</dcterms:modified>
</cp:coreProperties>
</file>