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32404050" cy="43205400"/>
  <p:notesSz cx="6735763" cy="9866313"/>
  <p:defaultTextStyle>
    <a:defPPr>
      <a:defRPr lang="ko-KR"/>
    </a:defPPr>
    <a:lvl1pPr marL="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5794"/>
    <a:srgbClr val="929292"/>
    <a:srgbClr val="8A8A8A"/>
    <a:srgbClr val="58257F"/>
    <a:srgbClr val="2D1341"/>
    <a:srgbClr val="FFFFC1"/>
    <a:srgbClr val="B7EA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6802" autoAdjust="0"/>
  </p:normalViewPr>
  <p:slideViewPr>
    <p:cSldViewPr>
      <p:cViewPr>
        <p:scale>
          <a:sx n="33" d="100"/>
          <a:sy n="33" d="100"/>
        </p:scale>
        <p:origin x="-372" y="3852"/>
      </p:cViewPr>
      <p:guideLst>
        <p:guide orient="horz" pos="13608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view3D>
      <c:rotX val="75"/>
      <c:perspective val="30"/>
    </c:view3D>
    <c:plotArea>
      <c:layout>
        <c:manualLayout>
          <c:layoutTarget val="inner"/>
          <c:xMode val="edge"/>
          <c:yMode val="edge"/>
          <c:x val="0"/>
          <c:y val="0.15473823599698536"/>
          <c:w val="0.62738265992943143"/>
          <c:h val="0.8234414428280751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암검진 미수검 이유 
(100명, 유선조사 결과, 단위 %)</c:v>
                </c:pt>
              </c:strCache>
            </c:strRef>
          </c:tx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altLang="ko-KR" smtClean="0"/>
                      <a:t>32%</a:t>
                    </a:r>
                    <a:endParaRPr lang="en-US" altLang="ko-KR"/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2200" b="1"/>
                </a:pPr>
                <a:endParaRPr lang="ko-KR"/>
              </a:p>
            </c:txPr>
            <c:showPercent val="1"/>
            <c:showLeaderLines val="1"/>
          </c:dLbls>
          <c:cat>
            <c:strRef>
              <c:f>Sheet1!$A$2:$A$6</c:f>
              <c:strCache>
                <c:ptCount val="5"/>
                <c:pt idx="0">
                  <c:v>검진이 필요 없다고 생각함</c:v>
                </c:pt>
                <c:pt idx="1">
                  <c:v>검진받는 것을 깜빡 잊었음</c:v>
                </c:pt>
                <c:pt idx="2">
                  <c:v>시간적 여유가 없음</c:v>
                </c:pt>
                <c:pt idx="3">
                  <c:v>올해 안에 검진 받을 계획임</c:v>
                </c:pt>
                <c:pt idx="4">
                  <c:v>기타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37</c:v>
                </c:pt>
                <c:pt idx="1">
                  <c:v>9</c:v>
                </c:pt>
                <c:pt idx="2">
                  <c:v>12</c:v>
                </c:pt>
                <c:pt idx="3">
                  <c:v>32</c:v>
                </c:pt>
                <c:pt idx="4">
                  <c:v>10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51961977124492942"/>
          <c:y val="0.10892462565887766"/>
          <c:w val="0.48038022875507141"/>
          <c:h val="0.81595512021298033"/>
        </c:manualLayout>
      </c:layout>
      <c:txPr>
        <a:bodyPr/>
        <a:lstStyle/>
        <a:p>
          <a:pPr>
            <a:defRPr sz="2100"/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view3D>
      <c:rotX val="75"/>
      <c:perspective val="50"/>
    </c:view3D>
    <c:plotArea>
      <c:layout>
        <c:manualLayout>
          <c:layoutTarget val="inner"/>
          <c:xMode val="edge"/>
          <c:yMode val="edge"/>
          <c:x val="5.8157782210245403E-2"/>
          <c:y val="0.11241570643094166"/>
          <c:w val="0.59682596636549556"/>
          <c:h val="0.80179036710805762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dLbls>
            <c:dLbl>
              <c:idx val="0"/>
              <c:layout>
                <c:manualLayout>
                  <c:x val="-0.15001150893834272"/>
                  <c:y val="1.3302474938682054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smtClean="0"/>
                      <a:t>52%</a:t>
                    </a:r>
                    <a:endParaRPr lang="en-US" altLang="ko-KR"/>
                  </a:p>
                </c:rich>
              </c:tx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ko-KR" dirty="0" smtClean="0"/>
                      <a:t>34%</a:t>
                    </a:r>
                    <a:endParaRPr lang="en-US" altLang="ko-KR" dirty="0"/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2200" b="1"/>
                </a:pPr>
                <a:endParaRPr lang="ko-KR"/>
              </a:p>
            </c:txPr>
            <c:showPercent val="1"/>
            <c:showLeaderLines val="1"/>
          </c:dLbls>
          <c:cat>
            <c:strRef>
              <c:f>Sheet1!$A$2:$A$5</c:f>
              <c:strCache>
                <c:ptCount val="4"/>
                <c:pt idx="0">
                  <c:v>불필요하다</c:v>
                </c:pt>
                <c:pt idx="1">
                  <c:v>필요하다</c:v>
                </c:pt>
                <c:pt idx="2">
                  <c:v>잘 모르겠다</c:v>
                </c:pt>
                <c:pt idx="3">
                  <c:v>기타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52</c:v>
                </c:pt>
                <c:pt idx="1">
                  <c:v>34</c:v>
                </c:pt>
                <c:pt idx="2">
                  <c:v>8</c:v>
                </c:pt>
                <c:pt idx="3">
                  <c:v>6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4784200114128765"/>
          <c:y val="0.17593432078975371"/>
          <c:w val="0.32582377797815892"/>
          <c:h val="0.56838233906924229"/>
        </c:manualLayout>
      </c:layout>
      <c:txPr>
        <a:bodyPr/>
        <a:lstStyle/>
        <a:p>
          <a:pPr>
            <a:defRPr sz="2100"/>
          </a:pPr>
          <a:endParaRPr lang="ko-KR"/>
        </a:p>
      </c:txPr>
    </c:legend>
    <c:plotVisOnly val="1"/>
  </c:chart>
  <c:spPr>
    <a:effectLst>
      <a:outerShdw sx="1000" sy="1000" algn="ctr" rotWithShape="0">
        <a:srgbClr val="000000"/>
      </a:outerShdw>
    </a:effectLst>
    <a:scene3d>
      <a:camera prst="orthographicFront"/>
      <a:lightRig rig="threePt" dir="t"/>
    </a:scene3d>
    <a:sp3d>
      <a:bevelB/>
    </a:sp3d>
  </c:spPr>
  <c:txPr>
    <a:bodyPr/>
    <a:lstStyle/>
    <a:p>
      <a:pPr>
        <a:defRPr sz="1800"/>
      </a:pPr>
      <a:endParaRPr lang="ko-K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view3D>
      <c:rotX val="75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dLbls>
            <c:dLbl>
              <c:idx val="0"/>
              <c:layout>
                <c:manualLayout>
                  <c:x val="-0.14165349381469691"/>
                  <c:y val="6.3830114359457096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dirty="0" smtClean="0"/>
                      <a:t>46%</a:t>
                    </a:r>
                    <a:endParaRPr lang="en-US" altLang="ko-KR" dirty="0"/>
                  </a:p>
                </c:rich>
              </c:tx>
              <c:showPercent val="1"/>
            </c:dLbl>
            <c:dLbl>
              <c:idx val="1"/>
              <c:layout>
                <c:manualLayout>
                  <c:x val="0.11939056892229366"/>
                  <c:y val="-0.12573241533640783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dirty="0" smtClean="0"/>
                      <a:t>42%</a:t>
                    </a:r>
                    <a:endParaRPr lang="en-US" altLang="ko-KR" dirty="0"/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2200" b="1"/>
                </a:pPr>
                <a:endParaRPr lang="ko-KR"/>
              </a:p>
            </c:txPr>
            <c:showPercent val="1"/>
            <c:showLeaderLines val="1"/>
          </c:dLbls>
          <c:cat>
            <c:strRef>
              <c:f>Sheet1!$A$2:$A$5</c:f>
              <c:strCache>
                <c:ptCount val="4"/>
                <c:pt idx="0">
                  <c:v>불필요하다</c:v>
                </c:pt>
                <c:pt idx="1">
                  <c:v>필요하다</c:v>
                </c:pt>
                <c:pt idx="2">
                  <c:v>잘 모르겠다</c:v>
                </c:pt>
                <c:pt idx="3">
                  <c:v>기타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46</c:v>
                </c:pt>
                <c:pt idx="1">
                  <c:v>42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6855022644542939"/>
          <c:y val="0.14285756796943272"/>
          <c:w val="0.30683273753896662"/>
          <c:h val="0.58830992216335676"/>
        </c:manualLayout>
      </c:layout>
      <c:txPr>
        <a:bodyPr/>
        <a:lstStyle/>
        <a:p>
          <a:pPr>
            <a:defRPr sz="2100"/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view3D>
      <c:rotX val="75"/>
      <c:perspective val="30"/>
    </c:view3D>
    <c:plotArea>
      <c:layout>
        <c:manualLayout>
          <c:layoutTarget val="inner"/>
          <c:xMode val="edge"/>
          <c:yMode val="edge"/>
          <c:x val="0"/>
          <c:y val="0.15473823599698547"/>
          <c:w val="0.62738265992943143"/>
          <c:h val="0.8234414428280757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암검진 미수검 이유 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ko-KR" sz="2200" b="1" dirty="0" smtClean="0"/>
                      <a:t>46</a:t>
                    </a:r>
                    <a:r>
                      <a:rPr lang="en-US" altLang="ko-KR" dirty="0" smtClean="0"/>
                      <a:t>%</a:t>
                    </a:r>
                    <a:endParaRPr lang="en-US" altLang="ko-KR" dirty="0"/>
                  </a:p>
                </c:rich>
              </c:tx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ko-KR" sz="2200" b="1" dirty="0" smtClean="0"/>
                      <a:t>2</a:t>
                    </a:r>
                    <a:r>
                      <a:rPr lang="en-US" altLang="ko-KR" dirty="0" smtClean="0"/>
                      <a:t>0%</a:t>
                    </a:r>
                    <a:endParaRPr lang="en-US" altLang="ko-KR" dirty="0"/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2200" b="1"/>
                </a:pPr>
                <a:endParaRPr lang="ko-KR"/>
              </a:p>
            </c:txPr>
            <c:showPercent val="1"/>
            <c:showLeaderLines val="1"/>
          </c:dLbls>
          <c:cat>
            <c:strRef>
              <c:f>Sheet1!$A$2:$A$6</c:f>
              <c:strCache>
                <c:ptCount val="5"/>
                <c:pt idx="0">
                  <c:v>검진이 필요 없다고 생각함</c:v>
                </c:pt>
                <c:pt idx="1">
                  <c:v>검진 받는 것을 깜빡 잊었음</c:v>
                </c:pt>
                <c:pt idx="2">
                  <c:v>시간적 여유가 없었음</c:v>
                </c:pt>
                <c:pt idx="3">
                  <c:v>암 발견이 두려워서</c:v>
                </c:pt>
                <c:pt idx="4">
                  <c:v>기타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</c:v>
                </c:pt>
                <c:pt idx="1">
                  <c:v>20</c:v>
                </c:pt>
                <c:pt idx="2">
                  <c:v>14</c:v>
                </c:pt>
                <c:pt idx="3">
                  <c:v>4</c:v>
                </c:pt>
                <c:pt idx="4">
                  <c:v>14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51129717471005565"/>
          <c:y val="0.14511978827749336"/>
          <c:w val="0.47453404882250061"/>
          <c:h val="0.79329235954914867"/>
        </c:manualLayout>
      </c:layout>
      <c:txPr>
        <a:bodyPr/>
        <a:lstStyle/>
        <a:p>
          <a:pPr>
            <a:defRPr sz="2100"/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006D1-5FFE-419D-9C71-41B8A941AE37}" type="datetimeFigureOut">
              <a:rPr lang="ko-KR" altLang="en-US" smtClean="0"/>
              <a:pPr/>
              <a:t>2012-10-12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7D2C3-D090-4184-85AF-FE596B2C014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ED9724-AF37-4B2C-A304-D97C2256AC4A}" type="datetimeFigureOut">
              <a:rPr lang="ko-KR" altLang="en-US" smtClean="0"/>
              <a:pPr/>
              <a:t>2012-10-12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981200" y="739775"/>
            <a:ext cx="2773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F0BDB2-2342-42B0-9CC1-83C35347AC3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F0BDB2-2342-42B0-9CC1-83C35347AC36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30304" y="13421680"/>
            <a:ext cx="27543443" cy="926115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AEE0-531A-45CA-8030-72BBCCA2D4C4}" type="datetimeFigureOut">
              <a:rPr lang="ko-KR" altLang="en-US" smtClean="0"/>
              <a:pPr/>
              <a:t>2012-10-12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D1765-E7D6-450B-83C1-8C3F447C19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AEE0-531A-45CA-8030-72BBCCA2D4C4}" type="datetimeFigureOut">
              <a:rPr lang="ko-KR" altLang="en-US" smtClean="0"/>
              <a:pPr/>
              <a:t>2012-10-12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D1765-E7D6-450B-83C1-8C3F447C19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59696" y="27763473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59696" y="18312295"/>
            <a:ext cx="27543443" cy="9451178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AEE0-531A-45CA-8030-72BBCCA2D4C4}" type="datetimeFigureOut">
              <a:rPr lang="ko-KR" altLang="en-US" smtClean="0"/>
              <a:pPr/>
              <a:t>2012-10-12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D1765-E7D6-450B-83C1-8C3F447C19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620202" y="10081263"/>
            <a:ext cx="14311789" cy="28513567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6472059" y="10081263"/>
            <a:ext cx="14311789" cy="28513567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AEE0-531A-45CA-8030-72BBCCA2D4C4}" type="datetimeFigureOut">
              <a:rPr lang="ko-KR" altLang="en-US" smtClean="0"/>
              <a:pPr/>
              <a:t>2012-10-12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D1765-E7D6-450B-83C1-8C3F447C19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20203" y="9671212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620203" y="13701713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6460809" y="9671212"/>
            <a:ext cx="14323040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6460809" y="13701713"/>
            <a:ext cx="14323040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AEE0-531A-45CA-8030-72BBCCA2D4C4}" type="datetimeFigureOut">
              <a:rPr lang="ko-KR" altLang="en-US" smtClean="0"/>
              <a:pPr/>
              <a:t>2012-10-12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D1765-E7D6-450B-83C1-8C3F447C19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AEE0-531A-45CA-8030-72BBCCA2D4C4}" type="datetimeFigureOut">
              <a:rPr lang="ko-KR" altLang="en-US" smtClean="0"/>
              <a:pPr/>
              <a:t>2012-10-12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D1765-E7D6-450B-83C1-8C3F447C19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AEE0-531A-45CA-8030-72BBCCA2D4C4}" type="datetimeFigureOut">
              <a:rPr lang="ko-KR" altLang="en-US" smtClean="0"/>
              <a:pPr/>
              <a:t>2012-10-12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D1765-E7D6-450B-83C1-8C3F447C19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20204" y="1720215"/>
            <a:ext cx="10660709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2669083" y="1720218"/>
            <a:ext cx="18114764" cy="36874612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20204" y="9041133"/>
            <a:ext cx="10660709" cy="29553697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AEE0-531A-45CA-8030-72BBCCA2D4C4}" type="datetimeFigureOut">
              <a:rPr lang="ko-KR" altLang="en-US" smtClean="0"/>
              <a:pPr/>
              <a:t>2012-10-12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D1765-E7D6-450B-83C1-8C3F447C19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51421" y="30243780"/>
            <a:ext cx="19442430" cy="3570449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351421" y="3860483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51421" y="33814229"/>
            <a:ext cx="19442430" cy="5070631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AEE0-531A-45CA-8030-72BBCCA2D4C4}" type="datetimeFigureOut">
              <a:rPr lang="ko-KR" altLang="en-US" smtClean="0"/>
              <a:pPr/>
              <a:t>2012-10-12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D1765-E7D6-450B-83C1-8C3F447C19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AEE0-531A-45CA-8030-72BBCCA2D4C4}" type="datetimeFigureOut">
              <a:rPr lang="ko-KR" altLang="en-US" smtClean="0"/>
              <a:pPr/>
              <a:t>2012-10-12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D1765-E7D6-450B-83C1-8C3F447C19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23492936" y="1730222"/>
            <a:ext cx="7290911" cy="3686460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620203" y="1730222"/>
            <a:ext cx="21332666" cy="3686460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DAEE0-531A-45CA-8030-72BBCCA2D4C4}" type="datetimeFigureOut">
              <a:rPr lang="ko-KR" altLang="en-US" smtClean="0"/>
              <a:pPr/>
              <a:t>2012-10-12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D1765-E7D6-450B-83C1-8C3F447C19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20203" y="10081263"/>
            <a:ext cx="29163645" cy="28513567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DAEE0-531A-45CA-8030-72BBCCA2D4C4}" type="datetimeFigureOut">
              <a:rPr lang="ko-KR" altLang="en-US" smtClean="0"/>
              <a:pPr/>
              <a:t>2012-10-12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D1765-E7D6-450B-83C1-8C3F447C19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1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1" hangingPunct="1">
        <a:spcBef>
          <a:spcPct val="20000"/>
        </a:spcBef>
        <a:buFont typeface="Arial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1" hangingPunct="1">
        <a:spcBef>
          <a:spcPct val="20000"/>
        </a:spcBef>
        <a:buFont typeface="Arial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1" hangingPunct="1">
        <a:spcBef>
          <a:spcPct val="20000"/>
        </a:spcBef>
        <a:buFont typeface="Arial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1" hangingPunct="1">
        <a:spcBef>
          <a:spcPct val="20000"/>
        </a:spcBef>
        <a:buFont typeface="Arial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chart" Target="../charts/chart2.xml"/><Relationship Id="rId1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12" Type="http://schemas.openxmlformats.org/officeDocument/2006/relationships/image" Target="../media/image9.png"/><Relationship Id="rId1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jpeg"/><Relationship Id="rId5" Type="http://schemas.openxmlformats.org/officeDocument/2006/relationships/chart" Target="../charts/chart1.xml"/><Relationship Id="rId15" Type="http://schemas.openxmlformats.org/officeDocument/2006/relationships/chart" Target="../charts/chart4.xml"/><Relationship Id="rId10" Type="http://schemas.openxmlformats.org/officeDocument/2006/relationships/image" Target="../media/image7.jpeg"/><Relationship Id="rId4" Type="http://schemas.openxmlformats.org/officeDocument/2006/relationships/image" Target="../media/image2.png"/><Relationship Id="rId9" Type="http://schemas.openxmlformats.org/officeDocument/2006/relationships/image" Target="../media/image6.jpeg"/><Relationship Id="rId1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직사각형 136"/>
          <p:cNvSpPr/>
          <p:nvPr/>
        </p:nvSpPr>
        <p:spPr>
          <a:xfrm>
            <a:off x="225" y="864396"/>
            <a:ext cx="32404050" cy="316835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AutoShape 106"/>
          <p:cNvSpPr>
            <a:spLocks noChangeArrowheads="1"/>
          </p:cNvSpPr>
          <p:nvPr/>
        </p:nvSpPr>
        <p:spPr bwMode="auto">
          <a:xfrm>
            <a:off x="1224361" y="14833946"/>
            <a:ext cx="29667296" cy="9505056"/>
          </a:xfrm>
          <a:prstGeom prst="roundRect">
            <a:avLst>
              <a:gd name="adj" fmla="val 6056"/>
            </a:avLst>
          </a:prstGeom>
          <a:solidFill>
            <a:srgbClr val="FFFFFF"/>
          </a:solidFill>
          <a:ln w="3175" algn="ctr">
            <a:solidFill>
              <a:srgbClr val="B2B2B2">
                <a:alpha val="60001"/>
              </a:srgbClr>
            </a:solidFill>
            <a:round/>
            <a:headEnd/>
            <a:tailEnd/>
          </a:ln>
          <a:effectLst>
            <a:outerShdw dist="1796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1300" ker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3" name="AutoShape 107"/>
          <p:cNvSpPr>
            <a:spLocks noChangeArrowheads="1"/>
          </p:cNvSpPr>
          <p:nvPr/>
        </p:nvSpPr>
        <p:spPr bwMode="auto">
          <a:xfrm>
            <a:off x="24122905" y="14977964"/>
            <a:ext cx="6624736" cy="9237308"/>
          </a:xfrm>
          <a:prstGeom prst="roundRect">
            <a:avLst>
              <a:gd name="adj" fmla="val 6056"/>
            </a:avLst>
          </a:prstGeom>
          <a:gradFill rotWithShape="1">
            <a:gsLst>
              <a:gs pos="0">
                <a:srgbClr val="FFFFFF"/>
              </a:gs>
              <a:gs pos="100000">
                <a:srgbClr val="D7F1FF"/>
              </a:gs>
            </a:gsLst>
            <a:lin ang="2700000" scaled="1"/>
          </a:gradFill>
          <a:ln w="3175" algn="ctr">
            <a:solidFill>
              <a:srgbClr val="B2B2B2">
                <a:alpha val="60001"/>
              </a:srgbClr>
            </a:solidFill>
            <a:round/>
            <a:headEnd/>
            <a:tailEnd/>
          </a:ln>
          <a:effectLst>
            <a:outerShdw dist="1796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8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</a:t>
            </a:r>
          </a:p>
          <a:p>
            <a:pPr latinLnBrk="0">
              <a:defRPr/>
            </a:pPr>
            <a:endParaRPr lang="ko-KR" altLang="ko-KR" sz="2800" kern="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" y="26354928"/>
            <a:ext cx="32403825" cy="1685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AutoShape 107"/>
          <p:cNvSpPr>
            <a:spLocks noChangeArrowheads="1"/>
          </p:cNvSpPr>
          <p:nvPr/>
        </p:nvSpPr>
        <p:spPr bwMode="auto">
          <a:xfrm>
            <a:off x="14185801" y="14977964"/>
            <a:ext cx="9793088" cy="9237308"/>
          </a:xfrm>
          <a:prstGeom prst="roundRect">
            <a:avLst>
              <a:gd name="adj" fmla="val 6056"/>
            </a:avLst>
          </a:prstGeom>
          <a:gradFill rotWithShape="1">
            <a:gsLst>
              <a:gs pos="0">
                <a:srgbClr val="FFFFFF"/>
              </a:gs>
              <a:gs pos="100000">
                <a:srgbClr val="D7F1FF"/>
              </a:gs>
            </a:gsLst>
            <a:lin ang="2700000" scaled="1"/>
          </a:gradFill>
          <a:ln w="3175" algn="ctr">
            <a:solidFill>
              <a:srgbClr val="B2B2B2">
                <a:alpha val="60001"/>
              </a:srgbClr>
            </a:solidFill>
            <a:round/>
            <a:headEnd/>
            <a:tailEnd/>
          </a:ln>
          <a:effectLst>
            <a:outerShdw dist="1796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8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</a:t>
            </a:r>
          </a:p>
          <a:p>
            <a:pPr latinLnBrk="0">
              <a:defRPr/>
            </a:pPr>
            <a:endParaRPr lang="ko-KR" altLang="ko-KR" sz="2800" kern="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6" name="Picture 38" descr="탭1"/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2016449" y="13681820"/>
            <a:ext cx="6264696" cy="122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38" descr="탭1"/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2016449" y="24627036"/>
            <a:ext cx="633670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38" descr="탭1"/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18290257" y="24699044"/>
            <a:ext cx="792088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38" descr="탭1"/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1872433" y="4680819"/>
            <a:ext cx="828092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38" descr="탭1"/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18362265" y="4680819"/>
            <a:ext cx="5976664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AutoShape 106"/>
          <p:cNvSpPr>
            <a:spLocks noChangeArrowheads="1"/>
          </p:cNvSpPr>
          <p:nvPr/>
        </p:nvSpPr>
        <p:spPr bwMode="auto">
          <a:xfrm>
            <a:off x="17498169" y="25750363"/>
            <a:ext cx="13393487" cy="8237713"/>
          </a:xfrm>
          <a:prstGeom prst="roundRect">
            <a:avLst>
              <a:gd name="adj" fmla="val 6056"/>
            </a:avLst>
          </a:prstGeom>
          <a:solidFill>
            <a:srgbClr val="FFFFFF"/>
          </a:solidFill>
          <a:ln w="3175" algn="ctr">
            <a:solidFill>
              <a:srgbClr val="B2B2B2">
                <a:alpha val="60001"/>
              </a:srgbClr>
            </a:solidFill>
            <a:round/>
            <a:headEnd/>
            <a:tailEnd/>
          </a:ln>
          <a:effectLst>
            <a:outerShdw dist="1796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1300" ker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4" name="AutoShape 107"/>
          <p:cNvSpPr>
            <a:spLocks noChangeArrowheads="1"/>
          </p:cNvSpPr>
          <p:nvPr/>
        </p:nvSpPr>
        <p:spPr bwMode="auto">
          <a:xfrm>
            <a:off x="17642185" y="25851172"/>
            <a:ext cx="13105456" cy="7999145"/>
          </a:xfrm>
          <a:prstGeom prst="roundRect">
            <a:avLst>
              <a:gd name="adj" fmla="val 6056"/>
            </a:avLst>
          </a:prstGeom>
          <a:gradFill rotWithShape="1">
            <a:gsLst>
              <a:gs pos="0">
                <a:srgbClr val="FFFFFF"/>
              </a:gs>
              <a:gs pos="100000">
                <a:srgbClr val="D7F1FF"/>
              </a:gs>
            </a:gsLst>
            <a:lin ang="2700000" scaled="1"/>
          </a:gradFill>
          <a:ln w="3175" algn="ctr">
            <a:solidFill>
              <a:srgbClr val="B2B2B2">
                <a:alpha val="60001"/>
              </a:srgbClr>
            </a:solidFill>
            <a:round/>
            <a:headEnd/>
            <a:tailEnd/>
          </a:ln>
          <a:effectLst>
            <a:outerShdw dist="1796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8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</a:t>
            </a:r>
          </a:p>
          <a:p>
            <a:pPr latinLnBrk="0">
              <a:defRPr/>
            </a:pPr>
            <a:endParaRPr lang="ko-KR" altLang="ko-KR" sz="2800" kern="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5" name="AutoShape 106"/>
          <p:cNvSpPr>
            <a:spLocks noChangeArrowheads="1"/>
          </p:cNvSpPr>
          <p:nvPr/>
        </p:nvSpPr>
        <p:spPr bwMode="auto">
          <a:xfrm>
            <a:off x="1186589" y="25707156"/>
            <a:ext cx="16023548" cy="8284178"/>
          </a:xfrm>
          <a:prstGeom prst="roundRect">
            <a:avLst>
              <a:gd name="adj" fmla="val 6056"/>
            </a:avLst>
          </a:prstGeom>
          <a:solidFill>
            <a:srgbClr val="FFFFFF"/>
          </a:solidFill>
          <a:ln w="3175" algn="ctr">
            <a:solidFill>
              <a:srgbClr val="B2B2B2">
                <a:alpha val="60001"/>
              </a:srgbClr>
            </a:solidFill>
            <a:round/>
            <a:headEnd/>
            <a:tailEnd/>
          </a:ln>
          <a:effectLst>
            <a:outerShdw dist="1796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1300" ker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7" name="AutoShape 107"/>
          <p:cNvSpPr>
            <a:spLocks noChangeArrowheads="1"/>
          </p:cNvSpPr>
          <p:nvPr/>
        </p:nvSpPr>
        <p:spPr bwMode="auto">
          <a:xfrm>
            <a:off x="1296368" y="25851172"/>
            <a:ext cx="15765107" cy="7999146"/>
          </a:xfrm>
          <a:prstGeom prst="roundRect">
            <a:avLst>
              <a:gd name="adj" fmla="val 6056"/>
            </a:avLst>
          </a:prstGeom>
          <a:gradFill rotWithShape="1">
            <a:gsLst>
              <a:gs pos="0">
                <a:srgbClr val="FFFFFF"/>
              </a:gs>
              <a:gs pos="100000">
                <a:srgbClr val="D7F1FF"/>
              </a:gs>
            </a:gsLst>
            <a:lin ang="2700000" scaled="1"/>
          </a:gradFill>
          <a:ln w="3175" algn="ctr">
            <a:solidFill>
              <a:srgbClr val="B2B2B2">
                <a:alpha val="60001"/>
              </a:srgbClr>
            </a:solidFill>
            <a:round/>
            <a:headEnd/>
            <a:tailEnd/>
          </a:ln>
          <a:effectLst>
            <a:outerShdw dist="1796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8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</a:t>
            </a:r>
          </a:p>
          <a:p>
            <a:pPr latinLnBrk="0">
              <a:defRPr/>
            </a:pPr>
            <a:endParaRPr lang="ko-KR" altLang="ko-KR" sz="2800" kern="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4" name="AutoShape 107"/>
          <p:cNvSpPr>
            <a:spLocks noChangeArrowheads="1"/>
          </p:cNvSpPr>
          <p:nvPr/>
        </p:nvSpPr>
        <p:spPr bwMode="auto">
          <a:xfrm>
            <a:off x="1326009" y="14977965"/>
            <a:ext cx="12715776" cy="9237308"/>
          </a:xfrm>
          <a:prstGeom prst="roundRect">
            <a:avLst>
              <a:gd name="adj" fmla="val 6056"/>
            </a:avLst>
          </a:prstGeom>
          <a:gradFill rotWithShape="1">
            <a:gsLst>
              <a:gs pos="0">
                <a:srgbClr val="FFFFFF"/>
              </a:gs>
              <a:gs pos="100000">
                <a:srgbClr val="D7F1FF"/>
              </a:gs>
            </a:gsLst>
            <a:lin ang="2700000" scaled="1"/>
          </a:gradFill>
          <a:ln w="3175" algn="ctr">
            <a:solidFill>
              <a:srgbClr val="B2B2B2">
                <a:alpha val="60001"/>
              </a:srgbClr>
            </a:solidFill>
            <a:round/>
            <a:headEnd/>
            <a:tailEnd/>
          </a:ln>
          <a:effectLst>
            <a:outerShdw dist="1796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8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</a:t>
            </a:r>
          </a:p>
          <a:p>
            <a:pPr latinLnBrk="0">
              <a:defRPr/>
            </a:pPr>
            <a:endParaRPr lang="ko-KR" altLang="ko-KR" sz="2800" kern="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9" name="AutoShape 106"/>
          <p:cNvSpPr>
            <a:spLocks noChangeArrowheads="1"/>
          </p:cNvSpPr>
          <p:nvPr/>
        </p:nvSpPr>
        <p:spPr bwMode="auto">
          <a:xfrm>
            <a:off x="1256234" y="5727840"/>
            <a:ext cx="16033357" cy="7665947"/>
          </a:xfrm>
          <a:prstGeom prst="roundRect">
            <a:avLst>
              <a:gd name="adj" fmla="val 6056"/>
            </a:avLst>
          </a:prstGeom>
          <a:solidFill>
            <a:srgbClr val="FFFFFF"/>
          </a:solidFill>
          <a:ln w="3175" algn="ctr">
            <a:solidFill>
              <a:srgbClr val="B2B2B2">
                <a:alpha val="60001"/>
              </a:srgbClr>
            </a:solidFill>
            <a:round/>
            <a:headEnd/>
            <a:tailEnd/>
          </a:ln>
          <a:effectLst>
            <a:outerShdw dist="1796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1300" ker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AutoShape 107"/>
          <p:cNvSpPr>
            <a:spLocks noChangeArrowheads="1"/>
          </p:cNvSpPr>
          <p:nvPr/>
        </p:nvSpPr>
        <p:spPr bwMode="auto">
          <a:xfrm>
            <a:off x="1368377" y="5832948"/>
            <a:ext cx="15769752" cy="7416824"/>
          </a:xfrm>
          <a:prstGeom prst="roundRect">
            <a:avLst>
              <a:gd name="adj" fmla="val 6056"/>
            </a:avLst>
          </a:prstGeom>
          <a:gradFill rotWithShape="1">
            <a:gsLst>
              <a:gs pos="0">
                <a:srgbClr val="FFFFFF"/>
              </a:gs>
              <a:gs pos="100000">
                <a:srgbClr val="D7F1FF"/>
              </a:gs>
            </a:gsLst>
            <a:lin ang="2700000" scaled="1"/>
          </a:gradFill>
          <a:ln w="3175" algn="ctr">
            <a:solidFill>
              <a:srgbClr val="B2B2B2">
                <a:alpha val="60001"/>
              </a:srgbClr>
            </a:solidFill>
            <a:round/>
            <a:headEnd/>
            <a:tailEnd/>
          </a:ln>
          <a:effectLst>
            <a:outerShdw dist="1796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8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</a:t>
            </a:r>
          </a:p>
          <a:p>
            <a:pPr latinLnBrk="0">
              <a:defRPr/>
            </a:pPr>
            <a:endParaRPr lang="ko-KR" altLang="ko-KR" sz="2800" kern="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7" name="AutoShape 106"/>
          <p:cNvSpPr>
            <a:spLocks noChangeArrowheads="1"/>
          </p:cNvSpPr>
          <p:nvPr/>
        </p:nvSpPr>
        <p:spPr bwMode="auto">
          <a:xfrm>
            <a:off x="17498169" y="5688930"/>
            <a:ext cx="13535895" cy="7704857"/>
          </a:xfrm>
          <a:prstGeom prst="roundRect">
            <a:avLst>
              <a:gd name="adj" fmla="val 6056"/>
            </a:avLst>
          </a:prstGeom>
          <a:solidFill>
            <a:srgbClr val="FFFFFF"/>
          </a:solidFill>
          <a:ln w="3175" algn="ctr">
            <a:solidFill>
              <a:srgbClr val="B2B2B2">
                <a:alpha val="60001"/>
              </a:srgbClr>
            </a:solidFill>
            <a:round/>
            <a:headEnd/>
            <a:tailEnd/>
          </a:ln>
          <a:effectLst>
            <a:outerShdw dist="1796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1300" ker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AutoShape 107"/>
          <p:cNvSpPr>
            <a:spLocks noChangeArrowheads="1"/>
          </p:cNvSpPr>
          <p:nvPr/>
        </p:nvSpPr>
        <p:spPr bwMode="auto">
          <a:xfrm>
            <a:off x="17651654" y="5832946"/>
            <a:ext cx="13240003" cy="7416826"/>
          </a:xfrm>
          <a:prstGeom prst="roundRect">
            <a:avLst>
              <a:gd name="adj" fmla="val 6056"/>
            </a:avLst>
          </a:prstGeom>
          <a:gradFill rotWithShape="1">
            <a:gsLst>
              <a:gs pos="0">
                <a:srgbClr val="FFFFFF"/>
              </a:gs>
              <a:gs pos="100000">
                <a:srgbClr val="D7F1FF"/>
              </a:gs>
            </a:gsLst>
            <a:lin ang="2700000" scaled="1"/>
          </a:gradFill>
          <a:ln w="3175" algn="ctr">
            <a:solidFill>
              <a:srgbClr val="B2B2B2">
                <a:alpha val="60001"/>
              </a:srgbClr>
            </a:solidFill>
            <a:round/>
            <a:headEnd/>
            <a:tailEnd/>
          </a:ln>
          <a:effectLst>
            <a:outerShdw dist="1796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800" kern="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  </a:t>
            </a:r>
          </a:p>
          <a:p>
            <a:pPr latinLnBrk="0">
              <a:defRPr/>
            </a:pPr>
            <a:endParaRPr lang="ko-KR" altLang="ko-KR" sz="2800" kern="0" dirty="0" smtClean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부제목 2"/>
          <p:cNvSpPr txBox="1">
            <a:spLocks/>
          </p:cNvSpPr>
          <p:nvPr/>
        </p:nvSpPr>
        <p:spPr>
          <a:xfrm>
            <a:off x="1368377" y="25995188"/>
            <a:ext cx="15049672" cy="8424936"/>
          </a:xfrm>
          <a:prstGeom prst="rect">
            <a:avLst/>
          </a:prstGeom>
          <a:ln>
            <a:noFill/>
          </a:ln>
        </p:spPr>
        <p:txBody>
          <a:bodyPr vert="horz" lIns="432054" tIns="216027" rIns="432054" bIns="216027" rtlCol="0">
            <a:noAutofit/>
          </a:bodyPr>
          <a:lstStyle/>
          <a:p>
            <a:pPr marL="0" marR="0" lvl="0" indent="0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2800" b="1" dirty="0" smtClean="0">
                <a:latin typeface="HY동녘M" pitchFamily="18" charset="-127"/>
                <a:ea typeface="HY동녘M" pitchFamily="18" charset="-127"/>
              </a:rPr>
              <a:t>                  </a:t>
            </a:r>
            <a:r>
              <a:rPr lang="ko-KR" altLang="en-US" sz="2800" b="1" dirty="0" err="1" smtClean="0">
                <a:latin typeface="HY동녘M" pitchFamily="18" charset="-127"/>
                <a:ea typeface="HY동녘M" pitchFamily="18" charset="-127"/>
              </a:rPr>
              <a:t>암검진의</a:t>
            </a:r>
            <a:r>
              <a:rPr lang="ko-KR" altLang="en-US" sz="2800" b="1" dirty="0" smtClean="0">
                <a:latin typeface="HY동녘M" pitchFamily="18" charset="-127"/>
                <a:ea typeface="HY동녘M" pitchFamily="18" charset="-127"/>
              </a:rPr>
              <a:t> 필요성 인식 및 관심도 증가  </a:t>
            </a:r>
            <a:endParaRPr lang="en-US" altLang="ko-KR" sz="2800" b="1" dirty="0" smtClean="0">
              <a:latin typeface="HY동녘M" pitchFamily="18" charset="-127"/>
              <a:ea typeface="HY동녘M" pitchFamily="18" charset="-127"/>
            </a:endParaRPr>
          </a:p>
          <a:p>
            <a:pPr marL="0" marR="0" lvl="0" indent="0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        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만 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40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세 이상 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2012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년 암 검진 미 수검자 대상 설문조사 결과 </a:t>
            </a:r>
            <a:endParaRPr lang="en-US" altLang="ko-KR" sz="25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     (2012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9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 넷째 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유선조사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조사대상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100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marL="0" marR="0" lvl="0" indent="0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lvl="0">
              <a:spcBef>
                <a:spcPct val="20000"/>
              </a:spcBef>
              <a:defRPr/>
            </a:pP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         &lt; 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암 검진의 필요성  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&gt;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                                          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암 검진을 받지 않는 이유 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&gt;</a:t>
            </a:r>
          </a:p>
          <a:p>
            <a:pPr marL="0" marR="0" lvl="0" indent="0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0" marR="0" lvl="0" indent="0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0" marR="0" lvl="0" indent="0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0" marR="0" lvl="0" indent="0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0" marR="0" lvl="0" indent="0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0" marR="0" lvl="0" indent="0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0" marR="0" lvl="0" indent="0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0" marR="0" lvl="0" indent="0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0" marR="0" lvl="0" indent="0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0" marR="0" lvl="0" indent="0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0" marR="0" lvl="0" indent="0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lvl="0">
              <a:spcBef>
                <a:spcPct val="20000"/>
              </a:spcBef>
              <a:defRPr/>
            </a:pPr>
            <a:r>
              <a:rPr lang="ko-KR" altLang="en-US" sz="2600" dirty="0" smtClean="0">
                <a:latin typeface="HY견고딕" pitchFamily="18" charset="-127"/>
                <a:ea typeface="HY견고딕" pitchFamily="18" charset="-127"/>
              </a:rPr>
              <a:t>  암 검진의 필요성 인식도</a:t>
            </a:r>
            <a:r>
              <a:rPr lang="en-US" altLang="ko-KR" sz="2600" dirty="0" smtClean="0">
                <a:latin typeface="HY견고딕" pitchFamily="18" charset="-127"/>
                <a:ea typeface="HY견고딕" pitchFamily="18" charset="-127"/>
              </a:rPr>
              <a:t>(34%      42%)      </a:t>
            </a:r>
            <a:r>
              <a:rPr lang="ko-KR" altLang="en-US" sz="2600" dirty="0" smtClean="0">
                <a:latin typeface="HY견고딕" pitchFamily="18" charset="-127"/>
                <a:ea typeface="HY견고딕" pitchFamily="18" charset="-127"/>
              </a:rPr>
              <a:t>          부정적 인식 감소</a:t>
            </a:r>
            <a:r>
              <a:rPr lang="en-US" altLang="ko-KR" sz="26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en-US" altLang="ko-KR" sz="2600" dirty="0" smtClean="0">
                <a:latin typeface="HY견고딕" pitchFamily="18" charset="-127"/>
                <a:ea typeface="HY견고딕" pitchFamily="18" charset="-127"/>
              </a:rPr>
              <a:t>46%      37%)    </a:t>
            </a:r>
            <a:endParaRPr lang="en-US" altLang="ko-KR" sz="26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부제목 2"/>
          <p:cNvSpPr txBox="1">
            <a:spLocks/>
          </p:cNvSpPr>
          <p:nvPr/>
        </p:nvSpPr>
        <p:spPr>
          <a:xfrm>
            <a:off x="18002225" y="26859284"/>
            <a:ext cx="13177464" cy="7632848"/>
          </a:xfrm>
          <a:prstGeom prst="rect">
            <a:avLst/>
          </a:prstGeom>
          <a:ln>
            <a:noFill/>
          </a:ln>
        </p:spPr>
        <p:txBody>
          <a:bodyPr vert="horz" lIns="432054" tIns="216027" rIns="432054" bIns="216027" rtlCol="0">
            <a:no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25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25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HY견고딕" pitchFamily="18" charset="-127"/>
                <a:ea typeface="HY견고딕" pitchFamily="18" charset="-127"/>
              </a:rPr>
              <a:t>암검진</a:t>
            </a:r>
            <a:r>
              <a:rPr kumimoji="0" lang="ko-KR" altLang="en-US" sz="25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견고딕" pitchFamily="18" charset="-127"/>
                <a:ea typeface="HY견고딕" pitchFamily="18" charset="-127"/>
              </a:rPr>
              <a:t> 방법에 대한 불만 제기</a:t>
            </a:r>
            <a:endParaRPr lang="en-US" altLang="ko-KR" sz="25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20000"/>
              </a:spcBef>
              <a:defRPr/>
            </a:pPr>
            <a:r>
              <a:rPr kumimoji="0" lang="ko-KR" alt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22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HY견고딕" pitchFamily="18" charset="-127"/>
                <a:ea typeface="HY견고딕" pitchFamily="18" charset="-127"/>
              </a:rPr>
              <a:t>-“</a:t>
            </a:r>
            <a:r>
              <a:rPr kumimoji="0" lang="ko-KR" altLang="en-US" sz="22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HY견고딕" pitchFamily="18" charset="-127"/>
                <a:ea typeface="HY견고딕" pitchFamily="18" charset="-127"/>
              </a:rPr>
              <a:t>대</a:t>
            </a:r>
            <a:r>
              <a:rPr kumimoji="0" lang="ko-KR" alt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Y견고딕" pitchFamily="18" charset="-127"/>
                <a:ea typeface="HY견고딕" pitchFamily="18" charset="-127"/>
              </a:rPr>
              <a:t>장암</a:t>
            </a:r>
            <a:r>
              <a:rPr kumimoji="0" lang="ko-KR" altLang="en-US" sz="22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HY견고딕" pitchFamily="18" charset="-127"/>
                <a:ea typeface="HY견고딕" pitchFamily="18" charset="-127"/>
              </a:rPr>
              <a:t> 검진은 </a:t>
            </a:r>
            <a:r>
              <a:rPr lang="ko-KR" altLang="en-US" sz="2200" noProof="0" dirty="0" err="1" smtClean="0">
                <a:latin typeface="HY견고딕" pitchFamily="18" charset="-127"/>
                <a:ea typeface="HY견고딕" pitchFamily="18" charset="-127"/>
              </a:rPr>
              <a:t>분변잠혈검사</a:t>
            </a:r>
            <a:r>
              <a:rPr lang="ko-KR" altLang="en-US" sz="2200" noProof="0" dirty="0" smtClean="0">
                <a:latin typeface="HY견고딕" pitchFamily="18" charset="-127"/>
                <a:ea typeface="HY견고딕" pitchFamily="18" charset="-127"/>
              </a:rPr>
              <a:t> 말고 </a:t>
            </a:r>
            <a:r>
              <a:rPr kumimoji="0" lang="ko-KR" altLang="en-US" sz="22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HY견고딕" pitchFamily="18" charset="-127"/>
                <a:ea typeface="HY견고딕" pitchFamily="18" charset="-127"/>
              </a:rPr>
              <a:t>대장내시경을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 바로 해 달라</a:t>
            </a:r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.”</a:t>
            </a:r>
            <a:endParaRPr kumimoji="0" lang="en-US" altLang="ko-KR" sz="220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20000"/>
              </a:spcBef>
              <a:defRPr/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2500" dirty="0" err="1" smtClean="0">
                <a:latin typeface="HY견고딕" pitchFamily="18" charset="-127"/>
                <a:ea typeface="HY견고딕" pitchFamily="18" charset="-127"/>
              </a:rPr>
              <a:t>암검진기관에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 대한 불만 제기</a:t>
            </a:r>
            <a:endParaRPr lang="en-US" altLang="ko-KR" sz="25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2200" smtClean="0">
                <a:latin typeface="HY견고딕" pitchFamily="18" charset="-127"/>
                <a:ea typeface="HY견고딕" pitchFamily="18" charset="-127"/>
              </a:rPr>
              <a:t>  - 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장비 노후 및 검진 환경에 대한 불만제기</a:t>
            </a:r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검진장소 협소 및 불친절 등</a:t>
            </a:r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spcBef>
                <a:spcPct val="20000"/>
              </a:spcBef>
              <a:defRPr/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  자원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인력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홍보물 제작 예산 등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부족</a:t>
            </a:r>
            <a:endParaRPr lang="en-US" altLang="ko-KR" sz="25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20000"/>
              </a:spcBef>
              <a:defRPr/>
            </a:pPr>
            <a:endParaRPr lang="en-US" altLang="ko-KR" sz="25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20000"/>
              </a:spcBef>
              <a:defRPr/>
            </a:pPr>
            <a:endParaRPr lang="en-US" altLang="ko-KR" sz="25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20000"/>
              </a:spcBef>
              <a:defRPr/>
            </a:pPr>
            <a:endParaRPr lang="en-US" altLang="ko-KR" sz="25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2500" dirty="0" err="1" smtClean="0">
                <a:latin typeface="HY견고딕" pitchFamily="18" charset="-127"/>
                <a:ea typeface="HY견고딕" pitchFamily="18" charset="-127"/>
              </a:rPr>
              <a:t>암검진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 주기 및 방법에 대한 재검토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소관부처 차원의 검토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spcBef>
                <a:spcPct val="20000"/>
              </a:spcBef>
              <a:defRPr/>
            </a:pP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검진기관 지정기준 및 관리 강화 방안 마련</a:t>
            </a:r>
            <a:endParaRPr lang="en-US" altLang="ko-KR" sz="25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20000"/>
              </a:spcBef>
              <a:defRPr/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2500" dirty="0" err="1" smtClean="0">
                <a:latin typeface="HY견고딕" pitchFamily="18" charset="-127"/>
                <a:ea typeface="HY견고딕" pitchFamily="18" charset="-127"/>
              </a:rPr>
              <a:t>지사별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 특성에 맞는 암 검진 홍보물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포스터 등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제작할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수 있도록 예산 및 인력 지원 </a:t>
            </a:r>
            <a:endParaRPr lang="en-US" altLang="ko-KR" sz="25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" name="부제목 2"/>
          <p:cNvSpPr txBox="1">
            <a:spLocks/>
          </p:cNvSpPr>
          <p:nvPr/>
        </p:nvSpPr>
        <p:spPr>
          <a:xfrm>
            <a:off x="1368377" y="15410012"/>
            <a:ext cx="12745416" cy="8712968"/>
          </a:xfrm>
          <a:prstGeom prst="rect">
            <a:avLst/>
          </a:prstGeom>
          <a:ln>
            <a:noFill/>
          </a:ln>
        </p:spPr>
        <p:txBody>
          <a:bodyPr vert="horz" lIns="432054" tIns="216027" rIns="432054" bIns="216027" rtlCol="0">
            <a:normAutofit fontScale="25000" lnSpcReduction="20000"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2200" kern="0" dirty="0" smtClean="0">
              <a:latin typeface="HY견고딕" pitchFamily="18" charset="-127"/>
              <a:ea typeface="HY견고딕" pitchFamily="18" charset="-127"/>
            </a:endParaRPr>
          </a:p>
          <a:p>
            <a:pPr lvl="0" latinLnBrk="0">
              <a:defRPr/>
            </a:pPr>
            <a:r>
              <a:rPr lang="ko-KR" altLang="en-US" sz="8000" dirty="0" smtClean="0">
                <a:latin typeface="HY동녘M" pitchFamily="18" charset="-127"/>
                <a:ea typeface="HY동녘M" pitchFamily="18" charset="-127"/>
              </a:rPr>
              <a:t>    </a:t>
            </a:r>
            <a:r>
              <a:rPr lang="ko-KR" altLang="en-US" sz="2200" dirty="0" smtClean="0">
                <a:latin typeface="HY동녘M" pitchFamily="18" charset="-127"/>
                <a:ea typeface="HY동녘M" pitchFamily="18" charset="-127"/>
              </a:rPr>
              <a:t>        </a:t>
            </a:r>
            <a:r>
              <a:rPr lang="ko-KR" altLang="en-US" sz="11200" b="1" dirty="0" smtClean="0">
                <a:latin typeface="HY동녘M" pitchFamily="18" charset="-127"/>
                <a:ea typeface="HY동녘M" pitchFamily="18" charset="-127"/>
              </a:rPr>
              <a:t>암 조기검진 중요성 인식부여를 위한 홍보</a:t>
            </a:r>
            <a:endParaRPr lang="en-US" altLang="ko-KR" sz="11200" b="1" dirty="0" smtClean="0">
              <a:latin typeface="HY동녘M" pitchFamily="18" charset="-127"/>
              <a:ea typeface="HY동녘M" pitchFamily="18" charset="-127"/>
            </a:endParaRPr>
          </a:p>
          <a:p>
            <a:pPr lvl="0" latinLnBrk="0">
              <a:defRPr/>
            </a:pPr>
            <a:endParaRPr lang="en-US" altLang="ko-KR" sz="11200" dirty="0" smtClean="0">
              <a:latin typeface="HY견고딕" pitchFamily="18" charset="-127"/>
              <a:ea typeface="HY견고딕" pitchFamily="18" charset="-127"/>
            </a:endParaRPr>
          </a:p>
          <a:p>
            <a:pPr lvl="0" latinLnBrk="0">
              <a:buFontTx/>
              <a:buChar char="-"/>
              <a:defRPr/>
            </a:pPr>
            <a:r>
              <a:rPr lang="ko-KR" altLang="en-US" sz="9600" dirty="0" smtClean="0">
                <a:latin typeface="HY견고딕" pitchFamily="18" charset="-127"/>
                <a:ea typeface="HY견고딕" pitchFamily="18" charset="-127"/>
              </a:rPr>
              <a:t> 관내 재래시장 상인 및 지역주민을 대상으로  </a:t>
            </a:r>
            <a:r>
              <a:rPr lang="ko-KR" altLang="en-US" sz="9600" dirty="0" err="1" smtClean="0">
                <a:latin typeface="HY견고딕" pitchFamily="18" charset="-127"/>
                <a:ea typeface="HY견고딕" pitchFamily="18" charset="-127"/>
              </a:rPr>
              <a:t>암조기발견</a:t>
            </a:r>
            <a:r>
              <a:rPr lang="ko-KR" altLang="en-US" sz="9600" dirty="0" smtClean="0">
                <a:latin typeface="HY견고딕" pitchFamily="18" charset="-127"/>
                <a:ea typeface="HY견고딕" pitchFamily="18" charset="-127"/>
              </a:rPr>
              <a:t> 사례지 배포</a:t>
            </a:r>
            <a:endParaRPr lang="en-US" altLang="ko-KR" sz="96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endParaRPr lang="en-US" altLang="ko-KR" sz="80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r>
              <a:rPr lang="en-US" altLang="ko-KR" sz="9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9600" dirty="0" smtClean="0">
                <a:latin typeface="HY견고딕" pitchFamily="18" charset="-127"/>
                <a:ea typeface="HY견고딕" pitchFamily="18" charset="-127"/>
              </a:rPr>
              <a:t>다문화가족 대상</a:t>
            </a:r>
            <a:r>
              <a:rPr lang="en-US" altLang="ko-KR" sz="9600" dirty="0" smtClean="0">
                <a:latin typeface="HY견고딕" pitchFamily="18" charset="-127"/>
                <a:ea typeface="HY견고딕" pitchFamily="18" charset="-127"/>
              </a:rPr>
              <a:t>‘</a:t>
            </a:r>
            <a:r>
              <a:rPr lang="ko-KR" altLang="en-US" sz="9600" dirty="0" smtClean="0">
                <a:latin typeface="HY견고딕" pitchFamily="18" charset="-127"/>
                <a:ea typeface="HY견고딕" pitchFamily="18" charset="-127"/>
              </a:rPr>
              <a:t>하하하 운동회</a:t>
            </a:r>
            <a:r>
              <a:rPr lang="en-US" altLang="ko-KR" sz="9600" dirty="0" smtClean="0">
                <a:latin typeface="HY견고딕" pitchFamily="18" charset="-127"/>
                <a:ea typeface="HY견고딕" pitchFamily="18" charset="-127"/>
              </a:rPr>
              <a:t>’</a:t>
            </a:r>
            <a:r>
              <a:rPr lang="ko-KR" altLang="en-US" sz="9600" dirty="0" smtClean="0">
                <a:latin typeface="HY견고딕" pitchFamily="18" charset="-127"/>
                <a:ea typeface="HY견고딕" pitchFamily="18" charset="-127"/>
              </a:rPr>
              <a:t>참여</a:t>
            </a:r>
            <a:endParaRPr lang="en-US" altLang="ko-KR" sz="96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r>
              <a:rPr lang="en-US" altLang="ko-KR" sz="88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8800" dirty="0" smtClean="0">
                <a:latin typeface="HY견고딕" pitchFamily="18" charset="-127"/>
                <a:ea typeface="HY견고딕" pitchFamily="18" charset="-127"/>
              </a:rPr>
              <a:t>   다문화가족 및 참석한 유관기관</a:t>
            </a:r>
            <a:r>
              <a:rPr lang="en-US" altLang="ko-KR" sz="88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8800" dirty="0" smtClean="0">
                <a:latin typeface="HY견고딕" pitchFamily="18" charset="-127"/>
                <a:ea typeface="HY견고딕" pitchFamily="18" charset="-127"/>
              </a:rPr>
              <a:t>금천경찰서 등</a:t>
            </a:r>
            <a:r>
              <a:rPr lang="en-US" altLang="ko-KR" sz="88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8800" dirty="0" smtClean="0">
                <a:latin typeface="HY견고딕" pitchFamily="18" charset="-127"/>
                <a:ea typeface="HY견고딕" pitchFamily="18" charset="-127"/>
              </a:rPr>
              <a:t> 약 </a:t>
            </a:r>
            <a:r>
              <a:rPr lang="en-US" altLang="ko-KR" sz="8800" dirty="0" smtClean="0">
                <a:latin typeface="HY견고딕" pitchFamily="18" charset="-127"/>
                <a:ea typeface="HY견고딕" pitchFamily="18" charset="-127"/>
              </a:rPr>
              <a:t>500</a:t>
            </a:r>
            <a:r>
              <a:rPr lang="ko-KR" altLang="en-US" sz="8800" dirty="0" smtClean="0">
                <a:latin typeface="HY견고딕" pitchFamily="18" charset="-127"/>
                <a:ea typeface="HY견고딕" pitchFamily="18" charset="-127"/>
              </a:rPr>
              <a:t>명 대상  </a:t>
            </a:r>
            <a:endParaRPr lang="en-US" altLang="ko-KR" sz="88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r>
              <a:rPr lang="en-US" altLang="ko-KR" sz="88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8800" dirty="0" smtClean="0">
                <a:latin typeface="HY견고딕" pitchFamily="18" charset="-127"/>
                <a:ea typeface="HY견고딕" pitchFamily="18" charset="-127"/>
              </a:rPr>
              <a:t>  건강검진 다국어안내문 및 </a:t>
            </a:r>
            <a:r>
              <a:rPr lang="ko-KR" altLang="en-US" sz="8800" dirty="0" err="1" smtClean="0">
                <a:latin typeface="HY견고딕" pitchFamily="18" charset="-127"/>
                <a:ea typeface="HY견고딕" pitchFamily="18" charset="-127"/>
              </a:rPr>
              <a:t>암검진</a:t>
            </a:r>
            <a:r>
              <a:rPr lang="ko-KR" altLang="en-US" sz="8800" dirty="0" smtClean="0">
                <a:latin typeface="HY견고딕" pitchFamily="18" charset="-127"/>
                <a:ea typeface="HY견고딕" pitchFamily="18" charset="-127"/>
              </a:rPr>
              <a:t> 홍보용 </a:t>
            </a:r>
            <a:r>
              <a:rPr lang="ko-KR" altLang="en-US" sz="8800" dirty="0" err="1" smtClean="0">
                <a:latin typeface="HY견고딕" pitchFamily="18" charset="-127"/>
                <a:ea typeface="HY견고딕" pitchFamily="18" charset="-127"/>
              </a:rPr>
              <a:t>물티슈</a:t>
            </a:r>
            <a:r>
              <a:rPr lang="ko-KR" altLang="en-US" sz="8800" dirty="0" smtClean="0">
                <a:latin typeface="HY견고딕" pitchFamily="18" charset="-127"/>
                <a:ea typeface="HY견고딕" pitchFamily="18" charset="-127"/>
              </a:rPr>
              <a:t> 배부 등 </a:t>
            </a:r>
            <a:endParaRPr lang="en-US" altLang="ko-KR" sz="88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endParaRPr lang="en-US" altLang="ko-KR" sz="80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r>
              <a:rPr lang="en-US" altLang="ko-KR" sz="9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9600" dirty="0" smtClean="0">
                <a:latin typeface="HY견고딕" pitchFamily="18" charset="-127"/>
                <a:ea typeface="HY견고딕" pitchFamily="18" charset="-127"/>
              </a:rPr>
              <a:t>외국인 밀집지역 방문</a:t>
            </a:r>
            <a:r>
              <a:rPr lang="en-US" altLang="ko-KR" sz="96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 marL="457200" lvl="0" indent="-457200">
              <a:spcBef>
                <a:spcPct val="20000"/>
              </a:spcBef>
              <a:defRPr/>
            </a:pPr>
            <a:r>
              <a:rPr lang="en-US" altLang="ko-KR" sz="88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8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88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8800" kern="1100" dirty="0" smtClean="0">
                <a:latin typeface="HY견고딕" pitchFamily="18" charset="-127"/>
                <a:ea typeface="HY견고딕" pitchFamily="18" charset="-127"/>
              </a:rPr>
              <a:t>외국인 방문객이 많은 상가에 건강검진 다국어안내문 및 암 조기발견 체험수기</a:t>
            </a:r>
            <a:r>
              <a:rPr lang="en-US" altLang="ko-KR" sz="8800" kern="11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8800" kern="1100" dirty="0" smtClean="0">
                <a:latin typeface="HY견고딕" pitchFamily="18" charset="-127"/>
                <a:ea typeface="HY견고딕" pitchFamily="18" charset="-127"/>
              </a:rPr>
              <a:t>책자 비치 </a:t>
            </a:r>
            <a:endParaRPr lang="en-US" altLang="ko-KR" sz="8800" kern="11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endParaRPr lang="en-US" altLang="ko-KR" sz="80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r>
              <a:rPr lang="en-US" altLang="ko-KR" sz="9600" dirty="0" smtClean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9600" dirty="0" smtClean="0">
                <a:latin typeface="HY견고딕" pitchFamily="18" charset="-127"/>
                <a:ea typeface="HY견고딕" pitchFamily="18" charset="-127"/>
              </a:rPr>
              <a:t> 관내 종교시설</a:t>
            </a:r>
            <a:r>
              <a:rPr lang="en-US" altLang="ko-KR" sz="9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9600" dirty="0" smtClean="0">
                <a:latin typeface="HY견고딕" pitchFamily="18" charset="-127"/>
                <a:ea typeface="HY견고딕" pitchFamily="18" charset="-127"/>
              </a:rPr>
              <a:t>방문하여 암 조기발견 체험수기 책자 비치 및 </a:t>
            </a:r>
            <a:r>
              <a:rPr lang="ko-KR" altLang="en-US" sz="9600" dirty="0" err="1" smtClean="0">
                <a:latin typeface="HY견고딕" pitchFamily="18" charset="-127"/>
                <a:ea typeface="HY견고딕" pitchFamily="18" charset="-127"/>
              </a:rPr>
              <a:t>암검진</a:t>
            </a:r>
            <a:r>
              <a:rPr lang="ko-KR" altLang="en-US" sz="9600" dirty="0" smtClean="0">
                <a:latin typeface="HY견고딕" pitchFamily="18" charset="-127"/>
                <a:ea typeface="HY견고딕" pitchFamily="18" charset="-127"/>
              </a:rPr>
              <a:t> 홍보물 배포</a:t>
            </a:r>
            <a:endParaRPr lang="en-US" altLang="ko-KR" sz="96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spcBef>
                <a:spcPct val="20000"/>
              </a:spcBef>
              <a:defRPr/>
            </a:pPr>
            <a:endParaRPr lang="en-US" altLang="ko-KR" sz="80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r>
              <a:rPr lang="en-US" altLang="ko-KR" sz="9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9600" dirty="0" smtClean="0">
                <a:latin typeface="HY견고딕" pitchFamily="18" charset="-127"/>
                <a:ea typeface="HY견고딕" pitchFamily="18" charset="-127"/>
              </a:rPr>
              <a:t>경로당 및 사회복지관 방문</a:t>
            </a:r>
            <a:endParaRPr lang="en-US" altLang="ko-KR" sz="96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r>
              <a:rPr lang="en-US" altLang="ko-KR" sz="88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8800" dirty="0" smtClean="0">
                <a:latin typeface="HY견고딕" pitchFamily="18" charset="-127"/>
                <a:ea typeface="HY견고딕" pitchFamily="18" charset="-127"/>
              </a:rPr>
              <a:t>   노인건강교실 참여자들에게 암 조기발견 사례 설명 및 </a:t>
            </a:r>
            <a:r>
              <a:rPr lang="ko-KR" altLang="en-US" sz="8800" dirty="0" err="1" smtClean="0">
                <a:latin typeface="HY견고딕" pitchFamily="18" charset="-127"/>
                <a:ea typeface="HY견고딕" pitchFamily="18" charset="-127"/>
              </a:rPr>
              <a:t>암검진</a:t>
            </a:r>
            <a:r>
              <a:rPr lang="ko-KR" altLang="en-US" sz="8800" dirty="0" smtClean="0">
                <a:latin typeface="HY견고딕" pitchFamily="18" charset="-127"/>
                <a:ea typeface="HY견고딕" pitchFamily="18" charset="-127"/>
              </a:rPr>
              <a:t> 홍보</a:t>
            </a:r>
            <a:endParaRPr lang="en-US" altLang="ko-KR" sz="88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spcBef>
                <a:spcPct val="20000"/>
              </a:spcBef>
              <a:defRPr/>
            </a:pPr>
            <a:endParaRPr lang="en-US" altLang="ko-KR" sz="80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spcBef>
                <a:spcPct val="20000"/>
              </a:spcBef>
              <a:defRPr/>
            </a:pPr>
            <a:r>
              <a:rPr lang="en-US" altLang="ko-KR" sz="9600" dirty="0" smtClean="0">
                <a:latin typeface="HY견고딕" pitchFamily="18" charset="-127"/>
                <a:ea typeface="HY견고딕" pitchFamily="18" charset="-127"/>
              </a:rPr>
              <a:t>- 2012</a:t>
            </a:r>
            <a:r>
              <a:rPr lang="ko-KR" altLang="en-US" sz="9600" dirty="0" smtClean="0">
                <a:latin typeface="HY견고딕" pitchFamily="18" charset="-127"/>
                <a:ea typeface="HY견고딕" pitchFamily="18" charset="-127"/>
              </a:rPr>
              <a:t>년 보육교직원 </a:t>
            </a:r>
            <a:r>
              <a:rPr lang="ko-KR" altLang="en-US" sz="9600" dirty="0" err="1" smtClean="0">
                <a:latin typeface="HY견고딕" pitchFamily="18" charset="-127"/>
                <a:ea typeface="HY견고딕" pitchFamily="18" charset="-127"/>
              </a:rPr>
              <a:t>안전교육시</a:t>
            </a:r>
            <a:r>
              <a:rPr lang="ko-KR" altLang="en-US" sz="9600" dirty="0" smtClean="0">
                <a:latin typeface="HY견고딕" pitchFamily="18" charset="-127"/>
                <a:ea typeface="HY견고딕" pitchFamily="18" charset="-127"/>
              </a:rPr>
              <a:t> 암 조기발견 사례설명 및 홍보 </a:t>
            </a:r>
            <a:endParaRPr lang="en-US" altLang="ko-KR" sz="96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endParaRPr lang="en-US" altLang="ko-KR" sz="80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r>
              <a:rPr lang="en-US" altLang="ko-KR" sz="9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9600" dirty="0" smtClean="0">
                <a:latin typeface="HY견고딕" pitchFamily="18" charset="-127"/>
                <a:ea typeface="HY견고딕" pitchFamily="18" charset="-127"/>
              </a:rPr>
              <a:t>신규사업장 및 대형사업장 방문하여 암 조기발견 체험수기 배포 및 암 검진 홍보</a:t>
            </a:r>
            <a:endParaRPr lang="en-US" altLang="ko-KR" sz="96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endParaRPr lang="en-US" altLang="ko-KR" sz="80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spcBef>
                <a:spcPct val="20000"/>
              </a:spcBef>
              <a:defRPr/>
            </a:pPr>
            <a:r>
              <a:rPr lang="en-US" altLang="ko-KR" sz="9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9600" dirty="0" smtClean="0">
                <a:latin typeface="HY견고딕" pitchFamily="18" charset="-127"/>
                <a:ea typeface="HY견고딕" pitchFamily="18" charset="-127"/>
              </a:rPr>
              <a:t>지사 내방 고객에 대한 홍보</a:t>
            </a:r>
            <a:endParaRPr lang="en-US" altLang="ko-KR" sz="96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spcBef>
                <a:spcPct val="20000"/>
              </a:spcBef>
              <a:defRPr/>
            </a:pPr>
            <a:r>
              <a:rPr lang="en-US" altLang="ko-KR" sz="88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8800" dirty="0" smtClean="0">
                <a:latin typeface="HY견고딕" pitchFamily="18" charset="-127"/>
                <a:ea typeface="HY견고딕" pitchFamily="18" charset="-127"/>
              </a:rPr>
              <a:t>   암 체험수기 책자 비치</a:t>
            </a:r>
            <a:r>
              <a:rPr lang="en-US" altLang="ko-KR" sz="88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8800" dirty="0" smtClean="0">
                <a:latin typeface="HY견고딕" pitchFamily="18" charset="-127"/>
                <a:ea typeface="HY견고딕" pitchFamily="18" charset="-127"/>
              </a:rPr>
              <a:t>및 건강검진 체험수기 동영상 방영</a:t>
            </a:r>
            <a:endParaRPr lang="en-US" altLang="ko-KR" sz="88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spcBef>
                <a:spcPct val="20000"/>
              </a:spcBef>
              <a:defRPr/>
            </a:pPr>
            <a:endParaRPr lang="en-US" altLang="ko-KR" sz="80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spcBef>
                <a:spcPct val="20000"/>
              </a:spcBef>
              <a:defRPr/>
            </a:pPr>
            <a:r>
              <a:rPr lang="en-US" altLang="ko-KR" sz="9600" kern="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9600" kern="0" dirty="0" smtClean="0">
                <a:latin typeface="HY견고딕" pitchFamily="18" charset="-127"/>
                <a:ea typeface="HY견고딕" pitchFamily="18" charset="-127"/>
              </a:rPr>
              <a:t>관내 </a:t>
            </a:r>
            <a:r>
              <a:rPr lang="ko-KR" altLang="en-US" sz="9600" dirty="0" smtClean="0">
                <a:latin typeface="HY견고딕" pitchFamily="18" charset="-127"/>
                <a:ea typeface="HY견고딕" pitchFamily="18" charset="-127"/>
              </a:rPr>
              <a:t>주민자치센터에 암 검진 홍보안내문 비치</a:t>
            </a:r>
            <a:r>
              <a:rPr lang="en-US" altLang="ko-KR" sz="9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9600" dirty="0" err="1" smtClean="0">
                <a:latin typeface="HY견고딕" pitchFamily="18" charset="-127"/>
                <a:ea typeface="HY견고딕" pitchFamily="18" charset="-127"/>
              </a:rPr>
              <a:t>암검진</a:t>
            </a:r>
            <a:r>
              <a:rPr lang="ko-KR" altLang="en-US" sz="9600" dirty="0" smtClean="0">
                <a:latin typeface="HY견고딕" pitchFamily="18" charset="-127"/>
                <a:ea typeface="HY견고딕" pitchFamily="18" charset="-127"/>
              </a:rPr>
              <a:t> 홍보용 </a:t>
            </a:r>
            <a:r>
              <a:rPr lang="ko-KR" altLang="en-US" sz="9600" dirty="0" err="1" smtClean="0">
                <a:latin typeface="HY견고딕" pitchFamily="18" charset="-127"/>
                <a:ea typeface="HY견고딕" pitchFamily="18" charset="-127"/>
              </a:rPr>
              <a:t>물티슈</a:t>
            </a:r>
            <a:r>
              <a:rPr lang="ko-KR" altLang="en-US" sz="9600" dirty="0" smtClean="0">
                <a:latin typeface="HY견고딕" pitchFamily="18" charset="-127"/>
                <a:ea typeface="HY견고딕" pitchFamily="18" charset="-127"/>
              </a:rPr>
              <a:t> 배부</a:t>
            </a:r>
            <a:endParaRPr lang="en-US" altLang="ko-KR" sz="96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8" name="부제목 2"/>
          <p:cNvSpPr txBox="1">
            <a:spLocks/>
          </p:cNvSpPr>
          <p:nvPr/>
        </p:nvSpPr>
        <p:spPr>
          <a:xfrm>
            <a:off x="14257809" y="15049972"/>
            <a:ext cx="9721080" cy="8640960"/>
          </a:xfrm>
          <a:prstGeom prst="rect">
            <a:avLst/>
          </a:prstGeom>
          <a:ln>
            <a:noFill/>
          </a:ln>
        </p:spPr>
        <p:txBody>
          <a:bodyPr vert="horz" lIns="432054" tIns="216027" rIns="432054" bIns="216027" rtlCol="0">
            <a:normAutofit lnSpcReduction="10000"/>
          </a:bodyPr>
          <a:lstStyle/>
          <a:p>
            <a:pPr marL="457200" lvl="0" indent="-457200">
              <a:spcBef>
                <a:spcPct val="20000"/>
              </a:spcBef>
              <a:defRPr/>
            </a:pP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r>
              <a:rPr lang="ko-KR" altLang="en-US" sz="2200" b="1" dirty="0" smtClean="0">
                <a:latin typeface="HY동녘M" pitchFamily="18" charset="-127"/>
                <a:ea typeface="HY동녘M" pitchFamily="18" charset="-127"/>
              </a:rPr>
              <a:t>   </a:t>
            </a:r>
            <a:r>
              <a:rPr lang="ko-KR" altLang="en-US" sz="2800" b="1" dirty="0" smtClean="0">
                <a:latin typeface="HY동녘M" pitchFamily="18" charset="-127"/>
                <a:ea typeface="HY동녘M" pitchFamily="18" charset="-127"/>
              </a:rPr>
              <a:t>지역사회 유관기관과의 연계</a:t>
            </a:r>
            <a:r>
              <a:rPr lang="en-US" altLang="ko-KR" sz="2800" b="1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sz="2800" dirty="0" smtClean="0">
                <a:latin typeface="HY동녘M" pitchFamily="18" charset="-127"/>
                <a:ea typeface="HY동녘M" pitchFamily="18" charset="-127"/>
              </a:rPr>
              <a:t> </a:t>
            </a:r>
          </a:p>
          <a:p>
            <a:pPr marL="457200" lvl="0" indent="-457200">
              <a:spcBef>
                <a:spcPct val="20000"/>
              </a:spcBef>
              <a:defRPr/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다문화센터와 간담회 개최</a:t>
            </a: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spcBef>
                <a:spcPct val="20000"/>
              </a:spcBef>
              <a:defRPr/>
            </a:pPr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건강검진 다국어안내문 배부 및 </a:t>
            </a:r>
            <a:r>
              <a:rPr lang="ko-KR" altLang="en-US" sz="2200" dirty="0" err="1" smtClean="0">
                <a:latin typeface="HY견고딕" pitchFamily="18" charset="-127"/>
                <a:ea typeface="HY견고딕" pitchFamily="18" charset="-127"/>
              </a:rPr>
              <a:t>암검진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 안내</a:t>
            </a: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베트남어 통역서비스 지원</a:t>
            </a: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관할보건소와  수검독려 방안을 위한 간담회 실시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spcBef>
                <a:spcPct val="20000"/>
              </a:spcBef>
              <a:defRPr/>
            </a:pP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2800" b="1" dirty="0" err="1" smtClean="0">
                <a:latin typeface="HY동녘M" pitchFamily="18" charset="-127"/>
                <a:ea typeface="HY동녘M" pitchFamily="18" charset="-127"/>
              </a:rPr>
              <a:t>암검진</a:t>
            </a:r>
            <a:r>
              <a:rPr lang="ko-KR" altLang="en-US" sz="2800" b="1" dirty="0" smtClean="0">
                <a:latin typeface="HY동녘M" pitchFamily="18" charset="-127"/>
                <a:ea typeface="HY동녘M" pitchFamily="18" charset="-127"/>
              </a:rPr>
              <a:t> 수검 안내</a:t>
            </a:r>
            <a:endParaRPr lang="en-US" altLang="ko-KR" sz="2800" b="1" dirty="0" smtClean="0">
              <a:latin typeface="HY동녘M" pitchFamily="18" charset="-127"/>
              <a:ea typeface="HY동녘M" pitchFamily="18" charset="-127"/>
            </a:endParaRPr>
          </a:p>
          <a:p>
            <a:pPr marL="457200" indent="-457200">
              <a:spcBef>
                <a:spcPct val="20000"/>
              </a:spcBef>
              <a:defRPr/>
            </a:pPr>
            <a:endParaRPr lang="en-US" altLang="ko-KR" sz="2000" b="1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spcBef>
                <a:spcPct val="20000"/>
              </a:spcBef>
              <a:defRPr/>
            </a:pP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건강검진 안내 현수막 게시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spcBef>
                <a:spcPct val="20000"/>
              </a:spcBef>
              <a:defRPr/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spcBef>
                <a:spcPct val="20000"/>
              </a:spcBef>
              <a:defRPr/>
            </a:pP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400" dirty="0" err="1" smtClean="0">
                <a:latin typeface="HY견고딕" pitchFamily="18" charset="-127"/>
                <a:ea typeface="HY견고딕" pitchFamily="18" charset="-127"/>
              </a:rPr>
              <a:t>암검진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 안내문 우편발송 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(4000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건 이상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marL="457200" indent="-457200">
              <a:spcBef>
                <a:spcPct val="20000"/>
              </a:spcBef>
              <a:buFontTx/>
              <a:buChar char="-"/>
              <a:defRPr/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spcBef>
                <a:spcPct val="20000"/>
              </a:spcBef>
              <a:defRPr/>
            </a:pP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사업장에 암 검진대상자 및 </a:t>
            </a:r>
            <a:r>
              <a:rPr lang="ko-KR" altLang="en-US" sz="2400" dirty="0" err="1" smtClean="0">
                <a:latin typeface="HY견고딕" pitchFamily="18" charset="-127"/>
                <a:ea typeface="HY견고딕" pitchFamily="18" charset="-127"/>
              </a:rPr>
              <a:t>암검진안내문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 팩스 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6488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건 발송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spcBef>
                <a:spcPct val="20000"/>
              </a:spcBef>
              <a:defRPr/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spcBef>
                <a:spcPct val="20000"/>
              </a:spcBef>
              <a:defRPr/>
            </a:pP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출장검진현지확인 시 </a:t>
            </a:r>
            <a:r>
              <a:rPr lang="ko-KR" altLang="en-US" sz="2400" dirty="0" err="1" smtClean="0">
                <a:latin typeface="HY견고딕" pitchFamily="18" charset="-127"/>
                <a:ea typeface="HY견고딕" pitchFamily="18" charset="-127"/>
              </a:rPr>
              <a:t>암검진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 대상자에게 </a:t>
            </a:r>
            <a:r>
              <a:rPr lang="ko-KR" altLang="en-US" sz="2400" dirty="0" err="1" smtClean="0">
                <a:latin typeface="HY견고딕" pitchFamily="18" charset="-127"/>
                <a:ea typeface="HY견고딕" pitchFamily="18" charset="-127"/>
              </a:rPr>
              <a:t>암검진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 확인서 제공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spcBef>
                <a:spcPct val="20000"/>
              </a:spcBef>
              <a:defRPr/>
            </a:pPr>
            <a:endParaRPr lang="en-US" altLang="ko-KR" sz="200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검진기관에 대해 일반검진수검자에게 </a:t>
            </a:r>
            <a:r>
              <a:rPr lang="ko-KR" altLang="en-US" sz="2400" dirty="0" err="1" smtClean="0">
                <a:latin typeface="HY견고딕" pitchFamily="18" charset="-127"/>
                <a:ea typeface="HY견고딕" pitchFamily="18" charset="-127"/>
              </a:rPr>
              <a:t>암검진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 안내하도록 요청</a:t>
            </a:r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  <a:p>
            <a:pPr marL="457200" indent="-457200">
              <a:spcBef>
                <a:spcPct val="20000"/>
              </a:spcBef>
              <a:defRPr/>
            </a:pP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2200" kern="0" dirty="0" smtClean="0">
              <a:latin typeface="HY견고딕" pitchFamily="18" charset="-127"/>
              <a:ea typeface="HY견고딕" pitchFamily="18" charset="-127"/>
            </a:endParaRPr>
          </a:p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2200" kern="0" dirty="0" smtClean="0">
              <a:latin typeface="HY견고딕" pitchFamily="18" charset="-127"/>
              <a:ea typeface="HY견고딕" pitchFamily="18" charset="-127"/>
            </a:endParaRPr>
          </a:p>
          <a:p>
            <a:pPr marL="457200" lvl="0" indent="-457200">
              <a:spcBef>
                <a:spcPct val="20000"/>
              </a:spcBef>
              <a:defRPr/>
            </a:pP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8002225" y="6264995"/>
            <a:ext cx="12601400" cy="68634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371600" indent="-1371600"/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       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타 지역에 비해 재산 및 소득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보험료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수준이 낮음   </a:t>
            </a:r>
            <a:endParaRPr lang="en-US" altLang="ko-KR" sz="2800" dirty="0" smtClean="0">
              <a:latin typeface="HY견고딕" pitchFamily="18" charset="-127"/>
              <a:ea typeface="HY견고딕" pitchFamily="18" charset="-127"/>
            </a:endParaRPr>
          </a:p>
          <a:p>
            <a:pPr marL="1371600" indent="-1371600"/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1371600" indent="-1371600"/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1371600" indent="-1371600"/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1371600" indent="-1371600"/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1371600" indent="-1371600"/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1371600" indent="-1371600"/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1371600" indent="-1371600"/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1371600" indent="-1371600"/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1371600" indent="-1371600"/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1371600" indent="-1371600"/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1371600" indent="-1371600"/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1371600" indent="-1371600"/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        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중국 조선족 교포 등 외국인 비율이 높음 </a:t>
            </a:r>
            <a:endParaRPr lang="en-US" altLang="ko-KR" sz="2800" dirty="0" smtClean="0">
              <a:latin typeface="HY견고딕" pitchFamily="18" charset="-127"/>
              <a:ea typeface="HY견고딕" pitchFamily="18" charset="-127"/>
            </a:endParaRPr>
          </a:p>
          <a:p>
            <a:pPr marL="1371600" indent="-1371600"/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        - 2012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월 말 기준  외국인비율 </a:t>
            </a:r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: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 전국</a:t>
            </a:r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1.92%,  </a:t>
            </a:r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금천구</a:t>
            </a:r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 8.01%</a:t>
            </a:r>
          </a:p>
          <a:p>
            <a:pPr marL="1371600" indent="-1371600"/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pPr marL="1371600" indent="-1371600"/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        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교통편의 시설이 열악하여 검진기관 방문 어려움</a:t>
            </a:r>
            <a:endParaRPr lang="en-US" altLang="ko-KR" sz="2800" dirty="0" smtClean="0">
              <a:latin typeface="HY견고딕" pitchFamily="18" charset="-127"/>
              <a:ea typeface="HY견고딕" pitchFamily="18" charset="-127"/>
            </a:endParaRPr>
          </a:p>
          <a:p>
            <a:pPr marL="1371600" indent="-1371600"/>
            <a:endParaRPr lang="en-US" altLang="ko-KR" sz="2400" dirty="0" smtClean="0">
              <a:latin typeface="HY견고딕" pitchFamily="18" charset="-127"/>
              <a:ea typeface="HY견고딕" pitchFamily="18" charset="-127"/>
            </a:endParaRPr>
          </a:p>
          <a:p>
            <a:pPr marL="1371600" indent="-1371600"/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       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검진기관 시설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검진환경 등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이 낙후되어 관외 검진기관 이용률 높음  </a:t>
            </a:r>
            <a:endParaRPr lang="en-US" altLang="ko-KR" sz="2800" dirty="0" smtClean="0">
              <a:latin typeface="HY견고딕" pitchFamily="18" charset="-127"/>
              <a:ea typeface="HY견고딕" pitchFamily="18" charset="-127"/>
            </a:endParaRPr>
          </a:p>
          <a:p>
            <a:pPr marL="1371600" indent="-1371600"/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8650297" y="4896844"/>
            <a:ext cx="46085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4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II. </a:t>
            </a:r>
            <a:r>
              <a:rPr lang="ko-KR" altLang="en-US" sz="4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금천구 특성</a:t>
            </a:r>
            <a:endParaRPr lang="ko-KR" altLang="en-US" sz="4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304481" y="4896843"/>
            <a:ext cx="633670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4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I. </a:t>
            </a:r>
            <a:r>
              <a:rPr lang="ko-KR" altLang="en-US" sz="4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사업의 필요성 및 목표</a:t>
            </a:r>
            <a:endParaRPr lang="ko-KR" altLang="en-US" sz="4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448497" y="13969852"/>
            <a:ext cx="489654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4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III. </a:t>
            </a:r>
            <a:r>
              <a:rPr lang="ko-KR" altLang="en-US" sz="4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사업추진내용</a:t>
            </a:r>
            <a:endParaRPr lang="ko-KR" altLang="en-US" sz="4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48497" y="24915068"/>
            <a:ext cx="453650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4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IV. </a:t>
            </a:r>
            <a:r>
              <a:rPr lang="ko-KR" altLang="en-US" sz="4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사업 추진결과 </a:t>
            </a:r>
            <a:endParaRPr lang="ko-KR" altLang="en-US" sz="4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8794313" y="24915068"/>
            <a:ext cx="561662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4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V. </a:t>
            </a:r>
            <a:r>
              <a:rPr lang="ko-KR" altLang="en-US" sz="4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문제점 및 향후 대책</a:t>
            </a:r>
            <a:endParaRPr lang="ko-KR" altLang="en-US" sz="4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0" name="차트 19"/>
          <p:cNvGraphicFramePr/>
          <p:nvPr/>
        </p:nvGraphicFramePr>
        <p:xfrm>
          <a:off x="8353153" y="28659484"/>
          <a:ext cx="828092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1224361" y="5760939"/>
            <a:ext cx="14833648" cy="74789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200" dirty="0" smtClean="0">
                <a:latin typeface="HY견고딕" pitchFamily="18" charset="-127"/>
                <a:ea typeface="HY견고딕" pitchFamily="18" charset="-127"/>
              </a:rPr>
              <a:t>                           </a:t>
            </a:r>
            <a:r>
              <a:rPr lang="ko-KR" altLang="en-US" sz="2800" b="1" dirty="0" smtClean="0">
                <a:latin typeface="HY동녘M" pitchFamily="18" charset="-127"/>
                <a:ea typeface="HY동녘M" pitchFamily="18" charset="-127"/>
              </a:rPr>
              <a:t>암 조기검진에 대한 중요성 인식도 및 관심도가 낮음</a:t>
            </a:r>
            <a:endParaRPr lang="en-US" altLang="ko-KR" sz="2800" b="1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         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만 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40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세 이상 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2011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년 암 검진 미 수검자 대상 설문조사 결과 </a:t>
            </a:r>
            <a:endParaRPr lang="en-US" altLang="ko-KR" sz="25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             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(2012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 첫째 주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 유선조사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조사대상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: 50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               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&lt; 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암 검진의 필요성 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&gt;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                                    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&lt;</a:t>
            </a:r>
            <a:r>
              <a:rPr lang="ko-KR" altLang="en-US" sz="2500" dirty="0" smtClean="0">
                <a:latin typeface="HY견고딕" pitchFamily="18" charset="-127"/>
                <a:ea typeface="HY견고딕" pitchFamily="18" charset="-127"/>
              </a:rPr>
              <a:t> 암 검진을 받지 않은 이유 </a:t>
            </a:r>
            <a:r>
              <a:rPr lang="en-US" altLang="ko-KR" sz="2500" dirty="0" smtClean="0">
                <a:latin typeface="HY견고딕" pitchFamily="18" charset="-127"/>
                <a:ea typeface="HY견고딕" pitchFamily="18" charset="-127"/>
              </a:rPr>
              <a:t>&gt;</a:t>
            </a:r>
          </a:p>
          <a:p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                                                </a:t>
            </a:r>
          </a:p>
          <a:p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2200" dirty="0" smtClean="0">
                <a:latin typeface="HY견고딕" pitchFamily="18" charset="-127"/>
                <a:ea typeface="HY견고딕" pitchFamily="18" charset="-127"/>
              </a:rPr>
              <a:t>  </a:t>
            </a:r>
          </a:p>
          <a:p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800" dirty="0" smtClean="0">
                <a:latin typeface="HY동녘M" pitchFamily="18" charset="-127"/>
                <a:ea typeface="HY동녘M" pitchFamily="18" charset="-127"/>
              </a:rPr>
              <a:t>                      </a:t>
            </a:r>
            <a:r>
              <a:rPr lang="ko-KR" altLang="en-US" sz="2800" b="1" dirty="0" smtClean="0">
                <a:latin typeface="HY동녘M" pitchFamily="18" charset="-127"/>
                <a:ea typeface="HY동녘M" pitchFamily="18" charset="-127"/>
              </a:rPr>
              <a:t>암 조기검진의 중요성에 대한 인식제고로 암 검진 활성화</a:t>
            </a:r>
            <a:endParaRPr lang="en-US" altLang="ko-KR" sz="2800" b="1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sz="2200" dirty="0" smtClean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3" name="Group 197"/>
          <p:cNvGraphicFramePr>
            <a:graphicFrameLocks noGrp="1"/>
          </p:cNvGraphicFramePr>
          <p:nvPr/>
        </p:nvGraphicFramePr>
        <p:xfrm>
          <a:off x="20018450" y="6697043"/>
          <a:ext cx="9289032" cy="3312367"/>
        </p:xfrm>
        <a:graphic>
          <a:graphicData uri="http://schemas.openxmlformats.org/drawingml/2006/table">
            <a:tbl>
              <a:tblPr/>
              <a:tblGrid>
                <a:gridCol w="2438199"/>
                <a:gridCol w="2920329"/>
                <a:gridCol w="3930504"/>
              </a:tblGrid>
              <a:tr h="393557">
                <a:tc gridSpan="3">
                  <a:txBody>
                    <a:bodyPr/>
                    <a:lstStyle/>
                    <a:p>
                      <a:pPr marL="0" marR="0" lvl="0" indent="0" algn="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4286" marR="64286" marT="36214" marB="3621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5261">
                <a:tc gridSpan="2"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구       분</a:t>
                      </a:r>
                    </a:p>
                  </a:txBody>
                  <a:tcPr marL="65314" marR="65314" marT="35378" marB="35378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1</a:t>
                      </a:r>
                      <a:r>
                        <a:rPr kumimoji="1" lang="ko-KR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인당 보험료</a:t>
                      </a:r>
                    </a:p>
                  </a:txBody>
                  <a:tcPr marL="65314" marR="65314" marT="35378" marB="3537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505261">
                <a:tc rowSpan="2"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지역가입자</a:t>
                      </a:r>
                    </a:p>
                  </a:txBody>
                  <a:tcPr marL="65314" marR="65314" marT="35378" marB="35378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전국</a:t>
                      </a:r>
                    </a:p>
                  </a:txBody>
                  <a:tcPr marL="65314" marR="65314" marT="35378" marB="3537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72,867</a:t>
                      </a:r>
                      <a:endParaRPr kumimoji="1" lang="ko-KR" alt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5314" marR="65314" marT="35378" marB="3537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52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금천</a:t>
                      </a:r>
                    </a:p>
                  </a:txBody>
                  <a:tcPr marL="65314" marR="65314" marT="35378" marB="3537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68,361</a:t>
                      </a:r>
                      <a:endParaRPr kumimoji="1" lang="ko-KR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5314" marR="65314" marT="35378" marB="3537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5261">
                <a:tc rowSpan="2"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직장가입자</a:t>
                      </a:r>
                    </a:p>
                  </a:txBody>
                  <a:tcPr marL="65314" marR="65314" marT="35378" marB="35378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전국</a:t>
                      </a:r>
                    </a:p>
                  </a:txBody>
                  <a:tcPr marL="65314" marR="65314" marT="35378" marB="3537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79,506</a:t>
                      </a:r>
                      <a:endParaRPr kumimoji="1" lang="ko-KR" alt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5314" marR="65314" marT="35378" marB="3537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52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금천</a:t>
                      </a:r>
                    </a:p>
                  </a:txBody>
                  <a:tcPr marL="65314" marR="65314" marT="35378" marB="3537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64,838</a:t>
                      </a:r>
                      <a:endParaRPr kumimoji="1" lang="ko-KR" alt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L="65314" marR="65314" marT="35378" marB="3537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505">
                <a:tc gridSpan="3">
                  <a:txBody>
                    <a:bodyPr/>
                    <a:lstStyle/>
                    <a:p>
                      <a:pPr marL="0" marR="0" lvl="0" indent="0" algn="l" defTabSz="1279525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    2011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년도 기준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, 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직장 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1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인당 보험료는 가입자 부담금 기준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(</a:t>
                      </a:r>
                      <a:r>
                        <a:rPr kumimoji="1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사용자부담 제외</a:t>
                      </a:r>
                      <a:r>
                        <a:rPr kumimoji="1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)</a:t>
                      </a:r>
                    </a:p>
                  </a:txBody>
                  <a:tcPr marL="65314" marR="65314" marT="35378" marB="35378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7" name="Picture 3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482945" y="15230196"/>
            <a:ext cx="2808000" cy="18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723617" y="22106756"/>
            <a:ext cx="2808000" cy="18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651609" y="15230196"/>
            <a:ext cx="2808000" cy="18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651609" y="17570252"/>
            <a:ext cx="2808000" cy="18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4410937" y="19910716"/>
            <a:ext cx="2808312" cy="18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7651609" y="19910716"/>
            <a:ext cx="2808000" cy="18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/>
          <p:cNvPicPr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482945" y="17570252"/>
            <a:ext cx="2808000" cy="18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4" name="차트 33"/>
          <p:cNvGraphicFramePr/>
          <p:nvPr/>
        </p:nvGraphicFramePr>
        <p:xfrm>
          <a:off x="1872433" y="8353227"/>
          <a:ext cx="6264696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35" name="차트 34"/>
          <p:cNvGraphicFramePr/>
          <p:nvPr/>
        </p:nvGraphicFramePr>
        <p:xfrm>
          <a:off x="1512393" y="28875508"/>
          <a:ext cx="662473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36" name="차트 35"/>
          <p:cNvGraphicFramePr/>
          <p:nvPr/>
        </p:nvGraphicFramePr>
        <p:xfrm>
          <a:off x="8353153" y="8137203"/>
          <a:ext cx="8208912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145" name="오른쪽 화살표 144"/>
          <p:cNvSpPr/>
          <p:nvPr/>
        </p:nvSpPr>
        <p:spPr>
          <a:xfrm>
            <a:off x="6624961" y="33123980"/>
            <a:ext cx="432048" cy="360040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0" name="Picture 4" descr="Amber"/>
          <p:cNvPicPr>
            <a:picLocks noChangeAspect="1" noChangeArrowheads="1"/>
          </p:cNvPicPr>
          <p:nvPr/>
        </p:nvPicPr>
        <p:blipFill>
          <a:blip r:embed="rId16" cstate="print">
            <a:lum bright="-5000" contrast="10000"/>
          </a:blip>
          <a:srcRect/>
          <a:stretch>
            <a:fillRect/>
          </a:stretch>
        </p:blipFill>
        <p:spPr bwMode="auto">
          <a:xfrm>
            <a:off x="18290257" y="6337004"/>
            <a:ext cx="4320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5" name="Group 3"/>
          <p:cNvGrpSpPr>
            <a:grpSpLocks/>
          </p:cNvGrpSpPr>
          <p:nvPr/>
        </p:nvGrpSpPr>
        <p:grpSpPr bwMode="auto">
          <a:xfrm>
            <a:off x="1721595" y="6048971"/>
            <a:ext cx="1951038" cy="719137"/>
            <a:chOff x="816" y="2304"/>
            <a:chExt cx="1440" cy="448"/>
          </a:xfrm>
        </p:grpSpPr>
        <p:sp>
          <p:nvSpPr>
            <p:cNvPr id="106" name="Freeform 4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70901 w 1120"/>
                <a:gd name="T1" fmla="*/ 2 h 252"/>
                <a:gd name="T2" fmla="*/ 70586 w 1120"/>
                <a:gd name="T3" fmla="*/ 2 h 252"/>
                <a:gd name="T4" fmla="*/ 69563 w 1120"/>
                <a:gd name="T5" fmla="*/ 2 h 252"/>
                <a:gd name="T6" fmla="*/ 67990 w 1120"/>
                <a:gd name="T7" fmla="*/ 2 h 252"/>
                <a:gd name="T8" fmla="*/ 65729 w 1120"/>
                <a:gd name="T9" fmla="*/ 2 h 252"/>
                <a:gd name="T10" fmla="*/ 62817 w 1120"/>
                <a:gd name="T11" fmla="*/ 2 h 252"/>
                <a:gd name="T12" fmla="*/ 59417 w 1120"/>
                <a:gd name="T13" fmla="*/ 2 h 252"/>
                <a:gd name="T14" fmla="*/ 55446 w 1120"/>
                <a:gd name="T15" fmla="*/ 2 h 252"/>
                <a:gd name="T16" fmla="*/ 50972 w 1120"/>
                <a:gd name="T17" fmla="*/ 2 h 252"/>
                <a:gd name="T18" fmla="*/ 46233 w 1120"/>
                <a:gd name="T19" fmla="*/ 2 h 252"/>
                <a:gd name="T20" fmla="*/ 40887 w 1120"/>
                <a:gd name="T21" fmla="*/ 2 h 252"/>
                <a:gd name="T22" fmla="*/ 35121 w 1120"/>
                <a:gd name="T23" fmla="*/ 2 h 252"/>
                <a:gd name="T24" fmla="*/ 29458 w 1120"/>
                <a:gd name="T25" fmla="*/ 2 h 252"/>
                <a:gd name="T26" fmla="*/ 24250 w 1120"/>
                <a:gd name="T27" fmla="*/ 2 h 252"/>
                <a:gd name="T28" fmla="*/ 19470 w 1120"/>
                <a:gd name="T29" fmla="*/ 2 h 252"/>
                <a:gd name="T30" fmla="*/ 15061 w 1120"/>
                <a:gd name="T31" fmla="*/ 2 h 252"/>
                <a:gd name="T32" fmla="*/ 11312 w 1120"/>
                <a:gd name="T33" fmla="*/ 2 h 252"/>
                <a:gd name="T34" fmla="*/ 7979 w 1120"/>
                <a:gd name="T35" fmla="*/ 2 h 252"/>
                <a:gd name="T36" fmla="*/ 5134 w 1120"/>
                <a:gd name="T37" fmla="*/ 2 h 252"/>
                <a:gd name="T38" fmla="*/ 2920 w 1120"/>
                <a:gd name="T39" fmla="*/ 2 h 252"/>
                <a:gd name="T40" fmla="*/ 1222 w 1120"/>
                <a:gd name="T41" fmla="*/ 2 h 252"/>
                <a:gd name="T42" fmla="*/ 34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35415 w 1120"/>
                <a:gd name="T49" fmla="*/ 0 h 252"/>
                <a:gd name="T50" fmla="*/ 70901 w 1120"/>
                <a:gd name="T51" fmla="*/ 2 h 252"/>
                <a:gd name="T52" fmla="*/ 70901 w 1120"/>
                <a:gd name="T53" fmla="*/ 2 h 252"/>
                <a:gd name="T54" fmla="*/ 70901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7" name="Rectangle 5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FFE683"/>
                </a:gs>
                <a:gs pos="100000">
                  <a:srgbClr val="FFCC00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latinLnBrk="0" hangingPunct="0"/>
              <a:endParaRPr lang="ko-KR" altLang="en-US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08" name="직사각형 107"/>
          <p:cNvSpPr/>
          <p:nvPr/>
        </p:nvSpPr>
        <p:spPr>
          <a:xfrm>
            <a:off x="1728417" y="6120979"/>
            <a:ext cx="18722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800" b="1" dirty="0" smtClean="0">
                <a:latin typeface="HY동녘M" pitchFamily="18" charset="-127"/>
                <a:ea typeface="HY동녘M" pitchFamily="18" charset="-127"/>
              </a:rPr>
              <a:t>필 요 성</a:t>
            </a:r>
            <a:endParaRPr lang="ko-KR" altLang="en-US" sz="2800" b="1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12" name="오른쪽 화살표 111"/>
          <p:cNvSpPr/>
          <p:nvPr/>
        </p:nvSpPr>
        <p:spPr>
          <a:xfrm>
            <a:off x="13393713" y="33123980"/>
            <a:ext cx="432048" cy="360040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3" name="Picture 4" descr="Amber"/>
          <p:cNvPicPr>
            <a:picLocks noChangeAspect="1" noChangeArrowheads="1"/>
          </p:cNvPicPr>
          <p:nvPr/>
        </p:nvPicPr>
        <p:blipFill>
          <a:blip r:embed="rId16" cstate="print">
            <a:lum bright="-5000" contrast="10000"/>
          </a:blip>
          <a:srcRect/>
          <a:stretch>
            <a:fillRect/>
          </a:stretch>
        </p:blipFill>
        <p:spPr bwMode="auto">
          <a:xfrm>
            <a:off x="1800425" y="15626036"/>
            <a:ext cx="4320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Picture 4" descr="Amber"/>
          <p:cNvPicPr>
            <a:picLocks noChangeAspect="1" noChangeArrowheads="1"/>
          </p:cNvPicPr>
          <p:nvPr/>
        </p:nvPicPr>
        <p:blipFill>
          <a:blip r:embed="rId16" cstate="print">
            <a:lum bright="-5000" contrast="10000"/>
          </a:blip>
          <a:srcRect/>
          <a:stretch>
            <a:fillRect/>
          </a:stretch>
        </p:blipFill>
        <p:spPr bwMode="auto">
          <a:xfrm>
            <a:off x="14473833" y="15626036"/>
            <a:ext cx="4320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" name="Picture 4" descr="Amber"/>
          <p:cNvPicPr>
            <a:picLocks noChangeAspect="1" noChangeArrowheads="1"/>
          </p:cNvPicPr>
          <p:nvPr/>
        </p:nvPicPr>
        <p:blipFill>
          <a:blip r:embed="rId16" cstate="print">
            <a:lum bright="-5000" contrast="10000"/>
          </a:blip>
          <a:srcRect/>
          <a:stretch>
            <a:fillRect/>
          </a:stretch>
        </p:blipFill>
        <p:spPr bwMode="auto">
          <a:xfrm>
            <a:off x="14473833" y="18794388"/>
            <a:ext cx="4320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Picture 4" descr="Amber"/>
          <p:cNvPicPr>
            <a:picLocks noChangeAspect="1" noChangeArrowheads="1"/>
          </p:cNvPicPr>
          <p:nvPr/>
        </p:nvPicPr>
        <p:blipFill>
          <a:blip r:embed="rId16" cstate="print">
            <a:lum bright="-5000" contrast="10000"/>
          </a:blip>
          <a:srcRect/>
          <a:stretch>
            <a:fillRect/>
          </a:stretch>
        </p:blipFill>
        <p:spPr bwMode="auto">
          <a:xfrm>
            <a:off x="18146241" y="27075308"/>
            <a:ext cx="4320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" name="Picture 4" descr="Amber"/>
          <p:cNvPicPr>
            <a:picLocks noChangeAspect="1" noChangeArrowheads="1"/>
          </p:cNvPicPr>
          <p:nvPr/>
        </p:nvPicPr>
        <p:blipFill>
          <a:blip r:embed="rId16" cstate="print">
            <a:lum bright="-5000" contrast="10000"/>
          </a:blip>
          <a:srcRect/>
          <a:stretch>
            <a:fillRect/>
          </a:stretch>
        </p:blipFill>
        <p:spPr bwMode="auto">
          <a:xfrm>
            <a:off x="18218249" y="32979964"/>
            <a:ext cx="4320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" name="Picture 4" descr="Amber"/>
          <p:cNvPicPr>
            <a:picLocks noChangeAspect="1" noChangeArrowheads="1"/>
          </p:cNvPicPr>
          <p:nvPr/>
        </p:nvPicPr>
        <p:blipFill>
          <a:blip r:embed="rId16" cstate="print">
            <a:lum bright="-5000" contrast="10000"/>
          </a:blip>
          <a:srcRect/>
          <a:stretch>
            <a:fillRect/>
          </a:stretch>
        </p:blipFill>
        <p:spPr bwMode="auto">
          <a:xfrm>
            <a:off x="18218249" y="31395788"/>
            <a:ext cx="4320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" name="Picture 4" descr="Amber"/>
          <p:cNvPicPr>
            <a:picLocks noChangeAspect="1" noChangeArrowheads="1"/>
          </p:cNvPicPr>
          <p:nvPr/>
        </p:nvPicPr>
        <p:blipFill>
          <a:blip r:embed="rId16" cstate="print">
            <a:lum bright="-5000" contrast="10000"/>
          </a:blip>
          <a:srcRect/>
          <a:stretch>
            <a:fillRect/>
          </a:stretch>
        </p:blipFill>
        <p:spPr bwMode="auto">
          <a:xfrm>
            <a:off x="18146241" y="29523580"/>
            <a:ext cx="4320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" name="Picture 4" descr="Amber"/>
          <p:cNvPicPr>
            <a:picLocks noChangeAspect="1" noChangeArrowheads="1"/>
          </p:cNvPicPr>
          <p:nvPr/>
        </p:nvPicPr>
        <p:blipFill>
          <a:blip r:embed="rId16" cstate="print">
            <a:lum bright="-5000" contrast="10000"/>
          </a:blip>
          <a:srcRect/>
          <a:stretch>
            <a:fillRect/>
          </a:stretch>
        </p:blipFill>
        <p:spPr bwMode="auto">
          <a:xfrm>
            <a:off x="18146241" y="28299444"/>
            <a:ext cx="4320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" name="Picture 4" descr="Amber"/>
          <p:cNvPicPr>
            <a:picLocks noChangeAspect="1" noChangeArrowheads="1"/>
          </p:cNvPicPr>
          <p:nvPr/>
        </p:nvPicPr>
        <p:blipFill>
          <a:blip r:embed="rId16" cstate="print">
            <a:lum bright="-5000" contrast="10000"/>
          </a:blip>
          <a:srcRect/>
          <a:stretch>
            <a:fillRect/>
          </a:stretch>
        </p:blipFill>
        <p:spPr bwMode="auto">
          <a:xfrm>
            <a:off x="18218249" y="32187876"/>
            <a:ext cx="4320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" name="Picture 4" descr="Amber"/>
          <p:cNvPicPr>
            <a:picLocks noChangeAspect="1" noChangeArrowheads="1"/>
          </p:cNvPicPr>
          <p:nvPr/>
        </p:nvPicPr>
        <p:blipFill>
          <a:blip r:embed="rId16" cstate="print">
            <a:lum bright="-5000" contrast="10000"/>
          </a:blip>
          <a:srcRect/>
          <a:stretch>
            <a:fillRect/>
          </a:stretch>
        </p:blipFill>
        <p:spPr bwMode="auto">
          <a:xfrm>
            <a:off x="18362265" y="10441460"/>
            <a:ext cx="4320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" name="Picture 4" descr="Amber"/>
          <p:cNvPicPr>
            <a:picLocks noChangeAspect="1" noChangeArrowheads="1"/>
          </p:cNvPicPr>
          <p:nvPr/>
        </p:nvPicPr>
        <p:blipFill>
          <a:blip r:embed="rId16" cstate="print">
            <a:lum bright="-5000" contrast="10000"/>
          </a:blip>
          <a:srcRect/>
          <a:stretch>
            <a:fillRect/>
          </a:stretch>
        </p:blipFill>
        <p:spPr bwMode="auto">
          <a:xfrm>
            <a:off x="18362265" y="11521580"/>
            <a:ext cx="4320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" name="Picture 4" descr="Amber"/>
          <p:cNvPicPr>
            <a:picLocks noChangeAspect="1" noChangeArrowheads="1"/>
          </p:cNvPicPr>
          <p:nvPr/>
        </p:nvPicPr>
        <p:blipFill>
          <a:blip r:embed="rId16" cstate="print">
            <a:lum bright="-5000" contrast="10000"/>
          </a:blip>
          <a:srcRect/>
          <a:stretch>
            <a:fillRect/>
          </a:stretch>
        </p:blipFill>
        <p:spPr bwMode="auto">
          <a:xfrm>
            <a:off x="18362265" y="12313668"/>
            <a:ext cx="4320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" name="Picture 2" descr="C:\DOCUME~1\Owner\LOCALS~1\Temp\Hnc\BinData\EMB000003fc4a6e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482945" y="39032145"/>
            <a:ext cx="7128793" cy="366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" name="부제목 2"/>
          <p:cNvSpPr txBox="1">
            <a:spLocks/>
          </p:cNvSpPr>
          <p:nvPr/>
        </p:nvSpPr>
        <p:spPr>
          <a:xfrm>
            <a:off x="23258809" y="3024636"/>
            <a:ext cx="8424936" cy="1224136"/>
          </a:xfrm>
          <a:prstGeom prst="rect">
            <a:avLst/>
          </a:prstGeom>
          <a:ln>
            <a:noFill/>
          </a:ln>
        </p:spPr>
        <p:txBody>
          <a:bodyPr vert="horz" lIns="432054" tIns="216027" rIns="432054" bIns="216027" rtlCol="0">
            <a:noAutofit/>
          </a:bodyPr>
          <a:lstStyle/>
          <a:p>
            <a:pPr marL="0" marR="0" lvl="0" indent="0" algn="ctr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400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kumimoji="0" lang="ko-KR" altLang="en-US" sz="4000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국민건강보험  금천지사</a:t>
            </a:r>
            <a:r>
              <a:rPr kumimoji="0" lang="ko-KR" alt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 김문영</a:t>
            </a:r>
          </a:p>
        </p:txBody>
      </p:sp>
      <p:grpSp>
        <p:nvGrpSpPr>
          <p:cNvPr id="74" name="Group 3"/>
          <p:cNvGrpSpPr>
            <a:grpSpLocks/>
          </p:cNvGrpSpPr>
          <p:nvPr/>
        </p:nvGrpSpPr>
        <p:grpSpPr bwMode="auto">
          <a:xfrm>
            <a:off x="1721595" y="12313667"/>
            <a:ext cx="1951038" cy="719137"/>
            <a:chOff x="816" y="2304"/>
            <a:chExt cx="1440" cy="448"/>
          </a:xfrm>
        </p:grpSpPr>
        <p:sp>
          <p:nvSpPr>
            <p:cNvPr id="75" name="Freeform 4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70901 w 1120"/>
                <a:gd name="T1" fmla="*/ 2 h 252"/>
                <a:gd name="T2" fmla="*/ 70586 w 1120"/>
                <a:gd name="T3" fmla="*/ 2 h 252"/>
                <a:gd name="T4" fmla="*/ 69563 w 1120"/>
                <a:gd name="T5" fmla="*/ 2 h 252"/>
                <a:gd name="T6" fmla="*/ 67990 w 1120"/>
                <a:gd name="T7" fmla="*/ 2 h 252"/>
                <a:gd name="T8" fmla="*/ 65729 w 1120"/>
                <a:gd name="T9" fmla="*/ 2 h 252"/>
                <a:gd name="T10" fmla="*/ 62817 w 1120"/>
                <a:gd name="T11" fmla="*/ 2 h 252"/>
                <a:gd name="T12" fmla="*/ 59417 w 1120"/>
                <a:gd name="T13" fmla="*/ 2 h 252"/>
                <a:gd name="T14" fmla="*/ 55446 w 1120"/>
                <a:gd name="T15" fmla="*/ 2 h 252"/>
                <a:gd name="T16" fmla="*/ 50972 w 1120"/>
                <a:gd name="T17" fmla="*/ 2 h 252"/>
                <a:gd name="T18" fmla="*/ 46233 w 1120"/>
                <a:gd name="T19" fmla="*/ 2 h 252"/>
                <a:gd name="T20" fmla="*/ 40887 w 1120"/>
                <a:gd name="T21" fmla="*/ 2 h 252"/>
                <a:gd name="T22" fmla="*/ 35121 w 1120"/>
                <a:gd name="T23" fmla="*/ 2 h 252"/>
                <a:gd name="T24" fmla="*/ 29458 w 1120"/>
                <a:gd name="T25" fmla="*/ 2 h 252"/>
                <a:gd name="T26" fmla="*/ 24250 w 1120"/>
                <a:gd name="T27" fmla="*/ 2 h 252"/>
                <a:gd name="T28" fmla="*/ 19470 w 1120"/>
                <a:gd name="T29" fmla="*/ 2 h 252"/>
                <a:gd name="T30" fmla="*/ 15061 w 1120"/>
                <a:gd name="T31" fmla="*/ 2 h 252"/>
                <a:gd name="T32" fmla="*/ 11312 w 1120"/>
                <a:gd name="T33" fmla="*/ 2 h 252"/>
                <a:gd name="T34" fmla="*/ 7979 w 1120"/>
                <a:gd name="T35" fmla="*/ 2 h 252"/>
                <a:gd name="T36" fmla="*/ 5134 w 1120"/>
                <a:gd name="T37" fmla="*/ 2 h 252"/>
                <a:gd name="T38" fmla="*/ 2920 w 1120"/>
                <a:gd name="T39" fmla="*/ 2 h 252"/>
                <a:gd name="T40" fmla="*/ 1222 w 1120"/>
                <a:gd name="T41" fmla="*/ 2 h 252"/>
                <a:gd name="T42" fmla="*/ 34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35415 w 1120"/>
                <a:gd name="T49" fmla="*/ 0 h 252"/>
                <a:gd name="T50" fmla="*/ 70901 w 1120"/>
                <a:gd name="T51" fmla="*/ 2 h 252"/>
                <a:gd name="T52" fmla="*/ 70901 w 1120"/>
                <a:gd name="T53" fmla="*/ 2 h 252"/>
                <a:gd name="T54" fmla="*/ 70901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6" name="Rectangle 5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FFE683"/>
                </a:gs>
                <a:gs pos="100000">
                  <a:srgbClr val="FFCC00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latinLnBrk="0" hangingPunct="0"/>
              <a:endParaRPr lang="ko-KR" altLang="en-US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80" name="직사각형 79"/>
          <p:cNvSpPr/>
          <p:nvPr/>
        </p:nvSpPr>
        <p:spPr>
          <a:xfrm>
            <a:off x="1728417" y="12366512"/>
            <a:ext cx="18722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800" b="1" dirty="0" smtClean="0">
                <a:latin typeface="HY동녘M" pitchFamily="18" charset="-127"/>
                <a:ea typeface="HY동녘M" pitchFamily="18" charset="-127"/>
              </a:rPr>
              <a:t>목    표</a:t>
            </a:r>
            <a:endParaRPr lang="ko-KR" altLang="en-US" sz="2800" b="1" dirty="0"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81" name="Picture 4" descr="Amber"/>
          <p:cNvPicPr>
            <a:picLocks noChangeAspect="1" noChangeArrowheads="1"/>
          </p:cNvPicPr>
          <p:nvPr/>
        </p:nvPicPr>
        <p:blipFill>
          <a:blip r:embed="rId16" cstate="print">
            <a:lum bright="-5000" contrast="10000"/>
          </a:blip>
          <a:srcRect/>
          <a:stretch>
            <a:fillRect/>
          </a:stretch>
        </p:blipFill>
        <p:spPr bwMode="auto">
          <a:xfrm>
            <a:off x="2016449" y="6913067"/>
            <a:ext cx="4320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" name="직사각형 77"/>
          <p:cNvSpPr/>
          <p:nvPr/>
        </p:nvSpPr>
        <p:spPr>
          <a:xfrm>
            <a:off x="-1" y="936404"/>
            <a:ext cx="24194913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63500" contourW="12700"/>
          </a:bodyPr>
          <a:lstStyle/>
          <a:p>
            <a:r>
              <a:rPr lang="ko-KR" altLang="en-US" sz="9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휴먼옛체" pitchFamily="18" charset="-127"/>
                <a:ea typeface="휴먼옛체" pitchFamily="18" charset="-127"/>
              </a:rPr>
              <a:t>         암 검진 인식 </a:t>
            </a:r>
            <a:r>
              <a:rPr lang="ko-KR" altLang="en-US" sz="9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휴먼옛체" pitchFamily="18" charset="-127"/>
                <a:ea typeface="휴먼옛체" pitchFamily="18" charset="-127"/>
              </a:rPr>
              <a:t>제고로</a:t>
            </a:r>
            <a:r>
              <a:rPr lang="ko-KR" altLang="en-US" sz="9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휴먼옛체" pitchFamily="18" charset="-127"/>
                <a:ea typeface="휴먼옛체" pitchFamily="18" charset="-127"/>
              </a:rPr>
              <a:t> </a:t>
            </a:r>
            <a:endParaRPr lang="en-US" altLang="ko-KR" sz="9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휴먼옛체" pitchFamily="18" charset="-127"/>
              <a:ea typeface="휴먼옛체" pitchFamily="18" charset="-127"/>
            </a:endParaRPr>
          </a:p>
          <a:p>
            <a:pPr algn="ctr"/>
            <a:r>
              <a:rPr lang="en-US" altLang="ko-KR" sz="9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휴먼옛체" pitchFamily="18" charset="-127"/>
                <a:ea typeface="휴먼옛체" pitchFamily="18" charset="-127"/>
              </a:rPr>
              <a:t>                         </a:t>
            </a:r>
            <a:r>
              <a:rPr lang="ko-KR" altLang="en-US" sz="9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휴먼옛체" pitchFamily="18" charset="-127"/>
                <a:ea typeface="휴먼옛체" pitchFamily="18" charset="-127"/>
              </a:rPr>
              <a:t>암검진</a:t>
            </a:r>
            <a:r>
              <a:rPr lang="ko-KR" altLang="en-US" sz="9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휴먼옛체" pitchFamily="18" charset="-127"/>
                <a:ea typeface="휴먼옛체" pitchFamily="18" charset="-127"/>
              </a:rPr>
              <a:t> 활성화 유도</a:t>
            </a:r>
            <a:endParaRPr lang="ko-KR" altLang="en-US" sz="9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3" name="Picture 4" descr="Amber"/>
          <p:cNvPicPr>
            <a:picLocks noChangeAspect="1" noChangeArrowheads="1"/>
          </p:cNvPicPr>
          <p:nvPr/>
        </p:nvPicPr>
        <p:blipFill>
          <a:blip r:embed="rId16" cstate="print">
            <a:lum bright="-5000" contrast="10000"/>
          </a:blip>
          <a:srcRect/>
          <a:stretch>
            <a:fillRect/>
          </a:stretch>
        </p:blipFill>
        <p:spPr bwMode="auto">
          <a:xfrm>
            <a:off x="2016449" y="27003300"/>
            <a:ext cx="4320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4" name="Group 3"/>
          <p:cNvGrpSpPr>
            <a:grpSpLocks/>
          </p:cNvGrpSpPr>
          <p:nvPr/>
        </p:nvGrpSpPr>
        <p:grpSpPr bwMode="auto">
          <a:xfrm>
            <a:off x="1793603" y="26139204"/>
            <a:ext cx="1951038" cy="719137"/>
            <a:chOff x="816" y="2304"/>
            <a:chExt cx="1440" cy="448"/>
          </a:xfrm>
        </p:grpSpPr>
        <p:sp>
          <p:nvSpPr>
            <p:cNvPr id="85" name="Freeform 4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70901 w 1120"/>
                <a:gd name="T1" fmla="*/ 2 h 252"/>
                <a:gd name="T2" fmla="*/ 70586 w 1120"/>
                <a:gd name="T3" fmla="*/ 2 h 252"/>
                <a:gd name="T4" fmla="*/ 69563 w 1120"/>
                <a:gd name="T5" fmla="*/ 2 h 252"/>
                <a:gd name="T6" fmla="*/ 67990 w 1120"/>
                <a:gd name="T7" fmla="*/ 2 h 252"/>
                <a:gd name="T8" fmla="*/ 65729 w 1120"/>
                <a:gd name="T9" fmla="*/ 2 h 252"/>
                <a:gd name="T10" fmla="*/ 62817 w 1120"/>
                <a:gd name="T11" fmla="*/ 2 h 252"/>
                <a:gd name="T12" fmla="*/ 59417 w 1120"/>
                <a:gd name="T13" fmla="*/ 2 h 252"/>
                <a:gd name="T14" fmla="*/ 55446 w 1120"/>
                <a:gd name="T15" fmla="*/ 2 h 252"/>
                <a:gd name="T16" fmla="*/ 50972 w 1120"/>
                <a:gd name="T17" fmla="*/ 2 h 252"/>
                <a:gd name="T18" fmla="*/ 46233 w 1120"/>
                <a:gd name="T19" fmla="*/ 2 h 252"/>
                <a:gd name="T20" fmla="*/ 40887 w 1120"/>
                <a:gd name="T21" fmla="*/ 2 h 252"/>
                <a:gd name="T22" fmla="*/ 35121 w 1120"/>
                <a:gd name="T23" fmla="*/ 2 h 252"/>
                <a:gd name="T24" fmla="*/ 29458 w 1120"/>
                <a:gd name="T25" fmla="*/ 2 h 252"/>
                <a:gd name="T26" fmla="*/ 24250 w 1120"/>
                <a:gd name="T27" fmla="*/ 2 h 252"/>
                <a:gd name="T28" fmla="*/ 19470 w 1120"/>
                <a:gd name="T29" fmla="*/ 2 h 252"/>
                <a:gd name="T30" fmla="*/ 15061 w 1120"/>
                <a:gd name="T31" fmla="*/ 2 h 252"/>
                <a:gd name="T32" fmla="*/ 11312 w 1120"/>
                <a:gd name="T33" fmla="*/ 2 h 252"/>
                <a:gd name="T34" fmla="*/ 7979 w 1120"/>
                <a:gd name="T35" fmla="*/ 2 h 252"/>
                <a:gd name="T36" fmla="*/ 5134 w 1120"/>
                <a:gd name="T37" fmla="*/ 2 h 252"/>
                <a:gd name="T38" fmla="*/ 2920 w 1120"/>
                <a:gd name="T39" fmla="*/ 2 h 252"/>
                <a:gd name="T40" fmla="*/ 1222 w 1120"/>
                <a:gd name="T41" fmla="*/ 2 h 252"/>
                <a:gd name="T42" fmla="*/ 34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35415 w 1120"/>
                <a:gd name="T49" fmla="*/ 0 h 252"/>
                <a:gd name="T50" fmla="*/ 70901 w 1120"/>
                <a:gd name="T51" fmla="*/ 2 h 252"/>
                <a:gd name="T52" fmla="*/ 70901 w 1120"/>
                <a:gd name="T53" fmla="*/ 2 h 252"/>
                <a:gd name="T54" fmla="*/ 70901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6" name="Rectangle 5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FFE683"/>
                </a:gs>
                <a:gs pos="100000">
                  <a:srgbClr val="FFCC00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latinLnBrk="0" hangingPunct="0"/>
              <a:endParaRPr lang="ko-KR" altLang="en-US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89" name="직사각형 88"/>
          <p:cNvSpPr/>
          <p:nvPr/>
        </p:nvSpPr>
        <p:spPr>
          <a:xfrm>
            <a:off x="1793603" y="26211212"/>
            <a:ext cx="18722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800" b="1" dirty="0" smtClean="0">
                <a:latin typeface="HY동녘M" pitchFamily="18" charset="-127"/>
                <a:ea typeface="HY동녘M" pitchFamily="18" charset="-127"/>
              </a:rPr>
              <a:t>추진 결과</a:t>
            </a:r>
            <a:endParaRPr lang="ko-KR" altLang="en-US" sz="2800" b="1" dirty="0">
              <a:latin typeface="HY동녘M" pitchFamily="18" charset="-127"/>
              <a:ea typeface="HY동녘M" pitchFamily="18" charset="-127"/>
            </a:endParaRPr>
          </a:p>
        </p:txBody>
      </p:sp>
      <p:grpSp>
        <p:nvGrpSpPr>
          <p:cNvPr id="90" name="Group 3"/>
          <p:cNvGrpSpPr>
            <a:grpSpLocks/>
          </p:cNvGrpSpPr>
          <p:nvPr/>
        </p:nvGrpSpPr>
        <p:grpSpPr bwMode="auto">
          <a:xfrm>
            <a:off x="18074233" y="26140147"/>
            <a:ext cx="1951038" cy="719137"/>
            <a:chOff x="816" y="2304"/>
            <a:chExt cx="1440" cy="448"/>
          </a:xfrm>
        </p:grpSpPr>
        <p:sp>
          <p:nvSpPr>
            <p:cNvPr id="91" name="Freeform 4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70901 w 1120"/>
                <a:gd name="T1" fmla="*/ 2 h 252"/>
                <a:gd name="T2" fmla="*/ 70586 w 1120"/>
                <a:gd name="T3" fmla="*/ 2 h 252"/>
                <a:gd name="T4" fmla="*/ 69563 w 1120"/>
                <a:gd name="T5" fmla="*/ 2 h 252"/>
                <a:gd name="T6" fmla="*/ 67990 w 1120"/>
                <a:gd name="T7" fmla="*/ 2 h 252"/>
                <a:gd name="T8" fmla="*/ 65729 w 1120"/>
                <a:gd name="T9" fmla="*/ 2 h 252"/>
                <a:gd name="T10" fmla="*/ 62817 w 1120"/>
                <a:gd name="T11" fmla="*/ 2 h 252"/>
                <a:gd name="T12" fmla="*/ 59417 w 1120"/>
                <a:gd name="T13" fmla="*/ 2 h 252"/>
                <a:gd name="T14" fmla="*/ 55446 w 1120"/>
                <a:gd name="T15" fmla="*/ 2 h 252"/>
                <a:gd name="T16" fmla="*/ 50972 w 1120"/>
                <a:gd name="T17" fmla="*/ 2 h 252"/>
                <a:gd name="T18" fmla="*/ 46233 w 1120"/>
                <a:gd name="T19" fmla="*/ 2 h 252"/>
                <a:gd name="T20" fmla="*/ 40887 w 1120"/>
                <a:gd name="T21" fmla="*/ 2 h 252"/>
                <a:gd name="T22" fmla="*/ 35121 w 1120"/>
                <a:gd name="T23" fmla="*/ 2 h 252"/>
                <a:gd name="T24" fmla="*/ 29458 w 1120"/>
                <a:gd name="T25" fmla="*/ 2 h 252"/>
                <a:gd name="T26" fmla="*/ 24250 w 1120"/>
                <a:gd name="T27" fmla="*/ 2 h 252"/>
                <a:gd name="T28" fmla="*/ 19470 w 1120"/>
                <a:gd name="T29" fmla="*/ 2 h 252"/>
                <a:gd name="T30" fmla="*/ 15061 w 1120"/>
                <a:gd name="T31" fmla="*/ 2 h 252"/>
                <a:gd name="T32" fmla="*/ 11312 w 1120"/>
                <a:gd name="T33" fmla="*/ 2 h 252"/>
                <a:gd name="T34" fmla="*/ 7979 w 1120"/>
                <a:gd name="T35" fmla="*/ 2 h 252"/>
                <a:gd name="T36" fmla="*/ 5134 w 1120"/>
                <a:gd name="T37" fmla="*/ 2 h 252"/>
                <a:gd name="T38" fmla="*/ 2920 w 1120"/>
                <a:gd name="T39" fmla="*/ 2 h 252"/>
                <a:gd name="T40" fmla="*/ 1222 w 1120"/>
                <a:gd name="T41" fmla="*/ 2 h 252"/>
                <a:gd name="T42" fmla="*/ 34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35415 w 1120"/>
                <a:gd name="T49" fmla="*/ 0 h 252"/>
                <a:gd name="T50" fmla="*/ 70901 w 1120"/>
                <a:gd name="T51" fmla="*/ 2 h 252"/>
                <a:gd name="T52" fmla="*/ 70901 w 1120"/>
                <a:gd name="T53" fmla="*/ 2 h 252"/>
                <a:gd name="T54" fmla="*/ 70901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" name="Rectangle 5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FFE683"/>
                </a:gs>
                <a:gs pos="100000">
                  <a:srgbClr val="FFCC00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latinLnBrk="0" hangingPunct="0"/>
              <a:endParaRPr lang="ko-KR" altLang="en-US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93" name="직사각형 92"/>
          <p:cNvSpPr/>
          <p:nvPr/>
        </p:nvSpPr>
        <p:spPr>
          <a:xfrm>
            <a:off x="18074233" y="26192048"/>
            <a:ext cx="18722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800" b="1" dirty="0" smtClean="0">
                <a:latin typeface="HY동녘M" pitchFamily="18" charset="-127"/>
                <a:ea typeface="HY동녘M" pitchFamily="18" charset="-127"/>
              </a:rPr>
              <a:t>문 제 점</a:t>
            </a:r>
            <a:endParaRPr lang="ko-KR" altLang="en-US" sz="2800" b="1" dirty="0">
              <a:latin typeface="HY동녘M" pitchFamily="18" charset="-127"/>
              <a:ea typeface="HY동녘M" pitchFamily="18" charset="-127"/>
            </a:endParaRPr>
          </a:p>
        </p:txBody>
      </p:sp>
      <p:grpSp>
        <p:nvGrpSpPr>
          <p:cNvPr id="98" name="Group 3"/>
          <p:cNvGrpSpPr>
            <a:grpSpLocks/>
          </p:cNvGrpSpPr>
          <p:nvPr/>
        </p:nvGrpSpPr>
        <p:grpSpPr bwMode="auto">
          <a:xfrm>
            <a:off x="18146241" y="30459684"/>
            <a:ext cx="1951038" cy="719137"/>
            <a:chOff x="816" y="2304"/>
            <a:chExt cx="1440" cy="448"/>
          </a:xfrm>
        </p:grpSpPr>
        <p:sp>
          <p:nvSpPr>
            <p:cNvPr id="99" name="Freeform 4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70901 w 1120"/>
                <a:gd name="T1" fmla="*/ 2 h 252"/>
                <a:gd name="T2" fmla="*/ 70586 w 1120"/>
                <a:gd name="T3" fmla="*/ 2 h 252"/>
                <a:gd name="T4" fmla="*/ 69563 w 1120"/>
                <a:gd name="T5" fmla="*/ 2 h 252"/>
                <a:gd name="T6" fmla="*/ 67990 w 1120"/>
                <a:gd name="T7" fmla="*/ 2 h 252"/>
                <a:gd name="T8" fmla="*/ 65729 w 1120"/>
                <a:gd name="T9" fmla="*/ 2 h 252"/>
                <a:gd name="T10" fmla="*/ 62817 w 1120"/>
                <a:gd name="T11" fmla="*/ 2 h 252"/>
                <a:gd name="T12" fmla="*/ 59417 w 1120"/>
                <a:gd name="T13" fmla="*/ 2 h 252"/>
                <a:gd name="T14" fmla="*/ 55446 w 1120"/>
                <a:gd name="T15" fmla="*/ 2 h 252"/>
                <a:gd name="T16" fmla="*/ 50972 w 1120"/>
                <a:gd name="T17" fmla="*/ 2 h 252"/>
                <a:gd name="T18" fmla="*/ 46233 w 1120"/>
                <a:gd name="T19" fmla="*/ 2 h 252"/>
                <a:gd name="T20" fmla="*/ 40887 w 1120"/>
                <a:gd name="T21" fmla="*/ 2 h 252"/>
                <a:gd name="T22" fmla="*/ 35121 w 1120"/>
                <a:gd name="T23" fmla="*/ 2 h 252"/>
                <a:gd name="T24" fmla="*/ 29458 w 1120"/>
                <a:gd name="T25" fmla="*/ 2 h 252"/>
                <a:gd name="T26" fmla="*/ 24250 w 1120"/>
                <a:gd name="T27" fmla="*/ 2 h 252"/>
                <a:gd name="T28" fmla="*/ 19470 w 1120"/>
                <a:gd name="T29" fmla="*/ 2 h 252"/>
                <a:gd name="T30" fmla="*/ 15061 w 1120"/>
                <a:gd name="T31" fmla="*/ 2 h 252"/>
                <a:gd name="T32" fmla="*/ 11312 w 1120"/>
                <a:gd name="T33" fmla="*/ 2 h 252"/>
                <a:gd name="T34" fmla="*/ 7979 w 1120"/>
                <a:gd name="T35" fmla="*/ 2 h 252"/>
                <a:gd name="T36" fmla="*/ 5134 w 1120"/>
                <a:gd name="T37" fmla="*/ 2 h 252"/>
                <a:gd name="T38" fmla="*/ 2920 w 1120"/>
                <a:gd name="T39" fmla="*/ 2 h 252"/>
                <a:gd name="T40" fmla="*/ 1222 w 1120"/>
                <a:gd name="T41" fmla="*/ 2 h 252"/>
                <a:gd name="T42" fmla="*/ 34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35415 w 1120"/>
                <a:gd name="T49" fmla="*/ 0 h 252"/>
                <a:gd name="T50" fmla="*/ 70901 w 1120"/>
                <a:gd name="T51" fmla="*/ 2 h 252"/>
                <a:gd name="T52" fmla="*/ 70901 w 1120"/>
                <a:gd name="T53" fmla="*/ 2 h 252"/>
                <a:gd name="T54" fmla="*/ 70901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0" name="Rectangle 5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FFE683"/>
                </a:gs>
                <a:gs pos="100000">
                  <a:srgbClr val="FFCC00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latinLnBrk="0" hangingPunct="0"/>
              <a:endParaRPr lang="ko-KR" altLang="en-US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01" name="직사각형 100"/>
          <p:cNvSpPr/>
          <p:nvPr/>
        </p:nvSpPr>
        <p:spPr>
          <a:xfrm>
            <a:off x="18146241" y="30531692"/>
            <a:ext cx="18722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800" b="1" dirty="0" smtClean="0">
                <a:latin typeface="HY동녘M" pitchFamily="18" charset="-127"/>
                <a:ea typeface="HY동녘M" pitchFamily="18" charset="-127"/>
              </a:rPr>
              <a:t>향후 대책</a:t>
            </a:r>
            <a:endParaRPr lang="en-US" altLang="ko-KR" sz="2800" b="1" dirty="0" smtClean="0"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116" name="Picture 4" descr="Amber"/>
          <p:cNvPicPr>
            <a:picLocks noChangeAspect="1" noChangeArrowheads="1"/>
          </p:cNvPicPr>
          <p:nvPr/>
        </p:nvPicPr>
        <p:blipFill>
          <a:blip r:embed="rId16" cstate="print">
            <a:grayscl/>
            <a:lum bright="-100000" contrast="-2000"/>
          </a:blip>
          <a:srcRect/>
          <a:stretch>
            <a:fillRect/>
          </a:stretch>
        </p:blipFill>
        <p:spPr bwMode="auto">
          <a:xfrm>
            <a:off x="2016465" y="17498244"/>
            <a:ext cx="144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" name="Picture 4" descr="Amber"/>
          <p:cNvPicPr>
            <a:picLocks noChangeAspect="1" noChangeArrowheads="1"/>
          </p:cNvPicPr>
          <p:nvPr/>
        </p:nvPicPr>
        <p:blipFill>
          <a:blip r:embed="rId16" cstate="print">
            <a:grayscl/>
            <a:lum bright="-100000" contrast="-2000"/>
          </a:blip>
          <a:srcRect/>
          <a:stretch>
            <a:fillRect/>
          </a:stretch>
        </p:blipFill>
        <p:spPr bwMode="auto">
          <a:xfrm>
            <a:off x="2016465" y="17858300"/>
            <a:ext cx="144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7" name="Picture 4" descr="Amber"/>
          <p:cNvPicPr>
            <a:picLocks noChangeAspect="1" noChangeArrowheads="1"/>
          </p:cNvPicPr>
          <p:nvPr/>
        </p:nvPicPr>
        <p:blipFill>
          <a:blip r:embed="rId16" cstate="print">
            <a:grayscl/>
            <a:lum bright="-100000" contrast="-2000"/>
          </a:blip>
          <a:srcRect/>
          <a:stretch>
            <a:fillRect/>
          </a:stretch>
        </p:blipFill>
        <p:spPr bwMode="auto">
          <a:xfrm>
            <a:off x="2016465" y="18794388"/>
            <a:ext cx="144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" name="Picture 4" descr="Amber"/>
          <p:cNvPicPr>
            <a:picLocks noChangeAspect="1" noChangeArrowheads="1"/>
          </p:cNvPicPr>
          <p:nvPr/>
        </p:nvPicPr>
        <p:blipFill>
          <a:blip r:embed="rId16" cstate="print">
            <a:grayscl/>
            <a:lum bright="-100000" contrast="-2000"/>
          </a:blip>
          <a:srcRect/>
          <a:stretch>
            <a:fillRect/>
          </a:stretch>
        </p:blipFill>
        <p:spPr bwMode="auto">
          <a:xfrm>
            <a:off x="2016465" y="20450572"/>
            <a:ext cx="144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" name="Picture 4" descr="Amber"/>
          <p:cNvPicPr>
            <a:picLocks noChangeAspect="1" noChangeArrowheads="1"/>
          </p:cNvPicPr>
          <p:nvPr/>
        </p:nvPicPr>
        <p:blipFill>
          <a:blip r:embed="rId16" cstate="print">
            <a:grayscl/>
            <a:lum bright="-100000" contrast="-2000"/>
          </a:blip>
          <a:srcRect/>
          <a:stretch>
            <a:fillRect/>
          </a:stretch>
        </p:blipFill>
        <p:spPr bwMode="auto">
          <a:xfrm>
            <a:off x="2016465" y="22826852"/>
            <a:ext cx="144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" name="Picture 4" descr="Amber"/>
          <p:cNvPicPr>
            <a:picLocks noChangeAspect="1" noChangeArrowheads="1"/>
          </p:cNvPicPr>
          <p:nvPr/>
        </p:nvPicPr>
        <p:blipFill>
          <a:blip r:embed="rId16" cstate="print">
            <a:grayscl/>
            <a:lum bright="-100000" contrast="-2000"/>
          </a:blip>
          <a:srcRect/>
          <a:stretch>
            <a:fillRect/>
          </a:stretch>
        </p:blipFill>
        <p:spPr bwMode="auto">
          <a:xfrm>
            <a:off x="14977889" y="16922180"/>
            <a:ext cx="144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" name="Picture 4" descr="Amber"/>
          <p:cNvPicPr>
            <a:picLocks noChangeAspect="1" noChangeArrowheads="1"/>
          </p:cNvPicPr>
          <p:nvPr/>
        </p:nvPicPr>
        <p:blipFill>
          <a:blip r:embed="rId16" cstate="print">
            <a:grayscl/>
            <a:lum bright="-100000" contrast="-2000"/>
          </a:blip>
          <a:srcRect/>
          <a:stretch>
            <a:fillRect/>
          </a:stretch>
        </p:blipFill>
        <p:spPr bwMode="auto">
          <a:xfrm>
            <a:off x="14977889" y="17354244"/>
            <a:ext cx="144000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4483257" y="22178764"/>
            <a:ext cx="2808000" cy="18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4004</TotalTime>
  <Words>591</Words>
  <Application>Microsoft Office PowerPoint</Application>
  <PresentationFormat>사용자 지정</PresentationFormat>
  <Paragraphs>159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자격징수4파트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최선희</dc:creator>
  <cp:lastModifiedBy>최선희</cp:lastModifiedBy>
  <cp:revision>705</cp:revision>
  <dcterms:created xsi:type="dcterms:W3CDTF">2012-10-03T03:32:19Z</dcterms:created>
  <dcterms:modified xsi:type="dcterms:W3CDTF">2012-10-12T08:57:07Z</dcterms:modified>
</cp:coreProperties>
</file>