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402" r:id="rId3"/>
    <p:sldId id="442" r:id="rId4"/>
    <p:sldId id="447" r:id="rId5"/>
    <p:sldId id="448" r:id="rId6"/>
    <p:sldId id="415" r:id="rId7"/>
    <p:sldId id="410" r:id="rId8"/>
    <p:sldId id="409" r:id="rId9"/>
    <p:sldId id="407" r:id="rId10"/>
    <p:sldId id="411" r:id="rId11"/>
    <p:sldId id="412" r:id="rId12"/>
    <p:sldId id="416" r:id="rId13"/>
    <p:sldId id="441" r:id="rId14"/>
    <p:sldId id="445" r:id="rId15"/>
    <p:sldId id="446" r:id="rId16"/>
    <p:sldId id="413" r:id="rId17"/>
    <p:sldId id="418" r:id="rId18"/>
    <p:sldId id="419" r:id="rId19"/>
    <p:sldId id="420" r:id="rId20"/>
    <p:sldId id="449" r:id="rId21"/>
    <p:sldId id="424" r:id="rId22"/>
    <p:sldId id="425" r:id="rId23"/>
    <p:sldId id="426" r:id="rId24"/>
    <p:sldId id="427" r:id="rId25"/>
    <p:sldId id="431" r:id="rId26"/>
    <p:sldId id="440" r:id="rId27"/>
    <p:sldId id="452" r:id="rId28"/>
    <p:sldId id="450" r:id="rId29"/>
    <p:sldId id="432" r:id="rId30"/>
    <p:sldId id="434" r:id="rId31"/>
    <p:sldId id="436" r:id="rId32"/>
    <p:sldId id="437" r:id="rId33"/>
    <p:sldId id="439" r:id="rId34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66"/>
    <a:srgbClr val="FFFFFF"/>
    <a:srgbClr val="FFFF99"/>
    <a:srgbClr val="000000"/>
    <a:srgbClr val="607731"/>
    <a:srgbClr val="9933FF"/>
    <a:srgbClr val="FF3300"/>
    <a:srgbClr val="91B44A"/>
    <a:srgbClr val="FFFF66"/>
    <a:srgbClr val="C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9820" autoAdjust="0"/>
  </p:normalViewPr>
  <p:slideViewPr>
    <p:cSldViewPr>
      <p:cViewPr>
        <p:scale>
          <a:sx n="90" d="100"/>
          <a:sy n="90" d="100"/>
        </p:scale>
        <p:origin x="-1596" y="-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160" y="-96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 sz="1800" baseline="0"/>
            </a:pPr>
            <a:r>
              <a:rPr lang="ko-KR" altLang="en-US" sz="1800" baseline="0" dirty="0"/>
              <a:t>완화의료병동 </a:t>
            </a:r>
            <a:r>
              <a:rPr lang="ko-KR" altLang="en-US" sz="1800" baseline="0" dirty="0" smtClean="0"/>
              <a:t>실적</a:t>
            </a:r>
            <a:endParaRPr lang="en-US" altLang="ko-KR" sz="1800" baseline="0" dirty="0" smtClean="0"/>
          </a:p>
          <a:p>
            <a:pPr>
              <a:defRPr sz="1800" baseline="0"/>
            </a:pPr>
            <a:r>
              <a:rPr lang="en-US" altLang="ko-KR" sz="1800" baseline="0" dirty="0" smtClean="0"/>
              <a:t>(</a:t>
            </a:r>
            <a:r>
              <a:rPr lang="ko-KR" altLang="en-US" sz="1800" baseline="0" dirty="0"/>
              <a:t>병상 </a:t>
            </a:r>
            <a:r>
              <a:rPr lang="ko-KR" altLang="en-US" sz="1800" baseline="0" dirty="0" err="1"/>
              <a:t>가동율</a:t>
            </a:r>
            <a:r>
              <a:rPr lang="en-US" altLang="ko-KR" sz="1800" baseline="0" dirty="0"/>
              <a:t>)</a:t>
            </a:r>
            <a:endParaRPr lang="ko-KR" altLang="en-US" sz="1800" baseline="0" dirty="0"/>
          </a:p>
        </c:rich>
      </c:tx>
      <c:layout/>
    </c:title>
    <c:plotArea>
      <c:layout/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완화의료병동 실적(병상 가동율)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0"/>
              <c:layout>
                <c:manualLayout>
                  <c:x val="-6.8165045286816509E-2"/>
                  <c:y val="4.5308145334259947E-2"/>
                </c:manualLayout>
              </c:layout>
              <c:spPr/>
              <c:txPr>
                <a:bodyPr/>
                <a:lstStyle/>
                <a:p>
                  <a:pPr>
                    <a:defRPr sz="1400" b="1" i="0" baseline="0">
                      <a:solidFill>
                        <a:srgbClr val="0000FF"/>
                      </a:solidFill>
                    </a:defRPr>
                  </a:pPr>
                  <a:endParaRPr lang="ko-KR"/>
                </a:p>
              </c:txPr>
              <c:showVal val="1"/>
            </c:dLbl>
            <c:dLbl>
              <c:idx val="1"/>
              <c:layout>
                <c:manualLayout>
                  <c:x val="-5.6804204405680486E-2"/>
                  <c:y val="6.3431403467963929E-2"/>
                </c:manualLayout>
              </c:layout>
              <c:spPr/>
              <c:txPr>
                <a:bodyPr/>
                <a:lstStyle/>
                <a:p>
                  <a:pPr>
                    <a:defRPr sz="1400" b="1" i="0" baseline="0">
                      <a:solidFill>
                        <a:srgbClr val="0000FF"/>
                      </a:solidFill>
                    </a:defRPr>
                  </a:pPr>
                  <a:endParaRPr lang="ko-KR"/>
                </a:p>
              </c:txPr>
              <c:showVal val="1"/>
            </c:dLbl>
            <c:dLbl>
              <c:idx val="2"/>
              <c:layout>
                <c:manualLayout>
                  <c:x val="-1.0865714634160514E-2"/>
                  <c:y val="-8.3984432568716925E-3"/>
                </c:manualLayout>
              </c:layout>
              <c:spPr/>
              <c:txPr>
                <a:bodyPr/>
                <a:lstStyle/>
                <a:p>
                  <a:pPr>
                    <a:defRPr sz="1600" b="1" i="0" baseline="0">
                      <a:solidFill>
                        <a:srgbClr val="9900CC"/>
                      </a:solidFill>
                    </a:defRPr>
                  </a:pPr>
                  <a:endParaRPr lang="ko-KR"/>
                </a:p>
              </c:txPr>
              <c:showVal val="1"/>
            </c:dLbl>
            <c:txPr>
              <a:bodyPr/>
              <a:lstStyle/>
              <a:p>
                <a:pPr>
                  <a:defRPr sz="1400" b="1" i="0" baseline="0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Val val="1"/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2011.8</c:v>
                </c:pt>
                <c:pt idx="1">
                  <c:v>2012.8</c:v>
                </c:pt>
                <c:pt idx="2">
                  <c:v>2013.8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72.599999999999994</c:v>
                </c:pt>
                <c:pt idx="1">
                  <c:v>82</c:v>
                </c:pt>
                <c:pt idx="2">
                  <c:v>93.5</c:v>
                </c:pt>
              </c:numCache>
            </c:numRef>
          </c:val>
        </c:ser>
        <c:dLbls/>
        <c:marker val="1"/>
        <c:axId val="110408064"/>
        <c:axId val="110409600"/>
      </c:lineChart>
      <c:catAx>
        <c:axId val="1104080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aseline="0"/>
            </a:pPr>
            <a:endParaRPr lang="ko-KR"/>
          </a:p>
        </c:txPr>
        <c:crossAx val="110409600"/>
        <c:crosses val="autoZero"/>
        <c:auto val="1"/>
        <c:lblAlgn val="ctr"/>
        <c:lblOffset val="100"/>
      </c:catAx>
      <c:valAx>
        <c:axId val="110409600"/>
        <c:scaling>
          <c:orientation val="minMax"/>
          <c:min val="50"/>
        </c:scaling>
        <c:axPos val="l"/>
        <c:majorGridlines/>
        <c:numFmt formatCode="General" sourceLinked="1"/>
        <c:tickLblPos val="nextTo"/>
        <c:spPr>
          <a:ln>
            <a:solidFill>
              <a:schemeClr val="accent1">
                <a:lumMod val="75000"/>
              </a:schemeClr>
            </a:solidFill>
          </a:ln>
        </c:spPr>
        <c:txPr>
          <a:bodyPr/>
          <a:lstStyle/>
          <a:p>
            <a:pPr>
              <a:defRPr sz="1200" baseline="0"/>
            </a:pPr>
            <a:endParaRPr lang="ko-KR"/>
          </a:p>
        </c:txPr>
        <c:crossAx val="110408064"/>
        <c:crosses val="autoZero"/>
        <c:crossBetween val="between"/>
        <c:majorUnit val="10"/>
      </c:valAx>
      <c:spPr>
        <a:ln>
          <a:solidFill>
            <a:schemeClr val="tx2">
              <a:lumMod val="50000"/>
            </a:schemeClr>
          </a:solidFill>
        </a:ln>
      </c:spPr>
    </c:plotArea>
    <c:legend>
      <c:legendPos val="b"/>
      <c:legendEntry>
        <c:idx val="0"/>
        <c:txPr>
          <a:bodyPr/>
          <a:lstStyle/>
          <a:p>
            <a:pPr>
              <a:defRPr sz="1000" baseline="0"/>
            </a:pPr>
            <a:endParaRPr lang="ko-KR"/>
          </a:p>
        </c:txPr>
      </c:legendEntry>
      <c:layout/>
      <c:txPr>
        <a:bodyPr/>
        <a:lstStyle/>
        <a:p>
          <a:pPr>
            <a:defRPr sz="1200" baseline="0"/>
          </a:pPr>
          <a:endParaRPr lang="ko-KR"/>
        </a:p>
      </c:txPr>
    </c:legend>
    <c:plotVisOnly val="1"/>
    <c:dispBlanksAs val="zero"/>
  </c:chart>
  <c:spPr>
    <a:ln>
      <a:solidFill>
        <a:srgbClr val="000066"/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 sz="1800"/>
            </a:pPr>
            <a:r>
              <a:rPr lang="ko-KR" altLang="en-US" sz="1800" dirty="0"/>
              <a:t>완화의료병동 </a:t>
            </a:r>
            <a:r>
              <a:rPr lang="ko-KR" altLang="en-US" sz="1800" dirty="0" smtClean="0"/>
              <a:t>실적</a:t>
            </a:r>
            <a:endParaRPr lang="en-US" altLang="ko-KR" sz="1800" dirty="0" smtClean="0"/>
          </a:p>
          <a:p>
            <a:pPr>
              <a:defRPr sz="1800"/>
            </a:pPr>
            <a:r>
              <a:rPr lang="en-US" altLang="ko-KR" sz="1800" dirty="0" smtClean="0"/>
              <a:t>(</a:t>
            </a:r>
            <a:r>
              <a:rPr lang="ko-KR" altLang="en-US" sz="1800" dirty="0"/>
              <a:t>연인원</a:t>
            </a:r>
            <a:r>
              <a:rPr lang="en-US" altLang="ko-KR" sz="1800" dirty="0"/>
              <a:t>)</a:t>
            </a:r>
            <a:endParaRPr lang="ko-KR" altLang="en-US" sz="1800" dirty="0"/>
          </a:p>
        </c:rich>
      </c:tx>
      <c:layout/>
    </c:title>
    <c:plotArea>
      <c:layout/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완화의료병동 실적(연인원)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5653715243760804E-2"/>
                  <c:y val="4.3192479747148307E-2"/>
                </c:manualLayout>
              </c:layout>
              <c:spPr/>
              <c:txPr>
                <a:bodyPr/>
                <a:lstStyle/>
                <a:p>
                  <a:pPr>
                    <a:defRPr sz="1400" b="1" i="0" baseline="0">
                      <a:solidFill>
                        <a:srgbClr val="006600"/>
                      </a:solidFill>
                    </a:defRPr>
                  </a:pPr>
                  <a:endParaRPr lang="ko-KR"/>
                </a:p>
              </c:txPr>
              <c:showVal val="1"/>
            </c:dLbl>
            <c:dLbl>
              <c:idx val="1"/>
              <c:layout>
                <c:manualLayout>
                  <c:x val="6.4134288109402001E-3"/>
                  <c:y val="1.7996866561311848E-2"/>
                </c:manualLayout>
              </c:layout>
              <c:spPr/>
              <c:txPr>
                <a:bodyPr/>
                <a:lstStyle/>
                <a:p>
                  <a:pPr>
                    <a:defRPr sz="1300" b="1" i="0" baseline="0">
                      <a:solidFill>
                        <a:srgbClr val="006600"/>
                      </a:solidFill>
                    </a:defRPr>
                  </a:pPr>
                  <a:endParaRPr lang="ko-KR"/>
                </a:p>
              </c:txPr>
              <c:showVal val="1"/>
            </c:dLbl>
            <c:dLbl>
              <c:idx val="2"/>
              <c:spPr/>
              <c:txPr>
                <a:bodyPr/>
                <a:lstStyle/>
                <a:p>
                  <a:pPr>
                    <a:defRPr sz="1600" b="1" i="0" baseline="0">
                      <a:solidFill>
                        <a:srgbClr val="CC00CC"/>
                      </a:solidFill>
                    </a:defRPr>
                  </a:pPr>
                  <a:endParaRPr lang="ko-KR"/>
                </a:p>
              </c:txPr>
            </c:dLbl>
            <c:txPr>
              <a:bodyPr/>
              <a:lstStyle/>
              <a:p>
                <a:pPr>
                  <a:defRPr baseline="0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ko-KR"/>
              </a:p>
            </c:txPr>
            <c:showVal val="1"/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2011.8</c:v>
                </c:pt>
                <c:pt idx="1">
                  <c:v>2012.8</c:v>
                </c:pt>
                <c:pt idx="2">
                  <c:v>2013.8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3423</c:v>
                </c:pt>
                <c:pt idx="1">
                  <c:v>3809</c:v>
                </c:pt>
                <c:pt idx="2">
                  <c:v>4331</c:v>
                </c:pt>
              </c:numCache>
            </c:numRef>
          </c:val>
        </c:ser>
        <c:dLbls/>
        <c:marker val="1"/>
        <c:axId val="110349696"/>
        <c:axId val="110380160"/>
      </c:lineChart>
      <c:catAx>
        <c:axId val="1103496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10380160"/>
        <c:crosses val="autoZero"/>
        <c:auto val="1"/>
        <c:lblAlgn val="ctr"/>
        <c:lblOffset val="100"/>
      </c:catAx>
      <c:valAx>
        <c:axId val="110380160"/>
        <c:scaling>
          <c:orientation val="minMax"/>
          <c:max val="4500"/>
          <c:min val="3000"/>
        </c:scaling>
        <c:axPos val="l"/>
        <c:majorGridlines/>
        <c:numFmt formatCode="General" sourceLinked="1"/>
        <c:tickLblPos val="nextTo"/>
        <c:spPr>
          <a:ln w="19050"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200" b="1" i="0" baseline="0"/>
            </a:pPr>
            <a:endParaRPr lang="ko-KR"/>
          </a:p>
        </c:txPr>
        <c:crossAx val="110349696"/>
        <c:crosses val="autoZero"/>
        <c:crossBetween val="between"/>
        <c:majorUnit val="500"/>
      </c:valAx>
    </c:plotArea>
    <c:legend>
      <c:legendPos val="b"/>
      <c:layout/>
      <c:txPr>
        <a:bodyPr/>
        <a:lstStyle/>
        <a:p>
          <a:pPr>
            <a:defRPr sz="1000" baseline="0"/>
          </a:pPr>
          <a:endParaRPr lang="ko-KR"/>
        </a:p>
      </c:txPr>
    </c:legend>
    <c:plotVisOnly val="1"/>
    <c:dispBlanksAs val="zero"/>
  </c:chart>
  <c:spPr>
    <a:ln>
      <a:solidFill>
        <a:schemeClr val="tx2">
          <a:lumMod val="75000"/>
        </a:schemeClr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9E04E-4F34-40CB-861B-486178A55C7F}" type="datetimeFigureOut">
              <a:rPr lang="ko-KR" altLang="en-US" smtClean="0"/>
              <a:pPr/>
              <a:t>2013-11-22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278C2-3227-40F1-9428-E45FA3C3B1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51962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278C2-3227-40F1-9428-E45FA3C3B1F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6757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53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0885-0EDE-47CA-9020-50C146EDCB1F}" type="datetimeFigureOut">
              <a:rPr lang="ko-KR" altLang="en-US" smtClean="0"/>
              <a:pPr/>
              <a:t>2013-11-22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A5DC-F499-45B6-A259-41336C4D584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 descr="PPT_W_0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035" y="27384"/>
            <a:ext cx="9142477" cy="6858000"/>
          </a:xfrm>
          <a:prstGeom prst="rect">
            <a:avLst/>
          </a:prstGeom>
        </p:spPr>
      </p:pic>
      <p:sp>
        <p:nvSpPr>
          <p:cNvPr id="9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260350"/>
            <a:ext cx="2520950" cy="1223963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ko-KR" altLang="en-US" dirty="0" err="1" smtClean="0"/>
              <a:t>스터</a:t>
            </a:r>
            <a:r>
              <a:rPr lang="ko-KR" altLang="en-US" dirty="0" smtClean="0"/>
              <a:t>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D0885-0EDE-47CA-9020-50C146EDCB1F}" type="datetimeFigureOut">
              <a:rPr lang="ko-KR" altLang="en-US" smtClean="0"/>
              <a:pPr/>
              <a:t>2013-11-22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CA5DC-F499-45B6-A259-41336C4D584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 descr="PPT_W_0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5" y="0"/>
            <a:ext cx="914247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D0885-0EDE-47CA-9020-50C146EDCB1F}" type="datetimeFigureOut">
              <a:rPr lang="ko-KR" altLang="en-US" smtClean="0"/>
              <a:pPr/>
              <a:t>2013-11-22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CA5DC-F499-45B6-A259-41336C4D584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6.png"/><Relationship Id="rId7" Type="http://schemas.openxmlformats.org/officeDocument/2006/relationships/hyperlink" Target="http://www.daegu.go.k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daegu.go.kr/Admins/Eo9Hub@/ColorfulDae9Hub.aspx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5.png"/><Relationship Id="rId7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5.png"/><Relationship Id="rId7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Relationship Id="rId9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5.png"/><Relationship Id="rId7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5.png"/><Relationship Id="rId7" Type="http://schemas.openxmlformats.org/officeDocument/2006/relationships/image" Target="../media/image4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Relationship Id="rId9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351026" y="1807075"/>
            <a:ext cx="8145098" cy="17953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호스피스완화의료서비스를 </a:t>
            </a:r>
            <a:endParaRPr lang="en-US" altLang="ko-KR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병원에서 가정으로 </a:t>
            </a:r>
            <a:endParaRPr lang="en-US" altLang="ko-KR" sz="4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1026" y="332656"/>
            <a:ext cx="2636798" cy="11521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10944" y="188640"/>
            <a:ext cx="4933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말기암환자 완화의료사업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가정호스피스 사례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6237312"/>
            <a:ext cx="2182495" cy="52791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 bwMode="auto">
          <a:xfrm>
            <a:off x="2339752" y="3933056"/>
            <a:ext cx="43924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대구</a:t>
            </a:r>
            <a:r>
              <a:rPr lang="ko-KR" altLang="en-US" sz="30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보훈병원  김 진 </a:t>
            </a:r>
            <a:r>
              <a:rPr lang="ko-KR" altLang="en-US" sz="3000" kern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웅</a:t>
            </a:r>
            <a:endParaRPr kumimoji="0" lang="en-US" altLang="ko-KR" sz="3000" kern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7363922" y="7973192"/>
            <a:ext cx="5383213" cy="0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 type="oval" w="sm" len="sm"/>
          </a:ln>
        </p:spPr>
        <p:txBody>
          <a:bodyPr lIns="100118" tIns="50059" rIns="100118" bIns="50059">
            <a:spAutoFit/>
          </a:bodyPr>
          <a:lstStyle/>
          <a:p>
            <a:endParaRPr lang="ko-KR" altLang="en-US"/>
          </a:p>
        </p:txBody>
      </p:sp>
      <p:grpSp>
        <p:nvGrpSpPr>
          <p:cNvPr id="2" name="Group 73"/>
          <p:cNvGrpSpPr>
            <a:grpSpLocks/>
          </p:cNvGrpSpPr>
          <p:nvPr/>
        </p:nvGrpSpPr>
        <p:grpSpPr bwMode="auto">
          <a:xfrm>
            <a:off x="969084" y="2204864"/>
            <a:ext cx="7089719" cy="1112838"/>
            <a:chOff x="747" y="1525"/>
            <a:chExt cx="5217" cy="701"/>
          </a:xfrm>
        </p:grpSpPr>
        <p:pic>
          <p:nvPicPr>
            <p:cNvPr id="2051" name="Picture 43" descr="6_5"/>
            <p:cNvPicPr>
              <a:picLocks noChangeAspect="1" noChangeArrowheads="1"/>
            </p:cNvPicPr>
            <p:nvPr/>
          </p:nvPicPr>
          <p:blipFill>
            <a:blip r:embed="rId3" cstate="print">
              <a:lum bright="80000" contrast="50000"/>
            </a:blip>
            <a:srcRect l="16536"/>
            <a:stretch>
              <a:fillRect/>
            </a:stretch>
          </p:blipFill>
          <p:spPr bwMode="auto">
            <a:xfrm>
              <a:off x="747" y="1525"/>
              <a:ext cx="5217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2" name="Rectangle 44"/>
            <p:cNvSpPr>
              <a:spLocks noChangeArrowheads="1"/>
            </p:cNvSpPr>
            <p:nvPr/>
          </p:nvSpPr>
          <p:spPr bwMode="auto">
            <a:xfrm>
              <a:off x="1117" y="1688"/>
              <a:ext cx="433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800" kern="0" dirty="0" smtClean="0">
                  <a:solidFill>
                    <a:srgbClr val="1C1C8A"/>
                  </a:solidFill>
                  <a:latin typeface="HY헤드라인M" pitchFamily="18" charset="-127"/>
                  <a:ea typeface="HY헤드라인M" pitchFamily="18" charset="-127"/>
                </a:rPr>
                <a:t> 필요성 및 목적</a:t>
              </a:r>
              <a:endParaRPr kumimoji="1"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</p:grpSp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1214119" y="3364979"/>
            <a:ext cx="7273180" cy="1112838"/>
            <a:chOff x="752" y="2384"/>
            <a:chExt cx="5352" cy="701"/>
          </a:xfrm>
        </p:grpSpPr>
        <p:pic>
          <p:nvPicPr>
            <p:cNvPr id="2054" name="Picture 46" descr="6_5"/>
            <p:cNvPicPr>
              <a:picLocks noChangeAspect="1" noChangeArrowheads="1"/>
            </p:cNvPicPr>
            <p:nvPr/>
          </p:nvPicPr>
          <p:blipFill>
            <a:blip r:embed="rId3" cstate="print">
              <a:lum bright="80000" contrast="50000"/>
            </a:blip>
            <a:srcRect l="16536"/>
            <a:stretch>
              <a:fillRect/>
            </a:stretch>
          </p:blipFill>
          <p:spPr bwMode="auto">
            <a:xfrm>
              <a:off x="752" y="2384"/>
              <a:ext cx="5352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5" name="Rectangle 47"/>
            <p:cNvSpPr>
              <a:spLocks noChangeArrowheads="1"/>
            </p:cNvSpPr>
            <p:nvPr/>
          </p:nvSpPr>
          <p:spPr bwMode="auto">
            <a:xfrm>
              <a:off x="1030" y="2526"/>
              <a:ext cx="449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ko-KR" altLang="en-US" sz="2800" kern="0" dirty="0" smtClean="0">
                  <a:solidFill>
                    <a:srgbClr val="1C1C8A"/>
                  </a:solidFill>
                  <a:latin typeface="HY헤드라인M" pitchFamily="18" charset="-127"/>
                  <a:ea typeface="HY헤드라인M" pitchFamily="18" charset="-127"/>
                </a:rPr>
                <a:t> 사업추진 내용</a:t>
              </a:r>
              <a:endParaRPr kumimoji="1" lang="ko-KR" altLang="en-US" sz="2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  <a:cs typeface="굴림" pitchFamily="50" charset="-127"/>
              </a:endParaRP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467544" y="3364358"/>
            <a:ext cx="1043685" cy="1238250"/>
            <a:chOff x="385" y="1206"/>
            <a:chExt cx="624" cy="588"/>
          </a:xfrm>
        </p:grpSpPr>
        <p:pic>
          <p:nvPicPr>
            <p:cNvPr id="2060" name="Picture 52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206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797" name="Rectangle 53"/>
            <p:cNvSpPr>
              <a:spLocks noChangeArrowheads="1"/>
            </p:cNvSpPr>
            <p:nvPr/>
          </p:nvSpPr>
          <p:spPr bwMode="auto">
            <a:xfrm>
              <a:off x="600" y="1341"/>
              <a:ext cx="248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6000" b="1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휴먼옛체" pitchFamily="18" charset="-127"/>
                  <a:cs typeface="굴림" pitchFamily="50" charset="-127"/>
                </a:rPr>
                <a:t>3</a:t>
              </a:r>
              <a:endParaRPr kumimoji="1" lang="ko-KR" altLang="ko-KR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483295" y="2247727"/>
            <a:ext cx="1031977" cy="1223509"/>
            <a:chOff x="385" y="1206"/>
            <a:chExt cx="617" cy="581"/>
          </a:xfrm>
        </p:grpSpPr>
        <p:pic>
          <p:nvPicPr>
            <p:cNvPr id="2066" name="Picture 58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206"/>
              <a:ext cx="617" cy="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803" name="Rectangle 59"/>
            <p:cNvSpPr>
              <a:spLocks noChangeArrowheads="1"/>
            </p:cNvSpPr>
            <p:nvPr/>
          </p:nvSpPr>
          <p:spPr bwMode="auto">
            <a:xfrm>
              <a:off x="591" y="1324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6000" b="1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휴먼옛체" pitchFamily="18" charset="-127"/>
                  <a:cs typeface="굴림" pitchFamily="50" charset="-127"/>
                </a:rPr>
                <a:t>2</a:t>
              </a:r>
              <a:endParaRPr kumimoji="1" lang="ko-KR" altLang="ko-KR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1220068" y="1037315"/>
            <a:ext cx="6884516" cy="1112838"/>
            <a:chOff x="1035" y="824"/>
            <a:chExt cx="5066" cy="701"/>
          </a:xfrm>
        </p:grpSpPr>
        <p:pic>
          <p:nvPicPr>
            <p:cNvPr id="2069" name="Picture 61" descr="6_5"/>
            <p:cNvPicPr>
              <a:picLocks noChangeAspect="1" noChangeArrowheads="1"/>
            </p:cNvPicPr>
            <p:nvPr/>
          </p:nvPicPr>
          <p:blipFill>
            <a:blip r:embed="rId3" cstate="print">
              <a:lum bright="80000" contrast="50000"/>
            </a:blip>
            <a:srcRect l="16536"/>
            <a:stretch>
              <a:fillRect/>
            </a:stretch>
          </p:blipFill>
          <p:spPr bwMode="auto">
            <a:xfrm>
              <a:off x="1035" y="824"/>
              <a:ext cx="5066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70" name="Rectangle 62"/>
            <p:cNvSpPr>
              <a:spLocks noChangeArrowheads="1"/>
            </p:cNvSpPr>
            <p:nvPr/>
          </p:nvSpPr>
          <p:spPr bwMode="auto">
            <a:xfrm>
              <a:off x="1292" y="979"/>
              <a:ext cx="84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kumimoji="1" lang="ko-KR" altLang="en-US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현 황</a:t>
              </a:r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471117" y="1133699"/>
            <a:ext cx="1040340" cy="1236144"/>
            <a:chOff x="385" y="1206"/>
            <a:chExt cx="622" cy="587"/>
          </a:xfrm>
        </p:grpSpPr>
        <p:pic>
          <p:nvPicPr>
            <p:cNvPr id="2072" name="Picture 64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206"/>
              <a:ext cx="622" cy="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809" name="Rectangle 65"/>
            <p:cNvSpPr>
              <a:spLocks noChangeArrowheads="1"/>
            </p:cNvSpPr>
            <p:nvPr/>
          </p:nvSpPr>
          <p:spPr bwMode="auto">
            <a:xfrm>
              <a:off x="586" y="1340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6000" b="1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휴먼옛체" pitchFamily="18" charset="-127"/>
                  <a:cs typeface="굴림" pitchFamily="50" charset="-127"/>
                </a:rPr>
                <a:t>1</a:t>
              </a:r>
              <a:endParaRPr kumimoji="1" lang="ko-KR" altLang="ko-KR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sp>
        <p:nvSpPr>
          <p:cNvPr id="2081" name="모서리가 둥근 직사각형 43"/>
          <p:cNvSpPr>
            <a:spLocks noChangeArrowheads="1"/>
          </p:cNvSpPr>
          <p:nvPr/>
        </p:nvSpPr>
        <p:spPr bwMode="auto">
          <a:xfrm>
            <a:off x="5785870" y="4993236"/>
            <a:ext cx="2629597" cy="408623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9" name="Group 60"/>
          <p:cNvGrpSpPr>
            <a:grpSpLocks/>
          </p:cNvGrpSpPr>
          <p:nvPr/>
        </p:nvGrpSpPr>
        <p:grpSpPr bwMode="auto">
          <a:xfrm>
            <a:off x="1220432" y="4365104"/>
            <a:ext cx="6884516" cy="1112838"/>
            <a:chOff x="1035" y="799"/>
            <a:chExt cx="5066" cy="701"/>
          </a:xfrm>
        </p:grpSpPr>
        <p:pic>
          <p:nvPicPr>
            <p:cNvPr id="43" name="Picture 61" descr="6_5"/>
            <p:cNvPicPr>
              <a:picLocks noChangeAspect="1" noChangeArrowheads="1"/>
            </p:cNvPicPr>
            <p:nvPr/>
          </p:nvPicPr>
          <p:blipFill>
            <a:blip r:embed="rId3" cstate="print">
              <a:lum bright="80000" contrast="50000"/>
            </a:blip>
            <a:srcRect l="16536"/>
            <a:stretch>
              <a:fillRect/>
            </a:stretch>
          </p:blipFill>
          <p:spPr bwMode="auto">
            <a:xfrm>
              <a:off x="1035" y="799"/>
              <a:ext cx="5066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Rectangle 62"/>
            <p:cNvSpPr>
              <a:spLocks noChangeArrowheads="1"/>
            </p:cNvSpPr>
            <p:nvPr/>
          </p:nvSpPr>
          <p:spPr bwMode="auto">
            <a:xfrm>
              <a:off x="1327" y="984"/>
              <a:ext cx="407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kumimoji="1" lang="ko-KR" altLang="en-US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사업수행 실적</a:t>
              </a:r>
            </a:p>
          </p:txBody>
        </p:sp>
      </p:grpSp>
      <p:grpSp>
        <p:nvGrpSpPr>
          <p:cNvPr id="10" name="Group 63"/>
          <p:cNvGrpSpPr>
            <a:grpSpLocks/>
          </p:cNvGrpSpPr>
          <p:nvPr/>
        </p:nvGrpSpPr>
        <p:grpSpPr bwMode="auto">
          <a:xfrm>
            <a:off x="471117" y="4446067"/>
            <a:ext cx="1043685" cy="1238250"/>
            <a:chOff x="385" y="1206"/>
            <a:chExt cx="624" cy="588"/>
          </a:xfrm>
        </p:grpSpPr>
        <p:pic>
          <p:nvPicPr>
            <p:cNvPr id="46" name="Picture 64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206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Rectangle 65"/>
            <p:cNvSpPr>
              <a:spLocks noChangeArrowheads="1"/>
            </p:cNvSpPr>
            <p:nvPr/>
          </p:nvSpPr>
          <p:spPr bwMode="auto">
            <a:xfrm>
              <a:off x="586" y="1330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6000" b="1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Arial" pitchFamily="34" charset="0"/>
                  <a:ea typeface="휴먼옛체" pitchFamily="18" charset="-127"/>
                  <a:cs typeface="굴림" pitchFamily="50" charset="-127"/>
                </a:rPr>
                <a:t>4</a:t>
              </a:r>
              <a:endParaRPr kumimoji="1" lang="ko-KR" altLang="ko-KR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grpSp>
        <p:nvGrpSpPr>
          <p:cNvPr id="31" name="Group 60"/>
          <p:cNvGrpSpPr>
            <a:grpSpLocks/>
          </p:cNvGrpSpPr>
          <p:nvPr/>
        </p:nvGrpSpPr>
        <p:grpSpPr bwMode="auto">
          <a:xfrm>
            <a:off x="1259632" y="5556522"/>
            <a:ext cx="6884516" cy="1040830"/>
            <a:chOff x="1035" y="799"/>
            <a:chExt cx="5066" cy="701"/>
          </a:xfrm>
        </p:grpSpPr>
        <p:pic>
          <p:nvPicPr>
            <p:cNvPr id="32" name="Picture 61" descr="6_5"/>
            <p:cNvPicPr>
              <a:picLocks noChangeAspect="1" noChangeArrowheads="1"/>
            </p:cNvPicPr>
            <p:nvPr/>
          </p:nvPicPr>
          <p:blipFill>
            <a:blip r:embed="rId3" cstate="print">
              <a:lum bright="80000" contrast="50000"/>
            </a:blip>
            <a:srcRect l="16536"/>
            <a:stretch>
              <a:fillRect/>
            </a:stretch>
          </p:blipFill>
          <p:spPr bwMode="auto">
            <a:xfrm>
              <a:off x="1035" y="799"/>
              <a:ext cx="5066" cy="7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62"/>
            <p:cNvSpPr>
              <a:spLocks noChangeArrowheads="1"/>
            </p:cNvSpPr>
            <p:nvPr/>
          </p:nvSpPr>
          <p:spPr bwMode="auto">
            <a:xfrm>
              <a:off x="1292" y="979"/>
              <a:ext cx="4077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 </a:t>
              </a:r>
              <a:r>
                <a:rPr kumimoji="1" lang="ko-KR" altLang="en-US" sz="28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  <a:cs typeface="굴림" pitchFamily="50" charset="-127"/>
                </a:rPr>
                <a:t>사업추진 결과 및 기대효과</a:t>
              </a:r>
            </a:p>
          </p:txBody>
        </p:sp>
      </p:grpSp>
      <p:grpSp>
        <p:nvGrpSpPr>
          <p:cNvPr id="34" name="Group 63"/>
          <p:cNvGrpSpPr>
            <a:grpSpLocks/>
          </p:cNvGrpSpPr>
          <p:nvPr/>
        </p:nvGrpSpPr>
        <p:grpSpPr bwMode="auto">
          <a:xfrm>
            <a:off x="467544" y="5553471"/>
            <a:ext cx="1064699" cy="1260156"/>
            <a:chOff x="385" y="1206"/>
            <a:chExt cx="603" cy="568"/>
          </a:xfrm>
        </p:grpSpPr>
        <p:pic>
          <p:nvPicPr>
            <p:cNvPr id="35" name="Picture 64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" y="1206"/>
              <a:ext cx="603" cy="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Rectangle 65"/>
            <p:cNvSpPr>
              <a:spLocks noChangeArrowheads="1"/>
            </p:cNvSpPr>
            <p:nvPr/>
          </p:nvSpPr>
          <p:spPr bwMode="auto">
            <a:xfrm>
              <a:off x="607" y="1340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2"/>
              </a:outerShdw>
            </a:effec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6000" b="1" u="none" strike="noStrike" cap="none" normalizeH="0" baseline="3000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맑은 고딕"/>
                  <a:ea typeface="맑은 고딕"/>
                  <a:cs typeface="굴림" pitchFamily="50" charset="-127"/>
                </a:rPr>
                <a:t>5</a:t>
              </a:r>
              <a:endParaRPr kumimoji="1" lang="ko-KR" altLang="ko-KR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endParaRPr>
            </a:p>
          </p:txBody>
        </p:sp>
      </p:grpSp>
      <p:pic>
        <p:nvPicPr>
          <p:cNvPr id="37" name="Picture 34" descr="contents-bar"/>
          <p:cNvPicPr>
            <a:picLocks noChangeAspect="1" noChangeArrowheads="1"/>
          </p:cNvPicPr>
          <p:nvPr/>
        </p:nvPicPr>
        <p:blipFill>
          <a:blip r:embed="rId5" cstate="print"/>
          <a:srcRect l="15492"/>
          <a:stretch>
            <a:fillRect/>
          </a:stretch>
        </p:blipFill>
        <p:spPr bwMode="auto">
          <a:xfrm>
            <a:off x="107504" y="-128943"/>
            <a:ext cx="751551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제목 25"/>
          <p:cNvSpPr>
            <a:spLocks noGrp="1"/>
          </p:cNvSpPr>
          <p:nvPr>
            <p:ph type="title"/>
          </p:nvPr>
        </p:nvSpPr>
        <p:spPr>
          <a:xfrm>
            <a:off x="323528" y="116632"/>
            <a:ext cx="3490999" cy="5760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ko-KR" altLang="en-US" sz="2800" b="1" dirty="0" smtClean="0">
                <a:solidFill>
                  <a:schemeClr val="accent6">
                    <a:lumMod val="75000"/>
                  </a:schemeClr>
                </a:solidFill>
                <a:latin typeface="HY동녘M" pitchFamily="18" charset="-127"/>
                <a:ea typeface="HY동녘M" pitchFamily="18" charset="-127"/>
                <a:cs typeface="Arial" pitchFamily="34" charset="0"/>
              </a:rPr>
              <a:t> </a:t>
            </a:r>
            <a:r>
              <a:rPr lang="ko-KR" altLang="en-US" sz="2800" b="1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목  차</a:t>
            </a:r>
            <a:endParaRPr lang="ko-KR" altLang="en-US" sz="2800" b="1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 descr="대구광역시 지도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8176" y="2200062"/>
            <a:ext cx="5219179" cy="3672408"/>
          </a:xfr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2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현 황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7" name="Picture 36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436096" y="2334359"/>
            <a:ext cx="360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 smtClean="0">
                <a:latin typeface="HY동녘M" pitchFamily="18" charset="-127"/>
                <a:ea typeface="HY동녘M" pitchFamily="18" charset="-127"/>
              </a:rPr>
              <a:t>  </a:t>
            </a:r>
            <a:r>
              <a:rPr lang="ko-KR" altLang="en-US" sz="2800" b="1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대구광역시</a:t>
            </a:r>
            <a:endParaRPr lang="en-US" altLang="ko-KR" sz="28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ko-KR" altLang="en-US" sz="28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면적 </a:t>
            </a: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: 883.68K㎡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인구 </a:t>
            </a: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: 2,529,300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명</a:t>
            </a:r>
            <a:endParaRPr lang="en-US" altLang="ko-KR" sz="24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행정구역</a:t>
            </a: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: 7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구 </a:t>
            </a:r>
            <a:r>
              <a:rPr lang="en-US" altLang="ko-KR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1</a:t>
            </a:r>
            <a:r>
              <a:rPr lang="ko-KR" altLang="en-US" sz="24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군</a:t>
            </a:r>
            <a:endParaRPr lang="ko-KR" altLang="en-US" sz="2800" dirty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2050" name="Picture 2" descr="대구광역시 LOG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1905" y="5399880"/>
            <a:ext cx="1400175" cy="333376"/>
          </a:xfrm>
          <a:prstGeom prst="rect">
            <a:avLst/>
          </a:prstGeom>
          <a:noFill/>
        </p:spPr>
      </p:pic>
      <p:pic>
        <p:nvPicPr>
          <p:cNvPr id="2052" name="Picture 4" descr="Colorful Daegu 대구광역시 - 희망의 도시, 일류 대구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8925" y="1239491"/>
            <a:ext cx="2200275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730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호스피스완화의료 전문기관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115100"/>
            <a:ext cx="5112568" cy="448225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현 황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67544" y="1196752"/>
            <a:ext cx="5544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400" b="1" dirty="0" smtClean="0">
                <a:solidFill>
                  <a:srgbClr val="000066"/>
                </a:solidFill>
              </a:rPr>
              <a:t>대구 경북지역 호스피스 기관 현황</a:t>
            </a:r>
            <a:endParaRPr lang="ko-KR" altLang="en-US" sz="2400" b="1" dirty="0">
              <a:solidFill>
                <a:srgbClr val="00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6468" y="2204864"/>
            <a:ext cx="3692036" cy="42403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대구지역 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암환자완화의료기관 </a:t>
            </a:r>
            <a:r>
              <a:rPr lang="en-US" altLang="ko-KR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-7</a:t>
            </a: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개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가정호스피스 제공기관</a:t>
            </a:r>
            <a:r>
              <a:rPr lang="en-US" altLang="ko-KR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-3</a:t>
            </a: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개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  대구보훈병원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  계명대학교 동산의료원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동녘M" pitchFamily="18" charset="-127"/>
                <a:ea typeface="HY동녘M" pitchFamily="18" charset="-127"/>
              </a:rPr>
              <a:t>   대구파티마병원</a:t>
            </a:r>
            <a:endParaRPr lang="en-US" altLang="ko-KR" sz="2000" dirty="0" smtClean="0">
              <a:solidFill>
                <a:srgbClr val="000066"/>
              </a:solidFill>
              <a:latin typeface="HY동녘M" pitchFamily="18" charset="-127"/>
              <a:ea typeface="HY동녘M" pitchFamily="18" charset="-127"/>
            </a:endParaRPr>
          </a:p>
          <a:p>
            <a:pPr>
              <a:lnSpc>
                <a:spcPct val="200000"/>
              </a:lnSpc>
            </a:pPr>
            <a:endParaRPr lang="ko-KR" altLang="en-US" dirty="0">
              <a:latin typeface="HY동녘M" pitchFamily="18" charset="-127"/>
              <a:ea typeface="HY동녘M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067944" y="3068960"/>
            <a:ext cx="1008112" cy="1512168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180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현 황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14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5536" y="1033572"/>
            <a:ext cx="394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4"/>
              </a:buBlip>
            </a:pPr>
            <a:r>
              <a:rPr lang="ko-KR" altLang="en-US" sz="2800" b="1" dirty="0" smtClean="0">
                <a:solidFill>
                  <a:srgbClr val="000066"/>
                </a:solidFill>
              </a:rPr>
              <a:t>대구보훈병원</a:t>
            </a:r>
            <a:endParaRPr lang="ko-KR" altLang="en-US" sz="2800" b="1" dirty="0">
              <a:solidFill>
                <a:srgbClr val="000066"/>
              </a:solidFill>
            </a:endParaRPr>
          </a:p>
        </p:txBody>
      </p:sp>
      <p:grpSp>
        <p:nvGrpSpPr>
          <p:cNvPr id="3" name="그룹 8"/>
          <p:cNvGrpSpPr/>
          <p:nvPr/>
        </p:nvGrpSpPr>
        <p:grpSpPr>
          <a:xfrm>
            <a:off x="179512" y="1556792"/>
            <a:ext cx="8786874" cy="5284418"/>
            <a:chOff x="611560" y="1357558"/>
            <a:chExt cx="8786874" cy="5284418"/>
          </a:xfrm>
        </p:grpSpPr>
        <p:pic>
          <p:nvPicPr>
            <p:cNvPr id="22" name="Picture 3" descr="투명판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1560" y="1357558"/>
              <a:ext cx="8786874" cy="5284418"/>
            </a:xfrm>
            <a:prstGeom prst="rect">
              <a:avLst/>
            </a:prstGeom>
            <a:noFill/>
          </p:spPr>
        </p:pic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2954226" y="4627002"/>
              <a:ext cx="614366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애국지사</a:t>
              </a: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상이군경 등 국가유공자 국비진료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sym typeface="Wingdings 3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 w="50800"/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  <a:sym typeface="Wingdings 3"/>
                </a:rPr>
                <a:t>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국가유공자 </a:t>
              </a:r>
              <a:r>
                <a:rPr kumimoji="0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유</a:t>
              </a:r>
              <a:r>
                <a:rPr kumimoji="0" lang="ko-KR" altLang="en-US" sz="1800" b="0" i="0" u="none" strike="noStrike" kern="0" cap="none" spc="-20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ㆍ</a:t>
              </a:r>
              <a:r>
                <a:rPr kumimoji="0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가족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및 참전군인 등에 대한 감면진료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고엽제피해자 검진 및 후유증 환자 진료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국가유공자 신체검사 및 일반 지역주민 진료</a:t>
              </a:r>
            </a:p>
          </p:txBody>
        </p:sp>
        <p:sp>
          <p:nvSpPr>
            <p:cNvPr id="24" name="제목 24"/>
            <p:cNvSpPr txBox="1">
              <a:spLocks/>
            </p:cNvSpPr>
            <p:nvPr/>
          </p:nvSpPr>
          <p:spPr>
            <a:xfrm>
              <a:off x="1298042" y="4653136"/>
              <a:ext cx="2286016" cy="57150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500" b="1" noProof="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  <a:cs typeface="+mj-cs"/>
                </a:rPr>
                <a:t>2</a:t>
              </a:r>
              <a:r>
                <a:rPr kumimoji="0" lang="en-US" altLang="ko-KR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  <a:cs typeface="+mj-cs"/>
                </a:rPr>
                <a:t>. </a:t>
              </a:r>
              <a:r>
                <a:rPr kumimoji="0" lang="ko-KR" altLang="en-US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맑은 고딕" pitchFamily="50" charset="-127"/>
                  <a:ea typeface="맑은 고딕" pitchFamily="50" charset="-127"/>
                  <a:cs typeface="+mj-cs"/>
                </a:rPr>
                <a:t>임 무</a:t>
              </a:r>
              <a:endParaRPr kumimoji="0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4151587" y="2387379"/>
              <a:ext cx="5067335" cy="168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`93.  2  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대구보훈병원 준공개원 </a:t>
              </a:r>
              <a:endParaRPr kumimoji="0" lang="en-US" altLang="ko-KR" sz="1800" b="0" i="0" u="none" strike="noStrike" kern="0" cap="none" spc="-100" normalizeH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`07. 11 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동관 준공</a:t>
              </a: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6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`08. 11 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서관 </a:t>
              </a:r>
              <a:r>
                <a:rPr kumimoji="0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리모델링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완공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lnSpc>
                  <a:spcPct val="150000"/>
                </a:lnSpc>
                <a:buBlip>
                  <a:blip r:embed="rId6"/>
                </a:buBlip>
                <a:defRPr/>
              </a:pP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`09.   1   500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병상 운영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제목 24"/>
            <p:cNvSpPr txBox="1">
              <a:spLocks/>
            </p:cNvSpPr>
            <p:nvPr/>
          </p:nvSpPr>
          <p:spPr>
            <a:xfrm>
              <a:off x="4079579" y="1739307"/>
              <a:ext cx="1785950" cy="57150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  <a:cs typeface="+mj-cs"/>
                </a:rPr>
                <a:t>1</a:t>
              </a:r>
              <a:r>
                <a:rPr kumimoji="0" lang="en-US" altLang="ko-KR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  <a:cs typeface="+mj-cs"/>
                </a:rPr>
                <a:t>. </a:t>
              </a:r>
              <a:r>
                <a:rPr kumimoji="0" lang="ko-KR" altLang="en-US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  <a:cs typeface="+mj-cs"/>
                </a:rPr>
                <a:t>연 혁</a:t>
              </a:r>
              <a:endParaRPr kumimoji="0" lang="ko-KR" altLang="en-US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  <p:pic>
          <p:nvPicPr>
            <p:cNvPr id="27" name="그림 26" descr="DSCF0043-수정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3056" y="1621704"/>
              <a:ext cx="3211290" cy="2959424"/>
            </a:xfrm>
            <a:prstGeom prst="rect">
              <a:avLst/>
            </a:prstGeom>
            <a:ln>
              <a:noFill/>
            </a:ln>
            <a:effectLst>
              <a:softEdge rad="317500"/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68110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현 황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14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1" name="그룹 8"/>
          <p:cNvGrpSpPr/>
          <p:nvPr/>
        </p:nvGrpSpPr>
        <p:grpSpPr>
          <a:xfrm>
            <a:off x="180390" y="1495500"/>
            <a:ext cx="8786874" cy="5284418"/>
            <a:chOff x="588746" y="1357558"/>
            <a:chExt cx="8786874" cy="5284418"/>
          </a:xfrm>
        </p:grpSpPr>
        <p:pic>
          <p:nvPicPr>
            <p:cNvPr id="22" name="Picture 3" descr="투명판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8746" y="1357558"/>
              <a:ext cx="8786874" cy="5284418"/>
            </a:xfrm>
            <a:prstGeom prst="rect">
              <a:avLst/>
            </a:prstGeom>
            <a:noFill/>
          </p:spPr>
        </p:pic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4052841" y="2338164"/>
              <a:ext cx="4959963" cy="4093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5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`02.  10   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호스피스 </a:t>
              </a:r>
              <a:r>
                <a:rPr kumimoji="0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사업실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마련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R="0" lvl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altLang="ko-KR" kern="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             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전담의사 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전담간호사 지정</a:t>
              </a:r>
              <a:endParaRPr lang="en-US" altLang="ko-KR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altLang="ko-KR" sz="1800" b="0" i="0" u="none" strike="noStrike" kern="0" cap="none" spc="-100" normalizeH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en-US" altLang="ko-KR" sz="1800" b="0" i="0" u="none" strike="noStrike" kern="0" cap="none" spc="-100" normalizeH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                  </a:t>
              </a:r>
              <a:r>
                <a:rPr kumimoji="0" lang="ko-KR" altLang="en-US" sz="1800" b="0" i="0" u="none" strike="noStrike" kern="0" cap="none" spc="-100" normalizeH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산재형</a:t>
              </a:r>
              <a:r>
                <a:rPr kumimoji="0" lang="ko-KR" altLang="en-US" sz="1800" b="0" i="0" u="none" strike="noStrike" kern="0" cap="none" spc="-100" normalizeH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호스피스 </a:t>
              </a:r>
              <a:r>
                <a:rPr lang="ko-KR" altLang="en-US" kern="0" spc="-1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kern="0" spc="-1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시작</a:t>
              </a:r>
              <a:endParaRPr lang="en-US" altLang="ko-KR" kern="0" spc="-1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ko-KR" sz="800" b="0" i="0" u="none" strike="noStrike" kern="0" cap="none" spc="-100" normalizeH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5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`04.  9    </a:t>
              </a:r>
              <a:r>
                <a:rPr kumimoji="0" lang="ko-KR" altLang="en-US" sz="1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호스피스과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외래 개설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Blip>
                  <a:blip r:embed="rId5"/>
                </a:buBlip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`08. 11   16</a:t>
              </a:r>
              <a:r>
                <a:rPr kumimoji="0" lang="ko-KR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병상의 완화의료전문병동 오픈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buBlip>
                  <a:blip r:embed="rId5"/>
                </a:buBlip>
                <a:defRPr/>
              </a:pP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`</a:t>
              </a:r>
              <a:r>
                <a:rPr lang="en-US" altLang="ko-KR" kern="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08. 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12   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말기암환자 전문의료기관 지정</a:t>
              </a:r>
              <a:endParaRPr lang="en-US" altLang="ko-KR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defRPr/>
              </a:pP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buBlip>
                  <a:blip r:embed="rId5"/>
                </a:buBlip>
                <a:defRPr/>
              </a:pP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`09.  1    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완화의료전문기관 지원사업  선정</a:t>
              </a:r>
              <a:endParaRPr lang="en-US" altLang="ko-KR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defRPr/>
              </a:pP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buBlip>
                  <a:blip r:embed="rId5"/>
                </a:buBlip>
                <a:defRPr/>
              </a:pP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`09. 12   19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병상으로 증설 운영</a:t>
              </a:r>
              <a:endParaRPr lang="en-US" altLang="ko-KR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defRPr/>
              </a:pPr>
              <a:endParaRPr lang="en-US" altLang="ko-KR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lvl="0" latinLnBrk="0">
                <a:buBlip>
                  <a:blip r:embed="rId5"/>
                </a:buBlip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en-US" altLang="ko-K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`1</a:t>
              </a:r>
              <a:r>
                <a:rPr lang="en-US" altLang="ko-KR" kern="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en-US" altLang="ko-KR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.  8   </a:t>
              </a:r>
              <a:r>
                <a:rPr lang="ko-KR" altLang="en-US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시작</a:t>
              </a:r>
              <a:endPara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제목 24"/>
            <p:cNvSpPr txBox="1">
              <a:spLocks/>
            </p:cNvSpPr>
            <p:nvPr/>
          </p:nvSpPr>
          <p:spPr>
            <a:xfrm>
              <a:off x="5628428" y="1562866"/>
              <a:ext cx="1785950" cy="57150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  <a:cs typeface="+mj-cs"/>
                </a:rPr>
                <a:t>연 혁</a:t>
              </a:r>
              <a:endParaRPr kumimoji="0" lang="ko-KR" altLang="en-US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+mj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67544" y="1052736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6"/>
              </a:buBlip>
            </a:pPr>
            <a:r>
              <a:rPr lang="ko-KR" altLang="en-US" sz="2400" b="1" dirty="0" smtClean="0">
                <a:solidFill>
                  <a:srgbClr val="000066"/>
                </a:solidFill>
              </a:rPr>
              <a:t>대구보훈병원 호스피스</a:t>
            </a:r>
            <a:endParaRPr lang="ko-KR" altLang="en-US" sz="2400" b="1" dirty="0">
              <a:solidFill>
                <a:srgbClr val="0000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669" y="2087878"/>
            <a:ext cx="2664296" cy="290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219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62000" y="1413522"/>
            <a:ext cx="8530480" cy="50398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2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늦은 호스피스 의뢰 시기로  환자와 가족이 양질의 </a:t>
            </a:r>
            <a:endParaRPr lang="en-US" altLang="ko-KR" sz="22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2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2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호스피스서비스를 받지 못하는 </a:t>
            </a:r>
            <a:r>
              <a:rPr lang="ko-KR" altLang="en-US" sz="22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현실</a:t>
            </a:r>
            <a:endParaRPr lang="en-US" altLang="ko-KR" sz="22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말기암환자들이  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차 의료기관에서 진료받기를 원함</a:t>
            </a:r>
            <a:endParaRPr lang="en-US" altLang="ko-KR" sz="1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완화의료기관으로의 의뢰 시기가 늦음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완화의료병동 </a:t>
            </a: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평균 재원일수 </a:t>
            </a: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15.1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본원 </a:t>
            </a: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완화의료병동 퇴원 환자 중 </a:t>
            </a: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75.7% </a:t>
            </a: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사망으로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퇴원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ko-KR" altLang="en-US" sz="22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병동 호스피스 서비스 제공의 </a:t>
            </a:r>
            <a:r>
              <a:rPr lang="ko-KR" altLang="en-US" sz="22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한계성</a:t>
            </a:r>
            <a:endParaRPr lang="en-US" altLang="ko-KR" sz="22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ko-KR" altLang="en-US" sz="22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완화의료병동의 운영의 어려움</a:t>
            </a:r>
            <a:endParaRPr lang="en-US" altLang="ko-KR" sz="22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낮은 </a:t>
            </a: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완화의료병동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병상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(19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병상</a:t>
            </a: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8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가동율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(’11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72.6%, 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’12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80%)</a:t>
            </a: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endParaRPr lang="ko-KR" altLang="en-US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1894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사업의</a:t>
            </a:r>
            <a:r>
              <a:rPr lang="ko-KR" altLang="en-US" sz="2800" kern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필요성 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6016" y="1268760"/>
            <a:ext cx="8291264" cy="3096344"/>
          </a:xfrm>
        </p:spPr>
        <p:txBody>
          <a:bodyPr>
            <a:noAutofit/>
          </a:bodyPr>
          <a:lstStyle/>
          <a:p>
            <a:pPr>
              <a:lnSpc>
                <a:spcPct val="250000"/>
              </a:lnSpc>
              <a:buBlip>
                <a:blip r:embed="rId2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장기재원환자 </a:t>
            </a:r>
            <a:r>
              <a: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및 </a:t>
            </a:r>
            <a:r>
              <a: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대기환자의 적체에 </a:t>
            </a:r>
            <a:r>
              <a: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대한 대안의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필요성</a:t>
            </a:r>
            <a:endParaRPr lang="en-US" altLang="ko-KR" sz="2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50000"/>
              </a:lnSpc>
              <a:buBlip>
                <a:blip r:embed="rId2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완화의료병동의 효율적 운영</a:t>
            </a:r>
            <a:endParaRPr lang="en-US" altLang="ko-KR" sz="2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50000"/>
              </a:lnSpc>
              <a:buBlip>
                <a:blip r:embed="rId2"/>
              </a:buBlip>
            </a:pPr>
            <a:r>
              <a:rPr lang="ko-KR" altLang="en-US" sz="2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익숙한 </a:t>
            </a:r>
            <a:r>
              <a:rPr lang="ko-KR" altLang="en-US" sz="2400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환경</a:t>
            </a:r>
            <a:r>
              <a: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에서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호스피스를 제공받기를 원함</a:t>
            </a:r>
            <a:endParaRPr lang="en-US" altLang="ko-KR" sz="2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50000"/>
              </a:lnSpc>
              <a:buBlip>
                <a:blip r:embed="rId2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간병과 퇴원에 대한 부담감</a:t>
            </a:r>
            <a:endParaRPr lang="en-US" altLang="ko-KR" sz="2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250000"/>
              </a:lnSpc>
              <a:buBlip>
                <a:blip r:embed="rId2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원하는 시기에 입원하기 어려움</a:t>
            </a:r>
            <a:endParaRPr lang="en-US" altLang="ko-KR" sz="2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사업의</a:t>
            </a:r>
            <a:r>
              <a:rPr lang="ko-KR" altLang="en-US" sz="2800" kern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필요성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7"/>
            <a:ext cx="8229600" cy="16847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ko-KR" altLang="en-US" sz="2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환자가 원하는 곳에서 호스피스를 제공하여 환자와 가족의 삶의 질을 향상</a:t>
            </a:r>
            <a:endParaRPr lang="en-US" altLang="ko-KR" sz="2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2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3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목적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043608" y="3136900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병원과 가정</a:t>
            </a:r>
            <a:r>
              <a:rPr lang="en-US" altLang="ko-KR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지역 사회 연계를 통해 환자가 원하는 곳에서 호스피스 서비스 제공</a:t>
            </a:r>
            <a:endParaRPr lang="en-US" altLang="ko-KR" sz="2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가정호스피스 </a:t>
            </a:r>
            <a:r>
              <a: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프로그램의 확대 </a:t>
            </a:r>
            <a:r>
              <a:rPr lang="ko-KR" altLang="en-US" sz="24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실시</a:t>
            </a:r>
            <a:endParaRPr lang="en-US" altLang="ko-KR" sz="2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추진 내용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852908" y="1484784"/>
            <a:ext cx="6311380" cy="830997"/>
            <a:chOff x="852908" y="1549234"/>
            <a:chExt cx="6311380" cy="830997"/>
          </a:xfrm>
        </p:grpSpPr>
        <p:sp>
          <p:nvSpPr>
            <p:cNvPr id="67" name="TextBox 66"/>
            <p:cNvSpPr txBox="1"/>
            <p:nvPr/>
          </p:nvSpPr>
          <p:spPr>
            <a:xfrm>
              <a:off x="1420740" y="1549234"/>
              <a:ext cx="57435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ko-KR" altLang="en-US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팀 구성 및 </a:t>
              </a: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프로그</a:t>
              </a:r>
              <a:r>
                <a:rPr lang="ko-KR" altLang="en-US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램 </a:t>
              </a: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계획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68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2908" y="1821021"/>
              <a:ext cx="471617" cy="383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그룹 6"/>
          <p:cNvGrpSpPr/>
          <p:nvPr/>
        </p:nvGrpSpPr>
        <p:grpSpPr>
          <a:xfrm>
            <a:off x="834221" y="2286065"/>
            <a:ext cx="4817899" cy="830997"/>
            <a:chOff x="834221" y="2286065"/>
            <a:chExt cx="4817899" cy="830997"/>
          </a:xfrm>
        </p:grpSpPr>
        <p:sp>
          <p:nvSpPr>
            <p:cNvPr id="69" name="TextBox 68"/>
            <p:cNvSpPr txBox="1"/>
            <p:nvPr/>
          </p:nvSpPr>
          <p:spPr>
            <a:xfrm>
              <a:off x="834221" y="2286065"/>
              <a:ext cx="48178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70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2907" y="2541102"/>
              <a:ext cx="471618" cy="383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그룹 9"/>
          <p:cNvGrpSpPr/>
          <p:nvPr/>
        </p:nvGrpSpPr>
        <p:grpSpPr>
          <a:xfrm>
            <a:off x="611560" y="3030051"/>
            <a:ext cx="7560840" cy="830997"/>
            <a:chOff x="611560" y="2958043"/>
            <a:chExt cx="7560840" cy="830997"/>
          </a:xfrm>
        </p:grpSpPr>
        <p:sp>
          <p:nvSpPr>
            <p:cNvPr id="71" name="TextBox 70"/>
            <p:cNvSpPr txBox="1"/>
            <p:nvPr/>
          </p:nvSpPr>
          <p:spPr>
            <a:xfrm>
              <a:off x="611560" y="2958043"/>
              <a:ext cx="756084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    지역사회 자원 연계를 통한 다양한 서비</a:t>
              </a:r>
              <a:r>
                <a:rPr lang="ko-KR" altLang="en-US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스 </a:t>
              </a: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7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2908" y="3261182"/>
              <a:ext cx="471617" cy="383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그룹 10"/>
          <p:cNvGrpSpPr/>
          <p:nvPr/>
        </p:nvGrpSpPr>
        <p:grpSpPr>
          <a:xfrm>
            <a:off x="772567" y="3966155"/>
            <a:ext cx="4231481" cy="830997"/>
            <a:chOff x="772567" y="3799703"/>
            <a:chExt cx="4231481" cy="830997"/>
          </a:xfrm>
        </p:grpSpPr>
        <p:sp>
          <p:nvSpPr>
            <p:cNvPr id="73" name="TextBox 72"/>
            <p:cNvSpPr txBox="1"/>
            <p:nvPr/>
          </p:nvSpPr>
          <p:spPr>
            <a:xfrm>
              <a:off x="772567" y="3799703"/>
              <a:ext cx="42314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홍보 활동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74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4041" y="4053270"/>
              <a:ext cx="488401" cy="383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15684" y="1628800"/>
            <a:ext cx="3396276" cy="214107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의사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가정의학과장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호스피스전문간호사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호스피스 코디네이터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완화병동 수간호사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자원봉사자</a:t>
            </a:r>
            <a:endParaRPr lang="en-US" altLang="ko-KR" sz="1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사회복지사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성직자</a:t>
            </a:r>
            <a:endParaRPr lang="en-US" altLang="ko-KR" sz="14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4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</a:pPr>
            <a:endParaRPr lang="ko-KR" altLang="en-US" sz="900" dirty="0">
              <a:solidFill>
                <a:srgbClr val="000066"/>
              </a:solidFill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1808820"/>
            <a:ext cx="3024336" cy="22682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grpSp>
        <p:nvGrpSpPr>
          <p:cNvPr id="13" name="그룹 30"/>
          <p:cNvGrpSpPr/>
          <p:nvPr/>
        </p:nvGrpSpPr>
        <p:grpSpPr>
          <a:xfrm>
            <a:off x="566122" y="1124744"/>
            <a:ext cx="7803946" cy="461665"/>
            <a:chOff x="1160542" y="2316202"/>
            <a:chExt cx="7803946" cy="461665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팀 구성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30"/>
          <p:cNvGrpSpPr/>
          <p:nvPr/>
        </p:nvGrpSpPr>
        <p:grpSpPr>
          <a:xfrm>
            <a:off x="586700" y="4551511"/>
            <a:ext cx="5209436" cy="461665"/>
            <a:chOff x="1359863" y="2316202"/>
            <a:chExt cx="5209436" cy="461665"/>
          </a:xfrm>
        </p:grpSpPr>
        <p:pic>
          <p:nvPicPr>
            <p:cNvPr id="17" name="Picture 12" descr="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59863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직사각형 17"/>
            <p:cNvSpPr/>
            <p:nvPr/>
          </p:nvSpPr>
          <p:spPr>
            <a:xfrm>
              <a:off x="1686996" y="2316202"/>
              <a:ext cx="48823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가정호스피스 의뢰절차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7" name="모서리가 둥근 직사각형 6"/>
          <p:cNvSpPr/>
          <p:nvPr/>
        </p:nvSpPr>
        <p:spPr bwMode="gray">
          <a:xfrm>
            <a:off x="585966" y="5164841"/>
            <a:ext cx="1927513" cy="1288495"/>
          </a:xfrm>
          <a:prstGeom prst="roundRect">
            <a:avLst>
              <a:gd name="adj" fmla="val 15842"/>
            </a:avLst>
          </a:prstGeom>
          <a:solidFill>
            <a:schemeClr val="accent3">
              <a:lumMod val="40000"/>
              <a:lumOff val="60000"/>
            </a:schemeClr>
          </a:solidFill>
          <a:effectLst/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가정의학과 외래</a:t>
            </a:r>
            <a:endParaRPr lang="en-US" altLang="ko-KR" sz="16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  <a:cs typeface="Arial" pitchFamily="34" charset="0"/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 또는 퇴원 시 </a:t>
            </a:r>
            <a:endParaRPr lang="en-US" altLang="ko-KR" sz="16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  <a:cs typeface="Arial" pitchFamily="34" charset="0"/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신청 </a:t>
            </a:r>
            <a:endParaRPr lang="en-US" altLang="ko-KR" sz="16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  <a:cs typeface="Arial" pitchFamily="34" charset="0"/>
            </a:endParaRPr>
          </a:p>
        </p:txBody>
      </p:sp>
      <p:sp>
        <p:nvSpPr>
          <p:cNvPr id="19" name="모서리가 둥근 직사각형 18"/>
          <p:cNvSpPr/>
          <p:nvPr/>
        </p:nvSpPr>
        <p:spPr bwMode="gray">
          <a:xfrm>
            <a:off x="2974494" y="5157192"/>
            <a:ext cx="1669514" cy="12383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가정호스피스방문간호사</a:t>
            </a:r>
            <a:endParaRPr lang="en-US" altLang="ko-KR" sz="16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  <a:cs typeface="Arial" pitchFamily="34" charset="0"/>
            </a:endParaRPr>
          </a:p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 상담</a:t>
            </a:r>
          </a:p>
        </p:txBody>
      </p:sp>
      <p:sp>
        <p:nvSpPr>
          <p:cNvPr id="21" name="모서리가 둥근 직사각형 20"/>
          <p:cNvSpPr/>
          <p:nvPr/>
        </p:nvSpPr>
        <p:spPr bwMode="gray">
          <a:xfrm>
            <a:off x="5089387" y="5157192"/>
            <a:ext cx="1426829" cy="12383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동의서 </a:t>
            </a:r>
            <a:endParaRPr lang="en-US" altLang="ko-KR" sz="1600" dirty="0">
              <a:solidFill>
                <a:schemeClr val="tx1"/>
              </a:solidFill>
              <a:latin typeface="HY강B" pitchFamily="18" charset="-127"/>
              <a:ea typeface="HY강B" pitchFamily="18" charset="-127"/>
              <a:cs typeface="Arial" pitchFamily="34" charset="0"/>
            </a:endParaRPr>
          </a:p>
          <a:p>
            <a:pPr algn="ctr"/>
            <a:r>
              <a:rPr lang="ko-KR" altLang="en-US" sz="1600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작성</a:t>
            </a: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sp>
        <p:nvSpPr>
          <p:cNvPr id="23" name="모서리가 둥근 직사각형 22"/>
          <p:cNvSpPr/>
          <p:nvPr/>
        </p:nvSpPr>
        <p:spPr bwMode="gray">
          <a:xfrm>
            <a:off x="6983382" y="5214944"/>
            <a:ext cx="1621066" cy="12383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  <a:cs typeface="Arial" pitchFamily="34" charset="0"/>
              </a:rPr>
              <a:t>가정호스피스 돌봄 제공</a:t>
            </a:r>
          </a:p>
        </p:txBody>
      </p:sp>
      <p:sp>
        <p:nvSpPr>
          <p:cNvPr id="12" name="오른쪽 화살표 11"/>
          <p:cNvSpPr/>
          <p:nvPr/>
        </p:nvSpPr>
        <p:spPr bwMode="gray">
          <a:xfrm>
            <a:off x="2602924" y="5634956"/>
            <a:ext cx="240884" cy="24231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sp>
        <p:nvSpPr>
          <p:cNvPr id="26" name="오른쪽 화살표 25"/>
          <p:cNvSpPr/>
          <p:nvPr/>
        </p:nvSpPr>
        <p:spPr bwMode="gray">
          <a:xfrm>
            <a:off x="4763164" y="5634956"/>
            <a:ext cx="240884" cy="24231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sp>
        <p:nvSpPr>
          <p:cNvPr id="27" name="오른쪽 화살표 26"/>
          <p:cNvSpPr/>
          <p:nvPr/>
        </p:nvSpPr>
        <p:spPr bwMode="gray">
          <a:xfrm>
            <a:off x="6635372" y="5661248"/>
            <a:ext cx="240884" cy="24231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2106" y="1700808"/>
            <a:ext cx="8026424" cy="31683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방문주기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월 </a:t>
            </a:r>
            <a:r>
              <a:rPr lang="en-US" altLang="ko-KR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 주치의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방문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24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시간 상담과 필요 시 방문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호스피스전문간호사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자원봉사자  팀으로 방문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필요 시 </a:t>
            </a:r>
            <a:r>
              <a:rPr lang="ko-KR" altLang="en-US" sz="20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사회복지사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코디네이터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성직자 함께 방문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2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돌봄 내용</a:t>
            </a:r>
            <a:endParaRPr lang="en-US" altLang="ko-KR" sz="22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환자상태 사정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활력징후측정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통증관리 및 조절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통증외의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증상조절</a:t>
            </a:r>
            <a:endParaRPr lang="en-US" altLang="ko-KR" sz="16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혈당검사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투약을 위한 처방의뢰 및 검사의뢰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상담 및 교육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입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퇴원 상담 및 연계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6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가사지원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영적돌봄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마사지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지역자원연계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이미용 봉사 등 제공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13" name="그룹 30"/>
          <p:cNvGrpSpPr/>
          <p:nvPr/>
        </p:nvGrpSpPr>
        <p:grpSpPr>
          <a:xfrm>
            <a:off x="566122" y="1052736"/>
            <a:ext cx="7803946" cy="461665"/>
            <a:chOff x="1160542" y="2316202"/>
            <a:chExt cx="7803946" cy="461665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돌봄 제공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755576" y="4975597"/>
            <a:ext cx="7556332" cy="1552054"/>
            <a:chOff x="971600" y="4975597"/>
            <a:chExt cx="7556332" cy="1552054"/>
          </a:xfrm>
        </p:grpSpPr>
        <p:pic>
          <p:nvPicPr>
            <p:cNvPr id="16" name="그림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546" r="15672" b="3336"/>
            <a:stretch>
              <a:fillRect/>
            </a:stretch>
          </p:blipFill>
          <p:spPr bwMode="auto">
            <a:xfrm>
              <a:off x="971600" y="4977904"/>
              <a:ext cx="1800200" cy="1547439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16016" y="4975597"/>
              <a:ext cx="1748890" cy="154974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31655" y="4977905"/>
              <a:ext cx="1812353" cy="154974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16216" y="4977905"/>
              <a:ext cx="2011716" cy="154743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8633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-142875" y="-71438"/>
            <a:ext cx="7848600" cy="1076326"/>
            <a:chOff x="-142875" y="-71438"/>
            <a:chExt cx="7848600" cy="1076326"/>
          </a:xfrm>
        </p:grpSpPr>
        <p:pic>
          <p:nvPicPr>
            <p:cNvPr id="10" name="Picture 34" descr="contents-bar"/>
            <p:cNvPicPr>
              <a:picLocks noChangeAspect="1" noChangeArrowheads="1"/>
            </p:cNvPicPr>
            <p:nvPr/>
          </p:nvPicPr>
          <p:blipFill>
            <a:blip r:embed="rId2" cstate="print"/>
            <a:srcRect l="15492"/>
            <a:stretch>
              <a:fillRect/>
            </a:stretch>
          </p:blipFill>
          <p:spPr bwMode="auto">
            <a:xfrm>
              <a:off x="288925" y="-71438"/>
              <a:ext cx="7416800" cy="1019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755576" y="188640"/>
              <a:ext cx="5074964" cy="50006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`</a:t>
              </a:r>
              <a:r>
                <a:rPr lang="ko-KR" altLang="en-US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사업 수행 실적</a:t>
              </a:r>
              <a:endParaRPr kumimoji="0" lang="ko-KR" altLang="ko-KR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12" name="Group 35"/>
            <p:cNvGrpSpPr>
              <a:grpSpLocks/>
            </p:cNvGrpSpPr>
            <p:nvPr/>
          </p:nvGrpSpPr>
          <p:grpSpPr bwMode="auto">
            <a:xfrm>
              <a:off x="-142875" y="142875"/>
              <a:ext cx="928688" cy="862013"/>
              <a:chOff x="4" y="769"/>
              <a:chExt cx="624" cy="588"/>
            </a:xfrm>
          </p:grpSpPr>
          <p:pic>
            <p:nvPicPr>
              <p:cNvPr id="13" name="Picture 36" descr="contents-ball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" y="769"/>
                <a:ext cx="62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Rectangle 37"/>
              <p:cNvSpPr>
                <a:spLocks noChangeArrowheads="1"/>
              </p:cNvSpPr>
              <p:nvPr/>
            </p:nvSpPr>
            <p:spPr bwMode="auto">
              <a:xfrm>
                <a:off x="213" y="878"/>
                <a:ext cx="227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4400" b="1" kern="0" baseline="4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  <p:grpSp>
        <p:nvGrpSpPr>
          <p:cNvPr id="15" name="그룹 14"/>
          <p:cNvGrpSpPr/>
          <p:nvPr/>
        </p:nvGrpSpPr>
        <p:grpSpPr>
          <a:xfrm>
            <a:off x="539552" y="1167135"/>
            <a:ext cx="3960439" cy="461665"/>
            <a:chOff x="840997" y="2823228"/>
            <a:chExt cx="3388830" cy="461665"/>
          </a:xfrm>
        </p:grpSpPr>
        <p:sp>
          <p:nvSpPr>
            <p:cNvPr id="16" name="TextBox 15"/>
            <p:cNvSpPr txBox="1"/>
            <p:nvPr/>
          </p:nvSpPr>
          <p:spPr>
            <a:xfrm>
              <a:off x="840997" y="2823228"/>
              <a:ext cx="338883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프로그램 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7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99142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8" name="그룹 37"/>
          <p:cNvGrpSpPr/>
          <p:nvPr/>
        </p:nvGrpSpPr>
        <p:grpSpPr>
          <a:xfrm>
            <a:off x="755576" y="1988840"/>
            <a:ext cx="7600495" cy="4077144"/>
            <a:chOff x="539552" y="1772816"/>
            <a:chExt cx="7600495" cy="4077144"/>
          </a:xfrm>
        </p:grpSpPr>
        <p:grpSp>
          <p:nvGrpSpPr>
            <p:cNvPr id="35" name="그룹 34"/>
            <p:cNvGrpSpPr/>
            <p:nvPr/>
          </p:nvGrpSpPr>
          <p:grpSpPr>
            <a:xfrm>
              <a:off x="539552" y="1772816"/>
              <a:ext cx="2376264" cy="4077144"/>
              <a:chOff x="755576" y="2082552"/>
              <a:chExt cx="2376264" cy="4154760"/>
            </a:xfrm>
          </p:grpSpPr>
          <p:sp>
            <p:nvSpPr>
              <p:cNvPr id="27" name="직사각형 26"/>
              <p:cNvSpPr/>
              <p:nvPr/>
            </p:nvSpPr>
            <p:spPr bwMode="gray">
              <a:xfrm>
                <a:off x="755576" y="2082552"/>
                <a:ext cx="2376264" cy="91440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28" name="직사각형 27"/>
              <p:cNvSpPr/>
              <p:nvPr/>
            </p:nvSpPr>
            <p:spPr bwMode="gray">
              <a:xfrm>
                <a:off x="755576" y="2996952"/>
                <a:ext cx="2376264" cy="3240360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27584" y="2302688"/>
                <a:ext cx="22365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</a:rPr>
                  <a:t>병동연계프로그램</a:t>
                </a:r>
                <a:endParaRPr lang="ko-KR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755576" y="3088665"/>
                <a:ext cx="2304256" cy="3029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ko-KR" altLang="en-US" b="1" dirty="0" err="1">
                    <a:latin typeface="+mn-ea"/>
                  </a:rPr>
                  <a:t>아로마</a:t>
                </a:r>
                <a:r>
                  <a:rPr lang="ko-KR" altLang="en-US" b="1" dirty="0">
                    <a:latin typeface="+mn-ea"/>
                  </a:rPr>
                  <a:t> 마사지</a:t>
                </a:r>
                <a:endParaRPr lang="en-US" altLang="ko-KR" b="1" dirty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>
                    <a:latin typeface="+mn-ea"/>
                  </a:rPr>
                  <a:t>기도</a:t>
                </a:r>
                <a:endParaRPr lang="en-US" altLang="ko-KR" b="1" dirty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>
                    <a:latin typeface="+mn-ea"/>
                  </a:rPr>
                  <a:t>가족 돌봄</a:t>
                </a:r>
                <a:endParaRPr lang="en-US" altLang="ko-KR" b="1" dirty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 smtClean="0">
                    <a:latin typeface="+mn-ea"/>
                  </a:rPr>
                  <a:t>성탄행사</a:t>
                </a:r>
                <a:endParaRPr lang="en-US" altLang="ko-KR" b="1" dirty="0" smtClean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 smtClean="0">
                    <a:latin typeface="+mn-ea"/>
                  </a:rPr>
                  <a:t>어버이날 행사</a:t>
                </a:r>
                <a:endParaRPr lang="en-US" altLang="ko-KR" b="1" dirty="0" smtClean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 smtClean="0">
                    <a:latin typeface="+mn-ea"/>
                  </a:rPr>
                  <a:t>추석맞이 송편 빚기</a:t>
                </a:r>
                <a:endParaRPr lang="en-US" altLang="ko-KR" b="1" dirty="0" smtClean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 smtClean="0">
                    <a:latin typeface="+mn-ea"/>
                  </a:rPr>
                  <a:t>생일축하 행사</a:t>
                </a:r>
                <a:endParaRPr lang="en-US" altLang="ko-KR" b="1" dirty="0" smtClean="0">
                  <a:latin typeface="+mn-ea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b="1" dirty="0" smtClean="0">
                    <a:latin typeface="+mn-ea"/>
                  </a:rPr>
                  <a:t>사진액자</a:t>
                </a:r>
                <a:r>
                  <a:rPr lang="en-US" altLang="ko-KR" b="1" dirty="0" smtClean="0">
                    <a:latin typeface="+mn-ea"/>
                  </a:rPr>
                  <a:t>,</a:t>
                </a:r>
                <a:r>
                  <a:rPr lang="ko-KR" altLang="en-US" b="1" dirty="0" smtClean="0">
                    <a:latin typeface="+mn-ea"/>
                  </a:rPr>
                  <a:t>앨범 제작</a:t>
                </a:r>
                <a:endParaRPr lang="en-US" altLang="ko-KR" b="1" dirty="0" smtClean="0">
                  <a:latin typeface="+mn-ea"/>
                </a:endParaRPr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3203848" y="1772816"/>
              <a:ext cx="2304256" cy="4077144"/>
              <a:chOff x="3203848" y="2082552"/>
              <a:chExt cx="2304256" cy="4154760"/>
            </a:xfrm>
          </p:grpSpPr>
          <p:sp>
            <p:nvSpPr>
              <p:cNvPr id="24" name="직사각형 23"/>
              <p:cNvSpPr/>
              <p:nvPr/>
            </p:nvSpPr>
            <p:spPr bwMode="gray">
              <a:xfrm>
                <a:off x="3203848" y="2082552"/>
                <a:ext cx="2304256" cy="91440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 bwMode="gray">
              <a:xfrm>
                <a:off x="3203848" y="2996952"/>
                <a:ext cx="2304256" cy="3240360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419872" y="2204864"/>
                <a:ext cx="172354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solidFill>
                      <a:schemeClr val="bg1"/>
                    </a:solidFill>
                  </a:rPr>
                  <a:t>가정호스피스</a:t>
                </a:r>
                <a:endParaRPr lang="en-US" altLang="ko-KR" sz="20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ko-KR" altLang="en-US" sz="2000" b="1" dirty="0" smtClean="0">
                    <a:solidFill>
                      <a:schemeClr val="bg1"/>
                    </a:solidFill>
                  </a:rPr>
                  <a:t>프로그램</a:t>
                </a:r>
                <a:endParaRPr lang="ko-KR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419872" y="3036476"/>
                <a:ext cx="1882247" cy="2634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300000"/>
                  </a:lnSpc>
                </a:pPr>
                <a:r>
                  <a:rPr lang="ko-KR" altLang="en-US" b="1" dirty="0" smtClean="0"/>
                  <a:t>봄맞이 소풍</a:t>
                </a:r>
                <a:endParaRPr lang="en-US" altLang="ko-KR" b="1" dirty="0" smtClean="0"/>
              </a:p>
              <a:p>
                <a:pPr>
                  <a:lnSpc>
                    <a:spcPct val="300000"/>
                  </a:lnSpc>
                </a:pPr>
                <a:r>
                  <a:rPr lang="ko-KR" altLang="en-US" b="1" dirty="0" smtClean="0"/>
                  <a:t>풍선요법</a:t>
                </a:r>
                <a:endParaRPr lang="en-US" altLang="ko-KR" b="1" dirty="0" smtClean="0"/>
              </a:p>
              <a:p>
                <a:pPr>
                  <a:lnSpc>
                    <a:spcPct val="300000"/>
                  </a:lnSpc>
                </a:pPr>
                <a:r>
                  <a:rPr lang="ko-KR" altLang="en-US" b="1" dirty="0" smtClean="0"/>
                  <a:t>암환자 자조모임</a:t>
                </a:r>
                <a:endParaRPr lang="ko-KR" altLang="en-US" b="1" dirty="0"/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5796136" y="1794520"/>
              <a:ext cx="2343911" cy="4010743"/>
              <a:chOff x="5940152" y="2248272"/>
              <a:chExt cx="2343911" cy="4087095"/>
            </a:xfrm>
          </p:grpSpPr>
          <p:sp>
            <p:nvSpPr>
              <p:cNvPr id="21" name="직사각형 20"/>
              <p:cNvSpPr/>
              <p:nvPr/>
            </p:nvSpPr>
            <p:spPr bwMode="gray">
              <a:xfrm>
                <a:off x="5940152" y="3090663"/>
                <a:ext cx="2304256" cy="3244704"/>
              </a:xfrm>
              <a:prstGeom prst="rect">
                <a:avLst/>
              </a:prstGeom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 bwMode="gray">
              <a:xfrm>
                <a:off x="5940152" y="2248272"/>
                <a:ext cx="2304256" cy="91440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084168" y="2492896"/>
                <a:ext cx="20697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 smtClean="0">
                    <a:solidFill>
                      <a:schemeClr val="bg1"/>
                    </a:solidFill>
                  </a:rPr>
                  <a:t>지역연계 서비스</a:t>
                </a:r>
                <a:endParaRPr lang="ko-KR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940152" y="3243691"/>
                <a:ext cx="2343911" cy="2916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ko-KR" altLang="en-US" b="1" dirty="0" smtClean="0"/>
                  <a:t>이동식변기 지원</a:t>
                </a:r>
                <a:endParaRPr lang="en-US" altLang="ko-KR" b="1" dirty="0" smtClean="0"/>
              </a:p>
              <a:p>
                <a:pPr>
                  <a:lnSpc>
                    <a:spcPct val="200000"/>
                  </a:lnSpc>
                </a:pPr>
                <a:r>
                  <a:rPr lang="ko-KR" altLang="en-US" b="1" dirty="0" smtClean="0"/>
                  <a:t>주거복지서비스 신청</a:t>
                </a:r>
                <a:endParaRPr lang="en-US" altLang="ko-KR" b="1" dirty="0" smtClean="0"/>
              </a:p>
              <a:p>
                <a:pPr>
                  <a:lnSpc>
                    <a:spcPct val="200000"/>
                  </a:lnSpc>
                </a:pPr>
                <a:r>
                  <a:rPr lang="ko-KR" altLang="en-US" b="1" dirty="0" smtClean="0"/>
                  <a:t>목욕봉사자 연계</a:t>
                </a:r>
                <a:endParaRPr lang="en-US" altLang="ko-KR" b="1" dirty="0" smtClean="0"/>
              </a:p>
              <a:p>
                <a:pPr>
                  <a:lnSpc>
                    <a:spcPct val="200000"/>
                  </a:lnSpc>
                </a:pPr>
                <a:r>
                  <a:rPr lang="ko-KR" altLang="en-US" b="1" dirty="0" smtClean="0"/>
                  <a:t>가사지원</a:t>
                </a:r>
                <a:endParaRPr lang="en-US" altLang="ko-KR" b="1" dirty="0" smtClean="0"/>
              </a:p>
              <a:p>
                <a:pPr>
                  <a:lnSpc>
                    <a:spcPct val="200000"/>
                  </a:lnSpc>
                </a:pPr>
                <a:r>
                  <a:rPr lang="ko-KR" altLang="en-US" b="1" dirty="0" smtClean="0"/>
                  <a:t>간병인 연계</a:t>
                </a:r>
                <a:endParaRPr lang="ko-KR" alt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751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3" name="그룹 6"/>
          <p:cNvGrpSpPr/>
          <p:nvPr/>
        </p:nvGrpSpPr>
        <p:grpSpPr>
          <a:xfrm>
            <a:off x="611560" y="1011505"/>
            <a:ext cx="5904656" cy="461665"/>
            <a:chOff x="840997" y="2785903"/>
            <a:chExt cx="5052438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7" y="2785903"/>
              <a:ext cx="505243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27715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TextBox 21"/>
          <p:cNvSpPr txBox="1"/>
          <p:nvPr/>
        </p:nvSpPr>
        <p:spPr>
          <a:xfrm>
            <a:off x="829565" y="1700808"/>
            <a:ext cx="2781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err="1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sz="2400" dirty="0" smtClean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 마사지</a:t>
            </a:r>
            <a:endParaRPr lang="en-US" altLang="ko-KR" sz="24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3608" y="2132856"/>
            <a:ext cx="727280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방문 시 매회 실시</a:t>
            </a:r>
            <a:endParaRPr lang="en-US" altLang="ko-KR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호호바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오일에 </a:t>
            </a: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에센셜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오일을  혼합하여  사용</a:t>
            </a:r>
            <a:endParaRPr lang="en-US" altLang="ko-KR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마사지의 효능 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 심신의 안정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혈액 순환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피로해소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피부 간호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 면역력 향상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신진대사 활성</a:t>
            </a:r>
            <a:endParaRPr lang="ko-KR" altLang="en-US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755576" y="4445113"/>
            <a:ext cx="7703846" cy="1936215"/>
            <a:chOff x="926857" y="4373104"/>
            <a:chExt cx="7703846" cy="1936215"/>
          </a:xfrm>
        </p:grpSpPr>
        <p:pic>
          <p:nvPicPr>
            <p:cNvPr id="21" name="그림 20" descr="2013-07-12 15.07.48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91880" y="4383360"/>
              <a:ext cx="2520280" cy="1901140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26857" y="4373104"/>
              <a:ext cx="2493016" cy="1936215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84168" y="4373105"/>
              <a:ext cx="2546535" cy="188528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321283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3" name="그룹 6"/>
          <p:cNvGrpSpPr/>
          <p:nvPr/>
        </p:nvGrpSpPr>
        <p:grpSpPr>
          <a:xfrm>
            <a:off x="539554" y="1208365"/>
            <a:ext cx="5976662" cy="461665"/>
            <a:chOff x="840999" y="2785903"/>
            <a:chExt cx="5114052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9" y="2785903"/>
              <a:ext cx="51140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27715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그룹 14"/>
          <p:cNvGrpSpPr/>
          <p:nvPr/>
        </p:nvGrpSpPr>
        <p:grpSpPr>
          <a:xfrm>
            <a:off x="827584" y="2359816"/>
            <a:ext cx="7509976" cy="3733480"/>
            <a:chOff x="908379" y="2225092"/>
            <a:chExt cx="7509976" cy="3733480"/>
          </a:xfrm>
        </p:grpSpPr>
        <p:pic>
          <p:nvPicPr>
            <p:cNvPr id="23" name="그림 22" descr="P1020842.JPG"/>
            <p:cNvPicPr>
              <a:picLocks noChangeAspect="1"/>
            </p:cNvPicPr>
            <p:nvPr/>
          </p:nvPicPr>
          <p:blipFill>
            <a:blip r:embed="rId5" cstate="print"/>
            <a:srcRect l="8654" r="13462"/>
            <a:stretch>
              <a:fillRect/>
            </a:stretch>
          </p:blipFill>
          <p:spPr>
            <a:xfrm rot="5400000">
              <a:off x="3066071" y="2657452"/>
              <a:ext cx="3264363" cy="2399644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24" name="그림 23" descr="Photo622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42090" y="2225092"/>
              <a:ext cx="2376265" cy="3264363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3978171" y="5579948"/>
              <a:ext cx="1296144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말벗</a:t>
              </a:r>
              <a:endParaRPr lang="ko-KR" altLang="en-US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48470" y="5579948"/>
              <a:ext cx="1296144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가족 돌봄</a:t>
              </a:r>
              <a:endParaRPr lang="ko-KR" alt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75656" y="5589240"/>
              <a:ext cx="1296144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smtClean="0"/>
                <a:t>기도</a:t>
              </a:r>
              <a:endParaRPr lang="ko-KR" altLang="en-US" b="1" dirty="0"/>
            </a:p>
          </p:txBody>
        </p:sp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8379" y="2225092"/>
              <a:ext cx="2448273" cy="3264363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21892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55755" y="2132856"/>
            <a:ext cx="3156205" cy="16265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   시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2012. 12. 27 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장   소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요양원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가정</a:t>
            </a:r>
            <a:endParaRPr lang="en-US" altLang="ko-KR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대상자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4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endParaRPr lang="ko-KR" altLang="en-US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그룹 13"/>
          <p:cNvGrpSpPr/>
          <p:nvPr/>
        </p:nvGrpSpPr>
        <p:grpSpPr>
          <a:xfrm>
            <a:off x="-142875" y="-71438"/>
            <a:ext cx="7848600" cy="1076326"/>
            <a:chOff x="-142875" y="-71438"/>
            <a:chExt cx="7848600" cy="1076326"/>
          </a:xfrm>
        </p:grpSpPr>
        <p:pic>
          <p:nvPicPr>
            <p:cNvPr id="5" name="Picture 34" descr="contents-bar"/>
            <p:cNvPicPr>
              <a:picLocks noChangeAspect="1" noChangeArrowheads="1"/>
            </p:cNvPicPr>
            <p:nvPr/>
          </p:nvPicPr>
          <p:blipFill>
            <a:blip r:embed="rId2" cstate="print"/>
            <a:srcRect l="15492"/>
            <a:stretch>
              <a:fillRect/>
            </a:stretch>
          </p:blipFill>
          <p:spPr bwMode="auto">
            <a:xfrm>
              <a:off x="288925" y="-71438"/>
              <a:ext cx="7416800" cy="1019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6"/>
            <p:cNvSpPr txBox="1">
              <a:spLocks noChangeArrowheads="1"/>
            </p:cNvSpPr>
            <p:nvPr/>
          </p:nvSpPr>
          <p:spPr bwMode="auto">
            <a:xfrm>
              <a:off x="755576" y="188640"/>
              <a:ext cx="5074964" cy="50006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`</a:t>
              </a:r>
              <a:r>
                <a:rPr lang="ko-KR" altLang="en-US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사업 수행 실적</a:t>
              </a:r>
              <a:endParaRPr kumimoji="0" lang="ko-KR" altLang="ko-KR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" name="Group 35"/>
            <p:cNvGrpSpPr>
              <a:grpSpLocks/>
            </p:cNvGrpSpPr>
            <p:nvPr/>
          </p:nvGrpSpPr>
          <p:grpSpPr bwMode="auto">
            <a:xfrm>
              <a:off x="-142875" y="142875"/>
              <a:ext cx="928688" cy="862013"/>
              <a:chOff x="4" y="769"/>
              <a:chExt cx="624" cy="588"/>
            </a:xfrm>
          </p:grpSpPr>
          <p:pic>
            <p:nvPicPr>
              <p:cNvPr id="8" name="Picture 36" descr="contents-ball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" y="769"/>
                <a:ext cx="62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Rectangle 37"/>
              <p:cNvSpPr>
                <a:spLocks noChangeArrowheads="1"/>
              </p:cNvSpPr>
              <p:nvPr/>
            </p:nvSpPr>
            <p:spPr bwMode="auto">
              <a:xfrm>
                <a:off x="213" y="878"/>
                <a:ext cx="227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4400" b="1" kern="0" baseline="4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  <p:grpSp>
        <p:nvGrpSpPr>
          <p:cNvPr id="7" name="그룹 6"/>
          <p:cNvGrpSpPr/>
          <p:nvPr/>
        </p:nvGrpSpPr>
        <p:grpSpPr>
          <a:xfrm>
            <a:off x="611560" y="1048830"/>
            <a:ext cx="5976664" cy="461665"/>
            <a:chOff x="840997" y="2823228"/>
            <a:chExt cx="5114053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7" y="2823228"/>
              <a:ext cx="511405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99142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그룹 12"/>
          <p:cNvGrpSpPr/>
          <p:nvPr/>
        </p:nvGrpSpPr>
        <p:grpSpPr>
          <a:xfrm>
            <a:off x="1091039" y="3789040"/>
            <a:ext cx="7153369" cy="2766919"/>
            <a:chOff x="2674038" y="3536575"/>
            <a:chExt cx="5874106" cy="2618125"/>
          </a:xfrm>
        </p:grpSpPr>
        <p:pic>
          <p:nvPicPr>
            <p:cNvPr id="4099" name="Picture 3" descr="Z:\11.가정호스피스\성탄행사(서광웅)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4038" y="3536575"/>
              <a:ext cx="2862844" cy="261812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Z:\11.가정호스피스\성탄행사(김기한)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877" y="3536575"/>
              <a:ext cx="2838267" cy="261643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946918" y="1628800"/>
            <a:ext cx="1891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7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성탄행사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01387" y="1023119"/>
            <a:ext cx="6014829" cy="2976721"/>
            <a:chOff x="501387" y="1023119"/>
            <a:chExt cx="6014829" cy="2976721"/>
          </a:xfrm>
        </p:grpSpPr>
        <p:grpSp>
          <p:nvGrpSpPr>
            <p:cNvPr id="7" name="그룹 6"/>
            <p:cNvGrpSpPr/>
            <p:nvPr/>
          </p:nvGrpSpPr>
          <p:grpSpPr>
            <a:xfrm>
              <a:off x="501387" y="1023119"/>
              <a:ext cx="6014829" cy="461665"/>
              <a:chOff x="840997" y="2797517"/>
              <a:chExt cx="5146709" cy="461665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40997" y="2797517"/>
                <a:ext cx="5146709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ko-KR" altLang="en-US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완화의료병동과 연계한 프로그램 제공</a:t>
                </a:r>
                <a:endParaRPr lang="en-US" altLang="ko-KR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pic>
            <p:nvPicPr>
              <p:cNvPr id="12" name="Picture 12" descr="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913006" y="2891899"/>
                <a:ext cx="420912" cy="295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827584" y="1589332"/>
              <a:ext cx="3600400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342900" indent="-342900">
                <a:buBlip>
                  <a:blip r:embed="rId5"/>
                </a:buBlip>
              </a:pPr>
              <a:r>
                <a:rPr lang="ko-KR" altLang="en-US" sz="2200" dirty="0" smtClean="0">
                  <a:solidFill>
                    <a:srgbClr val="C00000"/>
                  </a:solidFill>
                  <a:latin typeface="HY헤드라인M" pitchFamily="18" charset="-127"/>
                  <a:ea typeface="HY헤드라인M" pitchFamily="18" charset="-127"/>
                </a:rPr>
                <a:t> 어버이날 행사</a:t>
              </a:r>
              <a:endParaRPr lang="en-US" altLang="ko-KR" sz="220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71600" y="2060848"/>
              <a:ext cx="5064207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일  시 </a:t>
              </a:r>
              <a:r>
                <a:rPr lang="en-US" altLang="ko-KR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:  2013. 5. 8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장  소 </a:t>
              </a:r>
              <a:r>
                <a:rPr lang="en-US" altLang="ko-KR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:  </a:t>
              </a: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</a:t>
              </a:r>
              <a:r>
                <a:rPr lang="en-US" altLang="ko-KR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요양원</a:t>
              </a:r>
              <a:endPara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대  상 </a:t>
              </a:r>
              <a:r>
                <a:rPr lang="en-US" altLang="ko-KR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:  4</a:t>
              </a: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명</a:t>
              </a:r>
              <a:endPara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내  용</a:t>
              </a:r>
              <a:r>
                <a:rPr lang="en-US" altLang="ko-KR" sz="20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카네이션 달아드리기</a:t>
              </a:r>
              <a:r>
                <a:rPr lang="en-US" altLang="ko-KR" sz="20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0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및 떡 선물</a:t>
              </a:r>
              <a:endParaRPr lang="ko-KR" altLang="en-US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6147" name="Picture 3" descr="Z:\11.가정호스피스\IMG_00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8" y="4195507"/>
            <a:ext cx="3012110" cy="218817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558" y="4195506"/>
            <a:ext cx="3240360" cy="218817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77784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11561" y="1095127"/>
            <a:ext cx="5976665" cy="461665"/>
            <a:chOff x="840998" y="2785903"/>
            <a:chExt cx="5114053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8" y="2785903"/>
              <a:ext cx="511405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91899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971600" y="1639130"/>
            <a:ext cx="335597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추석맞이 송편 빚기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2132856"/>
            <a:ext cx="71670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   시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2013. 9. 17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대상자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5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   용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준비한 송편 재료를 가지고 각 가정을 방문하여 </a:t>
            </a:r>
            <a:endParaRPr lang="en-US" altLang="ko-KR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            가족과 함께 송편을 빚으면서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명절을 회상</a:t>
            </a:r>
            <a:endParaRPr lang="ko-KR" altLang="en-US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223968" y="4221088"/>
            <a:ext cx="6300360" cy="1944216"/>
            <a:chOff x="1656016" y="4077072"/>
            <a:chExt cx="6300360" cy="1944216"/>
          </a:xfrm>
        </p:grpSpPr>
        <p:pic>
          <p:nvPicPr>
            <p:cNvPr id="7170" name="Picture 2" descr="Z:\11.가정호스피스\2013\사진\송편빚기\IMG_0232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376" y="4077072"/>
              <a:ext cx="3060000" cy="1944216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1" name="Picture 3" descr="Z:\11.가정호스피스\2013\사진\송편빚기\P1030467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016" y="4077072"/>
              <a:ext cx="3060000" cy="1944216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77784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39552" y="1279648"/>
            <a:ext cx="5976663" cy="461665"/>
            <a:chOff x="840998" y="2785903"/>
            <a:chExt cx="5114052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8" y="2785903"/>
              <a:ext cx="51140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91899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927989" y="1913423"/>
            <a:ext cx="335597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생일 축하 행사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9222" y="2473007"/>
            <a:ext cx="5108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실시횟수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3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(2013. 4. 26/ 5.15/ 8.14)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  상 자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3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      용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생일케이크와 꽃을 준비</a:t>
            </a:r>
            <a:endParaRPr lang="ko-KR" altLang="en-US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683567" y="4273206"/>
            <a:ext cx="7704856" cy="1892098"/>
            <a:chOff x="793589" y="4005060"/>
            <a:chExt cx="7704856" cy="1892098"/>
          </a:xfrm>
        </p:grpSpPr>
        <p:pic>
          <p:nvPicPr>
            <p:cNvPr id="8194" name="Picture 2" descr="Z:\11.가정호스피스\2013\사진\생일축하\김봉석님\P101031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589" y="4005063"/>
              <a:ext cx="1762188" cy="189209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5" name="Picture 3" descr="Z:\11.가정호스피스\2013\사진\생일축하\정영표님\P103004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4005062"/>
              <a:ext cx="2016224" cy="1892095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16016" y="4005062"/>
              <a:ext cx="1757878" cy="1892094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47688" y="4005060"/>
              <a:ext cx="1950757" cy="189209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377784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39553" y="1196752"/>
            <a:ext cx="5976663" cy="461665"/>
            <a:chOff x="840998" y="2758259"/>
            <a:chExt cx="5114052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8" y="2758259"/>
              <a:ext cx="51140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완화의료병동과 연계한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27715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927991" y="1841691"/>
            <a:ext cx="458011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추억 만들기</a:t>
            </a:r>
            <a:r>
              <a:rPr lang="en-US" altLang="ko-KR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액자</a:t>
            </a:r>
            <a:r>
              <a:rPr lang="en-US" altLang="ko-KR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앨범 제작</a:t>
            </a:r>
            <a:r>
              <a:rPr lang="en-US" altLang="ko-KR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2174" y="2489763"/>
            <a:ext cx="58560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제공인원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20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가족들과 함께하는 즐거운 시간을 담은 사진을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액자와 앨범으로 선물함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623707" y="4293096"/>
            <a:ext cx="7836725" cy="2088232"/>
            <a:chOff x="785813" y="4183881"/>
            <a:chExt cx="7080013" cy="1552508"/>
          </a:xfrm>
        </p:grpSpPr>
        <p:pic>
          <p:nvPicPr>
            <p:cNvPr id="10244" name="Picture 4" descr="Z:\11.가정호스피스\IMG_0045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3" y="4183881"/>
              <a:ext cx="2303329" cy="1552508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03848" y="4183881"/>
              <a:ext cx="2376264" cy="155250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52120" y="4183881"/>
              <a:ext cx="2213706" cy="1552508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308103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11560" y="1011505"/>
            <a:ext cx="4680520" cy="461665"/>
            <a:chOff x="840997" y="2785903"/>
            <a:chExt cx="4465725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7" y="2785903"/>
              <a:ext cx="446572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69713" y="2891899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855982" y="1621937"/>
            <a:ext cx="335597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봄맞이 소풍행사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7876" y="2204454"/>
            <a:ext cx="4426212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      시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2013.  3.29 / 4.10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장      소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요양원 내 치유정원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수목원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참석인원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30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endParaRPr lang="en-US" altLang="ko-KR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      용 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산책 및 기념사진 촬영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endParaRPr lang="en-US" altLang="ko-KR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              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위로 공연</a:t>
            </a:r>
            <a:r>
              <a: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식사</a:t>
            </a:r>
            <a:endParaRPr lang="en-US" altLang="ko-KR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67" name="Picture 3" descr="Z:\11.가정호스피스\2013\사진\야유회\4.10 가정방문야유회\P10008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9036" y="2204864"/>
            <a:ext cx="2801396" cy="216024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847207" y="4653136"/>
            <a:ext cx="7613225" cy="1656184"/>
            <a:chOff x="510056" y="4725144"/>
            <a:chExt cx="7613225" cy="1656184"/>
          </a:xfrm>
        </p:grpSpPr>
        <p:pic>
          <p:nvPicPr>
            <p:cNvPr id="11268" name="Picture 4" descr="Z:\11.가정호스피스\2013\사진\야유회\13.3 요양원 야유회\P1000655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056" y="4725144"/>
              <a:ext cx="2367476" cy="165577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69" name="Picture 5" descr="Z:\11.가정호스피스\2013\사진\야유회\13.3 요양원 야유회\P100066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746" y="4725144"/>
              <a:ext cx="2324862" cy="165577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24128" y="4725554"/>
              <a:ext cx="2399153" cy="1655774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xmlns="" val="260712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611560" y="1124744"/>
            <a:ext cx="4680520" cy="461665"/>
            <a:chOff x="840997" y="2785903"/>
            <a:chExt cx="3881750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40997" y="2785903"/>
              <a:ext cx="388175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3053" y="2891899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971600" y="1752369"/>
            <a:ext cx="335597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풍선요법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0479" y="2308811"/>
            <a:ext cx="6919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실시횟수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3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(2013. 7.17/ 8.14)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      용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풍선을 이용하여 나의 감정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표현하기</a:t>
            </a:r>
            <a:endParaRPr lang="ko-KR" altLang="en-US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31640" y="3758263"/>
            <a:ext cx="6264696" cy="2304256"/>
            <a:chOff x="1446552" y="3717032"/>
            <a:chExt cx="5907681" cy="1872000"/>
          </a:xfrm>
        </p:grpSpPr>
        <p:pic>
          <p:nvPicPr>
            <p:cNvPr id="9218" name="Picture 2" descr="Z:\11.가정호스피스\동영상사진\P1020767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552" y="3717032"/>
              <a:ext cx="2994528" cy="18720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Z:\11.가정호스피스\동영상사진\P103009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9545" y="3717032"/>
              <a:ext cx="2744688" cy="18720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50013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87958" y="2420888"/>
            <a:ext cx="5328591" cy="396044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실시 횟수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2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(2013. 6.9</a:t>
            </a:r>
            <a:r>
              <a:rPr lang="en-US" altLang="ko-KR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/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7.18)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장       소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완화의료전문병동 내 </a:t>
            </a:r>
            <a:r>
              <a:rPr lang="ko-KR" altLang="en-US" sz="20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요법실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참석 인원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: 5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(2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회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내용</a:t>
            </a:r>
            <a:endParaRPr lang="en-US" altLang="ko-KR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마음준비 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8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향 피우기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800" dirty="0" err="1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아로마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차 마시기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자기소개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프로그램을 통한 표현하기</a:t>
            </a:r>
            <a:endParaRPr lang="en-US" altLang="ko-KR" sz="18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 </a:t>
            </a:r>
            <a:r>
              <a:rPr lang="en-US" altLang="ko-KR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풍선</a:t>
            </a:r>
            <a:r>
              <a:rPr lang="en-US" altLang="ko-KR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7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우울 및 스트레스 </a:t>
            </a:r>
            <a:r>
              <a:rPr lang="ko-KR" altLang="en-US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측정</a:t>
            </a:r>
            <a:r>
              <a:rPr lang="en-US" altLang="ko-KR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자신에게 편지쓰기 등</a:t>
            </a:r>
            <a:r>
              <a:rPr lang="en-US" altLang="ko-KR" sz="17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ko-KR" altLang="en-US" sz="18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느낌 나누기</a:t>
            </a:r>
            <a:endParaRPr lang="ko-KR" altLang="en-US" sz="18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수행 실적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39552" y="1196752"/>
            <a:ext cx="4596877" cy="461665"/>
            <a:chOff x="850953" y="2812596"/>
            <a:chExt cx="3933411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850953" y="2812596"/>
              <a:ext cx="393341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프로그램 제공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13006" y="2891899"/>
              <a:ext cx="420912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844347" y="1855154"/>
            <a:ext cx="335597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ko-KR" altLang="en-US" sz="22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암환자 자조모임</a:t>
            </a:r>
            <a:endParaRPr lang="en-US" altLang="ko-KR" sz="22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6288556" y="1883646"/>
            <a:ext cx="2160242" cy="4209650"/>
            <a:chOff x="6295941" y="1553722"/>
            <a:chExt cx="2344510" cy="3844896"/>
          </a:xfrm>
        </p:grpSpPr>
        <p:pic>
          <p:nvPicPr>
            <p:cNvPr id="5122" name="Picture 2" descr="Z:\11.가정호스피스\2013\사진\자조모임\6.19\P1020313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941" y="1553722"/>
              <a:ext cx="2344508" cy="18631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Z:\11.가정호스피스\2013\사진\자조모임\7.24\P102089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941" y="3555125"/>
              <a:ext cx="2344510" cy="1843493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9157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30"/>
          <p:cNvGrpSpPr/>
          <p:nvPr/>
        </p:nvGrpSpPr>
        <p:grpSpPr>
          <a:xfrm>
            <a:off x="566123" y="1095127"/>
            <a:ext cx="8110333" cy="461665"/>
            <a:chOff x="1160543" y="2316202"/>
            <a:chExt cx="7803945" cy="611708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60543" y="2411613"/>
              <a:ext cx="398091" cy="415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6117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지역사회자원 연계를 통한 다양한 서비스제공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755576" y="2132856"/>
            <a:ext cx="7641090" cy="3753708"/>
            <a:chOff x="710137" y="2047721"/>
            <a:chExt cx="7835534" cy="3753708"/>
          </a:xfrm>
        </p:grpSpPr>
        <p:grpSp>
          <p:nvGrpSpPr>
            <p:cNvPr id="17" name="그룹 16"/>
            <p:cNvGrpSpPr/>
            <p:nvPr/>
          </p:nvGrpSpPr>
          <p:grpSpPr>
            <a:xfrm>
              <a:off x="3491879" y="2047721"/>
              <a:ext cx="5053792" cy="3260692"/>
              <a:chOff x="1290154" y="1916832"/>
              <a:chExt cx="6113491" cy="3744416"/>
            </a:xfrm>
          </p:grpSpPr>
          <p:pic>
            <p:nvPicPr>
              <p:cNvPr id="18" name="그림 17" descr="Photo564_2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290154" y="1916832"/>
                <a:ext cx="2808314" cy="3744416"/>
              </a:xfrm>
              <a:prstGeom prst="rect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19" name="그림 18" descr="Photo548_2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267797" y="1916832"/>
                <a:ext cx="3135848" cy="3744416"/>
              </a:xfrm>
              <a:prstGeom prst="rect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</p:pic>
        </p:grpSp>
        <p:pic>
          <p:nvPicPr>
            <p:cNvPr id="20" name="그림 19" descr="Photo585_3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6200000">
              <a:off x="400377" y="2360925"/>
              <a:ext cx="3257245" cy="2637726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940110" y="5432097"/>
              <a:ext cx="2083571" cy="36933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000066"/>
                  </a:solidFill>
                </a:rPr>
                <a:t>  목욕봉사자 연계</a:t>
              </a:r>
              <a:endParaRPr lang="ko-KR" altLang="en-US" b="1" dirty="0">
                <a:solidFill>
                  <a:srgbClr val="000066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39952" y="5579948"/>
            <a:ext cx="1107996" cy="3693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66"/>
                </a:solidFill>
              </a:rPr>
              <a:t>가사지원</a:t>
            </a:r>
            <a:endParaRPr lang="ko-KR" altLang="en-US" b="1" dirty="0">
              <a:solidFill>
                <a:srgbClr val="00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5579948"/>
            <a:ext cx="1656184" cy="3693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000066"/>
                </a:solidFill>
              </a:rPr>
              <a:t>간병인 연계</a:t>
            </a:r>
            <a:endParaRPr lang="ko-KR" altLang="en-US" b="1" dirty="0">
              <a:solidFill>
                <a:srgbClr val="000066"/>
              </a:solidFill>
            </a:endParaRPr>
          </a:p>
        </p:txBody>
      </p:sp>
      <p:pic>
        <p:nvPicPr>
          <p:cNvPr id="32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4" descr="contents-bar"/>
          <p:cNvPicPr>
            <a:picLocks noChangeAspect="1" noChangeArrowheads="1"/>
          </p:cNvPicPr>
          <p:nvPr/>
        </p:nvPicPr>
        <p:blipFill>
          <a:blip r:embed="rId6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" name="그룹 33"/>
          <p:cNvGrpSpPr/>
          <p:nvPr/>
        </p:nvGrpSpPr>
        <p:grpSpPr>
          <a:xfrm>
            <a:off x="-142875" y="142875"/>
            <a:ext cx="5973415" cy="862013"/>
            <a:chOff x="-142875" y="142875"/>
            <a:chExt cx="5973415" cy="862013"/>
          </a:xfrm>
        </p:grpSpPr>
        <p:sp>
          <p:nvSpPr>
            <p:cNvPr id="35" name="Text Box 16"/>
            <p:cNvSpPr txBox="1">
              <a:spLocks noChangeArrowheads="1"/>
            </p:cNvSpPr>
            <p:nvPr/>
          </p:nvSpPr>
          <p:spPr bwMode="auto">
            <a:xfrm>
              <a:off x="755576" y="188640"/>
              <a:ext cx="5074964" cy="50006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kern="0" dirty="0" smtClean="0">
                  <a:latin typeface="HY헤드라인M" pitchFamily="18" charset="-127"/>
                  <a:ea typeface="HY헤드라인M" pitchFamily="18" charset="-127"/>
                </a:rPr>
                <a:t>`</a:t>
              </a:r>
              <a:r>
                <a:rPr lang="ko-KR" altLang="en-US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사업 수행 실적</a:t>
              </a:r>
              <a:endParaRPr kumimoji="0" lang="ko-KR" altLang="ko-KR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-142875" y="142875"/>
              <a:ext cx="928688" cy="862013"/>
              <a:chOff x="4" y="769"/>
              <a:chExt cx="624" cy="588"/>
            </a:xfrm>
          </p:grpSpPr>
          <p:pic>
            <p:nvPicPr>
              <p:cNvPr id="37" name="Picture 36" descr="contents-ball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" y="769"/>
                <a:ext cx="62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Rectangle 37"/>
              <p:cNvSpPr>
                <a:spLocks noChangeArrowheads="1"/>
              </p:cNvSpPr>
              <p:nvPr/>
            </p:nvSpPr>
            <p:spPr bwMode="auto">
              <a:xfrm>
                <a:off x="213" y="878"/>
                <a:ext cx="227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4400" b="1" kern="0" baseline="4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9422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"/>
          <p:cNvGrpSpPr/>
          <p:nvPr/>
        </p:nvGrpSpPr>
        <p:grpSpPr>
          <a:xfrm>
            <a:off x="-142875" y="142875"/>
            <a:ext cx="5973415" cy="862013"/>
            <a:chOff x="-142875" y="142875"/>
            <a:chExt cx="5973415" cy="862013"/>
          </a:xfrm>
        </p:grpSpPr>
        <p:sp>
          <p:nvSpPr>
            <p:cNvPr id="6" name="Text Box 16"/>
            <p:cNvSpPr txBox="1">
              <a:spLocks noChangeArrowheads="1"/>
            </p:cNvSpPr>
            <p:nvPr/>
          </p:nvSpPr>
          <p:spPr bwMode="auto">
            <a:xfrm>
              <a:off x="755576" y="188640"/>
              <a:ext cx="5074964" cy="50006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kern="0" dirty="0" smtClean="0">
                  <a:latin typeface="HY헤드라인M" pitchFamily="18" charset="-127"/>
                  <a:ea typeface="HY헤드라인M" pitchFamily="18" charset="-127"/>
                </a:rPr>
                <a:t>`</a:t>
              </a:r>
              <a:r>
                <a:rPr lang="ko-KR" altLang="en-US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사업 수행 실적</a:t>
              </a:r>
              <a:endParaRPr kumimoji="0" lang="ko-KR" altLang="ko-KR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" name="Group 35"/>
            <p:cNvGrpSpPr>
              <a:grpSpLocks/>
            </p:cNvGrpSpPr>
            <p:nvPr/>
          </p:nvGrpSpPr>
          <p:grpSpPr bwMode="auto">
            <a:xfrm>
              <a:off x="-142875" y="142875"/>
              <a:ext cx="928688" cy="862013"/>
              <a:chOff x="4" y="769"/>
              <a:chExt cx="624" cy="588"/>
            </a:xfrm>
          </p:grpSpPr>
          <p:pic>
            <p:nvPicPr>
              <p:cNvPr id="8" name="Picture 36" descr="contents-ball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" y="769"/>
                <a:ext cx="62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Rectangle 37"/>
              <p:cNvSpPr>
                <a:spLocks noChangeArrowheads="1"/>
              </p:cNvSpPr>
              <p:nvPr/>
            </p:nvSpPr>
            <p:spPr bwMode="auto">
              <a:xfrm>
                <a:off x="213" y="878"/>
                <a:ext cx="227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4400" b="1" kern="0" baseline="4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  <p:grpSp>
        <p:nvGrpSpPr>
          <p:cNvPr id="12" name="그룹 30"/>
          <p:cNvGrpSpPr/>
          <p:nvPr/>
        </p:nvGrpSpPr>
        <p:grpSpPr>
          <a:xfrm>
            <a:off x="554832" y="1196752"/>
            <a:ext cx="8110334" cy="461665"/>
            <a:chOff x="1160542" y="2316202"/>
            <a:chExt cx="7803946" cy="461665"/>
          </a:xfrm>
        </p:grpSpPr>
        <p:pic>
          <p:nvPicPr>
            <p:cNvPr id="16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직사각형 16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지역사회자원 연계를 통한 다양한 서비스제공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8" name="내용 개체 틀 1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2389355"/>
            <a:ext cx="2562557" cy="180373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1481917" y="4327817"/>
            <a:ext cx="2268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rgbClr val="000066"/>
                </a:solidFill>
              </a:rPr>
              <a:t>이동식 변기 지원 </a:t>
            </a:r>
            <a:endParaRPr lang="ko-KR" altLang="en-US" b="1" dirty="0">
              <a:solidFill>
                <a:srgbClr val="00006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90603" y="4220528"/>
            <a:ext cx="3421757" cy="1285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rgbClr val="000066"/>
                </a:solidFill>
                <a:latin typeface="+mn-ea"/>
              </a:rPr>
              <a:t>거동불편환자 위한 환경개선</a:t>
            </a:r>
            <a:endParaRPr lang="en-US" altLang="ko-KR" b="1" dirty="0" smtClean="0">
              <a:solidFill>
                <a:srgbClr val="000066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rgbClr val="000066"/>
                </a:solidFill>
                <a:latin typeface="+mn-ea"/>
              </a:rPr>
              <a:t>공단주거복지서비스 신청 </a:t>
            </a:r>
            <a:endParaRPr lang="en-US" altLang="ko-KR" b="1" dirty="0" smtClean="0">
              <a:solidFill>
                <a:srgbClr val="000066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000066"/>
                </a:solidFill>
                <a:latin typeface="+mn-ea"/>
              </a:rPr>
              <a:t>    - </a:t>
            </a:r>
            <a:r>
              <a:rPr lang="ko-KR" altLang="en-US" b="1" dirty="0" smtClean="0">
                <a:solidFill>
                  <a:srgbClr val="000066"/>
                </a:solidFill>
                <a:latin typeface="+mn-ea"/>
              </a:rPr>
              <a:t>욕실개조 지원 예정</a:t>
            </a:r>
            <a:endParaRPr lang="ko-KR" altLang="en-US" b="1" dirty="0">
              <a:solidFill>
                <a:srgbClr val="000066"/>
              </a:solidFill>
              <a:latin typeface="+mn-ea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0448" y="2392892"/>
            <a:ext cx="2767856" cy="180020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5580112" y="378904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개조 전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369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그룹 2"/>
          <p:cNvGrpSpPr/>
          <p:nvPr/>
        </p:nvGrpSpPr>
        <p:grpSpPr>
          <a:xfrm>
            <a:off x="-142875" y="142875"/>
            <a:ext cx="5973415" cy="862013"/>
            <a:chOff x="-142875" y="142875"/>
            <a:chExt cx="5973415" cy="862013"/>
          </a:xfrm>
        </p:grpSpPr>
        <p:sp>
          <p:nvSpPr>
            <p:cNvPr id="6" name="Text Box 16"/>
            <p:cNvSpPr txBox="1">
              <a:spLocks noChangeArrowheads="1"/>
            </p:cNvSpPr>
            <p:nvPr/>
          </p:nvSpPr>
          <p:spPr bwMode="auto">
            <a:xfrm>
              <a:off x="755576" y="188640"/>
              <a:ext cx="5074964" cy="500063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800" kern="0" dirty="0" smtClean="0">
                  <a:latin typeface="HY헤드라인M" pitchFamily="18" charset="-127"/>
                  <a:ea typeface="HY헤드라인M" pitchFamily="18" charset="-127"/>
                </a:rPr>
                <a:t>`</a:t>
              </a:r>
              <a:r>
                <a:rPr lang="ko-KR" altLang="en-US" sz="2800" kern="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사업 수행 실적</a:t>
              </a:r>
              <a:endParaRPr kumimoji="0" lang="ko-KR" altLang="ko-KR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2" name="Group 35"/>
            <p:cNvGrpSpPr>
              <a:grpSpLocks/>
            </p:cNvGrpSpPr>
            <p:nvPr/>
          </p:nvGrpSpPr>
          <p:grpSpPr bwMode="auto">
            <a:xfrm>
              <a:off x="-142875" y="142875"/>
              <a:ext cx="928688" cy="862013"/>
              <a:chOff x="4" y="769"/>
              <a:chExt cx="624" cy="588"/>
            </a:xfrm>
          </p:grpSpPr>
          <p:pic>
            <p:nvPicPr>
              <p:cNvPr id="8" name="Picture 36" descr="contents-ball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" y="769"/>
                <a:ext cx="624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Rectangle 37"/>
              <p:cNvSpPr>
                <a:spLocks noChangeArrowheads="1"/>
              </p:cNvSpPr>
              <p:nvPr/>
            </p:nvSpPr>
            <p:spPr bwMode="auto">
              <a:xfrm>
                <a:off x="213" y="878"/>
                <a:ext cx="227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rgbClr val="000000"/>
                </a:outerShdw>
              </a:effectLst>
            </p:spPr>
            <p:txBody>
              <a:bodyPr wrap="none"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ko-KR" sz="4400" b="1" kern="0" baseline="4000" dirty="0">
                  <a:solidFill>
                    <a:srgbClr val="FFFFFF"/>
                  </a:solidFill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</p:grpSp>
      </p:grpSp>
      <p:grpSp>
        <p:nvGrpSpPr>
          <p:cNvPr id="13" name="그룹 30"/>
          <p:cNvGrpSpPr/>
          <p:nvPr/>
        </p:nvGrpSpPr>
        <p:grpSpPr>
          <a:xfrm>
            <a:off x="500065" y="1268760"/>
            <a:ext cx="7999854" cy="461665"/>
            <a:chOff x="1160542" y="2316202"/>
            <a:chExt cx="7803946" cy="461665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홍보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7584" y="1916832"/>
            <a:ext cx="53285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홍보 활동</a:t>
            </a:r>
            <a:endParaRPr lang="en-US" altLang="ko-KR" sz="2400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자원봉사자 교육</a:t>
            </a:r>
            <a:endParaRPr lang="en-US" altLang="ko-KR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요양원 직원 교육</a:t>
            </a:r>
            <a:endParaRPr lang="en-US" altLang="ko-KR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각과 및 병동 수간호사의 협조요청</a:t>
            </a:r>
            <a:endParaRPr lang="en-US" altLang="ko-KR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Blip>
                <a:blip r:embed="rId5"/>
              </a:buBlip>
            </a:pPr>
            <a:r>
              <a:rPr lang="ko-KR" altLang="en-US" sz="24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홍보동영상 제작</a:t>
            </a:r>
            <a:endParaRPr lang="en-US" altLang="ko-KR" sz="2400" dirty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신규자원봉사자교육 </a:t>
            </a:r>
            <a:r>
              <a:rPr lang="en-US" altLang="ko-KR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기관견학</a:t>
            </a:r>
            <a:r>
              <a:rPr lang="en-US" altLang="ko-KR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실습지도 상영 </a:t>
            </a:r>
            <a:endParaRPr lang="en-US" altLang="ko-KR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공단 홍보용 사용</a:t>
            </a:r>
            <a:endParaRPr lang="en-US" altLang="ko-KR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48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추진 결과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0" name="그룹 30"/>
          <p:cNvGrpSpPr/>
          <p:nvPr/>
        </p:nvGrpSpPr>
        <p:grpSpPr>
          <a:xfrm>
            <a:off x="506016" y="1124744"/>
            <a:ext cx="7378352" cy="461665"/>
            <a:chOff x="1359863" y="2316202"/>
            <a:chExt cx="7378352" cy="461665"/>
          </a:xfrm>
        </p:grpSpPr>
        <p:pic>
          <p:nvPicPr>
            <p:cNvPr id="22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59863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직사각형 23"/>
            <p:cNvSpPr/>
            <p:nvPr/>
          </p:nvSpPr>
          <p:spPr>
            <a:xfrm>
              <a:off x="1686996" y="2316202"/>
              <a:ext cx="705121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 가정호스피스  사업 수행 실적 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en-US" altLang="ko-KR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2012.8~2013.8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7635916"/>
              </p:ext>
            </p:extLst>
          </p:nvPr>
        </p:nvGraphicFramePr>
        <p:xfrm>
          <a:off x="755576" y="2132856"/>
          <a:ext cx="7056782" cy="14741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85112"/>
                <a:gridCol w="1385112"/>
                <a:gridCol w="1385112"/>
                <a:gridCol w="1461288"/>
                <a:gridCol w="1440158"/>
              </a:tblGrid>
              <a:tr h="79208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등록인원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방문횟수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입원연계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퇴원연계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사망환자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6820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23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394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19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13</a:t>
                      </a:r>
                      <a:endParaRPr lang="ko-KR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9</a:t>
                      </a:r>
                      <a:endParaRPr lang="ko-KR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3876483"/>
            <a:ext cx="471956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 환자의 요양원 퇴원연계 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</a:t>
            </a:r>
            <a:endParaRPr lang="en-US" altLang="ko-KR" sz="2000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요양원 환자의 병원 입원연계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 </a:t>
            </a:r>
            <a:endParaRPr lang="en-US" altLang="ko-KR" sz="2000" dirty="0" smtClean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가정에서 요양원 입소연계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</a:t>
            </a:r>
            <a:endParaRPr lang="ko-KR" altLang="en-US" sz="2000" dirty="0">
              <a:solidFill>
                <a:srgbClr val="00006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57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모서리가 둥근 사각형 설명선 26"/>
          <p:cNvSpPr/>
          <p:nvPr/>
        </p:nvSpPr>
        <p:spPr bwMode="gray">
          <a:xfrm>
            <a:off x="6109457" y="1916832"/>
            <a:ext cx="2566999" cy="1008112"/>
          </a:xfrm>
          <a:prstGeom prst="wedgeRoundRectCallout">
            <a:avLst>
              <a:gd name="adj1" fmla="val 5145"/>
              <a:gd name="adj2" fmla="val 66720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추진 결과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13" name="그룹 30"/>
          <p:cNvGrpSpPr/>
          <p:nvPr/>
        </p:nvGrpSpPr>
        <p:grpSpPr>
          <a:xfrm>
            <a:off x="468825" y="1107655"/>
            <a:ext cx="8110334" cy="461665"/>
            <a:chOff x="1160542" y="2316202"/>
            <a:chExt cx="7803946" cy="461665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완화의료병동 실적 증가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연인원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dirty="0" err="1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병상가동율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aphicFrame>
        <p:nvGraphicFramePr>
          <p:cNvPr id="11" name="차트 10"/>
          <p:cNvGraphicFramePr/>
          <p:nvPr>
            <p:extLst>
              <p:ext uri="{D42A27DB-BD31-4B8C-83A1-F6EECF244321}">
                <p14:modId xmlns:p14="http://schemas.microsoft.com/office/powerpoint/2010/main" xmlns="" val="1859243916"/>
              </p:ext>
            </p:extLst>
          </p:nvPr>
        </p:nvGraphicFramePr>
        <p:xfrm>
          <a:off x="4747811" y="3140968"/>
          <a:ext cx="3960439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차트 20"/>
          <p:cNvGraphicFramePr/>
          <p:nvPr>
            <p:extLst>
              <p:ext uri="{D42A27DB-BD31-4B8C-83A1-F6EECF244321}">
                <p14:modId xmlns:p14="http://schemas.microsoft.com/office/powerpoint/2010/main" xmlns="" val="1158141373"/>
              </p:ext>
            </p:extLst>
          </p:nvPr>
        </p:nvGraphicFramePr>
        <p:xfrm>
          <a:off x="455105" y="3140968"/>
          <a:ext cx="396044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모서리가 둥근 사각형 설명선 22"/>
          <p:cNvSpPr/>
          <p:nvPr/>
        </p:nvSpPr>
        <p:spPr bwMode="gray">
          <a:xfrm>
            <a:off x="1763688" y="1844824"/>
            <a:ext cx="2664296" cy="1122735"/>
          </a:xfrm>
          <a:prstGeom prst="wedgeRoundRectCallout">
            <a:avLst>
              <a:gd name="adj1" fmla="val 4966"/>
              <a:gd name="adj2" fmla="val 61332"/>
              <a:gd name="adj3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63688" y="1911077"/>
            <a:ext cx="265557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2012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8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3,809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명에서 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8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월  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4,331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명으로 </a:t>
            </a:r>
            <a:r>
              <a:rPr lang="en-US" altLang="ko-KR" dirty="0" smtClean="0">
                <a:solidFill>
                  <a:srgbClr val="CC00FF"/>
                </a:solidFill>
                <a:latin typeface="HY헤드라인M" pitchFamily="18" charset="-127"/>
                <a:ea typeface="HY헤드라인M" pitchFamily="18" charset="-127"/>
              </a:rPr>
              <a:t>13.7%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증가</a:t>
            </a:r>
            <a:endParaRPr lang="ko-KR" altLang="en-US" sz="1600" dirty="0"/>
          </a:p>
        </p:txBody>
      </p:sp>
      <p:sp>
        <p:nvSpPr>
          <p:cNvPr id="26" name="직사각형 25"/>
          <p:cNvSpPr/>
          <p:nvPr/>
        </p:nvSpPr>
        <p:spPr>
          <a:xfrm>
            <a:off x="6156176" y="1975773"/>
            <a:ext cx="244827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전년대비 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82%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에서 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93.5%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로 </a:t>
            </a:r>
            <a:r>
              <a:rPr lang="en-US" altLang="ko-KR" dirty="0" smtClean="0">
                <a:solidFill>
                  <a:srgbClr val="9900CC"/>
                </a:solidFill>
                <a:latin typeface="HY헤드라인M" pitchFamily="18" charset="-127"/>
                <a:ea typeface="HY헤드라인M" pitchFamily="18" charset="-127"/>
              </a:rPr>
              <a:t>11.5%</a:t>
            </a:r>
            <a:r>
              <a:rPr lang="en-US" altLang="ko-KR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증가</a:t>
            </a:r>
            <a:endParaRPr lang="en-US" altLang="ko-KR" sz="16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392729"/>
      </p:ext>
    </p:extLst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 bwMode="gray">
          <a:xfrm>
            <a:off x="6012160" y="2348880"/>
            <a:ext cx="2520280" cy="2880320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sz="2800" b="1" dirty="0" smtClean="0">
              <a:ln w="19050" cmpd="sng">
                <a:noFill/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lumMod val="50000"/>
                    <a:alpha val="60000"/>
                  </a:schemeClr>
                </a:glow>
              </a:effectLst>
              <a:latin typeface="HY동녘M" pitchFamily="18" charset="-127"/>
              <a:ea typeface="HY동녘M" pitchFamily="18" charset="-127"/>
              <a:cs typeface="Arial" pitchFamily="34" charset="0"/>
            </a:endParaRPr>
          </a:p>
        </p:txBody>
      </p:sp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추진 결과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13" name="그룹 30"/>
          <p:cNvGrpSpPr/>
          <p:nvPr/>
        </p:nvGrpSpPr>
        <p:grpSpPr>
          <a:xfrm>
            <a:off x="566786" y="1130176"/>
            <a:ext cx="8110334" cy="461665"/>
            <a:chOff x="1160542" y="2316202"/>
            <a:chExt cx="7803946" cy="461665"/>
          </a:xfrm>
        </p:grpSpPr>
        <p:pic>
          <p:nvPicPr>
            <p:cNvPr id="14" name="Picture 12" descr="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0542" y="2416016"/>
              <a:ext cx="456908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614988" y="2316202"/>
              <a:ext cx="73495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실적 증가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방문건수</a:t>
              </a:r>
              <a:r>
                <a:rPr lang="en-US" altLang="ko-KR" sz="2400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ko-KR" altLang="en-US" sz="24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8" name="_x86037784" descr="EMB000005f4239a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240" y="2204864"/>
            <a:ext cx="4559880" cy="3088744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228033" y="2819544"/>
            <a:ext cx="22685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2012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 방문을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 실시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2013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주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일로 늘려서 실시 </a:t>
            </a:r>
            <a:endParaRPr lang="en-US" altLang="ko-KR" sz="200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71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사업 추진 결과</a:t>
            </a:r>
            <a:endParaRPr kumimoji="0"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566786" y="1124744"/>
            <a:ext cx="8191504" cy="4842965"/>
            <a:chOff x="566786" y="1124744"/>
            <a:chExt cx="8191504" cy="4842965"/>
          </a:xfrm>
        </p:grpSpPr>
        <p:grpSp>
          <p:nvGrpSpPr>
            <p:cNvPr id="13" name="그룹 30"/>
            <p:cNvGrpSpPr/>
            <p:nvPr/>
          </p:nvGrpSpPr>
          <p:grpSpPr>
            <a:xfrm>
              <a:off x="566786" y="1124744"/>
              <a:ext cx="8110334" cy="461665"/>
              <a:chOff x="1160542" y="2316202"/>
              <a:chExt cx="7803946" cy="461665"/>
            </a:xfrm>
          </p:grpSpPr>
          <p:pic>
            <p:nvPicPr>
              <p:cNvPr id="14" name="Picture 12" descr="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160542" y="2416016"/>
                <a:ext cx="456908" cy="295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직사각형 14"/>
              <p:cNvSpPr/>
              <p:nvPr/>
            </p:nvSpPr>
            <p:spPr>
              <a:xfrm>
                <a:off x="1614988" y="2316202"/>
                <a:ext cx="73495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가정호스피스 실적 증가</a:t>
                </a:r>
                <a:r>
                  <a:rPr lang="en-US" altLang="ko-KR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(</a:t>
                </a:r>
                <a:r>
                  <a:rPr lang="ko-KR" altLang="en-US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입</a:t>
                </a:r>
                <a:r>
                  <a:rPr lang="en-US" altLang="ko-KR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·</a:t>
                </a:r>
                <a:r>
                  <a:rPr lang="ko-KR" altLang="en-US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퇴원 연계</a:t>
                </a:r>
                <a:r>
                  <a:rPr lang="en-US" altLang="ko-KR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)</a:t>
                </a:r>
                <a:endParaRPr lang="ko-KR" altLang="en-US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pic>
          <p:nvPicPr>
            <p:cNvPr id="16" name="_x86259288" descr="EMB000005f4239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721" y="2093193"/>
              <a:ext cx="4222335" cy="2847975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그룹 30"/>
            <p:cNvGrpSpPr/>
            <p:nvPr/>
          </p:nvGrpSpPr>
          <p:grpSpPr>
            <a:xfrm>
              <a:off x="691449" y="5506044"/>
              <a:ext cx="8066841" cy="461665"/>
              <a:chOff x="1202392" y="2316202"/>
              <a:chExt cx="7762096" cy="461665"/>
            </a:xfrm>
          </p:grpSpPr>
          <p:pic>
            <p:nvPicPr>
              <p:cNvPr id="20" name="Picture 12" descr="1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02392" y="2388210"/>
                <a:ext cx="456908" cy="295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직사각형 20"/>
              <p:cNvSpPr/>
              <p:nvPr/>
            </p:nvSpPr>
            <p:spPr>
              <a:xfrm>
                <a:off x="1614988" y="2316202"/>
                <a:ext cx="73495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ko-KR" altLang="en-US" sz="2400" dirty="0" smtClean="0">
                    <a:solidFill>
                      <a:srgbClr val="000066"/>
                    </a:solidFill>
                    <a:latin typeface="HY헤드라인M" pitchFamily="18" charset="-127"/>
                    <a:ea typeface="HY헤드라인M" pitchFamily="18" charset="-127"/>
                  </a:rPr>
                  <a:t>가정호스피스 프로그램 확대 실시</a:t>
                </a:r>
                <a:endParaRPr lang="ko-KR" altLang="en-US" sz="2400" dirty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5472100" y="1951380"/>
              <a:ext cx="2844316" cy="3402005"/>
              <a:chOff x="5472100" y="1951380"/>
              <a:chExt cx="2844316" cy="3402005"/>
            </a:xfrm>
          </p:grpSpPr>
          <p:sp>
            <p:nvSpPr>
              <p:cNvPr id="7" name="모서리가 둥근 직사각형 6"/>
              <p:cNvSpPr/>
              <p:nvPr/>
            </p:nvSpPr>
            <p:spPr bwMode="gray">
              <a:xfrm>
                <a:off x="5472100" y="1951380"/>
                <a:ext cx="2844316" cy="3402005"/>
              </a:xfrm>
              <a:prstGeom prst="roundRect">
                <a:avLst/>
              </a:prstGeom>
              <a:ln>
                <a:noFill/>
              </a:ln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ko-KR" altLang="en-US" sz="2800" b="1" dirty="0" smtClean="0">
                  <a:ln w="19050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glow rad="101600">
                      <a:schemeClr val="accent1">
                        <a:lumMod val="50000"/>
                        <a:alpha val="60000"/>
                      </a:schemeClr>
                    </a:glow>
                  </a:effectLst>
                  <a:latin typeface="HY동녘M" pitchFamily="18" charset="-127"/>
                  <a:ea typeface="HY동녘M" pitchFamily="18" charset="-127"/>
                  <a:cs typeface="Arial" pitchFamily="34" charset="0"/>
                </a:endParaRPr>
              </a:p>
            </p:txBody>
          </p:sp>
          <p:sp>
            <p:nvSpPr>
              <p:cNvPr id="3" name="직사각형 2"/>
              <p:cNvSpPr/>
              <p:nvPr/>
            </p:nvSpPr>
            <p:spPr>
              <a:xfrm>
                <a:off x="5508104" y="1951380"/>
                <a:ext cx="2736304" cy="41402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buFont typeface="Arial" pitchFamily="34" charset="0"/>
                  <a:buChar char="•"/>
                </a:pPr>
                <a:endParaRPr lang="ko-KR" altLang="en-US" sz="1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508104" y="2151754"/>
              <a:ext cx="2736304" cy="3005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장기 입원환자의 </a:t>
              </a:r>
              <a:endPara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퇴원 권유 </a:t>
              </a:r>
              <a:endPara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입원 병실 확보로 </a:t>
              </a:r>
              <a:endPara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가정호스피스 대상자의 입원에 대한 부담감을 </a:t>
              </a:r>
              <a:endPara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줄임</a:t>
              </a:r>
              <a:endParaRPr lang="en-US" altLang="ko-KR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50000"/>
                </a:lnSpc>
              </a:pPr>
              <a:endParaRPr lang="en-US" altLang="ko-KR" sz="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ko-KR" altLang="en-US" dirty="0" smtClean="0">
                  <a:solidFill>
                    <a:srgbClr val="000066"/>
                  </a:solidFill>
                  <a:latin typeface="HY헤드라인M" pitchFamily="18" charset="-127"/>
                  <a:ea typeface="HY헤드라인M" pitchFamily="18" charset="-127"/>
                </a:rPr>
                <a:t>장기 입원 환자의 가정 과 요양원으로의 연계</a:t>
              </a:r>
              <a:endParaRPr lang="ko-KR" altLang="en-US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9558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향후 추진 계획 및 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기대효과</a:t>
            </a:r>
            <a:endParaRPr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611560" y="1437488"/>
            <a:ext cx="8096383" cy="4871832"/>
          </a:xfrm>
          <a:prstGeom prst="roundRect">
            <a:avLst>
              <a:gd name="adj" fmla="val 3634"/>
            </a:avLst>
          </a:prstGeom>
          <a:solidFill>
            <a:schemeClr val="bg1"/>
          </a:solidFill>
          <a:ln w="12700" algn="ctr">
            <a:solidFill>
              <a:schemeClr val="bg2">
                <a:alpha val="0"/>
              </a:schemeClr>
            </a:solidFill>
            <a:round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Blip>
                <a:blip r:embed="rId4"/>
              </a:buBlip>
              <a:defRPr/>
            </a:pPr>
            <a:r>
              <a:rPr lang="ko-KR" altLang="en-US" sz="16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병원중심 가정호스피스 운영은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환자가 원하는 곳에 찾아가서 호스피스 돌봄을 제공함으로써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의료사각지대에 있는 재가 암환자와 가족의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삶의 질을 증진 및 의료서비스 만족도 향상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dirty="0" smtClean="0">
              <a:solidFill>
                <a:srgbClr val="000066"/>
              </a:solidFill>
            </a:endParaRPr>
          </a:p>
          <a:p>
            <a:pPr>
              <a:lnSpc>
                <a:spcPct val="150000"/>
              </a:lnSpc>
              <a:buBlip>
                <a:blip r:embed="rId4"/>
              </a:buBlip>
              <a:defRPr/>
            </a:pPr>
            <a:r>
              <a:rPr lang="en-US" altLang="ko-KR" sz="2000" b="1" dirty="0" smtClean="0">
                <a:solidFill>
                  <a:srgbClr val="000066"/>
                </a:solidFill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병원과 가정</a:t>
            </a: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요양원 연계를 통해 능동적이고 적극적인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통합의료서비스 구축에 기여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Blip>
                <a:blip r:embed="rId4"/>
              </a:buBlip>
              <a:defRPr/>
            </a:pPr>
            <a:r>
              <a:rPr lang="en-US" altLang="ko-KR" sz="2000" b="1" dirty="0" smtClean="0">
                <a:solidFill>
                  <a:srgbClr val="000066"/>
                </a:solidFill>
              </a:rPr>
              <a:t>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가정호스피스 전담 간호사와 자원봉사자 인력확보를 통해 </a:t>
            </a:r>
            <a:endParaRPr lang="en-US" altLang="ko-KR" sz="2000" dirty="0" smtClean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200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서비스의 연속성 유지</a:t>
            </a:r>
          </a:p>
          <a:p>
            <a:pPr>
              <a:lnSpc>
                <a:spcPct val="150000"/>
              </a:lnSpc>
              <a:defRPr/>
            </a:pPr>
            <a:endParaRPr lang="ko-KR" altLang="en-US" sz="16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4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82395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755576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latinLnBrk="0">
              <a:defRPr/>
            </a:pPr>
            <a:r>
              <a:rPr lang="en-US" altLang="ko-KR" sz="2800" kern="0" dirty="0" smtClean="0">
                <a:latin typeface="HY헤드라인M" pitchFamily="18" charset="-127"/>
                <a:ea typeface="HY헤드라인M" pitchFamily="18" charset="-127"/>
              </a:rPr>
              <a:t>`</a:t>
            </a:r>
            <a:r>
              <a:rPr lang="ko-KR" altLang="en-US" sz="28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향후 추진 계획 및 </a:t>
            </a:r>
            <a:r>
              <a:rPr lang="ko-KR" altLang="en-US" sz="28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기대효과</a:t>
            </a:r>
            <a:endParaRPr lang="ko-KR" altLang="ko-KR" sz="28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-142875" y="142875"/>
            <a:ext cx="928688" cy="862013"/>
            <a:chOff x="4" y="769"/>
            <a:chExt cx="624" cy="588"/>
          </a:xfrm>
        </p:grpSpPr>
        <p:pic>
          <p:nvPicPr>
            <p:cNvPr id="8" name="Picture 36" descr="contents-bal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" y="769"/>
              <a:ext cx="624" cy="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37"/>
            <p:cNvSpPr>
              <a:spLocks noChangeArrowheads="1"/>
            </p:cNvSpPr>
            <p:nvPr/>
          </p:nvSpPr>
          <p:spPr bwMode="auto">
            <a:xfrm>
              <a:off x="213" y="878"/>
              <a:ext cx="22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4400" b="1" kern="0" baseline="4000" dirty="0">
                <a:solidFill>
                  <a:srgbClr val="FFFFFF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323528" y="1268760"/>
            <a:ext cx="8496944" cy="5101535"/>
            <a:chOff x="323528" y="1268760"/>
            <a:chExt cx="8496944" cy="5101535"/>
          </a:xfrm>
        </p:grpSpPr>
        <p:sp>
          <p:nvSpPr>
            <p:cNvPr id="10" name="타원 9"/>
            <p:cNvSpPr/>
            <p:nvPr/>
          </p:nvSpPr>
          <p:spPr>
            <a:xfrm>
              <a:off x="2123728" y="2204864"/>
              <a:ext cx="4032448" cy="3816424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1" name="그룹 10"/>
            <p:cNvGrpSpPr/>
            <p:nvPr/>
          </p:nvGrpSpPr>
          <p:grpSpPr>
            <a:xfrm>
              <a:off x="6372200" y="5301208"/>
              <a:ext cx="720080" cy="504056"/>
              <a:chOff x="6716267" y="5666366"/>
              <a:chExt cx="720080" cy="504056"/>
            </a:xfrm>
          </p:grpSpPr>
          <p:cxnSp>
            <p:nvCxnSpPr>
              <p:cNvPr id="12" name="직선 연결선 11"/>
              <p:cNvCxnSpPr/>
              <p:nvPr/>
            </p:nvCxnSpPr>
            <p:spPr>
              <a:xfrm>
                <a:off x="6716267" y="5666366"/>
                <a:ext cx="391986" cy="49382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>
                <a:off x="7108253" y="6160187"/>
                <a:ext cx="328094" cy="1023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타원 13"/>
            <p:cNvSpPr/>
            <p:nvPr/>
          </p:nvSpPr>
          <p:spPr>
            <a:xfrm>
              <a:off x="2627784" y="2780928"/>
              <a:ext cx="3024336" cy="2736304"/>
            </a:xfrm>
            <a:prstGeom prst="ellipse">
              <a:avLst/>
            </a:prstGeom>
            <a:noFill/>
            <a:ln w="279400">
              <a:solidFill>
                <a:srgbClr val="91B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타원 14"/>
            <p:cNvSpPr/>
            <p:nvPr/>
          </p:nvSpPr>
          <p:spPr>
            <a:xfrm>
              <a:off x="3347864" y="1844824"/>
              <a:ext cx="1584176" cy="144016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rgbClr val="607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타원 15"/>
            <p:cNvSpPr/>
            <p:nvPr/>
          </p:nvSpPr>
          <p:spPr>
            <a:xfrm>
              <a:off x="1763688" y="4149080"/>
              <a:ext cx="1584176" cy="1440160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>
              <a:solidFill>
                <a:srgbClr val="607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5076056" y="4077072"/>
              <a:ext cx="1584176" cy="1440160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solidFill>
                <a:srgbClr val="6077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3491880" y="1268760"/>
              <a:ext cx="1296144" cy="432048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보훈병원</a:t>
              </a: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323528" y="4725144"/>
              <a:ext cx="1296144" cy="432048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재가</a:t>
              </a:r>
              <a:endParaRPr lang="ko-KR" altLang="en-US" dirty="0"/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6804248" y="4581128"/>
              <a:ext cx="1440160" cy="432048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/>
                <a:t>보훈요양원</a:t>
              </a:r>
              <a:endParaRPr lang="ko-KR" altLang="en-US" dirty="0"/>
            </a:p>
          </p:txBody>
        </p:sp>
        <p:grpSp>
          <p:nvGrpSpPr>
            <p:cNvPr id="22" name="그룹 21"/>
            <p:cNvGrpSpPr/>
            <p:nvPr/>
          </p:nvGrpSpPr>
          <p:grpSpPr>
            <a:xfrm>
              <a:off x="4788024" y="1412776"/>
              <a:ext cx="1800200" cy="720080"/>
              <a:chOff x="5004048" y="1628800"/>
              <a:chExt cx="2304256" cy="720080"/>
            </a:xfrm>
          </p:grpSpPr>
          <p:cxnSp>
            <p:nvCxnSpPr>
              <p:cNvPr id="23" name="직선 연결선 22"/>
              <p:cNvCxnSpPr/>
              <p:nvPr/>
            </p:nvCxnSpPr>
            <p:spPr>
              <a:xfrm flipV="1">
                <a:off x="5004048" y="1628800"/>
                <a:ext cx="648072" cy="72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직선 연결선 23"/>
              <p:cNvCxnSpPr/>
              <p:nvPr/>
            </p:nvCxnSpPr>
            <p:spPr>
              <a:xfrm>
                <a:off x="5652120" y="1628800"/>
                <a:ext cx="165618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6588224" y="1268760"/>
              <a:ext cx="18002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외래</a:t>
              </a:r>
              <a:r>
                <a:rPr lang="en-US" altLang="ko-KR" sz="1400" dirty="0" smtClean="0"/>
                <a:t>. </a:t>
              </a:r>
              <a:r>
                <a:rPr lang="ko-KR" altLang="en-US" sz="1400" dirty="0" smtClean="0"/>
                <a:t>입원 진료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가정호스피스 연계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요양원 연계</a:t>
              </a:r>
              <a:endParaRPr lang="ko-KR" altLang="en-US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75856" y="3624969"/>
              <a:ext cx="1728192" cy="956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가정호스피스 </a:t>
              </a:r>
              <a:endParaRPr lang="en-US" altLang="ko-KR" sz="2000" b="1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서비스</a:t>
              </a:r>
              <a:endParaRPr lang="ko-KR" alt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92280" y="5642084"/>
              <a:ext cx="1728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요양서비스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가정호스피스연계</a:t>
              </a:r>
              <a:endParaRPr lang="ko-KR" altLang="en-US" sz="1400" dirty="0"/>
            </a:p>
          </p:txBody>
        </p:sp>
        <p:grpSp>
          <p:nvGrpSpPr>
            <p:cNvPr id="28" name="그룹 27"/>
            <p:cNvGrpSpPr/>
            <p:nvPr/>
          </p:nvGrpSpPr>
          <p:grpSpPr>
            <a:xfrm>
              <a:off x="395536" y="1700808"/>
              <a:ext cx="1440160" cy="2880320"/>
              <a:chOff x="1259632" y="3212976"/>
              <a:chExt cx="792088" cy="1584176"/>
            </a:xfrm>
          </p:grpSpPr>
          <p:cxnSp>
            <p:nvCxnSpPr>
              <p:cNvPr id="29" name="직선 연결선 28"/>
              <p:cNvCxnSpPr/>
              <p:nvPr/>
            </p:nvCxnSpPr>
            <p:spPr>
              <a:xfrm flipH="1" flipV="1">
                <a:off x="1259632" y="4509120"/>
                <a:ext cx="792088" cy="2880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 flipV="1">
                <a:off x="1259632" y="3212976"/>
                <a:ext cx="0" cy="129614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TextBox 30"/>
            <p:cNvSpPr txBox="1"/>
            <p:nvPr/>
          </p:nvSpPr>
          <p:spPr>
            <a:xfrm>
              <a:off x="395536" y="1556792"/>
              <a:ext cx="187220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입원</a:t>
              </a:r>
              <a:r>
                <a:rPr lang="en-US" altLang="ko-KR" sz="1400" dirty="0" smtClean="0"/>
                <a:t>·</a:t>
              </a:r>
              <a:r>
                <a:rPr lang="ko-KR" altLang="en-US" sz="1400" dirty="0" smtClean="0"/>
                <a:t>외래대기 상담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가정호스피스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사회복지 연계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자원봉사자 연계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요양원 연계</a:t>
              </a:r>
              <a:endParaRPr lang="ko-KR" altLang="en-US" sz="1400" dirty="0"/>
            </a:p>
          </p:txBody>
        </p:sp>
        <p:sp>
          <p:nvSpPr>
            <p:cNvPr id="32" name="TextBox 31"/>
            <p:cNvSpPr txBox="1"/>
            <p:nvPr/>
          </p:nvSpPr>
          <p:spPr>
            <a:xfrm rot="17824471">
              <a:off x="1541622" y="2879040"/>
              <a:ext cx="12678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 smtClean="0"/>
                <a:t>진료대기 관리</a:t>
              </a:r>
              <a:endParaRPr lang="ko-KR" altLang="en-US" sz="1200" dirty="0"/>
            </a:p>
          </p:txBody>
        </p:sp>
        <p:sp>
          <p:nvSpPr>
            <p:cNvPr id="33" name="TextBox 32"/>
            <p:cNvSpPr txBox="1"/>
            <p:nvPr/>
          </p:nvSpPr>
          <p:spPr>
            <a:xfrm rot="17824471">
              <a:off x="1901662" y="3197905"/>
              <a:ext cx="12678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/>
                <a:t>퇴원 계획</a:t>
              </a:r>
              <a:endParaRPr lang="ko-KR" altLang="en-US" sz="1200" dirty="0"/>
            </a:p>
          </p:txBody>
        </p:sp>
        <p:sp>
          <p:nvSpPr>
            <p:cNvPr id="34" name="TextBox 33"/>
            <p:cNvSpPr txBox="1"/>
            <p:nvPr/>
          </p:nvSpPr>
          <p:spPr>
            <a:xfrm rot="3070719">
              <a:off x="4924979" y="2794197"/>
              <a:ext cx="21602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/>
                <a:t>입소안내</a:t>
              </a:r>
              <a:endParaRPr lang="ko-KR" altLang="en-US" sz="1200" dirty="0"/>
            </a:p>
          </p:txBody>
        </p:sp>
        <p:sp>
          <p:nvSpPr>
            <p:cNvPr id="35" name="TextBox 34"/>
            <p:cNvSpPr txBox="1"/>
            <p:nvPr/>
          </p:nvSpPr>
          <p:spPr>
            <a:xfrm rot="3070719">
              <a:off x="4564937" y="3066724"/>
              <a:ext cx="21602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dirty="0" smtClean="0"/>
                <a:t>진료의뢰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707904" y="5733256"/>
              <a:ext cx="9361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/>
                <a:t>입소안내</a:t>
              </a:r>
              <a:endParaRPr lang="ko-KR" altLang="en-US" sz="120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5856" y="6093296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/>
                <a:t>가정호스피스 의뢰</a:t>
              </a:r>
              <a:endParaRPr lang="ko-KR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34129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4" descr="contents-bar"/>
          <p:cNvPicPr>
            <a:picLocks noChangeAspect="1" noChangeArrowheads="1"/>
          </p:cNvPicPr>
          <p:nvPr/>
        </p:nvPicPr>
        <p:blipFill>
          <a:blip r:embed="rId2" cstate="print"/>
          <a:srcRect l="15492"/>
          <a:stretch>
            <a:fillRect/>
          </a:stretch>
        </p:blipFill>
        <p:spPr bwMode="auto">
          <a:xfrm>
            <a:off x="288925" y="-71438"/>
            <a:ext cx="7416800" cy="10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539552" y="188640"/>
            <a:ext cx="5074964" cy="5000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kern="0" dirty="0" smtClean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rPr>
              <a:t>대구보훈병원 전경</a:t>
            </a:r>
            <a:endParaRPr kumimoji="0" lang="ko-KR" altLang="ko-KR" sz="2400" kern="0" dirty="0">
              <a:solidFill>
                <a:srgbClr val="000066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6" name="그림 15" descr="파노라마.jpg"/>
          <p:cNvPicPr>
            <a:picLocks noChangeAspect="1"/>
          </p:cNvPicPr>
          <p:nvPr/>
        </p:nvPicPr>
        <p:blipFill>
          <a:blip r:embed="rId3" cstate="print"/>
          <a:srcRect l="14905" r="14905"/>
          <a:stretch>
            <a:fillRect/>
          </a:stretch>
        </p:blipFill>
        <p:spPr bwMode="auto">
          <a:xfrm>
            <a:off x="180037" y="1074000"/>
            <a:ext cx="8712968" cy="519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직사각형 26"/>
          <p:cNvSpPr/>
          <p:nvPr/>
        </p:nvSpPr>
        <p:spPr>
          <a:xfrm>
            <a:off x="5350054" y="5354632"/>
            <a:ext cx="375845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o-KR" altLang="en-US" sz="4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감사합니다</a:t>
            </a:r>
            <a:r>
              <a:rPr lang="en-US" altLang="ko-KR" sz="4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!</a:t>
            </a:r>
            <a:endParaRPr lang="en-US" altLang="ko-KR" sz="4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6355447"/>
            <a:ext cx="1893169" cy="45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889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>
          <a:gsLst>
            <a:gs pos="5000">
              <a:schemeClr val="accent1">
                <a:lumMod val="20000"/>
                <a:lumOff val="80000"/>
              </a:schemeClr>
            </a:gs>
            <a:gs pos="15000">
              <a:schemeClr val="accent1">
                <a:lumMod val="40000"/>
                <a:lumOff val="60000"/>
              </a:schemeClr>
            </a:gs>
            <a:gs pos="50000">
              <a:schemeClr val="accent1"/>
            </a:gs>
            <a:gs pos="85000">
              <a:schemeClr val="accent1">
                <a:lumMod val="60000"/>
                <a:lumOff val="40000"/>
              </a:schemeClr>
            </a:gs>
            <a:gs pos="95000">
              <a:schemeClr val="accent1">
                <a:lumMod val="20000"/>
                <a:lumOff val="80000"/>
              </a:schemeClr>
            </a:gs>
          </a:gsLst>
          <a:lin ang="5400000" scaled="0"/>
        </a:gradFill>
        <a:effectLst/>
        <a:scene3d>
          <a:camera prst="orthographicFront">
            <a:rot lat="0" lon="0" rev="0"/>
          </a:camera>
          <a:lightRig rig="brightRoom" dir="t"/>
        </a:scene3d>
        <a:sp3d contourW="19050" prstMaterial="softEdge">
          <a:bevelT w="101600"/>
          <a:contourClr>
            <a:schemeClr val="accent1"/>
          </a:contourClr>
        </a:sp3d>
      </a:spPr>
      <a:bodyPr rtlCol="0" anchor="ctr"/>
      <a:lstStyle>
        <a:defPPr algn="ctr">
          <a:lnSpc>
            <a:spcPct val="150000"/>
          </a:lnSpc>
          <a:defRPr sz="2800" b="1" dirty="0" smtClean="0">
            <a:ln w="19050" cmpd="sng">
              <a:noFill/>
              <a:prstDash val="solid"/>
            </a:ln>
            <a:solidFill>
              <a:srgbClr val="FFFFFF"/>
            </a:solidFill>
            <a:effectLst>
              <a:glow rad="101600">
                <a:schemeClr val="accent1">
                  <a:lumMod val="50000"/>
                  <a:alpha val="60000"/>
                </a:schemeClr>
              </a:glow>
            </a:effectLst>
            <a:latin typeface="HY동녘M" pitchFamily="18" charset="-127"/>
            <a:ea typeface="HY동녘M" pitchFamily="18" charset="-127"/>
            <a:cs typeface="Arial" pitchFamily="34" charset="0"/>
          </a:defRPr>
        </a:defPPr>
      </a:lstStyle>
      <a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6137</TotalTime>
  <Words>1245</Words>
  <Application>Microsoft Office PowerPoint</Application>
  <PresentationFormat>화면 슬라이드 쇼(4:3)</PresentationFormat>
  <Paragraphs>306</Paragraphs>
  <Slides>33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슬라이드 1</vt:lpstr>
      <vt:lpstr> 목  차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</vt:vector>
  </TitlesOfParts>
  <Company>한국보훈복지의료공단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본사</dc:creator>
  <cp:lastModifiedBy>AutoBVT</cp:lastModifiedBy>
  <cp:revision>578</cp:revision>
  <cp:lastPrinted>2013-04-01T01:34:24Z</cp:lastPrinted>
  <dcterms:created xsi:type="dcterms:W3CDTF">2011-01-12T04:27:04Z</dcterms:created>
  <dcterms:modified xsi:type="dcterms:W3CDTF">2013-11-21T23:09:20Z</dcterms:modified>
</cp:coreProperties>
</file>