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9"/>
  </p:notesMasterIdLst>
  <p:handoutMasterIdLst>
    <p:handoutMasterId r:id="rId30"/>
  </p:handoutMasterIdLst>
  <p:sldIdLst>
    <p:sldId id="260" r:id="rId3"/>
    <p:sldId id="262" r:id="rId4"/>
    <p:sldId id="289" r:id="rId5"/>
    <p:sldId id="291" r:id="rId6"/>
    <p:sldId id="269" r:id="rId7"/>
    <p:sldId id="271" r:id="rId8"/>
    <p:sldId id="295" r:id="rId9"/>
    <p:sldId id="270" r:id="rId10"/>
    <p:sldId id="292" r:id="rId11"/>
    <p:sldId id="321" r:id="rId12"/>
    <p:sldId id="273" r:id="rId13"/>
    <p:sldId id="294" r:id="rId14"/>
    <p:sldId id="322" r:id="rId15"/>
    <p:sldId id="303" r:id="rId16"/>
    <p:sldId id="311" r:id="rId17"/>
    <p:sldId id="313" r:id="rId18"/>
    <p:sldId id="274" r:id="rId19"/>
    <p:sldId id="314" r:id="rId20"/>
    <p:sldId id="315" r:id="rId21"/>
    <p:sldId id="316" r:id="rId22"/>
    <p:sldId id="317" r:id="rId23"/>
    <p:sldId id="319" r:id="rId24"/>
    <p:sldId id="320" r:id="rId25"/>
    <p:sldId id="277" r:id="rId26"/>
    <p:sldId id="304" r:id="rId27"/>
    <p:sldId id="257" r:id="rId28"/>
  </p:sldIdLst>
  <p:sldSz cx="9144000" cy="6858000" type="screen4x3"/>
  <p:notesSz cx="6742113" cy="9872663"/>
  <p:embeddedFontLst>
    <p:embeddedFont>
      <p:font typeface="HY울릉도B" pitchFamily="18" charset="-127"/>
      <p:regular r:id="rId31"/>
    </p:embeddedFont>
    <p:embeddedFont>
      <p:font typeface="맑은 고딕" pitchFamily="50" charset="-127"/>
      <p:regular r:id="rId32"/>
      <p:bold r:id="rId33"/>
    </p:embeddedFont>
    <p:embeddedFont>
      <p:font typeface="HY울릉도M" pitchFamily="18" charset="-127"/>
      <p:regular r:id="rId34"/>
    </p:embeddedFont>
    <p:embeddedFont>
      <p:font typeface="HY나무B" pitchFamily="18" charset="-127"/>
      <p:regular r:id="rId35"/>
    </p:embeddedFont>
    <p:embeddedFont>
      <p:font typeface="08서울한강체 M" pitchFamily="18" charset="-127"/>
      <p:regular r:id="rId36"/>
    </p:embeddedFont>
    <p:embeddedFont>
      <p:font typeface="SunRiver" charset="0"/>
      <p:regular r:id="rId3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42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104" autoAdjust="0"/>
  </p:normalViewPr>
  <p:slideViewPr>
    <p:cSldViewPr>
      <p:cViewPr varScale="1">
        <p:scale>
          <a:sx n="50" d="100"/>
          <a:sy n="50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306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3"/>
  <c:chart>
    <c:autoTitleDeleted val="1"/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시행 건수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보고싶다</c:v>
                </c:pt>
                <c:pt idx="1">
                  <c:v>가고싶다</c:v>
                </c:pt>
                <c:pt idx="2">
                  <c:v>하고싶다</c:v>
                </c:pt>
                <c:pt idx="3">
                  <c:v>먹고싶다</c:v>
                </c:pt>
                <c:pt idx="4">
                  <c:v>기타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9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hape val="box"/>
        <c:axId val="111831296"/>
        <c:axId val="111845376"/>
        <c:axId val="111337920"/>
      </c:bar3DChart>
      <c:catAx>
        <c:axId val="111831296"/>
        <c:scaling>
          <c:orientation val="minMax"/>
        </c:scaling>
        <c:axPos val="b"/>
        <c:majorTickMark val="none"/>
        <c:tickLblPos val="nextTo"/>
        <c:crossAx val="111845376"/>
        <c:crosses val="autoZero"/>
        <c:auto val="1"/>
        <c:lblAlgn val="ctr"/>
        <c:lblOffset val="100"/>
      </c:catAx>
      <c:valAx>
        <c:axId val="1118453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11831296"/>
        <c:crosses val="autoZero"/>
        <c:crossBetween val="between"/>
      </c:valAx>
      <c:serAx>
        <c:axId val="111337920"/>
        <c:scaling>
          <c:orientation val="minMax"/>
        </c:scaling>
        <c:delete val="1"/>
        <c:axPos val="b"/>
        <c:tickLblPos val="none"/>
        <c:crossAx val="111845376"/>
        <c:crosses val="autoZero"/>
      </c:serAx>
    </c:plotArea>
    <c:legend>
      <c:legendPos val="r"/>
      <c:layout/>
    </c:legend>
    <c:plotVisOnly val="1"/>
  </c:chart>
  <c:spPr>
    <a:ln w="28575">
      <a:solidFill>
        <a:schemeClr val="tx1"/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360E30-47CE-4F4A-AB4E-549E7D19AB4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B83F7F29-9D68-4F57-AA46-B0C8E69C0FA4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700" b="1" dirty="0" smtClean="0"/>
            <a:t>대상     범위</a:t>
          </a:r>
          <a:endParaRPr lang="ko-KR" altLang="en-US" sz="1700" b="1" dirty="0"/>
        </a:p>
      </dgm:t>
    </dgm:pt>
    <dgm:pt modelId="{747DEC35-8260-423D-A8CB-053091889A3F}" type="par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C7B510C7-01FF-4000-AF1B-36462FE73E33}" type="sib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6A49F6F3-CE93-4001-8B69-E00F8D1BEF71}">
      <dgm:prSet phldrT="[텍스트]" custT="1"/>
      <dgm:spPr/>
      <dgm:t>
        <a:bodyPr/>
        <a:lstStyle/>
        <a:p>
          <a:pPr latinLnBrk="1"/>
          <a:r>
            <a:rPr lang="ko-KR" altLang="en-US" sz="1700" b="1" dirty="0" smtClean="0"/>
            <a:t>신청   방법 </a:t>
          </a:r>
          <a:endParaRPr lang="ko-KR" altLang="en-US" sz="1700" b="1" dirty="0"/>
        </a:p>
      </dgm:t>
    </dgm:pt>
    <dgm:pt modelId="{80D84B85-B9BC-4419-B86F-A578C7F9DCC4}" type="par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0D8149BD-9C38-4BD2-B334-B2549AD9EBAA}" type="sib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218E0C67-B52D-4A4A-9584-2C5FC4B3F93C}">
      <dgm:prSet phldrT="[텍스트]" custT="1"/>
      <dgm:spPr/>
      <dgm:t>
        <a:bodyPr/>
        <a:lstStyle/>
        <a:p>
          <a:pPr latinLnBrk="1"/>
          <a:r>
            <a:rPr lang="ko-KR" altLang="en-US" sz="1700" b="1" dirty="0" err="1" smtClean="0"/>
            <a:t>팀구성</a:t>
          </a:r>
          <a:r>
            <a:rPr lang="ko-KR" altLang="en-US" sz="1700" b="1" dirty="0" smtClean="0"/>
            <a:t>   범위</a:t>
          </a:r>
          <a:endParaRPr lang="ko-KR" altLang="en-US" sz="1700" b="1" dirty="0"/>
        </a:p>
      </dgm:t>
    </dgm:pt>
    <dgm:pt modelId="{F62102C6-136A-4B4D-BF3B-074686249632}" type="parTrans" cxnId="{B7215A77-CE76-4174-B38A-49C52E2F2C24}">
      <dgm:prSet/>
      <dgm:spPr/>
      <dgm:t>
        <a:bodyPr/>
        <a:lstStyle/>
        <a:p>
          <a:pPr latinLnBrk="1"/>
          <a:endParaRPr lang="ko-KR" altLang="en-US"/>
        </a:p>
      </dgm:t>
    </dgm:pt>
    <dgm:pt modelId="{C38CF60F-A933-4E36-9DE6-396AFC2F1503}" type="sibTrans" cxnId="{B7215A77-CE76-4174-B38A-49C52E2F2C24}">
      <dgm:prSet/>
      <dgm:spPr/>
      <dgm:t>
        <a:bodyPr/>
        <a:lstStyle/>
        <a:p>
          <a:pPr latinLnBrk="1"/>
          <a:endParaRPr lang="ko-KR" altLang="en-US"/>
        </a:p>
      </dgm:t>
    </dgm:pt>
    <dgm:pt modelId="{E5CF576B-B78E-42D3-A074-FC8D345E8AFF}">
      <dgm:prSet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tx1"/>
              </a:solidFill>
            </a:rPr>
            <a:t>호스피스완화의료병동 팀원                                                               </a:t>
          </a:r>
          <a:r>
            <a:rPr lang="en-US" altLang="ko-KR" sz="1800" dirty="0" smtClean="0">
              <a:solidFill>
                <a:schemeClr val="tx1"/>
              </a:solidFill>
            </a:rPr>
            <a:t> </a:t>
          </a:r>
          <a:r>
            <a:rPr lang="ko-KR" altLang="en-US" sz="1800" dirty="0" smtClean="0">
              <a:solidFill>
                <a:schemeClr val="tx1"/>
              </a:solidFill>
            </a:rPr>
            <a:t>의사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간호사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err="1" smtClean="0">
              <a:solidFill>
                <a:schemeClr val="tx1"/>
              </a:solidFill>
            </a:rPr>
            <a:t>사회복지사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err="1" smtClean="0">
              <a:solidFill>
                <a:schemeClr val="tx1"/>
              </a:solidFill>
            </a:rPr>
            <a:t>원목자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봉사자</a:t>
          </a:r>
          <a:endParaRPr lang="ko-KR" altLang="en-US" sz="1800" dirty="0"/>
        </a:p>
      </dgm:t>
    </dgm:pt>
    <dgm:pt modelId="{7BB06555-60D0-4E06-A2BC-5B9BFE39EAC2}" type="parTrans" cxnId="{5D4F128E-6B64-4CA3-A8DA-59D99984A142}">
      <dgm:prSet/>
      <dgm:spPr/>
      <dgm:t>
        <a:bodyPr/>
        <a:lstStyle/>
        <a:p>
          <a:pPr latinLnBrk="1"/>
          <a:endParaRPr lang="ko-KR" altLang="en-US"/>
        </a:p>
      </dgm:t>
    </dgm:pt>
    <dgm:pt modelId="{F0175A12-131D-4090-B82F-D3A644B20498}" type="sibTrans" cxnId="{5D4F128E-6B64-4CA3-A8DA-59D99984A142}">
      <dgm:prSet/>
      <dgm:spPr/>
      <dgm:t>
        <a:bodyPr/>
        <a:lstStyle/>
        <a:p>
          <a:pPr latinLnBrk="1"/>
          <a:endParaRPr lang="ko-KR" altLang="en-US"/>
        </a:p>
      </dgm:t>
    </dgm:pt>
    <dgm:pt modelId="{D05874C0-F09F-4AB5-8372-8E2D7742C4CE}">
      <dgm:prSet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tx1"/>
              </a:solidFill>
            </a:rPr>
            <a:t>프로그램의 목적에 따라 참여 팀원 구성</a:t>
          </a:r>
          <a:endParaRPr lang="ko-KR" altLang="en-US" sz="1800" b="1" dirty="0">
            <a:solidFill>
              <a:schemeClr val="tx1"/>
            </a:solidFill>
          </a:endParaRPr>
        </a:p>
      </dgm:t>
    </dgm:pt>
    <dgm:pt modelId="{6DFAEE7B-1AF2-4901-972E-50DD66199F81}" type="parTrans" cxnId="{4547B7FA-EDAF-4544-8B93-1FD14951027F}">
      <dgm:prSet/>
      <dgm:spPr/>
      <dgm:t>
        <a:bodyPr/>
        <a:lstStyle/>
        <a:p>
          <a:pPr latinLnBrk="1"/>
          <a:endParaRPr lang="ko-KR" altLang="en-US"/>
        </a:p>
      </dgm:t>
    </dgm:pt>
    <dgm:pt modelId="{E1216CA0-1BAE-48B6-B2FD-DAAE664F8915}" type="sibTrans" cxnId="{4547B7FA-EDAF-4544-8B93-1FD14951027F}">
      <dgm:prSet/>
      <dgm:spPr/>
      <dgm:t>
        <a:bodyPr/>
        <a:lstStyle/>
        <a:p>
          <a:pPr latinLnBrk="1"/>
          <a:endParaRPr lang="ko-KR" altLang="en-US"/>
        </a:p>
      </dgm:t>
    </dgm:pt>
    <dgm:pt modelId="{522F51BA-24E3-418E-9179-3FB4B1A9C0C0}">
      <dgm:prSet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tx1"/>
              </a:solidFill>
            </a:rPr>
            <a:t>신청의 모호함을 구체화하여 예시로 제시</a:t>
          </a:r>
          <a:r>
            <a:rPr lang="en-US" altLang="ko-KR" sz="1800" b="1" dirty="0" smtClean="0">
              <a:solidFill>
                <a:schemeClr val="tx1"/>
              </a:solidFill>
            </a:rPr>
            <a:t>                                </a:t>
          </a:r>
          <a:r>
            <a:rPr lang="en-US" altLang="ko-KR" sz="1800" dirty="0" smtClean="0">
              <a:solidFill>
                <a:schemeClr val="tx1"/>
              </a:solidFill>
            </a:rPr>
            <a:t> 1) </a:t>
          </a:r>
          <a:r>
            <a:rPr lang="ko-KR" altLang="en-US" sz="1800" dirty="0" smtClean="0">
              <a:solidFill>
                <a:schemeClr val="tx1"/>
              </a:solidFill>
            </a:rPr>
            <a:t>보고 싶다 </a:t>
          </a:r>
          <a:r>
            <a:rPr lang="en-US" altLang="ko-KR" sz="1800" dirty="0" smtClean="0">
              <a:solidFill>
                <a:schemeClr val="tx1"/>
              </a:solidFill>
            </a:rPr>
            <a:t>2) </a:t>
          </a:r>
          <a:r>
            <a:rPr lang="ko-KR" altLang="en-US" sz="1800" dirty="0" smtClean="0">
              <a:solidFill>
                <a:schemeClr val="tx1"/>
              </a:solidFill>
            </a:rPr>
            <a:t>가고 싶다 </a:t>
          </a:r>
          <a:r>
            <a:rPr lang="en-US" altLang="ko-KR" sz="1800" dirty="0" smtClean="0">
              <a:solidFill>
                <a:schemeClr val="tx1"/>
              </a:solidFill>
            </a:rPr>
            <a:t>3) </a:t>
          </a:r>
          <a:r>
            <a:rPr lang="ko-KR" altLang="en-US" sz="1800" dirty="0" smtClean="0">
              <a:solidFill>
                <a:schemeClr val="tx1"/>
              </a:solidFill>
            </a:rPr>
            <a:t>하고 싶다 </a:t>
          </a:r>
          <a:r>
            <a:rPr lang="en-US" altLang="ko-KR" sz="1800" dirty="0" smtClean="0">
              <a:solidFill>
                <a:schemeClr val="tx1"/>
              </a:solidFill>
            </a:rPr>
            <a:t>4) </a:t>
          </a:r>
          <a:r>
            <a:rPr lang="ko-KR" altLang="en-US" sz="1800" dirty="0" smtClean="0">
              <a:solidFill>
                <a:schemeClr val="tx1"/>
              </a:solidFill>
            </a:rPr>
            <a:t>먹고 싶다 </a:t>
          </a:r>
          <a:r>
            <a:rPr lang="en-US" altLang="ko-KR" sz="1800" dirty="0" smtClean="0">
              <a:solidFill>
                <a:schemeClr val="tx1"/>
              </a:solidFill>
            </a:rPr>
            <a:t>5) </a:t>
          </a:r>
          <a:r>
            <a:rPr lang="ko-KR" altLang="en-US" sz="1800" dirty="0" smtClean="0">
              <a:solidFill>
                <a:schemeClr val="tx1"/>
              </a:solidFill>
            </a:rPr>
            <a:t>기타</a:t>
          </a:r>
          <a:endParaRPr lang="ko-KR" altLang="en-US" sz="1800" dirty="0"/>
        </a:p>
      </dgm:t>
    </dgm:pt>
    <dgm:pt modelId="{E9FE96E3-AABF-45C1-BF67-41B5CCDBA1B6}" type="parTrans" cxnId="{F7B87CB1-4AC6-4C26-8B5E-E79E0733F927}">
      <dgm:prSet/>
      <dgm:spPr/>
      <dgm:t>
        <a:bodyPr/>
        <a:lstStyle/>
        <a:p>
          <a:pPr latinLnBrk="1"/>
          <a:endParaRPr lang="ko-KR" altLang="en-US"/>
        </a:p>
      </dgm:t>
    </dgm:pt>
    <dgm:pt modelId="{A6898F83-A6FA-49D2-8EAD-FF2A603F27E9}" type="sibTrans" cxnId="{F7B87CB1-4AC6-4C26-8B5E-E79E0733F927}">
      <dgm:prSet/>
      <dgm:spPr/>
      <dgm:t>
        <a:bodyPr/>
        <a:lstStyle/>
        <a:p>
          <a:pPr latinLnBrk="1"/>
          <a:endParaRPr lang="ko-KR" altLang="en-US"/>
        </a:p>
      </dgm:t>
    </dgm:pt>
    <dgm:pt modelId="{A6B563BD-685C-4820-B934-1F6A9D63F2BE}">
      <dgm:prSet custT="1"/>
      <dgm:spPr/>
      <dgm:t>
        <a:bodyPr/>
        <a:lstStyle/>
        <a:p>
          <a:pPr latinLnBrk="1"/>
          <a:r>
            <a:rPr lang="ko-KR" altLang="en-US" sz="1800" b="1" dirty="0" smtClean="0">
              <a:solidFill>
                <a:schemeClr val="tx1"/>
              </a:solidFill>
            </a:rPr>
            <a:t>호스피스완화의료병동 재원 환자 및 가족</a:t>
          </a:r>
          <a:endParaRPr lang="ko-KR" altLang="en-US" sz="1800" dirty="0"/>
        </a:p>
      </dgm:t>
    </dgm:pt>
    <dgm:pt modelId="{AE43542D-6441-4FBB-BA2F-802C1B4B4CE2}" type="parTrans" cxnId="{E9C5EFD4-763F-4F25-92BA-4035A9848314}">
      <dgm:prSet/>
      <dgm:spPr/>
      <dgm:t>
        <a:bodyPr/>
        <a:lstStyle/>
        <a:p>
          <a:pPr latinLnBrk="1"/>
          <a:endParaRPr lang="ko-KR" altLang="en-US"/>
        </a:p>
      </dgm:t>
    </dgm:pt>
    <dgm:pt modelId="{BAE4E318-1F5A-426E-BFF9-2922FB185EE5}" type="sibTrans" cxnId="{E9C5EFD4-763F-4F25-92BA-4035A9848314}">
      <dgm:prSet/>
      <dgm:spPr/>
      <dgm:t>
        <a:bodyPr/>
        <a:lstStyle/>
        <a:p>
          <a:pPr latinLnBrk="1"/>
          <a:endParaRPr lang="ko-KR" altLang="en-US"/>
        </a:p>
      </dgm:t>
    </dgm:pt>
    <dgm:pt modelId="{69A92DB4-8EEB-4CB0-BD3A-2081C762A7AE}">
      <dgm:prSet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700" b="1" dirty="0" smtClean="0">
              <a:latin typeface="+mn-ea"/>
              <a:ea typeface="+mn-ea"/>
            </a:rPr>
            <a:t>서식     개발</a:t>
          </a:r>
          <a:endParaRPr lang="en-US" altLang="ko-KR" sz="1700" b="1" dirty="0" smtClean="0">
            <a:latin typeface="+mn-ea"/>
            <a:ea typeface="+mn-ea"/>
          </a:endParaRPr>
        </a:p>
      </dgm:t>
    </dgm:pt>
    <dgm:pt modelId="{6E8BCAE6-83B7-4BAF-A230-5154DBA89760}" type="parTrans" cxnId="{CA7AA7BC-69B7-4EF4-8304-B607927A694C}">
      <dgm:prSet/>
      <dgm:spPr/>
      <dgm:t>
        <a:bodyPr/>
        <a:lstStyle/>
        <a:p>
          <a:pPr latinLnBrk="1"/>
          <a:endParaRPr lang="ko-KR" altLang="en-US"/>
        </a:p>
      </dgm:t>
    </dgm:pt>
    <dgm:pt modelId="{35F66030-3AEF-4E07-8D88-2479D05977EC}" type="sibTrans" cxnId="{CA7AA7BC-69B7-4EF4-8304-B607927A694C}">
      <dgm:prSet/>
      <dgm:spPr/>
      <dgm:t>
        <a:bodyPr/>
        <a:lstStyle/>
        <a:p>
          <a:pPr latinLnBrk="1"/>
          <a:endParaRPr lang="ko-KR" altLang="en-US"/>
        </a:p>
      </dgm:t>
    </dgm:pt>
    <dgm:pt modelId="{15A6DCF0-D961-49D1-85D8-D93C67F06BF9}">
      <dgm:prSet custT="1"/>
      <dgm:spPr/>
      <dgm:t>
        <a:bodyPr/>
        <a:lstStyle/>
        <a:p>
          <a:pPr latinLnBrk="1"/>
          <a:r>
            <a:rPr lang="ko-KR" altLang="en-US" sz="1700" b="1" dirty="0" smtClean="0"/>
            <a:t>프로그램 운영을 위한 서식 제작                                                            </a:t>
          </a:r>
          <a:r>
            <a:rPr lang="en-US" altLang="ko-KR" sz="1700" b="0" dirty="0" smtClean="0"/>
            <a:t>- </a:t>
          </a:r>
          <a:r>
            <a:rPr lang="ko-KR" altLang="en-US" sz="1700" b="0" dirty="0" smtClean="0"/>
            <a:t>포스터</a:t>
          </a:r>
          <a:r>
            <a:rPr lang="en-US" altLang="ko-KR" sz="1700" b="0" dirty="0" smtClean="0"/>
            <a:t>, </a:t>
          </a:r>
          <a:r>
            <a:rPr lang="ko-KR" altLang="en-US" sz="1700" b="0" dirty="0" smtClean="0"/>
            <a:t>신청대장</a:t>
          </a:r>
          <a:r>
            <a:rPr lang="en-US" altLang="ko-KR" sz="1700" b="0" dirty="0" smtClean="0"/>
            <a:t>, </a:t>
          </a:r>
          <a:r>
            <a:rPr lang="ko-KR" altLang="en-US" sz="1700" b="0" dirty="0" smtClean="0"/>
            <a:t>면담기록지</a:t>
          </a:r>
          <a:r>
            <a:rPr lang="en-US" altLang="ko-KR" sz="1700" b="0" dirty="0" smtClean="0"/>
            <a:t>, </a:t>
          </a:r>
          <a:r>
            <a:rPr lang="ko-KR" altLang="en-US" sz="1700" b="0" dirty="0" smtClean="0"/>
            <a:t>결과보고서</a:t>
          </a:r>
          <a:endParaRPr lang="ko-KR" altLang="en-US" sz="1700" b="0" dirty="0"/>
        </a:p>
      </dgm:t>
    </dgm:pt>
    <dgm:pt modelId="{4F2A56CA-45B4-45AD-BF7C-CCD0EB2F6D5D}" type="parTrans" cxnId="{06B1D085-958F-4C83-92C3-B08142DC6E56}">
      <dgm:prSet/>
      <dgm:spPr/>
      <dgm:t>
        <a:bodyPr/>
        <a:lstStyle/>
        <a:p>
          <a:pPr latinLnBrk="1"/>
          <a:endParaRPr lang="ko-KR" altLang="en-US"/>
        </a:p>
      </dgm:t>
    </dgm:pt>
    <dgm:pt modelId="{71CDEBB9-7750-429C-87A9-A3DAEE2D825A}" type="sibTrans" cxnId="{06B1D085-958F-4C83-92C3-B08142DC6E56}">
      <dgm:prSet/>
      <dgm:spPr/>
      <dgm:t>
        <a:bodyPr/>
        <a:lstStyle/>
        <a:p>
          <a:pPr latinLnBrk="1"/>
          <a:endParaRPr lang="ko-KR" altLang="en-US"/>
        </a:p>
      </dgm:t>
    </dgm:pt>
    <dgm:pt modelId="{E74B89C1-80FF-4348-A261-0F023C5B842D}" type="pres">
      <dgm:prSet presAssocID="{76360E30-47CE-4F4A-AB4E-549E7D19AB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9C8101-568E-44E2-AC36-5BAE805B63E7}" type="pres">
      <dgm:prSet presAssocID="{B83F7F29-9D68-4F57-AA46-B0C8E69C0FA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504306AB-9885-47A1-8A2A-BF506DF4B817}" type="pres">
      <dgm:prSet presAssocID="{B83F7F29-9D68-4F57-AA46-B0C8E69C0FA4}" presName="parentText" presStyleLbl="alignNode1" presStyleIdx="0" presStyleCnt="4" custScaleY="100000" custLinFactNeighborX="0" custLinFactNeighborY="854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AF9E1B-B1E0-418F-8640-B2E784F21D69}" type="pres">
      <dgm:prSet presAssocID="{B83F7F29-9D68-4F57-AA46-B0C8E69C0FA4}" presName="descendantText" presStyleLbl="alignAcc1" presStyleIdx="0" presStyleCnt="4" custScaleX="95591" custScaleY="101125" custLinFactNeighborX="-1783" custLinFactNeighborY="191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0A0E41-3CD7-4910-B21C-670F19CA4EB2}" type="pres">
      <dgm:prSet presAssocID="{C7B510C7-01FF-4000-AF1B-36462FE73E33}" presName="sp" presStyleCnt="0"/>
      <dgm:spPr/>
      <dgm:t>
        <a:bodyPr/>
        <a:lstStyle/>
        <a:p>
          <a:pPr latinLnBrk="1"/>
          <a:endParaRPr lang="ko-KR" altLang="en-US"/>
        </a:p>
      </dgm:t>
    </dgm:pt>
    <dgm:pt modelId="{80005698-283C-4061-A2F2-BBB1E5AAC6BE}" type="pres">
      <dgm:prSet presAssocID="{6A49F6F3-CE93-4001-8B69-E00F8D1BEF7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A2BE91CE-62F9-43AD-8132-5399F7461804}" type="pres">
      <dgm:prSet presAssocID="{6A49F6F3-CE93-4001-8B69-E00F8D1BEF71}" presName="parentText" presStyleLbl="alignNode1" presStyleIdx="1" presStyleCnt="4" custScaleY="105779" custLinFactNeighborY="541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B77B76-23EF-4CB4-B38B-FE5C59550A70}" type="pres">
      <dgm:prSet presAssocID="{6A49F6F3-CE93-4001-8B69-E00F8D1BEF71}" presName="descendantText" presStyleLbl="alignAcc1" presStyleIdx="1" presStyleCnt="4" custScaleY="119476" custLinFactNeighborY="833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ED53E2B-3622-4D7F-9943-77814AB9A0C5}" type="pres">
      <dgm:prSet presAssocID="{0D8149BD-9C38-4BD2-B334-B2549AD9EBAA}" presName="sp" presStyleCnt="0"/>
      <dgm:spPr/>
      <dgm:t>
        <a:bodyPr/>
        <a:lstStyle/>
        <a:p>
          <a:pPr latinLnBrk="1"/>
          <a:endParaRPr lang="ko-KR" altLang="en-US"/>
        </a:p>
      </dgm:t>
    </dgm:pt>
    <dgm:pt modelId="{5D2F2917-8833-4528-9631-86A799B6F7CC}" type="pres">
      <dgm:prSet presAssocID="{218E0C67-B52D-4A4A-9584-2C5FC4B3F93C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F3AE1327-575E-47E7-9873-47400F1CEAAF}" type="pres">
      <dgm:prSet presAssocID="{218E0C67-B52D-4A4A-9584-2C5FC4B3F93C}" presName="parentText" presStyleLbl="alignNode1" presStyleIdx="2" presStyleCnt="4" custScaleY="114227" custLinFactNeighborY="721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9A12332-BE74-4DDE-8C86-71E0DDCDE544}" type="pres">
      <dgm:prSet presAssocID="{218E0C67-B52D-4A4A-9584-2C5FC4B3F93C}" presName="descendantText" presStyleLbl="alignAcc1" presStyleIdx="2" presStyleCnt="4" custScaleY="151626" custLinFactNeighborY="110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BF4470-D0DF-4F9E-A903-F3DB294C3F41}" type="pres">
      <dgm:prSet presAssocID="{C38CF60F-A933-4E36-9DE6-396AFC2F1503}" presName="sp" presStyleCnt="0"/>
      <dgm:spPr/>
    </dgm:pt>
    <dgm:pt modelId="{ED793DC0-1620-442B-8CC0-F156D9579843}" type="pres">
      <dgm:prSet presAssocID="{69A92DB4-8EEB-4CB0-BD3A-2081C762A7AE}" presName="composite" presStyleCnt="0"/>
      <dgm:spPr/>
    </dgm:pt>
    <dgm:pt modelId="{9417619F-9C06-48BF-AC83-309D3D6D4123}" type="pres">
      <dgm:prSet presAssocID="{69A92DB4-8EEB-4CB0-BD3A-2081C762A7AE}" presName="parentText" presStyleLbl="alignNode1" presStyleIdx="3" presStyleCnt="4" custScaleY="101254" custLinFactNeighborX="0" custLinFactNeighborY="8544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6A1A0B-6B60-45B7-80B5-F34BA597593B}" type="pres">
      <dgm:prSet presAssocID="{69A92DB4-8EEB-4CB0-BD3A-2081C762A7AE}" presName="descendantText" presStyleLbl="alignAcc1" presStyleIdx="3" presStyleCnt="4" custLinFactNeighborX="0" custLinFactNeighborY="1314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6B1D085-958F-4C83-92C3-B08142DC6E56}" srcId="{69A92DB4-8EEB-4CB0-BD3A-2081C762A7AE}" destId="{15A6DCF0-D961-49D1-85D8-D93C67F06BF9}" srcOrd="0" destOrd="0" parTransId="{4F2A56CA-45B4-45AD-BF7C-CCD0EB2F6D5D}" sibTransId="{71CDEBB9-7750-429C-87A9-A3DAEE2D825A}"/>
    <dgm:cxn modelId="{F76313BE-116E-48B6-91F0-6C49D68A5567}" type="presOf" srcId="{E5CF576B-B78E-42D3-A074-FC8D345E8AFF}" destId="{59A12332-BE74-4DDE-8C86-71E0DDCDE544}" srcOrd="0" destOrd="0" presId="urn:microsoft.com/office/officeart/2005/8/layout/chevron2"/>
    <dgm:cxn modelId="{35879830-DC3E-4A61-A80C-3894084B535F}" type="presOf" srcId="{15A6DCF0-D961-49D1-85D8-D93C67F06BF9}" destId="{096A1A0B-6B60-45B7-80B5-F34BA597593B}" srcOrd="0" destOrd="0" presId="urn:microsoft.com/office/officeart/2005/8/layout/chevron2"/>
    <dgm:cxn modelId="{8889741D-C624-4DAE-A3E8-8C490E9EFC85}" type="presOf" srcId="{76360E30-47CE-4F4A-AB4E-549E7D19AB4D}" destId="{E74B89C1-80FF-4348-A261-0F023C5B842D}" srcOrd="0" destOrd="0" presId="urn:microsoft.com/office/officeart/2005/8/layout/chevron2"/>
    <dgm:cxn modelId="{FFA08415-4145-41FC-9C71-B83B49DD5722}" srcId="{76360E30-47CE-4F4A-AB4E-549E7D19AB4D}" destId="{B83F7F29-9D68-4F57-AA46-B0C8E69C0FA4}" srcOrd="0" destOrd="0" parTransId="{747DEC35-8260-423D-A8CB-053091889A3F}" sibTransId="{C7B510C7-01FF-4000-AF1B-36462FE73E33}"/>
    <dgm:cxn modelId="{33E5D9D4-626F-4C5D-B2A6-D8A7F3CE10BA}" type="presOf" srcId="{522F51BA-24E3-418E-9179-3FB4B1A9C0C0}" destId="{54B77B76-23EF-4CB4-B38B-FE5C59550A70}" srcOrd="0" destOrd="0" presId="urn:microsoft.com/office/officeart/2005/8/layout/chevron2"/>
    <dgm:cxn modelId="{D7DF4F15-F34D-4F36-9CA7-4BD347357B04}" srcId="{76360E30-47CE-4F4A-AB4E-549E7D19AB4D}" destId="{6A49F6F3-CE93-4001-8B69-E00F8D1BEF71}" srcOrd="1" destOrd="0" parTransId="{80D84B85-B9BC-4419-B86F-A578C7F9DCC4}" sibTransId="{0D8149BD-9C38-4BD2-B334-B2549AD9EBAA}"/>
    <dgm:cxn modelId="{92B2A509-D590-46B9-B7BF-A5A45DBC88A0}" type="presOf" srcId="{A6B563BD-685C-4820-B934-1F6A9D63F2BE}" destId="{7EAF9E1B-B1E0-418F-8640-B2E784F21D69}" srcOrd="0" destOrd="0" presId="urn:microsoft.com/office/officeart/2005/8/layout/chevron2"/>
    <dgm:cxn modelId="{8465DD79-7276-4038-8DF2-6ABA1647F890}" type="presOf" srcId="{69A92DB4-8EEB-4CB0-BD3A-2081C762A7AE}" destId="{9417619F-9C06-48BF-AC83-309D3D6D4123}" srcOrd="0" destOrd="0" presId="urn:microsoft.com/office/officeart/2005/8/layout/chevron2"/>
    <dgm:cxn modelId="{3D948447-E734-4A15-976B-5F3DA551C48F}" type="presOf" srcId="{D05874C0-F09F-4AB5-8372-8E2D7742C4CE}" destId="{59A12332-BE74-4DDE-8C86-71E0DDCDE544}" srcOrd="0" destOrd="1" presId="urn:microsoft.com/office/officeart/2005/8/layout/chevron2"/>
    <dgm:cxn modelId="{CA7AA7BC-69B7-4EF4-8304-B607927A694C}" srcId="{76360E30-47CE-4F4A-AB4E-549E7D19AB4D}" destId="{69A92DB4-8EEB-4CB0-BD3A-2081C762A7AE}" srcOrd="3" destOrd="0" parTransId="{6E8BCAE6-83B7-4BAF-A230-5154DBA89760}" sibTransId="{35F66030-3AEF-4E07-8D88-2479D05977EC}"/>
    <dgm:cxn modelId="{F7B87CB1-4AC6-4C26-8B5E-E79E0733F927}" srcId="{6A49F6F3-CE93-4001-8B69-E00F8D1BEF71}" destId="{522F51BA-24E3-418E-9179-3FB4B1A9C0C0}" srcOrd="0" destOrd="0" parTransId="{E9FE96E3-AABF-45C1-BF67-41B5CCDBA1B6}" sibTransId="{A6898F83-A6FA-49D2-8EAD-FF2A603F27E9}"/>
    <dgm:cxn modelId="{B7215A77-CE76-4174-B38A-49C52E2F2C24}" srcId="{76360E30-47CE-4F4A-AB4E-549E7D19AB4D}" destId="{218E0C67-B52D-4A4A-9584-2C5FC4B3F93C}" srcOrd="2" destOrd="0" parTransId="{F62102C6-136A-4B4D-BF3B-074686249632}" sibTransId="{C38CF60F-A933-4E36-9DE6-396AFC2F1503}"/>
    <dgm:cxn modelId="{6AE68888-23E0-47CA-BEBF-8E9C4C36A603}" type="presOf" srcId="{218E0C67-B52D-4A4A-9584-2C5FC4B3F93C}" destId="{F3AE1327-575E-47E7-9873-47400F1CEAAF}" srcOrd="0" destOrd="0" presId="urn:microsoft.com/office/officeart/2005/8/layout/chevron2"/>
    <dgm:cxn modelId="{5D4F128E-6B64-4CA3-A8DA-59D99984A142}" srcId="{218E0C67-B52D-4A4A-9584-2C5FC4B3F93C}" destId="{E5CF576B-B78E-42D3-A074-FC8D345E8AFF}" srcOrd="0" destOrd="0" parTransId="{7BB06555-60D0-4E06-A2BC-5B9BFE39EAC2}" sibTransId="{F0175A12-131D-4090-B82F-D3A644B20498}"/>
    <dgm:cxn modelId="{4547B7FA-EDAF-4544-8B93-1FD14951027F}" srcId="{218E0C67-B52D-4A4A-9584-2C5FC4B3F93C}" destId="{D05874C0-F09F-4AB5-8372-8E2D7742C4CE}" srcOrd="1" destOrd="0" parTransId="{6DFAEE7B-1AF2-4901-972E-50DD66199F81}" sibTransId="{E1216CA0-1BAE-48B6-B2FD-DAAE664F8915}"/>
    <dgm:cxn modelId="{E9C5EFD4-763F-4F25-92BA-4035A9848314}" srcId="{B83F7F29-9D68-4F57-AA46-B0C8E69C0FA4}" destId="{A6B563BD-685C-4820-B934-1F6A9D63F2BE}" srcOrd="0" destOrd="0" parTransId="{AE43542D-6441-4FBB-BA2F-802C1B4B4CE2}" sibTransId="{BAE4E318-1F5A-426E-BFF9-2922FB185EE5}"/>
    <dgm:cxn modelId="{BC9E8616-EC43-4412-90CE-6A2F3B4FACF7}" type="presOf" srcId="{6A49F6F3-CE93-4001-8B69-E00F8D1BEF71}" destId="{A2BE91CE-62F9-43AD-8132-5399F7461804}" srcOrd="0" destOrd="0" presId="urn:microsoft.com/office/officeart/2005/8/layout/chevron2"/>
    <dgm:cxn modelId="{9C110912-54E8-4B5E-9A80-6FE10AFC9C94}" type="presOf" srcId="{B83F7F29-9D68-4F57-AA46-B0C8E69C0FA4}" destId="{504306AB-9885-47A1-8A2A-BF506DF4B817}" srcOrd="0" destOrd="0" presId="urn:microsoft.com/office/officeart/2005/8/layout/chevron2"/>
    <dgm:cxn modelId="{89F8BE78-29ED-48DC-8673-5C31B0F0E5B2}" type="presParOf" srcId="{E74B89C1-80FF-4348-A261-0F023C5B842D}" destId="{A49C8101-568E-44E2-AC36-5BAE805B63E7}" srcOrd="0" destOrd="0" presId="urn:microsoft.com/office/officeart/2005/8/layout/chevron2"/>
    <dgm:cxn modelId="{5A24C47E-6D0E-4FB8-A3AC-E58AE94E3A1E}" type="presParOf" srcId="{A49C8101-568E-44E2-AC36-5BAE805B63E7}" destId="{504306AB-9885-47A1-8A2A-BF506DF4B817}" srcOrd="0" destOrd="0" presId="urn:microsoft.com/office/officeart/2005/8/layout/chevron2"/>
    <dgm:cxn modelId="{68971602-E3DC-4C0B-9747-1F4E8A1EA5EF}" type="presParOf" srcId="{A49C8101-568E-44E2-AC36-5BAE805B63E7}" destId="{7EAF9E1B-B1E0-418F-8640-B2E784F21D69}" srcOrd="1" destOrd="0" presId="urn:microsoft.com/office/officeart/2005/8/layout/chevron2"/>
    <dgm:cxn modelId="{8A3ACEF4-9350-4F9A-B1F0-A3A384DC7C70}" type="presParOf" srcId="{E74B89C1-80FF-4348-A261-0F023C5B842D}" destId="{F10A0E41-3CD7-4910-B21C-670F19CA4EB2}" srcOrd="1" destOrd="0" presId="urn:microsoft.com/office/officeart/2005/8/layout/chevron2"/>
    <dgm:cxn modelId="{BBB3C52E-25EF-46D8-B7DF-583278D9FB27}" type="presParOf" srcId="{E74B89C1-80FF-4348-A261-0F023C5B842D}" destId="{80005698-283C-4061-A2F2-BBB1E5AAC6BE}" srcOrd="2" destOrd="0" presId="urn:microsoft.com/office/officeart/2005/8/layout/chevron2"/>
    <dgm:cxn modelId="{B3259CE0-5E1C-4487-8D5C-9642DAC1A98C}" type="presParOf" srcId="{80005698-283C-4061-A2F2-BBB1E5AAC6BE}" destId="{A2BE91CE-62F9-43AD-8132-5399F7461804}" srcOrd="0" destOrd="0" presId="urn:microsoft.com/office/officeart/2005/8/layout/chevron2"/>
    <dgm:cxn modelId="{1CDC478B-DDC1-47E4-8A55-AA3F87C611FD}" type="presParOf" srcId="{80005698-283C-4061-A2F2-BBB1E5AAC6BE}" destId="{54B77B76-23EF-4CB4-B38B-FE5C59550A70}" srcOrd="1" destOrd="0" presId="urn:microsoft.com/office/officeart/2005/8/layout/chevron2"/>
    <dgm:cxn modelId="{D5F7DA3E-2760-4555-BC8E-AAEEF0C6080C}" type="presParOf" srcId="{E74B89C1-80FF-4348-A261-0F023C5B842D}" destId="{4ED53E2B-3622-4D7F-9943-77814AB9A0C5}" srcOrd="3" destOrd="0" presId="urn:microsoft.com/office/officeart/2005/8/layout/chevron2"/>
    <dgm:cxn modelId="{EAC71F36-D8FC-49DC-8259-C658B764BCDD}" type="presParOf" srcId="{E74B89C1-80FF-4348-A261-0F023C5B842D}" destId="{5D2F2917-8833-4528-9631-86A799B6F7CC}" srcOrd="4" destOrd="0" presId="urn:microsoft.com/office/officeart/2005/8/layout/chevron2"/>
    <dgm:cxn modelId="{B4836AA2-661F-4437-AA64-9D570F4BB434}" type="presParOf" srcId="{5D2F2917-8833-4528-9631-86A799B6F7CC}" destId="{F3AE1327-575E-47E7-9873-47400F1CEAAF}" srcOrd="0" destOrd="0" presId="urn:microsoft.com/office/officeart/2005/8/layout/chevron2"/>
    <dgm:cxn modelId="{E5D9CDD5-028A-47C3-8F79-7CCC80623313}" type="presParOf" srcId="{5D2F2917-8833-4528-9631-86A799B6F7CC}" destId="{59A12332-BE74-4DDE-8C86-71E0DDCDE544}" srcOrd="1" destOrd="0" presId="urn:microsoft.com/office/officeart/2005/8/layout/chevron2"/>
    <dgm:cxn modelId="{348CDB18-5A39-40C9-BD37-326169967B27}" type="presParOf" srcId="{E74B89C1-80FF-4348-A261-0F023C5B842D}" destId="{17BF4470-D0DF-4F9E-A903-F3DB294C3F41}" srcOrd="5" destOrd="0" presId="urn:microsoft.com/office/officeart/2005/8/layout/chevron2"/>
    <dgm:cxn modelId="{7FBB9F15-C9A3-4299-B075-ACB3ACB613DA}" type="presParOf" srcId="{E74B89C1-80FF-4348-A261-0F023C5B842D}" destId="{ED793DC0-1620-442B-8CC0-F156D9579843}" srcOrd="6" destOrd="0" presId="urn:microsoft.com/office/officeart/2005/8/layout/chevron2"/>
    <dgm:cxn modelId="{E487D6F2-0370-4D7D-A737-908937A8B55F}" type="presParOf" srcId="{ED793DC0-1620-442B-8CC0-F156D9579843}" destId="{9417619F-9C06-48BF-AC83-309D3D6D4123}" srcOrd="0" destOrd="0" presId="urn:microsoft.com/office/officeart/2005/8/layout/chevron2"/>
    <dgm:cxn modelId="{6FF0A561-6AC3-40A3-87B0-B9837BB171D4}" type="presParOf" srcId="{ED793DC0-1620-442B-8CC0-F156D9579843}" destId="{096A1A0B-6B60-45B7-80B5-F34BA59759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360E30-47CE-4F4A-AB4E-549E7D19AB4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B83F7F29-9D68-4F57-AA46-B0C8E69C0FA4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200" b="1" dirty="0" smtClean="0"/>
            <a:t>신청</a:t>
          </a:r>
          <a:endParaRPr lang="ko-KR" altLang="en-US" sz="2200" b="1" dirty="0"/>
        </a:p>
      </dgm:t>
    </dgm:pt>
    <dgm:pt modelId="{747DEC35-8260-423D-A8CB-053091889A3F}" type="par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C7B510C7-01FF-4000-AF1B-36462FE73E33}" type="sib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6A49F6F3-CE93-4001-8B69-E00F8D1BEF7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200" b="1" dirty="0" smtClean="0"/>
            <a:t>계획 </a:t>
          </a:r>
          <a:endParaRPr lang="en-US" altLang="ko-KR" sz="2200" b="1" dirty="0" smtClean="0"/>
        </a:p>
      </dgm:t>
    </dgm:pt>
    <dgm:pt modelId="{80D84B85-B9BC-4419-B86F-A578C7F9DCC4}" type="par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0D8149BD-9C38-4BD2-B334-B2549AD9EBAA}" type="sib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D30642AD-29E4-474B-89A8-BBD17DE6C8F3}">
      <dgm:prSet/>
      <dgm:spPr/>
      <dgm:t>
        <a:bodyPr/>
        <a:lstStyle/>
        <a:p>
          <a:pPr latinLnBrk="1"/>
          <a:r>
            <a:rPr lang="ko-KR" altLang="en-US" b="1" dirty="0" smtClean="0"/>
            <a:t>적용</a:t>
          </a:r>
          <a:endParaRPr lang="ko-KR" altLang="en-US" b="1" dirty="0"/>
        </a:p>
      </dgm:t>
    </dgm:pt>
    <dgm:pt modelId="{601D2DC1-4B48-4E79-8CA3-C1BE492E34E7}" type="parTrans" cxnId="{80A482CF-A4AD-4AEE-A7D4-93D045DF704B}">
      <dgm:prSet/>
      <dgm:spPr/>
      <dgm:t>
        <a:bodyPr/>
        <a:lstStyle/>
        <a:p>
          <a:pPr latinLnBrk="1"/>
          <a:endParaRPr lang="ko-KR" altLang="en-US"/>
        </a:p>
      </dgm:t>
    </dgm:pt>
    <dgm:pt modelId="{CD3E7936-F08D-4996-912B-EDB60066BA1D}" type="sibTrans" cxnId="{80A482CF-A4AD-4AEE-A7D4-93D045DF704B}">
      <dgm:prSet/>
      <dgm:spPr/>
      <dgm:t>
        <a:bodyPr/>
        <a:lstStyle/>
        <a:p>
          <a:pPr latinLnBrk="1"/>
          <a:endParaRPr lang="ko-KR" altLang="en-US"/>
        </a:p>
      </dgm:t>
    </dgm:pt>
    <dgm:pt modelId="{82061456-0406-4D17-BEA7-CB89FF36CDCE}">
      <dgm:prSet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</a:rPr>
            <a:t>환자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가족의 구체적 욕구</a:t>
          </a:r>
          <a:r>
            <a:rPr lang="en-US" altLang="ko-KR" sz="1800" dirty="0" smtClean="0">
              <a:solidFill>
                <a:schemeClr val="tx1"/>
              </a:solidFill>
            </a:rPr>
            <a:t>(</a:t>
          </a:r>
          <a:r>
            <a:rPr lang="ko-KR" altLang="en-US" sz="1800" dirty="0" smtClean="0">
              <a:solidFill>
                <a:schemeClr val="tx1"/>
              </a:solidFill>
            </a:rPr>
            <a:t>목표와 방향</a:t>
          </a:r>
          <a:r>
            <a:rPr lang="en-US" altLang="ko-KR" sz="1800" dirty="0" smtClean="0">
              <a:solidFill>
                <a:schemeClr val="tx1"/>
              </a:solidFill>
            </a:rPr>
            <a:t>)</a:t>
          </a:r>
          <a:r>
            <a:rPr lang="ko-KR" altLang="en-US" sz="1800" dirty="0" smtClean="0">
              <a:solidFill>
                <a:schemeClr val="tx1"/>
              </a:solidFill>
            </a:rPr>
            <a:t>를 확인</a:t>
          </a:r>
          <a:endParaRPr lang="ko-KR" altLang="en-US" sz="1800" dirty="0"/>
        </a:p>
      </dgm:t>
    </dgm:pt>
    <dgm:pt modelId="{9C8759FF-EEBE-49D3-8C4E-6F4027D06C12}" type="parTrans" cxnId="{8AA0222E-A4BE-4392-9ECB-5BCCAFB44A9A}">
      <dgm:prSet/>
      <dgm:spPr/>
      <dgm:t>
        <a:bodyPr/>
        <a:lstStyle/>
        <a:p>
          <a:pPr latinLnBrk="1"/>
          <a:endParaRPr lang="ko-KR" altLang="en-US"/>
        </a:p>
      </dgm:t>
    </dgm:pt>
    <dgm:pt modelId="{0694211E-C503-49B1-A0A1-D7C35715F4B7}" type="sibTrans" cxnId="{8AA0222E-A4BE-4392-9ECB-5BCCAFB44A9A}">
      <dgm:prSet/>
      <dgm:spPr/>
      <dgm:t>
        <a:bodyPr/>
        <a:lstStyle/>
        <a:p>
          <a:pPr latinLnBrk="1"/>
          <a:endParaRPr lang="ko-KR" altLang="en-US"/>
        </a:p>
      </dgm:t>
    </dgm:pt>
    <dgm:pt modelId="{AA21CB9D-739C-49CB-9BF0-387AC3E4B49D}">
      <dgm:prSet custT="1"/>
      <dgm:spPr/>
      <dgm:t>
        <a:bodyPr/>
        <a:lstStyle/>
        <a:p>
          <a:pPr latinLnBrk="1"/>
          <a:r>
            <a:rPr lang="en-US" altLang="ko-KR" sz="1800" dirty="0" smtClean="0">
              <a:solidFill>
                <a:schemeClr val="tx1"/>
              </a:solidFill>
            </a:rPr>
            <a:t> </a:t>
          </a:r>
          <a:r>
            <a:rPr lang="ko-KR" altLang="en-US" sz="1800" dirty="0" smtClean="0">
              <a:solidFill>
                <a:schemeClr val="tx1"/>
              </a:solidFill>
            </a:rPr>
            <a:t>환자 및 가족 구조와 기능을 확인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팀 지원 범위 협의</a:t>
          </a:r>
        </a:p>
      </dgm:t>
    </dgm:pt>
    <dgm:pt modelId="{A3CDCFA0-6F25-43F9-A8F3-99E98B43BD84}" type="parTrans" cxnId="{2546AAE6-E267-4496-BD2B-F2836DFE2321}">
      <dgm:prSet/>
      <dgm:spPr/>
      <dgm:t>
        <a:bodyPr/>
        <a:lstStyle/>
        <a:p>
          <a:pPr latinLnBrk="1"/>
          <a:endParaRPr lang="ko-KR" altLang="en-US"/>
        </a:p>
      </dgm:t>
    </dgm:pt>
    <dgm:pt modelId="{A90ABAB2-6A3F-4394-A83B-16C7D1665912}" type="sibTrans" cxnId="{2546AAE6-E267-4496-BD2B-F2836DFE2321}">
      <dgm:prSet/>
      <dgm:spPr/>
      <dgm:t>
        <a:bodyPr/>
        <a:lstStyle/>
        <a:p>
          <a:pPr latinLnBrk="1"/>
          <a:endParaRPr lang="ko-KR" altLang="en-US"/>
        </a:p>
      </dgm:t>
    </dgm:pt>
    <dgm:pt modelId="{9575EBCB-A2AD-44A4-8FC3-038E6159575B}">
      <dgm:prSet custT="1"/>
      <dgm:spPr/>
      <dgm:t>
        <a:bodyPr/>
        <a:lstStyle/>
        <a:p>
          <a:pPr latinLnBrk="1"/>
          <a:r>
            <a:rPr lang="en-US" altLang="ko-KR" sz="1800" dirty="0" smtClean="0">
              <a:solidFill>
                <a:schemeClr val="tx1"/>
              </a:solidFill>
            </a:rPr>
            <a:t> </a:t>
          </a:r>
          <a:r>
            <a:rPr lang="ko-KR" altLang="en-US" sz="1800" dirty="0" smtClean="0">
              <a:solidFill>
                <a:schemeClr val="tx1"/>
              </a:solidFill>
            </a:rPr>
            <a:t>환자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가족과 계획 상의 후 일정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내용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장소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인력 등 준비</a:t>
          </a:r>
        </a:p>
      </dgm:t>
    </dgm:pt>
    <dgm:pt modelId="{BB27D143-F669-4788-9084-124011294CC3}" type="parTrans" cxnId="{2E7A361B-9017-43D4-A365-65023ACFCBFE}">
      <dgm:prSet/>
      <dgm:spPr/>
      <dgm:t>
        <a:bodyPr/>
        <a:lstStyle/>
        <a:p>
          <a:pPr latinLnBrk="1"/>
          <a:endParaRPr lang="ko-KR" altLang="en-US"/>
        </a:p>
      </dgm:t>
    </dgm:pt>
    <dgm:pt modelId="{22B0B6B3-046C-4886-9904-0CC436671AD5}" type="sibTrans" cxnId="{2E7A361B-9017-43D4-A365-65023ACFCBFE}">
      <dgm:prSet/>
      <dgm:spPr/>
      <dgm:t>
        <a:bodyPr/>
        <a:lstStyle/>
        <a:p>
          <a:pPr latinLnBrk="1"/>
          <a:endParaRPr lang="ko-KR" altLang="en-US"/>
        </a:p>
      </dgm:t>
    </dgm:pt>
    <dgm:pt modelId="{E926FB38-54D6-442B-9AA0-F0089BFFE941}">
      <dgm:prSet custT="1"/>
      <dgm:spPr/>
      <dgm:t>
        <a:bodyPr/>
        <a:lstStyle/>
        <a:p>
          <a:pPr latinLnBrk="1"/>
          <a:r>
            <a:rPr lang="en-US" altLang="ko-KR" sz="1800" dirty="0" smtClean="0">
              <a:solidFill>
                <a:schemeClr val="tx1"/>
              </a:solidFill>
            </a:rPr>
            <a:t> </a:t>
          </a:r>
          <a:r>
            <a:rPr lang="ko-KR" altLang="en-US" sz="1800" dirty="0" smtClean="0">
              <a:solidFill>
                <a:schemeClr val="tx1"/>
              </a:solidFill>
            </a:rPr>
            <a:t>환자 상태 변화와 환경적인 변수를 예측하여 대체 안을 고려</a:t>
          </a:r>
        </a:p>
      </dgm:t>
    </dgm:pt>
    <dgm:pt modelId="{5CD0BAB9-A891-4879-8AEA-B5EA885D395C}" type="parTrans" cxnId="{73F50931-91BF-42B6-9650-41205E242E8E}">
      <dgm:prSet/>
      <dgm:spPr/>
      <dgm:t>
        <a:bodyPr/>
        <a:lstStyle/>
        <a:p>
          <a:pPr latinLnBrk="1"/>
          <a:endParaRPr lang="ko-KR" altLang="en-US"/>
        </a:p>
      </dgm:t>
    </dgm:pt>
    <dgm:pt modelId="{2DF0CC72-62C8-4DC6-9FEE-B93D2303D423}" type="sibTrans" cxnId="{73F50931-91BF-42B6-9650-41205E242E8E}">
      <dgm:prSet/>
      <dgm:spPr/>
      <dgm:t>
        <a:bodyPr/>
        <a:lstStyle/>
        <a:p>
          <a:pPr latinLnBrk="1"/>
          <a:endParaRPr lang="ko-KR" altLang="en-US"/>
        </a:p>
      </dgm:t>
    </dgm:pt>
    <dgm:pt modelId="{B13C5DA7-700F-4867-9C87-A5591D57F399}">
      <dgm:prSet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</a:rPr>
            <a:t>병동 간호사실 또는 사무실에 </a:t>
          </a:r>
          <a:r>
            <a:rPr lang="ko-KR" altLang="en-US" sz="1800" b="1" dirty="0" smtClean="0">
              <a:solidFill>
                <a:schemeClr val="tx1"/>
              </a:solidFill>
            </a:rPr>
            <a:t>신청 대장 비치</a:t>
          </a:r>
          <a:r>
            <a:rPr lang="en-US" altLang="ko-KR" sz="1800" b="1" dirty="0" smtClean="0">
              <a:solidFill>
                <a:schemeClr val="tx1"/>
              </a:solidFill>
            </a:rPr>
            <a:t>(</a:t>
          </a:r>
          <a:r>
            <a:rPr lang="ko-KR" altLang="en-US" sz="1800" b="1" dirty="0" smtClean="0">
              <a:solidFill>
                <a:schemeClr val="tx1"/>
              </a:solidFill>
            </a:rPr>
            <a:t>수시 신청</a:t>
          </a:r>
          <a:r>
            <a:rPr lang="en-US" altLang="ko-KR" sz="1800" b="1" dirty="0" smtClean="0">
              <a:solidFill>
                <a:schemeClr val="tx1"/>
              </a:solidFill>
            </a:rPr>
            <a:t>)</a:t>
          </a:r>
          <a:endParaRPr lang="ko-KR" altLang="en-US" sz="1800" dirty="0"/>
        </a:p>
      </dgm:t>
    </dgm:pt>
    <dgm:pt modelId="{A2D4B2FA-2C75-4BF6-8513-4B040D6BEA3E}" type="parTrans" cxnId="{18095892-0808-40F6-A09F-A233B05EF64E}">
      <dgm:prSet/>
      <dgm:spPr/>
      <dgm:t>
        <a:bodyPr/>
        <a:lstStyle/>
        <a:p>
          <a:pPr latinLnBrk="1"/>
          <a:endParaRPr lang="ko-KR" altLang="en-US"/>
        </a:p>
      </dgm:t>
    </dgm:pt>
    <dgm:pt modelId="{9576734B-3A50-45F4-A7A5-669513C6EBAB}" type="sibTrans" cxnId="{18095892-0808-40F6-A09F-A233B05EF64E}">
      <dgm:prSet/>
      <dgm:spPr/>
      <dgm:t>
        <a:bodyPr/>
        <a:lstStyle/>
        <a:p>
          <a:pPr latinLnBrk="1"/>
          <a:endParaRPr lang="ko-KR" altLang="en-US"/>
        </a:p>
      </dgm:t>
    </dgm:pt>
    <dgm:pt modelId="{42CD0033-550C-4B81-AE3E-2E31839A728B}">
      <dgm:prSet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</a:rPr>
            <a:t>환자</a:t>
          </a:r>
          <a:r>
            <a:rPr lang="en-US" altLang="ko-KR" sz="1800" dirty="0" smtClean="0">
              <a:solidFill>
                <a:schemeClr val="tx1"/>
              </a:solidFill>
            </a:rPr>
            <a:t>, </a:t>
          </a:r>
          <a:r>
            <a:rPr lang="ko-KR" altLang="en-US" sz="1800" dirty="0" smtClean="0">
              <a:solidFill>
                <a:schemeClr val="tx1"/>
              </a:solidFill>
            </a:rPr>
            <a:t>가족의 </a:t>
          </a:r>
          <a:r>
            <a:rPr lang="ko-KR" altLang="en-US" sz="1800" b="1" dirty="0" smtClean="0">
              <a:solidFill>
                <a:schemeClr val="tx1"/>
              </a:solidFill>
            </a:rPr>
            <a:t>직접 신청 </a:t>
          </a:r>
          <a:r>
            <a:rPr lang="ko-KR" altLang="en-US" sz="1800" dirty="0" smtClean="0">
              <a:solidFill>
                <a:schemeClr val="tx1"/>
              </a:solidFill>
            </a:rPr>
            <a:t>또는 </a:t>
          </a:r>
          <a:r>
            <a:rPr lang="ko-KR" altLang="en-US" sz="1800" b="1" dirty="0" smtClean="0">
              <a:solidFill>
                <a:schemeClr val="tx1"/>
              </a:solidFill>
            </a:rPr>
            <a:t>팀원 접근 과정에 의한 신청</a:t>
          </a:r>
          <a:endParaRPr lang="ko-KR" altLang="en-US" sz="1800" b="1" dirty="0">
            <a:solidFill>
              <a:schemeClr val="tx1"/>
            </a:solidFill>
          </a:endParaRPr>
        </a:p>
      </dgm:t>
    </dgm:pt>
    <dgm:pt modelId="{6D0F7D08-435B-4604-913D-5F1CDC968B8E}" type="parTrans" cxnId="{CBAB0403-EC20-4BEA-B50A-737DED5145A4}">
      <dgm:prSet/>
      <dgm:spPr/>
      <dgm:t>
        <a:bodyPr/>
        <a:lstStyle/>
        <a:p>
          <a:pPr latinLnBrk="1"/>
          <a:endParaRPr lang="ko-KR" altLang="en-US"/>
        </a:p>
      </dgm:t>
    </dgm:pt>
    <dgm:pt modelId="{CB9B00E3-F48D-441B-B2D3-7892CBC5E1E1}" type="sibTrans" cxnId="{CBAB0403-EC20-4BEA-B50A-737DED5145A4}">
      <dgm:prSet/>
      <dgm:spPr/>
      <dgm:t>
        <a:bodyPr/>
        <a:lstStyle/>
        <a:p>
          <a:pPr latinLnBrk="1"/>
          <a:endParaRPr lang="ko-KR" altLang="en-US"/>
        </a:p>
      </dgm:t>
    </dgm:pt>
    <dgm:pt modelId="{69D8E6C7-76AE-493B-8E80-A3FDB8A95E4D}">
      <dgm:prSet/>
      <dgm:spPr/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</a:rPr>
            <a:t>사전미팅을 통하여 목표와 진행방향을 상의 후</a:t>
          </a:r>
          <a:r>
            <a:rPr lang="en-US" altLang="ko-KR" dirty="0" smtClean="0">
              <a:solidFill>
                <a:schemeClr val="tx1"/>
              </a:solidFill>
            </a:rPr>
            <a:t> </a:t>
          </a:r>
          <a:r>
            <a:rPr lang="ko-KR" altLang="en-US" dirty="0" smtClean="0">
              <a:solidFill>
                <a:schemeClr val="tx1"/>
              </a:solidFill>
            </a:rPr>
            <a:t>프로그램 제공</a:t>
          </a:r>
          <a:endParaRPr lang="ko-KR" altLang="en-US" dirty="0"/>
        </a:p>
      </dgm:t>
    </dgm:pt>
    <dgm:pt modelId="{B351AB7E-7F49-45EE-BCA9-553F05082952}" type="parTrans" cxnId="{6A1C8AAB-E5B9-43CC-8E69-DE48863C10D4}">
      <dgm:prSet/>
      <dgm:spPr/>
      <dgm:t>
        <a:bodyPr/>
        <a:lstStyle/>
        <a:p>
          <a:pPr latinLnBrk="1"/>
          <a:endParaRPr lang="ko-KR" altLang="en-US"/>
        </a:p>
      </dgm:t>
    </dgm:pt>
    <dgm:pt modelId="{3AA6F66A-27C7-4E19-BED9-EB0DCD111301}" type="sibTrans" cxnId="{6A1C8AAB-E5B9-43CC-8E69-DE48863C10D4}">
      <dgm:prSet/>
      <dgm:spPr/>
      <dgm:t>
        <a:bodyPr/>
        <a:lstStyle/>
        <a:p>
          <a:pPr latinLnBrk="1"/>
          <a:endParaRPr lang="ko-KR" altLang="en-US"/>
        </a:p>
      </dgm:t>
    </dgm:pt>
    <dgm:pt modelId="{E74B89C1-80FF-4348-A261-0F023C5B842D}" type="pres">
      <dgm:prSet presAssocID="{76360E30-47CE-4F4A-AB4E-549E7D19AB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9C8101-568E-44E2-AC36-5BAE805B63E7}" type="pres">
      <dgm:prSet presAssocID="{B83F7F29-9D68-4F57-AA46-B0C8E69C0FA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504306AB-9885-47A1-8A2A-BF506DF4B817}" type="pres">
      <dgm:prSet presAssocID="{B83F7F29-9D68-4F57-AA46-B0C8E69C0FA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AF9E1B-B1E0-418F-8640-B2E784F21D69}" type="pres">
      <dgm:prSet presAssocID="{B83F7F29-9D68-4F57-AA46-B0C8E69C0FA4}" presName="descendantText" presStyleLbl="alignAcc1" presStyleIdx="0" presStyleCnt="3" custScaleX="107688" custScaleY="100000" custLinFactNeighborX="3751" custLinFactNeighborY="66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0A0E41-3CD7-4910-B21C-670F19CA4EB2}" type="pres">
      <dgm:prSet presAssocID="{C7B510C7-01FF-4000-AF1B-36462FE73E33}" presName="sp" presStyleCnt="0"/>
      <dgm:spPr/>
      <dgm:t>
        <a:bodyPr/>
        <a:lstStyle/>
        <a:p>
          <a:pPr latinLnBrk="1"/>
          <a:endParaRPr lang="ko-KR" altLang="en-US"/>
        </a:p>
      </dgm:t>
    </dgm:pt>
    <dgm:pt modelId="{80005698-283C-4061-A2F2-BBB1E5AAC6BE}" type="pres">
      <dgm:prSet presAssocID="{6A49F6F3-CE93-4001-8B69-E00F8D1BEF7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A2BE91CE-62F9-43AD-8132-5399F7461804}" type="pres">
      <dgm:prSet presAssocID="{6A49F6F3-CE93-4001-8B69-E00F8D1BEF71}" presName="parentText" presStyleLbl="alignNode1" presStyleIdx="1" presStyleCnt="3" custScaleY="12154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B77B76-23EF-4CB4-B38B-FE5C59550A70}" type="pres">
      <dgm:prSet presAssocID="{6A49F6F3-CE93-4001-8B69-E00F8D1BEF71}" presName="descendantText" presStyleLbl="alignAcc1" presStyleIdx="1" presStyleCnt="3" custScaleY="1858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063B5C8-37A5-4824-84E8-97ACF34DF28C}" type="pres">
      <dgm:prSet presAssocID="{0D8149BD-9C38-4BD2-B334-B2549AD9EBAA}" presName="sp" presStyleCnt="0"/>
      <dgm:spPr/>
    </dgm:pt>
    <dgm:pt modelId="{1CCA8FE3-2FD3-4573-9CCD-229A0B06E5BF}" type="pres">
      <dgm:prSet presAssocID="{D30642AD-29E4-474B-89A8-BBD17DE6C8F3}" presName="composite" presStyleCnt="0"/>
      <dgm:spPr/>
    </dgm:pt>
    <dgm:pt modelId="{49A907FB-353B-43FA-8970-CA3BF44A6210}" type="pres">
      <dgm:prSet presAssocID="{D30642AD-29E4-474B-89A8-BBD17DE6C8F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C8647D7-8725-44C2-91C5-0E73F43F296F}" type="pres">
      <dgm:prSet presAssocID="{D30642AD-29E4-474B-89A8-BBD17DE6C8F3}" presName="descendantText" presStyleLbl="alignAcc1" presStyleIdx="2" presStyleCnt="3" custScaleY="5958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6851860-F4C7-490E-BFC4-0FED9C5B2847}" type="presOf" srcId="{AA21CB9D-739C-49CB-9BF0-387AC3E4B49D}" destId="{54B77B76-23EF-4CB4-B38B-FE5C59550A70}" srcOrd="0" destOrd="1" presId="urn:microsoft.com/office/officeart/2005/8/layout/chevron2"/>
    <dgm:cxn modelId="{2546AAE6-E267-4496-BD2B-F2836DFE2321}" srcId="{6A49F6F3-CE93-4001-8B69-E00F8D1BEF71}" destId="{AA21CB9D-739C-49CB-9BF0-387AC3E4B49D}" srcOrd="1" destOrd="0" parTransId="{A3CDCFA0-6F25-43F9-A8F3-99E98B43BD84}" sibTransId="{A90ABAB2-6A3F-4394-A83B-16C7D1665912}"/>
    <dgm:cxn modelId="{46472D23-B1F8-48E8-8D80-A85D1ACD4A70}" type="presOf" srcId="{76360E30-47CE-4F4A-AB4E-549E7D19AB4D}" destId="{E74B89C1-80FF-4348-A261-0F023C5B842D}" srcOrd="0" destOrd="0" presId="urn:microsoft.com/office/officeart/2005/8/layout/chevron2"/>
    <dgm:cxn modelId="{BA3429C9-A1FC-47EA-AA22-84AB94EFEEDA}" type="presOf" srcId="{B83F7F29-9D68-4F57-AA46-B0C8E69C0FA4}" destId="{504306AB-9885-47A1-8A2A-BF506DF4B817}" srcOrd="0" destOrd="0" presId="urn:microsoft.com/office/officeart/2005/8/layout/chevron2"/>
    <dgm:cxn modelId="{5A96ED17-1476-45F6-8147-1CF25DD0D43A}" type="presOf" srcId="{9575EBCB-A2AD-44A4-8FC3-038E6159575B}" destId="{54B77B76-23EF-4CB4-B38B-FE5C59550A70}" srcOrd="0" destOrd="2" presId="urn:microsoft.com/office/officeart/2005/8/layout/chevron2"/>
    <dgm:cxn modelId="{2E7A361B-9017-43D4-A365-65023ACFCBFE}" srcId="{6A49F6F3-CE93-4001-8B69-E00F8D1BEF71}" destId="{9575EBCB-A2AD-44A4-8FC3-038E6159575B}" srcOrd="2" destOrd="0" parTransId="{BB27D143-F669-4788-9084-124011294CC3}" sibTransId="{22B0B6B3-046C-4886-9904-0CC436671AD5}"/>
    <dgm:cxn modelId="{CBAB0403-EC20-4BEA-B50A-737DED5145A4}" srcId="{B83F7F29-9D68-4F57-AA46-B0C8E69C0FA4}" destId="{42CD0033-550C-4B81-AE3E-2E31839A728B}" srcOrd="1" destOrd="0" parTransId="{6D0F7D08-435B-4604-913D-5F1CDC968B8E}" sibTransId="{CB9B00E3-F48D-441B-B2D3-7892CBC5E1E1}"/>
    <dgm:cxn modelId="{18095892-0808-40F6-A09F-A233B05EF64E}" srcId="{B83F7F29-9D68-4F57-AA46-B0C8E69C0FA4}" destId="{B13C5DA7-700F-4867-9C87-A5591D57F399}" srcOrd="0" destOrd="0" parTransId="{A2D4B2FA-2C75-4BF6-8513-4B040D6BEA3E}" sibTransId="{9576734B-3A50-45F4-A7A5-669513C6EBAB}"/>
    <dgm:cxn modelId="{39E34665-F686-4F09-A2B3-DEB025BE9909}" type="presOf" srcId="{69D8E6C7-76AE-493B-8E80-A3FDB8A95E4D}" destId="{FC8647D7-8725-44C2-91C5-0E73F43F296F}" srcOrd="0" destOrd="0" presId="urn:microsoft.com/office/officeart/2005/8/layout/chevron2"/>
    <dgm:cxn modelId="{FFA08415-4145-41FC-9C71-B83B49DD5722}" srcId="{76360E30-47CE-4F4A-AB4E-549E7D19AB4D}" destId="{B83F7F29-9D68-4F57-AA46-B0C8E69C0FA4}" srcOrd="0" destOrd="0" parTransId="{747DEC35-8260-423D-A8CB-053091889A3F}" sibTransId="{C7B510C7-01FF-4000-AF1B-36462FE73E33}"/>
    <dgm:cxn modelId="{A03E8041-7293-4A75-AECA-E00B18F3E750}" type="presOf" srcId="{E926FB38-54D6-442B-9AA0-F0089BFFE941}" destId="{54B77B76-23EF-4CB4-B38B-FE5C59550A70}" srcOrd="0" destOrd="3" presId="urn:microsoft.com/office/officeart/2005/8/layout/chevron2"/>
    <dgm:cxn modelId="{6A1C8AAB-E5B9-43CC-8E69-DE48863C10D4}" srcId="{D30642AD-29E4-474B-89A8-BBD17DE6C8F3}" destId="{69D8E6C7-76AE-493B-8E80-A3FDB8A95E4D}" srcOrd="0" destOrd="0" parTransId="{B351AB7E-7F49-45EE-BCA9-553F05082952}" sibTransId="{3AA6F66A-27C7-4E19-BED9-EB0DCD111301}"/>
    <dgm:cxn modelId="{8AA0222E-A4BE-4392-9ECB-5BCCAFB44A9A}" srcId="{6A49F6F3-CE93-4001-8B69-E00F8D1BEF71}" destId="{82061456-0406-4D17-BEA7-CB89FF36CDCE}" srcOrd="0" destOrd="0" parTransId="{9C8759FF-EEBE-49D3-8C4E-6F4027D06C12}" sibTransId="{0694211E-C503-49B1-A0A1-D7C35715F4B7}"/>
    <dgm:cxn modelId="{D7DF4F15-F34D-4F36-9CA7-4BD347357B04}" srcId="{76360E30-47CE-4F4A-AB4E-549E7D19AB4D}" destId="{6A49F6F3-CE93-4001-8B69-E00F8D1BEF71}" srcOrd="1" destOrd="0" parTransId="{80D84B85-B9BC-4419-B86F-A578C7F9DCC4}" sibTransId="{0D8149BD-9C38-4BD2-B334-B2549AD9EBAA}"/>
    <dgm:cxn modelId="{DBBAB3F2-527B-4923-B889-12A65D9685C9}" type="presOf" srcId="{82061456-0406-4D17-BEA7-CB89FF36CDCE}" destId="{54B77B76-23EF-4CB4-B38B-FE5C59550A70}" srcOrd="0" destOrd="0" presId="urn:microsoft.com/office/officeart/2005/8/layout/chevron2"/>
    <dgm:cxn modelId="{3226146B-D979-4071-9152-086701D7BF88}" type="presOf" srcId="{B13C5DA7-700F-4867-9C87-A5591D57F399}" destId="{7EAF9E1B-B1E0-418F-8640-B2E784F21D69}" srcOrd="0" destOrd="0" presId="urn:microsoft.com/office/officeart/2005/8/layout/chevron2"/>
    <dgm:cxn modelId="{80A482CF-A4AD-4AEE-A7D4-93D045DF704B}" srcId="{76360E30-47CE-4F4A-AB4E-549E7D19AB4D}" destId="{D30642AD-29E4-474B-89A8-BBD17DE6C8F3}" srcOrd="2" destOrd="0" parTransId="{601D2DC1-4B48-4E79-8CA3-C1BE492E34E7}" sibTransId="{CD3E7936-F08D-4996-912B-EDB60066BA1D}"/>
    <dgm:cxn modelId="{04DE9FF7-D230-4A8E-B908-F196E557574E}" type="presOf" srcId="{42CD0033-550C-4B81-AE3E-2E31839A728B}" destId="{7EAF9E1B-B1E0-418F-8640-B2E784F21D69}" srcOrd="0" destOrd="1" presId="urn:microsoft.com/office/officeart/2005/8/layout/chevron2"/>
    <dgm:cxn modelId="{73F50931-91BF-42B6-9650-41205E242E8E}" srcId="{6A49F6F3-CE93-4001-8B69-E00F8D1BEF71}" destId="{E926FB38-54D6-442B-9AA0-F0089BFFE941}" srcOrd="3" destOrd="0" parTransId="{5CD0BAB9-A891-4879-8AEA-B5EA885D395C}" sibTransId="{2DF0CC72-62C8-4DC6-9FEE-B93D2303D423}"/>
    <dgm:cxn modelId="{A51CF753-051F-4A75-98AD-A27143CBEA90}" type="presOf" srcId="{D30642AD-29E4-474B-89A8-BBD17DE6C8F3}" destId="{49A907FB-353B-43FA-8970-CA3BF44A6210}" srcOrd="0" destOrd="0" presId="urn:microsoft.com/office/officeart/2005/8/layout/chevron2"/>
    <dgm:cxn modelId="{1CA52F2E-33EF-43BD-B225-47AA3B23972F}" type="presOf" srcId="{6A49F6F3-CE93-4001-8B69-E00F8D1BEF71}" destId="{A2BE91CE-62F9-43AD-8132-5399F7461804}" srcOrd="0" destOrd="0" presId="urn:microsoft.com/office/officeart/2005/8/layout/chevron2"/>
    <dgm:cxn modelId="{AC36E742-94A0-4EE0-A8D1-E760BB1E14C5}" type="presParOf" srcId="{E74B89C1-80FF-4348-A261-0F023C5B842D}" destId="{A49C8101-568E-44E2-AC36-5BAE805B63E7}" srcOrd="0" destOrd="0" presId="urn:microsoft.com/office/officeart/2005/8/layout/chevron2"/>
    <dgm:cxn modelId="{6F3B245C-DCEF-4BC1-A2AB-EC8973FAFA7E}" type="presParOf" srcId="{A49C8101-568E-44E2-AC36-5BAE805B63E7}" destId="{504306AB-9885-47A1-8A2A-BF506DF4B817}" srcOrd="0" destOrd="0" presId="urn:microsoft.com/office/officeart/2005/8/layout/chevron2"/>
    <dgm:cxn modelId="{7EB35B64-4510-4265-ADD7-FD61C7EAF22E}" type="presParOf" srcId="{A49C8101-568E-44E2-AC36-5BAE805B63E7}" destId="{7EAF9E1B-B1E0-418F-8640-B2E784F21D69}" srcOrd="1" destOrd="0" presId="urn:microsoft.com/office/officeart/2005/8/layout/chevron2"/>
    <dgm:cxn modelId="{F4765DC4-F97A-4BFB-B6ED-747D03534464}" type="presParOf" srcId="{E74B89C1-80FF-4348-A261-0F023C5B842D}" destId="{F10A0E41-3CD7-4910-B21C-670F19CA4EB2}" srcOrd="1" destOrd="0" presId="urn:microsoft.com/office/officeart/2005/8/layout/chevron2"/>
    <dgm:cxn modelId="{09E0D418-7636-4F06-8C97-9C8271A07FBD}" type="presParOf" srcId="{E74B89C1-80FF-4348-A261-0F023C5B842D}" destId="{80005698-283C-4061-A2F2-BBB1E5AAC6BE}" srcOrd="2" destOrd="0" presId="urn:microsoft.com/office/officeart/2005/8/layout/chevron2"/>
    <dgm:cxn modelId="{52AB8225-0BA5-4AC4-B834-E08C63A6BF55}" type="presParOf" srcId="{80005698-283C-4061-A2F2-BBB1E5AAC6BE}" destId="{A2BE91CE-62F9-43AD-8132-5399F7461804}" srcOrd="0" destOrd="0" presId="urn:microsoft.com/office/officeart/2005/8/layout/chevron2"/>
    <dgm:cxn modelId="{72AFB9FD-5203-4CD7-8B35-D0E757A8C581}" type="presParOf" srcId="{80005698-283C-4061-A2F2-BBB1E5AAC6BE}" destId="{54B77B76-23EF-4CB4-B38B-FE5C59550A70}" srcOrd="1" destOrd="0" presId="urn:microsoft.com/office/officeart/2005/8/layout/chevron2"/>
    <dgm:cxn modelId="{8C5BD8B9-7479-4CF2-9CDC-3E607C302FA5}" type="presParOf" srcId="{E74B89C1-80FF-4348-A261-0F023C5B842D}" destId="{6063B5C8-37A5-4824-84E8-97ACF34DF28C}" srcOrd="3" destOrd="0" presId="urn:microsoft.com/office/officeart/2005/8/layout/chevron2"/>
    <dgm:cxn modelId="{C5715D7C-68F3-45B3-9FDC-0FD5F3B5C1E1}" type="presParOf" srcId="{E74B89C1-80FF-4348-A261-0F023C5B842D}" destId="{1CCA8FE3-2FD3-4573-9CCD-229A0B06E5BF}" srcOrd="4" destOrd="0" presId="urn:microsoft.com/office/officeart/2005/8/layout/chevron2"/>
    <dgm:cxn modelId="{AFD1B4C1-3900-42E5-89C8-EF4598596483}" type="presParOf" srcId="{1CCA8FE3-2FD3-4573-9CCD-229A0B06E5BF}" destId="{49A907FB-353B-43FA-8970-CA3BF44A6210}" srcOrd="0" destOrd="0" presId="urn:microsoft.com/office/officeart/2005/8/layout/chevron2"/>
    <dgm:cxn modelId="{206EF205-D662-48A8-A7AA-F704B8745D54}" type="presParOf" srcId="{1CCA8FE3-2FD3-4573-9CCD-229A0B06E5BF}" destId="{FC8647D7-8725-44C2-91C5-0E73F43F29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EC8592-CD12-4B7C-B2CE-31FF503EF0BF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11C72A08-877F-4C76-9E06-1467C64AF987}">
      <dgm:prSet phldrT="[텍스트]" custT="1"/>
      <dgm:spPr/>
      <dgm:t>
        <a:bodyPr/>
        <a:lstStyle/>
        <a:p>
          <a:pPr latinLnBrk="1"/>
          <a:r>
            <a:rPr lang="ko-KR" altLang="en-US" sz="2000" b="1" dirty="0" smtClean="0"/>
            <a:t>평가</a:t>
          </a:r>
          <a:endParaRPr lang="ko-KR" altLang="en-US" sz="2000" b="1" dirty="0"/>
        </a:p>
      </dgm:t>
    </dgm:pt>
    <dgm:pt modelId="{61853F4D-0910-49D9-B49C-ECCDDB5195CB}" type="parTrans" cxnId="{A6D73C1B-24ED-4503-8451-2798609F702C}">
      <dgm:prSet/>
      <dgm:spPr/>
      <dgm:t>
        <a:bodyPr/>
        <a:lstStyle/>
        <a:p>
          <a:pPr latinLnBrk="1"/>
          <a:endParaRPr lang="ko-KR" altLang="en-US"/>
        </a:p>
      </dgm:t>
    </dgm:pt>
    <dgm:pt modelId="{CCFB8B26-15F5-4813-A659-78E0ABCA76A9}" type="sibTrans" cxnId="{A6D73C1B-24ED-4503-8451-2798609F702C}">
      <dgm:prSet/>
      <dgm:spPr/>
      <dgm:t>
        <a:bodyPr/>
        <a:lstStyle/>
        <a:p>
          <a:pPr latinLnBrk="1"/>
          <a:endParaRPr lang="ko-KR" altLang="en-US"/>
        </a:p>
      </dgm:t>
    </dgm:pt>
    <dgm:pt modelId="{814D9621-A135-458A-A364-4A6A85147CEE}">
      <dgm:prSet phldrT="[텍스트]" custT="1"/>
      <dgm:spPr/>
      <dgm:t>
        <a:bodyPr/>
        <a:lstStyle/>
        <a:p>
          <a:pPr latinLnBrk="1"/>
          <a:r>
            <a:rPr lang="ko-KR" altLang="en-US" sz="1700" b="1" dirty="0" smtClean="0">
              <a:solidFill>
                <a:schemeClr val="tx1"/>
              </a:solidFill>
            </a:rPr>
            <a:t>프로그램 시행 후 자체 평가를 통한 질 향상                                 </a:t>
          </a:r>
          <a:r>
            <a:rPr lang="en-US" altLang="ko-KR" sz="1700" dirty="0" smtClean="0">
              <a:solidFill>
                <a:schemeClr val="tx1"/>
              </a:solidFill>
            </a:rPr>
            <a:t> - </a:t>
          </a:r>
          <a:r>
            <a:rPr lang="ko-KR" altLang="en-US" sz="1700" dirty="0" smtClean="0">
              <a:solidFill>
                <a:schemeClr val="tx1"/>
              </a:solidFill>
            </a:rPr>
            <a:t>참여자간 결과 평가</a:t>
          </a:r>
          <a:r>
            <a:rPr lang="en-US" altLang="ko-KR" sz="1700" dirty="0" smtClean="0">
              <a:solidFill>
                <a:schemeClr val="tx1"/>
              </a:solidFill>
            </a:rPr>
            <a:t> </a:t>
          </a:r>
          <a:r>
            <a:rPr lang="ko-KR" altLang="en-US" sz="1700" dirty="0" smtClean="0">
              <a:solidFill>
                <a:schemeClr val="tx1"/>
              </a:solidFill>
            </a:rPr>
            <a:t>후 결과보고서 작성                                           </a:t>
          </a:r>
          <a:r>
            <a:rPr lang="en-US" altLang="ko-KR" sz="1700" dirty="0" smtClean="0">
              <a:solidFill>
                <a:schemeClr val="tx1"/>
              </a:solidFill>
            </a:rPr>
            <a:t> - </a:t>
          </a:r>
          <a:r>
            <a:rPr lang="ko-KR" altLang="en-US" sz="1700" dirty="0" err="1" smtClean="0">
              <a:solidFill>
                <a:schemeClr val="tx1"/>
              </a:solidFill>
            </a:rPr>
            <a:t>팀운영회의시</a:t>
          </a:r>
          <a:r>
            <a:rPr lang="ko-KR" altLang="en-US" sz="1700" dirty="0" smtClean="0">
              <a:solidFill>
                <a:schemeClr val="tx1"/>
              </a:solidFill>
            </a:rPr>
            <a:t> 추가 평가 실시 및 수정 </a:t>
          </a:r>
          <a:r>
            <a:rPr lang="ko-KR" altLang="en-US" sz="1700" dirty="0" smtClean="0">
              <a:solidFill>
                <a:schemeClr val="tx1"/>
              </a:solidFill>
              <a:latin typeface="맑은 고딕"/>
              <a:ea typeface="맑은 고딕"/>
            </a:rPr>
            <a:t>∙</a:t>
          </a:r>
          <a:r>
            <a:rPr lang="en-US" altLang="ko-KR" sz="1700" dirty="0" smtClean="0">
              <a:solidFill>
                <a:schemeClr val="tx1"/>
              </a:solidFill>
            </a:rPr>
            <a:t> </a:t>
          </a:r>
          <a:r>
            <a:rPr lang="ko-KR" altLang="en-US" sz="1700" dirty="0" smtClean="0">
              <a:solidFill>
                <a:schemeClr val="tx1"/>
              </a:solidFill>
            </a:rPr>
            <a:t>보완</a:t>
          </a:r>
          <a:endParaRPr lang="ko-KR" altLang="en-US" sz="1700" dirty="0"/>
        </a:p>
      </dgm:t>
    </dgm:pt>
    <dgm:pt modelId="{921A34E2-FC93-44F1-9278-44BC63A7AB21}" type="sibTrans" cxnId="{CAF304EC-1637-4F2B-B62D-0B346483E3AB}">
      <dgm:prSet/>
      <dgm:spPr/>
      <dgm:t>
        <a:bodyPr/>
        <a:lstStyle/>
        <a:p>
          <a:pPr latinLnBrk="1"/>
          <a:endParaRPr lang="ko-KR" altLang="en-US"/>
        </a:p>
      </dgm:t>
    </dgm:pt>
    <dgm:pt modelId="{EE9F4949-1DEF-4B78-A708-80A15BC7AFC9}" type="parTrans" cxnId="{CAF304EC-1637-4F2B-B62D-0B346483E3AB}">
      <dgm:prSet/>
      <dgm:spPr/>
      <dgm:t>
        <a:bodyPr/>
        <a:lstStyle/>
        <a:p>
          <a:pPr latinLnBrk="1"/>
          <a:endParaRPr lang="ko-KR" altLang="en-US"/>
        </a:p>
      </dgm:t>
    </dgm:pt>
    <dgm:pt modelId="{714A4E3A-BA0B-4B90-8C84-58A4F695793A}" type="pres">
      <dgm:prSet presAssocID="{93EC8592-CD12-4B7C-B2CE-31FF503EF0B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00C4FC6-8B33-4A69-AF5A-AA5DC8BCAC4A}" type="pres">
      <dgm:prSet presAssocID="{11C72A08-877F-4C76-9E06-1467C64AF987}" presName="composite" presStyleCnt="0"/>
      <dgm:spPr/>
    </dgm:pt>
    <dgm:pt modelId="{3FCDEA44-3CD5-45A3-9DDA-62C07C1BC40E}" type="pres">
      <dgm:prSet presAssocID="{11C72A08-877F-4C76-9E06-1467C64AF987}" presName="parentText" presStyleLbl="alignNode1" presStyleIdx="0" presStyleCnt="1" custLinFactNeighborY="-1118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7D177DF-DBEB-4F30-B2B2-377D94BDFA8B}" type="pres">
      <dgm:prSet presAssocID="{11C72A08-877F-4C76-9E06-1467C64AF987}" presName="descendantText" presStyleLbl="alignAcc1" presStyleIdx="0" presStyleCnt="1" custScaleY="16854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AF304EC-1637-4F2B-B62D-0B346483E3AB}" srcId="{11C72A08-877F-4C76-9E06-1467C64AF987}" destId="{814D9621-A135-458A-A364-4A6A85147CEE}" srcOrd="0" destOrd="0" parTransId="{EE9F4949-1DEF-4B78-A708-80A15BC7AFC9}" sibTransId="{921A34E2-FC93-44F1-9278-44BC63A7AB21}"/>
    <dgm:cxn modelId="{A6D73C1B-24ED-4503-8451-2798609F702C}" srcId="{93EC8592-CD12-4B7C-B2CE-31FF503EF0BF}" destId="{11C72A08-877F-4C76-9E06-1467C64AF987}" srcOrd="0" destOrd="0" parTransId="{61853F4D-0910-49D9-B49C-ECCDDB5195CB}" sibTransId="{CCFB8B26-15F5-4813-A659-78E0ABCA76A9}"/>
    <dgm:cxn modelId="{5A2F3984-2771-4C35-8260-74DA23B2054E}" type="presOf" srcId="{11C72A08-877F-4C76-9E06-1467C64AF987}" destId="{3FCDEA44-3CD5-45A3-9DDA-62C07C1BC40E}" srcOrd="0" destOrd="0" presId="urn:microsoft.com/office/officeart/2005/8/layout/chevron2"/>
    <dgm:cxn modelId="{C4946844-B02C-41DD-A0CC-E418B2A0BBC2}" type="presOf" srcId="{814D9621-A135-458A-A364-4A6A85147CEE}" destId="{77D177DF-DBEB-4F30-B2B2-377D94BDFA8B}" srcOrd="0" destOrd="0" presId="urn:microsoft.com/office/officeart/2005/8/layout/chevron2"/>
    <dgm:cxn modelId="{C6817074-F08F-4EA9-AFDA-013C15313D4C}" type="presOf" srcId="{93EC8592-CD12-4B7C-B2CE-31FF503EF0BF}" destId="{714A4E3A-BA0B-4B90-8C84-58A4F695793A}" srcOrd="0" destOrd="0" presId="urn:microsoft.com/office/officeart/2005/8/layout/chevron2"/>
    <dgm:cxn modelId="{371671B9-EE59-4F7D-8D6E-D8B28831ACFF}" type="presParOf" srcId="{714A4E3A-BA0B-4B90-8C84-58A4F695793A}" destId="{200C4FC6-8B33-4A69-AF5A-AA5DC8BCAC4A}" srcOrd="0" destOrd="0" presId="urn:microsoft.com/office/officeart/2005/8/layout/chevron2"/>
    <dgm:cxn modelId="{CB4F4709-C98E-4C57-A430-B1A7382683E4}" type="presParOf" srcId="{200C4FC6-8B33-4A69-AF5A-AA5DC8BCAC4A}" destId="{3FCDEA44-3CD5-45A3-9DDA-62C07C1BC40E}" srcOrd="0" destOrd="0" presId="urn:microsoft.com/office/officeart/2005/8/layout/chevron2"/>
    <dgm:cxn modelId="{1967E01E-268A-40FD-9E56-20039A023E28}" type="presParOf" srcId="{200C4FC6-8B33-4A69-AF5A-AA5DC8BCAC4A}" destId="{77D177DF-DBEB-4F30-B2B2-377D94BDFA8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360E30-47CE-4F4A-AB4E-549E7D19AB4D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6A49F6F3-CE93-4001-8B69-E00F8D1BEF71}">
      <dgm:prSet phldrT="[텍스트]" custT="1"/>
      <dgm:spPr/>
      <dgm:t>
        <a:bodyPr/>
        <a:lstStyle/>
        <a:p>
          <a:pPr latinLnBrk="1"/>
          <a:r>
            <a:rPr lang="ko-KR" altLang="en-US" sz="2200" b="1" dirty="0" smtClean="0"/>
            <a:t>비 용</a:t>
          </a:r>
          <a:endParaRPr lang="ko-KR" altLang="en-US" sz="2200" b="1" dirty="0"/>
        </a:p>
      </dgm:t>
    </dgm:pt>
    <dgm:pt modelId="{80D84B85-B9BC-4419-B86F-A578C7F9DCC4}" type="par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0D8149BD-9C38-4BD2-B334-B2549AD9EBAA}" type="sibTrans" cxnId="{D7DF4F15-F34D-4F36-9CA7-4BD347357B04}">
      <dgm:prSet/>
      <dgm:spPr/>
      <dgm:t>
        <a:bodyPr/>
        <a:lstStyle/>
        <a:p>
          <a:pPr latinLnBrk="1"/>
          <a:endParaRPr lang="ko-KR" altLang="en-US"/>
        </a:p>
      </dgm:t>
    </dgm:pt>
    <dgm:pt modelId="{D478664E-12D7-4762-8D9B-354342EB3FEC}">
      <dgm:prSet custT="1"/>
      <dgm:spPr/>
      <dgm:t>
        <a:bodyPr/>
        <a:lstStyle/>
        <a:p>
          <a:pPr latinLnBrk="1"/>
          <a:endParaRPr lang="ko-KR" altLang="en-US" sz="1800" dirty="0"/>
        </a:p>
      </dgm:t>
    </dgm:pt>
    <dgm:pt modelId="{0ADF26F5-FC33-46CF-B71E-90884596E5CF}" type="parTrans" cxnId="{33054DF5-1C1B-4A76-BD30-B446422EE2A5}">
      <dgm:prSet/>
      <dgm:spPr/>
      <dgm:t>
        <a:bodyPr/>
        <a:lstStyle/>
        <a:p>
          <a:pPr latinLnBrk="1"/>
          <a:endParaRPr lang="ko-KR" altLang="en-US"/>
        </a:p>
      </dgm:t>
    </dgm:pt>
    <dgm:pt modelId="{A368547F-DE8E-41FC-BF6F-A06541645E6E}" type="sibTrans" cxnId="{33054DF5-1C1B-4A76-BD30-B446422EE2A5}">
      <dgm:prSet/>
      <dgm:spPr/>
      <dgm:t>
        <a:bodyPr/>
        <a:lstStyle/>
        <a:p>
          <a:pPr latinLnBrk="1"/>
          <a:endParaRPr lang="ko-KR" altLang="en-US"/>
        </a:p>
      </dgm:t>
    </dgm:pt>
    <dgm:pt modelId="{B83F7F29-9D68-4F57-AA46-B0C8E69C0FA4}">
      <dgm:prSet phldrT="[텍스트]" custT="1"/>
      <dgm:spPr/>
      <dgm:t>
        <a:bodyPr/>
        <a:lstStyle/>
        <a:p>
          <a:pPr latinLnBrk="1"/>
          <a:r>
            <a:rPr lang="ko-KR" altLang="en-US" sz="2200" b="1" dirty="0" smtClean="0"/>
            <a:t>평 가</a:t>
          </a:r>
          <a:endParaRPr lang="ko-KR" altLang="en-US" sz="2200" b="1" dirty="0"/>
        </a:p>
      </dgm:t>
    </dgm:pt>
    <dgm:pt modelId="{C7B510C7-01FF-4000-AF1B-36462FE73E33}" type="sib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747DEC35-8260-423D-A8CB-053091889A3F}" type="parTrans" cxnId="{FFA08415-4145-41FC-9C71-B83B49DD5722}">
      <dgm:prSet/>
      <dgm:spPr/>
      <dgm:t>
        <a:bodyPr/>
        <a:lstStyle/>
        <a:p>
          <a:pPr latinLnBrk="1"/>
          <a:endParaRPr lang="ko-KR" altLang="en-US"/>
        </a:p>
      </dgm:t>
    </dgm:pt>
    <dgm:pt modelId="{839B425A-9F7B-4520-B894-B5FA1286FFCE}">
      <dgm:prSet/>
      <dgm:spPr/>
      <dgm:t>
        <a:bodyPr/>
        <a:lstStyle/>
        <a:p>
          <a:pPr latinLnBrk="1"/>
          <a:r>
            <a:rPr lang="ko-KR" altLang="en-US" b="1" dirty="0" smtClean="0">
              <a:solidFill>
                <a:schemeClr val="tx1"/>
              </a:solidFill>
            </a:rPr>
            <a:t>프로그램 시행 후 자체 평가를 통한 질 향상                                 </a:t>
          </a:r>
          <a:r>
            <a:rPr lang="en-US" altLang="ko-KR" dirty="0" smtClean="0">
              <a:solidFill>
                <a:schemeClr val="tx1"/>
              </a:solidFill>
            </a:rPr>
            <a:t> - </a:t>
          </a:r>
          <a:r>
            <a:rPr lang="ko-KR" altLang="en-US" dirty="0" smtClean="0">
              <a:solidFill>
                <a:schemeClr val="tx1"/>
              </a:solidFill>
            </a:rPr>
            <a:t>참여자간 결과 평가</a:t>
          </a:r>
          <a:r>
            <a:rPr lang="en-US" altLang="ko-KR" dirty="0" smtClean="0">
              <a:solidFill>
                <a:schemeClr val="tx1"/>
              </a:solidFill>
            </a:rPr>
            <a:t> </a:t>
          </a:r>
          <a:r>
            <a:rPr lang="ko-KR" altLang="en-US" dirty="0" smtClean="0">
              <a:solidFill>
                <a:schemeClr val="tx1"/>
              </a:solidFill>
            </a:rPr>
            <a:t>후 결과보고서 작성                                           </a:t>
          </a:r>
          <a:r>
            <a:rPr lang="en-US" altLang="ko-KR" dirty="0" smtClean="0">
              <a:solidFill>
                <a:schemeClr val="tx1"/>
              </a:solidFill>
            </a:rPr>
            <a:t> - </a:t>
          </a:r>
          <a:r>
            <a:rPr lang="ko-KR" altLang="en-US" dirty="0" err="1" smtClean="0">
              <a:solidFill>
                <a:schemeClr val="tx1"/>
              </a:solidFill>
            </a:rPr>
            <a:t>팀운영회의시</a:t>
          </a:r>
          <a:r>
            <a:rPr lang="ko-KR" altLang="en-US" dirty="0" smtClean="0">
              <a:solidFill>
                <a:schemeClr val="tx1"/>
              </a:solidFill>
            </a:rPr>
            <a:t> 추가 평가 실시 및 수정 </a:t>
          </a:r>
          <a:r>
            <a:rPr lang="ko-KR" altLang="en-US" dirty="0" smtClean="0">
              <a:solidFill>
                <a:schemeClr val="tx1"/>
              </a:solidFill>
              <a:latin typeface="맑은 고딕"/>
              <a:ea typeface="맑은 고딕"/>
            </a:rPr>
            <a:t>∙</a:t>
          </a:r>
          <a:r>
            <a:rPr lang="en-US" altLang="ko-KR" dirty="0" smtClean="0">
              <a:solidFill>
                <a:schemeClr val="tx1"/>
              </a:solidFill>
            </a:rPr>
            <a:t> </a:t>
          </a:r>
          <a:r>
            <a:rPr lang="ko-KR" altLang="en-US" dirty="0" smtClean="0">
              <a:solidFill>
                <a:schemeClr val="tx1"/>
              </a:solidFill>
            </a:rPr>
            <a:t>보완</a:t>
          </a:r>
          <a:endParaRPr lang="ko-KR" altLang="en-US" dirty="0"/>
        </a:p>
      </dgm:t>
    </dgm:pt>
    <dgm:pt modelId="{4DA1E594-D9A2-4DC4-AA9F-A2D7D439A023}" type="parTrans" cxnId="{1BB052C2-7F46-4A23-A860-E0F9165F1A8F}">
      <dgm:prSet/>
      <dgm:spPr/>
      <dgm:t>
        <a:bodyPr/>
        <a:lstStyle/>
        <a:p>
          <a:pPr latinLnBrk="1"/>
          <a:endParaRPr lang="ko-KR" altLang="en-US"/>
        </a:p>
      </dgm:t>
    </dgm:pt>
    <dgm:pt modelId="{542474FE-F780-487C-AF77-C6CC496F8C70}" type="sibTrans" cxnId="{1BB052C2-7F46-4A23-A860-E0F9165F1A8F}">
      <dgm:prSet/>
      <dgm:spPr/>
      <dgm:t>
        <a:bodyPr/>
        <a:lstStyle/>
        <a:p>
          <a:pPr latinLnBrk="1"/>
          <a:endParaRPr lang="ko-KR" altLang="en-US"/>
        </a:p>
      </dgm:t>
    </dgm:pt>
    <dgm:pt modelId="{E74B89C1-80FF-4348-A261-0F023C5B842D}" type="pres">
      <dgm:prSet presAssocID="{76360E30-47CE-4F4A-AB4E-549E7D19AB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9C8101-568E-44E2-AC36-5BAE805B63E7}" type="pres">
      <dgm:prSet presAssocID="{B83F7F29-9D68-4F57-AA46-B0C8E69C0FA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504306AB-9885-47A1-8A2A-BF506DF4B817}" type="pres">
      <dgm:prSet presAssocID="{B83F7F29-9D68-4F57-AA46-B0C8E69C0FA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AF9E1B-B1E0-418F-8640-B2E784F21D69}" type="pres">
      <dgm:prSet presAssocID="{B83F7F29-9D68-4F57-AA46-B0C8E69C0FA4}" presName="descendantText" presStyleLbl="alignAcc1" presStyleIdx="0" presStyleCnt="2" custScaleY="11082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0A0E41-3CD7-4910-B21C-670F19CA4EB2}" type="pres">
      <dgm:prSet presAssocID="{C7B510C7-01FF-4000-AF1B-36462FE73E33}" presName="sp" presStyleCnt="0"/>
      <dgm:spPr/>
      <dgm:t>
        <a:bodyPr/>
        <a:lstStyle/>
        <a:p>
          <a:pPr latinLnBrk="1"/>
          <a:endParaRPr lang="ko-KR" altLang="en-US"/>
        </a:p>
      </dgm:t>
    </dgm:pt>
    <dgm:pt modelId="{80005698-283C-4061-A2F2-BBB1E5AAC6BE}" type="pres">
      <dgm:prSet presAssocID="{6A49F6F3-CE93-4001-8B69-E00F8D1BEF7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A2BE91CE-62F9-43AD-8132-5399F7461804}" type="pres">
      <dgm:prSet presAssocID="{6A49F6F3-CE93-4001-8B69-E00F8D1BEF71}" presName="parentText" presStyleLbl="alignNode1" presStyleIdx="1" presStyleCnt="2" custScaleY="121545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B77B76-23EF-4CB4-B38B-FE5C59550A70}" type="pres">
      <dgm:prSet presAssocID="{6A49F6F3-CE93-4001-8B69-E00F8D1BEF71}" presName="descendantText" presStyleLbl="alignAcc1" presStyleIdx="1" presStyleCnt="2" custScaleY="9348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FA08415-4145-41FC-9C71-B83B49DD5722}" srcId="{76360E30-47CE-4F4A-AB4E-549E7D19AB4D}" destId="{B83F7F29-9D68-4F57-AA46-B0C8E69C0FA4}" srcOrd="0" destOrd="0" parTransId="{747DEC35-8260-423D-A8CB-053091889A3F}" sibTransId="{C7B510C7-01FF-4000-AF1B-36462FE73E33}"/>
    <dgm:cxn modelId="{150C55E3-7C02-4AAA-B3BF-29197E0C0432}" type="presOf" srcId="{76360E30-47CE-4F4A-AB4E-549E7D19AB4D}" destId="{E74B89C1-80FF-4348-A261-0F023C5B842D}" srcOrd="0" destOrd="0" presId="urn:microsoft.com/office/officeart/2005/8/layout/chevron2"/>
    <dgm:cxn modelId="{2AAB46B9-18E1-446D-B532-23C7B275B74F}" type="presOf" srcId="{B83F7F29-9D68-4F57-AA46-B0C8E69C0FA4}" destId="{504306AB-9885-47A1-8A2A-BF506DF4B817}" srcOrd="0" destOrd="0" presId="urn:microsoft.com/office/officeart/2005/8/layout/chevron2"/>
    <dgm:cxn modelId="{33054DF5-1C1B-4A76-BD30-B446422EE2A5}" srcId="{6A49F6F3-CE93-4001-8B69-E00F8D1BEF71}" destId="{D478664E-12D7-4762-8D9B-354342EB3FEC}" srcOrd="0" destOrd="0" parTransId="{0ADF26F5-FC33-46CF-B71E-90884596E5CF}" sibTransId="{A368547F-DE8E-41FC-BF6F-A06541645E6E}"/>
    <dgm:cxn modelId="{1BB052C2-7F46-4A23-A860-E0F9165F1A8F}" srcId="{B83F7F29-9D68-4F57-AA46-B0C8E69C0FA4}" destId="{839B425A-9F7B-4520-B894-B5FA1286FFCE}" srcOrd="0" destOrd="0" parTransId="{4DA1E594-D9A2-4DC4-AA9F-A2D7D439A023}" sibTransId="{542474FE-F780-487C-AF77-C6CC496F8C70}"/>
    <dgm:cxn modelId="{8BEA6B03-AA7B-4B22-89F6-0E8324E134C7}" type="presOf" srcId="{D478664E-12D7-4762-8D9B-354342EB3FEC}" destId="{54B77B76-23EF-4CB4-B38B-FE5C59550A70}" srcOrd="0" destOrd="0" presId="urn:microsoft.com/office/officeart/2005/8/layout/chevron2"/>
    <dgm:cxn modelId="{D7DF4F15-F34D-4F36-9CA7-4BD347357B04}" srcId="{76360E30-47CE-4F4A-AB4E-549E7D19AB4D}" destId="{6A49F6F3-CE93-4001-8B69-E00F8D1BEF71}" srcOrd="1" destOrd="0" parTransId="{80D84B85-B9BC-4419-B86F-A578C7F9DCC4}" sibTransId="{0D8149BD-9C38-4BD2-B334-B2549AD9EBAA}"/>
    <dgm:cxn modelId="{C6AFA61E-F19D-416F-A592-4A320B9EFB13}" type="presOf" srcId="{839B425A-9F7B-4520-B894-B5FA1286FFCE}" destId="{7EAF9E1B-B1E0-418F-8640-B2E784F21D69}" srcOrd="0" destOrd="0" presId="urn:microsoft.com/office/officeart/2005/8/layout/chevron2"/>
    <dgm:cxn modelId="{11CC8683-FEE9-4596-BC8B-DCC41A9A89DD}" type="presOf" srcId="{6A49F6F3-CE93-4001-8B69-E00F8D1BEF71}" destId="{A2BE91CE-62F9-43AD-8132-5399F7461804}" srcOrd="0" destOrd="0" presId="urn:microsoft.com/office/officeart/2005/8/layout/chevron2"/>
    <dgm:cxn modelId="{110ED7F4-3815-4B6A-A039-7FCD5BC4CFE5}" type="presParOf" srcId="{E74B89C1-80FF-4348-A261-0F023C5B842D}" destId="{A49C8101-568E-44E2-AC36-5BAE805B63E7}" srcOrd="0" destOrd="0" presId="urn:microsoft.com/office/officeart/2005/8/layout/chevron2"/>
    <dgm:cxn modelId="{389E8BFC-C2CC-4163-891B-554503B43EA3}" type="presParOf" srcId="{A49C8101-568E-44E2-AC36-5BAE805B63E7}" destId="{504306AB-9885-47A1-8A2A-BF506DF4B817}" srcOrd="0" destOrd="0" presId="urn:microsoft.com/office/officeart/2005/8/layout/chevron2"/>
    <dgm:cxn modelId="{5B491192-7C20-45CC-959E-49E7BE27E719}" type="presParOf" srcId="{A49C8101-568E-44E2-AC36-5BAE805B63E7}" destId="{7EAF9E1B-B1E0-418F-8640-B2E784F21D69}" srcOrd="1" destOrd="0" presId="urn:microsoft.com/office/officeart/2005/8/layout/chevron2"/>
    <dgm:cxn modelId="{7D7F47DB-5214-47C0-A01F-4889F15801D3}" type="presParOf" srcId="{E74B89C1-80FF-4348-A261-0F023C5B842D}" destId="{F10A0E41-3CD7-4910-B21C-670F19CA4EB2}" srcOrd="1" destOrd="0" presId="urn:microsoft.com/office/officeart/2005/8/layout/chevron2"/>
    <dgm:cxn modelId="{F47005C0-99D1-4A48-B6C0-242551B86E0D}" type="presParOf" srcId="{E74B89C1-80FF-4348-A261-0F023C5B842D}" destId="{80005698-283C-4061-A2F2-BBB1E5AAC6BE}" srcOrd="2" destOrd="0" presId="urn:microsoft.com/office/officeart/2005/8/layout/chevron2"/>
    <dgm:cxn modelId="{9DF7B7C2-6B26-43CD-8E46-C9571BF86E74}" type="presParOf" srcId="{80005698-283C-4061-A2F2-BBB1E5AAC6BE}" destId="{A2BE91CE-62F9-43AD-8132-5399F7461804}" srcOrd="0" destOrd="0" presId="urn:microsoft.com/office/officeart/2005/8/layout/chevron2"/>
    <dgm:cxn modelId="{E0E84EE8-3EDB-42E1-A81B-BB942CB2E79D}" type="presParOf" srcId="{80005698-283C-4061-A2F2-BBB1E5AAC6BE}" destId="{54B77B76-23EF-4CB4-B38B-FE5C59550A7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4306AB-9885-47A1-8A2A-BF506DF4B817}">
      <dsp:nvSpPr>
        <dsp:cNvPr id="0" name=""/>
        <dsp:cNvSpPr/>
      </dsp:nvSpPr>
      <dsp:spPr>
        <a:xfrm rot="5400000">
          <a:off x="-179684" y="294377"/>
          <a:ext cx="1197895" cy="83852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 smtClean="0"/>
            <a:t>대상     범위</a:t>
          </a:r>
          <a:endParaRPr lang="ko-KR" altLang="en-US" sz="1700" b="1" kern="1200" dirty="0"/>
        </a:p>
      </dsp:txBody>
      <dsp:txXfrm rot="5400000">
        <a:off x="-179684" y="294377"/>
        <a:ext cx="1197895" cy="838527"/>
      </dsp:txXfrm>
    </dsp:sp>
    <dsp:sp modelId="{7EAF9E1B-B1E0-418F-8640-B2E784F21D69}">
      <dsp:nvSpPr>
        <dsp:cNvPr id="0" name=""/>
        <dsp:cNvSpPr/>
      </dsp:nvSpPr>
      <dsp:spPr>
        <a:xfrm rot="5400000">
          <a:off x="3371232" y="-2350392"/>
          <a:ext cx="787391" cy="5801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>
              <a:solidFill>
                <a:schemeClr val="tx1"/>
              </a:solidFill>
            </a:rPr>
            <a:t>호스피스완화의료병동 재원 환자 및 가족</a:t>
          </a:r>
          <a:endParaRPr lang="ko-KR" altLang="en-US" sz="1800" kern="1200" dirty="0"/>
        </a:p>
      </dsp:txBody>
      <dsp:txXfrm rot="5400000">
        <a:off x="3371232" y="-2350392"/>
        <a:ext cx="787391" cy="5801638"/>
      </dsp:txXfrm>
    </dsp:sp>
    <dsp:sp modelId="{A2BE91CE-62F9-43AD-8132-5399F7461804}">
      <dsp:nvSpPr>
        <dsp:cNvPr id="0" name=""/>
        <dsp:cNvSpPr/>
      </dsp:nvSpPr>
      <dsp:spPr>
        <a:xfrm rot="5400000">
          <a:off x="-214297" y="1397609"/>
          <a:ext cx="1267122" cy="83852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 smtClean="0"/>
            <a:t>신청   방법 </a:t>
          </a:r>
          <a:endParaRPr lang="ko-KR" altLang="en-US" sz="1700" b="1" kern="1200" dirty="0"/>
        </a:p>
      </dsp:txBody>
      <dsp:txXfrm rot="5400000">
        <a:off x="-214297" y="1397609"/>
        <a:ext cx="1267122" cy="838527"/>
      </dsp:txXfrm>
    </dsp:sp>
    <dsp:sp modelId="{54B77B76-23EF-4CB4-B38B-FE5C59550A70}">
      <dsp:nvSpPr>
        <dsp:cNvPr id="0" name=""/>
        <dsp:cNvSpPr/>
      </dsp:nvSpPr>
      <dsp:spPr>
        <a:xfrm rot="5400000">
          <a:off x="3986572" y="-2005934"/>
          <a:ext cx="930278" cy="722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>
              <a:solidFill>
                <a:schemeClr val="tx1"/>
              </a:solidFill>
            </a:rPr>
            <a:t>신청의 모호함을 구체화하여 예시로 제시</a:t>
          </a:r>
          <a:r>
            <a:rPr lang="en-US" altLang="ko-KR" sz="1800" b="1" kern="1200" dirty="0" smtClean="0">
              <a:solidFill>
                <a:schemeClr val="tx1"/>
              </a:solidFill>
            </a:rPr>
            <a:t>                                </a:t>
          </a:r>
          <a:r>
            <a:rPr lang="en-US" altLang="ko-KR" sz="1800" kern="1200" dirty="0" smtClean="0">
              <a:solidFill>
                <a:schemeClr val="tx1"/>
              </a:solidFill>
            </a:rPr>
            <a:t> 1) </a:t>
          </a:r>
          <a:r>
            <a:rPr lang="ko-KR" altLang="en-US" sz="1800" kern="1200" dirty="0" smtClean="0">
              <a:solidFill>
                <a:schemeClr val="tx1"/>
              </a:solidFill>
            </a:rPr>
            <a:t>보고 싶다 </a:t>
          </a:r>
          <a:r>
            <a:rPr lang="en-US" altLang="ko-KR" sz="1800" kern="1200" dirty="0" smtClean="0">
              <a:solidFill>
                <a:schemeClr val="tx1"/>
              </a:solidFill>
            </a:rPr>
            <a:t>2) </a:t>
          </a:r>
          <a:r>
            <a:rPr lang="ko-KR" altLang="en-US" sz="1800" kern="1200" dirty="0" smtClean="0">
              <a:solidFill>
                <a:schemeClr val="tx1"/>
              </a:solidFill>
            </a:rPr>
            <a:t>가고 싶다 </a:t>
          </a:r>
          <a:r>
            <a:rPr lang="en-US" altLang="ko-KR" sz="1800" kern="1200" dirty="0" smtClean="0">
              <a:solidFill>
                <a:schemeClr val="tx1"/>
              </a:solidFill>
            </a:rPr>
            <a:t>3) </a:t>
          </a:r>
          <a:r>
            <a:rPr lang="ko-KR" altLang="en-US" sz="1800" kern="1200" dirty="0" smtClean="0">
              <a:solidFill>
                <a:schemeClr val="tx1"/>
              </a:solidFill>
            </a:rPr>
            <a:t>하고 싶다 </a:t>
          </a:r>
          <a:r>
            <a:rPr lang="en-US" altLang="ko-KR" sz="1800" kern="1200" dirty="0" smtClean="0">
              <a:solidFill>
                <a:schemeClr val="tx1"/>
              </a:solidFill>
            </a:rPr>
            <a:t>4) </a:t>
          </a:r>
          <a:r>
            <a:rPr lang="ko-KR" altLang="en-US" sz="1800" kern="1200" dirty="0" smtClean="0">
              <a:solidFill>
                <a:schemeClr val="tx1"/>
              </a:solidFill>
            </a:rPr>
            <a:t>먹고 싶다 </a:t>
          </a:r>
          <a:r>
            <a:rPr lang="en-US" altLang="ko-KR" sz="1800" kern="1200" dirty="0" smtClean="0">
              <a:solidFill>
                <a:schemeClr val="tx1"/>
              </a:solidFill>
            </a:rPr>
            <a:t>5) </a:t>
          </a:r>
          <a:r>
            <a:rPr lang="ko-KR" altLang="en-US" sz="1800" kern="1200" dirty="0" smtClean="0">
              <a:solidFill>
                <a:schemeClr val="tx1"/>
              </a:solidFill>
            </a:rPr>
            <a:t>기타</a:t>
          </a:r>
          <a:endParaRPr lang="ko-KR" altLang="en-US" sz="1800" kern="1200" dirty="0"/>
        </a:p>
      </dsp:txBody>
      <dsp:txXfrm rot="5400000">
        <a:off x="3986572" y="-2005934"/>
        <a:ext cx="930278" cy="7226368"/>
      </dsp:txXfrm>
    </dsp:sp>
    <dsp:sp modelId="{F3AE1327-575E-47E7-9873-47400F1CEAAF}">
      <dsp:nvSpPr>
        <dsp:cNvPr id="0" name=""/>
        <dsp:cNvSpPr/>
      </dsp:nvSpPr>
      <dsp:spPr>
        <a:xfrm rot="5400000">
          <a:off x="-264896" y="2641871"/>
          <a:ext cx="1368320" cy="83852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 err="1" smtClean="0"/>
            <a:t>팀구성</a:t>
          </a:r>
          <a:r>
            <a:rPr lang="ko-KR" altLang="en-US" sz="1700" b="1" kern="1200" dirty="0" smtClean="0"/>
            <a:t>   범위</a:t>
          </a:r>
          <a:endParaRPr lang="ko-KR" altLang="en-US" sz="1700" b="1" kern="1200" dirty="0"/>
        </a:p>
      </dsp:txBody>
      <dsp:txXfrm rot="5400000">
        <a:off x="-264896" y="2641871"/>
        <a:ext cx="1368320" cy="838527"/>
      </dsp:txXfrm>
    </dsp:sp>
    <dsp:sp modelId="{59A12332-BE74-4DDE-8C86-71E0DDCDE544}">
      <dsp:nvSpPr>
        <dsp:cNvPr id="0" name=""/>
        <dsp:cNvSpPr/>
      </dsp:nvSpPr>
      <dsp:spPr>
        <a:xfrm rot="5400000">
          <a:off x="3861407" y="-761682"/>
          <a:ext cx="1180609" cy="722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>
              <a:solidFill>
                <a:schemeClr val="tx1"/>
              </a:solidFill>
            </a:rPr>
            <a:t>호스피스완화의료병동 팀원                                                               </a:t>
          </a:r>
          <a:r>
            <a:rPr lang="en-US" altLang="ko-KR" sz="1800" kern="1200" dirty="0" smtClean="0">
              <a:solidFill>
                <a:schemeClr val="tx1"/>
              </a:solidFill>
            </a:rPr>
            <a:t> </a:t>
          </a:r>
          <a:r>
            <a:rPr lang="ko-KR" altLang="en-US" sz="1800" kern="1200" dirty="0" smtClean="0">
              <a:solidFill>
                <a:schemeClr val="tx1"/>
              </a:solidFill>
            </a:rPr>
            <a:t>의사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간호사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err="1" smtClean="0">
              <a:solidFill>
                <a:schemeClr val="tx1"/>
              </a:solidFill>
            </a:rPr>
            <a:t>사회복지사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err="1" smtClean="0">
              <a:solidFill>
                <a:schemeClr val="tx1"/>
              </a:solidFill>
            </a:rPr>
            <a:t>원목자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봉사자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b="1" kern="1200" dirty="0" smtClean="0">
              <a:solidFill>
                <a:schemeClr val="tx1"/>
              </a:solidFill>
            </a:rPr>
            <a:t>프로그램의 목적에 따라 참여 팀원 구성</a:t>
          </a:r>
          <a:endParaRPr lang="ko-KR" altLang="en-US" sz="1800" b="1" kern="1200" dirty="0">
            <a:solidFill>
              <a:schemeClr val="tx1"/>
            </a:solidFill>
          </a:endParaRPr>
        </a:p>
      </dsp:txBody>
      <dsp:txXfrm rot="5400000">
        <a:off x="3861407" y="-761682"/>
        <a:ext cx="1180609" cy="7226368"/>
      </dsp:txXfrm>
    </dsp:sp>
    <dsp:sp modelId="{9417619F-9C06-48BF-AC83-309D3D6D4123}">
      <dsp:nvSpPr>
        <dsp:cNvPr id="0" name=""/>
        <dsp:cNvSpPr/>
      </dsp:nvSpPr>
      <dsp:spPr>
        <a:xfrm rot="5400000">
          <a:off x="-187195" y="3798813"/>
          <a:ext cx="1212917" cy="83852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 smtClean="0">
              <a:latin typeface="+mn-ea"/>
              <a:ea typeface="+mn-ea"/>
            </a:rPr>
            <a:t>서식     개발</a:t>
          </a:r>
          <a:endParaRPr lang="en-US" altLang="ko-KR" sz="1700" b="1" kern="1200" dirty="0" smtClean="0">
            <a:latin typeface="+mn-ea"/>
            <a:ea typeface="+mn-ea"/>
          </a:endParaRPr>
        </a:p>
      </dsp:txBody>
      <dsp:txXfrm rot="5400000">
        <a:off x="-187195" y="3798813"/>
        <a:ext cx="1212917" cy="838527"/>
      </dsp:txXfrm>
    </dsp:sp>
    <dsp:sp modelId="{096A1A0B-6B60-45B7-80B5-F34BA597593B}">
      <dsp:nvSpPr>
        <dsp:cNvPr id="0" name=""/>
        <dsp:cNvSpPr/>
      </dsp:nvSpPr>
      <dsp:spPr>
        <a:xfrm rot="5400000">
          <a:off x="4062395" y="489639"/>
          <a:ext cx="778632" cy="72263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b="1" kern="1200" dirty="0" smtClean="0"/>
            <a:t>프로그램 운영을 위한 서식 제작                                                            </a:t>
          </a:r>
          <a:r>
            <a:rPr lang="en-US" altLang="ko-KR" sz="1700" b="0" kern="1200" dirty="0" smtClean="0"/>
            <a:t>- </a:t>
          </a:r>
          <a:r>
            <a:rPr lang="ko-KR" altLang="en-US" sz="1700" b="0" kern="1200" dirty="0" smtClean="0"/>
            <a:t>포스터</a:t>
          </a:r>
          <a:r>
            <a:rPr lang="en-US" altLang="ko-KR" sz="1700" b="0" kern="1200" dirty="0" smtClean="0"/>
            <a:t>, </a:t>
          </a:r>
          <a:r>
            <a:rPr lang="ko-KR" altLang="en-US" sz="1700" b="0" kern="1200" dirty="0" smtClean="0"/>
            <a:t>신청대장</a:t>
          </a:r>
          <a:r>
            <a:rPr lang="en-US" altLang="ko-KR" sz="1700" b="0" kern="1200" dirty="0" smtClean="0"/>
            <a:t>, </a:t>
          </a:r>
          <a:r>
            <a:rPr lang="ko-KR" altLang="en-US" sz="1700" b="0" kern="1200" dirty="0" smtClean="0"/>
            <a:t>면담기록지</a:t>
          </a:r>
          <a:r>
            <a:rPr lang="en-US" altLang="ko-KR" sz="1700" b="0" kern="1200" dirty="0" smtClean="0"/>
            <a:t>, </a:t>
          </a:r>
          <a:r>
            <a:rPr lang="ko-KR" altLang="en-US" sz="1700" b="0" kern="1200" dirty="0" smtClean="0"/>
            <a:t>결과보고서</a:t>
          </a:r>
          <a:endParaRPr lang="ko-KR" altLang="en-US" sz="1700" b="0" kern="1200" dirty="0"/>
        </a:p>
      </dsp:txBody>
      <dsp:txXfrm rot="5400000">
        <a:off x="4062395" y="489639"/>
        <a:ext cx="778632" cy="72263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4306AB-9885-47A1-8A2A-BF506DF4B817}">
      <dsp:nvSpPr>
        <dsp:cNvPr id="0" name=""/>
        <dsp:cNvSpPr/>
      </dsp:nvSpPr>
      <dsp:spPr>
        <a:xfrm rot="5400000">
          <a:off x="-228047" y="234770"/>
          <a:ext cx="1520315" cy="106422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신청</a:t>
          </a:r>
          <a:endParaRPr lang="ko-KR" altLang="en-US" sz="2200" b="1" kern="1200" dirty="0"/>
        </a:p>
      </dsp:txBody>
      <dsp:txXfrm rot="5400000">
        <a:off x="-228047" y="234770"/>
        <a:ext cx="1520315" cy="1064221"/>
      </dsp:txXfrm>
    </dsp:sp>
    <dsp:sp modelId="{7EAF9E1B-B1E0-418F-8640-B2E784F21D69}">
      <dsp:nvSpPr>
        <dsp:cNvPr id="0" name=""/>
        <dsp:cNvSpPr/>
      </dsp:nvSpPr>
      <dsp:spPr>
        <a:xfrm rot="5400000">
          <a:off x="4175339" y="-3045370"/>
          <a:ext cx="988205" cy="7222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solidFill>
                <a:schemeClr val="tx1"/>
              </a:solidFill>
            </a:rPr>
            <a:t>병동 간호사실 또는 사무실에 </a:t>
          </a:r>
          <a:r>
            <a:rPr lang="ko-KR" altLang="en-US" sz="1800" b="1" kern="1200" dirty="0" smtClean="0">
              <a:solidFill>
                <a:schemeClr val="tx1"/>
              </a:solidFill>
            </a:rPr>
            <a:t>신청 대장 비치</a:t>
          </a:r>
          <a:r>
            <a:rPr lang="en-US" altLang="ko-KR" sz="1800" b="1" kern="1200" dirty="0" smtClean="0">
              <a:solidFill>
                <a:schemeClr val="tx1"/>
              </a:solidFill>
            </a:rPr>
            <a:t>(</a:t>
          </a:r>
          <a:r>
            <a:rPr lang="ko-KR" altLang="en-US" sz="1800" b="1" kern="1200" dirty="0" smtClean="0">
              <a:solidFill>
                <a:schemeClr val="tx1"/>
              </a:solidFill>
            </a:rPr>
            <a:t>수시 신청</a:t>
          </a:r>
          <a:r>
            <a:rPr lang="en-US" altLang="ko-KR" sz="1800" b="1" kern="1200" dirty="0" smtClean="0">
              <a:solidFill>
                <a:schemeClr val="tx1"/>
              </a:solidFill>
            </a:rPr>
            <a:t>)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solidFill>
                <a:schemeClr val="tx1"/>
              </a:solidFill>
            </a:rPr>
            <a:t>환자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가족의 </a:t>
          </a:r>
          <a:r>
            <a:rPr lang="ko-KR" altLang="en-US" sz="1800" b="1" kern="1200" dirty="0" smtClean="0">
              <a:solidFill>
                <a:schemeClr val="tx1"/>
              </a:solidFill>
            </a:rPr>
            <a:t>직접 신청 </a:t>
          </a:r>
          <a:r>
            <a:rPr lang="ko-KR" altLang="en-US" sz="1800" kern="1200" dirty="0" smtClean="0">
              <a:solidFill>
                <a:schemeClr val="tx1"/>
              </a:solidFill>
            </a:rPr>
            <a:t>또는 </a:t>
          </a:r>
          <a:r>
            <a:rPr lang="ko-KR" altLang="en-US" sz="1800" b="1" kern="1200" dirty="0" smtClean="0">
              <a:solidFill>
                <a:schemeClr val="tx1"/>
              </a:solidFill>
            </a:rPr>
            <a:t>팀원 접근 과정에 의한 신청</a:t>
          </a:r>
          <a:endParaRPr lang="ko-KR" altLang="en-US" sz="1800" b="1" kern="1200" dirty="0">
            <a:solidFill>
              <a:schemeClr val="tx1"/>
            </a:solidFill>
          </a:endParaRPr>
        </a:p>
      </dsp:txBody>
      <dsp:txXfrm rot="5400000">
        <a:off x="4175339" y="-3045370"/>
        <a:ext cx="988205" cy="7222954"/>
      </dsp:txXfrm>
    </dsp:sp>
    <dsp:sp modelId="{A2BE91CE-62F9-43AD-8132-5399F7461804}">
      <dsp:nvSpPr>
        <dsp:cNvPr id="0" name=""/>
        <dsp:cNvSpPr/>
      </dsp:nvSpPr>
      <dsp:spPr>
        <a:xfrm rot="5400000">
          <a:off x="-391823" y="2010256"/>
          <a:ext cx="1847867" cy="106422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계획 </a:t>
          </a:r>
          <a:endParaRPr lang="en-US" altLang="ko-KR" sz="2200" b="1" kern="1200" dirty="0" smtClean="0"/>
        </a:p>
      </dsp:txBody>
      <dsp:txXfrm rot="5400000">
        <a:off x="-391823" y="2010256"/>
        <a:ext cx="1847867" cy="1064221"/>
      </dsp:txXfrm>
    </dsp:sp>
    <dsp:sp modelId="{54B77B76-23EF-4CB4-B38B-FE5C59550A70}">
      <dsp:nvSpPr>
        <dsp:cNvPr id="0" name=""/>
        <dsp:cNvSpPr/>
      </dsp:nvSpPr>
      <dsp:spPr>
        <a:xfrm rot="5400000">
          <a:off x="3754493" y="-1332037"/>
          <a:ext cx="1836154" cy="72166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solidFill>
                <a:schemeClr val="tx1"/>
              </a:solidFill>
            </a:rPr>
            <a:t>환자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가족의 구체적 욕구</a:t>
          </a:r>
          <a:r>
            <a:rPr lang="en-US" altLang="ko-KR" sz="1800" kern="1200" dirty="0" smtClean="0">
              <a:solidFill>
                <a:schemeClr val="tx1"/>
              </a:solidFill>
            </a:rPr>
            <a:t>(</a:t>
          </a:r>
          <a:r>
            <a:rPr lang="ko-KR" altLang="en-US" sz="1800" kern="1200" dirty="0" smtClean="0">
              <a:solidFill>
                <a:schemeClr val="tx1"/>
              </a:solidFill>
            </a:rPr>
            <a:t>목표와 방향</a:t>
          </a:r>
          <a:r>
            <a:rPr lang="en-US" altLang="ko-KR" sz="1800" kern="1200" dirty="0" smtClean="0">
              <a:solidFill>
                <a:schemeClr val="tx1"/>
              </a:solidFill>
            </a:rPr>
            <a:t>)</a:t>
          </a:r>
          <a:r>
            <a:rPr lang="ko-KR" altLang="en-US" sz="1800" kern="1200" dirty="0" smtClean="0">
              <a:solidFill>
                <a:schemeClr val="tx1"/>
              </a:solidFill>
            </a:rPr>
            <a:t>를 확인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>
              <a:solidFill>
                <a:schemeClr val="tx1"/>
              </a:solidFill>
            </a:rPr>
            <a:t> </a:t>
          </a:r>
          <a:r>
            <a:rPr lang="ko-KR" altLang="en-US" sz="1800" kern="1200" dirty="0" smtClean="0">
              <a:solidFill>
                <a:schemeClr val="tx1"/>
              </a:solidFill>
            </a:rPr>
            <a:t>환자 및 가족 구조와 기능을 확인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팀 지원 범위 협의</a:t>
          </a: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>
              <a:solidFill>
                <a:schemeClr val="tx1"/>
              </a:solidFill>
            </a:rPr>
            <a:t> </a:t>
          </a:r>
          <a:r>
            <a:rPr lang="ko-KR" altLang="en-US" sz="1800" kern="1200" dirty="0" smtClean="0">
              <a:solidFill>
                <a:schemeClr val="tx1"/>
              </a:solidFill>
            </a:rPr>
            <a:t>환자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가족과 계획 상의 후 일정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내용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장소</a:t>
          </a:r>
          <a:r>
            <a:rPr lang="en-US" altLang="ko-KR" sz="1800" kern="1200" dirty="0" smtClean="0">
              <a:solidFill>
                <a:schemeClr val="tx1"/>
              </a:solidFill>
            </a:rPr>
            <a:t>, </a:t>
          </a:r>
          <a:r>
            <a:rPr lang="ko-KR" altLang="en-US" sz="1800" kern="1200" dirty="0" smtClean="0">
              <a:solidFill>
                <a:schemeClr val="tx1"/>
              </a:solidFill>
            </a:rPr>
            <a:t>인력 등 준비</a:t>
          </a: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800" kern="1200" dirty="0" smtClean="0">
              <a:solidFill>
                <a:schemeClr val="tx1"/>
              </a:solidFill>
            </a:rPr>
            <a:t> </a:t>
          </a:r>
          <a:r>
            <a:rPr lang="ko-KR" altLang="en-US" sz="1800" kern="1200" dirty="0" smtClean="0">
              <a:solidFill>
                <a:schemeClr val="tx1"/>
              </a:solidFill>
            </a:rPr>
            <a:t>환자 상태 변화와 환경적인 변수를 예측하여 대체 안을 고려</a:t>
          </a:r>
        </a:p>
      </dsp:txBody>
      <dsp:txXfrm rot="5400000">
        <a:off x="3754493" y="-1332037"/>
        <a:ext cx="1836154" cy="7216698"/>
      </dsp:txXfrm>
    </dsp:sp>
    <dsp:sp modelId="{49A907FB-353B-43FA-8970-CA3BF44A6210}">
      <dsp:nvSpPr>
        <dsp:cNvPr id="0" name=""/>
        <dsp:cNvSpPr/>
      </dsp:nvSpPr>
      <dsp:spPr>
        <a:xfrm rot="5400000">
          <a:off x="-228047" y="3525544"/>
          <a:ext cx="1520315" cy="106422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100" b="1" kern="1200" dirty="0" smtClean="0"/>
            <a:t>적용</a:t>
          </a:r>
          <a:endParaRPr lang="ko-KR" altLang="en-US" sz="2100" b="1" kern="1200" dirty="0"/>
        </a:p>
      </dsp:txBody>
      <dsp:txXfrm rot="5400000">
        <a:off x="-228047" y="3525544"/>
        <a:ext cx="1520315" cy="1064221"/>
      </dsp:txXfrm>
    </dsp:sp>
    <dsp:sp modelId="{FC8647D7-8725-44C2-91C5-0E73F43F296F}">
      <dsp:nvSpPr>
        <dsp:cNvPr id="0" name=""/>
        <dsp:cNvSpPr/>
      </dsp:nvSpPr>
      <dsp:spPr>
        <a:xfrm rot="5400000">
          <a:off x="4378139" y="183249"/>
          <a:ext cx="588861" cy="72166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>
              <a:solidFill>
                <a:schemeClr val="tx1"/>
              </a:solidFill>
            </a:rPr>
            <a:t>사전미팅을 통하여 목표와 진행방향을 상의 후</a:t>
          </a:r>
          <a:r>
            <a:rPr lang="en-US" altLang="ko-KR" sz="1900" kern="1200" dirty="0" smtClean="0">
              <a:solidFill>
                <a:schemeClr val="tx1"/>
              </a:solidFill>
            </a:rPr>
            <a:t> </a:t>
          </a:r>
          <a:r>
            <a:rPr lang="ko-KR" altLang="en-US" sz="1900" kern="1200" dirty="0" smtClean="0">
              <a:solidFill>
                <a:schemeClr val="tx1"/>
              </a:solidFill>
            </a:rPr>
            <a:t>프로그램 제공</a:t>
          </a:r>
          <a:endParaRPr lang="ko-KR" altLang="en-US" sz="1900" kern="1200" dirty="0"/>
        </a:p>
      </dsp:txBody>
      <dsp:txXfrm rot="5400000">
        <a:off x="4378139" y="183249"/>
        <a:ext cx="588861" cy="721669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CDEA44-3CD5-45A3-9DDA-62C07C1BC40E}">
      <dsp:nvSpPr>
        <dsp:cNvPr id="0" name=""/>
        <dsp:cNvSpPr/>
      </dsp:nvSpPr>
      <dsp:spPr>
        <a:xfrm rot="5400000">
          <a:off x="-194042" y="338763"/>
          <a:ext cx="1293613" cy="90552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평가</a:t>
          </a:r>
          <a:endParaRPr lang="ko-KR" altLang="en-US" sz="2000" b="1" kern="1200" dirty="0"/>
        </a:p>
      </dsp:txBody>
      <dsp:txXfrm rot="5400000">
        <a:off x="-194042" y="338763"/>
        <a:ext cx="1293613" cy="905529"/>
      </dsp:txXfrm>
    </dsp:sp>
    <dsp:sp modelId="{77D177DF-DBEB-4F30-B2B2-377D94BDFA8B}">
      <dsp:nvSpPr>
        <dsp:cNvPr id="0" name=""/>
        <dsp:cNvSpPr/>
      </dsp:nvSpPr>
      <dsp:spPr>
        <a:xfrm rot="5400000">
          <a:off x="3794000" y="-2887347"/>
          <a:ext cx="1417920" cy="71948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b="1" kern="1200" dirty="0" smtClean="0">
              <a:solidFill>
                <a:schemeClr val="tx1"/>
              </a:solidFill>
            </a:rPr>
            <a:t>프로그램 시행 후 자체 평가를 통한 질 향상                                 </a:t>
          </a:r>
          <a:r>
            <a:rPr lang="en-US" altLang="ko-KR" sz="1700" kern="1200" dirty="0" smtClean="0">
              <a:solidFill>
                <a:schemeClr val="tx1"/>
              </a:solidFill>
            </a:rPr>
            <a:t> - </a:t>
          </a:r>
          <a:r>
            <a:rPr lang="ko-KR" altLang="en-US" sz="1700" kern="1200" dirty="0" smtClean="0">
              <a:solidFill>
                <a:schemeClr val="tx1"/>
              </a:solidFill>
            </a:rPr>
            <a:t>참여자간 결과 평가</a:t>
          </a:r>
          <a:r>
            <a:rPr lang="en-US" altLang="ko-KR" sz="1700" kern="1200" dirty="0" smtClean="0">
              <a:solidFill>
                <a:schemeClr val="tx1"/>
              </a:solidFill>
            </a:rPr>
            <a:t> </a:t>
          </a:r>
          <a:r>
            <a:rPr lang="ko-KR" altLang="en-US" sz="1700" kern="1200" dirty="0" smtClean="0">
              <a:solidFill>
                <a:schemeClr val="tx1"/>
              </a:solidFill>
            </a:rPr>
            <a:t>후 결과보고서 작성                                           </a:t>
          </a:r>
          <a:r>
            <a:rPr lang="en-US" altLang="ko-KR" sz="1700" kern="1200" dirty="0" smtClean="0">
              <a:solidFill>
                <a:schemeClr val="tx1"/>
              </a:solidFill>
            </a:rPr>
            <a:t> - </a:t>
          </a:r>
          <a:r>
            <a:rPr lang="ko-KR" altLang="en-US" sz="1700" kern="1200" dirty="0" err="1" smtClean="0">
              <a:solidFill>
                <a:schemeClr val="tx1"/>
              </a:solidFill>
            </a:rPr>
            <a:t>팀운영회의시</a:t>
          </a:r>
          <a:r>
            <a:rPr lang="ko-KR" altLang="en-US" sz="1700" kern="1200" dirty="0" smtClean="0">
              <a:solidFill>
                <a:schemeClr val="tx1"/>
              </a:solidFill>
            </a:rPr>
            <a:t> 추가 평가 실시 및 수정 </a:t>
          </a:r>
          <a:r>
            <a:rPr lang="ko-KR" altLang="en-US" sz="1700" kern="1200" dirty="0" smtClean="0">
              <a:solidFill>
                <a:schemeClr val="tx1"/>
              </a:solidFill>
              <a:latin typeface="맑은 고딕"/>
              <a:ea typeface="맑은 고딕"/>
            </a:rPr>
            <a:t>∙</a:t>
          </a:r>
          <a:r>
            <a:rPr lang="en-US" altLang="ko-KR" sz="1700" kern="1200" dirty="0" smtClean="0">
              <a:solidFill>
                <a:schemeClr val="tx1"/>
              </a:solidFill>
            </a:rPr>
            <a:t> </a:t>
          </a:r>
          <a:r>
            <a:rPr lang="ko-KR" altLang="en-US" sz="1700" kern="1200" dirty="0" smtClean="0">
              <a:solidFill>
                <a:schemeClr val="tx1"/>
              </a:solidFill>
            </a:rPr>
            <a:t>보완</a:t>
          </a:r>
          <a:endParaRPr lang="ko-KR" altLang="en-US" sz="1700" kern="1200" dirty="0"/>
        </a:p>
      </dsp:txBody>
      <dsp:txXfrm rot="5400000">
        <a:off x="3794000" y="-2887347"/>
        <a:ext cx="1417920" cy="719486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4306AB-9885-47A1-8A2A-BF506DF4B817}">
      <dsp:nvSpPr>
        <dsp:cNvPr id="0" name=""/>
        <dsp:cNvSpPr/>
      </dsp:nvSpPr>
      <dsp:spPr>
        <a:xfrm rot="5400000">
          <a:off x="-266295" y="330155"/>
          <a:ext cx="1775306" cy="12427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평 가</a:t>
          </a:r>
          <a:endParaRPr lang="ko-KR" altLang="en-US" sz="2200" b="1" kern="1200" dirty="0"/>
        </a:p>
      </dsp:txBody>
      <dsp:txXfrm rot="5400000">
        <a:off x="-266295" y="330155"/>
        <a:ext cx="1775306" cy="1242714"/>
      </dsp:txXfrm>
    </dsp:sp>
    <dsp:sp modelId="{7EAF9E1B-B1E0-418F-8640-B2E784F21D69}">
      <dsp:nvSpPr>
        <dsp:cNvPr id="0" name=""/>
        <dsp:cNvSpPr/>
      </dsp:nvSpPr>
      <dsp:spPr>
        <a:xfrm rot="5400000">
          <a:off x="4194422" y="-2950276"/>
          <a:ext cx="1278806" cy="7182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700" b="1" kern="1200" dirty="0" smtClean="0">
              <a:solidFill>
                <a:schemeClr val="tx1"/>
              </a:solidFill>
            </a:rPr>
            <a:t>프로그램 시행 후 자체 평가를 통한 질 향상                                 </a:t>
          </a:r>
          <a:r>
            <a:rPr lang="en-US" altLang="ko-KR" sz="1700" kern="1200" dirty="0" smtClean="0">
              <a:solidFill>
                <a:schemeClr val="tx1"/>
              </a:solidFill>
            </a:rPr>
            <a:t> - </a:t>
          </a:r>
          <a:r>
            <a:rPr lang="ko-KR" altLang="en-US" sz="1700" kern="1200" dirty="0" smtClean="0">
              <a:solidFill>
                <a:schemeClr val="tx1"/>
              </a:solidFill>
            </a:rPr>
            <a:t>참여자간 결과 평가</a:t>
          </a:r>
          <a:r>
            <a:rPr lang="en-US" altLang="ko-KR" sz="1700" kern="1200" dirty="0" smtClean="0">
              <a:solidFill>
                <a:schemeClr val="tx1"/>
              </a:solidFill>
            </a:rPr>
            <a:t> </a:t>
          </a:r>
          <a:r>
            <a:rPr lang="ko-KR" altLang="en-US" sz="1700" kern="1200" dirty="0" smtClean="0">
              <a:solidFill>
                <a:schemeClr val="tx1"/>
              </a:solidFill>
            </a:rPr>
            <a:t>후 결과보고서 작성                                           </a:t>
          </a:r>
          <a:r>
            <a:rPr lang="en-US" altLang="ko-KR" sz="1700" kern="1200" dirty="0" smtClean="0">
              <a:solidFill>
                <a:schemeClr val="tx1"/>
              </a:solidFill>
            </a:rPr>
            <a:t> - </a:t>
          </a:r>
          <a:r>
            <a:rPr lang="ko-KR" altLang="en-US" sz="1700" kern="1200" dirty="0" err="1" smtClean="0">
              <a:solidFill>
                <a:schemeClr val="tx1"/>
              </a:solidFill>
            </a:rPr>
            <a:t>팀운영회의시</a:t>
          </a:r>
          <a:r>
            <a:rPr lang="ko-KR" altLang="en-US" sz="1700" kern="1200" dirty="0" smtClean="0">
              <a:solidFill>
                <a:schemeClr val="tx1"/>
              </a:solidFill>
            </a:rPr>
            <a:t> 추가 평가 실시 및 수정 </a:t>
          </a:r>
          <a:r>
            <a:rPr lang="ko-KR" altLang="en-US" sz="1700" kern="1200" dirty="0" smtClean="0">
              <a:solidFill>
                <a:schemeClr val="tx1"/>
              </a:solidFill>
              <a:latin typeface="맑은 고딕"/>
              <a:ea typeface="맑은 고딕"/>
            </a:rPr>
            <a:t>∙</a:t>
          </a:r>
          <a:r>
            <a:rPr lang="en-US" altLang="ko-KR" sz="1700" kern="1200" dirty="0" smtClean="0">
              <a:solidFill>
                <a:schemeClr val="tx1"/>
              </a:solidFill>
            </a:rPr>
            <a:t> </a:t>
          </a:r>
          <a:r>
            <a:rPr lang="ko-KR" altLang="en-US" sz="1700" kern="1200" dirty="0" smtClean="0">
              <a:solidFill>
                <a:schemeClr val="tx1"/>
              </a:solidFill>
            </a:rPr>
            <a:t>보완</a:t>
          </a:r>
          <a:endParaRPr lang="ko-KR" altLang="en-US" sz="1700" kern="1200" dirty="0"/>
        </a:p>
      </dsp:txBody>
      <dsp:txXfrm rot="5400000">
        <a:off x="4194422" y="-2950276"/>
        <a:ext cx="1278806" cy="7182221"/>
      </dsp:txXfrm>
    </dsp:sp>
    <dsp:sp modelId="{A2BE91CE-62F9-43AD-8132-5399F7461804}">
      <dsp:nvSpPr>
        <dsp:cNvPr id="0" name=""/>
        <dsp:cNvSpPr/>
      </dsp:nvSpPr>
      <dsp:spPr>
        <a:xfrm rot="5400000">
          <a:off x="-457540" y="2042729"/>
          <a:ext cx="2157796" cy="124271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비 용</a:t>
          </a:r>
          <a:endParaRPr lang="ko-KR" altLang="en-US" sz="2200" b="1" kern="1200" dirty="0"/>
        </a:p>
      </dsp:txBody>
      <dsp:txXfrm rot="5400000">
        <a:off x="-457540" y="2042729"/>
        <a:ext cx="2157796" cy="1242714"/>
      </dsp:txXfrm>
    </dsp:sp>
    <dsp:sp modelId="{54B77B76-23EF-4CB4-B38B-FE5C59550A70}">
      <dsp:nvSpPr>
        <dsp:cNvPr id="0" name=""/>
        <dsp:cNvSpPr/>
      </dsp:nvSpPr>
      <dsp:spPr>
        <a:xfrm rot="5400000">
          <a:off x="4294423" y="-1237702"/>
          <a:ext cx="1078804" cy="71822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800" kern="1200" dirty="0"/>
        </a:p>
      </dsp:txBody>
      <dsp:txXfrm rot="5400000">
        <a:off x="4294423" y="-1237702"/>
        <a:ext cx="1078804" cy="71822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1582" cy="494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8971" y="1"/>
            <a:ext cx="2921582" cy="494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57F36-F8D8-4DBB-AC0B-4DD8A028DB3B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6673"/>
            <a:ext cx="2921582" cy="494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8971" y="9376673"/>
            <a:ext cx="2921582" cy="494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F49A3-34CE-4983-BEE5-8119FBDE3A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F828A-6B69-41D5-B98B-092DB2E23E31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41363"/>
            <a:ext cx="493236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213" y="4689517"/>
            <a:ext cx="5393690" cy="4442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B2451-9851-421B-9031-2BFD13B8CA9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..</a:t>
            </a:r>
          </a:p>
          <a:p>
            <a:r>
              <a:rPr lang="ko-KR" altLang="en-US" dirty="0" smtClean="0"/>
              <a:t>서울성모병원 호스피스완화의료센터에서 근무하고 있는 </a:t>
            </a:r>
            <a:r>
              <a:rPr lang="ko-KR" altLang="en-US" dirty="0" err="1" smtClean="0"/>
              <a:t>사회복지사</a:t>
            </a:r>
            <a:r>
              <a:rPr lang="ko-KR" altLang="en-US" dirty="0" smtClean="0"/>
              <a:t> 손미연입니다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저희 호스피스완화의료센터에서 적용하고 있는 </a:t>
            </a:r>
            <a:r>
              <a:rPr lang="ko-KR" altLang="en-US" dirty="0" err="1" smtClean="0"/>
              <a:t>의미있는</a:t>
            </a:r>
            <a:r>
              <a:rPr lang="ko-KR" altLang="en-US" dirty="0" smtClean="0"/>
              <a:t> 말기 생애지원 프로그램에 대한 </a:t>
            </a:r>
            <a:r>
              <a:rPr lang="ko-KR" altLang="en-US" dirty="0" err="1" smtClean="0"/>
              <a:t>발표드리겠습니다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살펴볼 내용은 다음과 같습니다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프로그램의 목적은 </a:t>
            </a:r>
            <a:r>
              <a:rPr lang="ko-KR" altLang="en-US" dirty="0" err="1" smtClean="0"/>
              <a:t>말기암</a:t>
            </a:r>
            <a:r>
              <a:rPr lang="ko-KR" altLang="en-US" dirty="0" smtClean="0"/>
              <a:t> 환자의 개별적 욕구에 맞추어 프로그램을 기획 제공함으로써 </a:t>
            </a:r>
            <a:r>
              <a:rPr lang="en-US" altLang="ko-KR" dirty="0" smtClean="0"/>
              <a:t>~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위함입니다</a:t>
            </a:r>
            <a:r>
              <a:rPr lang="en-US" altLang="ko-KR" baseline="0" dirty="0" smtClean="0"/>
              <a:t>.  </a:t>
            </a:r>
          </a:p>
          <a:p>
            <a:r>
              <a:rPr lang="ko-KR" altLang="en-US" baseline="0" dirty="0" smtClean="0"/>
              <a:t>마지막 </a:t>
            </a:r>
            <a:r>
              <a:rPr lang="ko-KR" altLang="en-US" baseline="0" dirty="0" smtClean="0"/>
              <a:t>삶을 정리할 수 있는 기회제공</a:t>
            </a:r>
            <a:r>
              <a:rPr lang="en-US" altLang="ko-KR" baseline="0" dirty="0" smtClean="0"/>
              <a:t>,</a:t>
            </a:r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하고 싶은 것 또는 인생과업을 해결하는 성취감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삶에 의미를 부여하고 </a:t>
            </a:r>
            <a:r>
              <a:rPr lang="ko-KR" altLang="en-US" baseline="0" dirty="0" smtClean="0"/>
              <a:t>추억 형성을 프로그램을 통하여 도와주고 </a:t>
            </a:r>
            <a:r>
              <a:rPr lang="ko-KR" altLang="en-US" baseline="0" dirty="0" smtClean="0"/>
              <a:t>있습니다</a:t>
            </a:r>
            <a:r>
              <a:rPr lang="en-US" altLang="ko-KR" baseline="0" dirty="0" smtClean="0"/>
              <a:t>. 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큰 틀에서 프로그램 개발 과정은</a:t>
            </a:r>
            <a:endParaRPr lang="en-US" altLang="ko-KR" dirty="0" smtClean="0"/>
          </a:p>
          <a:p>
            <a:r>
              <a:rPr lang="en-US" altLang="ko-KR" dirty="0" smtClean="0"/>
              <a:t>2012</a:t>
            </a:r>
            <a:r>
              <a:rPr lang="ko-KR" altLang="en-US" dirty="0" smtClean="0"/>
              <a:t>년</a:t>
            </a:r>
            <a:r>
              <a:rPr lang="ko-KR" altLang="en-US" baseline="0" dirty="0" smtClean="0"/>
              <a:t> 프로그램을 기획</a:t>
            </a:r>
            <a:r>
              <a:rPr lang="en-US" altLang="ko-KR" baseline="0" dirty="0" smtClean="0"/>
              <a:t>- </a:t>
            </a:r>
            <a:r>
              <a:rPr lang="ko-KR" altLang="en-US" baseline="0" dirty="0" smtClean="0"/>
              <a:t>구성하였습니다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먼저 이벤트 팀을 </a:t>
            </a:r>
            <a:r>
              <a:rPr lang="ko-KR" altLang="en-US" baseline="0" dirty="0" smtClean="0"/>
              <a:t>구성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구성원으로는 간호사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명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사회복지사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명으로</a:t>
            </a:r>
            <a:endParaRPr lang="en-US" altLang="ko-KR" baseline="0" dirty="0" smtClean="0"/>
          </a:p>
          <a:p>
            <a:r>
              <a:rPr lang="ko-KR" altLang="en-US" baseline="0" dirty="0" smtClean="0"/>
              <a:t>프로그램 적용방법 및 서식을 개발하였습니다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이벤트 팀 회의는 연간 총 </a:t>
            </a:r>
            <a:r>
              <a:rPr lang="en-US" altLang="ko-KR" baseline="0" dirty="0" smtClean="0"/>
              <a:t>7</a:t>
            </a:r>
            <a:r>
              <a:rPr lang="ko-KR" altLang="en-US" baseline="0" dirty="0" smtClean="0"/>
              <a:t>회 </a:t>
            </a:r>
            <a:r>
              <a:rPr lang="ko-KR" altLang="en-US" baseline="0" dirty="0" smtClean="0"/>
              <a:t>실시</a:t>
            </a:r>
            <a:r>
              <a:rPr lang="en-US" altLang="ko-KR" baseline="0" dirty="0" smtClean="0"/>
              <a:t>,</a:t>
            </a:r>
            <a:endParaRPr lang="en-US" altLang="ko-KR" baseline="0" dirty="0" smtClean="0"/>
          </a:p>
          <a:p>
            <a:r>
              <a:rPr lang="ko-KR" altLang="en-US" baseline="0" dirty="0" smtClean="0"/>
              <a:t>각 적용 결과를 </a:t>
            </a:r>
            <a:r>
              <a:rPr lang="ko-KR" altLang="en-US" baseline="0" dirty="0" smtClean="0"/>
              <a:t>평가하여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수정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보완하였습니다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2012</a:t>
            </a:r>
            <a:r>
              <a:rPr lang="ko-KR" altLang="en-US" baseline="0" dirty="0" smtClean="0"/>
              <a:t>년에는 이벤트 팀이 프로그램을 꾸려나갔다면</a:t>
            </a:r>
            <a:r>
              <a:rPr lang="en-US" altLang="ko-KR" baseline="0" dirty="0" smtClean="0"/>
              <a:t>, </a:t>
            </a:r>
          </a:p>
          <a:p>
            <a:r>
              <a:rPr lang="en-US" altLang="ko-KR" baseline="0" dirty="0" smtClean="0"/>
              <a:t>2013</a:t>
            </a:r>
            <a:r>
              <a:rPr lang="ko-KR" altLang="en-US" baseline="0" dirty="0" smtClean="0"/>
              <a:t>년에는 운영프로세스를 수정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전체 팀원이 참여 진행하는 방향으로 확대하였습니다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정규프로그램으로 정착하여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사회복지사</a:t>
            </a:r>
            <a:r>
              <a:rPr lang="ko-KR" altLang="en-US" baseline="0" dirty="0" smtClean="0"/>
              <a:t> 또는 병동 수간호사인 </a:t>
            </a:r>
            <a:r>
              <a:rPr lang="en-US" altLang="ko-KR" baseline="0" dirty="0" smtClean="0"/>
              <a:t>unit manager</a:t>
            </a:r>
            <a:r>
              <a:rPr lang="ko-KR" altLang="en-US" baseline="0" dirty="0" smtClean="0"/>
              <a:t>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초기 면담 이후 부서원과 사전 논의 후</a:t>
            </a:r>
            <a:endParaRPr lang="en-US" altLang="ko-KR" baseline="0" dirty="0" smtClean="0"/>
          </a:p>
          <a:p>
            <a:r>
              <a:rPr lang="ko-KR" altLang="en-US" baseline="0" dirty="0" smtClean="0"/>
              <a:t>물적 </a:t>
            </a:r>
            <a:r>
              <a:rPr lang="ko-KR" altLang="en-US" baseline="0" dirty="0" smtClean="0">
                <a:latin typeface="맑은 고딕"/>
                <a:ea typeface="맑은 고딕"/>
              </a:rPr>
              <a:t>∙ 인적 자원을 동원하여 진행하고 있습니다</a:t>
            </a:r>
            <a:r>
              <a:rPr lang="en-US" altLang="ko-KR" baseline="0" dirty="0" smtClean="0">
                <a:latin typeface="맑은 고딕"/>
                <a:ea typeface="맑은 고딕"/>
              </a:rPr>
              <a:t>.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사전미팅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usb</a:t>
            </a:r>
            <a:r>
              <a:rPr lang="ko-KR" altLang="en-US" dirty="0" smtClean="0"/>
              <a:t>파일</a:t>
            </a:r>
            <a:r>
              <a:rPr lang="ko-KR" altLang="en-US" baseline="0" dirty="0" smtClean="0"/>
              <a:t> 사진 제공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생일분리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생일은 </a:t>
            </a:r>
            <a:r>
              <a:rPr lang="ko-KR" altLang="en-US" baseline="0" dirty="0" err="1" smtClean="0"/>
              <a:t>루틴하게</a:t>
            </a:r>
            <a:r>
              <a:rPr lang="ko-KR" altLang="en-US" baseline="0" dirty="0" smtClean="0"/>
              <a:t> 챙기기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및 프로세스 도출내용은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대상범위는 호스피스완화의료병동 재원 환자 및 가족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신청방법</a:t>
            </a:r>
            <a:r>
              <a:rPr lang="ko-KR" altLang="en-US" baseline="0" dirty="0" smtClean="0"/>
              <a:t> 및 범위는 신청의 모호함을 구체화하여 예시로 제시하였습니다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err="1" smtClean="0"/>
              <a:t>보고싶다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가고싶다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하고싶다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먹고싶다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이외에도 기타 환자의 욕구충족을 위한 신청 방향과 이해를 돕고자 제시하였습니다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팀구성</a:t>
            </a:r>
            <a:r>
              <a:rPr lang="ko-KR" altLang="en-US" dirty="0" smtClean="0"/>
              <a:t> 범위는 저희 팀원으로 의사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간호사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사회복지사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원목자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 smtClean="0"/>
              <a:t>봉사자로 구성하되</a:t>
            </a:r>
            <a:endParaRPr lang="en-US" altLang="ko-KR" dirty="0" smtClean="0"/>
          </a:p>
          <a:p>
            <a:r>
              <a:rPr lang="ko-KR" altLang="en-US" dirty="0" smtClean="0"/>
              <a:t>프로그램의 목적에 따라 참여 팀원을 구성합니다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서식개발로는 프로그램 운영을 위한 서식을 제작하였으며</a:t>
            </a:r>
            <a:r>
              <a:rPr lang="en-US" altLang="ko-KR" dirty="0" smtClean="0"/>
              <a:t>,</a:t>
            </a:r>
          </a:p>
          <a:p>
            <a:r>
              <a:rPr lang="en-US" altLang="ko-KR" baseline="0" dirty="0" smtClean="0"/>
              <a:t> </a:t>
            </a:r>
            <a:r>
              <a:rPr lang="ko-KR" altLang="en-US" dirty="0" smtClean="0"/>
              <a:t>포스터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면담기록지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결과보고서가 있습니다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 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병동</a:t>
            </a:r>
            <a:r>
              <a:rPr lang="ko-KR" altLang="en-US" baseline="0" dirty="0" smtClean="0"/>
              <a:t> 곳곳에 비치하여 환자 가족에게 안내할 수 있는 자체 포스터를 제작</a:t>
            </a:r>
            <a:endParaRPr lang="en-US" altLang="ko-KR" baseline="0" dirty="0" smtClean="0"/>
          </a:p>
          <a:p>
            <a:r>
              <a:rPr lang="ko-KR" altLang="en-US" baseline="0" dirty="0" smtClean="0"/>
              <a:t>신청대장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면담기록지와 결과보고서 양식을 제작하였습니다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적용</a:t>
            </a:r>
            <a:r>
              <a:rPr lang="ko-KR" altLang="en-US" baseline="0" dirty="0" smtClean="0"/>
              <a:t>은 보시면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병동 간호사실 </a:t>
            </a:r>
            <a:r>
              <a:rPr lang="ko-KR" altLang="en-US" baseline="0" dirty="0" smtClean="0"/>
              <a:t>또는 사무실에 신청대장을 비치하여 수시 신청을 받으며</a:t>
            </a:r>
            <a:r>
              <a:rPr lang="en-US" altLang="ko-KR" baseline="0" dirty="0" smtClean="0"/>
              <a:t>,</a:t>
            </a:r>
          </a:p>
          <a:p>
            <a:r>
              <a:rPr lang="ko-KR" altLang="en-US" dirty="0" smtClean="0"/>
              <a:t>환자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가족이 직</a:t>
            </a:r>
            <a:r>
              <a:rPr lang="ko-KR" altLang="en-US" baseline="0" dirty="0" smtClean="0"/>
              <a:t>접 신청하거나 또는 각 분야 팀원 접근과정에 의해 발굴된 내용을  신청합니다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계획은 대상자와의 면담을 통하여 환자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가족의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구체적 욕구를 확인하고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환자 및 가족 구조와 기능을 확인하여 팀 지원 범위를 협의합니다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환자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가족과 구체적인 계획 상의 후 일정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내용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장소 인력 등 준비하고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환자 상태 변화와 환경적인 변수를 </a:t>
            </a:r>
            <a:r>
              <a:rPr lang="ko-KR" altLang="en-US" baseline="0" dirty="0" smtClean="0"/>
              <a:t>예측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대체 안을 고려하여 계획을 수립합니다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적용은 </a:t>
            </a:r>
            <a:r>
              <a:rPr lang="ko-KR" altLang="en-US" baseline="0" dirty="0" smtClean="0"/>
              <a:t>참여자간 </a:t>
            </a:r>
            <a:r>
              <a:rPr lang="ko-KR" altLang="en-US" baseline="0" dirty="0" smtClean="0"/>
              <a:t>사전미팅을 통하여 목표와 진행방향을 상의 후 프로그램을 제공합니다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시행 후 자체 평가를 통한 </a:t>
            </a:r>
            <a:r>
              <a:rPr lang="ko-KR" altLang="en-US" dirty="0" smtClean="0"/>
              <a:t>질을 향상 </a:t>
            </a:r>
            <a:r>
              <a:rPr lang="ko-KR" altLang="en-US" dirty="0" smtClean="0"/>
              <a:t>합니다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방법적으로는 참여자간 결과 평가 후 </a:t>
            </a:r>
            <a:r>
              <a:rPr lang="ko-KR" altLang="en-US" dirty="0" smtClean="0"/>
              <a:t>보고서를 </a:t>
            </a:r>
            <a:r>
              <a:rPr lang="ko-KR" altLang="en-US" dirty="0" smtClean="0"/>
              <a:t>작성</a:t>
            </a:r>
            <a:endParaRPr lang="en-US" altLang="ko-KR" dirty="0" smtClean="0"/>
          </a:p>
          <a:p>
            <a:r>
              <a:rPr lang="ko-KR" altLang="en-US" dirty="0" err="1" smtClean="0"/>
              <a:t>팀운영회의시</a:t>
            </a:r>
            <a:r>
              <a:rPr lang="ko-KR" altLang="en-US" dirty="0" smtClean="0"/>
              <a:t> 추가 평가 실시하여 프로그램을 수정 </a:t>
            </a:r>
            <a:r>
              <a:rPr lang="ko-KR" altLang="en-US" dirty="0" smtClean="0">
                <a:latin typeface="맑은 고딕"/>
                <a:ea typeface="맑은 고딕"/>
              </a:rPr>
              <a:t>∙ 보완하여 </a:t>
            </a:r>
            <a:r>
              <a:rPr lang="ko-KR" altLang="en-US" dirty="0" smtClean="0">
                <a:latin typeface="맑은 고딕"/>
                <a:ea typeface="맑은 고딕"/>
              </a:rPr>
              <a:t>개선 반영합니다</a:t>
            </a:r>
            <a:r>
              <a:rPr lang="en-US" altLang="ko-KR" dirty="0" smtClean="0">
                <a:latin typeface="맑은 고딕"/>
                <a:ea typeface="맑은 고딕"/>
              </a:rPr>
              <a:t>. </a:t>
            </a:r>
            <a:endParaRPr lang="en-US" altLang="ko-KR" dirty="0" smtClean="0">
              <a:latin typeface="맑은 고딕"/>
              <a:ea typeface="맑은 고딕"/>
            </a:endParaRPr>
          </a:p>
          <a:p>
            <a:endParaRPr lang="en-US" altLang="ko-KR" dirty="0" smtClean="0">
              <a:latin typeface="맑은 고딕"/>
              <a:ea typeface="맑은 고딕"/>
            </a:endParaRPr>
          </a:p>
          <a:p>
            <a:r>
              <a:rPr lang="ko-KR" altLang="en-US" dirty="0" smtClean="0">
                <a:latin typeface="맑은 고딕"/>
                <a:ea typeface="맑은 고딕"/>
              </a:rPr>
              <a:t>결과보고서 내용은 </a:t>
            </a:r>
            <a:endParaRPr lang="en-US" altLang="ko-KR" dirty="0" smtClean="0">
              <a:latin typeface="맑은 고딕"/>
              <a:ea typeface="맑은 고딕"/>
            </a:endParaRPr>
          </a:p>
          <a:p>
            <a:r>
              <a:rPr lang="ko-KR" altLang="en-US" dirty="0" smtClean="0">
                <a:latin typeface="맑은 고딕"/>
                <a:ea typeface="맑은 고딕"/>
              </a:rPr>
              <a:t>시행 일시 등의 기본적 사항과</a:t>
            </a:r>
            <a:endParaRPr lang="en-US" altLang="ko-KR" dirty="0" smtClean="0">
              <a:latin typeface="맑은 고딕"/>
              <a:ea typeface="맑은 고딕"/>
            </a:endParaRPr>
          </a:p>
          <a:p>
            <a:r>
              <a:rPr lang="ko-KR" altLang="en-US" dirty="0" smtClean="0"/>
              <a:t>평가항목으로는</a:t>
            </a:r>
            <a:endParaRPr lang="en-US" altLang="ko-KR" dirty="0" smtClean="0"/>
          </a:p>
          <a:p>
            <a:r>
              <a:rPr lang="ko-KR" altLang="en-US" dirty="0" smtClean="0"/>
              <a:t>준비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프로그램내용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결과 및 마무리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계획한 목적달성 여부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지출내역으로 구성됩니다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비용은 서울성모병원 호스피스 후원회 기금을 활용하고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적용 결과는 총 </a:t>
            </a:r>
            <a:r>
              <a:rPr lang="en-US" altLang="ko-KR" dirty="0" smtClean="0"/>
              <a:t>15</a:t>
            </a:r>
            <a:r>
              <a:rPr lang="ko-KR" altLang="en-US" dirty="0" smtClean="0"/>
              <a:t>건으로</a:t>
            </a:r>
            <a:endParaRPr lang="en-US" altLang="ko-KR" dirty="0" smtClean="0"/>
          </a:p>
          <a:p>
            <a:r>
              <a:rPr lang="ko-KR" altLang="en-US" dirty="0" smtClean="0"/>
              <a:t>시행기간은 </a:t>
            </a:r>
            <a:r>
              <a:rPr lang="en-US" altLang="ko-KR" dirty="0" smtClean="0"/>
              <a:t>2012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4</a:t>
            </a:r>
            <a:r>
              <a:rPr lang="ko-KR" altLang="en-US" dirty="0" smtClean="0"/>
              <a:t>월</a:t>
            </a:r>
            <a:r>
              <a:rPr lang="en-US" altLang="ko-KR" dirty="0" smtClean="0"/>
              <a:t>~ 2013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월까지 시행 결과입니다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팔순잔치에서부터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양평 전원주택 마지막 </a:t>
            </a:r>
            <a:r>
              <a:rPr lang="ko-KR" altLang="en-US" dirty="0" smtClean="0"/>
              <a:t>방문기까지 </a:t>
            </a:r>
            <a:r>
              <a:rPr lang="en-US" altLang="ko-KR" dirty="0" smtClean="0"/>
              <a:t>15</a:t>
            </a:r>
            <a:r>
              <a:rPr lang="ko-KR" altLang="en-US" dirty="0" smtClean="0"/>
              <a:t>건의 크고</a:t>
            </a:r>
            <a:r>
              <a:rPr lang="ko-KR" altLang="en-US" baseline="0" dirty="0" smtClean="0"/>
              <a:t> 작은</a:t>
            </a:r>
            <a:endParaRPr lang="en-US" altLang="ko-KR" baseline="0" dirty="0" smtClean="0"/>
          </a:p>
          <a:p>
            <a:r>
              <a:rPr lang="ko-KR" altLang="en-US" baseline="0" dirty="0" smtClean="0"/>
              <a:t>말기생애프로그램에 동행하였습니다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aseline="0" dirty="0" smtClean="0"/>
              <a:t>프로그램 시행결과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가고 싶다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하고 싶다가 </a:t>
            </a:r>
            <a:r>
              <a:rPr lang="ko-KR" altLang="en-US" baseline="0" dirty="0" smtClean="0"/>
              <a:t>환자가 가장 원하는 욕구로 </a:t>
            </a:r>
            <a:r>
              <a:rPr lang="ko-KR" altLang="en-US" baseline="0" dirty="0" smtClean="0"/>
              <a:t>큰 비중을 차지하였습니다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내용 </a:t>
            </a:r>
            <a:r>
              <a:rPr lang="ko-KR" altLang="en-US" dirty="0" err="1" smtClean="0"/>
              <a:t>첫번째</a:t>
            </a:r>
            <a:r>
              <a:rPr lang="ko-KR" altLang="en-US" dirty="0" smtClean="0"/>
              <a:t> 생신입니다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두분 모두 </a:t>
            </a:r>
            <a:r>
              <a:rPr lang="ko-KR" altLang="en-US" dirty="0" smtClean="0"/>
              <a:t>팔순 어르신이며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모두 딸과 아들이 </a:t>
            </a:r>
            <a:r>
              <a:rPr lang="ko-KR" altLang="en-US" dirty="0" smtClean="0"/>
              <a:t>신청하였습니다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부모님이 아프면 </a:t>
            </a:r>
            <a:r>
              <a:rPr lang="ko-KR" altLang="en-US" dirty="0" err="1" smtClean="0"/>
              <a:t>못해준것만</a:t>
            </a:r>
            <a:r>
              <a:rPr lang="ko-KR" altLang="en-US" dirty="0" smtClean="0"/>
              <a:t> 생각나고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이제라도 뭐든지 해주고 싶고</a:t>
            </a:r>
            <a:r>
              <a:rPr lang="en-US" altLang="ko-KR" dirty="0" smtClean="0"/>
              <a:t>,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 smtClean="0"/>
              <a:t>어느것</a:t>
            </a:r>
            <a:r>
              <a:rPr lang="ko-KR" altLang="en-US" dirty="0" smtClean="0"/>
              <a:t> 하나 놓치고 싶지 않은 자녀의 마음이었습니다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가족행사로써 </a:t>
            </a:r>
            <a:r>
              <a:rPr lang="ko-KR" altLang="en-US" dirty="0" err="1" smtClean="0"/>
              <a:t>병원세팅에서도</a:t>
            </a:r>
            <a:r>
              <a:rPr lang="ko-KR" altLang="en-US" dirty="0" smtClean="0"/>
              <a:t> 할 수 있도록 지원하였습니다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 두 분에게 제공된 효과는</a:t>
            </a:r>
            <a:endParaRPr lang="en-US" altLang="ko-KR" dirty="0" smtClean="0"/>
          </a:p>
          <a:p>
            <a:r>
              <a:rPr lang="ko-KR" altLang="en-US" dirty="0" smtClean="0"/>
              <a:t>이날 사위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며느리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손주들까지 다 모이는 온 </a:t>
            </a:r>
            <a:r>
              <a:rPr lang="ko-KR" altLang="en-US" dirty="0" smtClean="0"/>
              <a:t>가족이 함께하는 시간을 마련해드렸다는 점</a:t>
            </a:r>
            <a:endParaRPr lang="en-US" altLang="ko-KR" dirty="0" smtClean="0"/>
          </a:p>
          <a:p>
            <a:r>
              <a:rPr lang="ko-KR" altLang="en-US" dirty="0" smtClean="0"/>
              <a:t>재롱잔치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편지 등 자녀의 마음을 전달할 수 </a:t>
            </a:r>
            <a:r>
              <a:rPr lang="ko-KR" altLang="en-US" dirty="0" smtClean="0"/>
              <a:t>있도록 한 </a:t>
            </a:r>
            <a:r>
              <a:rPr lang="ko-KR" altLang="en-US" dirty="0" smtClean="0"/>
              <a:t>점</a:t>
            </a:r>
            <a:endParaRPr lang="en-US" altLang="ko-KR" dirty="0" smtClean="0"/>
          </a:p>
          <a:p>
            <a:r>
              <a:rPr lang="ko-KR" altLang="en-US" dirty="0" smtClean="0"/>
              <a:t>환자와 </a:t>
            </a:r>
            <a:r>
              <a:rPr lang="ko-KR" altLang="en-US" dirty="0" smtClean="0"/>
              <a:t>가족들에게 </a:t>
            </a:r>
            <a:r>
              <a:rPr lang="ko-KR" altLang="en-US" dirty="0" smtClean="0"/>
              <a:t>행복한 </a:t>
            </a:r>
            <a:r>
              <a:rPr lang="ko-KR" altLang="en-US" dirty="0" smtClean="0"/>
              <a:t>추억을 </a:t>
            </a:r>
            <a:r>
              <a:rPr lang="ko-KR" altLang="en-US" dirty="0" smtClean="0"/>
              <a:t>선물했습니다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살 </a:t>
            </a:r>
            <a:r>
              <a:rPr lang="ko-KR" altLang="en-US" dirty="0" err="1" smtClean="0"/>
              <a:t>환아의</a:t>
            </a:r>
            <a:r>
              <a:rPr lang="ko-KR" altLang="en-US" dirty="0" smtClean="0"/>
              <a:t> 열대식물원 감상 및 </a:t>
            </a:r>
            <a:r>
              <a:rPr lang="ko-KR" altLang="en-US" dirty="0" smtClean="0"/>
              <a:t>생일파티입니다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ko-KR" altLang="en-US" dirty="0" smtClean="0"/>
              <a:t>누구에게나 찾아오는 날이지만 마지막일 수 있는 특별한 생일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환아는</a:t>
            </a:r>
            <a:r>
              <a:rPr lang="ko-KR" altLang="en-US" dirty="0" smtClean="0"/>
              <a:t> 발병 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차례 다녀온 열대식물원을 다시 한번 꼭 다녀오고 싶었지만</a:t>
            </a:r>
            <a:endParaRPr lang="en-US" altLang="ko-KR" dirty="0" smtClean="0"/>
          </a:p>
          <a:p>
            <a:r>
              <a:rPr lang="ko-KR" altLang="en-US" dirty="0" smtClean="0"/>
              <a:t>가래 및 컨디션 문제로 외부활동이 어려워 </a:t>
            </a:r>
            <a:endParaRPr lang="en-US" altLang="ko-KR" dirty="0" smtClean="0"/>
          </a:p>
          <a:p>
            <a:r>
              <a:rPr lang="ko-KR" altLang="en-US" dirty="0" smtClean="0"/>
              <a:t>열대식물원 </a:t>
            </a:r>
            <a:r>
              <a:rPr lang="ko-KR" altLang="en-US" dirty="0" smtClean="0"/>
              <a:t>동영상을 만들어 감상하도록 </a:t>
            </a:r>
            <a:r>
              <a:rPr lang="ko-KR" altLang="en-US" dirty="0" smtClean="0"/>
              <a:t>도왔습니다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맞닿아있는 </a:t>
            </a:r>
            <a:r>
              <a:rPr lang="ko-KR" altLang="en-US" dirty="0" smtClean="0"/>
              <a:t>생일도 조금 일찍 당겨서 함께 </a:t>
            </a:r>
            <a:r>
              <a:rPr lang="ko-KR" altLang="en-US" dirty="0" smtClean="0"/>
              <a:t>축하해주었는데</a:t>
            </a:r>
            <a:endParaRPr lang="en-US" altLang="ko-KR" dirty="0" smtClean="0"/>
          </a:p>
          <a:p>
            <a:r>
              <a:rPr lang="en-US" altLang="ko-KR" dirty="0" smtClean="0"/>
              <a:t> (</a:t>
            </a:r>
            <a:r>
              <a:rPr lang="ko-KR" altLang="en-US" dirty="0" smtClean="0"/>
              <a:t>실제 </a:t>
            </a:r>
            <a:r>
              <a:rPr lang="ko-KR" altLang="en-US" dirty="0" err="1" smtClean="0"/>
              <a:t>환아는</a:t>
            </a:r>
            <a:r>
              <a:rPr lang="ko-KR" altLang="en-US" dirty="0" smtClean="0"/>
              <a:t> 생일 전날 하늘나라로 </a:t>
            </a:r>
            <a:r>
              <a:rPr lang="ko-KR" altLang="en-US" dirty="0" smtClean="0"/>
              <a:t>떠나 </a:t>
            </a:r>
            <a:r>
              <a:rPr lang="ko-KR" altLang="en-US" dirty="0" err="1" smtClean="0"/>
              <a:t>미리해</a:t>
            </a:r>
            <a:r>
              <a:rPr lang="ko-KR" altLang="en-US" dirty="0" smtClean="0"/>
              <a:t> 준 것이 얼마나 감사했었는지</a:t>
            </a:r>
            <a:r>
              <a:rPr lang="en-US" altLang="ko-KR" dirty="0" smtClean="0"/>
              <a:t>. )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실제 가보지 못한 </a:t>
            </a:r>
            <a:r>
              <a:rPr lang="ko-KR" altLang="en-US" dirty="0" smtClean="0"/>
              <a:t>채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 smtClean="0"/>
              <a:t>영상으로만 감상하여 대체욕구 충족이었지만</a:t>
            </a:r>
            <a:endParaRPr lang="en-US" altLang="ko-KR" dirty="0" smtClean="0"/>
          </a:p>
          <a:p>
            <a:r>
              <a:rPr lang="ko-KR" altLang="en-US" dirty="0" smtClean="0"/>
              <a:t>정성과 마음이 통했을까요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변화된 환경과 </a:t>
            </a:r>
            <a:r>
              <a:rPr lang="ko-KR" altLang="en-US" dirty="0" smtClean="0"/>
              <a:t>늘 </a:t>
            </a:r>
            <a:r>
              <a:rPr lang="ko-KR" altLang="en-US" dirty="0" smtClean="0"/>
              <a:t>신경이 곤두서있고 힘들었던</a:t>
            </a:r>
            <a:endParaRPr lang="en-US" altLang="ko-KR" dirty="0" smtClean="0"/>
          </a:p>
          <a:p>
            <a:r>
              <a:rPr lang="ko-KR" altLang="en-US" dirty="0" err="1" smtClean="0"/>
              <a:t>환아와</a:t>
            </a:r>
            <a:r>
              <a:rPr lang="ko-KR" altLang="en-US" dirty="0" smtClean="0"/>
              <a:t> 가족들이 환하게 웃는 모습을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처음 보았던 </a:t>
            </a:r>
            <a:r>
              <a:rPr lang="ko-KR" altLang="en-US" dirty="0" smtClean="0"/>
              <a:t>날이었습니다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(</a:t>
            </a:r>
            <a:r>
              <a:rPr lang="ko-KR" altLang="en-US" dirty="0" err="1" smtClean="0"/>
              <a:t>환아의</a:t>
            </a:r>
            <a:r>
              <a:rPr lang="ko-KR" altLang="en-US" dirty="0" smtClean="0"/>
              <a:t> 마지막을 지키고자 휴가를 아끼던 아버지가 이 날을 위해 </a:t>
            </a:r>
            <a:r>
              <a:rPr lang="ko-KR" altLang="en-US" dirty="0" smtClean="0"/>
              <a:t>휴가를 </a:t>
            </a:r>
            <a:r>
              <a:rPr lang="ko-KR" altLang="en-US" dirty="0" smtClean="0"/>
              <a:t>내도록 권했었는데</a:t>
            </a:r>
            <a:endParaRPr lang="en-US" altLang="ko-KR" dirty="0" smtClean="0"/>
          </a:p>
          <a:p>
            <a:r>
              <a:rPr lang="ko-KR" altLang="en-US" dirty="0" smtClean="0"/>
              <a:t>마지막 순간보다 함께한 행복에 더욱 </a:t>
            </a:r>
            <a:r>
              <a:rPr lang="ko-KR" altLang="en-US" dirty="0" err="1" smtClean="0"/>
              <a:t>의미있게</a:t>
            </a:r>
            <a:r>
              <a:rPr lang="ko-KR" altLang="en-US" dirty="0" smtClean="0"/>
              <a:t> </a:t>
            </a:r>
            <a:r>
              <a:rPr lang="ko-KR" altLang="en-US" dirty="0" smtClean="0"/>
              <a:t>보냈던 날이었습니다</a:t>
            </a:r>
            <a:r>
              <a:rPr lang="en-US" altLang="ko-KR" dirty="0" smtClean="0"/>
              <a:t>.)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기념일 한번 제대로 </a:t>
            </a:r>
            <a:r>
              <a:rPr lang="ko-KR" altLang="en-US" dirty="0" err="1" smtClean="0"/>
              <a:t>못챙겼다면</a:t>
            </a:r>
            <a:r>
              <a:rPr lang="ko-KR" altLang="en-US" dirty="0" smtClean="0"/>
              <a:t> 더욱 </a:t>
            </a:r>
            <a:r>
              <a:rPr lang="ko-KR" altLang="en-US" dirty="0" err="1" smtClean="0"/>
              <a:t>의미있게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항상 챙겨왔었다면 </a:t>
            </a:r>
            <a:r>
              <a:rPr lang="ko-KR" altLang="en-US" dirty="0" smtClean="0"/>
              <a:t>마지막도 아름답게 </a:t>
            </a:r>
            <a:r>
              <a:rPr lang="ko-KR" altLang="en-US" dirty="0" smtClean="0"/>
              <a:t>마무리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매년 결혼기념일이면 꽃놀이를 갔다던 환자 부부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현재 무력한 자기상태를 비관하고 있는 환자 </a:t>
            </a:r>
            <a:endParaRPr lang="en-US" altLang="ko-KR" dirty="0" smtClean="0"/>
          </a:p>
          <a:p>
            <a:r>
              <a:rPr lang="ko-KR" altLang="en-US" dirty="0" smtClean="0"/>
              <a:t>부인은 </a:t>
            </a:r>
            <a:r>
              <a:rPr lang="ko-KR" altLang="en-US" dirty="0" smtClean="0"/>
              <a:t>결혼 </a:t>
            </a:r>
            <a:r>
              <a:rPr lang="en-US" altLang="ko-KR" dirty="0" smtClean="0"/>
              <a:t>25</a:t>
            </a:r>
            <a:r>
              <a:rPr lang="ko-KR" altLang="en-US" dirty="0" smtClean="0"/>
              <a:t>주년 기념 나들이를 원했습니다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환자의 컨디션 </a:t>
            </a:r>
            <a:r>
              <a:rPr lang="ko-KR" altLang="en-US" dirty="0" smtClean="0"/>
              <a:t>고려하여</a:t>
            </a:r>
            <a:r>
              <a:rPr lang="en-US" altLang="ko-KR" dirty="0" smtClean="0"/>
              <a:t> </a:t>
            </a:r>
            <a:r>
              <a:rPr lang="ko-KR" altLang="en-US" dirty="0" smtClean="0"/>
              <a:t>가까운 서울대공원으로 호스피스팀원 의사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간호사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사회복시가 동행한 가운데</a:t>
            </a:r>
            <a:endParaRPr lang="en-US" altLang="ko-KR" dirty="0" smtClean="0"/>
          </a:p>
          <a:p>
            <a:r>
              <a:rPr lang="ko-KR" altLang="en-US" dirty="0" smtClean="0"/>
              <a:t>환자 부부와 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친구부부가 함께하여 야외에서 결혼기념일 축하파티를 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무력한 환자에게 생애 의미를 부여하고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가족에게 힘을 줄 수 있는 이벤트였습니다</a:t>
            </a:r>
            <a:r>
              <a:rPr lang="en-US" altLang="ko-KR" dirty="0" smtClean="0"/>
              <a:t>.  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두 자녀를 둔 어머니는 뇌종양으로 의사표현도 </a:t>
            </a:r>
            <a:r>
              <a:rPr lang="ko-KR" altLang="en-US" dirty="0" err="1" smtClean="0"/>
              <a:t>정확하지않는</a:t>
            </a:r>
            <a:r>
              <a:rPr lang="ko-KR" altLang="en-US" dirty="0" smtClean="0"/>
              <a:t> </a:t>
            </a:r>
            <a:r>
              <a:rPr lang="ko-KR" altLang="en-US" dirty="0" smtClean="0"/>
              <a:t>힘든 상황이었습니다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환자가 </a:t>
            </a:r>
            <a:r>
              <a:rPr lang="ko-KR" altLang="en-US" dirty="0" smtClean="0"/>
              <a:t>정신과적인 문제로 </a:t>
            </a:r>
            <a:r>
              <a:rPr lang="ko-KR" altLang="en-US" dirty="0" smtClean="0"/>
              <a:t>일관되지 않은 양육태도로 중학생인 딸과는</a:t>
            </a:r>
            <a:endParaRPr lang="en-US" altLang="ko-KR" dirty="0" smtClean="0"/>
          </a:p>
          <a:p>
            <a:r>
              <a:rPr lang="ko-KR" altLang="en-US" dirty="0" smtClean="0"/>
              <a:t>발병 전 </a:t>
            </a:r>
            <a:r>
              <a:rPr lang="ko-KR" altLang="en-US" dirty="0" err="1" smtClean="0"/>
              <a:t>부터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관계의 골은 깊었고</a:t>
            </a:r>
            <a:endParaRPr lang="en-US" altLang="ko-KR" baseline="0" dirty="0" smtClean="0"/>
          </a:p>
          <a:p>
            <a:r>
              <a:rPr lang="ko-KR" altLang="en-US" dirty="0" smtClean="0"/>
              <a:t>발병 후에도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좁혀지지 않았습니다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ko-KR" altLang="en-US" dirty="0" smtClean="0"/>
              <a:t>병문 또한 </a:t>
            </a:r>
            <a:r>
              <a:rPr lang="en-US" altLang="ko-KR" dirty="0" smtClean="0"/>
              <a:t>2</a:t>
            </a:r>
            <a:r>
              <a:rPr lang="ko-KR" altLang="en-US" dirty="0" smtClean="0"/>
              <a:t>주에 한번 아버지가 용돈을 주지 않겠다는 처벌로 억지로 왔던 딸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환자의 남편은 자녀 양육과 환자</a:t>
            </a:r>
            <a:r>
              <a:rPr lang="ko-KR" altLang="en-US" baseline="0" dirty="0" smtClean="0"/>
              <a:t> 돌봄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바쁜 직장 생활로 몸과 </a:t>
            </a:r>
            <a:r>
              <a:rPr lang="ko-KR" altLang="en-US" baseline="0" dirty="0" smtClean="0"/>
              <a:t>마음이 </a:t>
            </a:r>
            <a:r>
              <a:rPr lang="ko-KR" altLang="en-US" baseline="0" dirty="0" err="1" smtClean="0"/>
              <a:t>지칠대로</a:t>
            </a:r>
            <a:r>
              <a:rPr lang="ko-KR" altLang="en-US" baseline="0" dirty="0" smtClean="0"/>
              <a:t> 지쳐</a:t>
            </a:r>
            <a:endParaRPr lang="en-US" altLang="ko-KR" baseline="0" dirty="0" smtClean="0"/>
          </a:p>
          <a:p>
            <a:r>
              <a:rPr lang="ko-KR" altLang="en-US" baseline="0" dirty="0" smtClean="0"/>
              <a:t>도대체 어떻게 해야 될지 모르는 상황의 연속</a:t>
            </a:r>
            <a:endParaRPr lang="en-US" altLang="ko-KR" baseline="0" dirty="0" smtClean="0"/>
          </a:p>
          <a:p>
            <a:r>
              <a:rPr lang="ko-KR" altLang="en-US" baseline="0" dirty="0" smtClean="0"/>
              <a:t>팀원이 도움을 주고자 가족과 </a:t>
            </a:r>
            <a:r>
              <a:rPr lang="ko-KR" altLang="en-US" baseline="0" dirty="0" smtClean="0"/>
              <a:t>상의 </a:t>
            </a:r>
            <a:r>
              <a:rPr lang="ko-KR" altLang="en-US" baseline="0" dirty="0" smtClean="0"/>
              <a:t>하에 계획한 </a:t>
            </a:r>
            <a:r>
              <a:rPr lang="ko-KR" altLang="en-US" baseline="0" dirty="0" smtClean="0"/>
              <a:t>프로그램으로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가족의 유일한 공통점인 가톨릭이라는 신앙을 매개체로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영성프로그램을</a:t>
            </a:r>
            <a:r>
              <a:rPr lang="ko-KR" altLang="en-US" baseline="0" dirty="0" smtClean="0"/>
              <a:t> 기획하여 </a:t>
            </a:r>
            <a:endParaRPr lang="en-US" altLang="ko-KR" baseline="0" dirty="0" smtClean="0"/>
          </a:p>
          <a:p>
            <a:r>
              <a:rPr lang="ko-KR" altLang="en-US" dirty="0" smtClean="0"/>
              <a:t>죽음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용서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사랑의 메시지를 전하는 동영상 감상과 </a:t>
            </a:r>
            <a:endParaRPr lang="en-US" altLang="ko-KR" baseline="0" dirty="0" smtClean="0"/>
          </a:p>
          <a:p>
            <a:r>
              <a:rPr lang="ko-KR" altLang="en-US" baseline="0" dirty="0" smtClean="0"/>
              <a:t>표현할 수 없는 환자의 감정을 편지로 대필하여 딸에서 전달하였습니다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남편은 자기가 이해하지 못했던 환자의 마음까지 읽어주고 딸에게 전해줘서 감동을 </a:t>
            </a:r>
            <a:r>
              <a:rPr lang="ko-KR" altLang="en-US" baseline="0" dirty="0" smtClean="0"/>
              <a:t>받았습니다</a:t>
            </a:r>
            <a:r>
              <a:rPr lang="en-US" altLang="ko-KR" baseline="0" dirty="0" smtClean="0"/>
              <a:t>. </a:t>
            </a:r>
            <a:endParaRPr lang="en-US" altLang="ko-KR" baseline="0" dirty="0" smtClean="0"/>
          </a:p>
          <a:p>
            <a:r>
              <a:rPr lang="ko-KR" altLang="en-US" baseline="0" dirty="0" smtClean="0"/>
              <a:t>장례식에는 딸이 친구와 </a:t>
            </a:r>
            <a:r>
              <a:rPr lang="ko-KR" altLang="en-US" baseline="0" dirty="0" smtClean="0"/>
              <a:t>담임선생님께 전해 </a:t>
            </a:r>
            <a:r>
              <a:rPr lang="ko-KR" altLang="en-US" baseline="0" dirty="0" smtClean="0"/>
              <a:t>함께 참례하는 모습에 아버지도 </a:t>
            </a:r>
            <a:r>
              <a:rPr lang="ko-KR" altLang="en-US" baseline="0" dirty="0" smtClean="0"/>
              <a:t>놀랐다고 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풀어야 할 관계가 있다면 꼭 용서를 구하고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서툰 감정이라도 사랑을 </a:t>
            </a:r>
            <a:r>
              <a:rPr lang="ko-KR" altLang="en-US" dirty="0" smtClean="0"/>
              <a:t>전해야 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  <a:p>
            <a:r>
              <a:rPr lang="ko-KR" altLang="en-US" baseline="0" dirty="0" smtClean="0"/>
              <a:t>병실생활의 답답함으로 퇴원하고 싶다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외출하고 싶다는 두 환자</a:t>
            </a:r>
            <a:endParaRPr lang="en-US" altLang="ko-KR" baseline="0" dirty="0" smtClean="0"/>
          </a:p>
          <a:p>
            <a:r>
              <a:rPr lang="ko-KR" altLang="en-US" baseline="0" dirty="0" smtClean="0"/>
              <a:t>특히나 </a:t>
            </a:r>
            <a:r>
              <a:rPr lang="ko-KR" altLang="en-US" baseline="0" dirty="0" smtClean="0"/>
              <a:t>병실 </a:t>
            </a:r>
            <a:r>
              <a:rPr lang="ko-KR" altLang="en-US" baseline="0" dirty="0" smtClean="0"/>
              <a:t>벽 쪽 자리 위치로 인해 더더욱 </a:t>
            </a:r>
            <a:r>
              <a:rPr lang="ko-KR" altLang="en-US" baseline="0" dirty="0" smtClean="0"/>
              <a:t>햇볕이 </a:t>
            </a:r>
            <a:r>
              <a:rPr lang="ko-KR" altLang="en-US" baseline="0" dirty="0" smtClean="0"/>
              <a:t>가려진 터였습니다</a:t>
            </a:r>
            <a:r>
              <a:rPr lang="en-US" altLang="ko-KR" baseline="0" dirty="0" smtClean="0"/>
              <a:t>. </a:t>
            </a:r>
            <a:endParaRPr lang="en-US" altLang="ko-KR" baseline="0" dirty="0" smtClean="0"/>
          </a:p>
          <a:p>
            <a:r>
              <a:rPr lang="ko-KR" altLang="en-US" dirty="0" smtClean="0"/>
              <a:t>왼쪽은 의식 혼돈이 있었던 환자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오른쪽은 말기 암 </a:t>
            </a:r>
            <a:r>
              <a:rPr lang="ko-KR" altLang="en-US" dirty="0" err="1" smtClean="0"/>
              <a:t>뿐아니라</a:t>
            </a:r>
            <a:r>
              <a:rPr lang="ko-KR" altLang="en-US" dirty="0" smtClean="0"/>
              <a:t> 대퇴골</a:t>
            </a:r>
            <a:r>
              <a:rPr lang="ko-KR" altLang="en-US" baseline="0" dirty="0" smtClean="0"/>
              <a:t> 골절로 작은 체위변경에도 심한 통증을 호소했던 환자였기에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두분 다 봉사자의 도움만으로 병실 밖 이동이 어려워 의사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간호사 </a:t>
            </a:r>
            <a:r>
              <a:rPr lang="ko-KR" altLang="en-US" baseline="0" dirty="0" err="1" smtClean="0"/>
              <a:t>동행하에</a:t>
            </a:r>
            <a:endParaRPr lang="en-US" altLang="ko-KR" baseline="0" dirty="0" smtClean="0"/>
          </a:p>
          <a:p>
            <a:r>
              <a:rPr lang="ko-KR" altLang="en-US" baseline="0" dirty="0" smtClean="0"/>
              <a:t>병원 내 있는 하늘정원 </a:t>
            </a:r>
            <a:r>
              <a:rPr lang="ko-KR" altLang="en-US" baseline="0" dirty="0" smtClean="0"/>
              <a:t>나들이를 </a:t>
            </a:r>
            <a:r>
              <a:rPr lang="ko-KR" altLang="en-US" baseline="0" dirty="0" smtClean="0"/>
              <a:t>함께 다녀왔습니다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오랜만에 </a:t>
            </a:r>
            <a:r>
              <a:rPr lang="ko-KR" altLang="en-US" baseline="0" dirty="0" smtClean="0"/>
              <a:t>햇볕을 오롯이 받으니 눈을 제대로 </a:t>
            </a:r>
            <a:r>
              <a:rPr lang="ko-KR" altLang="en-US" baseline="0" dirty="0" err="1" smtClean="0"/>
              <a:t>못뜨는</a:t>
            </a:r>
            <a:r>
              <a:rPr lang="ko-KR" altLang="en-US" baseline="0" dirty="0" smtClean="0"/>
              <a:t> 모습을 </a:t>
            </a:r>
            <a:r>
              <a:rPr lang="ko-KR" altLang="en-US" baseline="0" dirty="0" smtClean="0"/>
              <a:t>보면서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오랜 병원생활로 답답한 일상과 쳐지는 마음에 환기가 필요하다는 것을 느꼈습니다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특히 </a:t>
            </a:r>
            <a:r>
              <a:rPr lang="ko-KR" altLang="en-US" baseline="0" dirty="0" err="1" smtClean="0"/>
              <a:t>첫번째</a:t>
            </a:r>
            <a:r>
              <a:rPr lang="ko-KR" altLang="en-US" baseline="0" dirty="0" smtClean="0"/>
              <a:t> 환자의 경우는 </a:t>
            </a:r>
            <a:r>
              <a:rPr lang="ko-KR" altLang="en-US" baseline="0" dirty="0" smtClean="0"/>
              <a:t>임종과정으로 </a:t>
            </a:r>
            <a:r>
              <a:rPr lang="ko-KR" altLang="en-US" baseline="0" dirty="0" smtClean="0"/>
              <a:t>접어드는 터라</a:t>
            </a:r>
            <a:endParaRPr lang="en-US" altLang="ko-KR" baseline="0" dirty="0" smtClean="0"/>
          </a:p>
          <a:p>
            <a:r>
              <a:rPr lang="ko-KR" altLang="en-US" baseline="0" dirty="0" smtClean="0"/>
              <a:t>환자가 </a:t>
            </a:r>
            <a:r>
              <a:rPr lang="ko-KR" altLang="en-US" baseline="0" dirty="0" smtClean="0"/>
              <a:t>퇴원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퇴출 욕구 표현을 반복하던 것을 지나쳤다면</a:t>
            </a:r>
            <a:endParaRPr lang="en-US" altLang="ko-KR" baseline="0" dirty="0" smtClean="0"/>
          </a:p>
          <a:p>
            <a:r>
              <a:rPr lang="ko-KR" altLang="en-US" baseline="0" dirty="0" smtClean="0"/>
              <a:t>가족들은 </a:t>
            </a:r>
            <a:r>
              <a:rPr lang="ko-KR" altLang="en-US" baseline="0" dirty="0" smtClean="0"/>
              <a:t>평생 죄책감에 </a:t>
            </a:r>
            <a:r>
              <a:rPr lang="ko-KR" altLang="en-US" baseline="0" dirty="0" smtClean="0"/>
              <a:t>후회만 남았을 수 있었지만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짧은시간</a:t>
            </a:r>
            <a:r>
              <a:rPr lang="ko-KR" altLang="en-US" baseline="0" dirty="0" smtClean="0"/>
              <a:t> 외출이었지만 환자 </a:t>
            </a:r>
            <a:r>
              <a:rPr lang="ko-KR" altLang="en-US" baseline="0" dirty="0" smtClean="0"/>
              <a:t>마음의 환기와 더불어 가족의 무거운 짐을 </a:t>
            </a:r>
            <a:r>
              <a:rPr lang="ko-KR" altLang="en-US" baseline="0" dirty="0" smtClean="0"/>
              <a:t>덜어드릴 수 있었습니다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프로그램 후 </a:t>
            </a:r>
            <a:r>
              <a:rPr lang="ko-KR" altLang="en-US" baseline="0" dirty="0" smtClean="0"/>
              <a:t>딸이 장문의 감사 편지와 함께</a:t>
            </a:r>
            <a:endParaRPr lang="en-US" altLang="ko-KR" baseline="0" dirty="0" smtClean="0"/>
          </a:p>
          <a:p>
            <a:r>
              <a:rPr lang="ko-KR" altLang="en-US" baseline="0" dirty="0" smtClean="0"/>
              <a:t>왜 호스피스 후원을 하는지 알겠다며 정기후원으로 등록하시어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현재까지 후원해주고 계십니다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결혼 </a:t>
            </a:r>
            <a:r>
              <a:rPr lang="en-US" altLang="ko-KR" dirty="0" smtClean="0"/>
              <a:t>1</a:t>
            </a:r>
            <a:r>
              <a:rPr lang="ko-KR" altLang="en-US" dirty="0" smtClean="0"/>
              <a:t>년 차에 암이 발병한 환자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가족과 함께 바다여행을 소원하여 가까운 영종도로</a:t>
            </a:r>
            <a:endParaRPr lang="en-US" altLang="ko-KR" dirty="0" smtClean="0"/>
          </a:p>
          <a:p>
            <a:r>
              <a:rPr lang="ko-KR" altLang="en-US" dirty="0" smtClean="0"/>
              <a:t>함께 바람을 쐬고 왔습니다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세상에 하나뿐인 </a:t>
            </a:r>
            <a:r>
              <a:rPr lang="ko-KR" altLang="en-US" dirty="0" smtClean="0"/>
              <a:t>가족인 아들</a:t>
            </a:r>
            <a:r>
              <a:rPr lang="en-US" altLang="ko-KR" dirty="0" smtClean="0"/>
              <a:t>,</a:t>
            </a:r>
            <a:r>
              <a:rPr lang="ko-KR" altLang="en-US" dirty="0" smtClean="0"/>
              <a:t> 엄마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 </a:t>
            </a:r>
            <a:r>
              <a:rPr lang="ko-KR" altLang="en-US" dirty="0" smtClean="0"/>
              <a:t>유일한 두 가족</a:t>
            </a:r>
            <a:endParaRPr lang="en-US" altLang="ko-KR" dirty="0" smtClean="0"/>
          </a:p>
          <a:p>
            <a:r>
              <a:rPr lang="ko-KR" altLang="en-US" dirty="0" smtClean="0"/>
              <a:t>홀로 남은 아들에 대한 걱정으로 통증보다</a:t>
            </a:r>
            <a:r>
              <a:rPr lang="en-US" altLang="ko-KR" dirty="0" smtClean="0"/>
              <a:t>, </a:t>
            </a:r>
            <a:endParaRPr lang="en-US" altLang="ko-KR" dirty="0" smtClean="0"/>
          </a:p>
          <a:p>
            <a:r>
              <a:rPr lang="ko-KR" altLang="en-US" dirty="0" smtClean="0"/>
              <a:t>죽음보다 </a:t>
            </a:r>
            <a:r>
              <a:rPr lang="ko-KR" altLang="en-US" dirty="0" smtClean="0"/>
              <a:t>두려워했던</a:t>
            </a:r>
            <a:r>
              <a:rPr lang="ko-KR" altLang="en-US" baseline="0" dirty="0" smtClean="0"/>
              <a:t> 아들을 혼자 두고 떠나는</a:t>
            </a:r>
            <a:r>
              <a:rPr lang="ko-KR" altLang="en-US" dirty="0" smtClean="0"/>
              <a:t> 이별</a:t>
            </a:r>
            <a:endParaRPr lang="en-US" altLang="ko-KR" dirty="0" smtClean="0"/>
          </a:p>
          <a:p>
            <a:r>
              <a:rPr lang="ko-KR" altLang="en-US" dirty="0" smtClean="0"/>
              <a:t>사느라 바빠 누리지 못했던 </a:t>
            </a:r>
            <a:r>
              <a:rPr lang="ko-KR" altLang="en-US" dirty="0" smtClean="0"/>
              <a:t>나들이를 </a:t>
            </a:r>
            <a:r>
              <a:rPr lang="ko-KR" altLang="en-US" dirty="0" smtClean="0"/>
              <a:t>소원하여 병원 앞 </a:t>
            </a:r>
            <a:r>
              <a:rPr lang="ko-KR" altLang="en-US" dirty="0" err="1" smtClean="0"/>
              <a:t>뜨락으로</a:t>
            </a:r>
            <a:r>
              <a:rPr lang="ko-KR" altLang="en-US" dirty="0" smtClean="0"/>
              <a:t> </a:t>
            </a:r>
            <a:r>
              <a:rPr lang="ko-KR" altLang="en-US" dirty="0" smtClean="0"/>
              <a:t>아들과 함께 소풍을 </a:t>
            </a:r>
            <a:r>
              <a:rPr lang="ko-KR" altLang="en-US" dirty="0" smtClean="0"/>
              <a:t>다녀왔습니다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아들의 든든한 다짐과 계획을 전할 수 있는 기회도 </a:t>
            </a:r>
            <a:r>
              <a:rPr lang="ko-KR" altLang="en-US" dirty="0" smtClean="0"/>
              <a:t>마련하여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r>
              <a:rPr lang="ko-KR" altLang="en-US" dirty="0" smtClean="0"/>
              <a:t>환자의 </a:t>
            </a:r>
            <a:r>
              <a:rPr lang="ko-KR" altLang="en-US" dirty="0" smtClean="0"/>
              <a:t>무거운 짐을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다소나마 </a:t>
            </a:r>
            <a:r>
              <a:rPr lang="ko-KR" altLang="en-US" dirty="0" smtClean="0"/>
              <a:t>덜어드리는 기회가 되었습니다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살 때까지 </a:t>
            </a:r>
            <a:r>
              <a:rPr lang="ko-KR" altLang="en-US" dirty="0" smtClean="0"/>
              <a:t>언니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오빠들과 뛰놀던 행복했던 추억</a:t>
            </a:r>
            <a:r>
              <a:rPr lang="ko-KR" altLang="en-US" baseline="0" dirty="0" smtClean="0"/>
              <a:t> 여행을 원했던 환자와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용문사를</a:t>
            </a:r>
            <a:r>
              <a:rPr lang="ko-KR" altLang="en-US" baseline="0" dirty="0" smtClean="0"/>
              <a:t> 다녀왔습니다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어려운 형편에 생계가 </a:t>
            </a:r>
            <a:r>
              <a:rPr lang="ko-KR" altLang="en-US" baseline="0" dirty="0" smtClean="0"/>
              <a:t>바쁜 </a:t>
            </a:r>
            <a:r>
              <a:rPr lang="ko-KR" altLang="en-US" baseline="0" dirty="0" smtClean="0"/>
              <a:t>가족들로  </a:t>
            </a:r>
            <a:endParaRPr lang="en-US" altLang="ko-KR" baseline="0" dirty="0" smtClean="0"/>
          </a:p>
          <a:p>
            <a:r>
              <a:rPr lang="ko-KR" altLang="en-US" baseline="0" dirty="0" smtClean="0"/>
              <a:t>기력이 </a:t>
            </a:r>
            <a:r>
              <a:rPr lang="ko-KR" altLang="en-US" baseline="0" dirty="0" smtClean="0"/>
              <a:t>현저히 떨어지고 난 후부터 </a:t>
            </a:r>
            <a:r>
              <a:rPr lang="ko-KR" altLang="en-US" baseline="0" dirty="0" smtClean="0"/>
              <a:t>그렇게 좋아하던 산은 </a:t>
            </a:r>
            <a:r>
              <a:rPr lang="ko-KR" altLang="en-US" baseline="0" dirty="0" err="1" smtClean="0"/>
              <a:t>생각속에서만</a:t>
            </a:r>
            <a:r>
              <a:rPr lang="ko-KR" altLang="en-US" baseline="0" dirty="0" smtClean="0"/>
              <a:t> 맴돌아</a:t>
            </a:r>
            <a:endParaRPr lang="en-US" altLang="ko-KR" baseline="0" dirty="0" smtClean="0"/>
          </a:p>
          <a:p>
            <a:r>
              <a:rPr lang="ko-KR" altLang="en-US" baseline="0" dirty="0" smtClean="0"/>
              <a:t>그 마지막 추억여행을 도왔습니다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등산복과 등산화를 챙겨놓고 가기까지의 설렘이 우리 모두에게 전해졌습니다</a:t>
            </a:r>
            <a:r>
              <a:rPr lang="en-US" altLang="ko-KR" baseline="0" dirty="0" smtClean="0"/>
              <a:t>. 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암투병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7</a:t>
            </a:r>
            <a:r>
              <a:rPr lang="ko-KR" altLang="en-US" baseline="0" dirty="0" smtClean="0"/>
              <a:t>년 동안 지냈던 손수 꾸민 전원주택을</a:t>
            </a:r>
            <a:endParaRPr lang="en-US" altLang="ko-KR" baseline="0" dirty="0" smtClean="0"/>
          </a:p>
          <a:p>
            <a:r>
              <a:rPr lang="ko-KR" altLang="en-US" baseline="0" dirty="0" smtClean="0"/>
              <a:t>마지막으로 한번 </a:t>
            </a:r>
            <a:r>
              <a:rPr lang="ko-KR" altLang="en-US" baseline="0" dirty="0" smtClean="0"/>
              <a:t>둘러보고 싶다는 환자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전원주택 침대에서 </a:t>
            </a:r>
            <a:r>
              <a:rPr lang="ko-KR" altLang="en-US" baseline="0" dirty="0" smtClean="0"/>
              <a:t>바라보던 산이 그리워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잠 못 </a:t>
            </a:r>
            <a:r>
              <a:rPr lang="ko-KR" altLang="en-US" baseline="0" dirty="0" smtClean="0"/>
              <a:t>이루는</a:t>
            </a:r>
            <a:endParaRPr lang="en-US" altLang="ko-KR" baseline="0" dirty="0" smtClean="0"/>
          </a:p>
          <a:p>
            <a:r>
              <a:rPr lang="ko-KR" altLang="en-US" baseline="0" dirty="0" smtClean="0"/>
              <a:t>환자의 소원을 함께 들어드렸습니다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그 흔한 가족사진 하나 없는 우리가족</a:t>
            </a:r>
            <a:r>
              <a:rPr lang="en-US" altLang="ko-KR" dirty="0" smtClean="0"/>
              <a:t>. </a:t>
            </a:r>
            <a:r>
              <a:rPr lang="ko-KR" altLang="en-US" dirty="0" smtClean="0"/>
              <a:t>늦었지만 이제라도 꼭 찍고 싶다던 두 가족</a:t>
            </a:r>
            <a:endParaRPr lang="en-US" altLang="ko-KR" dirty="0" smtClean="0"/>
          </a:p>
          <a:p>
            <a:r>
              <a:rPr lang="ko-KR" altLang="en-US" dirty="0" err="1" smtClean="0"/>
              <a:t>첫번째는</a:t>
            </a:r>
            <a:r>
              <a:rPr lang="ko-KR" altLang="en-US" dirty="0" smtClean="0"/>
              <a:t> 제가 찍어드렸고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두아들과</a:t>
            </a:r>
            <a:r>
              <a:rPr lang="ko-KR" altLang="en-US" dirty="0" smtClean="0"/>
              <a:t> </a:t>
            </a:r>
            <a:r>
              <a:rPr lang="ko-KR" altLang="en-US" dirty="0" smtClean="0"/>
              <a:t>함께 </a:t>
            </a:r>
            <a:r>
              <a:rPr lang="ko-KR" altLang="en-US" dirty="0" smtClean="0"/>
              <a:t>잘나온 전체 가족사진을 액자로 선물해드렸습니다</a:t>
            </a:r>
            <a:r>
              <a:rPr lang="en-US" altLang="ko-KR" dirty="0" smtClean="0"/>
              <a:t>. 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두번째는</a:t>
            </a:r>
            <a:r>
              <a:rPr lang="ko-KR" altLang="en-US" dirty="0" smtClean="0"/>
              <a:t> </a:t>
            </a:r>
            <a:r>
              <a:rPr lang="ko-KR" altLang="en-US" dirty="0" smtClean="0"/>
              <a:t>벽에 </a:t>
            </a:r>
            <a:r>
              <a:rPr lang="ko-KR" altLang="en-US" dirty="0" smtClean="0"/>
              <a:t>걸 수 있는 가족사진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딸이 가족사진을 너무 찍고 싶지만 비용문제로 사연을</a:t>
            </a:r>
            <a:r>
              <a:rPr lang="ko-KR" altLang="en-US" baseline="0" dirty="0" smtClean="0"/>
              <a:t> 응모해서 할인 티켓이 담청 되었지만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스튜디오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전문사진사께서</a:t>
            </a:r>
            <a:r>
              <a:rPr lang="ko-KR" altLang="en-US" dirty="0" smtClean="0"/>
              <a:t> </a:t>
            </a:r>
            <a:r>
              <a:rPr lang="ko-KR" altLang="en-US" dirty="0" smtClean="0"/>
              <a:t>봉사 차원에서 저비용으로 병원 출장 사진촬영을 </a:t>
            </a:r>
            <a:r>
              <a:rPr lang="ko-KR" altLang="en-US" dirty="0" smtClean="0"/>
              <a:t>도와주셨습니다</a:t>
            </a:r>
            <a:r>
              <a:rPr lang="en-US" altLang="ko-KR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사진은 추억의 형상이라 환자와 </a:t>
            </a:r>
            <a:r>
              <a:rPr lang="ko-KR" altLang="en-US" dirty="0" smtClean="0"/>
              <a:t>더 이상 </a:t>
            </a:r>
            <a:r>
              <a:rPr lang="ko-KR" altLang="en-US" baseline="0" dirty="0" smtClean="0"/>
              <a:t>찍을 </a:t>
            </a:r>
            <a:r>
              <a:rPr lang="ko-KR" altLang="en-US" baseline="0" dirty="0" smtClean="0"/>
              <a:t>수도 만들 수도 없는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소중하고 귀한 </a:t>
            </a:r>
            <a:r>
              <a:rPr lang="ko-KR" altLang="en-US" baseline="0" dirty="0" smtClean="0"/>
              <a:t>것이기에 이분들은 무엇과도 바꿀 수 없는 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가치 있는 사진으로 남겨드렸습니다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미술프로그램입니다</a:t>
            </a:r>
            <a:r>
              <a:rPr lang="en-US" altLang="ko-KR" dirty="0" smtClean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아픈 후 자녀들과 제대로 놀아주지 못한 것이 늘 미안했던 </a:t>
            </a:r>
            <a:r>
              <a:rPr lang="ko-KR" altLang="en-US" dirty="0" smtClean="0"/>
              <a:t>환자는</a:t>
            </a:r>
            <a:endParaRPr lang="en-US" altLang="ko-KR" dirty="0" smtClean="0"/>
          </a:p>
          <a:p>
            <a:r>
              <a:rPr lang="ko-KR" altLang="en-US" dirty="0" smtClean="0"/>
              <a:t>아이들 놀이 </a:t>
            </a:r>
            <a:r>
              <a:rPr lang="ko-KR" altLang="en-US" dirty="0" smtClean="0"/>
              <a:t>공원 한번 데려 가보는 것이 소원이었지만 </a:t>
            </a:r>
            <a:endParaRPr lang="en-US" altLang="ko-KR" dirty="0" smtClean="0"/>
          </a:p>
          <a:p>
            <a:r>
              <a:rPr lang="ko-KR" altLang="en-US" dirty="0" smtClean="0"/>
              <a:t>악화된 전신 상태로</a:t>
            </a:r>
            <a:endParaRPr lang="en-US" altLang="ko-KR" dirty="0" smtClean="0"/>
          </a:p>
          <a:p>
            <a:r>
              <a:rPr lang="ko-KR" altLang="en-US" dirty="0" smtClean="0"/>
              <a:t>실내 </a:t>
            </a:r>
            <a:r>
              <a:rPr lang="ko-KR" altLang="en-US" dirty="0" smtClean="0"/>
              <a:t>미술프로그램으로 대체하여 </a:t>
            </a:r>
            <a:r>
              <a:rPr lang="ko-KR" altLang="en-US" dirty="0" smtClean="0"/>
              <a:t>자녀와의 </a:t>
            </a:r>
            <a:r>
              <a:rPr lang="ko-KR" altLang="en-US" dirty="0" smtClean="0"/>
              <a:t>놀이공간과 시간을 </a:t>
            </a:r>
            <a:r>
              <a:rPr lang="ko-KR" altLang="en-US" dirty="0" smtClean="0"/>
              <a:t>마련하였습니다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사랑하는 아이들이 즐겁게 노는 모습을 본지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개월만이에요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r>
              <a:rPr lang="ko-KR" altLang="en-US" dirty="0" smtClean="0"/>
              <a:t>땀을 뻘뻘 흘리면서 </a:t>
            </a:r>
            <a:r>
              <a:rPr lang="ko-KR" altLang="en-US" dirty="0" smtClean="0"/>
              <a:t>자녀와 함께했습니다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주말에만 오는 자녀들이기에 평일에는 </a:t>
            </a:r>
            <a:r>
              <a:rPr lang="ko-KR" altLang="en-US" dirty="0" smtClean="0"/>
              <a:t>프로그램 사진에 눈을 떼지 못하였습니다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환자는 </a:t>
            </a:r>
            <a:r>
              <a:rPr lang="ko-KR" altLang="en-US" dirty="0" smtClean="0"/>
              <a:t>행복한 순간을 가슴에 담고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아직은 의미를 알기에는 </a:t>
            </a:r>
            <a:r>
              <a:rPr lang="ko-KR" altLang="en-US" dirty="0" err="1" smtClean="0"/>
              <a:t>어린자녀이지만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성장 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사진을 보면서 엄마의 사랑을 다시금 느끼며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삶에 힘을 </a:t>
            </a:r>
            <a:r>
              <a:rPr lang="ko-KR" altLang="en-US" dirty="0" smtClean="0"/>
              <a:t>줄 수 있는 프로그램이었습니다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프로그램 추진 성과로는</a:t>
            </a:r>
            <a:endParaRPr lang="en-US" altLang="ko-KR" dirty="0" smtClean="0"/>
          </a:p>
          <a:p>
            <a:r>
              <a:rPr lang="ko-KR" altLang="en-US" dirty="0" err="1" smtClean="0"/>
              <a:t>첫번째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프로그램 개발 및 정착시킴으로써 즉흥적 형태에서 매뉴얼 정립 및 </a:t>
            </a:r>
            <a:r>
              <a:rPr lang="ko-KR" altLang="en-US" dirty="0" smtClean="0"/>
              <a:t>프로세스를</a:t>
            </a:r>
            <a:endParaRPr lang="en-US" altLang="ko-KR" dirty="0" smtClean="0"/>
          </a:p>
          <a:p>
            <a:r>
              <a:rPr lang="ko-KR" altLang="en-US" dirty="0" smtClean="0"/>
              <a:t>구축하였습니다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두번째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기회의 </a:t>
            </a:r>
            <a:r>
              <a:rPr lang="ko-KR" altLang="en-US" baseline="0" dirty="0" err="1" smtClean="0"/>
              <a:t>균등성으로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특정대상자에서 모든 환자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가족에게 기회를 제공할 수 있는 형평성을 고려하였고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마지막으로</a:t>
            </a:r>
            <a:endParaRPr lang="en-US" altLang="ko-KR" baseline="0" dirty="0" smtClean="0"/>
          </a:p>
          <a:p>
            <a:r>
              <a:rPr lang="ko-KR" altLang="en-US" baseline="0" dirty="0" smtClean="0"/>
              <a:t>개별화된 프로그램으로 말기암환자 및 가족의 삶의 </a:t>
            </a:r>
            <a:r>
              <a:rPr lang="ko-KR" altLang="en-US" baseline="0" dirty="0" smtClean="0"/>
              <a:t>질을 </a:t>
            </a:r>
            <a:r>
              <a:rPr lang="ko-KR" altLang="en-US" baseline="0" dirty="0" smtClean="0"/>
              <a:t>증진시켰습니다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B2451-9851-421B-9031-2BFD13B8CA9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0762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7019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9219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3822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6056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48745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9254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9297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0859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2824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6219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5066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019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2904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048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36256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7856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0967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6408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3125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371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228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7A11C-68EC-4B3D-8D13-8EE34A0A49F0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12CDF-50C9-4EB9-8969-94BCCF78C5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9406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8E587-A76E-4EB0-BFD4-CF68CADEF57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2013-11-21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CC98C-A511-44E6-AF91-4CEBB3CCD13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9152" y="6415236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prstClr val="white"/>
                </a:solidFill>
                <a:latin typeface="SunRiver" pitchFamily="66" charset="0"/>
              </a:rPr>
              <a:t>SunRiver</a:t>
            </a:r>
            <a:endParaRPr lang="ko-KR" altLang="en-US" sz="1200" dirty="0">
              <a:solidFill>
                <a:prstClr val="white"/>
              </a:solidFill>
              <a:latin typeface="SunRiver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776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0.png"/><Relationship Id="rId4" Type="http://schemas.openxmlformats.org/officeDocument/2006/relationships/image" Target="../media/image8.jpe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16.jpeg"/><Relationship Id="rId4" Type="http://schemas.openxmlformats.org/officeDocument/2006/relationships/image" Target="../media/image8.jpe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6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6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6643702" y="4700602"/>
            <a:ext cx="2285984" cy="2157398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573530"/>
            <a:ext cx="2779078" cy="2712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3643306" y="5143512"/>
            <a:ext cx="4988866" cy="1156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500" b="1" spc="-150" dirty="0" smtClean="0">
                <a:latin typeface="HY울릉도B" pitchFamily="18" charset="-127"/>
                <a:ea typeface="HY울릉도B" pitchFamily="18" charset="-127"/>
              </a:rPr>
              <a:t>서울성모병원 </a:t>
            </a:r>
            <a:r>
              <a:rPr lang="ko-KR" altLang="en-US" sz="2500" b="1" spc="-150" dirty="0" smtClean="0">
                <a:solidFill>
                  <a:schemeClr val="accent1"/>
                </a:solidFill>
                <a:latin typeface="HY울릉도B" pitchFamily="18" charset="-127"/>
                <a:ea typeface="HY울릉도B" pitchFamily="18" charset="-127"/>
              </a:rPr>
              <a:t>호스피스완화의료센터</a:t>
            </a:r>
            <a:endParaRPr lang="en-US" altLang="ko-KR" sz="2500" b="1" spc="-150" dirty="0" smtClean="0">
              <a:solidFill>
                <a:schemeClr val="accent1"/>
              </a:solidFill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500" b="1" spc="-15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                     </a:t>
            </a:r>
            <a:r>
              <a:rPr lang="ko-KR" altLang="en-US" sz="2500" b="1" spc="-150" dirty="0" smtClean="0">
                <a:solidFill>
                  <a:schemeClr val="accent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500" b="1" spc="-150" dirty="0" err="1" smtClean="0">
                <a:solidFill>
                  <a:schemeClr val="accent1"/>
                </a:solidFill>
                <a:latin typeface="HY울릉도B" pitchFamily="18" charset="-127"/>
                <a:ea typeface="HY울릉도B" pitchFamily="18" charset="-127"/>
              </a:rPr>
              <a:t>사회복지사</a:t>
            </a:r>
            <a:r>
              <a:rPr lang="ko-KR" altLang="en-US" sz="2500" b="1" spc="-150" dirty="0" smtClean="0">
                <a:solidFill>
                  <a:schemeClr val="accent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500" b="1" spc="-15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손 미 연</a:t>
            </a:r>
            <a:endParaRPr lang="ko-KR" altLang="en-US" sz="2500" b="1" spc="-15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14412" y="1714488"/>
            <a:ext cx="8858312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0" dirty="0" smtClean="0">
                <a:ln>
                  <a:solidFill>
                    <a:schemeClr val="tx1">
                      <a:alpha val="51000"/>
                    </a:schemeClr>
                  </a:solidFill>
                </a:ln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말기</a:t>
            </a:r>
            <a:r>
              <a:rPr lang="ko-KR" altLang="en-US" sz="5000" dirty="0" smtClean="0">
                <a:ln>
                  <a:solidFill>
                    <a:schemeClr val="tx1">
                      <a:alpha val="51000"/>
                    </a:schemeClr>
                  </a:solidFill>
                </a:ln>
                <a:latin typeface="HY울릉도B" pitchFamily="18" charset="-127"/>
                <a:ea typeface="HY울릉도B" pitchFamily="18" charset="-127"/>
              </a:rPr>
              <a:t>생애지원</a:t>
            </a:r>
            <a:endParaRPr lang="en-US" altLang="ko-KR" sz="5000" dirty="0" smtClean="0">
              <a:ln>
                <a:solidFill>
                  <a:schemeClr val="tx1">
                    <a:alpha val="51000"/>
                  </a:schemeClr>
                </a:solidFill>
              </a:ln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en-US" altLang="ko-KR" sz="5000" dirty="0" smtClean="0">
                <a:ln>
                  <a:solidFill>
                    <a:schemeClr val="tx1">
                      <a:alpha val="51000"/>
                    </a:schemeClr>
                  </a:solidFill>
                </a:ln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                            </a:t>
            </a:r>
            <a:r>
              <a:rPr lang="ko-KR" altLang="en-US" sz="5000" dirty="0" smtClean="0">
                <a:ln>
                  <a:solidFill>
                    <a:schemeClr val="tx1">
                      <a:alpha val="51000"/>
                    </a:schemeClr>
                  </a:solidFill>
                </a:ln>
                <a:latin typeface="HY울릉도B" pitchFamily="18" charset="-127"/>
                <a:ea typeface="HY울릉도B" pitchFamily="18" charset="-127"/>
              </a:rPr>
              <a:t>프로그램 </a:t>
            </a:r>
            <a:endParaRPr lang="ko-KR" altLang="en-US" sz="5000" dirty="0">
              <a:ln>
                <a:solidFill>
                  <a:schemeClr val="tx1">
                    <a:alpha val="51000"/>
                  </a:schemeClr>
                </a:solidFill>
              </a:ln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 rot="20732377">
            <a:off x="752925" y="1161050"/>
            <a:ext cx="1931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000" b="1" dirty="0" smtClean="0">
                <a:ln>
                  <a:solidFill>
                    <a:schemeClr val="tx1">
                      <a:alpha val="51000"/>
                    </a:schemeClr>
                  </a:solidFill>
                </a:ln>
                <a:solidFill>
                  <a:srgbClr val="FFFF00"/>
                </a:solidFill>
                <a:latin typeface="HY울릉도B" pitchFamily="18" charset="-127"/>
                <a:ea typeface="HY울릉도B" pitchFamily="18" charset="-127"/>
              </a:rPr>
              <a:t>의미 있는</a:t>
            </a:r>
            <a:endParaRPr lang="en-US" altLang="ko-KR" sz="3000" b="1" dirty="0" smtClean="0">
              <a:ln>
                <a:solidFill>
                  <a:schemeClr val="tx1">
                    <a:alpha val="51000"/>
                  </a:schemeClr>
                </a:solidFill>
              </a:ln>
              <a:solidFill>
                <a:srgbClr val="FFFF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9" name="그림 8" descr="병원로고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18" y="6102104"/>
            <a:ext cx="2300304" cy="500066"/>
          </a:xfrm>
          <a:prstGeom prst="rect">
            <a:avLst/>
          </a:prstGeom>
        </p:spPr>
      </p:pic>
      <p:pic>
        <p:nvPicPr>
          <p:cNvPr id="13" name="그림 12" descr="비젼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2975" y="6530731"/>
            <a:ext cx="2028591" cy="18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954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업무\사회사업가\png 파일\꽃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5105168"/>
            <a:ext cx="2630465" cy="1435332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42908" y="-71462"/>
            <a:ext cx="1643042" cy="1580846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4348" y="1142984"/>
            <a:ext cx="8229600" cy="4525963"/>
          </a:xfrm>
        </p:spPr>
        <p:txBody>
          <a:bodyPr>
            <a:norm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500" b="1" dirty="0" smtClean="0">
                <a:latin typeface="+mn-ea"/>
              </a:rPr>
              <a:t>프로그램 목적</a:t>
            </a:r>
            <a:endParaRPr lang="en-US" altLang="ko-KR" sz="2500" b="1" dirty="0" smtClean="0">
              <a:latin typeface="+mn-ea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2500" b="1" dirty="0" smtClean="0">
                <a:latin typeface="+mn-ea"/>
              </a:rPr>
              <a:t>프로그램 개발과정</a:t>
            </a:r>
            <a:endParaRPr lang="en-US" altLang="ko-KR" sz="25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2500" b="1" dirty="0" smtClean="0">
                <a:latin typeface="+mn-ea"/>
              </a:rPr>
              <a:t>3. </a:t>
            </a:r>
            <a:r>
              <a:rPr lang="ko-KR" altLang="en-US" sz="2500" b="1" dirty="0" smtClean="0">
                <a:latin typeface="+mn-ea"/>
              </a:rPr>
              <a:t>프로그램 적용</a:t>
            </a:r>
            <a:endParaRPr lang="en-US" altLang="ko-KR" sz="25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2500" b="1" dirty="0" smtClean="0">
                <a:latin typeface="+mn-ea"/>
              </a:rPr>
              <a:t>4. </a:t>
            </a:r>
            <a:r>
              <a:rPr lang="ko-KR" altLang="en-US" sz="2500" b="1" dirty="0" smtClean="0">
                <a:latin typeface="+mn-ea"/>
              </a:rPr>
              <a:t>프로그램 결과 및 내용 </a:t>
            </a:r>
            <a:endParaRPr lang="en-US" altLang="ko-KR" sz="25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2500" b="1" dirty="0" smtClean="0">
                <a:latin typeface="+mn-ea"/>
              </a:rPr>
              <a:t>5. </a:t>
            </a:r>
            <a:r>
              <a:rPr lang="ko-KR" altLang="en-US" sz="2500" b="1" dirty="0" smtClean="0">
                <a:latin typeface="+mn-ea"/>
              </a:rPr>
              <a:t>프로그램 추진 성과</a:t>
            </a:r>
            <a:endParaRPr lang="ko-KR" altLang="en-US" sz="2500" b="1" dirty="0">
              <a:latin typeface="+mn-ea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ko-KR" altLang="en-US" sz="40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목 차</a:t>
            </a:r>
            <a:endParaRPr kumimoji="0" lang="ko-KR" altLang="en-US" sz="3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82" t="22187" r="50936" b="23995"/>
          <a:stretch/>
        </p:blipFill>
        <p:spPr>
          <a:xfrm>
            <a:off x="0" y="0"/>
            <a:ext cx="1357290" cy="1275421"/>
          </a:xfrm>
          <a:prstGeom prst="rect">
            <a:avLst/>
          </a:prstGeom>
        </p:spPr>
      </p:pic>
      <p:sp>
        <p:nvSpPr>
          <p:cNvPr id="4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프로그램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목적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Picture 3" descr="04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7192"/>
            <a:ext cx="8254926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467544" y="1484784"/>
            <a:ext cx="8358246" cy="1368152"/>
          </a:xfrm>
          <a:prstGeom prst="rect">
            <a:avLst/>
          </a:prstGeom>
          <a:ln w="38100">
            <a:solidFill>
              <a:schemeClr val="accent3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just">
              <a:lnSpc>
                <a:spcPct val="200000"/>
              </a:lnSpc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2800" b="1" dirty="0" smtClean="0"/>
              <a:t> 목적</a:t>
            </a:r>
            <a:r>
              <a:rPr lang="en-US" altLang="ko-KR" sz="2800" b="1" dirty="0" smtClean="0"/>
              <a:t>: </a:t>
            </a:r>
            <a:r>
              <a:rPr lang="ko-KR" altLang="en-US" sz="2200" b="1" dirty="0" err="1" smtClean="0"/>
              <a:t>말기암</a:t>
            </a:r>
            <a:r>
              <a:rPr lang="ko-KR" altLang="en-US" sz="2200" b="1" dirty="0" smtClean="0"/>
              <a:t> 환자의 </a:t>
            </a:r>
            <a:r>
              <a:rPr lang="ko-KR" altLang="en-US" sz="2200" b="1" dirty="0" smtClean="0">
                <a:solidFill>
                  <a:schemeClr val="tx2"/>
                </a:solidFill>
              </a:rPr>
              <a:t>개별적 욕구</a:t>
            </a:r>
            <a:r>
              <a:rPr lang="ko-KR" altLang="en-US" sz="2200" b="1" dirty="0" smtClean="0"/>
              <a:t>에 맞추어 프로그램을 기획</a:t>
            </a:r>
            <a:r>
              <a:rPr lang="en-US" altLang="ko-KR" sz="2200" b="1" dirty="0" smtClean="0"/>
              <a:t>/</a:t>
            </a:r>
            <a:r>
              <a:rPr lang="ko-KR" altLang="en-US" sz="2200" b="1" dirty="0" smtClean="0"/>
              <a:t>제공함으로써 </a:t>
            </a:r>
            <a:r>
              <a:rPr lang="ko-KR" altLang="en-US" sz="2200" b="1" dirty="0" smtClean="0">
                <a:solidFill>
                  <a:schemeClr val="tx2"/>
                </a:solidFill>
              </a:rPr>
              <a:t>삶의 질 향상</a:t>
            </a:r>
            <a:r>
              <a:rPr lang="en-US" altLang="ko-KR" sz="2200" b="1" dirty="0" smtClean="0"/>
              <a:t>, </a:t>
            </a:r>
            <a:r>
              <a:rPr lang="ko-KR" altLang="en-US" sz="2200" b="1" dirty="0" smtClean="0"/>
              <a:t>마지막 삶을 </a:t>
            </a:r>
            <a:r>
              <a:rPr lang="ko-KR" altLang="en-US" sz="2200" b="1" dirty="0" err="1" smtClean="0"/>
              <a:t>의미있게</a:t>
            </a:r>
            <a:r>
              <a:rPr lang="ko-KR" altLang="en-US" sz="2200" b="1" dirty="0" smtClean="0"/>
              <a:t> 준비할 수 있도록 돕기 위함</a:t>
            </a:r>
            <a:endParaRPr lang="en-US" altLang="ko-KR" sz="2200" b="1" dirty="0" smtClean="0"/>
          </a:p>
          <a:p>
            <a:pPr marL="0" marR="0" lvl="0" indent="0" algn="just" defTabSz="914400" rtl="0" eaLnBrk="1" fontAlgn="auto" latinLnBrk="1" hangingPunct="1">
              <a:lnSpc>
                <a:spcPct val="2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539552" y="3789040"/>
            <a:ext cx="2708348" cy="2614977"/>
            <a:chOff x="395536" y="3334303"/>
            <a:chExt cx="2708348" cy="2614977"/>
          </a:xfrm>
        </p:grpSpPr>
        <p:grpSp>
          <p:nvGrpSpPr>
            <p:cNvPr id="10" name="Group 21"/>
            <p:cNvGrpSpPr>
              <a:grpSpLocks/>
            </p:cNvGrpSpPr>
            <p:nvPr/>
          </p:nvGrpSpPr>
          <p:grpSpPr bwMode="auto">
            <a:xfrm>
              <a:off x="395536" y="3429000"/>
              <a:ext cx="2664296" cy="2520280"/>
              <a:chOff x="680" y="1797"/>
              <a:chExt cx="1404" cy="754"/>
            </a:xfrm>
          </p:grpSpPr>
          <p:sp>
            <p:nvSpPr>
              <p:cNvPr id="13" name="AutoShape 22"/>
              <p:cNvSpPr>
                <a:spLocks noChangeArrowheads="1"/>
              </p:cNvSpPr>
              <p:nvPr/>
            </p:nvSpPr>
            <p:spPr bwMode="gray">
              <a:xfrm>
                <a:off x="680" y="1797"/>
                <a:ext cx="1404" cy="455"/>
              </a:xfrm>
              <a:prstGeom prst="roundRect">
                <a:avLst>
                  <a:gd name="adj" fmla="val 30838"/>
                </a:avLst>
              </a:prstGeom>
              <a:solidFill>
                <a:srgbClr val="F0A01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14" name="Rectangle 23"/>
              <p:cNvSpPr>
                <a:spLocks noChangeArrowheads="1"/>
              </p:cNvSpPr>
              <p:nvPr/>
            </p:nvSpPr>
            <p:spPr bwMode="gray">
              <a:xfrm>
                <a:off x="684" y="1969"/>
                <a:ext cx="1394" cy="582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95294"/>
                      <a:invGamma/>
                    </a:srgbClr>
                  </a:gs>
                </a:gsLst>
                <a:lin ang="5400000" scaled="1"/>
              </a:gradFill>
              <a:ln w="19050" algn="ctr">
                <a:solidFill>
                  <a:srgbClr val="F0A01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B" pitchFamily="18" charset="-127"/>
                  <a:ea typeface="HY울릉도B" pitchFamily="18" charset="-127"/>
                </a:endParaRPr>
              </a:p>
            </p:txBody>
          </p:sp>
        </p:grp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932953" y="3334303"/>
              <a:ext cx="1666875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800" dirty="0" smtClean="0">
                  <a:latin typeface="HY울릉도B" pitchFamily="18" charset="-127"/>
                  <a:ea typeface="HY울릉도B" pitchFamily="18" charset="-127"/>
                  <a:cs typeface="Arial" charset="0"/>
                </a:rPr>
                <a:t>기회</a:t>
              </a:r>
              <a:endParaRPr kumimoji="0" lang="en-US" altLang="ko-KR" sz="2800" dirty="0">
                <a:latin typeface="HY울릉도B" pitchFamily="18" charset="-127"/>
                <a:ea typeface="HY울릉도B" pitchFamily="18" charset="-127"/>
                <a:cs typeface="Arial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39588" y="4406742"/>
              <a:ext cx="2664296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latin typeface="HY울릉도B" pitchFamily="18" charset="-127"/>
                  <a:ea typeface="HY울릉도B" pitchFamily="18" charset="-127"/>
                </a:rPr>
                <a:t>마지막 삶을 정리</a:t>
              </a:r>
              <a:endParaRPr lang="en-US" altLang="ko-KR" sz="2000" b="1" dirty="0" smtClean="0"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latin typeface="HY울릉도B" pitchFamily="18" charset="-127"/>
                  <a:ea typeface="HY울릉도B" pitchFamily="18" charset="-127"/>
                </a:rPr>
                <a:t>할 수 있는 </a:t>
              </a:r>
              <a:endParaRPr lang="en-US" altLang="ko-KR" sz="2000" b="1" dirty="0" smtClean="0"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latin typeface="HY울릉도B" pitchFamily="18" charset="-127"/>
                  <a:ea typeface="HY울릉도B" pitchFamily="18" charset="-127"/>
                </a:rPr>
                <a:t>기회 제공</a:t>
              </a:r>
              <a:endParaRPr lang="en-US" altLang="ko-KR" sz="2000" b="1" dirty="0" smtClean="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203848" y="3811729"/>
            <a:ext cx="3024337" cy="2614977"/>
            <a:chOff x="3059832" y="3356992"/>
            <a:chExt cx="3024337" cy="2614977"/>
          </a:xfrm>
        </p:grpSpPr>
        <p:grpSp>
          <p:nvGrpSpPr>
            <p:cNvPr id="16" name="그룹 26"/>
            <p:cNvGrpSpPr/>
            <p:nvPr/>
          </p:nvGrpSpPr>
          <p:grpSpPr>
            <a:xfrm>
              <a:off x="3131839" y="3356992"/>
              <a:ext cx="2708349" cy="2614977"/>
              <a:chOff x="3131839" y="3356992"/>
              <a:chExt cx="2708349" cy="2614977"/>
            </a:xfrm>
          </p:grpSpPr>
          <p:grpSp>
            <p:nvGrpSpPr>
              <p:cNvPr id="18" name="Group 21"/>
              <p:cNvGrpSpPr>
                <a:grpSpLocks/>
              </p:cNvGrpSpPr>
              <p:nvPr/>
            </p:nvGrpSpPr>
            <p:grpSpPr bwMode="auto">
              <a:xfrm>
                <a:off x="3131839" y="3451689"/>
                <a:ext cx="2708349" cy="2520280"/>
                <a:chOff x="680" y="1797"/>
                <a:chExt cx="1404" cy="754"/>
              </a:xfrm>
            </p:grpSpPr>
            <p:sp>
              <p:nvSpPr>
                <p:cNvPr id="20" name="AutoShape 22"/>
                <p:cNvSpPr>
                  <a:spLocks noChangeArrowheads="1"/>
                </p:cNvSpPr>
                <p:nvPr/>
              </p:nvSpPr>
              <p:spPr bwMode="gray">
                <a:xfrm>
                  <a:off x="680" y="1797"/>
                  <a:ext cx="1404" cy="455"/>
                </a:xfrm>
                <a:prstGeom prst="roundRect">
                  <a:avLst>
                    <a:gd name="adj" fmla="val 30838"/>
                  </a:avLst>
                </a:prstGeom>
                <a:solidFill>
                  <a:srgbClr val="F0A010"/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21" name="Rectangle 23"/>
                <p:cNvSpPr>
                  <a:spLocks noChangeArrowheads="1"/>
                </p:cNvSpPr>
                <p:nvPr/>
              </p:nvSpPr>
              <p:spPr bwMode="gray">
                <a:xfrm>
                  <a:off x="684" y="1969"/>
                  <a:ext cx="1394" cy="582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95294"/>
                        <a:invGamma/>
                      </a:srgbClr>
                    </a:gs>
                  </a:gsLst>
                  <a:lin ang="5400000" scaled="1"/>
                </a:gradFill>
                <a:ln w="19050" algn="ctr">
                  <a:solidFill>
                    <a:srgbClr val="F0A01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</p:grpSp>
          <p:sp>
            <p:nvSpPr>
              <p:cNvPr id="19" name="TextBox 18"/>
              <p:cNvSpPr txBox="1">
                <a:spLocks noChangeArrowheads="1"/>
              </p:cNvSpPr>
              <p:nvPr/>
            </p:nvSpPr>
            <p:spPr bwMode="auto">
              <a:xfrm>
                <a:off x="3419872" y="3356992"/>
                <a:ext cx="2098924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ko-KR" altLang="en-US" sz="2800" dirty="0" smtClean="0">
                    <a:latin typeface="HY울릉도B" pitchFamily="18" charset="-127"/>
                    <a:ea typeface="HY울릉도B" pitchFamily="18" charset="-127"/>
                    <a:cs typeface="Arial" charset="0"/>
                  </a:rPr>
                  <a:t>성취</a:t>
                </a:r>
                <a:endParaRPr kumimoji="0" lang="en-US" altLang="ko-KR" sz="2800" dirty="0">
                  <a:latin typeface="HY울릉도B" pitchFamily="18" charset="-127"/>
                  <a:ea typeface="HY울릉도B" pitchFamily="18" charset="-127"/>
                  <a:cs typeface="Arial" charset="0"/>
                </a:endParaRPr>
              </a:p>
            </p:txBody>
          </p:sp>
        </p:grp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3059832" y="4255928"/>
              <a:ext cx="3024337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en-US" altLang="ko-KR" sz="2000" dirty="0" smtClean="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6084168" y="3811729"/>
            <a:ext cx="2736304" cy="2614977"/>
            <a:chOff x="5940152" y="3356992"/>
            <a:chExt cx="2736304" cy="2614977"/>
          </a:xfrm>
        </p:grpSpPr>
        <p:grpSp>
          <p:nvGrpSpPr>
            <p:cNvPr id="23" name="그룹 27"/>
            <p:cNvGrpSpPr/>
            <p:nvPr/>
          </p:nvGrpSpPr>
          <p:grpSpPr>
            <a:xfrm>
              <a:off x="5940152" y="3356992"/>
              <a:ext cx="2708349" cy="2614977"/>
              <a:chOff x="5940152" y="3356992"/>
              <a:chExt cx="2708349" cy="2614977"/>
            </a:xfrm>
          </p:grpSpPr>
          <p:grpSp>
            <p:nvGrpSpPr>
              <p:cNvPr id="25" name="Group 21"/>
              <p:cNvGrpSpPr>
                <a:grpSpLocks/>
              </p:cNvGrpSpPr>
              <p:nvPr/>
            </p:nvGrpSpPr>
            <p:grpSpPr bwMode="auto">
              <a:xfrm>
                <a:off x="5940152" y="3451689"/>
                <a:ext cx="2708349" cy="2520280"/>
                <a:chOff x="680" y="1797"/>
                <a:chExt cx="1404" cy="754"/>
              </a:xfrm>
            </p:grpSpPr>
            <p:sp>
              <p:nvSpPr>
                <p:cNvPr id="27" name="AutoShape 22"/>
                <p:cNvSpPr>
                  <a:spLocks noChangeArrowheads="1"/>
                </p:cNvSpPr>
                <p:nvPr/>
              </p:nvSpPr>
              <p:spPr bwMode="gray">
                <a:xfrm>
                  <a:off x="680" y="1797"/>
                  <a:ext cx="1404" cy="455"/>
                </a:xfrm>
                <a:prstGeom prst="roundRect">
                  <a:avLst>
                    <a:gd name="adj" fmla="val 30838"/>
                  </a:avLst>
                </a:prstGeom>
                <a:solidFill>
                  <a:srgbClr val="F0A010"/>
                </a:soli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  <p:sp>
              <p:nvSpPr>
                <p:cNvPr id="28" name="Rectangle 23"/>
                <p:cNvSpPr>
                  <a:spLocks noChangeArrowheads="1"/>
                </p:cNvSpPr>
                <p:nvPr/>
              </p:nvSpPr>
              <p:spPr bwMode="gray">
                <a:xfrm>
                  <a:off x="684" y="1969"/>
                  <a:ext cx="1394" cy="582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95294"/>
                        <a:invGamma/>
                      </a:srgbClr>
                    </a:gs>
                  </a:gsLst>
                  <a:lin ang="5400000" scaled="1"/>
                </a:gradFill>
                <a:ln w="19050" algn="ctr">
                  <a:solidFill>
                    <a:srgbClr val="F0A01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HY울릉도B" pitchFamily="18" charset="-127"/>
                    <a:ea typeface="HY울릉도B" pitchFamily="18" charset="-127"/>
                  </a:endParaRPr>
                </a:p>
              </p:txBody>
            </p:sp>
          </p:grpSp>
          <p:sp>
            <p:nvSpPr>
              <p:cNvPr id="26" name="TextBox 25"/>
              <p:cNvSpPr txBox="1">
                <a:spLocks noChangeArrowheads="1"/>
              </p:cNvSpPr>
              <p:nvPr/>
            </p:nvSpPr>
            <p:spPr bwMode="auto">
              <a:xfrm>
                <a:off x="6156176" y="3356992"/>
                <a:ext cx="2386955" cy="638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0" lang="ko-KR" altLang="en-US" sz="2800" dirty="0" smtClean="0">
                    <a:latin typeface="HY울릉도B" pitchFamily="18" charset="-127"/>
                    <a:ea typeface="HY울릉도B" pitchFamily="18" charset="-127"/>
                    <a:cs typeface="Arial" charset="0"/>
                  </a:rPr>
                  <a:t>의미 부여</a:t>
                </a:r>
                <a:endParaRPr kumimoji="0" lang="en-US" altLang="ko-KR" sz="2800" dirty="0">
                  <a:latin typeface="HY울릉도B" pitchFamily="18" charset="-127"/>
                  <a:ea typeface="HY울릉도B" pitchFamily="18" charset="-127"/>
                  <a:cs typeface="Arial" charset="0"/>
                </a:endParaRPr>
              </a:p>
            </p:txBody>
          </p:sp>
        </p:grp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5940152" y="4284086"/>
              <a:ext cx="2736304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latin typeface="HY울릉도B" pitchFamily="18" charset="-127"/>
                  <a:ea typeface="HY울릉도B" pitchFamily="18" charset="-127"/>
                </a:rPr>
                <a:t>삶에 의미 부여 및 </a:t>
              </a:r>
              <a:endParaRPr lang="en-US" altLang="ko-KR" sz="2000" b="1" dirty="0" smtClean="0"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latin typeface="HY울릉도B" pitchFamily="18" charset="-127"/>
                  <a:ea typeface="HY울릉도B" pitchFamily="18" charset="-127"/>
                </a:rPr>
                <a:t>추억  형성</a:t>
              </a:r>
              <a:endParaRPr lang="en-US" altLang="ko-KR" sz="2000" dirty="0" smtClean="0">
                <a:latin typeface="HY울릉도B" pitchFamily="18" charset="-127"/>
                <a:ea typeface="HY울릉도B" pitchFamily="18" charset="-127"/>
              </a:endParaRP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3419872" y="4725144"/>
            <a:ext cx="24482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하고 싶은 것</a:t>
            </a: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또는 </a:t>
            </a: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HY울릉도B" pitchFamily="18" charset="-127"/>
                <a:ea typeface="HY울릉도B" pitchFamily="18" charset="-127"/>
              </a:rPr>
              <a:t>인생 과업 해결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230709" y="3573016"/>
            <a:ext cx="6797675" cy="241176"/>
            <a:chOff x="971600" y="2984376"/>
            <a:chExt cx="6797675" cy="241176"/>
          </a:xfrm>
        </p:grpSpPr>
        <p:sp>
          <p:nvSpPr>
            <p:cNvPr id="32" name="Line 15"/>
            <p:cNvSpPr>
              <a:spLocks noChangeShapeType="1"/>
            </p:cNvSpPr>
            <p:nvPr/>
          </p:nvSpPr>
          <p:spPr bwMode="auto">
            <a:xfrm>
              <a:off x="1763688" y="2984376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oval" w="sm" len="sm"/>
              <a:tailEnd type="oval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33" name="Line 16"/>
            <p:cNvSpPr>
              <a:spLocks noChangeShapeType="1"/>
            </p:cNvSpPr>
            <p:nvPr/>
          </p:nvSpPr>
          <p:spPr bwMode="auto">
            <a:xfrm>
              <a:off x="4337100" y="2996952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oval" w="sm" len="sm"/>
              <a:tailEnd type="oval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>
              <a:off x="7164288" y="2984376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oval" w="sm" len="sm"/>
              <a:tailEnd type="oval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35" name="Line 18"/>
            <p:cNvSpPr>
              <a:spLocks noChangeShapeType="1"/>
            </p:cNvSpPr>
            <p:nvPr/>
          </p:nvSpPr>
          <p:spPr bwMode="auto">
            <a:xfrm>
              <a:off x="971600" y="2996952"/>
              <a:ext cx="67976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B" pitchFamily="18" charset="-127"/>
                <a:ea typeface="HY울릉도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99392"/>
            <a:ext cx="1350357" cy="1274400"/>
          </a:xfrm>
          <a:prstGeom prst="rect">
            <a:avLst/>
          </a:prstGeom>
        </p:spPr>
      </p:pic>
      <p:pic>
        <p:nvPicPr>
          <p:cNvPr id="33" name="Picture 22" descr="화살표-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780928"/>
            <a:ext cx="1585913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3" descr="화살표-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780928"/>
            <a:ext cx="15970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개발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과정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5" name="Picture 2" descr="화살표-03"/>
          <p:cNvPicPr>
            <a:picLocks noChangeAspect="1" noChangeArrowheads="1"/>
          </p:cNvPicPr>
          <p:nvPr/>
        </p:nvPicPr>
        <p:blipFill>
          <a:blip r:embed="rId6" cstate="print">
            <a:lum bright="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2070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04"/>
          <p:cNvPicPr>
            <a:picLocks noChangeAspect="1" noChangeArrowheads="1"/>
          </p:cNvPicPr>
          <p:nvPr/>
        </p:nvPicPr>
        <p:blipFill>
          <a:blip r:embed="rId7" cstate="print">
            <a:lum bright="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54" y="5283026"/>
            <a:ext cx="738187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179512" y="3338983"/>
            <a:ext cx="4248472" cy="3330377"/>
            <a:chOff x="1416" y="1814"/>
            <a:chExt cx="1668" cy="1711"/>
          </a:xfrm>
        </p:grpSpPr>
        <p:pic>
          <p:nvPicPr>
            <p:cNvPr id="18" name="Picture 481" descr="box(s)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60" t="19444" r="50781" b="46034"/>
            <a:stretch>
              <a:fillRect/>
            </a:stretch>
          </p:blipFill>
          <p:spPr bwMode="auto">
            <a:xfrm>
              <a:off x="1416" y="1814"/>
              <a:ext cx="166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481" descr="box(s)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60" t="19444" r="50781" b="46034"/>
            <a:stretch>
              <a:fillRect/>
            </a:stretch>
          </p:blipFill>
          <p:spPr bwMode="auto">
            <a:xfrm flipV="1">
              <a:off x="1416" y="2414"/>
              <a:ext cx="166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10"/>
          <p:cNvGrpSpPr>
            <a:grpSpLocks/>
          </p:cNvGrpSpPr>
          <p:nvPr/>
        </p:nvGrpSpPr>
        <p:grpSpPr bwMode="auto">
          <a:xfrm>
            <a:off x="4499992" y="3338983"/>
            <a:ext cx="4464496" cy="3330377"/>
            <a:chOff x="1416" y="1814"/>
            <a:chExt cx="1668" cy="1711"/>
          </a:xfrm>
        </p:grpSpPr>
        <p:pic>
          <p:nvPicPr>
            <p:cNvPr id="24" name="Picture 481" descr="box(s)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60" t="19444" r="50781" b="46034"/>
            <a:stretch>
              <a:fillRect/>
            </a:stretch>
          </p:blipFill>
          <p:spPr bwMode="auto">
            <a:xfrm>
              <a:off x="1416" y="1814"/>
              <a:ext cx="166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481" descr="box(s)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760" t="19444" r="50781" b="46034"/>
            <a:stretch>
              <a:fillRect/>
            </a:stretch>
          </p:blipFill>
          <p:spPr bwMode="auto">
            <a:xfrm flipV="1">
              <a:off x="1416" y="2414"/>
              <a:ext cx="166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1475656" y="299695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en-US" altLang="ko-KR" sz="20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2012</a:t>
            </a:r>
            <a:r>
              <a:rPr lang="ko-KR" altLang="en-US" sz="20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endParaRPr lang="ko-KR" altLang="en-US" sz="2000" b="1" dirty="0">
              <a:solidFill>
                <a:schemeClr val="accent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58844" y="3717032"/>
            <a:ext cx="37456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latin typeface="+mn-ea"/>
              </a:rPr>
              <a:t> 운영 프로세스 수정</a:t>
            </a:r>
            <a:endParaRPr lang="en-US" altLang="ko-KR" b="1" dirty="0" smtClean="0">
              <a:latin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smtClean="0">
                <a:latin typeface="+mn-ea"/>
              </a:rPr>
              <a:t>전체 팀원이 참여 진행</a:t>
            </a:r>
            <a:endParaRPr lang="en-US" altLang="ko-KR" dirty="0" smtClean="0">
              <a:latin typeface="+mn-ea"/>
            </a:endParaRPr>
          </a:p>
          <a:p>
            <a:pPr lvl="0" algn="just"/>
            <a:endParaRPr lang="en-US" altLang="ko-KR" dirty="0" smtClean="0">
              <a:latin typeface="+mn-ea"/>
            </a:endParaRP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정규 프로그램으로 정착</a:t>
            </a:r>
            <a:endParaRPr lang="en-US" altLang="ko-KR" b="1" dirty="0" smtClean="0">
              <a:latin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: </a:t>
            </a:r>
            <a:r>
              <a:rPr lang="ko-KR" altLang="en-US" dirty="0" err="1" smtClean="0">
                <a:latin typeface="+mn-ea"/>
              </a:rPr>
              <a:t>사회복지사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또는 </a:t>
            </a:r>
            <a:r>
              <a:rPr lang="en-US" altLang="ko-KR" dirty="0" smtClean="0">
                <a:latin typeface="+mn-ea"/>
              </a:rPr>
              <a:t>UM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 err="1" smtClean="0">
                <a:latin typeface="+mn-ea"/>
              </a:rPr>
              <a:t>초기면담이후</a:t>
            </a:r>
            <a:r>
              <a:rPr lang="ko-KR" altLang="en-US" dirty="0" smtClean="0">
                <a:latin typeface="+mn-ea"/>
              </a:rPr>
              <a:t> 부서원과 사전 논의 후 물적</a:t>
            </a:r>
            <a:r>
              <a:rPr lang="ko-KR" altLang="en-US" dirty="0" smtClean="0">
                <a:latin typeface="맑은 고딕"/>
                <a:ea typeface="맑은 고딕"/>
              </a:rPr>
              <a:t>∙</a:t>
            </a:r>
            <a:r>
              <a:rPr lang="ko-KR" altLang="en-US" dirty="0" smtClean="0">
                <a:latin typeface="+mn-ea"/>
              </a:rPr>
              <a:t> 〮인적 자원 동원 진행</a:t>
            </a:r>
            <a:endParaRPr lang="en-US" altLang="ko-KR" dirty="0" smtClean="0">
              <a:latin typeface="+mn-ea"/>
            </a:endParaRPr>
          </a:p>
          <a:p>
            <a:pPr lvl="0" algn="just"/>
            <a:endParaRPr lang="en-US" altLang="ko-KR" dirty="0" smtClean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835696" y="1484784"/>
            <a:ext cx="5472608" cy="720080"/>
          </a:xfrm>
          <a:prstGeom prst="rect">
            <a:avLst/>
          </a:prstGeom>
          <a:solidFill>
            <a:srgbClr val="FFE28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854093" y="1282002"/>
            <a:ext cx="543610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2400" b="1" dirty="0" smtClean="0">
                <a:latin typeface="+mn-ea"/>
              </a:rPr>
              <a:t>말기생애지원 프로그램 </a:t>
            </a:r>
            <a:r>
              <a:rPr lang="ko-KR" altLang="en-US" sz="2400" b="1" dirty="0" smtClean="0">
                <a:solidFill>
                  <a:schemeClr val="accent2"/>
                </a:solidFill>
                <a:latin typeface="+mn-ea"/>
              </a:rPr>
              <a:t>프로세스</a:t>
            </a:r>
            <a:r>
              <a:rPr lang="ko-KR" altLang="en-US" sz="2400" b="1" dirty="0" smtClean="0">
                <a:latin typeface="+mn-ea"/>
              </a:rPr>
              <a:t> 도출</a:t>
            </a:r>
            <a:endParaRPr lang="en-US" altLang="ko-KR" sz="2400" b="1" dirty="0" smtClean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84168" y="299695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en-US" altLang="ko-KR" sz="20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2013</a:t>
            </a:r>
            <a:r>
              <a:rPr lang="ko-KR" altLang="en-US" sz="2000" b="1" dirty="0" smtClean="0">
                <a:solidFill>
                  <a:schemeClr val="accent2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endParaRPr lang="ko-KR" altLang="en-US" sz="2000" b="1" dirty="0">
              <a:solidFill>
                <a:schemeClr val="accent2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573016"/>
            <a:ext cx="396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b="1" dirty="0" smtClean="0"/>
              <a:t>프로그램 기획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구성</a:t>
            </a:r>
          </a:p>
          <a:p>
            <a:pPr lvl="0" algn="just">
              <a:lnSpc>
                <a:spcPct val="150000"/>
              </a:lnSpc>
            </a:pPr>
            <a:r>
              <a:rPr lang="ko-KR" altLang="en-US" dirty="0" smtClean="0">
                <a:latin typeface="+mn-ea"/>
              </a:rPr>
              <a:t>  </a:t>
            </a:r>
            <a:r>
              <a:rPr lang="en-US" altLang="ko-KR" dirty="0" smtClean="0">
                <a:latin typeface="+mn-ea"/>
              </a:rPr>
              <a:t>: </a:t>
            </a:r>
            <a:r>
              <a:rPr lang="ko-KR" altLang="en-US" dirty="0" err="1" smtClean="0">
                <a:latin typeface="+mn-ea"/>
              </a:rPr>
              <a:t>이벤트팀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구성</a:t>
            </a:r>
            <a:endParaRPr lang="en-US" altLang="ko-KR" dirty="0" smtClean="0">
              <a:latin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 ( </a:t>
            </a:r>
            <a:r>
              <a:rPr lang="ko-KR" altLang="en-US" dirty="0" smtClean="0">
                <a:latin typeface="+mn-ea"/>
              </a:rPr>
              <a:t>간호사</a:t>
            </a:r>
            <a:r>
              <a:rPr lang="en-US" altLang="ko-KR" dirty="0" smtClean="0">
                <a:latin typeface="+mn-ea"/>
              </a:rPr>
              <a:t>3, </a:t>
            </a:r>
            <a:r>
              <a:rPr lang="ko-KR" altLang="en-US" dirty="0" err="1" smtClean="0">
                <a:latin typeface="+mn-ea"/>
              </a:rPr>
              <a:t>사회복지사</a:t>
            </a:r>
            <a:r>
              <a:rPr lang="en-US" altLang="ko-KR" dirty="0" smtClean="0">
                <a:latin typeface="+mn-ea"/>
              </a:rPr>
              <a:t>1)</a:t>
            </a:r>
          </a:p>
          <a:p>
            <a:pPr lvl="0" algn="just"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: </a:t>
            </a:r>
            <a:r>
              <a:rPr lang="ko-KR" altLang="en-US" dirty="0" smtClean="0">
                <a:latin typeface="+mn-ea"/>
              </a:rPr>
              <a:t>적용방법 및 서식 개발</a:t>
            </a:r>
            <a:endParaRPr lang="en-US" altLang="ko-KR" dirty="0" smtClean="0">
              <a:latin typeface="+mn-ea"/>
            </a:endParaRPr>
          </a:p>
          <a:p>
            <a:pPr lvl="0" algn="just"/>
            <a:r>
              <a:rPr lang="ko-KR" altLang="en-US" dirty="0" smtClean="0">
                <a:latin typeface="+mn-ea"/>
              </a:rPr>
              <a:t> </a:t>
            </a:r>
            <a:endParaRPr lang="en-US" altLang="ko-KR" dirty="0" smtClean="0">
              <a:latin typeface="+mn-ea"/>
            </a:endParaRP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팀 회의 연간 총 </a:t>
            </a:r>
            <a:r>
              <a:rPr lang="en-US" altLang="ko-KR" b="1" dirty="0" smtClean="0">
                <a:latin typeface="+mn-ea"/>
              </a:rPr>
              <a:t>7</a:t>
            </a:r>
            <a:r>
              <a:rPr lang="ko-KR" altLang="en-US" b="1" dirty="0" smtClean="0">
                <a:latin typeface="+mn-ea"/>
              </a:rPr>
              <a:t>회 실시</a:t>
            </a:r>
            <a:endParaRPr lang="en-US" altLang="ko-KR" b="1" dirty="0" smtClean="0">
              <a:latin typeface="+mn-ea"/>
            </a:endParaRPr>
          </a:p>
          <a:p>
            <a:pPr lvl="0" algn="just"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: </a:t>
            </a:r>
            <a:r>
              <a:rPr lang="ko-KR" altLang="en-US" dirty="0" smtClean="0">
                <a:latin typeface="+mn-ea"/>
              </a:rPr>
              <a:t>각 적용 결과 평가 및 수정 〮 보완</a:t>
            </a:r>
            <a:r>
              <a:rPr lang="en-US" altLang="ko-KR" dirty="0" smtClean="0">
                <a:latin typeface="+mn-ea"/>
              </a:rPr>
              <a:t>  </a:t>
            </a:r>
          </a:p>
          <a:p>
            <a:pPr lvl="0" algn="just"/>
            <a:r>
              <a:rPr lang="en-US" altLang="ko-KR" dirty="0" smtClean="0">
                <a:latin typeface="+mn-ea"/>
              </a:rPr>
              <a:t>  </a:t>
            </a:r>
            <a:endParaRPr lang="ko-KR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0648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직사각형 4"/>
          <p:cNvSpPr/>
          <p:nvPr/>
        </p:nvSpPr>
        <p:spPr>
          <a:xfrm>
            <a:off x="1691680" y="1700808"/>
            <a:ext cx="460851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63688" y="3140968"/>
            <a:ext cx="669674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000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63688" y="4509120"/>
            <a:ext cx="6696744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000" dirty="0" smtClean="0">
              <a:solidFill>
                <a:schemeClr val="tx1"/>
              </a:solidFill>
            </a:endParaRPr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개발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과정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:\업무\사회사업가\6프로그램(행사)\말기생애\말기생애포스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60024"/>
            <a:ext cx="3965027" cy="5497976"/>
          </a:xfrm>
          <a:prstGeom prst="rect">
            <a:avLst/>
          </a:prstGeom>
          <a:noFill/>
        </p:spPr>
      </p:pic>
      <p:pic>
        <p:nvPicPr>
          <p:cNvPr id="9" name="Picture 2" descr="F:\업무\사회사업가\6프로그램(행사)\말기생애\신청리스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26888">
            <a:off x="3753492" y="1792011"/>
            <a:ext cx="5076056" cy="3393424"/>
          </a:xfrm>
          <a:prstGeom prst="rect">
            <a:avLst/>
          </a:prstGeom>
          <a:noFill/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sp>
        <p:nvSpPr>
          <p:cNvPr id="11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개발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과정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2" name="Picture 2" descr="F:\국가암 사례발표회 준비\소원성취병동 게시 사진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4869160"/>
            <a:ext cx="27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업무\사회사업가\6프로그램(행사)\말기생애\면담기록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9917"/>
            <a:ext cx="4070256" cy="5473768"/>
          </a:xfrm>
          <a:prstGeom prst="rect">
            <a:avLst/>
          </a:prstGeom>
          <a:noFill/>
        </p:spPr>
      </p:pic>
      <p:pic>
        <p:nvPicPr>
          <p:cNvPr id="8" name="Picture 153" descr="C:\Documents and Settings\admin\바탕 화면\결과보고서 양식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8506" y="1412776"/>
            <a:ext cx="3513451" cy="501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sp>
        <p:nvSpPr>
          <p:cNvPr id="10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개발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과정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graphicFrame>
        <p:nvGraphicFramePr>
          <p:cNvPr id="9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직사각형 9"/>
          <p:cNvSpPr/>
          <p:nvPr/>
        </p:nvSpPr>
        <p:spPr>
          <a:xfrm>
            <a:off x="1804346" y="1643050"/>
            <a:ext cx="6696744" cy="16430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제목 3"/>
          <p:cNvSpPr txBox="1">
            <a:spLocks/>
          </p:cNvSpPr>
          <p:nvPr/>
        </p:nvSpPr>
        <p:spPr>
          <a:xfrm>
            <a:off x="44152" y="28674"/>
            <a:ext cx="8528376" cy="899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 descr="C:\Documents and Settings\admin\바탕 화면\서정원 말가생애지원 면담기록지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16188" y="77952"/>
            <a:ext cx="5227812" cy="6780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pic>
        <p:nvPicPr>
          <p:cNvPr id="8" name="Picture 3" descr="04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27650"/>
            <a:ext cx="856895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 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699792" y="3573016"/>
            <a:ext cx="6984776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다이어그램 12"/>
          <p:cNvGraphicFramePr/>
          <p:nvPr/>
        </p:nvGraphicFramePr>
        <p:xfrm>
          <a:off x="467544" y="1268760"/>
          <a:ext cx="8100392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7" name="그룹 26"/>
          <p:cNvGrpSpPr/>
          <p:nvPr/>
        </p:nvGrpSpPr>
        <p:grpSpPr>
          <a:xfrm>
            <a:off x="251520" y="1008112"/>
            <a:ext cx="8784976" cy="5805264"/>
            <a:chOff x="251520" y="980728"/>
            <a:chExt cx="8784976" cy="5805264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8" name="그룹 17"/>
            <p:cNvGrpSpPr/>
            <p:nvPr/>
          </p:nvGrpSpPr>
          <p:grpSpPr>
            <a:xfrm>
              <a:off x="251520" y="980728"/>
              <a:ext cx="8784976" cy="5805264"/>
              <a:chOff x="251520" y="44624"/>
              <a:chExt cx="8784976" cy="6741368"/>
            </a:xfrm>
            <a:grpFill/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251520" y="44624"/>
                <a:ext cx="8712968" cy="6741368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사각형 설명선 19"/>
              <p:cNvSpPr/>
              <p:nvPr/>
            </p:nvSpPr>
            <p:spPr>
              <a:xfrm rot="5400000">
                <a:off x="4429124" y="1785926"/>
                <a:ext cx="4857784" cy="4000528"/>
              </a:xfrm>
              <a:prstGeom prst="wedgeRoundRectCallout">
                <a:avLst/>
              </a:prstGeom>
              <a:solidFill>
                <a:schemeClr val="bg1"/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1" name="_x130192432" descr="EMB000015a4816e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611560" y="764704"/>
                <a:ext cx="3714776" cy="5646462"/>
              </a:xfrm>
              <a:prstGeom prst="rect">
                <a:avLst/>
              </a:prstGeom>
              <a:grpFill/>
              <a:ln w="28575">
                <a:solidFill>
                  <a:schemeClr val="accent3">
                    <a:lumMod val="75000"/>
                  </a:schemeClr>
                </a:solidFill>
              </a:ln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144644" y="1549772"/>
                <a:ext cx="3891852" cy="4690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1900" dirty="0" smtClean="0"/>
                  <a:t> </a:t>
                </a:r>
                <a:r>
                  <a:rPr lang="ko-KR" altLang="en-US" sz="1900" dirty="0" smtClean="0"/>
                  <a:t>시행 일시</a:t>
                </a:r>
                <a:r>
                  <a:rPr lang="en-US" altLang="ko-KR" sz="1900" dirty="0" smtClean="0"/>
                  <a:t>, </a:t>
                </a:r>
                <a:r>
                  <a:rPr lang="ko-KR" altLang="en-US" sz="1900" dirty="0" smtClean="0"/>
                  <a:t>장소 등 기본 사항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1900" dirty="0" smtClean="0"/>
                  <a:t> </a:t>
                </a:r>
                <a:r>
                  <a:rPr lang="ko-KR" altLang="en-US" sz="1900" dirty="0" smtClean="0"/>
                  <a:t>프로그램 목적 및 내용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1900" b="1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ko-KR" altLang="en-US" sz="1900" b="1" dirty="0" smtClean="0">
                    <a:solidFill>
                      <a:schemeClr val="accent2"/>
                    </a:solidFill>
                  </a:rPr>
                  <a:t>평가 항목</a:t>
                </a:r>
                <a:r>
                  <a:rPr lang="en-US" altLang="ko-KR" sz="1900" b="1" dirty="0" smtClean="0">
                    <a:solidFill>
                      <a:schemeClr val="accent2"/>
                    </a:solidFill>
                  </a:rPr>
                  <a:t>: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900" dirty="0" smtClean="0"/>
                  <a:t>  - </a:t>
                </a:r>
                <a:r>
                  <a:rPr lang="ko-KR" altLang="en-US" sz="1900" dirty="0" smtClean="0"/>
                  <a:t>사전준비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1900" dirty="0" smtClean="0"/>
                  <a:t>  - </a:t>
                </a:r>
                <a:r>
                  <a:rPr lang="ko-KR" altLang="en-US" sz="1900" dirty="0" smtClean="0"/>
                  <a:t>프로그램 내용</a:t>
                </a:r>
                <a:r>
                  <a:rPr lang="en-US" altLang="ko-KR" sz="1900" dirty="0" smtClean="0"/>
                  <a:t>, </a:t>
                </a:r>
                <a:r>
                  <a:rPr lang="ko-KR" altLang="en-US" sz="1900" dirty="0" smtClean="0"/>
                  <a:t>진행과정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1900" dirty="0" smtClean="0"/>
                  <a:t>  - </a:t>
                </a:r>
                <a:r>
                  <a:rPr lang="ko-KR" altLang="en-US" sz="1900" dirty="0" smtClean="0"/>
                  <a:t>결과 및 마무리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ko-KR" sz="1900" dirty="0" smtClean="0"/>
                  <a:t>    (</a:t>
                </a:r>
                <a:r>
                  <a:rPr lang="ko-KR" altLang="en-US" sz="1900" dirty="0" smtClean="0"/>
                  <a:t>환자 및 가족평가</a:t>
                </a:r>
                <a:r>
                  <a:rPr lang="en-US" altLang="ko-KR" sz="1900" dirty="0" smtClean="0"/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900" dirty="0" smtClean="0"/>
                  <a:t>  - </a:t>
                </a:r>
                <a:r>
                  <a:rPr lang="ko-KR" altLang="en-US" sz="1900" dirty="0" smtClean="0"/>
                  <a:t>목적달성 여부</a:t>
                </a:r>
                <a:endParaRPr lang="en-US" altLang="ko-KR" sz="1900" dirty="0" smtClean="0"/>
              </a:p>
              <a:p>
                <a:pPr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altLang="ko-KR" sz="1900" dirty="0" smtClean="0"/>
                  <a:t> </a:t>
                </a:r>
                <a:r>
                  <a:rPr lang="ko-KR" altLang="en-US" sz="1900" dirty="0" smtClean="0"/>
                  <a:t>지출내역 </a:t>
                </a:r>
                <a:endParaRPr lang="ko-KR" altLang="en-US" sz="1900" dirty="0"/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 rot="16200000" flipH="1">
                <a:off x="6408489" y="1016447"/>
                <a:ext cx="357190" cy="285752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 rot="10800000" flipV="1">
                <a:off x="6732240" y="692696"/>
                <a:ext cx="704856" cy="65246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 rot="20313933">
              <a:off x="6471416" y="1261361"/>
              <a:ext cx="161160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</a:rPr>
                <a:t>체크 사항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-108520" y="-27384"/>
            <a:ext cx="1350357" cy="1274400"/>
          </a:xfrm>
          <a:prstGeom prst="rect">
            <a:avLst/>
          </a:prstGeom>
        </p:spPr>
      </p:pic>
      <p:pic>
        <p:nvPicPr>
          <p:cNvPr id="8" name="Picture 3" descr="04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83026"/>
            <a:ext cx="8568952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 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9" name="내용 개체 틀 3"/>
          <p:cNvGraphicFramePr>
            <a:graphicFrameLocks noGrp="1"/>
          </p:cNvGraphicFramePr>
          <p:nvPr>
            <p:ph idx="1"/>
          </p:nvPr>
        </p:nvGraphicFramePr>
        <p:xfrm>
          <a:off x="395536" y="1700808"/>
          <a:ext cx="842493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907704" y="3573016"/>
            <a:ext cx="6984776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763688" y="3429000"/>
            <a:ext cx="669674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1"/>
                </a:solidFill>
              </a:rPr>
              <a:t> 서울성모병원 호스피스 후원회 기금 활용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국가암 사례발표회 준비\소원성취병동 게시 사진 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4168" y="4869160"/>
            <a:ext cx="27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323528" y="1628800"/>
          <a:ext cx="8357676" cy="46634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2943"/>
                <a:gridCol w="1499400"/>
                <a:gridCol w="3713057"/>
                <a:gridCol w="2502276"/>
              </a:tblGrid>
              <a:tr h="5829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700" dirty="0" smtClean="0"/>
                        <a:t>순 서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일 자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 smtClean="0"/>
                        <a:t>프</a:t>
                      </a:r>
                      <a:r>
                        <a:rPr lang="ko-KR" altLang="en-US" sz="1700" dirty="0" smtClean="0"/>
                        <a:t> </a:t>
                      </a:r>
                      <a:r>
                        <a:rPr lang="ko-KR" altLang="en-US" sz="1700" dirty="0" err="1" smtClean="0"/>
                        <a:t>로</a:t>
                      </a:r>
                      <a:r>
                        <a:rPr lang="ko-KR" altLang="en-US" sz="1700" dirty="0" smtClean="0"/>
                        <a:t> 그 램 내 용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장 소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1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2012-04-14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/>
                        <a:t>팔순잔치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 smtClean="0"/>
                        <a:t>옹기뜨락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2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2012-04-20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결혼 </a:t>
                      </a:r>
                      <a:r>
                        <a:rPr lang="en-US" altLang="ko-KR" sz="1700" b="1" dirty="0"/>
                        <a:t>25</a:t>
                      </a:r>
                      <a:r>
                        <a:rPr lang="ko-KR" altLang="en-US" sz="1700" b="1" dirty="0"/>
                        <a:t>주년 기념일 나들이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/>
                        <a:t>서울대공원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3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2012-04-22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가족관계 개선 위한 </a:t>
                      </a:r>
                      <a:r>
                        <a:rPr lang="ko-KR" altLang="en-US" sz="1700" b="1" dirty="0" err="1"/>
                        <a:t>영성프로그램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/>
                        <a:t>회의실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4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2012-05-27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환자 </a:t>
                      </a:r>
                      <a:r>
                        <a:rPr lang="en-US" altLang="ko-KR" sz="1700" b="1" dirty="0"/>
                        <a:t>,</a:t>
                      </a:r>
                      <a:r>
                        <a:rPr lang="ko-KR" altLang="en-US" sz="1700" b="1" dirty="0"/>
                        <a:t>자녀와 야외 나들이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/>
                        <a:t>수녀원 뜨락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5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2012-06-27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병원 앞 나들이</a:t>
                      </a:r>
                      <a:r>
                        <a:rPr lang="en-US" altLang="ko-KR" sz="1700" b="1" dirty="0"/>
                        <a:t>(</a:t>
                      </a:r>
                      <a:r>
                        <a:rPr lang="ko-KR" altLang="en-US" sz="1700" b="1" dirty="0"/>
                        <a:t>외출 욕구 대체</a:t>
                      </a:r>
                      <a:r>
                        <a:rPr lang="en-US" altLang="ko-KR" sz="1700" b="1" dirty="0"/>
                        <a:t>)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smtClean="0"/>
                        <a:t>병원 앞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6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2012-07-04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환자</a:t>
                      </a:r>
                      <a:r>
                        <a:rPr lang="en-US" altLang="ko-KR" sz="1700" b="1" dirty="0"/>
                        <a:t>, </a:t>
                      </a:r>
                      <a:r>
                        <a:rPr lang="ko-KR" altLang="en-US" sz="1700" b="1" dirty="0"/>
                        <a:t>가족과 처음 가는 바다여행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인천 영종도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82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7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2012-07-02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한번도 찍어보지 못한 가족사진촬영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smtClean="0"/>
                        <a:t>병원 앞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5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결과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(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총 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15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건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118746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시행 기간</a:t>
            </a:r>
            <a:r>
              <a:rPr lang="en-US" altLang="ko-KR" b="1" dirty="0" smtClean="0"/>
              <a:t>: 2012 .4 ~ 2013. 9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67544" y="1552152"/>
          <a:ext cx="8175851" cy="5045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03994"/>
                <a:gridCol w="1491741"/>
                <a:gridCol w="3632278"/>
                <a:gridCol w="2447838"/>
              </a:tblGrid>
              <a:tr h="5829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순서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일 자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err="1" smtClean="0"/>
                        <a:t>프</a:t>
                      </a:r>
                      <a:r>
                        <a:rPr lang="ko-KR" altLang="en-US" sz="1700" dirty="0" smtClean="0"/>
                        <a:t> </a:t>
                      </a:r>
                      <a:r>
                        <a:rPr lang="ko-KR" altLang="en-US" sz="1700" dirty="0" err="1" smtClean="0"/>
                        <a:t>로</a:t>
                      </a:r>
                      <a:r>
                        <a:rPr lang="ko-KR" altLang="en-US" sz="1700" dirty="0" smtClean="0"/>
                        <a:t> 그 램 내 용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dirty="0" smtClean="0"/>
                        <a:t>장 소</a:t>
                      </a:r>
                      <a:endParaRPr lang="ko-KR" altLang="en-US" sz="1700" b="1" dirty="0"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8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2012-08-11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생신잔치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병실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9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2012-09-27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야외 산책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하늘정원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10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2012-10-27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생신잔치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/>
                        <a:t>옹기뜨락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11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2012-12-06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열대식물원 영상 감상 및 생일파티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/>
                        <a:t>임마누엘방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12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2013-01-02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smtClean="0"/>
                        <a:t>엄마와 </a:t>
                      </a:r>
                      <a:r>
                        <a:rPr lang="ko-KR" altLang="en-US" sz="1700" b="1" dirty="0"/>
                        <a:t>함께하는 미술놀이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회의실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13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2013-07-01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/>
                        <a:t>용문사</a:t>
                      </a:r>
                      <a:r>
                        <a:rPr lang="ko-KR" altLang="en-US" sz="1700" b="1" dirty="0"/>
                        <a:t> 나들이</a:t>
                      </a:r>
                      <a:r>
                        <a:rPr lang="en-US" altLang="ko-KR" sz="1700" b="1" dirty="0"/>
                        <a:t>(</a:t>
                      </a:r>
                      <a:r>
                        <a:rPr lang="ko-KR" altLang="en-US" sz="1700" b="1" dirty="0"/>
                        <a:t>추억 여행</a:t>
                      </a:r>
                      <a:r>
                        <a:rPr lang="en-US" altLang="ko-KR" sz="1700" b="1" dirty="0"/>
                        <a:t>)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 err="1"/>
                        <a:t>용문사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14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/>
                        <a:t>2013-08-30</a:t>
                      </a:r>
                      <a:endParaRPr 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전문 사진사 출장 가족사진촬영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회의실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15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/>
                        <a:t>2013-09-02</a:t>
                      </a:r>
                      <a:endParaRPr lang="en-US" sz="1700" b="1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양평 전원주택 마지막 방문기</a:t>
                      </a:r>
                      <a:r>
                        <a:rPr lang="en-US" altLang="ko-KR" sz="1700" b="1" dirty="0"/>
                        <a:t>(</a:t>
                      </a:r>
                      <a:r>
                        <a:rPr lang="ko-KR" altLang="en-US" sz="1700" b="1" dirty="0"/>
                        <a:t>외출</a:t>
                      </a:r>
                      <a:r>
                        <a:rPr lang="en-US" altLang="ko-KR" sz="1700" b="1" dirty="0"/>
                        <a:t>)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dirty="0"/>
                        <a:t>양평 </a:t>
                      </a:r>
                      <a:endParaRPr lang="ko-KR" altLang="en-US" sz="17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  <p:sp>
        <p:nvSpPr>
          <p:cNvPr id="6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결과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(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총 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15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건</a:t>
            </a:r>
            <a:r>
              <a:rPr lang="en-US" altLang="ko-KR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6096" y="111545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시행 기간</a:t>
            </a:r>
            <a:r>
              <a:rPr lang="en-US" altLang="ko-KR" b="1" dirty="0" smtClean="0"/>
              <a:t>: 2012 .4 ~ 2013. 9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6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적용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결과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77974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0</a:t>
            </a:r>
            <a:endParaRPr lang="ko-KR" altLang="en-US" b="1" dirty="0"/>
          </a:p>
        </p:txBody>
      </p:sp>
      <p:graphicFrame>
        <p:nvGraphicFramePr>
          <p:cNvPr id="10" name="내용 개체 틀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51920" y="305966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5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22048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2"/>
                </a:solidFill>
              </a:rPr>
              <a:t>9</a:t>
            </a:r>
            <a:endParaRPr lang="ko-KR" altLang="en-US" b="1" dirty="0">
              <a:solidFill>
                <a:schemeClr val="accent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6176" y="40770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04048" y="41490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0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9373" y="2838062"/>
            <a:ext cx="6880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말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4635" y="2797511"/>
            <a:ext cx="6880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기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8771" y="2896621"/>
            <a:ext cx="6880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생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2225" y="2854677"/>
            <a:ext cx="6880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애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361" y="287377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스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95195" y="283562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토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52133" y="281901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dirty="0" smtClean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4F81BD"/>
                </a:solidFill>
                <a:latin typeface="HY나무B" pitchFamily="18" charset="-127"/>
                <a:ea typeface="HY나무B" pitchFamily="18" charset="-127"/>
              </a:rPr>
              <a:t>리</a:t>
            </a:r>
            <a:endParaRPr lang="ko-KR" altLang="en-US" sz="4000" b="1" dirty="0">
              <a:ln w="18415" cmpd="sng">
                <a:solidFill>
                  <a:prstClr val="white"/>
                </a:solidFill>
                <a:prstDash val="solid"/>
              </a:ln>
              <a:solidFill>
                <a:srgbClr val="4F81BD"/>
              </a:solidFill>
              <a:latin typeface="HY나무B" pitchFamily="18" charset="-127"/>
              <a:ea typeface="HY나무B" pitchFamily="18" charset="-127"/>
            </a:endParaRPr>
          </a:p>
        </p:txBody>
      </p:sp>
      <p:grpSp>
        <p:nvGrpSpPr>
          <p:cNvPr id="2" name="그룹 3"/>
          <p:cNvGrpSpPr/>
          <p:nvPr/>
        </p:nvGrpSpPr>
        <p:grpSpPr>
          <a:xfrm rot="19761872">
            <a:off x="-1864608" y="2891329"/>
            <a:ext cx="1079500" cy="758825"/>
            <a:chOff x="4327525" y="2913063"/>
            <a:chExt cx="1079500" cy="758825"/>
          </a:xfrm>
          <a:solidFill>
            <a:schemeClr val="bg1"/>
          </a:solidFill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4908550" y="2916238"/>
              <a:ext cx="498475" cy="739775"/>
            </a:xfrm>
            <a:custGeom>
              <a:avLst/>
              <a:gdLst>
                <a:gd name="T0" fmla="*/ 314 w 314"/>
                <a:gd name="T1" fmla="*/ 466 h 466"/>
                <a:gd name="T2" fmla="*/ 190 w 314"/>
                <a:gd name="T3" fmla="*/ 20 h 466"/>
                <a:gd name="T4" fmla="*/ 0 w 314"/>
                <a:gd name="T5" fmla="*/ 0 h 466"/>
                <a:gd name="T6" fmla="*/ 314 w 314"/>
                <a:gd name="T7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4" h="466">
                  <a:moveTo>
                    <a:pt x="314" y="466"/>
                  </a:moveTo>
                  <a:lnTo>
                    <a:pt x="190" y="20"/>
                  </a:lnTo>
                  <a:lnTo>
                    <a:pt x="0" y="0"/>
                  </a:lnTo>
                  <a:lnTo>
                    <a:pt x="314" y="4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4889500" y="2928938"/>
              <a:ext cx="371475" cy="542925"/>
            </a:xfrm>
            <a:custGeom>
              <a:avLst/>
              <a:gdLst>
                <a:gd name="T0" fmla="*/ 234 w 234"/>
                <a:gd name="T1" fmla="*/ 342 h 342"/>
                <a:gd name="T2" fmla="*/ 4 w 234"/>
                <a:gd name="T3" fmla="*/ 0 h 342"/>
                <a:gd name="T4" fmla="*/ 0 w 234"/>
                <a:gd name="T5" fmla="*/ 32 h 342"/>
                <a:gd name="T6" fmla="*/ 234 w 234"/>
                <a:gd name="T7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342">
                  <a:moveTo>
                    <a:pt x="234" y="342"/>
                  </a:moveTo>
                  <a:lnTo>
                    <a:pt x="4" y="0"/>
                  </a:lnTo>
                  <a:lnTo>
                    <a:pt x="0" y="32"/>
                  </a:lnTo>
                  <a:lnTo>
                    <a:pt x="234" y="3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46"/>
            <p:cNvSpPr>
              <a:spLocks/>
            </p:cNvSpPr>
            <p:nvPr/>
          </p:nvSpPr>
          <p:spPr bwMode="auto">
            <a:xfrm>
              <a:off x="4327525" y="2913063"/>
              <a:ext cx="1063625" cy="758825"/>
            </a:xfrm>
            <a:custGeom>
              <a:avLst/>
              <a:gdLst>
                <a:gd name="T0" fmla="*/ 670 w 670"/>
                <a:gd name="T1" fmla="*/ 478 h 478"/>
                <a:gd name="T2" fmla="*/ 308 w 670"/>
                <a:gd name="T3" fmla="*/ 0 h 478"/>
                <a:gd name="T4" fmla="*/ 0 w 670"/>
                <a:gd name="T5" fmla="*/ 20 h 478"/>
                <a:gd name="T6" fmla="*/ 670 w 670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0" h="478">
                  <a:moveTo>
                    <a:pt x="670" y="478"/>
                  </a:moveTo>
                  <a:lnTo>
                    <a:pt x="308" y="0"/>
                  </a:lnTo>
                  <a:lnTo>
                    <a:pt x="0" y="20"/>
                  </a:lnTo>
                  <a:lnTo>
                    <a:pt x="670" y="4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4493419" y="3067050"/>
              <a:ext cx="890587" cy="600075"/>
            </a:xfrm>
            <a:custGeom>
              <a:avLst/>
              <a:gdLst>
                <a:gd name="connsiteX0" fmla="*/ 890587 w 890587"/>
                <a:gd name="connsiteY0" fmla="*/ 600075 h 600075"/>
                <a:gd name="connsiteX1" fmla="*/ 11906 w 890587"/>
                <a:gd name="connsiteY1" fmla="*/ 0 h 600075"/>
                <a:gd name="connsiteX2" fmla="*/ 0 w 890587"/>
                <a:gd name="connsiteY2" fmla="*/ 171450 h 600075"/>
                <a:gd name="connsiteX3" fmla="*/ 890587 w 890587"/>
                <a:gd name="connsiteY3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587" h="600075">
                  <a:moveTo>
                    <a:pt x="890587" y="600075"/>
                  </a:moveTo>
                  <a:lnTo>
                    <a:pt x="11906" y="0"/>
                  </a:lnTo>
                  <a:lnTo>
                    <a:pt x="0" y="171450"/>
                  </a:lnTo>
                  <a:lnTo>
                    <a:pt x="890587" y="600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그룹 15"/>
          <p:cNvGrpSpPr/>
          <p:nvPr/>
        </p:nvGrpSpPr>
        <p:grpSpPr>
          <a:xfrm rot="19761872">
            <a:off x="3684689" y="1619548"/>
            <a:ext cx="1079500" cy="758825"/>
            <a:chOff x="4327525" y="2913063"/>
            <a:chExt cx="1079500" cy="758825"/>
          </a:xfrm>
          <a:solidFill>
            <a:schemeClr val="bg1"/>
          </a:solidFill>
        </p:grpSpPr>
        <p:sp>
          <p:nvSpPr>
            <p:cNvPr id="20" name="Freeform 36"/>
            <p:cNvSpPr>
              <a:spLocks/>
            </p:cNvSpPr>
            <p:nvPr/>
          </p:nvSpPr>
          <p:spPr bwMode="auto">
            <a:xfrm>
              <a:off x="4908550" y="2916238"/>
              <a:ext cx="498475" cy="739775"/>
            </a:xfrm>
            <a:custGeom>
              <a:avLst/>
              <a:gdLst>
                <a:gd name="T0" fmla="*/ 314 w 314"/>
                <a:gd name="T1" fmla="*/ 466 h 466"/>
                <a:gd name="T2" fmla="*/ 190 w 314"/>
                <a:gd name="T3" fmla="*/ 20 h 466"/>
                <a:gd name="T4" fmla="*/ 0 w 314"/>
                <a:gd name="T5" fmla="*/ 0 h 466"/>
                <a:gd name="T6" fmla="*/ 314 w 314"/>
                <a:gd name="T7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4" h="466">
                  <a:moveTo>
                    <a:pt x="314" y="466"/>
                  </a:moveTo>
                  <a:lnTo>
                    <a:pt x="190" y="20"/>
                  </a:lnTo>
                  <a:lnTo>
                    <a:pt x="0" y="0"/>
                  </a:lnTo>
                  <a:lnTo>
                    <a:pt x="314" y="4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7"/>
            <p:cNvSpPr>
              <a:spLocks/>
            </p:cNvSpPr>
            <p:nvPr/>
          </p:nvSpPr>
          <p:spPr bwMode="auto">
            <a:xfrm>
              <a:off x="4889500" y="2928938"/>
              <a:ext cx="371475" cy="542925"/>
            </a:xfrm>
            <a:custGeom>
              <a:avLst/>
              <a:gdLst>
                <a:gd name="T0" fmla="*/ 234 w 234"/>
                <a:gd name="T1" fmla="*/ 342 h 342"/>
                <a:gd name="T2" fmla="*/ 4 w 234"/>
                <a:gd name="T3" fmla="*/ 0 h 342"/>
                <a:gd name="T4" fmla="*/ 0 w 234"/>
                <a:gd name="T5" fmla="*/ 32 h 342"/>
                <a:gd name="T6" fmla="*/ 234 w 234"/>
                <a:gd name="T7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342">
                  <a:moveTo>
                    <a:pt x="234" y="342"/>
                  </a:moveTo>
                  <a:lnTo>
                    <a:pt x="4" y="0"/>
                  </a:lnTo>
                  <a:lnTo>
                    <a:pt x="0" y="32"/>
                  </a:lnTo>
                  <a:lnTo>
                    <a:pt x="234" y="3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4327525" y="2913063"/>
              <a:ext cx="1063625" cy="758825"/>
            </a:xfrm>
            <a:custGeom>
              <a:avLst/>
              <a:gdLst>
                <a:gd name="T0" fmla="*/ 670 w 670"/>
                <a:gd name="T1" fmla="*/ 478 h 478"/>
                <a:gd name="T2" fmla="*/ 308 w 670"/>
                <a:gd name="T3" fmla="*/ 0 h 478"/>
                <a:gd name="T4" fmla="*/ 0 w 670"/>
                <a:gd name="T5" fmla="*/ 20 h 478"/>
                <a:gd name="T6" fmla="*/ 670 w 670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0" h="478">
                  <a:moveTo>
                    <a:pt x="670" y="478"/>
                  </a:moveTo>
                  <a:lnTo>
                    <a:pt x="308" y="0"/>
                  </a:lnTo>
                  <a:lnTo>
                    <a:pt x="0" y="20"/>
                  </a:lnTo>
                  <a:lnTo>
                    <a:pt x="670" y="4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자유형 22"/>
            <p:cNvSpPr/>
            <p:nvPr/>
          </p:nvSpPr>
          <p:spPr>
            <a:xfrm>
              <a:off x="4493419" y="3067050"/>
              <a:ext cx="890587" cy="600075"/>
            </a:xfrm>
            <a:custGeom>
              <a:avLst/>
              <a:gdLst>
                <a:gd name="connsiteX0" fmla="*/ 890587 w 890587"/>
                <a:gd name="connsiteY0" fmla="*/ 600075 h 600075"/>
                <a:gd name="connsiteX1" fmla="*/ 11906 w 890587"/>
                <a:gd name="connsiteY1" fmla="*/ 0 h 600075"/>
                <a:gd name="connsiteX2" fmla="*/ 0 w 890587"/>
                <a:gd name="connsiteY2" fmla="*/ 171450 h 600075"/>
                <a:gd name="connsiteX3" fmla="*/ 890587 w 890587"/>
                <a:gd name="connsiteY3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587" h="600075">
                  <a:moveTo>
                    <a:pt x="890587" y="600075"/>
                  </a:moveTo>
                  <a:lnTo>
                    <a:pt x="11906" y="0"/>
                  </a:lnTo>
                  <a:lnTo>
                    <a:pt x="0" y="171450"/>
                  </a:lnTo>
                  <a:lnTo>
                    <a:pt x="890587" y="600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그룹 20"/>
          <p:cNvGrpSpPr/>
          <p:nvPr/>
        </p:nvGrpSpPr>
        <p:grpSpPr>
          <a:xfrm rot="19761872">
            <a:off x="1017532" y="5238492"/>
            <a:ext cx="1079500" cy="758825"/>
            <a:chOff x="4327525" y="2913063"/>
            <a:chExt cx="1079500" cy="758825"/>
          </a:xfrm>
          <a:solidFill>
            <a:schemeClr val="bg1"/>
          </a:solidFill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4908550" y="2916238"/>
              <a:ext cx="498475" cy="739775"/>
            </a:xfrm>
            <a:custGeom>
              <a:avLst/>
              <a:gdLst>
                <a:gd name="T0" fmla="*/ 314 w 314"/>
                <a:gd name="T1" fmla="*/ 466 h 466"/>
                <a:gd name="T2" fmla="*/ 190 w 314"/>
                <a:gd name="T3" fmla="*/ 20 h 466"/>
                <a:gd name="T4" fmla="*/ 0 w 314"/>
                <a:gd name="T5" fmla="*/ 0 h 466"/>
                <a:gd name="T6" fmla="*/ 314 w 314"/>
                <a:gd name="T7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4" h="466">
                  <a:moveTo>
                    <a:pt x="314" y="466"/>
                  </a:moveTo>
                  <a:lnTo>
                    <a:pt x="190" y="20"/>
                  </a:lnTo>
                  <a:lnTo>
                    <a:pt x="0" y="0"/>
                  </a:lnTo>
                  <a:lnTo>
                    <a:pt x="314" y="4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4889500" y="2928938"/>
              <a:ext cx="371475" cy="542925"/>
            </a:xfrm>
            <a:custGeom>
              <a:avLst/>
              <a:gdLst>
                <a:gd name="T0" fmla="*/ 234 w 234"/>
                <a:gd name="T1" fmla="*/ 342 h 342"/>
                <a:gd name="T2" fmla="*/ 4 w 234"/>
                <a:gd name="T3" fmla="*/ 0 h 342"/>
                <a:gd name="T4" fmla="*/ 0 w 234"/>
                <a:gd name="T5" fmla="*/ 32 h 342"/>
                <a:gd name="T6" fmla="*/ 234 w 234"/>
                <a:gd name="T7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342">
                  <a:moveTo>
                    <a:pt x="234" y="342"/>
                  </a:moveTo>
                  <a:lnTo>
                    <a:pt x="4" y="0"/>
                  </a:lnTo>
                  <a:lnTo>
                    <a:pt x="0" y="32"/>
                  </a:lnTo>
                  <a:lnTo>
                    <a:pt x="234" y="3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4327525" y="2913063"/>
              <a:ext cx="1063625" cy="758825"/>
            </a:xfrm>
            <a:custGeom>
              <a:avLst/>
              <a:gdLst>
                <a:gd name="T0" fmla="*/ 670 w 670"/>
                <a:gd name="T1" fmla="*/ 478 h 478"/>
                <a:gd name="T2" fmla="*/ 308 w 670"/>
                <a:gd name="T3" fmla="*/ 0 h 478"/>
                <a:gd name="T4" fmla="*/ 0 w 670"/>
                <a:gd name="T5" fmla="*/ 20 h 478"/>
                <a:gd name="T6" fmla="*/ 670 w 670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0" h="478">
                  <a:moveTo>
                    <a:pt x="670" y="478"/>
                  </a:moveTo>
                  <a:lnTo>
                    <a:pt x="308" y="0"/>
                  </a:lnTo>
                  <a:lnTo>
                    <a:pt x="0" y="20"/>
                  </a:lnTo>
                  <a:lnTo>
                    <a:pt x="670" y="4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자유형 27"/>
            <p:cNvSpPr/>
            <p:nvPr/>
          </p:nvSpPr>
          <p:spPr>
            <a:xfrm>
              <a:off x="4493419" y="3067050"/>
              <a:ext cx="890587" cy="600075"/>
            </a:xfrm>
            <a:custGeom>
              <a:avLst/>
              <a:gdLst>
                <a:gd name="connsiteX0" fmla="*/ 890587 w 890587"/>
                <a:gd name="connsiteY0" fmla="*/ 600075 h 600075"/>
                <a:gd name="connsiteX1" fmla="*/ 11906 w 890587"/>
                <a:gd name="connsiteY1" fmla="*/ 0 h 600075"/>
                <a:gd name="connsiteX2" fmla="*/ 0 w 890587"/>
                <a:gd name="connsiteY2" fmla="*/ 171450 h 600075"/>
                <a:gd name="connsiteX3" fmla="*/ 890587 w 890587"/>
                <a:gd name="connsiteY3" fmla="*/ 600075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587" h="600075">
                  <a:moveTo>
                    <a:pt x="890587" y="600075"/>
                  </a:moveTo>
                  <a:lnTo>
                    <a:pt x="11906" y="0"/>
                  </a:lnTo>
                  <a:lnTo>
                    <a:pt x="0" y="171450"/>
                  </a:lnTo>
                  <a:lnTo>
                    <a:pt x="890587" y="600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6902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1.25139 -0.0083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69" y="-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1.25139 -0.00833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69" y="-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1.25139 -0.00833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69" y="-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" name="Picture 3" descr="F:\업무\사회사업가\6프로그램(행사)\말기생애\말기생애시행 건\1. 이필헌\이필헌 생신(팔순)\DSCN63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636912"/>
            <a:ext cx="4032448" cy="3024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직사각형 13"/>
          <p:cNvSpPr/>
          <p:nvPr/>
        </p:nvSpPr>
        <p:spPr>
          <a:xfrm>
            <a:off x="0" y="1196752"/>
            <a:ext cx="9144000" cy="1311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400" b="1" dirty="0" smtClean="0">
                <a:solidFill>
                  <a:srgbClr val="002060"/>
                </a:solidFill>
                <a:latin typeface="+mn-ea"/>
              </a:rPr>
              <a:t>팔순 </a:t>
            </a:r>
            <a:r>
              <a:rPr lang="en-US" altLang="ko-KR" sz="2400" b="1" dirty="0" smtClean="0">
                <a:solidFill>
                  <a:srgbClr val="002060"/>
                </a:solidFill>
                <a:latin typeface="+mn-ea"/>
              </a:rPr>
              <a:t>&amp; </a:t>
            </a:r>
            <a:r>
              <a:rPr lang="ko-KR" altLang="en-US" sz="2400" b="1" dirty="0" smtClean="0">
                <a:solidFill>
                  <a:srgbClr val="002060"/>
                </a:solidFill>
                <a:latin typeface="+mn-ea"/>
              </a:rPr>
              <a:t>생신잔치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부모님께는 온 가족이 다 모이는 것만으로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                                                               </a:t>
            </a:r>
          </a:p>
          <a:p>
            <a:pPr>
              <a:lnSpc>
                <a:spcPct val="180000"/>
              </a:lnSpc>
            </a:pP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                                           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손주들의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재롱잔치 만으로도 행복해집니다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.  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026" name="Picture 2" descr="C:\Documents and Settings\admin\바탕 화면\사회사업가\6프로그램(행사)\말기생애\말기생애시행 건\10. 민종순\민종순님 생신파티\IMG_28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212976"/>
            <a:ext cx="4536000" cy="30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6" name="Picture 2" descr="F:\업무\사회사업가\6프로그램(행사)\말기생애\말기생애시행 건\12. 김동주\김동주 생일파티 사진\동주생일파티 사진\IMG_36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276872"/>
            <a:ext cx="4392488" cy="292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F:\업무\사회사업가\6프로그램(행사)\말기생애\말기생애시행 건\12. 김동주\김동주 생일파티 사진\동주생일파티 사진\IMG_363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789040"/>
            <a:ext cx="421246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직사각형 12"/>
          <p:cNvSpPr/>
          <p:nvPr/>
        </p:nvSpPr>
        <p:spPr>
          <a:xfrm>
            <a:off x="0" y="1196752"/>
            <a:ext cx="9144000" cy="6580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sz="2400" b="1" dirty="0" smtClean="0">
                <a:solidFill>
                  <a:srgbClr val="002060"/>
                </a:solidFill>
                <a:latin typeface="+mn-ea"/>
              </a:rPr>
              <a:t>생일파티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누구에게나</a:t>
            </a: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 찾아오는 날이지만</a:t>
            </a:r>
            <a:r>
              <a:rPr lang="en-US" altLang="ko-KR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마지막일 수 있는 특별한 생일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99592" y="5517232"/>
            <a:ext cx="3281669" cy="590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열대식물원 감상 및 생일 파티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43608" y="5949280"/>
            <a:ext cx="3004349" cy="590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결혼 </a:t>
            </a:r>
            <a:r>
              <a:rPr lang="en-US" altLang="ko-KR" b="1" dirty="0" smtClean="0">
                <a:solidFill>
                  <a:srgbClr val="000000"/>
                </a:solidFill>
                <a:latin typeface="+mn-ea"/>
              </a:rPr>
              <a:t>25</a:t>
            </a: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주년 기념일 나들이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1" name="Picture 6" descr="C:\Users\user\Desktop\말기생애지원프로그램 제작 사진\DSCN6369.JPG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 bwMode="auto">
          <a:xfrm>
            <a:off x="323528" y="2780928"/>
            <a:ext cx="3960440" cy="2970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직사각형 12"/>
          <p:cNvSpPr/>
          <p:nvPr/>
        </p:nvSpPr>
        <p:spPr>
          <a:xfrm>
            <a:off x="7956376" y="7461448"/>
            <a:ext cx="2799164" cy="5909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환자</a:t>
            </a:r>
            <a:r>
              <a:rPr lang="en-US" altLang="ko-KR" b="1" dirty="0" smtClean="0">
                <a:solidFill>
                  <a:srgbClr val="000000"/>
                </a:solidFill>
                <a:latin typeface="+mn-ea"/>
              </a:rPr>
              <a:t>,</a:t>
            </a: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자녀와 야외 나들이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1268760"/>
            <a:ext cx="9144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기념일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한번 제대로 못 챙겼다면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더욱 의미 있게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                                        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항상 챙겨왔었다면 마지막도 아름답게 마무리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.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pic>
        <p:nvPicPr>
          <p:cNvPr id="1027" name="Picture 3" descr="C:\Documents and Settings\admin\바탕 화면\사회사업가\6프로그램(행사)\말기생애\말기생애시행 건\2. 정진선\정진선님 소원성취 소풍\DSCN64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2780928"/>
            <a:ext cx="2687761" cy="2016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Documents and Settings\admin\바탕 화면\사회사업가\6프로그램(행사)\말기생애\말기생애시행 건\2. 정진선\정진선님 소원성취 소풍\DSCN638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4725144"/>
            <a:ext cx="2399729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영성 프로그램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풀어야 할 관계가 있다면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용서를 구하고 사랑 전하기</a:t>
            </a:r>
            <a:r>
              <a:rPr lang="en-US" altLang="ko-KR" sz="2000" b="1" dirty="0" smtClean="0">
                <a:latin typeface="+mn-ea"/>
              </a:rPr>
              <a:t>  </a:t>
            </a:r>
            <a:endParaRPr lang="ko-KR" altLang="en-US" b="1" dirty="0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23528" y="2204864"/>
            <a:ext cx="8568952" cy="4464496"/>
            <a:chOff x="395536" y="2132856"/>
            <a:chExt cx="8568952" cy="4464496"/>
          </a:xfrm>
        </p:grpSpPr>
        <p:sp>
          <p:nvSpPr>
            <p:cNvPr id="10" name="모서리가 둥근 직사각형 9"/>
            <p:cNvSpPr/>
            <p:nvPr/>
          </p:nvSpPr>
          <p:spPr bwMode="auto">
            <a:xfrm>
              <a:off x="395536" y="2132856"/>
              <a:ext cx="8568952" cy="4464496"/>
            </a:xfrm>
            <a:prstGeom prst="roundRect">
              <a:avLst/>
            </a:prstGeom>
            <a:solidFill>
              <a:schemeClr val="bg1"/>
            </a:solidFill>
            <a:ln w="101600" cap="flat" cmpd="dbl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cap="none" normalizeH="0" dirty="0" smtClean="0">
                <a:ln w="57150" cmpd="dbl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n-lt"/>
                <a:ea typeface="08서울한강체 M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5576" y="2420888"/>
              <a:ext cx="7848872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환자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,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딸과의 가족관계 개선을 위한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+mn-ea"/>
                </a:rPr>
                <a:t>영성프로그램</a:t>
              </a:r>
              <a:endParaRPr lang="ko-KR" altLang="en-US" sz="2000" b="1" dirty="0" smtClean="0">
                <a:solidFill>
                  <a:srgbClr val="C00000"/>
                </a:solidFill>
                <a:latin typeface="+mn-ea"/>
              </a:endParaRPr>
            </a:p>
            <a:p>
              <a:pPr>
                <a:buFont typeface="Arial" charset="0"/>
                <a:buChar char="•"/>
              </a:pPr>
              <a:endParaRPr lang="ko-KR" altLang="en-US" sz="1000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1) </a:t>
              </a:r>
              <a:r>
                <a:rPr lang="ko-KR" altLang="en-US" sz="2000" b="1" dirty="0" smtClean="0">
                  <a:latin typeface="+mn-ea"/>
                </a:rPr>
                <a:t>시작기도 </a:t>
              </a:r>
              <a:r>
                <a:rPr lang="en-US" altLang="ko-KR" sz="2000" b="1" dirty="0" smtClean="0">
                  <a:latin typeface="+mn-ea"/>
                </a:rPr>
                <a:t>: </a:t>
              </a:r>
              <a:r>
                <a:rPr lang="ko-KR" altLang="en-US" sz="2000" b="1" dirty="0" smtClean="0">
                  <a:latin typeface="+mn-ea"/>
                </a:rPr>
                <a:t>자녀를 위한 기도</a:t>
              </a:r>
              <a:endParaRPr lang="en-US" altLang="ko-KR" sz="2000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2) “</a:t>
              </a:r>
              <a:r>
                <a:rPr lang="ko-KR" altLang="en-US" sz="2000" b="1" dirty="0" smtClean="0">
                  <a:latin typeface="+mn-ea"/>
                </a:rPr>
                <a:t>하느님과의 인터뷰</a:t>
              </a:r>
              <a:r>
                <a:rPr lang="en-US" altLang="ko-KR" sz="2000" b="1" dirty="0" smtClean="0">
                  <a:latin typeface="+mn-ea"/>
                </a:rPr>
                <a:t>” </a:t>
              </a:r>
              <a:r>
                <a:rPr lang="ko-KR" altLang="en-US" sz="2000" b="1" dirty="0" smtClean="0">
                  <a:latin typeface="+mn-ea"/>
                </a:rPr>
                <a:t>동영상 감상</a:t>
              </a:r>
              <a:r>
                <a:rPr lang="en-US" altLang="ko-KR" sz="2000" b="1" dirty="0" smtClean="0">
                  <a:latin typeface="+mn-ea"/>
                </a:rPr>
                <a:t>- </a:t>
              </a:r>
              <a:r>
                <a:rPr lang="ko-KR" altLang="en-US" sz="2000" b="1" u="sng" dirty="0" smtClean="0">
                  <a:solidFill>
                    <a:srgbClr val="1C5AE4"/>
                  </a:solidFill>
                  <a:latin typeface="+mn-ea"/>
                </a:rPr>
                <a:t>죽음</a:t>
              </a:r>
              <a:r>
                <a:rPr lang="en-US" altLang="ko-KR" sz="2000" b="1" u="sng" dirty="0" smtClean="0">
                  <a:solidFill>
                    <a:srgbClr val="1C5AE4"/>
                  </a:solidFill>
                  <a:latin typeface="+mn-ea"/>
                </a:rPr>
                <a:t>, </a:t>
              </a:r>
              <a:r>
                <a:rPr lang="ko-KR" altLang="en-US" sz="2000" b="1" u="sng" dirty="0" smtClean="0">
                  <a:solidFill>
                    <a:srgbClr val="1C5AE4"/>
                  </a:solidFill>
                  <a:latin typeface="+mn-ea"/>
                </a:rPr>
                <a:t>용서</a:t>
              </a:r>
              <a:r>
                <a:rPr lang="en-US" altLang="ko-KR" sz="2000" b="1" u="sng" dirty="0" smtClean="0">
                  <a:solidFill>
                    <a:srgbClr val="1C5AE4"/>
                  </a:solidFill>
                  <a:latin typeface="+mn-ea"/>
                </a:rPr>
                <a:t>, </a:t>
              </a:r>
              <a:r>
                <a:rPr lang="ko-KR" altLang="en-US" sz="2000" b="1" u="sng" dirty="0" smtClean="0">
                  <a:solidFill>
                    <a:srgbClr val="1C5AE4"/>
                  </a:solidFill>
                  <a:latin typeface="+mn-ea"/>
                </a:rPr>
                <a:t>사랑의 </a:t>
              </a:r>
              <a:r>
                <a:rPr lang="ko-KR" altLang="en-US" sz="2000" b="1" u="sng" dirty="0" err="1" smtClean="0">
                  <a:solidFill>
                    <a:srgbClr val="1C5AE4"/>
                  </a:solidFill>
                  <a:latin typeface="+mn-ea"/>
                </a:rPr>
                <a:t>메세지</a:t>
              </a:r>
              <a:endParaRPr lang="en-US" altLang="ko-KR" sz="2000" b="1" u="sng" dirty="0" smtClean="0">
                <a:solidFill>
                  <a:srgbClr val="1C5AE4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3) </a:t>
              </a:r>
              <a:r>
                <a:rPr lang="ko-KR" altLang="en-US" sz="2000" b="1" u="sng" dirty="0" smtClean="0">
                  <a:solidFill>
                    <a:srgbClr val="1C5AE4"/>
                  </a:solidFill>
                  <a:latin typeface="+mn-ea"/>
                </a:rPr>
                <a:t>표현할 수 없는 환자의 감정을 대필하여 딸에게 </a:t>
              </a:r>
              <a:r>
                <a:rPr lang="ko-KR" altLang="en-US" sz="2000" b="1" dirty="0" smtClean="0">
                  <a:latin typeface="+mn-ea"/>
                </a:rPr>
                <a:t>낭독</a:t>
              </a:r>
              <a:r>
                <a:rPr lang="en-US" altLang="ko-KR" sz="2000" b="1" dirty="0" smtClean="0">
                  <a:latin typeface="+mn-ea"/>
                </a:rPr>
                <a:t>, </a:t>
              </a:r>
              <a:r>
                <a:rPr lang="ko-KR" altLang="en-US" sz="2000" b="1" dirty="0" smtClean="0">
                  <a:latin typeface="+mn-ea"/>
                </a:rPr>
                <a:t>전달</a:t>
              </a:r>
              <a:endParaRPr lang="en-US" altLang="ko-KR" sz="2000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4) </a:t>
              </a:r>
              <a:r>
                <a:rPr lang="ko-KR" altLang="en-US" sz="2000" b="1" dirty="0" smtClean="0">
                  <a:latin typeface="+mn-ea"/>
                </a:rPr>
                <a:t>가족간 마음을 표현할 수 있는 시간과</a:t>
              </a:r>
              <a:r>
                <a:rPr lang="en-US" altLang="ko-KR" sz="2000" b="1" dirty="0" smtClean="0">
                  <a:latin typeface="+mn-ea"/>
                </a:rPr>
                <a:t> </a:t>
              </a:r>
              <a:r>
                <a:rPr lang="ko-KR" altLang="en-US" sz="2000" b="1" dirty="0" smtClean="0">
                  <a:latin typeface="+mn-ea"/>
                </a:rPr>
                <a:t>환경 조성 </a:t>
              </a:r>
              <a:endParaRPr lang="en-US" altLang="ko-KR" sz="2000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5) </a:t>
              </a:r>
              <a:r>
                <a:rPr lang="ko-KR" altLang="en-US" sz="2000" b="1" dirty="0" smtClean="0">
                  <a:latin typeface="+mn-ea"/>
                </a:rPr>
                <a:t>가족사진 촬영 </a:t>
              </a:r>
              <a:endParaRPr lang="en-US" altLang="ko-KR" sz="2000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6) </a:t>
              </a:r>
              <a:r>
                <a:rPr lang="ko-KR" altLang="en-US" sz="2000" b="1" dirty="0" smtClean="0">
                  <a:latin typeface="+mn-ea"/>
                </a:rPr>
                <a:t>자녀에게 프로그램 참여 선물 전달</a:t>
              </a:r>
              <a:r>
                <a:rPr lang="en-US" altLang="ko-KR" sz="2000" b="1" dirty="0" smtClean="0">
                  <a:latin typeface="+mn-ea"/>
                </a:rPr>
                <a:t> </a:t>
              </a:r>
              <a:r>
                <a:rPr lang="ko-KR" altLang="en-US" sz="2000" b="1" dirty="0" smtClean="0">
                  <a:latin typeface="+mn-ea"/>
                </a:rPr>
                <a:t>및 다과 나눔</a:t>
              </a:r>
              <a:endParaRPr lang="en-US" altLang="ko-KR" sz="2000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 smtClean="0">
                  <a:latin typeface="+mn-ea"/>
                </a:rPr>
                <a:t> 7) </a:t>
              </a:r>
              <a:r>
                <a:rPr lang="ko-KR" altLang="en-US" sz="2000" b="1" dirty="0" smtClean="0">
                  <a:latin typeface="+mn-ea"/>
                </a:rPr>
                <a:t>마침 기도</a:t>
              </a:r>
              <a:r>
                <a:rPr lang="en-US" altLang="ko-KR" sz="2000" b="1" dirty="0" smtClean="0">
                  <a:latin typeface="+mn-ea"/>
                </a:rPr>
                <a:t>: </a:t>
              </a:r>
              <a:r>
                <a:rPr lang="ko-KR" altLang="en-US" sz="2000" b="1" dirty="0" smtClean="0">
                  <a:latin typeface="+mn-ea"/>
                </a:rPr>
                <a:t>부모를 위한 기도</a:t>
              </a:r>
              <a:endParaRPr lang="en-US" altLang="ko-KR" sz="2000" b="1" dirty="0" smtClean="0"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나들이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2000" b="1" dirty="0" smtClean="0">
                <a:solidFill>
                  <a:srgbClr val="000000"/>
                </a:solidFill>
                <a:latin typeface="+mn-ea"/>
              </a:rPr>
              <a:t>오랜 병원생활로 답답한 일상과 쳐지는 마음의 환기가 필요해요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.</a:t>
            </a:r>
          </a:p>
        </p:txBody>
      </p:sp>
      <p:pic>
        <p:nvPicPr>
          <p:cNvPr id="9" name="Picture 3" descr="F:\업무\사회사업가\6프로그램(행사)\말기생애\말기생애시행 건\5. 이이순\이이순(소원성취)\IMG_11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204864"/>
            <a:ext cx="4536505" cy="302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 descr="C:\Users\user\Desktop\말기생애지원프로그램 제작 사진\IMG_23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3645024"/>
            <a:ext cx="4536504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나들이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가족과 함께 여행 한번 제대로 다녀보지 못한 억울함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슬픔 떨쳐 버리기</a:t>
            </a:r>
            <a:endParaRPr lang="ko-KR" altLang="en-US" b="1" dirty="0">
              <a:latin typeface="+mn-ea"/>
            </a:endParaRPr>
          </a:p>
        </p:txBody>
      </p:sp>
      <p:pic>
        <p:nvPicPr>
          <p:cNvPr id="5" name="Picture 3" descr="C:\Users\user\Desktop\말기생애지원프로그램 제작 사진\IMG_13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130060" y="2758374"/>
            <a:ext cx="391532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F:\업무\사회사업가\6프로그램(행사)\말기생애\말기생애시행 건\4. 문옥순\문옥순(소원성취 소풍)\IMG_089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3140968"/>
            <a:ext cx="4181323" cy="2787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직사각형 8"/>
          <p:cNvSpPr/>
          <p:nvPr/>
        </p:nvSpPr>
        <p:spPr>
          <a:xfrm>
            <a:off x="5637307" y="6021288"/>
            <a:ext cx="1651414" cy="516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smtClean="0">
                <a:solidFill>
                  <a:srgbClr val="000000"/>
                </a:solidFill>
                <a:latin typeface="+mn-ea"/>
              </a:rPr>
              <a:t>자녀와 나들이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562473" y="6021288"/>
            <a:ext cx="1189749" cy="516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바다 여행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나들이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꼭 한번만 다시 다녀오고 싶은 그 곳이 있습니다</a:t>
            </a:r>
            <a:r>
              <a:rPr lang="en-US" altLang="ko-KR" b="1" dirty="0" smtClean="0">
                <a:latin typeface="+mn-ea"/>
              </a:rPr>
              <a:t>!</a:t>
            </a:r>
            <a:endParaRPr lang="ko-KR" altLang="en-US" b="1" dirty="0">
              <a:latin typeface="+mn-ea"/>
            </a:endParaRPr>
          </a:p>
        </p:txBody>
      </p:sp>
      <p:pic>
        <p:nvPicPr>
          <p:cNvPr id="9" name="Picture 4" descr="C:\Users\user\Desktop\말기생애지원프로그램 제작 사진\KakaoTalk_Photo_20130701_1500_58.5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204864"/>
            <a:ext cx="3096344" cy="4128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C:\Documents and Settings\admin\바탕 화면\사회사업가\6프로그램(행사)\말기생애\말기생애시행 건\16. 박영숙\박영숙 말기생애지원프로그램\박영숙님 소원성취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212976"/>
            <a:ext cx="3744416" cy="28083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softEdge rad="112500"/>
          </a:effectLst>
        </p:spPr>
      </p:pic>
      <p:sp>
        <p:nvSpPr>
          <p:cNvPr id="11" name="직사각형 10"/>
          <p:cNvSpPr/>
          <p:nvPr/>
        </p:nvSpPr>
        <p:spPr>
          <a:xfrm>
            <a:off x="1851812" y="6093296"/>
            <a:ext cx="1963999" cy="516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err="1" smtClean="0">
                <a:solidFill>
                  <a:srgbClr val="000000"/>
                </a:solidFill>
                <a:latin typeface="+mn-ea"/>
              </a:rPr>
              <a:t>용문사</a:t>
            </a: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 추억 여행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57085" y="6093296"/>
            <a:ext cx="1882247" cy="516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80000"/>
              </a:lnSpc>
            </a:pPr>
            <a:r>
              <a:rPr lang="ko-KR" altLang="en-US" b="1" dirty="0" smtClean="0">
                <a:solidFill>
                  <a:srgbClr val="000000"/>
                </a:solidFill>
                <a:latin typeface="+mn-ea"/>
              </a:rPr>
              <a:t>전원주택 방문기</a:t>
            </a:r>
            <a:endParaRPr lang="ko-KR" altLang="en-US" b="1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가족사진 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그 흔한 가족사진 한번 촬영해보지 못했던 우리가족</a:t>
            </a:r>
            <a:r>
              <a:rPr lang="en-US" altLang="ko-KR" b="1" dirty="0" smtClean="0">
                <a:latin typeface="+mn-ea"/>
              </a:rPr>
              <a:t>.. </a:t>
            </a:r>
            <a:r>
              <a:rPr lang="ko-KR" altLang="en-US" b="1" dirty="0" smtClean="0">
                <a:latin typeface="+mn-ea"/>
              </a:rPr>
              <a:t>이제라도 꼭</a:t>
            </a:r>
            <a:r>
              <a:rPr lang="en-US" altLang="ko-KR" b="1" dirty="0" smtClean="0">
                <a:latin typeface="+mn-ea"/>
              </a:rPr>
              <a:t>!</a:t>
            </a:r>
            <a:endParaRPr lang="ko-KR" altLang="en-US" b="1" dirty="0">
              <a:latin typeface="+mn-ea"/>
            </a:endParaRPr>
          </a:p>
        </p:txBody>
      </p:sp>
      <p:pic>
        <p:nvPicPr>
          <p:cNvPr id="11" name="Picture 2" descr="F:\업무\사회사업가\6프로그램(행사)\말기생애\말기생애시행 건\7. 엄규복\엄규복 가족사진\병원카메라\IMG_12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276872"/>
            <a:ext cx="2808312" cy="4212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IMG_688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1920" y="2924944"/>
            <a:ext cx="4536504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7" name="제목 3"/>
          <p:cNvSpPr txBox="1">
            <a:spLocks/>
          </p:cNvSpPr>
          <p:nvPr/>
        </p:nvSpPr>
        <p:spPr>
          <a:xfrm>
            <a:off x="44152" y="-257102"/>
            <a:ext cx="9099848" cy="1328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내용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1196752"/>
            <a:ext cx="9144000" cy="86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anchor="t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sz="2800" b="1" dirty="0" smtClean="0">
                <a:solidFill>
                  <a:srgbClr val="002060"/>
                </a:solidFill>
                <a:latin typeface="+mn-ea"/>
              </a:rPr>
              <a:t>미술 프로그램</a:t>
            </a:r>
            <a:r>
              <a:rPr lang="en-US" altLang="ko-KR" sz="2000" b="1" dirty="0" smtClean="0">
                <a:solidFill>
                  <a:srgbClr val="000000"/>
                </a:solidFill>
                <a:latin typeface="+mn-ea"/>
              </a:rPr>
              <a:t>: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사랑하는 아이들이 즐겁게 노는 모습을 본지 </a:t>
            </a:r>
            <a:r>
              <a:rPr lang="en-US" altLang="ko-KR" b="1" dirty="0" smtClean="0">
                <a:latin typeface="+mn-ea"/>
              </a:rPr>
              <a:t>3</a:t>
            </a:r>
            <a:r>
              <a:rPr lang="ko-KR" altLang="en-US" b="1" dirty="0" smtClean="0">
                <a:latin typeface="+mn-ea"/>
              </a:rPr>
              <a:t>개월만이에요</a:t>
            </a:r>
            <a:r>
              <a:rPr lang="en-US" altLang="ko-KR" b="1" dirty="0" smtClean="0">
                <a:latin typeface="+mn-ea"/>
              </a:rPr>
              <a:t>...</a:t>
            </a:r>
            <a:endParaRPr lang="ko-KR" altLang="en-US" b="1" dirty="0">
              <a:latin typeface="+mn-ea"/>
            </a:endParaRPr>
          </a:p>
        </p:txBody>
      </p:sp>
      <p:pic>
        <p:nvPicPr>
          <p:cNvPr id="9" name="Picture 3" descr="C:\Users\user\Desktop\말기생애지원프로그램 제작 사진\IMG_429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204864"/>
            <a:ext cx="399644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admin\바탕 화면\사회사업가\6프로그램(행사)\말기생애\말기생애시행 건\13. 서정원\서정원님 소원성취 사진\IMG_43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8000" y="3834000"/>
            <a:ext cx="4536000" cy="30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 descr="F:\업무\사회사업가\6프로그램(행사)\말기생애\말기생애시행 건\13. 서정원\서정원님 소원성취 사진\IMG_43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3573016"/>
            <a:ext cx="3168352" cy="211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-108520" y="-99392"/>
            <a:ext cx="1357200" cy="130582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b="1" dirty="0" smtClean="0"/>
              <a:t>프로그램 개발 및 정착</a:t>
            </a:r>
            <a:endParaRPr lang="en-US" altLang="ko-KR" sz="2000" b="1" dirty="0" smtClean="0"/>
          </a:p>
          <a:p>
            <a:pPr>
              <a:lnSpc>
                <a:spcPct val="200000"/>
              </a:lnSpc>
              <a:buNone/>
            </a:pPr>
            <a:r>
              <a:rPr lang="en-US" altLang="ko-KR" sz="2000" dirty="0" smtClean="0"/>
              <a:t>   :</a:t>
            </a:r>
            <a:r>
              <a:rPr lang="ko-KR" altLang="en-US" sz="2000" dirty="0" smtClean="0"/>
              <a:t> 즉흥적 형태 → 프로그램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매뉴얼 정립 및 프로세스 구축 </a:t>
            </a:r>
            <a:endParaRPr lang="en-US" altLang="ko-KR" sz="2000" dirty="0" smtClean="0"/>
          </a:p>
          <a:p>
            <a:pPr>
              <a:lnSpc>
                <a:spcPct val="200000"/>
              </a:lnSpc>
            </a:pPr>
            <a:r>
              <a:rPr lang="ko-KR" altLang="en-US" sz="2000" b="1" dirty="0" smtClean="0"/>
              <a:t>기회의 </a:t>
            </a:r>
            <a:r>
              <a:rPr lang="ko-KR" altLang="en-US" sz="2000" b="1" dirty="0" err="1" smtClean="0"/>
              <a:t>균등성</a:t>
            </a:r>
            <a:endParaRPr lang="en-US" altLang="ko-KR" sz="2000" b="1" dirty="0" smtClean="0"/>
          </a:p>
          <a:p>
            <a:pPr>
              <a:lnSpc>
                <a:spcPct val="200000"/>
              </a:lnSpc>
              <a:buNone/>
            </a:pPr>
            <a:r>
              <a:rPr lang="en-US" altLang="ko-KR" sz="2000" dirty="0" smtClean="0"/>
              <a:t>   : </a:t>
            </a:r>
            <a:r>
              <a:rPr lang="ko-KR" altLang="en-US" sz="2000" dirty="0" smtClean="0"/>
              <a:t> 특정 대상자 → 모든 환자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가족에게 기회 제공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 형평성 고려</a:t>
            </a:r>
            <a:endParaRPr lang="en-US" altLang="ko-KR" sz="2000" dirty="0" smtClean="0"/>
          </a:p>
          <a:p>
            <a:pPr>
              <a:lnSpc>
                <a:spcPct val="200000"/>
              </a:lnSpc>
            </a:pPr>
            <a:r>
              <a:rPr lang="ko-KR" altLang="en-US" sz="2000" b="1" dirty="0" err="1" smtClean="0"/>
              <a:t>말기암</a:t>
            </a:r>
            <a:r>
              <a:rPr lang="ko-KR" altLang="en-US" sz="2000" b="1" dirty="0" smtClean="0"/>
              <a:t> 환자 및 가족 삶의 질 증진</a:t>
            </a:r>
            <a:endParaRPr lang="en-US" altLang="ko-KR" sz="2000" b="1" dirty="0" smtClean="0"/>
          </a:p>
          <a:p>
            <a:pPr>
              <a:lnSpc>
                <a:spcPct val="200000"/>
              </a:lnSpc>
              <a:buNone/>
            </a:pPr>
            <a:r>
              <a:rPr lang="en-US" altLang="ko-KR" sz="2000" dirty="0" smtClean="0"/>
              <a:t>   : </a:t>
            </a:r>
            <a:r>
              <a:rPr lang="ko-KR" altLang="en-US" sz="2000" dirty="0" smtClean="0"/>
              <a:t>개별화된 프로그램으로 말기암환자 및 가족의 삶의 질 증진</a:t>
            </a:r>
            <a:endParaRPr lang="en-US" altLang="ko-KR" sz="2000" dirty="0" smtClean="0"/>
          </a:p>
        </p:txBody>
      </p:sp>
      <p:sp>
        <p:nvSpPr>
          <p:cNvPr id="6" name="제목 3"/>
          <p:cNvSpPr txBox="1">
            <a:spLocks/>
          </p:cNvSpPr>
          <p:nvPr/>
        </p:nvSpPr>
        <p:spPr>
          <a:xfrm>
            <a:off x="44152" y="28674"/>
            <a:ext cx="8848328" cy="9520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ko-KR" altLang="en-US" sz="3800" b="1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프로</a:t>
            </a:r>
            <a:r>
              <a:rPr lang="ko-KR" altLang="en-US" sz="3800" b="1" dirty="0" smtClean="0">
                <a:latin typeface="HY울릉도B" pitchFamily="18" charset="-127"/>
                <a:ea typeface="HY울릉도B" pitchFamily="18" charset="-127"/>
              </a:rPr>
              <a:t>그램 </a:t>
            </a:r>
            <a:r>
              <a:rPr lang="ko-KR" altLang="en-US" sz="3800" b="1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추진 성과</a:t>
            </a:r>
            <a:endParaRPr lang="ko-KR" altLang="en-US" sz="3800" b="1" dirty="0">
              <a:solidFill>
                <a:srgbClr val="C0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바탕 화면\사회사업가\png 파일\꽃뿌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77072" cy="4077072"/>
          </a:xfrm>
          <a:prstGeom prst="rect">
            <a:avLst/>
          </a:prstGeom>
          <a:noFill/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108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250000"/>
              </a:lnSpc>
            </a:pPr>
            <a:r>
              <a:rPr lang="en-US" altLang="ko-KR" sz="2000" b="1" dirty="0" smtClean="0"/>
              <a:t>‘ </a:t>
            </a:r>
            <a:r>
              <a:rPr lang="ko-KR" altLang="en-US" sz="2000" b="1" dirty="0" smtClean="0"/>
              <a:t>통증에 </a:t>
            </a:r>
            <a:r>
              <a:rPr lang="ko-KR" altLang="en-US" sz="2000" b="1" dirty="0" err="1" smtClean="0"/>
              <a:t>몸무림</a:t>
            </a:r>
            <a:r>
              <a:rPr lang="ko-KR" altLang="en-US" sz="2000" b="1" dirty="0" smtClean="0"/>
              <a:t> 치던 암 환자가 호스피스에 와서 통증을 조절하고 삶을 잘 정리한 뒤 편안하게 죽었다</a:t>
            </a:r>
            <a:r>
              <a:rPr lang="en-US" altLang="ko-KR" sz="2000" b="1" dirty="0" smtClean="0"/>
              <a:t>’</a:t>
            </a:r>
          </a:p>
          <a:p>
            <a:pPr algn="just">
              <a:lnSpc>
                <a:spcPct val="250000"/>
              </a:lnSpc>
            </a:pPr>
            <a:r>
              <a:rPr lang="ko-KR" altLang="en-US" sz="2000" b="1" dirty="0" smtClean="0"/>
              <a:t>우리가 소중하게 간직해야 할 기억은 </a:t>
            </a:r>
            <a:r>
              <a:rPr lang="ko-KR" altLang="en-US" sz="2000" b="1" dirty="0" smtClean="0">
                <a:solidFill>
                  <a:schemeClr val="tx2"/>
                </a:solidFill>
              </a:rPr>
              <a:t>죽음이라는 끝맺음</a:t>
            </a:r>
            <a:r>
              <a:rPr lang="ko-KR" altLang="en-US" sz="2000" b="1" dirty="0" smtClean="0"/>
              <a:t>이 아니라 죽기 전까지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행복하게 살았던 시간</a:t>
            </a:r>
            <a:r>
              <a:rPr lang="ko-KR" altLang="en-US" sz="2000" b="1" dirty="0" smtClean="0"/>
              <a:t>일 것이다</a:t>
            </a:r>
            <a:r>
              <a:rPr lang="en-US" altLang="ko-KR" sz="2000" b="1" dirty="0" smtClean="0"/>
              <a:t>. </a:t>
            </a:r>
          </a:p>
          <a:p>
            <a:pPr algn="r">
              <a:lnSpc>
                <a:spcPct val="250000"/>
              </a:lnSpc>
              <a:buNone/>
            </a:pPr>
            <a:endParaRPr lang="en-US" altLang="ko-KR" sz="2000" b="1" i="1" dirty="0" smtClean="0"/>
          </a:p>
          <a:p>
            <a:pPr algn="r">
              <a:lnSpc>
                <a:spcPct val="250000"/>
              </a:lnSpc>
              <a:buNone/>
            </a:pPr>
            <a:r>
              <a:rPr lang="en-US" altLang="ko-KR" sz="2000" b="1" i="1" dirty="0" smtClean="0"/>
              <a:t>- </a:t>
            </a:r>
            <a:r>
              <a:rPr lang="ko-KR" altLang="en-US" sz="2000" b="1" i="1" dirty="0" smtClean="0"/>
              <a:t>죽기 전 에 더 늦기 전에</a:t>
            </a:r>
            <a:r>
              <a:rPr lang="en-US" altLang="ko-KR" sz="2000" b="1" i="1" dirty="0" smtClean="0"/>
              <a:t>, </a:t>
            </a:r>
            <a:r>
              <a:rPr lang="ko-KR" altLang="en-US" sz="2000" b="1" i="1" dirty="0" err="1" smtClean="0"/>
              <a:t>김여환</a:t>
            </a:r>
            <a:r>
              <a:rPr lang="ko-KR" altLang="en-US" sz="2000" b="1" i="1" dirty="0" smtClean="0"/>
              <a:t> 저 </a:t>
            </a:r>
            <a:r>
              <a:rPr lang="en-US" altLang="ko-KR" sz="2000" b="1" i="1" dirty="0" smtClean="0"/>
              <a:t>-</a:t>
            </a:r>
            <a:endParaRPr lang="ko-KR" altLang="en-US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26543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3286116" y="855642"/>
            <a:ext cx="2955636" cy="278938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1250" b="77250" l="9500" r="4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7" t="21002" r="51968" b="23544"/>
          <a:stretch/>
        </p:blipFill>
        <p:spPr>
          <a:xfrm>
            <a:off x="6216073" y="-27384"/>
            <a:ext cx="2927927" cy="281709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69" t="21321" r="51968" b="23043"/>
          <a:stretch/>
        </p:blipFill>
        <p:spPr>
          <a:xfrm>
            <a:off x="140806" y="3555000"/>
            <a:ext cx="2847018" cy="282632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82" t="22187" r="50936" b="23995"/>
          <a:stretch/>
        </p:blipFill>
        <p:spPr>
          <a:xfrm>
            <a:off x="3034005" y="3501008"/>
            <a:ext cx="2909455" cy="2733964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5174" y="3739969"/>
            <a:ext cx="2706098" cy="26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09" t="21591" r="52303" b="23500"/>
          <a:stretch/>
        </p:blipFill>
        <p:spPr>
          <a:xfrm>
            <a:off x="3143240" y="735566"/>
            <a:ext cx="2955636" cy="27893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99592" y="1052736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/>
              <a:t>감</a:t>
            </a:r>
            <a:endParaRPr lang="ko-KR" altLang="en-US" sz="8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95936" y="1408336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/>
              <a:t>사</a:t>
            </a:r>
            <a:endParaRPr lang="ko-KR" altLang="en-US" sz="8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092280" y="739054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/>
              <a:t>합</a:t>
            </a:r>
            <a:endParaRPr lang="ko-KR" altLang="en-US" sz="8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99592" y="4251424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/>
              <a:t>니</a:t>
            </a:r>
            <a:endParaRPr lang="ko-KR" altLang="en-US" sz="8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851920" y="4221088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/>
              <a:t>다</a:t>
            </a:r>
            <a:endParaRPr lang="ko-KR" altLang="en-US" sz="8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876256" y="4460049"/>
            <a:ext cx="1584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b="1" dirty="0" smtClean="0">
                <a:solidFill>
                  <a:schemeClr val="bg1"/>
                </a:solidFill>
              </a:rPr>
              <a:t>♥</a:t>
            </a:r>
            <a:endParaRPr lang="ko-KR" altLang="en-US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0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2322</Words>
  <Application>Microsoft Office PowerPoint</Application>
  <PresentationFormat>화면 슬라이드 쇼(4:3)</PresentationFormat>
  <Paragraphs>455</Paragraphs>
  <Slides>26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26</vt:i4>
      </vt:variant>
    </vt:vector>
  </HeadingPairs>
  <TitlesOfParts>
    <vt:vector size="36" baseType="lpstr">
      <vt:lpstr>굴림</vt:lpstr>
      <vt:lpstr>Arial</vt:lpstr>
      <vt:lpstr>HY울릉도B</vt:lpstr>
      <vt:lpstr>맑은 고딕</vt:lpstr>
      <vt:lpstr>HY울릉도M</vt:lpstr>
      <vt:lpstr>HY나무B</vt:lpstr>
      <vt:lpstr>08서울한강체 M</vt:lpstr>
      <vt:lpstr>SunRiver</vt:lpstr>
      <vt:lpstr>Office 테마</vt:lpstr>
      <vt:lpstr>1_Office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김외숙</dc:creator>
  <cp:lastModifiedBy>admin</cp:lastModifiedBy>
  <cp:revision>204</cp:revision>
  <dcterms:created xsi:type="dcterms:W3CDTF">2011-08-20T11:27:45Z</dcterms:created>
  <dcterms:modified xsi:type="dcterms:W3CDTF">2013-11-21T00:40:14Z</dcterms:modified>
</cp:coreProperties>
</file>