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rawings/drawing2.xml" ContentType="application/vnd.openxmlformats-officedocument.drawingml.chartshape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harts/chart9.xml" ContentType="application/vnd.openxmlformats-officedocument.drawingml.chart+xml"/>
  <Override PartName="/ppt/charts/chart11.xml" ContentType="application/vnd.openxmlformats-officedocument.drawingml.chart+xml"/>
  <Override PartName="/ppt/slideLayouts/slideLayout10.xml" ContentType="application/vnd.openxmlformats-officedocument.presentationml.slideLayou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10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rawings/drawing3.xml" ContentType="application/vnd.openxmlformats-officedocument.drawingml.chartshapes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rawings/drawing1.xml" ContentType="application/vnd.openxmlformats-officedocument.drawingml.chartshapes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charts/chart8.xml" ContentType="application/vnd.openxmlformats-officedocument.drawingml.chart+xml"/>
  <Override PartName="/ppt/charts/chart12.xml" ContentType="application/vnd.openxmlformats-officedocument.drawingml.char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256" r:id="rId2"/>
    <p:sldId id="258" r:id="rId3"/>
    <p:sldId id="262" r:id="rId4"/>
    <p:sldId id="263" r:id="rId5"/>
    <p:sldId id="264" r:id="rId6"/>
    <p:sldId id="265" r:id="rId7"/>
    <p:sldId id="266" r:id="rId8"/>
    <p:sldId id="267" r:id="rId9"/>
    <p:sldId id="268" r:id="rId10"/>
    <p:sldId id="270" r:id="rId11"/>
    <p:sldId id="274" r:id="rId12"/>
    <p:sldId id="275" r:id="rId13"/>
    <p:sldId id="276" r:id="rId14"/>
    <p:sldId id="277" r:id="rId15"/>
    <p:sldId id="278" r:id="rId16"/>
    <p:sldId id="280" r:id="rId17"/>
    <p:sldId id="279" r:id="rId18"/>
    <p:sldId id="281" r:id="rId19"/>
    <p:sldId id="282" r:id="rId20"/>
    <p:sldId id="273" r:id="rId21"/>
    <p:sldId id="284" r:id="rId22"/>
    <p:sldId id="283" r:id="rId23"/>
    <p:sldId id="285" r:id="rId24"/>
    <p:sldId id="286" r:id="rId25"/>
    <p:sldId id="287" r:id="rId26"/>
    <p:sldId id="288" r:id="rId27"/>
    <p:sldId id="289" r:id="rId28"/>
    <p:sldId id="260" r:id="rId29"/>
  </p:sldIdLst>
  <p:sldSz cx="9144000" cy="6858000" type="screen4x3"/>
  <p:notesSz cx="6858000" cy="9144000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1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1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1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1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366" y="-139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dmin\Desktop\&#51648;&#50669;&#45800;&#50948;&#50516;&#51221;&#48373;\&#54217;&#44032;&#45824;&#54924;\&#51204;&#44397;\&#50516;&#44288;&#47532;&#49324;&#50629;%20&#50864;&#49688;&#49324;&#47168;\2014\&#51088;&#47308;\&#50516;&#48156;&#49373;&#47456;,%20&#49688;&#44160;&#50984;.xlsx" TargetMode="Externa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C:\Users\admin\Desktop\&#51648;&#50669;&#45800;&#50948;&#50516;&#51221;&#48373;\&#54217;&#44032;&#45824;&#54924;\&#51204;&#44397;\&#50516;&#44288;&#47532;&#49324;&#50629;%20&#50864;&#49688;&#49324;&#47168;\2014\&#51088;&#47308;\&#50516;%20&#48156;&#49373;%20&#52488;&#44592;%20&#45800;&#44228;&#51032;%20&#51452;&#50836;%20&#50516;%20&#51333;&#47448;&#48324;%205&#45380;%20&#49373;&#51316;&#50984;.xlsx" TargetMode="Externa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C:\Users\admin\Desktop\&#51648;&#50669;&#45800;&#50948;&#50516;&#51221;&#48373;\&#54217;&#44032;&#45824;&#54924;\&#51204;&#44397;\&#50516;&#44288;&#47532;&#49324;&#50629;%20&#50864;&#49688;&#49324;&#47168;\2014\&#51088;&#47308;\&#51204;&#44397;,&#48512;&#49328;%20&#44397;&#44032;&#50516;&#51312;&#44592;&#44160;&#51652;&#50984;%20&#44536;&#47000;&#54532;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dmin\Desktop\&#51648;&#50669;&#45800;&#50948;&#50516;&#51221;&#48373;\&#54217;&#44032;&#45824;&#54924;\&#51204;&#44397;\&#50516;&#44288;&#47532;&#49324;&#50629;%20&#50864;&#49688;&#49324;&#47168;\2014\&#51088;&#47308;\&#50516;&#48156;&#49373;&#47456;,%20&#49688;&#44160;&#50984;.xlsx" TargetMode="Externa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oleObject" Target="file:///C:\Users\admin\Desktop\&#51648;&#50669;&#45800;&#50948;&#50516;&#51221;&#48373;\&#54217;&#44032;&#45824;&#54924;\&#51204;&#44397;\&#50516;&#44288;&#47532;&#49324;&#50629;%20&#50864;&#49688;&#49324;&#47168;\2014\&#51088;&#47308;\&#50516;&#44160;&#51652;%20&#48120;&#49688;&#51652;%20&#51060;&#50976;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dmin\Desktop\&#44368;&#50977;\2014\&#51473;&#46321;&#54617;&#44368;&#50672;&#44228;&#44368;&#50977;\&#44208;&#44284;\&#51652;&#47196;&#52404;&#54744;%20&#49444;&#47928;%20&#53685;&#44228;%20&#53685;&#54633;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dmin\Desktop\&#44368;&#50977;\2014\&#51473;&#46321;&#54617;&#44368;&#50672;&#44228;&#44368;&#50977;\&#44208;&#44284;\&#51652;&#47196;&#52404;&#54744;%20&#49444;&#47928;%20&#53685;&#44228;%20&#53685;&#54633;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dmin\Desktop\&#50516;&#44288;&#47532;&#49324;&#50629;\&#51312;&#44592;&#44160;&#51652;\14&#51312;&#44592;&#44160;&#51652;\&#53685;&#51109;&#45824;&#49345;%20&#49464;&#48120;&#45208;\&#44208;&#44284;\(20140819)&#53685;&#48152;&#51109;%20&#49464;&#48120;&#45208;%20&#49444;&#47928;%20&#53685;&#44228;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dmin\Desktop\&#50516;&#44288;&#47532;&#49324;&#50629;\&#51312;&#44592;&#44160;&#51652;\14&#51312;&#44592;&#44160;&#51652;\&#53685;&#51109;&#45824;&#49345;%20&#49464;&#48120;&#45208;\&#44208;&#44284;\(20140819)&#53685;&#48152;&#51109;%20&#49464;&#48120;&#45208;%20&#49444;&#47928;%20&#53685;&#44228;.xlsx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dmin\Desktop\&#51648;&#50669;&#45800;&#50948;&#50516;&#51221;&#48373;\&#50516;&#51221;&#48373;2015\&#50516;&#51221;&#48373;&#50868;&#50689;\2015\2014\KAP,%20&#50516;&#50696;&#48169;&#44148;&#44053;&#45824;&#54617;\KAP\KAP&#51312;&#49324;&#44208;&#44284;\&#50516;%20&#51648;&#49885;&#51216;&#49688;(KAP)&#51312;&#49324;%20&#53685;&#44228;.xlsx" TargetMode="Externa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dmin\Desktop\&#51648;&#50669;&#45800;&#50948;&#50516;&#51221;&#48373;\&#50516;&#51221;&#48373;2015\&#50516;&#51221;&#48373;&#50868;&#50689;\2015\2014\KAP,%20&#50516;&#50696;&#48169;&#44148;&#44053;&#45824;&#54617;\KAP\KAP&#51312;&#49324;&#44208;&#44284;\&#50516;%20&#51648;&#49885;&#51216;&#49688;(KAP)&#51312;&#49324;%20&#53685;&#44228;.xlsx" TargetMode="Externa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dmin\Desktop\&#51648;&#50669;&#45800;&#50948;&#50516;&#51221;&#48373;\&#50516;&#51221;&#48373;2015\&#50516;&#51221;&#48373;&#50868;&#50689;\2015\2014\KAP,%20&#50516;&#50696;&#48169;&#44148;&#44053;&#45824;&#54617;\KAP\KAP&#51312;&#49324;&#44208;&#44284;\&#50516;&#51648;&#49885;&#51216;&#49688;%20&#47561;&#45824;&#44536;&#47000;&#54532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ko-KR"/>
  <c:style val="10"/>
  <c:chart>
    <c:plotArea>
      <c:layout/>
      <c:barChart>
        <c:barDir val="col"/>
        <c:grouping val="clustered"/>
        <c:ser>
          <c:idx val="0"/>
          <c:order val="0"/>
          <c:tx>
            <c:strRef>
              <c:f>Sheet1!$A$53:$B$53</c:f>
              <c:strCache>
                <c:ptCount val="1"/>
                <c:pt idx="0">
                  <c:v>전국 암발생률</c:v>
                </c:pt>
              </c:strCache>
            </c:strRef>
          </c:tx>
          <c:dLbls>
            <c:txPr>
              <a:bodyPr/>
              <a:lstStyle/>
              <a:p>
                <a:pPr>
                  <a:defRPr b="1"/>
                </a:pPr>
                <a:endParaRPr lang="ko-KR"/>
              </a:p>
            </c:txPr>
            <c:showVal val="1"/>
          </c:dLbls>
          <c:cat>
            <c:strRef>
              <c:f>Sheet1!$C$52:$J$52</c:f>
              <c:strCache>
                <c:ptCount val="8"/>
                <c:pt idx="0">
                  <c:v>2004년</c:v>
                </c:pt>
                <c:pt idx="1">
                  <c:v>2005년</c:v>
                </c:pt>
                <c:pt idx="2">
                  <c:v>2006년</c:v>
                </c:pt>
                <c:pt idx="3">
                  <c:v>2007년</c:v>
                </c:pt>
                <c:pt idx="4">
                  <c:v>2008년</c:v>
                </c:pt>
                <c:pt idx="5">
                  <c:v>2009년</c:v>
                </c:pt>
                <c:pt idx="6">
                  <c:v>2010년</c:v>
                </c:pt>
                <c:pt idx="7">
                  <c:v>2011년</c:v>
                </c:pt>
              </c:strCache>
            </c:strRef>
          </c:cat>
          <c:val>
            <c:numRef>
              <c:f>Sheet1!$C$53:$J$53</c:f>
              <c:numCache>
                <c:formatCode>General</c:formatCode>
                <c:ptCount val="8"/>
                <c:pt idx="0">
                  <c:v>242.1</c:v>
                </c:pt>
                <c:pt idx="1">
                  <c:v>252.5</c:v>
                </c:pt>
                <c:pt idx="2">
                  <c:v>262.7</c:v>
                </c:pt>
                <c:pt idx="3">
                  <c:v>268.5</c:v>
                </c:pt>
                <c:pt idx="4">
                  <c:v>286.8</c:v>
                </c:pt>
                <c:pt idx="5">
                  <c:v>299.39999999999992</c:v>
                </c:pt>
                <c:pt idx="6">
                  <c:v>304.8</c:v>
                </c:pt>
                <c:pt idx="7">
                  <c:v>319.8</c:v>
                </c:pt>
              </c:numCache>
            </c:numRef>
          </c:val>
        </c:ser>
        <c:ser>
          <c:idx val="1"/>
          <c:order val="1"/>
          <c:tx>
            <c:strRef>
              <c:f>Sheet1!$A$54:$B$54</c:f>
              <c:strCache>
                <c:ptCount val="1"/>
                <c:pt idx="0">
                  <c:v>부산광역시 암발생률</c:v>
                </c:pt>
              </c:strCache>
            </c:strRef>
          </c:tx>
          <c:dLbls>
            <c:txPr>
              <a:bodyPr/>
              <a:lstStyle/>
              <a:p>
                <a:pPr>
                  <a:defRPr b="1"/>
                </a:pPr>
                <a:endParaRPr lang="ko-KR"/>
              </a:p>
            </c:txPr>
            <c:showVal val="1"/>
          </c:dLbls>
          <c:cat>
            <c:strRef>
              <c:f>Sheet1!$C$52:$J$52</c:f>
              <c:strCache>
                <c:ptCount val="8"/>
                <c:pt idx="0">
                  <c:v>2004년</c:v>
                </c:pt>
                <c:pt idx="1">
                  <c:v>2005년</c:v>
                </c:pt>
                <c:pt idx="2">
                  <c:v>2006년</c:v>
                </c:pt>
                <c:pt idx="3">
                  <c:v>2007년</c:v>
                </c:pt>
                <c:pt idx="4">
                  <c:v>2008년</c:v>
                </c:pt>
                <c:pt idx="5">
                  <c:v>2009년</c:v>
                </c:pt>
                <c:pt idx="6">
                  <c:v>2010년</c:v>
                </c:pt>
                <c:pt idx="7">
                  <c:v>2011년</c:v>
                </c:pt>
              </c:strCache>
            </c:strRef>
          </c:cat>
          <c:val>
            <c:numRef>
              <c:f>Sheet1!$C$54:$J$54</c:f>
              <c:numCache>
                <c:formatCode>General</c:formatCode>
                <c:ptCount val="8"/>
                <c:pt idx="0">
                  <c:v>229.1</c:v>
                </c:pt>
                <c:pt idx="1">
                  <c:v>240.9</c:v>
                </c:pt>
                <c:pt idx="2">
                  <c:v>246.9</c:v>
                </c:pt>
                <c:pt idx="3">
                  <c:v>253.8</c:v>
                </c:pt>
                <c:pt idx="4">
                  <c:v>271.89999999999992</c:v>
                </c:pt>
                <c:pt idx="5">
                  <c:v>278.2</c:v>
                </c:pt>
                <c:pt idx="6">
                  <c:v>293.89999999999992</c:v>
                </c:pt>
                <c:pt idx="7">
                  <c:v>317.89999999999992</c:v>
                </c:pt>
              </c:numCache>
            </c:numRef>
          </c:val>
        </c:ser>
        <c:gapWidth val="64"/>
        <c:axId val="68755840"/>
        <c:axId val="68857216"/>
      </c:barChart>
      <c:lineChart>
        <c:grouping val="standard"/>
        <c:ser>
          <c:idx val="2"/>
          <c:order val="2"/>
          <c:tx>
            <c:strRef>
              <c:f>Sheet1!$C$14:$D$14</c:f>
              <c:strCache>
                <c:ptCount val="1"/>
                <c:pt idx="0">
                  <c:v>전국 암발생률</c:v>
                </c:pt>
              </c:strCache>
            </c:strRef>
          </c:tx>
          <c:spPr>
            <a:ln w="25400">
              <a:solidFill>
                <a:schemeClr val="tx2">
                  <a:lumMod val="60000"/>
                  <a:lumOff val="40000"/>
                </a:schemeClr>
              </a:solidFill>
            </a:ln>
          </c:spPr>
          <c:marker>
            <c:symbol val="triangle"/>
            <c:size val="5"/>
            <c:spPr>
              <a:ln>
                <a:solidFill>
                  <a:schemeClr val="tx2">
                    <a:lumMod val="60000"/>
                    <a:lumOff val="40000"/>
                  </a:schemeClr>
                </a:solidFill>
              </a:ln>
            </c:spPr>
          </c:marker>
          <c:dPt>
            <c:idx val="1"/>
            <c:marker>
              <c:symbol val="triangle"/>
              <c:size val="9"/>
            </c:marker>
          </c:dPt>
          <c:val>
            <c:numRef>
              <c:f>Sheet1!$E$14:$L$14</c:f>
              <c:numCache>
                <c:formatCode>General</c:formatCode>
                <c:ptCount val="8"/>
                <c:pt idx="0">
                  <c:v>242.1</c:v>
                </c:pt>
                <c:pt idx="1">
                  <c:v>252.5</c:v>
                </c:pt>
                <c:pt idx="2">
                  <c:v>262.7</c:v>
                </c:pt>
                <c:pt idx="3">
                  <c:v>268.5</c:v>
                </c:pt>
                <c:pt idx="4">
                  <c:v>286.8</c:v>
                </c:pt>
                <c:pt idx="5">
                  <c:v>299.39999999999992</c:v>
                </c:pt>
                <c:pt idx="6">
                  <c:v>304.8</c:v>
                </c:pt>
                <c:pt idx="7">
                  <c:v>319.8</c:v>
                </c:pt>
              </c:numCache>
            </c:numRef>
          </c:val>
        </c:ser>
        <c:ser>
          <c:idx val="3"/>
          <c:order val="3"/>
          <c:tx>
            <c:strRef>
              <c:f>Sheet1!$C$15:$D$15</c:f>
              <c:strCache>
                <c:ptCount val="1"/>
                <c:pt idx="0">
                  <c:v>부산광역시</c:v>
                </c:pt>
              </c:strCache>
            </c:strRef>
          </c:tx>
          <c:spPr>
            <a:ln w="25400">
              <a:solidFill>
                <a:srgbClr val="C00000"/>
              </a:solidFill>
            </a:ln>
          </c:spPr>
          <c:marker>
            <c:spPr>
              <a:ln>
                <a:solidFill>
                  <a:srgbClr val="C00000"/>
                </a:solidFill>
              </a:ln>
            </c:spPr>
          </c:marker>
          <c:val>
            <c:numRef>
              <c:f>Sheet1!$E$15:$L$15</c:f>
              <c:numCache>
                <c:formatCode>General</c:formatCode>
                <c:ptCount val="8"/>
                <c:pt idx="0">
                  <c:v>229.1</c:v>
                </c:pt>
                <c:pt idx="1">
                  <c:v>240.9</c:v>
                </c:pt>
                <c:pt idx="2">
                  <c:v>246.9</c:v>
                </c:pt>
                <c:pt idx="3">
                  <c:v>253.8</c:v>
                </c:pt>
                <c:pt idx="4">
                  <c:v>271.89999999999992</c:v>
                </c:pt>
                <c:pt idx="5">
                  <c:v>278.2</c:v>
                </c:pt>
                <c:pt idx="6">
                  <c:v>293.89999999999992</c:v>
                </c:pt>
                <c:pt idx="7">
                  <c:v>317.89999999999992</c:v>
                </c:pt>
              </c:numCache>
            </c:numRef>
          </c:val>
        </c:ser>
        <c:marker val="1"/>
        <c:axId val="68755840"/>
        <c:axId val="68857216"/>
      </c:lineChart>
      <c:catAx>
        <c:axId val="68755840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sz="1000" baseline="0"/>
            </a:pPr>
            <a:endParaRPr lang="ko-KR"/>
          </a:p>
        </c:txPr>
        <c:crossAx val="68857216"/>
        <c:crosses val="autoZero"/>
        <c:auto val="1"/>
        <c:lblAlgn val="ctr"/>
        <c:lblOffset val="100"/>
      </c:catAx>
      <c:valAx>
        <c:axId val="68857216"/>
        <c:scaling>
          <c:orientation val="minMax"/>
          <c:max val="340"/>
          <c:min val="220"/>
        </c:scaling>
        <c:axPos val="l"/>
        <c:majorGridlines/>
        <c:numFmt formatCode="General" sourceLinked="1"/>
        <c:tickLblPos val="nextTo"/>
        <c:crossAx val="68755840"/>
        <c:crosses val="autoZero"/>
        <c:crossBetween val="between"/>
      </c:valAx>
    </c:plotArea>
    <c:legend>
      <c:legendPos val="t"/>
      <c:legendEntry>
        <c:idx val="2"/>
        <c:delete val="1"/>
      </c:legendEntry>
      <c:legendEntry>
        <c:idx val="3"/>
        <c:delete val="1"/>
      </c:legendEntry>
      <c:layout/>
      <c:txPr>
        <a:bodyPr/>
        <a:lstStyle/>
        <a:p>
          <a:pPr>
            <a:defRPr sz="1100" b="1" baseline="0"/>
          </a:pPr>
          <a:endParaRPr lang="ko-KR"/>
        </a:p>
      </c:txPr>
    </c:legend>
    <c:plotVisOnly val="1"/>
    <c:dispBlanksAs val="gap"/>
  </c:chart>
  <c:spPr>
    <a:ln>
      <a:noFill/>
    </a:ln>
  </c:spPr>
  <c:txPr>
    <a:bodyPr/>
    <a:lstStyle/>
    <a:p>
      <a:pPr>
        <a:defRPr spc="-100" baseline="0">
          <a:ea typeface="맑은 고딕" pitchFamily="50" charset="-127"/>
        </a:defRPr>
      </a:pPr>
      <a:endParaRPr lang="ko-KR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ko-KR"/>
  <c:style val="26"/>
  <c:chart>
    <c:autoTitleDeleted val="1"/>
    <c:plotArea>
      <c:layout/>
      <c:barChart>
        <c:barDir val="bar"/>
        <c:grouping val="clustered"/>
        <c:ser>
          <c:idx val="0"/>
          <c:order val="0"/>
          <c:dPt>
            <c:idx val="4"/>
            <c:spPr>
              <a:solidFill>
                <a:schemeClr val="accent1"/>
              </a:solidFill>
            </c:spPr>
          </c:dPt>
          <c:dPt>
            <c:idx val="5"/>
            <c:spPr>
              <a:solidFill>
                <a:schemeClr val="accent2"/>
              </a:solidFill>
            </c:spPr>
          </c:dPt>
          <c:dPt>
            <c:idx val="6"/>
            <c:spPr>
              <a:solidFill>
                <a:schemeClr val="accent2"/>
              </a:solidFill>
            </c:spPr>
          </c:dPt>
          <c:dPt>
            <c:idx val="7"/>
            <c:spPr>
              <a:solidFill>
                <a:schemeClr val="accent2"/>
              </a:solidFill>
            </c:spPr>
          </c:dPt>
          <c:dPt>
            <c:idx val="8"/>
            <c:spPr>
              <a:solidFill>
                <a:schemeClr val="accent2"/>
              </a:solidFill>
            </c:spPr>
          </c:dPt>
          <c:dLbls>
            <c:dLbl>
              <c:idx val="4"/>
              <c:spPr/>
              <c:txPr>
                <a:bodyPr/>
                <a:lstStyle/>
                <a:p>
                  <a:pPr>
                    <a:defRPr sz="1100" b="1">
                      <a:solidFill>
                        <a:sysClr val="windowText" lastClr="000000"/>
                      </a:solidFill>
                    </a:defRPr>
                  </a:pPr>
                  <a:endParaRPr lang="ko-KR"/>
                </a:p>
              </c:txPr>
            </c:dLbl>
            <c:dLbl>
              <c:idx val="5"/>
              <c:spPr/>
              <c:txPr>
                <a:bodyPr/>
                <a:lstStyle/>
                <a:p>
                  <a:pPr>
                    <a:defRPr sz="1100" b="1">
                      <a:solidFill>
                        <a:srgbClr val="FF0000"/>
                      </a:solidFill>
                    </a:defRPr>
                  </a:pPr>
                  <a:endParaRPr lang="ko-KR"/>
                </a:p>
              </c:txPr>
            </c:dLbl>
            <c:dLbl>
              <c:idx val="6"/>
              <c:spPr/>
              <c:txPr>
                <a:bodyPr/>
                <a:lstStyle/>
                <a:p>
                  <a:pPr>
                    <a:defRPr sz="1100" b="1">
                      <a:solidFill>
                        <a:srgbClr val="FF0000"/>
                      </a:solidFill>
                    </a:defRPr>
                  </a:pPr>
                  <a:endParaRPr lang="ko-KR"/>
                </a:p>
              </c:txPr>
            </c:dLbl>
            <c:dLbl>
              <c:idx val="7"/>
              <c:spPr/>
              <c:txPr>
                <a:bodyPr/>
                <a:lstStyle/>
                <a:p>
                  <a:pPr>
                    <a:defRPr sz="1100" b="1">
                      <a:solidFill>
                        <a:srgbClr val="FF0000"/>
                      </a:solidFill>
                    </a:defRPr>
                  </a:pPr>
                  <a:endParaRPr lang="ko-KR"/>
                </a:p>
              </c:txPr>
            </c:dLbl>
            <c:dLbl>
              <c:idx val="8"/>
              <c:spPr/>
              <c:txPr>
                <a:bodyPr/>
                <a:lstStyle/>
                <a:p>
                  <a:pPr>
                    <a:defRPr sz="1100" b="1">
                      <a:solidFill>
                        <a:srgbClr val="FF0000"/>
                      </a:solidFill>
                    </a:defRPr>
                  </a:pPr>
                  <a:endParaRPr lang="ko-KR"/>
                </a:p>
              </c:txPr>
            </c:dLbl>
            <c:txPr>
              <a:bodyPr/>
              <a:lstStyle/>
              <a:p>
                <a:pPr>
                  <a:defRPr sz="1100" b="1"/>
                </a:pPr>
                <a:endParaRPr lang="ko-KR"/>
              </a:p>
            </c:txPr>
            <c:showVal val="1"/>
          </c:dLbls>
          <c:cat>
            <c:strRef>
              <c:f>Sheet1!$B$6:$B$16</c:f>
              <c:strCache>
                <c:ptCount val="11"/>
                <c:pt idx="0">
                  <c:v>췌장암</c:v>
                </c:pt>
                <c:pt idx="1">
                  <c:v>간암</c:v>
                </c:pt>
                <c:pt idx="2">
                  <c:v>폐암</c:v>
                </c:pt>
                <c:pt idx="3">
                  <c:v>담낭 및 담도암</c:v>
                </c:pt>
                <c:pt idx="4">
                  <c:v>난소암</c:v>
                </c:pt>
                <c:pt idx="5">
                  <c:v>자궁경부암</c:v>
                </c:pt>
                <c:pt idx="6">
                  <c:v>위암</c:v>
                </c:pt>
                <c:pt idx="7">
                  <c:v>대장암</c:v>
                </c:pt>
                <c:pt idx="8">
                  <c:v>유방암</c:v>
                </c:pt>
                <c:pt idx="9">
                  <c:v>갑상선암</c:v>
                </c:pt>
                <c:pt idx="10">
                  <c:v>전립선암</c:v>
                </c:pt>
              </c:strCache>
            </c:strRef>
          </c:cat>
          <c:val>
            <c:numRef>
              <c:f>Sheet1!$C$6:$C$16</c:f>
              <c:numCache>
                <c:formatCode>General</c:formatCode>
                <c:ptCount val="11"/>
                <c:pt idx="0">
                  <c:v>24</c:v>
                </c:pt>
                <c:pt idx="1">
                  <c:v>46.2</c:v>
                </c:pt>
                <c:pt idx="2">
                  <c:v>49.5</c:v>
                </c:pt>
                <c:pt idx="3">
                  <c:v>50</c:v>
                </c:pt>
                <c:pt idx="4">
                  <c:v>90.2</c:v>
                </c:pt>
                <c:pt idx="5">
                  <c:v>91.6</c:v>
                </c:pt>
                <c:pt idx="6">
                  <c:v>93.7</c:v>
                </c:pt>
                <c:pt idx="7">
                  <c:v>93.8</c:v>
                </c:pt>
                <c:pt idx="8">
                  <c:v>97.8</c:v>
                </c:pt>
                <c:pt idx="9">
                  <c:v>100.5</c:v>
                </c:pt>
                <c:pt idx="10">
                  <c:v>101</c:v>
                </c:pt>
              </c:numCache>
            </c:numRef>
          </c:val>
        </c:ser>
        <c:dLbls>
          <c:showVal val="1"/>
        </c:dLbls>
        <c:overlap val="-25"/>
        <c:axId val="68840064"/>
        <c:axId val="70066560"/>
      </c:barChart>
      <c:catAx>
        <c:axId val="68840064"/>
        <c:scaling>
          <c:orientation val="minMax"/>
        </c:scaling>
        <c:axPos val="l"/>
        <c:majorTickMark val="none"/>
        <c:tickLblPos val="nextTo"/>
        <c:txPr>
          <a:bodyPr/>
          <a:lstStyle/>
          <a:p>
            <a:pPr>
              <a:defRPr sz="1100" b="1"/>
            </a:pPr>
            <a:endParaRPr lang="ko-KR"/>
          </a:p>
        </c:txPr>
        <c:crossAx val="70066560"/>
        <c:crosses val="autoZero"/>
        <c:auto val="1"/>
        <c:lblAlgn val="ctr"/>
        <c:lblOffset val="100"/>
      </c:catAx>
      <c:valAx>
        <c:axId val="70066560"/>
        <c:scaling>
          <c:orientation val="minMax"/>
        </c:scaling>
        <c:delete val="1"/>
        <c:axPos val="b"/>
        <c:numFmt formatCode="General" sourceLinked="1"/>
        <c:tickLblPos val="none"/>
        <c:crossAx val="68840064"/>
        <c:crosses val="autoZero"/>
        <c:crossBetween val="between"/>
      </c:valAx>
    </c:plotArea>
    <c:plotVisOnly val="1"/>
  </c:chart>
  <c:externalData r:id="rId1"/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ko-KR"/>
  <c:chart>
    <c:autoTitleDeleted val="1"/>
    <c:plotArea>
      <c:layout/>
      <c:lineChart>
        <c:grouping val="standard"/>
        <c:ser>
          <c:idx val="0"/>
          <c:order val="0"/>
          <c:tx>
            <c:strRef>
              <c:f>Sheet1!$B$3</c:f>
              <c:strCache>
                <c:ptCount val="1"/>
                <c:pt idx="0">
                  <c:v>전국</c:v>
                </c:pt>
              </c:strCache>
            </c:strRef>
          </c:tx>
          <c:dLbls>
            <c:spPr>
              <a:solidFill>
                <a:schemeClr val="tx2">
                  <a:lumMod val="40000"/>
                  <a:lumOff val="60000"/>
                </a:schemeClr>
              </a:solidFill>
            </c:spPr>
            <c:txPr>
              <a:bodyPr/>
              <a:lstStyle/>
              <a:p>
                <a:pPr>
                  <a:defRPr sz="1100" b="1"/>
                </a:pPr>
                <a:endParaRPr lang="ko-KR"/>
              </a:p>
            </c:txPr>
            <c:dLblPos val="b"/>
            <c:showVal val="1"/>
          </c:dLbls>
          <c:cat>
            <c:strRef>
              <c:f>Sheet1!$C$2:$H$2</c:f>
              <c:strCache>
                <c:ptCount val="6"/>
                <c:pt idx="0">
                  <c:v>2008년</c:v>
                </c:pt>
                <c:pt idx="1">
                  <c:v>2009년</c:v>
                </c:pt>
                <c:pt idx="2">
                  <c:v>2010년</c:v>
                </c:pt>
                <c:pt idx="3">
                  <c:v>2011년</c:v>
                </c:pt>
                <c:pt idx="4">
                  <c:v>2012년</c:v>
                </c:pt>
                <c:pt idx="5">
                  <c:v>2013년</c:v>
                </c:pt>
              </c:strCache>
            </c:strRef>
          </c:cat>
          <c:val>
            <c:numRef>
              <c:f>Sheet1!$C$3:$H$3</c:f>
              <c:numCache>
                <c:formatCode>General</c:formatCode>
                <c:ptCount val="6"/>
                <c:pt idx="0">
                  <c:v>31.18</c:v>
                </c:pt>
                <c:pt idx="1">
                  <c:v>36.82</c:v>
                </c:pt>
                <c:pt idx="2">
                  <c:v>39.64</c:v>
                </c:pt>
                <c:pt idx="3">
                  <c:v>43.39</c:v>
                </c:pt>
                <c:pt idx="4">
                  <c:v>35.120000000000012</c:v>
                </c:pt>
                <c:pt idx="5">
                  <c:v>37.839999999999996</c:v>
                </c:pt>
              </c:numCache>
            </c:numRef>
          </c:val>
        </c:ser>
        <c:ser>
          <c:idx val="1"/>
          <c:order val="1"/>
          <c:tx>
            <c:strRef>
              <c:f>Sheet1!$B$4</c:f>
              <c:strCache>
                <c:ptCount val="1"/>
                <c:pt idx="0">
                  <c:v>부산</c:v>
                </c:pt>
              </c:strCache>
            </c:strRef>
          </c:tx>
          <c:dLbls>
            <c:spPr>
              <a:solidFill>
                <a:schemeClr val="accent6">
                  <a:lumMod val="40000"/>
                  <a:lumOff val="60000"/>
                </a:schemeClr>
              </a:solidFill>
              <a:ln>
                <a:noFill/>
              </a:ln>
            </c:spPr>
            <c:txPr>
              <a:bodyPr/>
              <a:lstStyle/>
              <a:p>
                <a:pPr>
                  <a:defRPr sz="1100" b="1"/>
                </a:pPr>
                <a:endParaRPr lang="ko-KR"/>
              </a:p>
            </c:txPr>
            <c:dLblPos val="t"/>
            <c:showVal val="1"/>
          </c:dLbls>
          <c:cat>
            <c:strRef>
              <c:f>Sheet1!$C$2:$H$2</c:f>
              <c:strCache>
                <c:ptCount val="6"/>
                <c:pt idx="0">
                  <c:v>2008년</c:v>
                </c:pt>
                <c:pt idx="1">
                  <c:v>2009년</c:v>
                </c:pt>
                <c:pt idx="2">
                  <c:v>2010년</c:v>
                </c:pt>
                <c:pt idx="3">
                  <c:v>2011년</c:v>
                </c:pt>
                <c:pt idx="4">
                  <c:v>2012년</c:v>
                </c:pt>
                <c:pt idx="5">
                  <c:v>2013년</c:v>
                </c:pt>
              </c:strCache>
            </c:strRef>
          </c:cat>
          <c:val>
            <c:numRef>
              <c:f>Sheet1!$C$4:$H$4</c:f>
              <c:numCache>
                <c:formatCode>General</c:formatCode>
                <c:ptCount val="6"/>
                <c:pt idx="0">
                  <c:v>33.49</c:v>
                </c:pt>
                <c:pt idx="1">
                  <c:v>38.720000000000013</c:v>
                </c:pt>
                <c:pt idx="2">
                  <c:v>40.64</c:v>
                </c:pt>
                <c:pt idx="3">
                  <c:v>42.6</c:v>
                </c:pt>
                <c:pt idx="4">
                  <c:v>34</c:v>
                </c:pt>
                <c:pt idx="5">
                  <c:v>36.980000000000004</c:v>
                </c:pt>
              </c:numCache>
            </c:numRef>
          </c:val>
        </c:ser>
        <c:dLbls>
          <c:showVal val="1"/>
        </c:dLbls>
        <c:marker val="1"/>
        <c:axId val="70248320"/>
        <c:axId val="70249856"/>
      </c:lineChart>
      <c:catAx>
        <c:axId val="70248320"/>
        <c:scaling>
          <c:orientation val="minMax"/>
        </c:scaling>
        <c:axPos val="b"/>
        <c:numFmt formatCode="General" sourceLinked="1"/>
        <c:majorTickMark val="none"/>
        <c:tickLblPos val="nextTo"/>
        <c:txPr>
          <a:bodyPr/>
          <a:lstStyle/>
          <a:p>
            <a:pPr>
              <a:defRPr sz="1100" b="1"/>
            </a:pPr>
            <a:endParaRPr lang="ko-KR"/>
          </a:p>
        </c:txPr>
        <c:crossAx val="70249856"/>
        <c:crossesAt val="0"/>
        <c:auto val="1"/>
        <c:lblAlgn val="ctr"/>
        <c:lblOffset val="100"/>
      </c:catAx>
      <c:valAx>
        <c:axId val="70249856"/>
        <c:scaling>
          <c:orientation val="minMax"/>
          <c:max val="60"/>
        </c:scaling>
        <c:axPos val="l"/>
        <c:majorGridlines/>
        <c:numFmt formatCode="#,##0;\-#,##0" sourceLinked="0"/>
        <c:majorTickMark val="none"/>
        <c:tickLblPos val="nextTo"/>
        <c:crossAx val="7024832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5555555555555562"/>
          <c:y val="0.43970873432487689"/>
          <c:w val="0.1388888888888889"/>
          <c:h val="0.16743438320210008"/>
        </c:manualLayout>
      </c:layout>
    </c:legend>
    <c:plotVisOnly val="1"/>
  </c:chart>
  <c:externalData r:id="rId1"/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ko-KR"/>
  <c:chart>
    <c:view3D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Sheet1!$A$49</c:f>
              <c:strCache>
                <c:ptCount val="1"/>
                <c:pt idx="0">
                  <c:v>수검율(%)</c:v>
                </c:pt>
              </c:strCache>
            </c:strRef>
          </c:tx>
          <c:dPt>
            <c:idx val="0"/>
            <c:spPr>
              <a:solidFill>
                <a:srgbClr val="FFC000"/>
              </a:solidFill>
            </c:spPr>
          </c:dPt>
          <c:dPt>
            <c:idx val="2"/>
            <c:spPr>
              <a:solidFill>
                <a:srgbClr val="C00000"/>
              </a:solidFill>
              <a:ln>
                <a:solidFill>
                  <a:srgbClr val="C00000"/>
                </a:solidFill>
              </a:ln>
            </c:spPr>
          </c:dPt>
          <c:dLbls>
            <c:dLbl>
              <c:idx val="2"/>
              <c:spPr/>
              <c:txPr>
                <a:bodyPr/>
                <a:lstStyle/>
                <a:p>
                  <a:pPr>
                    <a:defRPr sz="1100" b="1" spc="-100" baseline="0">
                      <a:solidFill>
                        <a:schemeClr val="accent2"/>
                      </a:solidFill>
                      <a:ea typeface="맑은 고딕" pitchFamily="50" charset="-127"/>
                    </a:defRPr>
                  </a:pPr>
                  <a:endParaRPr lang="ko-KR"/>
                </a:p>
              </c:txPr>
            </c:dLbl>
            <c:txPr>
              <a:bodyPr/>
              <a:lstStyle/>
              <a:p>
                <a:pPr>
                  <a:defRPr sz="1100" b="1" spc="-100" baseline="0">
                    <a:ea typeface="맑은 고딕" pitchFamily="50" charset="-127"/>
                  </a:defRPr>
                </a:pPr>
                <a:endParaRPr lang="ko-KR"/>
              </a:p>
            </c:txPr>
            <c:showVal val="1"/>
          </c:dLbls>
          <c:cat>
            <c:strRef>
              <c:f>Sheet1!$B$48:$I$48</c:f>
              <c:strCache>
                <c:ptCount val="8"/>
                <c:pt idx="0">
                  <c:v>전국</c:v>
                </c:pt>
                <c:pt idx="1">
                  <c:v>서울</c:v>
                </c:pt>
                <c:pt idx="2">
                  <c:v>부산</c:v>
                </c:pt>
                <c:pt idx="3">
                  <c:v>대구</c:v>
                </c:pt>
                <c:pt idx="4">
                  <c:v>인천</c:v>
                </c:pt>
                <c:pt idx="5">
                  <c:v>광주</c:v>
                </c:pt>
                <c:pt idx="6">
                  <c:v>대전</c:v>
                </c:pt>
                <c:pt idx="7">
                  <c:v>울산</c:v>
                </c:pt>
              </c:strCache>
            </c:strRef>
          </c:cat>
          <c:val>
            <c:numRef>
              <c:f>Sheet1!$B$49:$I$49</c:f>
              <c:numCache>
                <c:formatCode>General</c:formatCode>
                <c:ptCount val="8"/>
                <c:pt idx="0">
                  <c:v>37.839999999999996</c:v>
                </c:pt>
                <c:pt idx="1">
                  <c:v>36.17</c:v>
                </c:pt>
                <c:pt idx="2">
                  <c:v>36.980000000000004</c:v>
                </c:pt>
                <c:pt idx="3">
                  <c:v>34.89</c:v>
                </c:pt>
                <c:pt idx="4">
                  <c:v>37.92</c:v>
                </c:pt>
                <c:pt idx="5">
                  <c:v>44.55</c:v>
                </c:pt>
                <c:pt idx="6">
                  <c:v>42.379999999999995</c:v>
                </c:pt>
                <c:pt idx="7">
                  <c:v>37.690000000000005</c:v>
                </c:pt>
              </c:numCache>
            </c:numRef>
          </c:val>
        </c:ser>
        <c:ser>
          <c:idx val="1"/>
          <c:order val="1"/>
          <c:tx>
            <c:strRef>
              <c:f>Sheet1!$L$29</c:f>
              <c:strCache>
                <c:ptCount val="1"/>
              </c:strCache>
            </c:strRef>
          </c:tx>
          <c:cat>
            <c:strRef>
              <c:f>Sheet1!$B$48:$I$48</c:f>
              <c:strCache>
                <c:ptCount val="8"/>
                <c:pt idx="0">
                  <c:v>전국</c:v>
                </c:pt>
                <c:pt idx="1">
                  <c:v>서울</c:v>
                </c:pt>
                <c:pt idx="2">
                  <c:v>부산</c:v>
                </c:pt>
                <c:pt idx="3">
                  <c:v>대구</c:v>
                </c:pt>
                <c:pt idx="4">
                  <c:v>인천</c:v>
                </c:pt>
                <c:pt idx="5">
                  <c:v>광주</c:v>
                </c:pt>
                <c:pt idx="6">
                  <c:v>대전</c:v>
                </c:pt>
                <c:pt idx="7">
                  <c:v>울산</c:v>
                </c:pt>
              </c:strCache>
            </c:strRef>
          </c:cat>
          <c:val>
            <c:numRef>
              <c:f>Sheet1!$M$29:$T$29</c:f>
              <c:numCache>
                <c:formatCode>General</c:formatCode>
                <c:ptCount val="8"/>
              </c:numCache>
            </c:numRef>
          </c:val>
        </c:ser>
        <c:shape val="box"/>
        <c:axId val="70602752"/>
        <c:axId val="70604288"/>
        <c:axId val="0"/>
      </c:bar3DChart>
      <c:catAx>
        <c:axId val="70602752"/>
        <c:scaling>
          <c:orientation val="minMax"/>
        </c:scaling>
        <c:axPos val="b"/>
        <c:tickLblPos val="nextTo"/>
        <c:txPr>
          <a:bodyPr/>
          <a:lstStyle/>
          <a:p>
            <a:pPr>
              <a:defRPr sz="1100" b="1" spc="-100" baseline="0">
                <a:ea typeface="맑은 고딕" pitchFamily="50" charset="-127"/>
              </a:defRPr>
            </a:pPr>
            <a:endParaRPr lang="ko-KR"/>
          </a:p>
        </c:txPr>
        <c:crossAx val="70604288"/>
        <c:crosses val="autoZero"/>
        <c:auto val="1"/>
        <c:lblAlgn val="ctr"/>
        <c:lblOffset val="100"/>
      </c:catAx>
      <c:valAx>
        <c:axId val="70604288"/>
        <c:scaling>
          <c:orientation val="minMax"/>
          <c:max val="50"/>
          <c:min val="10"/>
        </c:scaling>
        <c:axPos val="l"/>
        <c:majorGridlines/>
        <c:numFmt formatCode="General" sourceLinked="1"/>
        <c:tickLblPos val="nextTo"/>
        <c:txPr>
          <a:bodyPr/>
          <a:lstStyle/>
          <a:p>
            <a:pPr>
              <a:defRPr spc="-100" baseline="0">
                <a:ea typeface="맑은 고딕" pitchFamily="50" charset="-127"/>
              </a:defRPr>
            </a:pPr>
            <a:endParaRPr lang="ko-KR"/>
          </a:p>
        </c:txPr>
        <c:crossAx val="70602752"/>
        <c:crosses val="autoZero"/>
        <c:crossBetween val="between"/>
      </c:valAx>
    </c:plotArea>
    <c:plotVisOnly val="1"/>
  </c:chart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ko-KR"/>
  <c:style val="26"/>
  <c:chart>
    <c:autoTitleDeleted val="1"/>
    <c:plotArea>
      <c:layout/>
      <c:barChart>
        <c:barDir val="bar"/>
        <c:grouping val="clustered"/>
        <c:ser>
          <c:idx val="0"/>
          <c:order val="0"/>
          <c:dPt>
            <c:idx val="1"/>
            <c:spPr>
              <a:solidFill>
                <a:schemeClr val="accent2"/>
              </a:solidFill>
            </c:spPr>
          </c:dPt>
          <c:dLbls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altLang="en-US" sz="1100" b="1">
                        <a:solidFill>
                          <a:srgbClr val="FF0000"/>
                        </a:solidFill>
                      </a:rPr>
                      <a:t>7</a:t>
                    </a:r>
                    <a:r>
                      <a:rPr lang="en-US" altLang="en-US">
                        <a:solidFill>
                          <a:srgbClr val="FF0000"/>
                        </a:solidFill>
                      </a:rPr>
                      <a:t>4.4</a:t>
                    </a:r>
                  </a:p>
                </c:rich>
              </c:tx>
              <c:showVal val="1"/>
            </c:dLbl>
            <c:txPr>
              <a:bodyPr/>
              <a:lstStyle/>
              <a:p>
                <a:pPr>
                  <a:defRPr sz="1100" b="1"/>
                </a:pPr>
                <a:endParaRPr lang="ko-KR"/>
              </a:p>
            </c:txPr>
            <c:showVal val="1"/>
          </c:dLbls>
          <c:cat>
            <c:strRef>
              <c:f>Sheet1!$B$3:$B$7</c:f>
              <c:strCache>
                <c:ptCount val="5"/>
                <c:pt idx="0">
                  <c:v>기타</c:v>
                </c:pt>
                <c:pt idx="1">
                  <c:v> 필요성을 느끼지 못해서</c:v>
                </c:pt>
                <c:pt idx="2">
                  <c:v>검진기관 위치를 몰라서</c:v>
                </c:pt>
                <c:pt idx="3">
                  <c:v>검진을 받을 시간이 없어서</c:v>
                </c:pt>
                <c:pt idx="4">
                  <c:v>검진비용이 비싸서</c:v>
                </c:pt>
              </c:strCache>
            </c:strRef>
          </c:cat>
          <c:val>
            <c:numRef>
              <c:f>Sheet1!$C$3:$C$7</c:f>
              <c:numCache>
                <c:formatCode>General</c:formatCode>
                <c:ptCount val="5"/>
                <c:pt idx="0">
                  <c:v>2.5</c:v>
                </c:pt>
                <c:pt idx="1">
                  <c:v>74.400000000000006</c:v>
                </c:pt>
                <c:pt idx="2">
                  <c:v>0.30000000000000016</c:v>
                </c:pt>
                <c:pt idx="3">
                  <c:v>15.1</c:v>
                </c:pt>
                <c:pt idx="4">
                  <c:v>7.8</c:v>
                </c:pt>
              </c:numCache>
            </c:numRef>
          </c:val>
        </c:ser>
        <c:dLbls>
          <c:showVal val="1"/>
        </c:dLbls>
        <c:overlap val="-25"/>
        <c:axId val="66286720"/>
        <c:axId val="66288256"/>
      </c:barChart>
      <c:catAx>
        <c:axId val="66286720"/>
        <c:scaling>
          <c:orientation val="minMax"/>
        </c:scaling>
        <c:axPos val="l"/>
        <c:majorTickMark val="none"/>
        <c:tickLblPos val="nextTo"/>
        <c:txPr>
          <a:bodyPr/>
          <a:lstStyle/>
          <a:p>
            <a:pPr>
              <a:defRPr sz="1100" b="1" spc="-100" baseline="0">
                <a:ea typeface="맑은 고딕" pitchFamily="50" charset="-127"/>
              </a:defRPr>
            </a:pPr>
            <a:endParaRPr lang="ko-KR"/>
          </a:p>
        </c:txPr>
        <c:crossAx val="66288256"/>
        <c:crosses val="autoZero"/>
        <c:auto val="1"/>
        <c:lblAlgn val="ctr"/>
        <c:lblOffset val="100"/>
      </c:catAx>
      <c:valAx>
        <c:axId val="66288256"/>
        <c:scaling>
          <c:orientation val="minMax"/>
        </c:scaling>
        <c:delete val="1"/>
        <c:axPos val="b"/>
        <c:numFmt formatCode="General" sourceLinked="1"/>
        <c:majorTickMark val="none"/>
        <c:tickLblPos val="none"/>
        <c:crossAx val="66286720"/>
        <c:crosses val="autoZero"/>
        <c:crossBetween val="between"/>
      </c:valAx>
    </c:plotArea>
    <c:plotVisOnly val="1"/>
  </c:chart>
  <c:externalData r:id="rId1"/>
  <c:userShapes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ko-KR"/>
  <c:style val="13"/>
  <c:chart>
    <c:plotArea>
      <c:layout/>
      <c:pieChart>
        <c:varyColors val="1"/>
        <c:ser>
          <c:idx val="0"/>
          <c:order val="0"/>
          <c:dPt>
            <c:idx val="0"/>
            <c:spPr>
              <a:solidFill>
                <a:srgbClr val="C3C563"/>
              </a:solidFill>
            </c:spPr>
          </c:dPt>
          <c:dPt>
            <c:idx val="2"/>
            <c:spPr>
              <a:solidFill>
                <a:srgbClr val="C7D9A3"/>
              </a:solidFill>
            </c:spPr>
          </c:dPt>
          <c:dLbls>
            <c:dLbl>
              <c:idx val="0"/>
              <c:layout>
                <c:manualLayout>
                  <c:x val="-0.16741694262255649"/>
                  <c:y val="6.0812413572556928E-2"/>
                </c:manualLayout>
              </c:layout>
              <c:showVal val="1"/>
            </c:dLbl>
            <c:dLbl>
              <c:idx val="1"/>
              <c:layout>
                <c:manualLayout>
                  <c:x val="0.11381050650267001"/>
                  <c:y val="-0.15850112190947771"/>
                </c:manualLayout>
              </c:layout>
              <c:showVal val="1"/>
            </c:dLbl>
            <c:dLbl>
              <c:idx val="2"/>
              <c:layout>
                <c:manualLayout>
                  <c:x val="9.4484156256514684E-2"/>
                  <c:y val="0.18869691575927017"/>
                </c:manualLayout>
              </c:layout>
              <c:showVal val="1"/>
            </c:dLbl>
            <c:dLbl>
              <c:idx val="3"/>
              <c:delete val="1"/>
            </c:dLbl>
            <c:dLbl>
              <c:idx val="4"/>
              <c:delete val="1"/>
            </c:dLbl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showVal val="1"/>
            <c:showLeaderLines val="1"/>
          </c:dLbls>
          <c:cat>
            <c:strRef>
              <c:f>Sheet1!$A$72:$A$76</c:f>
              <c:strCache>
                <c:ptCount val="5"/>
                <c:pt idx="0">
                  <c:v>매우그렇다</c:v>
                </c:pt>
                <c:pt idx="1">
                  <c:v>그렇다</c:v>
                </c:pt>
                <c:pt idx="2">
                  <c:v>보통</c:v>
                </c:pt>
                <c:pt idx="3">
                  <c:v>그렇지않다</c:v>
                </c:pt>
                <c:pt idx="4">
                  <c:v>매우그렇지않다</c:v>
                </c:pt>
              </c:strCache>
            </c:strRef>
          </c:cat>
          <c:val>
            <c:numRef>
              <c:f>Sheet1!$B$72:$B$76</c:f>
              <c:numCache>
                <c:formatCode>0%</c:formatCode>
                <c:ptCount val="5"/>
                <c:pt idx="0">
                  <c:v>0.45</c:v>
                </c:pt>
                <c:pt idx="1">
                  <c:v>0.3600000000000001</c:v>
                </c:pt>
                <c:pt idx="2">
                  <c:v>0.19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</c:ser>
        <c:firstSliceAng val="0"/>
      </c:pieChart>
    </c:plotArea>
    <c:legend>
      <c:legendPos val="r"/>
      <c:layout/>
      <c:txPr>
        <a:bodyPr/>
        <a:lstStyle/>
        <a:p>
          <a:pPr>
            <a:defRPr sz="1100"/>
          </a:pPr>
          <a:endParaRPr lang="ko-KR"/>
        </a:p>
      </c:txPr>
    </c:legend>
    <c:plotVisOnly val="1"/>
  </c:chart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ko-KR"/>
  <c:style val="16"/>
  <c:chart>
    <c:autoTitleDeleted val="1"/>
    <c:plotArea>
      <c:layout/>
      <c:pieChart>
        <c:varyColors val="1"/>
        <c:ser>
          <c:idx val="0"/>
          <c:order val="0"/>
          <c:dLbls>
            <c:dLbl>
              <c:idx val="0"/>
              <c:layout>
                <c:manualLayout>
                  <c:x val="-0.12349680909175693"/>
                  <c:y val="0.15824899509938925"/>
                </c:manualLayout>
              </c:layout>
              <c:tx>
                <c:rich>
                  <a:bodyPr/>
                  <a:lstStyle/>
                  <a:p>
                    <a:pPr>
                      <a:defRPr sz="1100">
                        <a:solidFill>
                          <a:schemeClr val="tx1"/>
                        </a:solidFill>
                      </a:defRPr>
                    </a:pPr>
                    <a:r>
                      <a:rPr lang="en-US" sz="1100">
                        <a:solidFill>
                          <a:schemeClr val="tx1"/>
                        </a:solidFill>
                      </a:rPr>
                      <a:t>31%</a:t>
                    </a:r>
                  </a:p>
                </c:rich>
              </c:tx>
              <c:spPr/>
              <c:showPercent val="1"/>
            </c:dLbl>
            <c:dLbl>
              <c:idx val="1"/>
              <c:layout>
                <c:manualLayout>
                  <c:x val="-6.0839895013123403E-2"/>
                  <c:y val="-0.20899106143200658"/>
                </c:manualLayout>
              </c:layout>
              <c:spPr/>
              <c:txPr>
                <a:bodyPr/>
                <a:lstStyle/>
                <a:p>
                  <a:pPr>
                    <a:defRPr sz="1100">
                      <a:solidFill>
                        <a:schemeClr val="tx1"/>
                      </a:solidFill>
                    </a:defRPr>
                  </a:pPr>
                  <a:endParaRPr lang="ko-KR"/>
                </a:p>
              </c:txPr>
              <c:showPercent val="1"/>
            </c:dLbl>
            <c:dLbl>
              <c:idx val="2"/>
              <c:layout>
                <c:manualLayout>
                  <c:x val="0.12303258967629063"/>
                  <c:y val="4.2536517174483722E-2"/>
                </c:manualLayout>
              </c:layout>
              <c:tx>
                <c:rich>
                  <a:bodyPr/>
                  <a:lstStyle/>
                  <a:p>
                    <a:pPr>
                      <a:defRPr sz="1100">
                        <a:solidFill>
                          <a:schemeClr val="tx1"/>
                        </a:solidFill>
                      </a:defRPr>
                    </a:pPr>
                    <a:r>
                      <a:rPr lang="en-US" altLang="en-US" sz="1100">
                        <a:solidFill>
                          <a:schemeClr val="tx1"/>
                        </a:solidFill>
                      </a:rPr>
                      <a:t>33%</a:t>
                    </a:r>
                  </a:p>
                </c:rich>
              </c:tx>
              <c:spPr/>
              <c:showPercent val="1"/>
            </c:dLbl>
            <c:dLbl>
              <c:idx val="3"/>
              <c:layout>
                <c:manualLayout>
                  <c:x val="2.7354943576215474E-2"/>
                  <c:y val="0.10098746397958996"/>
                </c:manualLayout>
              </c:layout>
              <c:spPr/>
              <c:txPr>
                <a:bodyPr/>
                <a:lstStyle/>
                <a:p>
                  <a:pPr>
                    <a:defRPr sz="1100">
                      <a:solidFill>
                        <a:schemeClr val="tx1"/>
                      </a:solidFill>
                    </a:defRPr>
                  </a:pPr>
                  <a:endParaRPr lang="ko-KR"/>
                </a:p>
              </c:txPr>
              <c:showPercent val="1"/>
            </c:dLbl>
            <c:dLbl>
              <c:idx val="4"/>
              <c:layout>
                <c:manualLayout>
                  <c:x val="1.7223709980414885E-2"/>
                  <c:y val="9.6300130315878349E-2"/>
                </c:manualLayout>
              </c:layout>
              <c:spPr/>
              <c:txPr>
                <a:bodyPr/>
                <a:lstStyle/>
                <a:p>
                  <a:pPr>
                    <a:defRPr sz="1100">
                      <a:solidFill>
                        <a:schemeClr val="tx1"/>
                      </a:solidFill>
                    </a:defRPr>
                  </a:pPr>
                  <a:endParaRPr lang="ko-KR"/>
                </a:p>
              </c:txPr>
              <c:showPercent val="1"/>
            </c:dLbl>
            <c:txPr>
              <a:bodyPr/>
              <a:lstStyle/>
              <a:p>
                <a:pPr>
                  <a:defRPr sz="1400">
                    <a:solidFill>
                      <a:schemeClr val="tx1"/>
                    </a:solidFill>
                  </a:defRPr>
                </a:pPr>
                <a:endParaRPr lang="ko-KR"/>
              </a:p>
            </c:txPr>
            <c:showPercent val="1"/>
            <c:showLeaderLines val="1"/>
          </c:dLbls>
          <c:cat>
            <c:strRef>
              <c:f>Sheet1!$A$48:$A$52</c:f>
              <c:strCache>
                <c:ptCount val="5"/>
                <c:pt idx="0">
                  <c:v>매우그렇다</c:v>
                </c:pt>
                <c:pt idx="1">
                  <c:v>그렇다</c:v>
                </c:pt>
                <c:pt idx="2">
                  <c:v>보통</c:v>
                </c:pt>
                <c:pt idx="3">
                  <c:v>그렇지않다</c:v>
                </c:pt>
                <c:pt idx="4">
                  <c:v>매우그렇지않다</c:v>
                </c:pt>
              </c:strCache>
            </c:strRef>
          </c:cat>
          <c:val>
            <c:numRef>
              <c:f>Sheet1!$B$48:$B$52</c:f>
              <c:numCache>
                <c:formatCode>0%</c:formatCode>
                <c:ptCount val="5"/>
                <c:pt idx="0">
                  <c:v>0.31000000000000011</c:v>
                </c:pt>
                <c:pt idx="1">
                  <c:v>0.31000000000000011</c:v>
                </c:pt>
                <c:pt idx="2">
                  <c:v>0.32700000000000012</c:v>
                </c:pt>
                <c:pt idx="3">
                  <c:v>3.4000000000000002E-2</c:v>
                </c:pt>
                <c:pt idx="4">
                  <c:v>1.72E-2</c:v>
                </c:pt>
              </c:numCache>
            </c:numRef>
          </c:val>
        </c:ser>
        <c:dLbls>
          <c:showPercent val="1"/>
        </c:dLbls>
        <c:firstSliceAng val="0"/>
      </c:pieChart>
    </c:plotArea>
    <c:legend>
      <c:legendPos val="r"/>
      <c:layout/>
    </c:legend>
    <c:plotVisOnly val="1"/>
  </c:chart>
  <c:externalData r:id="rId1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ko-KR"/>
  <c:style val="5"/>
  <c:chart>
    <c:view3D>
      <c:rAngAx val="1"/>
    </c:view3D>
    <c:plotArea>
      <c:layout/>
      <c:bar3DChart>
        <c:barDir val="col"/>
        <c:grouping val="clustered"/>
        <c:ser>
          <c:idx val="0"/>
          <c:order val="0"/>
          <c:dPt>
            <c:idx val="0"/>
            <c:spPr>
              <a:solidFill>
                <a:schemeClr val="accent3">
                  <a:lumMod val="60000"/>
                  <a:lumOff val="40000"/>
                </a:schemeClr>
              </a:solidFill>
            </c:spPr>
          </c:dPt>
          <c:dPt>
            <c:idx val="1"/>
            <c:spPr>
              <a:solidFill>
                <a:schemeClr val="accent2">
                  <a:lumMod val="60000"/>
                  <a:lumOff val="40000"/>
                </a:schemeClr>
              </a:solidFill>
            </c:spPr>
          </c:dPt>
          <c:dPt>
            <c:idx val="2"/>
            <c:spPr>
              <a:solidFill>
                <a:srgbClr val="FAC182"/>
              </a:solidFill>
            </c:spPr>
          </c:dPt>
          <c:dPt>
            <c:idx val="3"/>
            <c:spPr>
              <a:solidFill>
                <a:schemeClr val="tx2">
                  <a:lumMod val="40000"/>
                  <a:lumOff val="60000"/>
                </a:schemeClr>
              </a:solidFill>
            </c:spPr>
          </c:dPt>
          <c:dLbls>
            <c:dLbl>
              <c:idx val="0"/>
              <c:layout>
                <c:manualLayout>
                  <c:x val="1.6666666666666701E-2"/>
                  <c:y val="-9.2592592592592778E-3"/>
                </c:manualLayout>
              </c:layout>
              <c:spPr/>
              <c:txPr>
                <a:bodyPr/>
                <a:lstStyle/>
                <a:p>
                  <a:pPr>
                    <a:defRPr sz="1200" b="1"/>
                  </a:pPr>
                  <a:endParaRPr lang="ko-KR"/>
                </a:p>
              </c:txPr>
              <c:showVal val="1"/>
            </c:dLbl>
            <c:dLbl>
              <c:idx val="1"/>
              <c:layout>
                <c:manualLayout>
                  <c:x val="8.3333333333333367E-3"/>
                  <c:y val="-1.3888888888888907E-2"/>
                </c:manualLayout>
              </c:layout>
              <c:spPr/>
              <c:txPr>
                <a:bodyPr/>
                <a:lstStyle/>
                <a:p>
                  <a:pPr>
                    <a:defRPr sz="1200" b="1"/>
                  </a:pPr>
                  <a:endParaRPr lang="ko-KR"/>
                </a:p>
              </c:txPr>
              <c:showVal val="1"/>
            </c:dLbl>
            <c:dLbl>
              <c:idx val="2"/>
              <c:layout>
                <c:manualLayout>
                  <c:x val="1.6666666666666684E-2"/>
                  <c:y val="-1.8518518518518535E-2"/>
                </c:manualLayout>
              </c:layout>
              <c:spPr/>
              <c:txPr>
                <a:bodyPr/>
                <a:lstStyle/>
                <a:p>
                  <a:pPr>
                    <a:defRPr sz="1200" b="1"/>
                  </a:pPr>
                  <a:endParaRPr lang="ko-KR"/>
                </a:p>
              </c:txPr>
              <c:showVal val="1"/>
            </c:dLbl>
            <c:dLbl>
              <c:idx val="3"/>
              <c:layout>
                <c:manualLayout>
                  <c:x val="1.6666666666666684E-2"/>
                  <c:y val="-9.2592592592592778E-3"/>
                </c:manualLayout>
              </c:layout>
              <c:spPr/>
              <c:txPr>
                <a:bodyPr/>
                <a:lstStyle/>
                <a:p>
                  <a:pPr>
                    <a:defRPr sz="1200" b="1"/>
                  </a:pPr>
                  <a:endParaRPr lang="ko-KR"/>
                </a:p>
              </c:txPr>
              <c:showVal val="1"/>
            </c:dLbl>
            <c:txPr>
              <a:bodyPr/>
              <a:lstStyle/>
              <a:p>
                <a:pPr>
                  <a:defRPr b="1"/>
                </a:pPr>
                <a:endParaRPr lang="ko-KR"/>
              </a:p>
            </c:txPr>
            <c:showVal val="1"/>
          </c:dLbls>
          <c:cat>
            <c:strRef>
              <c:f>Sheet1!$F$154:$F$157</c:f>
              <c:strCache>
                <c:ptCount val="4"/>
                <c:pt idx="0">
                  <c:v>장소 </c:v>
                </c:pt>
                <c:pt idx="1">
                  <c:v>전체시간</c:v>
                </c:pt>
                <c:pt idx="2">
                  <c:v>강사선정</c:v>
                </c:pt>
                <c:pt idx="3">
                  <c:v>강의내용</c:v>
                </c:pt>
              </c:strCache>
            </c:strRef>
          </c:cat>
          <c:val>
            <c:numRef>
              <c:f>Sheet1!$G$154:$G$157</c:f>
              <c:numCache>
                <c:formatCode>0%</c:formatCode>
                <c:ptCount val="4"/>
                <c:pt idx="0">
                  <c:v>0.87000000000000011</c:v>
                </c:pt>
                <c:pt idx="1">
                  <c:v>0.78</c:v>
                </c:pt>
                <c:pt idx="2">
                  <c:v>0.8600000000000001</c:v>
                </c:pt>
                <c:pt idx="3">
                  <c:v>0.87000000000000011</c:v>
                </c:pt>
              </c:numCache>
            </c:numRef>
          </c:val>
        </c:ser>
        <c:shape val="cylinder"/>
        <c:axId val="70522368"/>
        <c:axId val="70523904"/>
        <c:axId val="0"/>
      </c:bar3DChart>
      <c:catAx>
        <c:axId val="70522368"/>
        <c:scaling>
          <c:orientation val="minMax"/>
        </c:scaling>
        <c:axPos val="b"/>
        <c:tickLblPos val="nextTo"/>
        <c:txPr>
          <a:bodyPr/>
          <a:lstStyle/>
          <a:p>
            <a:pPr>
              <a:defRPr sz="1100" b="1"/>
            </a:pPr>
            <a:endParaRPr lang="ko-KR"/>
          </a:p>
        </c:txPr>
        <c:crossAx val="70523904"/>
        <c:crosses val="autoZero"/>
        <c:auto val="1"/>
        <c:lblAlgn val="ctr"/>
        <c:lblOffset val="100"/>
      </c:catAx>
      <c:valAx>
        <c:axId val="70523904"/>
        <c:scaling>
          <c:orientation val="minMax"/>
        </c:scaling>
        <c:axPos val="l"/>
        <c:majorGridlines/>
        <c:numFmt formatCode="0%" sourceLinked="1"/>
        <c:tickLblPos val="nextTo"/>
        <c:crossAx val="70522368"/>
        <c:crosses val="autoZero"/>
        <c:crossBetween val="between"/>
      </c:valAx>
    </c:plotArea>
    <c:plotVisOnly val="1"/>
  </c:chart>
  <c:externalData r:id="rId1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ko-KR"/>
  <c:chart>
    <c:view3D>
      <c:rAngAx val="1"/>
    </c:view3D>
    <c:plotArea>
      <c:layout/>
      <c:bar3DChart>
        <c:barDir val="col"/>
        <c:grouping val="clustered"/>
        <c:ser>
          <c:idx val="0"/>
          <c:order val="0"/>
          <c:dPt>
            <c:idx val="0"/>
            <c:spPr>
              <a:solidFill>
                <a:schemeClr val="tx2">
                  <a:lumMod val="40000"/>
                  <a:lumOff val="60000"/>
                </a:schemeClr>
              </a:solidFill>
            </c:spPr>
          </c:dPt>
          <c:dPt>
            <c:idx val="1"/>
            <c:spPr>
              <a:solidFill>
                <a:srgbClr val="BD4A47"/>
              </a:solidFill>
            </c:spPr>
          </c:dPt>
          <c:dPt>
            <c:idx val="2"/>
            <c:spPr>
              <a:solidFill>
                <a:srgbClr val="FFD653"/>
              </a:solidFill>
            </c:spPr>
          </c:dPt>
          <c:dLbls>
            <c:dLbl>
              <c:idx val="0"/>
              <c:layout>
                <c:manualLayout>
                  <c:x val="3.0428762390136792E-2"/>
                  <c:y val="-2.7777777777777832E-2"/>
                </c:manualLayout>
              </c:layout>
              <c:showVal val="1"/>
            </c:dLbl>
            <c:dLbl>
              <c:idx val="1"/>
              <c:layout>
                <c:manualLayout>
                  <c:x val="2.766251126376076E-2"/>
                  <c:y val="-3.2407407407407447E-2"/>
                </c:manualLayout>
              </c:layout>
              <c:showVal val="1"/>
            </c:dLbl>
            <c:dLbl>
              <c:idx val="2"/>
              <c:layout>
                <c:manualLayout>
                  <c:x val="2.4896260137384666E-2"/>
                  <c:y val="-4.1666666666666664E-2"/>
                </c:manualLayout>
              </c:layout>
              <c:showVal val="1"/>
            </c:dLbl>
            <c:txPr>
              <a:bodyPr/>
              <a:lstStyle/>
              <a:p>
                <a:pPr>
                  <a:defRPr sz="1100" b="1"/>
                </a:pPr>
                <a:endParaRPr lang="ko-KR"/>
              </a:p>
            </c:txPr>
            <c:showVal val="1"/>
          </c:dLbls>
          <c:cat>
            <c:strRef>
              <c:f>Sheet1!$E$177:$E$179</c:f>
              <c:strCache>
                <c:ptCount val="3"/>
                <c:pt idx="0">
                  <c:v>암예방과 검진을 통한 건강지키기(이유현)</c:v>
                </c:pt>
                <c:pt idx="1">
                  <c:v>암검진 프로그램 안내(송춘화)</c:v>
                </c:pt>
                <c:pt idx="2">
                  <c:v>웰빙 암예방 식단(이정숙)</c:v>
                </c:pt>
              </c:strCache>
            </c:strRef>
          </c:cat>
          <c:val>
            <c:numRef>
              <c:f>Sheet1!$F$177:$F$179</c:f>
              <c:numCache>
                <c:formatCode>0%</c:formatCode>
                <c:ptCount val="3"/>
                <c:pt idx="0">
                  <c:v>0.8680000000000001</c:v>
                </c:pt>
                <c:pt idx="1">
                  <c:v>0.87600000000000011</c:v>
                </c:pt>
                <c:pt idx="2">
                  <c:v>0.87400000000000011</c:v>
                </c:pt>
              </c:numCache>
            </c:numRef>
          </c:val>
        </c:ser>
        <c:shape val="box"/>
        <c:axId val="70579328"/>
        <c:axId val="70580864"/>
        <c:axId val="0"/>
      </c:bar3DChart>
      <c:catAx>
        <c:axId val="70579328"/>
        <c:scaling>
          <c:orientation val="minMax"/>
        </c:scaling>
        <c:axPos val="b"/>
        <c:tickLblPos val="nextTo"/>
        <c:txPr>
          <a:bodyPr/>
          <a:lstStyle/>
          <a:p>
            <a:pPr>
              <a:defRPr sz="800" b="1"/>
            </a:pPr>
            <a:endParaRPr lang="ko-KR"/>
          </a:p>
        </c:txPr>
        <c:crossAx val="70580864"/>
        <c:crosses val="autoZero"/>
        <c:auto val="1"/>
        <c:lblAlgn val="ctr"/>
        <c:lblOffset val="100"/>
      </c:catAx>
      <c:valAx>
        <c:axId val="70580864"/>
        <c:scaling>
          <c:orientation val="minMax"/>
        </c:scaling>
        <c:axPos val="l"/>
        <c:majorGridlines/>
        <c:numFmt formatCode="0%" sourceLinked="1"/>
        <c:tickLblPos val="nextTo"/>
        <c:crossAx val="70579328"/>
        <c:crosses val="autoZero"/>
        <c:crossBetween val="between"/>
      </c:valAx>
    </c:plotArea>
    <c:plotVisOnly val="1"/>
  </c:chart>
  <c:externalData r:id="rId1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ko-KR"/>
  <c:chart>
    <c:title>
      <c:tx>
        <c:rich>
          <a:bodyPr/>
          <a:lstStyle/>
          <a:p>
            <a:pPr>
              <a:defRPr/>
            </a:pPr>
            <a:r>
              <a:rPr lang="ko-KR" altLang="en-US"/>
              <a:t>연령</a:t>
            </a:r>
          </a:p>
        </c:rich>
      </c:tx>
      <c:layout>
        <c:manualLayout>
          <c:xMode val="edge"/>
          <c:yMode val="edge"/>
          <c:x val="0.42500000000000021"/>
          <c:y val="2.8497317600695835E-2"/>
        </c:manualLayout>
      </c:layout>
    </c:title>
    <c:view3D>
      <c:rotX val="30"/>
      <c:perspective val="30"/>
    </c:view3D>
    <c:plotArea>
      <c:layout>
        <c:manualLayout>
          <c:layoutTarget val="inner"/>
          <c:xMode val="edge"/>
          <c:yMode val="edge"/>
          <c:x val="9.3055555555555655E-2"/>
          <c:y val="0.3346895421063571"/>
          <c:w val="0.81388888888888922"/>
          <c:h val="0.65171573494662161"/>
        </c:manualLayout>
      </c:layout>
      <c:pie3DChart>
        <c:varyColors val="1"/>
        <c:ser>
          <c:idx val="0"/>
          <c:order val="0"/>
          <c:dLbls>
            <c:dLbl>
              <c:idx val="0"/>
              <c:layout>
                <c:manualLayout>
                  <c:x val="7.4684383202099733E-2"/>
                  <c:y val="1.8371974336541266E-2"/>
                </c:manualLayout>
              </c:layout>
              <c:showCatName val="1"/>
              <c:showPercent val="1"/>
            </c:dLbl>
            <c:dLbl>
              <c:idx val="3"/>
              <c:layout>
                <c:manualLayout>
                  <c:x val="0.11335629921259838"/>
                  <c:y val="0.10825204141149029"/>
                </c:manualLayout>
              </c:layout>
              <c:showCatName val="1"/>
              <c:showPercent val="1"/>
            </c:dLbl>
            <c:dLbl>
              <c:idx val="4"/>
              <c:layout>
                <c:manualLayout>
                  <c:x val="-4.3988626421697312E-2"/>
                  <c:y val="2.9946048410615364E-2"/>
                </c:manualLayout>
              </c:layout>
              <c:showCatName val="1"/>
              <c:showPercent val="1"/>
            </c:dLbl>
            <c:dLbl>
              <c:idx val="5"/>
              <c:layout>
                <c:manualLayout>
                  <c:x val="3.7972222222222247E-2"/>
                  <c:y val="-1.7507655293088377E-2"/>
                </c:manualLayout>
              </c:layout>
              <c:showCatName val="1"/>
              <c:showPercent val="1"/>
            </c:dLbl>
            <c:txPr>
              <a:bodyPr/>
              <a:lstStyle/>
              <a:p>
                <a:pPr>
                  <a:defRPr sz="1100" b="1"/>
                </a:pPr>
                <a:endParaRPr lang="ko-KR"/>
              </a:p>
            </c:txPr>
            <c:showCatName val="1"/>
            <c:showPercent val="1"/>
            <c:showLeaderLines val="1"/>
          </c:dLbls>
          <c:cat>
            <c:strRef>
              <c:f>통합!$Q$400:$Q$405</c:f>
              <c:strCache>
                <c:ptCount val="6"/>
                <c:pt idx="0">
                  <c:v>80대</c:v>
                </c:pt>
                <c:pt idx="1">
                  <c:v>70대</c:v>
                </c:pt>
                <c:pt idx="2">
                  <c:v>60대</c:v>
                </c:pt>
                <c:pt idx="3">
                  <c:v>50대</c:v>
                </c:pt>
                <c:pt idx="4">
                  <c:v>40대</c:v>
                </c:pt>
                <c:pt idx="5">
                  <c:v>미응답</c:v>
                </c:pt>
              </c:strCache>
            </c:strRef>
          </c:cat>
          <c:val>
            <c:numRef>
              <c:f>통합!$R$400:$R$405</c:f>
              <c:numCache>
                <c:formatCode>General</c:formatCode>
                <c:ptCount val="6"/>
                <c:pt idx="0">
                  <c:v>13</c:v>
                </c:pt>
                <c:pt idx="1">
                  <c:v>159</c:v>
                </c:pt>
                <c:pt idx="2">
                  <c:v>145</c:v>
                </c:pt>
                <c:pt idx="3">
                  <c:v>54</c:v>
                </c:pt>
                <c:pt idx="4">
                  <c:v>9</c:v>
                </c:pt>
                <c:pt idx="5">
                  <c:v>4</c:v>
                </c:pt>
              </c:numCache>
            </c:numRef>
          </c:val>
        </c:ser>
        <c:dLbls>
          <c:showCatName val="1"/>
          <c:showPercent val="1"/>
        </c:dLbls>
      </c:pie3DChart>
    </c:plotArea>
    <c:plotVisOnly val="1"/>
  </c:chart>
  <c:externalData r:id="rId1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ko-KR"/>
  <c:chart>
    <c:title>
      <c:tx>
        <c:rich>
          <a:bodyPr/>
          <a:lstStyle/>
          <a:p>
            <a:pPr>
              <a:defRPr/>
            </a:pPr>
            <a:r>
              <a:rPr lang="ko-KR"/>
              <a:t>성별</a:t>
            </a:r>
          </a:p>
        </c:rich>
      </c:tx>
    </c:title>
    <c:view3D>
      <c:rotX val="30"/>
      <c:perspective val="30"/>
    </c:view3D>
    <c:plotArea>
      <c:layout/>
      <c:pie3DChart>
        <c:varyColors val="1"/>
        <c:ser>
          <c:idx val="0"/>
          <c:order val="0"/>
          <c:dLbls>
            <c:dLbl>
              <c:idx val="2"/>
              <c:layout>
                <c:manualLayout>
                  <c:x val="4.7184373834933908E-2"/>
                  <c:y val="0.12745528274636161"/>
                </c:manualLayout>
              </c:layout>
              <c:showCatName val="1"/>
              <c:showPercent val="1"/>
            </c:dLbl>
            <c:txPr>
              <a:bodyPr/>
              <a:lstStyle/>
              <a:p>
                <a:pPr>
                  <a:defRPr sz="1100" b="1"/>
                </a:pPr>
                <a:endParaRPr lang="ko-KR"/>
              </a:p>
            </c:txPr>
            <c:showCatName val="1"/>
            <c:showPercent val="1"/>
            <c:showLeaderLines val="1"/>
          </c:dLbls>
          <c:cat>
            <c:strRef>
              <c:f>통합!$J$411:$J$413</c:f>
              <c:strCache>
                <c:ptCount val="3"/>
                <c:pt idx="0">
                  <c:v>남자</c:v>
                </c:pt>
                <c:pt idx="1">
                  <c:v>여자</c:v>
                </c:pt>
                <c:pt idx="2">
                  <c:v>미응답</c:v>
                </c:pt>
              </c:strCache>
            </c:strRef>
          </c:cat>
          <c:val>
            <c:numRef>
              <c:f>통합!$K$411:$K$413</c:f>
              <c:numCache>
                <c:formatCode>General</c:formatCode>
                <c:ptCount val="3"/>
                <c:pt idx="0">
                  <c:v>169</c:v>
                </c:pt>
                <c:pt idx="1">
                  <c:v>203</c:v>
                </c:pt>
                <c:pt idx="2">
                  <c:v>11</c:v>
                </c:pt>
              </c:numCache>
            </c:numRef>
          </c:val>
        </c:ser>
        <c:dLbls>
          <c:showCatName val="1"/>
          <c:showPercent val="1"/>
        </c:dLbls>
      </c:pie3DChart>
    </c:plotArea>
    <c:plotVisOnly val="1"/>
  </c:chart>
  <c:externalData r:id="rId1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ko-KR"/>
  <c:style val="26"/>
  <c:chart>
    <c:autoTitleDeleted val="1"/>
    <c:plotArea>
      <c:layout/>
      <c:barChart>
        <c:barDir val="bar"/>
        <c:grouping val="clustered"/>
        <c:ser>
          <c:idx val="2"/>
          <c:order val="0"/>
          <c:tx>
            <c:strRef>
              <c:f>Sheet2!$D$31</c:f>
              <c:strCache>
                <c:ptCount val="1"/>
                <c:pt idx="0">
                  <c:v>미응답</c:v>
                </c:pt>
              </c:strCache>
            </c:strRef>
          </c:tx>
          <c:dLbls>
            <c:dLbl>
              <c:idx val="0"/>
              <c:tx>
                <c:rich>
                  <a:bodyPr/>
                  <a:lstStyle/>
                  <a:p>
                    <a:r>
                      <a:rPr lang="en-US" altLang="en-US"/>
                      <a:t>2(1%)</a:t>
                    </a:r>
                  </a:p>
                </c:rich>
              </c:tx>
              <c:showVal val="1"/>
            </c:dLbl>
            <c:dLbl>
              <c:idx val="1"/>
              <c:tx>
                <c:rich>
                  <a:bodyPr/>
                  <a:lstStyle/>
                  <a:p>
                    <a:r>
                      <a:rPr lang="en-US" altLang="en-US"/>
                      <a:t>6(2%)</a:t>
                    </a:r>
                  </a:p>
                </c:rich>
              </c:tx>
              <c:showVal val="1"/>
            </c:dLbl>
            <c:dLbl>
              <c:idx val="2"/>
              <c:tx>
                <c:rich>
                  <a:bodyPr/>
                  <a:lstStyle/>
                  <a:p>
                    <a:r>
                      <a:rPr lang="en-US" altLang="en-US"/>
                      <a:t>6(2%)</a:t>
                    </a:r>
                  </a:p>
                </c:rich>
              </c:tx>
              <c:showVal val="1"/>
            </c:dLbl>
            <c:dLbl>
              <c:idx val="3"/>
              <c:tx>
                <c:rich>
                  <a:bodyPr/>
                  <a:lstStyle/>
                  <a:p>
                    <a:r>
                      <a:rPr lang="en-US" altLang="en-US"/>
                      <a:t>10(3%)</a:t>
                    </a:r>
                  </a:p>
                </c:rich>
              </c:tx>
              <c:showVal val="1"/>
            </c:dLbl>
            <c:dLbl>
              <c:idx val="4"/>
              <c:tx>
                <c:rich>
                  <a:bodyPr/>
                  <a:lstStyle/>
                  <a:p>
                    <a:r>
                      <a:rPr lang="en-US" altLang="en-US"/>
                      <a:t>6(2%)</a:t>
                    </a:r>
                  </a:p>
                </c:rich>
              </c:tx>
              <c:showVal val="1"/>
            </c:dLbl>
            <c:dLbl>
              <c:idx val="5"/>
              <c:tx>
                <c:rich>
                  <a:bodyPr/>
                  <a:lstStyle/>
                  <a:p>
                    <a:r>
                      <a:rPr lang="en-US" altLang="en-US"/>
                      <a:t>4(1%)</a:t>
                    </a:r>
                  </a:p>
                </c:rich>
              </c:tx>
              <c:showVal val="1"/>
            </c:dLbl>
            <c:dLbl>
              <c:idx val="6"/>
              <c:tx>
                <c:rich>
                  <a:bodyPr/>
                  <a:lstStyle/>
                  <a:p>
                    <a:r>
                      <a:rPr lang="en-US" altLang="en-US"/>
                      <a:t>15(4%)</a:t>
                    </a:r>
                  </a:p>
                </c:rich>
              </c:tx>
              <c:showVal val="1"/>
            </c:dLbl>
            <c:dLbl>
              <c:idx val="7"/>
              <c:tx>
                <c:rich>
                  <a:bodyPr/>
                  <a:lstStyle/>
                  <a:p>
                    <a:r>
                      <a:rPr lang="en-US" altLang="en-US"/>
                      <a:t>5(1%)</a:t>
                    </a:r>
                  </a:p>
                </c:rich>
              </c:tx>
              <c:showVal val="1"/>
            </c:dLbl>
            <c:dLbl>
              <c:idx val="8"/>
              <c:tx>
                <c:rich>
                  <a:bodyPr/>
                  <a:lstStyle/>
                  <a:p>
                    <a:r>
                      <a:rPr lang="en-US" altLang="en-US"/>
                      <a:t>16(4%)</a:t>
                    </a:r>
                  </a:p>
                </c:rich>
              </c:tx>
              <c:showVal val="1"/>
            </c:dLbl>
            <c:showVal val="1"/>
          </c:dLbls>
          <c:cat>
            <c:strRef>
              <c:f>Sheet2!$C$32:$C$40</c:f>
              <c:strCache>
                <c:ptCount val="9"/>
                <c:pt idx="0">
                  <c:v>가족들에게 암 예방을 위해 암 검진을 적극 권유할 것이다.</c:v>
                </c:pt>
                <c:pt idx="1">
                  <c:v>건강한 생활습관을 가지려고 노력하고 있다. </c:v>
                </c:pt>
                <c:pt idx="2">
                  <c:v>65세 이전에는 암 검진을 받을 필요가 없다.</c:v>
                </c:pt>
                <c:pt idx="3">
                  <c:v>고혈압이나 당뇨 등 만성질환이 있는 경우에는 암 검진을 받을 필요가 없다.</c:v>
                </c:pt>
                <c:pt idx="4">
                  <c:v>이전에 암 검진을 받은 경험이 있는 경우는 다시 암 검진을 받을 필요가 없다.</c:v>
                </c:pt>
                <c:pt idx="5">
                  <c:v>암 검진을 받을 경우 모든 암을 발견할 수 있다.</c:v>
                </c:pt>
                <c:pt idx="6">
                  <c:v>암 검진을 잘 받을 경우 암으로 인한 사망을 줄일 수 있다.</c:v>
                </c:pt>
                <c:pt idx="7">
                  <c:v>건강한 생활습관을 가질 경우 암으로 인한 사망을 줄일 수 있다.</c:v>
                </c:pt>
                <c:pt idx="8">
                  <c:v>한국인의 사망원인 중 1위는 암이다.</c:v>
                </c:pt>
              </c:strCache>
            </c:strRef>
          </c:cat>
          <c:val>
            <c:numRef>
              <c:f>Sheet2!$D$32:$D$40</c:f>
              <c:numCache>
                <c:formatCode>General</c:formatCode>
                <c:ptCount val="9"/>
                <c:pt idx="0">
                  <c:v>16</c:v>
                </c:pt>
                <c:pt idx="1">
                  <c:v>5</c:v>
                </c:pt>
                <c:pt idx="2">
                  <c:v>15</c:v>
                </c:pt>
                <c:pt idx="3">
                  <c:v>4</c:v>
                </c:pt>
                <c:pt idx="4">
                  <c:v>6</c:v>
                </c:pt>
                <c:pt idx="5">
                  <c:v>10</c:v>
                </c:pt>
                <c:pt idx="6">
                  <c:v>6</c:v>
                </c:pt>
                <c:pt idx="7">
                  <c:v>6</c:v>
                </c:pt>
                <c:pt idx="8">
                  <c:v>2</c:v>
                </c:pt>
              </c:numCache>
            </c:numRef>
          </c:val>
        </c:ser>
        <c:ser>
          <c:idx val="1"/>
          <c:order val="1"/>
          <c:tx>
            <c:strRef>
              <c:f>Sheet2!$E$31</c:f>
              <c:strCache>
                <c:ptCount val="1"/>
                <c:pt idx="0">
                  <c:v>아니오</c:v>
                </c:pt>
              </c:strCache>
            </c:strRef>
          </c:tx>
          <c:dLbls>
            <c:dLbl>
              <c:idx val="0"/>
              <c:tx>
                <c:rich>
                  <a:bodyPr/>
                  <a:lstStyle/>
                  <a:p>
                    <a:r>
                      <a:rPr lang="en-US" altLang="en-US"/>
                      <a:t>23(6%)</a:t>
                    </a:r>
                  </a:p>
                </c:rich>
              </c:tx>
              <c:showVal val="1"/>
            </c:dLbl>
            <c:dLbl>
              <c:idx val="1"/>
              <c:tx>
                <c:rich>
                  <a:bodyPr/>
                  <a:lstStyle/>
                  <a:p>
                    <a:r>
                      <a:rPr lang="en-US" altLang="en-US"/>
                      <a:t>36(9%)</a:t>
                    </a:r>
                  </a:p>
                </c:rich>
              </c:tx>
              <c:showVal val="1"/>
            </c:dLbl>
            <c:dLbl>
              <c:idx val="2"/>
              <c:tx>
                <c:rich>
                  <a:bodyPr/>
                  <a:lstStyle/>
                  <a:p>
                    <a:r>
                      <a:rPr lang="en-US" altLang="en-US"/>
                      <a:t>25(7%)</a:t>
                    </a:r>
                  </a:p>
                </c:rich>
              </c:tx>
              <c:showVal val="1"/>
            </c:dLbl>
            <c:dLbl>
              <c:idx val="3"/>
              <c:tx>
                <c:rich>
                  <a:bodyPr/>
                  <a:lstStyle/>
                  <a:p>
                    <a:r>
                      <a:rPr lang="en-US" altLang="en-US"/>
                      <a:t>83(21%)</a:t>
                    </a:r>
                  </a:p>
                </c:rich>
              </c:tx>
              <c:showVal val="1"/>
            </c:dLbl>
            <c:dLbl>
              <c:idx val="4"/>
              <c:tx>
                <c:rich>
                  <a:bodyPr/>
                  <a:lstStyle/>
                  <a:p>
                    <a:r>
                      <a:rPr lang="en-US" altLang="en-US"/>
                      <a:t>232(60%)</a:t>
                    </a:r>
                  </a:p>
                </c:rich>
              </c:tx>
              <c:showVal val="1"/>
            </c:dLbl>
            <c:dLbl>
              <c:idx val="5"/>
              <c:tx>
                <c:rich>
                  <a:bodyPr/>
                  <a:lstStyle/>
                  <a:p>
                    <a:r>
                      <a:rPr lang="en-US" altLang="en-US"/>
                      <a:t>247(64%)</a:t>
                    </a:r>
                  </a:p>
                </c:rich>
              </c:tx>
              <c:showVal val="1"/>
            </c:dLbl>
            <c:dLbl>
              <c:idx val="6"/>
              <c:tx>
                <c:rich>
                  <a:bodyPr/>
                  <a:lstStyle/>
                  <a:p>
                    <a:r>
                      <a:rPr lang="en-US" altLang="en-US"/>
                      <a:t>258(67%)</a:t>
                    </a:r>
                  </a:p>
                </c:rich>
              </c:tx>
              <c:showVal val="1"/>
            </c:dLbl>
            <c:dLbl>
              <c:idx val="7"/>
              <c:tx>
                <c:rich>
                  <a:bodyPr/>
                  <a:lstStyle/>
                  <a:p>
                    <a:r>
                      <a:rPr lang="en-US" altLang="en-US"/>
                      <a:t>29(8%)</a:t>
                    </a:r>
                  </a:p>
                </c:rich>
              </c:tx>
              <c:showVal val="1"/>
            </c:dLbl>
            <c:dLbl>
              <c:idx val="8"/>
              <c:tx>
                <c:rich>
                  <a:bodyPr/>
                  <a:lstStyle/>
                  <a:p>
                    <a:r>
                      <a:rPr lang="en-US" altLang="en-US"/>
                      <a:t>24(6%)</a:t>
                    </a:r>
                  </a:p>
                </c:rich>
              </c:tx>
              <c:showVal val="1"/>
            </c:dLbl>
            <c:showVal val="1"/>
          </c:dLbls>
          <c:cat>
            <c:strRef>
              <c:f>Sheet2!$C$32:$C$40</c:f>
              <c:strCache>
                <c:ptCount val="9"/>
                <c:pt idx="0">
                  <c:v>가족들에게 암 예방을 위해 암 검진을 적극 권유할 것이다.</c:v>
                </c:pt>
                <c:pt idx="1">
                  <c:v>건강한 생활습관을 가지려고 노력하고 있다. </c:v>
                </c:pt>
                <c:pt idx="2">
                  <c:v>65세 이전에는 암 검진을 받을 필요가 없다.</c:v>
                </c:pt>
                <c:pt idx="3">
                  <c:v>고혈압이나 당뇨 등 만성질환이 있는 경우에는 암 검진을 받을 필요가 없다.</c:v>
                </c:pt>
                <c:pt idx="4">
                  <c:v>이전에 암 검진을 받은 경험이 있는 경우는 다시 암 검진을 받을 필요가 없다.</c:v>
                </c:pt>
                <c:pt idx="5">
                  <c:v>암 검진을 받을 경우 모든 암을 발견할 수 있다.</c:v>
                </c:pt>
                <c:pt idx="6">
                  <c:v>암 검진을 잘 받을 경우 암으로 인한 사망을 줄일 수 있다.</c:v>
                </c:pt>
                <c:pt idx="7">
                  <c:v>건강한 생활습관을 가질 경우 암으로 인한 사망을 줄일 수 있다.</c:v>
                </c:pt>
                <c:pt idx="8">
                  <c:v>한국인의 사망원인 중 1위는 암이다.</c:v>
                </c:pt>
              </c:strCache>
            </c:strRef>
          </c:cat>
          <c:val>
            <c:numRef>
              <c:f>Sheet2!$E$32:$E$40</c:f>
              <c:numCache>
                <c:formatCode>General</c:formatCode>
                <c:ptCount val="9"/>
                <c:pt idx="0">
                  <c:v>24</c:v>
                </c:pt>
                <c:pt idx="1">
                  <c:v>29</c:v>
                </c:pt>
                <c:pt idx="2">
                  <c:v>258</c:v>
                </c:pt>
                <c:pt idx="3">
                  <c:v>247</c:v>
                </c:pt>
                <c:pt idx="4">
                  <c:v>232</c:v>
                </c:pt>
                <c:pt idx="5">
                  <c:v>83</c:v>
                </c:pt>
                <c:pt idx="6">
                  <c:v>25</c:v>
                </c:pt>
                <c:pt idx="7">
                  <c:v>36</c:v>
                </c:pt>
                <c:pt idx="8">
                  <c:v>23</c:v>
                </c:pt>
              </c:numCache>
            </c:numRef>
          </c:val>
        </c:ser>
        <c:ser>
          <c:idx val="0"/>
          <c:order val="2"/>
          <c:tx>
            <c:strRef>
              <c:f>Sheet2!$F$31</c:f>
              <c:strCache>
                <c:ptCount val="1"/>
                <c:pt idx="0">
                  <c:v>예</c:v>
                </c:pt>
              </c:strCache>
            </c:strRef>
          </c:tx>
          <c:dLbls>
            <c:dLbl>
              <c:idx val="0"/>
              <c:tx>
                <c:rich>
                  <a:bodyPr/>
                  <a:lstStyle/>
                  <a:p>
                    <a:r>
                      <a:rPr lang="en-US" altLang="en-US"/>
                      <a:t>358(93%)</a:t>
                    </a:r>
                  </a:p>
                </c:rich>
              </c:tx>
              <c:showVal val="1"/>
            </c:dLbl>
            <c:dLbl>
              <c:idx val="1"/>
              <c:tx>
                <c:rich>
                  <a:bodyPr/>
                  <a:lstStyle/>
                  <a:p>
                    <a:r>
                      <a:rPr lang="en-US" altLang="en-US"/>
                      <a:t>341(89%)</a:t>
                    </a:r>
                  </a:p>
                </c:rich>
              </c:tx>
              <c:showVal val="1"/>
            </c:dLbl>
            <c:dLbl>
              <c:idx val="2"/>
              <c:tx>
                <c:rich>
                  <a:bodyPr/>
                  <a:lstStyle/>
                  <a:p>
                    <a:r>
                      <a:rPr lang="en-US" altLang="en-US"/>
                      <a:t>352(91%)</a:t>
                    </a:r>
                  </a:p>
                </c:rich>
              </c:tx>
              <c:showVal val="1"/>
            </c:dLbl>
            <c:dLbl>
              <c:idx val="3"/>
              <c:tx>
                <c:rich>
                  <a:bodyPr/>
                  <a:lstStyle/>
                  <a:p>
                    <a:r>
                      <a:rPr lang="en-US" altLang="en-US"/>
                      <a:t>290(76%)</a:t>
                    </a:r>
                  </a:p>
                </c:rich>
              </c:tx>
              <c:showVal val="1"/>
            </c:dLbl>
            <c:dLbl>
              <c:idx val="4"/>
              <c:tx>
                <c:rich>
                  <a:bodyPr/>
                  <a:lstStyle/>
                  <a:p>
                    <a:r>
                      <a:rPr lang="en-US" altLang="en-US"/>
                      <a:t>145(38%)</a:t>
                    </a:r>
                  </a:p>
                </c:rich>
              </c:tx>
              <c:showVal val="1"/>
            </c:dLbl>
            <c:dLbl>
              <c:idx val="5"/>
              <c:tx>
                <c:rich>
                  <a:bodyPr/>
                  <a:lstStyle/>
                  <a:p>
                    <a:r>
                      <a:rPr lang="en-US" altLang="en-US"/>
                      <a:t>132(35%)</a:t>
                    </a:r>
                  </a:p>
                </c:rich>
              </c:tx>
              <c:showVal val="1"/>
            </c:dLbl>
            <c:dLbl>
              <c:idx val="6"/>
              <c:tx>
                <c:rich>
                  <a:bodyPr/>
                  <a:lstStyle/>
                  <a:p>
                    <a:r>
                      <a:rPr lang="en-US" altLang="en-US"/>
                      <a:t>110(29%)</a:t>
                    </a:r>
                  </a:p>
                </c:rich>
              </c:tx>
              <c:showVal val="1"/>
            </c:dLbl>
            <c:dLbl>
              <c:idx val="7"/>
              <c:tx>
                <c:rich>
                  <a:bodyPr/>
                  <a:lstStyle/>
                  <a:p>
                    <a:r>
                      <a:rPr lang="en-US" altLang="en-US"/>
                      <a:t>349(91%)</a:t>
                    </a:r>
                  </a:p>
                </c:rich>
              </c:tx>
              <c:showVal val="1"/>
            </c:dLbl>
            <c:dLbl>
              <c:idx val="8"/>
              <c:tx>
                <c:rich>
                  <a:bodyPr/>
                  <a:lstStyle/>
                  <a:p>
                    <a:r>
                      <a:rPr lang="en-US" altLang="en-US"/>
                      <a:t>343(90%)</a:t>
                    </a:r>
                  </a:p>
                </c:rich>
              </c:tx>
              <c:showVal val="1"/>
            </c:dLbl>
            <c:showVal val="1"/>
          </c:dLbls>
          <c:cat>
            <c:strRef>
              <c:f>Sheet2!$C$32:$C$40</c:f>
              <c:strCache>
                <c:ptCount val="9"/>
                <c:pt idx="0">
                  <c:v>가족들에게 암 예방을 위해 암 검진을 적극 권유할 것이다.</c:v>
                </c:pt>
                <c:pt idx="1">
                  <c:v>건강한 생활습관을 가지려고 노력하고 있다. </c:v>
                </c:pt>
                <c:pt idx="2">
                  <c:v>65세 이전에는 암 검진을 받을 필요가 없다.</c:v>
                </c:pt>
                <c:pt idx="3">
                  <c:v>고혈압이나 당뇨 등 만성질환이 있는 경우에는 암 검진을 받을 필요가 없다.</c:v>
                </c:pt>
                <c:pt idx="4">
                  <c:v>이전에 암 검진을 받은 경험이 있는 경우는 다시 암 검진을 받을 필요가 없다.</c:v>
                </c:pt>
                <c:pt idx="5">
                  <c:v>암 검진을 받을 경우 모든 암을 발견할 수 있다.</c:v>
                </c:pt>
                <c:pt idx="6">
                  <c:v>암 검진을 잘 받을 경우 암으로 인한 사망을 줄일 수 있다.</c:v>
                </c:pt>
                <c:pt idx="7">
                  <c:v>건강한 생활습관을 가질 경우 암으로 인한 사망을 줄일 수 있다.</c:v>
                </c:pt>
                <c:pt idx="8">
                  <c:v>한국인의 사망원인 중 1위는 암이다.</c:v>
                </c:pt>
              </c:strCache>
            </c:strRef>
          </c:cat>
          <c:val>
            <c:numRef>
              <c:f>Sheet2!$F$32:$F$40</c:f>
              <c:numCache>
                <c:formatCode>General</c:formatCode>
                <c:ptCount val="9"/>
                <c:pt idx="0">
                  <c:v>343</c:v>
                </c:pt>
                <c:pt idx="1">
                  <c:v>349</c:v>
                </c:pt>
                <c:pt idx="2">
                  <c:v>110</c:v>
                </c:pt>
                <c:pt idx="3">
                  <c:v>132</c:v>
                </c:pt>
                <c:pt idx="4">
                  <c:v>145</c:v>
                </c:pt>
                <c:pt idx="5">
                  <c:v>290</c:v>
                </c:pt>
                <c:pt idx="6">
                  <c:v>352</c:v>
                </c:pt>
                <c:pt idx="7">
                  <c:v>341</c:v>
                </c:pt>
                <c:pt idx="8">
                  <c:v>358</c:v>
                </c:pt>
              </c:numCache>
            </c:numRef>
          </c:val>
        </c:ser>
        <c:dLbls>
          <c:showVal val="1"/>
        </c:dLbls>
        <c:gapWidth val="120"/>
        <c:overlap val="-10"/>
        <c:axId val="72899584"/>
        <c:axId val="72921856"/>
      </c:barChart>
      <c:catAx>
        <c:axId val="72899584"/>
        <c:scaling>
          <c:orientation val="minMax"/>
        </c:scaling>
        <c:axPos val="l"/>
        <c:majorTickMark val="none"/>
        <c:tickLblPos val="nextTo"/>
        <c:txPr>
          <a:bodyPr/>
          <a:lstStyle/>
          <a:p>
            <a:pPr>
              <a:defRPr sz="1050" b="1"/>
            </a:pPr>
            <a:endParaRPr lang="ko-KR"/>
          </a:p>
        </c:txPr>
        <c:crossAx val="72921856"/>
        <c:crosses val="autoZero"/>
        <c:auto val="1"/>
        <c:lblAlgn val="ctr"/>
        <c:lblOffset val="100"/>
      </c:catAx>
      <c:valAx>
        <c:axId val="72921856"/>
        <c:scaling>
          <c:orientation val="minMax"/>
        </c:scaling>
        <c:delete val="1"/>
        <c:axPos val="b"/>
        <c:numFmt formatCode="General" sourceLinked="1"/>
        <c:tickLblPos val="none"/>
        <c:crossAx val="72899584"/>
        <c:crosses val="autoZero"/>
        <c:crossBetween val="between"/>
      </c:valAx>
    </c:plotArea>
    <c:legend>
      <c:legendPos val="t"/>
    </c:legend>
    <c:plotVisOnly val="1"/>
  </c:chart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3912665-DAAB-41C1-98A4-770785F5D0F6}" type="doc">
      <dgm:prSet loTypeId="urn:microsoft.com/office/officeart/2005/8/layout/radial6" loCatId="relationship" qsTypeId="urn:microsoft.com/office/officeart/2005/8/quickstyle/3d1" qsCatId="3D" csTypeId="urn:microsoft.com/office/officeart/2005/8/colors/colorful1" csCatId="colorful" phldr="1"/>
      <dgm:spPr/>
      <dgm:t>
        <a:bodyPr/>
        <a:lstStyle/>
        <a:p>
          <a:pPr latinLnBrk="1"/>
          <a:endParaRPr lang="ko-KR" altLang="en-US"/>
        </a:p>
      </dgm:t>
    </dgm:pt>
    <dgm:pt modelId="{61667716-6CA8-4137-B8EA-FB712007C692}">
      <dgm:prSet phldrT="[텍스트]" custT="1"/>
      <dgm:spPr/>
      <dgm:t>
        <a:bodyPr/>
        <a:lstStyle/>
        <a:p>
          <a:pPr latinLnBrk="1"/>
          <a:r>
            <a:rPr lang="ko-KR" altLang="en-US" sz="1800" dirty="0" err="1" smtClean="0">
              <a:latin typeface="HY울릉도M" pitchFamily="18" charset="-127"/>
              <a:ea typeface="HY울릉도M" pitchFamily="18" charset="-127"/>
            </a:rPr>
            <a:t>부산지역암센터</a:t>
          </a:r>
          <a:endParaRPr lang="ko-KR" altLang="en-US" sz="1800" dirty="0">
            <a:latin typeface="HY울릉도M" pitchFamily="18" charset="-127"/>
            <a:ea typeface="HY울릉도M" pitchFamily="18" charset="-127"/>
          </a:endParaRPr>
        </a:p>
      </dgm:t>
    </dgm:pt>
    <dgm:pt modelId="{B73ACEA8-650D-45E3-B26F-9578E402990A}" type="parTrans" cxnId="{E937154A-4605-40F7-9263-E704653F6477}">
      <dgm:prSet/>
      <dgm:spPr/>
      <dgm:t>
        <a:bodyPr/>
        <a:lstStyle/>
        <a:p>
          <a:pPr latinLnBrk="1"/>
          <a:endParaRPr lang="ko-KR" altLang="en-US"/>
        </a:p>
      </dgm:t>
    </dgm:pt>
    <dgm:pt modelId="{B4663C54-056D-43F5-A51C-FA41297B449C}" type="sibTrans" cxnId="{E937154A-4605-40F7-9263-E704653F6477}">
      <dgm:prSet/>
      <dgm:spPr/>
      <dgm:t>
        <a:bodyPr/>
        <a:lstStyle/>
        <a:p>
          <a:pPr latinLnBrk="1"/>
          <a:endParaRPr lang="ko-KR" altLang="en-US"/>
        </a:p>
      </dgm:t>
    </dgm:pt>
    <dgm:pt modelId="{8F70BF87-060E-4D00-BC48-AEB5EA158ED7}">
      <dgm:prSet phldrT="[텍스트]" custT="1"/>
      <dgm:spPr/>
      <dgm:t>
        <a:bodyPr/>
        <a:lstStyle/>
        <a:p>
          <a:pPr latinLnBrk="1"/>
          <a:r>
            <a:rPr lang="ko-KR" altLang="en-US" sz="1800" dirty="0" smtClean="0">
              <a:latin typeface="HY울릉도M" pitchFamily="18" charset="-127"/>
              <a:ea typeface="HY울릉도M" pitchFamily="18" charset="-127"/>
            </a:rPr>
            <a:t>부산</a:t>
          </a:r>
          <a:endParaRPr lang="en-US" altLang="ko-KR" sz="1800" dirty="0" smtClean="0">
            <a:latin typeface="HY울릉도M" pitchFamily="18" charset="-127"/>
            <a:ea typeface="HY울릉도M" pitchFamily="18" charset="-127"/>
          </a:endParaRPr>
        </a:p>
        <a:p>
          <a:pPr latinLnBrk="1"/>
          <a:r>
            <a:rPr lang="ko-KR" altLang="en-US" sz="1800" dirty="0" smtClean="0">
              <a:latin typeface="HY울릉도M" pitchFamily="18" charset="-127"/>
              <a:ea typeface="HY울릉도M" pitchFamily="18" charset="-127"/>
            </a:rPr>
            <a:t>광역시</a:t>
          </a:r>
          <a:endParaRPr lang="ko-KR" altLang="en-US" sz="1800" dirty="0">
            <a:latin typeface="HY울릉도M" pitchFamily="18" charset="-127"/>
            <a:ea typeface="HY울릉도M" pitchFamily="18" charset="-127"/>
          </a:endParaRPr>
        </a:p>
      </dgm:t>
    </dgm:pt>
    <dgm:pt modelId="{86FEC46B-DAD7-410B-989E-4A30EE3B6E25}" type="parTrans" cxnId="{67EA65E1-11C8-492D-86BC-DF9663694775}">
      <dgm:prSet/>
      <dgm:spPr/>
      <dgm:t>
        <a:bodyPr/>
        <a:lstStyle/>
        <a:p>
          <a:pPr latinLnBrk="1"/>
          <a:endParaRPr lang="ko-KR" altLang="en-US"/>
        </a:p>
      </dgm:t>
    </dgm:pt>
    <dgm:pt modelId="{752E4F55-2B04-4FCA-A239-F55AEC05FA8A}" type="sibTrans" cxnId="{67EA65E1-11C8-492D-86BC-DF9663694775}">
      <dgm:prSet/>
      <dgm:spPr/>
      <dgm:t>
        <a:bodyPr/>
        <a:lstStyle/>
        <a:p>
          <a:pPr latinLnBrk="1"/>
          <a:endParaRPr lang="ko-KR" altLang="en-US"/>
        </a:p>
      </dgm:t>
    </dgm:pt>
    <dgm:pt modelId="{D6C8D77E-8886-4EE8-8F4B-D80BDD69F755}">
      <dgm:prSet phldrT="[텍스트]" custT="1"/>
      <dgm:spPr/>
      <dgm:t>
        <a:bodyPr/>
        <a:lstStyle/>
        <a:p>
          <a:pPr latinLnBrk="1"/>
          <a:r>
            <a:rPr lang="ko-KR" altLang="en-US" sz="1800" dirty="0" smtClean="0">
              <a:latin typeface="HY울릉도M" pitchFamily="18" charset="-127"/>
              <a:ea typeface="HY울릉도M" pitchFamily="18" charset="-127"/>
            </a:rPr>
            <a:t>구청 및 보건소</a:t>
          </a:r>
          <a:endParaRPr lang="ko-KR" altLang="en-US" sz="1800" dirty="0">
            <a:latin typeface="HY울릉도M" pitchFamily="18" charset="-127"/>
            <a:ea typeface="HY울릉도M" pitchFamily="18" charset="-127"/>
          </a:endParaRPr>
        </a:p>
      </dgm:t>
    </dgm:pt>
    <dgm:pt modelId="{457B9A11-327A-40F3-A16C-8B4F61F93B74}" type="parTrans" cxnId="{B72E39A9-E6CF-4F6A-8CD6-3136465CC910}">
      <dgm:prSet/>
      <dgm:spPr/>
      <dgm:t>
        <a:bodyPr/>
        <a:lstStyle/>
        <a:p>
          <a:pPr latinLnBrk="1"/>
          <a:endParaRPr lang="ko-KR" altLang="en-US"/>
        </a:p>
      </dgm:t>
    </dgm:pt>
    <dgm:pt modelId="{3FB7BA0B-9DC5-40FC-9E4A-6E5694F4A852}" type="sibTrans" cxnId="{B72E39A9-E6CF-4F6A-8CD6-3136465CC910}">
      <dgm:prSet/>
      <dgm:spPr/>
      <dgm:t>
        <a:bodyPr/>
        <a:lstStyle/>
        <a:p>
          <a:pPr latinLnBrk="1"/>
          <a:endParaRPr lang="ko-KR" altLang="en-US"/>
        </a:p>
      </dgm:t>
    </dgm:pt>
    <dgm:pt modelId="{3E7A2DC6-D707-478D-87E5-3707A126ACE1}">
      <dgm:prSet phldrT="[텍스트]" custT="1"/>
      <dgm:spPr/>
      <dgm:t>
        <a:bodyPr/>
        <a:lstStyle/>
        <a:p>
          <a:pPr latinLnBrk="1"/>
          <a:r>
            <a:rPr lang="ko-KR" altLang="en-US" sz="1800" dirty="0" smtClean="0">
              <a:latin typeface="HY울릉도M" pitchFamily="18" charset="-127"/>
              <a:ea typeface="HY울릉도M" pitchFamily="18" charset="-127"/>
            </a:rPr>
            <a:t>의료기관 및 사회복지기관</a:t>
          </a:r>
          <a:endParaRPr lang="ko-KR" altLang="en-US" sz="1800" dirty="0">
            <a:latin typeface="HY울릉도M" pitchFamily="18" charset="-127"/>
            <a:ea typeface="HY울릉도M" pitchFamily="18" charset="-127"/>
          </a:endParaRPr>
        </a:p>
      </dgm:t>
    </dgm:pt>
    <dgm:pt modelId="{B64C3168-F6BD-46BD-B059-74BFAA959FE7}" type="parTrans" cxnId="{A1535431-81DC-40F1-9CCB-94C998077796}">
      <dgm:prSet/>
      <dgm:spPr/>
      <dgm:t>
        <a:bodyPr/>
        <a:lstStyle/>
        <a:p>
          <a:pPr latinLnBrk="1"/>
          <a:endParaRPr lang="ko-KR" altLang="en-US"/>
        </a:p>
      </dgm:t>
    </dgm:pt>
    <dgm:pt modelId="{905D5309-127C-42B8-978D-ABC45D629342}" type="sibTrans" cxnId="{A1535431-81DC-40F1-9CCB-94C998077796}">
      <dgm:prSet/>
      <dgm:spPr/>
      <dgm:t>
        <a:bodyPr/>
        <a:lstStyle/>
        <a:p>
          <a:pPr latinLnBrk="1"/>
          <a:endParaRPr lang="ko-KR" altLang="en-US"/>
        </a:p>
      </dgm:t>
    </dgm:pt>
    <dgm:pt modelId="{E95783B6-2D03-4F2C-B9FC-FE9FC16E95E2}">
      <dgm:prSet phldrT="[텍스트]" custT="1"/>
      <dgm:spPr/>
      <dgm:t>
        <a:bodyPr/>
        <a:lstStyle/>
        <a:p>
          <a:pPr latinLnBrk="1"/>
          <a:r>
            <a:rPr lang="ko-KR" altLang="en-US" sz="1800" dirty="0" smtClean="0">
              <a:latin typeface="HY울릉도M" pitchFamily="18" charset="-127"/>
              <a:ea typeface="HY울릉도M" pitchFamily="18" charset="-127"/>
            </a:rPr>
            <a:t>국립</a:t>
          </a:r>
          <a:endParaRPr lang="en-US" altLang="ko-KR" sz="1800" dirty="0" smtClean="0">
            <a:latin typeface="HY울릉도M" pitchFamily="18" charset="-127"/>
            <a:ea typeface="HY울릉도M" pitchFamily="18" charset="-127"/>
          </a:endParaRPr>
        </a:p>
        <a:p>
          <a:pPr latinLnBrk="1"/>
          <a:r>
            <a:rPr lang="ko-KR" altLang="en-US" sz="1800" dirty="0" err="1" smtClean="0">
              <a:latin typeface="HY울릉도M" pitchFamily="18" charset="-127"/>
              <a:ea typeface="HY울릉도M" pitchFamily="18" charset="-127"/>
            </a:rPr>
            <a:t>암센터</a:t>
          </a:r>
          <a:endParaRPr lang="ko-KR" altLang="en-US" sz="1800" dirty="0">
            <a:latin typeface="HY울릉도M" pitchFamily="18" charset="-127"/>
            <a:ea typeface="HY울릉도M" pitchFamily="18" charset="-127"/>
          </a:endParaRPr>
        </a:p>
      </dgm:t>
    </dgm:pt>
    <dgm:pt modelId="{80DC4CE0-157E-49E1-A3BE-F6912B38E126}" type="parTrans" cxnId="{6C86EA67-D99D-4F12-A58B-803C4F686683}">
      <dgm:prSet/>
      <dgm:spPr/>
      <dgm:t>
        <a:bodyPr/>
        <a:lstStyle/>
        <a:p>
          <a:pPr latinLnBrk="1"/>
          <a:endParaRPr lang="ko-KR" altLang="en-US"/>
        </a:p>
      </dgm:t>
    </dgm:pt>
    <dgm:pt modelId="{CCE7A73A-B4C0-4462-AE75-5A8CD7095ED0}" type="sibTrans" cxnId="{6C86EA67-D99D-4F12-A58B-803C4F686683}">
      <dgm:prSet/>
      <dgm:spPr/>
      <dgm:t>
        <a:bodyPr/>
        <a:lstStyle/>
        <a:p>
          <a:pPr latinLnBrk="1"/>
          <a:endParaRPr lang="ko-KR" altLang="en-US"/>
        </a:p>
      </dgm:t>
    </dgm:pt>
    <dgm:pt modelId="{F3C13E25-E042-47AA-BC35-8DFD23FF5507}">
      <dgm:prSet phldrT="[텍스트]" custT="1"/>
      <dgm:spPr/>
      <dgm:t>
        <a:bodyPr/>
        <a:lstStyle/>
        <a:p>
          <a:pPr latinLnBrk="1"/>
          <a:r>
            <a:rPr lang="ko-KR" altLang="en-US" sz="1800" dirty="0" smtClean="0">
              <a:latin typeface="HY울릉도M" pitchFamily="18" charset="-127"/>
              <a:ea typeface="HY울릉도M" pitchFamily="18" charset="-127"/>
            </a:rPr>
            <a:t>보건</a:t>
          </a:r>
          <a:endParaRPr lang="en-US" altLang="ko-KR" sz="1800" dirty="0" smtClean="0">
            <a:latin typeface="HY울릉도M" pitchFamily="18" charset="-127"/>
            <a:ea typeface="HY울릉도M" pitchFamily="18" charset="-127"/>
          </a:endParaRPr>
        </a:p>
        <a:p>
          <a:pPr latinLnBrk="1"/>
          <a:r>
            <a:rPr lang="ko-KR" altLang="en-US" sz="1800" dirty="0" smtClean="0">
              <a:latin typeface="HY울릉도M" pitchFamily="18" charset="-127"/>
              <a:ea typeface="HY울릉도M" pitchFamily="18" charset="-127"/>
            </a:rPr>
            <a:t>복지부</a:t>
          </a:r>
          <a:endParaRPr lang="ko-KR" altLang="en-US" sz="1800" dirty="0">
            <a:latin typeface="HY울릉도M" pitchFamily="18" charset="-127"/>
            <a:ea typeface="HY울릉도M" pitchFamily="18" charset="-127"/>
          </a:endParaRPr>
        </a:p>
      </dgm:t>
    </dgm:pt>
    <dgm:pt modelId="{A0F2A2CD-7532-4650-A9D9-94DF3D8E8001}" type="parTrans" cxnId="{2ACD2E4E-EA1F-43A4-89DD-C6356FE6F72A}">
      <dgm:prSet/>
      <dgm:spPr/>
      <dgm:t>
        <a:bodyPr/>
        <a:lstStyle/>
        <a:p>
          <a:pPr latinLnBrk="1"/>
          <a:endParaRPr lang="ko-KR" altLang="en-US"/>
        </a:p>
      </dgm:t>
    </dgm:pt>
    <dgm:pt modelId="{99FC91E4-A36B-4608-9A86-DDFE77020743}" type="sibTrans" cxnId="{2ACD2E4E-EA1F-43A4-89DD-C6356FE6F72A}">
      <dgm:prSet/>
      <dgm:spPr/>
      <dgm:t>
        <a:bodyPr/>
        <a:lstStyle/>
        <a:p>
          <a:pPr latinLnBrk="1"/>
          <a:endParaRPr lang="ko-KR" altLang="en-US"/>
        </a:p>
      </dgm:t>
    </dgm:pt>
    <dgm:pt modelId="{9A1AA2A1-22E2-4BC9-B293-0FEBF0637DF5}">
      <dgm:prSet phldrT="[텍스트]" custT="1"/>
      <dgm:spPr/>
      <dgm:t>
        <a:bodyPr/>
        <a:lstStyle/>
        <a:p>
          <a:pPr latinLnBrk="1"/>
          <a:r>
            <a:rPr lang="ko-KR" altLang="en-US" sz="1800" dirty="0" smtClean="0">
              <a:latin typeface="HY울릉도M" pitchFamily="18" charset="-127"/>
              <a:ea typeface="HY울릉도M" pitchFamily="18" charset="-127"/>
            </a:rPr>
            <a:t>국민건강보험관리공단</a:t>
          </a:r>
          <a:endParaRPr lang="ko-KR" altLang="en-US" sz="1800" dirty="0">
            <a:latin typeface="HY울릉도M" pitchFamily="18" charset="-127"/>
            <a:ea typeface="HY울릉도M" pitchFamily="18" charset="-127"/>
          </a:endParaRPr>
        </a:p>
      </dgm:t>
    </dgm:pt>
    <dgm:pt modelId="{8E6E8A74-8E0F-4445-9115-76B61D71627B}" type="parTrans" cxnId="{FB989154-AA53-4D2F-B405-F68D91228BD4}">
      <dgm:prSet/>
      <dgm:spPr/>
      <dgm:t>
        <a:bodyPr/>
        <a:lstStyle/>
        <a:p>
          <a:pPr latinLnBrk="1"/>
          <a:endParaRPr lang="ko-KR" altLang="en-US"/>
        </a:p>
      </dgm:t>
    </dgm:pt>
    <dgm:pt modelId="{712E1479-EDC3-4098-AE93-24F8C2A2DCB2}" type="sibTrans" cxnId="{FB989154-AA53-4D2F-B405-F68D91228BD4}">
      <dgm:prSet/>
      <dgm:spPr/>
      <dgm:t>
        <a:bodyPr/>
        <a:lstStyle/>
        <a:p>
          <a:pPr latinLnBrk="1"/>
          <a:endParaRPr lang="ko-KR" altLang="en-US"/>
        </a:p>
      </dgm:t>
    </dgm:pt>
    <dgm:pt modelId="{700442D2-DE33-4C8B-A212-02FF2D9E9881}">
      <dgm:prSet phldrT="[텍스트]" custT="1"/>
      <dgm:spPr/>
      <dgm:t>
        <a:bodyPr/>
        <a:lstStyle/>
        <a:p>
          <a:pPr latinLnBrk="1"/>
          <a:r>
            <a:rPr lang="ko-KR" altLang="en-US" sz="1800" dirty="0" smtClean="0">
              <a:latin typeface="HY울릉도M" pitchFamily="18" charset="-127"/>
              <a:ea typeface="HY울릉도M" pitchFamily="18" charset="-127"/>
            </a:rPr>
            <a:t>대학 및 산하기관</a:t>
          </a:r>
          <a:endParaRPr lang="ko-KR" altLang="en-US" sz="1800" dirty="0">
            <a:latin typeface="HY울릉도M" pitchFamily="18" charset="-127"/>
            <a:ea typeface="HY울릉도M" pitchFamily="18" charset="-127"/>
          </a:endParaRPr>
        </a:p>
      </dgm:t>
    </dgm:pt>
    <dgm:pt modelId="{2D6759DF-EE81-4043-B7A6-E340420B5CDF}" type="parTrans" cxnId="{0BCC08F9-34A3-493A-B718-02BBF6A058E8}">
      <dgm:prSet/>
      <dgm:spPr/>
      <dgm:t>
        <a:bodyPr/>
        <a:lstStyle/>
        <a:p>
          <a:pPr latinLnBrk="1"/>
          <a:endParaRPr lang="ko-KR" altLang="en-US"/>
        </a:p>
      </dgm:t>
    </dgm:pt>
    <dgm:pt modelId="{F145CB33-1FD8-4726-9B6C-D4742117674D}" type="sibTrans" cxnId="{0BCC08F9-34A3-493A-B718-02BBF6A058E8}">
      <dgm:prSet/>
      <dgm:spPr/>
      <dgm:t>
        <a:bodyPr/>
        <a:lstStyle/>
        <a:p>
          <a:pPr latinLnBrk="1"/>
          <a:endParaRPr lang="ko-KR" altLang="en-US"/>
        </a:p>
      </dgm:t>
    </dgm:pt>
    <dgm:pt modelId="{67A42F83-27DB-4977-8A4D-33B5D0804E4D}">
      <dgm:prSet phldrT="[텍스트]" custT="1"/>
      <dgm:spPr/>
      <dgm:t>
        <a:bodyPr/>
        <a:lstStyle/>
        <a:p>
          <a:pPr latinLnBrk="1"/>
          <a:r>
            <a:rPr lang="ko-KR" altLang="en-US" sz="1800" dirty="0" smtClean="0">
              <a:latin typeface="HY울릉도M" pitchFamily="18" charset="-127"/>
              <a:ea typeface="HY울릉도M" pitchFamily="18" charset="-127"/>
            </a:rPr>
            <a:t>지방자치단체</a:t>
          </a:r>
          <a:endParaRPr lang="ko-KR" altLang="en-US" sz="1800" dirty="0">
            <a:latin typeface="HY울릉도M" pitchFamily="18" charset="-127"/>
            <a:ea typeface="HY울릉도M" pitchFamily="18" charset="-127"/>
          </a:endParaRPr>
        </a:p>
      </dgm:t>
    </dgm:pt>
    <dgm:pt modelId="{2060C0FD-A440-4552-BD57-40762DE201C5}" type="parTrans" cxnId="{8A8A5204-7DCB-4AD2-84A0-D5750BBDDC77}">
      <dgm:prSet/>
      <dgm:spPr/>
      <dgm:t>
        <a:bodyPr/>
        <a:lstStyle/>
        <a:p>
          <a:pPr latinLnBrk="1"/>
          <a:endParaRPr lang="ko-KR" altLang="en-US"/>
        </a:p>
      </dgm:t>
    </dgm:pt>
    <dgm:pt modelId="{69C3C839-0F5B-4B81-A823-B240F3F997CE}" type="sibTrans" cxnId="{8A8A5204-7DCB-4AD2-84A0-D5750BBDDC77}">
      <dgm:prSet/>
      <dgm:spPr/>
      <dgm:t>
        <a:bodyPr/>
        <a:lstStyle/>
        <a:p>
          <a:pPr latinLnBrk="1"/>
          <a:endParaRPr lang="ko-KR" altLang="en-US"/>
        </a:p>
      </dgm:t>
    </dgm:pt>
    <dgm:pt modelId="{38527772-AE95-4D4F-B701-D25B0EFCD721}" type="pres">
      <dgm:prSet presAssocID="{93912665-DAAB-41C1-98A4-770785F5D0F6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55F32FA8-9BE5-4771-AE51-AB912AEDB90B}" type="pres">
      <dgm:prSet presAssocID="{61667716-6CA8-4137-B8EA-FB712007C692}" presName="centerShape" presStyleLbl="node0" presStyleIdx="0" presStyleCnt="1" custScaleY="75405" custLinFactNeighborX="352" custLinFactNeighborY="-1603"/>
      <dgm:spPr/>
      <dgm:t>
        <a:bodyPr/>
        <a:lstStyle/>
        <a:p>
          <a:pPr latinLnBrk="1"/>
          <a:endParaRPr lang="ko-KR" altLang="en-US"/>
        </a:p>
      </dgm:t>
    </dgm:pt>
    <dgm:pt modelId="{2D4B0C9A-C6F4-4779-97D1-429C2EE69E8A}" type="pres">
      <dgm:prSet presAssocID="{8F70BF87-060E-4D00-BC48-AEB5EA158ED7}" presName="node" presStyleLbl="node1" presStyleIdx="0" presStyleCnt="8" custScaleX="110882" custScaleY="113812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04382E8F-C366-46A2-A00B-08E23167C823}" type="pres">
      <dgm:prSet presAssocID="{8F70BF87-060E-4D00-BC48-AEB5EA158ED7}" presName="dummy" presStyleCnt="0"/>
      <dgm:spPr/>
    </dgm:pt>
    <dgm:pt modelId="{352F4975-90D2-42DE-A842-A548DBEB1867}" type="pres">
      <dgm:prSet presAssocID="{752E4F55-2B04-4FCA-A239-F55AEC05FA8A}" presName="sibTrans" presStyleLbl="sibTrans2D1" presStyleIdx="0" presStyleCnt="8"/>
      <dgm:spPr/>
      <dgm:t>
        <a:bodyPr/>
        <a:lstStyle/>
        <a:p>
          <a:pPr latinLnBrk="1"/>
          <a:endParaRPr lang="ko-KR" altLang="en-US"/>
        </a:p>
      </dgm:t>
    </dgm:pt>
    <dgm:pt modelId="{2142FB9C-F29E-42FA-99FE-BA48DEBECC2C}" type="pres">
      <dgm:prSet presAssocID="{D6C8D77E-8886-4EE8-8F4B-D80BDD69F755}" presName="node" presStyleLbl="node1" presStyleIdx="1" presStyleCnt="8" custScaleX="118406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2F60A8F0-7E19-4727-B7F7-86F4C33F15B9}" type="pres">
      <dgm:prSet presAssocID="{D6C8D77E-8886-4EE8-8F4B-D80BDD69F755}" presName="dummy" presStyleCnt="0"/>
      <dgm:spPr/>
    </dgm:pt>
    <dgm:pt modelId="{FEABF884-43AB-410D-83F3-2BAFE3F58FFF}" type="pres">
      <dgm:prSet presAssocID="{3FB7BA0B-9DC5-40FC-9E4A-6E5694F4A852}" presName="sibTrans" presStyleLbl="sibTrans2D1" presStyleIdx="1" presStyleCnt="8"/>
      <dgm:spPr/>
      <dgm:t>
        <a:bodyPr/>
        <a:lstStyle/>
        <a:p>
          <a:pPr latinLnBrk="1"/>
          <a:endParaRPr lang="ko-KR" altLang="en-US"/>
        </a:p>
      </dgm:t>
    </dgm:pt>
    <dgm:pt modelId="{BE3DFF97-1433-4A76-8030-38558E23BBD1}" type="pres">
      <dgm:prSet presAssocID="{3E7A2DC6-D707-478D-87E5-3707A126ACE1}" presName="node" presStyleLbl="node1" presStyleIdx="2" presStyleCnt="8" custScaleX="140078" custScaleY="135214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6DB7CC30-DD8E-45BB-BB32-DA12D1EB61DF}" type="pres">
      <dgm:prSet presAssocID="{3E7A2DC6-D707-478D-87E5-3707A126ACE1}" presName="dummy" presStyleCnt="0"/>
      <dgm:spPr/>
    </dgm:pt>
    <dgm:pt modelId="{C17A354B-C441-497E-B37F-4A8F67E88307}" type="pres">
      <dgm:prSet presAssocID="{905D5309-127C-42B8-978D-ABC45D629342}" presName="sibTrans" presStyleLbl="sibTrans2D1" presStyleIdx="2" presStyleCnt="8"/>
      <dgm:spPr/>
      <dgm:t>
        <a:bodyPr/>
        <a:lstStyle/>
        <a:p>
          <a:pPr latinLnBrk="1"/>
          <a:endParaRPr lang="ko-KR" altLang="en-US"/>
        </a:p>
      </dgm:t>
    </dgm:pt>
    <dgm:pt modelId="{E1D26F82-A08F-4226-AE6A-3AE92F988D08}" type="pres">
      <dgm:prSet presAssocID="{700442D2-DE33-4C8B-A212-02FF2D9E9881}" presName="node" presStyleLbl="node1" presStyleIdx="3" presStyleCnt="8" custScaleX="152702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FB96C60B-493E-4B88-B574-340D3A6E86C8}" type="pres">
      <dgm:prSet presAssocID="{700442D2-DE33-4C8B-A212-02FF2D9E9881}" presName="dummy" presStyleCnt="0"/>
      <dgm:spPr/>
    </dgm:pt>
    <dgm:pt modelId="{3FFC3544-13AC-42A5-A475-61CF97BDC3DB}" type="pres">
      <dgm:prSet presAssocID="{F145CB33-1FD8-4726-9B6C-D4742117674D}" presName="sibTrans" presStyleLbl="sibTrans2D1" presStyleIdx="3" presStyleCnt="8"/>
      <dgm:spPr/>
      <dgm:t>
        <a:bodyPr/>
        <a:lstStyle/>
        <a:p>
          <a:pPr latinLnBrk="1"/>
          <a:endParaRPr lang="ko-KR" altLang="en-US"/>
        </a:p>
      </dgm:t>
    </dgm:pt>
    <dgm:pt modelId="{928C6B01-7E6A-46A7-AD3A-1EACBAEE4ACF}" type="pres">
      <dgm:prSet presAssocID="{67A42F83-27DB-4977-8A4D-33B5D0804E4D}" presName="node" presStyleLbl="node1" presStyleIdx="4" presStyleCnt="8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76199DB2-FBA6-4DF4-AA11-9A4E68A09762}" type="pres">
      <dgm:prSet presAssocID="{67A42F83-27DB-4977-8A4D-33B5D0804E4D}" presName="dummy" presStyleCnt="0"/>
      <dgm:spPr/>
    </dgm:pt>
    <dgm:pt modelId="{657B543E-494E-4DA9-8B47-FB392A3494DA}" type="pres">
      <dgm:prSet presAssocID="{69C3C839-0F5B-4B81-A823-B240F3F997CE}" presName="sibTrans" presStyleLbl="sibTrans2D1" presStyleIdx="4" presStyleCnt="8"/>
      <dgm:spPr/>
      <dgm:t>
        <a:bodyPr/>
        <a:lstStyle/>
        <a:p>
          <a:pPr latinLnBrk="1"/>
          <a:endParaRPr lang="ko-KR" altLang="en-US"/>
        </a:p>
      </dgm:t>
    </dgm:pt>
    <dgm:pt modelId="{0BDCE3C8-BADC-49C3-A548-8D5568AEBA98}" type="pres">
      <dgm:prSet presAssocID="{9A1AA2A1-22E2-4BC9-B293-0FEBF0637DF5}" presName="node" presStyleLbl="node1" presStyleIdx="5" presStyleCnt="8" custScaleX="166166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47CD18E1-FC73-4879-9A7A-9E94B188C7A9}" type="pres">
      <dgm:prSet presAssocID="{9A1AA2A1-22E2-4BC9-B293-0FEBF0637DF5}" presName="dummy" presStyleCnt="0"/>
      <dgm:spPr/>
    </dgm:pt>
    <dgm:pt modelId="{5B2A4E03-EFDE-4BC6-A448-C5334F4DDDBC}" type="pres">
      <dgm:prSet presAssocID="{712E1479-EDC3-4098-AE93-24F8C2A2DCB2}" presName="sibTrans" presStyleLbl="sibTrans2D1" presStyleIdx="5" presStyleCnt="8"/>
      <dgm:spPr/>
      <dgm:t>
        <a:bodyPr/>
        <a:lstStyle/>
        <a:p>
          <a:pPr latinLnBrk="1"/>
          <a:endParaRPr lang="ko-KR" altLang="en-US"/>
        </a:p>
      </dgm:t>
    </dgm:pt>
    <dgm:pt modelId="{229BF987-BB85-455C-9B53-6EB2298E2AB0}" type="pres">
      <dgm:prSet presAssocID="{E95783B6-2D03-4F2C-B9FC-FE9FC16E95E2}" presName="node" presStyleLbl="node1" presStyleIdx="6" presStyleCnt="8" custScaleX="120396" custScaleY="114052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646ACCDF-AAAB-4394-B1CE-353666EAB310}" type="pres">
      <dgm:prSet presAssocID="{E95783B6-2D03-4F2C-B9FC-FE9FC16E95E2}" presName="dummy" presStyleCnt="0"/>
      <dgm:spPr/>
    </dgm:pt>
    <dgm:pt modelId="{CFD807B1-1DA4-46EB-8F11-29ACFAD7B707}" type="pres">
      <dgm:prSet presAssocID="{CCE7A73A-B4C0-4462-AE75-5A8CD7095ED0}" presName="sibTrans" presStyleLbl="sibTrans2D1" presStyleIdx="6" presStyleCnt="8"/>
      <dgm:spPr/>
      <dgm:t>
        <a:bodyPr/>
        <a:lstStyle/>
        <a:p>
          <a:pPr latinLnBrk="1"/>
          <a:endParaRPr lang="ko-KR" altLang="en-US"/>
        </a:p>
      </dgm:t>
    </dgm:pt>
    <dgm:pt modelId="{5BDD63C5-4381-42FC-A41A-54F2859D79F6}" type="pres">
      <dgm:prSet presAssocID="{F3C13E25-E042-47AA-BC35-8DFD23FF5507}" presName="node" presStyleLbl="node1" presStyleIdx="7" presStyleCnt="8" custScaleX="123396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1FEAF39F-6073-4DEF-A878-26BD5F9314F7}" type="pres">
      <dgm:prSet presAssocID="{F3C13E25-E042-47AA-BC35-8DFD23FF5507}" presName="dummy" presStyleCnt="0"/>
      <dgm:spPr/>
    </dgm:pt>
    <dgm:pt modelId="{0AD50779-C62E-4CF1-B566-A3415651CE3E}" type="pres">
      <dgm:prSet presAssocID="{99FC91E4-A36B-4608-9A86-DDFE77020743}" presName="sibTrans" presStyleLbl="sibTrans2D1" presStyleIdx="7" presStyleCnt="8"/>
      <dgm:spPr/>
      <dgm:t>
        <a:bodyPr/>
        <a:lstStyle/>
        <a:p>
          <a:pPr latinLnBrk="1"/>
          <a:endParaRPr lang="ko-KR" altLang="en-US"/>
        </a:p>
      </dgm:t>
    </dgm:pt>
  </dgm:ptLst>
  <dgm:cxnLst>
    <dgm:cxn modelId="{3BE5654B-2F9C-4330-AD5B-F49F5BC32B60}" type="presOf" srcId="{9A1AA2A1-22E2-4BC9-B293-0FEBF0637DF5}" destId="{0BDCE3C8-BADC-49C3-A548-8D5568AEBA98}" srcOrd="0" destOrd="0" presId="urn:microsoft.com/office/officeart/2005/8/layout/radial6"/>
    <dgm:cxn modelId="{93A2F680-C7E3-416D-BAE9-D56C106DC565}" type="presOf" srcId="{3E7A2DC6-D707-478D-87E5-3707A126ACE1}" destId="{BE3DFF97-1433-4A76-8030-38558E23BBD1}" srcOrd="0" destOrd="0" presId="urn:microsoft.com/office/officeart/2005/8/layout/radial6"/>
    <dgm:cxn modelId="{B5CAA93D-9472-4651-A3FF-F13E73185AFB}" type="presOf" srcId="{93912665-DAAB-41C1-98A4-770785F5D0F6}" destId="{38527772-AE95-4D4F-B701-D25B0EFCD721}" srcOrd="0" destOrd="0" presId="urn:microsoft.com/office/officeart/2005/8/layout/radial6"/>
    <dgm:cxn modelId="{648BBA56-3176-4F28-9E46-3FA090AEE71A}" type="presOf" srcId="{CCE7A73A-B4C0-4462-AE75-5A8CD7095ED0}" destId="{CFD807B1-1DA4-46EB-8F11-29ACFAD7B707}" srcOrd="0" destOrd="0" presId="urn:microsoft.com/office/officeart/2005/8/layout/radial6"/>
    <dgm:cxn modelId="{C1562CA3-FFF9-45D4-9C4E-55D1B8D931EF}" type="presOf" srcId="{F3C13E25-E042-47AA-BC35-8DFD23FF5507}" destId="{5BDD63C5-4381-42FC-A41A-54F2859D79F6}" srcOrd="0" destOrd="0" presId="urn:microsoft.com/office/officeart/2005/8/layout/radial6"/>
    <dgm:cxn modelId="{52AF229C-C0E0-478F-B8F2-CEDEF7EEF63A}" type="presOf" srcId="{F145CB33-1FD8-4726-9B6C-D4742117674D}" destId="{3FFC3544-13AC-42A5-A475-61CF97BDC3DB}" srcOrd="0" destOrd="0" presId="urn:microsoft.com/office/officeart/2005/8/layout/radial6"/>
    <dgm:cxn modelId="{8A8A5204-7DCB-4AD2-84A0-D5750BBDDC77}" srcId="{61667716-6CA8-4137-B8EA-FB712007C692}" destId="{67A42F83-27DB-4977-8A4D-33B5D0804E4D}" srcOrd="4" destOrd="0" parTransId="{2060C0FD-A440-4552-BD57-40762DE201C5}" sibTransId="{69C3C839-0F5B-4B81-A823-B240F3F997CE}"/>
    <dgm:cxn modelId="{86D5472A-37F6-4401-B653-439B3B8AF8F9}" type="presOf" srcId="{8F70BF87-060E-4D00-BC48-AEB5EA158ED7}" destId="{2D4B0C9A-C6F4-4779-97D1-429C2EE69E8A}" srcOrd="0" destOrd="0" presId="urn:microsoft.com/office/officeart/2005/8/layout/radial6"/>
    <dgm:cxn modelId="{1B33B548-3A9A-4D1F-B5E4-EF027E6CFD9F}" type="presOf" srcId="{700442D2-DE33-4C8B-A212-02FF2D9E9881}" destId="{E1D26F82-A08F-4226-AE6A-3AE92F988D08}" srcOrd="0" destOrd="0" presId="urn:microsoft.com/office/officeart/2005/8/layout/radial6"/>
    <dgm:cxn modelId="{2EB3E574-67FA-4BF6-BE30-3FA2BE9B524D}" type="presOf" srcId="{61667716-6CA8-4137-B8EA-FB712007C692}" destId="{55F32FA8-9BE5-4771-AE51-AB912AEDB90B}" srcOrd="0" destOrd="0" presId="urn:microsoft.com/office/officeart/2005/8/layout/radial6"/>
    <dgm:cxn modelId="{8A577C2B-219E-453D-90B9-D4B82FE2B4C2}" type="presOf" srcId="{67A42F83-27DB-4977-8A4D-33B5D0804E4D}" destId="{928C6B01-7E6A-46A7-AD3A-1EACBAEE4ACF}" srcOrd="0" destOrd="0" presId="urn:microsoft.com/office/officeart/2005/8/layout/radial6"/>
    <dgm:cxn modelId="{E937154A-4605-40F7-9263-E704653F6477}" srcId="{93912665-DAAB-41C1-98A4-770785F5D0F6}" destId="{61667716-6CA8-4137-B8EA-FB712007C692}" srcOrd="0" destOrd="0" parTransId="{B73ACEA8-650D-45E3-B26F-9578E402990A}" sibTransId="{B4663C54-056D-43F5-A51C-FA41297B449C}"/>
    <dgm:cxn modelId="{0BCC08F9-34A3-493A-B718-02BBF6A058E8}" srcId="{61667716-6CA8-4137-B8EA-FB712007C692}" destId="{700442D2-DE33-4C8B-A212-02FF2D9E9881}" srcOrd="3" destOrd="0" parTransId="{2D6759DF-EE81-4043-B7A6-E340420B5CDF}" sibTransId="{F145CB33-1FD8-4726-9B6C-D4742117674D}"/>
    <dgm:cxn modelId="{A1535431-81DC-40F1-9CCB-94C998077796}" srcId="{61667716-6CA8-4137-B8EA-FB712007C692}" destId="{3E7A2DC6-D707-478D-87E5-3707A126ACE1}" srcOrd="2" destOrd="0" parTransId="{B64C3168-F6BD-46BD-B059-74BFAA959FE7}" sibTransId="{905D5309-127C-42B8-978D-ABC45D629342}"/>
    <dgm:cxn modelId="{CAFE2F69-31A2-453F-BA84-57E2ABF100CD}" type="presOf" srcId="{712E1479-EDC3-4098-AE93-24F8C2A2DCB2}" destId="{5B2A4E03-EFDE-4BC6-A448-C5334F4DDDBC}" srcOrd="0" destOrd="0" presId="urn:microsoft.com/office/officeart/2005/8/layout/radial6"/>
    <dgm:cxn modelId="{67EA65E1-11C8-492D-86BC-DF9663694775}" srcId="{61667716-6CA8-4137-B8EA-FB712007C692}" destId="{8F70BF87-060E-4D00-BC48-AEB5EA158ED7}" srcOrd="0" destOrd="0" parTransId="{86FEC46B-DAD7-410B-989E-4A30EE3B6E25}" sibTransId="{752E4F55-2B04-4FCA-A239-F55AEC05FA8A}"/>
    <dgm:cxn modelId="{F45E7697-3509-4B1C-9BC9-9F842AF3A11A}" type="presOf" srcId="{E95783B6-2D03-4F2C-B9FC-FE9FC16E95E2}" destId="{229BF987-BB85-455C-9B53-6EB2298E2AB0}" srcOrd="0" destOrd="0" presId="urn:microsoft.com/office/officeart/2005/8/layout/radial6"/>
    <dgm:cxn modelId="{B72E39A9-E6CF-4F6A-8CD6-3136465CC910}" srcId="{61667716-6CA8-4137-B8EA-FB712007C692}" destId="{D6C8D77E-8886-4EE8-8F4B-D80BDD69F755}" srcOrd="1" destOrd="0" parTransId="{457B9A11-327A-40F3-A16C-8B4F61F93B74}" sibTransId="{3FB7BA0B-9DC5-40FC-9E4A-6E5694F4A852}"/>
    <dgm:cxn modelId="{6C86EA67-D99D-4F12-A58B-803C4F686683}" srcId="{61667716-6CA8-4137-B8EA-FB712007C692}" destId="{E95783B6-2D03-4F2C-B9FC-FE9FC16E95E2}" srcOrd="6" destOrd="0" parTransId="{80DC4CE0-157E-49E1-A3BE-F6912B38E126}" sibTransId="{CCE7A73A-B4C0-4462-AE75-5A8CD7095ED0}"/>
    <dgm:cxn modelId="{D1589858-739C-4F3A-B94A-73D228FAC1FF}" type="presOf" srcId="{752E4F55-2B04-4FCA-A239-F55AEC05FA8A}" destId="{352F4975-90D2-42DE-A842-A548DBEB1867}" srcOrd="0" destOrd="0" presId="urn:microsoft.com/office/officeart/2005/8/layout/radial6"/>
    <dgm:cxn modelId="{099CB6E9-6AB5-4D83-A3DE-5D60603F31D8}" type="presOf" srcId="{D6C8D77E-8886-4EE8-8F4B-D80BDD69F755}" destId="{2142FB9C-F29E-42FA-99FE-BA48DEBECC2C}" srcOrd="0" destOrd="0" presId="urn:microsoft.com/office/officeart/2005/8/layout/radial6"/>
    <dgm:cxn modelId="{2ACD2E4E-EA1F-43A4-89DD-C6356FE6F72A}" srcId="{61667716-6CA8-4137-B8EA-FB712007C692}" destId="{F3C13E25-E042-47AA-BC35-8DFD23FF5507}" srcOrd="7" destOrd="0" parTransId="{A0F2A2CD-7532-4650-A9D9-94DF3D8E8001}" sibTransId="{99FC91E4-A36B-4608-9A86-DDFE77020743}"/>
    <dgm:cxn modelId="{431F087A-5DB6-4FB0-B822-55A814B571F6}" type="presOf" srcId="{69C3C839-0F5B-4B81-A823-B240F3F997CE}" destId="{657B543E-494E-4DA9-8B47-FB392A3494DA}" srcOrd="0" destOrd="0" presId="urn:microsoft.com/office/officeart/2005/8/layout/radial6"/>
    <dgm:cxn modelId="{F8F13C50-1AF1-4018-9311-DEFD156429DA}" type="presOf" srcId="{99FC91E4-A36B-4608-9A86-DDFE77020743}" destId="{0AD50779-C62E-4CF1-B566-A3415651CE3E}" srcOrd="0" destOrd="0" presId="urn:microsoft.com/office/officeart/2005/8/layout/radial6"/>
    <dgm:cxn modelId="{B4DC8522-55F5-4869-91D3-46EB3ADB0971}" type="presOf" srcId="{3FB7BA0B-9DC5-40FC-9E4A-6E5694F4A852}" destId="{FEABF884-43AB-410D-83F3-2BAFE3F58FFF}" srcOrd="0" destOrd="0" presId="urn:microsoft.com/office/officeart/2005/8/layout/radial6"/>
    <dgm:cxn modelId="{FB989154-AA53-4D2F-B405-F68D91228BD4}" srcId="{61667716-6CA8-4137-B8EA-FB712007C692}" destId="{9A1AA2A1-22E2-4BC9-B293-0FEBF0637DF5}" srcOrd="5" destOrd="0" parTransId="{8E6E8A74-8E0F-4445-9115-76B61D71627B}" sibTransId="{712E1479-EDC3-4098-AE93-24F8C2A2DCB2}"/>
    <dgm:cxn modelId="{DFCC8B1F-CCE3-4E76-970B-9F4182BA5C8A}" type="presOf" srcId="{905D5309-127C-42B8-978D-ABC45D629342}" destId="{C17A354B-C441-497E-B37F-4A8F67E88307}" srcOrd="0" destOrd="0" presId="urn:microsoft.com/office/officeart/2005/8/layout/radial6"/>
    <dgm:cxn modelId="{836C56C0-EAA5-4751-912E-6F4F8002C427}" type="presParOf" srcId="{38527772-AE95-4D4F-B701-D25B0EFCD721}" destId="{55F32FA8-9BE5-4771-AE51-AB912AEDB90B}" srcOrd="0" destOrd="0" presId="urn:microsoft.com/office/officeart/2005/8/layout/radial6"/>
    <dgm:cxn modelId="{807E15C2-B707-4C1E-8800-CF9E1D0B8AA7}" type="presParOf" srcId="{38527772-AE95-4D4F-B701-D25B0EFCD721}" destId="{2D4B0C9A-C6F4-4779-97D1-429C2EE69E8A}" srcOrd="1" destOrd="0" presId="urn:microsoft.com/office/officeart/2005/8/layout/radial6"/>
    <dgm:cxn modelId="{4C60D9C5-E172-46A6-AFC3-961F89DFE073}" type="presParOf" srcId="{38527772-AE95-4D4F-B701-D25B0EFCD721}" destId="{04382E8F-C366-46A2-A00B-08E23167C823}" srcOrd="2" destOrd="0" presId="urn:microsoft.com/office/officeart/2005/8/layout/radial6"/>
    <dgm:cxn modelId="{4FCC1B51-7D0A-449A-9C21-5E4E6E5E2C11}" type="presParOf" srcId="{38527772-AE95-4D4F-B701-D25B0EFCD721}" destId="{352F4975-90D2-42DE-A842-A548DBEB1867}" srcOrd="3" destOrd="0" presId="urn:microsoft.com/office/officeart/2005/8/layout/radial6"/>
    <dgm:cxn modelId="{F7D18888-3FD7-40C9-A616-D99597C4FE9A}" type="presParOf" srcId="{38527772-AE95-4D4F-B701-D25B0EFCD721}" destId="{2142FB9C-F29E-42FA-99FE-BA48DEBECC2C}" srcOrd="4" destOrd="0" presId="urn:microsoft.com/office/officeart/2005/8/layout/radial6"/>
    <dgm:cxn modelId="{7DA13FB8-3336-4DCE-9C77-43AA1EFD59AB}" type="presParOf" srcId="{38527772-AE95-4D4F-B701-D25B0EFCD721}" destId="{2F60A8F0-7E19-4727-B7F7-86F4C33F15B9}" srcOrd="5" destOrd="0" presId="urn:microsoft.com/office/officeart/2005/8/layout/radial6"/>
    <dgm:cxn modelId="{B005E229-53DF-4E4D-87C5-69D5A9222E1C}" type="presParOf" srcId="{38527772-AE95-4D4F-B701-D25B0EFCD721}" destId="{FEABF884-43AB-410D-83F3-2BAFE3F58FFF}" srcOrd="6" destOrd="0" presId="urn:microsoft.com/office/officeart/2005/8/layout/radial6"/>
    <dgm:cxn modelId="{77236520-7B8E-4266-80CF-0A6874FD7C75}" type="presParOf" srcId="{38527772-AE95-4D4F-B701-D25B0EFCD721}" destId="{BE3DFF97-1433-4A76-8030-38558E23BBD1}" srcOrd="7" destOrd="0" presId="urn:microsoft.com/office/officeart/2005/8/layout/radial6"/>
    <dgm:cxn modelId="{29F21FB6-6A0C-4CD3-9E4A-D76C9B15FA55}" type="presParOf" srcId="{38527772-AE95-4D4F-B701-D25B0EFCD721}" destId="{6DB7CC30-DD8E-45BB-BB32-DA12D1EB61DF}" srcOrd="8" destOrd="0" presId="urn:microsoft.com/office/officeart/2005/8/layout/radial6"/>
    <dgm:cxn modelId="{B92C5C91-CF46-4A59-BDA7-F80B8799E573}" type="presParOf" srcId="{38527772-AE95-4D4F-B701-D25B0EFCD721}" destId="{C17A354B-C441-497E-B37F-4A8F67E88307}" srcOrd="9" destOrd="0" presId="urn:microsoft.com/office/officeart/2005/8/layout/radial6"/>
    <dgm:cxn modelId="{11C304FD-C407-40FE-B953-68C81454D26A}" type="presParOf" srcId="{38527772-AE95-4D4F-B701-D25B0EFCD721}" destId="{E1D26F82-A08F-4226-AE6A-3AE92F988D08}" srcOrd="10" destOrd="0" presId="urn:microsoft.com/office/officeart/2005/8/layout/radial6"/>
    <dgm:cxn modelId="{B72660A5-7ADF-4427-B776-66A2D6FB0906}" type="presParOf" srcId="{38527772-AE95-4D4F-B701-D25B0EFCD721}" destId="{FB96C60B-493E-4B88-B574-340D3A6E86C8}" srcOrd="11" destOrd="0" presId="urn:microsoft.com/office/officeart/2005/8/layout/radial6"/>
    <dgm:cxn modelId="{B9F46467-AEDD-4BA9-B649-FEFBEB1BD8B6}" type="presParOf" srcId="{38527772-AE95-4D4F-B701-D25B0EFCD721}" destId="{3FFC3544-13AC-42A5-A475-61CF97BDC3DB}" srcOrd="12" destOrd="0" presId="urn:microsoft.com/office/officeart/2005/8/layout/radial6"/>
    <dgm:cxn modelId="{806AA59C-F06F-4119-A299-12031AFC2E27}" type="presParOf" srcId="{38527772-AE95-4D4F-B701-D25B0EFCD721}" destId="{928C6B01-7E6A-46A7-AD3A-1EACBAEE4ACF}" srcOrd="13" destOrd="0" presId="urn:microsoft.com/office/officeart/2005/8/layout/radial6"/>
    <dgm:cxn modelId="{4578A190-CF7E-4B8C-9162-EB6E1474E03D}" type="presParOf" srcId="{38527772-AE95-4D4F-B701-D25B0EFCD721}" destId="{76199DB2-FBA6-4DF4-AA11-9A4E68A09762}" srcOrd="14" destOrd="0" presId="urn:microsoft.com/office/officeart/2005/8/layout/radial6"/>
    <dgm:cxn modelId="{0EAD5FD6-195A-44C4-904E-B97F9BD7C630}" type="presParOf" srcId="{38527772-AE95-4D4F-B701-D25B0EFCD721}" destId="{657B543E-494E-4DA9-8B47-FB392A3494DA}" srcOrd="15" destOrd="0" presId="urn:microsoft.com/office/officeart/2005/8/layout/radial6"/>
    <dgm:cxn modelId="{18FE130F-BE27-4FC0-B83A-207AEA8CD2A0}" type="presParOf" srcId="{38527772-AE95-4D4F-B701-D25B0EFCD721}" destId="{0BDCE3C8-BADC-49C3-A548-8D5568AEBA98}" srcOrd="16" destOrd="0" presId="urn:microsoft.com/office/officeart/2005/8/layout/radial6"/>
    <dgm:cxn modelId="{5D85E7E4-E22A-4A33-8261-67D7B14553F8}" type="presParOf" srcId="{38527772-AE95-4D4F-B701-D25B0EFCD721}" destId="{47CD18E1-FC73-4879-9A7A-9E94B188C7A9}" srcOrd="17" destOrd="0" presId="urn:microsoft.com/office/officeart/2005/8/layout/radial6"/>
    <dgm:cxn modelId="{39252B56-20C5-45B1-90FF-C6932DB74F18}" type="presParOf" srcId="{38527772-AE95-4D4F-B701-D25B0EFCD721}" destId="{5B2A4E03-EFDE-4BC6-A448-C5334F4DDDBC}" srcOrd="18" destOrd="0" presId="urn:microsoft.com/office/officeart/2005/8/layout/radial6"/>
    <dgm:cxn modelId="{D6E8F95F-0FA7-407A-B82E-2D5ACCD8E4FC}" type="presParOf" srcId="{38527772-AE95-4D4F-B701-D25B0EFCD721}" destId="{229BF987-BB85-455C-9B53-6EB2298E2AB0}" srcOrd="19" destOrd="0" presId="urn:microsoft.com/office/officeart/2005/8/layout/radial6"/>
    <dgm:cxn modelId="{BFBEEAC6-8828-4F12-9A8F-8145142DBCEE}" type="presParOf" srcId="{38527772-AE95-4D4F-B701-D25B0EFCD721}" destId="{646ACCDF-AAAB-4394-B1CE-353666EAB310}" srcOrd="20" destOrd="0" presId="urn:microsoft.com/office/officeart/2005/8/layout/radial6"/>
    <dgm:cxn modelId="{A593107E-3F84-4948-8E5C-0DB6ABF57AA1}" type="presParOf" srcId="{38527772-AE95-4D4F-B701-D25B0EFCD721}" destId="{CFD807B1-1DA4-46EB-8F11-29ACFAD7B707}" srcOrd="21" destOrd="0" presId="urn:microsoft.com/office/officeart/2005/8/layout/radial6"/>
    <dgm:cxn modelId="{BFBD05D0-FA28-4217-A4D8-A26764D5D7C3}" type="presParOf" srcId="{38527772-AE95-4D4F-B701-D25B0EFCD721}" destId="{5BDD63C5-4381-42FC-A41A-54F2859D79F6}" srcOrd="22" destOrd="0" presId="urn:microsoft.com/office/officeart/2005/8/layout/radial6"/>
    <dgm:cxn modelId="{5253D305-7C98-4449-989F-D9D7BB5B5D54}" type="presParOf" srcId="{38527772-AE95-4D4F-B701-D25B0EFCD721}" destId="{1FEAF39F-6073-4DEF-A878-26BD5F9314F7}" srcOrd="23" destOrd="0" presId="urn:microsoft.com/office/officeart/2005/8/layout/radial6"/>
    <dgm:cxn modelId="{5B7F3A19-0D29-41C8-A01D-FDB726908B5E}" type="presParOf" srcId="{38527772-AE95-4D4F-B701-D25B0EFCD721}" destId="{0AD50779-C62E-4CF1-B566-A3415651CE3E}" srcOrd="24" destOrd="0" presId="urn:microsoft.com/office/officeart/2005/8/layout/radial6"/>
  </dgm:cxnLst>
  <dgm:bg>
    <a:noFill/>
  </dgm:bg>
  <dgm:whole/>
  <dgm:extLst>
    <a:ext uri="http://schemas.microsoft.com/office/drawing/2008/diagram">
      <dsp:dataModelExt xmlns:dsp="http://schemas.microsoft.com/office/drawing/2008/diagram" xmlns="" relId="rId14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0AD50779-C62E-4CF1-B566-A3415651CE3E}">
      <dsp:nvSpPr>
        <dsp:cNvPr id="0" name=""/>
        <dsp:cNvSpPr/>
      </dsp:nvSpPr>
      <dsp:spPr>
        <a:xfrm>
          <a:off x="2293643" y="506022"/>
          <a:ext cx="4242293" cy="4242293"/>
        </a:xfrm>
        <a:prstGeom prst="blockArc">
          <a:avLst>
            <a:gd name="adj1" fmla="val 13500000"/>
            <a:gd name="adj2" fmla="val 16200000"/>
            <a:gd name="adj3" fmla="val 3429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FD807B1-1DA4-46EB-8F11-29ACFAD7B707}">
      <dsp:nvSpPr>
        <dsp:cNvPr id="0" name=""/>
        <dsp:cNvSpPr/>
      </dsp:nvSpPr>
      <dsp:spPr>
        <a:xfrm>
          <a:off x="2293643" y="506022"/>
          <a:ext cx="4242293" cy="4242293"/>
        </a:xfrm>
        <a:prstGeom prst="blockArc">
          <a:avLst>
            <a:gd name="adj1" fmla="val 10800000"/>
            <a:gd name="adj2" fmla="val 13500000"/>
            <a:gd name="adj3" fmla="val 3429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B2A4E03-EFDE-4BC6-A448-C5334F4DDDBC}">
      <dsp:nvSpPr>
        <dsp:cNvPr id="0" name=""/>
        <dsp:cNvSpPr/>
      </dsp:nvSpPr>
      <dsp:spPr>
        <a:xfrm>
          <a:off x="2293643" y="506022"/>
          <a:ext cx="4242293" cy="4242293"/>
        </a:xfrm>
        <a:prstGeom prst="blockArc">
          <a:avLst>
            <a:gd name="adj1" fmla="val 8100000"/>
            <a:gd name="adj2" fmla="val 10800000"/>
            <a:gd name="adj3" fmla="val 3429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57B543E-494E-4DA9-8B47-FB392A3494DA}">
      <dsp:nvSpPr>
        <dsp:cNvPr id="0" name=""/>
        <dsp:cNvSpPr/>
      </dsp:nvSpPr>
      <dsp:spPr>
        <a:xfrm>
          <a:off x="2293643" y="506022"/>
          <a:ext cx="4242293" cy="4242293"/>
        </a:xfrm>
        <a:prstGeom prst="blockArc">
          <a:avLst>
            <a:gd name="adj1" fmla="val 5400000"/>
            <a:gd name="adj2" fmla="val 8100000"/>
            <a:gd name="adj3" fmla="val 3429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FFC3544-13AC-42A5-A475-61CF97BDC3DB}">
      <dsp:nvSpPr>
        <dsp:cNvPr id="0" name=""/>
        <dsp:cNvSpPr/>
      </dsp:nvSpPr>
      <dsp:spPr>
        <a:xfrm>
          <a:off x="2293643" y="506022"/>
          <a:ext cx="4242293" cy="4242293"/>
        </a:xfrm>
        <a:prstGeom prst="blockArc">
          <a:avLst>
            <a:gd name="adj1" fmla="val 2700000"/>
            <a:gd name="adj2" fmla="val 5400000"/>
            <a:gd name="adj3" fmla="val 3429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17A354B-C441-497E-B37F-4A8F67E88307}">
      <dsp:nvSpPr>
        <dsp:cNvPr id="0" name=""/>
        <dsp:cNvSpPr/>
      </dsp:nvSpPr>
      <dsp:spPr>
        <a:xfrm>
          <a:off x="2293643" y="506022"/>
          <a:ext cx="4242293" cy="4242293"/>
        </a:xfrm>
        <a:prstGeom prst="blockArc">
          <a:avLst>
            <a:gd name="adj1" fmla="val 0"/>
            <a:gd name="adj2" fmla="val 2700000"/>
            <a:gd name="adj3" fmla="val 3429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EABF884-43AB-410D-83F3-2BAFE3F58FFF}">
      <dsp:nvSpPr>
        <dsp:cNvPr id="0" name=""/>
        <dsp:cNvSpPr/>
      </dsp:nvSpPr>
      <dsp:spPr>
        <a:xfrm>
          <a:off x="2293643" y="506022"/>
          <a:ext cx="4242293" cy="4242293"/>
        </a:xfrm>
        <a:prstGeom prst="blockArc">
          <a:avLst>
            <a:gd name="adj1" fmla="val 18900000"/>
            <a:gd name="adj2" fmla="val 0"/>
            <a:gd name="adj3" fmla="val 3429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52F4975-90D2-42DE-A842-A548DBEB1867}">
      <dsp:nvSpPr>
        <dsp:cNvPr id="0" name=""/>
        <dsp:cNvSpPr/>
      </dsp:nvSpPr>
      <dsp:spPr>
        <a:xfrm>
          <a:off x="2293643" y="506022"/>
          <a:ext cx="4242293" cy="4242293"/>
        </a:xfrm>
        <a:prstGeom prst="blockArc">
          <a:avLst>
            <a:gd name="adj1" fmla="val 16200000"/>
            <a:gd name="adj2" fmla="val 18900000"/>
            <a:gd name="adj3" fmla="val 3429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5F32FA8-9BE5-4771-AE51-AB912AEDB90B}">
      <dsp:nvSpPr>
        <dsp:cNvPr id="0" name=""/>
        <dsp:cNvSpPr/>
      </dsp:nvSpPr>
      <dsp:spPr>
        <a:xfrm>
          <a:off x="3707910" y="2016241"/>
          <a:ext cx="1443113" cy="1088179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800" kern="1200" dirty="0" err="1" smtClean="0">
              <a:latin typeface="HY울릉도M" pitchFamily="18" charset="-127"/>
              <a:ea typeface="HY울릉도M" pitchFamily="18" charset="-127"/>
            </a:rPr>
            <a:t>부산지역암센터</a:t>
          </a:r>
          <a:endParaRPr lang="ko-KR" altLang="en-US" sz="1800" kern="1200" dirty="0">
            <a:latin typeface="HY울릉도M" pitchFamily="18" charset="-127"/>
            <a:ea typeface="HY울릉도M" pitchFamily="18" charset="-127"/>
          </a:endParaRPr>
        </a:p>
      </dsp:txBody>
      <dsp:txXfrm>
        <a:off x="3707910" y="2016241"/>
        <a:ext cx="1443113" cy="1088179"/>
      </dsp:txXfrm>
    </dsp:sp>
    <dsp:sp modelId="{2D4B0C9A-C6F4-4779-97D1-429C2EE69E8A}">
      <dsp:nvSpPr>
        <dsp:cNvPr id="0" name=""/>
        <dsp:cNvSpPr/>
      </dsp:nvSpPr>
      <dsp:spPr>
        <a:xfrm>
          <a:off x="3854736" y="-32463"/>
          <a:ext cx="1120107" cy="1149705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800" kern="1200" dirty="0" smtClean="0">
              <a:latin typeface="HY울릉도M" pitchFamily="18" charset="-127"/>
              <a:ea typeface="HY울릉도M" pitchFamily="18" charset="-127"/>
            </a:rPr>
            <a:t>부산</a:t>
          </a:r>
          <a:endParaRPr lang="en-US" altLang="ko-KR" sz="1800" kern="1200" dirty="0" smtClean="0">
            <a:latin typeface="HY울릉도M" pitchFamily="18" charset="-127"/>
            <a:ea typeface="HY울릉도M" pitchFamily="18" charset="-127"/>
          </a:endParaRPr>
        </a:p>
        <a:p>
          <a:pPr lvl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800" kern="1200" dirty="0" smtClean="0">
              <a:latin typeface="HY울릉도M" pitchFamily="18" charset="-127"/>
              <a:ea typeface="HY울릉도M" pitchFamily="18" charset="-127"/>
            </a:rPr>
            <a:t>광역시</a:t>
          </a:r>
          <a:endParaRPr lang="ko-KR" altLang="en-US" sz="1800" kern="1200" dirty="0">
            <a:latin typeface="HY울릉도M" pitchFamily="18" charset="-127"/>
            <a:ea typeface="HY울릉도M" pitchFamily="18" charset="-127"/>
          </a:endParaRPr>
        </a:p>
      </dsp:txBody>
      <dsp:txXfrm>
        <a:off x="3854736" y="-32463"/>
        <a:ext cx="1120107" cy="1149705"/>
      </dsp:txXfrm>
    </dsp:sp>
    <dsp:sp modelId="{2142FB9C-F29E-42FA-99FE-BA48DEBECC2C}">
      <dsp:nvSpPr>
        <dsp:cNvPr id="0" name=""/>
        <dsp:cNvSpPr/>
      </dsp:nvSpPr>
      <dsp:spPr>
        <a:xfrm>
          <a:off x="5290895" y="647917"/>
          <a:ext cx="1196113" cy="1010179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800" kern="1200" dirty="0" smtClean="0">
              <a:latin typeface="HY울릉도M" pitchFamily="18" charset="-127"/>
              <a:ea typeface="HY울릉도M" pitchFamily="18" charset="-127"/>
            </a:rPr>
            <a:t>구청 및 보건소</a:t>
          </a:r>
          <a:endParaRPr lang="ko-KR" altLang="en-US" sz="1800" kern="1200" dirty="0">
            <a:latin typeface="HY울릉도M" pitchFamily="18" charset="-127"/>
            <a:ea typeface="HY울릉도M" pitchFamily="18" charset="-127"/>
          </a:endParaRPr>
        </a:p>
      </dsp:txBody>
      <dsp:txXfrm>
        <a:off x="5290895" y="647917"/>
        <a:ext cx="1196113" cy="1010179"/>
      </dsp:txXfrm>
    </dsp:sp>
    <dsp:sp modelId="{BE3DFF97-1433-4A76-8030-38558E23BBD1}">
      <dsp:nvSpPr>
        <dsp:cNvPr id="0" name=""/>
        <dsp:cNvSpPr/>
      </dsp:nvSpPr>
      <dsp:spPr>
        <a:xfrm>
          <a:off x="5792050" y="1944217"/>
          <a:ext cx="1415039" cy="1365903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800" kern="1200" dirty="0" smtClean="0">
              <a:latin typeface="HY울릉도M" pitchFamily="18" charset="-127"/>
              <a:ea typeface="HY울릉도M" pitchFamily="18" charset="-127"/>
            </a:rPr>
            <a:t>의료기관 및 사회복지기관</a:t>
          </a:r>
          <a:endParaRPr lang="ko-KR" altLang="en-US" sz="1800" kern="1200" dirty="0">
            <a:latin typeface="HY울릉도M" pitchFamily="18" charset="-127"/>
            <a:ea typeface="HY울릉도M" pitchFamily="18" charset="-127"/>
          </a:endParaRPr>
        </a:p>
      </dsp:txBody>
      <dsp:txXfrm>
        <a:off x="5792050" y="1944217"/>
        <a:ext cx="1415039" cy="1365903"/>
      </dsp:txXfrm>
    </dsp:sp>
    <dsp:sp modelId="{E1D26F82-A08F-4226-AE6A-3AE92F988D08}">
      <dsp:nvSpPr>
        <dsp:cNvPr id="0" name=""/>
        <dsp:cNvSpPr/>
      </dsp:nvSpPr>
      <dsp:spPr>
        <a:xfrm>
          <a:off x="5117670" y="3596241"/>
          <a:ext cx="1542564" cy="1010179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800" kern="1200" dirty="0" smtClean="0">
              <a:latin typeface="HY울릉도M" pitchFamily="18" charset="-127"/>
              <a:ea typeface="HY울릉도M" pitchFamily="18" charset="-127"/>
            </a:rPr>
            <a:t>대학 및 산하기관</a:t>
          </a:r>
          <a:endParaRPr lang="ko-KR" altLang="en-US" sz="1800" kern="1200" dirty="0">
            <a:latin typeface="HY울릉도M" pitchFamily="18" charset="-127"/>
            <a:ea typeface="HY울릉도M" pitchFamily="18" charset="-127"/>
          </a:endParaRPr>
        </a:p>
      </dsp:txBody>
      <dsp:txXfrm>
        <a:off x="5117670" y="3596241"/>
        <a:ext cx="1542564" cy="1010179"/>
      </dsp:txXfrm>
    </dsp:sp>
    <dsp:sp modelId="{928C6B01-7E6A-46A7-AD3A-1EACBAEE4ACF}">
      <dsp:nvSpPr>
        <dsp:cNvPr id="0" name=""/>
        <dsp:cNvSpPr/>
      </dsp:nvSpPr>
      <dsp:spPr>
        <a:xfrm>
          <a:off x="3909700" y="4206859"/>
          <a:ext cx="1010179" cy="1010179"/>
        </a:xfrm>
        <a:prstGeom prst="ellipse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800" kern="1200" dirty="0" smtClean="0">
              <a:latin typeface="HY울릉도M" pitchFamily="18" charset="-127"/>
              <a:ea typeface="HY울릉도M" pitchFamily="18" charset="-127"/>
            </a:rPr>
            <a:t>지방자치단체</a:t>
          </a:r>
          <a:endParaRPr lang="ko-KR" altLang="en-US" sz="1800" kern="1200" dirty="0">
            <a:latin typeface="HY울릉도M" pitchFamily="18" charset="-127"/>
            <a:ea typeface="HY울릉도M" pitchFamily="18" charset="-127"/>
          </a:endParaRPr>
        </a:p>
      </dsp:txBody>
      <dsp:txXfrm>
        <a:off x="3909700" y="4206859"/>
        <a:ext cx="1010179" cy="1010179"/>
      </dsp:txXfrm>
    </dsp:sp>
    <dsp:sp modelId="{0BDCE3C8-BADC-49C3-A548-8D5568AEBA98}">
      <dsp:nvSpPr>
        <dsp:cNvPr id="0" name=""/>
        <dsp:cNvSpPr/>
      </dsp:nvSpPr>
      <dsp:spPr>
        <a:xfrm>
          <a:off x="2101340" y="3596241"/>
          <a:ext cx="1678574" cy="1010179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800" kern="1200" dirty="0" smtClean="0">
              <a:latin typeface="HY울릉도M" pitchFamily="18" charset="-127"/>
              <a:ea typeface="HY울릉도M" pitchFamily="18" charset="-127"/>
            </a:rPr>
            <a:t>국민건강보험관리공단</a:t>
          </a:r>
          <a:endParaRPr lang="ko-KR" altLang="en-US" sz="1800" kern="1200" dirty="0">
            <a:latin typeface="HY울릉도M" pitchFamily="18" charset="-127"/>
            <a:ea typeface="HY울릉도M" pitchFamily="18" charset="-127"/>
          </a:endParaRPr>
        </a:p>
      </dsp:txBody>
      <dsp:txXfrm>
        <a:off x="2101340" y="3596241"/>
        <a:ext cx="1678574" cy="1010179"/>
      </dsp:txXfrm>
    </dsp:sp>
    <dsp:sp modelId="{229BF987-BB85-455C-9B53-6EB2298E2AB0}">
      <dsp:nvSpPr>
        <dsp:cNvPr id="0" name=""/>
        <dsp:cNvSpPr/>
      </dsp:nvSpPr>
      <dsp:spPr>
        <a:xfrm>
          <a:off x="1721902" y="2051104"/>
          <a:ext cx="1216215" cy="1152129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800" kern="1200" dirty="0" smtClean="0">
              <a:latin typeface="HY울릉도M" pitchFamily="18" charset="-127"/>
              <a:ea typeface="HY울릉도M" pitchFamily="18" charset="-127"/>
            </a:rPr>
            <a:t>국립</a:t>
          </a:r>
          <a:endParaRPr lang="en-US" altLang="ko-KR" sz="1800" kern="1200" dirty="0" smtClean="0">
            <a:latin typeface="HY울릉도M" pitchFamily="18" charset="-127"/>
            <a:ea typeface="HY울릉도M" pitchFamily="18" charset="-127"/>
          </a:endParaRPr>
        </a:p>
        <a:p>
          <a:pPr lvl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800" kern="1200" dirty="0" err="1" smtClean="0">
              <a:latin typeface="HY울릉도M" pitchFamily="18" charset="-127"/>
              <a:ea typeface="HY울릉도M" pitchFamily="18" charset="-127"/>
            </a:rPr>
            <a:t>암센터</a:t>
          </a:r>
          <a:endParaRPr lang="ko-KR" altLang="en-US" sz="1800" kern="1200" dirty="0">
            <a:latin typeface="HY울릉도M" pitchFamily="18" charset="-127"/>
            <a:ea typeface="HY울릉도M" pitchFamily="18" charset="-127"/>
          </a:endParaRPr>
        </a:p>
      </dsp:txBody>
      <dsp:txXfrm>
        <a:off x="1721902" y="2051104"/>
        <a:ext cx="1216215" cy="1152129"/>
      </dsp:txXfrm>
    </dsp:sp>
    <dsp:sp modelId="{5BDD63C5-4381-42FC-A41A-54F2859D79F6}">
      <dsp:nvSpPr>
        <dsp:cNvPr id="0" name=""/>
        <dsp:cNvSpPr/>
      </dsp:nvSpPr>
      <dsp:spPr>
        <a:xfrm>
          <a:off x="2317367" y="647917"/>
          <a:ext cx="1246520" cy="1010179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800" kern="1200" dirty="0" smtClean="0">
              <a:latin typeface="HY울릉도M" pitchFamily="18" charset="-127"/>
              <a:ea typeface="HY울릉도M" pitchFamily="18" charset="-127"/>
            </a:rPr>
            <a:t>보건</a:t>
          </a:r>
          <a:endParaRPr lang="en-US" altLang="ko-KR" sz="1800" kern="1200" dirty="0" smtClean="0">
            <a:latin typeface="HY울릉도M" pitchFamily="18" charset="-127"/>
            <a:ea typeface="HY울릉도M" pitchFamily="18" charset="-127"/>
          </a:endParaRPr>
        </a:p>
        <a:p>
          <a:pPr lvl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800" kern="1200" dirty="0" smtClean="0">
              <a:latin typeface="HY울릉도M" pitchFamily="18" charset="-127"/>
              <a:ea typeface="HY울릉도M" pitchFamily="18" charset="-127"/>
            </a:rPr>
            <a:t>복지부</a:t>
          </a:r>
          <a:endParaRPr lang="ko-KR" altLang="en-US" sz="1800" kern="1200" dirty="0">
            <a:latin typeface="HY울릉도M" pitchFamily="18" charset="-127"/>
            <a:ea typeface="HY울릉도M" pitchFamily="18" charset="-127"/>
          </a:endParaRPr>
        </a:p>
      </dsp:txBody>
      <dsp:txXfrm>
        <a:off x="2317367" y="647917"/>
        <a:ext cx="1246520" cy="101017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drawing3.xml.rels><?xml version="1.0" encoding="UTF-8" standalone="yes"?>
<Relationships xmlns="http://schemas.openxmlformats.org/package/2006/relationships"><Relationship Id="rId1" Type="http://schemas.openxmlformats.org/officeDocument/2006/relationships/image" Target="../media/image8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0.32208</cdr:x>
      <cdr:y>0.15625</cdr:y>
    </cdr:from>
    <cdr:to>
      <cdr:x>0.9789</cdr:x>
      <cdr:y>0.28472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181225" y="428625"/>
          <a:ext cx="4448175" cy="35242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ko-KR" altLang="en-US" sz="1100"/>
        </a:p>
      </cdr:txBody>
    </cdr:sp>
  </cdr:relSizeAnchor>
  <cdr:relSizeAnchor xmlns:cdr="http://schemas.openxmlformats.org/drawingml/2006/chartDrawing">
    <cdr:from>
      <cdr:x>0.61722</cdr:x>
      <cdr:y>0.93885</cdr:y>
    </cdr:from>
    <cdr:to>
      <cdr:x>1</cdr:x>
      <cdr:y>0.99716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4250234" y="4422230"/>
          <a:ext cx="2592288" cy="27464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ko-KR" altLang="en-US" sz="1100" dirty="0" smtClean="0"/>
            <a:t>자료 </a:t>
          </a:r>
          <a:r>
            <a:rPr lang="en-US" altLang="ko-KR" sz="1100" dirty="0" smtClean="0"/>
            <a:t>: </a:t>
          </a:r>
          <a:r>
            <a:rPr lang="en-US" altLang="ko-KR" sz="1100" dirty="0"/>
            <a:t>2011</a:t>
          </a:r>
          <a:r>
            <a:rPr lang="ko-KR" altLang="en-US" sz="1100" dirty="0"/>
            <a:t>년 </a:t>
          </a:r>
          <a:r>
            <a:rPr lang="ko-KR" altLang="en-US" sz="1100" dirty="0" err="1"/>
            <a:t>국가암등록통계</a:t>
          </a:r>
          <a:r>
            <a:rPr lang="ko-KR" altLang="en-US" sz="1100" dirty="0"/>
            <a:t> </a:t>
          </a:r>
          <a:r>
            <a:rPr lang="en-US" altLang="ko-KR" sz="1100" dirty="0"/>
            <a:t>(</a:t>
          </a:r>
          <a:r>
            <a:rPr lang="ko-KR" altLang="en-US" sz="1100" dirty="0"/>
            <a:t>단위</a:t>
          </a:r>
          <a:r>
            <a:rPr lang="en-US" altLang="ko-KR" sz="1100" dirty="0"/>
            <a:t>: %)</a:t>
          </a:r>
          <a:endParaRPr lang="ko-KR" altLang="en-US" sz="1100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0.81667</cdr:x>
      <cdr:y>0</cdr:y>
    </cdr:from>
    <cdr:to>
      <cdr:x>1</cdr:x>
      <cdr:y>0.14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600400" y="0"/>
          <a:ext cx="792087" cy="50405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altLang="ko-KR" sz="1100" dirty="0">
              <a:latin typeface="+mn-ea"/>
              <a:ea typeface="+mn-ea"/>
            </a:rPr>
            <a:t>(</a:t>
          </a:r>
          <a:r>
            <a:rPr lang="ko-KR" altLang="en-US" sz="1100" dirty="0">
              <a:latin typeface="+mn-ea"/>
              <a:ea typeface="+mn-ea"/>
            </a:rPr>
            <a:t>단위</a:t>
          </a:r>
          <a:r>
            <a:rPr lang="en-US" altLang="ko-KR" sz="1100" dirty="0">
              <a:latin typeface="+mn-ea"/>
              <a:ea typeface="+mn-ea"/>
            </a:rPr>
            <a:t>: %)</a:t>
          </a:r>
          <a:endParaRPr lang="ko-KR" altLang="en-US" sz="1100" dirty="0">
            <a:latin typeface="+mn-ea"/>
            <a:ea typeface="+mn-ea"/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0.00468</cdr:x>
      <cdr:y>0.00889</cdr:y>
    </cdr:to>
    <cdr:pic>
      <cdr:nvPicPr>
        <cdr:cNvPr id="3" name="chart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0" y="0"/>
          <a:ext cx="24386" cy="24386"/>
        </a:xfrm>
        <a:prstGeom xmlns:a="http://schemas.openxmlformats.org/drawingml/2006/main" prst="rect">
          <a:avLst/>
        </a:prstGeom>
      </cdr:spPr>
    </cdr:pic>
  </cdr:relSizeAnchor>
  <cdr:relSizeAnchor xmlns:cdr="http://schemas.openxmlformats.org/drawingml/2006/chartDrawing">
    <cdr:from>
      <cdr:x>0.45652</cdr:x>
      <cdr:y>0.91999</cdr:y>
    </cdr:from>
    <cdr:to>
      <cdr:x>1</cdr:x>
      <cdr:y>0.96557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3024336" y="1924333"/>
          <a:ext cx="3600400" cy="9533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ko-KR" altLang="en-US" sz="1100" dirty="0" smtClean="0"/>
            <a:t>자료</a:t>
          </a:r>
          <a:r>
            <a:rPr lang="en-US" altLang="ko-KR" sz="1100" dirty="0" smtClean="0"/>
            <a:t>: 2012</a:t>
          </a:r>
          <a:r>
            <a:rPr lang="ko-KR" altLang="en-US" sz="1100" dirty="0" smtClean="0"/>
            <a:t>년 부산광역시 지역사회 건강통계 </a:t>
          </a:r>
          <a:r>
            <a:rPr lang="en-US" altLang="ko-KR" sz="1100" dirty="0" smtClean="0"/>
            <a:t>(</a:t>
          </a:r>
          <a:r>
            <a:rPr lang="ko-KR" altLang="en-US" sz="1100" dirty="0" smtClean="0"/>
            <a:t>단위</a:t>
          </a:r>
          <a:r>
            <a:rPr lang="en-US" altLang="ko-KR" sz="1100" dirty="0" smtClean="0"/>
            <a:t>: %)</a:t>
          </a:r>
          <a:endParaRPr lang="ko-KR" altLang="en-US" sz="1100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0265AE-5348-46B7-9676-2BFB23953603}" type="datetimeFigureOut">
              <a:rPr lang="ko-KR" altLang="en-US" smtClean="0"/>
              <a:pPr/>
              <a:t>2014-11-10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450078-7CD1-4D41-AB9F-32B9934FDBC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450078-7CD1-4D41-AB9F-32B9934FDBC9}" type="slidenum">
              <a:rPr lang="ko-KR" altLang="en-US" smtClean="0"/>
              <a:pPr/>
              <a:t>14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450078-7CD1-4D41-AB9F-32B9934FDBC9}" type="slidenum">
              <a:rPr lang="ko-KR" altLang="en-US" smtClean="0"/>
              <a:pPr/>
              <a:t>15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450078-7CD1-4D41-AB9F-32B9934FDBC9}" type="slidenum">
              <a:rPr lang="ko-KR" altLang="en-US" smtClean="0"/>
              <a:pPr/>
              <a:t>16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latin typeface="나눔고딕 ExtraBold" pitchFamily="50" charset="-127"/>
                <a:ea typeface="나눔고딕 ExtraBold" pitchFamily="50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61D7647-A49D-4AA6-A445-741CE5F72696}" type="datetimeFigureOut">
              <a:rPr lang="fr-FR" altLang="ko-KR"/>
              <a:pPr/>
              <a:t>10/11/2014</a:t>
            </a:fld>
            <a:endParaRPr lang="fr-FR" altLang="ko-K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ko-KR" altLang="ko-K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73EF4EE-AA5C-4629-AF0C-BDA36A8D5923}" type="slidenum">
              <a:rPr lang="fr-FR" altLang="ko-KR"/>
              <a:pPr/>
              <a:t>‹#›</a:t>
            </a:fld>
            <a:endParaRPr lang="fr-FR" altLang="ko-K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307CE31-19BD-42A3-BDA0-F14BE2BAF1EC}" type="datetimeFigureOut">
              <a:rPr lang="fr-FR" altLang="ko-KR"/>
              <a:pPr/>
              <a:t>10/11/2014</a:t>
            </a:fld>
            <a:endParaRPr lang="fr-FR" altLang="ko-K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ko-KR" altLang="ko-K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083010-C921-4AC5-ADB9-28CBAEF94877}" type="slidenum">
              <a:rPr lang="fr-FR" altLang="ko-KR"/>
              <a:pPr/>
              <a:t>‹#›</a:t>
            </a:fld>
            <a:endParaRPr lang="fr-FR" altLang="ko-K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150001A-BFCC-4540-A785-ED543A6D7D3B}" type="datetimeFigureOut">
              <a:rPr lang="fr-FR" altLang="ko-KR"/>
              <a:pPr/>
              <a:t>10/11/2014</a:t>
            </a:fld>
            <a:endParaRPr lang="fr-FR" altLang="ko-K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ko-KR" altLang="ko-K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DCA0FB8-8072-4607-9F0F-0BFBC3EFEB01}" type="slidenum">
              <a:rPr lang="fr-FR" altLang="ko-KR"/>
              <a:pPr/>
              <a:t>‹#›</a:t>
            </a:fld>
            <a:endParaRPr lang="fr-FR" altLang="ko-K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704D4AB-F8B1-45C1-951E-5C50938E2C2E}" type="datetimeFigureOut">
              <a:rPr lang="fr-FR" altLang="ko-KR"/>
              <a:pPr/>
              <a:t>10/11/2014</a:t>
            </a:fld>
            <a:endParaRPr lang="fr-FR" altLang="ko-K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ko-KR" altLang="ko-K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4B20C9-D560-4CB2-8A78-29A8F7DBB18C}" type="slidenum">
              <a:rPr lang="fr-FR" altLang="ko-KR"/>
              <a:pPr/>
              <a:t>‹#›</a:t>
            </a:fld>
            <a:endParaRPr lang="fr-FR" altLang="ko-K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6C513E2-3C02-4D1D-9D29-B58CD1798687}" type="datetimeFigureOut">
              <a:rPr lang="fr-FR" altLang="ko-KR"/>
              <a:pPr/>
              <a:t>10/11/2014</a:t>
            </a:fld>
            <a:endParaRPr lang="fr-FR" altLang="ko-KR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ko-KR" altLang="ko-KR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87219F-508D-488B-BF1D-CCA23A96DF5A}" type="slidenum">
              <a:rPr lang="fr-FR" altLang="ko-KR"/>
              <a:pPr/>
              <a:t>‹#›</a:t>
            </a:fld>
            <a:endParaRPr lang="fr-FR" altLang="ko-K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EAF6934-A987-4257-B8E7-67A9916019BB}" type="datetimeFigureOut">
              <a:rPr lang="fr-FR" altLang="ko-KR"/>
              <a:pPr/>
              <a:t>10/11/2014</a:t>
            </a:fld>
            <a:endParaRPr lang="fr-FR" altLang="ko-KR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ko-KR" altLang="ko-KR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8482662-CF5A-4782-A917-E8DF67E07E7D}" type="slidenum">
              <a:rPr lang="fr-FR" altLang="ko-KR"/>
              <a:pPr/>
              <a:t>‹#›</a:t>
            </a:fld>
            <a:endParaRPr lang="fr-FR" altLang="ko-K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72951E0-8AAE-4357-8C82-49899629CE4B}" type="datetimeFigureOut">
              <a:rPr lang="fr-FR" altLang="ko-KR"/>
              <a:pPr/>
              <a:t>10/11/2014</a:t>
            </a:fld>
            <a:endParaRPr lang="fr-FR" altLang="ko-KR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ko-KR" altLang="ko-KR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84A9A41-080F-4665-980E-0F15F67649C8}" type="slidenum">
              <a:rPr lang="fr-FR" altLang="ko-KR"/>
              <a:pPr/>
              <a:t>‹#›</a:t>
            </a:fld>
            <a:endParaRPr lang="fr-FR" altLang="ko-K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655A494-2B5E-4DC5-8CC7-54D600C5B3CC}" type="datetimeFigureOut">
              <a:rPr lang="fr-FR" altLang="ko-KR"/>
              <a:pPr/>
              <a:t>10/11/2014</a:t>
            </a:fld>
            <a:endParaRPr lang="fr-FR" altLang="ko-K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ko-KR" altLang="ko-K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A872441-ED60-4C08-9496-F810C41BF537}" type="slidenum">
              <a:rPr lang="fr-FR" altLang="ko-KR"/>
              <a:pPr/>
              <a:t>‹#›</a:t>
            </a:fld>
            <a:endParaRPr lang="fr-FR" altLang="ko-K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ko-KR" altLang="en-US" noProof="0" smtClean="0"/>
              <a:t>그림을 추가하려면 아이콘을 클릭하십시오</a:t>
            </a:r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61A20AB-30E6-445B-BD21-DF2A4A91DB0A}" type="datetimeFigureOut">
              <a:rPr lang="fr-FR" altLang="ko-KR"/>
              <a:pPr/>
              <a:t>10/11/2014</a:t>
            </a:fld>
            <a:endParaRPr lang="fr-FR" altLang="ko-K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ko-KR" altLang="ko-K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A734EC1-CB38-4D44-847F-B0821F32365F}" type="slidenum">
              <a:rPr lang="fr-FR" altLang="ko-KR"/>
              <a:pPr/>
              <a:t>‹#›</a:t>
            </a:fld>
            <a:endParaRPr lang="fr-FR" altLang="ko-K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8604174-CF08-4DAF-95E1-7F50AAE9312C}" type="datetimeFigureOut">
              <a:rPr lang="fr-FR" altLang="ko-KR"/>
              <a:pPr/>
              <a:t>10/11/2014</a:t>
            </a:fld>
            <a:endParaRPr lang="fr-FR" altLang="ko-K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ko-KR" altLang="ko-K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1D364AB-DA97-4360-B798-D84E60779643}" type="slidenum">
              <a:rPr lang="fr-FR" altLang="ko-KR"/>
              <a:pPr/>
              <a:t>‹#›</a:t>
            </a:fld>
            <a:endParaRPr lang="fr-FR" altLang="ko-K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834AC37-2C64-4E4C-90A3-9D025A847267}" type="datetimeFigureOut">
              <a:rPr lang="fr-FR" altLang="ko-KR"/>
              <a:pPr/>
              <a:t>10/11/2014</a:t>
            </a:fld>
            <a:endParaRPr lang="fr-FR" altLang="ko-K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ko-KR" altLang="ko-K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D939711-4367-4F8B-B0DF-EC8C8AAF4A23}" type="slidenum">
              <a:rPr lang="fr-FR" altLang="ko-KR"/>
              <a:pPr/>
              <a:t>‹#›</a:t>
            </a:fld>
            <a:endParaRPr lang="fr-FR" altLang="ko-K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ko-KR" dirty="0" smtClean="0"/>
              <a:t>Cliquez pour modifier le style du titre</a:t>
            </a:r>
          </a:p>
        </p:txBody>
      </p:sp>
      <p:sp>
        <p:nvSpPr>
          <p:cNvPr id="102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ko-KR" smtClean="0"/>
              <a:t>Cliquez pour modifier les styles du texte du masque</a:t>
            </a:r>
          </a:p>
          <a:p>
            <a:pPr lvl="1"/>
            <a:r>
              <a:rPr lang="fr-FR" altLang="ko-KR" smtClean="0"/>
              <a:t>Deuxième niveau</a:t>
            </a:r>
          </a:p>
          <a:p>
            <a:pPr lvl="2"/>
            <a:r>
              <a:rPr lang="fr-FR" altLang="ko-KR" smtClean="0"/>
              <a:t>Troisième niveau</a:t>
            </a:r>
          </a:p>
          <a:p>
            <a:pPr lvl="3"/>
            <a:r>
              <a:rPr lang="fr-FR" altLang="ko-KR" smtClean="0"/>
              <a:t>Quatrième niveau</a:t>
            </a:r>
          </a:p>
          <a:p>
            <a:pPr lvl="4"/>
            <a:r>
              <a:rPr lang="fr-FR" altLang="ko-KR" smtClean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pitchFamily="34" charset="0"/>
                <a:ea typeface="굴림" charset="-127"/>
              </a:defRPr>
            </a:lvl1pPr>
          </a:lstStyle>
          <a:p>
            <a:fld id="{45DCE131-1F02-4463-B471-45D75A127AB8}" type="datetimeFigureOut">
              <a:rPr lang="fr-FR" altLang="ko-KR"/>
              <a:pPr/>
              <a:t>10/11/2014</a:t>
            </a:fld>
            <a:endParaRPr lang="fr-FR" altLang="ko-K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endParaRPr lang="ko-KR" altLang="ko-K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itchFamily="34" charset="0"/>
                <a:ea typeface="굴림" charset="-127"/>
              </a:defRPr>
            </a:lvl1pPr>
          </a:lstStyle>
          <a:p>
            <a:fld id="{44C2D0D9-BE9A-4DC2-88CE-061504564360}" type="slidenum">
              <a:rPr lang="fr-FR" altLang="ko-KR"/>
              <a:pPr/>
              <a:t>‹#›</a:t>
            </a:fld>
            <a:endParaRPr lang="fr-FR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latinLnBrk="1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latinLnBrk="1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latinLnBrk="1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latinLnBrk="1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latinLnBrk="1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latinLnBrk="1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latinLnBrk="1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latinLnBrk="1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latinLnBrk="1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latinLnBrk="1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latinLnBrk="1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latinLnBrk="1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latinLnBrk="1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latinLnBrk="1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chart" Target="../charts/char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chart" Target="../charts/chart4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chart" Target="../charts/char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5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13" Type="http://schemas.openxmlformats.org/officeDocument/2006/relationships/diagramColors" Target="../diagrams/colors1.xml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12" Type="http://schemas.openxmlformats.org/officeDocument/2006/relationships/diagramQuickStyle" Target="../diagrams/quickStyle1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11" Type="http://schemas.openxmlformats.org/officeDocument/2006/relationships/diagramLayout" Target="../diagrams/layout1.xml"/><Relationship Id="rId5" Type="http://schemas.openxmlformats.org/officeDocument/2006/relationships/image" Target="../media/image18.jpeg"/><Relationship Id="rId10" Type="http://schemas.openxmlformats.org/officeDocument/2006/relationships/diagramData" Target="../diagrams/data1.xml"/><Relationship Id="rId4" Type="http://schemas.openxmlformats.org/officeDocument/2006/relationships/image" Target="../media/image17.png"/><Relationship Id="rId9" Type="http://schemas.openxmlformats.org/officeDocument/2006/relationships/image" Target="../media/image22.png"/><Relationship Id="rId14" Type="http://schemas.microsoft.com/office/2007/relationships/diagramDrawing" Target="../diagrams/drawing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13" Type="http://schemas.openxmlformats.org/officeDocument/2006/relationships/image" Target="../media/image31.jpeg"/><Relationship Id="rId3" Type="http://schemas.openxmlformats.org/officeDocument/2006/relationships/image" Target="../media/image4.png"/><Relationship Id="rId7" Type="http://schemas.openxmlformats.org/officeDocument/2006/relationships/image" Target="../media/image25.jpeg"/><Relationship Id="rId12" Type="http://schemas.openxmlformats.org/officeDocument/2006/relationships/image" Target="../media/image30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eg"/><Relationship Id="rId11" Type="http://schemas.openxmlformats.org/officeDocument/2006/relationships/image" Target="../media/image29.jpeg"/><Relationship Id="rId5" Type="http://schemas.openxmlformats.org/officeDocument/2006/relationships/image" Target="../media/image23.png"/><Relationship Id="rId10" Type="http://schemas.openxmlformats.org/officeDocument/2006/relationships/image" Target="../media/image28.jpeg"/><Relationship Id="rId4" Type="http://schemas.openxmlformats.org/officeDocument/2006/relationships/image" Target="../media/image5.png"/><Relationship Id="rId9" Type="http://schemas.openxmlformats.org/officeDocument/2006/relationships/image" Target="../media/image27.jpeg"/><Relationship Id="rId14" Type="http://schemas.openxmlformats.org/officeDocument/2006/relationships/image" Target="../media/image3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36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4.png"/><Relationship Id="rId7" Type="http://schemas.openxmlformats.org/officeDocument/2006/relationships/image" Target="../media/image37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7.png"/><Relationship Id="rId10" Type="http://schemas.openxmlformats.org/officeDocument/2006/relationships/chart" Target="../charts/chart7.xml"/><Relationship Id="rId4" Type="http://schemas.openxmlformats.org/officeDocument/2006/relationships/image" Target="../media/image36.png"/><Relationship Id="rId9" Type="http://schemas.openxmlformats.org/officeDocument/2006/relationships/chart" Target="../charts/char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5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jpeg"/><Relationship Id="rId3" Type="http://schemas.openxmlformats.org/officeDocument/2006/relationships/image" Target="../media/image3.jpeg"/><Relationship Id="rId7" Type="http://schemas.openxmlformats.org/officeDocument/2006/relationships/image" Target="../media/image4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eg"/><Relationship Id="rId3" Type="http://schemas.openxmlformats.org/officeDocument/2006/relationships/image" Target="../media/image3.jpe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5" Type="http://schemas.openxmlformats.org/officeDocument/2006/relationships/image" Target="../media/image36.png"/><Relationship Id="rId4" Type="http://schemas.openxmlformats.org/officeDocument/2006/relationships/image" Target="../media/image4.png"/><Relationship Id="rId9" Type="http://schemas.openxmlformats.org/officeDocument/2006/relationships/image" Target="../media/image46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jpeg"/><Relationship Id="rId3" Type="http://schemas.openxmlformats.org/officeDocument/2006/relationships/image" Target="../media/image3.jpeg"/><Relationship Id="rId7" Type="http://schemas.openxmlformats.org/officeDocument/2006/relationships/image" Target="../media/image4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5" Type="http://schemas.openxmlformats.org/officeDocument/2006/relationships/image" Target="../media/image36.png"/><Relationship Id="rId4" Type="http://schemas.openxmlformats.org/officeDocument/2006/relationships/image" Target="../media/image4.png"/><Relationship Id="rId9" Type="http://schemas.openxmlformats.org/officeDocument/2006/relationships/image" Target="../media/image3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jpe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chart" Target="../charts/chart9.xml"/><Relationship Id="rId3" Type="http://schemas.openxmlformats.org/officeDocument/2006/relationships/image" Target="../media/image4.png"/><Relationship Id="rId7" Type="http://schemas.openxmlformats.org/officeDocument/2006/relationships/chart" Target="../charts/chart8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51.png"/><Relationship Id="rId4" Type="http://schemas.openxmlformats.org/officeDocument/2006/relationships/image" Target="../media/image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5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4.png"/><Relationship Id="rId7" Type="http://schemas.openxmlformats.org/officeDocument/2006/relationships/image" Target="../media/image35.png"/><Relationship Id="rId12" Type="http://schemas.openxmlformats.org/officeDocument/2006/relationships/image" Target="../media/image57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56.jpeg"/><Relationship Id="rId5" Type="http://schemas.openxmlformats.org/officeDocument/2006/relationships/image" Target="../media/image53.png"/><Relationship Id="rId10" Type="http://schemas.openxmlformats.org/officeDocument/2006/relationships/image" Target="../media/image55.jpeg"/><Relationship Id="rId4" Type="http://schemas.openxmlformats.org/officeDocument/2006/relationships/image" Target="../media/image52.png"/><Relationship Id="rId9" Type="http://schemas.openxmlformats.org/officeDocument/2006/relationships/image" Target="../media/image54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4.png"/><Relationship Id="rId7" Type="http://schemas.openxmlformats.org/officeDocument/2006/relationships/image" Target="../media/image3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Relationship Id="rId9" Type="http://schemas.openxmlformats.org/officeDocument/2006/relationships/image" Target="../media/image58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.jpe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jpeg"/><Relationship Id="rId3" Type="http://schemas.openxmlformats.org/officeDocument/2006/relationships/image" Target="../media/image4.png"/><Relationship Id="rId7" Type="http://schemas.openxmlformats.org/officeDocument/2006/relationships/image" Target="../media/image6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7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11.xml"/><Relationship Id="rId5" Type="http://schemas.openxmlformats.org/officeDocument/2006/relationships/chart" Target="../charts/chart10.xml"/><Relationship Id="rId4" Type="http://schemas.openxmlformats.org/officeDocument/2006/relationships/image" Target="../media/image3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12.xml"/><Relationship Id="rId4" Type="http://schemas.openxmlformats.org/officeDocument/2006/relationships/image" Target="../media/image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4.jpeg"/><Relationship Id="rId4" Type="http://schemas.openxmlformats.org/officeDocument/2006/relationships/image" Target="../media/image3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re 1"/>
          <p:cNvSpPr>
            <a:spLocks noGrp="1"/>
          </p:cNvSpPr>
          <p:nvPr>
            <p:ph type="ctrTitle"/>
          </p:nvPr>
        </p:nvSpPr>
        <p:spPr>
          <a:xfrm>
            <a:off x="685800" y="1130300"/>
            <a:ext cx="7772400" cy="1470025"/>
          </a:xfrm>
        </p:spPr>
        <p:txBody>
          <a:bodyPr/>
          <a:lstStyle/>
          <a:p>
            <a:r>
              <a:rPr lang="ko-KR" altLang="en-US" dirty="0" smtClean="0">
                <a:solidFill>
                  <a:schemeClr val="bg1"/>
                </a:solidFill>
              </a:rPr>
              <a:t>암 </a:t>
            </a:r>
            <a:r>
              <a:rPr lang="ko-KR" altLang="en-US" dirty="0" err="1" smtClean="0">
                <a:solidFill>
                  <a:schemeClr val="bg1"/>
                </a:solidFill>
              </a:rPr>
              <a:t>검진률</a:t>
            </a:r>
            <a:r>
              <a:rPr lang="ko-KR" altLang="en-US" dirty="0" smtClean="0">
                <a:solidFill>
                  <a:schemeClr val="bg1"/>
                </a:solidFill>
              </a:rPr>
              <a:t> 향상을 위한 </a:t>
            </a:r>
            <a:r>
              <a:rPr lang="en-US" altLang="ko-KR" dirty="0" smtClean="0">
                <a:solidFill>
                  <a:schemeClr val="bg1"/>
                </a:solidFill>
              </a:rPr>
              <a:t/>
            </a:r>
            <a:br>
              <a:rPr lang="en-US" altLang="ko-KR" dirty="0" smtClean="0">
                <a:solidFill>
                  <a:schemeClr val="bg1"/>
                </a:solidFill>
              </a:rPr>
            </a:br>
            <a:r>
              <a:rPr lang="ko-KR" altLang="en-US" dirty="0" smtClean="0">
                <a:solidFill>
                  <a:schemeClr val="bg1"/>
                </a:solidFill>
              </a:rPr>
              <a:t>기관 연계 교육</a:t>
            </a:r>
            <a:r>
              <a:rPr lang="en-US" altLang="ko-KR" dirty="0" smtClean="0">
                <a:solidFill>
                  <a:schemeClr val="bg1"/>
                </a:solidFill>
              </a:rPr>
              <a:t>, 『</a:t>
            </a:r>
            <a:r>
              <a:rPr lang="ko-KR" altLang="en-US" dirty="0" smtClean="0">
                <a:solidFill>
                  <a:schemeClr val="bg1"/>
                </a:solidFill>
              </a:rPr>
              <a:t>나비효과</a:t>
            </a:r>
            <a:r>
              <a:rPr lang="en-US" altLang="ko-KR" dirty="0" smtClean="0">
                <a:solidFill>
                  <a:schemeClr val="bg1"/>
                </a:solidFill>
              </a:rPr>
              <a:t>』 </a:t>
            </a:r>
            <a:endParaRPr lang="fr-FR" altLang="ko-KR" dirty="0" smtClean="0">
              <a:solidFill>
                <a:schemeClr val="bg1"/>
              </a:solidFill>
            </a:endParaRPr>
          </a:p>
        </p:txBody>
      </p:sp>
      <p:sp>
        <p:nvSpPr>
          <p:cNvPr id="2051" name="Sous-titre 2"/>
          <p:cNvSpPr>
            <a:spLocks noGrp="1"/>
          </p:cNvSpPr>
          <p:nvPr>
            <p:ph type="subTitle" idx="1"/>
          </p:nvPr>
        </p:nvSpPr>
        <p:spPr>
          <a:xfrm>
            <a:off x="1475656" y="5517232"/>
            <a:ext cx="6912768" cy="720080"/>
          </a:xfrm>
        </p:spPr>
        <p:txBody>
          <a:bodyPr anchor="ctr"/>
          <a:lstStyle/>
          <a:p>
            <a:pPr algn="r"/>
            <a:r>
              <a:rPr lang="ko-KR" altLang="en-US" sz="2000" dirty="0" err="1" smtClean="0">
                <a:solidFill>
                  <a:schemeClr val="tx2"/>
                </a:solidFill>
                <a:latin typeface="나눔고딕 ExtraBold" pitchFamily="50" charset="-127"/>
                <a:ea typeface="나눔고딕 ExtraBold" pitchFamily="50" charset="-127"/>
              </a:rPr>
              <a:t>부산지역암센터</a:t>
            </a:r>
            <a:r>
              <a:rPr lang="ko-KR" altLang="en-US" sz="2000" dirty="0" smtClean="0">
                <a:solidFill>
                  <a:schemeClr val="tx2"/>
                </a:solidFill>
                <a:latin typeface="나눔고딕 ExtraBold" pitchFamily="50" charset="-127"/>
                <a:ea typeface="나눔고딕 ExtraBold" pitchFamily="50" charset="-127"/>
              </a:rPr>
              <a:t> </a:t>
            </a:r>
            <a:r>
              <a:rPr lang="ko-KR" altLang="en-US" sz="2000" dirty="0" err="1" smtClean="0">
                <a:solidFill>
                  <a:schemeClr val="tx2"/>
                </a:solidFill>
                <a:latin typeface="나눔고딕 ExtraBold" pitchFamily="50" charset="-127"/>
                <a:ea typeface="나눔고딕 ExtraBold" pitchFamily="50" charset="-127"/>
              </a:rPr>
              <a:t>운영지원팀</a:t>
            </a:r>
            <a:r>
              <a:rPr lang="ko-KR" altLang="en-US" sz="2000" dirty="0" smtClean="0">
                <a:solidFill>
                  <a:schemeClr val="tx2"/>
                </a:solidFill>
                <a:latin typeface="나눔고딕 ExtraBold" pitchFamily="50" charset="-127"/>
                <a:ea typeface="나눔고딕 ExtraBold" pitchFamily="50" charset="-127"/>
              </a:rPr>
              <a:t> 성정민</a:t>
            </a:r>
            <a:endParaRPr lang="fr-FR" altLang="ko-KR" sz="2000" dirty="0" smtClean="0">
              <a:solidFill>
                <a:schemeClr val="tx2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pic>
        <p:nvPicPr>
          <p:cNvPr id="1026" name="Picture 2" descr="C:\Users\admin\Desktop\암관리사업\홍보\암센터로고\변경로고\암센터로고(병원,국가지정 제외)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260648"/>
            <a:ext cx="2061642" cy="51541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25"/>
          <p:cNvGrpSpPr>
            <a:grpSpLocks/>
          </p:cNvGrpSpPr>
          <p:nvPr/>
        </p:nvGrpSpPr>
        <p:grpSpPr bwMode="auto">
          <a:xfrm>
            <a:off x="0" y="206375"/>
            <a:ext cx="8100392" cy="638175"/>
            <a:chOff x="-21624" y="206191"/>
            <a:chExt cx="3491217" cy="638748"/>
          </a:xfrm>
        </p:grpSpPr>
        <p:sp>
          <p:nvSpPr>
            <p:cNvPr id="8" name="양쪽 모서리가 둥근 사각형 7"/>
            <p:cNvSpPr/>
            <p:nvPr/>
          </p:nvSpPr>
          <p:spPr bwMode="auto">
            <a:xfrm rot="16200000">
              <a:off x="1404611" y="-1220044"/>
              <a:ext cx="638748" cy="3491217"/>
            </a:xfrm>
            <a:prstGeom prst="round2SameRect">
              <a:avLst>
                <a:gd name="adj1" fmla="val 0"/>
                <a:gd name="adj2" fmla="val 50000"/>
              </a:avLst>
            </a:prstGeom>
            <a:solidFill>
              <a:srgbClr val="002060"/>
            </a:solidFill>
            <a:ln>
              <a:noFill/>
            </a:ln>
            <a:effectLst>
              <a:innerShdw blurRad="63500" dist="50800" dir="5400000">
                <a:prstClr val="black">
                  <a:alpha val="38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9" name="직사각형 8"/>
            <p:cNvSpPr/>
            <p:nvPr/>
          </p:nvSpPr>
          <p:spPr bwMode="auto">
            <a:xfrm>
              <a:off x="-21624" y="225258"/>
              <a:ext cx="3411663" cy="52369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42900" indent="-34290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ko-KR" altLang="en-US" sz="2800" dirty="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rPr>
                <a:t>연도별 연령표준화 암 발생률 </a:t>
              </a:r>
              <a:r>
                <a:rPr lang="ko-KR" altLang="en-US" sz="2800" dirty="0" smtClean="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rPr>
                <a:t>비교</a:t>
              </a:r>
              <a:r>
                <a:rPr lang="en-US" altLang="ko-KR" sz="2800" dirty="0" smtClean="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rPr>
                <a:t>(</a:t>
              </a:r>
              <a:r>
                <a:rPr lang="ko-KR" altLang="en-US" sz="2800" dirty="0" smtClean="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rPr>
                <a:t>전국</a:t>
              </a:r>
              <a:r>
                <a:rPr lang="en-US" altLang="ko-KR" sz="2800" dirty="0" smtClean="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rPr>
                <a:t>/</a:t>
              </a:r>
              <a:r>
                <a:rPr lang="ko-KR" altLang="en-US" sz="2800" dirty="0" smtClean="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rPr>
                <a:t>부산</a:t>
              </a:r>
              <a:r>
                <a:rPr lang="en-US" altLang="ko-KR" sz="2800" dirty="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rPr>
                <a:t>)</a:t>
              </a:r>
              <a:endParaRPr kumimoji="0" lang="ko-KR" altLang="en-US" sz="2800" spc="-15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grpSp>
        <p:nvGrpSpPr>
          <p:cNvPr id="10" name="그룹 71"/>
          <p:cNvGrpSpPr>
            <a:grpSpLocks/>
          </p:cNvGrpSpPr>
          <p:nvPr/>
        </p:nvGrpSpPr>
        <p:grpSpPr bwMode="auto">
          <a:xfrm>
            <a:off x="760413" y="1042988"/>
            <a:ext cx="7621587" cy="741362"/>
            <a:chOff x="760413" y="1042987"/>
            <a:chExt cx="7621587" cy="741363"/>
          </a:xfrm>
        </p:grpSpPr>
        <p:pic>
          <p:nvPicPr>
            <p:cNvPr id="11" name="Picture 2" descr="I:\01_프레젠테이션\00_프리03\201303_02 닥터_보건복지부\PSD\IMG\bar04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760413" y="1042987"/>
              <a:ext cx="7621587" cy="741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2" name="모서리가 둥근 직사각형 11"/>
            <p:cNvSpPr/>
            <p:nvPr/>
          </p:nvSpPr>
          <p:spPr>
            <a:xfrm>
              <a:off x="903287" y="1163060"/>
              <a:ext cx="7335838" cy="476726"/>
            </a:xfrm>
            <a:prstGeom prst="round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  <a:scene3d>
                <a:camera prst="orthographicFront"/>
                <a:lightRig rig="harsh" dir="tl"/>
              </a:scene3d>
              <a:sp3d prstMaterial="flat">
                <a:bevelT w="0" h="0" prst="artDeco"/>
                <a:extrusionClr>
                  <a:schemeClr val="bg1"/>
                </a:extrusionClr>
                <a:contourClr>
                  <a:schemeClr val="bg1"/>
                </a:contourClr>
              </a:sp3d>
            </a:bodyPr>
            <a:lstStyle/>
            <a:p>
              <a:pPr algn="ctr">
                <a:defRPr/>
              </a:pPr>
              <a:r>
                <a:rPr lang="ko-KR" altLang="en-US" sz="2800" b="1" spc="-150" dirty="0" smtClean="0">
                  <a:ln w="11430">
                    <a:noFill/>
                  </a:ln>
                  <a:gradFill>
                    <a:gsLst>
                      <a:gs pos="0">
                        <a:srgbClr val="1E78E6"/>
                      </a:gs>
                      <a:gs pos="50000">
                        <a:srgbClr val="112DA3"/>
                      </a:gs>
                      <a:gs pos="100000">
                        <a:srgbClr val="1F2D5B"/>
                      </a:gs>
                    </a:gsLst>
                    <a:lin ang="5400000" scaled="0"/>
                  </a:gradFill>
                  <a:latin typeface="맑은 고딕" pitchFamily="50" charset="-127"/>
                  <a:ea typeface="맑은 고딕" pitchFamily="50" charset="-127"/>
                  <a:cs typeface="Arial" pitchFamily="34" charset="0"/>
                </a:rPr>
                <a:t>전국 대비 높은 암 발생 증가율 </a:t>
              </a:r>
              <a:endParaRPr lang="ko-KR" altLang="en-US" sz="2800" b="1" spc="-150" dirty="0">
                <a:ln w="11430">
                  <a:noFill/>
                </a:ln>
                <a:gradFill>
                  <a:gsLst>
                    <a:gs pos="0">
                      <a:srgbClr val="1E78E6"/>
                    </a:gs>
                    <a:gs pos="50000">
                      <a:srgbClr val="112DA3"/>
                    </a:gs>
                    <a:gs pos="100000">
                      <a:srgbClr val="1F2D5B"/>
                    </a:gs>
                  </a:gsLst>
                  <a:lin ang="5400000" scaled="0"/>
                </a:gradFill>
                <a:latin typeface="맑은 고딕" pitchFamily="50" charset="-127"/>
                <a:ea typeface="맑은 고딕" pitchFamily="50" charset="-127"/>
                <a:cs typeface="Arial" pitchFamily="34" charset="0"/>
              </a:endParaRPr>
            </a:p>
          </p:txBody>
        </p:sp>
      </p:grpSp>
      <p:grpSp>
        <p:nvGrpSpPr>
          <p:cNvPr id="14" name="그룹 13"/>
          <p:cNvGrpSpPr/>
          <p:nvPr/>
        </p:nvGrpSpPr>
        <p:grpSpPr>
          <a:xfrm>
            <a:off x="1225724" y="1844824"/>
            <a:ext cx="8050426" cy="3312368"/>
            <a:chOff x="0" y="0"/>
            <a:chExt cx="6228787" cy="2152650"/>
          </a:xfrm>
        </p:grpSpPr>
        <p:graphicFrame>
          <p:nvGraphicFramePr>
            <p:cNvPr id="15" name="차트 14"/>
            <p:cNvGraphicFramePr/>
            <p:nvPr/>
          </p:nvGraphicFramePr>
          <p:xfrm>
            <a:off x="0" y="0"/>
            <a:ext cx="6010272" cy="215265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16" name="TextBox 3"/>
            <p:cNvSpPr txBox="1"/>
            <p:nvPr/>
          </p:nvSpPr>
          <p:spPr>
            <a:xfrm>
              <a:off x="4761937" y="46797"/>
              <a:ext cx="1466850" cy="266700"/>
            </a:xfrm>
            <a:prstGeom prst="rect">
              <a:avLst/>
            </a:prstGeom>
            <a:no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t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ko-KR" altLang="en-US" sz="1100" dirty="0"/>
                <a:t>단위 </a:t>
              </a:r>
              <a:r>
                <a:rPr lang="en-US" altLang="ko-KR" sz="1100" dirty="0"/>
                <a:t>: </a:t>
              </a:r>
              <a:r>
                <a:rPr lang="ko-KR" altLang="en-US" sz="1100" dirty="0"/>
                <a:t>명</a:t>
              </a:r>
              <a:r>
                <a:rPr lang="en-US" altLang="ko-KR" sz="1100" dirty="0"/>
                <a:t>/10</a:t>
              </a:r>
              <a:r>
                <a:rPr lang="ko-KR" altLang="en-US" sz="1100" dirty="0" err="1"/>
                <a:t>만명</a:t>
              </a:r>
              <a:endParaRPr lang="ko-KR" altLang="en-US" sz="1100" dirty="0"/>
            </a:p>
          </p:txBody>
        </p:sp>
      </p:grpSp>
      <p:graphicFrame>
        <p:nvGraphicFramePr>
          <p:cNvPr id="17" name="표 16"/>
          <p:cNvGraphicFramePr>
            <a:graphicFrameLocks noGrp="1"/>
          </p:cNvGraphicFramePr>
          <p:nvPr/>
        </p:nvGraphicFramePr>
        <p:xfrm>
          <a:off x="76200" y="5157192"/>
          <a:ext cx="8816278" cy="136815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7891"/>
                <a:gridCol w="656463"/>
                <a:gridCol w="895743"/>
                <a:gridCol w="895743"/>
                <a:gridCol w="895743"/>
                <a:gridCol w="895743"/>
                <a:gridCol w="895743"/>
                <a:gridCol w="895743"/>
                <a:gridCol w="895743"/>
                <a:gridCol w="941723"/>
              </a:tblGrid>
              <a:tr h="456051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/>
                        <a:t>구분</a:t>
                      </a:r>
                      <a:endParaRPr lang="ko-KR" altLang="en-US" sz="16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/>
                        <a:t>2004</a:t>
                      </a:r>
                      <a:r>
                        <a:rPr lang="ko-KR" altLang="en-US" sz="1600" dirty="0" smtClean="0"/>
                        <a:t>년</a:t>
                      </a:r>
                      <a:endParaRPr lang="ko-KR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/>
                        <a:t>2005</a:t>
                      </a:r>
                      <a:r>
                        <a:rPr lang="ko-KR" altLang="en-US" sz="1600" dirty="0" smtClean="0"/>
                        <a:t>년</a:t>
                      </a:r>
                      <a:endParaRPr lang="ko-KR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/>
                        <a:t>2006</a:t>
                      </a:r>
                      <a:r>
                        <a:rPr lang="ko-KR" altLang="en-US" sz="1600" dirty="0" smtClean="0"/>
                        <a:t>년</a:t>
                      </a:r>
                      <a:endParaRPr lang="ko-KR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/>
                        <a:t>2007</a:t>
                      </a:r>
                      <a:r>
                        <a:rPr lang="ko-KR" altLang="en-US" sz="1600" dirty="0" smtClean="0"/>
                        <a:t>년</a:t>
                      </a:r>
                      <a:endParaRPr lang="ko-KR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/>
                        <a:t>2008</a:t>
                      </a:r>
                      <a:r>
                        <a:rPr lang="ko-KR" altLang="en-US" sz="1600" dirty="0" smtClean="0"/>
                        <a:t>년</a:t>
                      </a:r>
                      <a:endParaRPr lang="ko-KR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/>
                        <a:t>2009</a:t>
                      </a:r>
                      <a:r>
                        <a:rPr lang="ko-KR" altLang="en-US" sz="1600" dirty="0" smtClean="0"/>
                        <a:t>년</a:t>
                      </a:r>
                      <a:endParaRPr lang="ko-KR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/>
                        <a:t>2010</a:t>
                      </a:r>
                      <a:r>
                        <a:rPr lang="ko-KR" altLang="en-US" sz="1600" dirty="0" smtClean="0"/>
                        <a:t>년</a:t>
                      </a:r>
                      <a:endParaRPr lang="ko-KR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/>
                        <a:t>2011</a:t>
                      </a:r>
                      <a:r>
                        <a:rPr lang="ko-KR" altLang="en-US" sz="1600" dirty="0" smtClean="0"/>
                        <a:t>년</a:t>
                      </a:r>
                      <a:endParaRPr lang="ko-KR" altLang="en-US" sz="1600" dirty="0"/>
                    </a:p>
                  </a:txBody>
                  <a:tcPr anchor="ctr"/>
                </a:tc>
              </a:tr>
              <a:tr h="456051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 err="1" smtClean="0"/>
                        <a:t>암발생증가율</a:t>
                      </a:r>
                      <a:endParaRPr lang="ko-KR" alt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 smtClean="0"/>
                        <a:t>전국</a:t>
                      </a:r>
                      <a:endParaRPr lang="ko-KR" alt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4.3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2.2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6.8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4.4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1.8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i="0" u="none" strike="noStrike" dirty="0">
                          <a:solidFill>
                            <a:schemeClr val="accent2"/>
                          </a:solidFill>
                          <a:latin typeface="맑은 고딕"/>
                        </a:rPr>
                        <a:t>4.9</a:t>
                      </a:r>
                    </a:p>
                  </a:txBody>
                  <a:tcPr marL="0" marR="0" marT="0" marB="0" anchor="ctr"/>
                </a:tc>
              </a:tr>
              <a:tr h="456051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 smtClean="0"/>
                        <a:t>부산</a:t>
                      </a:r>
                      <a:endParaRPr lang="ko-KR" alt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5.2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2.5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2.8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7.1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2.3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5.6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i="0" u="none" strike="noStrike" dirty="0">
                          <a:solidFill>
                            <a:schemeClr val="accent2"/>
                          </a:solidFill>
                          <a:latin typeface="맑은 고딕"/>
                        </a:rPr>
                        <a:t>8.2</a:t>
                      </a: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25"/>
          <p:cNvGrpSpPr>
            <a:grpSpLocks/>
          </p:cNvGrpSpPr>
          <p:nvPr/>
        </p:nvGrpSpPr>
        <p:grpSpPr bwMode="auto">
          <a:xfrm>
            <a:off x="0" y="206375"/>
            <a:ext cx="8100392" cy="638175"/>
            <a:chOff x="-21624" y="206191"/>
            <a:chExt cx="3491217" cy="638748"/>
          </a:xfrm>
        </p:grpSpPr>
        <p:sp>
          <p:nvSpPr>
            <p:cNvPr id="8" name="양쪽 모서리가 둥근 사각형 7"/>
            <p:cNvSpPr/>
            <p:nvPr/>
          </p:nvSpPr>
          <p:spPr bwMode="auto">
            <a:xfrm rot="16200000">
              <a:off x="1404611" y="-1220044"/>
              <a:ext cx="638748" cy="3491217"/>
            </a:xfrm>
            <a:prstGeom prst="round2SameRect">
              <a:avLst>
                <a:gd name="adj1" fmla="val 0"/>
                <a:gd name="adj2" fmla="val 50000"/>
              </a:avLst>
            </a:prstGeom>
            <a:solidFill>
              <a:srgbClr val="002060"/>
            </a:solidFill>
            <a:ln>
              <a:noFill/>
            </a:ln>
            <a:effectLst>
              <a:innerShdw blurRad="63500" dist="50800" dir="5400000">
                <a:prstClr val="black">
                  <a:alpha val="38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9" name="직사각형 8"/>
            <p:cNvSpPr/>
            <p:nvPr/>
          </p:nvSpPr>
          <p:spPr bwMode="auto">
            <a:xfrm>
              <a:off x="-21624" y="225258"/>
              <a:ext cx="3411663" cy="52369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42900" indent="-34290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ko-KR" altLang="en-US" sz="2800" dirty="0" smtClean="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rPr>
                <a:t>암 발생 초기 단계의 주요 암 종류별 </a:t>
              </a:r>
              <a:r>
                <a:rPr lang="en-US" altLang="ko-KR" sz="2800" dirty="0" smtClean="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rPr>
                <a:t>5</a:t>
              </a:r>
              <a:r>
                <a:rPr lang="ko-KR" altLang="en-US" sz="2800" dirty="0" smtClean="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rPr>
                <a:t>년 생존율</a:t>
              </a:r>
              <a:endParaRPr kumimoji="0" lang="ko-KR" altLang="en-US" sz="2800" spc="-15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grpSp>
        <p:nvGrpSpPr>
          <p:cNvPr id="3" name="그룹 71"/>
          <p:cNvGrpSpPr>
            <a:grpSpLocks/>
          </p:cNvGrpSpPr>
          <p:nvPr/>
        </p:nvGrpSpPr>
        <p:grpSpPr bwMode="auto">
          <a:xfrm>
            <a:off x="760413" y="1042988"/>
            <a:ext cx="7621587" cy="741362"/>
            <a:chOff x="760413" y="1042987"/>
            <a:chExt cx="7621587" cy="741363"/>
          </a:xfrm>
        </p:grpSpPr>
        <p:pic>
          <p:nvPicPr>
            <p:cNvPr id="11" name="Picture 2" descr="I:\01_프레젠테이션\00_프리03\201303_02 닥터_보건복지부\PSD\IMG\bar04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760413" y="1042987"/>
              <a:ext cx="7621587" cy="741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2" name="모서리가 둥근 직사각형 11"/>
            <p:cNvSpPr/>
            <p:nvPr/>
          </p:nvSpPr>
          <p:spPr>
            <a:xfrm>
              <a:off x="903287" y="1163060"/>
              <a:ext cx="7335838" cy="476726"/>
            </a:xfrm>
            <a:prstGeom prst="round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  <a:scene3d>
                <a:camera prst="orthographicFront"/>
                <a:lightRig rig="harsh" dir="tl"/>
              </a:scene3d>
              <a:sp3d prstMaterial="flat">
                <a:bevelT w="0" h="0" prst="artDeco"/>
                <a:extrusionClr>
                  <a:schemeClr val="bg1"/>
                </a:extrusionClr>
                <a:contourClr>
                  <a:schemeClr val="bg1"/>
                </a:contourClr>
              </a:sp3d>
            </a:bodyPr>
            <a:lstStyle/>
            <a:p>
              <a:pPr algn="ctr">
                <a:defRPr/>
              </a:pPr>
              <a:r>
                <a:rPr lang="ko-KR" altLang="en-US" sz="2800" b="1" spc="-150" dirty="0" smtClean="0">
                  <a:ln w="11430">
                    <a:noFill/>
                  </a:ln>
                  <a:gradFill>
                    <a:gsLst>
                      <a:gs pos="0">
                        <a:srgbClr val="1E78E6"/>
                      </a:gs>
                      <a:gs pos="50000">
                        <a:srgbClr val="112DA3"/>
                      </a:gs>
                      <a:gs pos="100000">
                        <a:srgbClr val="1F2D5B"/>
                      </a:gs>
                    </a:gsLst>
                    <a:lin ang="5400000" scaled="0"/>
                  </a:gradFill>
                  <a:latin typeface="맑은 고딕" pitchFamily="50" charset="-127"/>
                  <a:ea typeface="맑은 고딕" pitchFamily="50" charset="-127"/>
                  <a:cs typeface="Arial" pitchFamily="34" charset="0"/>
                </a:rPr>
                <a:t>암을 조기에 발견하여 치료할 경우 높은 생존율 </a:t>
              </a:r>
              <a:endParaRPr lang="ko-KR" altLang="en-US" sz="2800" b="1" spc="-150" dirty="0">
                <a:ln w="11430">
                  <a:noFill/>
                </a:ln>
                <a:gradFill>
                  <a:gsLst>
                    <a:gs pos="0">
                      <a:srgbClr val="1E78E6"/>
                    </a:gs>
                    <a:gs pos="50000">
                      <a:srgbClr val="112DA3"/>
                    </a:gs>
                    <a:gs pos="100000">
                      <a:srgbClr val="1F2D5B"/>
                    </a:gs>
                  </a:gsLst>
                  <a:lin ang="5400000" scaled="0"/>
                </a:gradFill>
                <a:latin typeface="맑은 고딕" pitchFamily="50" charset="-127"/>
                <a:ea typeface="맑은 고딕" pitchFamily="50" charset="-127"/>
                <a:cs typeface="Arial" pitchFamily="34" charset="0"/>
              </a:endParaRPr>
            </a:p>
          </p:txBody>
        </p:sp>
      </p:grpSp>
      <p:graphicFrame>
        <p:nvGraphicFramePr>
          <p:cNvPr id="13" name="차트 12"/>
          <p:cNvGraphicFramePr/>
          <p:nvPr/>
        </p:nvGraphicFramePr>
        <p:xfrm>
          <a:off x="971600" y="1743075"/>
          <a:ext cx="7200800" cy="42062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4" name="직사각형 13"/>
          <p:cNvSpPr/>
          <p:nvPr/>
        </p:nvSpPr>
        <p:spPr>
          <a:xfrm>
            <a:off x="1115616" y="2564904"/>
            <a:ext cx="6552728" cy="1440160"/>
          </a:xfrm>
          <a:prstGeom prst="rect">
            <a:avLst/>
          </a:prstGeom>
          <a:noFill/>
          <a:ln w="44450" cap="rnd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0" name="그룹 61"/>
          <p:cNvGrpSpPr>
            <a:grpSpLocks/>
          </p:cNvGrpSpPr>
          <p:nvPr/>
        </p:nvGrpSpPr>
        <p:grpSpPr bwMode="auto">
          <a:xfrm>
            <a:off x="827584" y="6021288"/>
            <a:ext cx="7560840" cy="601762"/>
            <a:chOff x="428596" y="5286388"/>
            <a:chExt cx="8286808" cy="1336669"/>
          </a:xfrm>
        </p:grpSpPr>
        <p:grpSp>
          <p:nvGrpSpPr>
            <p:cNvPr id="15" name="그룹 23"/>
            <p:cNvGrpSpPr>
              <a:grpSpLocks/>
            </p:cNvGrpSpPr>
            <p:nvPr/>
          </p:nvGrpSpPr>
          <p:grpSpPr bwMode="auto">
            <a:xfrm>
              <a:off x="428596" y="5286388"/>
              <a:ext cx="8286808" cy="1336669"/>
              <a:chOff x="642910" y="5286388"/>
              <a:chExt cx="6970713" cy="1336669"/>
            </a:xfrm>
          </p:grpSpPr>
          <p:sp>
            <p:nvSpPr>
              <p:cNvPr id="22" name="모서리가 둥근 직사각형 21"/>
              <p:cNvSpPr/>
              <p:nvPr/>
            </p:nvSpPr>
            <p:spPr bwMode="auto">
              <a:xfrm>
                <a:off x="642910" y="5286388"/>
                <a:ext cx="6970713" cy="1336669"/>
              </a:xfrm>
              <a:prstGeom prst="roundRect">
                <a:avLst>
                  <a:gd name="adj" fmla="val 3126"/>
                </a:avLst>
              </a:prstGeom>
              <a:solidFill>
                <a:srgbClr val="FFFFFF"/>
              </a:solidFill>
              <a:ln w="6350">
                <a:solidFill>
                  <a:schemeClr val="accent1"/>
                </a:solidFill>
                <a:prstDash val="sysDot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3" name="모서리가 둥근 직사각형 22"/>
              <p:cNvSpPr/>
              <p:nvPr/>
            </p:nvSpPr>
            <p:spPr bwMode="auto">
              <a:xfrm>
                <a:off x="719027" y="5357826"/>
                <a:ext cx="6833168" cy="1216020"/>
              </a:xfrm>
              <a:prstGeom prst="roundRect">
                <a:avLst>
                  <a:gd name="adj" fmla="val 6138"/>
                </a:avLst>
              </a:prstGeom>
              <a:solidFill>
                <a:srgbClr val="E1F2CE">
                  <a:alpha val="7568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sz="2000">
                  <a:solidFill>
                    <a:srgbClr val="FF0000"/>
                  </a:solidFill>
                </a:endParaRPr>
              </a:p>
            </p:txBody>
          </p:sp>
        </p:grpSp>
        <p:sp>
          <p:nvSpPr>
            <p:cNvPr id="20" name="직사각형 19"/>
            <p:cNvSpPr/>
            <p:nvPr/>
          </p:nvSpPr>
          <p:spPr bwMode="auto">
            <a:xfrm>
              <a:off x="1173139" y="5286388"/>
              <a:ext cx="7459714" cy="1230573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>
                <a:lnSpc>
                  <a:spcPct val="150000"/>
                </a:lnSpc>
                <a:defRPr/>
              </a:pPr>
              <a:r>
                <a:rPr lang="ko-KR" altLang="en-US" sz="2000" b="1" dirty="0" err="1" smtClean="0">
                  <a:solidFill>
                    <a:schemeClr val="accent6">
                      <a:lumMod val="7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암검진을</a:t>
              </a:r>
              <a:r>
                <a:rPr lang="ko-KR" altLang="en-US" sz="2000" b="1" dirty="0" smtClean="0">
                  <a:solidFill>
                    <a:schemeClr val="accent6">
                      <a:lumMod val="7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 통한 암 조기 발견과</a:t>
              </a:r>
              <a:r>
                <a:rPr lang="en-US" altLang="ko-KR" sz="2000" b="1" dirty="0" smtClean="0">
                  <a:solidFill>
                    <a:schemeClr val="accent6">
                      <a:lumMod val="7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 </a:t>
              </a:r>
              <a:r>
                <a:rPr lang="ko-KR" altLang="en-US" sz="2000" b="1" dirty="0" smtClean="0">
                  <a:solidFill>
                    <a:schemeClr val="accent6">
                      <a:lumMod val="7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조기 치료가 중요</a:t>
              </a:r>
              <a:r>
                <a:rPr lang="en-US" altLang="ko-KR" sz="2000" b="1" dirty="0" smtClean="0">
                  <a:solidFill>
                    <a:schemeClr val="accent6">
                      <a:lumMod val="7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!</a:t>
              </a:r>
              <a:endParaRPr lang="ko-KR" altLang="en-US" sz="2000" b="1" dirty="0">
                <a:solidFill>
                  <a:schemeClr val="accent6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pic>
        <p:nvPicPr>
          <p:cNvPr id="24" name="Picture 3" descr="D:\Downimg\말머리\42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331640" y="6237312"/>
            <a:ext cx="142875" cy="1524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25"/>
          <p:cNvGrpSpPr>
            <a:grpSpLocks/>
          </p:cNvGrpSpPr>
          <p:nvPr/>
        </p:nvGrpSpPr>
        <p:grpSpPr bwMode="auto">
          <a:xfrm>
            <a:off x="0" y="206375"/>
            <a:ext cx="8100392" cy="638175"/>
            <a:chOff x="-21624" y="206191"/>
            <a:chExt cx="3491217" cy="638748"/>
          </a:xfrm>
        </p:grpSpPr>
        <p:sp>
          <p:nvSpPr>
            <p:cNvPr id="8" name="양쪽 모서리가 둥근 사각형 7"/>
            <p:cNvSpPr/>
            <p:nvPr/>
          </p:nvSpPr>
          <p:spPr bwMode="auto">
            <a:xfrm rot="16200000">
              <a:off x="1404611" y="-1220044"/>
              <a:ext cx="638748" cy="3491217"/>
            </a:xfrm>
            <a:prstGeom prst="round2SameRect">
              <a:avLst>
                <a:gd name="adj1" fmla="val 0"/>
                <a:gd name="adj2" fmla="val 50000"/>
              </a:avLst>
            </a:prstGeom>
            <a:solidFill>
              <a:srgbClr val="002060"/>
            </a:solidFill>
            <a:ln>
              <a:noFill/>
            </a:ln>
            <a:effectLst>
              <a:innerShdw blurRad="63500" dist="50800" dir="5400000">
                <a:prstClr val="black">
                  <a:alpha val="38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9" name="직사각형 8"/>
            <p:cNvSpPr/>
            <p:nvPr/>
          </p:nvSpPr>
          <p:spPr bwMode="auto">
            <a:xfrm>
              <a:off x="-21624" y="225258"/>
              <a:ext cx="3411663" cy="52369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42900" indent="-34290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2800" spc="-150" dirty="0" err="1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itchFamily="18" charset="-127"/>
                  <a:ea typeface="HY헤드라인M" pitchFamily="18" charset="-127"/>
                </a:rPr>
                <a:t>국가암조기검진</a:t>
              </a:r>
              <a:r>
                <a:rPr kumimoji="0" lang="ko-KR" altLang="en-US" sz="2800" spc="-15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itchFamily="18" charset="-127"/>
                  <a:ea typeface="HY헤드라인M" pitchFamily="18" charset="-127"/>
                </a:rPr>
                <a:t> </a:t>
              </a:r>
              <a:r>
                <a:rPr kumimoji="0" lang="ko-KR" altLang="en-US" sz="2800" spc="-150" dirty="0" err="1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itchFamily="18" charset="-127"/>
                  <a:ea typeface="HY헤드라인M" pitchFamily="18" charset="-127"/>
                </a:rPr>
                <a:t>수검률</a:t>
              </a:r>
              <a:r>
                <a:rPr lang="ko-KR" altLang="en-US" sz="2800" spc="-15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itchFamily="18" charset="-127"/>
                  <a:ea typeface="HY헤드라인M" pitchFamily="18" charset="-127"/>
                </a:rPr>
                <a:t> 현황</a:t>
              </a:r>
              <a:r>
                <a:rPr lang="en-US" altLang="ko-KR" sz="2800" spc="-15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itchFamily="18" charset="-127"/>
                  <a:ea typeface="HY헤드라인M" pitchFamily="18" charset="-127"/>
                </a:rPr>
                <a:t>(</a:t>
              </a:r>
              <a:r>
                <a:rPr lang="ko-KR" altLang="en-US" sz="2800" spc="-15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itchFamily="18" charset="-127"/>
                  <a:ea typeface="HY헤드라인M" pitchFamily="18" charset="-127"/>
                </a:rPr>
                <a:t>전국</a:t>
              </a:r>
              <a:r>
                <a:rPr lang="en-US" altLang="ko-KR" sz="2800" spc="-15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itchFamily="18" charset="-127"/>
                  <a:ea typeface="HY헤드라인M" pitchFamily="18" charset="-127"/>
                </a:rPr>
                <a:t>/</a:t>
              </a:r>
              <a:r>
                <a:rPr lang="ko-KR" altLang="en-US" sz="2800" spc="-15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itchFamily="18" charset="-127"/>
                  <a:ea typeface="HY헤드라인M" pitchFamily="18" charset="-127"/>
                </a:rPr>
                <a:t>대도시</a:t>
              </a:r>
              <a:r>
                <a:rPr lang="en-US" altLang="ko-KR" sz="2800" spc="-15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itchFamily="18" charset="-127"/>
                  <a:ea typeface="HY헤드라인M" pitchFamily="18" charset="-127"/>
                </a:rPr>
                <a:t>/</a:t>
              </a:r>
              <a:r>
                <a:rPr lang="ko-KR" altLang="en-US" sz="2800" spc="-15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itchFamily="18" charset="-127"/>
                  <a:ea typeface="HY헤드라인M" pitchFamily="18" charset="-127"/>
                </a:rPr>
                <a:t>부산</a:t>
              </a:r>
              <a:r>
                <a:rPr lang="en-US" altLang="ko-KR" sz="2800" spc="-15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itchFamily="18" charset="-127"/>
                  <a:ea typeface="HY헤드라인M" pitchFamily="18" charset="-127"/>
                </a:rPr>
                <a:t>)</a:t>
              </a:r>
              <a:endParaRPr kumimoji="0" lang="ko-KR" altLang="en-US" sz="2800" spc="-15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grpSp>
        <p:nvGrpSpPr>
          <p:cNvPr id="3" name="그룹 71"/>
          <p:cNvGrpSpPr>
            <a:grpSpLocks/>
          </p:cNvGrpSpPr>
          <p:nvPr/>
        </p:nvGrpSpPr>
        <p:grpSpPr bwMode="auto">
          <a:xfrm>
            <a:off x="760413" y="1042988"/>
            <a:ext cx="7621587" cy="741362"/>
            <a:chOff x="760413" y="1042987"/>
            <a:chExt cx="7621587" cy="741363"/>
          </a:xfrm>
        </p:grpSpPr>
        <p:pic>
          <p:nvPicPr>
            <p:cNvPr id="11" name="Picture 2" descr="I:\01_프레젠테이션\00_프리03\201303_02 닥터_보건복지부\PSD\IMG\bar04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760413" y="1042987"/>
              <a:ext cx="7621587" cy="741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2" name="모서리가 둥근 직사각형 11"/>
            <p:cNvSpPr/>
            <p:nvPr/>
          </p:nvSpPr>
          <p:spPr>
            <a:xfrm>
              <a:off x="903287" y="1163060"/>
              <a:ext cx="7335838" cy="476726"/>
            </a:xfrm>
            <a:prstGeom prst="round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  <a:scene3d>
                <a:camera prst="orthographicFront"/>
                <a:lightRig rig="harsh" dir="tl"/>
              </a:scene3d>
              <a:sp3d prstMaterial="flat">
                <a:bevelT w="0" h="0" prst="artDeco"/>
                <a:extrusionClr>
                  <a:schemeClr val="bg1"/>
                </a:extrusionClr>
                <a:contourClr>
                  <a:schemeClr val="bg1"/>
                </a:contourClr>
              </a:sp3d>
            </a:bodyPr>
            <a:lstStyle/>
            <a:p>
              <a:pPr algn="ctr">
                <a:defRPr/>
              </a:pPr>
              <a:r>
                <a:rPr lang="ko-KR" altLang="en-US" sz="2800" b="1" spc="-150" dirty="0" smtClean="0">
                  <a:ln w="11430">
                    <a:noFill/>
                  </a:ln>
                  <a:gradFill>
                    <a:gsLst>
                      <a:gs pos="0">
                        <a:srgbClr val="1E78E6"/>
                      </a:gs>
                      <a:gs pos="50000">
                        <a:srgbClr val="112DA3"/>
                      </a:gs>
                      <a:gs pos="100000">
                        <a:srgbClr val="1F2D5B"/>
                      </a:gs>
                    </a:gsLst>
                    <a:lin ang="5400000" scaled="0"/>
                  </a:gradFill>
                  <a:latin typeface="맑은 고딕" pitchFamily="50" charset="-127"/>
                  <a:ea typeface="맑은 고딕" pitchFamily="50" charset="-127"/>
                  <a:cs typeface="Arial" pitchFamily="34" charset="0"/>
                </a:rPr>
                <a:t>낮은 </a:t>
              </a:r>
              <a:r>
                <a:rPr lang="ko-KR" altLang="en-US" sz="2800" b="1" spc="-150" dirty="0" err="1" smtClean="0">
                  <a:ln w="11430">
                    <a:noFill/>
                  </a:ln>
                  <a:gradFill>
                    <a:gsLst>
                      <a:gs pos="0">
                        <a:srgbClr val="1E78E6"/>
                      </a:gs>
                      <a:gs pos="50000">
                        <a:srgbClr val="112DA3"/>
                      </a:gs>
                      <a:gs pos="100000">
                        <a:srgbClr val="1F2D5B"/>
                      </a:gs>
                    </a:gsLst>
                    <a:lin ang="5400000" scaled="0"/>
                  </a:gradFill>
                  <a:latin typeface="맑은 고딕" pitchFamily="50" charset="-127"/>
                  <a:ea typeface="맑은 고딕" pitchFamily="50" charset="-127"/>
                  <a:cs typeface="Arial" pitchFamily="34" charset="0"/>
                </a:rPr>
                <a:t>국가암조기검진</a:t>
              </a:r>
              <a:r>
                <a:rPr lang="ko-KR" altLang="en-US" sz="2800" b="1" spc="-150" dirty="0" smtClean="0">
                  <a:ln w="11430">
                    <a:noFill/>
                  </a:ln>
                  <a:gradFill>
                    <a:gsLst>
                      <a:gs pos="0">
                        <a:srgbClr val="1E78E6"/>
                      </a:gs>
                      <a:gs pos="50000">
                        <a:srgbClr val="112DA3"/>
                      </a:gs>
                      <a:gs pos="100000">
                        <a:srgbClr val="1F2D5B"/>
                      </a:gs>
                    </a:gsLst>
                    <a:lin ang="5400000" scaled="0"/>
                  </a:gradFill>
                  <a:latin typeface="맑은 고딕" pitchFamily="50" charset="-127"/>
                  <a:ea typeface="맑은 고딕" pitchFamily="50" charset="-127"/>
                  <a:cs typeface="Arial" pitchFamily="34" charset="0"/>
                </a:rPr>
                <a:t> </a:t>
              </a:r>
              <a:r>
                <a:rPr lang="ko-KR" altLang="en-US" sz="2800" b="1" spc="-150" dirty="0" err="1" smtClean="0">
                  <a:ln w="11430">
                    <a:noFill/>
                  </a:ln>
                  <a:gradFill>
                    <a:gsLst>
                      <a:gs pos="0">
                        <a:srgbClr val="1E78E6"/>
                      </a:gs>
                      <a:gs pos="50000">
                        <a:srgbClr val="112DA3"/>
                      </a:gs>
                      <a:gs pos="100000">
                        <a:srgbClr val="1F2D5B"/>
                      </a:gs>
                    </a:gsLst>
                    <a:lin ang="5400000" scaled="0"/>
                  </a:gradFill>
                  <a:latin typeface="맑은 고딕" pitchFamily="50" charset="-127"/>
                  <a:ea typeface="맑은 고딕" pitchFamily="50" charset="-127"/>
                  <a:cs typeface="Arial" pitchFamily="34" charset="0"/>
                </a:rPr>
                <a:t>수검률</a:t>
              </a:r>
              <a:r>
                <a:rPr lang="en-US" altLang="ko-KR" sz="2800" b="1" spc="-150" dirty="0" smtClean="0">
                  <a:ln w="11430">
                    <a:noFill/>
                  </a:ln>
                  <a:gradFill>
                    <a:gsLst>
                      <a:gs pos="0">
                        <a:srgbClr val="1E78E6"/>
                      </a:gs>
                      <a:gs pos="50000">
                        <a:srgbClr val="112DA3"/>
                      </a:gs>
                      <a:gs pos="100000">
                        <a:srgbClr val="1F2D5B"/>
                      </a:gs>
                    </a:gsLst>
                    <a:lin ang="5400000" scaled="0"/>
                  </a:gradFill>
                  <a:latin typeface="맑은 고딕" pitchFamily="50" charset="-127"/>
                  <a:ea typeface="맑은 고딕" pitchFamily="50" charset="-127"/>
                  <a:cs typeface="Arial" pitchFamily="34" charset="0"/>
                </a:rPr>
                <a:t>, 7</a:t>
              </a:r>
              <a:r>
                <a:rPr lang="ko-KR" altLang="en-US" sz="2800" b="1" spc="-150" dirty="0" smtClean="0">
                  <a:ln w="11430">
                    <a:noFill/>
                  </a:ln>
                  <a:gradFill>
                    <a:gsLst>
                      <a:gs pos="0">
                        <a:srgbClr val="1E78E6"/>
                      </a:gs>
                      <a:gs pos="50000">
                        <a:srgbClr val="112DA3"/>
                      </a:gs>
                      <a:gs pos="100000">
                        <a:srgbClr val="1F2D5B"/>
                      </a:gs>
                    </a:gsLst>
                    <a:lin ang="5400000" scaled="0"/>
                  </a:gradFill>
                  <a:latin typeface="맑은 고딕" pitchFamily="50" charset="-127"/>
                  <a:ea typeface="맑은 고딕" pitchFamily="50" charset="-127"/>
                  <a:cs typeface="Arial" pitchFamily="34" charset="0"/>
                </a:rPr>
                <a:t>대 광역시중 </a:t>
              </a:r>
              <a:r>
                <a:rPr lang="en-US" altLang="ko-KR" sz="2800" b="1" spc="-150" dirty="0" smtClean="0">
                  <a:ln w="11430">
                    <a:noFill/>
                  </a:ln>
                  <a:gradFill>
                    <a:gsLst>
                      <a:gs pos="0">
                        <a:srgbClr val="1E78E6"/>
                      </a:gs>
                      <a:gs pos="50000">
                        <a:srgbClr val="112DA3"/>
                      </a:gs>
                      <a:gs pos="100000">
                        <a:srgbClr val="1F2D5B"/>
                      </a:gs>
                    </a:gsLst>
                    <a:lin ang="5400000" scaled="0"/>
                  </a:gradFill>
                  <a:latin typeface="맑은 고딕" pitchFamily="50" charset="-127"/>
                  <a:ea typeface="맑은 고딕" pitchFamily="50" charset="-127"/>
                  <a:cs typeface="Arial" pitchFamily="34" charset="0"/>
                </a:rPr>
                <a:t>5</a:t>
              </a:r>
              <a:r>
                <a:rPr lang="ko-KR" altLang="en-US" sz="2800" b="1" spc="-150" dirty="0" smtClean="0">
                  <a:ln w="11430">
                    <a:noFill/>
                  </a:ln>
                  <a:gradFill>
                    <a:gsLst>
                      <a:gs pos="0">
                        <a:srgbClr val="1E78E6"/>
                      </a:gs>
                      <a:gs pos="50000">
                        <a:srgbClr val="112DA3"/>
                      </a:gs>
                      <a:gs pos="100000">
                        <a:srgbClr val="1F2D5B"/>
                      </a:gs>
                    </a:gsLst>
                    <a:lin ang="5400000" scaled="0"/>
                  </a:gradFill>
                  <a:latin typeface="맑은 고딕" pitchFamily="50" charset="-127"/>
                  <a:ea typeface="맑은 고딕" pitchFamily="50" charset="-127"/>
                  <a:cs typeface="Arial" pitchFamily="34" charset="0"/>
                </a:rPr>
                <a:t>위</a:t>
              </a:r>
              <a:endParaRPr lang="ko-KR" altLang="en-US" sz="2800" b="1" spc="-150" dirty="0">
                <a:ln w="11430">
                  <a:noFill/>
                </a:ln>
                <a:gradFill>
                  <a:gsLst>
                    <a:gs pos="0">
                      <a:srgbClr val="1E78E6"/>
                    </a:gs>
                    <a:gs pos="50000">
                      <a:srgbClr val="112DA3"/>
                    </a:gs>
                    <a:gs pos="100000">
                      <a:srgbClr val="1F2D5B"/>
                    </a:gs>
                  </a:gsLst>
                  <a:lin ang="5400000" scaled="0"/>
                </a:gradFill>
                <a:latin typeface="맑은 고딕" pitchFamily="50" charset="-127"/>
                <a:ea typeface="맑은 고딕" pitchFamily="50" charset="-127"/>
                <a:cs typeface="Arial" pitchFamily="34" charset="0"/>
              </a:endParaRPr>
            </a:p>
          </p:txBody>
        </p:sp>
      </p:grpSp>
      <p:graphicFrame>
        <p:nvGraphicFramePr>
          <p:cNvPr id="16" name="차트 15"/>
          <p:cNvGraphicFramePr/>
          <p:nvPr/>
        </p:nvGraphicFramePr>
        <p:xfrm>
          <a:off x="179512" y="2708920"/>
          <a:ext cx="4320480" cy="360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pSp>
        <p:nvGrpSpPr>
          <p:cNvPr id="14" name="그룹 78"/>
          <p:cNvGrpSpPr>
            <a:grpSpLocks/>
          </p:cNvGrpSpPr>
          <p:nvPr/>
        </p:nvGrpSpPr>
        <p:grpSpPr bwMode="auto">
          <a:xfrm>
            <a:off x="-23813" y="1836738"/>
            <a:ext cx="9174163" cy="644525"/>
            <a:chOff x="-14514" y="1836738"/>
            <a:chExt cx="9173780" cy="644525"/>
          </a:xfrm>
        </p:grpSpPr>
        <p:grpSp>
          <p:nvGrpSpPr>
            <p:cNvPr id="15" name="그룹 69"/>
            <p:cNvGrpSpPr>
              <a:grpSpLocks/>
            </p:cNvGrpSpPr>
            <p:nvPr/>
          </p:nvGrpSpPr>
          <p:grpSpPr bwMode="auto">
            <a:xfrm>
              <a:off x="4706031" y="1836738"/>
              <a:ext cx="4453235" cy="639762"/>
              <a:chOff x="4581525" y="1709738"/>
              <a:chExt cx="4244975" cy="639763"/>
            </a:xfrm>
          </p:grpSpPr>
          <p:pic>
            <p:nvPicPr>
              <p:cNvPr id="20" name="Picture 3" descr="I:\01_프레젠테이션\00_프리03\201303_02 닥터_보건복지부\PSD\IMG\bar02.png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 r="25432"/>
              <a:stretch>
                <a:fillRect/>
              </a:stretch>
            </p:blipFill>
            <p:spPr bwMode="auto">
              <a:xfrm>
                <a:off x="4581525" y="1709738"/>
                <a:ext cx="4244975" cy="63976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21" name="직사각형 20"/>
              <p:cNvSpPr/>
              <p:nvPr/>
            </p:nvSpPr>
            <p:spPr>
              <a:xfrm>
                <a:off x="4857752" y="1794545"/>
                <a:ext cx="3968748" cy="432048"/>
              </a:xfrm>
              <a:prstGeom prst="rect">
                <a:avLst/>
              </a:prstGeom>
              <a:noFill/>
              <a:ln w="6350"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0" h="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>
                <a:sp3d>
                  <a:bevelT w="1270" h="19050"/>
                  <a:contourClr>
                    <a:srgbClr val="213165"/>
                  </a:contourClr>
                </a:sp3d>
              </a:bodyPr>
              <a:lstStyle/>
              <a:p>
                <a:pPr indent="-457200" algn="ctr" eaLnBrk="0" latinLnBrk="0" hangingPunct="0">
                  <a:lnSpc>
                    <a:spcPct val="90000"/>
                  </a:lnSpc>
                  <a:spcAft>
                    <a:spcPts val="600"/>
                  </a:spcAft>
                  <a:defRPr/>
                </a:pPr>
                <a:r>
                  <a:rPr lang="en-US" altLang="ko-KR" sz="2000" b="1" spc="-150" dirty="0" smtClean="0">
                    <a:solidFill>
                      <a:schemeClr val="bg1"/>
                    </a:solidFill>
                    <a:effectLst>
                      <a:outerShdw blurRad="127000" algn="ctr" rotWithShape="0">
                        <a:schemeClr val="tx1">
                          <a:alpha val="90000"/>
                        </a:schemeClr>
                      </a:outerShdw>
                    </a:effectLst>
                  </a:rPr>
                  <a:t>2013</a:t>
                </a:r>
                <a:r>
                  <a:rPr lang="ko-KR" altLang="en-US" sz="2000" b="1" spc="-150" dirty="0" smtClean="0">
                    <a:solidFill>
                      <a:schemeClr val="bg1"/>
                    </a:solidFill>
                    <a:effectLst>
                      <a:outerShdw blurRad="127000" algn="ctr" rotWithShape="0">
                        <a:schemeClr val="tx1">
                          <a:alpha val="90000"/>
                        </a:schemeClr>
                      </a:outerShdw>
                    </a:effectLst>
                  </a:rPr>
                  <a:t>년 </a:t>
                </a:r>
                <a:r>
                  <a:rPr lang="ko-KR" altLang="en-US" sz="2000" b="1" spc="-150" dirty="0" err="1" smtClean="0">
                    <a:solidFill>
                      <a:schemeClr val="bg1"/>
                    </a:solidFill>
                    <a:effectLst>
                      <a:outerShdw blurRad="127000" algn="ctr" rotWithShape="0">
                        <a:schemeClr val="tx1">
                          <a:alpha val="90000"/>
                        </a:schemeClr>
                      </a:outerShdw>
                    </a:effectLst>
                  </a:rPr>
                  <a:t>국가암조기검진</a:t>
                </a:r>
                <a:r>
                  <a:rPr lang="ko-KR" altLang="en-US" sz="2000" b="1" spc="-150" dirty="0" smtClean="0">
                    <a:solidFill>
                      <a:schemeClr val="bg1"/>
                    </a:solidFill>
                    <a:effectLst>
                      <a:outerShdw blurRad="127000" algn="ctr" rotWithShape="0">
                        <a:schemeClr val="tx1">
                          <a:alpha val="90000"/>
                        </a:schemeClr>
                      </a:outerShdw>
                    </a:effectLst>
                  </a:rPr>
                  <a:t> </a:t>
                </a:r>
                <a:r>
                  <a:rPr lang="ko-KR" altLang="en-US" sz="2000" b="1" spc="-150" dirty="0" err="1" smtClean="0">
                    <a:solidFill>
                      <a:schemeClr val="bg1"/>
                    </a:solidFill>
                    <a:effectLst>
                      <a:outerShdw blurRad="127000" algn="ctr" rotWithShape="0">
                        <a:schemeClr val="tx1">
                          <a:alpha val="90000"/>
                        </a:schemeClr>
                      </a:outerShdw>
                    </a:effectLst>
                  </a:rPr>
                  <a:t>수검율</a:t>
                </a:r>
                <a:endParaRPr lang="ko-KR" altLang="en-US" sz="2000" b="1" spc="-150" dirty="0">
                  <a:solidFill>
                    <a:schemeClr val="bg1"/>
                  </a:solidFill>
                  <a:effectLst>
                    <a:outerShdw blurRad="127000" algn="ctr" rotWithShape="0">
                      <a:schemeClr val="tx1">
                        <a:alpha val="90000"/>
                      </a:schemeClr>
                    </a:outerShdw>
                  </a:effectLst>
                </a:endParaRPr>
              </a:p>
            </p:txBody>
          </p:sp>
        </p:grpSp>
        <p:grpSp>
          <p:nvGrpSpPr>
            <p:cNvPr id="17" name="그룹 66"/>
            <p:cNvGrpSpPr>
              <a:grpSpLocks/>
            </p:cNvGrpSpPr>
            <p:nvPr/>
          </p:nvGrpSpPr>
          <p:grpSpPr bwMode="auto">
            <a:xfrm>
              <a:off x="-14514" y="1836738"/>
              <a:ext cx="4522334" cy="644525"/>
              <a:chOff x="-182756" y="1709738"/>
              <a:chExt cx="4745231" cy="644525"/>
            </a:xfrm>
          </p:grpSpPr>
          <p:pic>
            <p:nvPicPr>
              <p:cNvPr id="18" name="Picture 2" descr="I:\01_프레젠테이션\00_프리03\201303_02 닥터_보건복지부\PSD\IMG\bar01.png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 r="16644"/>
              <a:stretch>
                <a:fillRect/>
              </a:stretch>
            </p:blipFill>
            <p:spPr bwMode="auto">
              <a:xfrm flipH="1">
                <a:off x="-182756" y="1709738"/>
                <a:ext cx="4745231" cy="6445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9" name="직사각형 18"/>
              <p:cNvSpPr/>
              <p:nvPr/>
            </p:nvSpPr>
            <p:spPr>
              <a:xfrm>
                <a:off x="226060" y="1794545"/>
                <a:ext cx="4025900" cy="432048"/>
              </a:xfrm>
              <a:prstGeom prst="rect">
                <a:avLst/>
              </a:prstGeom>
              <a:noFill/>
              <a:ln w="6350"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0" h="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>
                <a:sp3d>
                  <a:bevelT w="1270" h="19050"/>
                  <a:contourClr>
                    <a:srgbClr val="213165"/>
                  </a:contourClr>
                </a:sp3d>
              </a:bodyPr>
              <a:lstStyle/>
              <a:p>
                <a:pPr indent="-457200" algn="ctr" eaLnBrk="0" latinLnBrk="0" hangingPunct="0">
                  <a:lnSpc>
                    <a:spcPct val="90000"/>
                  </a:lnSpc>
                  <a:spcAft>
                    <a:spcPts val="600"/>
                  </a:spcAft>
                  <a:defRPr/>
                </a:pPr>
                <a:r>
                  <a:rPr lang="ko-KR" altLang="en-US" sz="2000" b="1" spc="-50" dirty="0" smtClean="0">
                    <a:solidFill>
                      <a:schemeClr val="bg1"/>
                    </a:solidFill>
                    <a:effectLst>
                      <a:outerShdw blurRad="127000" algn="ctr" rotWithShape="0">
                        <a:schemeClr val="tx1">
                          <a:alpha val="90000"/>
                        </a:schemeClr>
                      </a:outerShdw>
                    </a:effectLst>
                  </a:rPr>
                  <a:t>연도별 </a:t>
                </a:r>
                <a:r>
                  <a:rPr lang="ko-KR" altLang="en-US" sz="2000" b="1" spc="-50" dirty="0" err="1" smtClean="0">
                    <a:solidFill>
                      <a:schemeClr val="bg1"/>
                    </a:solidFill>
                    <a:effectLst>
                      <a:outerShdw blurRad="127000" algn="ctr" rotWithShape="0">
                        <a:schemeClr val="tx1">
                          <a:alpha val="90000"/>
                        </a:schemeClr>
                      </a:outerShdw>
                    </a:effectLst>
                  </a:rPr>
                  <a:t>국가암조기검진</a:t>
                </a:r>
                <a:r>
                  <a:rPr lang="ko-KR" altLang="en-US" sz="2000" b="1" spc="-50" dirty="0" smtClean="0">
                    <a:solidFill>
                      <a:schemeClr val="bg1"/>
                    </a:solidFill>
                    <a:effectLst>
                      <a:outerShdw blurRad="127000" algn="ctr" rotWithShape="0">
                        <a:schemeClr val="tx1">
                          <a:alpha val="90000"/>
                        </a:schemeClr>
                      </a:outerShdw>
                    </a:effectLst>
                  </a:rPr>
                  <a:t> </a:t>
                </a:r>
                <a:r>
                  <a:rPr lang="ko-KR" altLang="en-US" sz="2000" b="1" spc="-50" dirty="0" err="1" smtClean="0">
                    <a:solidFill>
                      <a:schemeClr val="bg1"/>
                    </a:solidFill>
                    <a:effectLst>
                      <a:outerShdw blurRad="127000" algn="ctr" rotWithShape="0">
                        <a:schemeClr val="tx1">
                          <a:alpha val="90000"/>
                        </a:schemeClr>
                      </a:outerShdw>
                    </a:effectLst>
                  </a:rPr>
                  <a:t>수검율</a:t>
                </a:r>
                <a:endParaRPr lang="ko-KR" altLang="en-US" sz="2000" b="1" spc="-50" dirty="0">
                  <a:solidFill>
                    <a:schemeClr val="bg1"/>
                  </a:solidFill>
                  <a:effectLst>
                    <a:outerShdw blurRad="127000" algn="ctr" rotWithShape="0">
                      <a:schemeClr val="tx1">
                        <a:alpha val="90000"/>
                      </a:schemeClr>
                    </a:outerShdw>
                  </a:effectLst>
                </a:endParaRPr>
              </a:p>
            </p:txBody>
          </p:sp>
        </p:grpSp>
      </p:grpSp>
      <p:grpSp>
        <p:nvGrpSpPr>
          <p:cNvPr id="23" name="그룹 22"/>
          <p:cNvGrpSpPr/>
          <p:nvPr/>
        </p:nvGrpSpPr>
        <p:grpSpPr>
          <a:xfrm>
            <a:off x="4644008" y="2564904"/>
            <a:ext cx="4499992" cy="3888432"/>
            <a:chOff x="4644008" y="2564904"/>
            <a:chExt cx="4499992" cy="3888432"/>
          </a:xfrm>
        </p:grpSpPr>
        <p:graphicFrame>
          <p:nvGraphicFramePr>
            <p:cNvPr id="13" name="차트 12"/>
            <p:cNvGraphicFramePr/>
            <p:nvPr/>
          </p:nvGraphicFramePr>
          <p:xfrm>
            <a:off x="4644008" y="2564904"/>
            <a:ext cx="4499992" cy="388843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7"/>
            </a:graphicData>
          </a:graphic>
        </p:graphicFrame>
        <p:sp>
          <p:nvSpPr>
            <p:cNvPr id="22" name="TextBox 1"/>
            <p:cNvSpPr txBox="1"/>
            <p:nvPr/>
          </p:nvSpPr>
          <p:spPr>
            <a:xfrm>
              <a:off x="8172400" y="2708920"/>
              <a:ext cx="792087" cy="504056"/>
            </a:xfrm>
            <a:prstGeom prst="rect">
              <a:avLst/>
            </a:prstGeom>
          </p:spPr>
          <p:txBody>
            <a:bodyPr wrap="square" rtlCol="0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ko-KR" sz="1100" dirty="0">
                  <a:latin typeface="+mn-ea"/>
                  <a:ea typeface="+mn-ea"/>
                </a:rPr>
                <a:t>(</a:t>
              </a:r>
              <a:r>
                <a:rPr lang="ko-KR" altLang="en-US" sz="1100" dirty="0">
                  <a:latin typeface="+mn-ea"/>
                  <a:ea typeface="+mn-ea"/>
                </a:rPr>
                <a:t>단위</a:t>
              </a:r>
              <a:r>
                <a:rPr lang="en-US" altLang="ko-KR" sz="1100" dirty="0">
                  <a:latin typeface="+mn-ea"/>
                  <a:ea typeface="+mn-ea"/>
                </a:rPr>
                <a:t>: %)</a:t>
              </a:r>
              <a:endParaRPr lang="ko-KR" altLang="en-US" sz="1100" dirty="0">
                <a:latin typeface="+mn-ea"/>
                <a:ea typeface="+mn-ea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25"/>
          <p:cNvGrpSpPr>
            <a:grpSpLocks/>
          </p:cNvGrpSpPr>
          <p:nvPr/>
        </p:nvGrpSpPr>
        <p:grpSpPr bwMode="auto">
          <a:xfrm>
            <a:off x="0" y="206375"/>
            <a:ext cx="8100392" cy="638175"/>
            <a:chOff x="-21624" y="206191"/>
            <a:chExt cx="3491217" cy="638748"/>
          </a:xfrm>
        </p:grpSpPr>
        <p:sp>
          <p:nvSpPr>
            <p:cNvPr id="8" name="양쪽 모서리가 둥근 사각형 7"/>
            <p:cNvSpPr/>
            <p:nvPr/>
          </p:nvSpPr>
          <p:spPr bwMode="auto">
            <a:xfrm rot="16200000">
              <a:off x="1404611" y="-1220044"/>
              <a:ext cx="638748" cy="3491217"/>
            </a:xfrm>
            <a:prstGeom prst="round2SameRect">
              <a:avLst>
                <a:gd name="adj1" fmla="val 0"/>
                <a:gd name="adj2" fmla="val 50000"/>
              </a:avLst>
            </a:prstGeom>
            <a:solidFill>
              <a:srgbClr val="002060"/>
            </a:solidFill>
            <a:ln>
              <a:noFill/>
            </a:ln>
            <a:effectLst>
              <a:innerShdw blurRad="63500" dist="50800" dir="5400000">
                <a:prstClr val="black">
                  <a:alpha val="38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9" name="직사각형 8"/>
            <p:cNvSpPr/>
            <p:nvPr/>
          </p:nvSpPr>
          <p:spPr bwMode="auto">
            <a:xfrm>
              <a:off x="-21624" y="225258"/>
              <a:ext cx="3411663" cy="52369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42900" indent="-34290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ko-KR" altLang="en-US" sz="2800" spc="-15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itchFamily="18" charset="-127"/>
                  <a:ea typeface="HY헤드라인M" pitchFamily="18" charset="-127"/>
                </a:rPr>
                <a:t>암 검진 </a:t>
              </a:r>
              <a:r>
                <a:rPr lang="ko-KR" altLang="en-US" sz="2800" spc="-150" dirty="0" err="1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itchFamily="18" charset="-127"/>
                  <a:ea typeface="HY헤드라인M" pitchFamily="18" charset="-127"/>
                </a:rPr>
                <a:t>미수진</a:t>
              </a:r>
              <a:r>
                <a:rPr lang="ko-KR" altLang="en-US" sz="2800" spc="-15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itchFamily="18" charset="-127"/>
                  <a:ea typeface="HY헤드라인M" pitchFamily="18" charset="-127"/>
                </a:rPr>
                <a:t> 사유</a:t>
              </a:r>
              <a:endParaRPr kumimoji="0" lang="ko-KR" altLang="en-US" sz="2800" spc="-15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grpSp>
        <p:nvGrpSpPr>
          <p:cNvPr id="3" name="그룹 71"/>
          <p:cNvGrpSpPr>
            <a:grpSpLocks/>
          </p:cNvGrpSpPr>
          <p:nvPr/>
        </p:nvGrpSpPr>
        <p:grpSpPr bwMode="auto">
          <a:xfrm>
            <a:off x="760413" y="1042988"/>
            <a:ext cx="7621587" cy="741362"/>
            <a:chOff x="760413" y="1042987"/>
            <a:chExt cx="7621587" cy="741363"/>
          </a:xfrm>
        </p:grpSpPr>
        <p:pic>
          <p:nvPicPr>
            <p:cNvPr id="11" name="Picture 2" descr="I:\01_프레젠테이션\00_프리03\201303_02 닥터_보건복지부\PSD\IMG\bar04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760413" y="1042987"/>
              <a:ext cx="7621587" cy="741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2" name="모서리가 둥근 직사각형 11"/>
            <p:cNvSpPr/>
            <p:nvPr/>
          </p:nvSpPr>
          <p:spPr>
            <a:xfrm>
              <a:off x="903287" y="1163060"/>
              <a:ext cx="7335838" cy="476726"/>
            </a:xfrm>
            <a:prstGeom prst="round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  <a:scene3d>
                <a:camera prst="orthographicFront"/>
                <a:lightRig rig="harsh" dir="tl"/>
              </a:scene3d>
              <a:sp3d prstMaterial="flat">
                <a:bevelT w="0" h="0" prst="artDeco"/>
                <a:extrusionClr>
                  <a:schemeClr val="bg1"/>
                </a:extrusionClr>
                <a:contourClr>
                  <a:schemeClr val="bg1"/>
                </a:contourClr>
              </a:sp3d>
            </a:bodyPr>
            <a:lstStyle/>
            <a:p>
              <a:pPr algn="ctr">
                <a:defRPr/>
              </a:pPr>
              <a:r>
                <a:rPr lang="ko-KR" altLang="en-US" sz="2800" b="1" spc="-150" dirty="0" smtClean="0">
                  <a:ln w="11430">
                    <a:noFill/>
                  </a:ln>
                  <a:gradFill>
                    <a:gsLst>
                      <a:gs pos="0">
                        <a:srgbClr val="1E78E6"/>
                      </a:gs>
                      <a:gs pos="50000">
                        <a:srgbClr val="112DA3"/>
                      </a:gs>
                      <a:gs pos="100000">
                        <a:srgbClr val="1F2D5B"/>
                      </a:gs>
                    </a:gsLst>
                    <a:lin ang="5400000" scaled="0"/>
                  </a:gradFill>
                  <a:latin typeface="맑은 고딕" pitchFamily="50" charset="-127"/>
                  <a:ea typeface="맑은 고딕" pitchFamily="50" charset="-127"/>
                  <a:cs typeface="Arial" pitchFamily="34" charset="0"/>
                </a:rPr>
                <a:t>암 검진의 필요성 인식 부족</a:t>
              </a:r>
              <a:endParaRPr lang="ko-KR" altLang="en-US" sz="2800" b="1" spc="-150" dirty="0">
                <a:ln w="11430">
                  <a:noFill/>
                </a:ln>
                <a:gradFill>
                  <a:gsLst>
                    <a:gs pos="0">
                      <a:srgbClr val="1E78E6"/>
                    </a:gs>
                    <a:gs pos="50000">
                      <a:srgbClr val="112DA3"/>
                    </a:gs>
                    <a:gs pos="100000">
                      <a:srgbClr val="1F2D5B"/>
                    </a:gs>
                  </a:gsLst>
                  <a:lin ang="5400000" scaled="0"/>
                </a:gradFill>
                <a:latin typeface="맑은 고딕" pitchFamily="50" charset="-127"/>
                <a:ea typeface="맑은 고딕" pitchFamily="50" charset="-127"/>
                <a:cs typeface="Arial" pitchFamily="34" charset="0"/>
              </a:endParaRPr>
            </a:p>
          </p:txBody>
        </p:sp>
      </p:grpSp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13" name="차트 12"/>
          <p:cNvGraphicFramePr/>
          <p:nvPr/>
        </p:nvGraphicFramePr>
        <p:xfrm>
          <a:off x="1187624" y="2057400"/>
          <a:ext cx="6624736" cy="38198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4" name="직사각형 13"/>
          <p:cNvSpPr/>
          <p:nvPr/>
        </p:nvSpPr>
        <p:spPr>
          <a:xfrm>
            <a:off x="1187624" y="4293096"/>
            <a:ext cx="6840760" cy="792088"/>
          </a:xfrm>
          <a:prstGeom prst="rect">
            <a:avLst/>
          </a:prstGeom>
          <a:noFill/>
          <a:ln w="44450" cap="rnd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74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1748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25"/>
          <p:cNvGrpSpPr>
            <a:grpSpLocks/>
          </p:cNvGrpSpPr>
          <p:nvPr/>
        </p:nvGrpSpPr>
        <p:grpSpPr bwMode="auto">
          <a:xfrm>
            <a:off x="0" y="206375"/>
            <a:ext cx="8100392" cy="638175"/>
            <a:chOff x="-21624" y="206191"/>
            <a:chExt cx="3491217" cy="638748"/>
          </a:xfrm>
        </p:grpSpPr>
        <p:sp>
          <p:nvSpPr>
            <p:cNvPr id="8" name="양쪽 모서리가 둥근 사각형 7"/>
            <p:cNvSpPr/>
            <p:nvPr/>
          </p:nvSpPr>
          <p:spPr bwMode="auto">
            <a:xfrm rot="16200000">
              <a:off x="1404611" y="-1220044"/>
              <a:ext cx="638748" cy="3491217"/>
            </a:xfrm>
            <a:prstGeom prst="round2SameRect">
              <a:avLst>
                <a:gd name="adj1" fmla="val 0"/>
                <a:gd name="adj2" fmla="val 50000"/>
              </a:avLst>
            </a:prstGeom>
            <a:solidFill>
              <a:srgbClr val="002060"/>
            </a:solidFill>
            <a:ln>
              <a:noFill/>
            </a:ln>
            <a:effectLst>
              <a:innerShdw blurRad="63500" dist="50800" dir="5400000">
                <a:prstClr val="black">
                  <a:alpha val="38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9" name="직사각형 8"/>
            <p:cNvSpPr/>
            <p:nvPr/>
          </p:nvSpPr>
          <p:spPr bwMode="auto">
            <a:xfrm>
              <a:off x="-21624" y="225258"/>
              <a:ext cx="3411663" cy="52369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42900" indent="-34290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ko-KR" altLang="en-US" sz="2800" spc="-15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itchFamily="18" charset="-127"/>
                  <a:ea typeface="HY헤드라인M" pitchFamily="18" charset="-127"/>
                </a:rPr>
                <a:t>암 검진 </a:t>
              </a:r>
              <a:r>
                <a:rPr lang="ko-KR" altLang="en-US" sz="2800" spc="-150" dirty="0" err="1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itchFamily="18" charset="-127"/>
                  <a:ea typeface="HY헤드라인M" pitchFamily="18" charset="-127"/>
                </a:rPr>
                <a:t>미수진</a:t>
              </a:r>
              <a:r>
                <a:rPr lang="ko-KR" altLang="en-US" sz="2800" spc="-15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itchFamily="18" charset="-127"/>
                  <a:ea typeface="HY헤드라인M" pitchFamily="18" charset="-127"/>
                </a:rPr>
                <a:t> 사유</a:t>
              </a:r>
              <a:endParaRPr kumimoji="0" lang="ko-KR" altLang="en-US" sz="2800" spc="-15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grpSp>
        <p:nvGrpSpPr>
          <p:cNvPr id="3" name="그룹 71"/>
          <p:cNvGrpSpPr>
            <a:grpSpLocks/>
          </p:cNvGrpSpPr>
          <p:nvPr/>
        </p:nvGrpSpPr>
        <p:grpSpPr bwMode="auto">
          <a:xfrm>
            <a:off x="760413" y="1042988"/>
            <a:ext cx="7621587" cy="741362"/>
            <a:chOff x="760413" y="1042987"/>
            <a:chExt cx="7621587" cy="741363"/>
          </a:xfrm>
        </p:grpSpPr>
        <p:pic>
          <p:nvPicPr>
            <p:cNvPr id="11" name="Picture 2" descr="I:\01_프레젠테이션\00_프리03\201303_02 닥터_보건복지부\PSD\IMG\bar04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760413" y="1042987"/>
              <a:ext cx="7621587" cy="741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2" name="모서리가 둥근 직사각형 11"/>
            <p:cNvSpPr/>
            <p:nvPr/>
          </p:nvSpPr>
          <p:spPr>
            <a:xfrm>
              <a:off x="903287" y="1163060"/>
              <a:ext cx="7335838" cy="476726"/>
            </a:xfrm>
            <a:prstGeom prst="round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  <a:scene3d>
                <a:camera prst="orthographicFront"/>
                <a:lightRig rig="harsh" dir="tl"/>
              </a:scene3d>
              <a:sp3d prstMaterial="flat">
                <a:bevelT w="0" h="0" prst="artDeco"/>
                <a:extrusionClr>
                  <a:schemeClr val="bg1"/>
                </a:extrusionClr>
                <a:contourClr>
                  <a:schemeClr val="bg1"/>
                </a:contourClr>
              </a:sp3d>
            </a:bodyPr>
            <a:lstStyle/>
            <a:p>
              <a:pPr algn="ctr">
                <a:defRPr/>
              </a:pPr>
              <a:r>
                <a:rPr lang="ko-KR" altLang="en-US" sz="2800" b="1" spc="-150" dirty="0" smtClean="0">
                  <a:ln w="11430">
                    <a:noFill/>
                  </a:ln>
                  <a:gradFill>
                    <a:gsLst>
                      <a:gs pos="0">
                        <a:srgbClr val="1E78E6"/>
                      </a:gs>
                      <a:gs pos="50000">
                        <a:srgbClr val="112DA3"/>
                      </a:gs>
                      <a:gs pos="100000">
                        <a:srgbClr val="1F2D5B"/>
                      </a:gs>
                    </a:gsLst>
                    <a:lin ang="5400000" scaled="0"/>
                  </a:gradFill>
                  <a:latin typeface="맑은 고딕" pitchFamily="50" charset="-127"/>
                  <a:ea typeface="맑은 고딕" pitchFamily="50" charset="-127"/>
                  <a:cs typeface="Arial" pitchFamily="34" charset="0"/>
                </a:rPr>
                <a:t>암 검진의 필요성 인식 부족</a:t>
              </a:r>
              <a:endParaRPr lang="ko-KR" altLang="en-US" sz="2800" b="1" spc="-150" dirty="0">
                <a:ln w="11430">
                  <a:noFill/>
                </a:ln>
                <a:gradFill>
                  <a:gsLst>
                    <a:gs pos="0">
                      <a:srgbClr val="1E78E6"/>
                    </a:gs>
                    <a:gs pos="50000">
                      <a:srgbClr val="112DA3"/>
                    </a:gs>
                    <a:gs pos="100000">
                      <a:srgbClr val="1F2D5B"/>
                    </a:gs>
                  </a:gsLst>
                  <a:lin ang="5400000" scaled="0"/>
                </a:gradFill>
                <a:latin typeface="맑은 고딕" pitchFamily="50" charset="-127"/>
                <a:ea typeface="맑은 고딕" pitchFamily="50" charset="-127"/>
                <a:cs typeface="Arial" pitchFamily="34" charset="0"/>
              </a:endParaRPr>
            </a:p>
          </p:txBody>
        </p:sp>
      </p:grpSp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174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31745" name="_x284653832" descr="EMB000040e448e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536" y="2492896"/>
            <a:ext cx="4173161" cy="2160240"/>
          </a:xfrm>
          <a:prstGeom prst="rect">
            <a:avLst/>
          </a:prstGeom>
          <a:noFill/>
        </p:spPr>
      </p:pic>
      <p:sp>
        <p:nvSpPr>
          <p:cNvPr id="31748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31747" name="_x284653352" descr="EMB000040e448e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60032" y="2492896"/>
            <a:ext cx="3816424" cy="2160240"/>
          </a:xfrm>
          <a:prstGeom prst="rect">
            <a:avLst/>
          </a:prstGeom>
          <a:noFill/>
        </p:spPr>
      </p:pic>
      <p:grpSp>
        <p:nvGrpSpPr>
          <p:cNvPr id="23" name="그룹 61"/>
          <p:cNvGrpSpPr>
            <a:grpSpLocks/>
          </p:cNvGrpSpPr>
          <p:nvPr/>
        </p:nvGrpSpPr>
        <p:grpSpPr bwMode="auto">
          <a:xfrm>
            <a:off x="428625" y="5286375"/>
            <a:ext cx="8286750" cy="1336675"/>
            <a:chOff x="428596" y="5286388"/>
            <a:chExt cx="8286808" cy="1336669"/>
          </a:xfrm>
        </p:grpSpPr>
        <p:grpSp>
          <p:nvGrpSpPr>
            <p:cNvPr id="24" name="그룹 23"/>
            <p:cNvGrpSpPr>
              <a:grpSpLocks/>
            </p:cNvGrpSpPr>
            <p:nvPr/>
          </p:nvGrpSpPr>
          <p:grpSpPr bwMode="auto">
            <a:xfrm>
              <a:off x="428596" y="5286388"/>
              <a:ext cx="8286808" cy="1336669"/>
              <a:chOff x="642910" y="5286388"/>
              <a:chExt cx="6970713" cy="1336669"/>
            </a:xfrm>
          </p:grpSpPr>
          <p:sp>
            <p:nvSpPr>
              <p:cNvPr id="31" name="모서리가 둥근 직사각형 30"/>
              <p:cNvSpPr/>
              <p:nvPr/>
            </p:nvSpPr>
            <p:spPr bwMode="auto">
              <a:xfrm>
                <a:off x="642910" y="5286388"/>
                <a:ext cx="6970713" cy="1336669"/>
              </a:xfrm>
              <a:prstGeom prst="roundRect">
                <a:avLst>
                  <a:gd name="adj" fmla="val 3126"/>
                </a:avLst>
              </a:prstGeom>
              <a:solidFill>
                <a:srgbClr val="FFFFFF"/>
              </a:solidFill>
              <a:ln w="6350">
                <a:solidFill>
                  <a:schemeClr val="accent1"/>
                </a:solidFill>
                <a:prstDash val="sysDot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32" name="모서리가 둥근 직사각형 31"/>
              <p:cNvSpPr/>
              <p:nvPr/>
            </p:nvSpPr>
            <p:spPr bwMode="auto">
              <a:xfrm>
                <a:off x="719027" y="5357826"/>
                <a:ext cx="6833168" cy="1216020"/>
              </a:xfrm>
              <a:prstGeom prst="roundRect">
                <a:avLst>
                  <a:gd name="adj" fmla="val 6138"/>
                </a:avLst>
              </a:prstGeom>
              <a:solidFill>
                <a:srgbClr val="E1F2CE">
                  <a:alpha val="7568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sz="2000">
                  <a:solidFill>
                    <a:srgbClr val="FF0000"/>
                  </a:solidFill>
                </a:endParaRPr>
              </a:p>
            </p:txBody>
          </p:sp>
        </p:grpSp>
        <p:pic>
          <p:nvPicPr>
            <p:cNvPr id="25" name="Picture 3" descr="D:\Downimg\말머리\42.pn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1000100" y="5562616"/>
              <a:ext cx="142876" cy="152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6" name="Picture 3" descr="D:\Downimg\말머리\42.pn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1000100" y="5991244"/>
              <a:ext cx="142876" cy="152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27" name="그룹 50"/>
            <p:cNvGrpSpPr>
              <a:grpSpLocks/>
            </p:cNvGrpSpPr>
            <p:nvPr/>
          </p:nvGrpSpPr>
          <p:grpSpPr bwMode="auto">
            <a:xfrm>
              <a:off x="1173139" y="5286388"/>
              <a:ext cx="7470827" cy="940578"/>
              <a:chOff x="1244637" y="5286388"/>
              <a:chExt cx="8084279" cy="940578"/>
            </a:xfrm>
          </p:grpSpPr>
          <p:sp>
            <p:nvSpPr>
              <p:cNvPr id="29" name="직사각형 28"/>
              <p:cNvSpPr/>
              <p:nvPr/>
            </p:nvSpPr>
            <p:spPr>
              <a:xfrm>
                <a:off x="1244637" y="5286388"/>
                <a:ext cx="8072253" cy="553996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>
                  <a:lnSpc>
                    <a:spcPct val="150000"/>
                  </a:lnSpc>
                  <a:defRPr/>
                </a:pPr>
                <a:r>
                  <a:rPr lang="ko-KR" altLang="en-US" sz="2000" b="1" dirty="0" err="1" smtClean="0">
                    <a:solidFill>
                      <a:schemeClr val="accent6">
                        <a:lumMod val="75000"/>
                      </a:schemeClr>
                    </a:solidFill>
                    <a:latin typeface="맑은 고딕" pitchFamily="50" charset="-127"/>
                    <a:ea typeface="맑은 고딕" pitchFamily="50" charset="-127"/>
                  </a:rPr>
                  <a:t>접근성</a:t>
                </a:r>
                <a:r>
                  <a:rPr lang="ko-KR" altLang="en-US" sz="2000" b="1" dirty="0" smtClean="0">
                    <a:solidFill>
                      <a:schemeClr val="accent6">
                        <a:lumMod val="75000"/>
                      </a:schemeClr>
                    </a:solidFill>
                    <a:latin typeface="맑은 고딕" pitchFamily="50" charset="-127"/>
                    <a:ea typeface="맑은 고딕" pitchFamily="50" charset="-127"/>
                  </a:rPr>
                  <a:t> 문제로 인한 검진 </a:t>
                </a:r>
                <a:r>
                  <a:rPr lang="ko-KR" altLang="en-US" sz="2000" b="1" dirty="0" err="1" smtClean="0">
                    <a:solidFill>
                      <a:schemeClr val="accent6">
                        <a:lumMod val="75000"/>
                      </a:schemeClr>
                    </a:solidFill>
                    <a:latin typeface="맑은 고딕" pitchFamily="50" charset="-127"/>
                    <a:ea typeface="맑은 고딕" pitchFamily="50" charset="-127"/>
                  </a:rPr>
                  <a:t>안함은</a:t>
                </a:r>
                <a:r>
                  <a:rPr lang="ko-KR" altLang="en-US" sz="2000" b="1" dirty="0" smtClean="0">
                    <a:solidFill>
                      <a:schemeClr val="accent6">
                        <a:lumMod val="75000"/>
                      </a:schemeClr>
                    </a:solidFill>
                    <a:latin typeface="맑은 고딕" pitchFamily="50" charset="-127"/>
                    <a:ea typeface="맑은 고딕" pitchFamily="50" charset="-127"/>
                  </a:rPr>
                  <a:t> 가장 낮음 </a:t>
                </a:r>
                <a:endParaRPr lang="ko-KR" altLang="en-US" sz="2000" b="1" dirty="0">
                  <a:solidFill>
                    <a:schemeClr val="accent6">
                      <a:lumMod val="75000"/>
                    </a:schemeClr>
                  </a:solidFill>
                  <a:latin typeface="맑은 고딕" pitchFamily="50" charset="-127"/>
                  <a:ea typeface="맑은 고딕" pitchFamily="50" charset="-127"/>
                </a:endParaRPr>
              </a:p>
            </p:txBody>
          </p:sp>
          <p:sp>
            <p:nvSpPr>
              <p:cNvPr id="30" name="직사각형 29"/>
              <p:cNvSpPr/>
              <p:nvPr/>
            </p:nvSpPr>
            <p:spPr>
              <a:xfrm>
                <a:off x="1256662" y="5732474"/>
                <a:ext cx="8072254" cy="494492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>
                  <a:lnSpc>
                    <a:spcPct val="150000"/>
                  </a:lnSpc>
                  <a:defRPr/>
                </a:pPr>
                <a:r>
                  <a:rPr lang="ko-KR" altLang="en-US" sz="2000" b="1" dirty="0" smtClean="0">
                    <a:solidFill>
                      <a:schemeClr val="accent6">
                        <a:lumMod val="75000"/>
                      </a:schemeClr>
                    </a:solidFill>
                    <a:latin typeface="맑은 고딕" pitchFamily="50" charset="-127"/>
                    <a:ea typeface="맑은 고딕" pitchFamily="50" charset="-127"/>
                  </a:rPr>
                  <a:t>수용성 문제로 인한 검진 </a:t>
                </a:r>
                <a:r>
                  <a:rPr lang="ko-KR" altLang="en-US" sz="2000" b="1" dirty="0" err="1" smtClean="0">
                    <a:solidFill>
                      <a:schemeClr val="accent6">
                        <a:lumMod val="75000"/>
                      </a:schemeClr>
                    </a:solidFill>
                    <a:latin typeface="맑은 고딕" pitchFamily="50" charset="-127"/>
                    <a:ea typeface="맑은 고딕" pitchFamily="50" charset="-127"/>
                  </a:rPr>
                  <a:t>안함은</a:t>
                </a:r>
                <a:r>
                  <a:rPr lang="ko-KR" altLang="en-US" sz="2000" b="1" dirty="0" smtClean="0">
                    <a:solidFill>
                      <a:schemeClr val="accent6">
                        <a:lumMod val="75000"/>
                      </a:schemeClr>
                    </a:solidFill>
                    <a:latin typeface="맑은 고딕" pitchFamily="50" charset="-127"/>
                    <a:ea typeface="맑은 고딕" pitchFamily="50" charset="-127"/>
                  </a:rPr>
                  <a:t> 가장 높음</a:t>
                </a:r>
                <a:endParaRPr lang="ko-KR" altLang="en-US" b="1" dirty="0">
                  <a:latin typeface="맑은 고딕" pitchFamily="50" charset="-127"/>
                  <a:ea typeface="맑은 고딕" pitchFamily="50" charset="-127"/>
                </a:endParaRPr>
              </a:p>
            </p:txBody>
          </p:sp>
        </p:grpSp>
        <p:sp>
          <p:nvSpPr>
            <p:cNvPr id="28" name="TextBox 27"/>
            <p:cNvSpPr txBox="1"/>
            <p:nvPr/>
          </p:nvSpPr>
          <p:spPr bwMode="auto">
            <a:xfrm>
              <a:off x="1276327" y="6264284"/>
              <a:ext cx="7439077" cy="307974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altLang="ko-KR" sz="1400" dirty="0">
                  <a:solidFill>
                    <a:schemeClr val="accent6">
                      <a:lumMod val="75000"/>
                    </a:schemeClr>
                  </a:solidFill>
                  <a:latin typeface="HY헤드라인M"/>
                  <a:ea typeface="HY헤드라인M"/>
                </a:rPr>
                <a:t>*</a:t>
              </a:r>
              <a:r>
                <a:rPr lang="ko-KR" altLang="en-US" sz="1400" dirty="0">
                  <a:solidFill>
                    <a:schemeClr val="accent6">
                      <a:lumMod val="75000"/>
                    </a:schemeClr>
                  </a:solidFill>
                  <a:latin typeface="HY헤드라인M"/>
                  <a:ea typeface="HY헤드라인M"/>
                </a:rPr>
                <a:t> </a:t>
              </a:r>
              <a:r>
                <a:rPr lang="ko-KR" altLang="en-US" sz="1400" dirty="0" smtClean="0">
                  <a:solidFill>
                    <a:schemeClr val="accent6">
                      <a:lumMod val="75000"/>
                    </a:schemeClr>
                  </a:solidFill>
                  <a:latin typeface="HY헤드라인M"/>
                  <a:ea typeface="HY헤드라인M"/>
                </a:rPr>
                <a:t>대도시 평균은 감소하나 부산지역은 오히려 증가</a:t>
              </a:r>
              <a:endParaRPr lang="ko-KR" altLang="en-US" sz="1400" dirty="0">
                <a:solidFill>
                  <a:schemeClr val="accent6">
                    <a:lumMod val="75000"/>
                  </a:schemeClr>
                </a:solidFill>
                <a:latin typeface="HY헤드라인M"/>
                <a:ea typeface="HY헤드라인M"/>
              </a:endParaRPr>
            </a:p>
          </p:txBody>
        </p:sp>
      </p:grpSp>
      <p:sp>
        <p:nvSpPr>
          <p:cNvPr id="33" name="TextBox 32"/>
          <p:cNvSpPr txBox="1"/>
          <p:nvPr/>
        </p:nvSpPr>
        <p:spPr>
          <a:xfrm>
            <a:off x="5292080" y="4797152"/>
            <a:ext cx="3456384" cy="288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/>
              <a:t>자료 </a:t>
            </a:r>
            <a:r>
              <a:rPr lang="en-US" altLang="ko-KR" sz="1200" dirty="0" smtClean="0"/>
              <a:t>: ‘08~’12 </a:t>
            </a:r>
            <a:r>
              <a:rPr lang="ko-KR" altLang="en-US" sz="1200" dirty="0" smtClean="0"/>
              <a:t>지역사회건강조사자료 분석결과</a:t>
            </a:r>
            <a:endParaRPr lang="ko-KR" altLang="en-US" sz="1200" dirty="0"/>
          </a:p>
        </p:txBody>
      </p:sp>
      <p:grpSp>
        <p:nvGrpSpPr>
          <p:cNvPr id="34" name="그룹 78"/>
          <p:cNvGrpSpPr>
            <a:grpSpLocks/>
          </p:cNvGrpSpPr>
          <p:nvPr/>
        </p:nvGrpSpPr>
        <p:grpSpPr bwMode="auto">
          <a:xfrm>
            <a:off x="-23813" y="1836738"/>
            <a:ext cx="9174163" cy="644525"/>
            <a:chOff x="-14514" y="1836738"/>
            <a:chExt cx="9173780" cy="644525"/>
          </a:xfrm>
        </p:grpSpPr>
        <p:grpSp>
          <p:nvGrpSpPr>
            <p:cNvPr id="35" name="그룹 69"/>
            <p:cNvGrpSpPr>
              <a:grpSpLocks/>
            </p:cNvGrpSpPr>
            <p:nvPr/>
          </p:nvGrpSpPr>
          <p:grpSpPr bwMode="auto">
            <a:xfrm>
              <a:off x="4706031" y="1836738"/>
              <a:ext cx="4453235" cy="639762"/>
              <a:chOff x="4581525" y="1709738"/>
              <a:chExt cx="4244975" cy="639763"/>
            </a:xfrm>
          </p:grpSpPr>
          <p:pic>
            <p:nvPicPr>
              <p:cNvPr id="39" name="Picture 3" descr="I:\01_프레젠테이션\00_프리03\201303_02 닥터_보건복지부\PSD\IMG\bar02.png"/>
              <p:cNvPicPr>
                <a:picLocks noChangeAspect="1" noChangeArrowheads="1"/>
              </p:cNvPicPr>
              <p:nvPr/>
            </p:nvPicPr>
            <p:blipFill>
              <a:blip r:embed="rId7" cstate="print"/>
              <a:srcRect r="25432"/>
              <a:stretch>
                <a:fillRect/>
              </a:stretch>
            </p:blipFill>
            <p:spPr bwMode="auto">
              <a:xfrm>
                <a:off x="4581525" y="1709738"/>
                <a:ext cx="4244975" cy="63976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40" name="직사각형 39"/>
              <p:cNvSpPr/>
              <p:nvPr/>
            </p:nvSpPr>
            <p:spPr>
              <a:xfrm>
                <a:off x="4857752" y="1794545"/>
                <a:ext cx="3968748" cy="432048"/>
              </a:xfrm>
              <a:prstGeom prst="rect">
                <a:avLst/>
              </a:prstGeom>
              <a:noFill/>
              <a:ln w="6350"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0" h="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>
                <a:sp3d>
                  <a:bevelT w="1270" h="19050"/>
                  <a:contourClr>
                    <a:srgbClr val="213165"/>
                  </a:contourClr>
                </a:sp3d>
              </a:bodyPr>
              <a:lstStyle/>
              <a:p>
                <a:pPr indent="-457200" algn="ctr" eaLnBrk="0" latinLnBrk="0" hangingPunct="0">
                  <a:lnSpc>
                    <a:spcPct val="90000"/>
                  </a:lnSpc>
                  <a:spcAft>
                    <a:spcPts val="600"/>
                  </a:spcAft>
                  <a:defRPr/>
                </a:pPr>
                <a:r>
                  <a:rPr lang="ko-KR" altLang="en-US" sz="2000" b="1" spc="-150" dirty="0" err="1" smtClean="0">
                    <a:solidFill>
                      <a:schemeClr val="bg1"/>
                    </a:solidFill>
                    <a:effectLst>
                      <a:outerShdw blurRad="127000" algn="ctr" rotWithShape="0">
                        <a:schemeClr val="tx1">
                          <a:alpha val="90000"/>
                        </a:schemeClr>
                      </a:outerShdw>
                    </a:effectLst>
                  </a:rPr>
                  <a:t>암검진</a:t>
                </a:r>
                <a:r>
                  <a:rPr lang="ko-KR" altLang="en-US" sz="2000" b="1" spc="-150" dirty="0" smtClean="0">
                    <a:solidFill>
                      <a:schemeClr val="bg1"/>
                    </a:solidFill>
                    <a:effectLst>
                      <a:outerShdw blurRad="127000" algn="ctr" rotWithShape="0">
                        <a:schemeClr val="tx1">
                          <a:alpha val="90000"/>
                        </a:schemeClr>
                      </a:outerShdw>
                    </a:effectLst>
                  </a:rPr>
                  <a:t> </a:t>
                </a:r>
                <a:r>
                  <a:rPr lang="ko-KR" altLang="en-US" sz="2000" b="1" spc="-150" dirty="0" err="1" smtClean="0">
                    <a:solidFill>
                      <a:schemeClr val="bg1"/>
                    </a:solidFill>
                    <a:effectLst>
                      <a:outerShdw blurRad="127000" algn="ctr" rotWithShape="0">
                        <a:schemeClr val="tx1">
                          <a:alpha val="90000"/>
                        </a:schemeClr>
                      </a:outerShdw>
                    </a:effectLst>
                  </a:rPr>
                  <a:t>미수검</a:t>
                </a:r>
                <a:r>
                  <a:rPr lang="ko-KR" altLang="en-US" sz="2000" b="1" spc="-150" dirty="0" smtClean="0">
                    <a:solidFill>
                      <a:schemeClr val="bg1"/>
                    </a:solidFill>
                    <a:effectLst>
                      <a:outerShdw blurRad="127000" algn="ctr" rotWithShape="0">
                        <a:schemeClr val="tx1">
                          <a:alpha val="90000"/>
                        </a:schemeClr>
                      </a:outerShdw>
                    </a:effectLst>
                  </a:rPr>
                  <a:t> 사유</a:t>
                </a:r>
                <a:r>
                  <a:rPr lang="en-US" altLang="ko-KR" sz="2000" b="1" spc="-150" dirty="0" smtClean="0">
                    <a:solidFill>
                      <a:schemeClr val="bg1"/>
                    </a:solidFill>
                    <a:effectLst>
                      <a:outerShdw blurRad="127000" algn="ctr" rotWithShape="0">
                        <a:schemeClr val="tx1">
                          <a:alpha val="90000"/>
                        </a:schemeClr>
                      </a:outerShdw>
                    </a:effectLst>
                  </a:rPr>
                  <a:t>(</a:t>
                </a:r>
                <a:r>
                  <a:rPr lang="ko-KR" altLang="en-US" sz="2000" b="1" spc="-150" dirty="0" smtClean="0">
                    <a:solidFill>
                      <a:schemeClr val="bg1"/>
                    </a:solidFill>
                    <a:effectLst>
                      <a:outerShdw blurRad="127000" algn="ctr" rotWithShape="0">
                        <a:schemeClr val="tx1">
                          <a:alpha val="90000"/>
                        </a:schemeClr>
                      </a:outerShdw>
                    </a:effectLst>
                  </a:rPr>
                  <a:t>수용성</a:t>
                </a:r>
                <a:r>
                  <a:rPr lang="en-US" altLang="ko-KR" sz="2000" b="1" spc="-150" dirty="0" smtClean="0">
                    <a:solidFill>
                      <a:schemeClr val="bg1"/>
                    </a:solidFill>
                    <a:effectLst>
                      <a:outerShdw blurRad="127000" algn="ctr" rotWithShape="0">
                        <a:schemeClr val="tx1">
                          <a:alpha val="90000"/>
                        </a:schemeClr>
                      </a:outerShdw>
                    </a:effectLst>
                  </a:rPr>
                  <a:t>)</a:t>
                </a:r>
                <a:endParaRPr lang="ko-KR" altLang="en-US" sz="2000" b="1" spc="-150" dirty="0">
                  <a:solidFill>
                    <a:schemeClr val="bg1"/>
                  </a:solidFill>
                  <a:effectLst>
                    <a:outerShdw blurRad="127000" algn="ctr" rotWithShape="0">
                      <a:schemeClr val="tx1">
                        <a:alpha val="90000"/>
                      </a:schemeClr>
                    </a:outerShdw>
                  </a:effectLst>
                </a:endParaRPr>
              </a:p>
            </p:txBody>
          </p:sp>
        </p:grpSp>
        <p:grpSp>
          <p:nvGrpSpPr>
            <p:cNvPr id="36" name="그룹 66"/>
            <p:cNvGrpSpPr>
              <a:grpSpLocks/>
            </p:cNvGrpSpPr>
            <p:nvPr/>
          </p:nvGrpSpPr>
          <p:grpSpPr bwMode="auto">
            <a:xfrm>
              <a:off x="-14514" y="1836738"/>
              <a:ext cx="4522334" cy="644525"/>
              <a:chOff x="-182756" y="1709738"/>
              <a:chExt cx="4745231" cy="644525"/>
            </a:xfrm>
          </p:grpSpPr>
          <p:pic>
            <p:nvPicPr>
              <p:cNvPr id="37" name="Picture 2" descr="I:\01_프레젠테이션\00_프리03\201303_02 닥터_보건복지부\PSD\IMG\bar01.png"/>
              <p:cNvPicPr>
                <a:picLocks noChangeAspect="1" noChangeArrowheads="1"/>
              </p:cNvPicPr>
              <p:nvPr/>
            </p:nvPicPr>
            <p:blipFill>
              <a:blip r:embed="rId8" cstate="print"/>
              <a:srcRect r="16644"/>
              <a:stretch>
                <a:fillRect/>
              </a:stretch>
            </p:blipFill>
            <p:spPr bwMode="auto">
              <a:xfrm flipH="1">
                <a:off x="-182756" y="1709738"/>
                <a:ext cx="4745231" cy="6445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38" name="직사각형 37"/>
              <p:cNvSpPr/>
              <p:nvPr/>
            </p:nvSpPr>
            <p:spPr>
              <a:xfrm>
                <a:off x="226060" y="1794545"/>
                <a:ext cx="4025900" cy="432048"/>
              </a:xfrm>
              <a:prstGeom prst="rect">
                <a:avLst/>
              </a:prstGeom>
              <a:noFill/>
              <a:ln w="6350"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0" h="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>
                <a:sp3d>
                  <a:bevelT w="1270" h="19050"/>
                  <a:contourClr>
                    <a:srgbClr val="213165"/>
                  </a:contourClr>
                </a:sp3d>
              </a:bodyPr>
              <a:lstStyle/>
              <a:p>
                <a:pPr indent="-457200" algn="ctr" eaLnBrk="0" latinLnBrk="0" hangingPunct="0">
                  <a:lnSpc>
                    <a:spcPct val="90000"/>
                  </a:lnSpc>
                  <a:spcAft>
                    <a:spcPts val="600"/>
                  </a:spcAft>
                  <a:defRPr/>
                </a:pPr>
                <a:r>
                  <a:rPr lang="ko-KR" altLang="en-US" sz="2000" b="1" spc="-50" dirty="0" err="1" smtClean="0">
                    <a:solidFill>
                      <a:schemeClr val="bg1"/>
                    </a:solidFill>
                    <a:effectLst>
                      <a:outerShdw blurRad="127000" algn="ctr" rotWithShape="0">
                        <a:schemeClr val="tx1">
                          <a:alpha val="90000"/>
                        </a:schemeClr>
                      </a:outerShdw>
                    </a:effectLst>
                  </a:rPr>
                  <a:t>암검진</a:t>
                </a:r>
                <a:r>
                  <a:rPr lang="ko-KR" altLang="en-US" sz="2000" b="1" spc="-50" dirty="0" smtClean="0">
                    <a:solidFill>
                      <a:schemeClr val="bg1"/>
                    </a:solidFill>
                    <a:effectLst>
                      <a:outerShdw blurRad="127000" algn="ctr" rotWithShape="0">
                        <a:schemeClr val="tx1">
                          <a:alpha val="90000"/>
                        </a:schemeClr>
                      </a:outerShdw>
                    </a:effectLst>
                  </a:rPr>
                  <a:t> </a:t>
                </a:r>
                <a:r>
                  <a:rPr lang="ko-KR" altLang="en-US" sz="2000" b="1" spc="-50" dirty="0" err="1" smtClean="0">
                    <a:solidFill>
                      <a:schemeClr val="bg1"/>
                    </a:solidFill>
                    <a:effectLst>
                      <a:outerShdw blurRad="127000" algn="ctr" rotWithShape="0">
                        <a:schemeClr val="tx1">
                          <a:alpha val="90000"/>
                        </a:schemeClr>
                      </a:outerShdw>
                    </a:effectLst>
                  </a:rPr>
                  <a:t>미수검</a:t>
                </a:r>
                <a:r>
                  <a:rPr lang="ko-KR" altLang="en-US" sz="2000" b="1" spc="-50" dirty="0" smtClean="0">
                    <a:solidFill>
                      <a:schemeClr val="bg1"/>
                    </a:solidFill>
                    <a:effectLst>
                      <a:outerShdw blurRad="127000" algn="ctr" rotWithShape="0">
                        <a:schemeClr val="tx1">
                          <a:alpha val="90000"/>
                        </a:schemeClr>
                      </a:outerShdw>
                    </a:effectLst>
                  </a:rPr>
                  <a:t> 사유</a:t>
                </a:r>
                <a:r>
                  <a:rPr lang="en-US" altLang="ko-KR" sz="2000" b="1" spc="-50" dirty="0" smtClean="0">
                    <a:solidFill>
                      <a:schemeClr val="bg1"/>
                    </a:solidFill>
                    <a:effectLst>
                      <a:outerShdw blurRad="127000" algn="ctr" rotWithShape="0">
                        <a:schemeClr val="tx1">
                          <a:alpha val="90000"/>
                        </a:schemeClr>
                      </a:outerShdw>
                    </a:effectLst>
                  </a:rPr>
                  <a:t>(</a:t>
                </a:r>
                <a:r>
                  <a:rPr lang="ko-KR" altLang="en-US" sz="2000" b="1" spc="-50" dirty="0" err="1" smtClean="0">
                    <a:solidFill>
                      <a:schemeClr val="bg1"/>
                    </a:solidFill>
                    <a:effectLst>
                      <a:outerShdw blurRad="127000" algn="ctr" rotWithShape="0">
                        <a:schemeClr val="tx1">
                          <a:alpha val="90000"/>
                        </a:schemeClr>
                      </a:outerShdw>
                    </a:effectLst>
                  </a:rPr>
                  <a:t>접근성</a:t>
                </a:r>
                <a:r>
                  <a:rPr lang="en-US" altLang="ko-KR" sz="2000" b="1" spc="-50" dirty="0" smtClean="0">
                    <a:solidFill>
                      <a:schemeClr val="bg1"/>
                    </a:solidFill>
                    <a:effectLst>
                      <a:outerShdw blurRad="127000" algn="ctr" rotWithShape="0">
                        <a:schemeClr val="tx1">
                          <a:alpha val="90000"/>
                        </a:schemeClr>
                      </a:outerShdw>
                    </a:effectLst>
                  </a:rPr>
                  <a:t>)</a:t>
                </a:r>
                <a:endParaRPr lang="ko-KR" altLang="en-US" sz="2000" b="1" spc="-50" dirty="0">
                  <a:solidFill>
                    <a:schemeClr val="bg1"/>
                  </a:solidFill>
                  <a:effectLst>
                    <a:outerShdw blurRad="127000" algn="ctr" rotWithShape="0">
                      <a:schemeClr val="tx1">
                        <a:alpha val="90000"/>
                      </a:schemeClr>
                    </a:outerShdw>
                  </a:effectLst>
                </a:endParaRPr>
              </a:p>
            </p:txBody>
          </p:sp>
        </p:grpSp>
      </p:grpSp>
      <p:sp>
        <p:nvSpPr>
          <p:cNvPr id="41" name="직사각형 40"/>
          <p:cNvSpPr/>
          <p:nvPr/>
        </p:nvSpPr>
        <p:spPr>
          <a:xfrm>
            <a:off x="755576" y="3068960"/>
            <a:ext cx="576064" cy="1368152"/>
          </a:xfrm>
          <a:prstGeom prst="rect">
            <a:avLst/>
          </a:prstGeom>
          <a:noFill/>
          <a:ln w="444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2" name="직사각형 41"/>
          <p:cNvSpPr/>
          <p:nvPr/>
        </p:nvSpPr>
        <p:spPr>
          <a:xfrm>
            <a:off x="8172400" y="2780928"/>
            <a:ext cx="504056" cy="1728192"/>
          </a:xfrm>
          <a:prstGeom prst="rect">
            <a:avLst/>
          </a:prstGeom>
          <a:noFill/>
          <a:ln w="444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25"/>
          <p:cNvGrpSpPr>
            <a:grpSpLocks/>
          </p:cNvGrpSpPr>
          <p:nvPr/>
        </p:nvGrpSpPr>
        <p:grpSpPr bwMode="auto">
          <a:xfrm>
            <a:off x="0" y="206375"/>
            <a:ext cx="8100392" cy="638175"/>
            <a:chOff x="-21624" y="206191"/>
            <a:chExt cx="3491217" cy="638748"/>
          </a:xfrm>
        </p:grpSpPr>
        <p:sp>
          <p:nvSpPr>
            <p:cNvPr id="8" name="양쪽 모서리가 둥근 사각형 7"/>
            <p:cNvSpPr/>
            <p:nvPr/>
          </p:nvSpPr>
          <p:spPr bwMode="auto">
            <a:xfrm rot="16200000">
              <a:off x="1404611" y="-1220044"/>
              <a:ext cx="638748" cy="3491217"/>
            </a:xfrm>
            <a:prstGeom prst="round2SameRect">
              <a:avLst>
                <a:gd name="adj1" fmla="val 0"/>
                <a:gd name="adj2" fmla="val 50000"/>
              </a:avLst>
            </a:prstGeom>
            <a:solidFill>
              <a:srgbClr val="002060"/>
            </a:solidFill>
            <a:ln>
              <a:noFill/>
            </a:ln>
            <a:effectLst>
              <a:innerShdw blurRad="63500" dist="50800" dir="5400000">
                <a:prstClr val="black">
                  <a:alpha val="38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9" name="직사각형 8"/>
            <p:cNvSpPr/>
            <p:nvPr/>
          </p:nvSpPr>
          <p:spPr bwMode="auto">
            <a:xfrm>
              <a:off x="-21624" y="225258"/>
              <a:ext cx="3411663" cy="52369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42900" indent="-34290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2800" spc="-15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itchFamily="18" charset="-127"/>
                  <a:ea typeface="HY헤드라인M" pitchFamily="18" charset="-127"/>
                </a:rPr>
                <a:t>사업 목적</a:t>
              </a:r>
              <a:endParaRPr kumimoji="0" lang="ko-KR" altLang="en-US" sz="2800" spc="-15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174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1748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27" name="_x204133928" descr="EMB00000fb80d1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429000"/>
            <a:ext cx="9144000" cy="10796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" name="Picture 3" descr="I:\01_프레젠테이션\00_프리03\201303_02 닥터_보건복지부\PSD\1차본\IMG\arrow03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628800"/>
            <a:ext cx="9144000" cy="1152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6" name="그룹 84"/>
          <p:cNvGrpSpPr>
            <a:grpSpLocks/>
          </p:cNvGrpSpPr>
          <p:nvPr/>
        </p:nvGrpSpPr>
        <p:grpSpPr bwMode="auto">
          <a:xfrm>
            <a:off x="2123728" y="2636912"/>
            <a:ext cx="2449513" cy="720081"/>
            <a:chOff x="4655127" y="2555722"/>
            <a:chExt cx="4504594" cy="4025786"/>
          </a:xfrm>
        </p:grpSpPr>
        <p:pic>
          <p:nvPicPr>
            <p:cNvPr id="37" name="그림 24" descr="Untitled-7 copy.png"/>
            <p:cNvPicPr>
              <a:picLocks noChangeAspect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4824588" y="2555722"/>
              <a:ext cx="4176568" cy="18979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8" name="Picture 2" descr="I:\01_프레젠테이션\00_프리03\201303_02 닥터_보건복지부\PSD\IMG\img10.pn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4655127" y="4293774"/>
              <a:ext cx="4504594" cy="22877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40" name="직사각형 39"/>
          <p:cNvSpPr/>
          <p:nvPr/>
        </p:nvSpPr>
        <p:spPr>
          <a:xfrm>
            <a:off x="2256640" y="2857423"/>
            <a:ext cx="2181446" cy="35945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0" tIns="0" rIns="0" bIns="0" anchor="ctr">
            <a:scene3d>
              <a:camera prst="orthographicFront"/>
              <a:lightRig rig="threePt" dir="t"/>
            </a:scene3d>
            <a:sp3d>
              <a:bevelT w="1270"/>
            </a:sp3d>
          </a:bodyPr>
          <a:lstStyle/>
          <a:p>
            <a:pPr algn="ctr" defTabSz="1330325" eaLnBrk="0" latinLnBrk="0" hangingPunct="0">
              <a:spcAft>
                <a:spcPts val="600"/>
              </a:spcAft>
              <a:buClr>
                <a:srgbClr val="D0A660"/>
              </a:buClr>
              <a:buSzPct val="100000"/>
              <a:defRPr/>
            </a:pPr>
            <a:r>
              <a:rPr lang="ko-KR" altLang="en-US" sz="2000" b="1" kern="0" spc="-300" dirty="0" smtClean="0">
                <a:solidFill>
                  <a:srgbClr val="10319C"/>
                </a:solidFill>
                <a:latin typeface="맑은 고딕" pitchFamily="50" charset="-127"/>
                <a:ea typeface="맑은 고딕" pitchFamily="50" charset="-127"/>
              </a:rPr>
              <a:t>공감대 확산</a:t>
            </a:r>
            <a:endParaRPr lang="ko-KR" altLang="en-US" sz="2000" b="1" kern="0" spc="-300" dirty="0">
              <a:solidFill>
                <a:srgbClr val="10319C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1" name="모서리가 둥근 직사각형 40"/>
          <p:cNvSpPr/>
          <p:nvPr/>
        </p:nvSpPr>
        <p:spPr>
          <a:xfrm>
            <a:off x="2771800" y="1124744"/>
            <a:ext cx="3528392" cy="461332"/>
          </a:xfrm>
          <a:prstGeom prst="round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0" tIns="0" rIns="0" bIns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defTabSz="1330325" eaLnBrk="0" latinLnBrk="0" hangingPunct="0">
              <a:spcAft>
                <a:spcPts val="600"/>
              </a:spcAft>
              <a:buClr>
                <a:srgbClr val="D0A660"/>
              </a:buClr>
              <a:buSzPct val="100000"/>
              <a:defRPr/>
            </a:pPr>
            <a:r>
              <a:rPr lang="ko-KR" altLang="en-US" sz="2800" b="1" kern="0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암</a:t>
            </a:r>
            <a:r>
              <a:rPr lang="en-US" altLang="ko-KR" sz="2800" b="1" kern="0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2800" b="1" kern="0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검진 </a:t>
            </a:r>
            <a:r>
              <a:rPr lang="ko-KR" altLang="en-US" sz="2800" b="1" kern="0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수검률</a:t>
            </a:r>
            <a:r>
              <a:rPr lang="ko-KR" altLang="en-US" sz="2800" b="1" kern="0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 향상</a:t>
            </a:r>
            <a:endParaRPr lang="ko-KR" altLang="en-US" sz="2800" b="1" kern="0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42" name="그룹 84"/>
          <p:cNvGrpSpPr>
            <a:grpSpLocks/>
          </p:cNvGrpSpPr>
          <p:nvPr/>
        </p:nvGrpSpPr>
        <p:grpSpPr bwMode="auto">
          <a:xfrm>
            <a:off x="4357341" y="2636913"/>
            <a:ext cx="2447925" cy="720081"/>
            <a:chOff x="4655127" y="2555722"/>
            <a:chExt cx="4504594" cy="4025786"/>
          </a:xfrm>
        </p:grpSpPr>
        <p:pic>
          <p:nvPicPr>
            <p:cNvPr id="43" name="그림 32" descr="Untitled-7 copy.png"/>
            <p:cNvPicPr>
              <a:picLocks noChangeAspect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4824588" y="2555722"/>
              <a:ext cx="4176568" cy="18979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4" name="Picture 2" descr="I:\01_프레젠테이션\00_프리03\201303_02 닥터_보건복지부\PSD\IMG\img10.pn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4655127" y="4293774"/>
              <a:ext cx="4504594" cy="22877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46" name="직사각형 45"/>
          <p:cNvSpPr/>
          <p:nvPr/>
        </p:nvSpPr>
        <p:spPr>
          <a:xfrm>
            <a:off x="4488888" y="2857423"/>
            <a:ext cx="2181446" cy="35945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0" tIns="0" rIns="0" bIns="0" anchor="ctr">
            <a:scene3d>
              <a:camera prst="orthographicFront"/>
              <a:lightRig rig="threePt" dir="t"/>
            </a:scene3d>
            <a:sp3d>
              <a:bevelT w="1270"/>
            </a:sp3d>
          </a:bodyPr>
          <a:lstStyle/>
          <a:p>
            <a:pPr algn="ctr" defTabSz="1330325" eaLnBrk="0" latinLnBrk="0" hangingPunct="0">
              <a:spcAft>
                <a:spcPts val="600"/>
              </a:spcAft>
              <a:buClr>
                <a:srgbClr val="D0A660"/>
              </a:buClr>
              <a:buSzPct val="100000"/>
              <a:defRPr/>
            </a:pPr>
            <a:r>
              <a:rPr lang="ko-KR" altLang="en-US" sz="2000" b="1" kern="0" spc="-300" dirty="0" smtClean="0">
                <a:solidFill>
                  <a:srgbClr val="306A3A"/>
                </a:solidFill>
                <a:latin typeface="맑은 고딕" pitchFamily="50" charset="-127"/>
                <a:ea typeface="맑은 고딕" pitchFamily="50" charset="-127"/>
              </a:rPr>
              <a:t>전이 유도</a:t>
            </a:r>
            <a:endParaRPr lang="ko-KR" altLang="en-US" sz="2000" b="1" kern="0" spc="-300" dirty="0">
              <a:solidFill>
                <a:srgbClr val="306A3A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57" name="Picture 26" descr="원반"/>
          <p:cNvPicPr>
            <a:picLocks noChangeAspect="1" noChangeArrowheads="1"/>
          </p:cNvPicPr>
          <p:nvPr/>
        </p:nvPicPr>
        <p:blipFill>
          <a:blip r:embed="rId7" cstate="print">
            <a:lum bright="30000"/>
            <a:grayscl/>
          </a:blip>
          <a:srcRect t="22740"/>
          <a:stretch>
            <a:fillRect/>
          </a:stretch>
        </p:blipFill>
        <p:spPr bwMode="auto">
          <a:xfrm>
            <a:off x="-36513" y="5157986"/>
            <a:ext cx="9144001" cy="10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8" name="AutoShape 161"/>
          <p:cNvSpPr>
            <a:spLocks noChangeArrowheads="1"/>
          </p:cNvSpPr>
          <p:nvPr/>
        </p:nvSpPr>
        <p:spPr bwMode="auto">
          <a:xfrm>
            <a:off x="812610" y="5497063"/>
            <a:ext cx="7181147" cy="394335"/>
          </a:xfrm>
          <a:prstGeom prst="roundRect">
            <a:avLst>
              <a:gd name="adj" fmla="val 11819"/>
            </a:avLst>
          </a:prstGeom>
          <a:noFill/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>
            <a:spAutoFit/>
            <a:scene3d>
              <a:camera prst="orthographicFront"/>
              <a:lightRig rig="threePt" dir="t"/>
            </a:scene3d>
            <a:sp3d contourW="38100">
              <a:bevelT w="1270"/>
              <a:contourClr>
                <a:schemeClr val="bg1"/>
              </a:contourClr>
            </a:sp3d>
          </a:bodyPr>
          <a:lstStyle/>
          <a:p>
            <a:pPr algn="ctr" fontAlgn="auto" latinLnBrk="0">
              <a:spcAft>
                <a:spcPts val="0"/>
              </a:spcAft>
              <a:tabLst>
                <a:tab pos="5648325" algn="l"/>
              </a:tabLst>
              <a:defRPr/>
            </a:pPr>
            <a:r>
              <a:rPr lang="ko-KR" altLang="en-US" sz="2400" b="1" spc="-150" dirty="0" smtClean="0">
                <a:solidFill>
                  <a:srgbClr val="215326"/>
                </a:solidFill>
              </a:rPr>
              <a:t>지역사회 가용자원의 활용</a:t>
            </a:r>
            <a:r>
              <a:rPr lang="en-US" altLang="ko-KR" sz="2400" b="1" spc="-150" dirty="0" smtClean="0">
                <a:solidFill>
                  <a:srgbClr val="215326"/>
                </a:solidFill>
              </a:rPr>
              <a:t>, </a:t>
            </a:r>
            <a:r>
              <a:rPr lang="ko-KR" altLang="en-US" sz="2400" b="1" spc="-150" dirty="0" smtClean="0">
                <a:solidFill>
                  <a:srgbClr val="215326"/>
                </a:solidFill>
              </a:rPr>
              <a:t>기관 간 연계를 통한 사업수행</a:t>
            </a:r>
            <a:endParaRPr lang="ko-KR" altLang="en-US" sz="2400" b="1" spc="-150" dirty="0">
              <a:solidFill>
                <a:srgbClr val="215326"/>
              </a:solidFill>
            </a:endParaRPr>
          </a:p>
        </p:txBody>
      </p:sp>
      <p:grpSp>
        <p:nvGrpSpPr>
          <p:cNvPr id="59" name="그룹 78"/>
          <p:cNvGrpSpPr>
            <a:grpSpLocks/>
          </p:cNvGrpSpPr>
          <p:nvPr/>
        </p:nvGrpSpPr>
        <p:grpSpPr bwMode="auto">
          <a:xfrm>
            <a:off x="185738" y="4411869"/>
            <a:ext cx="2801937" cy="892182"/>
            <a:chOff x="156893" y="5144020"/>
            <a:chExt cx="2621224" cy="656334"/>
          </a:xfrm>
        </p:grpSpPr>
        <p:sp>
          <p:nvSpPr>
            <p:cNvPr id="60" name="AutoShape 20"/>
            <p:cNvSpPr>
              <a:spLocks noChangeArrowheads="1"/>
            </p:cNvSpPr>
            <p:nvPr/>
          </p:nvSpPr>
          <p:spPr bwMode="auto">
            <a:xfrm>
              <a:off x="156893" y="5144020"/>
              <a:ext cx="2621224" cy="360000"/>
            </a:xfrm>
            <a:prstGeom prst="roundRect">
              <a:avLst>
                <a:gd name="adj" fmla="val 50000"/>
              </a:avLst>
            </a:prstGeom>
            <a:solidFill>
              <a:srgbClr val="5E9C64"/>
            </a:solidFill>
            <a:ln w="539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>
              <a:scene3d>
                <a:camera prst="orthographicFront"/>
                <a:lightRig rig="threePt" dir="t"/>
              </a:scene3d>
              <a:sp3d>
                <a:bevelT w="1270" h="6350"/>
              </a:sp3d>
            </a:bodyPr>
            <a:lstStyle/>
            <a:p>
              <a:pPr algn="ctr" latinLnBrk="0">
                <a:defRPr/>
              </a:pPr>
              <a:r>
                <a:rPr lang="ko-KR" altLang="en-US" sz="2000" b="1" spc="-50" dirty="0" smtClean="0">
                  <a:solidFill>
                    <a:schemeClr val="bg1"/>
                  </a:solidFill>
                </a:rPr>
                <a:t>유관기관 간 연계</a:t>
              </a:r>
              <a:endParaRPr lang="ko-KR" altLang="en-US" sz="20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61" name="AutoShape 6"/>
            <p:cNvSpPr>
              <a:spLocks noChangeArrowheads="1"/>
            </p:cNvSpPr>
            <p:nvPr/>
          </p:nvSpPr>
          <p:spPr bwMode="auto">
            <a:xfrm>
              <a:off x="251520" y="5517230"/>
              <a:ext cx="2520280" cy="283124"/>
            </a:xfrm>
            <a:prstGeom prst="roundRect">
              <a:avLst>
                <a:gd name="adj" fmla="val 9745"/>
              </a:avLst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lIns="0" tIns="0" rIns="0" bIns="0">
              <a:spAutoFit/>
              <a:scene3d>
                <a:camera prst="orthographicFront"/>
                <a:lightRig rig="threePt" dir="t"/>
              </a:scene3d>
              <a:sp3d>
                <a:bevelT w="1270"/>
              </a:sp3d>
            </a:bodyPr>
            <a:lstStyle/>
            <a:p>
              <a:pPr marL="131763" indent="-131763" algn="ctr" defTabSz="1330325" eaLnBrk="0" latinLnBrk="0" hangingPunct="0">
                <a:lnSpc>
                  <a:spcPct val="150000"/>
                </a:lnSpc>
                <a:buClr>
                  <a:srgbClr val="D0A660"/>
                </a:buClr>
                <a:buSzPct val="100000"/>
                <a:defRPr/>
              </a:pPr>
              <a:r>
                <a:rPr lang="ko-KR" altLang="en-US" b="1" spc="-50" dirty="0" smtClean="0">
                  <a:solidFill>
                    <a:schemeClr val="accent4">
                      <a:lumMod val="50000"/>
                    </a:schemeClr>
                  </a:solidFill>
                </a:rPr>
                <a:t>정보공유와 협력</a:t>
              </a:r>
              <a:endParaRPr lang="ko-KR" altLang="en-US" b="1" kern="0" spc="-50" dirty="0">
                <a:solidFill>
                  <a:schemeClr val="accent4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grpSp>
        <p:nvGrpSpPr>
          <p:cNvPr id="62" name="그룹 79"/>
          <p:cNvGrpSpPr>
            <a:grpSpLocks/>
          </p:cNvGrpSpPr>
          <p:nvPr/>
        </p:nvGrpSpPr>
        <p:grpSpPr bwMode="auto">
          <a:xfrm>
            <a:off x="2987675" y="4407097"/>
            <a:ext cx="3168650" cy="929224"/>
            <a:chOff x="3419872" y="4869160"/>
            <a:chExt cx="2621224" cy="683307"/>
          </a:xfrm>
        </p:grpSpPr>
        <p:sp>
          <p:nvSpPr>
            <p:cNvPr id="63" name="AutoShape 20"/>
            <p:cNvSpPr>
              <a:spLocks noChangeArrowheads="1"/>
            </p:cNvSpPr>
            <p:nvPr/>
          </p:nvSpPr>
          <p:spPr bwMode="auto">
            <a:xfrm>
              <a:off x="3419872" y="4869160"/>
              <a:ext cx="2621224" cy="360000"/>
            </a:xfrm>
            <a:prstGeom prst="roundRect">
              <a:avLst>
                <a:gd name="adj" fmla="val 50000"/>
              </a:avLst>
            </a:prstGeom>
            <a:solidFill>
              <a:srgbClr val="C17A4F"/>
            </a:solidFill>
            <a:ln w="539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>
              <a:scene3d>
                <a:camera prst="orthographicFront"/>
                <a:lightRig rig="threePt" dir="t"/>
              </a:scene3d>
              <a:sp3d>
                <a:bevelT w="1270" h="6350"/>
              </a:sp3d>
            </a:bodyPr>
            <a:lstStyle/>
            <a:p>
              <a:pPr algn="ctr" latinLnBrk="0">
                <a:defRPr/>
              </a:pPr>
              <a:r>
                <a:rPr lang="ko-KR" altLang="en-US" sz="2000" b="1" spc="-50" dirty="0" smtClean="0">
                  <a:solidFill>
                    <a:schemeClr val="bg1"/>
                  </a:solidFill>
                </a:rPr>
                <a:t>교육</a:t>
              </a:r>
              <a:endParaRPr lang="ko-KR" altLang="en-US" sz="20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64" name="AutoShape 6"/>
            <p:cNvSpPr>
              <a:spLocks noChangeArrowheads="1"/>
            </p:cNvSpPr>
            <p:nvPr/>
          </p:nvSpPr>
          <p:spPr bwMode="auto">
            <a:xfrm>
              <a:off x="3491880" y="5229200"/>
              <a:ext cx="2520280" cy="323267"/>
            </a:xfrm>
            <a:prstGeom prst="roundRect">
              <a:avLst>
                <a:gd name="adj" fmla="val 9745"/>
              </a:avLst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lIns="0" tIns="0" rIns="0" bIns="0">
              <a:spAutoFit/>
              <a:scene3d>
                <a:camera prst="orthographicFront"/>
                <a:lightRig rig="threePt" dir="t"/>
              </a:scene3d>
              <a:sp3d>
                <a:bevelT w="1270"/>
              </a:sp3d>
            </a:bodyPr>
            <a:lstStyle/>
            <a:p>
              <a:pPr marL="131763" indent="-131763" algn="ctr" defTabSz="1330325" eaLnBrk="0" latinLnBrk="0" hangingPunct="0">
                <a:lnSpc>
                  <a:spcPct val="150000"/>
                </a:lnSpc>
                <a:buClr>
                  <a:srgbClr val="D0A660"/>
                </a:buClr>
                <a:buSzPct val="100000"/>
                <a:defRPr/>
              </a:pPr>
              <a:r>
                <a:rPr lang="ko-KR" altLang="en-US" b="1" kern="0" spc="-5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암 예방 및 검진 필요성</a:t>
              </a:r>
              <a:endParaRPr lang="ko-KR" altLang="en-US" b="1" kern="0" spc="-50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grpSp>
        <p:nvGrpSpPr>
          <p:cNvPr id="65" name="그룹 80"/>
          <p:cNvGrpSpPr>
            <a:grpSpLocks/>
          </p:cNvGrpSpPr>
          <p:nvPr/>
        </p:nvGrpSpPr>
        <p:grpSpPr bwMode="auto">
          <a:xfrm>
            <a:off x="6156325" y="4399166"/>
            <a:ext cx="2843213" cy="959926"/>
            <a:chOff x="6431574" y="5134270"/>
            <a:chExt cx="2604922" cy="706520"/>
          </a:xfrm>
        </p:grpSpPr>
        <p:sp>
          <p:nvSpPr>
            <p:cNvPr id="66" name="AutoShape 6"/>
            <p:cNvSpPr>
              <a:spLocks noChangeArrowheads="1"/>
            </p:cNvSpPr>
            <p:nvPr/>
          </p:nvSpPr>
          <p:spPr bwMode="auto">
            <a:xfrm>
              <a:off x="6444208" y="5517231"/>
              <a:ext cx="2592288" cy="323559"/>
            </a:xfrm>
            <a:prstGeom prst="roundRect">
              <a:avLst>
                <a:gd name="adj" fmla="val 9745"/>
              </a:avLst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lIns="0" tIns="0" rIns="0" bIns="0">
              <a:spAutoFit/>
              <a:scene3d>
                <a:camera prst="orthographicFront"/>
                <a:lightRig rig="threePt" dir="t"/>
              </a:scene3d>
              <a:sp3d>
                <a:bevelT w="1270"/>
              </a:sp3d>
            </a:bodyPr>
            <a:lstStyle/>
            <a:p>
              <a:pPr marL="131763" indent="-131763" algn="ctr" defTabSz="1330325" eaLnBrk="0" latinLnBrk="0" hangingPunct="0">
                <a:lnSpc>
                  <a:spcPct val="150000"/>
                </a:lnSpc>
                <a:buClr>
                  <a:srgbClr val="D0A660"/>
                </a:buClr>
                <a:buSzPct val="100000"/>
                <a:defRPr/>
              </a:pPr>
              <a:r>
                <a:rPr lang="ko-KR" altLang="en-US" b="1" kern="0" spc="-5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암 예방 및 조기검진</a:t>
              </a:r>
              <a:endParaRPr lang="ko-KR" altLang="en-US" b="1" kern="0" spc="-50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67" name="AutoShape 20"/>
            <p:cNvSpPr>
              <a:spLocks noChangeArrowheads="1"/>
            </p:cNvSpPr>
            <p:nvPr/>
          </p:nvSpPr>
          <p:spPr bwMode="auto">
            <a:xfrm>
              <a:off x="6431574" y="5134270"/>
              <a:ext cx="2604922" cy="360000"/>
            </a:xfrm>
            <a:prstGeom prst="roundRect">
              <a:avLst>
                <a:gd name="adj" fmla="val 50000"/>
              </a:avLst>
            </a:prstGeom>
            <a:solidFill>
              <a:srgbClr val="5683BA"/>
            </a:solidFill>
            <a:ln w="539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>
              <a:scene3d>
                <a:camera prst="orthographicFront"/>
                <a:lightRig rig="threePt" dir="t"/>
              </a:scene3d>
              <a:sp3d>
                <a:bevelT w="1270" h="6350"/>
              </a:sp3d>
            </a:bodyPr>
            <a:lstStyle/>
            <a:p>
              <a:pPr algn="ctr" latinLnBrk="0">
                <a:defRPr/>
              </a:pPr>
              <a:r>
                <a:rPr lang="ko-KR" altLang="en-US" sz="2000" b="1" spc="-50" dirty="0" smtClean="0">
                  <a:solidFill>
                    <a:schemeClr val="bg1"/>
                  </a:solidFill>
                </a:rPr>
                <a:t>홍보</a:t>
              </a:r>
              <a:endParaRPr lang="ko-KR" altLang="en-US" sz="2000" b="1" spc="-50" dirty="0">
                <a:solidFill>
                  <a:schemeClr val="bg1"/>
                </a:solidFill>
              </a:endParaRPr>
            </a:p>
          </p:txBody>
        </p:sp>
      </p:grpSp>
      <p:sp>
        <p:nvSpPr>
          <p:cNvPr id="68" name="모서리가 둥근 직사각형 67"/>
          <p:cNvSpPr/>
          <p:nvPr/>
        </p:nvSpPr>
        <p:spPr>
          <a:xfrm>
            <a:off x="1907704" y="3356992"/>
            <a:ext cx="5422756" cy="1091663"/>
          </a:xfrm>
          <a:prstGeom prst="round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0" tIns="0" rIns="0" bIns="0" anchor="ctr">
            <a:scene3d>
              <a:camera prst="orthographicFront"/>
              <a:lightRig rig="threePt" dir="t"/>
            </a:scene3d>
            <a:sp3d contourW="38100">
              <a:bevelT w="1270"/>
              <a:contourClr>
                <a:schemeClr val="bg1"/>
              </a:contourClr>
            </a:sp3d>
          </a:bodyPr>
          <a:lstStyle/>
          <a:p>
            <a:pPr algn="ctr" defTabSz="1330325" eaLnBrk="0" latinLnBrk="0" hangingPunct="0">
              <a:spcAft>
                <a:spcPts val="600"/>
              </a:spcAft>
              <a:buClr>
                <a:srgbClr val="D0A660"/>
              </a:buClr>
              <a:buSzPct val="100000"/>
              <a:defRPr/>
            </a:pPr>
            <a:r>
              <a:rPr lang="ko-KR" altLang="en-US" sz="2800" b="1" dirty="0" err="1" smtClean="0">
                <a:ln w="11430">
                  <a:noFill/>
                </a:ln>
                <a:solidFill>
                  <a:schemeClr val="accent4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암검진</a:t>
            </a:r>
            <a:r>
              <a:rPr lang="ko-KR" altLang="en-US" sz="2800" b="1" dirty="0" smtClean="0">
                <a:ln w="11430">
                  <a:noFill/>
                </a:ln>
                <a:solidFill>
                  <a:schemeClr val="accent4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 수검 동기 고취</a:t>
            </a:r>
            <a:endParaRPr lang="ko-KR" altLang="en-US" sz="2800" b="1" dirty="0">
              <a:ln w="11430">
                <a:noFill/>
              </a:ln>
              <a:solidFill>
                <a:schemeClr val="accent4">
                  <a:lumMod val="50000"/>
                </a:schemeClr>
              </a:solidFill>
              <a:latin typeface="맑은 고딕" pitchFamily="50" charset="-127"/>
              <a:ea typeface="맑은 고딕" pitchFamily="50" charset="-127"/>
              <a:cs typeface="Arial" pitchFamily="34" charset="0"/>
            </a:endParaRPr>
          </a:p>
        </p:txBody>
      </p:sp>
      <p:sp>
        <p:nvSpPr>
          <p:cNvPr id="70" name="모서리가 둥근 직사각형 69"/>
          <p:cNvSpPr/>
          <p:nvPr/>
        </p:nvSpPr>
        <p:spPr>
          <a:xfrm>
            <a:off x="1907704" y="1916832"/>
            <a:ext cx="5422756" cy="587607"/>
          </a:xfrm>
          <a:prstGeom prst="round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0" tIns="0" rIns="0" bIns="0" anchor="ctr">
            <a:scene3d>
              <a:camera prst="orthographicFront"/>
              <a:lightRig rig="threePt" dir="t"/>
            </a:scene3d>
            <a:sp3d contourW="38100">
              <a:bevelT w="1270"/>
              <a:contourClr>
                <a:schemeClr val="bg1"/>
              </a:contourClr>
            </a:sp3d>
          </a:bodyPr>
          <a:lstStyle/>
          <a:p>
            <a:pPr algn="ctr" defTabSz="1330325" eaLnBrk="0" latinLnBrk="0" hangingPunct="0">
              <a:spcAft>
                <a:spcPts val="600"/>
              </a:spcAft>
              <a:buClr>
                <a:srgbClr val="D0A660"/>
              </a:buClr>
              <a:buSzPct val="100000"/>
              <a:defRPr/>
            </a:pPr>
            <a:r>
              <a:rPr lang="ko-KR" altLang="en-US" sz="2800" b="1" dirty="0" smtClean="0">
                <a:ln w="11430">
                  <a:noFill/>
                </a:ln>
                <a:gradFill>
                  <a:gsLst>
                    <a:gs pos="0">
                      <a:srgbClr val="1E78E6"/>
                    </a:gs>
                    <a:gs pos="50000">
                      <a:srgbClr val="112DA3"/>
                    </a:gs>
                    <a:gs pos="100000">
                      <a:srgbClr val="1F2D5B"/>
                    </a:gs>
                  </a:gsLst>
                  <a:lin ang="5400000" scaled="0"/>
                </a:gra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암 검진 수검의 생활화</a:t>
            </a:r>
            <a:endParaRPr lang="ko-KR" altLang="en-US" sz="2800" b="1" dirty="0">
              <a:ln w="11430">
                <a:noFill/>
              </a:ln>
              <a:gradFill>
                <a:gsLst>
                  <a:gs pos="0">
                    <a:srgbClr val="1E78E6"/>
                  </a:gs>
                  <a:gs pos="50000">
                    <a:srgbClr val="112DA3"/>
                  </a:gs>
                  <a:gs pos="100000">
                    <a:srgbClr val="1F2D5B"/>
                  </a:gs>
                </a:gsLst>
                <a:lin ang="5400000" scaled="0"/>
              </a:gradFill>
              <a:latin typeface="맑은 고딕" pitchFamily="50" charset="-127"/>
              <a:ea typeface="맑은 고딕" pitchFamily="50" charset="-127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25"/>
          <p:cNvGrpSpPr>
            <a:grpSpLocks/>
          </p:cNvGrpSpPr>
          <p:nvPr/>
        </p:nvGrpSpPr>
        <p:grpSpPr bwMode="auto">
          <a:xfrm>
            <a:off x="0" y="206375"/>
            <a:ext cx="8100392" cy="638175"/>
            <a:chOff x="-21624" y="206191"/>
            <a:chExt cx="3491217" cy="638748"/>
          </a:xfrm>
        </p:grpSpPr>
        <p:sp>
          <p:nvSpPr>
            <p:cNvPr id="8" name="양쪽 모서리가 둥근 사각형 7"/>
            <p:cNvSpPr/>
            <p:nvPr/>
          </p:nvSpPr>
          <p:spPr bwMode="auto">
            <a:xfrm rot="16200000">
              <a:off x="1404611" y="-1220044"/>
              <a:ext cx="638748" cy="3491217"/>
            </a:xfrm>
            <a:prstGeom prst="round2SameRect">
              <a:avLst>
                <a:gd name="adj1" fmla="val 0"/>
                <a:gd name="adj2" fmla="val 50000"/>
              </a:avLst>
            </a:prstGeom>
            <a:solidFill>
              <a:srgbClr val="002060"/>
            </a:solidFill>
            <a:ln>
              <a:noFill/>
            </a:ln>
            <a:effectLst>
              <a:innerShdw blurRad="63500" dist="50800" dir="5400000">
                <a:prstClr val="black">
                  <a:alpha val="38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9" name="직사각형 8"/>
            <p:cNvSpPr/>
            <p:nvPr/>
          </p:nvSpPr>
          <p:spPr bwMode="auto">
            <a:xfrm>
              <a:off x="-21624" y="225258"/>
              <a:ext cx="3411663" cy="52369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42900" indent="-34290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2800" spc="-15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itchFamily="18" charset="-127"/>
                  <a:ea typeface="HY헤드라인M" pitchFamily="18" charset="-127"/>
                </a:rPr>
                <a:t>지역사회 가용자원의 활용과 기관 간 네트워크 구축</a:t>
              </a:r>
              <a:endParaRPr kumimoji="0" lang="ko-KR" altLang="en-US" sz="2800" spc="-15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174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1748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27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47664" y="4941168"/>
            <a:ext cx="1816078" cy="144095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4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9552" y="3429000"/>
            <a:ext cx="2400300" cy="14097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5" name="Picture 9"/>
          <p:cNvPicPr>
            <a:picLocks noChangeAspect="1" noChangeArrowheads="1"/>
          </p:cNvPicPr>
          <p:nvPr/>
        </p:nvPicPr>
        <p:blipFill>
          <a:blip r:embed="rId5" cstate="print"/>
          <a:srcRect l="5883" r="11764"/>
          <a:stretch>
            <a:fillRect/>
          </a:stretch>
        </p:blipFill>
        <p:spPr bwMode="auto">
          <a:xfrm>
            <a:off x="3995936" y="2564904"/>
            <a:ext cx="1571636" cy="151549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6" name="Picture 14"/>
          <p:cNvPicPr>
            <a:picLocks noChangeAspect="1" noChangeArrowheads="1"/>
          </p:cNvPicPr>
          <p:nvPr/>
        </p:nvPicPr>
        <p:blipFill>
          <a:blip r:embed="rId6" cstate="print"/>
          <a:srcRect t="38861"/>
          <a:stretch>
            <a:fillRect/>
          </a:stretch>
        </p:blipFill>
        <p:spPr bwMode="auto">
          <a:xfrm>
            <a:off x="5724128" y="4869160"/>
            <a:ext cx="2786062" cy="112393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7" name="Picture 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516216" y="3140968"/>
            <a:ext cx="1785958" cy="121506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8" name="Picture 3"/>
          <p:cNvPicPr>
            <a:picLocks noChangeAspect="1" noChangeArrowheads="1"/>
          </p:cNvPicPr>
          <p:nvPr/>
        </p:nvPicPr>
        <p:blipFill>
          <a:blip r:embed="rId8" cstate="print"/>
          <a:srcRect l="29289" t="22301"/>
          <a:stretch>
            <a:fillRect/>
          </a:stretch>
        </p:blipFill>
        <p:spPr bwMode="auto">
          <a:xfrm>
            <a:off x="5868144" y="1340768"/>
            <a:ext cx="1628799" cy="155417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9" name="Picture 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115616" y="1340768"/>
            <a:ext cx="2390775" cy="158115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40" name="다이어그램 39"/>
          <p:cNvGraphicFramePr/>
          <p:nvPr/>
        </p:nvGraphicFramePr>
        <p:xfrm>
          <a:off x="215008" y="1268760"/>
          <a:ext cx="8928992" cy="51845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8" name="직선 연결선 107"/>
          <p:cNvCxnSpPr/>
          <p:nvPr/>
        </p:nvCxnSpPr>
        <p:spPr>
          <a:xfrm rot="10800000">
            <a:off x="4139952" y="2708920"/>
            <a:ext cx="428628" cy="1182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직선 연결선 104"/>
          <p:cNvCxnSpPr>
            <a:stCxn id="54" idx="2"/>
          </p:cNvCxnSpPr>
          <p:nvPr/>
        </p:nvCxnSpPr>
        <p:spPr>
          <a:xfrm>
            <a:off x="4535538" y="2261945"/>
            <a:ext cx="26202" cy="1239063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그룹 25"/>
          <p:cNvGrpSpPr>
            <a:grpSpLocks/>
          </p:cNvGrpSpPr>
          <p:nvPr/>
        </p:nvGrpSpPr>
        <p:grpSpPr bwMode="auto">
          <a:xfrm>
            <a:off x="0" y="206375"/>
            <a:ext cx="8100392" cy="638175"/>
            <a:chOff x="-21624" y="206191"/>
            <a:chExt cx="3491217" cy="638748"/>
          </a:xfrm>
        </p:grpSpPr>
        <p:sp>
          <p:nvSpPr>
            <p:cNvPr id="8" name="양쪽 모서리가 둥근 사각형 7"/>
            <p:cNvSpPr/>
            <p:nvPr/>
          </p:nvSpPr>
          <p:spPr bwMode="auto">
            <a:xfrm rot="16200000">
              <a:off x="1404611" y="-1220044"/>
              <a:ext cx="638748" cy="3491217"/>
            </a:xfrm>
            <a:prstGeom prst="round2SameRect">
              <a:avLst>
                <a:gd name="adj1" fmla="val 0"/>
                <a:gd name="adj2" fmla="val 50000"/>
              </a:avLst>
            </a:prstGeom>
            <a:solidFill>
              <a:srgbClr val="002060"/>
            </a:solidFill>
            <a:ln>
              <a:noFill/>
            </a:ln>
            <a:effectLst>
              <a:innerShdw blurRad="63500" dist="50800" dir="5400000">
                <a:prstClr val="black">
                  <a:alpha val="38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9" name="직사각형 8"/>
            <p:cNvSpPr/>
            <p:nvPr/>
          </p:nvSpPr>
          <p:spPr bwMode="auto">
            <a:xfrm>
              <a:off x="-21624" y="225258"/>
              <a:ext cx="3411663" cy="52369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42900" indent="-34290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2800" spc="-15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itchFamily="18" charset="-127"/>
                  <a:ea typeface="HY헤드라인M" pitchFamily="18" charset="-127"/>
                </a:rPr>
                <a:t>지역사회 가용자원의 활용과 기관 간 네트워크 구축</a:t>
              </a:r>
              <a:endParaRPr kumimoji="0" lang="ko-KR" altLang="en-US" sz="2800" spc="-15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grpSp>
        <p:nvGrpSpPr>
          <p:cNvPr id="3" name="그룹 71"/>
          <p:cNvGrpSpPr>
            <a:grpSpLocks/>
          </p:cNvGrpSpPr>
          <p:nvPr/>
        </p:nvGrpSpPr>
        <p:grpSpPr bwMode="auto">
          <a:xfrm>
            <a:off x="760413" y="1042988"/>
            <a:ext cx="7621587" cy="741362"/>
            <a:chOff x="760413" y="1042987"/>
            <a:chExt cx="7621587" cy="741363"/>
          </a:xfrm>
        </p:grpSpPr>
        <p:pic>
          <p:nvPicPr>
            <p:cNvPr id="11" name="Picture 2" descr="I:\01_프레젠테이션\00_프리03\201303_02 닥터_보건복지부\PSD\IMG\bar04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760413" y="1042987"/>
              <a:ext cx="7621587" cy="741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2" name="모서리가 둥근 직사각형 11"/>
            <p:cNvSpPr/>
            <p:nvPr/>
          </p:nvSpPr>
          <p:spPr>
            <a:xfrm>
              <a:off x="903287" y="1163060"/>
              <a:ext cx="7335838" cy="476726"/>
            </a:xfrm>
            <a:prstGeom prst="round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  <a:scene3d>
                <a:camera prst="orthographicFront"/>
                <a:lightRig rig="harsh" dir="tl"/>
              </a:scene3d>
              <a:sp3d prstMaterial="flat">
                <a:bevelT w="0" h="0" prst="artDeco"/>
                <a:extrusionClr>
                  <a:schemeClr val="bg1"/>
                </a:extrusionClr>
                <a:contourClr>
                  <a:schemeClr val="bg1"/>
                </a:contourClr>
              </a:sp3d>
            </a:bodyPr>
            <a:lstStyle/>
            <a:p>
              <a:pPr algn="ctr">
                <a:defRPr/>
              </a:pPr>
              <a:r>
                <a:rPr lang="ko-KR" altLang="en-US" sz="2800" b="1" spc="-150" dirty="0" smtClean="0">
                  <a:ln w="11430">
                    <a:noFill/>
                  </a:ln>
                  <a:gradFill>
                    <a:gsLst>
                      <a:gs pos="0">
                        <a:srgbClr val="1E78E6"/>
                      </a:gs>
                      <a:gs pos="50000">
                        <a:srgbClr val="112DA3"/>
                      </a:gs>
                      <a:gs pos="100000">
                        <a:srgbClr val="1F2D5B"/>
                      </a:gs>
                    </a:gsLst>
                    <a:lin ang="5400000" scaled="0"/>
                  </a:gradFill>
                  <a:latin typeface="맑은 고딕" pitchFamily="50" charset="-127"/>
                  <a:ea typeface="맑은 고딕" pitchFamily="50" charset="-127"/>
                  <a:cs typeface="Arial" pitchFamily="34" charset="0"/>
                </a:rPr>
                <a:t>협력체계 구성</a:t>
              </a:r>
              <a:endParaRPr lang="en-US" altLang="ko-KR" sz="2800" b="1" spc="-150" dirty="0" smtClean="0">
                <a:ln w="11430">
                  <a:noFill/>
                </a:ln>
                <a:gradFill>
                  <a:gsLst>
                    <a:gs pos="0">
                      <a:srgbClr val="1E78E6"/>
                    </a:gs>
                    <a:gs pos="50000">
                      <a:srgbClr val="112DA3"/>
                    </a:gs>
                    <a:gs pos="100000">
                      <a:srgbClr val="1F2D5B"/>
                    </a:gs>
                  </a:gsLst>
                  <a:lin ang="5400000" scaled="0"/>
                </a:gradFill>
                <a:latin typeface="맑은 고딕" pitchFamily="50" charset="-127"/>
                <a:ea typeface="맑은 고딕" pitchFamily="50" charset="-127"/>
                <a:cs typeface="Arial" pitchFamily="34" charset="0"/>
              </a:endParaRPr>
            </a:p>
          </p:txBody>
        </p:sp>
      </p:grpSp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174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1748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pSp>
        <p:nvGrpSpPr>
          <p:cNvPr id="4" name="그룹 61"/>
          <p:cNvGrpSpPr>
            <a:grpSpLocks/>
          </p:cNvGrpSpPr>
          <p:nvPr/>
        </p:nvGrpSpPr>
        <p:grpSpPr bwMode="auto">
          <a:xfrm>
            <a:off x="395536" y="5085184"/>
            <a:ext cx="8286750" cy="1571628"/>
            <a:chOff x="428596" y="5286388"/>
            <a:chExt cx="8286808" cy="1571622"/>
          </a:xfrm>
        </p:grpSpPr>
        <p:grpSp>
          <p:nvGrpSpPr>
            <p:cNvPr id="5" name="그룹 23"/>
            <p:cNvGrpSpPr>
              <a:grpSpLocks/>
            </p:cNvGrpSpPr>
            <p:nvPr/>
          </p:nvGrpSpPr>
          <p:grpSpPr bwMode="auto">
            <a:xfrm>
              <a:off x="428596" y="5286391"/>
              <a:ext cx="8286808" cy="1571619"/>
              <a:chOff x="642910" y="5286391"/>
              <a:chExt cx="6970713" cy="1571619"/>
            </a:xfrm>
          </p:grpSpPr>
          <p:sp>
            <p:nvSpPr>
              <p:cNvPr id="31" name="모서리가 둥근 직사각형 30"/>
              <p:cNvSpPr/>
              <p:nvPr/>
            </p:nvSpPr>
            <p:spPr bwMode="auto">
              <a:xfrm>
                <a:off x="642910" y="5286391"/>
                <a:ext cx="6970713" cy="1571619"/>
              </a:xfrm>
              <a:prstGeom prst="roundRect">
                <a:avLst>
                  <a:gd name="adj" fmla="val 3126"/>
                </a:avLst>
              </a:prstGeom>
              <a:solidFill>
                <a:srgbClr val="FFFFFF"/>
              </a:solidFill>
              <a:ln w="6350">
                <a:solidFill>
                  <a:schemeClr val="accent1"/>
                </a:solidFill>
                <a:prstDash val="sysDot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32" name="모서리가 둥근 직사각형 31"/>
              <p:cNvSpPr/>
              <p:nvPr/>
            </p:nvSpPr>
            <p:spPr bwMode="auto">
              <a:xfrm>
                <a:off x="719027" y="5357831"/>
                <a:ext cx="6833168" cy="1440720"/>
              </a:xfrm>
              <a:prstGeom prst="roundRect">
                <a:avLst>
                  <a:gd name="adj" fmla="val 6138"/>
                </a:avLst>
              </a:prstGeom>
              <a:solidFill>
                <a:srgbClr val="E1F2CE">
                  <a:alpha val="7568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sz="2000">
                  <a:solidFill>
                    <a:srgbClr val="FF0000"/>
                  </a:solidFill>
                </a:endParaRPr>
              </a:p>
            </p:txBody>
          </p:sp>
        </p:grpSp>
        <p:pic>
          <p:nvPicPr>
            <p:cNvPr id="25" name="Picture 3" descr="D:\Downimg\말머리\42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000100" y="5562616"/>
              <a:ext cx="142876" cy="152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6" name="Picture 3" descr="D:\Downimg\말머리\42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000100" y="5991244"/>
              <a:ext cx="142876" cy="152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6" name="그룹 50"/>
            <p:cNvGrpSpPr>
              <a:grpSpLocks/>
            </p:cNvGrpSpPr>
            <p:nvPr/>
          </p:nvGrpSpPr>
          <p:grpSpPr bwMode="auto">
            <a:xfrm>
              <a:off x="1173139" y="5286388"/>
              <a:ext cx="7470827" cy="1000088"/>
              <a:chOff x="1244637" y="5286388"/>
              <a:chExt cx="8084279" cy="1000088"/>
            </a:xfrm>
          </p:grpSpPr>
          <p:sp>
            <p:nvSpPr>
              <p:cNvPr id="29" name="직사각형 28"/>
              <p:cNvSpPr/>
              <p:nvPr/>
            </p:nvSpPr>
            <p:spPr>
              <a:xfrm>
                <a:off x="1244637" y="5286388"/>
                <a:ext cx="8072253" cy="494492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>
                  <a:lnSpc>
                    <a:spcPct val="150000"/>
                  </a:lnSpc>
                  <a:defRPr/>
                </a:pPr>
                <a:r>
                  <a:rPr lang="ko-KR" altLang="en-US" sz="2000" b="1" dirty="0" smtClean="0">
                    <a:solidFill>
                      <a:schemeClr val="accent6">
                        <a:lumMod val="75000"/>
                      </a:schemeClr>
                    </a:solidFill>
                    <a:latin typeface="맑은 고딕" pitchFamily="50" charset="-127"/>
                    <a:ea typeface="맑은 고딕" pitchFamily="50" charset="-127"/>
                  </a:rPr>
                  <a:t>부산지역 </a:t>
                </a:r>
                <a:r>
                  <a:rPr lang="ko-KR" altLang="en-US" sz="2000" b="1" dirty="0" err="1" smtClean="0">
                    <a:solidFill>
                      <a:schemeClr val="accent6">
                        <a:lumMod val="75000"/>
                      </a:schemeClr>
                    </a:solidFill>
                    <a:latin typeface="맑은 고딕" pitchFamily="50" charset="-127"/>
                    <a:ea typeface="맑은 고딕" pitchFamily="50" charset="-127"/>
                  </a:rPr>
                  <a:t>암관리자원의</a:t>
                </a:r>
                <a:r>
                  <a:rPr lang="ko-KR" altLang="en-US" sz="2000" b="1" dirty="0" smtClean="0">
                    <a:solidFill>
                      <a:schemeClr val="accent6">
                        <a:lumMod val="75000"/>
                      </a:schemeClr>
                    </a:solidFill>
                    <a:latin typeface="맑은 고딕" pitchFamily="50" charset="-127"/>
                    <a:ea typeface="맑은 고딕" pitchFamily="50" charset="-127"/>
                  </a:rPr>
                  <a:t> 연계 및 활용</a:t>
                </a:r>
                <a:endParaRPr lang="ko-KR" altLang="en-US" sz="2000" b="1" dirty="0">
                  <a:solidFill>
                    <a:schemeClr val="accent6">
                      <a:lumMod val="75000"/>
                    </a:schemeClr>
                  </a:solidFill>
                  <a:latin typeface="맑은 고딕" pitchFamily="50" charset="-127"/>
                  <a:ea typeface="맑은 고딕" pitchFamily="50" charset="-127"/>
                </a:endParaRPr>
              </a:p>
            </p:txBody>
          </p:sp>
          <p:sp>
            <p:nvSpPr>
              <p:cNvPr id="30" name="직사각형 29"/>
              <p:cNvSpPr/>
              <p:nvPr/>
            </p:nvSpPr>
            <p:spPr>
              <a:xfrm>
                <a:off x="1256662" y="5732480"/>
                <a:ext cx="8072254" cy="553996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>
                  <a:lnSpc>
                    <a:spcPct val="150000"/>
                  </a:lnSpc>
                  <a:defRPr/>
                </a:pPr>
                <a:r>
                  <a:rPr lang="ko-KR" altLang="en-US" sz="2000" b="1" dirty="0" smtClean="0">
                    <a:solidFill>
                      <a:schemeClr val="accent6">
                        <a:lumMod val="75000"/>
                      </a:schemeClr>
                    </a:solidFill>
                    <a:latin typeface="맑은 고딕" pitchFamily="50" charset="-127"/>
                    <a:ea typeface="맑은 고딕" pitchFamily="50" charset="-127"/>
                  </a:rPr>
                  <a:t>부산지역 </a:t>
                </a:r>
                <a:r>
                  <a:rPr lang="ko-KR" altLang="en-US" sz="2000" b="1" dirty="0" err="1" smtClean="0">
                    <a:solidFill>
                      <a:schemeClr val="accent6">
                        <a:lumMod val="75000"/>
                      </a:schemeClr>
                    </a:solidFill>
                    <a:latin typeface="맑은 고딕" pitchFamily="50" charset="-127"/>
                    <a:ea typeface="맑은 고딕" pitchFamily="50" charset="-127"/>
                  </a:rPr>
                  <a:t>암정복</a:t>
                </a:r>
                <a:r>
                  <a:rPr lang="ko-KR" altLang="en-US" sz="2000" b="1" dirty="0" smtClean="0">
                    <a:solidFill>
                      <a:schemeClr val="accent6">
                        <a:lumMod val="75000"/>
                      </a:schemeClr>
                    </a:solidFill>
                    <a:latin typeface="맑은 고딕" pitchFamily="50" charset="-127"/>
                    <a:ea typeface="맑은 고딕" pitchFamily="50" charset="-127"/>
                  </a:rPr>
                  <a:t> </a:t>
                </a:r>
                <a:r>
                  <a:rPr lang="en-US" altLang="ko-KR" sz="2000" b="1" dirty="0" smtClean="0">
                    <a:solidFill>
                      <a:schemeClr val="accent6">
                        <a:lumMod val="75000"/>
                      </a:schemeClr>
                    </a:solidFill>
                    <a:latin typeface="맑은 고딕" pitchFamily="50" charset="-127"/>
                    <a:ea typeface="맑은 고딕" pitchFamily="50" charset="-127"/>
                  </a:rPr>
                  <a:t>2015 </a:t>
                </a:r>
                <a:r>
                  <a:rPr lang="ko-KR" altLang="en-US" sz="2000" b="1" dirty="0" smtClean="0">
                    <a:solidFill>
                      <a:schemeClr val="accent6">
                        <a:lumMod val="75000"/>
                      </a:schemeClr>
                    </a:solidFill>
                    <a:latin typeface="맑은 고딕" pitchFamily="50" charset="-127"/>
                    <a:ea typeface="맑은 고딕" pitchFamily="50" charset="-127"/>
                  </a:rPr>
                  <a:t>운영위원회</a:t>
                </a:r>
                <a:endParaRPr lang="ko-KR" altLang="en-US" b="1" dirty="0">
                  <a:latin typeface="맑은 고딕" pitchFamily="50" charset="-127"/>
                  <a:ea typeface="맑은 고딕" pitchFamily="50" charset="-127"/>
                </a:endParaRPr>
              </a:p>
            </p:txBody>
          </p:sp>
        </p:grpSp>
        <p:sp>
          <p:nvSpPr>
            <p:cNvPr id="28" name="TextBox 27"/>
            <p:cNvSpPr txBox="1"/>
            <p:nvPr/>
          </p:nvSpPr>
          <p:spPr bwMode="auto">
            <a:xfrm>
              <a:off x="1331617" y="6264287"/>
              <a:ext cx="7383787" cy="52321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buFont typeface="Arial" pitchFamily="34" charset="0"/>
                <a:buChar char="•"/>
                <a:defRPr/>
              </a:pPr>
              <a:r>
                <a:rPr lang="ko-KR" altLang="en-US" sz="1400" dirty="0" smtClean="0">
                  <a:solidFill>
                    <a:schemeClr val="accent6">
                      <a:lumMod val="75000"/>
                    </a:schemeClr>
                  </a:solidFill>
                  <a:latin typeface="HY헤드라인M"/>
                  <a:ea typeface="HY헤드라인M"/>
                </a:rPr>
                <a:t>구성 </a:t>
              </a:r>
              <a:r>
                <a:rPr lang="en-US" altLang="ko-KR" sz="1400" dirty="0" smtClean="0">
                  <a:solidFill>
                    <a:schemeClr val="accent6">
                      <a:lumMod val="75000"/>
                    </a:schemeClr>
                  </a:solidFill>
                  <a:latin typeface="HY헤드라인M"/>
                  <a:ea typeface="HY헤드라인M"/>
                </a:rPr>
                <a:t>: </a:t>
              </a:r>
              <a:r>
                <a:rPr lang="ko-KR" altLang="en-US" sz="1400" dirty="0" smtClean="0">
                  <a:solidFill>
                    <a:schemeClr val="accent6">
                      <a:lumMod val="75000"/>
                    </a:schemeClr>
                  </a:solidFill>
                  <a:latin typeface="HY헤드라인M"/>
                  <a:ea typeface="HY헤드라인M"/>
                </a:rPr>
                <a:t>부산광역시</a:t>
              </a:r>
              <a:r>
                <a:rPr lang="en-US" altLang="ko-KR" sz="1400" dirty="0" smtClean="0">
                  <a:solidFill>
                    <a:schemeClr val="accent6">
                      <a:lumMod val="75000"/>
                    </a:schemeClr>
                  </a:solidFill>
                  <a:latin typeface="HY헤드라인M"/>
                  <a:ea typeface="HY헤드라인M"/>
                </a:rPr>
                <a:t>, </a:t>
              </a:r>
              <a:r>
                <a:rPr lang="ko-KR" altLang="en-US" sz="1400" dirty="0" err="1" smtClean="0">
                  <a:solidFill>
                    <a:schemeClr val="accent6">
                      <a:lumMod val="75000"/>
                    </a:schemeClr>
                  </a:solidFill>
                  <a:latin typeface="HY헤드라인M"/>
                  <a:ea typeface="HY헤드라인M"/>
                </a:rPr>
                <a:t>부산지역암센터</a:t>
              </a:r>
              <a:r>
                <a:rPr lang="en-US" altLang="ko-KR" sz="1400" dirty="0" smtClean="0">
                  <a:solidFill>
                    <a:schemeClr val="accent6">
                      <a:lumMod val="75000"/>
                    </a:schemeClr>
                  </a:solidFill>
                  <a:latin typeface="HY헤드라인M"/>
                  <a:ea typeface="HY헤드라인M"/>
                </a:rPr>
                <a:t>, 16</a:t>
              </a:r>
              <a:r>
                <a:rPr lang="ko-KR" altLang="en-US" sz="1400" dirty="0" err="1" smtClean="0">
                  <a:solidFill>
                    <a:schemeClr val="accent6">
                      <a:lumMod val="75000"/>
                    </a:schemeClr>
                  </a:solidFill>
                  <a:latin typeface="HY헤드라인M"/>
                  <a:ea typeface="HY헤드라인M"/>
                </a:rPr>
                <a:t>개구군</a:t>
              </a:r>
              <a:r>
                <a:rPr lang="ko-KR" altLang="en-US" sz="1400" dirty="0" smtClean="0">
                  <a:solidFill>
                    <a:schemeClr val="accent6">
                      <a:lumMod val="75000"/>
                    </a:schemeClr>
                  </a:solidFill>
                  <a:latin typeface="HY헤드라인M"/>
                  <a:ea typeface="HY헤드라인M"/>
                </a:rPr>
                <a:t> 보건소</a:t>
              </a:r>
              <a:r>
                <a:rPr lang="en-US" altLang="ko-KR" sz="1400" dirty="0" smtClean="0">
                  <a:solidFill>
                    <a:schemeClr val="accent6">
                      <a:lumMod val="75000"/>
                    </a:schemeClr>
                  </a:solidFill>
                  <a:latin typeface="HY헤드라인M"/>
                  <a:ea typeface="HY헤드라인M"/>
                </a:rPr>
                <a:t>, </a:t>
              </a:r>
              <a:r>
                <a:rPr lang="ko-KR" altLang="en-US" sz="1400" dirty="0" smtClean="0">
                  <a:solidFill>
                    <a:schemeClr val="accent6">
                      <a:lumMod val="75000"/>
                    </a:schemeClr>
                  </a:solidFill>
                  <a:latin typeface="HY헤드라인M"/>
                  <a:ea typeface="HY헤드라인M"/>
                </a:rPr>
                <a:t>부산대학교</a:t>
              </a:r>
              <a:r>
                <a:rPr lang="en-US" altLang="ko-KR" sz="1400" dirty="0" smtClean="0">
                  <a:solidFill>
                    <a:schemeClr val="accent6">
                      <a:lumMod val="75000"/>
                    </a:schemeClr>
                  </a:solidFill>
                  <a:latin typeface="HY헤드라인M"/>
                  <a:ea typeface="HY헤드라인M"/>
                </a:rPr>
                <a:t>, </a:t>
              </a:r>
              <a:r>
                <a:rPr lang="ko-KR" altLang="en-US" sz="1400" dirty="0" err="1" smtClean="0">
                  <a:solidFill>
                    <a:schemeClr val="accent6">
                      <a:lumMod val="75000"/>
                    </a:schemeClr>
                  </a:solidFill>
                  <a:latin typeface="HY헤드라인M"/>
                  <a:ea typeface="HY헤드라인M"/>
                </a:rPr>
                <a:t>고신대학교</a:t>
              </a:r>
              <a:r>
                <a:rPr lang="en-US" altLang="ko-KR" sz="1400" dirty="0" smtClean="0">
                  <a:solidFill>
                    <a:schemeClr val="accent6">
                      <a:lumMod val="75000"/>
                    </a:schemeClr>
                  </a:solidFill>
                  <a:latin typeface="HY헤드라인M"/>
                  <a:ea typeface="HY헤드라인M"/>
                </a:rPr>
                <a:t>,</a:t>
              </a:r>
            </a:p>
            <a:p>
              <a:pPr>
                <a:defRPr/>
              </a:pPr>
              <a:r>
                <a:rPr lang="en-US" altLang="ko-KR" sz="1400" dirty="0" smtClean="0">
                  <a:solidFill>
                    <a:schemeClr val="accent6">
                      <a:lumMod val="75000"/>
                    </a:schemeClr>
                  </a:solidFill>
                  <a:latin typeface="HY헤드라인M"/>
                  <a:ea typeface="HY헤드라인M"/>
                </a:rPr>
                <a:t>          </a:t>
              </a:r>
              <a:r>
                <a:rPr lang="ko-KR" altLang="en-US" sz="1400" dirty="0" smtClean="0">
                  <a:solidFill>
                    <a:schemeClr val="accent6">
                      <a:lumMod val="75000"/>
                    </a:schemeClr>
                  </a:solidFill>
                  <a:latin typeface="HY헤드라인M"/>
                  <a:ea typeface="HY헤드라인M"/>
                </a:rPr>
                <a:t>부산가톨릭대학교</a:t>
              </a:r>
              <a:r>
                <a:rPr lang="en-US" altLang="ko-KR" sz="1400" dirty="0" smtClean="0">
                  <a:solidFill>
                    <a:schemeClr val="accent6">
                      <a:lumMod val="75000"/>
                    </a:schemeClr>
                  </a:solidFill>
                  <a:latin typeface="HY헤드라인M"/>
                  <a:ea typeface="HY헤드라인M"/>
                </a:rPr>
                <a:t>, </a:t>
              </a:r>
              <a:r>
                <a:rPr lang="ko-KR" altLang="en-US" sz="1400" dirty="0" smtClean="0">
                  <a:solidFill>
                    <a:schemeClr val="accent6">
                      <a:lumMod val="75000"/>
                    </a:schemeClr>
                  </a:solidFill>
                  <a:latin typeface="HY헤드라인M"/>
                  <a:ea typeface="HY헤드라인M"/>
                </a:rPr>
                <a:t>국민건강보험공단 부산지역본부</a:t>
              </a:r>
              <a:r>
                <a:rPr lang="en-US" altLang="ko-KR" sz="1400" dirty="0" smtClean="0">
                  <a:solidFill>
                    <a:schemeClr val="accent6">
                      <a:lumMod val="75000"/>
                    </a:schemeClr>
                  </a:solidFill>
                  <a:latin typeface="HY헤드라인M"/>
                  <a:ea typeface="HY헤드라인M"/>
                </a:rPr>
                <a:t>, </a:t>
              </a:r>
              <a:r>
                <a:rPr lang="ko-KR" altLang="en-US" sz="1400" dirty="0" smtClean="0">
                  <a:solidFill>
                    <a:schemeClr val="accent6">
                      <a:lumMod val="75000"/>
                    </a:schemeClr>
                  </a:solidFill>
                  <a:latin typeface="HY헤드라인M"/>
                  <a:ea typeface="HY헤드라인M"/>
                </a:rPr>
                <a:t>부산문화방송보도국</a:t>
              </a:r>
              <a:endParaRPr lang="ko-KR" altLang="en-US" sz="1400" dirty="0">
                <a:solidFill>
                  <a:schemeClr val="accent6">
                    <a:lumMod val="75000"/>
                  </a:schemeClr>
                </a:solidFill>
                <a:latin typeface="HY헤드라인M"/>
                <a:ea typeface="HY헤드라인M"/>
              </a:endParaRPr>
            </a:p>
          </p:txBody>
        </p:sp>
      </p:grpSp>
      <p:grpSp>
        <p:nvGrpSpPr>
          <p:cNvPr id="27" name="Group 123"/>
          <p:cNvGrpSpPr>
            <a:grpSpLocks/>
          </p:cNvGrpSpPr>
          <p:nvPr/>
        </p:nvGrpSpPr>
        <p:grpSpPr bwMode="auto">
          <a:xfrm>
            <a:off x="3203848" y="2996952"/>
            <a:ext cx="2714644" cy="372166"/>
            <a:chOff x="476" y="783"/>
            <a:chExt cx="1587" cy="414"/>
          </a:xfrm>
        </p:grpSpPr>
        <p:sp>
          <p:nvSpPr>
            <p:cNvPr id="34" name="AutoShape 39"/>
            <p:cNvSpPr>
              <a:spLocks noChangeArrowheads="1"/>
            </p:cNvSpPr>
            <p:nvPr/>
          </p:nvSpPr>
          <p:spPr bwMode="auto">
            <a:xfrm>
              <a:off x="476" y="783"/>
              <a:ext cx="1587" cy="414"/>
            </a:xfrm>
            <a:prstGeom prst="roundRect">
              <a:avLst>
                <a:gd name="adj" fmla="val 16667"/>
              </a:avLst>
            </a:prstGeom>
            <a:solidFill>
              <a:srgbClr val="13AAED"/>
            </a:solidFill>
            <a:ln w="9525" algn="ctr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35" name="AutoShape 40"/>
            <p:cNvSpPr>
              <a:spLocks noChangeArrowheads="1"/>
            </p:cNvSpPr>
            <p:nvPr/>
          </p:nvSpPr>
          <p:spPr bwMode="auto">
            <a:xfrm>
              <a:off x="521" y="818"/>
              <a:ext cx="1497" cy="344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13AAED">
                    <a:alpha val="38000"/>
                  </a:srgbClr>
                </a:gs>
                <a:gs pos="100000">
                  <a:srgbClr val="13AAED">
                    <a:gamma/>
                    <a:shade val="87843"/>
                    <a:invGamma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36" name="AutoShape 42"/>
            <p:cNvSpPr>
              <a:spLocks noChangeArrowheads="1"/>
            </p:cNvSpPr>
            <p:nvPr/>
          </p:nvSpPr>
          <p:spPr bwMode="auto">
            <a:xfrm>
              <a:off x="521" y="818"/>
              <a:ext cx="1497" cy="276"/>
            </a:xfrm>
            <a:prstGeom prst="roundRect">
              <a:avLst>
                <a:gd name="adj" fmla="val 16667"/>
              </a:avLst>
            </a:prstGeom>
            <a:solidFill>
              <a:srgbClr val="13AAED">
                <a:alpha val="38000"/>
              </a:srgbClr>
            </a:solidFill>
            <a:ln w="9525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37" name="AutoShape 41"/>
            <p:cNvSpPr>
              <a:spLocks noChangeArrowheads="1"/>
            </p:cNvSpPr>
            <p:nvPr/>
          </p:nvSpPr>
          <p:spPr bwMode="auto">
            <a:xfrm>
              <a:off x="521" y="818"/>
              <a:ext cx="1497" cy="207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chemeClr val="bg1">
                    <a:alpha val="80000"/>
                  </a:schemeClr>
                </a:gs>
                <a:gs pos="100000">
                  <a:schemeClr val="bg1">
                    <a:gamma/>
                    <a:shade val="87843"/>
                    <a:invGamma/>
                    <a:alpha val="0"/>
                  </a:scheme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</p:grpSp>
      <p:grpSp>
        <p:nvGrpSpPr>
          <p:cNvPr id="38" name="Group 123"/>
          <p:cNvGrpSpPr>
            <a:grpSpLocks/>
          </p:cNvGrpSpPr>
          <p:nvPr/>
        </p:nvGrpSpPr>
        <p:grpSpPr bwMode="auto">
          <a:xfrm>
            <a:off x="213224" y="2529290"/>
            <a:ext cx="4025900" cy="372166"/>
            <a:chOff x="476" y="783"/>
            <a:chExt cx="1587" cy="414"/>
          </a:xfrm>
        </p:grpSpPr>
        <p:sp>
          <p:nvSpPr>
            <p:cNvPr id="39" name="AutoShape 39"/>
            <p:cNvSpPr>
              <a:spLocks noChangeArrowheads="1"/>
            </p:cNvSpPr>
            <p:nvPr/>
          </p:nvSpPr>
          <p:spPr bwMode="auto">
            <a:xfrm>
              <a:off x="476" y="783"/>
              <a:ext cx="1587" cy="414"/>
            </a:xfrm>
            <a:prstGeom prst="roundRect">
              <a:avLst>
                <a:gd name="adj" fmla="val 16667"/>
              </a:avLst>
            </a:prstGeom>
            <a:solidFill>
              <a:srgbClr val="13AAED"/>
            </a:solidFill>
            <a:ln w="9525" algn="ctr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40" name="AutoShape 40"/>
            <p:cNvSpPr>
              <a:spLocks noChangeArrowheads="1"/>
            </p:cNvSpPr>
            <p:nvPr/>
          </p:nvSpPr>
          <p:spPr bwMode="auto">
            <a:xfrm>
              <a:off x="521" y="818"/>
              <a:ext cx="1497" cy="344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13AAED">
                    <a:alpha val="38000"/>
                  </a:srgbClr>
                </a:gs>
                <a:gs pos="100000">
                  <a:srgbClr val="13AAED">
                    <a:gamma/>
                    <a:shade val="87843"/>
                    <a:invGamma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41" name="AutoShape 42"/>
            <p:cNvSpPr>
              <a:spLocks noChangeArrowheads="1"/>
            </p:cNvSpPr>
            <p:nvPr/>
          </p:nvSpPr>
          <p:spPr bwMode="auto">
            <a:xfrm>
              <a:off x="521" y="818"/>
              <a:ext cx="1497" cy="276"/>
            </a:xfrm>
            <a:prstGeom prst="roundRect">
              <a:avLst>
                <a:gd name="adj" fmla="val 16667"/>
              </a:avLst>
            </a:prstGeom>
            <a:solidFill>
              <a:srgbClr val="13AAED">
                <a:alpha val="38000"/>
              </a:srgbClr>
            </a:solidFill>
            <a:ln w="9525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42" name="AutoShape 41"/>
            <p:cNvSpPr>
              <a:spLocks noChangeArrowheads="1"/>
            </p:cNvSpPr>
            <p:nvPr/>
          </p:nvSpPr>
          <p:spPr bwMode="auto">
            <a:xfrm>
              <a:off x="521" y="818"/>
              <a:ext cx="1497" cy="207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chemeClr val="bg1">
                    <a:alpha val="80000"/>
                  </a:schemeClr>
                </a:gs>
                <a:gs pos="100000">
                  <a:schemeClr val="bg1">
                    <a:gamma/>
                    <a:shade val="87843"/>
                    <a:invGamma/>
                    <a:alpha val="0"/>
                  </a:scheme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</p:grpSp>
      <p:grpSp>
        <p:nvGrpSpPr>
          <p:cNvPr id="43" name="Group 123"/>
          <p:cNvGrpSpPr>
            <a:grpSpLocks/>
          </p:cNvGrpSpPr>
          <p:nvPr/>
        </p:nvGrpSpPr>
        <p:grpSpPr bwMode="auto">
          <a:xfrm>
            <a:off x="6401666" y="1830705"/>
            <a:ext cx="1928826" cy="374478"/>
            <a:chOff x="476" y="783"/>
            <a:chExt cx="1587" cy="414"/>
          </a:xfrm>
        </p:grpSpPr>
        <p:sp>
          <p:nvSpPr>
            <p:cNvPr id="44" name="AutoShape 39"/>
            <p:cNvSpPr>
              <a:spLocks noChangeArrowheads="1"/>
            </p:cNvSpPr>
            <p:nvPr/>
          </p:nvSpPr>
          <p:spPr bwMode="auto">
            <a:xfrm>
              <a:off x="476" y="783"/>
              <a:ext cx="1587" cy="414"/>
            </a:xfrm>
            <a:prstGeom prst="roundRect">
              <a:avLst>
                <a:gd name="adj" fmla="val 16667"/>
              </a:avLst>
            </a:prstGeom>
            <a:solidFill>
              <a:srgbClr val="13AAED"/>
            </a:solidFill>
            <a:ln w="9525" algn="ctr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45" name="AutoShape 40"/>
            <p:cNvSpPr>
              <a:spLocks noChangeArrowheads="1"/>
            </p:cNvSpPr>
            <p:nvPr/>
          </p:nvSpPr>
          <p:spPr bwMode="auto">
            <a:xfrm>
              <a:off x="521" y="818"/>
              <a:ext cx="1497" cy="344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13AAED">
                    <a:alpha val="38000"/>
                  </a:srgbClr>
                </a:gs>
                <a:gs pos="100000">
                  <a:srgbClr val="13AAED">
                    <a:gamma/>
                    <a:shade val="87843"/>
                    <a:invGamma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46" name="AutoShape 42"/>
            <p:cNvSpPr>
              <a:spLocks noChangeArrowheads="1"/>
            </p:cNvSpPr>
            <p:nvPr/>
          </p:nvSpPr>
          <p:spPr bwMode="auto">
            <a:xfrm>
              <a:off x="521" y="818"/>
              <a:ext cx="1497" cy="276"/>
            </a:xfrm>
            <a:prstGeom prst="roundRect">
              <a:avLst>
                <a:gd name="adj" fmla="val 16667"/>
              </a:avLst>
            </a:prstGeom>
            <a:solidFill>
              <a:srgbClr val="13AAED">
                <a:alpha val="38000"/>
              </a:srgbClr>
            </a:solidFill>
            <a:ln w="9525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47" name="AutoShape 41"/>
            <p:cNvSpPr>
              <a:spLocks noChangeArrowheads="1"/>
            </p:cNvSpPr>
            <p:nvPr/>
          </p:nvSpPr>
          <p:spPr bwMode="auto">
            <a:xfrm>
              <a:off x="521" y="818"/>
              <a:ext cx="1497" cy="207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chemeClr val="bg1">
                    <a:alpha val="80000"/>
                  </a:schemeClr>
                </a:gs>
                <a:gs pos="100000">
                  <a:schemeClr val="bg1">
                    <a:gamma/>
                    <a:shade val="87843"/>
                    <a:invGamma/>
                    <a:alpha val="0"/>
                  </a:scheme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</p:grpSp>
      <p:grpSp>
        <p:nvGrpSpPr>
          <p:cNvPr id="48" name="Group 123"/>
          <p:cNvGrpSpPr>
            <a:grpSpLocks/>
          </p:cNvGrpSpPr>
          <p:nvPr/>
        </p:nvGrpSpPr>
        <p:grpSpPr bwMode="auto">
          <a:xfrm>
            <a:off x="704088" y="1830705"/>
            <a:ext cx="1928826" cy="374478"/>
            <a:chOff x="476" y="783"/>
            <a:chExt cx="1587" cy="414"/>
          </a:xfrm>
        </p:grpSpPr>
        <p:sp>
          <p:nvSpPr>
            <p:cNvPr id="49" name="AutoShape 39"/>
            <p:cNvSpPr>
              <a:spLocks noChangeArrowheads="1"/>
            </p:cNvSpPr>
            <p:nvPr/>
          </p:nvSpPr>
          <p:spPr bwMode="auto">
            <a:xfrm>
              <a:off x="476" y="783"/>
              <a:ext cx="1587" cy="414"/>
            </a:xfrm>
            <a:prstGeom prst="roundRect">
              <a:avLst>
                <a:gd name="adj" fmla="val 16667"/>
              </a:avLst>
            </a:prstGeom>
            <a:solidFill>
              <a:srgbClr val="13AAED"/>
            </a:solidFill>
            <a:ln w="9525" algn="ctr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50" name="AutoShape 40"/>
            <p:cNvSpPr>
              <a:spLocks noChangeArrowheads="1"/>
            </p:cNvSpPr>
            <p:nvPr/>
          </p:nvSpPr>
          <p:spPr bwMode="auto">
            <a:xfrm>
              <a:off x="521" y="818"/>
              <a:ext cx="1497" cy="344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13AAED">
                    <a:alpha val="38000"/>
                  </a:srgbClr>
                </a:gs>
                <a:gs pos="100000">
                  <a:srgbClr val="13AAED">
                    <a:gamma/>
                    <a:shade val="87843"/>
                    <a:invGamma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51" name="AutoShape 42"/>
            <p:cNvSpPr>
              <a:spLocks noChangeArrowheads="1"/>
            </p:cNvSpPr>
            <p:nvPr/>
          </p:nvSpPr>
          <p:spPr bwMode="auto">
            <a:xfrm>
              <a:off x="521" y="818"/>
              <a:ext cx="1497" cy="276"/>
            </a:xfrm>
            <a:prstGeom prst="roundRect">
              <a:avLst>
                <a:gd name="adj" fmla="val 16667"/>
              </a:avLst>
            </a:prstGeom>
            <a:solidFill>
              <a:srgbClr val="13AAED">
                <a:alpha val="38000"/>
              </a:srgbClr>
            </a:solidFill>
            <a:ln w="9525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52" name="AutoShape 41"/>
            <p:cNvSpPr>
              <a:spLocks noChangeArrowheads="1"/>
            </p:cNvSpPr>
            <p:nvPr/>
          </p:nvSpPr>
          <p:spPr bwMode="auto">
            <a:xfrm>
              <a:off x="521" y="818"/>
              <a:ext cx="1497" cy="207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chemeClr val="bg1">
                    <a:alpha val="80000"/>
                  </a:schemeClr>
                </a:gs>
                <a:gs pos="100000">
                  <a:schemeClr val="bg1">
                    <a:gamma/>
                    <a:shade val="87843"/>
                    <a:invGamma/>
                    <a:alpha val="0"/>
                  </a:scheme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</p:grpSp>
      <p:grpSp>
        <p:nvGrpSpPr>
          <p:cNvPr id="53" name="Group 123"/>
          <p:cNvGrpSpPr>
            <a:grpSpLocks/>
          </p:cNvGrpSpPr>
          <p:nvPr/>
        </p:nvGrpSpPr>
        <p:grpSpPr bwMode="auto">
          <a:xfrm>
            <a:off x="3275856" y="1772816"/>
            <a:ext cx="2519363" cy="489129"/>
            <a:chOff x="476" y="783"/>
            <a:chExt cx="1587" cy="414"/>
          </a:xfrm>
        </p:grpSpPr>
        <p:sp>
          <p:nvSpPr>
            <p:cNvPr id="54" name="AutoShape 39"/>
            <p:cNvSpPr>
              <a:spLocks noChangeArrowheads="1"/>
            </p:cNvSpPr>
            <p:nvPr/>
          </p:nvSpPr>
          <p:spPr bwMode="auto">
            <a:xfrm>
              <a:off x="476" y="783"/>
              <a:ext cx="1587" cy="414"/>
            </a:xfrm>
            <a:prstGeom prst="roundRect">
              <a:avLst>
                <a:gd name="adj" fmla="val 16667"/>
              </a:avLst>
            </a:prstGeom>
            <a:solidFill>
              <a:srgbClr val="13AAED"/>
            </a:solidFill>
            <a:ln w="9525" algn="ctr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55" name="AutoShape 40"/>
            <p:cNvSpPr>
              <a:spLocks noChangeArrowheads="1"/>
            </p:cNvSpPr>
            <p:nvPr/>
          </p:nvSpPr>
          <p:spPr bwMode="auto">
            <a:xfrm>
              <a:off x="521" y="818"/>
              <a:ext cx="1497" cy="344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13AAED">
                    <a:alpha val="38000"/>
                  </a:srgbClr>
                </a:gs>
                <a:gs pos="100000">
                  <a:srgbClr val="13AAED">
                    <a:gamma/>
                    <a:shade val="87843"/>
                    <a:invGamma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56" name="AutoShape 42"/>
            <p:cNvSpPr>
              <a:spLocks noChangeArrowheads="1"/>
            </p:cNvSpPr>
            <p:nvPr/>
          </p:nvSpPr>
          <p:spPr bwMode="auto">
            <a:xfrm>
              <a:off x="521" y="818"/>
              <a:ext cx="1497" cy="276"/>
            </a:xfrm>
            <a:prstGeom prst="roundRect">
              <a:avLst>
                <a:gd name="adj" fmla="val 16667"/>
              </a:avLst>
            </a:prstGeom>
            <a:solidFill>
              <a:srgbClr val="13AAED">
                <a:alpha val="38000"/>
              </a:srgbClr>
            </a:solidFill>
            <a:ln w="9525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57" name="AutoShape 41"/>
            <p:cNvSpPr>
              <a:spLocks noChangeArrowheads="1"/>
            </p:cNvSpPr>
            <p:nvPr/>
          </p:nvSpPr>
          <p:spPr bwMode="auto">
            <a:xfrm>
              <a:off x="521" y="818"/>
              <a:ext cx="1497" cy="207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chemeClr val="bg1">
                    <a:alpha val="80000"/>
                  </a:schemeClr>
                </a:gs>
                <a:gs pos="100000">
                  <a:schemeClr val="bg1">
                    <a:gamma/>
                    <a:shade val="87843"/>
                    <a:invGamma/>
                    <a:alpha val="0"/>
                  </a:scheme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</p:grpSp>
      <p:sp>
        <p:nvSpPr>
          <p:cNvPr id="58" name="TextBox 57"/>
          <p:cNvSpPr txBox="1"/>
          <p:nvPr/>
        </p:nvSpPr>
        <p:spPr>
          <a:xfrm>
            <a:off x="3540289" y="1867288"/>
            <a:ext cx="2643206" cy="297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err="1" smtClean="0">
                <a:latin typeface="HY헤드라인M" pitchFamily="18" charset="-127"/>
                <a:ea typeface="HY헤드라인M" pitchFamily="18" charset="-127"/>
              </a:rPr>
              <a:t>부산지역암센터</a:t>
            </a:r>
            <a:endParaRPr lang="ko-KR" altLang="en-US" sz="2000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775526" y="1875771"/>
            <a:ext cx="2643206" cy="274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HY헤드라인M" pitchFamily="18" charset="-127"/>
                <a:ea typeface="HY헤드라인M" pitchFamily="18" charset="-127"/>
              </a:rPr>
              <a:t>부산대학교병원</a:t>
            </a:r>
            <a:endParaRPr lang="ko-KR" altLang="en-US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6500794" y="1844824"/>
            <a:ext cx="2643206" cy="274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HY헤드라인M" pitchFamily="18" charset="-127"/>
                <a:ea typeface="HY헤드라인M" pitchFamily="18" charset="-127"/>
              </a:rPr>
              <a:t>부산광역시</a:t>
            </a:r>
            <a:endParaRPr lang="ko-KR" altLang="en-US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395536" y="2564904"/>
            <a:ext cx="3929090" cy="274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HY헤드라인M" pitchFamily="18" charset="-127"/>
                <a:ea typeface="HY헤드라인M" pitchFamily="18" charset="-127"/>
              </a:rPr>
              <a:t>부산지역 </a:t>
            </a:r>
            <a:r>
              <a:rPr lang="ko-KR" altLang="en-US" dirty="0" err="1" smtClean="0">
                <a:latin typeface="HY헤드라인M" pitchFamily="18" charset="-127"/>
                <a:ea typeface="HY헤드라인M" pitchFamily="18" charset="-127"/>
              </a:rPr>
              <a:t>암정복</a:t>
            </a:r>
            <a:r>
              <a:rPr lang="ko-KR" altLang="en-US" dirty="0" smtClean="0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en-US" altLang="ko-KR" dirty="0" smtClean="0">
                <a:latin typeface="HY헤드라인M" pitchFamily="18" charset="-127"/>
                <a:ea typeface="HY헤드라인M" pitchFamily="18" charset="-127"/>
              </a:rPr>
              <a:t>2015 </a:t>
            </a:r>
            <a:r>
              <a:rPr lang="ko-KR" altLang="en-US" dirty="0" smtClean="0">
                <a:latin typeface="HY헤드라인M" pitchFamily="18" charset="-127"/>
                <a:ea typeface="HY헤드라인M" pitchFamily="18" charset="-127"/>
              </a:rPr>
              <a:t>운영위원회</a:t>
            </a:r>
            <a:endParaRPr lang="ko-KR" altLang="en-US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3487336" y="3041082"/>
            <a:ext cx="2643206" cy="274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err="1" smtClean="0">
                <a:latin typeface="HY헤드라인M" pitchFamily="18" charset="-127"/>
                <a:ea typeface="HY헤드라인M" pitchFamily="18" charset="-127"/>
              </a:rPr>
              <a:t>암관리사업</a:t>
            </a:r>
            <a:r>
              <a:rPr lang="ko-KR" altLang="en-US" dirty="0" smtClean="0">
                <a:latin typeface="HY헤드라인M" pitchFamily="18" charset="-127"/>
                <a:ea typeface="HY헤드라인M" pitchFamily="18" charset="-127"/>
              </a:rPr>
              <a:t> 협의체</a:t>
            </a:r>
            <a:endParaRPr lang="ko-KR" altLang="en-US" dirty="0"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63" name="그룹 122"/>
          <p:cNvGrpSpPr/>
          <p:nvPr/>
        </p:nvGrpSpPr>
        <p:grpSpPr>
          <a:xfrm>
            <a:off x="0" y="3747940"/>
            <a:ext cx="1214446" cy="1368152"/>
            <a:chOff x="214282" y="4357694"/>
            <a:chExt cx="1214446" cy="1500198"/>
          </a:xfrm>
        </p:grpSpPr>
        <p:grpSp>
          <p:nvGrpSpPr>
            <p:cNvPr id="64" name="Group 123"/>
            <p:cNvGrpSpPr>
              <a:grpSpLocks/>
            </p:cNvGrpSpPr>
            <p:nvPr/>
          </p:nvGrpSpPr>
          <p:grpSpPr bwMode="auto">
            <a:xfrm>
              <a:off x="271206" y="4357694"/>
              <a:ext cx="1071570" cy="1500198"/>
              <a:chOff x="476" y="783"/>
              <a:chExt cx="1587" cy="414"/>
            </a:xfrm>
          </p:grpSpPr>
          <p:sp>
            <p:nvSpPr>
              <p:cNvPr id="66" name="AutoShape 39"/>
              <p:cNvSpPr>
                <a:spLocks noChangeArrowheads="1"/>
              </p:cNvSpPr>
              <p:nvPr/>
            </p:nvSpPr>
            <p:spPr bwMode="auto">
              <a:xfrm>
                <a:off x="476" y="783"/>
                <a:ext cx="1587" cy="414"/>
              </a:xfrm>
              <a:prstGeom prst="roundRect">
                <a:avLst>
                  <a:gd name="adj" fmla="val 16667"/>
                </a:avLst>
              </a:prstGeom>
              <a:solidFill>
                <a:srgbClr val="13AAED"/>
              </a:solidFill>
              <a:ln w="9525" algn="ctr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spAutoFit/>
              </a:bodyPr>
              <a:lstStyle/>
              <a:p>
                <a:endParaRPr lang="ko-KR" altLang="en-US"/>
              </a:p>
            </p:txBody>
          </p:sp>
          <p:sp>
            <p:nvSpPr>
              <p:cNvPr id="67" name="AutoShape 40"/>
              <p:cNvSpPr>
                <a:spLocks noChangeArrowheads="1"/>
              </p:cNvSpPr>
              <p:nvPr/>
            </p:nvSpPr>
            <p:spPr bwMode="auto">
              <a:xfrm>
                <a:off x="521" y="818"/>
                <a:ext cx="1497" cy="344"/>
              </a:xfrm>
              <a:prstGeom prst="roundRect">
                <a:avLst>
                  <a:gd name="adj" fmla="val 16667"/>
                </a:avLst>
              </a:prstGeom>
              <a:gradFill rotWithShape="1">
                <a:gsLst>
                  <a:gs pos="0">
                    <a:srgbClr val="13AAED">
                      <a:alpha val="38000"/>
                    </a:srgbClr>
                  </a:gs>
                  <a:gs pos="100000">
                    <a:srgbClr val="13AAED">
                      <a:gamma/>
                      <a:shade val="87843"/>
                      <a:invGamma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ko-KR" altLang="en-US"/>
              </a:p>
            </p:txBody>
          </p:sp>
          <p:sp>
            <p:nvSpPr>
              <p:cNvPr id="68" name="AutoShape 42"/>
              <p:cNvSpPr>
                <a:spLocks noChangeArrowheads="1"/>
              </p:cNvSpPr>
              <p:nvPr/>
            </p:nvSpPr>
            <p:spPr bwMode="auto">
              <a:xfrm>
                <a:off x="521" y="818"/>
                <a:ext cx="1497" cy="276"/>
              </a:xfrm>
              <a:prstGeom prst="roundRect">
                <a:avLst>
                  <a:gd name="adj" fmla="val 16667"/>
                </a:avLst>
              </a:prstGeom>
              <a:solidFill>
                <a:srgbClr val="13AAED">
                  <a:alpha val="38000"/>
                </a:srgbClr>
              </a:soli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ko-KR" altLang="en-US"/>
              </a:p>
            </p:txBody>
          </p:sp>
          <p:sp>
            <p:nvSpPr>
              <p:cNvPr id="69" name="AutoShape 41"/>
              <p:cNvSpPr>
                <a:spLocks noChangeArrowheads="1"/>
              </p:cNvSpPr>
              <p:nvPr/>
            </p:nvSpPr>
            <p:spPr bwMode="auto">
              <a:xfrm>
                <a:off x="521" y="818"/>
                <a:ext cx="1497" cy="207"/>
              </a:xfrm>
              <a:prstGeom prst="roundRect">
                <a:avLst>
                  <a:gd name="adj" fmla="val 16667"/>
                </a:avLst>
              </a:prstGeom>
              <a:gradFill rotWithShape="1">
                <a:gsLst>
                  <a:gs pos="0">
                    <a:schemeClr val="bg1">
                      <a:alpha val="80000"/>
                    </a:schemeClr>
                  </a:gs>
                  <a:gs pos="100000">
                    <a:schemeClr val="bg1">
                      <a:gamma/>
                      <a:shade val="87843"/>
                      <a:invGamma/>
                      <a:alpha val="0"/>
                    </a:scheme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ko-KR" altLang="en-US"/>
              </a:p>
            </p:txBody>
          </p:sp>
        </p:grpSp>
        <p:sp>
          <p:nvSpPr>
            <p:cNvPr id="65" name="TextBox 64"/>
            <p:cNvSpPr txBox="1"/>
            <p:nvPr/>
          </p:nvSpPr>
          <p:spPr>
            <a:xfrm>
              <a:off x="214282" y="4782933"/>
              <a:ext cx="121444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dirty="0" smtClean="0">
                  <a:latin typeface="HY헤드라인M" pitchFamily="18" charset="-127"/>
                  <a:ea typeface="HY헤드라인M" pitchFamily="18" charset="-127"/>
                </a:rPr>
                <a:t>16</a:t>
              </a:r>
              <a:r>
                <a:rPr lang="ko-KR" altLang="en-US" dirty="0" err="1" smtClean="0">
                  <a:latin typeface="HY헤드라인M" pitchFamily="18" charset="-127"/>
                  <a:ea typeface="HY헤드라인M" pitchFamily="18" charset="-127"/>
                </a:rPr>
                <a:t>개구군</a:t>
              </a:r>
              <a:endParaRPr lang="en-US" altLang="ko-KR" dirty="0" smtClean="0">
                <a:latin typeface="HY헤드라인M" pitchFamily="18" charset="-127"/>
                <a:ea typeface="HY헤드라인M" pitchFamily="18" charset="-127"/>
              </a:endParaRPr>
            </a:p>
            <a:p>
              <a:pPr algn="ctr"/>
              <a:r>
                <a:rPr lang="ko-KR" altLang="en-US" dirty="0" smtClean="0">
                  <a:latin typeface="HY헤드라인M" pitchFamily="18" charset="-127"/>
                  <a:ea typeface="HY헤드라인M" pitchFamily="18" charset="-127"/>
                </a:rPr>
                <a:t>보건소</a:t>
              </a:r>
              <a:endParaRPr lang="ko-KR" altLang="en-US" dirty="0"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grpSp>
        <p:nvGrpSpPr>
          <p:cNvPr id="70" name="그룹 125"/>
          <p:cNvGrpSpPr/>
          <p:nvPr/>
        </p:nvGrpSpPr>
        <p:grpSpPr>
          <a:xfrm>
            <a:off x="1181042" y="3747940"/>
            <a:ext cx="1126257" cy="1368152"/>
            <a:chOff x="1193777" y="4357694"/>
            <a:chExt cx="1126257" cy="1500198"/>
          </a:xfrm>
        </p:grpSpPr>
        <p:grpSp>
          <p:nvGrpSpPr>
            <p:cNvPr id="71" name="Group 123"/>
            <p:cNvGrpSpPr>
              <a:grpSpLocks/>
            </p:cNvGrpSpPr>
            <p:nvPr/>
          </p:nvGrpSpPr>
          <p:grpSpPr bwMode="auto">
            <a:xfrm>
              <a:off x="1193777" y="4357694"/>
              <a:ext cx="1092223" cy="1500198"/>
              <a:chOff x="476" y="783"/>
              <a:chExt cx="1587" cy="414"/>
            </a:xfrm>
          </p:grpSpPr>
          <p:sp>
            <p:nvSpPr>
              <p:cNvPr id="73" name="AutoShape 39"/>
              <p:cNvSpPr>
                <a:spLocks noChangeArrowheads="1"/>
              </p:cNvSpPr>
              <p:nvPr/>
            </p:nvSpPr>
            <p:spPr bwMode="auto">
              <a:xfrm>
                <a:off x="476" y="783"/>
                <a:ext cx="1587" cy="414"/>
              </a:xfrm>
              <a:prstGeom prst="roundRect">
                <a:avLst>
                  <a:gd name="adj" fmla="val 16667"/>
                </a:avLst>
              </a:prstGeom>
              <a:solidFill>
                <a:srgbClr val="13AAED"/>
              </a:solidFill>
              <a:ln w="9525" algn="ctr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spAutoFit/>
              </a:bodyPr>
              <a:lstStyle/>
              <a:p>
                <a:endParaRPr lang="ko-KR" altLang="en-US"/>
              </a:p>
            </p:txBody>
          </p:sp>
          <p:sp>
            <p:nvSpPr>
              <p:cNvPr id="74" name="AutoShape 40"/>
              <p:cNvSpPr>
                <a:spLocks noChangeArrowheads="1"/>
              </p:cNvSpPr>
              <p:nvPr/>
            </p:nvSpPr>
            <p:spPr bwMode="auto">
              <a:xfrm>
                <a:off x="521" y="818"/>
                <a:ext cx="1497" cy="344"/>
              </a:xfrm>
              <a:prstGeom prst="roundRect">
                <a:avLst>
                  <a:gd name="adj" fmla="val 16667"/>
                </a:avLst>
              </a:prstGeom>
              <a:gradFill rotWithShape="1">
                <a:gsLst>
                  <a:gs pos="0">
                    <a:srgbClr val="13AAED">
                      <a:alpha val="38000"/>
                    </a:srgbClr>
                  </a:gs>
                  <a:gs pos="100000">
                    <a:srgbClr val="13AAED">
                      <a:gamma/>
                      <a:shade val="87843"/>
                      <a:invGamma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ko-KR" altLang="en-US"/>
              </a:p>
            </p:txBody>
          </p:sp>
          <p:sp>
            <p:nvSpPr>
              <p:cNvPr id="75" name="AutoShape 42"/>
              <p:cNvSpPr>
                <a:spLocks noChangeArrowheads="1"/>
              </p:cNvSpPr>
              <p:nvPr/>
            </p:nvSpPr>
            <p:spPr bwMode="auto">
              <a:xfrm>
                <a:off x="521" y="818"/>
                <a:ext cx="1497" cy="276"/>
              </a:xfrm>
              <a:prstGeom prst="roundRect">
                <a:avLst>
                  <a:gd name="adj" fmla="val 16667"/>
                </a:avLst>
              </a:prstGeom>
              <a:solidFill>
                <a:srgbClr val="13AAED">
                  <a:alpha val="38000"/>
                </a:srgbClr>
              </a:soli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ko-KR" altLang="en-US"/>
              </a:p>
            </p:txBody>
          </p:sp>
          <p:sp>
            <p:nvSpPr>
              <p:cNvPr id="76" name="AutoShape 41"/>
              <p:cNvSpPr>
                <a:spLocks noChangeArrowheads="1"/>
              </p:cNvSpPr>
              <p:nvPr/>
            </p:nvSpPr>
            <p:spPr bwMode="auto">
              <a:xfrm>
                <a:off x="521" y="818"/>
                <a:ext cx="1497" cy="207"/>
              </a:xfrm>
              <a:prstGeom prst="roundRect">
                <a:avLst>
                  <a:gd name="adj" fmla="val 16667"/>
                </a:avLst>
              </a:prstGeom>
              <a:gradFill rotWithShape="1">
                <a:gsLst>
                  <a:gs pos="0">
                    <a:schemeClr val="bg1">
                      <a:alpha val="80000"/>
                    </a:schemeClr>
                  </a:gs>
                  <a:gs pos="100000">
                    <a:schemeClr val="bg1">
                      <a:gamma/>
                      <a:shade val="87843"/>
                      <a:invGamma/>
                      <a:alpha val="0"/>
                    </a:scheme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ko-KR" altLang="en-US"/>
              </a:p>
            </p:txBody>
          </p:sp>
        </p:grpSp>
        <p:sp>
          <p:nvSpPr>
            <p:cNvPr id="72" name="TextBox 71"/>
            <p:cNvSpPr txBox="1"/>
            <p:nvPr/>
          </p:nvSpPr>
          <p:spPr>
            <a:xfrm>
              <a:off x="1219818" y="4782089"/>
              <a:ext cx="1100216" cy="6477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2300"/>
                </a:lnSpc>
              </a:pPr>
              <a:r>
                <a:rPr lang="ko-KR" altLang="en-US" dirty="0" smtClean="0">
                  <a:latin typeface="HY헤드라인M" pitchFamily="18" charset="-127"/>
                  <a:ea typeface="HY헤드라인M" pitchFamily="18" charset="-127"/>
                </a:rPr>
                <a:t>국민건강</a:t>
              </a:r>
              <a:endParaRPr lang="en-US" altLang="ko-KR" sz="900" dirty="0" smtClean="0">
                <a:latin typeface="HY헤드라인M" pitchFamily="18" charset="-127"/>
                <a:ea typeface="HY헤드라인M" pitchFamily="18" charset="-127"/>
              </a:endParaRPr>
            </a:p>
            <a:p>
              <a:pPr algn="ctr">
                <a:lnSpc>
                  <a:spcPts val="2300"/>
                </a:lnSpc>
              </a:pPr>
              <a:r>
                <a:rPr lang="ko-KR" altLang="en-US" dirty="0" smtClean="0">
                  <a:latin typeface="HY헤드라인M" pitchFamily="18" charset="-127"/>
                  <a:ea typeface="HY헤드라인M" pitchFamily="18" charset="-127"/>
                </a:rPr>
                <a:t>보험공단</a:t>
              </a:r>
              <a:endParaRPr lang="ko-KR" altLang="en-US" dirty="0"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grpSp>
        <p:nvGrpSpPr>
          <p:cNvPr id="77" name="그룹 119"/>
          <p:cNvGrpSpPr/>
          <p:nvPr/>
        </p:nvGrpSpPr>
        <p:grpSpPr>
          <a:xfrm>
            <a:off x="2327292" y="3747940"/>
            <a:ext cx="1357322" cy="1368152"/>
            <a:chOff x="4286248" y="4357694"/>
            <a:chExt cx="1357322" cy="1500198"/>
          </a:xfrm>
        </p:grpSpPr>
        <p:grpSp>
          <p:nvGrpSpPr>
            <p:cNvPr id="78" name="Group 123"/>
            <p:cNvGrpSpPr>
              <a:grpSpLocks/>
            </p:cNvGrpSpPr>
            <p:nvPr/>
          </p:nvGrpSpPr>
          <p:grpSpPr bwMode="auto">
            <a:xfrm>
              <a:off x="4286248" y="4357694"/>
              <a:ext cx="1357322" cy="1500198"/>
              <a:chOff x="476" y="783"/>
              <a:chExt cx="1587" cy="414"/>
            </a:xfrm>
          </p:grpSpPr>
          <p:sp>
            <p:nvSpPr>
              <p:cNvPr id="80" name="AutoShape 39"/>
              <p:cNvSpPr>
                <a:spLocks noChangeArrowheads="1"/>
              </p:cNvSpPr>
              <p:nvPr/>
            </p:nvSpPr>
            <p:spPr bwMode="auto">
              <a:xfrm>
                <a:off x="476" y="783"/>
                <a:ext cx="1587" cy="414"/>
              </a:xfrm>
              <a:prstGeom prst="roundRect">
                <a:avLst>
                  <a:gd name="adj" fmla="val 16667"/>
                </a:avLst>
              </a:prstGeom>
              <a:solidFill>
                <a:srgbClr val="13AAED"/>
              </a:solidFill>
              <a:ln w="9525" algn="ctr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spAutoFit/>
              </a:bodyPr>
              <a:lstStyle/>
              <a:p>
                <a:endParaRPr lang="ko-KR" altLang="en-US"/>
              </a:p>
            </p:txBody>
          </p:sp>
          <p:sp>
            <p:nvSpPr>
              <p:cNvPr id="81" name="AutoShape 40"/>
              <p:cNvSpPr>
                <a:spLocks noChangeArrowheads="1"/>
              </p:cNvSpPr>
              <p:nvPr/>
            </p:nvSpPr>
            <p:spPr bwMode="auto">
              <a:xfrm>
                <a:off x="521" y="815"/>
                <a:ext cx="1497" cy="344"/>
              </a:xfrm>
              <a:prstGeom prst="roundRect">
                <a:avLst>
                  <a:gd name="adj" fmla="val 16667"/>
                </a:avLst>
              </a:prstGeom>
              <a:gradFill rotWithShape="1">
                <a:gsLst>
                  <a:gs pos="0">
                    <a:srgbClr val="13AAED">
                      <a:alpha val="38000"/>
                    </a:srgbClr>
                  </a:gs>
                  <a:gs pos="100000">
                    <a:srgbClr val="13AAED">
                      <a:gamma/>
                      <a:shade val="87843"/>
                      <a:invGamma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ko-KR" altLang="en-US"/>
              </a:p>
            </p:txBody>
          </p:sp>
          <p:sp>
            <p:nvSpPr>
              <p:cNvPr id="82" name="AutoShape 42"/>
              <p:cNvSpPr>
                <a:spLocks noChangeArrowheads="1"/>
              </p:cNvSpPr>
              <p:nvPr/>
            </p:nvSpPr>
            <p:spPr bwMode="auto">
              <a:xfrm>
                <a:off x="521" y="818"/>
                <a:ext cx="1497" cy="276"/>
              </a:xfrm>
              <a:prstGeom prst="roundRect">
                <a:avLst>
                  <a:gd name="adj" fmla="val 16667"/>
                </a:avLst>
              </a:prstGeom>
              <a:solidFill>
                <a:srgbClr val="13AAED">
                  <a:alpha val="38000"/>
                </a:srgbClr>
              </a:soli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ko-KR" altLang="en-US"/>
              </a:p>
            </p:txBody>
          </p:sp>
          <p:sp>
            <p:nvSpPr>
              <p:cNvPr id="83" name="AutoShape 41"/>
              <p:cNvSpPr>
                <a:spLocks noChangeArrowheads="1"/>
              </p:cNvSpPr>
              <p:nvPr/>
            </p:nvSpPr>
            <p:spPr bwMode="auto">
              <a:xfrm>
                <a:off x="521" y="818"/>
                <a:ext cx="1497" cy="207"/>
              </a:xfrm>
              <a:prstGeom prst="roundRect">
                <a:avLst>
                  <a:gd name="adj" fmla="val 16667"/>
                </a:avLst>
              </a:prstGeom>
              <a:gradFill rotWithShape="1">
                <a:gsLst>
                  <a:gs pos="0">
                    <a:schemeClr val="bg1">
                      <a:alpha val="80000"/>
                    </a:schemeClr>
                  </a:gs>
                  <a:gs pos="100000">
                    <a:schemeClr val="bg1">
                      <a:gamma/>
                      <a:shade val="87843"/>
                      <a:invGamma/>
                      <a:alpha val="0"/>
                    </a:scheme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ko-KR" altLang="en-US"/>
              </a:p>
            </p:txBody>
          </p:sp>
        </p:grpSp>
        <p:sp>
          <p:nvSpPr>
            <p:cNvPr id="79" name="TextBox 78"/>
            <p:cNvSpPr txBox="1"/>
            <p:nvPr/>
          </p:nvSpPr>
          <p:spPr>
            <a:xfrm>
              <a:off x="4286248" y="4551336"/>
              <a:ext cx="1357322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dirty="0" smtClean="0">
                  <a:latin typeface="HY헤드라인M" pitchFamily="18" charset="-127"/>
                  <a:ea typeface="HY헤드라인M" pitchFamily="18" charset="-127"/>
                </a:rPr>
                <a:t>한국</a:t>
              </a:r>
              <a:endParaRPr lang="en-US" altLang="ko-KR" dirty="0" smtClean="0">
                <a:latin typeface="HY헤드라인M" pitchFamily="18" charset="-127"/>
                <a:ea typeface="HY헤드라인M" pitchFamily="18" charset="-127"/>
              </a:endParaRPr>
            </a:p>
            <a:p>
              <a:pPr algn="ctr"/>
              <a:r>
                <a:rPr lang="ko-KR" altLang="en-US" dirty="0" smtClean="0">
                  <a:latin typeface="HY헤드라인M" pitchFamily="18" charset="-127"/>
                  <a:ea typeface="HY헤드라인M" pitchFamily="18" charset="-127"/>
                </a:rPr>
                <a:t>건강관리</a:t>
              </a:r>
              <a:endParaRPr lang="en-US" altLang="ko-KR" dirty="0" smtClean="0">
                <a:latin typeface="HY헤드라인M" pitchFamily="18" charset="-127"/>
                <a:ea typeface="HY헤드라인M" pitchFamily="18" charset="-127"/>
              </a:endParaRPr>
            </a:p>
            <a:p>
              <a:pPr algn="ctr"/>
              <a:r>
                <a:rPr lang="ko-KR" altLang="en-US" dirty="0" smtClean="0">
                  <a:latin typeface="HY헤드라인M" pitchFamily="18" charset="-127"/>
                  <a:ea typeface="HY헤드라인M" pitchFamily="18" charset="-127"/>
                </a:rPr>
                <a:t>협회</a:t>
              </a:r>
              <a:endParaRPr lang="ko-KR" altLang="en-US" dirty="0"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grpSp>
        <p:nvGrpSpPr>
          <p:cNvPr id="84" name="그룹 126"/>
          <p:cNvGrpSpPr/>
          <p:nvPr/>
        </p:nvGrpSpPr>
        <p:grpSpPr>
          <a:xfrm>
            <a:off x="3549610" y="3747940"/>
            <a:ext cx="1453706" cy="1368152"/>
            <a:chOff x="4324794" y="4357694"/>
            <a:chExt cx="1453706" cy="1500198"/>
          </a:xfrm>
        </p:grpSpPr>
        <p:grpSp>
          <p:nvGrpSpPr>
            <p:cNvPr id="85" name="Group 123"/>
            <p:cNvGrpSpPr>
              <a:grpSpLocks/>
            </p:cNvGrpSpPr>
            <p:nvPr/>
          </p:nvGrpSpPr>
          <p:grpSpPr bwMode="auto">
            <a:xfrm>
              <a:off x="4503216" y="4357694"/>
              <a:ext cx="1071152" cy="1500198"/>
              <a:chOff x="476" y="783"/>
              <a:chExt cx="1587" cy="414"/>
            </a:xfrm>
          </p:grpSpPr>
          <p:sp>
            <p:nvSpPr>
              <p:cNvPr id="87" name="AutoShape 39"/>
              <p:cNvSpPr>
                <a:spLocks noChangeArrowheads="1"/>
              </p:cNvSpPr>
              <p:nvPr/>
            </p:nvSpPr>
            <p:spPr bwMode="auto">
              <a:xfrm>
                <a:off x="476" y="783"/>
                <a:ext cx="1587" cy="414"/>
              </a:xfrm>
              <a:prstGeom prst="roundRect">
                <a:avLst>
                  <a:gd name="adj" fmla="val 16667"/>
                </a:avLst>
              </a:prstGeom>
              <a:solidFill>
                <a:srgbClr val="13AAED"/>
              </a:solidFill>
              <a:ln w="9525" algn="ctr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spAutoFit/>
              </a:bodyPr>
              <a:lstStyle/>
              <a:p>
                <a:endParaRPr lang="ko-KR" altLang="en-US"/>
              </a:p>
            </p:txBody>
          </p:sp>
          <p:sp>
            <p:nvSpPr>
              <p:cNvPr id="88" name="AutoShape 40"/>
              <p:cNvSpPr>
                <a:spLocks noChangeArrowheads="1"/>
              </p:cNvSpPr>
              <p:nvPr/>
            </p:nvSpPr>
            <p:spPr bwMode="auto">
              <a:xfrm>
                <a:off x="521" y="818"/>
                <a:ext cx="1497" cy="344"/>
              </a:xfrm>
              <a:prstGeom prst="roundRect">
                <a:avLst>
                  <a:gd name="adj" fmla="val 16667"/>
                </a:avLst>
              </a:prstGeom>
              <a:gradFill rotWithShape="1">
                <a:gsLst>
                  <a:gs pos="0">
                    <a:srgbClr val="13AAED">
                      <a:alpha val="38000"/>
                    </a:srgbClr>
                  </a:gs>
                  <a:gs pos="100000">
                    <a:srgbClr val="13AAED">
                      <a:gamma/>
                      <a:shade val="87843"/>
                      <a:invGamma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ko-KR" altLang="en-US"/>
              </a:p>
            </p:txBody>
          </p:sp>
          <p:sp>
            <p:nvSpPr>
              <p:cNvPr id="89" name="AutoShape 42"/>
              <p:cNvSpPr>
                <a:spLocks noChangeArrowheads="1"/>
              </p:cNvSpPr>
              <p:nvPr/>
            </p:nvSpPr>
            <p:spPr bwMode="auto">
              <a:xfrm>
                <a:off x="521" y="818"/>
                <a:ext cx="1497" cy="276"/>
              </a:xfrm>
              <a:prstGeom prst="roundRect">
                <a:avLst>
                  <a:gd name="adj" fmla="val 16667"/>
                </a:avLst>
              </a:prstGeom>
              <a:solidFill>
                <a:srgbClr val="13AAED">
                  <a:alpha val="38000"/>
                </a:srgbClr>
              </a:soli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ko-KR" altLang="en-US"/>
              </a:p>
            </p:txBody>
          </p:sp>
          <p:sp>
            <p:nvSpPr>
              <p:cNvPr id="90" name="AutoShape 41"/>
              <p:cNvSpPr>
                <a:spLocks noChangeArrowheads="1"/>
              </p:cNvSpPr>
              <p:nvPr/>
            </p:nvSpPr>
            <p:spPr bwMode="auto">
              <a:xfrm>
                <a:off x="521" y="818"/>
                <a:ext cx="1497" cy="207"/>
              </a:xfrm>
              <a:prstGeom prst="roundRect">
                <a:avLst>
                  <a:gd name="adj" fmla="val 16667"/>
                </a:avLst>
              </a:prstGeom>
              <a:gradFill rotWithShape="1">
                <a:gsLst>
                  <a:gs pos="0">
                    <a:schemeClr val="bg1">
                      <a:alpha val="80000"/>
                    </a:schemeClr>
                  </a:gs>
                  <a:gs pos="100000">
                    <a:schemeClr val="bg1">
                      <a:gamma/>
                      <a:shade val="87843"/>
                      <a:invGamma/>
                      <a:alpha val="0"/>
                    </a:scheme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ko-KR" altLang="en-US"/>
              </a:p>
            </p:txBody>
          </p:sp>
        </p:grpSp>
        <p:sp>
          <p:nvSpPr>
            <p:cNvPr id="86" name="TextBox 85"/>
            <p:cNvSpPr txBox="1"/>
            <p:nvPr/>
          </p:nvSpPr>
          <p:spPr>
            <a:xfrm>
              <a:off x="4324794" y="4594878"/>
              <a:ext cx="1453706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dirty="0" smtClean="0">
                  <a:latin typeface="HY헤드라인M" pitchFamily="18" charset="-127"/>
                  <a:ea typeface="HY헤드라인M" pitchFamily="18" charset="-127"/>
                </a:rPr>
                <a:t>인구</a:t>
              </a:r>
              <a:endParaRPr lang="en-US" altLang="ko-KR" dirty="0" smtClean="0">
                <a:latin typeface="HY헤드라인M" pitchFamily="18" charset="-127"/>
                <a:ea typeface="HY헤드라인M" pitchFamily="18" charset="-127"/>
              </a:endParaRPr>
            </a:p>
            <a:p>
              <a:pPr algn="ctr"/>
              <a:r>
                <a:rPr lang="ko-KR" altLang="en-US" dirty="0" smtClean="0">
                  <a:latin typeface="HY헤드라인M" pitchFamily="18" charset="-127"/>
                  <a:ea typeface="HY헤드라인M" pitchFamily="18" charset="-127"/>
                </a:rPr>
                <a:t>보건복지</a:t>
              </a:r>
              <a:endParaRPr lang="en-US" altLang="ko-KR" dirty="0" smtClean="0">
                <a:latin typeface="HY헤드라인M" pitchFamily="18" charset="-127"/>
                <a:ea typeface="HY헤드라인M" pitchFamily="18" charset="-127"/>
              </a:endParaRPr>
            </a:p>
            <a:p>
              <a:pPr algn="ctr"/>
              <a:r>
                <a:rPr lang="ko-KR" altLang="en-US" dirty="0" smtClean="0">
                  <a:latin typeface="HY헤드라인M" pitchFamily="18" charset="-127"/>
                  <a:ea typeface="HY헤드라인M" pitchFamily="18" charset="-127"/>
                </a:rPr>
                <a:t>협회</a:t>
              </a:r>
              <a:endParaRPr lang="ko-KR" altLang="en-US" dirty="0"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grpSp>
        <p:nvGrpSpPr>
          <p:cNvPr id="91" name="그룹 117"/>
          <p:cNvGrpSpPr/>
          <p:nvPr/>
        </p:nvGrpSpPr>
        <p:grpSpPr>
          <a:xfrm>
            <a:off x="4816368" y="3747940"/>
            <a:ext cx="1127116" cy="1368152"/>
            <a:chOff x="6745300" y="4357694"/>
            <a:chExt cx="1357322" cy="1500198"/>
          </a:xfrm>
        </p:grpSpPr>
        <p:grpSp>
          <p:nvGrpSpPr>
            <p:cNvPr id="92" name="Group 123"/>
            <p:cNvGrpSpPr>
              <a:grpSpLocks/>
            </p:cNvGrpSpPr>
            <p:nvPr/>
          </p:nvGrpSpPr>
          <p:grpSpPr bwMode="auto">
            <a:xfrm>
              <a:off x="6802224" y="4357694"/>
              <a:ext cx="1214446" cy="1500198"/>
              <a:chOff x="476" y="783"/>
              <a:chExt cx="1587" cy="414"/>
            </a:xfrm>
          </p:grpSpPr>
          <p:sp>
            <p:nvSpPr>
              <p:cNvPr id="94" name="AutoShape 39"/>
              <p:cNvSpPr>
                <a:spLocks noChangeArrowheads="1"/>
              </p:cNvSpPr>
              <p:nvPr/>
            </p:nvSpPr>
            <p:spPr bwMode="auto">
              <a:xfrm>
                <a:off x="476" y="783"/>
                <a:ext cx="1587" cy="414"/>
              </a:xfrm>
              <a:prstGeom prst="roundRect">
                <a:avLst>
                  <a:gd name="adj" fmla="val 16667"/>
                </a:avLst>
              </a:prstGeom>
              <a:solidFill>
                <a:srgbClr val="13AAED"/>
              </a:solidFill>
              <a:ln w="9525" algn="ctr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spAutoFit/>
              </a:bodyPr>
              <a:lstStyle/>
              <a:p>
                <a:endParaRPr lang="ko-KR" altLang="en-US"/>
              </a:p>
            </p:txBody>
          </p:sp>
          <p:sp>
            <p:nvSpPr>
              <p:cNvPr id="95" name="AutoShape 40"/>
              <p:cNvSpPr>
                <a:spLocks noChangeArrowheads="1"/>
              </p:cNvSpPr>
              <p:nvPr/>
            </p:nvSpPr>
            <p:spPr bwMode="auto">
              <a:xfrm>
                <a:off x="521" y="818"/>
                <a:ext cx="1497" cy="344"/>
              </a:xfrm>
              <a:prstGeom prst="roundRect">
                <a:avLst>
                  <a:gd name="adj" fmla="val 16667"/>
                </a:avLst>
              </a:prstGeom>
              <a:gradFill rotWithShape="1">
                <a:gsLst>
                  <a:gs pos="0">
                    <a:srgbClr val="13AAED">
                      <a:alpha val="38000"/>
                    </a:srgbClr>
                  </a:gs>
                  <a:gs pos="100000">
                    <a:srgbClr val="13AAED">
                      <a:gamma/>
                      <a:shade val="87843"/>
                      <a:invGamma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ko-KR" altLang="en-US"/>
              </a:p>
            </p:txBody>
          </p:sp>
          <p:sp>
            <p:nvSpPr>
              <p:cNvPr id="96" name="AutoShape 42"/>
              <p:cNvSpPr>
                <a:spLocks noChangeArrowheads="1"/>
              </p:cNvSpPr>
              <p:nvPr/>
            </p:nvSpPr>
            <p:spPr bwMode="auto">
              <a:xfrm>
                <a:off x="521" y="818"/>
                <a:ext cx="1497" cy="276"/>
              </a:xfrm>
              <a:prstGeom prst="roundRect">
                <a:avLst>
                  <a:gd name="adj" fmla="val 16667"/>
                </a:avLst>
              </a:prstGeom>
              <a:solidFill>
                <a:srgbClr val="13AAED">
                  <a:alpha val="38000"/>
                </a:srgbClr>
              </a:soli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ko-KR" altLang="en-US"/>
              </a:p>
            </p:txBody>
          </p:sp>
          <p:sp>
            <p:nvSpPr>
              <p:cNvPr id="97" name="AutoShape 41"/>
              <p:cNvSpPr>
                <a:spLocks noChangeArrowheads="1"/>
              </p:cNvSpPr>
              <p:nvPr/>
            </p:nvSpPr>
            <p:spPr bwMode="auto">
              <a:xfrm>
                <a:off x="521" y="818"/>
                <a:ext cx="1497" cy="207"/>
              </a:xfrm>
              <a:prstGeom prst="roundRect">
                <a:avLst>
                  <a:gd name="adj" fmla="val 16667"/>
                </a:avLst>
              </a:prstGeom>
              <a:gradFill rotWithShape="1">
                <a:gsLst>
                  <a:gs pos="0">
                    <a:schemeClr val="bg1">
                      <a:alpha val="80000"/>
                    </a:schemeClr>
                  </a:gs>
                  <a:gs pos="100000">
                    <a:schemeClr val="bg1">
                      <a:gamma/>
                      <a:shade val="87843"/>
                      <a:invGamma/>
                      <a:alpha val="0"/>
                    </a:scheme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ko-KR" altLang="en-US"/>
              </a:p>
            </p:txBody>
          </p:sp>
        </p:grpSp>
        <p:sp>
          <p:nvSpPr>
            <p:cNvPr id="93" name="TextBox 92"/>
            <p:cNvSpPr txBox="1"/>
            <p:nvPr/>
          </p:nvSpPr>
          <p:spPr>
            <a:xfrm>
              <a:off x="6745300" y="4551336"/>
              <a:ext cx="1357322" cy="11823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1700"/>
                </a:lnSpc>
              </a:pPr>
              <a:r>
                <a:rPr lang="ko-KR" altLang="en-US" dirty="0" smtClean="0">
                  <a:latin typeface="HY헤드라인M" pitchFamily="18" charset="-127"/>
                  <a:ea typeface="HY헤드라인M" pitchFamily="18" charset="-127"/>
                </a:rPr>
                <a:t>의료기관</a:t>
              </a:r>
              <a:endParaRPr lang="en-US" altLang="ko-KR" dirty="0" smtClean="0">
                <a:latin typeface="HY헤드라인M" pitchFamily="18" charset="-127"/>
                <a:ea typeface="HY헤드라인M" pitchFamily="18" charset="-127"/>
              </a:endParaRPr>
            </a:p>
            <a:p>
              <a:pPr algn="ctr">
                <a:lnSpc>
                  <a:spcPts val="1700"/>
                </a:lnSpc>
              </a:pPr>
              <a:r>
                <a:rPr lang="en-US" altLang="ko-KR" dirty="0" smtClean="0"/>
                <a:t>•</a:t>
              </a:r>
            </a:p>
            <a:p>
              <a:pPr algn="ctr">
                <a:lnSpc>
                  <a:spcPts val="1700"/>
                </a:lnSpc>
              </a:pPr>
              <a:r>
                <a:rPr lang="ko-KR" altLang="en-US" dirty="0" smtClean="0">
                  <a:latin typeface="HY헤드라인M" pitchFamily="18" charset="-127"/>
                  <a:ea typeface="HY헤드라인M" pitchFamily="18" charset="-127"/>
                </a:rPr>
                <a:t>호스피스</a:t>
              </a:r>
              <a:endParaRPr lang="en-US" altLang="ko-KR" dirty="0" smtClean="0">
                <a:latin typeface="HY헤드라인M" pitchFamily="18" charset="-127"/>
                <a:ea typeface="HY헤드라인M" pitchFamily="18" charset="-127"/>
              </a:endParaRPr>
            </a:p>
            <a:p>
              <a:pPr algn="ctr">
                <a:lnSpc>
                  <a:spcPts val="1700"/>
                </a:lnSpc>
              </a:pPr>
              <a:r>
                <a:rPr lang="ko-KR" altLang="en-US" dirty="0" smtClean="0">
                  <a:latin typeface="HY헤드라인M" pitchFamily="18" charset="-127"/>
                  <a:ea typeface="HY헤드라인M" pitchFamily="18" charset="-127"/>
                </a:rPr>
                <a:t>완화의료기관</a:t>
              </a:r>
              <a:endParaRPr lang="ko-KR" altLang="en-US" dirty="0"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grpSp>
        <p:nvGrpSpPr>
          <p:cNvPr id="98" name="그룹 123"/>
          <p:cNvGrpSpPr/>
          <p:nvPr/>
        </p:nvGrpSpPr>
        <p:grpSpPr>
          <a:xfrm>
            <a:off x="5868143" y="3747940"/>
            <a:ext cx="1200131" cy="1368152"/>
            <a:chOff x="7854909" y="4357694"/>
            <a:chExt cx="1357322" cy="1500198"/>
          </a:xfrm>
        </p:grpSpPr>
        <p:grpSp>
          <p:nvGrpSpPr>
            <p:cNvPr id="99" name="Group 123"/>
            <p:cNvGrpSpPr>
              <a:grpSpLocks/>
            </p:cNvGrpSpPr>
            <p:nvPr/>
          </p:nvGrpSpPr>
          <p:grpSpPr bwMode="auto">
            <a:xfrm>
              <a:off x="7929586" y="4357694"/>
              <a:ext cx="1214414" cy="1500198"/>
              <a:chOff x="476" y="783"/>
              <a:chExt cx="1587" cy="414"/>
            </a:xfrm>
          </p:grpSpPr>
          <p:sp>
            <p:nvSpPr>
              <p:cNvPr id="101" name="AutoShape 39"/>
              <p:cNvSpPr>
                <a:spLocks noChangeArrowheads="1"/>
              </p:cNvSpPr>
              <p:nvPr/>
            </p:nvSpPr>
            <p:spPr bwMode="auto">
              <a:xfrm>
                <a:off x="476" y="783"/>
                <a:ext cx="1587" cy="414"/>
              </a:xfrm>
              <a:prstGeom prst="roundRect">
                <a:avLst>
                  <a:gd name="adj" fmla="val 16667"/>
                </a:avLst>
              </a:prstGeom>
              <a:solidFill>
                <a:srgbClr val="13AAED"/>
              </a:solidFill>
              <a:ln w="9525" algn="ctr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spAutoFit/>
              </a:bodyPr>
              <a:lstStyle/>
              <a:p>
                <a:endParaRPr lang="ko-KR" altLang="en-US"/>
              </a:p>
            </p:txBody>
          </p:sp>
          <p:sp>
            <p:nvSpPr>
              <p:cNvPr id="102" name="AutoShape 40"/>
              <p:cNvSpPr>
                <a:spLocks noChangeArrowheads="1"/>
              </p:cNvSpPr>
              <p:nvPr/>
            </p:nvSpPr>
            <p:spPr bwMode="auto">
              <a:xfrm>
                <a:off x="521" y="818"/>
                <a:ext cx="1497" cy="344"/>
              </a:xfrm>
              <a:prstGeom prst="roundRect">
                <a:avLst>
                  <a:gd name="adj" fmla="val 16667"/>
                </a:avLst>
              </a:prstGeom>
              <a:gradFill rotWithShape="1">
                <a:gsLst>
                  <a:gs pos="0">
                    <a:srgbClr val="13AAED">
                      <a:alpha val="38000"/>
                    </a:srgbClr>
                  </a:gs>
                  <a:gs pos="100000">
                    <a:srgbClr val="13AAED">
                      <a:gamma/>
                      <a:shade val="87843"/>
                      <a:invGamma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ko-KR" altLang="en-US"/>
              </a:p>
            </p:txBody>
          </p:sp>
          <p:sp>
            <p:nvSpPr>
              <p:cNvPr id="103" name="AutoShape 42"/>
              <p:cNvSpPr>
                <a:spLocks noChangeArrowheads="1"/>
              </p:cNvSpPr>
              <p:nvPr/>
            </p:nvSpPr>
            <p:spPr bwMode="auto">
              <a:xfrm>
                <a:off x="521" y="818"/>
                <a:ext cx="1497" cy="276"/>
              </a:xfrm>
              <a:prstGeom prst="roundRect">
                <a:avLst>
                  <a:gd name="adj" fmla="val 16667"/>
                </a:avLst>
              </a:prstGeom>
              <a:solidFill>
                <a:srgbClr val="13AAED">
                  <a:alpha val="38000"/>
                </a:srgbClr>
              </a:soli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ko-KR" altLang="en-US"/>
              </a:p>
            </p:txBody>
          </p:sp>
          <p:sp>
            <p:nvSpPr>
              <p:cNvPr id="104" name="AutoShape 41"/>
              <p:cNvSpPr>
                <a:spLocks noChangeArrowheads="1"/>
              </p:cNvSpPr>
              <p:nvPr/>
            </p:nvSpPr>
            <p:spPr bwMode="auto">
              <a:xfrm>
                <a:off x="521" y="818"/>
                <a:ext cx="1497" cy="207"/>
              </a:xfrm>
              <a:prstGeom prst="roundRect">
                <a:avLst>
                  <a:gd name="adj" fmla="val 16667"/>
                </a:avLst>
              </a:prstGeom>
              <a:gradFill rotWithShape="1">
                <a:gsLst>
                  <a:gs pos="0">
                    <a:schemeClr val="bg1">
                      <a:alpha val="80000"/>
                    </a:schemeClr>
                  </a:gs>
                  <a:gs pos="100000">
                    <a:schemeClr val="bg1">
                      <a:gamma/>
                      <a:shade val="87843"/>
                      <a:invGamma/>
                      <a:alpha val="0"/>
                    </a:scheme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ko-KR" altLang="en-US"/>
              </a:p>
            </p:txBody>
          </p:sp>
        </p:grpSp>
        <p:sp>
          <p:nvSpPr>
            <p:cNvPr id="100" name="TextBox 99"/>
            <p:cNvSpPr txBox="1"/>
            <p:nvPr/>
          </p:nvSpPr>
          <p:spPr>
            <a:xfrm>
              <a:off x="7854909" y="4515610"/>
              <a:ext cx="1357322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dirty="0" smtClean="0">
                  <a:latin typeface="HY헤드라인M" pitchFamily="18" charset="-127"/>
                  <a:ea typeface="HY헤드라인M" pitchFamily="18" charset="-127"/>
                </a:rPr>
                <a:t>의학전문</a:t>
              </a:r>
              <a:endParaRPr lang="en-US" altLang="ko-KR" dirty="0" smtClean="0">
                <a:latin typeface="HY헤드라인M" pitchFamily="18" charset="-127"/>
                <a:ea typeface="HY헤드라인M" pitchFamily="18" charset="-127"/>
              </a:endParaRPr>
            </a:p>
            <a:p>
              <a:pPr algn="ctr"/>
              <a:r>
                <a:rPr lang="ko-KR" altLang="en-US" dirty="0" smtClean="0">
                  <a:latin typeface="HY헤드라인M" pitchFamily="18" charset="-127"/>
                  <a:ea typeface="HY헤드라인M" pitchFamily="18" charset="-127"/>
                </a:rPr>
                <a:t>대학원</a:t>
              </a:r>
              <a:endParaRPr lang="en-US" altLang="ko-KR" dirty="0" smtClean="0">
                <a:latin typeface="HY헤드라인M" pitchFamily="18" charset="-127"/>
                <a:ea typeface="HY헤드라인M" pitchFamily="18" charset="-127"/>
              </a:endParaRPr>
            </a:p>
            <a:p>
              <a:pPr algn="ctr"/>
              <a:r>
                <a:rPr lang="ko-KR" altLang="en-US" dirty="0" smtClean="0">
                  <a:latin typeface="HY헤드라인M" pitchFamily="18" charset="-127"/>
                  <a:ea typeface="HY헤드라인M" pitchFamily="18" charset="-127"/>
                </a:rPr>
                <a:t>및</a:t>
              </a:r>
              <a:endParaRPr lang="en-US" altLang="ko-KR" dirty="0" smtClean="0">
                <a:latin typeface="HY헤드라인M" pitchFamily="18" charset="-127"/>
                <a:ea typeface="HY헤드라인M" pitchFamily="18" charset="-127"/>
              </a:endParaRPr>
            </a:p>
            <a:p>
              <a:pPr algn="ctr"/>
              <a:r>
                <a:rPr lang="ko-KR" altLang="en-US" dirty="0" smtClean="0">
                  <a:latin typeface="HY헤드라인M" pitchFamily="18" charset="-127"/>
                  <a:ea typeface="HY헤드라인M" pitchFamily="18" charset="-127"/>
                </a:rPr>
                <a:t>간호대학</a:t>
              </a:r>
              <a:endParaRPr lang="ko-KR" altLang="en-US" dirty="0"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cxnSp>
        <p:nvCxnSpPr>
          <p:cNvPr id="106" name="직선 연결선 105"/>
          <p:cNvCxnSpPr/>
          <p:nvPr/>
        </p:nvCxnSpPr>
        <p:spPr>
          <a:xfrm>
            <a:off x="2632914" y="1996112"/>
            <a:ext cx="642942" cy="1182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직선 연결선 106"/>
          <p:cNvCxnSpPr/>
          <p:nvPr/>
        </p:nvCxnSpPr>
        <p:spPr>
          <a:xfrm>
            <a:off x="5776186" y="1996112"/>
            <a:ext cx="642942" cy="1182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직선 연결선 108"/>
          <p:cNvCxnSpPr>
            <a:stCxn id="34" idx="2"/>
          </p:cNvCxnSpPr>
          <p:nvPr/>
        </p:nvCxnSpPr>
        <p:spPr>
          <a:xfrm>
            <a:off x="4561170" y="3369118"/>
            <a:ext cx="10830" cy="13189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직선 연결선 109"/>
          <p:cNvCxnSpPr/>
          <p:nvPr/>
        </p:nvCxnSpPr>
        <p:spPr>
          <a:xfrm flipV="1">
            <a:off x="612780" y="3501008"/>
            <a:ext cx="7703938" cy="5911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직선 연결선 110"/>
          <p:cNvCxnSpPr/>
          <p:nvPr/>
        </p:nvCxnSpPr>
        <p:spPr>
          <a:xfrm flipH="1">
            <a:off x="612781" y="3506918"/>
            <a:ext cx="1588" cy="265833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직선 연결선 111"/>
          <p:cNvCxnSpPr/>
          <p:nvPr/>
        </p:nvCxnSpPr>
        <p:spPr>
          <a:xfrm flipH="1">
            <a:off x="1755789" y="3506918"/>
            <a:ext cx="1588" cy="265833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직선 연결선 112"/>
          <p:cNvCxnSpPr/>
          <p:nvPr/>
        </p:nvCxnSpPr>
        <p:spPr>
          <a:xfrm flipH="1">
            <a:off x="3057037" y="3506918"/>
            <a:ext cx="1588" cy="265833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직선 연결선 113"/>
          <p:cNvCxnSpPr/>
          <p:nvPr/>
        </p:nvCxnSpPr>
        <p:spPr>
          <a:xfrm flipH="1">
            <a:off x="4271483" y="3506918"/>
            <a:ext cx="1588" cy="265833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직선 연결선 114"/>
          <p:cNvCxnSpPr/>
          <p:nvPr/>
        </p:nvCxnSpPr>
        <p:spPr>
          <a:xfrm flipH="1">
            <a:off x="5414491" y="3506918"/>
            <a:ext cx="1588" cy="265833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직선 연결선 115"/>
          <p:cNvCxnSpPr/>
          <p:nvPr/>
        </p:nvCxnSpPr>
        <p:spPr>
          <a:xfrm flipH="1">
            <a:off x="6486061" y="3506918"/>
            <a:ext cx="1588" cy="265833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7" name="그룹 116"/>
          <p:cNvGrpSpPr/>
          <p:nvPr/>
        </p:nvGrpSpPr>
        <p:grpSpPr>
          <a:xfrm>
            <a:off x="6970762" y="3772750"/>
            <a:ext cx="785817" cy="1343342"/>
            <a:chOff x="3000364" y="4357694"/>
            <a:chExt cx="1214446" cy="1500198"/>
          </a:xfrm>
        </p:grpSpPr>
        <p:grpSp>
          <p:nvGrpSpPr>
            <p:cNvPr id="118" name="Group 123"/>
            <p:cNvGrpSpPr>
              <a:grpSpLocks/>
            </p:cNvGrpSpPr>
            <p:nvPr/>
          </p:nvGrpSpPr>
          <p:grpSpPr bwMode="auto">
            <a:xfrm>
              <a:off x="3143240" y="4357694"/>
              <a:ext cx="928694" cy="1500198"/>
              <a:chOff x="476" y="783"/>
              <a:chExt cx="1587" cy="414"/>
            </a:xfrm>
          </p:grpSpPr>
          <p:sp>
            <p:nvSpPr>
              <p:cNvPr id="120" name="AutoShape 39"/>
              <p:cNvSpPr>
                <a:spLocks noChangeArrowheads="1"/>
              </p:cNvSpPr>
              <p:nvPr/>
            </p:nvSpPr>
            <p:spPr bwMode="auto">
              <a:xfrm>
                <a:off x="476" y="783"/>
                <a:ext cx="1587" cy="414"/>
              </a:xfrm>
              <a:prstGeom prst="roundRect">
                <a:avLst>
                  <a:gd name="adj" fmla="val 16667"/>
                </a:avLst>
              </a:prstGeom>
              <a:solidFill>
                <a:srgbClr val="13AAED"/>
              </a:solidFill>
              <a:ln w="9525" algn="ctr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spAutoFit/>
              </a:bodyPr>
              <a:lstStyle/>
              <a:p>
                <a:endParaRPr lang="ko-KR" altLang="en-US"/>
              </a:p>
            </p:txBody>
          </p:sp>
          <p:sp>
            <p:nvSpPr>
              <p:cNvPr id="121" name="AutoShape 40"/>
              <p:cNvSpPr>
                <a:spLocks noChangeArrowheads="1"/>
              </p:cNvSpPr>
              <p:nvPr/>
            </p:nvSpPr>
            <p:spPr bwMode="auto">
              <a:xfrm>
                <a:off x="521" y="818"/>
                <a:ext cx="1497" cy="344"/>
              </a:xfrm>
              <a:prstGeom prst="roundRect">
                <a:avLst>
                  <a:gd name="adj" fmla="val 16667"/>
                </a:avLst>
              </a:prstGeom>
              <a:gradFill rotWithShape="1">
                <a:gsLst>
                  <a:gs pos="0">
                    <a:srgbClr val="13AAED">
                      <a:alpha val="38000"/>
                    </a:srgbClr>
                  </a:gs>
                  <a:gs pos="100000">
                    <a:srgbClr val="13AAED">
                      <a:gamma/>
                      <a:shade val="87843"/>
                      <a:invGamma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ko-KR" altLang="en-US"/>
              </a:p>
            </p:txBody>
          </p:sp>
          <p:sp>
            <p:nvSpPr>
              <p:cNvPr id="122" name="AutoShape 42"/>
              <p:cNvSpPr>
                <a:spLocks noChangeArrowheads="1"/>
              </p:cNvSpPr>
              <p:nvPr/>
            </p:nvSpPr>
            <p:spPr bwMode="auto">
              <a:xfrm>
                <a:off x="521" y="818"/>
                <a:ext cx="1497" cy="276"/>
              </a:xfrm>
              <a:prstGeom prst="roundRect">
                <a:avLst>
                  <a:gd name="adj" fmla="val 16667"/>
                </a:avLst>
              </a:prstGeom>
              <a:solidFill>
                <a:srgbClr val="13AAED">
                  <a:alpha val="38000"/>
                </a:srgbClr>
              </a:soli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ko-KR" altLang="en-US"/>
              </a:p>
            </p:txBody>
          </p:sp>
          <p:sp>
            <p:nvSpPr>
              <p:cNvPr id="123" name="AutoShape 41"/>
              <p:cNvSpPr>
                <a:spLocks noChangeArrowheads="1"/>
              </p:cNvSpPr>
              <p:nvPr/>
            </p:nvSpPr>
            <p:spPr bwMode="auto">
              <a:xfrm>
                <a:off x="521" y="818"/>
                <a:ext cx="1497" cy="207"/>
              </a:xfrm>
              <a:prstGeom prst="roundRect">
                <a:avLst>
                  <a:gd name="adj" fmla="val 16667"/>
                </a:avLst>
              </a:prstGeom>
              <a:gradFill rotWithShape="1">
                <a:gsLst>
                  <a:gs pos="0">
                    <a:schemeClr val="bg1">
                      <a:alpha val="80000"/>
                    </a:schemeClr>
                  </a:gs>
                  <a:gs pos="100000">
                    <a:schemeClr val="bg1">
                      <a:gamma/>
                      <a:shade val="87843"/>
                      <a:invGamma/>
                      <a:alpha val="0"/>
                    </a:scheme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ko-KR" altLang="en-US"/>
              </a:p>
            </p:txBody>
          </p:sp>
        </p:grpSp>
        <p:sp>
          <p:nvSpPr>
            <p:cNvPr id="119" name="TextBox 118"/>
            <p:cNvSpPr txBox="1"/>
            <p:nvPr/>
          </p:nvSpPr>
          <p:spPr>
            <a:xfrm>
              <a:off x="3000364" y="4500570"/>
              <a:ext cx="1214446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dirty="0" smtClean="0">
                  <a:latin typeface="HY헤드라인M" pitchFamily="18" charset="-127"/>
                  <a:ea typeface="HY헤드라인M" pitchFamily="18" charset="-127"/>
                </a:rPr>
                <a:t>암</a:t>
              </a:r>
              <a:endParaRPr lang="en-US" altLang="ko-KR" dirty="0" smtClean="0">
                <a:latin typeface="HY헤드라인M" pitchFamily="18" charset="-127"/>
                <a:ea typeface="HY헤드라인M" pitchFamily="18" charset="-127"/>
              </a:endParaRPr>
            </a:p>
            <a:p>
              <a:pPr algn="ctr"/>
              <a:r>
                <a:rPr lang="ko-KR" altLang="en-US" dirty="0" smtClean="0">
                  <a:latin typeface="HY헤드라인M" pitchFamily="18" charset="-127"/>
                  <a:ea typeface="HY헤드라인M" pitchFamily="18" charset="-127"/>
                </a:rPr>
                <a:t>관련</a:t>
              </a:r>
              <a:endParaRPr lang="en-US" altLang="ko-KR" dirty="0" smtClean="0">
                <a:latin typeface="HY헤드라인M" pitchFamily="18" charset="-127"/>
                <a:ea typeface="HY헤드라인M" pitchFamily="18" charset="-127"/>
              </a:endParaRPr>
            </a:p>
            <a:p>
              <a:pPr algn="ctr"/>
              <a:r>
                <a:rPr lang="ko-KR" altLang="en-US" dirty="0" smtClean="0">
                  <a:latin typeface="HY헤드라인M" pitchFamily="18" charset="-127"/>
                  <a:ea typeface="HY헤드라인M" pitchFamily="18" charset="-127"/>
                </a:rPr>
                <a:t>학술</a:t>
              </a:r>
              <a:endParaRPr lang="en-US" altLang="ko-KR" dirty="0" smtClean="0">
                <a:latin typeface="HY헤드라인M" pitchFamily="18" charset="-127"/>
                <a:ea typeface="HY헤드라인M" pitchFamily="18" charset="-127"/>
              </a:endParaRPr>
            </a:p>
            <a:p>
              <a:pPr algn="ctr"/>
              <a:r>
                <a:rPr lang="ko-KR" altLang="en-US" dirty="0" smtClean="0">
                  <a:latin typeface="HY헤드라인M" pitchFamily="18" charset="-127"/>
                  <a:ea typeface="HY헤드라인M" pitchFamily="18" charset="-127"/>
                </a:rPr>
                <a:t>단체</a:t>
              </a:r>
              <a:endParaRPr lang="ko-KR" altLang="en-US" dirty="0"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cxnSp>
        <p:nvCxnSpPr>
          <p:cNvPr id="124" name="직선 연결선 123"/>
          <p:cNvCxnSpPr/>
          <p:nvPr/>
        </p:nvCxnSpPr>
        <p:spPr>
          <a:xfrm flipH="1">
            <a:off x="7394050" y="3510125"/>
            <a:ext cx="1588" cy="265833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5" name="그룹 124"/>
          <p:cNvGrpSpPr/>
          <p:nvPr/>
        </p:nvGrpSpPr>
        <p:grpSpPr>
          <a:xfrm>
            <a:off x="7668133" y="3772750"/>
            <a:ext cx="1200131" cy="1343341"/>
            <a:chOff x="7859248" y="4357694"/>
            <a:chExt cx="1357322" cy="1500198"/>
          </a:xfrm>
        </p:grpSpPr>
        <p:grpSp>
          <p:nvGrpSpPr>
            <p:cNvPr id="126" name="Group 123"/>
            <p:cNvGrpSpPr>
              <a:grpSpLocks/>
            </p:cNvGrpSpPr>
            <p:nvPr/>
          </p:nvGrpSpPr>
          <p:grpSpPr bwMode="auto">
            <a:xfrm>
              <a:off x="7929586" y="4357694"/>
              <a:ext cx="1214414" cy="1500198"/>
              <a:chOff x="476" y="783"/>
              <a:chExt cx="1587" cy="414"/>
            </a:xfrm>
          </p:grpSpPr>
          <p:sp>
            <p:nvSpPr>
              <p:cNvPr id="128" name="AutoShape 39"/>
              <p:cNvSpPr>
                <a:spLocks noChangeArrowheads="1"/>
              </p:cNvSpPr>
              <p:nvPr/>
            </p:nvSpPr>
            <p:spPr bwMode="auto">
              <a:xfrm>
                <a:off x="476" y="783"/>
                <a:ext cx="1587" cy="414"/>
              </a:xfrm>
              <a:prstGeom prst="roundRect">
                <a:avLst>
                  <a:gd name="adj" fmla="val 16667"/>
                </a:avLst>
              </a:prstGeom>
              <a:solidFill>
                <a:srgbClr val="13AAED"/>
              </a:solidFill>
              <a:ln w="9525" algn="ctr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spAutoFit/>
              </a:bodyPr>
              <a:lstStyle/>
              <a:p>
                <a:endParaRPr lang="ko-KR" altLang="en-US"/>
              </a:p>
            </p:txBody>
          </p:sp>
          <p:sp>
            <p:nvSpPr>
              <p:cNvPr id="129" name="AutoShape 40"/>
              <p:cNvSpPr>
                <a:spLocks noChangeArrowheads="1"/>
              </p:cNvSpPr>
              <p:nvPr/>
            </p:nvSpPr>
            <p:spPr bwMode="auto">
              <a:xfrm>
                <a:off x="521" y="818"/>
                <a:ext cx="1497" cy="344"/>
              </a:xfrm>
              <a:prstGeom prst="roundRect">
                <a:avLst>
                  <a:gd name="adj" fmla="val 16667"/>
                </a:avLst>
              </a:prstGeom>
              <a:gradFill rotWithShape="1">
                <a:gsLst>
                  <a:gs pos="0">
                    <a:srgbClr val="13AAED">
                      <a:alpha val="38000"/>
                    </a:srgbClr>
                  </a:gs>
                  <a:gs pos="100000">
                    <a:srgbClr val="13AAED">
                      <a:gamma/>
                      <a:shade val="87843"/>
                      <a:invGamma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ko-KR" altLang="en-US"/>
              </a:p>
            </p:txBody>
          </p:sp>
          <p:sp>
            <p:nvSpPr>
              <p:cNvPr id="130" name="AutoShape 42"/>
              <p:cNvSpPr>
                <a:spLocks noChangeArrowheads="1"/>
              </p:cNvSpPr>
              <p:nvPr/>
            </p:nvSpPr>
            <p:spPr bwMode="auto">
              <a:xfrm>
                <a:off x="521" y="818"/>
                <a:ext cx="1497" cy="276"/>
              </a:xfrm>
              <a:prstGeom prst="roundRect">
                <a:avLst>
                  <a:gd name="adj" fmla="val 16667"/>
                </a:avLst>
              </a:prstGeom>
              <a:solidFill>
                <a:srgbClr val="13AAED">
                  <a:alpha val="38000"/>
                </a:srgbClr>
              </a:soli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ko-KR" altLang="en-US"/>
              </a:p>
            </p:txBody>
          </p:sp>
          <p:sp>
            <p:nvSpPr>
              <p:cNvPr id="131" name="AutoShape 41"/>
              <p:cNvSpPr>
                <a:spLocks noChangeArrowheads="1"/>
              </p:cNvSpPr>
              <p:nvPr/>
            </p:nvSpPr>
            <p:spPr bwMode="auto">
              <a:xfrm>
                <a:off x="521" y="818"/>
                <a:ext cx="1497" cy="207"/>
              </a:xfrm>
              <a:prstGeom prst="roundRect">
                <a:avLst>
                  <a:gd name="adj" fmla="val 16667"/>
                </a:avLst>
              </a:prstGeom>
              <a:gradFill rotWithShape="1">
                <a:gsLst>
                  <a:gs pos="0">
                    <a:schemeClr val="bg1">
                      <a:alpha val="80000"/>
                    </a:schemeClr>
                  </a:gs>
                  <a:gs pos="100000">
                    <a:schemeClr val="bg1">
                      <a:gamma/>
                      <a:shade val="87843"/>
                      <a:invGamma/>
                      <a:alpha val="0"/>
                    </a:scheme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ko-KR" altLang="en-US"/>
              </a:p>
            </p:txBody>
          </p:sp>
        </p:grpSp>
        <p:sp>
          <p:nvSpPr>
            <p:cNvPr id="127" name="TextBox 126"/>
            <p:cNvSpPr txBox="1"/>
            <p:nvPr/>
          </p:nvSpPr>
          <p:spPr>
            <a:xfrm>
              <a:off x="7859248" y="4609392"/>
              <a:ext cx="1357322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dirty="0" smtClean="0">
                  <a:latin typeface="HY헤드라인M" pitchFamily="18" charset="-127"/>
                  <a:ea typeface="HY헤드라인M" pitchFamily="18" charset="-127"/>
                </a:rPr>
                <a:t>부산지역</a:t>
              </a:r>
              <a:endParaRPr lang="en-US" altLang="ko-KR" dirty="0" smtClean="0">
                <a:latin typeface="HY헤드라인M" pitchFamily="18" charset="-127"/>
                <a:ea typeface="HY헤드라인M" pitchFamily="18" charset="-127"/>
              </a:endParaRPr>
            </a:p>
            <a:p>
              <a:pPr algn="ctr"/>
              <a:r>
                <a:rPr lang="ko-KR" altLang="en-US" dirty="0" err="1" smtClean="0">
                  <a:latin typeface="HY헤드라인M" pitchFamily="18" charset="-127"/>
                  <a:ea typeface="HY헤드라인M" pitchFamily="18" charset="-127"/>
                </a:rPr>
                <a:t>암등록</a:t>
              </a:r>
              <a:endParaRPr lang="en-US" altLang="ko-KR" dirty="0" smtClean="0">
                <a:latin typeface="HY헤드라인M" pitchFamily="18" charset="-127"/>
                <a:ea typeface="HY헤드라인M" pitchFamily="18" charset="-127"/>
              </a:endParaRPr>
            </a:p>
            <a:p>
              <a:pPr algn="ctr"/>
              <a:r>
                <a:rPr lang="ko-KR" altLang="en-US" dirty="0" smtClean="0">
                  <a:latin typeface="HY헤드라인M" pitchFamily="18" charset="-127"/>
                  <a:ea typeface="HY헤드라인M" pitchFamily="18" charset="-127"/>
                </a:rPr>
                <a:t>본부</a:t>
              </a:r>
              <a:endParaRPr lang="ko-KR" altLang="en-US" dirty="0"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cxnSp>
        <p:nvCxnSpPr>
          <p:cNvPr id="132" name="직선 연결선 131"/>
          <p:cNvCxnSpPr/>
          <p:nvPr/>
        </p:nvCxnSpPr>
        <p:spPr>
          <a:xfrm flipH="1">
            <a:off x="8311982" y="3510125"/>
            <a:ext cx="1588" cy="265833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25"/>
          <p:cNvGrpSpPr>
            <a:grpSpLocks/>
          </p:cNvGrpSpPr>
          <p:nvPr/>
        </p:nvGrpSpPr>
        <p:grpSpPr bwMode="auto">
          <a:xfrm>
            <a:off x="0" y="206375"/>
            <a:ext cx="8100392" cy="638175"/>
            <a:chOff x="-21624" y="206191"/>
            <a:chExt cx="3491217" cy="638748"/>
          </a:xfrm>
        </p:grpSpPr>
        <p:sp>
          <p:nvSpPr>
            <p:cNvPr id="8" name="양쪽 모서리가 둥근 사각형 7"/>
            <p:cNvSpPr/>
            <p:nvPr/>
          </p:nvSpPr>
          <p:spPr bwMode="auto">
            <a:xfrm rot="16200000">
              <a:off x="1404611" y="-1220044"/>
              <a:ext cx="638748" cy="3491217"/>
            </a:xfrm>
            <a:prstGeom prst="round2SameRect">
              <a:avLst>
                <a:gd name="adj1" fmla="val 0"/>
                <a:gd name="adj2" fmla="val 50000"/>
              </a:avLst>
            </a:prstGeom>
            <a:solidFill>
              <a:srgbClr val="002060"/>
            </a:solidFill>
            <a:ln>
              <a:noFill/>
            </a:ln>
            <a:effectLst>
              <a:innerShdw blurRad="63500" dist="50800" dir="5400000">
                <a:prstClr val="black">
                  <a:alpha val="38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9" name="직사각형 8"/>
            <p:cNvSpPr/>
            <p:nvPr/>
          </p:nvSpPr>
          <p:spPr bwMode="auto">
            <a:xfrm>
              <a:off x="-21624" y="225258"/>
              <a:ext cx="3411663" cy="52369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42900" indent="-34290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2800" spc="-15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itchFamily="18" charset="-127"/>
                  <a:ea typeface="HY헤드라인M" pitchFamily="18" charset="-127"/>
                </a:rPr>
                <a:t>지역사회 가용자원의 활용과 기관 간 네트워크 구축</a:t>
              </a:r>
              <a:endParaRPr kumimoji="0" lang="ko-KR" altLang="en-US" sz="2800" spc="-15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grpSp>
        <p:nvGrpSpPr>
          <p:cNvPr id="3" name="그룹 71"/>
          <p:cNvGrpSpPr>
            <a:grpSpLocks/>
          </p:cNvGrpSpPr>
          <p:nvPr/>
        </p:nvGrpSpPr>
        <p:grpSpPr bwMode="auto">
          <a:xfrm>
            <a:off x="760413" y="1042988"/>
            <a:ext cx="7621587" cy="741362"/>
            <a:chOff x="760413" y="1042987"/>
            <a:chExt cx="7621587" cy="741363"/>
          </a:xfrm>
        </p:grpSpPr>
        <p:pic>
          <p:nvPicPr>
            <p:cNvPr id="11" name="Picture 2" descr="I:\01_프레젠테이션\00_프리03\201303_02 닥터_보건복지부\PSD\IMG\bar04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760413" y="1042987"/>
              <a:ext cx="7621587" cy="741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2" name="모서리가 둥근 직사각형 11"/>
            <p:cNvSpPr/>
            <p:nvPr/>
          </p:nvSpPr>
          <p:spPr>
            <a:xfrm>
              <a:off x="903287" y="1163060"/>
              <a:ext cx="7335838" cy="476726"/>
            </a:xfrm>
            <a:prstGeom prst="round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  <a:scene3d>
                <a:camera prst="orthographicFront"/>
                <a:lightRig rig="harsh" dir="tl"/>
              </a:scene3d>
              <a:sp3d prstMaterial="flat">
                <a:bevelT w="0" h="0" prst="artDeco"/>
                <a:extrusionClr>
                  <a:schemeClr val="bg1"/>
                </a:extrusionClr>
                <a:contourClr>
                  <a:schemeClr val="bg1"/>
                </a:contourClr>
              </a:sp3d>
            </a:bodyPr>
            <a:lstStyle/>
            <a:p>
              <a:pPr algn="ctr">
                <a:defRPr/>
              </a:pPr>
              <a:r>
                <a:rPr lang="ko-KR" altLang="en-US" sz="2800" b="1" spc="-150" dirty="0" smtClean="0">
                  <a:ln w="11430">
                    <a:noFill/>
                  </a:ln>
                  <a:gradFill>
                    <a:gsLst>
                      <a:gs pos="0">
                        <a:srgbClr val="1E78E6"/>
                      </a:gs>
                      <a:gs pos="50000">
                        <a:srgbClr val="112DA3"/>
                      </a:gs>
                      <a:gs pos="100000">
                        <a:srgbClr val="1F2D5B"/>
                      </a:gs>
                    </a:gsLst>
                    <a:lin ang="5400000" scaled="0"/>
                  </a:gradFill>
                  <a:latin typeface="맑은 고딕" pitchFamily="50" charset="-127"/>
                  <a:ea typeface="맑은 고딕" pitchFamily="50" charset="-127"/>
                  <a:cs typeface="Arial" pitchFamily="34" charset="0"/>
                </a:rPr>
                <a:t>정기회의 개최 및 사업내용 자문</a:t>
              </a:r>
              <a:endParaRPr lang="en-US" altLang="ko-KR" sz="2800" b="1" spc="-150" dirty="0" smtClean="0">
                <a:ln w="11430">
                  <a:noFill/>
                </a:ln>
                <a:gradFill>
                  <a:gsLst>
                    <a:gs pos="0">
                      <a:srgbClr val="1E78E6"/>
                    </a:gs>
                    <a:gs pos="50000">
                      <a:srgbClr val="112DA3"/>
                    </a:gs>
                    <a:gs pos="100000">
                      <a:srgbClr val="1F2D5B"/>
                    </a:gs>
                  </a:gsLst>
                  <a:lin ang="5400000" scaled="0"/>
                </a:gradFill>
                <a:latin typeface="맑은 고딕" pitchFamily="50" charset="-127"/>
                <a:ea typeface="맑은 고딕" pitchFamily="50" charset="-127"/>
                <a:cs typeface="Arial" pitchFamily="34" charset="0"/>
              </a:endParaRPr>
            </a:p>
          </p:txBody>
        </p:sp>
      </p:grpSp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174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1748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pSp>
        <p:nvGrpSpPr>
          <p:cNvPr id="33" name="그룹 33"/>
          <p:cNvGrpSpPr>
            <a:grpSpLocks/>
          </p:cNvGrpSpPr>
          <p:nvPr/>
        </p:nvGrpSpPr>
        <p:grpSpPr bwMode="auto">
          <a:xfrm>
            <a:off x="428627" y="5521325"/>
            <a:ext cx="8715373" cy="1336675"/>
            <a:chOff x="428596" y="5286388"/>
            <a:chExt cx="8715434" cy="1336669"/>
          </a:xfrm>
        </p:grpSpPr>
        <p:grpSp>
          <p:nvGrpSpPr>
            <p:cNvPr id="34" name="그룹 23"/>
            <p:cNvGrpSpPr>
              <a:grpSpLocks/>
            </p:cNvGrpSpPr>
            <p:nvPr/>
          </p:nvGrpSpPr>
          <p:grpSpPr bwMode="auto">
            <a:xfrm>
              <a:off x="428596" y="5286388"/>
              <a:ext cx="8286808" cy="1336669"/>
              <a:chOff x="642910" y="5286388"/>
              <a:chExt cx="6970713" cy="1336669"/>
            </a:xfrm>
          </p:grpSpPr>
          <p:sp>
            <p:nvSpPr>
              <p:cNvPr id="41" name="모서리가 둥근 직사각형 40"/>
              <p:cNvSpPr/>
              <p:nvPr/>
            </p:nvSpPr>
            <p:spPr bwMode="auto">
              <a:xfrm>
                <a:off x="642910" y="5286388"/>
                <a:ext cx="6970713" cy="1336669"/>
              </a:xfrm>
              <a:prstGeom prst="roundRect">
                <a:avLst>
                  <a:gd name="adj" fmla="val 3126"/>
                </a:avLst>
              </a:prstGeom>
              <a:solidFill>
                <a:srgbClr val="FFFFFF"/>
              </a:solidFill>
              <a:ln w="6350">
                <a:solidFill>
                  <a:schemeClr val="accent1"/>
                </a:solidFill>
                <a:prstDash val="sysDot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2" name="모서리가 둥근 직사각형 41"/>
              <p:cNvSpPr/>
              <p:nvPr/>
            </p:nvSpPr>
            <p:spPr bwMode="auto">
              <a:xfrm>
                <a:off x="719027" y="5357826"/>
                <a:ext cx="6833168" cy="1216020"/>
              </a:xfrm>
              <a:prstGeom prst="roundRect">
                <a:avLst>
                  <a:gd name="adj" fmla="val 6138"/>
                </a:avLst>
              </a:prstGeom>
              <a:solidFill>
                <a:srgbClr val="E1F2CE">
                  <a:alpha val="7568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sz="2000">
                  <a:solidFill>
                    <a:srgbClr val="FF0000"/>
                  </a:solidFill>
                </a:endParaRPr>
              </a:p>
            </p:txBody>
          </p:sp>
        </p:grpSp>
        <p:pic>
          <p:nvPicPr>
            <p:cNvPr id="35" name="Picture 3" descr="D:\Downimg\말머리\42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000100" y="5562616"/>
              <a:ext cx="142876" cy="152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6" name="Picture 3" descr="D:\Downimg\말머리\42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000100" y="5991244"/>
              <a:ext cx="142876" cy="152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37" name="그룹 50"/>
            <p:cNvGrpSpPr>
              <a:grpSpLocks/>
            </p:cNvGrpSpPr>
            <p:nvPr/>
          </p:nvGrpSpPr>
          <p:grpSpPr bwMode="auto">
            <a:xfrm>
              <a:off x="1173138" y="5286388"/>
              <a:ext cx="7970892" cy="1153969"/>
              <a:chOff x="1244636" y="5286388"/>
              <a:chExt cx="8625406" cy="1153969"/>
            </a:xfrm>
          </p:grpSpPr>
          <p:sp>
            <p:nvSpPr>
              <p:cNvPr id="39" name="직사각형 38"/>
              <p:cNvSpPr/>
              <p:nvPr/>
            </p:nvSpPr>
            <p:spPr>
              <a:xfrm>
                <a:off x="1244636" y="5286388"/>
                <a:ext cx="8625406" cy="55399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  <a:defRPr/>
                </a:pPr>
                <a:r>
                  <a:rPr lang="ko-KR" altLang="en-US" sz="2000" b="1" dirty="0" smtClean="0">
                    <a:solidFill>
                      <a:schemeClr val="accent6">
                        <a:lumMod val="75000"/>
                      </a:schemeClr>
                    </a:solidFill>
                    <a:latin typeface="맑은 고딕" pitchFamily="50" charset="-127"/>
                    <a:ea typeface="맑은 고딕" pitchFamily="50" charset="-127"/>
                  </a:rPr>
                  <a:t>사업계획 수립</a:t>
                </a:r>
                <a:r>
                  <a:rPr lang="en-US" altLang="ko-KR" sz="2000" b="1" dirty="0" smtClean="0">
                    <a:solidFill>
                      <a:schemeClr val="accent6">
                        <a:lumMod val="75000"/>
                      </a:schemeClr>
                    </a:solidFill>
                    <a:latin typeface="맑은 고딕" pitchFamily="50" charset="-127"/>
                    <a:ea typeface="맑은 고딕" pitchFamily="50" charset="-127"/>
                  </a:rPr>
                  <a:t>, </a:t>
                </a:r>
                <a:r>
                  <a:rPr lang="ko-KR" altLang="en-US" sz="2000" b="1" dirty="0" smtClean="0">
                    <a:solidFill>
                      <a:schemeClr val="accent6">
                        <a:lumMod val="75000"/>
                      </a:schemeClr>
                    </a:solidFill>
                    <a:latin typeface="맑은 고딕" pitchFamily="50" charset="-127"/>
                    <a:ea typeface="맑은 고딕" pitchFamily="50" charset="-127"/>
                  </a:rPr>
                  <a:t>사업수행에 필요한 기술지원 및 현안문제 해결 등</a:t>
                </a:r>
                <a:endParaRPr lang="ko-KR" altLang="en-US" b="1" dirty="0">
                  <a:latin typeface="맑은 고딕" pitchFamily="50" charset="-127"/>
                  <a:ea typeface="맑은 고딕" pitchFamily="50" charset="-127"/>
                </a:endParaRPr>
              </a:p>
            </p:txBody>
          </p:sp>
          <p:sp>
            <p:nvSpPr>
              <p:cNvPr id="40" name="직사각형 39"/>
              <p:cNvSpPr/>
              <p:nvPr/>
            </p:nvSpPr>
            <p:spPr>
              <a:xfrm>
                <a:off x="1256662" y="5732474"/>
                <a:ext cx="8072255" cy="707883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ko-KR" altLang="en-US" sz="2000" b="1" dirty="0" smtClean="0">
                    <a:solidFill>
                      <a:schemeClr val="accent6">
                        <a:lumMod val="75000"/>
                      </a:schemeClr>
                    </a:solidFill>
                    <a:latin typeface="맑은 고딕" pitchFamily="50" charset="-127"/>
                    <a:ea typeface="맑은 고딕" pitchFamily="50" charset="-127"/>
                  </a:rPr>
                  <a:t>부산지역 </a:t>
                </a:r>
                <a:r>
                  <a:rPr lang="ko-KR" altLang="en-US" sz="2000" b="1" dirty="0" err="1" smtClean="0">
                    <a:solidFill>
                      <a:schemeClr val="accent6">
                        <a:lumMod val="75000"/>
                      </a:schemeClr>
                    </a:solidFill>
                    <a:latin typeface="맑은 고딕" pitchFamily="50" charset="-127"/>
                    <a:ea typeface="맑은 고딕" pitchFamily="50" charset="-127"/>
                  </a:rPr>
                  <a:t>암정복</a:t>
                </a:r>
                <a:r>
                  <a:rPr lang="ko-KR" altLang="en-US" sz="2000" b="1" dirty="0" smtClean="0">
                    <a:solidFill>
                      <a:schemeClr val="accent6">
                        <a:lumMod val="75000"/>
                      </a:schemeClr>
                    </a:solidFill>
                    <a:latin typeface="맑은 고딕" pitchFamily="50" charset="-127"/>
                    <a:ea typeface="맑은 고딕" pitchFamily="50" charset="-127"/>
                  </a:rPr>
                  <a:t> </a:t>
                </a:r>
                <a:r>
                  <a:rPr lang="en-US" altLang="ko-KR" sz="2000" b="1" dirty="0" smtClean="0">
                    <a:solidFill>
                      <a:schemeClr val="accent6">
                        <a:lumMod val="75000"/>
                      </a:schemeClr>
                    </a:solidFill>
                    <a:latin typeface="맑은 고딕" pitchFamily="50" charset="-127"/>
                    <a:ea typeface="맑은 고딕" pitchFamily="50" charset="-127"/>
                  </a:rPr>
                  <a:t>2015 </a:t>
                </a:r>
                <a:r>
                  <a:rPr lang="ko-KR" altLang="en-US" sz="2000" b="1" dirty="0" smtClean="0">
                    <a:solidFill>
                      <a:schemeClr val="accent6">
                        <a:lumMod val="75000"/>
                      </a:schemeClr>
                    </a:solidFill>
                    <a:latin typeface="맑은 고딕" pitchFamily="50" charset="-127"/>
                    <a:ea typeface="맑은 고딕" pitchFamily="50" charset="-127"/>
                  </a:rPr>
                  <a:t>운영위원회 회의</a:t>
                </a:r>
                <a:r>
                  <a:rPr lang="en-US" altLang="ko-KR" sz="2000" b="1" dirty="0" smtClean="0">
                    <a:solidFill>
                      <a:schemeClr val="accent6">
                        <a:lumMod val="75000"/>
                      </a:schemeClr>
                    </a:solidFill>
                    <a:latin typeface="맑은 고딕" pitchFamily="50" charset="-127"/>
                    <a:ea typeface="맑은 고딕" pitchFamily="50" charset="-127"/>
                  </a:rPr>
                  <a:t>, </a:t>
                </a:r>
                <a:r>
                  <a:rPr lang="ko-KR" altLang="en-US" sz="2000" b="1" dirty="0" err="1" smtClean="0">
                    <a:solidFill>
                      <a:schemeClr val="accent6">
                        <a:lumMod val="75000"/>
                      </a:schemeClr>
                    </a:solidFill>
                    <a:latin typeface="맑은 고딕" pitchFamily="50" charset="-127"/>
                    <a:ea typeface="맑은 고딕" pitchFamily="50" charset="-127"/>
                  </a:rPr>
                  <a:t>부산지역암정복</a:t>
                </a:r>
                <a:r>
                  <a:rPr lang="ko-KR" altLang="en-US" sz="2000" b="1" dirty="0" smtClean="0">
                    <a:solidFill>
                      <a:schemeClr val="accent6">
                        <a:lumMod val="75000"/>
                      </a:schemeClr>
                    </a:solidFill>
                    <a:latin typeface="맑은 고딕" pitchFamily="50" charset="-127"/>
                    <a:ea typeface="맑은 고딕" pitchFamily="50" charset="-127"/>
                  </a:rPr>
                  <a:t> </a:t>
                </a:r>
                <a:r>
                  <a:rPr lang="en-US" altLang="ko-KR" sz="2000" b="1" dirty="0" smtClean="0">
                    <a:solidFill>
                      <a:schemeClr val="accent6">
                        <a:lumMod val="75000"/>
                      </a:schemeClr>
                    </a:solidFill>
                    <a:latin typeface="맑은 고딕" pitchFamily="50" charset="-127"/>
                    <a:ea typeface="맑은 고딕" pitchFamily="50" charset="-127"/>
                  </a:rPr>
                  <a:t>2015 </a:t>
                </a:r>
                <a:r>
                  <a:rPr lang="ko-KR" altLang="en-US" sz="2000" b="1" dirty="0" smtClean="0">
                    <a:solidFill>
                      <a:schemeClr val="accent6">
                        <a:lumMod val="75000"/>
                      </a:schemeClr>
                    </a:solidFill>
                    <a:latin typeface="맑은 고딕" pitchFamily="50" charset="-127"/>
                    <a:ea typeface="맑은 고딕" pitchFamily="50" charset="-127"/>
                  </a:rPr>
                  <a:t>협의체 회의</a:t>
                </a:r>
                <a:r>
                  <a:rPr lang="en-US" altLang="ko-KR" sz="2000" b="1" dirty="0" smtClean="0">
                    <a:solidFill>
                      <a:schemeClr val="accent6">
                        <a:lumMod val="75000"/>
                      </a:schemeClr>
                    </a:solidFill>
                    <a:latin typeface="맑은 고딕" pitchFamily="50" charset="-127"/>
                    <a:ea typeface="맑은 고딕" pitchFamily="50" charset="-127"/>
                  </a:rPr>
                  <a:t>, </a:t>
                </a:r>
                <a:r>
                  <a:rPr lang="ko-KR" altLang="en-US" sz="2000" b="1" dirty="0" smtClean="0">
                    <a:solidFill>
                      <a:schemeClr val="accent6">
                        <a:lumMod val="75000"/>
                      </a:schemeClr>
                    </a:solidFill>
                    <a:latin typeface="맑은 고딕" pitchFamily="50" charset="-127"/>
                    <a:ea typeface="맑은 고딕" pitchFamily="50" charset="-127"/>
                  </a:rPr>
                  <a:t>암 예방 및 조기검진 홍보 </a:t>
                </a:r>
                <a:r>
                  <a:rPr lang="en-US" altLang="ko-KR" sz="2000" b="1" dirty="0" smtClean="0">
                    <a:solidFill>
                      <a:schemeClr val="accent6">
                        <a:lumMod val="75000"/>
                      </a:schemeClr>
                    </a:solidFill>
                    <a:latin typeface="맑은 고딕" pitchFamily="50" charset="-127"/>
                    <a:ea typeface="맑은 고딕" pitchFamily="50" charset="-127"/>
                  </a:rPr>
                  <a:t>TF</a:t>
                </a:r>
                <a:r>
                  <a:rPr lang="ko-KR" altLang="en-US" sz="2000" b="1" dirty="0" smtClean="0">
                    <a:solidFill>
                      <a:schemeClr val="accent6">
                        <a:lumMod val="75000"/>
                      </a:schemeClr>
                    </a:solidFill>
                    <a:latin typeface="맑은 고딕" pitchFamily="50" charset="-127"/>
                    <a:ea typeface="맑은 고딕" pitchFamily="50" charset="-127"/>
                  </a:rPr>
                  <a:t>회의 등</a:t>
                </a:r>
                <a:endParaRPr lang="ko-KR" altLang="en-US" b="1" dirty="0">
                  <a:latin typeface="맑은 고딕" pitchFamily="50" charset="-127"/>
                  <a:ea typeface="맑은 고딕" pitchFamily="50" charset="-127"/>
                </a:endParaRPr>
              </a:p>
            </p:txBody>
          </p:sp>
        </p:grpSp>
      </p:grpSp>
      <p:sp>
        <p:nvSpPr>
          <p:cNvPr id="43" name="Rectangle 14"/>
          <p:cNvSpPr>
            <a:spLocks noChangeArrowheads="1"/>
          </p:cNvSpPr>
          <p:nvPr/>
        </p:nvSpPr>
        <p:spPr bwMode="auto">
          <a:xfrm>
            <a:off x="1619672" y="4869160"/>
            <a:ext cx="6130229" cy="135060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200000"/>
              </a:lnSpc>
              <a:buFontTx/>
              <a:buBlip>
                <a:blip r:embed="rId5"/>
              </a:buBlip>
            </a:pPr>
            <a:endParaRPr kumimoji="0" lang="en-US" altLang="ko-KR" dirty="0"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54" name="그림 53" descr="제1회준비위원회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115616" y="1844824"/>
            <a:ext cx="2304256" cy="1160029"/>
          </a:xfrm>
          <a:prstGeom prst="rect">
            <a:avLst/>
          </a:prstGeom>
        </p:spPr>
      </p:pic>
      <p:sp>
        <p:nvSpPr>
          <p:cNvPr id="2662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26625" name="_x173269088" descr="EMB000021f414de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491880" y="1844824"/>
            <a:ext cx="2231992" cy="1152127"/>
          </a:xfrm>
          <a:prstGeom prst="rect">
            <a:avLst/>
          </a:prstGeom>
          <a:noFill/>
        </p:spPr>
      </p:pic>
      <p:sp>
        <p:nvSpPr>
          <p:cNvPr id="26628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26627" name="_x173045528" descr="EMB000021f414df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796136" y="1844823"/>
            <a:ext cx="2304256" cy="1152129"/>
          </a:xfrm>
          <a:prstGeom prst="rect">
            <a:avLst/>
          </a:prstGeom>
          <a:noFill/>
        </p:spPr>
      </p:pic>
      <p:sp>
        <p:nvSpPr>
          <p:cNvPr id="26630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26629" name="_x173269088" descr="EMB000021f414dc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115616" y="3068960"/>
            <a:ext cx="2304256" cy="1224136"/>
          </a:xfrm>
          <a:prstGeom prst="rect">
            <a:avLst/>
          </a:prstGeom>
          <a:noFill/>
        </p:spPr>
      </p:pic>
      <p:sp>
        <p:nvSpPr>
          <p:cNvPr id="26632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26631" name="_x173420640" descr="EMB000021f414dd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491880" y="3068961"/>
            <a:ext cx="2232248" cy="1224135"/>
          </a:xfrm>
          <a:prstGeom prst="rect">
            <a:avLst/>
          </a:prstGeom>
          <a:noFill/>
        </p:spPr>
      </p:pic>
      <p:sp>
        <p:nvSpPr>
          <p:cNvPr id="26634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26633" name="_x173256800" descr="EMB000021f414da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5796136" y="3050958"/>
            <a:ext cx="2304256" cy="1242137"/>
          </a:xfrm>
          <a:prstGeom prst="rect">
            <a:avLst/>
          </a:prstGeom>
          <a:noFill/>
        </p:spPr>
      </p:pic>
      <p:sp>
        <p:nvSpPr>
          <p:cNvPr id="26636" name="Rectangle 1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26635" name="_x173045528" descr="EMB000021f414db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1115616" y="4341800"/>
            <a:ext cx="2304256" cy="1215591"/>
          </a:xfrm>
          <a:prstGeom prst="rect">
            <a:avLst/>
          </a:prstGeom>
          <a:noFill/>
        </p:spPr>
      </p:pic>
      <p:sp>
        <p:nvSpPr>
          <p:cNvPr id="26638" name="Rectangle 1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26637" name="_x170107296" descr="EMB000021f414d2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3491880" y="4335902"/>
            <a:ext cx="2232248" cy="1225856"/>
          </a:xfrm>
          <a:prstGeom prst="rect">
            <a:avLst/>
          </a:prstGeom>
          <a:noFill/>
        </p:spPr>
      </p:pic>
      <p:sp>
        <p:nvSpPr>
          <p:cNvPr id="26640" name="Rectangle 1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26639" name="_x215338720" descr="EMB000021f414d3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5796136" y="4342408"/>
            <a:ext cx="2304256" cy="122143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25"/>
          <p:cNvGrpSpPr>
            <a:grpSpLocks/>
          </p:cNvGrpSpPr>
          <p:nvPr/>
        </p:nvGrpSpPr>
        <p:grpSpPr bwMode="auto">
          <a:xfrm>
            <a:off x="0" y="206375"/>
            <a:ext cx="8100392" cy="638175"/>
            <a:chOff x="-21624" y="206191"/>
            <a:chExt cx="3491217" cy="638748"/>
          </a:xfrm>
        </p:grpSpPr>
        <p:sp>
          <p:nvSpPr>
            <p:cNvPr id="8" name="양쪽 모서리가 둥근 사각형 7"/>
            <p:cNvSpPr/>
            <p:nvPr/>
          </p:nvSpPr>
          <p:spPr bwMode="auto">
            <a:xfrm rot="16200000">
              <a:off x="1404611" y="-1220044"/>
              <a:ext cx="638748" cy="3491217"/>
            </a:xfrm>
            <a:prstGeom prst="round2SameRect">
              <a:avLst>
                <a:gd name="adj1" fmla="val 0"/>
                <a:gd name="adj2" fmla="val 50000"/>
              </a:avLst>
            </a:prstGeom>
            <a:solidFill>
              <a:srgbClr val="002060"/>
            </a:solidFill>
            <a:ln>
              <a:noFill/>
            </a:ln>
            <a:effectLst>
              <a:innerShdw blurRad="63500" dist="50800" dir="5400000">
                <a:prstClr val="black">
                  <a:alpha val="38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9" name="직사각형 8"/>
            <p:cNvSpPr/>
            <p:nvPr/>
          </p:nvSpPr>
          <p:spPr bwMode="auto">
            <a:xfrm>
              <a:off x="-21624" y="225258"/>
              <a:ext cx="3411663" cy="52369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42900" indent="-34290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2800" spc="-15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itchFamily="18" charset="-127"/>
                  <a:ea typeface="HY헤드라인M" pitchFamily="18" charset="-127"/>
                </a:rPr>
                <a:t>기관 연계 교육을 통한 전이 유도 도모</a:t>
              </a:r>
              <a:endParaRPr kumimoji="0" lang="ko-KR" altLang="en-US" sz="2800" spc="-15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grpSp>
        <p:nvGrpSpPr>
          <p:cNvPr id="3" name="그룹 71"/>
          <p:cNvGrpSpPr>
            <a:grpSpLocks/>
          </p:cNvGrpSpPr>
          <p:nvPr/>
        </p:nvGrpSpPr>
        <p:grpSpPr bwMode="auto">
          <a:xfrm>
            <a:off x="760413" y="1042988"/>
            <a:ext cx="7621587" cy="741362"/>
            <a:chOff x="760413" y="1042987"/>
            <a:chExt cx="7621587" cy="741363"/>
          </a:xfrm>
        </p:grpSpPr>
        <p:pic>
          <p:nvPicPr>
            <p:cNvPr id="11" name="Picture 2" descr="I:\01_프레젠테이션\00_프리03\201303_02 닥터_보건복지부\PSD\IMG\bar04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760413" y="1042987"/>
              <a:ext cx="7621587" cy="741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2" name="모서리가 둥근 직사각형 11"/>
            <p:cNvSpPr/>
            <p:nvPr/>
          </p:nvSpPr>
          <p:spPr>
            <a:xfrm>
              <a:off x="903287" y="1163060"/>
              <a:ext cx="7335838" cy="476726"/>
            </a:xfrm>
            <a:prstGeom prst="round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  <a:scene3d>
                <a:camera prst="orthographicFront"/>
                <a:lightRig rig="harsh" dir="tl"/>
              </a:scene3d>
              <a:sp3d prstMaterial="flat">
                <a:bevelT w="0" h="0" prst="artDeco"/>
                <a:extrusionClr>
                  <a:schemeClr val="bg1"/>
                </a:extrusionClr>
                <a:contourClr>
                  <a:schemeClr val="bg1"/>
                </a:contourClr>
              </a:sp3d>
            </a:bodyPr>
            <a:lstStyle/>
            <a:p>
              <a:pPr algn="ctr">
                <a:defRPr/>
              </a:pPr>
              <a:r>
                <a:rPr lang="ko-KR" altLang="en-US" sz="2800" b="1" spc="-150" dirty="0" smtClean="0">
                  <a:ln w="11430">
                    <a:noFill/>
                  </a:ln>
                  <a:gradFill>
                    <a:gsLst>
                      <a:gs pos="0">
                        <a:srgbClr val="1E78E6"/>
                      </a:gs>
                      <a:gs pos="50000">
                        <a:srgbClr val="112DA3"/>
                      </a:gs>
                      <a:gs pos="100000">
                        <a:srgbClr val="1F2D5B"/>
                      </a:gs>
                    </a:gsLst>
                    <a:lin ang="5400000" scaled="0"/>
                  </a:gradFill>
                  <a:latin typeface="맑은 고딕" pitchFamily="50" charset="-127"/>
                  <a:ea typeface="맑은 고딕" pitchFamily="50" charset="-127"/>
                  <a:cs typeface="Arial" pitchFamily="34" charset="0"/>
                </a:rPr>
                <a:t>교육청 연계 암 예방 교육 및 진로체험 프로그램</a:t>
              </a:r>
              <a:endParaRPr lang="en-US" altLang="ko-KR" sz="2800" b="1" spc="-150" dirty="0" smtClean="0">
                <a:ln w="11430">
                  <a:noFill/>
                </a:ln>
                <a:gradFill>
                  <a:gsLst>
                    <a:gs pos="0">
                      <a:srgbClr val="1E78E6"/>
                    </a:gs>
                    <a:gs pos="50000">
                      <a:srgbClr val="112DA3"/>
                    </a:gs>
                    <a:gs pos="100000">
                      <a:srgbClr val="1F2D5B"/>
                    </a:gs>
                  </a:gsLst>
                  <a:lin ang="5400000" scaled="0"/>
                </a:gradFill>
                <a:latin typeface="맑은 고딕" pitchFamily="50" charset="-127"/>
                <a:ea typeface="맑은 고딕" pitchFamily="50" charset="-127"/>
                <a:cs typeface="Arial" pitchFamily="34" charset="0"/>
              </a:endParaRPr>
            </a:p>
          </p:txBody>
        </p:sp>
      </p:grpSp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174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1748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662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6628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6630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6632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6634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6636" name="Rectangle 1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6638" name="Rectangle 1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6640" name="Rectangle 1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44" name="그림 43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80306" y="2132856"/>
            <a:ext cx="2808312" cy="209364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5" name="그림 44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80306" y="4366175"/>
            <a:ext cx="2829673" cy="230318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4" name="Rectangle 3"/>
          <p:cNvSpPr>
            <a:spLocks noChangeArrowheads="1"/>
          </p:cNvSpPr>
          <p:nvPr/>
        </p:nvSpPr>
        <p:spPr bwMode="auto">
          <a:xfrm>
            <a:off x="5220072" y="2276872"/>
            <a:ext cx="3744416" cy="375230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  <a:scene3d>
              <a:camera prst="orthographicFront"/>
              <a:lightRig rig="threePt" dir="t"/>
            </a:scene3d>
            <a:sp3d>
              <a:bevelT w="1270"/>
            </a:sp3d>
          </a:bodyPr>
          <a:lstStyle/>
          <a:p>
            <a:pPr marL="209550" indent="-209550" defTabSz="1330325" eaLnBrk="0" latinLnBrk="0" hangingPunct="0">
              <a:spcBef>
                <a:spcPts val="600"/>
              </a:spcBef>
              <a:spcAft>
                <a:spcPts val="500"/>
              </a:spcAft>
              <a:buClr>
                <a:srgbClr val="D0A660"/>
              </a:buClr>
              <a:buSzPct val="100000"/>
              <a:buFontTx/>
              <a:buBlip>
                <a:blip r:embed="rId6"/>
              </a:buBlip>
              <a:defRPr/>
            </a:pPr>
            <a:r>
              <a:rPr lang="ko-KR" altLang="en-US" b="1" kern="0" spc="-50" dirty="0" smtClean="0">
                <a:latin typeface="맑은 고딕" pitchFamily="50" charset="-127"/>
                <a:ea typeface="맑은 고딕" pitchFamily="50" charset="-127"/>
              </a:rPr>
              <a:t>부산광역시 교육청 및 중등학교</a:t>
            </a:r>
            <a:r>
              <a:rPr lang="en-US" altLang="ko-KR" b="1" kern="0" spc="-50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b="1" kern="0" spc="-50" dirty="0" smtClean="0">
                <a:latin typeface="맑은 고딕" pitchFamily="50" charset="-127"/>
                <a:ea typeface="맑은 고딕" pitchFamily="50" charset="-127"/>
              </a:rPr>
              <a:t>진로체험 교육</a:t>
            </a:r>
            <a:r>
              <a:rPr lang="en-US" altLang="ko-KR" b="1" kern="0" spc="-50" dirty="0" smtClean="0">
                <a:latin typeface="맑은 고딕" pitchFamily="50" charset="-127"/>
                <a:ea typeface="맑은 고딕" pitchFamily="50" charset="-127"/>
              </a:rPr>
              <a:t>) </a:t>
            </a:r>
            <a:r>
              <a:rPr lang="ko-KR" altLang="en-US" b="1" kern="0" spc="-50" dirty="0" smtClean="0">
                <a:latin typeface="맑은 고딕" pitchFamily="50" charset="-127"/>
                <a:ea typeface="맑은 고딕" pitchFamily="50" charset="-127"/>
              </a:rPr>
              <a:t>연계</a:t>
            </a:r>
            <a:endParaRPr lang="en-US" altLang="ko-KR" b="1" kern="0" spc="-50" dirty="0" smtClean="0">
              <a:latin typeface="맑은 고딕" pitchFamily="50" charset="-127"/>
              <a:ea typeface="맑은 고딕" pitchFamily="50" charset="-127"/>
            </a:endParaRPr>
          </a:p>
          <a:p>
            <a:pPr marL="209550" indent="-209550" defTabSz="1330325" eaLnBrk="0" latinLnBrk="0" hangingPunct="0">
              <a:spcBef>
                <a:spcPts val="600"/>
              </a:spcBef>
              <a:spcAft>
                <a:spcPts val="500"/>
              </a:spcAft>
              <a:buClr>
                <a:srgbClr val="D0A660"/>
              </a:buClr>
              <a:buSzPct val="100000"/>
              <a:buFontTx/>
              <a:buBlip>
                <a:blip r:embed="rId6"/>
              </a:buBlip>
              <a:defRPr/>
            </a:pPr>
            <a:r>
              <a:rPr lang="ko-KR" altLang="en-US" b="1" kern="0" spc="-50" dirty="0" smtClean="0">
                <a:latin typeface="맑은 고딕" pitchFamily="50" charset="-127"/>
                <a:ea typeface="맑은 고딕" pitchFamily="50" charset="-127"/>
              </a:rPr>
              <a:t>교육청 </a:t>
            </a:r>
            <a:r>
              <a:rPr lang="ko-KR" altLang="en-US" b="1" kern="0" spc="-50" dirty="0" err="1" smtClean="0">
                <a:latin typeface="맑은 고딕" pitchFamily="50" charset="-127"/>
                <a:ea typeface="맑은 고딕" pitchFamily="50" charset="-127"/>
              </a:rPr>
              <a:t>진로체험장</a:t>
            </a:r>
            <a:r>
              <a:rPr lang="ko-KR" altLang="en-US" b="1" kern="0" spc="-50" dirty="0" smtClean="0">
                <a:latin typeface="맑은 고딕" pitchFamily="50" charset="-127"/>
                <a:ea typeface="맑은 고딕" pitchFamily="50" charset="-127"/>
              </a:rPr>
              <a:t> 기부 및            희망학교 신청접수</a:t>
            </a:r>
            <a:endParaRPr lang="en-US" altLang="ko-KR" b="1" kern="0" spc="-50" dirty="0" smtClean="0">
              <a:latin typeface="맑은 고딕" pitchFamily="50" charset="-127"/>
              <a:ea typeface="맑은 고딕" pitchFamily="50" charset="-127"/>
            </a:endParaRPr>
          </a:p>
          <a:p>
            <a:pPr marL="209550" indent="-209550" defTabSz="1330325" eaLnBrk="0" latinLnBrk="0" hangingPunct="0">
              <a:spcBef>
                <a:spcPts val="600"/>
              </a:spcBef>
              <a:spcAft>
                <a:spcPts val="500"/>
              </a:spcAft>
              <a:buClr>
                <a:srgbClr val="D0A660"/>
              </a:buClr>
              <a:buSzPct val="100000"/>
              <a:buFontTx/>
              <a:buBlip>
                <a:blip r:embed="rId6"/>
              </a:buBlip>
              <a:defRPr/>
            </a:pPr>
            <a:r>
              <a:rPr lang="ko-KR" altLang="en-US" b="1" kern="0" spc="-50" dirty="0" smtClean="0">
                <a:latin typeface="맑은 고딕" pitchFamily="50" charset="-127"/>
                <a:ea typeface="맑은 고딕" pitchFamily="50" charset="-127"/>
              </a:rPr>
              <a:t>연중 </a:t>
            </a:r>
            <a:r>
              <a:rPr lang="en-US" altLang="ko-KR" b="1" kern="0" spc="-50" dirty="0" smtClean="0">
                <a:latin typeface="맑은 고딕" pitchFamily="50" charset="-127"/>
                <a:ea typeface="맑은 고딕" pitchFamily="50" charset="-127"/>
              </a:rPr>
              <a:t>3</a:t>
            </a:r>
            <a:r>
              <a:rPr lang="ko-KR" altLang="en-US" b="1" kern="0" spc="-50" dirty="0" smtClean="0">
                <a:latin typeface="맑은 고딕" pitchFamily="50" charset="-127"/>
                <a:ea typeface="맑은 고딕" pitchFamily="50" charset="-127"/>
              </a:rPr>
              <a:t>회</a:t>
            </a:r>
            <a:endParaRPr lang="en-US" altLang="ko-KR" b="1" kern="0" spc="-50" dirty="0" smtClean="0">
              <a:latin typeface="맑은 고딕" pitchFamily="50" charset="-127"/>
              <a:ea typeface="맑은 고딕" pitchFamily="50" charset="-127"/>
            </a:endParaRPr>
          </a:p>
          <a:p>
            <a:pPr marL="209550" indent="-209550" defTabSz="1330325" eaLnBrk="0" latinLnBrk="0" hangingPunct="0">
              <a:spcBef>
                <a:spcPts val="600"/>
              </a:spcBef>
              <a:spcAft>
                <a:spcPts val="500"/>
              </a:spcAft>
              <a:buClr>
                <a:srgbClr val="D0A660"/>
              </a:buClr>
              <a:buSzPct val="100000"/>
              <a:buFontTx/>
              <a:buBlip>
                <a:blip r:embed="rId6"/>
              </a:buBlip>
              <a:defRPr/>
            </a:pPr>
            <a:r>
              <a:rPr lang="ko-KR" altLang="en-US" b="1" kern="0" spc="-50" dirty="0" smtClean="0">
                <a:latin typeface="맑은 고딕" pitchFamily="50" charset="-127"/>
                <a:ea typeface="맑은 고딕" pitchFamily="50" charset="-127"/>
              </a:rPr>
              <a:t>부산지역 중고등학교 중 </a:t>
            </a:r>
            <a:r>
              <a:rPr lang="en-US" altLang="ko-KR" b="1" kern="0" spc="-50" dirty="0" smtClean="0">
                <a:latin typeface="맑은 고딕" pitchFamily="50" charset="-127"/>
                <a:ea typeface="맑은 고딕" pitchFamily="50" charset="-127"/>
              </a:rPr>
              <a:t>3</a:t>
            </a:r>
            <a:r>
              <a:rPr lang="ko-KR" altLang="en-US" b="1" kern="0" spc="-50" dirty="0" smtClean="0">
                <a:latin typeface="맑은 고딕" pitchFamily="50" charset="-127"/>
                <a:ea typeface="맑은 고딕" pitchFamily="50" charset="-127"/>
              </a:rPr>
              <a:t>개 신청학교</a:t>
            </a:r>
            <a:r>
              <a:rPr lang="en-US" altLang="ko-KR" b="1" kern="0" spc="-50" dirty="0" smtClean="0">
                <a:latin typeface="맑은 고딕" pitchFamily="50" charset="-127"/>
                <a:ea typeface="맑은 고딕" pitchFamily="50" charset="-127"/>
              </a:rPr>
              <a:t>(30</a:t>
            </a:r>
            <a:r>
              <a:rPr lang="ko-KR" altLang="en-US" b="1" kern="0" spc="-50" dirty="0" smtClean="0">
                <a:latin typeface="맑은 고딕" pitchFamily="50" charset="-127"/>
                <a:ea typeface="맑은 고딕" pitchFamily="50" charset="-127"/>
              </a:rPr>
              <a:t>명</a:t>
            </a:r>
            <a:r>
              <a:rPr lang="en-US" altLang="ko-KR" b="1" kern="0" spc="-50" dirty="0" smtClean="0">
                <a:latin typeface="맑은 고딕" pitchFamily="50" charset="-127"/>
                <a:ea typeface="맑은 고딕" pitchFamily="50" charset="-127"/>
              </a:rPr>
              <a:t>/1</a:t>
            </a:r>
            <a:r>
              <a:rPr lang="ko-KR" altLang="en-US" b="1" kern="0" spc="-50" dirty="0" smtClean="0">
                <a:latin typeface="맑은 고딕" pitchFamily="50" charset="-127"/>
                <a:ea typeface="맑은 고딕" pitchFamily="50" charset="-127"/>
              </a:rPr>
              <a:t>회</a:t>
            </a:r>
            <a:r>
              <a:rPr lang="en-US" altLang="ko-KR" b="1" kern="0" spc="-50" dirty="0" smtClean="0">
                <a:latin typeface="맑은 고딕" pitchFamily="50" charset="-127"/>
                <a:ea typeface="맑은 고딕" pitchFamily="50" charset="-127"/>
              </a:rPr>
              <a:t>), </a:t>
            </a:r>
            <a:r>
              <a:rPr lang="ko-KR" altLang="en-US" b="1" kern="0" spc="-50" dirty="0" smtClean="0">
                <a:latin typeface="맑은 고딕" pitchFamily="50" charset="-127"/>
                <a:ea typeface="맑은 고딕" pitchFamily="50" charset="-127"/>
              </a:rPr>
              <a:t>총 </a:t>
            </a:r>
            <a:r>
              <a:rPr lang="en-US" altLang="ko-KR" b="1" kern="0" spc="-50" dirty="0" smtClean="0">
                <a:latin typeface="맑은 고딕" pitchFamily="50" charset="-127"/>
                <a:ea typeface="맑은 고딕" pitchFamily="50" charset="-127"/>
              </a:rPr>
              <a:t>91</a:t>
            </a:r>
            <a:r>
              <a:rPr lang="ko-KR" altLang="en-US" b="1" kern="0" spc="-50" dirty="0" smtClean="0">
                <a:latin typeface="맑은 고딕" pitchFamily="50" charset="-127"/>
                <a:ea typeface="맑은 고딕" pitchFamily="50" charset="-127"/>
              </a:rPr>
              <a:t>명 참석</a:t>
            </a:r>
            <a:endParaRPr lang="en-US" altLang="ko-KR" b="1" kern="0" spc="-50" dirty="0" smtClean="0">
              <a:latin typeface="맑은 고딕" pitchFamily="50" charset="-127"/>
              <a:ea typeface="맑은 고딕" pitchFamily="50" charset="-127"/>
            </a:endParaRPr>
          </a:p>
          <a:p>
            <a:pPr marL="209550" indent="-209550" defTabSz="1330325" eaLnBrk="0" latinLnBrk="0" hangingPunct="0">
              <a:spcBef>
                <a:spcPts val="600"/>
              </a:spcBef>
              <a:spcAft>
                <a:spcPts val="500"/>
              </a:spcAft>
              <a:buClr>
                <a:srgbClr val="D0A660"/>
              </a:buClr>
              <a:buSzPct val="100000"/>
              <a:buFontTx/>
              <a:buBlip>
                <a:blip r:embed="rId6"/>
              </a:buBlip>
              <a:defRPr/>
            </a:pPr>
            <a:r>
              <a:rPr lang="ko-KR" altLang="en-US" b="1" kern="0" spc="-50" dirty="0" smtClean="0">
                <a:latin typeface="맑은 고딕" pitchFamily="50" charset="-127"/>
                <a:ea typeface="맑은 고딕" pitchFamily="50" charset="-127"/>
              </a:rPr>
              <a:t>암 예방 교육 및 </a:t>
            </a:r>
            <a:r>
              <a:rPr lang="ko-KR" altLang="en-US" b="1" kern="0" spc="-50" dirty="0" err="1" smtClean="0">
                <a:latin typeface="맑은 고딕" pitchFamily="50" charset="-127"/>
                <a:ea typeface="맑은 고딕" pitchFamily="50" charset="-127"/>
              </a:rPr>
              <a:t>암센터</a:t>
            </a:r>
            <a:r>
              <a:rPr lang="ko-KR" altLang="en-US" b="1" kern="0" spc="-50" dirty="0" smtClean="0">
                <a:latin typeface="맑은 고딕" pitchFamily="50" charset="-127"/>
                <a:ea typeface="맑은 고딕" pitchFamily="50" charset="-127"/>
              </a:rPr>
              <a:t> 투어</a:t>
            </a:r>
            <a:r>
              <a:rPr lang="en-US" altLang="ko-KR" b="1" kern="0" spc="-50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b="1" kern="0" spc="-50" dirty="0" err="1" smtClean="0">
                <a:latin typeface="맑은 고딕" pitchFamily="50" charset="-127"/>
                <a:ea typeface="맑은 고딕" pitchFamily="50" charset="-127"/>
              </a:rPr>
              <a:t>국가암검진</a:t>
            </a:r>
            <a:r>
              <a:rPr lang="ko-KR" altLang="en-US" b="1" kern="0" spc="-50" dirty="0" smtClean="0">
                <a:latin typeface="맑은 고딕" pitchFamily="50" charset="-127"/>
                <a:ea typeface="맑은 고딕" pitchFamily="50" charset="-127"/>
              </a:rPr>
              <a:t> 안내문 배부 및 </a:t>
            </a:r>
            <a:r>
              <a:rPr lang="en-US" altLang="ko-KR" b="1" kern="0" spc="-50" dirty="0" smtClean="0">
                <a:latin typeface="맑은 고딕" pitchFamily="50" charset="-127"/>
                <a:ea typeface="맑은 고딕" pitchFamily="50" charset="-127"/>
              </a:rPr>
              <a:t>   </a:t>
            </a:r>
            <a:r>
              <a:rPr lang="ko-KR" altLang="en-US" b="1" kern="0" spc="-50" dirty="0" smtClean="0">
                <a:latin typeface="맑은 고딕" pitchFamily="50" charset="-127"/>
                <a:ea typeface="맑은 고딕" pitchFamily="50" charset="-127"/>
              </a:rPr>
              <a:t>부모님 전달 안내</a:t>
            </a:r>
            <a:r>
              <a:rPr lang="en-US" altLang="ko-KR" b="1" kern="0" spc="-50" dirty="0" smtClean="0">
                <a:latin typeface="맑은 고딕" pitchFamily="50" charset="-127"/>
                <a:ea typeface="맑은 고딕" pitchFamily="50" charset="-127"/>
              </a:rPr>
              <a:t>,                  </a:t>
            </a:r>
            <a:r>
              <a:rPr lang="ko-KR" altLang="en-US" b="1" kern="0" spc="-50" dirty="0" smtClean="0">
                <a:latin typeface="맑은 고딕" pitchFamily="50" charset="-127"/>
                <a:ea typeface="맑은 고딕" pitchFamily="50" charset="-127"/>
              </a:rPr>
              <a:t>보건 </a:t>
            </a:r>
            <a:r>
              <a:rPr lang="ko-KR" altLang="en-US" b="1" kern="0" spc="-50" dirty="0" err="1" smtClean="0">
                <a:latin typeface="맑은 고딕" pitchFamily="50" charset="-127"/>
                <a:ea typeface="맑은 고딕" pitchFamily="50" charset="-127"/>
              </a:rPr>
              <a:t>의료직에</a:t>
            </a:r>
            <a:r>
              <a:rPr lang="ko-KR" altLang="en-US" b="1" kern="0" spc="-50" dirty="0" smtClean="0">
                <a:latin typeface="맑은 고딕" pitchFamily="50" charset="-127"/>
                <a:ea typeface="맑은 고딕" pitchFamily="50" charset="-127"/>
              </a:rPr>
              <a:t> 대한 안내 및 대화</a:t>
            </a:r>
            <a:endParaRPr lang="en-US" altLang="ko-KR" b="1" kern="0" spc="-5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5" name="AutoShape 20"/>
          <p:cNvSpPr>
            <a:spLocks noChangeArrowheads="1"/>
          </p:cNvSpPr>
          <p:nvPr/>
        </p:nvSpPr>
        <p:spPr bwMode="auto">
          <a:xfrm>
            <a:off x="3923928" y="2924944"/>
            <a:ext cx="1157617" cy="321195"/>
          </a:xfrm>
          <a:prstGeom prst="roundRect">
            <a:avLst>
              <a:gd name="adj" fmla="val 50000"/>
            </a:avLst>
          </a:prstGeom>
          <a:solidFill>
            <a:srgbClr val="5E9C64"/>
          </a:solidFill>
          <a:ln w="539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scene3d>
              <a:camera prst="orthographicFront"/>
              <a:lightRig rig="threePt" dir="t"/>
            </a:scene3d>
            <a:sp3d>
              <a:bevelT w="1270" h="6350"/>
            </a:sp3d>
          </a:bodyPr>
          <a:lstStyle/>
          <a:p>
            <a:pPr algn="ctr" latinLnBrk="0">
              <a:defRPr/>
            </a:pPr>
            <a:r>
              <a:rPr lang="ko-KR" altLang="en-US" b="1" spc="-50" dirty="0" smtClean="0">
                <a:solidFill>
                  <a:schemeClr val="bg1"/>
                </a:solidFill>
              </a:rPr>
              <a:t>운영방법</a:t>
            </a:r>
            <a:endParaRPr lang="ko-KR" altLang="en-US" b="1" spc="-50" dirty="0">
              <a:solidFill>
                <a:schemeClr val="bg1"/>
              </a:solidFill>
            </a:endParaRPr>
          </a:p>
        </p:txBody>
      </p:sp>
      <p:sp>
        <p:nvSpPr>
          <p:cNvPr id="60" name="AutoShape 20"/>
          <p:cNvSpPr>
            <a:spLocks noChangeArrowheads="1"/>
          </p:cNvSpPr>
          <p:nvPr/>
        </p:nvSpPr>
        <p:spPr bwMode="auto">
          <a:xfrm>
            <a:off x="3923928" y="2276872"/>
            <a:ext cx="1157617" cy="321195"/>
          </a:xfrm>
          <a:prstGeom prst="roundRect">
            <a:avLst>
              <a:gd name="adj" fmla="val 50000"/>
            </a:avLst>
          </a:prstGeom>
          <a:solidFill>
            <a:srgbClr val="5E9C64"/>
          </a:solidFill>
          <a:ln w="539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scene3d>
              <a:camera prst="orthographicFront"/>
              <a:lightRig rig="threePt" dir="t"/>
            </a:scene3d>
            <a:sp3d>
              <a:bevelT w="1270" h="6350"/>
            </a:sp3d>
          </a:bodyPr>
          <a:lstStyle/>
          <a:p>
            <a:pPr algn="ctr" latinLnBrk="0">
              <a:defRPr/>
            </a:pPr>
            <a:r>
              <a:rPr lang="ko-KR" altLang="en-US" b="1" spc="-50" dirty="0" smtClean="0">
                <a:solidFill>
                  <a:schemeClr val="bg1"/>
                </a:solidFill>
              </a:rPr>
              <a:t>연계기관</a:t>
            </a:r>
            <a:endParaRPr lang="ko-KR" altLang="en-US" b="1" spc="-50" dirty="0">
              <a:solidFill>
                <a:schemeClr val="bg1"/>
              </a:solidFill>
            </a:endParaRPr>
          </a:p>
        </p:txBody>
      </p:sp>
      <p:sp>
        <p:nvSpPr>
          <p:cNvPr id="65" name="AutoShape 20"/>
          <p:cNvSpPr>
            <a:spLocks noChangeArrowheads="1"/>
          </p:cNvSpPr>
          <p:nvPr/>
        </p:nvSpPr>
        <p:spPr bwMode="auto">
          <a:xfrm>
            <a:off x="3923928" y="3645024"/>
            <a:ext cx="1157617" cy="321195"/>
          </a:xfrm>
          <a:prstGeom prst="roundRect">
            <a:avLst>
              <a:gd name="adj" fmla="val 50000"/>
            </a:avLst>
          </a:prstGeom>
          <a:solidFill>
            <a:srgbClr val="5E9C64"/>
          </a:solidFill>
          <a:ln w="539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scene3d>
              <a:camera prst="orthographicFront"/>
              <a:lightRig rig="threePt" dir="t"/>
            </a:scene3d>
            <a:sp3d>
              <a:bevelT w="1270" h="6350"/>
            </a:sp3d>
          </a:bodyPr>
          <a:lstStyle/>
          <a:p>
            <a:pPr algn="ctr" latinLnBrk="0">
              <a:defRPr/>
            </a:pPr>
            <a:r>
              <a:rPr lang="ko-KR" altLang="en-US" b="1" spc="-50" dirty="0" smtClean="0">
                <a:solidFill>
                  <a:schemeClr val="bg1"/>
                </a:solidFill>
              </a:rPr>
              <a:t>운영기간</a:t>
            </a:r>
            <a:endParaRPr lang="ko-KR" altLang="en-US" b="1" spc="-50" dirty="0">
              <a:solidFill>
                <a:schemeClr val="bg1"/>
              </a:solidFill>
            </a:endParaRPr>
          </a:p>
        </p:txBody>
      </p:sp>
      <p:sp>
        <p:nvSpPr>
          <p:cNvPr id="70" name="AutoShape 20"/>
          <p:cNvSpPr>
            <a:spLocks noChangeArrowheads="1"/>
          </p:cNvSpPr>
          <p:nvPr/>
        </p:nvSpPr>
        <p:spPr bwMode="auto">
          <a:xfrm>
            <a:off x="3923928" y="4043909"/>
            <a:ext cx="1157617" cy="321195"/>
          </a:xfrm>
          <a:prstGeom prst="roundRect">
            <a:avLst>
              <a:gd name="adj" fmla="val 50000"/>
            </a:avLst>
          </a:prstGeom>
          <a:solidFill>
            <a:srgbClr val="5E9C64"/>
          </a:solidFill>
          <a:ln w="539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scene3d>
              <a:camera prst="orthographicFront"/>
              <a:lightRig rig="threePt" dir="t"/>
            </a:scene3d>
            <a:sp3d>
              <a:bevelT w="1270" h="6350"/>
            </a:sp3d>
          </a:bodyPr>
          <a:lstStyle/>
          <a:p>
            <a:pPr algn="ctr" latinLnBrk="0">
              <a:defRPr/>
            </a:pPr>
            <a:r>
              <a:rPr lang="ko-KR" altLang="en-US" b="1" spc="-50" dirty="0" smtClean="0">
                <a:solidFill>
                  <a:schemeClr val="bg1"/>
                </a:solidFill>
              </a:rPr>
              <a:t>참여대상</a:t>
            </a:r>
            <a:endParaRPr lang="ko-KR" altLang="en-US" b="1" spc="-50" dirty="0">
              <a:solidFill>
                <a:schemeClr val="bg1"/>
              </a:solidFill>
            </a:endParaRPr>
          </a:p>
        </p:txBody>
      </p:sp>
      <p:grpSp>
        <p:nvGrpSpPr>
          <p:cNvPr id="75" name="그룹 4"/>
          <p:cNvGrpSpPr>
            <a:grpSpLocks/>
          </p:cNvGrpSpPr>
          <p:nvPr/>
        </p:nvGrpSpPr>
        <p:grpSpPr bwMode="auto">
          <a:xfrm>
            <a:off x="3203848" y="2043113"/>
            <a:ext cx="612775" cy="4814887"/>
            <a:chOff x="4223680" y="1598615"/>
            <a:chExt cx="612778" cy="4525963"/>
          </a:xfrm>
        </p:grpSpPr>
        <p:pic>
          <p:nvPicPr>
            <p:cNvPr id="76" name="Picture 3" descr="I:\01_프레젠테이션\00_프리03\201303_02 닥터_보건복지부\PSD\IMG\line.png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4744383" y="1598615"/>
              <a:ext cx="92075" cy="45259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7" name="Picture 3" descr="I:\01_프레젠테이션\00_프리03\201303_02 닥터_보건복지부\PSD\IMG\line.png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 flipH="1">
              <a:off x="4223680" y="1598615"/>
              <a:ext cx="92075" cy="45259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78" name="AutoShape 20"/>
          <p:cNvSpPr>
            <a:spLocks noChangeArrowheads="1"/>
          </p:cNvSpPr>
          <p:nvPr/>
        </p:nvSpPr>
        <p:spPr bwMode="auto">
          <a:xfrm>
            <a:off x="3923928" y="4725144"/>
            <a:ext cx="1157617" cy="321195"/>
          </a:xfrm>
          <a:prstGeom prst="roundRect">
            <a:avLst>
              <a:gd name="adj" fmla="val 50000"/>
            </a:avLst>
          </a:prstGeom>
          <a:solidFill>
            <a:srgbClr val="5E9C64"/>
          </a:solidFill>
          <a:ln w="539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scene3d>
              <a:camera prst="orthographicFront"/>
              <a:lightRig rig="threePt" dir="t"/>
            </a:scene3d>
            <a:sp3d>
              <a:bevelT w="1270" h="6350"/>
            </a:sp3d>
          </a:bodyPr>
          <a:lstStyle/>
          <a:p>
            <a:pPr algn="ctr" latinLnBrk="0">
              <a:defRPr/>
            </a:pPr>
            <a:r>
              <a:rPr lang="ko-KR" altLang="en-US" b="1" spc="-50" dirty="0" smtClean="0">
                <a:solidFill>
                  <a:schemeClr val="bg1"/>
                </a:solidFill>
              </a:rPr>
              <a:t>내용</a:t>
            </a:r>
            <a:endParaRPr lang="ko-KR" altLang="en-US" b="1" spc="-5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25"/>
          <p:cNvGrpSpPr>
            <a:grpSpLocks/>
          </p:cNvGrpSpPr>
          <p:nvPr/>
        </p:nvGrpSpPr>
        <p:grpSpPr bwMode="auto">
          <a:xfrm>
            <a:off x="0" y="206375"/>
            <a:ext cx="8100392" cy="638175"/>
            <a:chOff x="-21624" y="206191"/>
            <a:chExt cx="3491217" cy="638748"/>
          </a:xfrm>
        </p:grpSpPr>
        <p:sp>
          <p:nvSpPr>
            <p:cNvPr id="8" name="양쪽 모서리가 둥근 사각형 7"/>
            <p:cNvSpPr/>
            <p:nvPr/>
          </p:nvSpPr>
          <p:spPr bwMode="auto">
            <a:xfrm rot="16200000">
              <a:off x="1404611" y="-1220044"/>
              <a:ext cx="638748" cy="3491217"/>
            </a:xfrm>
            <a:prstGeom prst="round2SameRect">
              <a:avLst>
                <a:gd name="adj1" fmla="val 0"/>
                <a:gd name="adj2" fmla="val 50000"/>
              </a:avLst>
            </a:prstGeom>
            <a:solidFill>
              <a:srgbClr val="002060"/>
            </a:solidFill>
            <a:ln>
              <a:noFill/>
            </a:ln>
            <a:effectLst>
              <a:innerShdw blurRad="63500" dist="50800" dir="5400000">
                <a:prstClr val="black">
                  <a:alpha val="38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9" name="직사각형 8"/>
            <p:cNvSpPr/>
            <p:nvPr/>
          </p:nvSpPr>
          <p:spPr bwMode="auto">
            <a:xfrm>
              <a:off x="-21624" y="225258"/>
              <a:ext cx="3411663" cy="52369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42900" indent="-34290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2800" spc="-15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itchFamily="18" charset="-127"/>
                  <a:ea typeface="HY헤드라인M" pitchFamily="18" charset="-127"/>
                </a:rPr>
                <a:t>기관 연계 교육을 통한 전이 유도 도모</a:t>
              </a:r>
              <a:endParaRPr kumimoji="0" lang="ko-KR" altLang="en-US" sz="2800" spc="-15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grpSp>
        <p:nvGrpSpPr>
          <p:cNvPr id="3" name="그룹 71"/>
          <p:cNvGrpSpPr>
            <a:grpSpLocks/>
          </p:cNvGrpSpPr>
          <p:nvPr/>
        </p:nvGrpSpPr>
        <p:grpSpPr bwMode="auto">
          <a:xfrm>
            <a:off x="760413" y="1042988"/>
            <a:ext cx="7621587" cy="741362"/>
            <a:chOff x="760413" y="1042987"/>
            <a:chExt cx="7621587" cy="741363"/>
          </a:xfrm>
        </p:grpSpPr>
        <p:pic>
          <p:nvPicPr>
            <p:cNvPr id="11" name="Picture 2" descr="I:\01_프레젠테이션\00_프리03\201303_02 닥터_보건복지부\PSD\IMG\bar04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760413" y="1042987"/>
              <a:ext cx="7621587" cy="741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2" name="모서리가 둥근 직사각형 11"/>
            <p:cNvSpPr/>
            <p:nvPr/>
          </p:nvSpPr>
          <p:spPr>
            <a:xfrm>
              <a:off x="903287" y="1163060"/>
              <a:ext cx="7335838" cy="476726"/>
            </a:xfrm>
            <a:prstGeom prst="round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  <a:scene3d>
                <a:camera prst="orthographicFront"/>
                <a:lightRig rig="harsh" dir="tl"/>
              </a:scene3d>
              <a:sp3d prstMaterial="flat">
                <a:bevelT w="0" h="0" prst="artDeco"/>
                <a:extrusionClr>
                  <a:schemeClr val="bg1"/>
                </a:extrusionClr>
                <a:contourClr>
                  <a:schemeClr val="bg1"/>
                </a:contourClr>
              </a:sp3d>
            </a:bodyPr>
            <a:lstStyle/>
            <a:p>
              <a:pPr algn="ctr">
                <a:defRPr/>
              </a:pPr>
              <a:r>
                <a:rPr lang="ko-KR" altLang="en-US" sz="2800" b="1" spc="-150" dirty="0" smtClean="0">
                  <a:ln w="11430">
                    <a:noFill/>
                  </a:ln>
                  <a:gradFill>
                    <a:gsLst>
                      <a:gs pos="0">
                        <a:srgbClr val="1E78E6"/>
                      </a:gs>
                      <a:gs pos="50000">
                        <a:srgbClr val="112DA3"/>
                      </a:gs>
                      <a:gs pos="100000">
                        <a:srgbClr val="1F2D5B"/>
                      </a:gs>
                    </a:gsLst>
                    <a:lin ang="5400000" scaled="0"/>
                  </a:gradFill>
                  <a:latin typeface="맑은 고딕" pitchFamily="50" charset="-127"/>
                  <a:ea typeface="맑은 고딕" pitchFamily="50" charset="-127"/>
                  <a:cs typeface="Arial" pitchFamily="34" charset="0"/>
                </a:rPr>
                <a:t>교육청 연계 암 예방 교육 및 진로체험 프로그램</a:t>
              </a:r>
              <a:endParaRPr lang="en-US" altLang="ko-KR" sz="2800" b="1" spc="-150" dirty="0" smtClean="0">
                <a:ln w="11430">
                  <a:noFill/>
                </a:ln>
                <a:gradFill>
                  <a:gsLst>
                    <a:gs pos="0">
                      <a:srgbClr val="1E78E6"/>
                    </a:gs>
                    <a:gs pos="50000">
                      <a:srgbClr val="112DA3"/>
                    </a:gs>
                    <a:gs pos="100000">
                      <a:srgbClr val="1F2D5B"/>
                    </a:gs>
                  </a:gsLst>
                  <a:lin ang="5400000" scaled="0"/>
                </a:gradFill>
                <a:latin typeface="맑은 고딕" pitchFamily="50" charset="-127"/>
                <a:ea typeface="맑은 고딕" pitchFamily="50" charset="-127"/>
                <a:cs typeface="Arial" pitchFamily="34" charset="0"/>
              </a:endParaRPr>
            </a:p>
          </p:txBody>
        </p:sp>
      </p:grpSp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174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1748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662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6628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6630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6632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6634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6636" name="Rectangle 1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6638" name="Rectangle 1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6640" name="Rectangle 1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7652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7655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pSp>
        <p:nvGrpSpPr>
          <p:cNvPr id="59" name="그룹 4"/>
          <p:cNvGrpSpPr>
            <a:grpSpLocks/>
          </p:cNvGrpSpPr>
          <p:nvPr/>
        </p:nvGrpSpPr>
        <p:grpSpPr bwMode="auto">
          <a:xfrm>
            <a:off x="4265613" y="2043113"/>
            <a:ext cx="612775" cy="4814887"/>
            <a:chOff x="4223680" y="1598615"/>
            <a:chExt cx="612778" cy="4525963"/>
          </a:xfrm>
        </p:grpSpPr>
        <p:pic>
          <p:nvPicPr>
            <p:cNvPr id="61" name="Picture 3" descr="I:\01_프레젠테이션\00_프리03\201303_02 닥터_보건복지부\PSD\IMG\line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744383" y="1598615"/>
              <a:ext cx="92075" cy="45259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2" name="Picture 3" descr="I:\01_프레젠테이션\00_프리03\201303_02 닥터_보건복지부\PSD\IMG\line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 flipH="1">
              <a:off x="4223680" y="1598615"/>
              <a:ext cx="92075" cy="45259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79" name="그룹 56"/>
          <p:cNvGrpSpPr>
            <a:grpSpLocks/>
          </p:cNvGrpSpPr>
          <p:nvPr/>
        </p:nvGrpSpPr>
        <p:grpSpPr bwMode="auto">
          <a:xfrm>
            <a:off x="0" y="1836738"/>
            <a:ext cx="4562475" cy="644525"/>
            <a:chOff x="0" y="1709738"/>
            <a:chExt cx="4562475" cy="644525"/>
          </a:xfrm>
        </p:grpSpPr>
        <p:pic>
          <p:nvPicPr>
            <p:cNvPr id="80" name="Picture 2" descr="I:\01_프레젠테이션\00_프리03\201303_02 닥터_보건복지부\PSD\IMG\bar01.png"/>
            <p:cNvPicPr>
              <a:picLocks noChangeAspect="1" noChangeArrowheads="1"/>
            </p:cNvPicPr>
            <p:nvPr/>
          </p:nvPicPr>
          <p:blipFill>
            <a:blip r:embed="rId5" cstate="print"/>
            <a:srcRect r="19855"/>
            <a:stretch>
              <a:fillRect/>
            </a:stretch>
          </p:blipFill>
          <p:spPr bwMode="auto">
            <a:xfrm flipH="1">
              <a:off x="0" y="1709738"/>
              <a:ext cx="4562475" cy="6445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3" name="직사각형 82"/>
            <p:cNvSpPr/>
            <p:nvPr/>
          </p:nvSpPr>
          <p:spPr>
            <a:xfrm>
              <a:off x="226060" y="1794545"/>
              <a:ext cx="4025900" cy="432048"/>
            </a:xfrm>
            <a:prstGeom prst="rect">
              <a:avLst/>
            </a:prstGeom>
            <a:noFill/>
            <a:ln w="6350">
              <a:noFill/>
            </a:ln>
            <a:effectLst/>
            <a:scene3d>
              <a:camera prst="orthographicFront"/>
              <a:lightRig rig="threePt" dir="t"/>
            </a:scene3d>
            <a:sp3d>
              <a:bevelT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>
              <a:sp3d>
                <a:bevelT w="1270" h="19050"/>
                <a:contourClr>
                  <a:srgbClr val="213165"/>
                </a:contourClr>
              </a:sp3d>
            </a:bodyPr>
            <a:lstStyle/>
            <a:p>
              <a:pPr indent="-457200" algn="ctr" eaLnBrk="0" latinLnBrk="0" hangingPunct="0">
                <a:lnSpc>
                  <a:spcPct val="90000"/>
                </a:lnSpc>
                <a:spcAft>
                  <a:spcPts val="600"/>
                </a:spcAft>
                <a:defRPr/>
              </a:pPr>
              <a:r>
                <a:rPr lang="ko-KR" altLang="en-US" b="1" spc="-50" dirty="0" err="1" smtClean="0">
                  <a:solidFill>
                    <a:schemeClr val="bg1"/>
                  </a:solidFill>
                  <a:effectLst>
                    <a:outerShdw blurRad="127000" algn="ctr" rotWithShape="0">
                      <a:schemeClr val="tx1">
                        <a:alpha val="90000"/>
                      </a:schemeClr>
                    </a:outerShdw>
                  </a:effectLst>
                </a:rPr>
                <a:t>국가암조기검진</a:t>
              </a:r>
              <a:r>
                <a:rPr lang="ko-KR" altLang="en-US" b="1" spc="-50" dirty="0" smtClean="0">
                  <a:solidFill>
                    <a:schemeClr val="bg1"/>
                  </a:solidFill>
                  <a:effectLst>
                    <a:outerShdw blurRad="127000" algn="ctr" rotWithShape="0">
                      <a:schemeClr val="tx1">
                        <a:alpha val="90000"/>
                      </a:schemeClr>
                    </a:outerShdw>
                  </a:effectLst>
                </a:rPr>
                <a:t> 안내문</a:t>
              </a:r>
              <a:endParaRPr lang="ko-KR" altLang="en-US" b="1" spc="-50" dirty="0">
                <a:solidFill>
                  <a:schemeClr val="bg1"/>
                </a:solidFill>
                <a:effectLst>
                  <a:outerShdw blurRad="127000" algn="ctr" rotWithShape="0">
                    <a:schemeClr val="tx1">
                      <a:alpha val="90000"/>
                    </a:schemeClr>
                  </a:outerShdw>
                </a:effectLst>
              </a:endParaRPr>
            </a:p>
          </p:txBody>
        </p:sp>
      </p:grpSp>
      <p:grpSp>
        <p:nvGrpSpPr>
          <p:cNvPr id="85" name="그룹 62"/>
          <p:cNvGrpSpPr>
            <a:grpSpLocks/>
          </p:cNvGrpSpPr>
          <p:nvPr/>
        </p:nvGrpSpPr>
        <p:grpSpPr bwMode="auto">
          <a:xfrm>
            <a:off x="4581525" y="1836738"/>
            <a:ext cx="4562475" cy="639762"/>
            <a:chOff x="4581525" y="1709738"/>
            <a:chExt cx="4562475" cy="639763"/>
          </a:xfrm>
        </p:grpSpPr>
        <p:pic>
          <p:nvPicPr>
            <p:cNvPr id="86" name="Picture 3" descr="I:\01_프레젠테이션\00_프리03\201303_02 닥터_보건복지부\PSD\IMG\bar02.png"/>
            <p:cNvPicPr>
              <a:picLocks noChangeAspect="1" noChangeArrowheads="1"/>
            </p:cNvPicPr>
            <p:nvPr/>
          </p:nvPicPr>
          <p:blipFill>
            <a:blip r:embed="rId6" cstate="print"/>
            <a:srcRect r="19855"/>
            <a:stretch>
              <a:fillRect/>
            </a:stretch>
          </p:blipFill>
          <p:spPr bwMode="auto">
            <a:xfrm>
              <a:off x="4581525" y="1709738"/>
              <a:ext cx="4562475" cy="6397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7" name="직사각형 86"/>
            <p:cNvSpPr/>
            <p:nvPr/>
          </p:nvSpPr>
          <p:spPr>
            <a:xfrm>
              <a:off x="4857752" y="1794545"/>
              <a:ext cx="3968748" cy="432048"/>
            </a:xfrm>
            <a:prstGeom prst="rect">
              <a:avLst/>
            </a:prstGeom>
            <a:noFill/>
            <a:ln w="6350">
              <a:noFill/>
            </a:ln>
            <a:effectLst/>
            <a:scene3d>
              <a:camera prst="orthographicFront"/>
              <a:lightRig rig="threePt" dir="t"/>
            </a:scene3d>
            <a:sp3d>
              <a:bevelT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>
              <a:sp3d>
                <a:bevelT w="1270" h="19050"/>
                <a:contourClr>
                  <a:srgbClr val="213165"/>
                </a:contourClr>
              </a:sp3d>
            </a:bodyPr>
            <a:lstStyle/>
            <a:p>
              <a:pPr indent="-457200" algn="ctr" eaLnBrk="0" latinLnBrk="0" hangingPunct="0">
                <a:lnSpc>
                  <a:spcPct val="90000"/>
                </a:lnSpc>
                <a:spcAft>
                  <a:spcPts val="600"/>
                </a:spcAft>
                <a:defRPr/>
              </a:pPr>
              <a:r>
                <a:rPr lang="ko-KR" altLang="en-US" sz="2000" b="1" spc="-150" dirty="0" err="1" smtClean="0">
                  <a:solidFill>
                    <a:schemeClr val="bg1"/>
                  </a:solidFill>
                  <a:effectLst>
                    <a:outerShdw blurRad="127000" algn="ctr" rotWithShape="0">
                      <a:schemeClr val="tx1">
                        <a:alpha val="90000"/>
                      </a:schemeClr>
                    </a:outerShdw>
                  </a:effectLst>
                </a:rPr>
                <a:t>암조기검진</a:t>
              </a:r>
              <a:r>
                <a:rPr lang="ko-KR" altLang="en-US" sz="2000" b="1" spc="-150" dirty="0" smtClean="0">
                  <a:solidFill>
                    <a:schemeClr val="bg1"/>
                  </a:solidFill>
                  <a:effectLst>
                    <a:outerShdw blurRad="127000" algn="ctr" rotWithShape="0">
                      <a:schemeClr val="tx1">
                        <a:alpha val="90000"/>
                      </a:schemeClr>
                    </a:outerShdw>
                  </a:effectLst>
                </a:rPr>
                <a:t> 권유 의사</a:t>
              </a:r>
              <a:endParaRPr lang="ko-KR" altLang="en-US" sz="2000" b="1" spc="-150" dirty="0">
                <a:solidFill>
                  <a:schemeClr val="bg1"/>
                </a:solidFill>
                <a:effectLst>
                  <a:outerShdw blurRad="127000" algn="ctr" rotWithShape="0">
                    <a:schemeClr val="tx1">
                      <a:alpha val="90000"/>
                    </a:schemeClr>
                  </a:outerShdw>
                </a:effectLst>
              </a:endParaRPr>
            </a:p>
          </p:txBody>
        </p:sp>
      </p:grpSp>
      <p:pic>
        <p:nvPicPr>
          <p:cNvPr id="89" name="Picture 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11560" y="2577661"/>
            <a:ext cx="3312368" cy="40916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1" name="Picture 4" descr="I:\01_프레젠테이션\00_프리03\201303_02 닥터_보건복지부\PSD\IMG\bar03.png"/>
          <p:cNvPicPr>
            <a:picLocks noChangeAspect="1" noChangeArrowheads="1"/>
          </p:cNvPicPr>
          <p:nvPr/>
        </p:nvPicPr>
        <p:blipFill>
          <a:blip r:embed="rId8" cstate="print"/>
          <a:srcRect r="18132"/>
          <a:stretch>
            <a:fillRect/>
          </a:stretch>
        </p:blipFill>
        <p:spPr bwMode="auto">
          <a:xfrm>
            <a:off x="4572000" y="4365104"/>
            <a:ext cx="4572000" cy="612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" name="직사각형 91"/>
          <p:cNvSpPr/>
          <p:nvPr/>
        </p:nvSpPr>
        <p:spPr>
          <a:xfrm>
            <a:off x="4859213" y="4514649"/>
            <a:ext cx="3781425" cy="298343"/>
          </a:xfrm>
          <a:prstGeom prst="rect">
            <a:avLst/>
          </a:prstGeom>
          <a:noFill/>
          <a:ln w="6350">
            <a:noFill/>
          </a:ln>
          <a:effectLst/>
          <a:scene3d>
            <a:camera prst="orthographicFront"/>
            <a:lightRig rig="threePt" dir="t"/>
          </a:scene3d>
          <a:sp3d>
            <a:bevelT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sp3d>
              <a:bevelT w="1270" h="19050"/>
              <a:contourClr>
                <a:srgbClr val="213165"/>
              </a:contourClr>
            </a:sp3d>
          </a:bodyPr>
          <a:lstStyle/>
          <a:p>
            <a:pPr indent="-457200" algn="ctr" eaLnBrk="0" latinLnBrk="0" hangingPunct="0">
              <a:lnSpc>
                <a:spcPct val="90000"/>
              </a:lnSpc>
              <a:spcAft>
                <a:spcPts val="600"/>
              </a:spcAft>
              <a:defRPr/>
            </a:pPr>
            <a:r>
              <a:rPr lang="ko-KR" altLang="en-US" sz="2000" b="1" dirty="0" smtClean="0">
                <a:solidFill>
                  <a:schemeClr val="bg1"/>
                </a:solidFill>
                <a:effectLst>
                  <a:outerShdw blurRad="127000" algn="ctr" rotWithShape="0">
                    <a:schemeClr val="tx1">
                      <a:alpha val="90000"/>
                    </a:schemeClr>
                  </a:outerShdw>
                </a:effectLst>
              </a:rPr>
              <a:t>장래희망 결정 기여도</a:t>
            </a:r>
            <a:endParaRPr lang="ko-KR" altLang="en-US" sz="2000" b="1" dirty="0">
              <a:solidFill>
                <a:schemeClr val="bg1"/>
              </a:solidFill>
              <a:effectLst>
                <a:outerShdw blurRad="127000" algn="ctr" rotWithShape="0">
                  <a:schemeClr val="tx1">
                    <a:alpha val="90000"/>
                  </a:schemeClr>
                </a:outerShdw>
              </a:effectLst>
            </a:endParaRPr>
          </a:p>
        </p:txBody>
      </p:sp>
      <p:graphicFrame>
        <p:nvGraphicFramePr>
          <p:cNvPr id="93" name="차트 92"/>
          <p:cNvGraphicFramePr/>
          <p:nvPr/>
        </p:nvGraphicFramePr>
        <p:xfrm>
          <a:off x="4932040" y="2276872"/>
          <a:ext cx="3990976" cy="22764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graphicFrame>
        <p:nvGraphicFramePr>
          <p:cNvPr id="94" name="차트 93"/>
          <p:cNvGraphicFramePr/>
          <p:nvPr/>
        </p:nvGraphicFramePr>
        <p:xfrm>
          <a:off x="4788024" y="4725144"/>
          <a:ext cx="4184898" cy="23042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25"/>
          <p:cNvGrpSpPr>
            <a:grpSpLocks/>
          </p:cNvGrpSpPr>
          <p:nvPr/>
        </p:nvGrpSpPr>
        <p:grpSpPr bwMode="auto">
          <a:xfrm>
            <a:off x="0" y="206375"/>
            <a:ext cx="8100392" cy="638175"/>
            <a:chOff x="-21624" y="206191"/>
            <a:chExt cx="3491217" cy="638748"/>
          </a:xfrm>
        </p:grpSpPr>
        <p:sp>
          <p:nvSpPr>
            <p:cNvPr id="8" name="양쪽 모서리가 둥근 사각형 7"/>
            <p:cNvSpPr/>
            <p:nvPr/>
          </p:nvSpPr>
          <p:spPr bwMode="auto">
            <a:xfrm rot="16200000">
              <a:off x="1404611" y="-1220044"/>
              <a:ext cx="638748" cy="3491217"/>
            </a:xfrm>
            <a:prstGeom prst="round2SameRect">
              <a:avLst>
                <a:gd name="adj1" fmla="val 0"/>
                <a:gd name="adj2" fmla="val 50000"/>
              </a:avLst>
            </a:prstGeom>
            <a:solidFill>
              <a:srgbClr val="002060"/>
            </a:solidFill>
            <a:ln>
              <a:noFill/>
            </a:ln>
            <a:effectLst>
              <a:innerShdw blurRad="63500" dist="50800" dir="5400000">
                <a:prstClr val="black">
                  <a:alpha val="38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9" name="직사각형 8"/>
            <p:cNvSpPr/>
            <p:nvPr/>
          </p:nvSpPr>
          <p:spPr bwMode="auto">
            <a:xfrm>
              <a:off x="-21624" y="225258"/>
              <a:ext cx="3411663" cy="52369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42900" indent="-34290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2800" spc="-15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itchFamily="18" charset="-127"/>
                  <a:ea typeface="HY헤드라인M" pitchFamily="18" charset="-127"/>
                </a:rPr>
                <a:t>기관 연계 교육을 통한 전이 유도 도모</a:t>
              </a:r>
              <a:endParaRPr kumimoji="0" lang="ko-KR" altLang="en-US" sz="2800" spc="-15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grpSp>
        <p:nvGrpSpPr>
          <p:cNvPr id="3" name="그룹 71"/>
          <p:cNvGrpSpPr>
            <a:grpSpLocks/>
          </p:cNvGrpSpPr>
          <p:nvPr/>
        </p:nvGrpSpPr>
        <p:grpSpPr bwMode="auto">
          <a:xfrm>
            <a:off x="760413" y="1042988"/>
            <a:ext cx="7621587" cy="741362"/>
            <a:chOff x="760413" y="1042987"/>
            <a:chExt cx="7621587" cy="741363"/>
          </a:xfrm>
        </p:grpSpPr>
        <p:pic>
          <p:nvPicPr>
            <p:cNvPr id="11" name="Picture 2" descr="I:\01_프레젠테이션\00_프리03\201303_02 닥터_보건복지부\PSD\IMG\bar04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760413" y="1042987"/>
              <a:ext cx="7621587" cy="741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2" name="모서리가 둥근 직사각형 11"/>
            <p:cNvSpPr/>
            <p:nvPr/>
          </p:nvSpPr>
          <p:spPr>
            <a:xfrm>
              <a:off x="903287" y="1163060"/>
              <a:ext cx="7335838" cy="476726"/>
            </a:xfrm>
            <a:prstGeom prst="round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  <a:scene3d>
                <a:camera prst="orthographicFront"/>
                <a:lightRig rig="harsh" dir="tl"/>
              </a:scene3d>
              <a:sp3d prstMaterial="flat">
                <a:bevelT w="0" h="0" prst="artDeco"/>
                <a:extrusionClr>
                  <a:schemeClr val="bg1"/>
                </a:extrusionClr>
                <a:contourClr>
                  <a:schemeClr val="bg1"/>
                </a:contourClr>
              </a:sp3d>
            </a:bodyPr>
            <a:lstStyle/>
            <a:p>
              <a:pPr algn="ctr">
                <a:defRPr/>
              </a:pPr>
              <a:r>
                <a:rPr lang="ko-KR" altLang="en-US" sz="2800" b="1" spc="-150" dirty="0" smtClean="0">
                  <a:ln w="11430">
                    <a:noFill/>
                  </a:ln>
                  <a:gradFill>
                    <a:gsLst>
                      <a:gs pos="0">
                        <a:srgbClr val="1E78E6"/>
                      </a:gs>
                      <a:gs pos="50000">
                        <a:srgbClr val="112DA3"/>
                      </a:gs>
                      <a:gs pos="100000">
                        <a:srgbClr val="1F2D5B"/>
                      </a:gs>
                    </a:gsLst>
                    <a:lin ang="5400000" scaled="0"/>
                  </a:gradFill>
                  <a:latin typeface="맑은 고딕" pitchFamily="50" charset="-127"/>
                  <a:ea typeface="맑은 고딕" pitchFamily="50" charset="-127"/>
                  <a:cs typeface="Arial" pitchFamily="34" charset="0"/>
                </a:rPr>
                <a:t>교육청 연계 보건교사 직무연수 프로그램 기획</a:t>
              </a:r>
              <a:endParaRPr lang="en-US" altLang="ko-KR" sz="2800" b="1" spc="-150" dirty="0" smtClean="0">
                <a:ln w="11430">
                  <a:noFill/>
                </a:ln>
                <a:gradFill>
                  <a:gsLst>
                    <a:gs pos="0">
                      <a:srgbClr val="1E78E6"/>
                    </a:gs>
                    <a:gs pos="50000">
                      <a:srgbClr val="112DA3"/>
                    </a:gs>
                    <a:gs pos="100000">
                      <a:srgbClr val="1F2D5B"/>
                    </a:gs>
                  </a:gsLst>
                  <a:lin ang="5400000" scaled="0"/>
                </a:gradFill>
                <a:latin typeface="맑은 고딕" pitchFamily="50" charset="-127"/>
                <a:ea typeface="맑은 고딕" pitchFamily="50" charset="-127"/>
                <a:cs typeface="Arial" pitchFamily="34" charset="0"/>
              </a:endParaRPr>
            </a:p>
          </p:txBody>
        </p:sp>
      </p:grpSp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174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1748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662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6628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6630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6632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6634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6636" name="Rectangle 1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6638" name="Rectangle 1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6640" name="Rectangle 1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54" name="Rectangle 3"/>
          <p:cNvSpPr>
            <a:spLocks noChangeArrowheads="1"/>
          </p:cNvSpPr>
          <p:nvPr/>
        </p:nvSpPr>
        <p:spPr bwMode="auto">
          <a:xfrm>
            <a:off x="2123728" y="2996952"/>
            <a:ext cx="6480720" cy="11131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  <a:scene3d>
              <a:camera prst="orthographicFront"/>
              <a:lightRig rig="threePt" dir="t"/>
            </a:scene3d>
            <a:sp3d>
              <a:bevelT w="1270"/>
            </a:sp3d>
          </a:bodyPr>
          <a:lstStyle/>
          <a:p>
            <a:pPr marL="209550" indent="-209550" defTabSz="1330325" eaLnBrk="0" latinLnBrk="0" hangingPunct="0">
              <a:spcBef>
                <a:spcPts val="600"/>
              </a:spcBef>
              <a:spcAft>
                <a:spcPts val="500"/>
              </a:spcAft>
              <a:buClr>
                <a:srgbClr val="D0A660"/>
              </a:buClr>
              <a:buSzPct val="100000"/>
              <a:buFontTx/>
              <a:buBlip>
                <a:blip r:embed="rId4"/>
              </a:buBlip>
              <a:defRPr/>
            </a:pPr>
            <a:r>
              <a:rPr lang="ko-KR" altLang="en-US" b="1" kern="0" spc="-50" dirty="0" smtClean="0">
                <a:latin typeface="맑은 고딕" pitchFamily="50" charset="-127"/>
                <a:ea typeface="맑은 고딕" pitchFamily="50" charset="-127"/>
              </a:rPr>
              <a:t>암 예방과 조기검진에 대한 보건교사 </a:t>
            </a:r>
            <a:r>
              <a:rPr lang="ko-KR" altLang="en-US" b="1" kern="0" spc="-50" dirty="0" err="1" smtClean="0">
                <a:latin typeface="맑은 고딕" pitchFamily="50" charset="-127"/>
                <a:ea typeface="맑은 고딕" pitchFamily="50" charset="-127"/>
              </a:rPr>
              <a:t>워크샵</a:t>
            </a:r>
            <a:r>
              <a:rPr lang="ko-KR" altLang="en-US" b="1" kern="0" spc="-50" dirty="0" smtClean="0">
                <a:latin typeface="맑은 고딕" pitchFamily="50" charset="-127"/>
                <a:ea typeface="맑은 고딕" pitchFamily="50" charset="-127"/>
              </a:rPr>
              <a:t> 프로그램 운영 </a:t>
            </a:r>
            <a:endParaRPr lang="en-US" altLang="ko-KR" b="1" kern="0" spc="-50" dirty="0" smtClean="0">
              <a:latin typeface="맑은 고딕" pitchFamily="50" charset="-127"/>
              <a:ea typeface="맑은 고딕" pitchFamily="50" charset="-127"/>
            </a:endParaRPr>
          </a:p>
          <a:p>
            <a:pPr marL="209550" indent="-209550" defTabSz="1330325" eaLnBrk="0" latinLnBrk="0" hangingPunct="0">
              <a:spcBef>
                <a:spcPts val="600"/>
              </a:spcBef>
              <a:spcAft>
                <a:spcPts val="500"/>
              </a:spcAft>
              <a:buClr>
                <a:srgbClr val="D0A660"/>
              </a:buClr>
              <a:buSzPct val="100000"/>
              <a:defRPr/>
            </a:pPr>
            <a:r>
              <a:rPr lang="ko-KR" altLang="en-US" b="1" kern="0" spc="-50" dirty="0" smtClean="0">
                <a:latin typeface="맑은 고딕" pitchFamily="50" charset="-127"/>
                <a:ea typeface="맑은 고딕" pitchFamily="50" charset="-127"/>
              </a:rPr>
              <a:t>  → 보건교사가 청소년들에게 올바른 암 예방 습관과   </a:t>
            </a:r>
            <a:endParaRPr lang="en-US" altLang="ko-KR" b="1" kern="0" spc="-50" dirty="0" smtClean="0">
              <a:latin typeface="맑은 고딕" pitchFamily="50" charset="-127"/>
              <a:ea typeface="맑은 고딕" pitchFamily="50" charset="-127"/>
            </a:endParaRPr>
          </a:p>
          <a:p>
            <a:pPr marL="209550" indent="-209550" defTabSz="1330325" eaLnBrk="0" latinLnBrk="0" hangingPunct="0">
              <a:spcBef>
                <a:spcPts val="600"/>
              </a:spcBef>
              <a:spcAft>
                <a:spcPts val="500"/>
              </a:spcAft>
              <a:buClr>
                <a:srgbClr val="D0A660"/>
              </a:buClr>
              <a:buSzPct val="100000"/>
              <a:defRPr/>
            </a:pPr>
            <a:r>
              <a:rPr lang="en-US" altLang="ko-KR" b="1" kern="0" spc="-50" dirty="0" smtClean="0">
                <a:latin typeface="맑은 고딕" pitchFamily="50" charset="-127"/>
                <a:ea typeface="맑은 고딕" pitchFamily="50" charset="-127"/>
              </a:rPr>
              <a:t>      </a:t>
            </a:r>
            <a:r>
              <a:rPr lang="ko-KR" altLang="en-US" b="1" kern="0" spc="-50" dirty="0" err="1" smtClean="0">
                <a:latin typeface="맑은 고딕" pitchFamily="50" charset="-127"/>
                <a:ea typeface="맑은 고딕" pitchFamily="50" charset="-127"/>
              </a:rPr>
              <a:t>암조기검진의</a:t>
            </a:r>
            <a:r>
              <a:rPr lang="ko-KR" altLang="en-US" b="1" kern="0" spc="-50" dirty="0" smtClean="0">
                <a:latin typeface="맑은 고딕" pitchFamily="50" charset="-127"/>
                <a:ea typeface="맑은 고딕" pitchFamily="50" charset="-127"/>
              </a:rPr>
              <a:t> 필요성을 인지시키도록 하기 위함</a:t>
            </a:r>
            <a:endParaRPr lang="en-US" altLang="ko-KR" b="1" kern="0" spc="-5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0" name="AutoShape 20"/>
          <p:cNvSpPr>
            <a:spLocks noChangeArrowheads="1"/>
          </p:cNvSpPr>
          <p:nvPr/>
        </p:nvSpPr>
        <p:spPr bwMode="auto">
          <a:xfrm>
            <a:off x="827584" y="2996952"/>
            <a:ext cx="1157617" cy="321195"/>
          </a:xfrm>
          <a:prstGeom prst="roundRect">
            <a:avLst>
              <a:gd name="adj" fmla="val 50000"/>
            </a:avLst>
          </a:prstGeom>
          <a:solidFill>
            <a:srgbClr val="5E9C64"/>
          </a:solidFill>
          <a:ln w="539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scene3d>
              <a:camera prst="orthographicFront"/>
              <a:lightRig rig="threePt" dir="t"/>
            </a:scene3d>
            <a:sp3d>
              <a:bevelT w="1270" h="6350"/>
            </a:sp3d>
          </a:bodyPr>
          <a:lstStyle/>
          <a:p>
            <a:pPr algn="ctr" latinLnBrk="0">
              <a:defRPr/>
            </a:pPr>
            <a:r>
              <a:rPr lang="ko-KR" altLang="en-US" b="1" spc="-50" dirty="0" smtClean="0">
                <a:solidFill>
                  <a:schemeClr val="bg1"/>
                </a:solidFill>
              </a:rPr>
              <a:t>목적</a:t>
            </a:r>
            <a:endParaRPr lang="ko-KR" altLang="en-US" b="1" spc="-50" dirty="0">
              <a:solidFill>
                <a:schemeClr val="bg1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 rot="5400000">
            <a:off x="774331" y="2402133"/>
            <a:ext cx="362600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0" tIns="0" rIns="0" bIns="0" anchor="ctr">
            <a:scene3d>
              <a:camera prst="orthographicFront"/>
              <a:lightRig rig="threePt" dir="t"/>
            </a:scene3d>
            <a:sp3d>
              <a:bevelT w="1270" h="6350"/>
            </a:sp3d>
          </a:bodyPr>
          <a:lstStyle/>
          <a:p>
            <a:pPr algn="ctr" defTabSz="1330325" eaLnBrk="0" latinLnBrk="0" hangingPunct="0">
              <a:buClr>
                <a:srgbClr val="D0A660"/>
              </a:buClr>
              <a:buSzPct val="100000"/>
              <a:defRPr/>
            </a:pPr>
            <a:r>
              <a:rPr lang="en-US" altLang="ko-KR" sz="4000" kern="0" spc="-5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~</a:t>
            </a:r>
            <a:endParaRPr lang="ko-KR" altLang="en-US" sz="4000" kern="0" spc="-50" dirty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38" name="그룹 93"/>
          <p:cNvGrpSpPr>
            <a:grpSpLocks/>
          </p:cNvGrpSpPr>
          <p:nvPr/>
        </p:nvGrpSpPr>
        <p:grpSpPr bwMode="auto">
          <a:xfrm flipH="1">
            <a:off x="1160418" y="2169920"/>
            <a:ext cx="6147886" cy="477838"/>
            <a:chOff x="323851" y="2646792"/>
            <a:chExt cx="3913174" cy="478349"/>
          </a:xfrm>
        </p:grpSpPr>
        <p:sp>
          <p:nvSpPr>
            <p:cNvPr id="39" name="양쪽 모서리가 둥근 사각형 38"/>
            <p:cNvSpPr/>
            <p:nvPr/>
          </p:nvSpPr>
          <p:spPr>
            <a:xfrm rot="16200000">
              <a:off x="2041263" y="929380"/>
              <a:ext cx="478349" cy="3913174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C7D5EB"/>
            </a:solidFill>
            <a:ln w="539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lIns="0" tIns="0" rIns="0" bIns="0" anchor="ctr">
              <a:scene3d>
                <a:camera prst="orthographicFront"/>
                <a:lightRig rig="threePt" dir="t"/>
              </a:scene3d>
              <a:sp3d>
                <a:bevelT w="1270" h="6350"/>
              </a:sp3d>
            </a:bodyPr>
            <a:lstStyle/>
            <a:p>
              <a:pPr algn="ctr" defTabSz="925513">
                <a:buClr>
                  <a:schemeClr val="bg2"/>
                </a:buClr>
                <a:buSzPct val="100000"/>
                <a:defRPr/>
              </a:pPr>
              <a:r>
                <a:rPr lang="ko-KR" altLang="en-US" b="1" spc="-150" dirty="0" smtClean="0">
                  <a:solidFill>
                    <a:srgbClr val="003399"/>
                  </a:solidFill>
                </a:rPr>
                <a:t>부산광역시 교육연수원 특수분야 연수기관 지정 신청  </a:t>
              </a:r>
              <a:endParaRPr lang="ko-KR" altLang="en-US" b="1" spc="-150" dirty="0">
                <a:solidFill>
                  <a:srgbClr val="003399"/>
                </a:solidFill>
              </a:endParaRPr>
            </a:p>
          </p:txBody>
        </p:sp>
        <p:sp>
          <p:nvSpPr>
            <p:cNvPr id="40" name="Freeform 528"/>
            <p:cNvSpPr>
              <a:spLocks/>
            </p:cNvSpPr>
            <p:nvPr/>
          </p:nvSpPr>
          <p:spPr bwMode="auto">
            <a:xfrm>
              <a:off x="477176" y="2810711"/>
              <a:ext cx="183727" cy="150512"/>
            </a:xfrm>
            <a:custGeom>
              <a:avLst/>
              <a:gdLst>
                <a:gd name="T0" fmla="*/ 2147483647 w 2812"/>
                <a:gd name="T1" fmla="*/ 0 h 2303"/>
                <a:gd name="T2" fmla="*/ 2147483647 w 2812"/>
                <a:gd name="T3" fmla="*/ 273564612 h 2303"/>
                <a:gd name="T4" fmla="*/ 2147483647 w 2812"/>
                <a:gd name="T5" fmla="*/ 893826001 h 2303"/>
                <a:gd name="T6" fmla="*/ 2147483647 w 2812"/>
                <a:gd name="T7" fmla="*/ 2147483647 h 2303"/>
                <a:gd name="T8" fmla="*/ 2147483647 w 2812"/>
                <a:gd name="T9" fmla="*/ 2147483647 h 2303"/>
                <a:gd name="T10" fmla="*/ 2147483647 w 2812"/>
                <a:gd name="T11" fmla="*/ 2147483647 h 2303"/>
                <a:gd name="T12" fmla="*/ 2147483647 w 2812"/>
                <a:gd name="T13" fmla="*/ 2147483647 h 2303"/>
                <a:gd name="T14" fmla="*/ 2147483647 w 2812"/>
                <a:gd name="T15" fmla="*/ 2147483647 h 2303"/>
                <a:gd name="T16" fmla="*/ 2147483647 w 2812"/>
                <a:gd name="T17" fmla="*/ 2147483647 h 2303"/>
                <a:gd name="T18" fmla="*/ 2147483647 w 2812"/>
                <a:gd name="T19" fmla="*/ 2147483647 h 2303"/>
                <a:gd name="T20" fmla="*/ 2147483647 w 2812"/>
                <a:gd name="T21" fmla="*/ 2147483647 h 2303"/>
                <a:gd name="T22" fmla="*/ 2147483647 w 2812"/>
                <a:gd name="T23" fmla="*/ 2147483647 h 2303"/>
                <a:gd name="T24" fmla="*/ 2147483647 w 2812"/>
                <a:gd name="T25" fmla="*/ 2147483647 h 2303"/>
                <a:gd name="T26" fmla="*/ 2147483647 w 2812"/>
                <a:gd name="T27" fmla="*/ 2147483647 h 2303"/>
                <a:gd name="T28" fmla="*/ 2147483647 w 2812"/>
                <a:gd name="T29" fmla="*/ 2147483647 h 2303"/>
                <a:gd name="T30" fmla="*/ 2147483647 w 2812"/>
                <a:gd name="T31" fmla="*/ 2147483647 h 2303"/>
                <a:gd name="T32" fmla="*/ 2147483647 w 2812"/>
                <a:gd name="T33" fmla="*/ 2147483647 h 2303"/>
                <a:gd name="T34" fmla="*/ 2147483647 w 2812"/>
                <a:gd name="T35" fmla="*/ 2147483647 h 2303"/>
                <a:gd name="T36" fmla="*/ 2147483647 w 2812"/>
                <a:gd name="T37" fmla="*/ 2147483647 h 2303"/>
                <a:gd name="T38" fmla="*/ 2147483647 w 2812"/>
                <a:gd name="T39" fmla="*/ 2147483647 h 2303"/>
                <a:gd name="T40" fmla="*/ 2147483647 w 2812"/>
                <a:gd name="T41" fmla="*/ 2147483647 h 2303"/>
                <a:gd name="T42" fmla="*/ 2147483647 w 2812"/>
                <a:gd name="T43" fmla="*/ 2147483647 h 2303"/>
                <a:gd name="T44" fmla="*/ 2147483647 w 2812"/>
                <a:gd name="T45" fmla="*/ 2147483647 h 2303"/>
                <a:gd name="T46" fmla="*/ 2147483647 w 2812"/>
                <a:gd name="T47" fmla="*/ 2147483647 h 2303"/>
                <a:gd name="T48" fmla="*/ 2147483647 w 2812"/>
                <a:gd name="T49" fmla="*/ 2147483647 h 2303"/>
                <a:gd name="T50" fmla="*/ 1877100733 w 2812"/>
                <a:gd name="T51" fmla="*/ 2147483647 h 2303"/>
                <a:gd name="T52" fmla="*/ 893086689 w 2812"/>
                <a:gd name="T53" fmla="*/ 2147483647 h 2303"/>
                <a:gd name="T54" fmla="*/ 218669824 w 2812"/>
                <a:gd name="T55" fmla="*/ 2147483647 h 2303"/>
                <a:gd name="T56" fmla="*/ 0 w 2812"/>
                <a:gd name="T57" fmla="*/ 2147483647 h 2303"/>
                <a:gd name="T58" fmla="*/ 218669824 w 2812"/>
                <a:gd name="T59" fmla="*/ 2147483647 h 2303"/>
                <a:gd name="T60" fmla="*/ 893086689 w 2812"/>
                <a:gd name="T61" fmla="*/ 2147483647 h 2303"/>
                <a:gd name="T62" fmla="*/ 1877100733 w 2812"/>
                <a:gd name="T63" fmla="*/ 2147483647 h 2303"/>
                <a:gd name="T64" fmla="*/ 2147483647 w 2812"/>
                <a:gd name="T65" fmla="*/ 2147483647 h 2303"/>
                <a:gd name="T66" fmla="*/ 2147483647 w 2812"/>
                <a:gd name="T67" fmla="*/ 2147483647 h 2303"/>
                <a:gd name="T68" fmla="*/ 2147483647 w 2812"/>
                <a:gd name="T69" fmla="*/ 2147483647 h 2303"/>
                <a:gd name="T70" fmla="*/ 2147483647 w 2812"/>
                <a:gd name="T71" fmla="*/ 2147483647 h 2303"/>
                <a:gd name="T72" fmla="*/ 2147483647 w 2812"/>
                <a:gd name="T73" fmla="*/ 2147483647 h 2303"/>
                <a:gd name="T74" fmla="*/ 2147483647 w 2812"/>
                <a:gd name="T75" fmla="*/ 2147483647 h 2303"/>
                <a:gd name="T76" fmla="*/ 2147483647 w 2812"/>
                <a:gd name="T77" fmla="*/ 2147483647 h 2303"/>
                <a:gd name="T78" fmla="*/ 2147483647 w 2812"/>
                <a:gd name="T79" fmla="*/ 2147483647 h 2303"/>
                <a:gd name="T80" fmla="*/ 2147483647 w 2812"/>
                <a:gd name="T81" fmla="*/ 2147483647 h 2303"/>
                <a:gd name="T82" fmla="*/ 2147483647 w 2812"/>
                <a:gd name="T83" fmla="*/ 2147483647 h 2303"/>
                <a:gd name="T84" fmla="*/ 2147483647 w 2812"/>
                <a:gd name="T85" fmla="*/ 2147483647 h 2303"/>
                <a:gd name="T86" fmla="*/ 2147483647 w 2812"/>
                <a:gd name="T87" fmla="*/ 2147483647 h 2303"/>
                <a:gd name="T88" fmla="*/ 2147483647 w 2812"/>
                <a:gd name="T89" fmla="*/ 2147483647 h 2303"/>
                <a:gd name="T90" fmla="*/ 2147483647 w 2812"/>
                <a:gd name="T91" fmla="*/ 2147483647 h 2303"/>
                <a:gd name="T92" fmla="*/ 2147483647 w 2812"/>
                <a:gd name="T93" fmla="*/ 2147483647 h 2303"/>
                <a:gd name="T94" fmla="*/ 2147483647 w 2812"/>
                <a:gd name="T95" fmla="*/ 1349952258 h 2303"/>
                <a:gd name="T96" fmla="*/ 2147483647 w 2812"/>
                <a:gd name="T97" fmla="*/ 547406785 h 2303"/>
                <a:gd name="T98" fmla="*/ 2147483647 w 2812"/>
                <a:gd name="T99" fmla="*/ 109424969 h 2303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2812"/>
                <a:gd name="T151" fmla="*/ 0 h 2303"/>
                <a:gd name="T152" fmla="*/ 2812 w 2812"/>
                <a:gd name="T153" fmla="*/ 2303 h 2303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2812" h="2303">
                  <a:moveTo>
                    <a:pt x="1639" y="0"/>
                  </a:moveTo>
                  <a:lnTo>
                    <a:pt x="1674" y="0"/>
                  </a:lnTo>
                  <a:lnTo>
                    <a:pt x="1709" y="6"/>
                  </a:lnTo>
                  <a:lnTo>
                    <a:pt x="1743" y="15"/>
                  </a:lnTo>
                  <a:lnTo>
                    <a:pt x="1775" y="30"/>
                  </a:lnTo>
                  <a:lnTo>
                    <a:pt x="1806" y="49"/>
                  </a:lnTo>
                  <a:lnTo>
                    <a:pt x="1834" y="74"/>
                  </a:lnTo>
                  <a:lnTo>
                    <a:pt x="2738" y="978"/>
                  </a:lnTo>
                  <a:lnTo>
                    <a:pt x="2763" y="1006"/>
                  </a:lnTo>
                  <a:lnTo>
                    <a:pt x="2782" y="1036"/>
                  </a:lnTo>
                  <a:lnTo>
                    <a:pt x="2797" y="1069"/>
                  </a:lnTo>
                  <a:lnTo>
                    <a:pt x="2806" y="1103"/>
                  </a:lnTo>
                  <a:lnTo>
                    <a:pt x="2812" y="1138"/>
                  </a:lnTo>
                  <a:lnTo>
                    <a:pt x="2812" y="1173"/>
                  </a:lnTo>
                  <a:lnTo>
                    <a:pt x="2806" y="1208"/>
                  </a:lnTo>
                  <a:lnTo>
                    <a:pt x="2797" y="1242"/>
                  </a:lnTo>
                  <a:lnTo>
                    <a:pt x="2782" y="1275"/>
                  </a:lnTo>
                  <a:lnTo>
                    <a:pt x="2763" y="1305"/>
                  </a:lnTo>
                  <a:lnTo>
                    <a:pt x="2738" y="1333"/>
                  </a:lnTo>
                  <a:lnTo>
                    <a:pt x="1842" y="2229"/>
                  </a:lnTo>
                  <a:lnTo>
                    <a:pt x="1814" y="2254"/>
                  </a:lnTo>
                  <a:lnTo>
                    <a:pt x="1783" y="2273"/>
                  </a:lnTo>
                  <a:lnTo>
                    <a:pt x="1750" y="2288"/>
                  </a:lnTo>
                  <a:lnTo>
                    <a:pt x="1717" y="2297"/>
                  </a:lnTo>
                  <a:lnTo>
                    <a:pt x="1682" y="2303"/>
                  </a:lnTo>
                  <a:lnTo>
                    <a:pt x="1647" y="2303"/>
                  </a:lnTo>
                  <a:lnTo>
                    <a:pt x="1611" y="2297"/>
                  </a:lnTo>
                  <a:lnTo>
                    <a:pt x="1578" y="2288"/>
                  </a:lnTo>
                  <a:lnTo>
                    <a:pt x="1545" y="2273"/>
                  </a:lnTo>
                  <a:lnTo>
                    <a:pt x="1514" y="2254"/>
                  </a:lnTo>
                  <a:lnTo>
                    <a:pt x="1486" y="2229"/>
                  </a:lnTo>
                  <a:lnTo>
                    <a:pt x="1461" y="2201"/>
                  </a:lnTo>
                  <a:lnTo>
                    <a:pt x="1442" y="2171"/>
                  </a:lnTo>
                  <a:lnTo>
                    <a:pt x="1427" y="2138"/>
                  </a:lnTo>
                  <a:lnTo>
                    <a:pt x="1418" y="2104"/>
                  </a:lnTo>
                  <a:lnTo>
                    <a:pt x="1413" y="2069"/>
                  </a:lnTo>
                  <a:lnTo>
                    <a:pt x="1413" y="2034"/>
                  </a:lnTo>
                  <a:lnTo>
                    <a:pt x="1418" y="1999"/>
                  </a:lnTo>
                  <a:lnTo>
                    <a:pt x="1427" y="1965"/>
                  </a:lnTo>
                  <a:lnTo>
                    <a:pt x="1442" y="1932"/>
                  </a:lnTo>
                  <a:lnTo>
                    <a:pt x="1461" y="1902"/>
                  </a:lnTo>
                  <a:lnTo>
                    <a:pt x="1486" y="1873"/>
                  </a:lnTo>
                  <a:lnTo>
                    <a:pt x="1703" y="1657"/>
                  </a:lnTo>
                  <a:lnTo>
                    <a:pt x="1746" y="1612"/>
                  </a:lnTo>
                  <a:lnTo>
                    <a:pt x="1952" y="1407"/>
                  </a:lnTo>
                  <a:lnTo>
                    <a:pt x="1376" y="1407"/>
                  </a:lnTo>
                  <a:lnTo>
                    <a:pt x="1301" y="1408"/>
                  </a:lnTo>
                  <a:lnTo>
                    <a:pt x="252" y="1408"/>
                  </a:lnTo>
                  <a:lnTo>
                    <a:pt x="211" y="1405"/>
                  </a:lnTo>
                  <a:lnTo>
                    <a:pt x="173" y="1396"/>
                  </a:lnTo>
                  <a:lnTo>
                    <a:pt x="137" y="1380"/>
                  </a:lnTo>
                  <a:lnTo>
                    <a:pt x="103" y="1359"/>
                  </a:lnTo>
                  <a:lnTo>
                    <a:pt x="74" y="1335"/>
                  </a:lnTo>
                  <a:lnTo>
                    <a:pt x="49" y="1305"/>
                  </a:lnTo>
                  <a:lnTo>
                    <a:pt x="28" y="1271"/>
                  </a:lnTo>
                  <a:lnTo>
                    <a:pt x="12" y="1235"/>
                  </a:lnTo>
                  <a:lnTo>
                    <a:pt x="3" y="1197"/>
                  </a:lnTo>
                  <a:lnTo>
                    <a:pt x="0" y="1156"/>
                  </a:lnTo>
                  <a:lnTo>
                    <a:pt x="3" y="1115"/>
                  </a:lnTo>
                  <a:lnTo>
                    <a:pt x="12" y="1077"/>
                  </a:lnTo>
                  <a:lnTo>
                    <a:pt x="28" y="1041"/>
                  </a:lnTo>
                  <a:lnTo>
                    <a:pt x="49" y="1007"/>
                  </a:lnTo>
                  <a:lnTo>
                    <a:pt x="74" y="978"/>
                  </a:lnTo>
                  <a:lnTo>
                    <a:pt x="103" y="953"/>
                  </a:lnTo>
                  <a:lnTo>
                    <a:pt x="136" y="932"/>
                  </a:lnTo>
                  <a:lnTo>
                    <a:pt x="172" y="917"/>
                  </a:lnTo>
                  <a:lnTo>
                    <a:pt x="211" y="907"/>
                  </a:lnTo>
                  <a:lnTo>
                    <a:pt x="252" y="904"/>
                  </a:lnTo>
                  <a:lnTo>
                    <a:pt x="1230" y="904"/>
                  </a:lnTo>
                  <a:lnTo>
                    <a:pt x="1306" y="903"/>
                  </a:lnTo>
                  <a:lnTo>
                    <a:pt x="1951" y="903"/>
                  </a:lnTo>
                  <a:lnTo>
                    <a:pt x="1945" y="897"/>
                  </a:lnTo>
                  <a:lnTo>
                    <a:pt x="1940" y="892"/>
                  </a:lnTo>
                  <a:lnTo>
                    <a:pt x="1934" y="886"/>
                  </a:lnTo>
                  <a:lnTo>
                    <a:pt x="1902" y="854"/>
                  </a:lnTo>
                  <a:lnTo>
                    <a:pt x="1887" y="839"/>
                  </a:lnTo>
                  <a:lnTo>
                    <a:pt x="1869" y="822"/>
                  </a:lnTo>
                  <a:lnTo>
                    <a:pt x="1850" y="801"/>
                  </a:lnTo>
                  <a:lnTo>
                    <a:pt x="1827" y="779"/>
                  </a:lnTo>
                  <a:lnTo>
                    <a:pt x="1801" y="754"/>
                  </a:lnTo>
                  <a:lnTo>
                    <a:pt x="1706" y="659"/>
                  </a:lnTo>
                  <a:lnTo>
                    <a:pt x="1669" y="621"/>
                  </a:lnTo>
                  <a:lnTo>
                    <a:pt x="1626" y="579"/>
                  </a:lnTo>
                  <a:lnTo>
                    <a:pt x="1581" y="532"/>
                  </a:lnTo>
                  <a:lnTo>
                    <a:pt x="1478" y="430"/>
                  </a:lnTo>
                  <a:lnTo>
                    <a:pt x="1453" y="401"/>
                  </a:lnTo>
                  <a:lnTo>
                    <a:pt x="1434" y="371"/>
                  </a:lnTo>
                  <a:lnTo>
                    <a:pt x="1419" y="338"/>
                  </a:lnTo>
                  <a:lnTo>
                    <a:pt x="1410" y="304"/>
                  </a:lnTo>
                  <a:lnTo>
                    <a:pt x="1405" y="269"/>
                  </a:lnTo>
                  <a:lnTo>
                    <a:pt x="1405" y="234"/>
                  </a:lnTo>
                  <a:lnTo>
                    <a:pt x="1410" y="199"/>
                  </a:lnTo>
                  <a:lnTo>
                    <a:pt x="1419" y="165"/>
                  </a:lnTo>
                  <a:lnTo>
                    <a:pt x="1434" y="132"/>
                  </a:lnTo>
                  <a:lnTo>
                    <a:pt x="1453" y="102"/>
                  </a:lnTo>
                  <a:lnTo>
                    <a:pt x="1478" y="74"/>
                  </a:lnTo>
                  <a:lnTo>
                    <a:pt x="1506" y="49"/>
                  </a:lnTo>
                  <a:lnTo>
                    <a:pt x="1537" y="30"/>
                  </a:lnTo>
                  <a:lnTo>
                    <a:pt x="1570" y="15"/>
                  </a:lnTo>
                  <a:lnTo>
                    <a:pt x="1604" y="6"/>
                  </a:lnTo>
                  <a:lnTo>
                    <a:pt x="1639" y="0"/>
                  </a:lnTo>
                  <a:close/>
                </a:path>
              </a:pathLst>
            </a:custGeom>
            <a:solidFill>
              <a:srgbClr val="5683B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</p:grpSp>
      <p:grpSp>
        <p:nvGrpSpPr>
          <p:cNvPr id="41" name="그룹 39"/>
          <p:cNvGrpSpPr>
            <a:grpSpLocks/>
          </p:cNvGrpSpPr>
          <p:nvPr/>
        </p:nvGrpSpPr>
        <p:grpSpPr bwMode="auto">
          <a:xfrm>
            <a:off x="315868" y="2087370"/>
            <a:ext cx="1358900" cy="703263"/>
            <a:chOff x="238092" y="5286388"/>
            <a:chExt cx="1809753" cy="936318"/>
          </a:xfrm>
        </p:grpSpPr>
        <p:pic>
          <p:nvPicPr>
            <p:cNvPr id="42" name="Picture 2" descr="I:\01_프레젠테이션\PSD\IMG\PNG\달력01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38092" y="5286388"/>
              <a:ext cx="1809753" cy="9363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3" name="직사각형 42"/>
            <p:cNvSpPr/>
            <p:nvPr/>
          </p:nvSpPr>
          <p:spPr>
            <a:xfrm rot="21392890">
              <a:off x="630516" y="5457825"/>
              <a:ext cx="996448" cy="490526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lIns="0" tIns="0" rIns="0" bIns="0" anchor="ctr">
              <a:scene3d>
                <a:camera prst="orthographicFront"/>
                <a:lightRig rig="threePt" dir="t"/>
              </a:scene3d>
              <a:sp3d>
                <a:bevelT w="1270"/>
              </a:sp3d>
            </a:bodyPr>
            <a:lstStyle/>
            <a:p>
              <a:pPr algn="ctr" defTabSz="1330325" eaLnBrk="0" fontAlgn="auto" latinLnBrk="0" hangingPunct="0">
                <a:spcBef>
                  <a:spcPts val="0"/>
                </a:spcBef>
                <a:buClr>
                  <a:srgbClr val="D0A660"/>
                </a:buClr>
                <a:buSzPct val="100000"/>
                <a:defRPr/>
              </a:pPr>
              <a:r>
                <a:rPr lang="ko-KR" altLang="en-US" b="1" kern="0" spc="-50" dirty="0" smtClean="0">
                  <a:solidFill>
                    <a:srgbClr val="2B4D99"/>
                  </a:solidFill>
                  <a:latin typeface="맑은 고딕" pitchFamily="50" charset="-127"/>
                  <a:ea typeface="맑은 고딕" pitchFamily="50" charset="-127"/>
                </a:rPr>
                <a:t>진행</a:t>
              </a:r>
              <a:endParaRPr lang="en-US" altLang="ko-KR" b="1" kern="0" spc="-50" dirty="0">
                <a:solidFill>
                  <a:srgbClr val="2B4D99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grpSp>
        <p:nvGrpSpPr>
          <p:cNvPr id="46" name="그룹 87"/>
          <p:cNvGrpSpPr>
            <a:grpSpLocks/>
          </p:cNvGrpSpPr>
          <p:nvPr/>
        </p:nvGrpSpPr>
        <p:grpSpPr bwMode="auto">
          <a:xfrm flipH="1">
            <a:off x="1309934" y="4754736"/>
            <a:ext cx="6070378" cy="479425"/>
            <a:chOff x="323851" y="2646792"/>
            <a:chExt cx="3913174" cy="478349"/>
          </a:xfrm>
        </p:grpSpPr>
        <p:sp>
          <p:nvSpPr>
            <p:cNvPr id="47" name="양쪽 모서리가 둥근 사각형 46"/>
            <p:cNvSpPr/>
            <p:nvPr/>
          </p:nvSpPr>
          <p:spPr>
            <a:xfrm rot="16200000">
              <a:off x="2041263" y="929380"/>
              <a:ext cx="478349" cy="3913174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B76A2B"/>
            </a:solidFill>
            <a:ln w="539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lIns="0" tIns="0" rIns="0" bIns="0" anchor="ctr">
              <a:scene3d>
                <a:camera prst="orthographicFront"/>
                <a:lightRig rig="threePt" dir="t"/>
              </a:scene3d>
              <a:sp3d>
                <a:bevelT w="1270" h="6350"/>
              </a:sp3d>
            </a:bodyPr>
            <a:lstStyle/>
            <a:p>
              <a:pPr algn="ctr" defTabSz="925513">
                <a:buClr>
                  <a:schemeClr val="bg2"/>
                </a:buClr>
                <a:buSzPct val="100000"/>
                <a:defRPr/>
              </a:pPr>
              <a:r>
                <a:rPr lang="ko-KR" altLang="en-US" b="1" spc="-50" dirty="0" smtClean="0">
                  <a:solidFill>
                    <a:schemeClr val="bg1"/>
                  </a:solidFill>
                </a:rPr>
                <a:t>보건교사 직무연수 프로그램 운영</a:t>
              </a:r>
              <a:endParaRPr lang="ko-KR" altLang="en-US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48" name="Freeform 528"/>
            <p:cNvSpPr>
              <a:spLocks/>
            </p:cNvSpPr>
            <p:nvPr/>
          </p:nvSpPr>
          <p:spPr bwMode="auto">
            <a:xfrm>
              <a:off x="477837" y="2809938"/>
              <a:ext cx="182562" cy="152058"/>
            </a:xfrm>
            <a:custGeom>
              <a:avLst/>
              <a:gdLst/>
              <a:ahLst/>
              <a:cxnLst>
                <a:cxn ang="0">
                  <a:pos x="1674" y="0"/>
                </a:cxn>
                <a:cxn ang="0">
                  <a:pos x="1743" y="15"/>
                </a:cxn>
                <a:cxn ang="0">
                  <a:pos x="1806" y="49"/>
                </a:cxn>
                <a:cxn ang="0">
                  <a:pos x="2738" y="978"/>
                </a:cxn>
                <a:cxn ang="0">
                  <a:pos x="2782" y="1036"/>
                </a:cxn>
                <a:cxn ang="0">
                  <a:pos x="2806" y="1103"/>
                </a:cxn>
                <a:cxn ang="0">
                  <a:pos x="2812" y="1173"/>
                </a:cxn>
                <a:cxn ang="0">
                  <a:pos x="2797" y="1242"/>
                </a:cxn>
                <a:cxn ang="0">
                  <a:pos x="2763" y="1305"/>
                </a:cxn>
                <a:cxn ang="0">
                  <a:pos x="1842" y="2229"/>
                </a:cxn>
                <a:cxn ang="0">
                  <a:pos x="1783" y="2273"/>
                </a:cxn>
                <a:cxn ang="0">
                  <a:pos x="1717" y="2297"/>
                </a:cxn>
                <a:cxn ang="0">
                  <a:pos x="1647" y="2303"/>
                </a:cxn>
                <a:cxn ang="0">
                  <a:pos x="1578" y="2288"/>
                </a:cxn>
                <a:cxn ang="0">
                  <a:pos x="1514" y="2254"/>
                </a:cxn>
                <a:cxn ang="0">
                  <a:pos x="1461" y="2201"/>
                </a:cxn>
                <a:cxn ang="0">
                  <a:pos x="1427" y="2138"/>
                </a:cxn>
                <a:cxn ang="0">
                  <a:pos x="1413" y="2069"/>
                </a:cxn>
                <a:cxn ang="0">
                  <a:pos x="1418" y="1999"/>
                </a:cxn>
                <a:cxn ang="0">
                  <a:pos x="1442" y="1932"/>
                </a:cxn>
                <a:cxn ang="0">
                  <a:pos x="1486" y="1873"/>
                </a:cxn>
                <a:cxn ang="0">
                  <a:pos x="1746" y="1612"/>
                </a:cxn>
                <a:cxn ang="0">
                  <a:pos x="1376" y="1407"/>
                </a:cxn>
                <a:cxn ang="0">
                  <a:pos x="252" y="1408"/>
                </a:cxn>
                <a:cxn ang="0">
                  <a:pos x="173" y="1396"/>
                </a:cxn>
                <a:cxn ang="0">
                  <a:pos x="103" y="1359"/>
                </a:cxn>
                <a:cxn ang="0">
                  <a:pos x="49" y="1305"/>
                </a:cxn>
                <a:cxn ang="0">
                  <a:pos x="12" y="1235"/>
                </a:cxn>
                <a:cxn ang="0">
                  <a:pos x="0" y="1156"/>
                </a:cxn>
                <a:cxn ang="0">
                  <a:pos x="12" y="1077"/>
                </a:cxn>
                <a:cxn ang="0">
                  <a:pos x="49" y="1007"/>
                </a:cxn>
                <a:cxn ang="0">
                  <a:pos x="103" y="953"/>
                </a:cxn>
                <a:cxn ang="0">
                  <a:pos x="172" y="917"/>
                </a:cxn>
                <a:cxn ang="0">
                  <a:pos x="252" y="904"/>
                </a:cxn>
                <a:cxn ang="0">
                  <a:pos x="1306" y="903"/>
                </a:cxn>
                <a:cxn ang="0">
                  <a:pos x="1945" y="897"/>
                </a:cxn>
                <a:cxn ang="0">
                  <a:pos x="1934" y="886"/>
                </a:cxn>
                <a:cxn ang="0">
                  <a:pos x="1887" y="839"/>
                </a:cxn>
                <a:cxn ang="0">
                  <a:pos x="1850" y="801"/>
                </a:cxn>
                <a:cxn ang="0">
                  <a:pos x="1801" y="754"/>
                </a:cxn>
                <a:cxn ang="0">
                  <a:pos x="1669" y="621"/>
                </a:cxn>
                <a:cxn ang="0">
                  <a:pos x="1581" y="532"/>
                </a:cxn>
                <a:cxn ang="0">
                  <a:pos x="1453" y="401"/>
                </a:cxn>
                <a:cxn ang="0">
                  <a:pos x="1419" y="338"/>
                </a:cxn>
                <a:cxn ang="0">
                  <a:pos x="1405" y="269"/>
                </a:cxn>
                <a:cxn ang="0">
                  <a:pos x="1410" y="199"/>
                </a:cxn>
                <a:cxn ang="0">
                  <a:pos x="1434" y="132"/>
                </a:cxn>
                <a:cxn ang="0">
                  <a:pos x="1478" y="74"/>
                </a:cxn>
                <a:cxn ang="0">
                  <a:pos x="1537" y="30"/>
                </a:cxn>
                <a:cxn ang="0">
                  <a:pos x="1604" y="6"/>
                </a:cxn>
              </a:cxnLst>
              <a:rect l="0" t="0" r="r" b="b"/>
              <a:pathLst>
                <a:path w="2812" h="2303">
                  <a:moveTo>
                    <a:pt x="1639" y="0"/>
                  </a:moveTo>
                  <a:lnTo>
                    <a:pt x="1674" y="0"/>
                  </a:lnTo>
                  <a:lnTo>
                    <a:pt x="1709" y="6"/>
                  </a:lnTo>
                  <a:lnTo>
                    <a:pt x="1743" y="15"/>
                  </a:lnTo>
                  <a:lnTo>
                    <a:pt x="1775" y="30"/>
                  </a:lnTo>
                  <a:lnTo>
                    <a:pt x="1806" y="49"/>
                  </a:lnTo>
                  <a:lnTo>
                    <a:pt x="1834" y="74"/>
                  </a:lnTo>
                  <a:lnTo>
                    <a:pt x="2738" y="978"/>
                  </a:lnTo>
                  <a:lnTo>
                    <a:pt x="2763" y="1006"/>
                  </a:lnTo>
                  <a:lnTo>
                    <a:pt x="2782" y="1036"/>
                  </a:lnTo>
                  <a:lnTo>
                    <a:pt x="2797" y="1069"/>
                  </a:lnTo>
                  <a:lnTo>
                    <a:pt x="2806" y="1103"/>
                  </a:lnTo>
                  <a:lnTo>
                    <a:pt x="2812" y="1138"/>
                  </a:lnTo>
                  <a:lnTo>
                    <a:pt x="2812" y="1173"/>
                  </a:lnTo>
                  <a:lnTo>
                    <a:pt x="2806" y="1208"/>
                  </a:lnTo>
                  <a:lnTo>
                    <a:pt x="2797" y="1242"/>
                  </a:lnTo>
                  <a:lnTo>
                    <a:pt x="2782" y="1275"/>
                  </a:lnTo>
                  <a:lnTo>
                    <a:pt x="2763" y="1305"/>
                  </a:lnTo>
                  <a:lnTo>
                    <a:pt x="2738" y="1333"/>
                  </a:lnTo>
                  <a:lnTo>
                    <a:pt x="1842" y="2229"/>
                  </a:lnTo>
                  <a:lnTo>
                    <a:pt x="1814" y="2254"/>
                  </a:lnTo>
                  <a:lnTo>
                    <a:pt x="1783" y="2273"/>
                  </a:lnTo>
                  <a:lnTo>
                    <a:pt x="1750" y="2288"/>
                  </a:lnTo>
                  <a:lnTo>
                    <a:pt x="1717" y="2297"/>
                  </a:lnTo>
                  <a:lnTo>
                    <a:pt x="1682" y="2303"/>
                  </a:lnTo>
                  <a:lnTo>
                    <a:pt x="1647" y="2303"/>
                  </a:lnTo>
                  <a:lnTo>
                    <a:pt x="1611" y="2297"/>
                  </a:lnTo>
                  <a:lnTo>
                    <a:pt x="1578" y="2288"/>
                  </a:lnTo>
                  <a:lnTo>
                    <a:pt x="1545" y="2273"/>
                  </a:lnTo>
                  <a:lnTo>
                    <a:pt x="1514" y="2254"/>
                  </a:lnTo>
                  <a:lnTo>
                    <a:pt x="1486" y="2229"/>
                  </a:lnTo>
                  <a:lnTo>
                    <a:pt x="1461" y="2201"/>
                  </a:lnTo>
                  <a:lnTo>
                    <a:pt x="1442" y="2171"/>
                  </a:lnTo>
                  <a:lnTo>
                    <a:pt x="1427" y="2138"/>
                  </a:lnTo>
                  <a:lnTo>
                    <a:pt x="1418" y="2104"/>
                  </a:lnTo>
                  <a:lnTo>
                    <a:pt x="1413" y="2069"/>
                  </a:lnTo>
                  <a:lnTo>
                    <a:pt x="1413" y="2034"/>
                  </a:lnTo>
                  <a:lnTo>
                    <a:pt x="1418" y="1999"/>
                  </a:lnTo>
                  <a:lnTo>
                    <a:pt x="1427" y="1965"/>
                  </a:lnTo>
                  <a:lnTo>
                    <a:pt x="1442" y="1932"/>
                  </a:lnTo>
                  <a:lnTo>
                    <a:pt x="1461" y="1902"/>
                  </a:lnTo>
                  <a:lnTo>
                    <a:pt x="1486" y="1873"/>
                  </a:lnTo>
                  <a:lnTo>
                    <a:pt x="1703" y="1657"/>
                  </a:lnTo>
                  <a:lnTo>
                    <a:pt x="1746" y="1612"/>
                  </a:lnTo>
                  <a:lnTo>
                    <a:pt x="1952" y="1407"/>
                  </a:lnTo>
                  <a:lnTo>
                    <a:pt x="1376" y="1407"/>
                  </a:lnTo>
                  <a:lnTo>
                    <a:pt x="1301" y="1408"/>
                  </a:lnTo>
                  <a:lnTo>
                    <a:pt x="252" y="1408"/>
                  </a:lnTo>
                  <a:lnTo>
                    <a:pt x="211" y="1405"/>
                  </a:lnTo>
                  <a:lnTo>
                    <a:pt x="173" y="1396"/>
                  </a:lnTo>
                  <a:lnTo>
                    <a:pt x="137" y="1380"/>
                  </a:lnTo>
                  <a:lnTo>
                    <a:pt x="103" y="1359"/>
                  </a:lnTo>
                  <a:lnTo>
                    <a:pt x="74" y="1335"/>
                  </a:lnTo>
                  <a:lnTo>
                    <a:pt x="49" y="1305"/>
                  </a:lnTo>
                  <a:lnTo>
                    <a:pt x="28" y="1271"/>
                  </a:lnTo>
                  <a:lnTo>
                    <a:pt x="12" y="1235"/>
                  </a:lnTo>
                  <a:lnTo>
                    <a:pt x="3" y="1197"/>
                  </a:lnTo>
                  <a:lnTo>
                    <a:pt x="0" y="1156"/>
                  </a:lnTo>
                  <a:lnTo>
                    <a:pt x="3" y="1115"/>
                  </a:lnTo>
                  <a:lnTo>
                    <a:pt x="12" y="1077"/>
                  </a:lnTo>
                  <a:lnTo>
                    <a:pt x="28" y="1041"/>
                  </a:lnTo>
                  <a:lnTo>
                    <a:pt x="49" y="1007"/>
                  </a:lnTo>
                  <a:lnTo>
                    <a:pt x="74" y="978"/>
                  </a:lnTo>
                  <a:lnTo>
                    <a:pt x="103" y="953"/>
                  </a:lnTo>
                  <a:lnTo>
                    <a:pt x="136" y="932"/>
                  </a:lnTo>
                  <a:lnTo>
                    <a:pt x="172" y="917"/>
                  </a:lnTo>
                  <a:lnTo>
                    <a:pt x="211" y="907"/>
                  </a:lnTo>
                  <a:lnTo>
                    <a:pt x="252" y="904"/>
                  </a:lnTo>
                  <a:lnTo>
                    <a:pt x="1230" y="904"/>
                  </a:lnTo>
                  <a:lnTo>
                    <a:pt x="1306" y="903"/>
                  </a:lnTo>
                  <a:lnTo>
                    <a:pt x="1951" y="903"/>
                  </a:lnTo>
                  <a:lnTo>
                    <a:pt x="1945" y="897"/>
                  </a:lnTo>
                  <a:lnTo>
                    <a:pt x="1940" y="892"/>
                  </a:lnTo>
                  <a:lnTo>
                    <a:pt x="1934" y="886"/>
                  </a:lnTo>
                  <a:lnTo>
                    <a:pt x="1902" y="854"/>
                  </a:lnTo>
                  <a:lnTo>
                    <a:pt x="1887" y="839"/>
                  </a:lnTo>
                  <a:lnTo>
                    <a:pt x="1869" y="822"/>
                  </a:lnTo>
                  <a:lnTo>
                    <a:pt x="1850" y="801"/>
                  </a:lnTo>
                  <a:lnTo>
                    <a:pt x="1827" y="779"/>
                  </a:lnTo>
                  <a:lnTo>
                    <a:pt x="1801" y="754"/>
                  </a:lnTo>
                  <a:lnTo>
                    <a:pt x="1706" y="659"/>
                  </a:lnTo>
                  <a:lnTo>
                    <a:pt x="1669" y="621"/>
                  </a:lnTo>
                  <a:lnTo>
                    <a:pt x="1626" y="579"/>
                  </a:lnTo>
                  <a:lnTo>
                    <a:pt x="1581" y="532"/>
                  </a:lnTo>
                  <a:lnTo>
                    <a:pt x="1478" y="430"/>
                  </a:lnTo>
                  <a:lnTo>
                    <a:pt x="1453" y="401"/>
                  </a:lnTo>
                  <a:lnTo>
                    <a:pt x="1434" y="371"/>
                  </a:lnTo>
                  <a:lnTo>
                    <a:pt x="1419" y="338"/>
                  </a:lnTo>
                  <a:lnTo>
                    <a:pt x="1410" y="304"/>
                  </a:lnTo>
                  <a:lnTo>
                    <a:pt x="1405" y="269"/>
                  </a:lnTo>
                  <a:lnTo>
                    <a:pt x="1405" y="234"/>
                  </a:lnTo>
                  <a:lnTo>
                    <a:pt x="1410" y="199"/>
                  </a:lnTo>
                  <a:lnTo>
                    <a:pt x="1419" y="165"/>
                  </a:lnTo>
                  <a:lnTo>
                    <a:pt x="1434" y="132"/>
                  </a:lnTo>
                  <a:lnTo>
                    <a:pt x="1453" y="102"/>
                  </a:lnTo>
                  <a:lnTo>
                    <a:pt x="1478" y="74"/>
                  </a:lnTo>
                  <a:lnTo>
                    <a:pt x="1506" y="49"/>
                  </a:lnTo>
                  <a:lnTo>
                    <a:pt x="1537" y="30"/>
                  </a:lnTo>
                  <a:lnTo>
                    <a:pt x="1570" y="15"/>
                  </a:lnTo>
                  <a:lnTo>
                    <a:pt x="1604" y="6"/>
                  </a:lnTo>
                  <a:lnTo>
                    <a:pt x="1639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vert270"/>
            <a:lstStyle/>
            <a:p>
              <a:pPr>
                <a:defRPr/>
              </a:pPr>
              <a:endParaRPr lang="ko-KR" altLang="en-US">
                <a:latin typeface="굴림" charset="-127"/>
                <a:ea typeface="굴림" charset="-127"/>
              </a:endParaRPr>
            </a:p>
          </p:txBody>
        </p:sp>
      </p:grpSp>
      <p:grpSp>
        <p:nvGrpSpPr>
          <p:cNvPr id="49" name="그룹 45"/>
          <p:cNvGrpSpPr>
            <a:grpSpLocks/>
          </p:cNvGrpSpPr>
          <p:nvPr/>
        </p:nvGrpSpPr>
        <p:grpSpPr bwMode="auto">
          <a:xfrm>
            <a:off x="395536" y="4653136"/>
            <a:ext cx="1440160" cy="864096"/>
            <a:chOff x="284424" y="5286388"/>
            <a:chExt cx="1717090" cy="936317"/>
          </a:xfrm>
        </p:grpSpPr>
        <p:pic>
          <p:nvPicPr>
            <p:cNvPr id="50" name="Picture 2" descr="I:\01_프레젠테이션\PSD\IMG\PNG\달력01.pn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284424" y="5286388"/>
              <a:ext cx="1717090" cy="9363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1" name="직사각형 50"/>
            <p:cNvSpPr/>
            <p:nvPr/>
          </p:nvSpPr>
          <p:spPr>
            <a:xfrm rot="21392890">
              <a:off x="630516" y="5457824"/>
              <a:ext cx="996448" cy="49052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lIns="0" tIns="0" rIns="0" bIns="0" anchor="ctr">
              <a:scene3d>
                <a:camera prst="orthographicFront"/>
                <a:lightRig rig="threePt" dir="t"/>
              </a:scene3d>
              <a:sp3d>
                <a:bevelT w="1270"/>
              </a:sp3d>
            </a:bodyPr>
            <a:lstStyle/>
            <a:p>
              <a:pPr algn="ctr" defTabSz="1330325" eaLnBrk="0" latinLnBrk="0" hangingPunct="0">
                <a:buClr>
                  <a:srgbClr val="D0A660"/>
                </a:buClr>
                <a:buSzPct val="100000"/>
                <a:defRPr/>
              </a:pPr>
              <a:r>
                <a:rPr lang="en-US" altLang="ko-KR" sz="2000" b="1" kern="0" spc="-50" dirty="0" smtClean="0">
                  <a:solidFill>
                    <a:srgbClr val="6E2C12"/>
                  </a:solidFill>
                  <a:latin typeface="맑은 고딕" pitchFamily="50" charset="-127"/>
                  <a:ea typeface="맑은 고딕" pitchFamily="50" charset="-127"/>
                </a:rPr>
                <a:t>2015.</a:t>
              </a:r>
              <a:r>
                <a:rPr lang="ko-KR" altLang="en-US" sz="2000" b="1" kern="0" spc="-50" dirty="0" smtClean="0">
                  <a:solidFill>
                    <a:srgbClr val="6E2C12"/>
                  </a:solidFill>
                  <a:latin typeface="맑은 고딕" pitchFamily="50" charset="-127"/>
                  <a:ea typeface="맑은 고딕" pitchFamily="50" charset="-127"/>
                </a:rPr>
                <a:t>상반기</a:t>
              </a:r>
              <a:endParaRPr lang="en-US" altLang="ko-KR" sz="2000" b="1" kern="0" spc="-50" dirty="0">
                <a:solidFill>
                  <a:srgbClr val="6E2C12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25"/>
          <p:cNvGrpSpPr>
            <a:grpSpLocks/>
          </p:cNvGrpSpPr>
          <p:nvPr/>
        </p:nvGrpSpPr>
        <p:grpSpPr bwMode="auto">
          <a:xfrm>
            <a:off x="0" y="206375"/>
            <a:ext cx="8100392" cy="638175"/>
            <a:chOff x="-21624" y="206191"/>
            <a:chExt cx="3491217" cy="638748"/>
          </a:xfrm>
        </p:grpSpPr>
        <p:sp>
          <p:nvSpPr>
            <p:cNvPr id="8" name="양쪽 모서리가 둥근 사각형 7"/>
            <p:cNvSpPr/>
            <p:nvPr/>
          </p:nvSpPr>
          <p:spPr bwMode="auto">
            <a:xfrm rot="16200000">
              <a:off x="1404611" y="-1220044"/>
              <a:ext cx="638748" cy="3491217"/>
            </a:xfrm>
            <a:prstGeom prst="round2SameRect">
              <a:avLst>
                <a:gd name="adj1" fmla="val 0"/>
                <a:gd name="adj2" fmla="val 50000"/>
              </a:avLst>
            </a:prstGeom>
            <a:solidFill>
              <a:srgbClr val="002060"/>
            </a:solidFill>
            <a:ln>
              <a:noFill/>
            </a:ln>
            <a:effectLst>
              <a:innerShdw blurRad="63500" dist="50800" dir="5400000">
                <a:prstClr val="black">
                  <a:alpha val="38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9" name="직사각형 8"/>
            <p:cNvSpPr/>
            <p:nvPr/>
          </p:nvSpPr>
          <p:spPr bwMode="auto">
            <a:xfrm>
              <a:off x="-21624" y="225258"/>
              <a:ext cx="3411663" cy="52369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42900" indent="-34290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2800" spc="-15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itchFamily="18" charset="-127"/>
                  <a:ea typeface="HY헤드라인M" pitchFamily="18" charset="-127"/>
                </a:rPr>
                <a:t>기관 연계 교육을 통한 전이 유도 도모</a:t>
              </a:r>
              <a:endParaRPr kumimoji="0" lang="ko-KR" altLang="en-US" sz="2800" spc="-15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grpSp>
        <p:nvGrpSpPr>
          <p:cNvPr id="3" name="그룹 71"/>
          <p:cNvGrpSpPr>
            <a:grpSpLocks/>
          </p:cNvGrpSpPr>
          <p:nvPr/>
        </p:nvGrpSpPr>
        <p:grpSpPr bwMode="auto">
          <a:xfrm>
            <a:off x="467544" y="1052736"/>
            <a:ext cx="8132067" cy="1073526"/>
            <a:chOff x="760413" y="1042987"/>
            <a:chExt cx="7621587" cy="1073527"/>
          </a:xfrm>
        </p:grpSpPr>
        <p:pic>
          <p:nvPicPr>
            <p:cNvPr id="11" name="Picture 2" descr="I:\01_프레젠테이션\00_프리03\201303_02 닥터_보건복지부\PSD\IMG\bar04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760413" y="1042987"/>
              <a:ext cx="7621587" cy="741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2" name="모서리가 둥근 직사각형 11"/>
            <p:cNvSpPr/>
            <p:nvPr/>
          </p:nvSpPr>
          <p:spPr>
            <a:xfrm>
              <a:off x="903287" y="1163060"/>
              <a:ext cx="7335838" cy="953454"/>
            </a:xfrm>
            <a:prstGeom prst="round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  <a:scene3d>
                <a:camera prst="orthographicFront"/>
                <a:lightRig rig="harsh" dir="tl"/>
              </a:scene3d>
              <a:sp3d prstMaterial="flat">
                <a:bevelT w="0" h="0" prst="artDeco"/>
                <a:extrusionClr>
                  <a:schemeClr val="bg1"/>
                </a:extrusionClr>
                <a:contourClr>
                  <a:schemeClr val="bg1"/>
                </a:contourClr>
              </a:sp3d>
            </a:bodyPr>
            <a:lstStyle/>
            <a:p>
              <a:pPr algn="ctr">
                <a:defRPr/>
              </a:pPr>
              <a:r>
                <a:rPr lang="ko-KR" altLang="en-US" sz="2800" b="1" spc="-150" dirty="0" smtClean="0">
                  <a:ln w="11430">
                    <a:noFill/>
                  </a:ln>
                  <a:gradFill>
                    <a:gsLst>
                      <a:gs pos="0">
                        <a:srgbClr val="1E78E6"/>
                      </a:gs>
                      <a:gs pos="50000">
                        <a:srgbClr val="112DA3"/>
                      </a:gs>
                      <a:gs pos="100000">
                        <a:srgbClr val="1F2D5B"/>
                      </a:gs>
                    </a:gsLst>
                    <a:lin ang="5400000" scaled="0"/>
                  </a:gradFill>
                  <a:latin typeface="맑은 고딕" pitchFamily="50" charset="-127"/>
                  <a:ea typeface="맑은 고딕" pitchFamily="50" charset="-127"/>
                  <a:cs typeface="Arial" pitchFamily="34" charset="0"/>
                </a:rPr>
                <a:t>부산교통문화연수원 연계 암 예방 조기검진 교육</a:t>
              </a:r>
              <a:endParaRPr lang="en-US" altLang="ko-KR" sz="2800" b="1" spc="-150" dirty="0" smtClean="0">
                <a:ln w="11430">
                  <a:noFill/>
                </a:ln>
                <a:gradFill>
                  <a:gsLst>
                    <a:gs pos="0">
                      <a:srgbClr val="1E78E6"/>
                    </a:gs>
                    <a:gs pos="50000">
                      <a:srgbClr val="112DA3"/>
                    </a:gs>
                    <a:gs pos="100000">
                      <a:srgbClr val="1F2D5B"/>
                    </a:gs>
                  </a:gsLst>
                  <a:lin ang="5400000" scaled="0"/>
                </a:gradFill>
                <a:latin typeface="맑은 고딕" pitchFamily="50" charset="-127"/>
                <a:ea typeface="맑은 고딕" pitchFamily="50" charset="-127"/>
                <a:cs typeface="Arial" pitchFamily="34" charset="0"/>
              </a:endParaRPr>
            </a:p>
          </p:txBody>
        </p:sp>
      </p:grpSp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174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1748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662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6628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6630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6632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6634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6636" name="Rectangle 1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6638" name="Rectangle 1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6640" name="Rectangle 1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54" name="Rectangle 3"/>
          <p:cNvSpPr>
            <a:spLocks noChangeArrowheads="1"/>
          </p:cNvSpPr>
          <p:nvPr/>
        </p:nvSpPr>
        <p:spPr bwMode="auto">
          <a:xfrm>
            <a:off x="5220072" y="2276872"/>
            <a:ext cx="3744416" cy="40472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  <a:scene3d>
              <a:camera prst="orthographicFront"/>
              <a:lightRig rig="threePt" dir="t"/>
            </a:scene3d>
            <a:sp3d>
              <a:bevelT w="1270"/>
            </a:sp3d>
          </a:bodyPr>
          <a:lstStyle/>
          <a:p>
            <a:pPr marL="209550" indent="-209550" defTabSz="1330325" eaLnBrk="0" latinLnBrk="0" hangingPunct="0">
              <a:spcBef>
                <a:spcPts val="600"/>
              </a:spcBef>
              <a:spcAft>
                <a:spcPts val="500"/>
              </a:spcAft>
              <a:buClr>
                <a:srgbClr val="D0A660"/>
              </a:buClr>
              <a:buSzPct val="100000"/>
              <a:buFontTx/>
              <a:buBlip>
                <a:blip r:embed="rId5"/>
              </a:buBlip>
              <a:defRPr/>
            </a:pPr>
            <a:r>
              <a:rPr lang="ko-KR" altLang="en-US" b="1" kern="0" spc="-50" dirty="0" smtClean="0">
                <a:latin typeface="맑은 고딕" pitchFamily="50" charset="-127"/>
                <a:ea typeface="맑은 고딕" pitchFamily="50" charset="-127"/>
              </a:rPr>
              <a:t>부산교통문화연수원</a:t>
            </a:r>
            <a:endParaRPr lang="en-US" altLang="ko-KR" b="1" kern="0" spc="-50" dirty="0" smtClean="0">
              <a:latin typeface="맑은 고딕" pitchFamily="50" charset="-127"/>
              <a:ea typeface="맑은 고딕" pitchFamily="50" charset="-127"/>
            </a:endParaRPr>
          </a:p>
          <a:p>
            <a:pPr marL="209550" indent="-209550" defTabSz="1330325" eaLnBrk="0" latinLnBrk="0" hangingPunct="0">
              <a:spcBef>
                <a:spcPts val="600"/>
              </a:spcBef>
              <a:spcAft>
                <a:spcPts val="500"/>
              </a:spcAft>
              <a:buClr>
                <a:srgbClr val="D0A660"/>
              </a:buClr>
              <a:buSzPct val="100000"/>
              <a:buFontTx/>
              <a:buBlip>
                <a:blip r:embed="rId5"/>
              </a:buBlip>
              <a:defRPr/>
            </a:pPr>
            <a:r>
              <a:rPr lang="ko-KR" altLang="en-US" b="1" kern="0" spc="-50" dirty="0" smtClean="0">
                <a:latin typeface="맑은 고딕" pitchFamily="50" charset="-127"/>
                <a:ea typeface="맑은 고딕" pitchFamily="50" charset="-127"/>
              </a:rPr>
              <a:t>월 </a:t>
            </a:r>
            <a:r>
              <a:rPr lang="en-US" altLang="ko-KR" b="1" kern="0" spc="-50" dirty="0" smtClean="0">
                <a:latin typeface="맑은 고딕" pitchFamily="50" charset="-127"/>
                <a:ea typeface="맑은 고딕" pitchFamily="50" charset="-127"/>
              </a:rPr>
              <a:t>2~3</a:t>
            </a:r>
            <a:r>
              <a:rPr lang="ko-KR" altLang="en-US" b="1" kern="0" spc="-50" dirty="0" smtClean="0">
                <a:latin typeface="맑은 고딕" pitchFamily="50" charset="-127"/>
                <a:ea typeface="맑은 고딕" pitchFamily="50" charset="-127"/>
              </a:rPr>
              <a:t>회</a:t>
            </a:r>
            <a:r>
              <a:rPr lang="en-US" altLang="ko-KR" b="1" kern="0" spc="-50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b="1" spc="-150" dirty="0" smtClean="0">
                <a:ln w="11430">
                  <a:noFill/>
                </a:ln>
                <a:gradFill>
                  <a:gsLst>
                    <a:gs pos="0">
                      <a:srgbClr val="1E78E6"/>
                    </a:gs>
                    <a:gs pos="50000">
                      <a:srgbClr val="112DA3"/>
                    </a:gs>
                    <a:gs pos="100000">
                      <a:srgbClr val="1F2D5B"/>
                    </a:gs>
                  </a:gsLst>
                  <a:lin ang="5400000" scaled="0"/>
                </a:gra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총 </a:t>
            </a:r>
            <a:r>
              <a:rPr lang="en-US" altLang="ko-KR" b="1" spc="-150" dirty="0" smtClean="0">
                <a:ln w="11430">
                  <a:noFill/>
                </a:ln>
                <a:gradFill>
                  <a:gsLst>
                    <a:gs pos="0">
                      <a:srgbClr val="1E78E6"/>
                    </a:gs>
                    <a:gs pos="50000">
                      <a:srgbClr val="112DA3"/>
                    </a:gs>
                    <a:gs pos="100000">
                      <a:srgbClr val="1F2D5B"/>
                    </a:gs>
                  </a:gsLst>
                  <a:lin ang="5400000" scaled="0"/>
                </a:gra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28</a:t>
            </a:r>
            <a:r>
              <a:rPr lang="ko-KR" altLang="en-US" b="1" spc="-150" dirty="0" smtClean="0">
                <a:ln w="11430">
                  <a:noFill/>
                </a:ln>
                <a:gradFill>
                  <a:gsLst>
                    <a:gs pos="0">
                      <a:srgbClr val="1E78E6"/>
                    </a:gs>
                    <a:gs pos="50000">
                      <a:srgbClr val="112DA3"/>
                    </a:gs>
                    <a:gs pos="100000">
                      <a:srgbClr val="1F2D5B"/>
                    </a:gs>
                  </a:gsLst>
                  <a:lin ang="5400000" scaled="0"/>
                </a:gra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회</a:t>
            </a:r>
            <a:endParaRPr lang="en-US" altLang="ko-KR" b="1" kern="0" spc="-50" dirty="0" smtClean="0">
              <a:solidFill>
                <a:schemeClr val="accent1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209550" indent="-209550" defTabSz="1330325" eaLnBrk="0" latinLnBrk="0" hangingPunct="0">
              <a:spcBef>
                <a:spcPts val="600"/>
              </a:spcBef>
              <a:spcAft>
                <a:spcPts val="500"/>
              </a:spcAft>
              <a:buClr>
                <a:srgbClr val="D0A660"/>
              </a:buClr>
              <a:buSzPct val="100000"/>
              <a:buFontTx/>
              <a:buBlip>
                <a:blip r:embed="rId5"/>
              </a:buBlip>
              <a:defRPr/>
            </a:pPr>
            <a:r>
              <a:rPr lang="ko-KR" altLang="en-US" b="1" kern="0" spc="-50" dirty="0" smtClean="0">
                <a:latin typeface="맑은 고딕" pitchFamily="50" charset="-127"/>
                <a:ea typeface="맑은 고딕" pitchFamily="50" charset="-127"/>
              </a:rPr>
              <a:t>부산 택시 및 버스 운전 기사 </a:t>
            </a:r>
            <a:endParaRPr lang="en-US" altLang="ko-KR" b="1" kern="0" spc="-50" dirty="0" smtClean="0">
              <a:latin typeface="맑은 고딕" pitchFamily="50" charset="-127"/>
              <a:ea typeface="맑은 고딕" pitchFamily="50" charset="-127"/>
            </a:endParaRPr>
          </a:p>
          <a:p>
            <a:pPr marL="209550" indent="-209550" defTabSz="1330325" eaLnBrk="0" latinLnBrk="0" hangingPunct="0">
              <a:spcBef>
                <a:spcPts val="600"/>
              </a:spcBef>
              <a:spcAft>
                <a:spcPts val="500"/>
              </a:spcAft>
              <a:buClr>
                <a:srgbClr val="D0A660"/>
              </a:buClr>
              <a:buSzPct val="100000"/>
              <a:defRPr/>
            </a:pPr>
            <a:r>
              <a:rPr lang="en-US" altLang="ko-KR" b="1" kern="0" spc="-50" dirty="0" smtClean="0">
                <a:latin typeface="맑은 고딕" pitchFamily="50" charset="-127"/>
                <a:ea typeface="맑은 고딕" pitchFamily="50" charset="-127"/>
              </a:rPr>
              <a:t>   </a:t>
            </a:r>
            <a:r>
              <a:rPr lang="ko-KR" altLang="en-US" b="1" spc="-150" dirty="0" smtClean="0">
                <a:ln w="11430">
                  <a:noFill/>
                </a:ln>
                <a:gradFill>
                  <a:gsLst>
                    <a:gs pos="0">
                      <a:srgbClr val="1E78E6"/>
                    </a:gs>
                    <a:gs pos="50000">
                      <a:srgbClr val="112DA3"/>
                    </a:gs>
                    <a:gs pos="100000">
                      <a:srgbClr val="1F2D5B"/>
                    </a:gs>
                  </a:gsLst>
                  <a:lin ang="5400000" scaled="0"/>
                </a:gra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총 </a:t>
            </a:r>
            <a:r>
              <a:rPr lang="en-US" altLang="ko-KR" b="1" spc="-150" dirty="0" smtClean="0">
                <a:ln w="11430">
                  <a:noFill/>
                </a:ln>
                <a:gradFill>
                  <a:gsLst>
                    <a:gs pos="0">
                      <a:srgbClr val="1E78E6"/>
                    </a:gs>
                    <a:gs pos="50000">
                      <a:srgbClr val="112DA3"/>
                    </a:gs>
                    <a:gs pos="100000">
                      <a:srgbClr val="1F2D5B"/>
                    </a:gs>
                  </a:gsLst>
                  <a:lin ang="5400000" scaled="0"/>
                </a:gra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3,125</a:t>
            </a:r>
            <a:r>
              <a:rPr lang="ko-KR" altLang="en-US" b="1" spc="-150" dirty="0" smtClean="0">
                <a:ln w="11430">
                  <a:noFill/>
                </a:ln>
                <a:gradFill>
                  <a:gsLst>
                    <a:gs pos="0">
                      <a:srgbClr val="1E78E6"/>
                    </a:gs>
                    <a:gs pos="50000">
                      <a:srgbClr val="112DA3"/>
                    </a:gs>
                    <a:gs pos="100000">
                      <a:srgbClr val="1F2D5B"/>
                    </a:gs>
                  </a:gsLst>
                  <a:lin ang="5400000" scaled="0"/>
                </a:gra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명</a:t>
            </a:r>
            <a:endParaRPr lang="en-US" altLang="ko-KR" b="1" kern="0" spc="-50" dirty="0" smtClean="0">
              <a:latin typeface="맑은 고딕" pitchFamily="50" charset="-127"/>
              <a:ea typeface="맑은 고딕" pitchFamily="50" charset="-127"/>
            </a:endParaRPr>
          </a:p>
          <a:p>
            <a:pPr marL="209550" indent="-209550" defTabSz="1330325" eaLnBrk="0" latinLnBrk="0" hangingPunct="0">
              <a:spcBef>
                <a:spcPts val="600"/>
              </a:spcBef>
              <a:spcAft>
                <a:spcPts val="500"/>
              </a:spcAft>
              <a:buClr>
                <a:srgbClr val="D0A660"/>
              </a:buClr>
              <a:buSzPct val="100000"/>
              <a:buFontTx/>
              <a:buBlip>
                <a:blip r:embed="rId5"/>
              </a:buBlip>
              <a:defRPr/>
            </a:pPr>
            <a:r>
              <a:rPr lang="ko-KR" altLang="en-US" b="1" kern="0" spc="-50" dirty="0" smtClean="0">
                <a:latin typeface="맑은 고딕" pitchFamily="50" charset="-127"/>
                <a:ea typeface="맑은 고딕" pitchFamily="50" charset="-127"/>
              </a:rPr>
              <a:t>부산교통문화연수원 교육장</a:t>
            </a:r>
            <a:endParaRPr lang="en-US" altLang="ko-KR" b="1" kern="0" spc="-50" dirty="0" smtClean="0">
              <a:latin typeface="맑은 고딕" pitchFamily="50" charset="-127"/>
              <a:ea typeface="맑은 고딕" pitchFamily="50" charset="-127"/>
            </a:endParaRPr>
          </a:p>
          <a:p>
            <a:pPr marL="209550" indent="-209550" defTabSz="1330325" eaLnBrk="0" latinLnBrk="0" hangingPunct="0">
              <a:spcBef>
                <a:spcPts val="600"/>
              </a:spcBef>
              <a:spcAft>
                <a:spcPts val="500"/>
              </a:spcAft>
              <a:buClr>
                <a:srgbClr val="D0A660"/>
              </a:buClr>
              <a:buSzPct val="100000"/>
              <a:buFontTx/>
              <a:buBlip>
                <a:blip r:embed="rId5"/>
              </a:buBlip>
              <a:defRPr/>
            </a:pPr>
            <a:r>
              <a:rPr lang="ko-KR" altLang="en-US" b="1" kern="0" spc="-50" dirty="0" smtClean="0">
                <a:latin typeface="맑은 고딕" pitchFamily="50" charset="-127"/>
                <a:ea typeface="맑은 고딕" pitchFamily="50" charset="-127"/>
              </a:rPr>
              <a:t>암 예방 및 조기검진에 대한 이해</a:t>
            </a:r>
            <a:r>
              <a:rPr lang="en-US" altLang="ko-KR" b="1" kern="0" spc="-50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b="1" kern="0" spc="-50" dirty="0" err="1" smtClean="0">
                <a:latin typeface="맑은 고딕" pitchFamily="50" charset="-127"/>
                <a:ea typeface="맑은 고딕" pitchFamily="50" charset="-127"/>
              </a:rPr>
              <a:t>국가암검진</a:t>
            </a:r>
            <a:r>
              <a:rPr lang="ko-KR" altLang="en-US" b="1" kern="0" spc="-50" dirty="0" smtClean="0">
                <a:latin typeface="맑은 고딕" pitchFamily="50" charset="-127"/>
                <a:ea typeface="맑은 고딕" pitchFamily="50" charset="-127"/>
              </a:rPr>
              <a:t> 프로그램 안내</a:t>
            </a:r>
            <a:r>
              <a:rPr lang="en-US" altLang="ko-KR" b="1" kern="0" spc="-50" dirty="0" smtClean="0">
                <a:latin typeface="맑은 고딕" pitchFamily="50" charset="-127"/>
                <a:ea typeface="맑은 고딕" pitchFamily="50" charset="-127"/>
              </a:rPr>
              <a:t>,</a:t>
            </a:r>
            <a:r>
              <a:rPr lang="ko-KR" altLang="en-US" b="1" kern="0" spc="-5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b="1" kern="0" spc="-50" dirty="0" smtClean="0">
                <a:latin typeface="맑은 고딕" pitchFamily="50" charset="-127"/>
                <a:ea typeface="맑은 고딕" pitchFamily="50" charset="-127"/>
              </a:rPr>
              <a:t>   </a:t>
            </a:r>
            <a:r>
              <a:rPr lang="ko-KR" altLang="en-US" b="1" kern="0" spc="-50" dirty="0" smtClean="0">
                <a:latin typeface="맑은 고딕" pitchFamily="50" charset="-127"/>
                <a:ea typeface="맑은 고딕" pitchFamily="50" charset="-127"/>
              </a:rPr>
              <a:t>        택시 및 버스 내 </a:t>
            </a:r>
            <a:r>
              <a:rPr lang="ko-KR" altLang="en-US" b="1" kern="0" spc="-50" dirty="0" err="1" smtClean="0">
                <a:latin typeface="맑은 고딕" pitchFamily="50" charset="-127"/>
                <a:ea typeface="맑은 고딕" pitchFamily="50" charset="-127"/>
              </a:rPr>
              <a:t>암검진</a:t>
            </a:r>
            <a:r>
              <a:rPr lang="ko-KR" altLang="en-US" b="1" kern="0" spc="-50" dirty="0" smtClean="0">
                <a:latin typeface="맑은 고딕" pitchFamily="50" charset="-127"/>
                <a:ea typeface="맑은 고딕" pitchFamily="50" charset="-127"/>
              </a:rPr>
              <a:t> 홍보스티커 부착과 홍보</a:t>
            </a:r>
            <a:endParaRPr lang="en-US" altLang="ko-KR" b="1" kern="0" spc="-50" dirty="0" smtClean="0">
              <a:latin typeface="맑은 고딕" pitchFamily="50" charset="-127"/>
              <a:ea typeface="맑은 고딕" pitchFamily="50" charset="-127"/>
            </a:endParaRPr>
          </a:p>
          <a:p>
            <a:pPr marL="209550" indent="-209550" defTabSz="1330325" eaLnBrk="0" latinLnBrk="0" hangingPunct="0">
              <a:spcBef>
                <a:spcPts val="600"/>
              </a:spcBef>
              <a:spcAft>
                <a:spcPts val="500"/>
              </a:spcAft>
              <a:buClr>
                <a:srgbClr val="D0A660"/>
              </a:buClr>
              <a:buSzPct val="100000"/>
              <a:buFontTx/>
              <a:buBlip>
                <a:blip r:embed="rId5"/>
              </a:buBlip>
              <a:defRPr/>
            </a:pPr>
            <a:r>
              <a:rPr lang="ko-KR" altLang="en-US" b="1" kern="0" spc="-50" dirty="0" smtClean="0">
                <a:latin typeface="맑은 고딕" pitchFamily="50" charset="-127"/>
                <a:ea typeface="맑은 고딕" pitchFamily="50" charset="-127"/>
              </a:rPr>
              <a:t>택시 및 버스 탑승 승객에 대한 조기검진 독려</a:t>
            </a:r>
            <a:endParaRPr lang="en-US" altLang="ko-KR" b="1" kern="0" spc="-5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5" name="AutoShape 20"/>
          <p:cNvSpPr>
            <a:spLocks noChangeArrowheads="1"/>
          </p:cNvSpPr>
          <p:nvPr/>
        </p:nvSpPr>
        <p:spPr bwMode="auto">
          <a:xfrm>
            <a:off x="3923928" y="2636912"/>
            <a:ext cx="1157617" cy="321195"/>
          </a:xfrm>
          <a:prstGeom prst="roundRect">
            <a:avLst>
              <a:gd name="adj" fmla="val 50000"/>
            </a:avLst>
          </a:prstGeom>
          <a:solidFill>
            <a:srgbClr val="5E9C64"/>
          </a:solidFill>
          <a:ln w="539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scene3d>
              <a:camera prst="orthographicFront"/>
              <a:lightRig rig="threePt" dir="t"/>
            </a:scene3d>
            <a:sp3d>
              <a:bevelT w="1270" h="6350"/>
            </a:sp3d>
          </a:bodyPr>
          <a:lstStyle/>
          <a:p>
            <a:pPr algn="ctr" latinLnBrk="0">
              <a:defRPr/>
            </a:pPr>
            <a:r>
              <a:rPr lang="ko-KR" altLang="en-US" b="1" spc="-50" dirty="0" smtClean="0">
                <a:solidFill>
                  <a:schemeClr val="bg1"/>
                </a:solidFill>
              </a:rPr>
              <a:t>운영기간</a:t>
            </a:r>
            <a:endParaRPr lang="ko-KR" altLang="en-US" b="1" spc="-50" dirty="0">
              <a:solidFill>
                <a:schemeClr val="bg1"/>
              </a:solidFill>
            </a:endParaRPr>
          </a:p>
        </p:txBody>
      </p:sp>
      <p:sp>
        <p:nvSpPr>
          <p:cNvPr id="60" name="AutoShape 20"/>
          <p:cNvSpPr>
            <a:spLocks noChangeArrowheads="1"/>
          </p:cNvSpPr>
          <p:nvPr/>
        </p:nvSpPr>
        <p:spPr bwMode="auto">
          <a:xfrm>
            <a:off x="3923928" y="2276872"/>
            <a:ext cx="1157617" cy="321195"/>
          </a:xfrm>
          <a:prstGeom prst="roundRect">
            <a:avLst>
              <a:gd name="adj" fmla="val 50000"/>
            </a:avLst>
          </a:prstGeom>
          <a:solidFill>
            <a:srgbClr val="5E9C64"/>
          </a:solidFill>
          <a:ln w="539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scene3d>
              <a:camera prst="orthographicFront"/>
              <a:lightRig rig="threePt" dir="t"/>
            </a:scene3d>
            <a:sp3d>
              <a:bevelT w="1270" h="6350"/>
            </a:sp3d>
          </a:bodyPr>
          <a:lstStyle/>
          <a:p>
            <a:pPr algn="ctr" latinLnBrk="0">
              <a:defRPr/>
            </a:pPr>
            <a:r>
              <a:rPr lang="ko-KR" altLang="en-US" b="1" spc="-50" dirty="0" smtClean="0">
                <a:solidFill>
                  <a:schemeClr val="bg1"/>
                </a:solidFill>
              </a:rPr>
              <a:t>연계기관</a:t>
            </a:r>
            <a:endParaRPr lang="ko-KR" altLang="en-US" b="1" spc="-50" dirty="0">
              <a:solidFill>
                <a:schemeClr val="bg1"/>
              </a:solidFill>
            </a:endParaRPr>
          </a:p>
        </p:txBody>
      </p:sp>
      <p:sp>
        <p:nvSpPr>
          <p:cNvPr id="70" name="AutoShape 20"/>
          <p:cNvSpPr>
            <a:spLocks noChangeArrowheads="1"/>
          </p:cNvSpPr>
          <p:nvPr/>
        </p:nvSpPr>
        <p:spPr bwMode="auto">
          <a:xfrm>
            <a:off x="3923928" y="3068960"/>
            <a:ext cx="1157617" cy="321195"/>
          </a:xfrm>
          <a:prstGeom prst="roundRect">
            <a:avLst>
              <a:gd name="adj" fmla="val 50000"/>
            </a:avLst>
          </a:prstGeom>
          <a:solidFill>
            <a:srgbClr val="5E9C64"/>
          </a:solidFill>
          <a:ln w="539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scene3d>
              <a:camera prst="orthographicFront"/>
              <a:lightRig rig="threePt" dir="t"/>
            </a:scene3d>
            <a:sp3d>
              <a:bevelT w="1270" h="6350"/>
            </a:sp3d>
          </a:bodyPr>
          <a:lstStyle/>
          <a:p>
            <a:pPr algn="ctr" latinLnBrk="0">
              <a:defRPr/>
            </a:pPr>
            <a:r>
              <a:rPr lang="ko-KR" altLang="en-US" b="1" spc="-50" dirty="0" smtClean="0">
                <a:solidFill>
                  <a:schemeClr val="bg1"/>
                </a:solidFill>
              </a:rPr>
              <a:t>교육대상</a:t>
            </a:r>
            <a:endParaRPr lang="ko-KR" altLang="en-US" b="1" spc="-50" dirty="0">
              <a:solidFill>
                <a:schemeClr val="bg1"/>
              </a:solidFill>
            </a:endParaRPr>
          </a:p>
        </p:txBody>
      </p:sp>
      <p:grpSp>
        <p:nvGrpSpPr>
          <p:cNvPr id="4" name="그룹 4"/>
          <p:cNvGrpSpPr>
            <a:grpSpLocks/>
          </p:cNvGrpSpPr>
          <p:nvPr/>
        </p:nvGrpSpPr>
        <p:grpSpPr bwMode="auto">
          <a:xfrm>
            <a:off x="3203848" y="2043113"/>
            <a:ext cx="612775" cy="4814887"/>
            <a:chOff x="4223680" y="1598615"/>
            <a:chExt cx="612778" cy="4525963"/>
          </a:xfrm>
        </p:grpSpPr>
        <p:pic>
          <p:nvPicPr>
            <p:cNvPr id="76" name="Picture 3" descr="I:\01_프레젠테이션\00_프리03\201303_02 닥터_보건복지부\PSD\IMG\line.pn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4744383" y="1598615"/>
              <a:ext cx="92075" cy="45259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7" name="Picture 3" descr="I:\01_프레젠테이션\00_프리03\201303_02 닥터_보건복지부\PSD\IMG\line.pn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 flipH="1">
              <a:off x="4223680" y="1598615"/>
              <a:ext cx="92075" cy="45259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78" name="AutoShape 20"/>
          <p:cNvSpPr>
            <a:spLocks noChangeArrowheads="1"/>
          </p:cNvSpPr>
          <p:nvPr/>
        </p:nvSpPr>
        <p:spPr bwMode="auto">
          <a:xfrm>
            <a:off x="3995936" y="4365104"/>
            <a:ext cx="1157617" cy="321195"/>
          </a:xfrm>
          <a:prstGeom prst="roundRect">
            <a:avLst>
              <a:gd name="adj" fmla="val 50000"/>
            </a:avLst>
          </a:prstGeom>
          <a:solidFill>
            <a:srgbClr val="5E9C64"/>
          </a:solidFill>
          <a:ln w="539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scene3d>
              <a:camera prst="orthographicFront"/>
              <a:lightRig rig="threePt" dir="t"/>
            </a:scene3d>
            <a:sp3d>
              <a:bevelT w="1270" h="6350"/>
            </a:sp3d>
          </a:bodyPr>
          <a:lstStyle/>
          <a:p>
            <a:pPr algn="ctr" latinLnBrk="0">
              <a:defRPr/>
            </a:pPr>
            <a:r>
              <a:rPr lang="ko-KR" altLang="en-US" b="1" spc="-50" dirty="0" smtClean="0">
                <a:solidFill>
                  <a:schemeClr val="bg1"/>
                </a:solidFill>
              </a:rPr>
              <a:t>교육내용</a:t>
            </a:r>
            <a:endParaRPr lang="ko-KR" altLang="en-US" b="1" spc="-50" dirty="0">
              <a:solidFill>
                <a:schemeClr val="bg1"/>
              </a:solidFill>
            </a:endParaRPr>
          </a:p>
        </p:txBody>
      </p:sp>
      <p:pic>
        <p:nvPicPr>
          <p:cNvPr id="36" name="Picture 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79512" y="2132856"/>
            <a:ext cx="2952328" cy="1971786"/>
          </a:xfrm>
          <a:prstGeom prst="roundRect">
            <a:avLst>
              <a:gd name="adj" fmla="val 7358"/>
            </a:avLst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  <a:softEdge rad="63500"/>
          </a:effectLst>
        </p:spPr>
      </p:pic>
      <p:pic>
        <p:nvPicPr>
          <p:cNvPr id="37" name="Picture 4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79512" y="4365104"/>
            <a:ext cx="2952328" cy="1828563"/>
          </a:xfrm>
          <a:prstGeom prst="roundRect">
            <a:avLst>
              <a:gd name="adj" fmla="val 9272"/>
            </a:avLst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  <a:softEdge rad="63500"/>
          </a:effectLst>
        </p:spPr>
      </p:pic>
      <p:sp>
        <p:nvSpPr>
          <p:cNvPr id="38" name="모서리가 둥근 직사각형 7"/>
          <p:cNvSpPr>
            <a:spLocks noChangeArrowheads="1"/>
          </p:cNvSpPr>
          <p:nvPr/>
        </p:nvSpPr>
        <p:spPr bwMode="auto">
          <a:xfrm>
            <a:off x="195349" y="3901363"/>
            <a:ext cx="2861473" cy="220084"/>
          </a:xfrm>
          <a:prstGeom prst="roundRect">
            <a:avLst>
              <a:gd name="adj" fmla="val 27333"/>
            </a:avLst>
          </a:prstGeom>
          <a:solidFill>
            <a:schemeClr val="bg1">
              <a:alpha val="72156"/>
            </a:schemeClr>
          </a:solidFill>
          <a:ln w="9525" algn="ctr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ko-KR" altLang="en-US"/>
          </a:p>
        </p:txBody>
      </p:sp>
      <p:sp>
        <p:nvSpPr>
          <p:cNvPr id="39" name="TextBox 38"/>
          <p:cNvSpPr txBox="1"/>
          <p:nvPr/>
        </p:nvSpPr>
        <p:spPr>
          <a:xfrm>
            <a:off x="266135" y="3892916"/>
            <a:ext cx="2937289" cy="369332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b="1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  <a:lvl2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b="1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2pPr>
            <a:lvl3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b="1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3pPr>
            <a:lvl4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b="1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4pPr>
            <a:lvl5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b="1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b="1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b="1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b="1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b="1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9pPr>
          </a:lstStyle>
          <a:p>
            <a:pPr>
              <a:defRPr/>
            </a:pPr>
            <a:r>
              <a:rPr lang="ko-KR" altLang="en-US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택시기사 대상 교육</a:t>
            </a:r>
            <a:endParaRPr lang="ko-KR" altLang="en-US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0" name="모서리가 둥근 직사각형 7"/>
          <p:cNvSpPr>
            <a:spLocks noChangeArrowheads="1"/>
          </p:cNvSpPr>
          <p:nvPr/>
        </p:nvSpPr>
        <p:spPr bwMode="auto">
          <a:xfrm>
            <a:off x="169727" y="6032948"/>
            <a:ext cx="2883020" cy="177525"/>
          </a:xfrm>
          <a:prstGeom prst="roundRect">
            <a:avLst>
              <a:gd name="adj" fmla="val 27333"/>
            </a:avLst>
          </a:prstGeom>
          <a:solidFill>
            <a:schemeClr val="bg1">
              <a:alpha val="72156"/>
            </a:schemeClr>
          </a:solidFill>
          <a:ln w="9525" algn="ctr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ko-KR" altLang="en-US"/>
          </a:p>
        </p:txBody>
      </p:sp>
      <p:sp>
        <p:nvSpPr>
          <p:cNvPr id="41" name="TextBox 40"/>
          <p:cNvSpPr txBox="1"/>
          <p:nvPr/>
        </p:nvSpPr>
        <p:spPr>
          <a:xfrm>
            <a:off x="179512" y="6021288"/>
            <a:ext cx="2978863" cy="369332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b="1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  <a:lvl2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b="1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2pPr>
            <a:lvl3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b="1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3pPr>
            <a:lvl4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b="1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4pPr>
            <a:lvl5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b="1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b="1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b="1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b="1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b="1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9pPr>
          </a:lstStyle>
          <a:p>
            <a:pPr>
              <a:defRPr/>
            </a:pPr>
            <a:r>
              <a:rPr lang="ko-KR" altLang="en-US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버스운수종사자 대상 교육</a:t>
            </a:r>
            <a:endParaRPr lang="ko-KR" altLang="en-US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2" name="AutoShape 20"/>
          <p:cNvSpPr>
            <a:spLocks noChangeArrowheads="1"/>
          </p:cNvSpPr>
          <p:nvPr/>
        </p:nvSpPr>
        <p:spPr bwMode="auto">
          <a:xfrm>
            <a:off x="3995936" y="3933056"/>
            <a:ext cx="1157617" cy="321195"/>
          </a:xfrm>
          <a:prstGeom prst="roundRect">
            <a:avLst>
              <a:gd name="adj" fmla="val 50000"/>
            </a:avLst>
          </a:prstGeom>
          <a:solidFill>
            <a:srgbClr val="5E9C64"/>
          </a:solidFill>
          <a:ln w="539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scene3d>
              <a:camera prst="orthographicFront"/>
              <a:lightRig rig="threePt" dir="t"/>
            </a:scene3d>
            <a:sp3d>
              <a:bevelT w="1270" h="6350"/>
            </a:sp3d>
          </a:bodyPr>
          <a:lstStyle/>
          <a:p>
            <a:pPr algn="ctr" latinLnBrk="0">
              <a:defRPr/>
            </a:pPr>
            <a:r>
              <a:rPr lang="ko-KR" altLang="en-US" b="1" spc="-50" dirty="0" smtClean="0">
                <a:solidFill>
                  <a:schemeClr val="bg1"/>
                </a:solidFill>
              </a:rPr>
              <a:t>교육장소</a:t>
            </a:r>
            <a:endParaRPr lang="ko-KR" altLang="en-US" b="1" spc="-50" dirty="0">
              <a:solidFill>
                <a:schemeClr val="bg1"/>
              </a:solidFill>
            </a:endParaRPr>
          </a:p>
        </p:txBody>
      </p:sp>
      <p:sp>
        <p:nvSpPr>
          <p:cNvPr id="3277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2772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7" name="AutoShape 20"/>
          <p:cNvSpPr>
            <a:spLocks noChangeArrowheads="1"/>
          </p:cNvSpPr>
          <p:nvPr/>
        </p:nvSpPr>
        <p:spPr bwMode="auto">
          <a:xfrm>
            <a:off x="3995936" y="5589240"/>
            <a:ext cx="1157617" cy="321195"/>
          </a:xfrm>
          <a:prstGeom prst="roundRect">
            <a:avLst>
              <a:gd name="adj" fmla="val 50000"/>
            </a:avLst>
          </a:prstGeom>
          <a:solidFill>
            <a:srgbClr val="5E9C64"/>
          </a:solidFill>
          <a:ln w="539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scene3d>
              <a:camera prst="orthographicFront"/>
              <a:lightRig rig="threePt" dir="t"/>
            </a:scene3d>
            <a:sp3d>
              <a:bevelT w="1270" h="6350"/>
            </a:sp3d>
          </a:bodyPr>
          <a:lstStyle/>
          <a:p>
            <a:pPr algn="ctr" latinLnBrk="0">
              <a:defRPr/>
            </a:pPr>
            <a:r>
              <a:rPr lang="ko-KR" altLang="en-US" b="1" spc="-50" dirty="0" smtClean="0">
                <a:solidFill>
                  <a:schemeClr val="bg1"/>
                </a:solidFill>
              </a:rPr>
              <a:t>기대효과</a:t>
            </a:r>
            <a:endParaRPr lang="ko-KR" altLang="en-US" b="1" spc="-5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25"/>
          <p:cNvGrpSpPr>
            <a:grpSpLocks/>
          </p:cNvGrpSpPr>
          <p:nvPr/>
        </p:nvGrpSpPr>
        <p:grpSpPr bwMode="auto">
          <a:xfrm>
            <a:off x="0" y="206375"/>
            <a:ext cx="8100392" cy="638175"/>
            <a:chOff x="-21624" y="206191"/>
            <a:chExt cx="3491217" cy="638748"/>
          </a:xfrm>
        </p:grpSpPr>
        <p:sp>
          <p:nvSpPr>
            <p:cNvPr id="8" name="양쪽 모서리가 둥근 사각형 7"/>
            <p:cNvSpPr/>
            <p:nvPr/>
          </p:nvSpPr>
          <p:spPr bwMode="auto">
            <a:xfrm rot="16200000">
              <a:off x="1404611" y="-1220044"/>
              <a:ext cx="638748" cy="3491217"/>
            </a:xfrm>
            <a:prstGeom prst="round2SameRect">
              <a:avLst>
                <a:gd name="adj1" fmla="val 0"/>
                <a:gd name="adj2" fmla="val 50000"/>
              </a:avLst>
            </a:prstGeom>
            <a:solidFill>
              <a:srgbClr val="002060"/>
            </a:solidFill>
            <a:ln>
              <a:noFill/>
            </a:ln>
            <a:effectLst>
              <a:innerShdw blurRad="63500" dist="50800" dir="5400000">
                <a:prstClr val="black">
                  <a:alpha val="38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9" name="직사각형 8"/>
            <p:cNvSpPr/>
            <p:nvPr/>
          </p:nvSpPr>
          <p:spPr bwMode="auto">
            <a:xfrm>
              <a:off x="-21624" y="225258"/>
              <a:ext cx="3411663" cy="52369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42900" indent="-34290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2800" spc="-15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itchFamily="18" charset="-127"/>
                  <a:ea typeface="HY헤드라인M" pitchFamily="18" charset="-127"/>
                </a:rPr>
                <a:t>기관 연계 교육을 통한 전이 유도 도모</a:t>
              </a:r>
              <a:endParaRPr kumimoji="0" lang="ko-KR" altLang="en-US" sz="2800" spc="-15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grpSp>
        <p:nvGrpSpPr>
          <p:cNvPr id="3" name="그룹 71"/>
          <p:cNvGrpSpPr>
            <a:grpSpLocks/>
          </p:cNvGrpSpPr>
          <p:nvPr/>
        </p:nvGrpSpPr>
        <p:grpSpPr bwMode="auto">
          <a:xfrm>
            <a:off x="467544" y="1052736"/>
            <a:ext cx="8132067" cy="741362"/>
            <a:chOff x="760413" y="1042987"/>
            <a:chExt cx="7621587" cy="741363"/>
          </a:xfrm>
        </p:grpSpPr>
        <p:pic>
          <p:nvPicPr>
            <p:cNvPr id="11" name="Picture 2" descr="I:\01_프레젠테이션\00_프리03\201303_02 닥터_보건복지부\PSD\IMG\bar04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760413" y="1042987"/>
              <a:ext cx="7621587" cy="741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2" name="모서리가 둥근 직사각형 11"/>
            <p:cNvSpPr/>
            <p:nvPr/>
          </p:nvSpPr>
          <p:spPr>
            <a:xfrm>
              <a:off x="903287" y="1163060"/>
              <a:ext cx="7335838" cy="476726"/>
            </a:xfrm>
            <a:prstGeom prst="round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  <a:scene3d>
                <a:camera prst="orthographicFront"/>
                <a:lightRig rig="harsh" dir="tl"/>
              </a:scene3d>
              <a:sp3d prstMaterial="flat">
                <a:bevelT w="0" h="0" prst="artDeco"/>
                <a:extrusionClr>
                  <a:schemeClr val="bg1"/>
                </a:extrusionClr>
                <a:contourClr>
                  <a:schemeClr val="bg1"/>
                </a:contourClr>
              </a:sp3d>
            </a:bodyPr>
            <a:lstStyle/>
            <a:p>
              <a:pPr algn="ctr">
                <a:defRPr/>
              </a:pPr>
              <a:r>
                <a:rPr lang="ko-KR" altLang="en-US" sz="2800" b="1" spc="-150" dirty="0" smtClean="0">
                  <a:ln w="11430">
                    <a:noFill/>
                  </a:ln>
                  <a:gradFill>
                    <a:gsLst>
                      <a:gs pos="0">
                        <a:srgbClr val="1E78E6"/>
                      </a:gs>
                      <a:gs pos="50000">
                        <a:srgbClr val="112DA3"/>
                      </a:gs>
                      <a:gs pos="100000">
                        <a:srgbClr val="1F2D5B"/>
                      </a:gs>
                    </a:gsLst>
                    <a:lin ang="5400000" scaled="0"/>
                  </a:gradFill>
                  <a:latin typeface="맑은 고딕" pitchFamily="50" charset="-127"/>
                  <a:ea typeface="맑은 고딕" pitchFamily="50" charset="-127"/>
                  <a:cs typeface="Arial" pitchFamily="34" charset="0"/>
                </a:rPr>
                <a:t>택시 및 버스 내 </a:t>
              </a:r>
              <a:r>
                <a:rPr lang="ko-KR" altLang="en-US" sz="2800" b="1" spc="-150" dirty="0" err="1" smtClean="0">
                  <a:ln w="11430">
                    <a:noFill/>
                  </a:ln>
                  <a:gradFill>
                    <a:gsLst>
                      <a:gs pos="0">
                        <a:srgbClr val="1E78E6"/>
                      </a:gs>
                      <a:gs pos="50000">
                        <a:srgbClr val="112DA3"/>
                      </a:gs>
                      <a:gs pos="100000">
                        <a:srgbClr val="1F2D5B"/>
                      </a:gs>
                    </a:gsLst>
                    <a:lin ang="5400000" scaled="0"/>
                  </a:gradFill>
                  <a:latin typeface="맑은 고딕" pitchFamily="50" charset="-127"/>
                  <a:ea typeface="맑은 고딕" pitchFamily="50" charset="-127"/>
                  <a:cs typeface="Arial" pitchFamily="34" charset="0"/>
                </a:rPr>
                <a:t>암검진</a:t>
              </a:r>
              <a:r>
                <a:rPr lang="ko-KR" altLang="en-US" sz="2800" b="1" spc="-150" dirty="0" smtClean="0">
                  <a:ln w="11430">
                    <a:noFill/>
                  </a:ln>
                  <a:gradFill>
                    <a:gsLst>
                      <a:gs pos="0">
                        <a:srgbClr val="1E78E6"/>
                      </a:gs>
                      <a:gs pos="50000">
                        <a:srgbClr val="112DA3"/>
                      </a:gs>
                      <a:gs pos="100000">
                        <a:srgbClr val="1F2D5B"/>
                      </a:gs>
                    </a:gsLst>
                    <a:lin ang="5400000" scaled="0"/>
                  </a:gradFill>
                  <a:latin typeface="맑은 고딕" pitchFamily="50" charset="-127"/>
                  <a:ea typeface="맑은 고딕" pitchFamily="50" charset="-127"/>
                  <a:cs typeface="Arial" pitchFamily="34" charset="0"/>
                </a:rPr>
                <a:t> 홍보 스티커 부착</a:t>
              </a:r>
              <a:endParaRPr lang="en-US" altLang="ko-KR" sz="2800" b="1" spc="-150" dirty="0" smtClean="0">
                <a:ln w="11430">
                  <a:noFill/>
                </a:ln>
                <a:gradFill>
                  <a:gsLst>
                    <a:gs pos="0">
                      <a:srgbClr val="1E78E6"/>
                    </a:gs>
                    <a:gs pos="50000">
                      <a:srgbClr val="112DA3"/>
                    </a:gs>
                    <a:gs pos="100000">
                      <a:srgbClr val="1F2D5B"/>
                    </a:gs>
                  </a:gsLst>
                  <a:lin ang="5400000" scaled="0"/>
                </a:gradFill>
                <a:latin typeface="맑은 고딕" pitchFamily="50" charset="-127"/>
                <a:ea typeface="맑은 고딕" pitchFamily="50" charset="-127"/>
                <a:cs typeface="Arial" pitchFamily="34" charset="0"/>
              </a:endParaRPr>
            </a:p>
          </p:txBody>
        </p:sp>
      </p:grpSp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174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1748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662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6628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6630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6632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6634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6636" name="Rectangle 1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6638" name="Rectangle 1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6640" name="Rectangle 1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pSp>
        <p:nvGrpSpPr>
          <p:cNvPr id="4" name="그룹 4"/>
          <p:cNvGrpSpPr>
            <a:grpSpLocks/>
          </p:cNvGrpSpPr>
          <p:nvPr/>
        </p:nvGrpSpPr>
        <p:grpSpPr bwMode="auto">
          <a:xfrm>
            <a:off x="3851920" y="2043113"/>
            <a:ext cx="612775" cy="4814887"/>
            <a:chOff x="4223680" y="1598615"/>
            <a:chExt cx="612778" cy="4525963"/>
          </a:xfrm>
        </p:grpSpPr>
        <p:pic>
          <p:nvPicPr>
            <p:cNvPr id="76" name="Picture 3" descr="I:\01_프레젠테이션\00_프리03\201303_02 닥터_보건복지부\PSD\IMG\line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4744383" y="1598615"/>
              <a:ext cx="92075" cy="45259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7" name="Picture 3" descr="I:\01_프레젠테이션\00_프리03\201303_02 닥터_보건복지부\PSD\IMG\line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 flipH="1">
              <a:off x="4223680" y="1598615"/>
              <a:ext cx="92075" cy="45259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3277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2772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789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37889" name="_x31063760" descr="EMB000021f414ce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27584" y="2276872"/>
            <a:ext cx="2664296" cy="187220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7892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37891" name="_x31064160" descr="EMB000021f414cf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27584" y="4221088"/>
            <a:ext cx="2664296" cy="201622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7894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37893" name="_x31062640" descr="EMB000021f415d7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860032" y="2204864"/>
            <a:ext cx="3456384" cy="19442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7896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37895" name="_x31063840" descr="EMB000021f415d6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860032" y="4221088"/>
            <a:ext cx="3456384" cy="208593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25"/>
          <p:cNvGrpSpPr>
            <a:grpSpLocks/>
          </p:cNvGrpSpPr>
          <p:nvPr/>
        </p:nvGrpSpPr>
        <p:grpSpPr bwMode="auto">
          <a:xfrm>
            <a:off x="0" y="206375"/>
            <a:ext cx="8100392" cy="638175"/>
            <a:chOff x="-21624" y="206191"/>
            <a:chExt cx="3491217" cy="638748"/>
          </a:xfrm>
        </p:grpSpPr>
        <p:sp>
          <p:nvSpPr>
            <p:cNvPr id="8" name="양쪽 모서리가 둥근 사각형 7"/>
            <p:cNvSpPr/>
            <p:nvPr/>
          </p:nvSpPr>
          <p:spPr bwMode="auto">
            <a:xfrm rot="16200000">
              <a:off x="1404611" y="-1220044"/>
              <a:ext cx="638748" cy="3491217"/>
            </a:xfrm>
            <a:prstGeom prst="round2SameRect">
              <a:avLst>
                <a:gd name="adj1" fmla="val 0"/>
                <a:gd name="adj2" fmla="val 50000"/>
              </a:avLst>
            </a:prstGeom>
            <a:solidFill>
              <a:srgbClr val="002060"/>
            </a:solidFill>
            <a:ln>
              <a:noFill/>
            </a:ln>
            <a:effectLst>
              <a:innerShdw blurRad="63500" dist="50800" dir="5400000">
                <a:prstClr val="black">
                  <a:alpha val="38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9" name="직사각형 8"/>
            <p:cNvSpPr/>
            <p:nvPr/>
          </p:nvSpPr>
          <p:spPr bwMode="auto">
            <a:xfrm>
              <a:off x="-21624" y="225258"/>
              <a:ext cx="3411663" cy="52369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42900" indent="-34290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2800" spc="-15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itchFamily="18" charset="-127"/>
                  <a:ea typeface="HY헤드라인M" pitchFamily="18" charset="-127"/>
                </a:rPr>
                <a:t>기관 연계 교육을 통한 전이 유도 도모</a:t>
              </a:r>
              <a:endParaRPr kumimoji="0" lang="ko-KR" altLang="en-US" sz="2800" spc="-15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grpSp>
        <p:nvGrpSpPr>
          <p:cNvPr id="3" name="그룹 71"/>
          <p:cNvGrpSpPr>
            <a:grpSpLocks/>
          </p:cNvGrpSpPr>
          <p:nvPr/>
        </p:nvGrpSpPr>
        <p:grpSpPr bwMode="auto">
          <a:xfrm>
            <a:off x="899592" y="1052736"/>
            <a:ext cx="7200800" cy="741362"/>
            <a:chOff x="760413" y="1042987"/>
            <a:chExt cx="7621587" cy="741363"/>
          </a:xfrm>
        </p:grpSpPr>
        <p:pic>
          <p:nvPicPr>
            <p:cNvPr id="11" name="Picture 2" descr="I:\01_프레젠테이션\00_프리03\201303_02 닥터_보건복지부\PSD\IMG\bar04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760413" y="1042987"/>
              <a:ext cx="7621587" cy="741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2" name="모서리가 둥근 직사각형 11"/>
            <p:cNvSpPr/>
            <p:nvPr/>
          </p:nvSpPr>
          <p:spPr>
            <a:xfrm>
              <a:off x="903287" y="1163060"/>
              <a:ext cx="7335838" cy="476726"/>
            </a:xfrm>
            <a:prstGeom prst="round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  <a:scene3d>
                <a:camera prst="orthographicFront"/>
                <a:lightRig rig="harsh" dir="tl"/>
              </a:scene3d>
              <a:sp3d prstMaterial="flat">
                <a:bevelT w="0" h="0" prst="artDeco"/>
                <a:extrusionClr>
                  <a:schemeClr val="bg1"/>
                </a:extrusionClr>
                <a:contourClr>
                  <a:schemeClr val="bg1"/>
                </a:contourClr>
              </a:sp3d>
            </a:bodyPr>
            <a:lstStyle/>
            <a:p>
              <a:pPr algn="ctr">
                <a:defRPr/>
              </a:pPr>
              <a:r>
                <a:rPr lang="en-US" altLang="ko-KR" sz="2800" b="1" spc="-150" dirty="0" smtClean="0">
                  <a:ln w="11430">
                    <a:noFill/>
                  </a:ln>
                  <a:gradFill>
                    <a:gsLst>
                      <a:gs pos="0">
                        <a:srgbClr val="1E78E6"/>
                      </a:gs>
                      <a:gs pos="50000">
                        <a:srgbClr val="112DA3"/>
                      </a:gs>
                      <a:gs pos="100000">
                        <a:srgbClr val="1F2D5B"/>
                      </a:gs>
                    </a:gsLst>
                    <a:lin ang="5400000" scaled="0"/>
                  </a:gradFill>
                  <a:latin typeface="맑은 고딕" pitchFamily="50" charset="-127"/>
                  <a:ea typeface="맑은 고딕" pitchFamily="50" charset="-127"/>
                  <a:cs typeface="Arial" pitchFamily="34" charset="0"/>
                </a:rPr>
                <a:t>TBN </a:t>
              </a:r>
              <a:r>
                <a:rPr lang="ko-KR" altLang="en-US" sz="2800" b="1" spc="-150" dirty="0" smtClean="0">
                  <a:ln w="11430">
                    <a:noFill/>
                  </a:ln>
                  <a:gradFill>
                    <a:gsLst>
                      <a:gs pos="0">
                        <a:srgbClr val="1E78E6"/>
                      </a:gs>
                      <a:gs pos="50000">
                        <a:srgbClr val="112DA3"/>
                      </a:gs>
                      <a:gs pos="100000">
                        <a:srgbClr val="1F2D5B"/>
                      </a:gs>
                    </a:gsLst>
                    <a:lin ang="5400000" scaled="0"/>
                  </a:gradFill>
                  <a:latin typeface="맑은 고딕" pitchFamily="50" charset="-127"/>
                  <a:ea typeface="맑은 고딕" pitchFamily="50" charset="-127"/>
                  <a:cs typeface="Arial" pitchFamily="34" charset="0"/>
                </a:rPr>
                <a:t>교통방송 라디오를 통한 홍보</a:t>
              </a:r>
              <a:endParaRPr lang="en-US" altLang="ko-KR" sz="2800" b="1" spc="-150" dirty="0" smtClean="0">
                <a:ln w="11430">
                  <a:noFill/>
                </a:ln>
                <a:gradFill>
                  <a:gsLst>
                    <a:gs pos="0">
                      <a:srgbClr val="1E78E6"/>
                    </a:gs>
                    <a:gs pos="50000">
                      <a:srgbClr val="112DA3"/>
                    </a:gs>
                    <a:gs pos="100000">
                      <a:srgbClr val="1F2D5B"/>
                    </a:gs>
                  </a:gsLst>
                  <a:lin ang="5400000" scaled="0"/>
                </a:gradFill>
                <a:latin typeface="맑은 고딕" pitchFamily="50" charset="-127"/>
                <a:ea typeface="맑은 고딕" pitchFamily="50" charset="-127"/>
                <a:cs typeface="Arial" pitchFamily="34" charset="0"/>
              </a:endParaRPr>
            </a:p>
          </p:txBody>
        </p:sp>
      </p:grpSp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174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1748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662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6628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6630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6632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6634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6636" name="Rectangle 1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6638" name="Rectangle 1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6640" name="Rectangle 1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pSp>
        <p:nvGrpSpPr>
          <p:cNvPr id="4" name="그룹 4"/>
          <p:cNvGrpSpPr>
            <a:grpSpLocks/>
          </p:cNvGrpSpPr>
          <p:nvPr/>
        </p:nvGrpSpPr>
        <p:grpSpPr bwMode="auto">
          <a:xfrm>
            <a:off x="4716016" y="2043113"/>
            <a:ext cx="612775" cy="4814887"/>
            <a:chOff x="4223680" y="1598615"/>
            <a:chExt cx="612778" cy="4525963"/>
          </a:xfrm>
        </p:grpSpPr>
        <p:pic>
          <p:nvPicPr>
            <p:cNvPr id="76" name="Picture 3" descr="I:\01_프레젠테이션\00_프리03\201303_02 닥터_보건복지부\PSD\IMG\line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4744383" y="1598615"/>
              <a:ext cx="92075" cy="45259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7" name="Picture 3" descr="I:\01_프레젠테이션\00_프리03\201303_02 닥터_보건복지부\PSD\IMG\line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 flipH="1">
              <a:off x="4223680" y="1598615"/>
              <a:ext cx="92075" cy="45259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3277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2772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789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7892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7894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7896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37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2060848"/>
            <a:ext cx="2667000" cy="173736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9938" name="Picture 2" descr="C:\Users\admin\Desktop\암관리사업\홍보\2014\TBN 라디오\사진\원장님 사진\IMG_0176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076056" y="4293096"/>
            <a:ext cx="3600400" cy="199188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9939" name="Picture 3" descr="C:\Users\admin\Desktop\암관리사업\홍보\2014\TBN 라디오\사진\원장님 사진\소장님1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076056" y="2060848"/>
            <a:ext cx="3600400" cy="208491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1" name="Rectangle 3"/>
          <p:cNvSpPr>
            <a:spLocks noChangeArrowheads="1"/>
          </p:cNvSpPr>
          <p:nvPr/>
        </p:nvSpPr>
        <p:spPr bwMode="auto">
          <a:xfrm>
            <a:off x="1619672" y="4581128"/>
            <a:ext cx="3240360" cy="15311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  <a:scene3d>
              <a:camera prst="orthographicFront"/>
              <a:lightRig rig="threePt" dir="t"/>
            </a:scene3d>
            <a:sp3d>
              <a:bevelT w="1270"/>
            </a:sp3d>
          </a:bodyPr>
          <a:lstStyle/>
          <a:p>
            <a:pPr marL="209550" indent="-209550" defTabSz="1330325" eaLnBrk="0" latinLnBrk="0" hangingPunct="0">
              <a:spcBef>
                <a:spcPts val="600"/>
              </a:spcBef>
              <a:spcAft>
                <a:spcPts val="500"/>
              </a:spcAft>
              <a:buClr>
                <a:srgbClr val="D0A660"/>
              </a:buClr>
              <a:buSzPct val="100000"/>
              <a:buFontTx/>
              <a:buBlip>
                <a:blip r:embed="rId9"/>
              </a:buBlip>
              <a:defRPr/>
            </a:pPr>
            <a:r>
              <a:rPr lang="en-US" altLang="ko-KR" b="1" kern="0" spc="-50" dirty="0" smtClean="0">
                <a:latin typeface="맑은 고딕" pitchFamily="50" charset="-127"/>
                <a:ea typeface="맑은 고딕" pitchFamily="50" charset="-127"/>
              </a:rPr>
              <a:t>2014. 8. 11 ~ 11. 10(3</a:t>
            </a:r>
            <a:r>
              <a:rPr lang="ko-KR" altLang="en-US" b="1" kern="0" spc="-50" dirty="0" smtClean="0">
                <a:latin typeface="맑은 고딕" pitchFamily="50" charset="-127"/>
                <a:ea typeface="맑은 고딕" pitchFamily="50" charset="-127"/>
              </a:rPr>
              <a:t>개월</a:t>
            </a:r>
            <a:r>
              <a:rPr lang="en-US" altLang="ko-KR" b="1" kern="0" spc="-50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marL="209550" indent="-209550" defTabSz="1330325" eaLnBrk="0" latinLnBrk="0" hangingPunct="0">
              <a:spcBef>
                <a:spcPts val="600"/>
              </a:spcBef>
              <a:spcAft>
                <a:spcPts val="500"/>
              </a:spcAft>
              <a:buClr>
                <a:srgbClr val="D0A660"/>
              </a:buClr>
              <a:buSzPct val="100000"/>
              <a:buFontTx/>
              <a:buBlip>
                <a:blip r:embed="rId9"/>
              </a:buBlip>
              <a:defRPr/>
            </a:pPr>
            <a:r>
              <a:rPr lang="ko-KR" altLang="en-US" b="1" kern="0" spc="-50" dirty="0" smtClean="0">
                <a:latin typeface="맑은 고딕" pitchFamily="50" charset="-127"/>
                <a:ea typeface="맑은 고딕" pitchFamily="50" charset="-127"/>
              </a:rPr>
              <a:t>오전 </a:t>
            </a:r>
            <a:r>
              <a:rPr lang="en-US" altLang="ko-KR" b="1" kern="0" spc="-50" dirty="0" smtClean="0">
                <a:latin typeface="맑은 고딕" pitchFamily="50" charset="-127"/>
                <a:ea typeface="맑은 고딕" pitchFamily="50" charset="-127"/>
              </a:rPr>
              <a:t>7</a:t>
            </a:r>
            <a:r>
              <a:rPr lang="ko-KR" altLang="en-US" b="1" kern="0" spc="-50" dirty="0" smtClean="0">
                <a:latin typeface="맑은 고딕" pitchFamily="50" charset="-127"/>
                <a:ea typeface="맑은 고딕" pitchFamily="50" charset="-127"/>
              </a:rPr>
              <a:t>시 </a:t>
            </a:r>
            <a:r>
              <a:rPr lang="en-US" altLang="ko-KR" b="1" kern="0" spc="-50" dirty="0" smtClean="0">
                <a:latin typeface="맑은 고딕" pitchFamily="50" charset="-127"/>
                <a:ea typeface="맑은 고딕" pitchFamily="50" charset="-127"/>
              </a:rPr>
              <a:t>49</a:t>
            </a:r>
            <a:r>
              <a:rPr lang="ko-KR" altLang="en-US" b="1" kern="0" spc="-50" dirty="0" smtClean="0">
                <a:latin typeface="맑은 고딕" pitchFamily="50" charset="-127"/>
                <a:ea typeface="맑은 고딕" pitchFamily="50" charset="-127"/>
              </a:rPr>
              <a:t>분</a:t>
            </a:r>
            <a:r>
              <a:rPr lang="en-US" altLang="ko-KR" b="1" kern="0" spc="-50" dirty="0" smtClean="0">
                <a:latin typeface="맑은 고딕" pitchFamily="50" charset="-127"/>
                <a:ea typeface="맑은 고딕" pitchFamily="50" charset="-127"/>
              </a:rPr>
              <a:t>(1</a:t>
            </a:r>
            <a:r>
              <a:rPr lang="ko-KR" altLang="en-US" b="1" kern="0" spc="-50" dirty="0" smtClean="0">
                <a:latin typeface="맑은 고딕" pitchFamily="50" charset="-127"/>
                <a:ea typeface="맑은 고딕" pitchFamily="50" charset="-127"/>
              </a:rPr>
              <a:t>회</a:t>
            </a:r>
            <a:r>
              <a:rPr lang="en-US" altLang="ko-KR" b="1" kern="0" spc="-50" dirty="0" smtClean="0">
                <a:latin typeface="맑은 고딕" pitchFamily="50" charset="-127"/>
                <a:ea typeface="맑은 고딕" pitchFamily="50" charset="-127"/>
              </a:rPr>
              <a:t>/</a:t>
            </a:r>
            <a:r>
              <a:rPr lang="ko-KR" altLang="en-US" b="1" kern="0" spc="-50" dirty="0" smtClean="0">
                <a:latin typeface="맑은 고딕" pitchFamily="50" charset="-127"/>
                <a:ea typeface="맑은 고딕" pitchFamily="50" charset="-127"/>
              </a:rPr>
              <a:t>일</a:t>
            </a:r>
            <a:r>
              <a:rPr lang="en-US" altLang="ko-KR" b="1" kern="0" spc="-50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marL="209550" indent="-209550" defTabSz="1330325" eaLnBrk="0" latinLnBrk="0" hangingPunct="0">
              <a:spcBef>
                <a:spcPts val="600"/>
              </a:spcBef>
              <a:spcAft>
                <a:spcPts val="500"/>
              </a:spcAft>
              <a:buClr>
                <a:srgbClr val="D0A660"/>
              </a:buClr>
              <a:buSzPct val="100000"/>
              <a:buFontTx/>
              <a:buBlip>
                <a:blip r:embed="rId9"/>
              </a:buBlip>
              <a:defRPr/>
            </a:pPr>
            <a:r>
              <a:rPr lang="en-US" altLang="ko-KR" b="1" kern="0" spc="-50" dirty="0" smtClean="0">
                <a:latin typeface="맑은 고딕" pitchFamily="50" charset="-127"/>
                <a:ea typeface="맑은 고딕" pitchFamily="50" charset="-127"/>
              </a:rPr>
              <a:t>TBN </a:t>
            </a:r>
            <a:r>
              <a:rPr lang="ko-KR" altLang="en-US" b="1" kern="0" spc="-50" dirty="0" smtClean="0">
                <a:latin typeface="맑은 고딕" pitchFamily="50" charset="-127"/>
                <a:ea typeface="맑은 고딕" pitchFamily="50" charset="-127"/>
              </a:rPr>
              <a:t>한국교통방송 부산본부</a:t>
            </a:r>
            <a:endParaRPr lang="en-US" altLang="ko-KR" b="1" kern="0" spc="-50" dirty="0" smtClean="0">
              <a:latin typeface="맑은 고딕" pitchFamily="50" charset="-127"/>
              <a:ea typeface="맑은 고딕" pitchFamily="50" charset="-127"/>
            </a:endParaRPr>
          </a:p>
          <a:p>
            <a:pPr marL="209550" indent="-209550" defTabSz="1330325" eaLnBrk="0" latinLnBrk="0" hangingPunct="0">
              <a:spcBef>
                <a:spcPts val="600"/>
              </a:spcBef>
              <a:spcAft>
                <a:spcPts val="500"/>
              </a:spcAft>
              <a:buClr>
                <a:srgbClr val="D0A660"/>
              </a:buClr>
              <a:buSzPct val="100000"/>
              <a:buFontTx/>
              <a:buBlip>
                <a:blip r:embed="rId9"/>
              </a:buBlip>
              <a:defRPr/>
            </a:pPr>
            <a:r>
              <a:rPr lang="ko-KR" altLang="en-US" b="1" kern="0" spc="-50" dirty="0" err="1" smtClean="0">
                <a:latin typeface="맑은 고딕" pitchFamily="50" charset="-127"/>
                <a:ea typeface="맑은 고딕" pitchFamily="50" charset="-127"/>
              </a:rPr>
              <a:t>부산지역암센터</a:t>
            </a:r>
            <a:r>
              <a:rPr lang="ko-KR" altLang="en-US" b="1" kern="0" spc="-50" dirty="0" smtClean="0">
                <a:latin typeface="맑은 고딕" pitchFamily="50" charset="-127"/>
                <a:ea typeface="맑은 고딕" pitchFamily="50" charset="-127"/>
              </a:rPr>
              <a:t> 소장 정주섭</a:t>
            </a:r>
            <a:endParaRPr lang="en-US" altLang="ko-KR" b="1" kern="0" spc="-5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2" name="AutoShape 20"/>
          <p:cNvSpPr>
            <a:spLocks noChangeArrowheads="1"/>
          </p:cNvSpPr>
          <p:nvPr/>
        </p:nvSpPr>
        <p:spPr bwMode="auto">
          <a:xfrm>
            <a:off x="323528" y="4941168"/>
            <a:ext cx="1001783" cy="321195"/>
          </a:xfrm>
          <a:prstGeom prst="roundRect">
            <a:avLst>
              <a:gd name="adj" fmla="val 50000"/>
            </a:avLst>
          </a:prstGeom>
          <a:solidFill>
            <a:srgbClr val="5E9C64"/>
          </a:solidFill>
          <a:ln w="539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scene3d>
              <a:camera prst="orthographicFront"/>
              <a:lightRig rig="threePt" dir="t"/>
            </a:scene3d>
            <a:sp3d>
              <a:bevelT w="1270" h="6350"/>
            </a:sp3d>
          </a:bodyPr>
          <a:lstStyle/>
          <a:p>
            <a:pPr algn="ctr" latinLnBrk="0">
              <a:defRPr/>
            </a:pPr>
            <a:r>
              <a:rPr lang="ko-KR" altLang="en-US" b="1" spc="-50" dirty="0" smtClean="0">
                <a:solidFill>
                  <a:schemeClr val="bg1"/>
                </a:solidFill>
              </a:rPr>
              <a:t>송출시간</a:t>
            </a:r>
            <a:endParaRPr lang="ko-KR" altLang="en-US" b="1" spc="-50" dirty="0">
              <a:solidFill>
                <a:schemeClr val="bg1"/>
              </a:solidFill>
            </a:endParaRPr>
          </a:p>
        </p:txBody>
      </p:sp>
      <p:sp>
        <p:nvSpPr>
          <p:cNvPr id="43" name="AutoShape 20"/>
          <p:cNvSpPr>
            <a:spLocks noChangeArrowheads="1"/>
          </p:cNvSpPr>
          <p:nvPr/>
        </p:nvSpPr>
        <p:spPr bwMode="auto">
          <a:xfrm>
            <a:off x="323528" y="4581128"/>
            <a:ext cx="1001783" cy="321195"/>
          </a:xfrm>
          <a:prstGeom prst="roundRect">
            <a:avLst>
              <a:gd name="adj" fmla="val 50000"/>
            </a:avLst>
          </a:prstGeom>
          <a:solidFill>
            <a:srgbClr val="5E9C64"/>
          </a:solidFill>
          <a:ln w="539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scene3d>
              <a:camera prst="orthographicFront"/>
              <a:lightRig rig="threePt" dir="t"/>
            </a:scene3d>
            <a:sp3d>
              <a:bevelT w="1270" h="6350"/>
            </a:sp3d>
          </a:bodyPr>
          <a:lstStyle/>
          <a:p>
            <a:pPr algn="ctr" latinLnBrk="0">
              <a:defRPr/>
            </a:pPr>
            <a:r>
              <a:rPr lang="ko-KR" altLang="en-US" b="1" spc="-50" dirty="0" smtClean="0">
                <a:solidFill>
                  <a:schemeClr val="bg1"/>
                </a:solidFill>
              </a:rPr>
              <a:t>광고기간</a:t>
            </a:r>
            <a:endParaRPr lang="ko-KR" altLang="en-US" b="1" spc="-50" dirty="0">
              <a:solidFill>
                <a:schemeClr val="bg1"/>
              </a:solidFill>
            </a:endParaRPr>
          </a:p>
        </p:txBody>
      </p:sp>
      <p:sp>
        <p:nvSpPr>
          <p:cNvPr id="44" name="AutoShape 20"/>
          <p:cNvSpPr>
            <a:spLocks noChangeArrowheads="1"/>
          </p:cNvSpPr>
          <p:nvPr/>
        </p:nvSpPr>
        <p:spPr bwMode="auto">
          <a:xfrm>
            <a:off x="323528" y="5373216"/>
            <a:ext cx="1001783" cy="321195"/>
          </a:xfrm>
          <a:prstGeom prst="roundRect">
            <a:avLst>
              <a:gd name="adj" fmla="val 50000"/>
            </a:avLst>
          </a:prstGeom>
          <a:solidFill>
            <a:srgbClr val="5E9C64"/>
          </a:solidFill>
          <a:ln w="539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scene3d>
              <a:camera prst="orthographicFront"/>
              <a:lightRig rig="threePt" dir="t"/>
            </a:scene3d>
            <a:sp3d>
              <a:bevelT w="1270" h="6350"/>
            </a:sp3d>
          </a:bodyPr>
          <a:lstStyle/>
          <a:p>
            <a:pPr algn="ctr" latinLnBrk="0">
              <a:defRPr/>
            </a:pPr>
            <a:r>
              <a:rPr lang="ko-KR" altLang="en-US" b="1" spc="-50" dirty="0" smtClean="0">
                <a:solidFill>
                  <a:schemeClr val="bg1"/>
                </a:solidFill>
              </a:rPr>
              <a:t>방송사</a:t>
            </a:r>
            <a:endParaRPr lang="ko-KR" altLang="en-US" b="1" spc="-50" dirty="0">
              <a:solidFill>
                <a:schemeClr val="bg1"/>
              </a:solidFill>
            </a:endParaRPr>
          </a:p>
        </p:txBody>
      </p:sp>
      <p:sp>
        <p:nvSpPr>
          <p:cNvPr id="45" name="AutoShape 20"/>
          <p:cNvSpPr>
            <a:spLocks noChangeArrowheads="1"/>
          </p:cNvSpPr>
          <p:nvPr/>
        </p:nvSpPr>
        <p:spPr bwMode="auto">
          <a:xfrm>
            <a:off x="323528" y="5733256"/>
            <a:ext cx="1001783" cy="321195"/>
          </a:xfrm>
          <a:prstGeom prst="roundRect">
            <a:avLst>
              <a:gd name="adj" fmla="val 50000"/>
            </a:avLst>
          </a:prstGeom>
          <a:solidFill>
            <a:srgbClr val="5E9C64"/>
          </a:solidFill>
          <a:ln w="539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scene3d>
              <a:camera prst="orthographicFront"/>
              <a:lightRig rig="threePt" dir="t"/>
            </a:scene3d>
            <a:sp3d>
              <a:bevelT w="1270" h="6350"/>
            </a:sp3d>
          </a:bodyPr>
          <a:lstStyle/>
          <a:p>
            <a:pPr algn="ctr" latinLnBrk="0">
              <a:defRPr/>
            </a:pPr>
            <a:r>
              <a:rPr lang="ko-KR" altLang="en-US" b="1" spc="-50" dirty="0" smtClean="0">
                <a:solidFill>
                  <a:schemeClr val="bg1"/>
                </a:solidFill>
              </a:rPr>
              <a:t>성우</a:t>
            </a:r>
            <a:endParaRPr lang="ko-KR" altLang="en-US" b="1" spc="-5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25"/>
          <p:cNvGrpSpPr>
            <a:grpSpLocks/>
          </p:cNvGrpSpPr>
          <p:nvPr/>
        </p:nvGrpSpPr>
        <p:grpSpPr bwMode="auto">
          <a:xfrm>
            <a:off x="0" y="206375"/>
            <a:ext cx="8100392" cy="638175"/>
            <a:chOff x="-21624" y="206191"/>
            <a:chExt cx="3491217" cy="638748"/>
          </a:xfrm>
        </p:grpSpPr>
        <p:sp>
          <p:nvSpPr>
            <p:cNvPr id="8" name="양쪽 모서리가 둥근 사각형 7"/>
            <p:cNvSpPr/>
            <p:nvPr/>
          </p:nvSpPr>
          <p:spPr bwMode="auto">
            <a:xfrm rot="16200000">
              <a:off x="1404611" y="-1220044"/>
              <a:ext cx="638748" cy="3491217"/>
            </a:xfrm>
            <a:prstGeom prst="round2SameRect">
              <a:avLst>
                <a:gd name="adj1" fmla="val 0"/>
                <a:gd name="adj2" fmla="val 50000"/>
              </a:avLst>
            </a:prstGeom>
            <a:solidFill>
              <a:srgbClr val="002060"/>
            </a:solidFill>
            <a:ln>
              <a:noFill/>
            </a:ln>
            <a:effectLst>
              <a:innerShdw blurRad="63500" dist="50800" dir="5400000">
                <a:prstClr val="black">
                  <a:alpha val="38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9" name="직사각형 8"/>
            <p:cNvSpPr/>
            <p:nvPr/>
          </p:nvSpPr>
          <p:spPr bwMode="auto">
            <a:xfrm>
              <a:off x="-21624" y="225258"/>
              <a:ext cx="3411663" cy="52369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42900" indent="-34290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2800" spc="-15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itchFamily="18" charset="-127"/>
                  <a:ea typeface="HY헤드라인M" pitchFamily="18" charset="-127"/>
                </a:rPr>
                <a:t>기관 연계 교육을 통한 전이 유도 도모</a:t>
              </a:r>
              <a:endParaRPr kumimoji="0" lang="ko-KR" altLang="en-US" sz="2800" spc="-15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grpSp>
        <p:nvGrpSpPr>
          <p:cNvPr id="3" name="그룹 71"/>
          <p:cNvGrpSpPr>
            <a:grpSpLocks/>
          </p:cNvGrpSpPr>
          <p:nvPr/>
        </p:nvGrpSpPr>
        <p:grpSpPr bwMode="auto">
          <a:xfrm>
            <a:off x="1" y="1042988"/>
            <a:ext cx="9144000" cy="1073526"/>
            <a:chOff x="760413" y="1042987"/>
            <a:chExt cx="7621587" cy="1073527"/>
          </a:xfrm>
        </p:grpSpPr>
        <p:pic>
          <p:nvPicPr>
            <p:cNvPr id="11" name="Picture 2" descr="I:\01_프레젠테이션\00_프리03\201303_02 닥터_보건복지부\PSD\IMG\bar04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760413" y="1042987"/>
              <a:ext cx="7621587" cy="741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2" name="모서리가 둥근 직사각형 11"/>
            <p:cNvSpPr/>
            <p:nvPr/>
          </p:nvSpPr>
          <p:spPr>
            <a:xfrm>
              <a:off x="903287" y="1163060"/>
              <a:ext cx="7335838" cy="953454"/>
            </a:xfrm>
            <a:prstGeom prst="round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  <a:scene3d>
                <a:camera prst="orthographicFront"/>
                <a:lightRig rig="harsh" dir="tl"/>
              </a:scene3d>
              <a:sp3d prstMaterial="flat">
                <a:bevelT w="0" h="0" prst="artDeco"/>
                <a:extrusionClr>
                  <a:schemeClr val="bg1"/>
                </a:extrusionClr>
                <a:contourClr>
                  <a:schemeClr val="bg1"/>
                </a:contourClr>
              </a:sp3d>
            </a:bodyPr>
            <a:lstStyle/>
            <a:p>
              <a:pPr algn="ctr">
                <a:defRPr/>
              </a:pPr>
              <a:r>
                <a:rPr lang="ko-KR" altLang="en-US" sz="2800" b="1" spc="-150" dirty="0" err="1" smtClean="0">
                  <a:ln w="11430">
                    <a:noFill/>
                  </a:ln>
                  <a:gradFill>
                    <a:gsLst>
                      <a:gs pos="0">
                        <a:srgbClr val="1E78E6"/>
                      </a:gs>
                      <a:gs pos="50000">
                        <a:srgbClr val="112DA3"/>
                      </a:gs>
                      <a:gs pos="100000">
                        <a:srgbClr val="1F2D5B"/>
                      </a:gs>
                    </a:gsLst>
                    <a:lin ang="5400000" scaled="0"/>
                  </a:gradFill>
                  <a:latin typeface="맑은 고딕" pitchFamily="50" charset="-127"/>
                  <a:ea typeface="맑은 고딕" pitchFamily="50" charset="-127"/>
                  <a:cs typeface="Arial" pitchFamily="34" charset="0"/>
                </a:rPr>
                <a:t>통반장님과</a:t>
              </a:r>
              <a:r>
                <a:rPr lang="ko-KR" altLang="en-US" sz="2800" b="1" spc="-150" dirty="0" smtClean="0">
                  <a:ln w="11430">
                    <a:noFill/>
                  </a:ln>
                  <a:gradFill>
                    <a:gsLst>
                      <a:gs pos="0">
                        <a:srgbClr val="1E78E6"/>
                      </a:gs>
                      <a:gs pos="50000">
                        <a:srgbClr val="112DA3"/>
                      </a:gs>
                      <a:gs pos="100000">
                        <a:srgbClr val="1F2D5B"/>
                      </a:gs>
                    </a:gsLst>
                    <a:lin ang="5400000" scaled="0"/>
                  </a:gradFill>
                  <a:latin typeface="맑은 고딕" pitchFamily="50" charset="-127"/>
                  <a:ea typeface="맑은 고딕" pitchFamily="50" charset="-127"/>
                  <a:cs typeface="Arial" pitchFamily="34" charset="0"/>
                </a:rPr>
                <a:t> 함께하는 </a:t>
              </a:r>
              <a:r>
                <a:rPr lang="ko-KR" altLang="en-US" sz="2800" b="1" spc="-150" dirty="0" err="1" smtClean="0">
                  <a:ln w="11430">
                    <a:noFill/>
                  </a:ln>
                  <a:gradFill>
                    <a:gsLst>
                      <a:gs pos="0">
                        <a:srgbClr val="1E78E6"/>
                      </a:gs>
                      <a:gs pos="50000">
                        <a:srgbClr val="112DA3"/>
                      </a:gs>
                      <a:gs pos="100000">
                        <a:srgbClr val="1F2D5B"/>
                      </a:gs>
                    </a:gsLst>
                    <a:lin ang="5400000" scaled="0"/>
                  </a:gradFill>
                  <a:latin typeface="맑은 고딕" pitchFamily="50" charset="-127"/>
                  <a:ea typeface="맑은 고딕" pitchFamily="50" charset="-127"/>
                  <a:cs typeface="Arial" pitchFamily="34" charset="0"/>
                </a:rPr>
                <a:t>암조기검진</a:t>
              </a:r>
              <a:r>
                <a:rPr lang="ko-KR" altLang="en-US" sz="2800" b="1" spc="-150" dirty="0" smtClean="0">
                  <a:ln w="11430">
                    <a:noFill/>
                  </a:ln>
                  <a:gradFill>
                    <a:gsLst>
                      <a:gs pos="0">
                        <a:srgbClr val="1E78E6"/>
                      </a:gs>
                      <a:gs pos="50000">
                        <a:srgbClr val="112DA3"/>
                      </a:gs>
                      <a:gs pos="100000">
                        <a:srgbClr val="1F2D5B"/>
                      </a:gs>
                    </a:gsLst>
                    <a:lin ang="5400000" scaled="0"/>
                  </a:gradFill>
                  <a:latin typeface="맑은 고딕" pitchFamily="50" charset="-127"/>
                  <a:ea typeface="맑은 고딕" pitchFamily="50" charset="-127"/>
                  <a:cs typeface="Arial" pitchFamily="34" charset="0"/>
                </a:rPr>
                <a:t> 활성화를 위한 세미나</a:t>
              </a:r>
              <a:endParaRPr lang="en-US" altLang="ko-KR" sz="2800" b="1" spc="-150" dirty="0" smtClean="0">
                <a:ln w="11430">
                  <a:noFill/>
                </a:ln>
                <a:gradFill>
                  <a:gsLst>
                    <a:gs pos="0">
                      <a:srgbClr val="1E78E6"/>
                    </a:gs>
                    <a:gs pos="50000">
                      <a:srgbClr val="112DA3"/>
                    </a:gs>
                    <a:gs pos="100000">
                      <a:srgbClr val="1F2D5B"/>
                    </a:gs>
                  </a:gsLst>
                  <a:lin ang="5400000" scaled="0"/>
                </a:gradFill>
                <a:latin typeface="맑은 고딕" pitchFamily="50" charset="-127"/>
                <a:ea typeface="맑은 고딕" pitchFamily="50" charset="-127"/>
                <a:cs typeface="Arial" pitchFamily="34" charset="0"/>
              </a:endParaRPr>
            </a:p>
          </p:txBody>
        </p:sp>
      </p:grpSp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174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1748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662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6628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6630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6632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6634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6636" name="Rectangle 1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6638" name="Rectangle 1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6640" name="Rectangle 1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54" name="Rectangle 3"/>
          <p:cNvSpPr>
            <a:spLocks noChangeArrowheads="1"/>
          </p:cNvSpPr>
          <p:nvPr/>
        </p:nvSpPr>
        <p:spPr bwMode="auto">
          <a:xfrm>
            <a:off x="5220072" y="2420888"/>
            <a:ext cx="3744416" cy="305724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  <a:scene3d>
              <a:camera prst="orthographicFront"/>
              <a:lightRig rig="threePt" dir="t"/>
            </a:scene3d>
            <a:sp3d>
              <a:bevelT w="1270"/>
            </a:sp3d>
          </a:bodyPr>
          <a:lstStyle/>
          <a:p>
            <a:pPr marL="209550" indent="-209550" defTabSz="1330325" eaLnBrk="0" latinLnBrk="0" hangingPunct="0">
              <a:spcBef>
                <a:spcPts val="600"/>
              </a:spcBef>
              <a:spcAft>
                <a:spcPts val="500"/>
              </a:spcAft>
              <a:buClr>
                <a:srgbClr val="D0A660"/>
              </a:buClr>
              <a:buSzPct val="100000"/>
              <a:buFontTx/>
              <a:buBlip>
                <a:blip r:embed="rId4"/>
              </a:buBlip>
              <a:defRPr/>
            </a:pPr>
            <a:r>
              <a:rPr lang="ko-KR" altLang="en-US" b="1" kern="0" spc="-50" dirty="0" smtClean="0">
                <a:latin typeface="맑은 고딕" pitchFamily="50" charset="-127"/>
                <a:ea typeface="맑은 고딕" pitchFamily="50" charset="-127"/>
              </a:rPr>
              <a:t>부산광역시 및 </a:t>
            </a:r>
            <a:r>
              <a:rPr lang="en-US" altLang="ko-KR" b="1" kern="0" spc="-50" dirty="0" smtClean="0">
                <a:latin typeface="맑은 고딕" pitchFamily="50" charset="-127"/>
                <a:ea typeface="맑은 고딕" pitchFamily="50" charset="-127"/>
              </a:rPr>
              <a:t>16</a:t>
            </a:r>
            <a:r>
              <a:rPr lang="ko-KR" altLang="en-US" b="1" kern="0" spc="-50" dirty="0" smtClean="0">
                <a:latin typeface="맑은 고딕" pitchFamily="50" charset="-127"/>
                <a:ea typeface="맑은 고딕" pitchFamily="50" charset="-127"/>
              </a:rPr>
              <a:t>개 구군 보건소</a:t>
            </a:r>
            <a:r>
              <a:rPr lang="en-US" altLang="ko-KR" b="1" kern="0" spc="-50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b="1" kern="0" spc="-50" dirty="0" smtClean="0">
                <a:latin typeface="맑은 고딕" pitchFamily="50" charset="-127"/>
                <a:ea typeface="맑은 고딕" pitchFamily="50" charset="-127"/>
              </a:rPr>
              <a:t>국민건강보험공단 부산지역본부</a:t>
            </a:r>
            <a:endParaRPr lang="en-US" altLang="ko-KR" b="1" kern="0" spc="-50" dirty="0" smtClean="0">
              <a:latin typeface="맑은 고딕" pitchFamily="50" charset="-127"/>
              <a:ea typeface="맑은 고딕" pitchFamily="50" charset="-127"/>
            </a:endParaRPr>
          </a:p>
          <a:p>
            <a:pPr marL="209550" indent="-209550" defTabSz="1330325" eaLnBrk="0" latinLnBrk="0" hangingPunct="0">
              <a:spcBef>
                <a:spcPts val="600"/>
              </a:spcBef>
              <a:spcAft>
                <a:spcPts val="500"/>
              </a:spcAft>
              <a:buClr>
                <a:srgbClr val="D0A660"/>
              </a:buClr>
              <a:buSzPct val="100000"/>
              <a:buFontTx/>
              <a:buBlip>
                <a:blip r:embed="rId4"/>
              </a:buBlip>
              <a:defRPr/>
            </a:pPr>
            <a:r>
              <a:rPr lang="ko-KR" altLang="en-US" b="1" kern="0" spc="-50" dirty="0" smtClean="0">
                <a:latin typeface="맑은 고딕" pitchFamily="50" charset="-127"/>
                <a:ea typeface="맑은 고딕" pitchFamily="50" charset="-127"/>
              </a:rPr>
              <a:t>부산광역시 및 보건소 협조를 통한 </a:t>
            </a:r>
            <a:r>
              <a:rPr lang="ko-KR" altLang="en-US" b="1" kern="0" spc="-50" dirty="0" err="1" smtClean="0">
                <a:latin typeface="맑은 고딕" pitchFamily="50" charset="-127"/>
                <a:ea typeface="맑은 고딕" pitchFamily="50" charset="-127"/>
              </a:rPr>
              <a:t>통반장</a:t>
            </a:r>
            <a:r>
              <a:rPr lang="ko-KR" altLang="en-US" b="1" kern="0" spc="-50" dirty="0" smtClean="0">
                <a:latin typeface="맑은 고딕" pitchFamily="50" charset="-127"/>
                <a:ea typeface="맑은 고딕" pitchFamily="50" charset="-127"/>
              </a:rPr>
              <a:t> 모집 홍보</a:t>
            </a:r>
            <a:endParaRPr lang="en-US" altLang="ko-KR" b="1" kern="0" spc="-50" dirty="0" smtClean="0">
              <a:latin typeface="맑은 고딕" pitchFamily="50" charset="-127"/>
              <a:ea typeface="맑은 고딕" pitchFamily="50" charset="-127"/>
            </a:endParaRPr>
          </a:p>
          <a:p>
            <a:pPr marL="209550" indent="-209550" defTabSz="1330325" eaLnBrk="0" latinLnBrk="0" hangingPunct="0">
              <a:spcBef>
                <a:spcPts val="600"/>
              </a:spcBef>
              <a:spcAft>
                <a:spcPts val="500"/>
              </a:spcAft>
              <a:buClr>
                <a:srgbClr val="D0A660"/>
              </a:buClr>
              <a:buSzPct val="100000"/>
              <a:buFontTx/>
              <a:buBlip>
                <a:blip r:embed="rId4"/>
              </a:buBlip>
              <a:defRPr/>
            </a:pPr>
            <a:r>
              <a:rPr lang="ko-KR" altLang="en-US" b="1" kern="0" spc="-50" dirty="0" smtClean="0">
                <a:latin typeface="맑은 고딕" pitchFamily="50" charset="-127"/>
                <a:ea typeface="맑은 고딕" pitchFamily="50" charset="-127"/>
              </a:rPr>
              <a:t>연 </a:t>
            </a:r>
            <a:r>
              <a:rPr lang="en-US" altLang="ko-KR" b="1" kern="0" spc="-50" dirty="0" smtClean="0"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b="1" kern="0" spc="-50" dirty="0" smtClean="0">
                <a:latin typeface="맑은 고딕" pitchFamily="50" charset="-127"/>
                <a:ea typeface="맑은 고딕" pitchFamily="50" charset="-127"/>
              </a:rPr>
              <a:t>회</a:t>
            </a:r>
            <a:endParaRPr lang="en-US" altLang="ko-KR" b="1" kern="0" spc="-50" dirty="0" smtClean="0">
              <a:latin typeface="맑은 고딕" pitchFamily="50" charset="-127"/>
              <a:ea typeface="맑은 고딕" pitchFamily="50" charset="-127"/>
            </a:endParaRPr>
          </a:p>
          <a:p>
            <a:pPr marL="209550" indent="-209550" defTabSz="1330325" eaLnBrk="0" latinLnBrk="0" hangingPunct="0">
              <a:spcBef>
                <a:spcPts val="600"/>
              </a:spcBef>
              <a:spcAft>
                <a:spcPts val="500"/>
              </a:spcAft>
              <a:buClr>
                <a:srgbClr val="D0A660"/>
              </a:buClr>
              <a:buSzPct val="100000"/>
              <a:buFontTx/>
              <a:buBlip>
                <a:blip r:embed="rId4"/>
              </a:buBlip>
              <a:defRPr/>
            </a:pPr>
            <a:r>
              <a:rPr lang="ko-KR" altLang="en-US" b="1" kern="0" spc="-50" dirty="0" smtClean="0">
                <a:latin typeface="맑은 고딕" pitchFamily="50" charset="-127"/>
                <a:ea typeface="맑은 고딕" pitchFamily="50" charset="-127"/>
              </a:rPr>
              <a:t>부산지역 </a:t>
            </a:r>
            <a:r>
              <a:rPr lang="en-US" altLang="ko-KR" b="1" kern="0" spc="-50" dirty="0" smtClean="0">
                <a:latin typeface="맑은 고딕" pitchFamily="50" charset="-127"/>
                <a:ea typeface="맑은 고딕" pitchFamily="50" charset="-127"/>
              </a:rPr>
              <a:t>16</a:t>
            </a:r>
            <a:r>
              <a:rPr lang="ko-KR" altLang="en-US" b="1" kern="0" spc="-50" dirty="0" smtClean="0">
                <a:latin typeface="맑은 고딕" pitchFamily="50" charset="-127"/>
                <a:ea typeface="맑은 고딕" pitchFamily="50" charset="-127"/>
              </a:rPr>
              <a:t>개 구군 </a:t>
            </a:r>
            <a:r>
              <a:rPr lang="ko-KR" altLang="en-US" b="1" kern="0" spc="-50" dirty="0" err="1" smtClean="0">
                <a:latin typeface="맑은 고딕" pitchFamily="50" charset="-127"/>
                <a:ea typeface="맑은 고딕" pitchFamily="50" charset="-127"/>
              </a:rPr>
              <a:t>통반장</a:t>
            </a:r>
            <a:r>
              <a:rPr lang="ko-KR" altLang="en-US" b="1" kern="0" spc="-5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b="1" kern="0" spc="-50" dirty="0" smtClean="0">
                <a:latin typeface="맑은 고딕" pitchFamily="50" charset="-127"/>
                <a:ea typeface="맑은 고딕" pitchFamily="50" charset="-127"/>
              </a:rPr>
              <a:t>130</a:t>
            </a:r>
            <a:r>
              <a:rPr lang="ko-KR" altLang="en-US" b="1" kern="0" spc="-50" dirty="0" smtClean="0">
                <a:latin typeface="맑은 고딕" pitchFamily="50" charset="-127"/>
                <a:ea typeface="맑은 고딕" pitchFamily="50" charset="-127"/>
              </a:rPr>
              <a:t>명</a:t>
            </a:r>
            <a:endParaRPr lang="en-US" altLang="ko-KR" b="1" kern="0" spc="-50" dirty="0" smtClean="0">
              <a:latin typeface="맑은 고딕" pitchFamily="50" charset="-127"/>
              <a:ea typeface="맑은 고딕" pitchFamily="50" charset="-127"/>
            </a:endParaRPr>
          </a:p>
          <a:p>
            <a:pPr marL="209550" indent="-209550" defTabSz="1330325" eaLnBrk="0" latinLnBrk="0" hangingPunct="0">
              <a:spcBef>
                <a:spcPts val="600"/>
              </a:spcBef>
              <a:spcAft>
                <a:spcPts val="500"/>
              </a:spcAft>
              <a:buClr>
                <a:srgbClr val="D0A660"/>
              </a:buClr>
              <a:buSzPct val="100000"/>
              <a:buFontTx/>
              <a:buBlip>
                <a:blip r:embed="rId4"/>
              </a:buBlip>
              <a:defRPr/>
            </a:pPr>
            <a:r>
              <a:rPr lang="ko-KR" altLang="en-US" b="1" kern="0" spc="-50" dirty="0" smtClean="0">
                <a:latin typeface="맑은 고딕" pitchFamily="50" charset="-127"/>
                <a:ea typeface="맑은 고딕" pitchFamily="50" charset="-127"/>
              </a:rPr>
              <a:t>암 예방과 검진을 통한 </a:t>
            </a:r>
            <a:r>
              <a:rPr lang="ko-KR" altLang="en-US" b="1" kern="0" spc="-50" dirty="0" err="1" smtClean="0">
                <a:latin typeface="맑은 고딕" pitchFamily="50" charset="-127"/>
                <a:ea typeface="맑은 고딕" pitchFamily="50" charset="-127"/>
              </a:rPr>
              <a:t>건강지키기</a:t>
            </a:r>
            <a:r>
              <a:rPr lang="en-US" altLang="ko-KR" b="1" kern="0" spc="-50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b="1" kern="0" spc="-50" dirty="0" err="1" smtClean="0">
                <a:latin typeface="맑은 고딕" pitchFamily="50" charset="-127"/>
                <a:ea typeface="맑은 고딕" pitchFamily="50" charset="-127"/>
              </a:rPr>
              <a:t>국가암검진</a:t>
            </a:r>
            <a:r>
              <a:rPr lang="ko-KR" altLang="en-US" b="1" kern="0" spc="-50" dirty="0" smtClean="0">
                <a:latin typeface="맑은 고딕" pitchFamily="50" charset="-127"/>
                <a:ea typeface="맑은 고딕" pitchFamily="50" charset="-127"/>
              </a:rPr>
              <a:t> 프로그램 안내</a:t>
            </a:r>
            <a:r>
              <a:rPr lang="en-US" altLang="ko-KR" b="1" kern="0" spc="-50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b="1" kern="0" spc="-50" dirty="0" smtClean="0">
                <a:latin typeface="맑은 고딕" pitchFamily="50" charset="-127"/>
                <a:ea typeface="맑은 고딕" pitchFamily="50" charset="-127"/>
              </a:rPr>
              <a:t>특강</a:t>
            </a:r>
            <a:r>
              <a:rPr lang="en-US" altLang="ko-KR" b="1" kern="0" spc="-50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b="1" kern="0" spc="-50" dirty="0" err="1" smtClean="0">
                <a:latin typeface="맑은 고딕" pitchFamily="50" charset="-127"/>
                <a:ea typeface="맑은 고딕" pitchFamily="50" charset="-127"/>
              </a:rPr>
              <a:t>웰빙</a:t>
            </a:r>
            <a:r>
              <a:rPr lang="ko-KR" altLang="en-US" b="1" kern="0" spc="-5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b="1" kern="0" spc="-50" dirty="0" err="1" smtClean="0">
                <a:latin typeface="맑은 고딕" pitchFamily="50" charset="-127"/>
                <a:ea typeface="맑은 고딕" pitchFamily="50" charset="-127"/>
              </a:rPr>
              <a:t>암예방</a:t>
            </a:r>
            <a:r>
              <a:rPr lang="ko-KR" altLang="en-US" b="1" kern="0" spc="-50" dirty="0" smtClean="0">
                <a:latin typeface="맑은 고딕" pitchFamily="50" charset="-127"/>
                <a:ea typeface="맑은 고딕" pitchFamily="50" charset="-127"/>
              </a:rPr>
              <a:t> 식단</a:t>
            </a:r>
            <a:r>
              <a:rPr lang="en-US" altLang="ko-KR" b="1" kern="0" spc="-50" dirty="0" smtClean="0">
                <a:latin typeface="맑은 고딕" pitchFamily="50" charset="-127"/>
                <a:ea typeface="맑은 고딕" pitchFamily="50" charset="-127"/>
              </a:rPr>
              <a:t>), </a:t>
            </a:r>
            <a:r>
              <a:rPr lang="ko-KR" altLang="en-US" b="1" kern="0" spc="-50" dirty="0" smtClean="0">
                <a:latin typeface="맑은 고딕" pitchFamily="50" charset="-127"/>
                <a:ea typeface="맑은 고딕" pitchFamily="50" charset="-127"/>
              </a:rPr>
              <a:t>질의 응답</a:t>
            </a:r>
            <a:endParaRPr lang="en-US" altLang="ko-KR" b="1" kern="0" spc="-5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5" name="AutoShape 20"/>
          <p:cNvSpPr>
            <a:spLocks noChangeArrowheads="1"/>
          </p:cNvSpPr>
          <p:nvPr/>
        </p:nvSpPr>
        <p:spPr bwMode="auto">
          <a:xfrm>
            <a:off x="3923928" y="3068960"/>
            <a:ext cx="1157617" cy="321195"/>
          </a:xfrm>
          <a:prstGeom prst="roundRect">
            <a:avLst>
              <a:gd name="adj" fmla="val 50000"/>
            </a:avLst>
          </a:prstGeom>
          <a:solidFill>
            <a:srgbClr val="5E9C64"/>
          </a:solidFill>
          <a:ln w="539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scene3d>
              <a:camera prst="orthographicFront"/>
              <a:lightRig rig="threePt" dir="t"/>
            </a:scene3d>
            <a:sp3d>
              <a:bevelT w="1270" h="6350"/>
            </a:sp3d>
          </a:bodyPr>
          <a:lstStyle/>
          <a:p>
            <a:pPr algn="ctr" latinLnBrk="0">
              <a:defRPr/>
            </a:pPr>
            <a:r>
              <a:rPr lang="ko-KR" altLang="en-US" b="1" spc="-50" dirty="0" smtClean="0">
                <a:solidFill>
                  <a:schemeClr val="bg1"/>
                </a:solidFill>
              </a:rPr>
              <a:t>운영방법</a:t>
            </a:r>
            <a:endParaRPr lang="ko-KR" altLang="en-US" b="1" spc="-50" dirty="0">
              <a:solidFill>
                <a:schemeClr val="bg1"/>
              </a:solidFill>
            </a:endParaRPr>
          </a:p>
        </p:txBody>
      </p:sp>
      <p:sp>
        <p:nvSpPr>
          <p:cNvPr id="60" name="AutoShape 20"/>
          <p:cNvSpPr>
            <a:spLocks noChangeArrowheads="1"/>
          </p:cNvSpPr>
          <p:nvPr/>
        </p:nvSpPr>
        <p:spPr bwMode="auto">
          <a:xfrm>
            <a:off x="3923928" y="2420888"/>
            <a:ext cx="1157617" cy="321195"/>
          </a:xfrm>
          <a:prstGeom prst="roundRect">
            <a:avLst>
              <a:gd name="adj" fmla="val 50000"/>
            </a:avLst>
          </a:prstGeom>
          <a:solidFill>
            <a:srgbClr val="5E9C64"/>
          </a:solidFill>
          <a:ln w="539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scene3d>
              <a:camera prst="orthographicFront"/>
              <a:lightRig rig="threePt" dir="t"/>
            </a:scene3d>
            <a:sp3d>
              <a:bevelT w="1270" h="6350"/>
            </a:sp3d>
          </a:bodyPr>
          <a:lstStyle/>
          <a:p>
            <a:pPr algn="ctr" latinLnBrk="0">
              <a:defRPr/>
            </a:pPr>
            <a:r>
              <a:rPr lang="ko-KR" altLang="en-US" b="1" spc="-50" dirty="0" smtClean="0">
                <a:solidFill>
                  <a:schemeClr val="bg1"/>
                </a:solidFill>
              </a:rPr>
              <a:t>연계기관</a:t>
            </a:r>
            <a:endParaRPr lang="ko-KR" altLang="en-US" b="1" spc="-50" dirty="0">
              <a:solidFill>
                <a:schemeClr val="bg1"/>
              </a:solidFill>
            </a:endParaRPr>
          </a:p>
        </p:txBody>
      </p:sp>
      <p:sp>
        <p:nvSpPr>
          <p:cNvPr id="65" name="AutoShape 20"/>
          <p:cNvSpPr>
            <a:spLocks noChangeArrowheads="1"/>
          </p:cNvSpPr>
          <p:nvPr/>
        </p:nvSpPr>
        <p:spPr bwMode="auto">
          <a:xfrm>
            <a:off x="3923928" y="3789040"/>
            <a:ext cx="1157617" cy="321195"/>
          </a:xfrm>
          <a:prstGeom prst="roundRect">
            <a:avLst>
              <a:gd name="adj" fmla="val 50000"/>
            </a:avLst>
          </a:prstGeom>
          <a:solidFill>
            <a:srgbClr val="5E9C64"/>
          </a:solidFill>
          <a:ln w="539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scene3d>
              <a:camera prst="orthographicFront"/>
              <a:lightRig rig="threePt" dir="t"/>
            </a:scene3d>
            <a:sp3d>
              <a:bevelT w="1270" h="6350"/>
            </a:sp3d>
          </a:bodyPr>
          <a:lstStyle/>
          <a:p>
            <a:pPr algn="ctr" latinLnBrk="0">
              <a:defRPr/>
            </a:pPr>
            <a:r>
              <a:rPr lang="ko-KR" altLang="en-US" b="1" spc="-50" dirty="0" smtClean="0">
                <a:solidFill>
                  <a:schemeClr val="bg1"/>
                </a:solidFill>
              </a:rPr>
              <a:t>운영기간</a:t>
            </a:r>
            <a:endParaRPr lang="ko-KR" altLang="en-US" b="1" spc="-50" dirty="0">
              <a:solidFill>
                <a:schemeClr val="bg1"/>
              </a:solidFill>
            </a:endParaRPr>
          </a:p>
        </p:txBody>
      </p:sp>
      <p:sp>
        <p:nvSpPr>
          <p:cNvPr id="70" name="AutoShape 20"/>
          <p:cNvSpPr>
            <a:spLocks noChangeArrowheads="1"/>
          </p:cNvSpPr>
          <p:nvPr/>
        </p:nvSpPr>
        <p:spPr bwMode="auto">
          <a:xfrm>
            <a:off x="3923928" y="4187925"/>
            <a:ext cx="1157617" cy="321195"/>
          </a:xfrm>
          <a:prstGeom prst="roundRect">
            <a:avLst>
              <a:gd name="adj" fmla="val 50000"/>
            </a:avLst>
          </a:prstGeom>
          <a:solidFill>
            <a:srgbClr val="5E9C64"/>
          </a:solidFill>
          <a:ln w="539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scene3d>
              <a:camera prst="orthographicFront"/>
              <a:lightRig rig="threePt" dir="t"/>
            </a:scene3d>
            <a:sp3d>
              <a:bevelT w="1270" h="6350"/>
            </a:sp3d>
          </a:bodyPr>
          <a:lstStyle/>
          <a:p>
            <a:pPr algn="ctr" latinLnBrk="0">
              <a:defRPr/>
            </a:pPr>
            <a:r>
              <a:rPr lang="ko-KR" altLang="en-US" b="1" spc="-50" dirty="0" smtClean="0">
                <a:solidFill>
                  <a:schemeClr val="bg1"/>
                </a:solidFill>
              </a:rPr>
              <a:t>참여대상</a:t>
            </a:r>
            <a:endParaRPr lang="ko-KR" altLang="en-US" b="1" spc="-50" dirty="0">
              <a:solidFill>
                <a:schemeClr val="bg1"/>
              </a:solidFill>
            </a:endParaRPr>
          </a:p>
        </p:txBody>
      </p:sp>
      <p:grpSp>
        <p:nvGrpSpPr>
          <p:cNvPr id="4" name="그룹 4"/>
          <p:cNvGrpSpPr>
            <a:grpSpLocks/>
          </p:cNvGrpSpPr>
          <p:nvPr/>
        </p:nvGrpSpPr>
        <p:grpSpPr bwMode="auto">
          <a:xfrm>
            <a:off x="3203848" y="2043113"/>
            <a:ext cx="612775" cy="4814887"/>
            <a:chOff x="4223680" y="1598615"/>
            <a:chExt cx="612778" cy="4525963"/>
          </a:xfrm>
        </p:grpSpPr>
        <p:pic>
          <p:nvPicPr>
            <p:cNvPr id="76" name="Picture 3" descr="I:\01_프레젠테이션\00_프리03\201303_02 닥터_보건복지부\PSD\IMG\line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4744383" y="1598615"/>
              <a:ext cx="92075" cy="45259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7" name="Picture 3" descr="I:\01_프레젠테이션\00_프리03\201303_02 닥터_보건복지부\PSD\IMG\line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 flipH="1">
              <a:off x="4223680" y="1598615"/>
              <a:ext cx="92075" cy="45259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3891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38915" name="Picture 3" descr="C:\Users\admin\Desktop\암관리사업\조기검진\14조기검진\통장대상 세미나\사진\__ 3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79512" y="2708920"/>
            <a:ext cx="2880320" cy="210623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8" name="AutoShape 20"/>
          <p:cNvSpPr>
            <a:spLocks noChangeArrowheads="1"/>
          </p:cNvSpPr>
          <p:nvPr/>
        </p:nvSpPr>
        <p:spPr bwMode="auto">
          <a:xfrm>
            <a:off x="3923928" y="4653136"/>
            <a:ext cx="1157617" cy="321195"/>
          </a:xfrm>
          <a:prstGeom prst="roundRect">
            <a:avLst>
              <a:gd name="adj" fmla="val 50000"/>
            </a:avLst>
          </a:prstGeom>
          <a:solidFill>
            <a:srgbClr val="5E9C64"/>
          </a:solidFill>
          <a:ln w="539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scene3d>
              <a:camera prst="orthographicFront"/>
              <a:lightRig rig="threePt" dir="t"/>
            </a:scene3d>
            <a:sp3d>
              <a:bevelT w="1270" h="6350"/>
            </a:sp3d>
          </a:bodyPr>
          <a:lstStyle/>
          <a:p>
            <a:pPr algn="ctr" latinLnBrk="0">
              <a:defRPr/>
            </a:pPr>
            <a:r>
              <a:rPr lang="ko-KR" altLang="en-US" b="1" spc="-50" dirty="0" smtClean="0">
                <a:solidFill>
                  <a:schemeClr val="bg1"/>
                </a:solidFill>
              </a:rPr>
              <a:t>교육내용</a:t>
            </a:r>
            <a:endParaRPr lang="ko-KR" altLang="en-US" b="1" spc="-5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25"/>
          <p:cNvGrpSpPr>
            <a:grpSpLocks/>
          </p:cNvGrpSpPr>
          <p:nvPr/>
        </p:nvGrpSpPr>
        <p:grpSpPr bwMode="auto">
          <a:xfrm>
            <a:off x="0" y="206375"/>
            <a:ext cx="8100392" cy="638175"/>
            <a:chOff x="-21624" y="206191"/>
            <a:chExt cx="3491217" cy="638748"/>
          </a:xfrm>
        </p:grpSpPr>
        <p:sp>
          <p:nvSpPr>
            <p:cNvPr id="8" name="양쪽 모서리가 둥근 사각형 7"/>
            <p:cNvSpPr/>
            <p:nvPr/>
          </p:nvSpPr>
          <p:spPr bwMode="auto">
            <a:xfrm rot="16200000">
              <a:off x="1404611" y="-1220044"/>
              <a:ext cx="638748" cy="3491217"/>
            </a:xfrm>
            <a:prstGeom prst="round2SameRect">
              <a:avLst>
                <a:gd name="adj1" fmla="val 0"/>
                <a:gd name="adj2" fmla="val 50000"/>
              </a:avLst>
            </a:prstGeom>
            <a:solidFill>
              <a:srgbClr val="002060"/>
            </a:solidFill>
            <a:ln>
              <a:noFill/>
            </a:ln>
            <a:effectLst>
              <a:innerShdw blurRad="63500" dist="50800" dir="5400000">
                <a:prstClr val="black">
                  <a:alpha val="38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9" name="직사각형 8"/>
            <p:cNvSpPr/>
            <p:nvPr/>
          </p:nvSpPr>
          <p:spPr bwMode="auto">
            <a:xfrm>
              <a:off x="-21624" y="225258"/>
              <a:ext cx="3411663" cy="52369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42900" indent="-34290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2800" spc="-15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itchFamily="18" charset="-127"/>
                  <a:ea typeface="HY헤드라인M" pitchFamily="18" charset="-127"/>
                </a:rPr>
                <a:t>기관 연계 교육을 통한 전이 유도 도모</a:t>
              </a:r>
              <a:endParaRPr kumimoji="0" lang="ko-KR" altLang="en-US" sz="2800" spc="-15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174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1748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662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6628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6630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6632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6634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6636" name="Rectangle 1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6638" name="Rectangle 1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6640" name="Rectangle 1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7652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7655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pSp>
        <p:nvGrpSpPr>
          <p:cNvPr id="40" name="그룹 71"/>
          <p:cNvGrpSpPr>
            <a:grpSpLocks/>
          </p:cNvGrpSpPr>
          <p:nvPr/>
        </p:nvGrpSpPr>
        <p:grpSpPr bwMode="auto">
          <a:xfrm>
            <a:off x="1" y="1042988"/>
            <a:ext cx="9144000" cy="1073526"/>
            <a:chOff x="760413" y="1042987"/>
            <a:chExt cx="7621587" cy="1073527"/>
          </a:xfrm>
        </p:grpSpPr>
        <p:pic>
          <p:nvPicPr>
            <p:cNvPr id="41" name="Picture 2" descr="I:\01_프레젠테이션\00_프리03\201303_02 닥터_보건복지부\PSD\IMG\bar04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760413" y="1042987"/>
              <a:ext cx="7621587" cy="741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2" name="모서리가 둥근 직사각형 41"/>
            <p:cNvSpPr/>
            <p:nvPr/>
          </p:nvSpPr>
          <p:spPr>
            <a:xfrm>
              <a:off x="903287" y="1163060"/>
              <a:ext cx="7335838" cy="953454"/>
            </a:xfrm>
            <a:prstGeom prst="round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  <a:scene3d>
                <a:camera prst="orthographicFront"/>
                <a:lightRig rig="harsh" dir="tl"/>
              </a:scene3d>
              <a:sp3d prstMaterial="flat">
                <a:bevelT w="0" h="0" prst="artDeco"/>
                <a:extrusionClr>
                  <a:schemeClr val="bg1"/>
                </a:extrusionClr>
                <a:contourClr>
                  <a:schemeClr val="bg1"/>
                </a:contourClr>
              </a:sp3d>
            </a:bodyPr>
            <a:lstStyle/>
            <a:p>
              <a:pPr algn="ctr">
                <a:defRPr/>
              </a:pPr>
              <a:r>
                <a:rPr lang="ko-KR" altLang="en-US" sz="2800" b="1" spc="-150" dirty="0" err="1" smtClean="0">
                  <a:ln w="11430">
                    <a:noFill/>
                  </a:ln>
                  <a:gradFill>
                    <a:gsLst>
                      <a:gs pos="0">
                        <a:srgbClr val="1E78E6"/>
                      </a:gs>
                      <a:gs pos="50000">
                        <a:srgbClr val="112DA3"/>
                      </a:gs>
                      <a:gs pos="100000">
                        <a:srgbClr val="1F2D5B"/>
                      </a:gs>
                    </a:gsLst>
                    <a:lin ang="5400000" scaled="0"/>
                  </a:gradFill>
                  <a:latin typeface="맑은 고딕" pitchFamily="50" charset="-127"/>
                  <a:ea typeface="맑은 고딕" pitchFamily="50" charset="-127"/>
                  <a:cs typeface="Arial" pitchFamily="34" charset="0"/>
                </a:rPr>
                <a:t>통반장님과</a:t>
              </a:r>
              <a:r>
                <a:rPr lang="ko-KR" altLang="en-US" sz="2800" b="1" spc="-150" dirty="0" smtClean="0">
                  <a:ln w="11430">
                    <a:noFill/>
                  </a:ln>
                  <a:gradFill>
                    <a:gsLst>
                      <a:gs pos="0">
                        <a:srgbClr val="1E78E6"/>
                      </a:gs>
                      <a:gs pos="50000">
                        <a:srgbClr val="112DA3"/>
                      </a:gs>
                      <a:gs pos="100000">
                        <a:srgbClr val="1F2D5B"/>
                      </a:gs>
                    </a:gsLst>
                    <a:lin ang="5400000" scaled="0"/>
                  </a:gradFill>
                  <a:latin typeface="맑은 고딕" pitchFamily="50" charset="-127"/>
                  <a:ea typeface="맑은 고딕" pitchFamily="50" charset="-127"/>
                  <a:cs typeface="Arial" pitchFamily="34" charset="0"/>
                </a:rPr>
                <a:t> 함께하는 </a:t>
              </a:r>
              <a:r>
                <a:rPr lang="ko-KR" altLang="en-US" sz="2800" b="1" spc="-150" dirty="0" err="1" smtClean="0">
                  <a:ln w="11430">
                    <a:noFill/>
                  </a:ln>
                  <a:gradFill>
                    <a:gsLst>
                      <a:gs pos="0">
                        <a:srgbClr val="1E78E6"/>
                      </a:gs>
                      <a:gs pos="50000">
                        <a:srgbClr val="112DA3"/>
                      </a:gs>
                      <a:gs pos="100000">
                        <a:srgbClr val="1F2D5B"/>
                      </a:gs>
                    </a:gsLst>
                    <a:lin ang="5400000" scaled="0"/>
                  </a:gradFill>
                  <a:latin typeface="맑은 고딕" pitchFamily="50" charset="-127"/>
                  <a:ea typeface="맑은 고딕" pitchFamily="50" charset="-127"/>
                  <a:cs typeface="Arial" pitchFamily="34" charset="0"/>
                </a:rPr>
                <a:t>암조기검진</a:t>
              </a:r>
              <a:r>
                <a:rPr lang="ko-KR" altLang="en-US" sz="2800" b="1" spc="-150" dirty="0" smtClean="0">
                  <a:ln w="11430">
                    <a:noFill/>
                  </a:ln>
                  <a:gradFill>
                    <a:gsLst>
                      <a:gs pos="0">
                        <a:srgbClr val="1E78E6"/>
                      </a:gs>
                      <a:gs pos="50000">
                        <a:srgbClr val="112DA3"/>
                      </a:gs>
                      <a:gs pos="100000">
                        <a:srgbClr val="1F2D5B"/>
                      </a:gs>
                    </a:gsLst>
                    <a:lin ang="5400000" scaled="0"/>
                  </a:gradFill>
                  <a:latin typeface="맑은 고딕" pitchFamily="50" charset="-127"/>
                  <a:ea typeface="맑은 고딕" pitchFamily="50" charset="-127"/>
                  <a:cs typeface="Arial" pitchFamily="34" charset="0"/>
                </a:rPr>
                <a:t> 활성화를 위한 세미나</a:t>
              </a:r>
              <a:endParaRPr lang="en-US" altLang="ko-KR" sz="2800" b="1" spc="-150" dirty="0" smtClean="0">
                <a:ln w="11430">
                  <a:noFill/>
                </a:ln>
                <a:gradFill>
                  <a:gsLst>
                    <a:gs pos="0">
                      <a:srgbClr val="1E78E6"/>
                    </a:gs>
                    <a:gs pos="50000">
                      <a:srgbClr val="112DA3"/>
                    </a:gs>
                    <a:gs pos="100000">
                      <a:srgbClr val="1F2D5B"/>
                    </a:gs>
                  </a:gsLst>
                  <a:lin ang="5400000" scaled="0"/>
                </a:gradFill>
                <a:latin typeface="맑은 고딕" pitchFamily="50" charset="-127"/>
                <a:ea typeface="맑은 고딕" pitchFamily="50" charset="-127"/>
                <a:cs typeface="Arial" pitchFamily="34" charset="0"/>
              </a:endParaRPr>
            </a:p>
          </p:txBody>
        </p:sp>
      </p:grpSp>
      <p:grpSp>
        <p:nvGrpSpPr>
          <p:cNvPr id="45" name="그룹 100"/>
          <p:cNvGrpSpPr>
            <a:grpSpLocks/>
          </p:cNvGrpSpPr>
          <p:nvPr/>
        </p:nvGrpSpPr>
        <p:grpSpPr bwMode="auto">
          <a:xfrm>
            <a:off x="-339725" y="1844675"/>
            <a:ext cx="4335463" cy="644525"/>
            <a:chOff x="226060" y="1709738"/>
            <a:chExt cx="4336415" cy="644525"/>
          </a:xfrm>
        </p:grpSpPr>
        <p:pic>
          <p:nvPicPr>
            <p:cNvPr id="46" name="Picture 2" descr="I:\01_프레젠테이션\00_프리03\201303_02 닥터_보건복지부\PSD\IMG\bar01.png"/>
            <p:cNvPicPr>
              <a:picLocks noChangeAspect="1" noChangeArrowheads="1"/>
            </p:cNvPicPr>
            <p:nvPr/>
          </p:nvPicPr>
          <p:blipFill>
            <a:blip r:embed="rId4" cstate="print"/>
            <a:srcRect r="32404"/>
            <a:stretch>
              <a:fillRect/>
            </a:stretch>
          </p:blipFill>
          <p:spPr bwMode="auto">
            <a:xfrm flipH="1">
              <a:off x="566539" y="1709738"/>
              <a:ext cx="3995936" cy="6445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7" name="직사각형 46"/>
            <p:cNvSpPr/>
            <p:nvPr/>
          </p:nvSpPr>
          <p:spPr>
            <a:xfrm>
              <a:off x="226060" y="1794545"/>
              <a:ext cx="4025900" cy="432048"/>
            </a:xfrm>
            <a:prstGeom prst="rect">
              <a:avLst/>
            </a:prstGeom>
            <a:noFill/>
            <a:ln w="6350">
              <a:noFill/>
            </a:ln>
            <a:effectLst/>
            <a:scene3d>
              <a:camera prst="orthographicFront"/>
              <a:lightRig rig="threePt" dir="t"/>
            </a:scene3d>
            <a:sp3d>
              <a:bevelT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>
              <a:sp3d>
                <a:bevelT w="1270" h="19050"/>
                <a:contourClr>
                  <a:srgbClr val="213165"/>
                </a:contourClr>
              </a:sp3d>
            </a:bodyPr>
            <a:lstStyle/>
            <a:p>
              <a:pPr indent="-457200" algn="ctr" eaLnBrk="0" latinLnBrk="0" hangingPunct="0">
                <a:lnSpc>
                  <a:spcPct val="90000"/>
                </a:lnSpc>
                <a:spcAft>
                  <a:spcPts val="600"/>
                </a:spcAft>
                <a:defRPr/>
              </a:pPr>
              <a:r>
                <a:rPr lang="ko-KR" altLang="en-US" sz="2000" b="1" spc="-50" dirty="0" smtClean="0">
                  <a:solidFill>
                    <a:schemeClr val="bg1"/>
                  </a:solidFill>
                  <a:effectLst>
                    <a:outerShdw blurRad="127000" algn="ctr" rotWithShape="0">
                      <a:schemeClr val="tx1">
                        <a:alpha val="90000"/>
                      </a:schemeClr>
                    </a:outerShdw>
                  </a:effectLst>
                </a:rPr>
                <a:t>교육 만족도</a:t>
              </a:r>
              <a:endParaRPr lang="ko-KR" altLang="en-US" sz="2000" b="1" spc="-50" dirty="0">
                <a:solidFill>
                  <a:schemeClr val="bg1"/>
                </a:solidFill>
                <a:effectLst>
                  <a:outerShdw blurRad="127000" algn="ctr" rotWithShape="0">
                    <a:schemeClr val="tx1">
                      <a:alpha val="90000"/>
                    </a:schemeClr>
                  </a:outerShdw>
                </a:effectLst>
              </a:endParaRPr>
            </a:p>
          </p:txBody>
        </p:sp>
      </p:grpSp>
      <p:pic>
        <p:nvPicPr>
          <p:cNvPr id="48" name="Picture 3" descr="I:\01_프레젠테이션\00_프리03\201303_02 닥터_보건복지부\PSD\IMG\img03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4629324"/>
            <a:ext cx="9144000" cy="22286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0" name="Rectangle 3"/>
          <p:cNvSpPr>
            <a:spLocks noChangeArrowheads="1"/>
          </p:cNvSpPr>
          <p:nvPr/>
        </p:nvSpPr>
        <p:spPr bwMode="auto">
          <a:xfrm>
            <a:off x="1187624" y="5373216"/>
            <a:ext cx="7056784" cy="61555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  <a:scene3d>
              <a:camera prst="orthographicFront"/>
              <a:lightRig rig="threePt" dir="t"/>
            </a:scene3d>
            <a:sp3d>
              <a:bevelT w="1270"/>
            </a:sp3d>
          </a:bodyPr>
          <a:lstStyle/>
          <a:p>
            <a:pPr marL="209550" indent="-209550" defTabSz="1330325" eaLnBrk="0" latinLnBrk="0" hangingPunct="0">
              <a:spcAft>
                <a:spcPts val="500"/>
              </a:spcAft>
              <a:buClr>
                <a:srgbClr val="D0A660"/>
              </a:buClr>
              <a:buSzPct val="100000"/>
              <a:buFontTx/>
              <a:buBlip>
                <a:blip r:embed="rId6"/>
              </a:buBlip>
              <a:defRPr/>
            </a:pPr>
            <a:r>
              <a:rPr lang="ko-KR" altLang="en-US" sz="2000" b="1" kern="0" spc="-150" dirty="0" smtClean="0">
                <a:solidFill>
                  <a:schemeClr val="accent6">
                    <a:lumMod val="50000"/>
                  </a:schemeClr>
                </a:solidFill>
                <a:latin typeface="맑은 고딕" pitchFamily="50" charset="-127"/>
                <a:ea typeface="굴림" charset="-127"/>
              </a:rPr>
              <a:t>전 주민들에게 교육 수강 기회 제공 </a:t>
            </a:r>
            <a:r>
              <a:rPr lang="ko-KR" altLang="en-US" sz="2000" b="1" kern="0" spc="-150" dirty="0" smtClean="0">
                <a:solidFill>
                  <a:schemeClr val="tx2"/>
                </a:solidFill>
                <a:latin typeface="맑은 고딕" pitchFamily="50" charset="-127"/>
                <a:ea typeface="굴림" charset="-127"/>
              </a:rPr>
              <a:t>및 </a:t>
            </a:r>
            <a:r>
              <a:rPr lang="ko-KR" altLang="en-US" sz="2000" b="1" kern="0" spc="-150" dirty="0" smtClean="0">
                <a:solidFill>
                  <a:schemeClr val="accent6">
                    <a:lumMod val="50000"/>
                  </a:schemeClr>
                </a:solidFill>
                <a:latin typeface="맑은 고딕" pitchFamily="50" charset="-127"/>
                <a:ea typeface="굴림" charset="-127"/>
              </a:rPr>
              <a:t>지역단위 세분화한 교육 개최</a:t>
            </a:r>
            <a:r>
              <a:rPr lang="ko-KR" altLang="en-US" sz="2000" b="1" kern="0" spc="-150" dirty="0" smtClean="0">
                <a:solidFill>
                  <a:schemeClr val="tx2"/>
                </a:solidFill>
                <a:latin typeface="맑은 고딕" pitchFamily="50" charset="-127"/>
                <a:ea typeface="굴림" charset="-127"/>
              </a:rPr>
              <a:t>를 희망하는 등 암 예방 교육에 대한 관심이 높았음</a:t>
            </a:r>
            <a:endParaRPr lang="en-US" altLang="ko-KR" sz="2000" b="1" kern="0" spc="-150" dirty="0">
              <a:solidFill>
                <a:schemeClr val="tx2"/>
              </a:solidFill>
              <a:latin typeface="맑은 고딕" pitchFamily="50" charset="-127"/>
              <a:ea typeface="굴림" charset="-127"/>
            </a:endParaRPr>
          </a:p>
        </p:txBody>
      </p:sp>
      <p:sp>
        <p:nvSpPr>
          <p:cNvPr id="4096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0964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35" name="차트 34"/>
          <p:cNvGraphicFramePr/>
          <p:nvPr/>
        </p:nvGraphicFramePr>
        <p:xfrm>
          <a:off x="179512" y="2564904"/>
          <a:ext cx="4248472" cy="23762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36" name="차트 35"/>
          <p:cNvGraphicFramePr/>
          <p:nvPr/>
        </p:nvGraphicFramePr>
        <p:xfrm>
          <a:off x="4211960" y="2492896"/>
          <a:ext cx="4464496" cy="25202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25"/>
          <p:cNvGrpSpPr>
            <a:grpSpLocks/>
          </p:cNvGrpSpPr>
          <p:nvPr/>
        </p:nvGrpSpPr>
        <p:grpSpPr bwMode="auto">
          <a:xfrm>
            <a:off x="0" y="206375"/>
            <a:ext cx="8100392" cy="638175"/>
            <a:chOff x="-21624" y="206191"/>
            <a:chExt cx="3491217" cy="638748"/>
          </a:xfrm>
        </p:grpSpPr>
        <p:sp>
          <p:nvSpPr>
            <p:cNvPr id="8" name="양쪽 모서리가 둥근 사각형 7"/>
            <p:cNvSpPr/>
            <p:nvPr/>
          </p:nvSpPr>
          <p:spPr bwMode="auto">
            <a:xfrm rot="16200000">
              <a:off x="1404611" y="-1220044"/>
              <a:ext cx="638748" cy="3491217"/>
            </a:xfrm>
            <a:prstGeom prst="round2SameRect">
              <a:avLst>
                <a:gd name="adj1" fmla="val 0"/>
                <a:gd name="adj2" fmla="val 50000"/>
              </a:avLst>
            </a:prstGeom>
            <a:solidFill>
              <a:srgbClr val="002060"/>
            </a:solidFill>
            <a:ln>
              <a:noFill/>
            </a:ln>
            <a:effectLst>
              <a:innerShdw blurRad="63500" dist="50800" dir="5400000">
                <a:prstClr val="black">
                  <a:alpha val="38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9" name="직사각형 8"/>
            <p:cNvSpPr/>
            <p:nvPr/>
          </p:nvSpPr>
          <p:spPr bwMode="auto">
            <a:xfrm>
              <a:off x="-21624" y="225258"/>
              <a:ext cx="3411663" cy="52369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42900" indent="-34290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2800" spc="-15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itchFamily="18" charset="-127"/>
                  <a:ea typeface="HY헤드라인M" pitchFamily="18" charset="-127"/>
                </a:rPr>
                <a:t>기관 연계 교육을 통한 전이 유도 도모</a:t>
              </a:r>
              <a:endParaRPr kumimoji="0" lang="ko-KR" altLang="en-US" sz="2800" spc="-15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grpSp>
        <p:nvGrpSpPr>
          <p:cNvPr id="3" name="그룹 71"/>
          <p:cNvGrpSpPr>
            <a:grpSpLocks/>
          </p:cNvGrpSpPr>
          <p:nvPr/>
        </p:nvGrpSpPr>
        <p:grpSpPr bwMode="auto">
          <a:xfrm>
            <a:off x="971599" y="1042988"/>
            <a:ext cx="7056785" cy="741362"/>
            <a:chOff x="760413" y="1042987"/>
            <a:chExt cx="7621587" cy="741363"/>
          </a:xfrm>
        </p:grpSpPr>
        <p:pic>
          <p:nvPicPr>
            <p:cNvPr id="11" name="Picture 2" descr="I:\01_프레젠테이션\00_프리03\201303_02 닥터_보건복지부\PSD\IMG\bar04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760413" y="1042987"/>
              <a:ext cx="7621587" cy="741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2" name="모서리가 둥근 직사각형 11"/>
            <p:cNvSpPr/>
            <p:nvPr/>
          </p:nvSpPr>
          <p:spPr>
            <a:xfrm>
              <a:off x="903287" y="1163060"/>
              <a:ext cx="7335838" cy="476726"/>
            </a:xfrm>
            <a:prstGeom prst="round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  <a:scene3d>
                <a:camera prst="orthographicFront"/>
                <a:lightRig rig="harsh" dir="tl"/>
              </a:scene3d>
              <a:sp3d prstMaterial="flat">
                <a:bevelT w="0" h="0" prst="artDeco"/>
                <a:extrusionClr>
                  <a:schemeClr val="bg1"/>
                </a:extrusionClr>
                <a:contourClr>
                  <a:schemeClr val="bg1"/>
                </a:contourClr>
              </a:sp3d>
            </a:bodyPr>
            <a:lstStyle/>
            <a:p>
              <a:pPr algn="ctr">
                <a:defRPr/>
              </a:pPr>
              <a:r>
                <a:rPr lang="ko-KR" altLang="en-US" sz="2800" b="1" spc="-150" dirty="0" smtClean="0">
                  <a:ln w="11430">
                    <a:noFill/>
                  </a:ln>
                  <a:gradFill>
                    <a:gsLst>
                      <a:gs pos="0">
                        <a:srgbClr val="1E78E6"/>
                      </a:gs>
                      <a:gs pos="50000">
                        <a:srgbClr val="112DA3"/>
                      </a:gs>
                      <a:gs pos="100000">
                        <a:srgbClr val="1F2D5B"/>
                      </a:gs>
                    </a:gsLst>
                    <a:lin ang="5400000" scaled="0"/>
                  </a:gradFill>
                  <a:latin typeface="맑은 고딕" pitchFamily="50" charset="-127"/>
                  <a:ea typeface="맑은 고딕" pitchFamily="50" charset="-127"/>
                  <a:cs typeface="Arial" pitchFamily="34" charset="0"/>
                </a:rPr>
                <a:t>찾아가는 맞춤형 암 예방 및 검진 방문 교육</a:t>
              </a:r>
              <a:endParaRPr lang="en-US" altLang="ko-KR" sz="2800" b="1" spc="-150" dirty="0" smtClean="0">
                <a:ln w="11430">
                  <a:noFill/>
                </a:ln>
                <a:gradFill>
                  <a:gsLst>
                    <a:gs pos="0">
                      <a:srgbClr val="1E78E6"/>
                    </a:gs>
                    <a:gs pos="50000">
                      <a:srgbClr val="112DA3"/>
                    </a:gs>
                    <a:gs pos="100000">
                      <a:srgbClr val="1F2D5B"/>
                    </a:gs>
                  </a:gsLst>
                  <a:lin ang="5400000" scaled="0"/>
                </a:gradFill>
                <a:latin typeface="맑은 고딕" pitchFamily="50" charset="-127"/>
                <a:ea typeface="맑은 고딕" pitchFamily="50" charset="-127"/>
                <a:cs typeface="Arial" pitchFamily="34" charset="0"/>
              </a:endParaRPr>
            </a:p>
          </p:txBody>
        </p:sp>
      </p:grpSp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174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1748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662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6628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6630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6632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6634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6636" name="Rectangle 1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6638" name="Rectangle 1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6640" name="Rectangle 1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54" name="Rectangle 3"/>
          <p:cNvSpPr>
            <a:spLocks noChangeArrowheads="1"/>
          </p:cNvSpPr>
          <p:nvPr/>
        </p:nvSpPr>
        <p:spPr bwMode="auto">
          <a:xfrm>
            <a:off x="5148064" y="2204864"/>
            <a:ext cx="3744416" cy="388824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  <a:scene3d>
              <a:camera prst="orthographicFront"/>
              <a:lightRig rig="threePt" dir="t"/>
            </a:scene3d>
            <a:sp3d>
              <a:bevelT w="1270"/>
            </a:sp3d>
          </a:bodyPr>
          <a:lstStyle/>
          <a:p>
            <a:pPr marL="209550" indent="-209550" defTabSz="1330325" eaLnBrk="0" latinLnBrk="0" hangingPunct="0">
              <a:spcBef>
                <a:spcPts val="600"/>
              </a:spcBef>
              <a:spcAft>
                <a:spcPts val="500"/>
              </a:spcAft>
              <a:buClr>
                <a:srgbClr val="D0A660"/>
              </a:buClr>
              <a:buSzPct val="100000"/>
              <a:buFontTx/>
              <a:buBlip>
                <a:blip r:embed="rId4"/>
              </a:buBlip>
              <a:defRPr/>
            </a:pPr>
            <a:r>
              <a:rPr lang="ko-KR" altLang="en-US" b="1" kern="0" spc="-50" dirty="0" smtClean="0">
                <a:latin typeface="맑은 고딕" pitchFamily="50" charset="-127"/>
                <a:ea typeface="맑은 고딕" pitchFamily="50" charset="-127"/>
              </a:rPr>
              <a:t>부산광역시 및 </a:t>
            </a:r>
            <a:r>
              <a:rPr lang="en-US" altLang="ko-KR" b="1" kern="0" spc="-50" dirty="0" smtClean="0">
                <a:latin typeface="맑은 고딕" pitchFamily="50" charset="-127"/>
                <a:ea typeface="맑은 고딕" pitchFamily="50" charset="-127"/>
              </a:rPr>
              <a:t>16</a:t>
            </a:r>
            <a:r>
              <a:rPr lang="ko-KR" altLang="en-US" b="1" kern="0" spc="-50" dirty="0" smtClean="0">
                <a:latin typeface="맑은 고딕" pitchFamily="50" charset="-127"/>
                <a:ea typeface="맑은 고딕" pitchFamily="50" charset="-127"/>
              </a:rPr>
              <a:t>개 구군 보건소</a:t>
            </a:r>
            <a:r>
              <a:rPr lang="en-US" altLang="ko-KR" b="1" kern="0" spc="-50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b="1" kern="0" spc="-50" dirty="0" smtClean="0">
                <a:latin typeface="맑은 고딕" pitchFamily="50" charset="-127"/>
                <a:ea typeface="맑은 고딕" pitchFamily="50" charset="-127"/>
              </a:rPr>
              <a:t>국민건강보험공단 부산지역본부</a:t>
            </a:r>
            <a:endParaRPr lang="en-US" altLang="ko-KR" b="1" kern="0" spc="-50" dirty="0" smtClean="0">
              <a:latin typeface="맑은 고딕" pitchFamily="50" charset="-127"/>
              <a:ea typeface="맑은 고딕" pitchFamily="50" charset="-127"/>
            </a:endParaRPr>
          </a:p>
          <a:p>
            <a:pPr marL="209550" indent="-209550" defTabSz="1330325" eaLnBrk="0" latinLnBrk="0" hangingPunct="0">
              <a:spcBef>
                <a:spcPts val="600"/>
              </a:spcBef>
              <a:spcAft>
                <a:spcPts val="500"/>
              </a:spcAft>
              <a:buClr>
                <a:srgbClr val="D0A660"/>
              </a:buClr>
              <a:buSzPct val="100000"/>
              <a:buFontTx/>
              <a:buBlip>
                <a:blip r:embed="rId4"/>
              </a:buBlip>
              <a:defRPr/>
            </a:pPr>
            <a:r>
              <a:rPr lang="ko-KR" altLang="en-US" b="1" kern="0" spc="-50" dirty="0" err="1" smtClean="0">
                <a:latin typeface="맑은 고딕" pitchFamily="50" charset="-127"/>
                <a:ea typeface="맑은 고딕" pitchFamily="50" charset="-127"/>
              </a:rPr>
              <a:t>통반장</a:t>
            </a:r>
            <a:r>
              <a:rPr lang="ko-KR" altLang="en-US" b="1" kern="0" spc="-50" dirty="0" smtClean="0">
                <a:latin typeface="맑은 고딕" pitchFamily="50" charset="-127"/>
                <a:ea typeface="맑은 고딕" pitchFamily="50" charset="-127"/>
              </a:rPr>
              <a:t> 세미나 설문조사 시 방문교육을 희망한 통 및 동을 방문하는 맞춤형 교육</a:t>
            </a:r>
            <a:endParaRPr lang="en-US" altLang="ko-KR" b="1" kern="0" spc="-50" dirty="0" smtClean="0">
              <a:latin typeface="맑은 고딕" pitchFamily="50" charset="-127"/>
              <a:ea typeface="맑은 고딕" pitchFamily="50" charset="-127"/>
            </a:endParaRPr>
          </a:p>
          <a:p>
            <a:pPr marL="209550" indent="-209550" defTabSz="1330325" eaLnBrk="0" latinLnBrk="0" hangingPunct="0">
              <a:spcBef>
                <a:spcPts val="600"/>
              </a:spcBef>
              <a:spcAft>
                <a:spcPts val="500"/>
              </a:spcAft>
              <a:buClr>
                <a:srgbClr val="D0A660"/>
              </a:buClr>
              <a:buSzPct val="100000"/>
              <a:buFontTx/>
              <a:buBlip>
                <a:blip r:embed="rId4"/>
              </a:buBlip>
              <a:defRPr/>
            </a:pPr>
            <a:r>
              <a:rPr lang="ko-KR" altLang="en-US" b="1" kern="0" spc="-50" dirty="0" err="1" smtClean="0">
                <a:latin typeface="맑은 고딕" pitchFamily="50" charset="-127"/>
                <a:ea typeface="맑은 고딕" pitchFamily="50" charset="-127"/>
              </a:rPr>
              <a:t>통반장회</a:t>
            </a:r>
            <a:r>
              <a:rPr lang="ko-KR" altLang="en-US" b="1" kern="0" spc="-50" dirty="0" smtClean="0">
                <a:latin typeface="맑은 고딕" pitchFamily="50" charset="-127"/>
                <a:ea typeface="맑은 고딕" pitchFamily="50" charset="-127"/>
              </a:rPr>
              <a:t> 임원 및 지역주민 단체 등</a:t>
            </a:r>
            <a:endParaRPr lang="en-US" altLang="ko-KR" b="1" kern="0" spc="-50" dirty="0" smtClean="0">
              <a:latin typeface="맑은 고딕" pitchFamily="50" charset="-127"/>
              <a:ea typeface="맑은 고딕" pitchFamily="50" charset="-127"/>
            </a:endParaRPr>
          </a:p>
          <a:p>
            <a:pPr marL="209550" indent="-209550" defTabSz="1330325" eaLnBrk="0" latinLnBrk="0" hangingPunct="0">
              <a:spcBef>
                <a:spcPts val="600"/>
              </a:spcBef>
              <a:spcAft>
                <a:spcPts val="500"/>
              </a:spcAft>
              <a:buClr>
                <a:srgbClr val="D0A660"/>
              </a:buClr>
              <a:buSzPct val="100000"/>
              <a:buFontTx/>
              <a:buBlip>
                <a:blip r:embed="rId4"/>
              </a:buBlip>
              <a:defRPr/>
            </a:pPr>
            <a:r>
              <a:rPr lang="ko-KR" altLang="en-US" b="1" kern="0" spc="-50" dirty="0" smtClean="0">
                <a:latin typeface="맑은 고딕" pitchFamily="50" charset="-127"/>
                <a:ea typeface="맑은 고딕" pitchFamily="50" charset="-127"/>
              </a:rPr>
              <a:t>암 예방 및</a:t>
            </a:r>
            <a:r>
              <a:rPr lang="en-US" altLang="ko-KR" b="1" kern="0" spc="-5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b="1" kern="0" spc="-50" dirty="0" smtClean="0">
                <a:latin typeface="맑은 고딕" pitchFamily="50" charset="-127"/>
                <a:ea typeface="맑은 고딕" pitchFamily="50" charset="-127"/>
              </a:rPr>
              <a:t>조기검진</a:t>
            </a:r>
            <a:r>
              <a:rPr lang="en-US" altLang="ko-KR" b="1" kern="0" spc="-50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b="1" kern="0" spc="-50" dirty="0" err="1" smtClean="0">
                <a:latin typeface="맑은 고딕" pitchFamily="50" charset="-127"/>
                <a:ea typeface="맑은 고딕" pitchFamily="50" charset="-127"/>
              </a:rPr>
              <a:t>웰빙</a:t>
            </a:r>
            <a:r>
              <a:rPr lang="ko-KR" altLang="en-US" b="1" kern="0" spc="-5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b="1" kern="0" spc="-50" dirty="0" err="1" smtClean="0">
                <a:latin typeface="맑은 고딕" pitchFamily="50" charset="-127"/>
                <a:ea typeface="맑은 고딕" pitchFamily="50" charset="-127"/>
              </a:rPr>
              <a:t>암예방</a:t>
            </a:r>
            <a:r>
              <a:rPr lang="ko-KR" altLang="en-US" b="1" kern="0" spc="-50" dirty="0" smtClean="0">
                <a:latin typeface="맑은 고딕" pitchFamily="50" charset="-127"/>
                <a:ea typeface="맑은 고딕" pitchFamily="50" charset="-127"/>
              </a:rPr>
              <a:t> 식단 등</a:t>
            </a:r>
            <a:endParaRPr lang="en-US" altLang="ko-KR" b="1" kern="0" spc="-50" dirty="0" smtClean="0">
              <a:latin typeface="맑은 고딕" pitchFamily="50" charset="-127"/>
              <a:ea typeface="맑은 고딕" pitchFamily="50" charset="-127"/>
            </a:endParaRPr>
          </a:p>
          <a:p>
            <a:pPr marL="209550" indent="-209550" defTabSz="1330325" eaLnBrk="0" latinLnBrk="0" hangingPunct="0">
              <a:spcBef>
                <a:spcPts val="600"/>
              </a:spcBef>
              <a:spcAft>
                <a:spcPts val="500"/>
              </a:spcAft>
              <a:buClr>
                <a:srgbClr val="D0A660"/>
              </a:buClr>
              <a:buSzPct val="100000"/>
              <a:buFontTx/>
              <a:buBlip>
                <a:blip r:embed="rId4"/>
              </a:buBlip>
              <a:defRPr/>
            </a:pPr>
            <a:r>
              <a:rPr lang="ko-KR" altLang="en-US" b="1" kern="0" spc="-50" dirty="0" smtClean="0">
                <a:latin typeface="맑은 고딕" pitchFamily="50" charset="-127"/>
                <a:ea typeface="맑은 고딕" pitchFamily="50" charset="-127"/>
              </a:rPr>
              <a:t>지역주민에 영향력이 있는 주민대표 교육을 통해 해당 통 및 동의 </a:t>
            </a:r>
            <a:r>
              <a:rPr lang="ko-KR" altLang="en-US" b="1" kern="0" spc="-50" dirty="0" err="1" smtClean="0">
                <a:latin typeface="맑은 고딕" pitchFamily="50" charset="-127"/>
                <a:ea typeface="맑은 고딕" pitchFamily="50" charset="-127"/>
              </a:rPr>
              <a:t>미수검자에</a:t>
            </a:r>
            <a:r>
              <a:rPr lang="ko-KR" altLang="en-US" b="1" kern="0" spc="-50" dirty="0" smtClean="0">
                <a:latin typeface="맑은 고딕" pitchFamily="50" charset="-127"/>
                <a:ea typeface="맑은 고딕" pitchFamily="50" charset="-127"/>
              </a:rPr>
              <a:t> 대한 검진유도 및 지원</a:t>
            </a:r>
            <a:endParaRPr lang="en-US" altLang="ko-KR" b="1" kern="0" spc="-5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5" name="AutoShape 20"/>
          <p:cNvSpPr>
            <a:spLocks noChangeArrowheads="1"/>
          </p:cNvSpPr>
          <p:nvPr/>
        </p:nvSpPr>
        <p:spPr bwMode="auto">
          <a:xfrm>
            <a:off x="3851920" y="2852936"/>
            <a:ext cx="1157617" cy="321195"/>
          </a:xfrm>
          <a:prstGeom prst="roundRect">
            <a:avLst>
              <a:gd name="adj" fmla="val 50000"/>
            </a:avLst>
          </a:prstGeom>
          <a:solidFill>
            <a:srgbClr val="5E9C64"/>
          </a:solidFill>
          <a:ln w="539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scene3d>
              <a:camera prst="orthographicFront"/>
              <a:lightRig rig="threePt" dir="t"/>
            </a:scene3d>
            <a:sp3d>
              <a:bevelT w="1270" h="6350"/>
            </a:sp3d>
          </a:bodyPr>
          <a:lstStyle/>
          <a:p>
            <a:pPr algn="ctr" latinLnBrk="0">
              <a:defRPr/>
            </a:pPr>
            <a:r>
              <a:rPr lang="ko-KR" altLang="en-US" b="1" spc="-50" dirty="0" smtClean="0">
                <a:solidFill>
                  <a:schemeClr val="bg1"/>
                </a:solidFill>
              </a:rPr>
              <a:t>운영방법</a:t>
            </a:r>
            <a:endParaRPr lang="ko-KR" altLang="en-US" b="1" spc="-50" dirty="0">
              <a:solidFill>
                <a:schemeClr val="bg1"/>
              </a:solidFill>
            </a:endParaRPr>
          </a:p>
        </p:txBody>
      </p:sp>
      <p:sp>
        <p:nvSpPr>
          <p:cNvPr id="60" name="AutoShape 20"/>
          <p:cNvSpPr>
            <a:spLocks noChangeArrowheads="1"/>
          </p:cNvSpPr>
          <p:nvPr/>
        </p:nvSpPr>
        <p:spPr bwMode="auto">
          <a:xfrm>
            <a:off x="3851920" y="2204864"/>
            <a:ext cx="1157617" cy="321195"/>
          </a:xfrm>
          <a:prstGeom prst="roundRect">
            <a:avLst>
              <a:gd name="adj" fmla="val 50000"/>
            </a:avLst>
          </a:prstGeom>
          <a:solidFill>
            <a:srgbClr val="5E9C64"/>
          </a:solidFill>
          <a:ln w="539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scene3d>
              <a:camera prst="orthographicFront"/>
              <a:lightRig rig="threePt" dir="t"/>
            </a:scene3d>
            <a:sp3d>
              <a:bevelT w="1270" h="6350"/>
            </a:sp3d>
          </a:bodyPr>
          <a:lstStyle/>
          <a:p>
            <a:pPr algn="ctr" latinLnBrk="0">
              <a:defRPr/>
            </a:pPr>
            <a:r>
              <a:rPr lang="ko-KR" altLang="en-US" b="1" spc="-50" dirty="0" smtClean="0">
                <a:solidFill>
                  <a:schemeClr val="bg1"/>
                </a:solidFill>
              </a:rPr>
              <a:t>연계기관</a:t>
            </a:r>
            <a:endParaRPr lang="ko-KR" altLang="en-US" b="1" spc="-50" dirty="0">
              <a:solidFill>
                <a:schemeClr val="bg1"/>
              </a:solidFill>
            </a:endParaRPr>
          </a:p>
        </p:txBody>
      </p:sp>
      <p:sp>
        <p:nvSpPr>
          <p:cNvPr id="70" name="AutoShape 20"/>
          <p:cNvSpPr>
            <a:spLocks noChangeArrowheads="1"/>
          </p:cNvSpPr>
          <p:nvPr/>
        </p:nvSpPr>
        <p:spPr bwMode="auto">
          <a:xfrm>
            <a:off x="3851920" y="3789040"/>
            <a:ext cx="1157617" cy="321195"/>
          </a:xfrm>
          <a:prstGeom prst="roundRect">
            <a:avLst>
              <a:gd name="adj" fmla="val 50000"/>
            </a:avLst>
          </a:prstGeom>
          <a:solidFill>
            <a:srgbClr val="5E9C64"/>
          </a:solidFill>
          <a:ln w="539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scene3d>
              <a:camera prst="orthographicFront"/>
              <a:lightRig rig="threePt" dir="t"/>
            </a:scene3d>
            <a:sp3d>
              <a:bevelT w="1270" h="6350"/>
            </a:sp3d>
          </a:bodyPr>
          <a:lstStyle/>
          <a:p>
            <a:pPr algn="ctr" latinLnBrk="0">
              <a:defRPr/>
            </a:pPr>
            <a:r>
              <a:rPr lang="ko-KR" altLang="en-US" b="1" spc="-50" dirty="0" smtClean="0">
                <a:solidFill>
                  <a:schemeClr val="bg1"/>
                </a:solidFill>
              </a:rPr>
              <a:t>교육대상</a:t>
            </a:r>
            <a:endParaRPr lang="ko-KR" altLang="en-US" b="1" spc="-50" dirty="0">
              <a:solidFill>
                <a:schemeClr val="bg1"/>
              </a:solidFill>
            </a:endParaRPr>
          </a:p>
        </p:txBody>
      </p:sp>
      <p:sp>
        <p:nvSpPr>
          <p:cNvPr id="3891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8" name="AutoShape 20"/>
          <p:cNvSpPr>
            <a:spLocks noChangeArrowheads="1"/>
          </p:cNvSpPr>
          <p:nvPr/>
        </p:nvSpPr>
        <p:spPr bwMode="auto">
          <a:xfrm>
            <a:off x="3851920" y="4221088"/>
            <a:ext cx="1157617" cy="321195"/>
          </a:xfrm>
          <a:prstGeom prst="roundRect">
            <a:avLst>
              <a:gd name="adj" fmla="val 50000"/>
            </a:avLst>
          </a:prstGeom>
          <a:solidFill>
            <a:srgbClr val="5E9C64"/>
          </a:solidFill>
          <a:ln w="539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scene3d>
              <a:camera prst="orthographicFront"/>
              <a:lightRig rig="threePt" dir="t"/>
            </a:scene3d>
            <a:sp3d>
              <a:bevelT w="1270" h="6350"/>
            </a:sp3d>
          </a:bodyPr>
          <a:lstStyle/>
          <a:p>
            <a:pPr algn="ctr" latinLnBrk="0">
              <a:defRPr/>
            </a:pPr>
            <a:r>
              <a:rPr lang="ko-KR" altLang="en-US" b="1" spc="-50" dirty="0" smtClean="0">
                <a:solidFill>
                  <a:schemeClr val="bg1"/>
                </a:solidFill>
              </a:rPr>
              <a:t>교육내용</a:t>
            </a:r>
            <a:endParaRPr lang="ko-KR" altLang="en-US" b="1" spc="-50" dirty="0">
              <a:solidFill>
                <a:schemeClr val="bg1"/>
              </a:solidFill>
            </a:endParaRPr>
          </a:p>
        </p:txBody>
      </p:sp>
      <p:sp>
        <p:nvSpPr>
          <p:cNvPr id="35" name="AutoShape 20"/>
          <p:cNvSpPr>
            <a:spLocks noChangeArrowheads="1"/>
          </p:cNvSpPr>
          <p:nvPr/>
        </p:nvSpPr>
        <p:spPr bwMode="auto">
          <a:xfrm>
            <a:off x="3851920" y="4869160"/>
            <a:ext cx="1157617" cy="321195"/>
          </a:xfrm>
          <a:prstGeom prst="roundRect">
            <a:avLst>
              <a:gd name="adj" fmla="val 50000"/>
            </a:avLst>
          </a:prstGeom>
          <a:solidFill>
            <a:srgbClr val="5E9C64"/>
          </a:solidFill>
          <a:ln w="539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scene3d>
              <a:camera prst="orthographicFront"/>
              <a:lightRig rig="threePt" dir="t"/>
            </a:scene3d>
            <a:sp3d>
              <a:bevelT w="1270" h="6350"/>
            </a:sp3d>
          </a:bodyPr>
          <a:lstStyle/>
          <a:p>
            <a:pPr algn="ctr" latinLnBrk="0">
              <a:defRPr/>
            </a:pPr>
            <a:r>
              <a:rPr lang="ko-KR" altLang="en-US" b="1" spc="-50" dirty="0" smtClean="0">
                <a:solidFill>
                  <a:schemeClr val="bg1"/>
                </a:solidFill>
              </a:rPr>
              <a:t>교육효과</a:t>
            </a:r>
            <a:endParaRPr lang="ko-KR" altLang="en-US" b="1" spc="-50" dirty="0">
              <a:solidFill>
                <a:schemeClr val="bg1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 rot="5400000">
            <a:off x="774331" y="2402133"/>
            <a:ext cx="362600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0" tIns="0" rIns="0" bIns="0" anchor="ctr">
            <a:scene3d>
              <a:camera prst="orthographicFront"/>
              <a:lightRig rig="threePt" dir="t"/>
            </a:scene3d>
            <a:sp3d>
              <a:bevelT w="1270" h="6350"/>
            </a:sp3d>
          </a:bodyPr>
          <a:lstStyle/>
          <a:p>
            <a:pPr algn="ctr" defTabSz="1330325" eaLnBrk="0" latinLnBrk="0" hangingPunct="0">
              <a:buClr>
                <a:srgbClr val="D0A660"/>
              </a:buClr>
              <a:buSzPct val="100000"/>
              <a:defRPr/>
            </a:pPr>
            <a:r>
              <a:rPr lang="en-US" altLang="ko-KR" sz="4000" kern="0" spc="-5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~</a:t>
            </a:r>
            <a:endParaRPr lang="ko-KR" altLang="en-US" sz="4000" kern="0" spc="-50" dirty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37" name="그룹 93"/>
          <p:cNvGrpSpPr>
            <a:grpSpLocks/>
          </p:cNvGrpSpPr>
          <p:nvPr/>
        </p:nvGrpSpPr>
        <p:grpSpPr bwMode="auto">
          <a:xfrm flipH="1">
            <a:off x="1160418" y="2169920"/>
            <a:ext cx="2403470" cy="477838"/>
            <a:chOff x="323851" y="2646792"/>
            <a:chExt cx="3913174" cy="478349"/>
          </a:xfrm>
        </p:grpSpPr>
        <p:sp>
          <p:nvSpPr>
            <p:cNvPr id="39" name="양쪽 모서리가 둥근 사각형 38"/>
            <p:cNvSpPr/>
            <p:nvPr/>
          </p:nvSpPr>
          <p:spPr>
            <a:xfrm rot="16200000">
              <a:off x="2041263" y="929380"/>
              <a:ext cx="478349" cy="3913174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C7D5EB"/>
            </a:solidFill>
            <a:ln w="539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lIns="0" tIns="0" rIns="0" bIns="0" anchor="ctr">
              <a:scene3d>
                <a:camera prst="orthographicFront"/>
                <a:lightRig rig="threePt" dir="t"/>
              </a:scene3d>
              <a:sp3d>
                <a:bevelT w="1270" h="6350"/>
              </a:sp3d>
            </a:bodyPr>
            <a:lstStyle/>
            <a:p>
              <a:pPr algn="ctr" defTabSz="925513">
                <a:buClr>
                  <a:schemeClr val="bg2"/>
                </a:buClr>
                <a:buSzPct val="100000"/>
                <a:defRPr/>
              </a:pPr>
              <a:r>
                <a:rPr lang="ko-KR" altLang="en-US" b="1" spc="-150" dirty="0" smtClean="0">
                  <a:solidFill>
                    <a:srgbClr val="003399"/>
                  </a:solidFill>
                </a:rPr>
                <a:t>시범운영  </a:t>
              </a:r>
              <a:endParaRPr lang="ko-KR" altLang="en-US" b="1" spc="-150" dirty="0">
                <a:solidFill>
                  <a:srgbClr val="003399"/>
                </a:solidFill>
              </a:endParaRPr>
            </a:p>
          </p:txBody>
        </p:sp>
        <p:sp>
          <p:nvSpPr>
            <p:cNvPr id="40" name="Freeform 528"/>
            <p:cNvSpPr>
              <a:spLocks/>
            </p:cNvSpPr>
            <p:nvPr/>
          </p:nvSpPr>
          <p:spPr bwMode="auto">
            <a:xfrm>
              <a:off x="477176" y="2810711"/>
              <a:ext cx="183727" cy="150512"/>
            </a:xfrm>
            <a:custGeom>
              <a:avLst/>
              <a:gdLst>
                <a:gd name="T0" fmla="*/ 2147483647 w 2812"/>
                <a:gd name="T1" fmla="*/ 0 h 2303"/>
                <a:gd name="T2" fmla="*/ 2147483647 w 2812"/>
                <a:gd name="T3" fmla="*/ 273564612 h 2303"/>
                <a:gd name="T4" fmla="*/ 2147483647 w 2812"/>
                <a:gd name="T5" fmla="*/ 893826001 h 2303"/>
                <a:gd name="T6" fmla="*/ 2147483647 w 2812"/>
                <a:gd name="T7" fmla="*/ 2147483647 h 2303"/>
                <a:gd name="T8" fmla="*/ 2147483647 w 2812"/>
                <a:gd name="T9" fmla="*/ 2147483647 h 2303"/>
                <a:gd name="T10" fmla="*/ 2147483647 w 2812"/>
                <a:gd name="T11" fmla="*/ 2147483647 h 2303"/>
                <a:gd name="T12" fmla="*/ 2147483647 w 2812"/>
                <a:gd name="T13" fmla="*/ 2147483647 h 2303"/>
                <a:gd name="T14" fmla="*/ 2147483647 w 2812"/>
                <a:gd name="T15" fmla="*/ 2147483647 h 2303"/>
                <a:gd name="T16" fmla="*/ 2147483647 w 2812"/>
                <a:gd name="T17" fmla="*/ 2147483647 h 2303"/>
                <a:gd name="T18" fmla="*/ 2147483647 w 2812"/>
                <a:gd name="T19" fmla="*/ 2147483647 h 2303"/>
                <a:gd name="T20" fmla="*/ 2147483647 w 2812"/>
                <a:gd name="T21" fmla="*/ 2147483647 h 2303"/>
                <a:gd name="T22" fmla="*/ 2147483647 w 2812"/>
                <a:gd name="T23" fmla="*/ 2147483647 h 2303"/>
                <a:gd name="T24" fmla="*/ 2147483647 w 2812"/>
                <a:gd name="T25" fmla="*/ 2147483647 h 2303"/>
                <a:gd name="T26" fmla="*/ 2147483647 w 2812"/>
                <a:gd name="T27" fmla="*/ 2147483647 h 2303"/>
                <a:gd name="T28" fmla="*/ 2147483647 w 2812"/>
                <a:gd name="T29" fmla="*/ 2147483647 h 2303"/>
                <a:gd name="T30" fmla="*/ 2147483647 w 2812"/>
                <a:gd name="T31" fmla="*/ 2147483647 h 2303"/>
                <a:gd name="T32" fmla="*/ 2147483647 w 2812"/>
                <a:gd name="T33" fmla="*/ 2147483647 h 2303"/>
                <a:gd name="T34" fmla="*/ 2147483647 w 2812"/>
                <a:gd name="T35" fmla="*/ 2147483647 h 2303"/>
                <a:gd name="T36" fmla="*/ 2147483647 w 2812"/>
                <a:gd name="T37" fmla="*/ 2147483647 h 2303"/>
                <a:gd name="T38" fmla="*/ 2147483647 w 2812"/>
                <a:gd name="T39" fmla="*/ 2147483647 h 2303"/>
                <a:gd name="T40" fmla="*/ 2147483647 w 2812"/>
                <a:gd name="T41" fmla="*/ 2147483647 h 2303"/>
                <a:gd name="T42" fmla="*/ 2147483647 w 2812"/>
                <a:gd name="T43" fmla="*/ 2147483647 h 2303"/>
                <a:gd name="T44" fmla="*/ 2147483647 w 2812"/>
                <a:gd name="T45" fmla="*/ 2147483647 h 2303"/>
                <a:gd name="T46" fmla="*/ 2147483647 w 2812"/>
                <a:gd name="T47" fmla="*/ 2147483647 h 2303"/>
                <a:gd name="T48" fmla="*/ 2147483647 w 2812"/>
                <a:gd name="T49" fmla="*/ 2147483647 h 2303"/>
                <a:gd name="T50" fmla="*/ 1877100733 w 2812"/>
                <a:gd name="T51" fmla="*/ 2147483647 h 2303"/>
                <a:gd name="T52" fmla="*/ 893086689 w 2812"/>
                <a:gd name="T53" fmla="*/ 2147483647 h 2303"/>
                <a:gd name="T54" fmla="*/ 218669824 w 2812"/>
                <a:gd name="T55" fmla="*/ 2147483647 h 2303"/>
                <a:gd name="T56" fmla="*/ 0 w 2812"/>
                <a:gd name="T57" fmla="*/ 2147483647 h 2303"/>
                <a:gd name="T58" fmla="*/ 218669824 w 2812"/>
                <a:gd name="T59" fmla="*/ 2147483647 h 2303"/>
                <a:gd name="T60" fmla="*/ 893086689 w 2812"/>
                <a:gd name="T61" fmla="*/ 2147483647 h 2303"/>
                <a:gd name="T62" fmla="*/ 1877100733 w 2812"/>
                <a:gd name="T63" fmla="*/ 2147483647 h 2303"/>
                <a:gd name="T64" fmla="*/ 2147483647 w 2812"/>
                <a:gd name="T65" fmla="*/ 2147483647 h 2303"/>
                <a:gd name="T66" fmla="*/ 2147483647 w 2812"/>
                <a:gd name="T67" fmla="*/ 2147483647 h 2303"/>
                <a:gd name="T68" fmla="*/ 2147483647 w 2812"/>
                <a:gd name="T69" fmla="*/ 2147483647 h 2303"/>
                <a:gd name="T70" fmla="*/ 2147483647 w 2812"/>
                <a:gd name="T71" fmla="*/ 2147483647 h 2303"/>
                <a:gd name="T72" fmla="*/ 2147483647 w 2812"/>
                <a:gd name="T73" fmla="*/ 2147483647 h 2303"/>
                <a:gd name="T74" fmla="*/ 2147483647 w 2812"/>
                <a:gd name="T75" fmla="*/ 2147483647 h 2303"/>
                <a:gd name="T76" fmla="*/ 2147483647 w 2812"/>
                <a:gd name="T77" fmla="*/ 2147483647 h 2303"/>
                <a:gd name="T78" fmla="*/ 2147483647 w 2812"/>
                <a:gd name="T79" fmla="*/ 2147483647 h 2303"/>
                <a:gd name="T80" fmla="*/ 2147483647 w 2812"/>
                <a:gd name="T81" fmla="*/ 2147483647 h 2303"/>
                <a:gd name="T82" fmla="*/ 2147483647 w 2812"/>
                <a:gd name="T83" fmla="*/ 2147483647 h 2303"/>
                <a:gd name="T84" fmla="*/ 2147483647 w 2812"/>
                <a:gd name="T85" fmla="*/ 2147483647 h 2303"/>
                <a:gd name="T86" fmla="*/ 2147483647 w 2812"/>
                <a:gd name="T87" fmla="*/ 2147483647 h 2303"/>
                <a:gd name="T88" fmla="*/ 2147483647 w 2812"/>
                <a:gd name="T89" fmla="*/ 2147483647 h 2303"/>
                <a:gd name="T90" fmla="*/ 2147483647 w 2812"/>
                <a:gd name="T91" fmla="*/ 2147483647 h 2303"/>
                <a:gd name="T92" fmla="*/ 2147483647 w 2812"/>
                <a:gd name="T93" fmla="*/ 2147483647 h 2303"/>
                <a:gd name="T94" fmla="*/ 2147483647 w 2812"/>
                <a:gd name="T95" fmla="*/ 1349952258 h 2303"/>
                <a:gd name="T96" fmla="*/ 2147483647 w 2812"/>
                <a:gd name="T97" fmla="*/ 547406785 h 2303"/>
                <a:gd name="T98" fmla="*/ 2147483647 w 2812"/>
                <a:gd name="T99" fmla="*/ 109424969 h 2303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2812"/>
                <a:gd name="T151" fmla="*/ 0 h 2303"/>
                <a:gd name="T152" fmla="*/ 2812 w 2812"/>
                <a:gd name="T153" fmla="*/ 2303 h 2303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2812" h="2303">
                  <a:moveTo>
                    <a:pt x="1639" y="0"/>
                  </a:moveTo>
                  <a:lnTo>
                    <a:pt x="1674" y="0"/>
                  </a:lnTo>
                  <a:lnTo>
                    <a:pt x="1709" y="6"/>
                  </a:lnTo>
                  <a:lnTo>
                    <a:pt x="1743" y="15"/>
                  </a:lnTo>
                  <a:lnTo>
                    <a:pt x="1775" y="30"/>
                  </a:lnTo>
                  <a:lnTo>
                    <a:pt x="1806" y="49"/>
                  </a:lnTo>
                  <a:lnTo>
                    <a:pt x="1834" y="74"/>
                  </a:lnTo>
                  <a:lnTo>
                    <a:pt x="2738" y="978"/>
                  </a:lnTo>
                  <a:lnTo>
                    <a:pt x="2763" y="1006"/>
                  </a:lnTo>
                  <a:lnTo>
                    <a:pt x="2782" y="1036"/>
                  </a:lnTo>
                  <a:lnTo>
                    <a:pt x="2797" y="1069"/>
                  </a:lnTo>
                  <a:lnTo>
                    <a:pt x="2806" y="1103"/>
                  </a:lnTo>
                  <a:lnTo>
                    <a:pt x="2812" y="1138"/>
                  </a:lnTo>
                  <a:lnTo>
                    <a:pt x="2812" y="1173"/>
                  </a:lnTo>
                  <a:lnTo>
                    <a:pt x="2806" y="1208"/>
                  </a:lnTo>
                  <a:lnTo>
                    <a:pt x="2797" y="1242"/>
                  </a:lnTo>
                  <a:lnTo>
                    <a:pt x="2782" y="1275"/>
                  </a:lnTo>
                  <a:lnTo>
                    <a:pt x="2763" y="1305"/>
                  </a:lnTo>
                  <a:lnTo>
                    <a:pt x="2738" y="1333"/>
                  </a:lnTo>
                  <a:lnTo>
                    <a:pt x="1842" y="2229"/>
                  </a:lnTo>
                  <a:lnTo>
                    <a:pt x="1814" y="2254"/>
                  </a:lnTo>
                  <a:lnTo>
                    <a:pt x="1783" y="2273"/>
                  </a:lnTo>
                  <a:lnTo>
                    <a:pt x="1750" y="2288"/>
                  </a:lnTo>
                  <a:lnTo>
                    <a:pt x="1717" y="2297"/>
                  </a:lnTo>
                  <a:lnTo>
                    <a:pt x="1682" y="2303"/>
                  </a:lnTo>
                  <a:lnTo>
                    <a:pt x="1647" y="2303"/>
                  </a:lnTo>
                  <a:lnTo>
                    <a:pt x="1611" y="2297"/>
                  </a:lnTo>
                  <a:lnTo>
                    <a:pt x="1578" y="2288"/>
                  </a:lnTo>
                  <a:lnTo>
                    <a:pt x="1545" y="2273"/>
                  </a:lnTo>
                  <a:lnTo>
                    <a:pt x="1514" y="2254"/>
                  </a:lnTo>
                  <a:lnTo>
                    <a:pt x="1486" y="2229"/>
                  </a:lnTo>
                  <a:lnTo>
                    <a:pt x="1461" y="2201"/>
                  </a:lnTo>
                  <a:lnTo>
                    <a:pt x="1442" y="2171"/>
                  </a:lnTo>
                  <a:lnTo>
                    <a:pt x="1427" y="2138"/>
                  </a:lnTo>
                  <a:lnTo>
                    <a:pt x="1418" y="2104"/>
                  </a:lnTo>
                  <a:lnTo>
                    <a:pt x="1413" y="2069"/>
                  </a:lnTo>
                  <a:lnTo>
                    <a:pt x="1413" y="2034"/>
                  </a:lnTo>
                  <a:lnTo>
                    <a:pt x="1418" y="1999"/>
                  </a:lnTo>
                  <a:lnTo>
                    <a:pt x="1427" y="1965"/>
                  </a:lnTo>
                  <a:lnTo>
                    <a:pt x="1442" y="1932"/>
                  </a:lnTo>
                  <a:lnTo>
                    <a:pt x="1461" y="1902"/>
                  </a:lnTo>
                  <a:lnTo>
                    <a:pt x="1486" y="1873"/>
                  </a:lnTo>
                  <a:lnTo>
                    <a:pt x="1703" y="1657"/>
                  </a:lnTo>
                  <a:lnTo>
                    <a:pt x="1746" y="1612"/>
                  </a:lnTo>
                  <a:lnTo>
                    <a:pt x="1952" y="1407"/>
                  </a:lnTo>
                  <a:lnTo>
                    <a:pt x="1376" y="1407"/>
                  </a:lnTo>
                  <a:lnTo>
                    <a:pt x="1301" y="1408"/>
                  </a:lnTo>
                  <a:lnTo>
                    <a:pt x="252" y="1408"/>
                  </a:lnTo>
                  <a:lnTo>
                    <a:pt x="211" y="1405"/>
                  </a:lnTo>
                  <a:lnTo>
                    <a:pt x="173" y="1396"/>
                  </a:lnTo>
                  <a:lnTo>
                    <a:pt x="137" y="1380"/>
                  </a:lnTo>
                  <a:lnTo>
                    <a:pt x="103" y="1359"/>
                  </a:lnTo>
                  <a:lnTo>
                    <a:pt x="74" y="1335"/>
                  </a:lnTo>
                  <a:lnTo>
                    <a:pt x="49" y="1305"/>
                  </a:lnTo>
                  <a:lnTo>
                    <a:pt x="28" y="1271"/>
                  </a:lnTo>
                  <a:lnTo>
                    <a:pt x="12" y="1235"/>
                  </a:lnTo>
                  <a:lnTo>
                    <a:pt x="3" y="1197"/>
                  </a:lnTo>
                  <a:lnTo>
                    <a:pt x="0" y="1156"/>
                  </a:lnTo>
                  <a:lnTo>
                    <a:pt x="3" y="1115"/>
                  </a:lnTo>
                  <a:lnTo>
                    <a:pt x="12" y="1077"/>
                  </a:lnTo>
                  <a:lnTo>
                    <a:pt x="28" y="1041"/>
                  </a:lnTo>
                  <a:lnTo>
                    <a:pt x="49" y="1007"/>
                  </a:lnTo>
                  <a:lnTo>
                    <a:pt x="74" y="978"/>
                  </a:lnTo>
                  <a:lnTo>
                    <a:pt x="103" y="953"/>
                  </a:lnTo>
                  <a:lnTo>
                    <a:pt x="136" y="932"/>
                  </a:lnTo>
                  <a:lnTo>
                    <a:pt x="172" y="917"/>
                  </a:lnTo>
                  <a:lnTo>
                    <a:pt x="211" y="907"/>
                  </a:lnTo>
                  <a:lnTo>
                    <a:pt x="252" y="904"/>
                  </a:lnTo>
                  <a:lnTo>
                    <a:pt x="1230" y="904"/>
                  </a:lnTo>
                  <a:lnTo>
                    <a:pt x="1306" y="903"/>
                  </a:lnTo>
                  <a:lnTo>
                    <a:pt x="1951" y="903"/>
                  </a:lnTo>
                  <a:lnTo>
                    <a:pt x="1945" y="897"/>
                  </a:lnTo>
                  <a:lnTo>
                    <a:pt x="1940" y="892"/>
                  </a:lnTo>
                  <a:lnTo>
                    <a:pt x="1934" y="886"/>
                  </a:lnTo>
                  <a:lnTo>
                    <a:pt x="1902" y="854"/>
                  </a:lnTo>
                  <a:lnTo>
                    <a:pt x="1887" y="839"/>
                  </a:lnTo>
                  <a:lnTo>
                    <a:pt x="1869" y="822"/>
                  </a:lnTo>
                  <a:lnTo>
                    <a:pt x="1850" y="801"/>
                  </a:lnTo>
                  <a:lnTo>
                    <a:pt x="1827" y="779"/>
                  </a:lnTo>
                  <a:lnTo>
                    <a:pt x="1801" y="754"/>
                  </a:lnTo>
                  <a:lnTo>
                    <a:pt x="1706" y="659"/>
                  </a:lnTo>
                  <a:lnTo>
                    <a:pt x="1669" y="621"/>
                  </a:lnTo>
                  <a:lnTo>
                    <a:pt x="1626" y="579"/>
                  </a:lnTo>
                  <a:lnTo>
                    <a:pt x="1581" y="532"/>
                  </a:lnTo>
                  <a:lnTo>
                    <a:pt x="1478" y="430"/>
                  </a:lnTo>
                  <a:lnTo>
                    <a:pt x="1453" y="401"/>
                  </a:lnTo>
                  <a:lnTo>
                    <a:pt x="1434" y="371"/>
                  </a:lnTo>
                  <a:lnTo>
                    <a:pt x="1419" y="338"/>
                  </a:lnTo>
                  <a:lnTo>
                    <a:pt x="1410" y="304"/>
                  </a:lnTo>
                  <a:lnTo>
                    <a:pt x="1405" y="269"/>
                  </a:lnTo>
                  <a:lnTo>
                    <a:pt x="1405" y="234"/>
                  </a:lnTo>
                  <a:lnTo>
                    <a:pt x="1410" y="199"/>
                  </a:lnTo>
                  <a:lnTo>
                    <a:pt x="1419" y="165"/>
                  </a:lnTo>
                  <a:lnTo>
                    <a:pt x="1434" y="132"/>
                  </a:lnTo>
                  <a:lnTo>
                    <a:pt x="1453" y="102"/>
                  </a:lnTo>
                  <a:lnTo>
                    <a:pt x="1478" y="74"/>
                  </a:lnTo>
                  <a:lnTo>
                    <a:pt x="1506" y="49"/>
                  </a:lnTo>
                  <a:lnTo>
                    <a:pt x="1537" y="30"/>
                  </a:lnTo>
                  <a:lnTo>
                    <a:pt x="1570" y="15"/>
                  </a:lnTo>
                  <a:lnTo>
                    <a:pt x="1604" y="6"/>
                  </a:lnTo>
                  <a:lnTo>
                    <a:pt x="1639" y="0"/>
                  </a:lnTo>
                  <a:close/>
                </a:path>
              </a:pathLst>
            </a:custGeom>
            <a:solidFill>
              <a:srgbClr val="5683B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</p:grpSp>
      <p:grpSp>
        <p:nvGrpSpPr>
          <p:cNvPr id="41" name="그룹 39"/>
          <p:cNvGrpSpPr>
            <a:grpSpLocks/>
          </p:cNvGrpSpPr>
          <p:nvPr/>
        </p:nvGrpSpPr>
        <p:grpSpPr bwMode="auto">
          <a:xfrm>
            <a:off x="315868" y="2087370"/>
            <a:ext cx="1358900" cy="703263"/>
            <a:chOff x="238092" y="5286388"/>
            <a:chExt cx="1809753" cy="936318"/>
          </a:xfrm>
        </p:grpSpPr>
        <p:pic>
          <p:nvPicPr>
            <p:cNvPr id="42" name="Picture 2" descr="I:\01_프레젠테이션\PSD\IMG\PNG\달력01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38092" y="5286388"/>
              <a:ext cx="1809753" cy="9363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3" name="직사각형 42"/>
            <p:cNvSpPr/>
            <p:nvPr/>
          </p:nvSpPr>
          <p:spPr>
            <a:xfrm rot="21392890">
              <a:off x="630516" y="5457825"/>
              <a:ext cx="996448" cy="490526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lIns="0" tIns="0" rIns="0" bIns="0" anchor="ctr">
              <a:scene3d>
                <a:camera prst="orthographicFront"/>
                <a:lightRig rig="threePt" dir="t"/>
              </a:scene3d>
              <a:sp3d>
                <a:bevelT w="1270"/>
              </a:sp3d>
            </a:bodyPr>
            <a:lstStyle/>
            <a:p>
              <a:pPr algn="ctr" defTabSz="1330325" eaLnBrk="0" fontAlgn="auto" latinLnBrk="0" hangingPunct="0">
                <a:spcBef>
                  <a:spcPts val="0"/>
                </a:spcBef>
                <a:buClr>
                  <a:srgbClr val="D0A660"/>
                </a:buClr>
                <a:buSzPct val="100000"/>
                <a:defRPr/>
              </a:pPr>
              <a:r>
                <a:rPr lang="ko-KR" altLang="en-US" b="1" kern="0" spc="-50" dirty="0" smtClean="0">
                  <a:solidFill>
                    <a:srgbClr val="2B4D99"/>
                  </a:solidFill>
                  <a:latin typeface="맑은 고딕" pitchFamily="50" charset="-127"/>
                  <a:ea typeface="맑은 고딕" pitchFamily="50" charset="-127"/>
                </a:rPr>
                <a:t>진행</a:t>
              </a:r>
              <a:endParaRPr lang="en-US" altLang="ko-KR" b="1" kern="0" spc="-50" dirty="0">
                <a:solidFill>
                  <a:srgbClr val="2B4D99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grpSp>
        <p:nvGrpSpPr>
          <p:cNvPr id="44" name="그룹 87"/>
          <p:cNvGrpSpPr>
            <a:grpSpLocks/>
          </p:cNvGrpSpPr>
          <p:nvPr/>
        </p:nvGrpSpPr>
        <p:grpSpPr bwMode="auto">
          <a:xfrm flipH="1">
            <a:off x="1259632" y="5877272"/>
            <a:ext cx="3600400" cy="479425"/>
            <a:chOff x="323851" y="2646792"/>
            <a:chExt cx="3913174" cy="478349"/>
          </a:xfrm>
        </p:grpSpPr>
        <p:sp>
          <p:nvSpPr>
            <p:cNvPr id="45" name="양쪽 모서리가 둥근 사각형 44"/>
            <p:cNvSpPr/>
            <p:nvPr/>
          </p:nvSpPr>
          <p:spPr>
            <a:xfrm rot="16200000">
              <a:off x="2041263" y="929380"/>
              <a:ext cx="478349" cy="3913174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B76A2B"/>
            </a:solidFill>
            <a:ln w="539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lIns="0" tIns="0" rIns="0" bIns="0" anchor="ctr">
              <a:scene3d>
                <a:camera prst="orthographicFront"/>
                <a:lightRig rig="threePt" dir="t"/>
              </a:scene3d>
              <a:sp3d>
                <a:bevelT w="1270" h="6350"/>
              </a:sp3d>
            </a:bodyPr>
            <a:lstStyle/>
            <a:p>
              <a:pPr algn="ctr" defTabSz="925513">
                <a:buClr>
                  <a:schemeClr val="bg2"/>
                </a:buClr>
                <a:buSzPct val="100000"/>
                <a:defRPr/>
              </a:pPr>
              <a:r>
                <a:rPr lang="ko-KR" altLang="en-US" b="1" spc="-50" dirty="0" smtClean="0">
                  <a:solidFill>
                    <a:schemeClr val="bg1"/>
                  </a:solidFill>
                </a:rPr>
                <a:t>찾아가는 맞춤형 방문 교육</a:t>
              </a:r>
              <a:endParaRPr lang="ko-KR" altLang="en-US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46" name="Freeform 528"/>
            <p:cNvSpPr>
              <a:spLocks/>
            </p:cNvSpPr>
            <p:nvPr/>
          </p:nvSpPr>
          <p:spPr bwMode="auto">
            <a:xfrm>
              <a:off x="477837" y="2809938"/>
              <a:ext cx="182562" cy="152058"/>
            </a:xfrm>
            <a:custGeom>
              <a:avLst/>
              <a:gdLst/>
              <a:ahLst/>
              <a:cxnLst>
                <a:cxn ang="0">
                  <a:pos x="1674" y="0"/>
                </a:cxn>
                <a:cxn ang="0">
                  <a:pos x="1743" y="15"/>
                </a:cxn>
                <a:cxn ang="0">
                  <a:pos x="1806" y="49"/>
                </a:cxn>
                <a:cxn ang="0">
                  <a:pos x="2738" y="978"/>
                </a:cxn>
                <a:cxn ang="0">
                  <a:pos x="2782" y="1036"/>
                </a:cxn>
                <a:cxn ang="0">
                  <a:pos x="2806" y="1103"/>
                </a:cxn>
                <a:cxn ang="0">
                  <a:pos x="2812" y="1173"/>
                </a:cxn>
                <a:cxn ang="0">
                  <a:pos x="2797" y="1242"/>
                </a:cxn>
                <a:cxn ang="0">
                  <a:pos x="2763" y="1305"/>
                </a:cxn>
                <a:cxn ang="0">
                  <a:pos x="1842" y="2229"/>
                </a:cxn>
                <a:cxn ang="0">
                  <a:pos x="1783" y="2273"/>
                </a:cxn>
                <a:cxn ang="0">
                  <a:pos x="1717" y="2297"/>
                </a:cxn>
                <a:cxn ang="0">
                  <a:pos x="1647" y="2303"/>
                </a:cxn>
                <a:cxn ang="0">
                  <a:pos x="1578" y="2288"/>
                </a:cxn>
                <a:cxn ang="0">
                  <a:pos x="1514" y="2254"/>
                </a:cxn>
                <a:cxn ang="0">
                  <a:pos x="1461" y="2201"/>
                </a:cxn>
                <a:cxn ang="0">
                  <a:pos x="1427" y="2138"/>
                </a:cxn>
                <a:cxn ang="0">
                  <a:pos x="1413" y="2069"/>
                </a:cxn>
                <a:cxn ang="0">
                  <a:pos x="1418" y="1999"/>
                </a:cxn>
                <a:cxn ang="0">
                  <a:pos x="1442" y="1932"/>
                </a:cxn>
                <a:cxn ang="0">
                  <a:pos x="1486" y="1873"/>
                </a:cxn>
                <a:cxn ang="0">
                  <a:pos x="1746" y="1612"/>
                </a:cxn>
                <a:cxn ang="0">
                  <a:pos x="1376" y="1407"/>
                </a:cxn>
                <a:cxn ang="0">
                  <a:pos x="252" y="1408"/>
                </a:cxn>
                <a:cxn ang="0">
                  <a:pos x="173" y="1396"/>
                </a:cxn>
                <a:cxn ang="0">
                  <a:pos x="103" y="1359"/>
                </a:cxn>
                <a:cxn ang="0">
                  <a:pos x="49" y="1305"/>
                </a:cxn>
                <a:cxn ang="0">
                  <a:pos x="12" y="1235"/>
                </a:cxn>
                <a:cxn ang="0">
                  <a:pos x="0" y="1156"/>
                </a:cxn>
                <a:cxn ang="0">
                  <a:pos x="12" y="1077"/>
                </a:cxn>
                <a:cxn ang="0">
                  <a:pos x="49" y="1007"/>
                </a:cxn>
                <a:cxn ang="0">
                  <a:pos x="103" y="953"/>
                </a:cxn>
                <a:cxn ang="0">
                  <a:pos x="172" y="917"/>
                </a:cxn>
                <a:cxn ang="0">
                  <a:pos x="252" y="904"/>
                </a:cxn>
                <a:cxn ang="0">
                  <a:pos x="1306" y="903"/>
                </a:cxn>
                <a:cxn ang="0">
                  <a:pos x="1945" y="897"/>
                </a:cxn>
                <a:cxn ang="0">
                  <a:pos x="1934" y="886"/>
                </a:cxn>
                <a:cxn ang="0">
                  <a:pos x="1887" y="839"/>
                </a:cxn>
                <a:cxn ang="0">
                  <a:pos x="1850" y="801"/>
                </a:cxn>
                <a:cxn ang="0">
                  <a:pos x="1801" y="754"/>
                </a:cxn>
                <a:cxn ang="0">
                  <a:pos x="1669" y="621"/>
                </a:cxn>
                <a:cxn ang="0">
                  <a:pos x="1581" y="532"/>
                </a:cxn>
                <a:cxn ang="0">
                  <a:pos x="1453" y="401"/>
                </a:cxn>
                <a:cxn ang="0">
                  <a:pos x="1419" y="338"/>
                </a:cxn>
                <a:cxn ang="0">
                  <a:pos x="1405" y="269"/>
                </a:cxn>
                <a:cxn ang="0">
                  <a:pos x="1410" y="199"/>
                </a:cxn>
                <a:cxn ang="0">
                  <a:pos x="1434" y="132"/>
                </a:cxn>
                <a:cxn ang="0">
                  <a:pos x="1478" y="74"/>
                </a:cxn>
                <a:cxn ang="0">
                  <a:pos x="1537" y="30"/>
                </a:cxn>
                <a:cxn ang="0">
                  <a:pos x="1604" y="6"/>
                </a:cxn>
              </a:cxnLst>
              <a:rect l="0" t="0" r="r" b="b"/>
              <a:pathLst>
                <a:path w="2812" h="2303">
                  <a:moveTo>
                    <a:pt x="1639" y="0"/>
                  </a:moveTo>
                  <a:lnTo>
                    <a:pt x="1674" y="0"/>
                  </a:lnTo>
                  <a:lnTo>
                    <a:pt x="1709" y="6"/>
                  </a:lnTo>
                  <a:lnTo>
                    <a:pt x="1743" y="15"/>
                  </a:lnTo>
                  <a:lnTo>
                    <a:pt x="1775" y="30"/>
                  </a:lnTo>
                  <a:lnTo>
                    <a:pt x="1806" y="49"/>
                  </a:lnTo>
                  <a:lnTo>
                    <a:pt x="1834" y="74"/>
                  </a:lnTo>
                  <a:lnTo>
                    <a:pt x="2738" y="978"/>
                  </a:lnTo>
                  <a:lnTo>
                    <a:pt x="2763" y="1006"/>
                  </a:lnTo>
                  <a:lnTo>
                    <a:pt x="2782" y="1036"/>
                  </a:lnTo>
                  <a:lnTo>
                    <a:pt x="2797" y="1069"/>
                  </a:lnTo>
                  <a:lnTo>
                    <a:pt x="2806" y="1103"/>
                  </a:lnTo>
                  <a:lnTo>
                    <a:pt x="2812" y="1138"/>
                  </a:lnTo>
                  <a:lnTo>
                    <a:pt x="2812" y="1173"/>
                  </a:lnTo>
                  <a:lnTo>
                    <a:pt x="2806" y="1208"/>
                  </a:lnTo>
                  <a:lnTo>
                    <a:pt x="2797" y="1242"/>
                  </a:lnTo>
                  <a:lnTo>
                    <a:pt x="2782" y="1275"/>
                  </a:lnTo>
                  <a:lnTo>
                    <a:pt x="2763" y="1305"/>
                  </a:lnTo>
                  <a:lnTo>
                    <a:pt x="2738" y="1333"/>
                  </a:lnTo>
                  <a:lnTo>
                    <a:pt x="1842" y="2229"/>
                  </a:lnTo>
                  <a:lnTo>
                    <a:pt x="1814" y="2254"/>
                  </a:lnTo>
                  <a:lnTo>
                    <a:pt x="1783" y="2273"/>
                  </a:lnTo>
                  <a:lnTo>
                    <a:pt x="1750" y="2288"/>
                  </a:lnTo>
                  <a:lnTo>
                    <a:pt x="1717" y="2297"/>
                  </a:lnTo>
                  <a:lnTo>
                    <a:pt x="1682" y="2303"/>
                  </a:lnTo>
                  <a:lnTo>
                    <a:pt x="1647" y="2303"/>
                  </a:lnTo>
                  <a:lnTo>
                    <a:pt x="1611" y="2297"/>
                  </a:lnTo>
                  <a:lnTo>
                    <a:pt x="1578" y="2288"/>
                  </a:lnTo>
                  <a:lnTo>
                    <a:pt x="1545" y="2273"/>
                  </a:lnTo>
                  <a:lnTo>
                    <a:pt x="1514" y="2254"/>
                  </a:lnTo>
                  <a:lnTo>
                    <a:pt x="1486" y="2229"/>
                  </a:lnTo>
                  <a:lnTo>
                    <a:pt x="1461" y="2201"/>
                  </a:lnTo>
                  <a:lnTo>
                    <a:pt x="1442" y="2171"/>
                  </a:lnTo>
                  <a:lnTo>
                    <a:pt x="1427" y="2138"/>
                  </a:lnTo>
                  <a:lnTo>
                    <a:pt x="1418" y="2104"/>
                  </a:lnTo>
                  <a:lnTo>
                    <a:pt x="1413" y="2069"/>
                  </a:lnTo>
                  <a:lnTo>
                    <a:pt x="1413" y="2034"/>
                  </a:lnTo>
                  <a:lnTo>
                    <a:pt x="1418" y="1999"/>
                  </a:lnTo>
                  <a:lnTo>
                    <a:pt x="1427" y="1965"/>
                  </a:lnTo>
                  <a:lnTo>
                    <a:pt x="1442" y="1932"/>
                  </a:lnTo>
                  <a:lnTo>
                    <a:pt x="1461" y="1902"/>
                  </a:lnTo>
                  <a:lnTo>
                    <a:pt x="1486" y="1873"/>
                  </a:lnTo>
                  <a:lnTo>
                    <a:pt x="1703" y="1657"/>
                  </a:lnTo>
                  <a:lnTo>
                    <a:pt x="1746" y="1612"/>
                  </a:lnTo>
                  <a:lnTo>
                    <a:pt x="1952" y="1407"/>
                  </a:lnTo>
                  <a:lnTo>
                    <a:pt x="1376" y="1407"/>
                  </a:lnTo>
                  <a:lnTo>
                    <a:pt x="1301" y="1408"/>
                  </a:lnTo>
                  <a:lnTo>
                    <a:pt x="252" y="1408"/>
                  </a:lnTo>
                  <a:lnTo>
                    <a:pt x="211" y="1405"/>
                  </a:lnTo>
                  <a:lnTo>
                    <a:pt x="173" y="1396"/>
                  </a:lnTo>
                  <a:lnTo>
                    <a:pt x="137" y="1380"/>
                  </a:lnTo>
                  <a:lnTo>
                    <a:pt x="103" y="1359"/>
                  </a:lnTo>
                  <a:lnTo>
                    <a:pt x="74" y="1335"/>
                  </a:lnTo>
                  <a:lnTo>
                    <a:pt x="49" y="1305"/>
                  </a:lnTo>
                  <a:lnTo>
                    <a:pt x="28" y="1271"/>
                  </a:lnTo>
                  <a:lnTo>
                    <a:pt x="12" y="1235"/>
                  </a:lnTo>
                  <a:lnTo>
                    <a:pt x="3" y="1197"/>
                  </a:lnTo>
                  <a:lnTo>
                    <a:pt x="0" y="1156"/>
                  </a:lnTo>
                  <a:lnTo>
                    <a:pt x="3" y="1115"/>
                  </a:lnTo>
                  <a:lnTo>
                    <a:pt x="12" y="1077"/>
                  </a:lnTo>
                  <a:lnTo>
                    <a:pt x="28" y="1041"/>
                  </a:lnTo>
                  <a:lnTo>
                    <a:pt x="49" y="1007"/>
                  </a:lnTo>
                  <a:lnTo>
                    <a:pt x="74" y="978"/>
                  </a:lnTo>
                  <a:lnTo>
                    <a:pt x="103" y="953"/>
                  </a:lnTo>
                  <a:lnTo>
                    <a:pt x="136" y="932"/>
                  </a:lnTo>
                  <a:lnTo>
                    <a:pt x="172" y="917"/>
                  </a:lnTo>
                  <a:lnTo>
                    <a:pt x="211" y="907"/>
                  </a:lnTo>
                  <a:lnTo>
                    <a:pt x="252" y="904"/>
                  </a:lnTo>
                  <a:lnTo>
                    <a:pt x="1230" y="904"/>
                  </a:lnTo>
                  <a:lnTo>
                    <a:pt x="1306" y="903"/>
                  </a:lnTo>
                  <a:lnTo>
                    <a:pt x="1951" y="903"/>
                  </a:lnTo>
                  <a:lnTo>
                    <a:pt x="1945" y="897"/>
                  </a:lnTo>
                  <a:lnTo>
                    <a:pt x="1940" y="892"/>
                  </a:lnTo>
                  <a:lnTo>
                    <a:pt x="1934" y="886"/>
                  </a:lnTo>
                  <a:lnTo>
                    <a:pt x="1902" y="854"/>
                  </a:lnTo>
                  <a:lnTo>
                    <a:pt x="1887" y="839"/>
                  </a:lnTo>
                  <a:lnTo>
                    <a:pt x="1869" y="822"/>
                  </a:lnTo>
                  <a:lnTo>
                    <a:pt x="1850" y="801"/>
                  </a:lnTo>
                  <a:lnTo>
                    <a:pt x="1827" y="779"/>
                  </a:lnTo>
                  <a:lnTo>
                    <a:pt x="1801" y="754"/>
                  </a:lnTo>
                  <a:lnTo>
                    <a:pt x="1706" y="659"/>
                  </a:lnTo>
                  <a:lnTo>
                    <a:pt x="1669" y="621"/>
                  </a:lnTo>
                  <a:lnTo>
                    <a:pt x="1626" y="579"/>
                  </a:lnTo>
                  <a:lnTo>
                    <a:pt x="1581" y="532"/>
                  </a:lnTo>
                  <a:lnTo>
                    <a:pt x="1478" y="430"/>
                  </a:lnTo>
                  <a:lnTo>
                    <a:pt x="1453" y="401"/>
                  </a:lnTo>
                  <a:lnTo>
                    <a:pt x="1434" y="371"/>
                  </a:lnTo>
                  <a:lnTo>
                    <a:pt x="1419" y="338"/>
                  </a:lnTo>
                  <a:lnTo>
                    <a:pt x="1410" y="304"/>
                  </a:lnTo>
                  <a:lnTo>
                    <a:pt x="1405" y="269"/>
                  </a:lnTo>
                  <a:lnTo>
                    <a:pt x="1405" y="234"/>
                  </a:lnTo>
                  <a:lnTo>
                    <a:pt x="1410" y="199"/>
                  </a:lnTo>
                  <a:lnTo>
                    <a:pt x="1419" y="165"/>
                  </a:lnTo>
                  <a:lnTo>
                    <a:pt x="1434" y="132"/>
                  </a:lnTo>
                  <a:lnTo>
                    <a:pt x="1453" y="102"/>
                  </a:lnTo>
                  <a:lnTo>
                    <a:pt x="1478" y="74"/>
                  </a:lnTo>
                  <a:lnTo>
                    <a:pt x="1506" y="49"/>
                  </a:lnTo>
                  <a:lnTo>
                    <a:pt x="1537" y="30"/>
                  </a:lnTo>
                  <a:lnTo>
                    <a:pt x="1570" y="15"/>
                  </a:lnTo>
                  <a:lnTo>
                    <a:pt x="1604" y="6"/>
                  </a:lnTo>
                  <a:lnTo>
                    <a:pt x="1639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vert270"/>
            <a:lstStyle/>
            <a:p>
              <a:pPr>
                <a:defRPr/>
              </a:pPr>
              <a:endParaRPr lang="ko-KR" altLang="en-US">
                <a:latin typeface="굴림" charset="-127"/>
                <a:ea typeface="굴림" charset="-127"/>
              </a:endParaRPr>
            </a:p>
          </p:txBody>
        </p:sp>
      </p:grpSp>
      <p:grpSp>
        <p:nvGrpSpPr>
          <p:cNvPr id="47" name="그룹 45"/>
          <p:cNvGrpSpPr>
            <a:grpSpLocks/>
          </p:cNvGrpSpPr>
          <p:nvPr/>
        </p:nvGrpSpPr>
        <p:grpSpPr bwMode="auto">
          <a:xfrm>
            <a:off x="345234" y="5775672"/>
            <a:ext cx="1290637" cy="703263"/>
            <a:chOff x="284424" y="5286388"/>
            <a:chExt cx="1717090" cy="936317"/>
          </a:xfrm>
        </p:grpSpPr>
        <p:pic>
          <p:nvPicPr>
            <p:cNvPr id="48" name="Picture 2" descr="I:\01_프레젠테이션\PSD\IMG\PNG\달력01.pn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284424" y="5286388"/>
              <a:ext cx="1717090" cy="9363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9" name="직사각형 48"/>
            <p:cNvSpPr/>
            <p:nvPr/>
          </p:nvSpPr>
          <p:spPr>
            <a:xfrm rot="21392890">
              <a:off x="630516" y="5457825"/>
              <a:ext cx="996448" cy="490526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lIns="0" tIns="0" rIns="0" bIns="0" anchor="ctr">
              <a:scene3d>
                <a:camera prst="orthographicFront"/>
                <a:lightRig rig="threePt" dir="t"/>
              </a:scene3d>
              <a:sp3d>
                <a:bevelT w="1270"/>
              </a:sp3d>
            </a:bodyPr>
            <a:lstStyle/>
            <a:p>
              <a:pPr algn="ctr" defTabSz="1330325" eaLnBrk="0" latinLnBrk="0" hangingPunct="0">
                <a:buClr>
                  <a:srgbClr val="D0A660"/>
                </a:buClr>
                <a:buSzPct val="100000"/>
                <a:defRPr/>
              </a:pPr>
              <a:r>
                <a:rPr lang="en-US" altLang="ko-KR" sz="2000" b="1" kern="0" spc="-50" dirty="0" smtClean="0">
                  <a:solidFill>
                    <a:srgbClr val="6E2C12"/>
                  </a:solidFill>
                  <a:latin typeface="맑은 고딕" pitchFamily="50" charset="-127"/>
                  <a:ea typeface="맑은 고딕" pitchFamily="50" charset="-127"/>
                </a:rPr>
                <a:t>2015.~</a:t>
              </a:r>
              <a:endParaRPr lang="en-US" altLang="ko-KR" sz="2000" b="1" kern="0" spc="-50" dirty="0">
                <a:solidFill>
                  <a:srgbClr val="6E2C12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sp>
        <p:nvSpPr>
          <p:cNvPr id="50" name="Rectangle 3"/>
          <p:cNvSpPr>
            <a:spLocks noChangeArrowheads="1"/>
          </p:cNvSpPr>
          <p:nvPr/>
        </p:nvSpPr>
        <p:spPr bwMode="auto">
          <a:xfrm>
            <a:off x="971600" y="2996952"/>
            <a:ext cx="2775785" cy="74481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  <a:scene3d>
              <a:camera prst="orthographicFront"/>
              <a:lightRig rig="threePt" dir="t"/>
            </a:scene3d>
            <a:sp3d>
              <a:bevelT w="1270"/>
            </a:sp3d>
          </a:bodyPr>
          <a:lstStyle/>
          <a:p>
            <a:pPr marL="212725" indent="-212725" defTabSz="1330325" eaLnBrk="0" latinLnBrk="0" hangingPunct="0">
              <a:lnSpc>
                <a:spcPct val="120000"/>
              </a:lnSpc>
              <a:spcAft>
                <a:spcPts val="1200"/>
              </a:spcAft>
              <a:buClr>
                <a:srgbClr val="D0A660"/>
              </a:buClr>
              <a:buSzPct val="100000"/>
              <a:buFontTx/>
              <a:buBlip>
                <a:blip r:embed="rId4"/>
              </a:buBlip>
              <a:defRPr/>
            </a:pPr>
            <a:r>
              <a:rPr lang="en-US" altLang="ko-KR" sz="1600" b="1" kern="0" spc="-50" dirty="0" smtClean="0">
                <a:solidFill>
                  <a:srgbClr val="192A7D"/>
                </a:solidFill>
                <a:latin typeface="맑은 고딕" pitchFamily="50" charset="-127"/>
                <a:ea typeface="맑은 고딕" pitchFamily="50" charset="-127"/>
              </a:rPr>
              <a:t>2</a:t>
            </a:r>
            <a:r>
              <a:rPr lang="ko-KR" altLang="en-US" sz="1600" b="1" kern="0" spc="-50" dirty="0" smtClean="0">
                <a:solidFill>
                  <a:srgbClr val="192A7D"/>
                </a:solidFill>
                <a:latin typeface="맑은 고딕" pitchFamily="50" charset="-127"/>
                <a:ea typeface="맑은 고딕" pitchFamily="50" charset="-127"/>
              </a:rPr>
              <a:t>회 운영</a:t>
            </a:r>
            <a:endParaRPr lang="en-US" altLang="ko-KR" sz="1600" b="1" kern="0" spc="-50" dirty="0" smtClean="0">
              <a:solidFill>
                <a:srgbClr val="192A7D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212725" indent="-212725" defTabSz="1330325" eaLnBrk="0" latinLnBrk="0" hangingPunct="0">
              <a:lnSpc>
                <a:spcPct val="120000"/>
              </a:lnSpc>
              <a:spcAft>
                <a:spcPts val="1200"/>
              </a:spcAft>
              <a:buClr>
                <a:srgbClr val="D0A660"/>
              </a:buClr>
              <a:buSzPct val="100000"/>
              <a:buFontTx/>
              <a:buBlip>
                <a:blip r:embed="rId4"/>
              </a:buBlip>
              <a:defRPr/>
            </a:pPr>
            <a:r>
              <a:rPr lang="ko-KR" altLang="en-US" sz="1600" b="1" kern="0" spc="-50" dirty="0" smtClean="0">
                <a:solidFill>
                  <a:srgbClr val="192A7D"/>
                </a:solidFill>
                <a:latin typeface="맑은 고딕" pitchFamily="50" charset="-127"/>
                <a:ea typeface="맑은 고딕" pitchFamily="50" charset="-127"/>
              </a:rPr>
              <a:t>영도구 </a:t>
            </a:r>
            <a:r>
              <a:rPr lang="en-US" altLang="ko-KR" sz="1600" b="1" kern="0" spc="-50" dirty="0" smtClean="0">
                <a:solidFill>
                  <a:srgbClr val="192A7D"/>
                </a:solidFill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sz="1600" b="1" kern="0" spc="-50" dirty="0" smtClean="0">
                <a:solidFill>
                  <a:srgbClr val="192A7D"/>
                </a:solidFill>
                <a:latin typeface="맑은 고딕" pitchFamily="50" charset="-127"/>
                <a:ea typeface="맑은 고딕" pitchFamily="50" charset="-127"/>
              </a:rPr>
              <a:t>동</a:t>
            </a:r>
            <a:r>
              <a:rPr lang="en-US" altLang="ko-KR" sz="1600" b="1" kern="0" spc="-50" dirty="0" smtClean="0">
                <a:solidFill>
                  <a:srgbClr val="192A7D"/>
                </a:solidFill>
                <a:latin typeface="맑은 고딕" pitchFamily="50" charset="-127"/>
                <a:ea typeface="맑은 고딕" pitchFamily="50" charset="-127"/>
              </a:rPr>
              <a:t>, 3</a:t>
            </a:r>
            <a:r>
              <a:rPr lang="ko-KR" altLang="en-US" sz="1600" b="1" kern="0" spc="-50" dirty="0" smtClean="0">
                <a:solidFill>
                  <a:srgbClr val="192A7D"/>
                </a:solidFill>
                <a:latin typeface="맑은 고딕" pitchFamily="50" charset="-127"/>
                <a:ea typeface="맑은 고딕" pitchFamily="50" charset="-127"/>
              </a:rPr>
              <a:t>동 통장 </a:t>
            </a:r>
            <a:r>
              <a:rPr lang="en-US" altLang="ko-KR" sz="1600" b="1" kern="0" spc="-50" dirty="0" smtClean="0">
                <a:solidFill>
                  <a:srgbClr val="192A7D"/>
                </a:solidFill>
                <a:latin typeface="맑은 고딕" pitchFamily="50" charset="-127"/>
                <a:ea typeface="맑은 고딕" pitchFamily="50" charset="-127"/>
              </a:rPr>
              <a:t>35</a:t>
            </a:r>
            <a:r>
              <a:rPr lang="ko-KR" altLang="en-US" sz="1600" b="1" kern="0" spc="-50" dirty="0" smtClean="0">
                <a:solidFill>
                  <a:srgbClr val="192A7D"/>
                </a:solidFill>
                <a:latin typeface="맑은 고딕" pitchFamily="50" charset="-127"/>
                <a:ea typeface="맑은 고딕" pitchFamily="50" charset="-127"/>
              </a:rPr>
              <a:t>명</a:t>
            </a:r>
            <a:endParaRPr lang="ko-KR" altLang="en-US" sz="1600" b="1" kern="0" spc="-50" dirty="0">
              <a:solidFill>
                <a:schemeClr val="tx2">
                  <a:lumMod val="7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25"/>
          <p:cNvGrpSpPr>
            <a:grpSpLocks/>
          </p:cNvGrpSpPr>
          <p:nvPr/>
        </p:nvGrpSpPr>
        <p:grpSpPr bwMode="auto">
          <a:xfrm>
            <a:off x="0" y="206375"/>
            <a:ext cx="8100392" cy="638175"/>
            <a:chOff x="-21624" y="206191"/>
            <a:chExt cx="3491217" cy="638748"/>
          </a:xfrm>
        </p:grpSpPr>
        <p:sp>
          <p:nvSpPr>
            <p:cNvPr id="8" name="양쪽 모서리가 둥근 사각형 7"/>
            <p:cNvSpPr/>
            <p:nvPr/>
          </p:nvSpPr>
          <p:spPr bwMode="auto">
            <a:xfrm rot="16200000">
              <a:off x="1404611" y="-1220044"/>
              <a:ext cx="638748" cy="3491217"/>
            </a:xfrm>
            <a:prstGeom prst="round2SameRect">
              <a:avLst>
                <a:gd name="adj1" fmla="val 0"/>
                <a:gd name="adj2" fmla="val 50000"/>
              </a:avLst>
            </a:prstGeom>
            <a:solidFill>
              <a:srgbClr val="002060"/>
            </a:solidFill>
            <a:ln>
              <a:noFill/>
            </a:ln>
            <a:effectLst>
              <a:innerShdw blurRad="63500" dist="50800" dir="5400000">
                <a:prstClr val="black">
                  <a:alpha val="38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9" name="직사각형 8"/>
            <p:cNvSpPr/>
            <p:nvPr/>
          </p:nvSpPr>
          <p:spPr bwMode="auto">
            <a:xfrm>
              <a:off x="-21624" y="225258"/>
              <a:ext cx="3411663" cy="52369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42900" indent="-34290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2800" spc="-15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itchFamily="18" charset="-127"/>
                  <a:ea typeface="HY헤드라인M" pitchFamily="18" charset="-127"/>
                </a:rPr>
                <a:t>기관 연계 교육을 통한 전이 유도 도모</a:t>
              </a:r>
              <a:endParaRPr kumimoji="0" lang="ko-KR" altLang="en-US" sz="2800" spc="-15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grpSp>
        <p:nvGrpSpPr>
          <p:cNvPr id="3" name="그룹 71"/>
          <p:cNvGrpSpPr>
            <a:grpSpLocks/>
          </p:cNvGrpSpPr>
          <p:nvPr/>
        </p:nvGrpSpPr>
        <p:grpSpPr bwMode="auto">
          <a:xfrm>
            <a:off x="760413" y="1042988"/>
            <a:ext cx="7621587" cy="741362"/>
            <a:chOff x="760413" y="1042987"/>
            <a:chExt cx="7621587" cy="741363"/>
          </a:xfrm>
        </p:grpSpPr>
        <p:pic>
          <p:nvPicPr>
            <p:cNvPr id="11" name="Picture 2" descr="I:\01_프레젠테이션\00_프리03\201303_02 닥터_보건복지부\PSD\IMG\bar04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760413" y="1042987"/>
              <a:ext cx="7621587" cy="741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2" name="모서리가 둥근 직사각형 11"/>
            <p:cNvSpPr/>
            <p:nvPr/>
          </p:nvSpPr>
          <p:spPr>
            <a:xfrm>
              <a:off x="903287" y="1163060"/>
              <a:ext cx="7335838" cy="476726"/>
            </a:xfrm>
            <a:prstGeom prst="round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  <a:scene3d>
                <a:camera prst="orthographicFront"/>
                <a:lightRig rig="harsh" dir="tl"/>
              </a:scene3d>
              <a:sp3d prstMaterial="flat">
                <a:bevelT w="0" h="0" prst="artDeco"/>
                <a:extrusionClr>
                  <a:schemeClr val="bg1"/>
                </a:extrusionClr>
                <a:contourClr>
                  <a:schemeClr val="bg1"/>
                </a:contourClr>
              </a:sp3d>
            </a:bodyPr>
            <a:lstStyle/>
            <a:p>
              <a:pPr algn="ctr">
                <a:defRPr/>
              </a:pPr>
              <a:r>
                <a:rPr lang="ko-KR" altLang="en-US" sz="2800" b="1" spc="-150" dirty="0" smtClean="0">
                  <a:ln w="11430">
                    <a:noFill/>
                  </a:ln>
                  <a:gradFill>
                    <a:gsLst>
                      <a:gs pos="0">
                        <a:srgbClr val="1E78E6"/>
                      </a:gs>
                      <a:gs pos="50000">
                        <a:srgbClr val="112DA3"/>
                      </a:gs>
                      <a:gs pos="100000">
                        <a:srgbClr val="1F2D5B"/>
                      </a:gs>
                    </a:gsLst>
                    <a:lin ang="5400000" scaled="0"/>
                  </a:gradFill>
                  <a:latin typeface="맑은 고딕" pitchFamily="50" charset="-127"/>
                  <a:ea typeface="맑은 고딕" pitchFamily="50" charset="-127"/>
                  <a:cs typeface="Arial" pitchFamily="34" charset="0"/>
                </a:rPr>
                <a:t>보건소 연계 암 예방 교육지원</a:t>
              </a:r>
              <a:endParaRPr lang="en-US" altLang="ko-KR" sz="2800" b="1" spc="-150" dirty="0" smtClean="0">
                <a:ln w="11430">
                  <a:noFill/>
                </a:ln>
                <a:gradFill>
                  <a:gsLst>
                    <a:gs pos="0">
                      <a:srgbClr val="1E78E6"/>
                    </a:gs>
                    <a:gs pos="50000">
                      <a:srgbClr val="112DA3"/>
                    </a:gs>
                    <a:gs pos="100000">
                      <a:srgbClr val="1F2D5B"/>
                    </a:gs>
                  </a:gsLst>
                  <a:lin ang="5400000" scaled="0"/>
                </a:gradFill>
                <a:latin typeface="맑은 고딕" pitchFamily="50" charset="-127"/>
                <a:ea typeface="맑은 고딕" pitchFamily="50" charset="-127"/>
                <a:cs typeface="Arial" pitchFamily="34" charset="0"/>
              </a:endParaRPr>
            </a:p>
          </p:txBody>
        </p:sp>
      </p:grpSp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174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1748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662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6628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6630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6632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6634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6636" name="Rectangle 1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6638" name="Rectangle 1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6640" name="Rectangle 1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34" name="Picture 6" descr="I:\01_프레젠테이션\00_프리02\201211_01 원_코리아퍼스텍\PSD\피티\IMG\bottom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6092825"/>
            <a:ext cx="9144000" cy="76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" name="Picture 3" descr="I:\01_프레젠테이션\00_프리03\201303_02 닥터_보건복지부\PSD\IMG\line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65613" y="2043113"/>
            <a:ext cx="92075" cy="4814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50" name="그룹 58"/>
          <p:cNvGrpSpPr>
            <a:grpSpLocks/>
          </p:cNvGrpSpPr>
          <p:nvPr/>
        </p:nvGrpSpPr>
        <p:grpSpPr bwMode="auto">
          <a:xfrm>
            <a:off x="0" y="1836738"/>
            <a:ext cx="4562475" cy="644525"/>
            <a:chOff x="0" y="1709738"/>
            <a:chExt cx="4562475" cy="644525"/>
          </a:xfrm>
        </p:grpSpPr>
        <p:pic>
          <p:nvPicPr>
            <p:cNvPr id="51" name="Picture 2" descr="I:\01_프레젠테이션\00_프리03\201303_02 닥터_보건복지부\PSD\IMG\bar01.png"/>
            <p:cNvPicPr>
              <a:picLocks noChangeAspect="1" noChangeArrowheads="1"/>
            </p:cNvPicPr>
            <p:nvPr/>
          </p:nvPicPr>
          <p:blipFill>
            <a:blip r:embed="rId6" cstate="print"/>
            <a:srcRect r="19855"/>
            <a:stretch>
              <a:fillRect/>
            </a:stretch>
          </p:blipFill>
          <p:spPr bwMode="auto">
            <a:xfrm flipH="1">
              <a:off x="0" y="1709738"/>
              <a:ext cx="4562475" cy="6445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2" name="직사각형 51"/>
            <p:cNvSpPr/>
            <p:nvPr/>
          </p:nvSpPr>
          <p:spPr>
            <a:xfrm>
              <a:off x="36214" y="1794545"/>
              <a:ext cx="4405592" cy="432048"/>
            </a:xfrm>
            <a:prstGeom prst="rect">
              <a:avLst/>
            </a:prstGeom>
            <a:noFill/>
            <a:ln w="6350">
              <a:noFill/>
            </a:ln>
            <a:effectLst/>
            <a:scene3d>
              <a:camera prst="orthographicFront"/>
              <a:lightRig rig="threePt" dir="t"/>
            </a:scene3d>
            <a:sp3d>
              <a:bevelT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>
              <a:sp3d>
                <a:bevelT w="1270" h="19050"/>
                <a:contourClr>
                  <a:srgbClr val="213165"/>
                </a:contourClr>
              </a:sp3d>
            </a:bodyPr>
            <a:lstStyle/>
            <a:p>
              <a:pPr indent="-457200" algn="ctr" eaLnBrk="0" latinLnBrk="0" hangingPunct="0">
                <a:lnSpc>
                  <a:spcPct val="90000"/>
                </a:lnSpc>
                <a:spcAft>
                  <a:spcPts val="600"/>
                </a:spcAft>
                <a:defRPr/>
              </a:pPr>
              <a:r>
                <a:rPr lang="ko-KR" altLang="en-US" sz="2000" b="1" spc="-150" dirty="0" smtClean="0">
                  <a:solidFill>
                    <a:schemeClr val="bg1"/>
                  </a:solidFill>
                  <a:effectLst>
                    <a:outerShdw blurRad="127000" algn="ctr" rotWithShape="0">
                      <a:schemeClr val="tx1">
                        <a:alpha val="90000"/>
                      </a:schemeClr>
                    </a:outerShdw>
                  </a:effectLst>
                </a:rPr>
                <a:t>보건소 연계 교육기관</a:t>
              </a:r>
              <a:endParaRPr lang="ko-KR" altLang="en-US" sz="2000" b="1" spc="-150" dirty="0">
                <a:solidFill>
                  <a:schemeClr val="bg1"/>
                </a:solidFill>
                <a:effectLst>
                  <a:outerShdw blurRad="127000" algn="ctr" rotWithShape="0">
                    <a:schemeClr val="tx1">
                      <a:alpha val="90000"/>
                    </a:schemeClr>
                  </a:outerShdw>
                </a:effectLst>
              </a:endParaRPr>
            </a:p>
          </p:txBody>
        </p:sp>
      </p:grpSp>
      <p:sp>
        <p:nvSpPr>
          <p:cNvPr id="57" name="Rectangle 3"/>
          <p:cNvSpPr>
            <a:spLocks noChangeArrowheads="1"/>
          </p:cNvSpPr>
          <p:nvPr/>
        </p:nvSpPr>
        <p:spPr bwMode="auto">
          <a:xfrm>
            <a:off x="462262" y="2564904"/>
            <a:ext cx="3395358" cy="40421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  <a:scene3d>
              <a:camera prst="orthographicFront"/>
              <a:lightRig rig="threePt" dir="t"/>
            </a:scene3d>
            <a:sp3d>
              <a:bevelT w="1270"/>
            </a:sp3d>
          </a:bodyPr>
          <a:lstStyle/>
          <a:p>
            <a:pPr marL="209550" indent="-209550" defTabSz="1330325" eaLnBrk="0" latinLnBrk="0" hangingPunct="0">
              <a:spcAft>
                <a:spcPts val="800"/>
              </a:spcAft>
              <a:buClr>
                <a:srgbClr val="D0A660"/>
              </a:buClr>
              <a:buSzPct val="100000"/>
              <a:buFontTx/>
              <a:buBlip>
                <a:blip r:embed="rId7"/>
              </a:buBlip>
              <a:defRPr/>
            </a:pPr>
            <a:r>
              <a:rPr lang="ko-KR" altLang="en-US" b="1" kern="0" spc="-50" dirty="0" smtClean="0">
                <a:solidFill>
                  <a:srgbClr val="192A7D"/>
                </a:solidFill>
                <a:latin typeface="맑은 고딕" pitchFamily="50" charset="-127"/>
                <a:ea typeface="맑은 고딕" pitchFamily="50" charset="-127"/>
              </a:rPr>
              <a:t>노인종합복지관</a:t>
            </a:r>
            <a:endParaRPr lang="en-US" altLang="ko-KR" b="1" kern="0" spc="-50" dirty="0" smtClean="0">
              <a:solidFill>
                <a:srgbClr val="192A7D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209550" indent="-209550" defTabSz="1330325" eaLnBrk="0" latinLnBrk="0" hangingPunct="0">
              <a:spcAft>
                <a:spcPts val="800"/>
              </a:spcAft>
              <a:buClr>
                <a:srgbClr val="D0A660"/>
              </a:buClr>
              <a:buSzPct val="100000"/>
              <a:buFontTx/>
              <a:buBlip>
                <a:blip r:embed="rId7"/>
              </a:buBlip>
              <a:defRPr/>
            </a:pPr>
            <a:r>
              <a:rPr lang="ko-KR" altLang="en-US" b="1" kern="0" spc="-50" dirty="0" smtClean="0">
                <a:solidFill>
                  <a:srgbClr val="192A7D"/>
                </a:solidFill>
                <a:latin typeface="맑은 고딕" pitchFamily="50" charset="-127"/>
                <a:ea typeface="맑은 고딕" pitchFamily="50" charset="-127"/>
              </a:rPr>
              <a:t>사회복지관</a:t>
            </a:r>
            <a:endParaRPr lang="en-US" altLang="ko-KR" b="1" kern="0" spc="-50" dirty="0" smtClean="0">
              <a:solidFill>
                <a:srgbClr val="192A7D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209550" indent="-209550" defTabSz="1330325" eaLnBrk="0" latinLnBrk="0" hangingPunct="0">
              <a:spcAft>
                <a:spcPts val="800"/>
              </a:spcAft>
              <a:buClr>
                <a:srgbClr val="D0A660"/>
              </a:buClr>
              <a:buSzPct val="100000"/>
              <a:buFontTx/>
              <a:buBlip>
                <a:blip r:embed="rId7"/>
              </a:buBlip>
              <a:defRPr/>
            </a:pPr>
            <a:r>
              <a:rPr lang="ko-KR" altLang="en-US" b="1" kern="0" spc="-50" dirty="0" smtClean="0">
                <a:solidFill>
                  <a:srgbClr val="192A7D"/>
                </a:solidFill>
                <a:latin typeface="맑은 고딕" pitchFamily="50" charset="-127"/>
                <a:ea typeface="맑은 고딕" pitchFamily="50" charset="-127"/>
              </a:rPr>
              <a:t>장애인복지관</a:t>
            </a:r>
            <a:endParaRPr lang="en-US" altLang="ko-KR" b="1" kern="0" spc="-50" dirty="0" smtClean="0">
              <a:solidFill>
                <a:srgbClr val="192A7D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209550" indent="-209550" defTabSz="1330325" eaLnBrk="0" latinLnBrk="0" hangingPunct="0">
              <a:spcAft>
                <a:spcPts val="800"/>
              </a:spcAft>
              <a:buClr>
                <a:srgbClr val="D0A660"/>
              </a:buClr>
              <a:buSzPct val="100000"/>
              <a:buFontTx/>
              <a:buBlip>
                <a:blip r:embed="rId7"/>
              </a:buBlip>
              <a:defRPr/>
            </a:pPr>
            <a:r>
              <a:rPr lang="ko-KR" altLang="en-US" b="1" kern="0" spc="-50" dirty="0" smtClean="0">
                <a:solidFill>
                  <a:srgbClr val="192A7D"/>
                </a:solidFill>
                <a:latin typeface="맑은 고딕" pitchFamily="50" charset="-127"/>
                <a:ea typeface="맑은 고딕" pitchFamily="50" charset="-127"/>
              </a:rPr>
              <a:t>방문건강관리센터</a:t>
            </a:r>
            <a:endParaRPr lang="en-US" altLang="ko-KR" b="1" kern="0" spc="-50" dirty="0" smtClean="0">
              <a:solidFill>
                <a:srgbClr val="192A7D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209550" indent="-209550" defTabSz="1330325" eaLnBrk="0" latinLnBrk="0" hangingPunct="0">
              <a:spcAft>
                <a:spcPts val="800"/>
              </a:spcAft>
              <a:buClr>
                <a:srgbClr val="D0A660"/>
              </a:buClr>
              <a:buSzPct val="100000"/>
              <a:buFontTx/>
              <a:buBlip>
                <a:blip r:embed="rId7"/>
              </a:buBlip>
              <a:defRPr/>
            </a:pPr>
            <a:r>
              <a:rPr lang="ko-KR" altLang="en-US" b="1" kern="0" spc="-50" dirty="0" smtClean="0">
                <a:solidFill>
                  <a:srgbClr val="192A7D"/>
                </a:solidFill>
                <a:latin typeface="맑은 고딕" pitchFamily="50" charset="-127"/>
                <a:ea typeface="맑은 고딕" pitchFamily="50" charset="-127"/>
              </a:rPr>
              <a:t>성당 및 교회</a:t>
            </a:r>
            <a:endParaRPr lang="en-US" altLang="ko-KR" b="1" kern="0" spc="-50" dirty="0" smtClean="0">
              <a:solidFill>
                <a:srgbClr val="192A7D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209550" indent="-209550" defTabSz="1330325" eaLnBrk="0" latinLnBrk="0" hangingPunct="0">
              <a:spcAft>
                <a:spcPts val="800"/>
              </a:spcAft>
              <a:buClr>
                <a:srgbClr val="D0A660"/>
              </a:buClr>
              <a:buSzPct val="100000"/>
              <a:buFontTx/>
              <a:buBlip>
                <a:blip r:embed="rId7"/>
              </a:buBlip>
              <a:defRPr/>
            </a:pPr>
            <a:r>
              <a:rPr lang="ko-KR" altLang="en-US" b="1" kern="0" spc="-50" dirty="0" smtClean="0">
                <a:solidFill>
                  <a:srgbClr val="192A7D"/>
                </a:solidFill>
                <a:latin typeface="맑은 고딕" pitchFamily="50" charset="-127"/>
                <a:ea typeface="맑은 고딕" pitchFamily="50" charset="-127"/>
              </a:rPr>
              <a:t>노인대학</a:t>
            </a:r>
            <a:endParaRPr lang="en-US" altLang="ko-KR" b="1" kern="0" spc="-50" dirty="0" smtClean="0">
              <a:solidFill>
                <a:srgbClr val="192A7D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209550" indent="-209550" defTabSz="1330325" eaLnBrk="0" latinLnBrk="0" hangingPunct="0">
              <a:spcAft>
                <a:spcPts val="800"/>
              </a:spcAft>
              <a:buClr>
                <a:srgbClr val="D0A660"/>
              </a:buClr>
              <a:buSzPct val="100000"/>
              <a:buFontTx/>
              <a:buBlip>
                <a:blip r:embed="rId7"/>
              </a:buBlip>
              <a:defRPr/>
            </a:pPr>
            <a:r>
              <a:rPr lang="ko-KR" altLang="en-US" b="1" kern="0" spc="-50" dirty="0" smtClean="0">
                <a:solidFill>
                  <a:srgbClr val="192A7D"/>
                </a:solidFill>
                <a:latin typeface="맑은 고딕" pitchFamily="50" charset="-127"/>
                <a:ea typeface="맑은 고딕" pitchFamily="50" charset="-127"/>
              </a:rPr>
              <a:t>중학교</a:t>
            </a:r>
            <a:endParaRPr lang="en-US" altLang="ko-KR" b="1" kern="0" spc="-50" dirty="0" smtClean="0">
              <a:solidFill>
                <a:srgbClr val="192A7D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209550" indent="-209550" defTabSz="1330325" eaLnBrk="0" latinLnBrk="0" hangingPunct="0">
              <a:spcAft>
                <a:spcPts val="800"/>
              </a:spcAft>
              <a:buClr>
                <a:srgbClr val="D0A660"/>
              </a:buClr>
              <a:buSzPct val="100000"/>
              <a:buFontTx/>
              <a:buBlip>
                <a:blip r:embed="rId7"/>
              </a:buBlip>
              <a:defRPr/>
            </a:pPr>
            <a:r>
              <a:rPr lang="ko-KR" altLang="en-US" b="1" kern="0" spc="-50" dirty="0" smtClean="0">
                <a:solidFill>
                  <a:srgbClr val="192A7D"/>
                </a:solidFill>
                <a:latin typeface="맑은 고딕" pitchFamily="50" charset="-127"/>
                <a:ea typeface="맑은 고딕" pitchFamily="50" charset="-127"/>
              </a:rPr>
              <a:t>민방위대원</a:t>
            </a:r>
            <a:endParaRPr lang="en-US" altLang="ko-KR" b="1" kern="0" spc="-50" dirty="0" smtClean="0">
              <a:solidFill>
                <a:srgbClr val="192A7D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209550" indent="-209550" defTabSz="1330325" eaLnBrk="0" latinLnBrk="0" hangingPunct="0">
              <a:spcAft>
                <a:spcPts val="800"/>
              </a:spcAft>
              <a:buClr>
                <a:srgbClr val="D0A660"/>
              </a:buClr>
              <a:buSzPct val="100000"/>
              <a:buFontTx/>
              <a:buBlip>
                <a:blip r:embed="rId7"/>
              </a:buBlip>
              <a:defRPr/>
            </a:pPr>
            <a:r>
              <a:rPr lang="ko-KR" altLang="en-US" b="1" kern="0" spc="-50" dirty="0" smtClean="0">
                <a:solidFill>
                  <a:srgbClr val="192A7D"/>
                </a:solidFill>
                <a:latin typeface="맑은 고딕" pitchFamily="50" charset="-127"/>
                <a:ea typeface="맑은 고딕" pitchFamily="50" charset="-127"/>
              </a:rPr>
              <a:t>사업장</a:t>
            </a:r>
            <a:r>
              <a:rPr lang="en-US" altLang="ko-KR" b="1" kern="0" spc="-50" dirty="0" smtClean="0">
                <a:solidFill>
                  <a:srgbClr val="192A7D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b="1" kern="0" spc="-50" dirty="0" smtClean="0">
                <a:solidFill>
                  <a:srgbClr val="192A7D"/>
                </a:solidFill>
                <a:latin typeface="맑은 고딕" pitchFamily="50" charset="-127"/>
                <a:ea typeface="맑은 고딕" pitchFamily="50" charset="-127"/>
              </a:rPr>
              <a:t>기아자동차</a:t>
            </a:r>
            <a:r>
              <a:rPr lang="en-US" altLang="ko-KR" b="1" kern="0" spc="-50" dirty="0" smtClean="0">
                <a:solidFill>
                  <a:srgbClr val="192A7D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b="1" kern="0" spc="-50" dirty="0" smtClean="0">
                <a:solidFill>
                  <a:srgbClr val="192A7D"/>
                </a:solidFill>
                <a:latin typeface="맑은 고딕" pitchFamily="50" charset="-127"/>
                <a:ea typeface="맑은 고딕" pitchFamily="50" charset="-127"/>
              </a:rPr>
              <a:t>현대자동차</a:t>
            </a:r>
            <a:r>
              <a:rPr lang="en-US" altLang="ko-KR" b="1" kern="0" spc="-50" dirty="0" smtClean="0">
                <a:solidFill>
                  <a:srgbClr val="192A7D"/>
                </a:solidFill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marL="209550" indent="-209550" defTabSz="1330325" eaLnBrk="0" latinLnBrk="0" hangingPunct="0">
              <a:spcAft>
                <a:spcPts val="800"/>
              </a:spcAft>
              <a:buClr>
                <a:srgbClr val="D0A660"/>
              </a:buClr>
              <a:buSzPct val="100000"/>
              <a:buFontTx/>
              <a:buBlip>
                <a:blip r:embed="rId7"/>
              </a:buBlip>
              <a:defRPr/>
            </a:pPr>
            <a:r>
              <a:rPr lang="ko-KR" altLang="en-US" b="1" kern="0" spc="-50" dirty="0" smtClean="0">
                <a:solidFill>
                  <a:srgbClr val="192A7D"/>
                </a:solidFill>
                <a:latin typeface="맑은 고딕" pitchFamily="50" charset="-127"/>
                <a:ea typeface="맑은 고딕" pitchFamily="50" charset="-127"/>
              </a:rPr>
              <a:t>공무원</a:t>
            </a:r>
            <a:r>
              <a:rPr lang="en-US" altLang="ko-KR" b="1" kern="0" spc="-50" dirty="0" smtClean="0">
                <a:solidFill>
                  <a:srgbClr val="192A7D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b="1" kern="0" spc="-50" dirty="0" smtClean="0">
                <a:solidFill>
                  <a:srgbClr val="192A7D"/>
                </a:solidFill>
                <a:latin typeface="맑은 고딕" pitchFamily="50" charset="-127"/>
                <a:ea typeface="맑은 고딕" pitchFamily="50" charset="-127"/>
              </a:rPr>
              <a:t>경찰서</a:t>
            </a:r>
            <a:r>
              <a:rPr lang="en-US" altLang="ko-KR" b="1" kern="0" spc="-50" dirty="0" smtClean="0">
                <a:solidFill>
                  <a:srgbClr val="192A7D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b="1" kern="0" spc="-50" dirty="0" smtClean="0">
                <a:solidFill>
                  <a:srgbClr val="192A7D"/>
                </a:solidFill>
                <a:latin typeface="맑은 고딕" pitchFamily="50" charset="-127"/>
                <a:ea typeface="맑은 고딕" pitchFamily="50" charset="-127"/>
              </a:rPr>
              <a:t>소방서</a:t>
            </a:r>
            <a:r>
              <a:rPr lang="en-US" altLang="ko-KR" b="1" kern="0" spc="-50" dirty="0" smtClean="0">
                <a:solidFill>
                  <a:srgbClr val="192A7D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b="1" kern="0" spc="-50" dirty="0" smtClean="0">
                <a:solidFill>
                  <a:srgbClr val="192A7D"/>
                </a:solidFill>
                <a:latin typeface="맑은 고딕" pitchFamily="50" charset="-127"/>
                <a:ea typeface="맑은 고딕" pitchFamily="50" charset="-127"/>
              </a:rPr>
              <a:t>구청</a:t>
            </a:r>
            <a:r>
              <a:rPr lang="en-US" altLang="ko-KR" b="1" kern="0" spc="-50" dirty="0" smtClean="0">
                <a:solidFill>
                  <a:srgbClr val="192A7D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endParaRPr lang="en-US" altLang="ko-KR" sz="1600" b="1" kern="0" spc="-50" dirty="0" smtClean="0">
              <a:solidFill>
                <a:schemeClr val="tx1">
                  <a:lumMod val="75000"/>
                  <a:lumOff val="2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  <a:p>
            <a:pPr marL="209550" indent="-209550" defTabSz="1330325" eaLnBrk="0" latinLnBrk="0" hangingPunct="0">
              <a:spcAft>
                <a:spcPts val="800"/>
              </a:spcAft>
              <a:buClr>
                <a:srgbClr val="D0A660"/>
              </a:buClr>
              <a:buSzPct val="100000"/>
              <a:buFontTx/>
              <a:buBlip>
                <a:blip r:embed="rId7"/>
              </a:buBlip>
              <a:defRPr/>
            </a:pPr>
            <a:r>
              <a:rPr lang="ko-KR" altLang="en-US" b="1" kern="0" spc="-50" dirty="0" smtClean="0">
                <a:solidFill>
                  <a:srgbClr val="192A7D"/>
                </a:solidFill>
                <a:latin typeface="맑은 고딕" pitchFamily="50" charset="-127"/>
                <a:ea typeface="맑은 고딕" pitchFamily="50" charset="-127"/>
              </a:rPr>
              <a:t>주민자치센터 등</a:t>
            </a:r>
            <a:endParaRPr lang="en-US" altLang="ko-KR" b="1" kern="0" spc="-50" dirty="0" smtClean="0">
              <a:solidFill>
                <a:srgbClr val="192A7D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59" name="그룹 80"/>
          <p:cNvGrpSpPr>
            <a:grpSpLocks/>
          </p:cNvGrpSpPr>
          <p:nvPr/>
        </p:nvGrpSpPr>
        <p:grpSpPr bwMode="auto">
          <a:xfrm>
            <a:off x="4581525" y="1836738"/>
            <a:ext cx="4562475" cy="639762"/>
            <a:chOff x="4581525" y="1709738"/>
            <a:chExt cx="4562475" cy="639763"/>
          </a:xfrm>
        </p:grpSpPr>
        <p:pic>
          <p:nvPicPr>
            <p:cNvPr id="61" name="Picture 3" descr="I:\01_프레젠테이션\00_프리03\201303_02 닥터_보건복지부\PSD\IMG\bar02.png"/>
            <p:cNvPicPr>
              <a:picLocks noChangeAspect="1" noChangeArrowheads="1"/>
            </p:cNvPicPr>
            <p:nvPr/>
          </p:nvPicPr>
          <p:blipFill>
            <a:blip r:embed="rId8" cstate="print"/>
            <a:srcRect r="19855"/>
            <a:stretch>
              <a:fillRect/>
            </a:stretch>
          </p:blipFill>
          <p:spPr bwMode="auto">
            <a:xfrm>
              <a:off x="4581525" y="1709738"/>
              <a:ext cx="4562475" cy="6397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2" name="직사각형 61"/>
            <p:cNvSpPr/>
            <p:nvPr/>
          </p:nvSpPr>
          <p:spPr>
            <a:xfrm>
              <a:off x="4857752" y="1794545"/>
              <a:ext cx="3968748" cy="432048"/>
            </a:xfrm>
            <a:prstGeom prst="rect">
              <a:avLst/>
            </a:prstGeom>
            <a:noFill/>
            <a:ln w="6350">
              <a:noFill/>
            </a:ln>
            <a:effectLst/>
            <a:scene3d>
              <a:camera prst="orthographicFront"/>
              <a:lightRig rig="threePt" dir="t"/>
            </a:scene3d>
            <a:sp3d>
              <a:bevelT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>
              <a:sp3d>
                <a:bevelT w="1270" h="19050"/>
                <a:contourClr>
                  <a:srgbClr val="213165"/>
                </a:contourClr>
              </a:sp3d>
            </a:bodyPr>
            <a:lstStyle/>
            <a:p>
              <a:pPr indent="-457200" algn="ctr" eaLnBrk="0" latinLnBrk="0" hangingPunct="0">
                <a:lnSpc>
                  <a:spcPct val="90000"/>
                </a:lnSpc>
                <a:spcAft>
                  <a:spcPts val="600"/>
                </a:spcAft>
                <a:defRPr/>
              </a:pPr>
              <a:r>
                <a:rPr lang="ko-KR" altLang="en-US" sz="2000" b="1" spc="-150" dirty="0" smtClean="0">
                  <a:solidFill>
                    <a:schemeClr val="bg1"/>
                  </a:solidFill>
                  <a:effectLst>
                    <a:outerShdw blurRad="127000" algn="ctr" rotWithShape="0">
                      <a:schemeClr val="tx1">
                        <a:alpha val="90000"/>
                      </a:schemeClr>
                    </a:outerShdw>
                  </a:effectLst>
                </a:rPr>
                <a:t>총 </a:t>
              </a:r>
              <a:r>
                <a:rPr lang="en-US" altLang="ko-KR" sz="2000" b="1" spc="-150" dirty="0" smtClean="0">
                  <a:solidFill>
                    <a:schemeClr val="bg1"/>
                  </a:solidFill>
                  <a:effectLst>
                    <a:outerShdw blurRad="127000" algn="ctr" rotWithShape="0">
                      <a:schemeClr val="tx1">
                        <a:alpha val="90000"/>
                      </a:schemeClr>
                    </a:outerShdw>
                  </a:effectLst>
                </a:rPr>
                <a:t>5</a:t>
              </a:r>
              <a:r>
                <a:rPr lang="ko-KR" altLang="en-US" sz="2000" b="1" spc="-150" dirty="0" smtClean="0">
                  <a:solidFill>
                    <a:schemeClr val="bg1"/>
                  </a:solidFill>
                  <a:effectLst>
                    <a:outerShdw blurRad="127000" algn="ctr" rotWithShape="0">
                      <a:schemeClr val="tx1">
                        <a:alpha val="90000"/>
                      </a:schemeClr>
                    </a:outerShdw>
                  </a:effectLst>
                </a:rPr>
                <a:t>개 보건소</a:t>
              </a:r>
              <a:r>
                <a:rPr lang="en-US" altLang="ko-KR" sz="2000" b="1" spc="-150" dirty="0" smtClean="0">
                  <a:solidFill>
                    <a:schemeClr val="bg1"/>
                  </a:solidFill>
                  <a:effectLst>
                    <a:outerShdw blurRad="127000" algn="ctr" rotWithShape="0">
                      <a:schemeClr val="tx1">
                        <a:alpha val="90000"/>
                      </a:schemeClr>
                    </a:outerShdw>
                  </a:effectLst>
                </a:rPr>
                <a:t>, 18</a:t>
              </a:r>
              <a:r>
                <a:rPr lang="ko-KR" altLang="en-US" sz="2000" b="1" spc="-150" dirty="0" smtClean="0">
                  <a:solidFill>
                    <a:schemeClr val="bg1"/>
                  </a:solidFill>
                  <a:effectLst>
                    <a:outerShdw blurRad="127000" algn="ctr" rotWithShape="0">
                      <a:schemeClr val="tx1">
                        <a:alpha val="90000"/>
                      </a:schemeClr>
                    </a:outerShdw>
                  </a:effectLst>
                </a:rPr>
                <a:t>회 지원</a:t>
              </a:r>
              <a:r>
                <a:rPr lang="en-US" altLang="ko-KR" sz="2000" b="1" spc="-150" dirty="0" smtClean="0">
                  <a:solidFill>
                    <a:schemeClr val="bg1"/>
                  </a:solidFill>
                  <a:effectLst>
                    <a:outerShdw blurRad="127000" algn="ctr" rotWithShape="0">
                      <a:schemeClr val="tx1">
                        <a:alpha val="90000"/>
                      </a:schemeClr>
                    </a:outerShdw>
                  </a:effectLst>
                </a:rPr>
                <a:t>, </a:t>
              </a:r>
              <a:r>
                <a:rPr lang="ko-KR" altLang="en-US" sz="2000" b="1" spc="-150" dirty="0" smtClean="0">
                  <a:solidFill>
                    <a:schemeClr val="bg1"/>
                  </a:solidFill>
                  <a:effectLst>
                    <a:outerShdw blurRad="127000" algn="ctr" rotWithShape="0">
                      <a:schemeClr val="tx1">
                        <a:alpha val="90000"/>
                      </a:schemeClr>
                    </a:outerShdw>
                  </a:effectLst>
                </a:rPr>
                <a:t>총 </a:t>
              </a:r>
              <a:r>
                <a:rPr lang="en-US" altLang="ko-KR" sz="2000" b="1" spc="-150" dirty="0" smtClean="0">
                  <a:solidFill>
                    <a:schemeClr val="bg1"/>
                  </a:solidFill>
                  <a:effectLst>
                    <a:outerShdw blurRad="127000" algn="ctr" rotWithShape="0">
                      <a:schemeClr val="tx1">
                        <a:alpha val="90000"/>
                      </a:schemeClr>
                    </a:outerShdw>
                  </a:effectLst>
                </a:rPr>
                <a:t>1740</a:t>
              </a:r>
              <a:r>
                <a:rPr lang="ko-KR" altLang="en-US" sz="2000" b="1" spc="-150" dirty="0" smtClean="0">
                  <a:solidFill>
                    <a:schemeClr val="bg1"/>
                  </a:solidFill>
                  <a:effectLst>
                    <a:outerShdw blurRad="127000" algn="ctr" rotWithShape="0">
                      <a:schemeClr val="tx1">
                        <a:alpha val="90000"/>
                      </a:schemeClr>
                    </a:outerShdw>
                  </a:effectLst>
                </a:rPr>
                <a:t>명</a:t>
              </a:r>
              <a:endParaRPr lang="ko-KR" altLang="en-US" sz="2000" b="1" spc="-150" dirty="0">
                <a:solidFill>
                  <a:schemeClr val="bg1"/>
                </a:solidFill>
                <a:effectLst>
                  <a:outerShdw blurRad="127000" algn="ctr" rotWithShape="0">
                    <a:schemeClr val="tx1">
                      <a:alpha val="90000"/>
                    </a:schemeClr>
                  </a:outerShdw>
                </a:effectLst>
              </a:endParaRPr>
            </a:p>
          </p:txBody>
        </p:sp>
      </p:grpSp>
      <p:pic>
        <p:nvPicPr>
          <p:cNvPr id="84" name="Picture 2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/>
            </a:extLst>
          </a:blip>
          <a:stretch>
            <a:fillRect/>
          </a:stretch>
        </p:blipFill>
        <p:spPr bwMode="auto">
          <a:xfrm>
            <a:off x="4857783" y="2857496"/>
            <a:ext cx="1928827" cy="1633236"/>
          </a:xfrm>
          <a:prstGeom prst="roundRect">
            <a:avLst/>
          </a:prstGeom>
          <a:noFill/>
          <a:ln>
            <a:noFill/>
          </a:ln>
          <a:effectLst>
            <a:softEdge rad="63500"/>
          </a:effectLst>
        </p:spPr>
      </p:pic>
      <p:pic>
        <p:nvPicPr>
          <p:cNvPr id="85" name="Picture 2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/>
            </a:extLst>
          </a:blip>
          <a:stretch>
            <a:fillRect/>
          </a:stretch>
        </p:blipFill>
        <p:spPr bwMode="auto">
          <a:xfrm>
            <a:off x="6786610" y="2861565"/>
            <a:ext cx="1928826" cy="1625678"/>
          </a:xfrm>
          <a:prstGeom prst="roundRect">
            <a:avLst/>
          </a:prstGeom>
          <a:noFill/>
          <a:ln>
            <a:noFill/>
          </a:ln>
          <a:effectLst>
            <a:softEdge rad="63500"/>
          </a:effectLst>
        </p:spPr>
      </p:pic>
      <p:pic>
        <p:nvPicPr>
          <p:cNvPr id="86" name="Picture 2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/>
            </a:extLst>
          </a:blip>
          <a:stretch>
            <a:fillRect/>
          </a:stretch>
        </p:blipFill>
        <p:spPr bwMode="auto">
          <a:xfrm>
            <a:off x="6786610" y="4500570"/>
            <a:ext cx="1928826" cy="1560206"/>
          </a:xfrm>
          <a:prstGeom prst="roundRect">
            <a:avLst/>
          </a:prstGeom>
          <a:noFill/>
          <a:ln>
            <a:noFill/>
          </a:ln>
          <a:effectLst>
            <a:softEdge rad="63500"/>
          </a:effectLst>
        </p:spPr>
      </p:pic>
      <p:pic>
        <p:nvPicPr>
          <p:cNvPr id="87" name="Picture 2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/>
            </a:extLst>
          </a:blip>
          <a:stretch>
            <a:fillRect/>
          </a:stretch>
        </p:blipFill>
        <p:spPr bwMode="auto">
          <a:xfrm>
            <a:off x="4857784" y="4500570"/>
            <a:ext cx="1933764" cy="1560207"/>
          </a:xfrm>
          <a:prstGeom prst="roundRect">
            <a:avLst/>
          </a:prstGeom>
          <a:noFill/>
          <a:ln>
            <a:noFill/>
          </a:ln>
          <a:effectLst>
            <a:softEdge rad="63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25"/>
          <p:cNvGrpSpPr>
            <a:grpSpLocks/>
          </p:cNvGrpSpPr>
          <p:nvPr/>
        </p:nvGrpSpPr>
        <p:grpSpPr bwMode="auto">
          <a:xfrm>
            <a:off x="0" y="206375"/>
            <a:ext cx="8100392" cy="638175"/>
            <a:chOff x="-21624" y="206191"/>
            <a:chExt cx="3491217" cy="638748"/>
          </a:xfrm>
        </p:grpSpPr>
        <p:sp>
          <p:nvSpPr>
            <p:cNvPr id="8" name="양쪽 모서리가 둥근 사각형 7"/>
            <p:cNvSpPr/>
            <p:nvPr/>
          </p:nvSpPr>
          <p:spPr bwMode="auto">
            <a:xfrm rot="16200000">
              <a:off x="1404611" y="-1220044"/>
              <a:ext cx="638748" cy="3491217"/>
            </a:xfrm>
            <a:prstGeom prst="round2SameRect">
              <a:avLst>
                <a:gd name="adj1" fmla="val 0"/>
                <a:gd name="adj2" fmla="val 50000"/>
              </a:avLst>
            </a:prstGeom>
            <a:solidFill>
              <a:srgbClr val="002060"/>
            </a:solidFill>
            <a:ln>
              <a:noFill/>
            </a:ln>
            <a:effectLst>
              <a:innerShdw blurRad="63500" dist="50800" dir="5400000">
                <a:prstClr val="black">
                  <a:alpha val="38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9" name="직사각형 8"/>
            <p:cNvSpPr/>
            <p:nvPr/>
          </p:nvSpPr>
          <p:spPr bwMode="auto">
            <a:xfrm>
              <a:off x="-21624" y="225258"/>
              <a:ext cx="3411663" cy="52369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42900" indent="-34290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2800" spc="-15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itchFamily="18" charset="-127"/>
                  <a:ea typeface="HY헤드라인M" pitchFamily="18" charset="-127"/>
                </a:rPr>
                <a:t>기관 연계 교육을 통한 전이 유도 도모</a:t>
              </a:r>
              <a:endParaRPr kumimoji="0" lang="ko-KR" altLang="en-US" sz="2800" spc="-15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grpSp>
        <p:nvGrpSpPr>
          <p:cNvPr id="3" name="그룹 71"/>
          <p:cNvGrpSpPr>
            <a:grpSpLocks/>
          </p:cNvGrpSpPr>
          <p:nvPr/>
        </p:nvGrpSpPr>
        <p:grpSpPr bwMode="auto">
          <a:xfrm>
            <a:off x="760413" y="1042988"/>
            <a:ext cx="7621587" cy="741362"/>
            <a:chOff x="760413" y="1042987"/>
            <a:chExt cx="7621587" cy="741363"/>
          </a:xfrm>
        </p:grpSpPr>
        <p:pic>
          <p:nvPicPr>
            <p:cNvPr id="11" name="Picture 2" descr="I:\01_프레젠테이션\00_프리03\201303_02 닥터_보건복지부\PSD\IMG\bar04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760413" y="1042987"/>
              <a:ext cx="7621587" cy="741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2" name="모서리가 둥근 직사각형 11"/>
            <p:cNvSpPr/>
            <p:nvPr/>
          </p:nvSpPr>
          <p:spPr>
            <a:xfrm>
              <a:off x="903287" y="1163060"/>
              <a:ext cx="7335838" cy="476726"/>
            </a:xfrm>
            <a:prstGeom prst="round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  <a:scene3d>
                <a:camera prst="orthographicFront"/>
                <a:lightRig rig="harsh" dir="tl"/>
              </a:scene3d>
              <a:sp3d prstMaterial="flat">
                <a:bevelT w="0" h="0" prst="artDeco"/>
                <a:extrusionClr>
                  <a:schemeClr val="bg1"/>
                </a:extrusionClr>
                <a:contourClr>
                  <a:schemeClr val="bg1"/>
                </a:contourClr>
              </a:sp3d>
            </a:bodyPr>
            <a:lstStyle/>
            <a:p>
              <a:pPr algn="ctr">
                <a:defRPr/>
              </a:pPr>
              <a:r>
                <a:rPr lang="ko-KR" altLang="en-US" sz="2800" b="1" spc="-150" dirty="0" err="1" smtClean="0">
                  <a:ln w="11430">
                    <a:noFill/>
                  </a:ln>
                  <a:gradFill>
                    <a:gsLst>
                      <a:gs pos="0">
                        <a:srgbClr val="1E78E6"/>
                      </a:gs>
                      <a:gs pos="50000">
                        <a:srgbClr val="112DA3"/>
                      </a:gs>
                      <a:gs pos="100000">
                        <a:srgbClr val="1F2D5B"/>
                      </a:gs>
                    </a:gsLst>
                    <a:lin ang="5400000" scaled="0"/>
                  </a:gradFill>
                  <a:latin typeface="맑은 고딕" pitchFamily="50" charset="-127"/>
                  <a:ea typeface="맑은 고딕" pitchFamily="50" charset="-127"/>
                  <a:cs typeface="Arial" pitchFamily="34" charset="0"/>
                </a:rPr>
                <a:t>암관련</a:t>
              </a:r>
              <a:r>
                <a:rPr lang="ko-KR" altLang="en-US" sz="2800" b="1" spc="-150" dirty="0" smtClean="0">
                  <a:ln w="11430">
                    <a:noFill/>
                  </a:ln>
                  <a:gradFill>
                    <a:gsLst>
                      <a:gs pos="0">
                        <a:srgbClr val="1E78E6"/>
                      </a:gs>
                      <a:gs pos="50000">
                        <a:srgbClr val="112DA3"/>
                      </a:gs>
                      <a:gs pos="100000">
                        <a:srgbClr val="1F2D5B"/>
                      </a:gs>
                    </a:gsLst>
                    <a:lin ang="5400000" scaled="0"/>
                  </a:gradFill>
                  <a:latin typeface="맑은 고딕" pitchFamily="50" charset="-127"/>
                  <a:ea typeface="맑은 고딕" pitchFamily="50" charset="-127"/>
                  <a:cs typeface="Arial" pitchFamily="34" charset="0"/>
                </a:rPr>
                <a:t> 협회 및 학회 연계 암 예방 교육</a:t>
              </a:r>
              <a:endParaRPr lang="en-US" altLang="ko-KR" sz="2800" b="1" spc="-150" dirty="0" smtClean="0">
                <a:ln w="11430">
                  <a:noFill/>
                </a:ln>
                <a:gradFill>
                  <a:gsLst>
                    <a:gs pos="0">
                      <a:srgbClr val="1E78E6"/>
                    </a:gs>
                    <a:gs pos="50000">
                      <a:srgbClr val="112DA3"/>
                    </a:gs>
                    <a:gs pos="100000">
                      <a:srgbClr val="1F2D5B"/>
                    </a:gs>
                  </a:gsLst>
                  <a:lin ang="5400000" scaled="0"/>
                </a:gradFill>
                <a:latin typeface="맑은 고딕" pitchFamily="50" charset="-127"/>
                <a:ea typeface="맑은 고딕" pitchFamily="50" charset="-127"/>
                <a:cs typeface="Arial" pitchFamily="34" charset="0"/>
              </a:endParaRPr>
            </a:p>
          </p:txBody>
        </p:sp>
      </p:grpSp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174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1748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662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6628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6630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6632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6634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6636" name="Rectangle 1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6638" name="Rectangle 1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6640" name="Rectangle 1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3012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34" name="Picture 6" descr="I:\01_프레젠테이션\00_프리02\201211_01 원_코리아퍼스텍\PSD\피티\IMG\bottom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6092825"/>
            <a:ext cx="9144000" cy="76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" name="Picture 3" descr="I:\01_프레젠테이션\00_프리03\201303_02 닥터_보건복지부\PSD\IMG\line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65613" y="2043113"/>
            <a:ext cx="92075" cy="4814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6" name="그룹 58"/>
          <p:cNvGrpSpPr>
            <a:grpSpLocks/>
          </p:cNvGrpSpPr>
          <p:nvPr/>
        </p:nvGrpSpPr>
        <p:grpSpPr bwMode="auto">
          <a:xfrm>
            <a:off x="0" y="1836738"/>
            <a:ext cx="4562475" cy="644525"/>
            <a:chOff x="0" y="1709738"/>
            <a:chExt cx="4562475" cy="644525"/>
          </a:xfrm>
        </p:grpSpPr>
        <p:pic>
          <p:nvPicPr>
            <p:cNvPr id="38" name="Picture 2" descr="I:\01_프레젠테이션\00_프리03\201303_02 닥터_보건복지부\PSD\IMG\bar01.png"/>
            <p:cNvPicPr>
              <a:picLocks noChangeAspect="1" noChangeArrowheads="1"/>
            </p:cNvPicPr>
            <p:nvPr/>
          </p:nvPicPr>
          <p:blipFill>
            <a:blip r:embed="rId6" cstate="print"/>
            <a:srcRect r="19855"/>
            <a:stretch>
              <a:fillRect/>
            </a:stretch>
          </p:blipFill>
          <p:spPr bwMode="auto">
            <a:xfrm flipH="1">
              <a:off x="0" y="1709738"/>
              <a:ext cx="4562475" cy="6445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0" name="직사각형 39"/>
            <p:cNvSpPr/>
            <p:nvPr/>
          </p:nvSpPr>
          <p:spPr>
            <a:xfrm>
              <a:off x="36214" y="1794545"/>
              <a:ext cx="4405592" cy="432048"/>
            </a:xfrm>
            <a:prstGeom prst="rect">
              <a:avLst/>
            </a:prstGeom>
            <a:noFill/>
            <a:ln w="6350">
              <a:noFill/>
            </a:ln>
            <a:effectLst/>
            <a:scene3d>
              <a:camera prst="orthographicFront"/>
              <a:lightRig rig="threePt" dir="t"/>
            </a:scene3d>
            <a:sp3d>
              <a:bevelT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>
              <a:sp3d>
                <a:bevelT w="1270" h="19050"/>
                <a:contourClr>
                  <a:srgbClr val="213165"/>
                </a:contourClr>
              </a:sp3d>
            </a:bodyPr>
            <a:lstStyle/>
            <a:p>
              <a:pPr indent="-457200" algn="ctr" eaLnBrk="0" latinLnBrk="0" hangingPunct="0">
                <a:lnSpc>
                  <a:spcPct val="90000"/>
                </a:lnSpc>
                <a:spcAft>
                  <a:spcPts val="600"/>
                </a:spcAft>
                <a:defRPr/>
              </a:pPr>
              <a:r>
                <a:rPr lang="ko-KR" altLang="en-US" sz="2000" b="1" spc="-150" dirty="0" err="1" smtClean="0">
                  <a:solidFill>
                    <a:schemeClr val="bg1"/>
                  </a:solidFill>
                  <a:effectLst>
                    <a:outerShdw blurRad="127000" algn="ctr" rotWithShape="0">
                      <a:schemeClr val="tx1">
                        <a:alpha val="90000"/>
                      </a:schemeClr>
                    </a:outerShdw>
                  </a:effectLst>
                </a:rPr>
                <a:t>대한암협회</a:t>
              </a:r>
              <a:r>
                <a:rPr lang="ko-KR" altLang="en-US" sz="2000" b="1" spc="-150" dirty="0" smtClean="0">
                  <a:solidFill>
                    <a:schemeClr val="bg1"/>
                  </a:solidFill>
                  <a:effectLst>
                    <a:outerShdw blurRad="127000" algn="ctr" rotWithShape="0">
                      <a:schemeClr val="tx1">
                        <a:alpha val="90000"/>
                      </a:schemeClr>
                    </a:outerShdw>
                  </a:effectLst>
                </a:rPr>
                <a:t> 연계 교육지원</a:t>
              </a:r>
              <a:endParaRPr lang="ko-KR" altLang="en-US" sz="2000" b="1" spc="-150" dirty="0">
                <a:solidFill>
                  <a:schemeClr val="bg1"/>
                </a:solidFill>
                <a:effectLst>
                  <a:outerShdw blurRad="127000" algn="ctr" rotWithShape="0">
                    <a:schemeClr val="tx1">
                      <a:alpha val="90000"/>
                    </a:schemeClr>
                  </a:outerShdw>
                </a:effectLst>
              </a:endParaRPr>
            </a:p>
          </p:txBody>
        </p:sp>
      </p:grpSp>
      <p:sp>
        <p:nvSpPr>
          <p:cNvPr id="42" name="Rectangle 3"/>
          <p:cNvSpPr>
            <a:spLocks noChangeArrowheads="1"/>
          </p:cNvSpPr>
          <p:nvPr/>
        </p:nvSpPr>
        <p:spPr bwMode="auto">
          <a:xfrm>
            <a:off x="395536" y="3068960"/>
            <a:ext cx="3528392" cy="65659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  <a:scene3d>
              <a:camera prst="orthographicFront"/>
              <a:lightRig rig="threePt" dir="t"/>
            </a:scene3d>
            <a:sp3d>
              <a:bevelT w="1270"/>
            </a:sp3d>
          </a:bodyPr>
          <a:lstStyle/>
          <a:p>
            <a:pPr marL="209550" indent="-209550" defTabSz="1330325" eaLnBrk="0" latinLnBrk="0" hangingPunct="0">
              <a:spcAft>
                <a:spcPts val="800"/>
              </a:spcAft>
              <a:buClr>
                <a:srgbClr val="D0A660"/>
              </a:buClr>
              <a:buSzPct val="100000"/>
              <a:buFontTx/>
              <a:buBlip>
                <a:blip r:embed="rId7"/>
              </a:buBlip>
              <a:defRPr/>
            </a:pPr>
            <a:r>
              <a:rPr lang="ko-KR" altLang="en-US" b="1" kern="0" spc="-50" dirty="0" smtClean="0">
                <a:latin typeface="맑은 고딕" pitchFamily="50" charset="-127"/>
                <a:ea typeface="맑은 고딕" pitchFamily="50" charset="-127"/>
              </a:rPr>
              <a:t>교육프로그램 개발 자문</a:t>
            </a:r>
            <a:endParaRPr lang="en-US" altLang="ko-KR" b="1" kern="0" spc="-50" dirty="0" smtClean="0">
              <a:latin typeface="맑은 고딕" pitchFamily="50" charset="-127"/>
              <a:ea typeface="맑은 고딕" pitchFamily="50" charset="-127"/>
            </a:endParaRPr>
          </a:p>
          <a:p>
            <a:pPr marL="209550" indent="-209550" defTabSz="1330325" eaLnBrk="0" latinLnBrk="0" hangingPunct="0">
              <a:spcAft>
                <a:spcPts val="800"/>
              </a:spcAft>
              <a:buClr>
                <a:srgbClr val="D0A660"/>
              </a:buClr>
              <a:buSzPct val="100000"/>
              <a:buFontTx/>
              <a:buBlip>
                <a:blip r:embed="rId7"/>
              </a:buBlip>
              <a:defRPr/>
            </a:pPr>
            <a:r>
              <a:rPr lang="ko-KR" altLang="en-US" b="1" kern="0" spc="-50" dirty="0" smtClean="0">
                <a:latin typeface="맑은 고딕" pitchFamily="50" charset="-127"/>
                <a:ea typeface="맑은 고딕" pitchFamily="50" charset="-127"/>
              </a:rPr>
              <a:t>강사파견 등</a:t>
            </a:r>
            <a:endParaRPr lang="en-US" altLang="ko-KR" b="1" kern="0" spc="-50" dirty="0" smtClean="0"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45" name="그룹 80"/>
          <p:cNvGrpSpPr>
            <a:grpSpLocks/>
          </p:cNvGrpSpPr>
          <p:nvPr/>
        </p:nvGrpSpPr>
        <p:grpSpPr bwMode="auto">
          <a:xfrm>
            <a:off x="4581525" y="1836738"/>
            <a:ext cx="4562475" cy="639762"/>
            <a:chOff x="4581525" y="1709738"/>
            <a:chExt cx="4562475" cy="639763"/>
          </a:xfrm>
        </p:grpSpPr>
        <p:pic>
          <p:nvPicPr>
            <p:cNvPr id="47" name="Picture 3" descr="I:\01_프레젠테이션\00_프리03\201303_02 닥터_보건복지부\PSD\IMG\bar02.png"/>
            <p:cNvPicPr>
              <a:picLocks noChangeAspect="1" noChangeArrowheads="1"/>
            </p:cNvPicPr>
            <p:nvPr/>
          </p:nvPicPr>
          <p:blipFill>
            <a:blip r:embed="rId8" cstate="print"/>
            <a:srcRect r="19855"/>
            <a:stretch>
              <a:fillRect/>
            </a:stretch>
          </p:blipFill>
          <p:spPr bwMode="auto">
            <a:xfrm>
              <a:off x="4581525" y="1709738"/>
              <a:ext cx="4562475" cy="6397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8" name="직사각형 47"/>
            <p:cNvSpPr/>
            <p:nvPr/>
          </p:nvSpPr>
          <p:spPr>
            <a:xfrm>
              <a:off x="4857752" y="1794545"/>
              <a:ext cx="3968748" cy="432048"/>
            </a:xfrm>
            <a:prstGeom prst="rect">
              <a:avLst/>
            </a:prstGeom>
            <a:noFill/>
            <a:ln w="6350">
              <a:noFill/>
            </a:ln>
            <a:effectLst/>
            <a:scene3d>
              <a:camera prst="orthographicFront"/>
              <a:lightRig rig="threePt" dir="t"/>
            </a:scene3d>
            <a:sp3d>
              <a:bevelT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>
              <a:sp3d>
                <a:bevelT w="1270" h="19050"/>
                <a:contourClr>
                  <a:srgbClr val="213165"/>
                </a:contourClr>
              </a:sp3d>
            </a:bodyPr>
            <a:lstStyle/>
            <a:p>
              <a:pPr indent="-457200" algn="ctr" eaLnBrk="0" latinLnBrk="0" hangingPunct="0">
                <a:lnSpc>
                  <a:spcPct val="90000"/>
                </a:lnSpc>
                <a:spcAft>
                  <a:spcPts val="600"/>
                </a:spcAft>
                <a:defRPr/>
              </a:pPr>
              <a:r>
                <a:rPr lang="ko-KR" altLang="en-US" sz="2000" b="1" spc="-150" dirty="0" smtClean="0">
                  <a:solidFill>
                    <a:schemeClr val="bg1"/>
                  </a:solidFill>
                  <a:effectLst>
                    <a:outerShdw blurRad="127000" algn="ctr" rotWithShape="0">
                      <a:schemeClr val="tx1">
                        <a:alpha val="90000"/>
                      </a:schemeClr>
                    </a:outerShdw>
                  </a:effectLst>
                </a:rPr>
                <a:t>한국유방암학회 연계 교육</a:t>
              </a:r>
              <a:endParaRPr lang="ko-KR" altLang="en-US" sz="2000" b="1" spc="-150" dirty="0">
                <a:solidFill>
                  <a:schemeClr val="bg1"/>
                </a:solidFill>
                <a:effectLst>
                  <a:outerShdw blurRad="127000" algn="ctr" rotWithShape="0">
                    <a:schemeClr val="tx1">
                      <a:alpha val="90000"/>
                    </a:schemeClr>
                  </a:outerShdw>
                </a:effectLst>
              </a:endParaRPr>
            </a:p>
          </p:txBody>
        </p:sp>
      </p:grpSp>
      <p:sp>
        <p:nvSpPr>
          <p:cNvPr id="54" name="AutoShape 20"/>
          <p:cNvSpPr>
            <a:spLocks noChangeArrowheads="1"/>
          </p:cNvSpPr>
          <p:nvPr/>
        </p:nvSpPr>
        <p:spPr bwMode="auto">
          <a:xfrm>
            <a:off x="395536" y="2708920"/>
            <a:ext cx="1157617" cy="321195"/>
          </a:xfrm>
          <a:prstGeom prst="roundRect">
            <a:avLst>
              <a:gd name="adj" fmla="val 50000"/>
            </a:avLst>
          </a:prstGeom>
          <a:solidFill>
            <a:srgbClr val="5E9C64"/>
          </a:solidFill>
          <a:ln w="539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scene3d>
              <a:camera prst="orthographicFront"/>
              <a:lightRig rig="threePt" dir="t"/>
            </a:scene3d>
            <a:sp3d>
              <a:bevelT w="1270" h="6350"/>
            </a:sp3d>
          </a:bodyPr>
          <a:lstStyle/>
          <a:p>
            <a:pPr algn="ctr" latinLnBrk="0">
              <a:defRPr/>
            </a:pPr>
            <a:r>
              <a:rPr lang="ko-KR" altLang="en-US" b="1" spc="-50" dirty="0" smtClean="0">
                <a:solidFill>
                  <a:schemeClr val="bg1"/>
                </a:solidFill>
              </a:rPr>
              <a:t>지원사항</a:t>
            </a:r>
            <a:endParaRPr lang="ko-KR" altLang="en-US" b="1" spc="-50" dirty="0">
              <a:solidFill>
                <a:schemeClr val="bg1"/>
              </a:solidFill>
            </a:endParaRPr>
          </a:p>
        </p:txBody>
      </p:sp>
      <p:sp>
        <p:nvSpPr>
          <p:cNvPr id="55" name="AutoShape 20"/>
          <p:cNvSpPr>
            <a:spLocks noChangeArrowheads="1"/>
          </p:cNvSpPr>
          <p:nvPr/>
        </p:nvSpPr>
        <p:spPr bwMode="auto">
          <a:xfrm>
            <a:off x="395536" y="3933056"/>
            <a:ext cx="2808312" cy="360040"/>
          </a:xfrm>
          <a:prstGeom prst="roundRect">
            <a:avLst>
              <a:gd name="adj" fmla="val 50000"/>
            </a:avLst>
          </a:prstGeom>
          <a:solidFill>
            <a:srgbClr val="5E9C64"/>
          </a:solidFill>
          <a:ln w="539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scene3d>
              <a:camera prst="orthographicFront"/>
              <a:lightRig rig="threePt" dir="t"/>
            </a:scene3d>
            <a:sp3d>
              <a:bevelT w="1270" h="6350"/>
            </a:sp3d>
          </a:bodyPr>
          <a:lstStyle/>
          <a:p>
            <a:pPr algn="ctr" latinLnBrk="0">
              <a:defRPr/>
            </a:pPr>
            <a:r>
              <a:rPr lang="ko-KR" altLang="en-US" b="1" spc="-50" dirty="0" err="1" smtClean="0">
                <a:solidFill>
                  <a:schemeClr val="bg1"/>
                </a:solidFill>
              </a:rPr>
              <a:t>대한암협회</a:t>
            </a:r>
            <a:r>
              <a:rPr lang="ko-KR" altLang="en-US" b="1" spc="-50" dirty="0" smtClean="0">
                <a:solidFill>
                  <a:schemeClr val="bg1"/>
                </a:solidFill>
              </a:rPr>
              <a:t> 연계 교육기관</a:t>
            </a:r>
            <a:endParaRPr lang="ko-KR" altLang="en-US" b="1" spc="-50" dirty="0">
              <a:solidFill>
                <a:schemeClr val="bg1"/>
              </a:solidFill>
            </a:endParaRPr>
          </a:p>
        </p:txBody>
      </p:sp>
      <p:grpSp>
        <p:nvGrpSpPr>
          <p:cNvPr id="59" name="그룹 23"/>
          <p:cNvGrpSpPr>
            <a:grpSpLocks/>
          </p:cNvGrpSpPr>
          <p:nvPr/>
        </p:nvGrpSpPr>
        <p:grpSpPr bwMode="auto">
          <a:xfrm>
            <a:off x="4860032" y="2708921"/>
            <a:ext cx="3744416" cy="871660"/>
            <a:chOff x="5695249" y="3891486"/>
            <a:chExt cx="3364778" cy="871654"/>
          </a:xfrm>
        </p:grpSpPr>
        <p:sp>
          <p:nvSpPr>
            <p:cNvPr id="60" name="AutoShape 20"/>
            <p:cNvSpPr>
              <a:spLocks noChangeArrowheads="1"/>
            </p:cNvSpPr>
            <p:nvPr/>
          </p:nvSpPr>
          <p:spPr bwMode="auto">
            <a:xfrm>
              <a:off x="5695249" y="3891486"/>
              <a:ext cx="3364778" cy="360001"/>
            </a:xfrm>
            <a:prstGeom prst="roundRect">
              <a:avLst>
                <a:gd name="adj" fmla="val 50000"/>
              </a:avLst>
            </a:prstGeom>
            <a:solidFill>
              <a:schemeClr val="accent4">
                <a:lumMod val="75000"/>
              </a:schemeClr>
            </a:solidFill>
            <a:ln w="539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>
              <a:scene3d>
                <a:camera prst="orthographicFront"/>
                <a:lightRig rig="threePt" dir="t"/>
              </a:scene3d>
              <a:sp3d>
                <a:bevelT w="1270" h="6350"/>
              </a:sp3d>
            </a:bodyPr>
            <a:lstStyle/>
            <a:p>
              <a:pPr algn="ctr" latinLnBrk="0">
                <a:defRPr/>
              </a:pPr>
              <a:r>
                <a:rPr lang="ko-KR" altLang="en-US" sz="2000" b="1" spc="-50" dirty="0" smtClean="0">
                  <a:solidFill>
                    <a:schemeClr val="bg1"/>
                  </a:solidFill>
                </a:rPr>
                <a:t>핑크리본 유방암 건강강좌</a:t>
              </a:r>
              <a:endParaRPr lang="ko-KR" altLang="en-US" sz="20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61" name="AutoShape 6"/>
            <p:cNvSpPr>
              <a:spLocks noChangeArrowheads="1"/>
            </p:cNvSpPr>
            <p:nvPr/>
          </p:nvSpPr>
          <p:spPr bwMode="auto">
            <a:xfrm>
              <a:off x="5773537" y="4323534"/>
              <a:ext cx="3209803" cy="439606"/>
            </a:xfrm>
            <a:prstGeom prst="roundRect">
              <a:avLst>
                <a:gd name="adj" fmla="val 9745"/>
              </a:avLst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lIns="0" tIns="0" rIns="0" bIns="0">
              <a:spAutoFit/>
              <a:scene3d>
                <a:camera prst="orthographicFront"/>
                <a:lightRig rig="threePt" dir="t"/>
              </a:scene3d>
              <a:sp3d>
                <a:bevelT w="1270"/>
              </a:sp3d>
            </a:bodyPr>
            <a:lstStyle/>
            <a:p>
              <a:pPr marL="131763" indent="-131763" defTabSz="1330325" eaLnBrk="0" latinLnBrk="0" hangingPunct="0">
                <a:lnSpc>
                  <a:spcPct val="150000"/>
                </a:lnSpc>
                <a:buClr>
                  <a:srgbClr val="D0A660"/>
                </a:buClr>
                <a:buSzPct val="100000"/>
                <a:buFontTx/>
                <a:buBlip>
                  <a:blip r:embed="rId7"/>
                </a:buBlip>
                <a:defRPr/>
              </a:pPr>
              <a:r>
                <a:rPr lang="ko-KR" altLang="en-US" b="1" kern="0" spc="-5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유방암의 이해</a:t>
              </a:r>
              <a:r>
                <a:rPr lang="en-US" altLang="ko-KR" b="1" kern="0" spc="-5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, </a:t>
              </a:r>
              <a:r>
                <a:rPr lang="ko-KR" altLang="en-US" b="1" kern="0" spc="-5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치료</a:t>
              </a:r>
              <a:r>
                <a:rPr lang="en-US" altLang="ko-KR" b="1" kern="0" spc="-5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, </a:t>
              </a:r>
              <a:r>
                <a:rPr lang="ko-KR" altLang="en-US" b="1" kern="0" spc="-5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영양관리</a:t>
              </a:r>
              <a:endParaRPr lang="ko-KR" altLang="en-US" b="1" kern="0" spc="-50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grpSp>
        <p:nvGrpSpPr>
          <p:cNvPr id="39" name="그룹 73"/>
          <p:cNvGrpSpPr>
            <a:grpSpLocks/>
          </p:cNvGrpSpPr>
          <p:nvPr/>
        </p:nvGrpSpPr>
        <p:grpSpPr bwMode="auto">
          <a:xfrm>
            <a:off x="395536" y="5589240"/>
            <a:ext cx="4248472" cy="717739"/>
            <a:chOff x="4643731" y="3068960"/>
            <a:chExt cx="4176741" cy="717823"/>
          </a:xfrm>
        </p:grpSpPr>
        <p:grpSp>
          <p:nvGrpSpPr>
            <p:cNvPr id="43" name="그룹 42"/>
            <p:cNvGrpSpPr>
              <a:grpSpLocks/>
            </p:cNvGrpSpPr>
            <p:nvPr/>
          </p:nvGrpSpPr>
          <p:grpSpPr bwMode="auto">
            <a:xfrm>
              <a:off x="4643731" y="3068960"/>
              <a:ext cx="4176741" cy="424333"/>
              <a:chOff x="4643746" y="3068960"/>
              <a:chExt cx="3960703" cy="424333"/>
            </a:xfrm>
          </p:grpSpPr>
          <p:sp>
            <p:nvSpPr>
              <p:cNvPr id="50" name="Freeform 528"/>
              <p:cNvSpPr>
                <a:spLocks/>
              </p:cNvSpPr>
              <p:nvPr/>
            </p:nvSpPr>
            <p:spPr bwMode="auto">
              <a:xfrm rot="10800000" flipH="1">
                <a:off x="4643746" y="3278929"/>
                <a:ext cx="182141" cy="150830"/>
              </a:xfrm>
              <a:custGeom>
                <a:avLst/>
                <a:gdLst/>
                <a:ahLst/>
                <a:cxnLst>
                  <a:cxn ang="0">
                    <a:pos x="1674" y="0"/>
                  </a:cxn>
                  <a:cxn ang="0">
                    <a:pos x="1743" y="15"/>
                  </a:cxn>
                  <a:cxn ang="0">
                    <a:pos x="1806" y="49"/>
                  </a:cxn>
                  <a:cxn ang="0">
                    <a:pos x="2738" y="978"/>
                  </a:cxn>
                  <a:cxn ang="0">
                    <a:pos x="2782" y="1036"/>
                  </a:cxn>
                  <a:cxn ang="0">
                    <a:pos x="2806" y="1103"/>
                  </a:cxn>
                  <a:cxn ang="0">
                    <a:pos x="2812" y="1173"/>
                  </a:cxn>
                  <a:cxn ang="0">
                    <a:pos x="2797" y="1242"/>
                  </a:cxn>
                  <a:cxn ang="0">
                    <a:pos x="2763" y="1305"/>
                  </a:cxn>
                  <a:cxn ang="0">
                    <a:pos x="1842" y="2229"/>
                  </a:cxn>
                  <a:cxn ang="0">
                    <a:pos x="1783" y="2273"/>
                  </a:cxn>
                  <a:cxn ang="0">
                    <a:pos x="1717" y="2297"/>
                  </a:cxn>
                  <a:cxn ang="0">
                    <a:pos x="1647" y="2303"/>
                  </a:cxn>
                  <a:cxn ang="0">
                    <a:pos x="1578" y="2288"/>
                  </a:cxn>
                  <a:cxn ang="0">
                    <a:pos x="1514" y="2254"/>
                  </a:cxn>
                  <a:cxn ang="0">
                    <a:pos x="1461" y="2201"/>
                  </a:cxn>
                  <a:cxn ang="0">
                    <a:pos x="1427" y="2138"/>
                  </a:cxn>
                  <a:cxn ang="0">
                    <a:pos x="1413" y="2069"/>
                  </a:cxn>
                  <a:cxn ang="0">
                    <a:pos x="1418" y="1999"/>
                  </a:cxn>
                  <a:cxn ang="0">
                    <a:pos x="1442" y="1932"/>
                  </a:cxn>
                  <a:cxn ang="0">
                    <a:pos x="1486" y="1873"/>
                  </a:cxn>
                  <a:cxn ang="0">
                    <a:pos x="1746" y="1612"/>
                  </a:cxn>
                  <a:cxn ang="0">
                    <a:pos x="1376" y="1407"/>
                  </a:cxn>
                  <a:cxn ang="0">
                    <a:pos x="252" y="1408"/>
                  </a:cxn>
                  <a:cxn ang="0">
                    <a:pos x="173" y="1396"/>
                  </a:cxn>
                  <a:cxn ang="0">
                    <a:pos x="103" y="1359"/>
                  </a:cxn>
                  <a:cxn ang="0">
                    <a:pos x="49" y="1305"/>
                  </a:cxn>
                  <a:cxn ang="0">
                    <a:pos x="12" y="1235"/>
                  </a:cxn>
                  <a:cxn ang="0">
                    <a:pos x="0" y="1156"/>
                  </a:cxn>
                  <a:cxn ang="0">
                    <a:pos x="12" y="1077"/>
                  </a:cxn>
                  <a:cxn ang="0">
                    <a:pos x="49" y="1007"/>
                  </a:cxn>
                  <a:cxn ang="0">
                    <a:pos x="103" y="953"/>
                  </a:cxn>
                  <a:cxn ang="0">
                    <a:pos x="172" y="917"/>
                  </a:cxn>
                  <a:cxn ang="0">
                    <a:pos x="252" y="904"/>
                  </a:cxn>
                  <a:cxn ang="0">
                    <a:pos x="1306" y="903"/>
                  </a:cxn>
                  <a:cxn ang="0">
                    <a:pos x="1945" y="897"/>
                  </a:cxn>
                  <a:cxn ang="0">
                    <a:pos x="1934" y="886"/>
                  </a:cxn>
                  <a:cxn ang="0">
                    <a:pos x="1887" y="839"/>
                  </a:cxn>
                  <a:cxn ang="0">
                    <a:pos x="1850" y="801"/>
                  </a:cxn>
                  <a:cxn ang="0">
                    <a:pos x="1801" y="754"/>
                  </a:cxn>
                  <a:cxn ang="0">
                    <a:pos x="1669" y="621"/>
                  </a:cxn>
                  <a:cxn ang="0">
                    <a:pos x="1581" y="532"/>
                  </a:cxn>
                  <a:cxn ang="0">
                    <a:pos x="1453" y="401"/>
                  </a:cxn>
                  <a:cxn ang="0">
                    <a:pos x="1419" y="338"/>
                  </a:cxn>
                  <a:cxn ang="0">
                    <a:pos x="1405" y="269"/>
                  </a:cxn>
                  <a:cxn ang="0">
                    <a:pos x="1410" y="199"/>
                  </a:cxn>
                  <a:cxn ang="0">
                    <a:pos x="1434" y="132"/>
                  </a:cxn>
                  <a:cxn ang="0">
                    <a:pos x="1478" y="74"/>
                  </a:cxn>
                  <a:cxn ang="0">
                    <a:pos x="1537" y="30"/>
                  </a:cxn>
                  <a:cxn ang="0">
                    <a:pos x="1604" y="6"/>
                  </a:cxn>
                </a:cxnLst>
                <a:rect l="0" t="0" r="r" b="b"/>
                <a:pathLst>
                  <a:path w="2812" h="2303">
                    <a:moveTo>
                      <a:pt x="1639" y="0"/>
                    </a:moveTo>
                    <a:lnTo>
                      <a:pt x="1674" y="0"/>
                    </a:lnTo>
                    <a:lnTo>
                      <a:pt x="1709" y="6"/>
                    </a:lnTo>
                    <a:lnTo>
                      <a:pt x="1743" y="15"/>
                    </a:lnTo>
                    <a:lnTo>
                      <a:pt x="1775" y="30"/>
                    </a:lnTo>
                    <a:lnTo>
                      <a:pt x="1806" y="49"/>
                    </a:lnTo>
                    <a:lnTo>
                      <a:pt x="1834" y="74"/>
                    </a:lnTo>
                    <a:lnTo>
                      <a:pt x="2738" y="978"/>
                    </a:lnTo>
                    <a:lnTo>
                      <a:pt x="2763" y="1006"/>
                    </a:lnTo>
                    <a:lnTo>
                      <a:pt x="2782" y="1036"/>
                    </a:lnTo>
                    <a:lnTo>
                      <a:pt x="2797" y="1069"/>
                    </a:lnTo>
                    <a:lnTo>
                      <a:pt x="2806" y="1103"/>
                    </a:lnTo>
                    <a:lnTo>
                      <a:pt x="2812" y="1138"/>
                    </a:lnTo>
                    <a:lnTo>
                      <a:pt x="2812" y="1173"/>
                    </a:lnTo>
                    <a:lnTo>
                      <a:pt x="2806" y="1208"/>
                    </a:lnTo>
                    <a:lnTo>
                      <a:pt x="2797" y="1242"/>
                    </a:lnTo>
                    <a:lnTo>
                      <a:pt x="2782" y="1275"/>
                    </a:lnTo>
                    <a:lnTo>
                      <a:pt x="2763" y="1305"/>
                    </a:lnTo>
                    <a:lnTo>
                      <a:pt x="2738" y="1333"/>
                    </a:lnTo>
                    <a:lnTo>
                      <a:pt x="1842" y="2229"/>
                    </a:lnTo>
                    <a:lnTo>
                      <a:pt x="1814" y="2254"/>
                    </a:lnTo>
                    <a:lnTo>
                      <a:pt x="1783" y="2273"/>
                    </a:lnTo>
                    <a:lnTo>
                      <a:pt x="1750" y="2288"/>
                    </a:lnTo>
                    <a:lnTo>
                      <a:pt x="1717" y="2297"/>
                    </a:lnTo>
                    <a:lnTo>
                      <a:pt x="1682" y="2303"/>
                    </a:lnTo>
                    <a:lnTo>
                      <a:pt x="1647" y="2303"/>
                    </a:lnTo>
                    <a:lnTo>
                      <a:pt x="1611" y="2297"/>
                    </a:lnTo>
                    <a:lnTo>
                      <a:pt x="1578" y="2288"/>
                    </a:lnTo>
                    <a:lnTo>
                      <a:pt x="1545" y="2273"/>
                    </a:lnTo>
                    <a:lnTo>
                      <a:pt x="1514" y="2254"/>
                    </a:lnTo>
                    <a:lnTo>
                      <a:pt x="1486" y="2229"/>
                    </a:lnTo>
                    <a:lnTo>
                      <a:pt x="1461" y="2201"/>
                    </a:lnTo>
                    <a:lnTo>
                      <a:pt x="1442" y="2171"/>
                    </a:lnTo>
                    <a:lnTo>
                      <a:pt x="1427" y="2138"/>
                    </a:lnTo>
                    <a:lnTo>
                      <a:pt x="1418" y="2104"/>
                    </a:lnTo>
                    <a:lnTo>
                      <a:pt x="1413" y="2069"/>
                    </a:lnTo>
                    <a:lnTo>
                      <a:pt x="1413" y="2034"/>
                    </a:lnTo>
                    <a:lnTo>
                      <a:pt x="1418" y="1999"/>
                    </a:lnTo>
                    <a:lnTo>
                      <a:pt x="1427" y="1965"/>
                    </a:lnTo>
                    <a:lnTo>
                      <a:pt x="1442" y="1932"/>
                    </a:lnTo>
                    <a:lnTo>
                      <a:pt x="1461" y="1902"/>
                    </a:lnTo>
                    <a:lnTo>
                      <a:pt x="1486" y="1873"/>
                    </a:lnTo>
                    <a:lnTo>
                      <a:pt x="1703" y="1657"/>
                    </a:lnTo>
                    <a:lnTo>
                      <a:pt x="1746" y="1612"/>
                    </a:lnTo>
                    <a:lnTo>
                      <a:pt x="1952" y="1407"/>
                    </a:lnTo>
                    <a:lnTo>
                      <a:pt x="1376" y="1407"/>
                    </a:lnTo>
                    <a:lnTo>
                      <a:pt x="1301" y="1408"/>
                    </a:lnTo>
                    <a:lnTo>
                      <a:pt x="252" y="1408"/>
                    </a:lnTo>
                    <a:lnTo>
                      <a:pt x="211" y="1405"/>
                    </a:lnTo>
                    <a:lnTo>
                      <a:pt x="173" y="1396"/>
                    </a:lnTo>
                    <a:lnTo>
                      <a:pt x="137" y="1380"/>
                    </a:lnTo>
                    <a:lnTo>
                      <a:pt x="103" y="1359"/>
                    </a:lnTo>
                    <a:lnTo>
                      <a:pt x="74" y="1335"/>
                    </a:lnTo>
                    <a:lnTo>
                      <a:pt x="49" y="1305"/>
                    </a:lnTo>
                    <a:lnTo>
                      <a:pt x="28" y="1271"/>
                    </a:lnTo>
                    <a:lnTo>
                      <a:pt x="12" y="1235"/>
                    </a:lnTo>
                    <a:lnTo>
                      <a:pt x="3" y="1197"/>
                    </a:lnTo>
                    <a:lnTo>
                      <a:pt x="0" y="1156"/>
                    </a:lnTo>
                    <a:lnTo>
                      <a:pt x="3" y="1115"/>
                    </a:lnTo>
                    <a:lnTo>
                      <a:pt x="12" y="1077"/>
                    </a:lnTo>
                    <a:lnTo>
                      <a:pt x="28" y="1041"/>
                    </a:lnTo>
                    <a:lnTo>
                      <a:pt x="49" y="1007"/>
                    </a:lnTo>
                    <a:lnTo>
                      <a:pt x="74" y="978"/>
                    </a:lnTo>
                    <a:lnTo>
                      <a:pt x="103" y="953"/>
                    </a:lnTo>
                    <a:lnTo>
                      <a:pt x="136" y="932"/>
                    </a:lnTo>
                    <a:lnTo>
                      <a:pt x="172" y="917"/>
                    </a:lnTo>
                    <a:lnTo>
                      <a:pt x="211" y="907"/>
                    </a:lnTo>
                    <a:lnTo>
                      <a:pt x="252" y="904"/>
                    </a:lnTo>
                    <a:lnTo>
                      <a:pt x="1230" y="904"/>
                    </a:lnTo>
                    <a:lnTo>
                      <a:pt x="1306" y="903"/>
                    </a:lnTo>
                    <a:lnTo>
                      <a:pt x="1951" y="903"/>
                    </a:lnTo>
                    <a:lnTo>
                      <a:pt x="1945" y="897"/>
                    </a:lnTo>
                    <a:lnTo>
                      <a:pt x="1940" y="892"/>
                    </a:lnTo>
                    <a:lnTo>
                      <a:pt x="1934" y="886"/>
                    </a:lnTo>
                    <a:lnTo>
                      <a:pt x="1902" y="854"/>
                    </a:lnTo>
                    <a:lnTo>
                      <a:pt x="1887" y="839"/>
                    </a:lnTo>
                    <a:lnTo>
                      <a:pt x="1869" y="822"/>
                    </a:lnTo>
                    <a:lnTo>
                      <a:pt x="1850" y="801"/>
                    </a:lnTo>
                    <a:lnTo>
                      <a:pt x="1827" y="779"/>
                    </a:lnTo>
                    <a:lnTo>
                      <a:pt x="1801" y="754"/>
                    </a:lnTo>
                    <a:lnTo>
                      <a:pt x="1706" y="659"/>
                    </a:lnTo>
                    <a:lnTo>
                      <a:pt x="1669" y="621"/>
                    </a:lnTo>
                    <a:lnTo>
                      <a:pt x="1626" y="579"/>
                    </a:lnTo>
                    <a:lnTo>
                      <a:pt x="1581" y="532"/>
                    </a:lnTo>
                    <a:lnTo>
                      <a:pt x="1478" y="430"/>
                    </a:lnTo>
                    <a:lnTo>
                      <a:pt x="1453" y="401"/>
                    </a:lnTo>
                    <a:lnTo>
                      <a:pt x="1434" y="371"/>
                    </a:lnTo>
                    <a:lnTo>
                      <a:pt x="1419" y="338"/>
                    </a:lnTo>
                    <a:lnTo>
                      <a:pt x="1410" y="304"/>
                    </a:lnTo>
                    <a:lnTo>
                      <a:pt x="1405" y="269"/>
                    </a:lnTo>
                    <a:lnTo>
                      <a:pt x="1405" y="234"/>
                    </a:lnTo>
                    <a:lnTo>
                      <a:pt x="1410" y="199"/>
                    </a:lnTo>
                    <a:lnTo>
                      <a:pt x="1419" y="165"/>
                    </a:lnTo>
                    <a:lnTo>
                      <a:pt x="1434" y="132"/>
                    </a:lnTo>
                    <a:lnTo>
                      <a:pt x="1453" y="102"/>
                    </a:lnTo>
                    <a:lnTo>
                      <a:pt x="1478" y="74"/>
                    </a:lnTo>
                    <a:lnTo>
                      <a:pt x="1506" y="49"/>
                    </a:lnTo>
                    <a:lnTo>
                      <a:pt x="1537" y="30"/>
                    </a:lnTo>
                    <a:lnTo>
                      <a:pt x="1570" y="15"/>
                    </a:lnTo>
                    <a:lnTo>
                      <a:pt x="1604" y="6"/>
                    </a:lnTo>
                    <a:lnTo>
                      <a:pt x="1639" y="0"/>
                    </a:lnTo>
                    <a:close/>
                  </a:path>
                </a:pathLst>
              </a:custGeom>
              <a:solidFill>
                <a:srgbClr val="5683BA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ko-KR" altLang="en-US" sz="2000">
                  <a:solidFill>
                    <a:schemeClr val="accent2">
                      <a:lumMod val="75000"/>
                    </a:schemeClr>
                  </a:solidFill>
                  <a:latin typeface="굴림" charset="-127"/>
                  <a:ea typeface="굴림" charset="-127"/>
                </a:endParaRPr>
              </a:p>
            </p:txBody>
          </p:sp>
          <p:sp>
            <p:nvSpPr>
              <p:cNvPr id="51" name="Rectangle 3"/>
              <p:cNvSpPr>
                <a:spLocks noChangeArrowheads="1"/>
              </p:cNvSpPr>
              <p:nvPr/>
            </p:nvSpPr>
            <p:spPr bwMode="auto">
              <a:xfrm>
                <a:off x="4932039" y="3068960"/>
                <a:ext cx="3672410" cy="424333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lIns="0" tIns="0" rIns="0" bIns="0">
                <a:spAutoFit/>
                <a:scene3d>
                  <a:camera prst="orthographicFront"/>
                  <a:lightRig rig="threePt" dir="t"/>
                </a:scene3d>
                <a:sp3d>
                  <a:bevelT w="1270"/>
                </a:sp3d>
              </a:bodyPr>
              <a:lstStyle/>
              <a:p>
                <a:pPr marL="209550" indent="-209550" defTabSz="1330325" eaLnBrk="0" latinLnBrk="0" hangingPunct="0">
                  <a:lnSpc>
                    <a:spcPct val="180000"/>
                  </a:lnSpc>
                  <a:spcAft>
                    <a:spcPts val="600"/>
                  </a:spcAft>
                  <a:buClr>
                    <a:srgbClr val="D0A660"/>
                  </a:buClr>
                  <a:buSzPct val="100000"/>
                  <a:defRPr/>
                </a:pPr>
                <a:r>
                  <a:rPr lang="ko-KR" altLang="en-US" b="1" kern="0" spc="-150" dirty="0" smtClean="0">
                    <a:solidFill>
                      <a:schemeClr val="accent2">
                        <a:lumMod val="75000"/>
                      </a:schemeClr>
                    </a:solidFill>
                    <a:latin typeface="맑은 고딕" pitchFamily="50" charset="-127"/>
                    <a:ea typeface="맑은 고딕" pitchFamily="50" charset="-127"/>
                  </a:rPr>
                  <a:t>총 연계건수 </a:t>
                </a:r>
                <a:r>
                  <a:rPr lang="en-US" altLang="ko-KR" b="1" kern="0" spc="-150" dirty="0" smtClean="0">
                    <a:solidFill>
                      <a:schemeClr val="accent2">
                        <a:lumMod val="75000"/>
                      </a:schemeClr>
                    </a:solidFill>
                    <a:latin typeface="맑은 고딕" pitchFamily="50" charset="-127"/>
                    <a:ea typeface="맑은 고딕" pitchFamily="50" charset="-127"/>
                  </a:rPr>
                  <a:t>9</a:t>
                </a:r>
                <a:r>
                  <a:rPr lang="ko-KR" altLang="en-US" b="1" kern="0" spc="-150" dirty="0" smtClean="0">
                    <a:solidFill>
                      <a:schemeClr val="accent2">
                        <a:lumMod val="75000"/>
                      </a:schemeClr>
                    </a:solidFill>
                    <a:latin typeface="맑은 고딕" pitchFamily="50" charset="-127"/>
                    <a:ea typeface="맑은 고딕" pitchFamily="50" charset="-127"/>
                  </a:rPr>
                  <a:t>회</a:t>
                </a:r>
                <a:endParaRPr lang="en-US" altLang="ko-KR" b="1" kern="0" spc="-150" dirty="0">
                  <a:solidFill>
                    <a:schemeClr val="accent2">
                      <a:lumMod val="75000"/>
                    </a:schemeClr>
                  </a:solidFill>
                  <a:latin typeface="맑은 고딕" pitchFamily="50" charset="-127"/>
                  <a:ea typeface="맑은 고딕" pitchFamily="50" charset="-127"/>
                </a:endParaRPr>
              </a:p>
            </p:txBody>
          </p:sp>
        </p:grpSp>
        <p:grpSp>
          <p:nvGrpSpPr>
            <p:cNvPr id="44" name="그룹 43"/>
            <p:cNvGrpSpPr>
              <a:grpSpLocks/>
            </p:cNvGrpSpPr>
            <p:nvPr/>
          </p:nvGrpSpPr>
          <p:grpSpPr bwMode="auto">
            <a:xfrm>
              <a:off x="4643731" y="3362450"/>
              <a:ext cx="4176740" cy="424333"/>
              <a:chOff x="4643746" y="3068960"/>
              <a:chExt cx="3960702" cy="424333"/>
            </a:xfrm>
          </p:grpSpPr>
          <p:sp>
            <p:nvSpPr>
              <p:cNvPr id="46" name="Freeform 528"/>
              <p:cNvSpPr>
                <a:spLocks/>
              </p:cNvSpPr>
              <p:nvPr/>
            </p:nvSpPr>
            <p:spPr bwMode="auto">
              <a:xfrm rot="10800000" flipH="1">
                <a:off x="4643746" y="3279160"/>
                <a:ext cx="182141" cy="150831"/>
              </a:xfrm>
              <a:custGeom>
                <a:avLst/>
                <a:gdLst/>
                <a:ahLst/>
                <a:cxnLst>
                  <a:cxn ang="0">
                    <a:pos x="1674" y="0"/>
                  </a:cxn>
                  <a:cxn ang="0">
                    <a:pos x="1743" y="15"/>
                  </a:cxn>
                  <a:cxn ang="0">
                    <a:pos x="1806" y="49"/>
                  </a:cxn>
                  <a:cxn ang="0">
                    <a:pos x="2738" y="978"/>
                  </a:cxn>
                  <a:cxn ang="0">
                    <a:pos x="2782" y="1036"/>
                  </a:cxn>
                  <a:cxn ang="0">
                    <a:pos x="2806" y="1103"/>
                  </a:cxn>
                  <a:cxn ang="0">
                    <a:pos x="2812" y="1173"/>
                  </a:cxn>
                  <a:cxn ang="0">
                    <a:pos x="2797" y="1242"/>
                  </a:cxn>
                  <a:cxn ang="0">
                    <a:pos x="2763" y="1305"/>
                  </a:cxn>
                  <a:cxn ang="0">
                    <a:pos x="1842" y="2229"/>
                  </a:cxn>
                  <a:cxn ang="0">
                    <a:pos x="1783" y="2273"/>
                  </a:cxn>
                  <a:cxn ang="0">
                    <a:pos x="1717" y="2297"/>
                  </a:cxn>
                  <a:cxn ang="0">
                    <a:pos x="1647" y="2303"/>
                  </a:cxn>
                  <a:cxn ang="0">
                    <a:pos x="1578" y="2288"/>
                  </a:cxn>
                  <a:cxn ang="0">
                    <a:pos x="1514" y="2254"/>
                  </a:cxn>
                  <a:cxn ang="0">
                    <a:pos x="1461" y="2201"/>
                  </a:cxn>
                  <a:cxn ang="0">
                    <a:pos x="1427" y="2138"/>
                  </a:cxn>
                  <a:cxn ang="0">
                    <a:pos x="1413" y="2069"/>
                  </a:cxn>
                  <a:cxn ang="0">
                    <a:pos x="1418" y="1999"/>
                  </a:cxn>
                  <a:cxn ang="0">
                    <a:pos x="1442" y="1932"/>
                  </a:cxn>
                  <a:cxn ang="0">
                    <a:pos x="1486" y="1873"/>
                  </a:cxn>
                  <a:cxn ang="0">
                    <a:pos x="1746" y="1612"/>
                  </a:cxn>
                  <a:cxn ang="0">
                    <a:pos x="1376" y="1407"/>
                  </a:cxn>
                  <a:cxn ang="0">
                    <a:pos x="252" y="1408"/>
                  </a:cxn>
                  <a:cxn ang="0">
                    <a:pos x="173" y="1396"/>
                  </a:cxn>
                  <a:cxn ang="0">
                    <a:pos x="103" y="1359"/>
                  </a:cxn>
                  <a:cxn ang="0">
                    <a:pos x="49" y="1305"/>
                  </a:cxn>
                  <a:cxn ang="0">
                    <a:pos x="12" y="1235"/>
                  </a:cxn>
                  <a:cxn ang="0">
                    <a:pos x="0" y="1156"/>
                  </a:cxn>
                  <a:cxn ang="0">
                    <a:pos x="12" y="1077"/>
                  </a:cxn>
                  <a:cxn ang="0">
                    <a:pos x="49" y="1007"/>
                  </a:cxn>
                  <a:cxn ang="0">
                    <a:pos x="103" y="953"/>
                  </a:cxn>
                  <a:cxn ang="0">
                    <a:pos x="172" y="917"/>
                  </a:cxn>
                  <a:cxn ang="0">
                    <a:pos x="252" y="904"/>
                  </a:cxn>
                  <a:cxn ang="0">
                    <a:pos x="1306" y="903"/>
                  </a:cxn>
                  <a:cxn ang="0">
                    <a:pos x="1945" y="897"/>
                  </a:cxn>
                  <a:cxn ang="0">
                    <a:pos x="1934" y="886"/>
                  </a:cxn>
                  <a:cxn ang="0">
                    <a:pos x="1887" y="839"/>
                  </a:cxn>
                  <a:cxn ang="0">
                    <a:pos x="1850" y="801"/>
                  </a:cxn>
                  <a:cxn ang="0">
                    <a:pos x="1801" y="754"/>
                  </a:cxn>
                  <a:cxn ang="0">
                    <a:pos x="1669" y="621"/>
                  </a:cxn>
                  <a:cxn ang="0">
                    <a:pos x="1581" y="532"/>
                  </a:cxn>
                  <a:cxn ang="0">
                    <a:pos x="1453" y="401"/>
                  </a:cxn>
                  <a:cxn ang="0">
                    <a:pos x="1419" y="338"/>
                  </a:cxn>
                  <a:cxn ang="0">
                    <a:pos x="1405" y="269"/>
                  </a:cxn>
                  <a:cxn ang="0">
                    <a:pos x="1410" y="199"/>
                  </a:cxn>
                  <a:cxn ang="0">
                    <a:pos x="1434" y="132"/>
                  </a:cxn>
                  <a:cxn ang="0">
                    <a:pos x="1478" y="74"/>
                  </a:cxn>
                  <a:cxn ang="0">
                    <a:pos x="1537" y="30"/>
                  </a:cxn>
                  <a:cxn ang="0">
                    <a:pos x="1604" y="6"/>
                  </a:cxn>
                </a:cxnLst>
                <a:rect l="0" t="0" r="r" b="b"/>
                <a:pathLst>
                  <a:path w="2812" h="2303">
                    <a:moveTo>
                      <a:pt x="1639" y="0"/>
                    </a:moveTo>
                    <a:lnTo>
                      <a:pt x="1674" y="0"/>
                    </a:lnTo>
                    <a:lnTo>
                      <a:pt x="1709" y="6"/>
                    </a:lnTo>
                    <a:lnTo>
                      <a:pt x="1743" y="15"/>
                    </a:lnTo>
                    <a:lnTo>
                      <a:pt x="1775" y="30"/>
                    </a:lnTo>
                    <a:lnTo>
                      <a:pt x="1806" y="49"/>
                    </a:lnTo>
                    <a:lnTo>
                      <a:pt x="1834" y="74"/>
                    </a:lnTo>
                    <a:lnTo>
                      <a:pt x="2738" y="978"/>
                    </a:lnTo>
                    <a:lnTo>
                      <a:pt x="2763" y="1006"/>
                    </a:lnTo>
                    <a:lnTo>
                      <a:pt x="2782" y="1036"/>
                    </a:lnTo>
                    <a:lnTo>
                      <a:pt x="2797" y="1069"/>
                    </a:lnTo>
                    <a:lnTo>
                      <a:pt x="2806" y="1103"/>
                    </a:lnTo>
                    <a:lnTo>
                      <a:pt x="2812" y="1138"/>
                    </a:lnTo>
                    <a:lnTo>
                      <a:pt x="2812" y="1173"/>
                    </a:lnTo>
                    <a:lnTo>
                      <a:pt x="2806" y="1208"/>
                    </a:lnTo>
                    <a:lnTo>
                      <a:pt x="2797" y="1242"/>
                    </a:lnTo>
                    <a:lnTo>
                      <a:pt x="2782" y="1275"/>
                    </a:lnTo>
                    <a:lnTo>
                      <a:pt x="2763" y="1305"/>
                    </a:lnTo>
                    <a:lnTo>
                      <a:pt x="2738" y="1333"/>
                    </a:lnTo>
                    <a:lnTo>
                      <a:pt x="1842" y="2229"/>
                    </a:lnTo>
                    <a:lnTo>
                      <a:pt x="1814" y="2254"/>
                    </a:lnTo>
                    <a:lnTo>
                      <a:pt x="1783" y="2273"/>
                    </a:lnTo>
                    <a:lnTo>
                      <a:pt x="1750" y="2288"/>
                    </a:lnTo>
                    <a:lnTo>
                      <a:pt x="1717" y="2297"/>
                    </a:lnTo>
                    <a:lnTo>
                      <a:pt x="1682" y="2303"/>
                    </a:lnTo>
                    <a:lnTo>
                      <a:pt x="1647" y="2303"/>
                    </a:lnTo>
                    <a:lnTo>
                      <a:pt x="1611" y="2297"/>
                    </a:lnTo>
                    <a:lnTo>
                      <a:pt x="1578" y="2288"/>
                    </a:lnTo>
                    <a:lnTo>
                      <a:pt x="1545" y="2273"/>
                    </a:lnTo>
                    <a:lnTo>
                      <a:pt x="1514" y="2254"/>
                    </a:lnTo>
                    <a:lnTo>
                      <a:pt x="1486" y="2229"/>
                    </a:lnTo>
                    <a:lnTo>
                      <a:pt x="1461" y="2201"/>
                    </a:lnTo>
                    <a:lnTo>
                      <a:pt x="1442" y="2171"/>
                    </a:lnTo>
                    <a:lnTo>
                      <a:pt x="1427" y="2138"/>
                    </a:lnTo>
                    <a:lnTo>
                      <a:pt x="1418" y="2104"/>
                    </a:lnTo>
                    <a:lnTo>
                      <a:pt x="1413" y="2069"/>
                    </a:lnTo>
                    <a:lnTo>
                      <a:pt x="1413" y="2034"/>
                    </a:lnTo>
                    <a:lnTo>
                      <a:pt x="1418" y="1999"/>
                    </a:lnTo>
                    <a:lnTo>
                      <a:pt x="1427" y="1965"/>
                    </a:lnTo>
                    <a:lnTo>
                      <a:pt x="1442" y="1932"/>
                    </a:lnTo>
                    <a:lnTo>
                      <a:pt x="1461" y="1902"/>
                    </a:lnTo>
                    <a:lnTo>
                      <a:pt x="1486" y="1873"/>
                    </a:lnTo>
                    <a:lnTo>
                      <a:pt x="1703" y="1657"/>
                    </a:lnTo>
                    <a:lnTo>
                      <a:pt x="1746" y="1612"/>
                    </a:lnTo>
                    <a:lnTo>
                      <a:pt x="1952" y="1407"/>
                    </a:lnTo>
                    <a:lnTo>
                      <a:pt x="1376" y="1407"/>
                    </a:lnTo>
                    <a:lnTo>
                      <a:pt x="1301" y="1408"/>
                    </a:lnTo>
                    <a:lnTo>
                      <a:pt x="252" y="1408"/>
                    </a:lnTo>
                    <a:lnTo>
                      <a:pt x="211" y="1405"/>
                    </a:lnTo>
                    <a:lnTo>
                      <a:pt x="173" y="1396"/>
                    </a:lnTo>
                    <a:lnTo>
                      <a:pt x="137" y="1380"/>
                    </a:lnTo>
                    <a:lnTo>
                      <a:pt x="103" y="1359"/>
                    </a:lnTo>
                    <a:lnTo>
                      <a:pt x="74" y="1335"/>
                    </a:lnTo>
                    <a:lnTo>
                      <a:pt x="49" y="1305"/>
                    </a:lnTo>
                    <a:lnTo>
                      <a:pt x="28" y="1271"/>
                    </a:lnTo>
                    <a:lnTo>
                      <a:pt x="12" y="1235"/>
                    </a:lnTo>
                    <a:lnTo>
                      <a:pt x="3" y="1197"/>
                    </a:lnTo>
                    <a:lnTo>
                      <a:pt x="0" y="1156"/>
                    </a:lnTo>
                    <a:lnTo>
                      <a:pt x="3" y="1115"/>
                    </a:lnTo>
                    <a:lnTo>
                      <a:pt x="12" y="1077"/>
                    </a:lnTo>
                    <a:lnTo>
                      <a:pt x="28" y="1041"/>
                    </a:lnTo>
                    <a:lnTo>
                      <a:pt x="49" y="1007"/>
                    </a:lnTo>
                    <a:lnTo>
                      <a:pt x="74" y="978"/>
                    </a:lnTo>
                    <a:lnTo>
                      <a:pt x="103" y="953"/>
                    </a:lnTo>
                    <a:lnTo>
                      <a:pt x="136" y="932"/>
                    </a:lnTo>
                    <a:lnTo>
                      <a:pt x="172" y="917"/>
                    </a:lnTo>
                    <a:lnTo>
                      <a:pt x="211" y="907"/>
                    </a:lnTo>
                    <a:lnTo>
                      <a:pt x="252" y="904"/>
                    </a:lnTo>
                    <a:lnTo>
                      <a:pt x="1230" y="904"/>
                    </a:lnTo>
                    <a:lnTo>
                      <a:pt x="1306" y="903"/>
                    </a:lnTo>
                    <a:lnTo>
                      <a:pt x="1951" y="903"/>
                    </a:lnTo>
                    <a:lnTo>
                      <a:pt x="1945" y="897"/>
                    </a:lnTo>
                    <a:lnTo>
                      <a:pt x="1940" y="892"/>
                    </a:lnTo>
                    <a:lnTo>
                      <a:pt x="1934" y="886"/>
                    </a:lnTo>
                    <a:lnTo>
                      <a:pt x="1902" y="854"/>
                    </a:lnTo>
                    <a:lnTo>
                      <a:pt x="1887" y="839"/>
                    </a:lnTo>
                    <a:lnTo>
                      <a:pt x="1869" y="822"/>
                    </a:lnTo>
                    <a:lnTo>
                      <a:pt x="1850" y="801"/>
                    </a:lnTo>
                    <a:lnTo>
                      <a:pt x="1827" y="779"/>
                    </a:lnTo>
                    <a:lnTo>
                      <a:pt x="1801" y="754"/>
                    </a:lnTo>
                    <a:lnTo>
                      <a:pt x="1706" y="659"/>
                    </a:lnTo>
                    <a:lnTo>
                      <a:pt x="1669" y="621"/>
                    </a:lnTo>
                    <a:lnTo>
                      <a:pt x="1626" y="579"/>
                    </a:lnTo>
                    <a:lnTo>
                      <a:pt x="1581" y="532"/>
                    </a:lnTo>
                    <a:lnTo>
                      <a:pt x="1478" y="430"/>
                    </a:lnTo>
                    <a:lnTo>
                      <a:pt x="1453" y="401"/>
                    </a:lnTo>
                    <a:lnTo>
                      <a:pt x="1434" y="371"/>
                    </a:lnTo>
                    <a:lnTo>
                      <a:pt x="1419" y="338"/>
                    </a:lnTo>
                    <a:lnTo>
                      <a:pt x="1410" y="304"/>
                    </a:lnTo>
                    <a:lnTo>
                      <a:pt x="1405" y="269"/>
                    </a:lnTo>
                    <a:lnTo>
                      <a:pt x="1405" y="234"/>
                    </a:lnTo>
                    <a:lnTo>
                      <a:pt x="1410" y="199"/>
                    </a:lnTo>
                    <a:lnTo>
                      <a:pt x="1419" y="165"/>
                    </a:lnTo>
                    <a:lnTo>
                      <a:pt x="1434" y="132"/>
                    </a:lnTo>
                    <a:lnTo>
                      <a:pt x="1453" y="102"/>
                    </a:lnTo>
                    <a:lnTo>
                      <a:pt x="1478" y="74"/>
                    </a:lnTo>
                    <a:lnTo>
                      <a:pt x="1506" y="49"/>
                    </a:lnTo>
                    <a:lnTo>
                      <a:pt x="1537" y="30"/>
                    </a:lnTo>
                    <a:lnTo>
                      <a:pt x="1570" y="15"/>
                    </a:lnTo>
                    <a:lnTo>
                      <a:pt x="1604" y="6"/>
                    </a:lnTo>
                    <a:lnTo>
                      <a:pt x="1639" y="0"/>
                    </a:lnTo>
                    <a:close/>
                  </a:path>
                </a:pathLst>
              </a:custGeom>
              <a:solidFill>
                <a:srgbClr val="5683BA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ko-KR" altLang="en-US" sz="2000">
                  <a:solidFill>
                    <a:schemeClr val="accent2">
                      <a:lumMod val="75000"/>
                    </a:schemeClr>
                  </a:solidFill>
                  <a:latin typeface="굴림" charset="-127"/>
                  <a:ea typeface="굴림" charset="-127"/>
                </a:endParaRPr>
              </a:p>
            </p:txBody>
          </p:sp>
          <p:sp>
            <p:nvSpPr>
              <p:cNvPr id="49" name="Rectangle 3"/>
              <p:cNvSpPr>
                <a:spLocks noChangeArrowheads="1"/>
              </p:cNvSpPr>
              <p:nvPr/>
            </p:nvSpPr>
            <p:spPr bwMode="auto">
              <a:xfrm>
                <a:off x="4932039" y="3068960"/>
                <a:ext cx="3672409" cy="424333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lIns="0" tIns="0" rIns="0" bIns="0">
                <a:spAutoFit/>
                <a:scene3d>
                  <a:camera prst="orthographicFront"/>
                  <a:lightRig rig="threePt" dir="t"/>
                </a:scene3d>
                <a:sp3d>
                  <a:bevelT w="1270"/>
                </a:sp3d>
              </a:bodyPr>
              <a:lstStyle/>
              <a:p>
                <a:pPr marL="209550" indent="-209550" defTabSz="1330325" eaLnBrk="0" latinLnBrk="0" hangingPunct="0">
                  <a:lnSpc>
                    <a:spcPct val="180000"/>
                  </a:lnSpc>
                  <a:spcAft>
                    <a:spcPts val="600"/>
                  </a:spcAft>
                  <a:buClr>
                    <a:srgbClr val="D0A660"/>
                  </a:buClr>
                  <a:buSzPct val="100000"/>
                  <a:defRPr/>
                </a:pPr>
                <a:r>
                  <a:rPr lang="ko-KR" altLang="en-US" b="1" kern="0" spc="-150" dirty="0" smtClean="0">
                    <a:solidFill>
                      <a:schemeClr val="accent2">
                        <a:lumMod val="75000"/>
                      </a:schemeClr>
                    </a:solidFill>
                    <a:latin typeface="맑은 고딕" pitchFamily="50" charset="-127"/>
                    <a:ea typeface="맑은 고딕" pitchFamily="50" charset="-127"/>
                  </a:rPr>
                  <a:t>총 </a:t>
                </a:r>
                <a:r>
                  <a:rPr lang="en-US" altLang="ko-KR" b="1" kern="0" spc="-150" dirty="0" smtClean="0">
                    <a:solidFill>
                      <a:schemeClr val="accent2">
                        <a:lumMod val="75000"/>
                      </a:schemeClr>
                    </a:solidFill>
                    <a:latin typeface="맑은 고딕" pitchFamily="50" charset="-127"/>
                    <a:ea typeface="맑은 고딕" pitchFamily="50" charset="-127"/>
                  </a:rPr>
                  <a:t>900</a:t>
                </a:r>
                <a:r>
                  <a:rPr lang="ko-KR" altLang="en-US" b="1" kern="0" spc="-150" dirty="0" smtClean="0">
                    <a:solidFill>
                      <a:schemeClr val="accent2">
                        <a:lumMod val="75000"/>
                      </a:schemeClr>
                    </a:solidFill>
                    <a:latin typeface="맑은 고딕" pitchFamily="50" charset="-127"/>
                    <a:ea typeface="맑은 고딕" pitchFamily="50" charset="-127"/>
                  </a:rPr>
                  <a:t>여명 </a:t>
                </a:r>
                <a:endParaRPr lang="en-US" altLang="ko-KR" b="1" kern="0" spc="-150" dirty="0">
                  <a:solidFill>
                    <a:schemeClr val="accent2">
                      <a:lumMod val="75000"/>
                    </a:schemeClr>
                  </a:solidFill>
                  <a:latin typeface="맑은 고딕" pitchFamily="50" charset="-127"/>
                  <a:ea typeface="맑은 고딕" pitchFamily="50" charset="-127"/>
                </a:endParaRPr>
              </a:p>
            </p:txBody>
          </p:sp>
        </p:grpSp>
      </p:grpSp>
      <p:sp>
        <p:nvSpPr>
          <p:cNvPr id="52" name="Rectangle 3"/>
          <p:cNvSpPr>
            <a:spLocks noChangeArrowheads="1"/>
          </p:cNvSpPr>
          <p:nvPr/>
        </p:nvSpPr>
        <p:spPr bwMode="auto">
          <a:xfrm>
            <a:off x="395536" y="4509120"/>
            <a:ext cx="3528392" cy="103618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  <a:scene3d>
              <a:camera prst="orthographicFront"/>
              <a:lightRig rig="threePt" dir="t"/>
            </a:scene3d>
            <a:sp3d>
              <a:bevelT w="1270"/>
            </a:sp3d>
          </a:bodyPr>
          <a:lstStyle/>
          <a:p>
            <a:pPr marL="209550" indent="-209550" defTabSz="1330325" eaLnBrk="0" latinLnBrk="0" hangingPunct="0">
              <a:spcAft>
                <a:spcPts val="800"/>
              </a:spcAft>
              <a:buClr>
                <a:srgbClr val="D0A660"/>
              </a:buClr>
              <a:buSzPct val="100000"/>
              <a:buFontTx/>
              <a:buBlip>
                <a:blip r:embed="rId7"/>
              </a:buBlip>
              <a:defRPr/>
            </a:pPr>
            <a:r>
              <a:rPr lang="ko-KR" altLang="en-US" b="1" kern="0" spc="-50" dirty="0" smtClean="0">
                <a:latin typeface="맑은 고딕" pitchFamily="50" charset="-127"/>
                <a:ea typeface="맑은 고딕" pitchFamily="50" charset="-127"/>
              </a:rPr>
              <a:t>사업장</a:t>
            </a:r>
            <a:r>
              <a:rPr lang="en-US" altLang="ko-KR" b="1" kern="0" spc="-50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b="1" kern="0" spc="-50" dirty="0" smtClean="0">
                <a:latin typeface="맑은 고딕" pitchFamily="50" charset="-127"/>
                <a:ea typeface="맑은 고딕" pitchFamily="50" charset="-127"/>
              </a:rPr>
              <a:t>대한제강</a:t>
            </a:r>
            <a:r>
              <a:rPr lang="en-US" altLang="ko-KR" b="1" kern="0" spc="-50" dirty="0" smtClean="0">
                <a:latin typeface="맑은 고딕" pitchFamily="50" charset="-127"/>
                <a:ea typeface="맑은 고딕" pitchFamily="50" charset="-127"/>
              </a:rPr>
              <a:t>, CJ</a:t>
            </a:r>
            <a:r>
              <a:rPr lang="ko-KR" altLang="en-US" b="1" kern="0" spc="-50" dirty="0" smtClean="0">
                <a:latin typeface="맑은 고딕" pitchFamily="50" charset="-127"/>
                <a:ea typeface="맑은 고딕" pitchFamily="50" charset="-127"/>
              </a:rPr>
              <a:t>제일제당</a:t>
            </a:r>
            <a:r>
              <a:rPr lang="en-US" altLang="ko-KR" b="1" kern="0" spc="-50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marL="209550" indent="-209550" defTabSz="1330325" eaLnBrk="0" latinLnBrk="0" hangingPunct="0">
              <a:spcAft>
                <a:spcPts val="800"/>
              </a:spcAft>
              <a:buClr>
                <a:srgbClr val="D0A660"/>
              </a:buClr>
              <a:buSzPct val="100000"/>
              <a:buFontTx/>
              <a:buBlip>
                <a:blip r:embed="rId7"/>
              </a:buBlip>
              <a:defRPr/>
            </a:pPr>
            <a:r>
              <a:rPr lang="ko-KR" altLang="en-US" b="1" kern="0" spc="-50" dirty="0" smtClean="0">
                <a:latin typeface="맑은 고딕" pitchFamily="50" charset="-127"/>
                <a:ea typeface="맑은 고딕" pitchFamily="50" charset="-127"/>
              </a:rPr>
              <a:t>종합사회복지관</a:t>
            </a:r>
            <a:endParaRPr lang="en-US" altLang="ko-KR" b="1" kern="0" spc="-50" dirty="0" smtClean="0">
              <a:latin typeface="맑은 고딕" pitchFamily="50" charset="-127"/>
              <a:ea typeface="맑은 고딕" pitchFamily="50" charset="-127"/>
            </a:endParaRPr>
          </a:p>
          <a:p>
            <a:pPr marL="209550" indent="-209550" defTabSz="1330325" eaLnBrk="0" latinLnBrk="0" hangingPunct="0">
              <a:spcAft>
                <a:spcPts val="800"/>
              </a:spcAft>
              <a:buClr>
                <a:srgbClr val="D0A660"/>
              </a:buClr>
              <a:buSzPct val="100000"/>
              <a:buFontTx/>
              <a:buBlip>
                <a:blip r:embed="rId7"/>
              </a:buBlip>
              <a:defRPr/>
            </a:pPr>
            <a:r>
              <a:rPr lang="ko-KR" altLang="en-US" b="1" kern="0" spc="-50" dirty="0" smtClean="0">
                <a:latin typeface="맑은 고딕" pitchFamily="50" charset="-127"/>
                <a:ea typeface="맑은 고딕" pitchFamily="50" charset="-127"/>
              </a:rPr>
              <a:t>공무원</a:t>
            </a:r>
            <a:r>
              <a:rPr lang="en-US" altLang="ko-KR" b="1" kern="0" spc="-50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b="1" kern="0" spc="-50" dirty="0" smtClean="0">
                <a:latin typeface="맑은 고딕" pitchFamily="50" charset="-127"/>
                <a:ea typeface="맑은 고딕" pitchFamily="50" charset="-127"/>
              </a:rPr>
              <a:t>소방서 등</a:t>
            </a:r>
            <a:r>
              <a:rPr lang="en-US" altLang="ko-KR" b="1" kern="0" spc="-50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</p:txBody>
      </p:sp>
      <p:pic>
        <p:nvPicPr>
          <p:cNvPr id="4" name="Picture 2" descr="C:\Users\admin\Desktop\교육\2014\핑크리본 유방암강좌\사진\IMG_4890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220072" y="3789040"/>
            <a:ext cx="2976331" cy="223224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25"/>
          <p:cNvGrpSpPr>
            <a:grpSpLocks/>
          </p:cNvGrpSpPr>
          <p:nvPr/>
        </p:nvGrpSpPr>
        <p:grpSpPr bwMode="auto">
          <a:xfrm>
            <a:off x="0" y="206375"/>
            <a:ext cx="8100392" cy="638175"/>
            <a:chOff x="-21624" y="206191"/>
            <a:chExt cx="3491217" cy="638748"/>
          </a:xfrm>
        </p:grpSpPr>
        <p:sp>
          <p:nvSpPr>
            <p:cNvPr id="8" name="양쪽 모서리가 둥근 사각형 7"/>
            <p:cNvSpPr/>
            <p:nvPr/>
          </p:nvSpPr>
          <p:spPr bwMode="auto">
            <a:xfrm rot="16200000">
              <a:off x="1404611" y="-1220044"/>
              <a:ext cx="638748" cy="3491217"/>
            </a:xfrm>
            <a:prstGeom prst="round2SameRect">
              <a:avLst>
                <a:gd name="adj1" fmla="val 0"/>
                <a:gd name="adj2" fmla="val 50000"/>
              </a:avLst>
            </a:prstGeom>
            <a:solidFill>
              <a:srgbClr val="002060"/>
            </a:solidFill>
            <a:ln>
              <a:noFill/>
            </a:ln>
            <a:effectLst>
              <a:innerShdw blurRad="63500" dist="50800" dir="5400000">
                <a:prstClr val="black">
                  <a:alpha val="38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9" name="직사각형 8"/>
            <p:cNvSpPr/>
            <p:nvPr/>
          </p:nvSpPr>
          <p:spPr bwMode="auto">
            <a:xfrm>
              <a:off x="-21624" y="225258"/>
              <a:ext cx="3411663" cy="52369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42900" indent="-34290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2800" spc="-15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itchFamily="18" charset="-127"/>
                  <a:ea typeface="HY헤드라인M" pitchFamily="18" charset="-127"/>
                </a:rPr>
                <a:t>기관 연계 교육을 통한 전이 유도 도모</a:t>
              </a:r>
              <a:endParaRPr kumimoji="0" lang="ko-KR" altLang="en-US" sz="2800" spc="-15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grpSp>
        <p:nvGrpSpPr>
          <p:cNvPr id="3" name="그룹 71"/>
          <p:cNvGrpSpPr>
            <a:grpSpLocks/>
          </p:cNvGrpSpPr>
          <p:nvPr/>
        </p:nvGrpSpPr>
        <p:grpSpPr bwMode="auto">
          <a:xfrm>
            <a:off x="760413" y="1042988"/>
            <a:ext cx="7621587" cy="741362"/>
            <a:chOff x="760413" y="1042987"/>
            <a:chExt cx="7621587" cy="741363"/>
          </a:xfrm>
        </p:grpSpPr>
        <p:pic>
          <p:nvPicPr>
            <p:cNvPr id="11" name="Picture 2" descr="I:\01_프레젠테이션\00_프리03\201303_02 닥터_보건복지부\PSD\IMG\bar04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760413" y="1042987"/>
              <a:ext cx="7621587" cy="741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2" name="모서리가 둥근 직사각형 11"/>
            <p:cNvSpPr/>
            <p:nvPr/>
          </p:nvSpPr>
          <p:spPr>
            <a:xfrm>
              <a:off x="903287" y="1163060"/>
              <a:ext cx="7335838" cy="476726"/>
            </a:xfrm>
            <a:prstGeom prst="round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  <a:scene3d>
                <a:camera prst="orthographicFront"/>
                <a:lightRig rig="harsh" dir="tl"/>
              </a:scene3d>
              <a:sp3d prstMaterial="flat">
                <a:bevelT w="0" h="0" prst="artDeco"/>
                <a:extrusionClr>
                  <a:schemeClr val="bg1"/>
                </a:extrusionClr>
                <a:contourClr>
                  <a:schemeClr val="bg1"/>
                </a:contourClr>
              </a:sp3d>
            </a:bodyPr>
            <a:lstStyle/>
            <a:p>
              <a:pPr algn="ctr">
                <a:defRPr/>
              </a:pPr>
              <a:r>
                <a:rPr lang="ko-KR" altLang="en-US" sz="2800" b="1" spc="-150" dirty="0" err="1" smtClean="0">
                  <a:ln w="11430">
                    <a:noFill/>
                  </a:ln>
                  <a:gradFill>
                    <a:gsLst>
                      <a:gs pos="0">
                        <a:srgbClr val="1E78E6"/>
                      </a:gs>
                      <a:gs pos="50000">
                        <a:srgbClr val="112DA3"/>
                      </a:gs>
                      <a:gs pos="100000">
                        <a:srgbClr val="1F2D5B"/>
                      </a:gs>
                    </a:gsLst>
                    <a:lin ang="5400000" scaled="0"/>
                  </a:gradFill>
                  <a:latin typeface="맑은 고딕" pitchFamily="50" charset="-127"/>
                  <a:ea typeface="맑은 고딕" pitchFamily="50" charset="-127"/>
                  <a:cs typeface="Arial" pitchFamily="34" charset="0"/>
                </a:rPr>
                <a:t>롯데백화점</a:t>
              </a:r>
              <a:r>
                <a:rPr lang="ko-KR" altLang="en-US" sz="2800" b="1" spc="-150" dirty="0" smtClean="0">
                  <a:ln w="11430">
                    <a:noFill/>
                  </a:ln>
                  <a:gradFill>
                    <a:gsLst>
                      <a:gs pos="0">
                        <a:srgbClr val="1E78E6"/>
                      </a:gs>
                      <a:gs pos="50000">
                        <a:srgbClr val="112DA3"/>
                      </a:gs>
                      <a:gs pos="100000">
                        <a:srgbClr val="1F2D5B"/>
                      </a:gs>
                    </a:gsLst>
                    <a:lin ang="5400000" scaled="0"/>
                  </a:gradFill>
                  <a:latin typeface="맑은 고딕" pitchFamily="50" charset="-127"/>
                  <a:ea typeface="맑은 고딕" pitchFamily="50" charset="-127"/>
                  <a:cs typeface="Arial" pitchFamily="34" charset="0"/>
                </a:rPr>
                <a:t> 연계 암 예방 교육</a:t>
              </a:r>
              <a:endParaRPr lang="en-US" altLang="ko-KR" sz="2800" b="1" spc="-150" dirty="0" smtClean="0">
                <a:ln w="11430">
                  <a:noFill/>
                </a:ln>
                <a:gradFill>
                  <a:gsLst>
                    <a:gs pos="0">
                      <a:srgbClr val="1E78E6"/>
                    </a:gs>
                    <a:gs pos="50000">
                      <a:srgbClr val="112DA3"/>
                    </a:gs>
                    <a:gs pos="100000">
                      <a:srgbClr val="1F2D5B"/>
                    </a:gs>
                  </a:gsLst>
                  <a:lin ang="5400000" scaled="0"/>
                </a:gradFill>
                <a:latin typeface="맑은 고딕" pitchFamily="50" charset="-127"/>
                <a:ea typeface="맑은 고딕" pitchFamily="50" charset="-127"/>
                <a:cs typeface="Arial" pitchFamily="34" charset="0"/>
              </a:endParaRPr>
            </a:p>
          </p:txBody>
        </p:sp>
      </p:grpSp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174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1748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662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6628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6630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6632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6634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6636" name="Rectangle 1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6638" name="Rectangle 1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6640" name="Rectangle 1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7" name="Rectangle 3"/>
          <p:cNvSpPr>
            <a:spLocks noChangeArrowheads="1"/>
          </p:cNvSpPr>
          <p:nvPr/>
        </p:nvSpPr>
        <p:spPr bwMode="auto">
          <a:xfrm>
            <a:off x="5399584" y="2564904"/>
            <a:ext cx="3744416" cy="40344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  <a:scene3d>
              <a:camera prst="orthographicFront"/>
              <a:lightRig rig="threePt" dir="t"/>
            </a:scene3d>
            <a:sp3d>
              <a:bevelT w="1270"/>
            </a:sp3d>
          </a:bodyPr>
          <a:lstStyle/>
          <a:p>
            <a:pPr marL="209550" indent="-209550" defTabSz="1330325" eaLnBrk="0" latinLnBrk="0" hangingPunct="0">
              <a:spcBef>
                <a:spcPts val="600"/>
              </a:spcBef>
              <a:spcAft>
                <a:spcPts val="500"/>
              </a:spcAft>
              <a:buClr>
                <a:srgbClr val="D0A660"/>
              </a:buClr>
              <a:buSzPct val="100000"/>
              <a:buFontTx/>
              <a:buBlip>
                <a:blip r:embed="rId4"/>
              </a:buBlip>
              <a:defRPr/>
            </a:pPr>
            <a:r>
              <a:rPr lang="ko-KR" altLang="en-US" b="1" kern="0" spc="-50" dirty="0" err="1" smtClean="0">
                <a:latin typeface="맑은 고딕" pitchFamily="50" charset="-127"/>
                <a:ea typeface="맑은 고딕" pitchFamily="50" charset="-127"/>
              </a:rPr>
              <a:t>롯데백화점</a:t>
            </a:r>
            <a:r>
              <a:rPr lang="ko-KR" altLang="en-US" b="1" kern="0" spc="-5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b="1" kern="0" spc="-50" dirty="0" err="1" smtClean="0">
                <a:latin typeface="맑은 고딕" pitchFamily="50" charset="-127"/>
                <a:ea typeface="맑은 고딕" pitchFamily="50" charset="-127"/>
              </a:rPr>
              <a:t>센텀시티점</a:t>
            </a:r>
            <a:endParaRPr lang="en-US" altLang="ko-KR" b="1" kern="0" spc="-50" dirty="0" smtClean="0">
              <a:latin typeface="맑은 고딕" pitchFamily="50" charset="-127"/>
              <a:ea typeface="맑은 고딕" pitchFamily="50" charset="-127"/>
            </a:endParaRPr>
          </a:p>
          <a:p>
            <a:pPr marL="209550" indent="-209550" defTabSz="1330325" eaLnBrk="0" latinLnBrk="0" hangingPunct="0">
              <a:spcBef>
                <a:spcPts val="600"/>
              </a:spcBef>
              <a:spcAft>
                <a:spcPts val="500"/>
              </a:spcAft>
              <a:buClr>
                <a:srgbClr val="D0A660"/>
              </a:buClr>
              <a:buSzPct val="100000"/>
              <a:buFontTx/>
              <a:buBlip>
                <a:blip r:embed="rId4"/>
              </a:buBlip>
              <a:defRPr/>
            </a:pPr>
            <a:r>
              <a:rPr lang="ko-KR" altLang="en-US" b="1" kern="0" spc="-50" dirty="0" smtClean="0">
                <a:latin typeface="맑은 고딕" pitchFamily="50" charset="-127"/>
                <a:ea typeface="맑은 고딕" pitchFamily="50" charset="-127"/>
              </a:rPr>
              <a:t>직원 </a:t>
            </a:r>
            <a:r>
              <a:rPr lang="en-US" altLang="ko-KR" b="1" kern="0" spc="-50" dirty="0" smtClean="0">
                <a:latin typeface="맑은 고딕" pitchFamily="50" charset="-127"/>
                <a:ea typeface="맑은 고딕" pitchFamily="50" charset="-127"/>
              </a:rPr>
              <a:t>42</a:t>
            </a:r>
            <a:r>
              <a:rPr lang="ko-KR" altLang="en-US" b="1" kern="0" spc="-50" dirty="0" smtClean="0">
                <a:latin typeface="맑은 고딕" pitchFamily="50" charset="-127"/>
                <a:ea typeface="맑은 고딕" pitchFamily="50" charset="-127"/>
              </a:rPr>
              <a:t>명</a:t>
            </a:r>
            <a:endParaRPr lang="en-US" altLang="ko-KR" b="1" kern="0" spc="-50" dirty="0" smtClean="0">
              <a:latin typeface="맑은 고딕" pitchFamily="50" charset="-127"/>
              <a:ea typeface="맑은 고딕" pitchFamily="50" charset="-127"/>
            </a:endParaRPr>
          </a:p>
          <a:p>
            <a:pPr marL="209550" indent="-209550" defTabSz="1330325" eaLnBrk="0" latinLnBrk="0" hangingPunct="0">
              <a:spcBef>
                <a:spcPts val="600"/>
              </a:spcBef>
              <a:spcAft>
                <a:spcPts val="500"/>
              </a:spcAft>
              <a:buClr>
                <a:srgbClr val="D0A660"/>
              </a:buClr>
              <a:buSzPct val="100000"/>
              <a:buFontTx/>
              <a:buBlip>
                <a:blip r:embed="rId4"/>
              </a:buBlip>
              <a:defRPr/>
            </a:pPr>
            <a:r>
              <a:rPr lang="ko-KR" altLang="en-US" b="1" kern="0" spc="-50" dirty="0" err="1" smtClean="0">
                <a:latin typeface="맑은 고딕" pitchFamily="50" charset="-127"/>
                <a:ea typeface="맑은 고딕" pitchFamily="50" charset="-127"/>
              </a:rPr>
              <a:t>암예방과</a:t>
            </a:r>
            <a:r>
              <a:rPr lang="ko-KR" altLang="en-US" b="1" kern="0" spc="-50" dirty="0" smtClean="0">
                <a:latin typeface="맑은 고딕" pitchFamily="50" charset="-127"/>
                <a:ea typeface="맑은 고딕" pitchFamily="50" charset="-127"/>
              </a:rPr>
              <a:t> 조기검진</a:t>
            </a:r>
            <a:r>
              <a:rPr lang="en-US" altLang="ko-KR" b="1" kern="0" spc="-50" dirty="0" smtClean="0">
                <a:latin typeface="맑은 고딕" pitchFamily="50" charset="-127"/>
                <a:ea typeface="맑은 고딕" pitchFamily="50" charset="-127"/>
              </a:rPr>
              <a:t>, </a:t>
            </a:r>
          </a:p>
          <a:p>
            <a:pPr marL="209550" indent="-209550" defTabSz="1330325" eaLnBrk="0" latinLnBrk="0" hangingPunct="0">
              <a:spcBef>
                <a:spcPts val="600"/>
              </a:spcBef>
              <a:spcAft>
                <a:spcPts val="500"/>
              </a:spcAft>
              <a:buClr>
                <a:srgbClr val="D0A660"/>
              </a:buClr>
              <a:buSzPct val="100000"/>
              <a:defRPr/>
            </a:pPr>
            <a:r>
              <a:rPr lang="en-US" altLang="ko-KR" b="1" kern="0" spc="-50" dirty="0" smtClean="0">
                <a:latin typeface="맑은 고딕" pitchFamily="50" charset="-127"/>
                <a:ea typeface="맑은 고딕" pitchFamily="50" charset="-127"/>
              </a:rPr>
              <a:t>   </a:t>
            </a:r>
            <a:r>
              <a:rPr lang="ko-KR" altLang="en-US" b="1" kern="0" spc="-50" dirty="0" smtClean="0">
                <a:latin typeface="맑은 고딕" pitchFamily="50" charset="-127"/>
                <a:ea typeface="맑은 고딕" pitchFamily="50" charset="-127"/>
              </a:rPr>
              <a:t>유방암 자가검진 교육 및 실습</a:t>
            </a:r>
            <a:endParaRPr lang="en-US" altLang="ko-KR" b="1" kern="0" spc="-50" dirty="0" smtClean="0">
              <a:latin typeface="맑은 고딕" pitchFamily="50" charset="-127"/>
              <a:ea typeface="맑은 고딕" pitchFamily="50" charset="-127"/>
            </a:endParaRPr>
          </a:p>
          <a:p>
            <a:pPr marL="209550" indent="-209550" defTabSz="1330325" eaLnBrk="0" latinLnBrk="0" hangingPunct="0">
              <a:spcBef>
                <a:spcPts val="600"/>
              </a:spcBef>
              <a:spcAft>
                <a:spcPts val="500"/>
              </a:spcAft>
              <a:buClr>
                <a:srgbClr val="D0A660"/>
              </a:buClr>
              <a:buSzPct val="100000"/>
              <a:buFontTx/>
              <a:buBlip>
                <a:blip r:embed="rId4"/>
              </a:buBlip>
              <a:defRPr/>
            </a:pPr>
            <a:r>
              <a:rPr lang="ko-KR" altLang="en-US" b="1" kern="0" spc="-50" dirty="0" err="1" smtClean="0">
                <a:latin typeface="맑은 고딕" pitchFamily="50" charset="-127"/>
                <a:ea typeface="맑은 고딕" pitchFamily="50" charset="-127"/>
              </a:rPr>
              <a:t>암센터</a:t>
            </a:r>
            <a:r>
              <a:rPr lang="ko-KR" altLang="en-US" b="1" kern="0" spc="-50" dirty="0" smtClean="0">
                <a:latin typeface="맑은 고딕" pitchFamily="50" charset="-127"/>
                <a:ea typeface="맑은 고딕" pitchFamily="50" charset="-127"/>
              </a:rPr>
              <a:t> 자체 무료 강사 파견</a:t>
            </a:r>
            <a:r>
              <a:rPr lang="en-US" altLang="ko-KR" b="1" kern="0" spc="-50" dirty="0" smtClean="0">
                <a:latin typeface="맑은 고딕" pitchFamily="50" charset="-127"/>
                <a:ea typeface="맑은 고딕" pitchFamily="50" charset="-127"/>
              </a:rPr>
              <a:t>,</a:t>
            </a:r>
          </a:p>
          <a:p>
            <a:pPr marL="209550" indent="-209550" defTabSz="1330325" eaLnBrk="0" latinLnBrk="0" hangingPunct="0">
              <a:spcBef>
                <a:spcPts val="600"/>
              </a:spcBef>
              <a:spcAft>
                <a:spcPts val="500"/>
              </a:spcAft>
              <a:buClr>
                <a:srgbClr val="D0A660"/>
              </a:buClr>
              <a:buSzPct val="100000"/>
              <a:buFontTx/>
              <a:buBlip>
                <a:blip r:embed="rId4"/>
              </a:buBlip>
              <a:defRPr/>
            </a:pPr>
            <a:r>
              <a:rPr lang="ko-KR" altLang="en-US" b="1" kern="0" spc="-50" dirty="0" smtClean="0">
                <a:latin typeface="맑은 고딕" pitchFamily="50" charset="-127"/>
                <a:ea typeface="맑은 고딕" pitchFamily="50" charset="-127"/>
              </a:rPr>
              <a:t>암 예방 및 조기검진에 대한 인식 확산과 기관 간 신뢰도 형성을 통한 지속적인 암 예방 교육 프로그램 운영 격려</a:t>
            </a:r>
            <a:endParaRPr lang="en-US" altLang="ko-KR" b="1" kern="0" spc="-50" dirty="0" smtClean="0">
              <a:latin typeface="맑은 고딕" pitchFamily="50" charset="-127"/>
              <a:ea typeface="맑은 고딕" pitchFamily="50" charset="-127"/>
            </a:endParaRPr>
          </a:p>
          <a:p>
            <a:pPr marL="209550" indent="-209550" defTabSz="1330325" eaLnBrk="0" latinLnBrk="0" hangingPunct="0">
              <a:spcBef>
                <a:spcPts val="600"/>
              </a:spcBef>
              <a:spcAft>
                <a:spcPts val="500"/>
              </a:spcAft>
              <a:buClr>
                <a:srgbClr val="D0A660"/>
              </a:buClr>
              <a:buSzPct val="100000"/>
              <a:buFontTx/>
              <a:buBlip>
                <a:blip r:embed="rId4"/>
              </a:buBlip>
              <a:defRPr/>
            </a:pPr>
            <a:endParaRPr lang="en-US" altLang="ko-KR" b="1" kern="0" spc="-50" dirty="0" smtClean="0">
              <a:solidFill>
                <a:srgbClr val="192A7D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209550" indent="-209550" defTabSz="1330325" eaLnBrk="0" latinLnBrk="0" hangingPunct="0">
              <a:spcBef>
                <a:spcPts val="600"/>
              </a:spcBef>
              <a:spcAft>
                <a:spcPts val="500"/>
              </a:spcAft>
              <a:buClr>
                <a:srgbClr val="D0A660"/>
              </a:buClr>
              <a:buSzPct val="100000"/>
              <a:defRPr/>
            </a:pPr>
            <a:endParaRPr lang="en-US" altLang="ko-KR" b="1" kern="0" spc="-50" dirty="0" smtClean="0">
              <a:solidFill>
                <a:srgbClr val="192A7D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9" name="AutoShape 20"/>
          <p:cNvSpPr>
            <a:spLocks noChangeArrowheads="1"/>
          </p:cNvSpPr>
          <p:nvPr/>
        </p:nvSpPr>
        <p:spPr bwMode="auto">
          <a:xfrm>
            <a:off x="4103440" y="2564904"/>
            <a:ext cx="1157617" cy="321195"/>
          </a:xfrm>
          <a:prstGeom prst="roundRect">
            <a:avLst>
              <a:gd name="adj" fmla="val 50000"/>
            </a:avLst>
          </a:prstGeom>
          <a:solidFill>
            <a:srgbClr val="5E9C64"/>
          </a:solidFill>
          <a:ln w="539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scene3d>
              <a:camera prst="orthographicFront"/>
              <a:lightRig rig="threePt" dir="t"/>
            </a:scene3d>
            <a:sp3d>
              <a:bevelT w="1270" h="6350"/>
            </a:sp3d>
          </a:bodyPr>
          <a:lstStyle/>
          <a:p>
            <a:pPr algn="ctr" latinLnBrk="0">
              <a:defRPr/>
            </a:pPr>
            <a:r>
              <a:rPr lang="ko-KR" altLang="en-US" b="1" spc="-50" dirty="0" smtClean="0">
                <a:solidFill>
                  <a:schemeClr val="bg1"/>
                </a:solidFill>
              </a:rPr>
              <a:t>연계기관</a:t>
            </a:r>
            <a:endParaRPr lang="ko-KR" altLang="en-US" b="1" spc="-50" dirty="0">
              <a:solidFill>
                <a:schemeClr val="bg1"/>
              </a:solidFill>
            </a:endParaRPr>
          </a:p>
        </p:txBody>
      </p:sp>
      <p:sp>
        <p:nvSpPr>
          <p:cNvPr id="41" name="AutoShape 20"/>
          <p:cNvSpPr>
            <a:spLocks noChangeArrowheads="1"/>
          </p:cNvSpPr>
          <p:nvPr/>
        </p:nvSpPr>
        <p:spPr bwMode="auto">
          <a:xfrm>
            <a:off x="4103440" y="2924944"/>
            <a:ext cx="1157617" cy="321195"/>
          </a:xfrm>
          <a:prstGeom prst="roundRect">
            <a:avLst>
              <a:gd name="adj" fmla="val 50000"/>
            </a:avLst>
          </a:prstGeom>
          <a:solidFill>
            <a:srgbClr val="5E9C64"/>
          </a:solidFill>
          <a:ln w="539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scene3d>
              <a:camera prst="orthographicFront"/>
              <a:lightRig rig="threePt" dir="t"/>
            </a:scene3d>
            <a:sp3d>
              <a:bevelT w="1270" h="6350"/>
            </a:sp3d>
          </a:bodyPr>
          <a:lstStyle/>
          <a:p>
            <a:pPr algn="ctr" latinLnBrk="0">
              <a:defRPr/>
            </a:pPr>
            <a:r>
              <a:rPr lang="ko-KR" altLang="en-US" b="1" spc="-50" dirty="0" smtClean="0">
                <a:solidFill>
                  <a:schemeClr val="bg1"/>
                </a:solidFill>
              </a:rPr>
              <a:t>참여대상</a:t>
            </a:r>
            <a:endParaRPr lang="ko-KR" altLang="en-US" b="1" spc="-50" dirty="0">
              <a:solidFill>
                <a:schemeClr val="bg1"/>
              </a:solidFill>
            </a:endParaRPr>
          </a:p>
        </p:txBody>
      </p:sp>
      <p:grpSp>
        <p:nvGrpSpPr>
          <p:cNvPr id="42" name="그룹 4"/>
          <p:cNvGrpSpPr>
            <a:grpSpLocks/>
          </p:cNvGrpSpPr>
          <p:nvPr/>
        </p:nvGrpSpPr>
        <p:grpSpPr bwMode="auto">
          <a:xfrm>
            <a:off x="3419873" y="2043113"/>
            <a:ext cx="432048" cy="4814887"/>
            <a:chOff x="4223680" y="1598615"/>
            <a:chExt cx="612778" cy="4525963"/>
          </a:xfrm>
        </p:grpSpPr>
        <p:pic>
          <p:nvPicPr>
            <p:cNvPr id="43" name="Picture 3" descr="I:\01_프레젠테이션\00_프리03\201303_02 닥터_보건복지부\PSD\IMG\line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4744383" y="1598615"/>
              <a:ext cx="92075" cy="45259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4" name="Picture 3" descr="I:\01_프레젠테이션\00_프리03\201303_02 닥터_보건복지부\PSD\IMG\line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 flipH="1">
              <a:off x="4223680" y="1598615"/>
              <a:ext cx="92075" cy="45259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46" name="AutoShape 20"/>
          <p:cNvSpPr>
            <a:spLocks noChangeArrowheads="1"/>
          </p:cNvSpPr>
          <p:nvPr/>
        </p:nvSpPr>
        <p:spPr bwMode="auto">
          <a:xfrm>
            <a:off x="4103440" y="3284984"/>
            <a:ext cx="1157617" cy="321195"/>
          </a:xfrm>
          <a:prstGeom prst="roundRect">
            <a:avLst>
              <a:gd name="adj" fmla="val 50000"/>
            </a:avLst>
          </a:prstGeom>
          <a:solidFill>
            <a:srgbClr val="5E9C64"/>
          </a:solidFill>
          <a:ln w="539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scene3d>
              <a:camera prst="orthographicFront"/>
              <a:lightRig rig="threePt" dir="t"/>
            </a:scene3d>
            <a:sp3d>
              <a:bevelT w="1270" h="6350"/>
            </a:sp3d>
          </a:bodyPr>
          <a:lstStyle/>
          <a:p>
            <a:pPr algn="ctr" latinLnBrk="0">
              <a:defRPr/>
            </a:pPr>
            <a:r>
              <a:rPr lang="ko-KR" altLang="en-US" b="1" spc="-50" dirty="0" smtClean="0">
                <a:solidFill>
                  <a:schemeClr val="bg1"/>
                </a:solidFill>
              </a:rPr>
              <a:t>교육내용</a:t>
            </a:r>
            <a:endParaRPr lang="ko-KR" altLang="en-US" b="1" spc="-50" dirty="0">
              <a:solidFill>
                <a:schemeClr val="bg1"/>
              </a:solidFill>
            </a:endParaRPr>
          </a:p>
        </p:txBody>
      </p:sp>
      <p:sp>
        <p:nvSpPr>
          <p:cNvPr id="43012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43011" name="_x171728328" descr="EMB000021f415ea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51520" y="2420888"/>
            <a:ext cx="2952328" cy="350361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3" name="AutoShape 20"/>
          <p:cNvSpPr>
            <a:spLocks noChangeArrowheads="1"/>
          </p:cNvSpPr>
          <p:nvPr/>
        </p:nvSpPr>
        <p:spPr bwMode="auto">
          <a:xfrm>
            <a:off x="4139952" y="4149080"/>
            <a:ext cx="1157617" cy="321195"/>
          </a:xfrm>
          <a:prstGeom prst="roundRect">
            <a:avLst>
              <a:gd name="adj" fmla="val 50000"/>
            </a:avLst>
          </a:prstGeom>
          <a:solidFill>
            <a:srgbClr val="5E9C64"/>
          </a:solidFill>
          <a:ln w="539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scene3d>
              <a:camera prst="orthographicFront"/>
              <a:lightRig rig="threePt" dir="t"/>
            </a:scene3d>
            <a:sp3d>
              <a:bevelT w="1270" h="6350"/>
            </a:sp3d>
          </a:bodyPr>
          <a:lstStyle/>
          <a:p>
            <a:pPr algn="ctr" latinLnBrk="0">
              <a:defRPr/>
            </a:pPr>
            <a:r>
              <a:rPr lang="ko-KR" altLang="en-US" b="1" spc="-50" dirty="0" smtClean="0">
                <a:solidFill>
                  <a:schemeClr val="bg1"/>
                </a:solidFill>
              </a:rPr>
              <a:t>운영방안</a:t>
            </a:r>
            <a:endParaRPr lang="ko-KR" altLang="en-US" b="1" spc="-5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25"/>
          <p:cNvGrpSpPr>
            <a:grpSpLocks/>
          </p:cNvGrpSpPr>
          <p:nvPr/>
        </p:nvGrpSpPr>
        <p:grpSpPr bwMode="auto">
          <a:xfrm>
            <a:off x="0" y="206375"/>
            <a:ext cx="8100392" cy="638175"/>
            <a:chOff x="-21624" y="206191"/>
            <a:chExt cx="3491217" cy="638748"/>
          </a:xfrm>
        </p:grpSpPr>
        <p:sp>
          <p:nvSpPr>
            <p:cNvPr id="8" name="양쪽 모서리가 둥근 사각형 7"/>
            <p:cNvSpPr/>
            <p:nvPr/>
          </p:nvSpPr>
          <p:spPr bwMode="auto">
            <a:xfrm rot="16200000">
              <a:off x="1404611" y="-1220044"/>
              <a:ext cx="638748" cy="3491217"/>
            </a:xfrm>
            <a:prstGeom prst="round2SameRect">
              <a:avLst>
                <a:gd name="adj1" fmla="val 0"/>
                <a:gd name="adj2" fmla="val 50000"/>
              </a:avLst>
            </a:prstGeom>
            <a:solidFill>
              <a:srgbClr val="002060"/>
            </a:solidFill>
            <a:ln>
              <a:noFill/>
            </a:ln>
            <a:effectLst>
              <a:innerShdw blurRad="63500" dist="50800" dir="5400000">
                <a:prstClr val="black">
                  <a:alpha val="38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9" name="직사각형 8"/>
            <p:cNvSpPr/>
            <p:nvPr/>
          </p:nvSpPr>
          <p:spPr bwMode="auto">
            <a:xfrm>
              <a:off x="-21624" y="225258"/>
              <a:ext cx="3411663" cy="52369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42900" indent="-34290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2800" spc="-15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itchFamily="18" charset="-127"/>
                  <a:ea typeface="HY헤드라인M" pitchFamily="18" charset="-127"/>
                </a:rPr>
                <a:t>암 관련 보건교육에 대한 효과 평가</a:t>
              </a:r>
              <a:endParaRPr kumimoji="0" lang="ko-KR" altLang="en-US" sz="2800" spc="-15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grpSp>
        <p:nvGrpSpPr>
          <p:cNvPr id="3" name="그룹 71"/>
          <p:cNvGrpSpPr>
            <a:grpSpLocks/>
          </p:cNvGrpSpPr>
          <p:nvPr/>
        </p:nvGrpSpPr>
        <p:grpSpPr bwMode="auto">
          <a:xfrm>
            <a:off x="760413" y="1042988"/>
            <a:ext cx="7621587" cy="741362"/>
            <a:chOff x="760413" y="1042987"/>
            <a:chExt cx="7621587" cy="741363"/>
          </a:xfrm>
        </p:grpSpPr>
        <p:pic>
          <p:nvPicPr>
            <p:cNvPr id="11" name="Picture 2" descr="I:\01_프레젠테이션\00_프리03\201303_02 닥터_보건복지부\PSD\IMG\bar04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760413" y="1042987"/>
              <a:ext cx="7621587" cy="741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2" name="모서리가 둥근 직사각형 11"/>
            <p:cNvSpPr/>
            <p:nvPr/>
          </p:nvSpPr>
          <p:spPr>
            <a:xfrm>
              <a:off x="903287" y="1163060"/>
              <a:ext cx="7335838" cy="476726"/>
            </a:xfrm>
            <a:prstGeom prst="round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  <a:scene3d>
                <a:camera prst="orthographicFront"/>
                <a:lightRig rig="harsh" dir="tl"/>
              </a:scene3d>
              <a:sp3d prstMaterial="flat">
                <a:bevelT w="0" h="0" prst="artDeco"/>
                <a:extrusionClr>
                  <a:schemeClr val="bg1"/>
                </a:extrusionClr>
                <a:contourClr>
                  <a:schemeClr val="bg1"/>
                </a:contourClr>
              </a:sp3d>
            </a:bodyPr>
            <a:lstStyle/>
            <a:p>
              <a:pPr algn="ctr">
                <a:defRPr/>
              </a:pPr>
              <a:r>
                <a:rPr lang="ko-KR" altLang="en-US" sz="2800" b="1" spc="-150" dirty="0" smtClean="0">
                  <a:ln w="11430">
                    <a:noFill/>
                  </a:ln>
                  <a:gradFill>
                    <a:gsLst>
                      <a:gs pos="0">
                        <a:srgbClr val="1E78E6"/>
                      </a:gs>
                      <a:gs pos="50000">
                        <a:srgbClr val="112DA3"/>
                      </a:gs>
                      <a:gs pos="100000">
                        <a:srgbClr val="1F2D5B"/>
                      </a:gs>
                    </a:gsLst>
                    <a:lin ang="5400000" scaled="0"/>
                  </a:gradFill>
                  <a:latin typeface="맑은 고딕" pitchFamily="50" charset="-127"/>
                  <a:ea typeface="맑은 고딕" pitchFamily="50" charset="-127"/>
                  <a:cs typeface="Arial" pitchFamily="34" charset="0"/>
                </a:rPr>
                <a:t>암 지식점수</a:t>
              </a:r>
              <a:r>
                <a:rPr lang="en-US" altLang="ko-KR" sz="2800" b="1" spc="-150" dirty="0" smtClean="0">
                  <a:ln w="11430">
                    <a:noFill/>
                  </a:ln>
                  <a:gradFill>
                    <a:gsLst>
                      <a:gs pos="0">
                        <a:srgbClr val="1E78E6"/>
                      </a:gs>
                      <a:gs pos="50000">
                        <a:srgbClr val="112DA3"/>
                      </a:gs>
                      <a:gs pos="100000">
                        <a:srgbClr val="1F2D5B"/>
                      </a:gs>
                    </a:gsLst>
                    <a:lin ang="5400000" scaled="0"/>
                  </a:gradFill>
                  <a:latin typeface="맑은 고딕" pitchFamily="50" charset="-127"/>
                  <a:ea typeface="맑은 고딕" pitchFamily="50" charset="-127"/>
                  <a:cs typeface="Arial" pitchFamily="34" charset="0"/>
                </a:rPr>
                <a:t>(KAP) </a:t>
              </a:r>
              <a:r>
                <a:rPr lang="ko-KR" altLang="en-US" sz="2800" b="1" spc="-150" dirty="0" smtClean="0">
                  <a:ln w="11430">
                    <a:noFill/>
                  </a:ln>
                  <a:gradFill>
                    <a:gsLst>
                      <a:gs pos="0">
                        <a:srgbClr val="1E78E6"/>
                      </a:gs>
                      <a:gs pos="50000">
                        <a:srgbClr val="112DA3"/>
                      </a:gs>
                      <a:gs pos="100000">
                        <a:srgbClr val="1F2D5B"/>
                      </a:gs>
                    </a:gsLst>
                    <a:lin ang="5400000" scaled="0"/>
                  </a:gradFill>
                  <a:latin typeface="맑은 고딕" pitchFamily="50" charset="-127"/>
                  <a:ea typeface="맑은 고딕" pitchFamily="50" charset="-127"/>
                  <a:cs typeface="Arial" pitchFamily="34" charset="0"/>
                </a:rPr>
                <a:t>조사</a:t>
              </a:r>
              <a:endParaRPr lang="en-US" altLang="ko-KR" sz="2800" b="1" spc="-150" dirty="0" smtClean="0">
                <a:ln w="11430">
                  <a:noFill/>
                </a:ln>
                <a:gradFill>
                  <a:gsLst>
                    <a:gs pos="0">
                      <a:srgbClr val="1E78E6"/>
                    </a:gs>
                    <a:gs pos="50000">
                      <a:srgbClr val="112DA3"/>
                    </a:gs>
                    <a:gs pos="100000">
                      <a:srgbClr val="1F2D5B"/>
                    </a:gs>
                  </a:gsLst>
                  <a:lin ang="5400000" scaled="0"/>
                </a:gradFill>
                <a:latin typeface="맑은 고딕" pitchFamily="50" charset="-127"/>
                <a:ea typeface="맑은 고딕" pitchFamily="50" charset="-127"/>
                <a:cs typeface="Arial" pitchFamily="34" charset="0"/>
              </a:endParaRPr>
            </a:p>
          </p:txBody>
        </p:sp>
      </p:grpSp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174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1748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662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6628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6630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6632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6634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6636" name="Rectangle 1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6638" name="Rectangle 1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6640" name="Rectangle 1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7" name="Rectangle 3"/>
          <p:cNvSpPr>
            <a:spLocks noChangeArrowheads="1"/>
          </p:cNvSpPr>
          <p:nvPr/>
        </p:nvSpPr>
        <p:spPr bwMode="auto">
          <a:xfrm>
            <a:off x="5399584" y="2132856"/>
            <a:ext cx="3744416" cy="305724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  <a:scene3d>
              <a:camera prst="orthographicFront"/>
              <a:lightRig rig="threePt" dir="t"/>
            </a:scene3d>
            <a:sp3d>
              <a:bevelT w="1270"/>
            </a:sp3d>
          </a:bodyPr>
          <a:lstStyle/>
          <a:p>
            <a:pPr marL="209550" indent="-209550" defTabSz="1330325" eaLnBrk="0" latinLnBrk="0" hangingPunct="0">
              <a:spcBef>
                <a:spcPts val="600"/>
              </a:spcBef>
              <a:spcAft>
                <a:spcPts val="500"/>
              </a:spcAft>
              <a:buClr>
                <a:srgbClr val="D0A660"/>
              </a:buClr>
              <a:buSzPct val="100000"/>
              <a:buFontTx/>
              <a:buBlip>
                <a:blip r:embed="rId4"/>
              </a:buBlip>
              <a:defRPr/>
            </a:pPr>
            <a:r>
              <a:rPr lang="ko-KR" altLang="en-US" b="1" kern="0" spc="-50" dirty="0" smtClean="0">
                <a:latin typeface="맑은 고딕" pitchFamily="50" charset="-127"/>
                <a:ea typeface="맑은 고딕" pitchFamily="50" charset="-127"/>
              </a:rPr>
              <a:t>암 관련 문헌고찰을 통한        </a:t>
            </a:r>
            <a:r>
              <a:rPr lang="en-US" altLang="ko-KR" b="1" kern="0" spc="-50" dirty="0" smtClean="0">
                <a:latin typeface="맑은 고딕" pitchFamily="50" charset="-127"/>
                <a:ea typeface="맑은 고딕" pitchFamily="50" charset="-127"/>
              </a:rPr>
              <a:t>    KAP 9</a:t>
            </a:r>
            <a:r>
              <a:rPr lang="ko-KR" altLang="en-US" b="1" kern="0" spc="-50" dirty="0" smtClean="0">
                <a:latin typeface="맑은 고딕" pitchFamily="50" charset="-127"/>
                <a:ea typeface="맑은 고딕" pitchFamily="50" charset="-127"/>
              </a:rPr>
              <a:t>문항 개발</a:t>
            </a:r>
            <a:endParaRPr lang="en-US" altLang="ko-KR" b="1" kern="0" spc="-50" dirty="0" smtClean="0">
              <a:latin typeface="맑은 고딕" pitchFamily="50" charset="-127"/>
              <a:ea typeface="맑은 고딕" pitchFamily="50" charset="-127"/>
            </a:endParaRPr>
          </a:p>
          <a:p>
            <a:pPr marL="209550" indent="-209550" defTabSz="1330325" eaLnBrk="0" latinLnBrk="0" hangingPunct="0">
              <a:spcBef>
                <a:spcPts val="600"/>
              </a:spcBef>
              <a:spcAft>
                <a:spcPts val="500"/>
              </a:spcAft>
              <a:buClr>
                <a:srgbClr val="D0A660"/>
              </a:buClr>
              <a:buSzPct val="100000"/>
              <a:buFontTx/>
              <a:buBlip>
                <a:blip r:embed="rId4"/>
              </a:buBlip>
              <a:defRPr/>
            </a:pPr>
            <a:r>
              <a:rPr lang="ko-KR" altLang="en-US" b="1" kern="0" spc="-50" dirty="0" smtClean="0">
                <a:latin typeface="맑은 고딕" pitchFamily="50" charset="-127"/>
                <a:ea typeface="맑은 고딕" pitchFamily="50" charset="-127"/>
              </a:rPr>
              <a:t>부산지역주민</a:t>
            </a:r>
            <a:endParaRPr lang="en-US" altLang="ko-KR" b="1" kern="0" spc="-50" dirty="0" smtClean="0">
              <a:latin typeface="맑은 고딕" pitchFamily="50" charset="-127"/>
              <a:ea typeface="맑은 고딕" pitchFamily="50" charset="-127"/>
            </a:endParaRPr>
          </a:p>
          <a:p>
            <a:pPr marL="209550" indent="-209550" defTabSz="1330325" eaLnBrk="0" latinLnBrk="0" hangingPunct="0">
              <a:spcBef>
                <a:spcPts val="600"/>
              </a:spcBef>
              <a:spcAft>
                <a:spcPts val="500"/>
              </a:spcAft>
              <a:buClr>
                <a:srgbClr val="D0A660"/>
              </a:buClr>
              <a:buSzPct val="100000"/>
              <a:buFontTx/>
              <a:buBlip>
                <a:blip r:embed="rId4"/>
              </a:buBlip>
              <a:defRPr/>
            </a:pPr>
            <a:r>
              <a:rPr lang="ko-KR" altLang="en-US" b="1" kern="0" spc="-50" dirty="0" smtClean="0">
                <a:latin typeface="맑은 고딕" pitchFamily="50" charset="-127"/>
                <a:ea typeface="맑은 고딕" pitchFamily="50" charset="-127"/>
              </a:rPr>
              <a:t>암 검진의 필요성</a:t>
            </a:r>
            <a:r>
              <a:rPr lang="en-US" altLang="ko-KR" b="1" kern="0" spc="-50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b="1" kern="0" spc="-50" dirty="0" smtClean="0">
                <a:latin typeface="맑은 고딕" pitchFamily="50" charset="-127"/>
                <a:ea typeface="맑은 고딕" pitchFamily="50" charset="-127"/>
              </a:rPr>
              <a:t>암 검진 권유</a:t>
            </a:r>
            <a:r>
              <a:rPr lang="en-US" altLang="ko-KR" b="1" kern="0" spc="-50" dirty="0" smtClean="0">
                <a:latin typeface="맑은 고딕" pitchFamily="50" charset="-127"/>
                <a:ea typeface="맑은 고딕" pitchFamily="50" charset="-127"/>
              </a:rPr>
              <a:t>,       </a:t>
            </a:r>
            <a:r>
              <a:rPr lang="ko-KR" altLang="en-US" b="1" kern="0" spc="-50" dirty="0" smtClean="0">
                <a:latin typeface="맑은 고딕" pitchFamily="50" charset="-127"/>
                <a:ea typeface="맑은 고딕" pitchFamily="50" charset="-127"/>
              </a:rPr>
              <a:t>암 예방 생활습관 등</a:t>
            </a:r>
            <a:endParaRPr lang="en-US" altLang="ko-KR" b="1" kern="0" spc="-50" dirty="0" smtClean="0">
              <a:latin typeface="맑은 고딕" pitchFamily="50" charset="-127"/>
              <a:ea typeface="맑은 고딕" pitchFamily="50" charset="-127"/>
            </a:endParaRPr>
          </a:p>
          <a:p>
            <a:pPr marL="209550" indent="-209550" defTabSz="1330325" eaLnBrk="0" latinLnBrk="0" hangingPunct="0">
              <a:spcBef>
                <a:spcPts val="600"/>
              </a:spcBef>
              <a:spcAft>
                <a:spcPts val="500"/>
              </a:spcAft>
              <a:buClr>
                <a:srgbClr val="D0A660"/>
              </a:buClr>
              <a:buSzPct val="100000"/>
              <a:buFontTx/>
              <a:buBlip>
                <a:blip r:embed="rId4"/>
              </a:buBlip>
              <a:defRPr/>
            </a:pPr>
            <a:r>
              <a:rPr lang="ko-KR" altLang="en-US" b="1" kern="0" spc="-50" dirty="0" smtClean="0">
                <a:latin typeface="맑은 고딕" pitchFamily="50" charset="-127"/>
                <a:ea typeface="맑은 고딕" pitchFamily="50" charset="-127"/>
              </a:rPr>
              <a:t>지역 캠페인 참여 시 설문 조사</a:t>
            </a:r>
            <a:endParaRPr lang="en-US" altLang="ko-KR" b="1" kern="0" spc="-50" dirty="0" smtClean="0">
              <a:latin typeface="맑은 고딕" pitchFamily="50" charset="-127"/>
              <a:ea typeface="맑은 고딕" pitchFamily="50" charset="-127"/>
            </a:endParaRPr>
          </a:p>
          <a:p>
            <a:pPr marL="209550" indent="-209550" defTabSz="1330325" eaLnBrk="0" latinLnBrk="0" hangingPunct="0">
              <a:spcBef>
                <a:spcPts val="600"/>
              </a:spcBef>
              <a:spcAft>
                <a:spcPts val="500"/>
              </a:spcAft>
              <a:buClr>
                <a:srgbClr val="D0A660"/>
              </a:buClr>
              <a:buSzPct val="100000"/>
              <a:buFontTx/>
              <a:buBlip>
                <a:blip r:embed="rId4"/>
              </a:buBlip>
              <a:defRPr/>
            </a:pPr>
            <a:r>
              <a:rPr lang="ko-KR" altLang="en-US" b="1" kern="0" spc="-50" dirty="0" smtClean="0">
                <a:latin typeface="맑은 고딕" pitchFamily="50" charset="-127"/>
                <a:ea typeface="맑은 고딕" pitchFamily="50" charset="-127"/>
              </a:rPr>
              <a:t>부산지역 전체 암 관련 교육의 파급효과를 조사하여 이 결과를 바탕으로 추후 교육 </a:t>
            </a:r>
            <a:r>
              <a:rPr lang="ko-KR" altLang="en-US" b="1" kern="0" spc="-50" dirty="0" err="1" smtClean="0">
                <a:latin typeface="맑은 고딕" pitchFamily="50" charset="-127"/>
                <a:ea typeface="맑은 고딕" pitchFamily="50" charset="-127"/>
              </a:rPr>
              <a:t>기획시</a:t>
            </a:r>
            <a:r>
              <a:rPr lang="ko-KR" altLang="en-US" b="1" kern="0" spc="-50" dirty="0" smtClean="0">
                <a:latin typeface="맑은 고딕" pitchFamily="50" charset="-127"/>
                <a:ea typeface="맑은 고딕" pitchFamily="50" charset="-127"/>
              </a:rPr>
              <a:t> 반영</a:t>
            </a:r>
            <a:endParaRPr lang="en-US" altLang="ko-KR" b="1" kern="0" spc="-5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9" name="AutoShape 20"/>
          <p:cNvSpPr>
            <a:spLocks noChangeArrowheads="1"/>
          </p:cNvSpPr>
          <p:nvPr/>
        </p:nvSpPr>
        <p:spPr bwMode="auto">
          <a:xfrm>
            <a:off x="4103440" y="2132856"/>
            <a:ext cx="1157617" cy="321195"/>
          </a:xfrm>
          <a:prstGeom prst="roundRect">
            <a:avLst>
              <a:gd name="adj" fmla="val 50000"/>
            </a:avLst>
          </a:prstGeom>
          <a:solidFill>
            <a:srgbClr val="5E9C64"/>
          </a:solidFill>
          <a:ln w="539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scene3d>
              <a:camera prst="orthographicFront"/>
              <a:lightRig rig="threePt" dir="t"/>
            </a:scene3d>
            <a:sp3d>
              <a:bevelT w="1270" h="6350"/>
            </a:sp3d>
          </a:bodyPr>
          <a:lstStyle/>
          <a:p>
            <a:pPr algn="ctr" latinLnBrk="0">
              <a:defRPr/>
            </a:pPr>
            <a:r>
              <a:rPr lang="ko-KR" altLang="en-US" b="1" spc="-50" dirty="0" smtClean="0">
                <a:solidFill>
                  <a:schemeClr val="bg1"/>
                </a:solidFill>
              </a:rPr>
              <a:t>문항개발</a:t>
            </a:r>
            <a:endParaRPr lang="ko-KR" altLang="en-US" b="1" spc="-50" dirty="0">
              <a:solidFill>
                <a:schemeClr val="bg1"/>
              </a:solidFill>
            </a:endParaRPr>
          </a:p>
        </p:txBody>
      </p:sp>
      <p:sp>
        <p:nvSpPr>
          <p:cNvPr id="41" name="AutoShape 20"/>
          <p:cNvSpPr>
            <a:spLocks noChangeArrowheads="1"/>
          </p:cNvSpPr>
          <p:nvPr/>
        </p:nvSpPr>
        <p:spPr bwMode="auto">
          <a:xfrm>
            <a:off x="4101852" y="2780928"/>
            <a:ext cx="1157617" cy="321195"/>
          </a:xfrm>
          <a:prstGeom prst="roundRect">
            <a:avLst>
              <a:gd name="adj" fmla="val 50000"/>
            </a:avLst>
          </a:prstGeom>
          <a:solidFill>
            <a:srgbClr val="5E9C64"/>
          </a:solidFill>
          <a:ln w="539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scene3d>
              <a:camera prst="orthographicFront"/>
              <a:lightRig rig="threePt" dir="t"/>
            </a:scene3d>
            <a:sp3d>
              <a:bevelT w="1270" h="6350"/>
            </a:sp3d>
          </a:bodyPr>
          <a:lstStyle/>
          <a:p>
            <a:pPr algn="ctr" latinLnBrk="0">
              <a:defRPr/>
            </a:pPr>
            <a:r>
              <a:rPr lang="ko-KR" altLang="en-US" b="1" spc="-50" dirty="0" smtClean="0">
                <a:solidFill>
                  <a:schemeClr val="bg1"/>
                </a:solidFill>
              </a:rPr>
              <a:t>조사대상</a:t>
            </a:r>
            <a:endParaRPr lang="ko-KR" altLang="en-US" b="1" spc="-50" dirty="0">
              <a:solidFill>
                <a:schemeClr val="bg1"/>
              </a:solidFill>
            </a:endParaRPr>
          </a:p>
        </p:txBody>
      </p:sp>
      <p:grpSp>
        <p:nvGrpSpPr>
          <p:cNvPr id="4" name="그룹 4"/>
          <p:cNvGrpSpPr>
            <a:grpSpLocks/>
          </p:cNvGrpSpPr>
          <p:nvPr/>
        </p:nvGrpSpPr>
        <p:grpSpPr bwMode="auto">
          <a:xfrm>
            <a:off x="3491880" y="2043113"/>
            <a:ext cx="432048" cy="4814887"/>
            <a:chOff x="4223680" y="1598615"/>
            <a:chExt cx="612778" cy="4525963"/>
          </a:xfrm>
        </p:grpSpPr>
        <p:pic>
          <p:nvPicPr>
            <p:cNvPr id="43" name="Picture 3" descr="I:\01_프레젠테이션\00_프리03\201303_02 닥터_보건복지부\PSD\IMG\line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4744383" y="1598615"/>
              <a:ext cx="92075" cy="45259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4" name="Picture 3" descr="I:\01_프레젠테이션\00_프리03\201303_02 닥터_보건복지부\PSD\IMG\line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 flipH="1">
              <a:off x="4223680" y="1598615"/>
              <a:ext cx="92075" cy="45259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46" name="AutoShape 20"/>
          <p:cNvSpPr>
            <a:spLocks noChangeArrowheads="1"/>
          </p:cNvSpPr>
          <p:nvPr/>
        </p:nvSpPr>
        <p:spPr bwMode="auto">
          <a:xfrm>
            <a:off x="4101852" y="3191892"/>
            <a:ext cx="1157617" cy="321195"/>
          </a:xfrm>
          <a:prstGeom prst="roundRect">
            <a:avLst>
              <a:gd name="adj" fmla="val 50000"/>
            </a:avLst>
          </a:prstGeom>
          <a:solidFill>
            <a:srgbClr val="5E9C64"/>
          </a:solidFill>
          <a:ln w="539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scene3d>
              <a:camera prst="orthographicFront"/>
              <a:lightRig rig="threePt" dir="t"/>
            </a:scene3d>
            <a:sp3d>
              <a:bevelT w="1270" h="6350"/>
            </a:sp3d>
          </a:bodyPr>
          <a:lstStyle/>
          <a:p>
            <a:pPr algn="ctr" latinLnBrk="0">
              <a:defRPr/>
            </a:pPr>
            <a:r>
              <a:rPr lang="ko-KR" altLang="en-US" b="1" spc="-50" dirty="0" smtClean="0">
                <a:solidFill>
                  <a:schemeClr val="bg1"/>
                </a:solidFill>
              </a:rPr>
              <a:t>조사내용</a:t>
            </a:r>
            <a:endParaRPr lang="ko-KR" altLang="en-US" b="1" spc="-50" dirty="0">
              <a:solidFill>
                <a:schemeClr val="bg1"/>
              </a:solidFill>
            </a:endParaRPr>
          </a:p>
        </p:txBody>
      </p:sp>
      <p:sp>
        <p:nvSpPr>
          <p:cNvPr id="43012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53" name="AutoShape 20"/>
          <p:cNvSpPr>
            <a:spLocks noChangeArrowheads="1"/>
          </p:cNvSpPr>
          <p:nvPr/>
        </p:nvSpPr>
        <p:spPr bwMode="auto">
          <a:xfrm>
            <a:off x="4127252" y="3894832"/>
            <a:ext cx="1157617" cy="321195"/>
          </a:xfrm>
          <a:prstGeom prst="roundRect">
            <a:avLst>
              <a:gd name="adj" fmla="val 50000"/>
            </a:avLst>
          </a:prstGeom>
          <a:solidFill>
            <a:srgbClr val="5E9C64"/>
          </a:solidFill>
          <a:ln w="539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scene3d>
              <a:camera prst="orthographicFront"/>
              <a:lightRig rig="threePt" dir="t"/>
            </a:scene3d>
            <a:sp3d>
              <a:bevelT w="1270" h="6350"/>
            </a:sp3d>
          </a:bodyPr>
          <a:lstStyle/>
          <a:p>
            <a:pPr algn="ctr" latinLnBrk="0">
              <a:defRPr/>
            </a:pPr>
            <a:r>
              <a:rPr lang="ko-KR" altLang="en-US" b="1" spc="-50" dirty="0" smtClean="0">
                <a:solidFill>
                  <a:schemeClr val="bg1"/>
                </a:solidFill>
              </a:rPr>
              <a:t>조사방법</a:t>
            </a:r>
            <a:endParaRPr lang="ko-KR" altLang="en-US" b="1" spc="-50" dirty="0">
              <a:solidFill>
                <a:schemeClr val="bg1"/>
              </a:solidFill>
            </a:endParaRPr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2049" name="_x167944448" descr="EMB000022c81ccf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52345" y="2060848"/>
            <a:ext cx="3195519" cy="4464496"/>
          </a:xfrm>
          <a:prstGeom prst="rect">
            <a:avLst/>
          </a:prstGeom>
          <a:noFill/>
        </p:spPr>
      </p:pic>
      <p:sp>
        <p:nvSpPr>
          <p:cNvPr id="36" name="AutoShape 20"/>
          <p:cNvSpPr>
            <a:spLocks noChangeArrowheads="1"/>
          </p:cNvSpPr>
          <p:nvPr/>
        </p:nvSpPr>
        <p:spPr bwMode="auto">
          <a:xfrm>
            <a:off x="4152652" y="4339332"/>
            <a:ext cx="1157617" cy="321195"/>
          </a:xfrm>
          <a:prstGeom prst="roundRect">
            <a:avLst>
              <a:gd name="adj" fmla="val 50000"/>
            </a:avLst>
          </a:prstGeom>
          <a:solidFill>
            <a:srgbClr val="5E9C64"/>
          </a:solidFill>
          <a:ln w="539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scene3d>
              <a:camera prst="orthographicFront"/>
              <a:lightRig rig="threePt" dir="t"/>
            </a:scene3d>
            <a:sp3d>
              <a:bevelT w="1270" h="6350"/>
            </a:sp3d>
          </a:bodyPr>
          <a:lstStyle/>
          <a:p>
            <a:pPr algn="ctr" latinLnBrk="0">
              <a:defRPr/>
            </a:pPr>
            <a:r>
              <a:rPr lang="ko-KR" altLang="en-US" b="1" spc="-50" dirty="0" smtClean="0">
                <a:solidFill>
                  <a:schemeClr val="bg1"/>
                </a:solidFill>
              </a:rPr>
              <a:t>활용방안</a:t>
            </a:r>
            <a:endParaRPr lang="ko-KR" altLang="en-US" b="1" spc="-50" dirty="0">
              <a:solidFill>
                <a:schemeClr val="bg1"/>
              </a:solidFill>
            </a:endParaRPr>
          </a:p>
        </p:txBody>
      </p:sp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2051" name="_x167943408" descr="EMB000022c81ce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211960" y="5246785"/>
            <a:ext cx="2328863" cy="136366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053" name="Picture 5" descr="C:\Users\admin\Desktop\암관리사업\홍보\2014\걷기대회(공공팀 주관)\20141025\20141025_094531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588224" y="5229200"/>
            <a:ext cx="2233664" cy="13872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25"/>
          <p:cNvGrpSpPr>
            <a:grpSpLocks/>
          </p:cNvGrpSpPr>
          <p:nvPr/>
        </p:nvGrpSpPr>
        <p:grpSpPr bwMode="auto">
          <a:xfrm>
            <a:off x="0" y="206375"/>
            <a:ext cx="8100392" cy="638175"/>
            <a:chOff x="-21624" y="206191"/>
            <a:chExt cx="3491217" cy="638748"/>
          </a:xfrm>
        </p:grpSpPr>
        <p:sp>
          <p:nvSpPr>
            <p:cNvPr id="8" name="양쪽 모서리가 둥근 사각형 7"/>
            <p:cNvSpPr/>
            <p:nvPr/>
          </p:nvSpPr>
          <p:spPr bwMode="auto">
            <a:xfrm rot="16200000">
              <a:off x="1404611" y="-1220044"/>
              <a:ext cx="638748" cy="3491217"/>
            </a:xfrm>
            <a:prstGeom prst="round2SameRect">
              <a:avLst>
                <a:gd name="adj1" fmla="val 0"/>
                <a:gd name="adj2" fmla="val 50000"/>
              </a:avLst>
            </a:prstGeom>
            <a:solidFill>
              <a:srgbClr val="002060"/>
            </a:solidFill>
            <a:ln>
              <a:noFill/>
            </a:ln>
            <a:effectLst>
              <a:innerShdw blurRad="63500" dist="50800" dir="5400000">
                <a:prstClr val="black">
                  <a:alpha val="38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9" name="직사각형 8"/>
            <p:cNvSpPr/>
            <p:nvPr/>
          </p:nvSpPr>
          <p:spPr bwMode="auto">
            <a:xfrm>
              <a:off x="-21624" y="225258"/>
              <a:ext cx="3411663" cy="52369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42900" indent="-34290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2800" spc="-15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itchFamily="18" charset="-127"/>
                  <a:ea typeface="HY헤드라인M" pitchFamily="18" charset="-127"/>
                </a:rPr>
                <a:t>암 관련 보건교육에 대한 효과 평가</a:t>
              </a:r>
              <a:endParaRPr kumimoji="0" lang="ko-KR" altLang="en-US" sz="2800" spc="-15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grpSp>
        <p:nvGrpSpPr>
          <p:cNvPr id="3" name="그룹 71"/>
          <p:cNvGrpSpPr>
            <a:grpSpLocks/>
          </p:cNvGrpSpPr>
          <p:nvPr/>
        </p:nvGrpSpPr>
        <p:grpSpPr bwMode="auto">
          <a:xfrm>
            <a:off x="760413" y="1042988"/>
            <a:ext cx="7621587" cy="741362"/>
            <a:chOff x="760413" y="1042987"/>
            <a:chExt cx="7621587" cy="741363"/>
          </a:xfrm>
        </p:grpSpPr>
        <p:pic>
          <p:nvPicPr>
            <p:cNvPr id="11" name="Picture 2" descr="I:\01_프레젠테이션\00_프리03\201303_02 닥터_보건복지부\PSD\IMG\bar04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760413" y="1042987"/>
              <a:ext cx="7621587" cy="741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2" name="모서리가 둥근 직사각형 11"/>
            <p:cNvSpPr/>
            <p:nvPr/>
          </p:nvSpPr>
          <p:spPr>
            <a:xfrm>
              <a:off x="903287" y="1163060"/>
              <a:ext cx="7335838" cy="476726"/>
            </a:xfrm>
            <a:prstGeom prst="round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  <a:scene3d>
                <a:camera prst="orthographicFront"/>
                <a:lightRig rig="harsh" dir="tl"/>
              </a:scene3d>
              <a:sp3d prstMaterial="flat">
                <a:bevelT w="0" h="0" prst="artDeco"/>
                <a:extrusionClr>
                  <a:schemeClr val="bg1"/>
                </a:extrusionClr>
                <a:contourClr>
                  <a:schemeClr val="bg1"/>
                </a:contourClr>
              </a:sp3d>
            </a:bodyPr>
            <a:lstStyle/>
            <a:p>
              <a:pPr algn="ctr">
                <a:defRPr/>
              </a:pPr>
              <a:r>
                <a:rPr lang="ko-KR" altLang="en-US" sz="2800" b="1" spc="-150" dirty="0" smtClean="0">
                  <a:ln w="11430">
                    <a:noFill/>
                  </a:ln>
                  <a:gradFill>
                    <a:gsLst>
                      <a:gs pos="0">
                        <a:srgbClr val="1E78E6"/>
                      </a:gs>
                      <a:gs pos="50000">
                        <a:srgbClr val="112DA3"/>
                      </a:gs>
                      <a:gs pos="100000">
                        <a:srgbClr val="1F2D5B"/>
                      </a:gs>
                    </a:gsLst>
                    <a:lin ang="5400000" scaled="0"/>
                  </a:gradFill>
                  <a:latin typeface="맑은 고딕" pitchFamily="50" charset="-127"/>
                  <a:ea typeface="맑은 고딕" pitchFamily="50" charset="-127"/>
                  <a:cs typeface="Arial" pitchFamily="34" charset="0"/>
                </a:rPr>
                <a:t>암 지식점수</a:t>
              </a:r>
              <a:r>
                <a:rPr lang="en-US" altLang="ko-KR" sz="2800" b="1" spc="-150" dirty="0" smtClean="0">
                  <a:ln w="11430">
                    <a:noFill/>
                  </a:ln>
                  <a:gradFill>
                    <a:gsLst>
                      <a:gs pos="0">
                        <a:srgbClr val="1E78E6"/>
                      </a:gs>
                      <a:gs pos="50000">
                        <a:srgbClr val="112DA3"/>
                      </a:gs>
                      <a:gs pos="100000">
                        <a:srgbClr val="1F2D5B"/>
                      </a:gs>
                    </a:gsLst>
                    <a:lin ang="5400000" scaled="0"/>
                  </a:gradFill>
                  <a:latin typeface="맑은 고딕" pitchFamily="50" charset="-127"/>
                  <a:ea typeface="맑은 고딕" pitchFamily="50" charset="-127"/>
                  <a:cs typeface="Arial" pitchFamily="34" charset="0"/>
                </a:rPr>
                <a:t>(KAP) </a:t>
              </a:r>
              <a:r>
                <a:rPr lang="ko-KR" altLang="en-US" sz="2800" b="1" spc="-150" dirty="0" smtClean="0">
                  <a:ln w="11430">
                    <a:noFill/>
                  </a:ln>
                  <a:gradFill>
                    <a:gsLst>
                      <a:gs pos="0">
                        <a:srgbClr val="1E78E6"/>
                      </a:gs>
                      <a:gs pos="50000">
                        <a:srgbClr val="112DA3"/>
                      </a:gs>
                      <a:gs pos="100000">
                        <a:srgbClr val="1F2D5B"/>
                      </a:gs>
                    </a:gsLst>
                    <a:lin ang="5400000" scaled="0"/>
                  </a:gradFill>
                  <a:latin typeface="맑은 고딕" pitchFamily="50" charset="-127"/>
                  <a:ea typeface="맑은 고딕" pitchFamily="50" charset="-127"/>
                  <a:cs typeface="Arial" pitchFamily="34" charset="0"/>
                </a:rPr>
                <a:t>조사 결과</a:t>
              </a:r>
              <a:endParaRPr lang="en-US" altLang="ko-KR" sz="2800" b="1" spc="-150" dirty="0" smtClean="0">
                <a:ln w="11430">
                  <a:noFill/>
                </a:ln>
                <a:gradFill>
                  <a:gsLst>
                    <a:gs pos="0">
                      <a:srgbClr val="1E78E6"/>
                    </a:gs>
                    <a:gs pos="50000">
                      <a:srgbClr val="112DA3"/>
                    </a:gs>
                    <a:gs pos="100000">
                      <a:srgbClr val="1F2D5B"/>
                    </a:gs>
                  </a:gsLst>
                  <a:lin ang="5400000" scaled="0"/>
                </a:gradFill>
                <a:latin typeface="맑은 고딕" pitchFamily="50" charset="-127"/>
                <a:ea typeface="맑은 고딕" pitchFamily="50" charset="-127"/>
                <a:cs typeface="Arial" pitchFamily="34" charset="0"/>
              </a:endParaRPr>
            </a:p>
          </p:txBody>
        </p:sp>
      </p:grpSp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174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1748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662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6628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6630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6632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6634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6636" name="Rectangle 1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6638" name="Rectangle 1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6640" name="Rectangle 1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pSp>
        <p:nvGrpSpPr>
          <p:cNvPr id="4" name="그룹 4"/>
          <p:cNvGrpSpPr>
            <a:grpSpLocks/>
          </p:cNvGrpSpPr>
          <p:nvPr/>
        </p:nvGrpSpPr>
        <p:grpSpPr bwMode="auto">
          <a:xfrm>
            <a:off x="4283968" y="2043113"/>
            <a:ext cx="432048" cy="4814887"/>
            <a:chOff x="4223680" y="1598615"/>
            <a:chExt cx="612778" cy="4525963"/>
          </a:xfrm>
        </p:grpSpPr>
        <p:pic>
          <p:nvPicPr>
            <p:cNvPr id="43" name="Picture 3" descr="I:\01_프레젠테이션\00_프리03\201303_02 닥터_보건복지부\PSD\IMG\line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744383" y="1598615"/>
              <a:ext cx="92075" cy="45259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4" name="Picture 3" descr="I:\01_프레젠테이션\00_프리03\201303_02 닥터_보건복지부\PSD\IMG\line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 flipH="1">
              <a:off x="4223680" y="1598615"/>
              <a:ext cx="92075" cy="45259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43012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48" name="차트 47"/>
          <p:cNvGraphicFramePr/>
          <p:nvPr/>
        </p:nvGraphicFramePr>
        <p:xfrm>
          <a:off x="4572000" y="2649493"/>
          <a:ext cx="4572000" cy="32480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49" name="차트 48"/>
          <p:cNvGraphicFramePr/>
          <p:nvPr/>
        </p:nvGraphicFramePr>
        <p:xfrm>
          <a:off x="0" y="2721501"/>
          <a:ext cx="4355976" cy="360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pSp>
        <p:nvGrpSpPr>
          <p:cNvPr id="50" name="그룹 100"/>
          <p:cNvGrpSpPr>
            <a:grpSpLocks/>
          </p:cNvGrpSpPr>
          <p:nvPr/>
        </p:nvGrpSpPr>
        <p:grpSpPr bwMode="auto">
          <a:xfrm>
            <a:off x="-339725" y="1844675"/>
            <a:ext cx="4335463" cy="644525"/>
            <a:chOff x="226060" y="1709738"/>
            <a:chExt cx="4336415" cy="644525"/>
          </a:xfrm>
        </p:grpSpPr>
        <p:pic>
          <p:nvPicPr>
            <p:cNvPr id="51" name="Picture 2" descr="I:\01_프레젠테이션\00_프리03\201303_02 닥터_보건복지부\PSD\IMG\bar01.png"/>
            <p:cNvPicPr>
              <a:picLocks noChangeAspect="1" noChangeArrowheads="1"/>
            </p:cNvPicPr>
            <p:nvPr/>
          </p:nvPicPr>
          <p:blipFill>
            <a:blip r:embed="rId7" cstate="print"/>
            <a:srcRect r="32404"/>
            <a:stretch>
              <a:fillRect/>
            </a:stretch>
          </p:blipFill>
          <p:spPr bwMode="auto">
            <a:xfrm flipH="1">
              <a:off x="566539" y="1709738"/>
              <a:ext cx="3995936" cy="6445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2" name="직사각형 51"/>
            <p:cNvSpPr/>
            <p:nvPr/>
          </p:nvSpPr>
          <p:spPr>
            <a:xfrm>
              <a:off x="226060" y="1794545"/>
              <a:ext cx="4025900" cy="432048"/>
            </a:xfrm>
            <a:prstGeom prst="rect">
              <a:avLst/>
            </a:prstGeom>
            <a:noFill/>
            <a:ln w="6350">
              <a:noFill/>
            </a:ln>
            <a:effectLst/>
            <a:scene3d>
              <a:camera prst="orthographicFront"/>
              <a:lightRig rig="threePt" dir="t"/>
            </a:scene3d>
            <a:sp3d>
              <a:bevelT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>
              <a:sp3d>
                <a:bevelT w="1270" h="19050"/>
                <a:contourClr>
                  <a:srgbClr val="213165"/>
                </a:contourClr>
              </a:sp3d>
            </a:bodyPr>
            <a:lstStyle/>
            <a:p>
              <a:pPr indent="-457200" algn="ctr" eaLnBrk="0" latinLnBrk="0" hangingPunct="0">
                <a:lnSpc>
                  <a:spcPct val="90000"/>
                </a:lnSpc>
                <a:spcAft>
                  <a:spcPts val="600"/>
                </a:spcAft>
                <a:defRPr/>
              </a:pPr>
              <a:r>
                <a:rPr lang="ko-KR" altLang="en-US" sz="2000" b="1" spc="-50" dirty="0" smtClean="0">
                  <a:solidFill>
                    <a:schemeClr val="bg1"/>
                  </a:solidFill>
                  <a:effectLst>
                    <a:outerShdw blurRad="127000" algn="ctr" rotWithShape="0">
                      <a:schemeClr val="tx1">
                        <a:alpha val="90000"/>
                      </a:schemeClr>
                    </a:outerShdw>
                  </a:effectLst>
                </a:rPr>
                <a:t>참여자 일반적 사항</a:t>
              </a:r>
              <a:endParaRPr lang="ko-KR" altLang="en-US" sz="2000" b="1" spc="-50" dirty="0">
                <a:solidFill>
                  <a:schemeClr val="bg1"/>
                </a:solidFill>
                <a:effectLst>
                  <a:outerShdw blurRad="127000" algn="ctr" rotWithShape="0">
                    <a:schemeClr val="tx1">
                      <a:alpha val="90000"/>
                    </a:schemeClr>
                  </a:outerShdw>
                </a:effectLst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25"/>
          <p:cNvGrpSpPr>
            <a:grpSpLocks/>
          </p:cNvGrpSpPr>
          <p:nvPr/>
        </p:nvGrpSpPr>
        <p:grpSpPr bwMode="auto">
          <a:xfrm>
            <a:off x="0" y="206375"/>
            <a:ext cx="8100392" cy="638175"/>
            <a:chOff x="-21624" y="206191"/>
            <a:chExt cx="3491217" cy="638748"/>
          </a:xfrm>
        </p:grpSpPr>
        <p:sp>
          <p:nvSpPr>
            <p:cNvPr id="8" name="양쪽 모서리가 둥근 사각형 7"/>
            <p:cNvSpPr/>
            <p:nvPr/>
          </p:nvSpPr>
          <p:spPr bwMode="auto">
            <a:xfrm rot="16200000">
              <a:off x="1404611" y="-1220044"/>
              <a:ext cx="638748" cy="3491217"/>
            </a:xfrm>
            <a:prstGeom prst="round2SameRect">
              <a:avLst>
                <a:gd name="adj1" fmla="val 0"/>
                <a:gd name="adj2" fmla="val 50000"/>
              </a:avLst>
            </a:prstGeom>
            <a:solidFill>
              <a:srgbClr val="002060"/>
            </a:solidFill>
            <a:ln>
              <a:noFill/>
            </a:ln>
            <a:effectLst>
              <a:innerShdw blurRad="63500" dist="50800" dir="5400000">
                <a:prstClr val="black">
                  <a:alpha val="38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9" name="직사각형 8"/>
            <p:cNvSpPr/>
            <p:nvPr/>
          </p:nvSpPr>
          <p:spPr bwMode="auto">
            <a:xfrm>
              <a:off x="-21624" y="225258"/>
              <a:ext cx="3411663" cy="52369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42900" indent="-34290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2800" spc="-15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itchFamily="18" charset="-127"/>
                  <a:ea typeface="HY헤드라인M" pitchFamily="18" charset="-127"/>
                </a:rPr>
                <a:t>암 관련 보건교육에 대한 효과 평가</a:t>
              </a:r>
              <a:endParaRPr kumimoji="0" lang="ko-KR" altLang="en-US" sz="2800" spc="-15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grpSp>
        <p:nvGrpSpPr>
          <p:cNvPr id="3" name="그룹 71"/>
          <p:cNvGrpSpPr>
            <a:grpSpLocks/>
          </p:cNvGrpSpPr>
          <p:nvPr/>
        </p:nvGrpSpPr>
        <p:grpSpPr bwMode="auto">
          <a:xfrm>
            <a:off x="760413" y="1042988"/>
            <a:ext cx="7621587" cy="741362"/>
            <a:chOff x="760413" y="1042987"/>
            <a:chExt cx="7621587" cy="741363"/>
          </a:xfrm>
        </p:grpSpPr>
        <p:pic>
          <p:nvPicPr>
            <p:cNvPr id="11" name="Picture 2" descr="I:\01_프레젠테이션\00_프리03\201303_02 닥터_보건복지부\PSD\IMG\bar04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760413" y="1042987"/>
              <a:ext cx="7621587" cy="741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2" name="모서리가 둥근 직사각형 11"/>
            <p:cNvSpPr/>
            <p:nvPr/>
          </p:nvSpPr>
          <p:spPr>
            <a:xfrm>
              <a:off x="903287" y="1163060"/>
              <a:ext cx="7335838" cy="476726"/>
            </a:xfrm>
            <a:prstGeom prst="round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  <a:scene3d>
                <a:camera prst="orthographicFront"/>
                <a:lightRig rig="harsh" dir="tl"/>
              </a:scene3d>
              <a:sp3d prstMaterial="flat">
                <a:bevelT w="0" h="0" prst="artDeco"/>
                <a:extrusionClr>
                  <a:schemeClr val="bg1"/>
                </a:extrusionClr>
                <a:contourClr>
                  <a:schemeClr val="bg1"/>
                </a:contourClr>
              </a:sp3d>
            </a:bodyPr>
            <a:lstStyle/>
            <a:p>
              <a:pPr algn="ctr">
                <a:defRPr/>
              </a:pPr>
              <a:r>
                <a:rPr lang="ko-KR" altLang="en-US" sz="2800" b="1" spc="-150" dirty="0" smtClean="0">
                  <a:ln w="11430">
                    <a:noFill/>
                  </a:ln>
                  <a:gradFill>
                    <a:gsLst>
                      <a:gs pos="0">
                        <a:srgbClr val="1E78E6"/>
                      </a:gs>
                      <a:gs pos="50000">
                        <a:srgbClr val="112DA3"/>
                      </a:gs>
                      <a:gs pos="100000">
                        <a:srgbClr val="1F2D5B"/>
                      </a:gs>
                    </a:gsLst>
                    <a:lin ang="5400000" scaled="0"/>
                  </a:gradFill>
                  <a:latin typeface="맑은 고딕" pitchFamily="50" charset="-127"/>
                  <a:ea typeface="맑은 고딕" pitchFamily="50" charset="-127"/>
                  <a:cs typeface="Arial" pitchFamily="34" charset="0"/>
                </a:rPr>
                <a:t>암 지식점수</a:t>
              </a:r>
              <a:r>
                <a:rPr lang="en-US" altLang="ko-KR" sz="2800" b="1" spc="-150" dirty="0" smtClean="0">
                  <a:ln w="11430">
                    <a:noFill/>
                  </a:ln>
                  <a:gradFill>
                    <a:gsLst>
                      <a:gs pos="0">
                        <a:srgbClr val="1E78E6"/>
                      </a:gs>
                      <a:gs pos="50000">
                        <a:srgbClr val="112DA3"/>
                      </a:gs>
                      <a:gs pos="100000">
                        <a:srgbClr val="1F2D5B"/>
                      </a:gs>
                    </a:gsLst>
                    <a:lin ang="5400000" scaled="0"/>
                  </a:gradFill>
                  <a:latin typeface="맑은 고딕" pitchFamily="50" charset="-127"/>
                  <a:ea typeface="맑은 고딕" pitchFamily="50" charset="-127"/>
                  <a:cs typeface="Arial" pitchFamily="34" charset="0"/>
                </a:rPr>
                <a:t>(KAP) </a:t>
              </a:r>
              <a:r>
                <a:rPr lang="ko-KR" altLang="en-US" sz="2800" b="1" spc="-150" dirty="0" smtClean="0">
                  <a:ln w="11430">
                    <a:noFill/>
                  </a:ln>
                  <a:gradFill>
                    <a:gsLst>
                      <a:gs pos="0">
                        <a:srgbClr val="1E78E6"/>
                      </a:gs>
                      <a:gs pos="50000">
                        <a:srgbClr val="112DA3"/>
                      </a:gs>
                      <a:gs pos="100000">
                        <a:srgbClr val="1F2D5B"/>
                      </a:gs>
                    </a:gsLst>
                    <a:lin ang="5400000" scaled="0"/>
                  </a:gradFill>
                  <a:latin typeface="맑은 고딕" pitchFamily="50" charset="-127"/>
                  <a:ea typeface="맑은 고딕" pitchFamily="50" charset="-127"/>
                  <a:cs typeface="Arial" pitchFamily="34" charset="0"/>
                </a:rPr>
                <a:t>조사 결과</a:t>
              </a:r>
              <a:endParaRPr lang="en-US" altLang="ko-KR" sz="2800" b="1" spc="-150" dirty="0" smtClean="0">
                <a:ln w="11430">
                  <a:noFill/>
                </a:ln>
                <a:gradFill>
                  <a:gsLst>
                    <a:gs pos="0">
                      <a:srgbClr val="1E78E6"/>
                    </a:gs>
                    <a:gs pos="50000">
                      <a:srgbClr val="112DA3"/>
                    </a:gs>
                    <a:gs pos="100000">
                      <a:srgbClr val="1F2D5B"/>
                    </a:gs>
                  </a:gsLst>
                  <a:lin ang="5400000" scaled="0"/>
                </a:gradFill>
                <a:latin typeface="맑은 고딕" pitchFamily="50" charset="-127"/>
                <a:ea typeface="맑은 고딕" pitchFamily="50" charset="-127"/>
                <a:cs typeface="Arial" pitchFamily="34" charset="0"/>
              </a:endParaRPr>
            </a:p>
          </p:txBody>
        </p:sp>
      </p:grpSp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174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1748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662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6628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6630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6632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6634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6636" name="Rectangle 1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6638" name="Rectangle 1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6640" name="Rectangle 1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3012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pSp>
        <p:nvGrpSpPr>
          <p:cNvPr id="5" name="그룹 100"/>
          <p:cNvGrpSpPr>
            <a:grpSpLocks/>
          </p:cNvGrpSpPr>
          <p:nvPr/>
        </p:nvGrpSpPr>
        <p:grpSpPr bwMode="auto">
          <a:xfrm>
            <a:off x="-339725" y="1844675"/>
            <a:ext cx="4335463" cy="644525"/>
            <a:chOff x="226060" y="1709738"/>
            <a:chExt cx="4336415" cy="644525"/>
          </a:xfrm>
        </p:grpSpPr>
        <p:pic>
          <p:nvPicPr>
            <p:cNvPr id="51" name="Picture 2" descr="I:\01_프레젠테이션\00_프리03\201303_02 닥터_보건복지부\PSD\IMG\bar01.png"/>
            <p:cNvPicPr>
              <a:picLocks noChangeAspect="1" noChangeArrowheads="1"/>
            </p:cNvPicPr>
            <p:nvPr/>
          </p:nvPicPr>
          <p:blipFill>
            <a:blip r:embed="rId4" cstate="print"/>
            <a:srcRect r="32404"/>
            <a:stretch>
              <a:fillRect/>
            </a:stretch>
          </p:blipFill>
          <p:spPr bwMode="auto">
            <a:xfrm flipH="1">
              <a:off x="566539" y="1709738"/>
              <a:ext cx="3995936" cy="6445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2" name="직사각형 51"/>
            <p:cNvSpPr/>
            <p:nvPr/>
          </p:nvSpPr>
          <p:spPr>
            <a:xfrm>
              <a:off x="226060" y="1794545"/>
              <a:ext cx="4025900" cy="432048"/>
            </a:xfrm>
            <a:prstGeom prst="rect">
              <a:avLst/>
            </a:prstGeom>
            <a:noFill/>
            <a:ln w="6350">
              <a:noFill/>
            </a:ln>
            <a:effectLst/>
            <a:scene3d>
              <a:camera prst="orthographicFront"/>
              <a:lightRig rig="threePt" dir="t"/>
            </a:scene3d>
            <a:sp3d>
              <a:bevelT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>
              <a:sp3d>
                <a:bevelT w="1270" h="19050"/>
                <a:contourClr>
                  <a:srgbClr val="213165"/>
                </a:contourClr>
              </a:sp3d>
            </a:bodyPr>
            <a:lstStyle/>
            <a:p>
              <a:pPr indent="-457200" algn="ctr" eaLnBrk="0" latinLnBrk="0" hangingPunct="0">
                <a:lnSpc>
                  <a:spcPct val="90000"/>
                </a:lnSpc>
                <a:spcAft>
                  <a:spcPts val="600"/>
                </a:spcAft>
                <a:defRPr/>
              </a:pPr>
              <a:r>
                <a:rPr lang="ko-KR" altLang="en-US" sz="2000" b="1" spc="-50" dirty="0" smtClean="0">
                  <a:solidFill>
                    <a:schemeClr val="bg1"/>
                  </a:solidFill>
                  <a:effectLst>
                    <a:outerShdw blurRad="127000" algn="ctr" rotWithShape="0">
                      <a:schemeClr val="tx1">
                        <a:alpha val="90000"/>
                      </a:schemeClr>
                    </a:outerShdw>
                  </a:effectLst>
                </a:rPr>
                <a:t>문항별 답변</a:t>
              </a:r>
              <a:endParaRPr lang="ko-KR" altLang="en-US" sz="2000" b="1" spc="-50" dirty="0">
                <a:solidFill>
                  <a:schemeClr val="bg1"/>
                </a:solidFill>
                <a:effectLst>
                  <a:outerShdw blurRad="127000" algn="ctr" rotWithShape="0">
                    <a:schemeClr val="tx1">
                      <a:alpha val="90000"/>
                    </a:schemeClr>
                  </a:outerShdw>
                </a:effectLst>
              </a:endParaRPr>
            </a:p>
          </p:txBody>
        </p:sp>
      </p:grpSp>
      <p:graphicFrame>
        <p:nvGraphicFramePr>
          <p:cNvPr id="36" name="차트 35"/>
          <p:cNvGraphicFramePr/>
          <p:nvPr/>
        </p:nvGraphicFramePr>
        <p:xfrm>
          <a:off x="0" y="2348880"/>
          <a:ext cx="9144000" cy="45091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7" name="직사각형 36"/>
          <p:cNvSpPr/>
          <p:nvPr/>
        </p:nvSpPr>
        <p:spPr>
          <a:xfrm>
            <a:off x="971600" y="4110939"/>
            <a:ext cx="7848872" cy="432048"/>
          </a:xfrm>
          <a:prstGeom prst="rect">
            <a:avLst/>
          </a:prstGeom>
          <a:noFill/>
          <a:ln w="444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25"/>
          <p:cNvGrpSpPr>
            <a:grpSpLocks/>
          </p:cNvGrpSpPr>
          <p:nvPr/>
        </p:nvGrpSpPr>
        <p:grpSpPr bwMode="auto">
          <a:xfrm>
            <a:off x="0" y="206375"/>
            <a:ext cx="8100392" cy="638175"/>
            <a:chOff x="-21624" y="206191"/>
            <a:chExt cx="3491217" cy="638748"/>
          </a:xfrm>
        </p:grpSpPr>
        <p:sp>
          <p:nvSpPr>
            <p:cNvPr id="8" name="양쪽 모서리가 둥근 사각형 7"/>
            <p:cNvSpPr/>
            <p:nvPr/>
          </p:nvSpPr>
          <p:spPr bwMode="auto">
            <a:xfrm rot="16200000">
              <a:off x="1404611" y="-1220044"/>
              <a:ext cx="638748" cy="3491217"/>
            </a:xfrm>
            <a:prstGeom prst="round2SameRect">
              <a:avLst>
                <a:gd name="adj1" fmla="val 0"/>
                <a:gd name="adj2" fmla="val 50000"/>
              </a:avLst>
            </a:prstGeom>
            <a:solidFill>
              <a:srgbClr val="002060"/>
            </a:solidFill>
            <a:ln>
              <a:noFill/>
            </a:ln>
            <a:effectLst>
              <a:innerShdw blurRad="63500" dist="50800" dir="5400000">
                <a:prstClr val="black">
                  <a:alpha val="38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9" name="직사각형 8"/>
            <p:cNvSpPr/>
            <p:nvPr/>
          </p:nvSpPr>
          <p:spPr bwMode="auto">
            <a:xfrm>
              <a:off x="-21624" y="225258"/>
              <a:ext cx="3411663" cy="52369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42900" indent="-34290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2800" spc="-15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itchFamily="18" charset="-127"/>
                  <a:ea typeface="HY헤드라인M" pitchFamily="18" charset="-127"/>
                </a:rPr>
                <a:t>사업 추진 결과</a:t>
              </a:r>
              <a:endParaRPr kumimoji="0" lang="ko-KR" altLang="en-US" sz="2800" spc="-15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grpSp>
        <p:nvGrpSpPr>
          <p:cNvPr id="3" name="그룹 71"/>
          <p:cNvGrpSpPr>
            <a:grpSpLocks/>
          </p:cNvGrpSpPr>
          <p:nvPr/>
        </p:nvGrpSpPr>
        <p:grpSpPr bwMode="auto">
          <a:xfrm>
            <a:off x="760413" y="1042988"/>
            <a:ext cx="7621587" cy="741362"/>
            <a:chOff x="760413" y="1042987"/>
            <a:chExt cx="7621587" cy="741363"/>
          </a:xfrm>
        </p:grpSpPr>
        <p:pic>
          <p:nvPicPr>
            <p:cNvPr id="11" name="Picture 2" descr="I:\01_프레젠테이션\00_프리03\201303_02 닥터_보건복지부\PSD\IMG\bar04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760413" y="1042987"/>
              <a:ext cx="7621587" cy="741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2" name="모서리가 둥근 직사각형 11"/>
            <p:cNvSpPr/>
            <p:nvPr/>
          </p:nvSpPr>
          <p:spPr>
            <a:xfrm>
              <a:off x="903287" y="1163060"/>
              <a:ext cx="7335838" cy="476726"/>
            </a:xfrm>
            <a:prstGeom prst="round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  <a:scene3d>
                <a:camera prst="orthographicFront"/>
                <a:lightRig rig="harsh" dir="tl"/>
              </a:scene3d>
              <a:sp3d prstMaterial="flat">
                <a:bevelT w="0" h="0" prst="artDeco"/>
                <a:extrusionClr>
                  <a:schemeClr val="bg1"/>
                </a:extrusionClr>
                <a:contourClr>
                  <a:schemeClr val="bg1"/>
                </a:contourClr>
              </a:sp3d>
            </a:bodyPr>
            <a:lstStyle/>
            <a:p>
              <a:pPr algn="ctr">
                <a:defRPr/>
              </a:pPr>
              <a:r>
                <a:rPr lang="ko-KR" altLang="en-US" sz="2800" b="1" spc="-150" dirty="0" smtClean="0">
                  <a:ln w="11430">
                    <a:noFill/>
                  </a:ln>
                  <a:gradFill>
                    <a:gsLst>
                      <a:gs pos="0">
                        <a:srgbClr val="1E78E6"/>
                      </a:gs>
                      <a:gs pos="50000">
                        <a:srgbClr val="112DA3"/>
                      </a:gs>
                      <a:gs pos="100000">
                        <a:srgbClr val="1F2D5B"/>
                      </a:gs>
                    </a:gsLst>
                    <a:lin ang="5400000" scaled="0"/>
                  </a:gradFill>
                  <a:latin typeface="맑은 고딕" pitchFamily="50" charset="-127"/>
                  <a:ea typeface="맑은 고딕" pitchFamily="50" charset="-127"/>
                  <a:cs typeface="Arial" pitchFamily="34" charset="0"/>
                </a:rPr>
                <a:t>암 </a:t>
              </a:r>
              <a:r>
                <a:rPr lang="ko-KR" altLang="en-US" sz="2800" b="1" spc="-150" dirty="0" err="1" smtClean="0">
                  <a:ln w="11430">
                    <a:noFill/>
                  </a:ln>
                  <a:gradFill>
                    <a:gsLst>
                      <a:gs pos="0">
                        <a:srgbClr val="1E78E6"/>
                      </a:gs>
                      <a:gs pos="50000">
                        <a:srgbClr val="112DA3"/>
                      </a:gs>
                      <a:gs pos="100000">
                        <a:srgbClr val="1F2D5B"/>
                      </a:gs>
                    </a:gsLst>
                    <a:lin ang="5400000" scaled="0"/>
                  </a:gradFill>
                  <a:latin typeface="맑은 고딕" pitchFamily="50" charset="-127"/>
                  <a:ea typeface="맑은 고딕" pitchFamily="50" charset="-127"/>
                  <a:cs typeface="Arial" pitchFamily="34" charset="0"/>
                </a:rPr>
                <a:t>검진율</a:t>
              </a:r>
              <a:r>
                <a:rPr lang="ko-KR" altLang="en-US" sz="2800" b="1" spc="-150" dirty="0" smtClean="0">
                  <a:ln w="11430">
                    <a:noFill/>
                  </a:ln>
                  <a:gradFill>
                    <a:gsLst>
                      <a:gs pos="0">
                        <a:srgbClr val="1E78E6"/>
                      </a:gs>
                      <a:gs pos="50000">
                        <a:srgbClr val="112DA3"/>
                      </a:gs>
                      <a:gs pos="100000">
                        <a:srgbClr val="1F2D5B"/>
                      </a:gs>
                    </a:gsLst>
                    <a:lin ang="5400000" scaled="0"/>
                  </a:gradFill>
                  <a:latin typeface="맑은 고딕" pitchFamily="50" charset="-127"/>
                  <a:ea typeface="맑은 고딕" pitchFamily="50" charset="-127"/>
                  <a:cs typeface="Arial" pitchFamily="34" charset="0"/>
                </a:rPr>
                <a:t> 향상을 위한 기관 연계 교육</a:t>
              </a:r>
              <a:endParaRPr lang="en-US" altLang="ko-KR" sz="2800" b="1" spc="-150" dirty="0" smtClean="0">
                <a:ln w="11430">
                  <a:noFill/>
                </a:ln>
                <a:gradFill>
                  <a:gsLst>
                    <a:gs pos="0">
                      <a:srgbClr val="1E78E6"/>
                    </a:gs>
                    <a:gs pos="50000">
                      <a:srgbClr val="112DA3"/>
                    </a:gs>
                    <a:gs pos="100000">
                      <a:srgbClr val="1F2D5B"/>
                    </a:gs>
                  </a:gsLst>
                  <a:lin ang="5400000" scaled="0"/>
                </a:gradFill>
                <a:latin typeface="맑은 고딕" pitchFamily="50" charset="-127"/>
                <a:ea typeface="맑은 고딕" pitchFamily="50" charset="-127"/>
                <a:cs typeface="Arial" pitchFamily="34" charset="0"/>
              </a:endParaRPr>
            </a:p>
          </p:txBody>
        </p:sp>
      </p:grpSp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174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1748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662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6628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6630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6632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6634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6636" name="Rectangle 1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6638" name="Rectangle 1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6640" name="Rectangle 1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5" name="모서리가 둥근 직사각형 34"/>
          <p:cNvSpPr/>
          <p:nvPr/>
        </p:nvSpPr>
        <p:spPr bwMode="auto">
          <a:xfrm>
            <a:off x="1187624" y="2276872"/>
            <a:ext cx="6408712" cy="4248472"/>
          </a:xfrm>
          <a:prstGeom prst="roundRect">
            <a:avLst>
              <a:gd name="adj" fmla="val 5026"/>
            </a:avLst>
          </a:prstGeom>
          <a:solidFill>
            <a:schemeClr val="bg1"/>
          </a:solidFill>
          <a:ln w="41275">
            <a:solidFill>
              <a:schemeClr val="tx2">
                <a:lumMod val="60000"/>
                <a:lumOff val="40000"/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kern="100" spc="-50" dirty="0">
              <a:solidFill>
                <a:prstClr val="white"/>
              </a:solidFill>
              <a:cs typeface="산돌고딕 M"/>
            </a:endParaRPr>
          </a:p>
        </p:txBody>
      </p:sp>
      <p:pic>
        <p:nvPicPr>
          <p:cNvPr id="36" name="그림 23" descr="016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41374" y="1989535"/>
            <a:ext cx="5016317" cy="6125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" name="직사각형 25"/>
          <p:cNvSpPr>
            <a:spLocks noChangeArrowheads="1"/>
          </p:cNvSpPr>
          <p:nvPr/>
        </p:nvSpPr>
        <p:spPr bwMode="auto">
          <a:xfrm>
            <a:off x="2160834" y="2060972"/>
            <a:ext cx="446204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kumimoji="0" lang="ko-KR" altLang="en-US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주요 내용</a:t>
            </a:r>
          </a:p>
        </p:txBody>
      </p:sp>
      <p:grpSp>
        <p:nvGrpSpPr>
          <p:cNvPr id="38" name="그룹 46"/>
          <p:cNvGrpSpPr>
            <a:grpSpLocks/>
          </p:cNvGrpSpPr>
          <p:nvPr/>
        </p:nvGrpSpPr>
        <p:grpSpPr bwMode="auto">
          <a:xfrm>
            <a:off x="1662846" y="2670720"/>
            <a:ext cx="5472963" cy="1395987"/>
            <a:chOff x="4499992" y="2670123"/>
            <a:chExt cx="4320480" cy="1396151"/>
          </a:xfrm>
        </p:grpSpPr>
        <p:sp>
          <p:nvSpPr>
            <p:cNvPr id="39" name="양쪽 모서리가 둥근 사각형 38"/>
            <p:cNvSpPr/>
            <p:nvPr/>
          </p:nvSpPr>
          <p:spPr>
            <a:xfrm rot="5400000" flipH="1">
              <a:off x="6403775" y="766340"/>
              <a:ext cx="470844" cy="4278410"/>
            </a:xfrm>
            <a:prstGeom prst="round2SameRect">
              <a:avLst>
                <a:gd name="adj1" fmla="val 50000"/>
                <a:gd name="adj2" fmla="val 50000"/>
              </a:avLst>
            </a:prstGeom>
            <a:solidFill>
              <a:srgbClr val="C7D5EB"/>
            </a:solidFill>
            <a:ln w="539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lIns="0" tIns="0" rIns="0" bIns="0" anchor="ctr">
              <a:scene3d>
                <a:camera prst="orthographicFront"/>
                <a:lightRig rig="threePt" dir="t"/>
              </a:scene3d>
              <a:sp3d>
                <a:bevelT w="1270" h="6350"/>
              </a:sp3d>
            </a:bodyPr>
            <a:lstStyle/>
            <a:p>
              <a:pPr defTabSz="925513">
                <a:buClr>
                  <a:schemeClr val="bg2"/>
                </a:buClr>
                <a:buSzPct val="100000"/>
                <a:defRPr/>
              </a:pPr>
              <a:r>
                <a:rPr lang="ko-KR" altLang="en-US" b="1" spc="-50" dirty="0">
                  <a:solidFill>
                    <a:srgbClr val="003399"/>
                  </a:solidFill>
                </a:rPr>
                <a:t>  </a:t>
              </a:r>
              <a:r>
                <a:rPr lang="ko-KR" altLang="en-US" b="1" spc="-50" dirty="0" smtClean="0">
                  <a:solidFill>
                    <a:srgbClr val="003399"/>
                  </a:solidFill>
                </a:rPr>
                <a:t>기관 연계를 통한 효율적 업무 분장</a:t>
              </a:r>
              <a:endParaRPr lang="en-US" altLang="ko-KR" sz="1400" b="1" spc="-50" dirty="0">
                <a:solidFill>
                  <a:srgbClr val="003399"/>
                </a:solidFill>
              </a:endParaRPr>
            </a:p>
          </p:txBody>
        </p:sp>
        <p:grpSp>
          <p:nvGrpSpPr>
            <p:cNvPr id="40" name="그룹 42"/>
            <p:cNvGrpSpPr>
              <a:grpSpLocks/>
            </p:cNvGrpSpPr>
            <p:nvPr/>
          </p:nvGrpSpPr>
          <p:grpSpPr bwMode="auto">
            <a:xfrm>
              <a:off x="4643731" y="3068960"/>
              <a:ext cx="4176741" cy="997314"/>
              <a:chOff x="4643746" y="3068960"/>
              <a:chExt cx="3960703" cy="997314"/>
            </a:xfrm>
          </p:grpSpPr>
          <p:sp>
            <p:nvSpPr>
              <p:cNvPr id="46" name="Freeform 528"/>
              <p:cNvSpPr>
                <a:spLocks/>
              </p:cNvSpPr>
              <p:nvPr/>
            </p:nvSpPr>
            <p:spPr bwMode="auto">
              <a:xfrm rot="10800000" flipH="1">
                <a:off x="4643746" y="3278060"/>
                <a:ext cx="182141" cy="150830"/>
              </a:xfrm>
              <a:custGeom>
                <a:avLst/>
                <a:gdLst/>
                <a:ahLst/>
                <a:cxnLst>
                  <a:cxn ang="0">
                    <a:pos x="1674" y="0"/>
                  </a:cxn>
                  <a:cxn ang="0">
                    <a:pos x="1743" y="15"/>
                  </a:cxn>
                  <a:cxn ang="0">
                    <a:pos x="1806" y="49"/>
                  </a:cxn>
                  <a:cxn ang="0">
                    <a:pos x="2738" y="978"/>
                  </a:cxn>
                  <a:cxn ang="0">
                    <a:pos x="2782" y="1036"/>
                  </a:cxn>
                  <a:cxn ang="0">
                    <a:pos x="2806" y="1103"/>
                  </a:cxn>
                  <a:cxn ang="0">
                    <a:pos x="2812" y="1173"/>
                  </a:cxn>
                  <a:cxn ang="0">
                    <a:pos x="2797" y="1242"/>
                  </a:cxn>
                  <a:cxn ang="0">
                    <a:pos x="2763" y="1305"/>
                  </a:cxn>
                  <a:cxn ang="0">
                    <a:pos x="1842" y="2229"/>
                  </a:cxn>
                  <a:cxn ang="0">
                    <a:pos x="1783" y="2273"/>
                  </a:cxn>
                  <a:cxn ang="0">
                    <a:pos x="1717" y="2297"/>
                  </a:cxn>
                  <a:cxn ang="0">
                    <a:pos x="1647" y="2303"/>
                  </a:cxn>
                  <a:cxn ang="0">
                    <a:pos x="1578" y="2288"/>
                  </a:cxn>
                  <a:cxn ang="0">
                    <a:pos x="1514" y="2254"/>
                  </a:cxn>
                  <a:cxn ang="0">
                    <a:pos x="1461" y="2201"/>
                  </a:cxn>
                  <a:cxn ang="0">
                    <a:pos x="1427" y="2138"/>
                  </a:cxn>
                  <a:cxn ang="0">
                    <a:pos x="1413" y="2069"/>
                  </a:cxn>
                  <a:cxn ang="0">
                    <a:pos x="1418" y="1999"/>
                  </a:cxn>
                  <a:cxn ang="0">
                    <a:pos x="1442" y="1932"/>
                  </a:cxn>
                  <a:cxn ang="0">
                    <a:pos x="1486" y="1873"/>
                  </a:cxn>
                  <a:cxn ang="0">
                    <a:pos x="1746" y="1612"/>
                  </a:cxn>
                  <a:cxn ang="0">
                    <a:pos x="1376" y="1407"/>
                  </a:cxn>
                  <a:cxn ang="0">
                    <a:pos x="252" y="1408"/>
                  </a:cxn>
                  <a:cxn ang="0">
                    <a:pos x="173" y="1396"/>
                  </a:cxn>
                  <a:cxn ang="0">
                    <a:pos x="103" y="1359"/>
                  </a:cxn>
                  <a:cxn ang="0">
                    <a:pos x="49" y="1305"/>
                  </a:cxn>
                  <a:cxn ang="0">
                    <a:pos x="12" y="1235"/>
                  </a:cxn>
                  <a:cxn ang="0">
                    <a:pos x="0" y="1156"/>
                  </a:cxn>
                  <a:cxn ang="0">
                    <a:pos x="12" y="1077"/>
                  </a:cxn>
                  <a:cxn ang="0">
                    <a:pos x="49" y="1007"/>
                  </a:cxn>
                  <a:cxn ang="0">
                    <a:pos x="103" y="953"/>
                  </a:cxn>
                  <a:cxn ang="0">
                    <a:pos x="172" y="917"/>
                  </a:cxn>
                  <a:cxn ang="0">
                    <a:pos x="252" y="904"/>
                  </a:cxn>
                  <a:cxn ang="0">
                    <a:pos x="1306" y="903"/>
                  </a:cxn>
                  <a:cxn ang="0">
                    <a:pos x="1945" y="897"/>
                  </a:cxn>
                  <a:cxn ang="0">
                    <a:pos x="1934" y="886"/>
                  </a:cxn>
                  <a:cxn ang="0">
                    <a:pos x="1887" y="839"/>
                  </a:cxn>
                  <a:cxn ang="0">
                    <a:pos x="1850" y="801"/>
                  </a:cxn>
                  <a:cxn ang="0">
                    <a:pos x="1801" y="754"/>
                  </a:cxn>
                  <a:cxn ang="0">
                    <a:pos x="1669" y="621"/>
                  </a:cxn>
                  <a:cxn ang="0">
                    <a:pos x="1581" y="532"/>
                  </a:cxn>
                  <a:cxn ang="0">
                    <a:pos x="1453" y="401"/>
                  </a:cxn>
                  <a:cxn ang="0">
                    <a:pos x="1419" y="338"/>
                  </a:cxn>
                  <a:cxn ang="0">
                    <a:pos x="1405" y="269"/>
                  </a:cxn>
                  <a:cxn ang="0">
                    <a:pos x="1410" y="199"/>
                  </a:cxn>
                  <a:cxn ang="0">
                    <a:pos x="1434" y="132"/>
                  </a:cxn>
                  <a:cxn ang="0">
                    <a:pos x="1478" y="74"/>
                  </a:cxn>
                  <a:cxn ang="0">
                    <a:pos x="1537" y="30"/>
                  </a:cxn>
                  <a:cxn ang="0">
                    <a:pos x="1604" y="6"/>
                  </a:cxn>
                </a:cxnLst>
                <a:rect l="0" t="0" r="r" b="b"/>
                <a:pathLst>
                  <a:path w="2812" h="2303">
                    <a:moveTo>
                      <a:pt x="1639" y="0"/>
                    </a:moveTo>
                    <a:lnTo>
                      <a:pt x="1674" y="0"/>
                    </a:lnTo>
                    <a:lnTo>
                      <a:pt x="1709" y="6"/>
                    </a:lnTo>
                    <a:lnTo>
                      <a:pt x="1743" y="15"/>
                    </a:lnTo>
                    <a:lnTo>
                      <a:pt x="1775" y="30"/>
                    </a:lnTo>
                    <a:lnTo>
                      <a:pt x="1806" y="49"/>
                    </a:lnTo>
                    <a:lnTo>
                      <a:pt x="1834" y="74"/>
                    </a:lnTo>
                    <a:lnTo>
                      <a:pt x="2738" y="978"/>
                    </a:lnTo>
                    <a:lnTo>
                      <a:pt x="2763" y="1006"/>
                    </a:lnTo>
                    <a:lnTo>
                      <a:pt x="2782" y="1036"/>
                    </a:lnTo>
                    <a:lnTo>
                      <a:pt x="2797" y="1069"/>
                    </a:lnTo>
                    <a:lnTo>
                      <a:pt x="2806" y="1103"/>
                    </a:lnTo>
                    <a:lnTo>
                      <a:pt x="2812" y="1138"/>
                    </a:lnTo>
                    <a:lnTo>
                      <a:pt x="2812" y="1173"/>
                    </a:lnTo>
                    <a:lnTo>
                      <a:pt x="2806" y="1208"/>
                    </a:lnTo>
                    <a:lnTo>
                      <a:pt x="2797" y="1242"/>
                    </a:lnTo>
                    <a:lnTo>
                      <a:pt x="2782" y="1275"/>
                    </a:lnTo>
                    <a:lnTo>
                      <a:pt x="2763" y="1305"/>
                    </a:lnTo>
                    <a:lnTo>
                      <a:pt x="2738" y="1333"/>
                    </a:lnTo>
                    <a:lnTo>
                      <a:pt x="1842" y="2229"/>
                    </a:lnTo>
                    <a:lnTo>
                      <a:pt x="1814" y="2254"/>
                    </a:lnTo>
                    <a:lnTo>
                      <a:pt x="1783" y="2273"/>
                    </a:lnTo>
                    <a:lnTo>
                      <a:pt x="1750" y="2288"/>
                    </a:lnTo>
                    <a:lnTo>
                      <a:pt x="1717" y="2297"/>
                    </a:lnTo>
                    <a:lnTo>
                      <a:pt x="1682" y="2303"/>
                    </a:lnTo>
                    <a:lnTo>
                      <a:pt x="1647" y="2303"/>
                    </a:lnTo>
                    <a:lnTo>
                      <a:pt x="1611" y="2297"/>
                    </a:lnTo>
                    <a:lnTo>
                      <a:pt x="1578" y="2288"/>
                    </a:lnTo>
                    <a:lnTo>
                      <a:pt x="1545" y="2273"/>
                    </a:lnTo>
                    <a:lnTo>
                      <a:pt x="1514" y="2254"/>
                    </a:lnTo>
                    <a:lnTo>
                      <a:pt x="1486" y="2229"/>
                    </a:lnTo>
                    <a:lnTo>
                      <a:pt x="1461" y="2201"/>
                    </a:lnTo>
                    <a:lnTo>
                      <a:pt x="1442" y="2171"/>
                    </a:lnTo>
                    <a:lnTo>
                      <a:pt x="1427" y="2138"/>
                    </a:lnTo>
                    <a:lnTo>
                      <a:pt x="1418" y="2104"/>
                    </a:lnTo>
                    <a:lnTo>
                      <a:pt x="1413" y="2069"/>
                    </a:lnTo>
                    <a:lnTo>
                      <a:pt x="1413" y="2034"/>
                    </a:lnTo>
                    <a:lnTo>
                      <a:pt x="1418" y="1999"/>
                    </a:lnTo>
                    <a:lnTo>
                      <a:pt x="1427" y="1965"/>
                    </a:lnTo>
                    <a:lnTo>
                      <a:pt x="1442" y="1932"/>
                    </a:lnTo>
                    <a:lnTo>
                      <a:pt x="1461" y="1902"/>
                    </a:lnTo>
                    <a:lnTo>
                      <a:pt x="1486" y="1873"/>
                    </a:lnTo>
                    <a:lnTo>
                      <a:pt x="1703" y="1657"/>
                    </a:lnTo>
                    <a:lnTo>
                      <a:pt x="1746" y="1612"/>
                    </a:lnTo>
                    <a:lnTo>
                      <a:pt x="1952" y="1407"/>
                    </a:lnTo>
                    <a:lnTo>
                      <a:pt x="1376" y="1407"/>
                    </a:lnTo>
                    <a:lnTo>
                      <a:pt x="1301" y="1408"/>
                    </a:lnTo>
                    <a:lnTo>
                      <a:pt x="252" y="1408"/>
                    </a:lnTo>
                    <a:lnTo>
                      <a:pt x="211" y="1405"/>
                    </a:lnTo>
                    <a:lnTo>
                      <a:pt x="173" y="1396"/>
                    </a:lnTo>
                    <a:lnTo>
                      <a:pt x="137" y="1380"/>
                    </a:lnTo>
                    <a:lnTo>
                      <a:pt x="103" y="1359"/>
                    </a:lnTo>
                    <a:lnTo>
                      <a:pt x="74" y="1335"/>
                    </a:lnTo>
                    <a:lnTo>
                      <a:pt x="49" y="1305"/>
                    </a:lnTo>
                    <a:lnTo>
                      <a:pt x="28" y="1271"/>
                    </a:lnTo>
                    <a:lnTo>
                      <a:pt x="12" y="1235"/>
                    </a:lnTo>
                    <a:lnTo>
                      <a:pt x="3" y="1197"/>
                    </a:lnTo>
                    <a:lnTo>
                      <a:pt x="0" y="1156"/>
                    </a:lnTo>
                    <a:lnTo>
                      <a:pt x="3" y="1115"/>
                    </a:lnTo>
                    <a:lnTo>
                      <a:pt x="12" y="1077"/>
                    </a:lnTo>
                    <a:lnTo>
                      <a:pt x="28" y="1041"/>
                    </a:lnTo>
                    <a:lnTo>
                      <a:pt x="49" y="1007"/>
                    </a:lnTo>
                    <a:lnTo>
                      <a:pt x="74" y="978"/>
                    </a:lnTo>
                    <a:lnTo>
                      <a:pt x="103" y="953"/>
                    </a:lnTo>
                    <a:lnTo>
                      <a:pt x="136" y="932"/>
                    </a:lnTo>
                    <a:lnTo>
                      <a:pt x="172" y="917"/>
                    </a:lnTo>
                    <a:lnTo>
                      <a:pt x="211" y="907"/>
                    </a:lnTo>
                    <a:lnTo>
                      <a:pt x="252" y="904"/>
                    </a:lnTo>
                    <a:lnTo>
                      <a:pt x="1230" y="904"/>
                    </a:lnTo>
                    <a:lnTo>
                      <a:pt x="1306" y="903"/>
                    </a:lnTo>
                    <a:lnTo>
                      <a:pt x="1951" y="903"/>
                    </a:lnTo>
                    <a:lnTo>
                      <a:pt x="1945" y="897"/>
                    </a:lnTo>
                    <a:lnTo>
                      <a:pt x="1940" y="892"/>
                    </a:lnTo>
                    <a:lnTo>
                      <a:pt x="1934" y="886"/>
                    </a:lnTo>
                    <a:lnTo>
                      <a:pt x="1902" y="854"/>
                    </a:lnTo>
                    <a:lnTo>
                      <a:pt x="1887" y="839"/>
                    </a:lnTo>
                    <a:lnTo>
                      <a:pt x="1869" y="822"/>
                    </a:lnTo>
                    <a:lnTo>
                      <a:pt x="1850" y="801"/>
                    </a:lnTo>
                    <a:lnTo>
                      <a:pt x="1827" y="779"/>
                    </a:lnTo>
                    <a:lnTo>
                      <a:pt x="1801" y="754"/>
                    </a:lnTo>
                    <a:lnTo>
                      <a:pt x="1706" y="659"/>
                    </a:lnTo>
                    <a:lnTo>
                      <a:pt x="1669" y="621"/>
                    </a:lnTo>
                    <a:lnTo>
                      <a:pt x="1626" y="579"/>
                    </a:lnTo>
                    <a:lnTo>
                      <a:pt x="1581" y="532"/>
                    </a:lnTo>
                    <a:lnTo>
                      <a:pt x="1478" y="430"/>
                    </a:lnTo>
                    <a:lnTo>
                      <a:pt x="1453" y="401"/>
                    </a:lnTo>
                    <a:lnTo>
                      <a:pt x="1434" y="371"/>
                    </a:lnTo>
                    <a:lnTo>
                      <a:pt x="1419" y="338"/>
                    </a:lnTo>
                    <a:lnTo>
                      <a:pt x="1410" y="304"/>
                    </a:lnTo>
                    <a:lnTo>
                      <a:pt x="1405" y="269"/>
                    </a:lnTo>
                    <a:lnTo>
                      <a:pt x="1405" y="234"/>
                    </a:lnTo>
                    <a:lnTo>
                      <a:pt x="1410" y="199"/>
                    </a:lnTo>
                    <a:lnTo>
                      <a:pt x="1419" y="165"/>
                    </a:lnTo>
                    <a:lnTo>
                      <a:pt x="1434" y="132"/>
                    </a:lnTo>
                    <a:lnTo>
                      <a:pt x="1453" y="102"/>
                    </a:lnTo>
                    <a:lnTo>
                      <a:pt x="1478" y="74"/>
                    </a:lnTo>
                    <a:lnTo>
                      <a:pt x="1506" y="49"/>
                    </a:lnTo>
                    <a:lnTo>
                      <a:pt x="1537" y="30"/>
                    </a:lnTo>
                    <a:lnTo>
                      <a:pt x="1570" y="15"/>
                    </a:lnTo>
                    <a:lnTo>
                      <a:pt x="1604" y="6"/>
                    </a:lnTo>
                    <a:lnTo>
                      <a:pt x="1639" y="0"/>
                    </a:lnTo>
                    <a:close/>
                  </a:path>
                </a:pathLst>
              </a:custGeom>
              <a:solidFill>
                <a:srgbClr val="5683BA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ko-KR" altLang="en-US" sz="2000">
                  <a:solidFill>
                    <a:schemeClr val="accent2">
                      <a:lumMod val="75000"/>
                    </a:schemeClr>
                  </a:solidFill>
                  <a:latin typeface="굴림" charset="-127"/>
                  <a:ea typeface="굴림" charset="-127"/>
                </a:endParaRPr>
              </a:p>
            </p:txBody>
          </p:sp>
          <p:sp>
            <p:nvSpPr>
              <p:cNvPr id="47" name="Rectangle 3"/>
              <p:cNvSpPr>
                <a:spLocks noChangeArrowheads="1"/>
              </p:cNvSpPr>
              <p:nvPr/>
            </p:nvSpPr>
            <p:spPr bwMode="auto">
              <a:xfrm>
                <a:off x="4932039" y="3068960"/>
                <a:ext cx="3672410" cy="997314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lIns="0" tIns="0" rIns="0" bIns="0">
                <a:spAutoFit/>
                <a:scene3d>
                  <a:camera prst="orthographicFront"/>
                  <a:lightRig rig="threePt" dir="t"/>
                </a:scene3d>
                <a:sp3d>
                  <a:bevelT w="1270"/>
                </a:sp3d>
              </a:bodyPr>
              <a:lstStyle/>
              <a:p>
                <a:pPr marL="209550" indent="-209550" defTabSz="1330325" eaLnBrk="0" latinLnBrk="0" hangingPunct="0">
                  <a:lnSpc>
                    <a:spcPct val="180000"/>
                  </a:lnSpc>
                  <a:spcAft>
                    <a:spcPts val="600"/>
                  </a:spcAft>
                  <a:buClr>
                    <a:srgbClr val="D0A660"/>
                  </a:buClr>
                  <a:buSzPct val="100000"/>
                  <a:defRPr/>
                </a:pPr>
                <a:r>
                  <a:rPr lang="ko-KR" altLang="en-US" b="1" kern="0" spc="-150" dirty="0" smtClean="0">
                    <a:solidFill>
                      <a:schemeClr val="accent2">
                        <a:lumMod val="75000"/>
                      </a:schemeClr>
                    </a:solidFill>
                    <a:latin typeface="맑은 고딕" pitchFamily="50" charset="-127"/>
                    <a:ea typeface="맑은 고딕" pitchFamily="50" charset="-127"/>
                  </a:rPr>
                  <a:t>교육 프로그램 운영 소요 시간 및 예산 절감</a:t>
                </a:r>
                <a:endParaRPr lang="en-US" altLang="ko-KR" b="1" kern="0" spc="-150" dirty="0">
                  <a:solidFill>
                    <a:schemeClr val="accent2">
                      <a:lumMod val="75000"/>
                    </a:schemeClr>
                  </a:solidFill>
                  <a:latin typeface="맑은 고딕" pitchFamily="50" charset="-127"/>
                  <a:ea typeface="맑은 고딕" pitchFamily="50" charset="-127"/>
                </a:endParaRPr>
              </a:p>
            </p:txBody>
          </p:sp>
        </p:grpSp>
      </p:grpSp>
      <p:grpSp>
        <p:nvGrpSpPr>
          <p:cNvPr id="62" name="그룹 73"/>
          <p:cNvGrpSpPr>
            <a:grpSpLocks/>
          </p:cNvGrpSpPr>
          <p:nvPr/>
        </p:nvGrpSpPr>
        <p:grpSpPr bwMode="auto">
          <a:xfrm>
            <a:off x="1662846" y="5203499"/>
            <a:ext cx="5472963" cy="1190843"/>
            <a:chOff x="4499992" y="2670123"/>
            <a:chExt cx="4320480" cy="1190983"/>
          </a:xfrm>
        </p:grpSpPr>
        <p:sp>
          <p:nvSpPr>
            <p:cNvPr id="63" name="양쪽 모서리가 둥근 사각형 62"/>
            <p:cNvSpPr/>
            <p:nvPr/>
          </p:nvSpPr>
          <p:spPr>
            <a:xfrm rot="5400000" flipH="1">
              <a:off x="6403775" y="766340"/>
              <a:ext cx="470844" cy="4278410"/>
            </a:xfrm>
            <a:prstGeom prst="round2SameRect">
              <a:avLst>
                <a:gd name="adj1" fmla="val 50000"/>
                <a:gd name="adj2" fmla="val 50000"/>
              </a:avLst>
            </a:prstGeom>
            <a:solidFill>
              <a:srgbClr val="C7D5EB"/>
            </a:solidFill>
            <a:ln w="539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lIns="0" tIns="0" rIns="0" bIns="0" anchor="ctr">
              <a:scene3d>
                <a:camera prst="orthographicFront"/>
                <a:lightRig rig="threePt" dir="t"/>
              </a:scene3d>
              <a:sp3d>
                <a:bevelT w="1270" h="6350"/>
              </a:sp3d>
            </a:bodyPr>
            <a:lstStyle/>
            <a:p>
              <a:pPr defTabSz="925513">
                <a:buClr>
                  <a:schemeClr val="bg2"/>
                </a:buClr>
                <a:buSzPct val="100000"/>
                <a:defRPr/>
              </a:pPr>
              <a:r>
                <a:rPr lang="ko-KR" altLang="en-US" b="1" spc="-50" dirty="0">
                  <a:solidFill>
                    <a:srgbClr val="003399"/>
                  </a:solidFill>
                </a:rPr>
                <a:t>  </a:t>
              </a:r>
              <a:r>
                <a:rPr lang="ko-KR" altLang="en-US" b="1" spc="-50" dirty="0" smtClean="0">
                  <a:solidFill>
                    <a:srgbClr val="003399"/>
                  </a:solidFill>
                </a:rPr>
                <a:t>교육을 통한 전이 유도 도모</a:t>
              </a:r>
              <a:endParaRPr lang="en-US" altLang="ko-KR" sz="1400" b="1" spc="-50" dirty="0">
                <a:solidFill>
                  <a:srgbClr val="003399"/>
                </a:solidFill>
              </a:endParaRPr>
            </a:p>
          </p:txBody>
        </p:sp>
        <p:grpSp>
          <p:nvGrpSpPr>
            <p:cNvPr id="64" name="그룹 42"/>
            <p:cNvGrpSpPr>
              <a:grpSpLocks/>
            </p:cNvGrpSpPr>
            <p:nvPr/>
          </p:nvGrpSpPr>
          <p:grpSpPr bwMode="auto">
            <a:xfrm>
              <a:off x="4643731" y="3068960"/>
              <a:ext cx="4176741" cy="424333"/>
              <a:chOff x="4643746" y="3068960"/>
              <a:chExt cx="3960703" cy="424333"/>
            </a:xfrm>
          </p:grpSpPr>
          <p:sp>
            <p:nvSpPr>
              <p:cNvPr id="69" name="Freeform 528"/>
              <p:cNvSpPr>
                <a:spLocks/>
              </p:cNvSpPr>
              <p:nvPr/>
            </p:nvSpPr>
            <p:spPr bwMode="auto">
              <a:xfrm rot="10800000" flipH="1">
                <a:off x="4643746" y="3278929"/>
                <a:ext cx="182141" cy="150830"/>
              </a:xfrm>
              <a:custGeom>
                <a:avLst/>
                <a:gdLst/>
                <a:ahLst/>
                <a:cxnLst>
                  <a:cxn ang="0">
                    <a:pos x="1674" y="0"/>
                  </a:cxn>
                  <a:cxn ang="0">
                    <a:pos x="1743" y="15"/>
                  </a:cxn>
                  <a:cxn ang="0">
                    <a:pos x="1806" y="49"/>
                  </a:cxn>
                  <a:cxn ang="0">
                    <a:pos x="2738" y="978"/>
                  </a:cxn>
                  <a:cxn ang="0">
                    <a:pos x="2782" y="1036"/>
                  </a:cxn>
                  <a:cxn ang="0">
                    <a:pos x="2806" y="1103"/>
                  </a:cxn>
                  <a:cxn ang="0">
                    <a:pos x="2812" y="1173"/>
                  </a:cxn>
                  <a:cxn ang="0">
                    <a:pos x="2797" y="1242"/>
                  </a:cxn>
                  <a:cxn ang="0">
                    <a:pos x="2763" y="1305"/>
                  </a:cxn>
                  <a:cxn ang="0">
                    <a:pos x="1842" y="2229"/>
                  </a:cxn>
                  <a:cxn ang="0">
                    <a:pos x="1783" y="2273"/>
                  </a:cxn>
                  <a:cxn ang="0">
                    <a:pos x="1717" y="2297"/>
                  </a:cxn>
                  <a:cxn ang="0">
                    <a:pos x="1647" y="2303"/>
                  </a:cxn>
                  <a:cxn ang="0">
                    <a:pos x="1578" y="2288"/>
                  </a:cxn>
                  <a:cxn ang="0">
                    <a:pos x="1514" y="2254"/>
                  </a:cxn>
                  <a:cxn ang="0">
                    <a:pos x="1461" y="2201"/>
                  </a:cxn>
                  <a:cxn ang="0">
                    <a:pos x="1427" y="2138"/>
                  </a:cxn>
                  <a:cxn ang="0">
                    <a:pos x="1413" y="2069"/>
                  </a:cxn>
                  <a:cxn ang="0">
                    <a:pos x="1418" y="1999"/>
                  </a:cxn>
                  <a:cxn ang="0">
                    <a:pos x="1442" y="1932"/>
                  </a:cxn>
                  <a:cxn ang="0">
                    <a:pos x="1486" y="1873"/>
                  </a:cxn>
                  <a:cxn ang="0">
                    <a:pos x="1746" y="1612"/>
                  </a:cxn>
                  <a:cxn ang="0">
                    <a:pos x="1376" y="1407"/>
                  </a:cxn>
                  <a:cxn ang="0">
                    <a:pos x="252" y="1408"/>
                  </a:cxn>
                  <a:cxn ang="0">
                    <a:pos x="173" y="1396"/>
                  </a:cxn>
                  <a:cxn ang="0">
                    <a:pos x="103" y="1359"/>
                  </a:cxn>
                  <a:cxn ang="0">
                    <a:pos x="49" y="1305"/>
                  </a:cxn>
                  <a:cxn ang="0">
                    <a:pos x="12" y="1235"/>
                  </a:cxn>
                  <a:cxn ang="0">
                    <a:pos x="0" y="1156"/>
                  </a:cxn>
                  <a:cxn ang="0">
                    <a:pos x="12" y="1077"/>
                  </a:cxn>
                  <a:cxn ang="0">
                    <a:pos x="49" y="1007"/>
                  </a:cxn>
                  <a:cxn ang="0">
                    <a:pos x="103" y="953"/>
                  </a:cxn>
                  <a:cxn ang="0">
                    <a:pos x="172" y="917"/>
                  </a:cxn>
                  <a:cxn ang="0">
                    <a:pos x="252" y="904"/>
                  </a:cxn>
                  <a:cxn ang="0">
                    <a:pos x="1306" y="903"/>
                  </a:cxn>
                  <a:cxn ang="0">
                    <a:pos x="1945" y="897"/>
                  </a:cxn>
                  <a:cxn ang="0">
                    <a:pos x="1934" y="886"/>
                  </a:cxn>
                  <a:cxn ang="0">
                    <a:pos x="1887" y="839"/>
                  </a:cxn>
                  <a:cxn ang="0">
                    <a:pos x="1850" y="801"/>
                  </a:cxn>
                  <a:cxn ang="0">
                    <a:pos x="1801" y="754"/>
                  </a:cxn>
                  <a:cxn ang="0">
                    <a:pos x="1669" y="621"/>
                  </a:cxn>
                  <a:cxn ang="0">
                    <a:pos x="1581" y="532"/>
                  </a:cxn>
                  <a:cxn ang="0">
                    <a:pos x="1453" y="401"/>
                  </a:cxn>
                  <a:cxn ang="0">
                    <a:pos x="1419" y="338"/>
                  </a:cxn>
                  <a:cxn ang="0">
                    <a:pos x="1405" y="269"/>
                  </a:cxn>
                  <a:cxn ang="0">
                    <a:pos x="1410" y="199"/>
                  </a:cxn>
                  <a:cxn ang="0">
                    <a:pos x="1434" y="132"/>
                  </a:cxn>
                  <a:cxn ang="0">
                    <a:pos x="1478" y="74"/>
                  </a:cxn>
                  <a:cxn ang="0">
                    <a:pos x="1537" y="30"/>
                  </a:cxn>
                  <a:cxn ang="0">
                    <a:pos x="1604" y="6"/>
                  </a:cxn>
                </a:cxnLst>
                <a:rect l="0" t="0" r="r" b="b"/>
                <a:pathLst>
                  <a:path w="2812" h="2303">
                    <a:moveTo>
                      <a:pt x="1639" y="0"/>
                    </a:moveTo>
                    <a:lnTo>
                      <a:pt x="1674" y="0"/>
                    </a:lnTo>
                    <a:lnTo>
                      <a:pt x="1709" y="6"/>
                    </a:lnTo>
                    <a:lnTo>
                      <a:pt x="1743" y="15"/>
                    </a:lnTo>
                    <a:lnTo>
                      <a:pt x="1775" y="30"/>
                    </a:lnTo>
                    <a:lnTo>
                      <a:pt x="1806" y="49"/>
                    </a:lnTo>
                    <a:lnTo>
                      <a:pt x="1834" y="74"/>
                    </a:lnTo>
                    <a:lnTo>
                      <a:pt x="2738" y="978"/>
                    </a:lnTo>
                    <a:lnTo>
                      <a:pt x="2763" y="1006"/>
                    </a:lnTo>
                    <a:lnTo>
                      <a:pt x="2782" y="1036"/>
                    </a:lnTo>
                    <a:lnTo>
                      <a:pt x="2797" y="1069"/>
                    </a:lnTo>
                    <a:lnTo>
                      <a:pt x="2806" y="1103"/>
                    </a:lnTo>
                    <a:lnTo>
                      <a:pt x="2812" y="1138"/>
                    </a:lnTo>
                    <a:lnTo>
                      <a:pt x="2812" y="1173"/>
                    </a:lnTo>
                    <a:lnTo>
                      <a:pt x="2806" y="1208"/>
                    </a:lnTo>
                    <a:lnTo>
                      <a:pt x="2797" y="1242"/>
                    </a:lnTo>
                    <a:lnTo>
                      <a:pt x="2782" y="1275"/>
                    </a:lnTo>
                    <a:lnTo>
                      <a:pt x="2763" y="1305"/>
                    </a:lnTo>
                    <a:lnTo>
                      <a:pt x="2738" y="1333"/>
                    </a:lnTo>
                    <a:lnTo>
                      <a:pt x="1842" y="2229"/>
                    </a:lnTo>
                    <a:lnTo>
                      <a:pt x="1814" y="2254"/>
                    </a:lnTo>
                    <a:lnTo>
                      <a:pt x="1783" y="2273"/>
                    </a:lnTo>
                    <a:lnTo>
                      <a:pt x="1750" y="2288"/>
                    </a:lnTo>
                    <a:lnTo>
                      <a:pt x="1717" y="2297"/>
                    </a:lnTo>
                    <a:lnTo>
                      <a:pt x="1682" y="2303"/>
                    </a:lnTo>
                    <a:lnTo>
                      <a:pt x="1647" y="2303"/>
                    </a:lnTo>
                    <a:lnTo>
                      <a:pt x="1611" y="2297"/>
                    </a:lnTo>
                    <a:lnTo>
                      <a:pt x="1578" y="2288"/>
                    </a:lnTo>
                    <a:lnTo>
                      <a:pt x="1545" y="2273"/>
                    </a:lnTo>
                    <a:lnTo>
                      <a:pt x="1514" y="2254"/>
                    </a:lnTo>
                    <a:lnTo>
                      <a:pt x="1486" y="2229"/>
                    </a:lnTo>
                    <a:lnTo>
                      <a:pt x="1461" y="2201"/>
                    </a:lnTo>
                    <a:lnTo>
                      <a:pt x="1442" y="2171"/>
                    </a:lnTo>
                    <a:lnTo>
                      <a:pt x="1427" y="2138"/>
                    </a:lnTo>
                    <a:lnTo>
                      <a:pt x="1418" y="2104"/>
                    </a:lnTo>
                    <a:lnTo>
                      <a:pt x="1413" y="2069"/>
                    </a:lnTo>
                    <a:lnTo>
                      <a:pt x="1413" y="2034"/>
                    </a:lnTo>
                    <a:lnTo>
                      <a:pt x="1418" y="1999"/>
                    </a:lnTo>
                    <a:lnTo>
                      <a:pt x="1427" y="1965"/>
                    </a:lnTo>
                    <a:lnTo>
                      <a:pt x="1442" y="1932"/>
                    </a:lnTo>
                    <a:lnTo>
                      <a:pt x="1461" y="1902"/>
                    </a:lnTo>
                    <a:lnTo>
                      <a:pt x="1486" y="1873"/>
                    </a:lnTo>
                    <a:lnTo>
                      <a:pt x="1703" y="1657"/>
                    </a:lnTo>
                    <a:lnTo>
                      <a:pt x="1746" y="1612"/>
                    </a:lnTo>
                    <a:lnTo>
                      <a:pt x="1952" y="1407"/>
                    </a:lnTo>
                    <a:lnTo>
                      <a:pt x="1376" y="1407"/>
                    </a:lnTo>
                    <a:lnTo>
                      <a:pt x="1301" y="1408"/>
                    </a:lnTo>
                    <a:lnTo>
                      <a:pt x="252" y="1408"/>
                    </a:lnTo>
                    <a:lnTo>
                      <a:pt x="211" y="1405"/>
                    </a:lnTo>
                    <a:lnTo>
                      <a:pt x="173" y="1396"/>
                    </a:lnTo>
                    <a:lnTo>
                      <a:pt x="137" y="1380"/>
                    </a:lnTo>
                    <a:lnTo>
                      <a:pt x="103" y="1359"/>
                    </a:lnTo>
                    <a:lnTo>
                      <a:pt x="74" y="1335"/>
                    </a:lnTo>
                    <a:lnTo>
                      <a:pt x="49" y="1305"/>
                    </a:lnTo>
                    <a:lnTo>
                      <a:pt x="28" y="1271"/>
                    </a:lnTo>
                    <a:lnTo>
                      <a:pt x="12" y="1235"/>
                    </a:lnTo>
                    <a:lnTo>
                      <a:pt x="3" y="1197"/>
                    </a:lnTo>
                    <a:lnTo>
                      <a:pt x="0" y="1156"/>
                    </a:lnTo>
                    <a:lnTo>
                      <a:pt x="3" y="1115"/>
                    </a:lnTo>
                    <a:lnTo>
                      <a:pt x="12" y="1077"/>
                    </a:lnTo>
                    <a:lnTo>
                      <a:pt x="28" y="1041"/>
                    </a:lnTo>
                    <a:lnTo>
                      <a:pt x="49" y="1007"/>
                    </a:lnTo>
                    <a:lnTo>
                      <a:pt x="74" y="978"/>
                    </a:lnTo>
                    <a:lnTo>
                      <a:pt x="103" y="953"/>
                    </a:lnTo>
                    <a:lnTo>
                      <a:pt x="136" y="932"/>
                    </a:lnTo>
                    <a:lnTo>
                      <a:pt x="172" y="917"/>
                    </a:lnTo>
                    <a:lnTo>
                      <a:pt x="211" y="907"/>
                    </a:lnTo>
                    <a:lnTo>
                      <a:pt x="252" y="904"/>
                    </a:lnTo>
                    <a:lnTo>
                      <a:pt x="1230" y="904"/>
                    </a:lnTo>
                    <a:lnTo>
                      <a:pt x="1306" y="903"/>
                    </a:lnTo>
                    <a:lnTo>
                      <a:pt x="1951" y="903"/>
                    </a:lnTo>
                    <a:lnTo>
                      <a:pt x="1945" y="897"/>
                    </a:lnTo>
                    <a:lnTo>
                      <a:pt x="1940" y="892"/>
                    </a:lnTo>
                    <a:lnTo>
                      <a:pt x="1934" y="886"/>
                    </a:lnTo>
                    <a:lnTo>
                      <a:pt x="1902" y="854"/>
                    </a:lnTo>
                    <a:lnTo>
                      <a:pt x="1887" y="839"/>
                    </a:lnTo>
                    <a:lnTo>
                      <a:pt x="1869" y="822"/>
                    </a:lnTo>
                    <a:lnTo>
                      <a:pt x="1850" y="801"/>
                    </a:lnTo>
                    <a:lnTo>
                      <a:pt x="1827" y="779"/>
                    </a:lnTo>
                    <a:lnTo>
                      <a:pt x="1801" y="754"/>
                    </a:lnTo>
                    <a:lnTo>
                      <a:pt x="1706" y="659"/>
                    </a:lnTo>
                    <a:lnTo>
                      <a:pt x="1669" y="621"/>
                    </a:lnTo>
                    <a:lnTo>
                      <a:pt x="1626" y="579"/>
                    </a:lnTo>
                    <a:lnTo>
                      <a:pt x="1581" y="532"/>
                    </a:lnTo>
                    <a:lnTo>
                      <a:pt x="1478" y="430"/>
                    </a:lnTo>
                    <a:lnTo>
                      <a:pt x="1453" y="401"/>
                    </a:lnTo>
                    <a:lnTo>
                      <a:pt x="1434" y="371"/>
                    </a:lnTo>
                    <a:lnTo>
                      <a:pt x="1419" y="338"/>
                    </a:lnTo>
                    <a:lnTo>
                      <a:pt x="1410" y="304"/>
                    </a:lnTo>
                    <a:lnTo>
                      <a:pt x="1405" y="269"/>
                    </a:lnTo>
                    <a:lnTo>
                      <a:pt x="1405" y="234"/>
                    </a:lnTo>
                    <a:lnTo>
                      <a:pt x="1410" y="199"/>
                    </a:lnTo>
                    <a:lnTo>
                      <a:pt x="1419" y="165"/>
                    </a:lnTo>
                    <a:lnTo>
                      <a:pt x="1434" y="132"/>
                    </a:lnTo>
                    <a:lnTo>
                      <a:pt x="1453" y="102"/>
                    </a:lnTo>
                    <a:lnTo>
                      <a:pt x="1478" y="74"/>
                    </a:lnTo>
                    <a:lnTo>
                      <a:pt x="1506" y="49"/>
                    </a:lnTo>
                    <a:lnTo>
                      <a:pt x="1537" y="30"/>
                    </a:lnTo>
                    <a:lnTo>
                      <a:pt x="1570" y="15"/>
                    </a:lnTo>
                    <a:lnTo>
                      <a:pt x="1604" y="6"/>
                    </a:lnTo>
                    <a:lnTo>
                      <a:pt x="1639" y="0"/>
                    </a:lnTo>
                    <a:close/>
                  </a:path>
                </a:pathLst>
              </a:custGeom>
              <a:solidFill>
                <a:srgbClr val="5683BA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ko-KR" altLang="en-US" sz="2000">
                  <a:solidFill>
                    <a:schemeClr val="accent2">
                      <a:lumMod val="75000"/>
                    </a:schemeClr>
                  </a:solidFill>
                  <a:latin typeface="굴림" charset="-127"/>
                  <a:ea typeface="굴림" charset="-127"/>
                </a:endParaRPr>
              </a:p>
            </p:txBody>
          </p:sp>
          <p:sp>
            <p:nvSpPr>
              <p:cNvPr id="71" name="Rectangle 3"/>
              <p:cNvSpPr>
                <a:spLocks noChangeArrowheads="1"/>
              </p:cNvSpPr>
              <p:nvPr/>
            </p:nvSpPr>
            <p:spPr bwMode="auto">
              <a:xfrm>
                <a:off x="4932040" y="3068960"/>
                <a:ext cx="3672409" cy="424333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lIns="0" tIns="0" rIns="0" bIns="0">
                <a:spAutoFit/>
                <a:scene3d>
                  <a:camera prst="orthographicFront"/>
                  <a:lightRig rig="threePt" dir="t"/>
                </a:scene3d>
                <a:sp3d>
                  <a:bevelT w="1270"/>
                </a:sp3d>
              </a:bodyPr>
              <a:lstStyle/>
              <a:p>
                <a:pPr marL="209550" indent="-209550" defTabSz="1330325" eaLnBrk="0" latinLnBrk="0" hangingPunct="0">
                  <a:lnSpc>
                    <a:spcPct val="180000"/>
                  </a:lnSpc>
                  <a:spcAft>
                    <a:spcPts val="600"/>
                  </a:spcAft>
                  <a:buClr>
                    <a:srgbClr val="D0A660"/>
                  </a:buClr>
                  <a:buSzPct val="100000"/>
                  <a:defRPr/>
                </a:pPr>
                <a:r>
                  <a:rPr lang="ko-KR" altLang="en-US" b="1" kern="0" spc="-150" dirty="0" smtClean="0">
                    <a:solidFill>
                      <a:schemeClr val="accent2">
                        <a:lumMod val="75000"/>
                      </a:schemeClr>
                    </a:solidFill>
                    <a:latin typeface="맑은 고딕" pitchFamily="50" charset="-127"/>
                    <a:ea typeface="맑은 고딕" pitchFamily="50" charset="-127"/>
                  </a:rPr>
                  <a:t>암 예방 및 조기검진 필요성에 대한 인식 확대</a:t>
                </a:r>
                <a:endParaRPr lang="en-US" altLang="ko-KR" b="1" kern="0" spc="-150" dirty="0">
                  <a:solidFill>
                    <a:schemeClr val="accent2">
                      <a:lumMod val="75000"/>
                    </a:schemeClr>
                  </a:solidFill>
                  <a:latin typeface="맑은 고딕" pitchFamily="50" charset="-127"/>
                  <a:ea typeface="맑은 고딕" pitchFamily="50" charset="-127"/>
                </a:endParaRPr>
              </a:p>
            </p:txBody>
          </p:sp>
        </p:grpSp>
        <p:grpSp>
          <p:nvGrpSpPr>
            <p:cNvPr id="66" name="그룹 43"/>
            <p:cNvGrpSpPr>
              <a:grpSpLocks/>
            </p:cNvGrpSpPr>
            <p:nvPr/>
          </p:nvGrpSpPr>
          <p:grpSpPr bwMode="auto">
            <a:xfrm>
              <a:off x="4643731" y="3362449"/>
              <a:ext cx="4176741" cy="498657"/>
              <a:chOff x="4643746" y="3068959"/>
              <a:chExt cx="3960703" cy="498657"/>
            </a:xfrm>
          </p:grpSpPr>
          <p:sp>
            <p:nvSpPr>
              <p:cNvPr id="67" name="Freeform 528"/>
              <p:cNvSpPr>
                <a:spLocks/>
              </p:cNvSpPr>
              <p:nvPr/>
            </p:nvSpPr>
            <p:spPr bwMode="auto">
              <a:xfrm rot="10800000" flipH="1">
                <a:off x="4643746" y="3279160"/>
                <a:ext cx="182141" cy="150831"/>
              </a:xfrm>
              <a:custGeom>
                <a:avLst/>
                <a:gdLst/>
                <a:ahLst/>
                <a:cxnLst>
                  <a:cxn ang="0">
                    <a:pos x="1674" y="0"/>
                  </a:cxn>
                  <a:cxn ang="0">
                    <a:pos x="1743" y="15"/>
                  </a:cxn>
                  <a:cxn ang="0">
                    <a:pos x="1806" y="49"/>
                  </a:cxn>
                  <a:cxn ang="0">
                    <a:pos x="2738" y="978"/>
                  </a:cxn>
                  <a:cxn ang="0">
                    <a:pos x="2782" y="1036"/>
                  </a:cxn>
                  <a:cxn ang="0">
                    <a:pos x="2806" y="1103"/>
                  </a:cxn>
                  <a:cxn ang="0">
                    <a:pos x="2812" y="1173"/>
                  </a:cxn>
                  <a:cxn ang="0">
                    <a:pos x="2797" y="1242"/>
                  </a:cxn>
                  <a:cxn ang="0">
                    <a:pos x="2763" y="1305"/>
                  </a:cxn>
                  <a:cxn ang="0">
                    <a:pos x="1842" y="2229"/>
                  </a:cxn>
                  <a:cxn ang="0">
                    <a:pos x="1783" y="2273"/>
                  </a:cxn>
                  <a:cxn ang="0">
                    <a:pos x="1717" y="2297"/>
                  </a:cxn>
                  <a:cxn ang="0">
                    <a:pos x="1647" y="2303"/>
                  </a:cxn>
                  <a:cxn ang="0">
                    <a:pos x="1578" y="2288"/>
                  </a:cxn>
                  <a:cxn ang="0">
                    <a:pos x="1514" y="2254"/>
                  </a:cxn>
                  <a:cxn ang="0">
                    <a:pos x="1461" y="2201"/>
                  </a:cxn>
                  <a:cxn ang="0">
                    <a:pos x="1427" y="2138"/>
                  </a:cxn>
                  <a:cxn ang="0">
                    <a:pos x="1413" y="2069"/>
                  </a:cxn>
                  <a:cxn ang="0">
                    <a:pos x="1418" y="1999"/>
                  </a:cxn>
                  <a:cxn ang="0">
                    <a:pos x="1442" y="1932"/>
                  </a:cxn>
                  <a:cxn ang="0">
                    <a:pos x="1486" y="1873"/>
                  </a:cxn>
                  <a:cxn ang="0">
                    <a:pos x="1746" y="1612"/>
                  </a:cxn>
                  <a:cxn ang="0">
                    <a:pos x="1376" y="1407"/>
                  </a:cxn>
                  <a:cxn ang="0">
                    <a:pos x="252" y="1408"/>
                  </a:cxn>
                  <a:cxn ang="0">
                    <a:pos x="173" y="1396"/>
                  </a:cxn>
                  <a:cxn ang="0">
                    <a:pos x="103" y="1359"/>
                  </a:cxn>
                  <a:cxn ang="0">
                    <a:pos x="49" y="1305"/>
                  </a:cxn>
                  <a:cxn ang="0">
                    <a:pos x="12" y="1235"/>
                  </a:cxn>
                  <a:cxn ang="0">
                    <a:pos x="0" y="1156"/>
                  </a:cxn>
                  <a:cxn ang="0">
                    <a:pos x="12" y="1077"/>
                  </a:cxn>
                  <a:cxn ang="0">
                    <a:pos x="49" y="1007"/>
                  </a:cxn>
                  <a:cxn ang="0">
                    <a:pos x="103" y="953"/>
                  </a:cxn>
                  <a:cxn ang="0">
                    <a:pos x="172" y="917"/>
                  </a:cxn>
                  <a:cxn ang="0">
                    <a:pos x="252" y="904"/>
                  </a:cxn>
                  <a:cxn ang="0">
                    <a:pos x="1306" y="903"/>
                  </a:cxn>
                  <a:cxn ang="0">
                    <a:pos x="1945" y="897"/>
                  </a:cxn>
                  <a:cxn ang="0">
                    <a:pos x="1934" y="886"/>
                  </a:cxn>
                  <a:cxn ang="0">
                    <a:pos x="1887" y="839"/>
                  </a:cxn>
                  <a:cxn ang="0">
                    <a:pos x="1850" y="801"/>
                  </a:cxn>
                  <a:cxn ang="0">
                    <a:pos x="1801" y="754"/>
                  </a:cxn>
                  <a:cxn ang="0">
                    <a:pos x="1669" y="621"/>
                  </a:cxn>
                  <a:cxn ang="0">
                    <a:pos x="1581" y="532"/>
                  </a:cxn>
                  <a:cxn ang="0">
                    <a:pos x="1453" y="401"/>
                  </a:cxn>
                  <a:cxn ang="0">
                    <a:pos x="1419" y="338"/>
                  </a:cxn>
                  <a:cxn ang="0">
                    <a:pos x="1405" y="269"/>
                  </a:cxn>
                  <a:cxn ang="0">
                    <a:pos x="1410" y="199"/>
                  </a:cxn>
                  <a:cxn ang="0">
                    <a:pos x="1434" y="132"/>
                  </a:cxn>
                  <a:cxn ang="0">
                    <a:pos x="1478" y="74"/>
                  </a:cxn>
                  <a:cxn ang="0">
                    <a:pos x="1537" y="30"/>
                  </a:cxn>
                  <a:cxn ang="0">
                    <a:pos x="1604" y="6"/>
                  </a:cxn>
                </a:cxnLst>
                <a:rect l="0" t="0" r="r" b="b"/>
                <a:pathLst>
                  <a:path w="2812" h="2303">
                    <a:moveTo>
                      <a:pt x="1639" y="0"/>
                    </a:moveTo>
                    <a:lnTo>
                      <a:pt x="1674" y="0"/>
                    </a:lnTo>
                    <a:lnTo>
                      <a:pt x="1709" y="6"/>
                    </a:lnTo>
                    <a:lnTo>
                      <a:pt x="1743" y="15"/>
                    </a:lnTo>
                    <a:lnTo>
                      <a:pt x="1775" y="30"/>
                    </a:lnTo>
                    <a:lnTo>
                      <a:pt x="1806" y="49"/>
                    </a:lnTo>
                    <a:lnTo>
                      <a:pt x="1834" y="74"/>
                    </a:lnTo>
                    <a:lnTo>
                      <a:pt x="2738" y="978"/>
                    </a:lnTo>
                    <a:lnTo>
                      <a:pt x="2763" y="1006"/>
                    </a:lnTo>
                    <a:lnTo>
                      <a:pt x="2782" y="1036"/>
                    </a:lnTo>
                    <a:lnTo>
                      <a:pt x="2797" y="1069"/>
                    </a:lnTo>
                    <a:lnTo>
                      <a:pt x="2806" y="1103"/>
                    </a:lnTo>
                    <a:lnTo>
                      <a:pt x="2812" y="1138"/>
                    </a:lnTo>
                    <a:lnTo>
                      <a:pt x="2812" y="1173"/>
                    </a:lnTo>
                    <a:lnTo>
                      <a:pt x="2806" y="1208"/>
                    </a:lnTo>
                    <a:lnTo>
                      <a:pt x="2797" y="1242"/>
                    </a:lnTo>
                    <a:lnTo>
                      <a:pt x="2782" y="1275"/>
                    </a:lnTo>
                    <a:lnTo>
                      <a:pt x="2763" y="1305"/>
                    </a:lnTo>
                    <a:lnTo>
                      <a:pt x="2738" y="1333"/>
                    </a:lnTo>
                    <a:lnTo>
                      <a:pt x="1842" y="2229"/>
                    </a:lnTo>
                    <a:lnTo>
                      <a:pt x="1814" y="2254"/>
                    </a:lnTo>
                    <a:lnTo>
                      <a:pt x="1783" y="2273"/>
                    </a:lnTo>
                    <a:lnTo>
                      <a:pt x="1750" y="2288"/>
                    </a:lnTo>
                    <a:lnTo>
                      <a:pt x="1717" y="2297"/>
                    </a:lnTo>
                    <a:lnTo>
                      <a:pt x="1682" y="2303"/>
                    </a:lnTo>
                    <a:lnTo>
                      <a:pt x="1647" y="2303"/>
                    </a:lnTo>
                    <a:lnTo>
                      <a:pt x="1611" y="2297"/>
                    </a:lnTo>
                    <a:lnTo>
                      <a:pt x="1578" y="2288"/>
                    </a:lnTo>
                    <a:lnTo>
                      <a:pt x="1545" y="2273"/>
                    </a:lnTo>
                    <a:lnTo>
                      <a:pt x="1514" y="2254"/>
                    </a:lnTo>
                    <a:lnTo>
                      <a:pt x="1486" y="2229"/>
                    </a:lnTo>
                    <a:lnTo>
                      <a:pt x="1461" y="2201"/>
                    </a:lnTo>
                    <a:lnTo>
                      <a:pt x="1442" y="2171"/>
                    </a:lnTo>
                    <a:lnTo>
                      <a:pt x="1427" y="2138"/>
                    </a:lnTo>
                    <a:lnTo>
                      <a:pt x="1418" y="2104"/>
                    </a:lnTo>
                    <a:lnTo>
                      <a:pt x="1413" y="2069"/>
                    </a:lnTo>
                    <a:lnTo>
                      <a:pt x="1413" y="2034"/>
                    </a:lnTo>
                    <a:lnTo>
                      <a:pt x="1418" y="1999"/>
                    </a:lnTo>
                    <a:lnTo>
                      <a:pt x="1427" y="1965"/>
                    </a:lnTo>
                    <a:lnTo>
                      <a:pt x="1442" y="1932"/>
                    </a:lnTo>
                    <a:lnTo>
                      <a:pt x="1461" y="1902"/>
                    </a:lnTo>
                    <a:lnTo>
                      <a:pt x="1486" y="1873"/>
                    </a:lnTo>
                    <a:lnTo>
                      <a:pt x="1703" y="1657"/>
                    </a:lnTo>
                    <a:lnTo>
                      <a:pt x="1746" y="1612"/>
                    </a:lnTo>
                    <a:lnTo>
                      <a:pt x="1952" y="1407"/>
                    </a:lnTo>
                    <a:lnTo>
                      <a:pt x="1376" y="1407"/>
                    </a:lnTo>
                    <a:lnTo>
                      <a:pt x="1301" y="1408"/>
                    </a:lnTo>
                    <a:lnTo>
                      <a:pt x="252" y="1408"/>
                    </a:lnTo>
                    <a:lnTo>
                      <a:pt x="211" y="1405"/>
                    </a:lnTo>
                    <a:lnTo>
                      <a:pt x="173" y="1396"/>
                    </a:lnTo>
                    <a:lnTo>
                      <a:pt x="137" y="1380"/>
                    </a:lnTo>
                    <a:lnTo>
                      <a:pt x="103" y="1359"/>
                    </a:lnTo>
                    <a:lnTo>
                      <a:pt x="74" y="1335"/>
                    </a:lnTo>
                    <a:lnTo>
                      <a:pt x="49" y="1305"/>
                    </a:lnTo>
                    <a:lnTo>
                      <a:pt x="28" y="1271"/>
                    </a:lnTo>
                    <a:lnTo>
                      <a:pt x="12" y="1235"/>
                    </a:lnTo>
                    <a:lnTo>
                      <a:pt x="3" y="1197"/>
                    </a:lnTo>
                    <a:lnTo>
                      <a:pt x="0" y="1156"/>
                    </a:lnTo>
                    <a:lnTo>
                      <a:pt x="3" y="1115"/>
                    </a:lnTo>
                    <a:lnTo>
                      <a:pt x="12" y="1077"/>
                    </a:lnTo>
                    <a:lnTo>
                      <a:pt x="28" y="1041"/>
                    </a:lnTo>
                    <a:lnTo>
                      <a:pt x="49" y="1007"/>
                    </a:lnTo>
                    <a:lnTo>
                      <a:pt x="74" y="978"/>
                    </a:lnTo>
                    <a:lnTo>
                      <a:pt x="103" y="953"/>
                    </a:lnTo>
                    <a:lnTo>
                      <a:pt x="136" y="932"/>
                    </a:lnTo>
                    <a:lnTo>
                      <a:pt x="172" y="917"/>
                    </a:lnTo>
                    <a:lnTo>
                      <a:pt x="211" y="907"/>
                    </a:lnTo>
                    <a:lnTo>
                      <a:pt x="252" y="904"/>
                    </a:lnTo>
                    <a:lnTo>
                      <a:pt x="1230" y="904"/>
                    </a:lnTo>
                    <a:lnTo>
                      <a:pt x="1306" y="903"/>
                    </a:lnTo>
                    <a:lnTo>
                      <a:pt x="1951" y="903"/>
                    </a:lnTo>
                    <a:lnTo>
                      <a:pt x="1945" y="897"/>
                    </a:lnTo>
                    <a:lnTo>
                      <a:pt x="1940" y="892"/>
                    </a:lnTo>
                    <a:lnTo>
                      <a:pt x="1934" y="886"/>
                    </a:lnTo>
                    <a:lnTo>
                      <a:pt x="1902" y="854"/>
                    </a:lnTo>
                    <a:lnTo>
                      <a:pt x="1887" y="839"/>
                    </a:lnTo>
                    <a:lnTo>
                      <a:pt x="1869" y="822"/>
                    </a:lnTo>
                    <a:lnTo>
                      <a:pt x="1850" y="801"/>
                    </a:lnTo>
                    <a:lnTo>
                      <a:pt x="1827" y="779"/>
                    </a:lnTo>
                    <a:lnTo>
                      <a:pt x="1801" y="754"/>
                    </a:lnTo>
                    <a:lnTo>
                      <a:pt x="1706" y="659"/>
                    </a:lnTo>
                    <a:lnTo>
                      <a:pt x="1669" y="621"/>
                    </a:lnTo>
                    <a:lnTo>
                      <a:pt x="1626" y="579"/>
                    </a:lnTo>
                    <a:lnTo>
                      <a:pt x="1581" y="532"/>
                    </a:lnTo>
                    <a:lnTo>
                      <a:pt x="1478" y="430"/>
                    </a:lnTo>
                    <a:lnTo>
                      <a:pt x="1453" y="401"/>
                    </a:lnTo>
                    <a:lnTo>
                      <a:pt x="1434" y="371"/>
                    </a:lnTo>
                    <a:lnTo>
                      <a:pt x="1419" y="338"/>
                    </a:lnTo>
                    <a:lnTo>
                      <a:pt x="1410" y="304"/>
                    </a:lnTo>
                    <a:lnTo>
                      <a:pt x="1405" y="269"/>
                    </a:lnTo>
                    <a:lnTo>
                      <a:pt x="1405" y="234"/>
                    </a:lnTo>
                    <a:lnTo>
                      <a:pt x="1410" y="199"/>
                    </a:lnTo>
                    <a:lnTo>
                      <a:pt x="1419" y="165"/>
                    </a:lnTo>
                    <a:lnTo>
                      <a:pt x="1434" y="132"/>
                    </a:lnTo>
                    <a:lnTo>
                      <a:pt x="1453" y="102"/>
                    </a:lnTo>
                    <a:lnTo>
                      <a:pt x="1478" y="74"/>
                    </a:lnTo>
                    <a:lnTo>
                      <a:pt x="1506" y="49"/>
                    </a:lnTo>
                    <a:lnTo>
                      <a:pt x="1537" y="30"/>
                    </a:lnTo>
                    <a:lnTo>
                      <a:pt x="1570" y="15"/>
                    </a:lnTo>
                    <a:lnTo>
                      <a:pt x="1604" y="6"/>
                    </a:lnTo>
                    <a:lnTo>
                      <a:pt x="1639" y="0"/>
                    </a:lnTo>
                    <a:close/>
                  </a:path>
                </a:pathLst>
              </a:custGeom>
              <a:solidFill>
                <a:srgbClr val="5683BA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ko-KR" altLang="en-US" sz="2000">
                  <a:solidFill>
                    <a:schemeClr val="accent2">
                      <a:lumMod val="75000"/>
                    </a:schemeClr>
                  </a:solidFill>
                  <a:latin typeface="굴림" charset="-127"/>
                  <a:ea typeface="굴림" charset="-127"/>
                </a:endParaRPr>
              </a:p>
            </p:txBody>
          </p:sp>
          <p:sp>
            <p:nvSpPr>
              <p:cNvPr id="68" name="Rectangle 3"/>
              <p:cNvSpPr>
                <a:spLocks noChangeArrowheads="1"/>
              </p:cNvSpPr>
              <p:nvPr/>
            </p:nvSpPr>
            <p:spPr bwMode="auto">
              <a:xfrm>
                <a:off x="4932040" y="3068959"/>
                <a:ext cx="3672409" cy="498657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lIns="0" tIns="0" rIns="0" bIns="0">
                <a:spAutoFit/>
                <a:scene3d>
                  <a:camera prst="orthographicFront"/>
                  <a:lightRig rig="threePt" dir="t"/>
                </a:scene3d>
                <a:sp3d>
                  <a:bevelT w="1270"/>
                </a:sp3d>
              </a:bodyPr>
              <a:lstStyle/>
              <a:p>
                <a:pPr marL="209550" indent="-209550" defTabSz="1330325" eaLnBrk="0" latinLnBrk="0" hangingPunct="0">
                  <a:lnSpc>
                    <a:spcPct val="180000"/>
                  </a:lnSpc>
                  <a:spcAft>
                    <a:spcPts val="600"/>
                  </a:spcAft>
                  <a:buClr>
                    <a:srgbClr val="D0A660"/>
                  </a:buClr>
                  <a:buSzPct val="100000"/>
                  <a:defRPr/>
                </a:pPr>
                <a:r>
                  <a:rPr lang="ko-KR" altLang="en-US" b="1" kern="0" spc="-150" dirty="0" err="1" smtClean="0">
                    <a:solidFill>
                      <a:schemeClr val="accent2">
                        <a:lumMod val="75000"/>
                      </a:schemeClr>
                    </a:solidFill>
                    <a:latin typeface="맑은 고딕" pitchFamily="50" charset="-127"/>
                    <a:ea typeface="맑은 고딕" pitchFamily="50" charset="-127"/>
                  </a:rPr>
                  <a:t>암검진</a:t>
                </a:r>
                <a:r>
                  <a:rPr lang="ko-KR" altLang="en-US" b="1" kern="0" spc="-150" dirty="0" smtClean="0">
                    <a:solidFill>
                      <a:schemeClr val="accent2">
                        <a:lumMod val="75000"/>
                      </a:schemeClr>
                    </a:solidFill>
                    <a:latin typeface="맑은 고딕" pitchFamily="50" charset="-127"/>
                    <a:ea typeface="맑은 고딕" pitchFamily="50" charset="-127"/>
                  </a:rPr>
                  <a:t> </a:t>
                </a:r>
                <a:r>
                  <a:rPr lang="ko-KR" altLang="en-US" b="1" kern="0" spc="-150" dirty="0" err="1" smtClean="0">
                    <a:solidFill>
                      <a:schemeClr val="accent2">
                        <a:lumMod val="75000"/>
                      </a:schemeClr>
                    </a:solidFill>
                    <a:latin typeface="맑은 고딕" pitchFamily="50" charset="-127"/>
                    <a:ea typeface="맑은 고딕" pitchFamily="50" charset="-127"/>
                  </a:rPr>
                  <a:t>수검률</a:t>
                </a:r>
                <a:r>
                  <a:rPr lang="ko-KR" altLang="en-US" b="1" kern="0" spc="-150" dirty="0" smtClean="0">
                    <a:solidFill>
                      <a:schemeClr val="accent2">
                        <a:lumMod val="75000"/>
                      </a:schemeClr>
                    </a:solidFill>
                    <a:latin typeface="맑은 고딕" pitchFamily="50" charset="-127"/>
                    <a:ea typeface="맑은 고딕" pitchFamily="50" charset="-127"/>
                  </a:rPr>
                  <a:t> 상승 기대</a:t>
                </a:r>
                <a:endParaRPr lang="en-US" altLang="ko-KR" b="1" kern="0" spc="-150" dirty="0">
                  <a:solidFill>
                    <a:schemeClr val="accent2">
                      <a:lumMod val="75000"/>
                    </a:schemeClr>
                  </a:solidFill>
                  <a:latin typeface="맑은 고딕" pitchFamily="50" charset="-127"/>
                  <a:ea typeface="맑은 고딕" pitchFamily="50" charset="-127"/>
                </a:endParaRPr>
              </a:p>
            </p:txBody>
          </p:sp>
        </p:grpSp>
      </p:grpSp>
      <p:grpSp>
        <p:nvGrpSpPr>
          <p:cNvPr id="86" name="그룹 85"/>
          <p:cNvGrpSpPr/>
          <p:nvPr/>
        </p:nvGrpSpPr>
        <p:grpSpPr>
          <a:xfrm>
            <a:off x="1662846" y="3782482"/>
            <a:ext cx="5472963" cy="1111613"/>
            <a:chOff x="1662846" y="3861505"/>
            <a:chExt cx="5472963" cy="1111613"/>
          </a:xfrm>
        </p:grpSpPr>
        <p:sp>
          <p:nvSpPr>
            <p:cNvPr id="49" name="양쪽 모서리가 둥근 사각형 48"/>
            <p:cNvSpPr/>
            <p:nvPr/>
          </p:nvSpPr>
          <p:spPr bwMode="auto">
            <a:xfrm rot="5400000" flipH="1">
              <a:off x="4137287" y="1387064"/>
              <a:ext cx="470789" cy="5419671"/>
            </a:xfrm>
            <a:prstGeom prst="round2SameRect">
              <a:avLst>
                <a:gd name="adj1" fmla="val 50000"/>
                <a:gd name="adj2" fmla="val 50000"/>
              </a:avLst>
            </a:prstGeom>
            <a:solidFill>
              <a:srgbClr val="C7D5EB"/>
            </a:solidFill>
            <a:ln w="539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lIns="0" tIns="0" rIns="0" bIns="0" anchor="ctr">
              <a:scene3d>
                <a:camera prst="orthographicFront"/>
                <a:lightRig rig="threePt" dir="t"/>
              </a:scene3d>
              <a:sp3d>
                <a:bevelT w="1270" h="6350"/>
              </a:sp3d>
            </a:bodyPr>
            <a:lstStyle/>
            <a:p>
              <a:pPr defTabSz="925513">
                <a:buClr>
                  <a:schemeClr val="bg2"/>
                </a:buClr>
                <a:buSzPct val="100000"/>
                <a:defRPr/>
              </a:pPr>
              <a:r>
                <a:rPr lang="ko-KR" altLang="en-US" b="1" spc="-50" dirty="0">
                  <a:solidFill>
                    <a:srgbClr val="003399"/>
                  </a:solidFill>
                </a:rPr>
                <a:t>  </a:t>
              </a:r>
              <a:r>
                <a:rPr lang="en-US" altLang="ko-KR" b="1" spc="-50" dirty="0" smtClean="0">
                  <a:solidFill>
                    <a:srgbClr val="003399"/>
                  </a:solidFill>
                </a:rPr>
                <a:t>WIN-WIN </a:t>
              </a:r>
              <a:r>
                <a:rPr lang="ko-KR" altLang="en-US" b="1" spc="-50" dirty="0" smtClean="0">
                  <a:solidFill>
                    <a:srgbClr val="003399"/>
                  </a:solidFill>
                </a:rPr>
                <a:t>전략으로 교육 운영의 활성화 도모</a:t>
              </a:r>
              <a:r>
                <a:rPr lang="en-US" altLang="ko-KR" b="1" spc="-50" dirty="0" smtClean="0">
                  <a:solidFill>
                    <a:srgbClr val="003399"/>
                  </a:solidFill>
                </a:rPr>
                <a:t>  </a:t>
              </a:r>
              <a:endParaRPr lang="en-US" altLang="ko-KR" sz="1400" b="1" spc="-50" dirty="0">
                <a:solidFill>
                  <a:srgbClr val="003399"/>
                </a:solidFill>
              </a:endParaRPr>
            </a:p>
          </p:txBody>
        </p:sp>
        <p:grpSp>
          <p:nvGrpSpPr>
            <p:cNvPr id="50" name="그룹 42"/>
            <p:cNvGrpSpPr>
              <a:grpSpLocks/>
            </p:cNvGrpSpPr>
            <p:nvPr/>
          </p:nvGrpSpPr>
          <p:grpSpPr bwMode="auto">
            <a:xfrm>
              <a:off x="1844927" y="4260295"/>
              <a:ext cx="5290882" cy="424283"/>
              <a:chOff x="4643746" y="3068960"/>
              <a:chExt cx="3960703" cy="424333"/>
            </a:xfrm>
          </p:grpSpPr>
          <p:sp>
            <p:nvSpPr>
              <p:cNvPr id="59" name="Freeform 528"/>
              <p:cNvSpPr>
                <a:spLocks/>
              </p:cNvSpPr>
              <p:nvPr/>
            </p:nvSpPr>
            <p:spPr bwMode="auto">
              <a:xfrm rot="10800000" flipH="1">
                <a:off x="4643746" y="3277901"/>
                <a:ext cx="182141" cy="150830"/>
              </a:xfrm>
              <a:custGeom>
                <a:avLst/>
                <a:gdLst/>
                <a:ahLst/>
                <a:cxnLst>
                  <a:cxn ang="0">
                    <a:pos x="1674" y="0"/>
                  </a:cxn>
                  <a:cxn ang="0">
                    <a:pos x="1743" y="15"/>
                  </a:cxn>
                  <a:cxn ang="0">
                    <a:pos x="1806" y="49"/>
                  </a:cxn>
                  <a:cxn ang="0">
                    <a:pos x="2738" y="978"/>
                  </a:cxn>
                  <a:cxn ang="0">
                    <a:pos x="2782" y="1036"/>
                  </a:cxn>
                  <a:cxn ang="0">
                    <a:pos x="2806" y="1103"/>
                  </a:cxn>
                  <a:cxn ang="0">
                    <a:pos x="2812" y="1173"/>
                  </a:cxn>
                  <a:cxn ang="0">
                    <a:pos x="2797" y="1242"/>
                  </a:cxn>
                  <a:cxn ang="0">
                    <a:pos x="2763" y="1305"/>
                  </a:cxn>
                  <a:cxn ang="0">
                    <a:pos x="1842" y="2229"/>
                  </a:cxn>
                  <a:cxn ang="0">
                    <a:pos x="1783" y="2273"/>
                  </a:cxn>
                  <a:cxn ang="0">
                    <a:pos x="1717" y="2297"/>
                  </a:cxn>
                  <a:cxn ang="0">
                    <a:pos x="1647" y="2303"/>
                  </a:cxn>
                  <a:cxn ang="0">
                    <a:pos x="1578" y="2288"/>
                  </a:cxn>
                  <a:cxn ang="0">
                    <a:pos x="1514" y="2254"/>
                  </a:cxn>
                  <a:cxn ang="0">
                    <a:pos x="1461" y="2201"/>
                  </a:cxn>
                  <a:cxn ang="0">
                    <a:pos x="1427" y="2138"/>
                  </a:cxn>
                  <a:cxn ang="0">
                    <a:pos x="1413" y="2069"/>
                  </a:cxn>
                  <a:cxn ang="0">
                    <a:pos x="1418" y="1999"/>
                  </a:cxn>
                  <a:cxn ang="0">
                    <a:pos x="1442" y="1932"/>
                  </a:cxn>
                  <a:cxn ang="0">
                    <a:pos x="1486" y="1873"/>
                  </a:cxn>
                  <a:cxn ang="0">
                    <a:pos x="1746" y="1612"/>
                  </a:cxn>
                  <a:cxn ang="0">
                    <a:pos x="1376" y="1407"/>
                  </a:cxn>
                  <a:cxn ang="0">
                    <a:pos x="252" y="1408"/>
                  </a:cxn>
                  <a:cxn ang="0">
                    <a:pos x="173" y="1396"/>
                  </a:cxn>
                  <a:cxn ang="0">
                    <a:pos x="103" y="1359"/>
                  </a:cxn>
                  <a:cxn ang="0">
                    <a:pos x="49" y="1305"/>
                  </a:cxn>
                  <a:cxn ang="0">
                    <a:pos x="12" y="1235"/>
                  </a:cxn>
                  <a:cxn ang="0">
                    <a:pos x="0" y="1156"/>
                  </a:cxn>
                  <a:cxn ang="0">
                    <a:pos x="12" y="1077"/>
                  </a:cxn>
                  <a:cxn ang="0">
                    <a:pos x="49" y="1007"/>
                  </a:cxn>
                  <a:cxn ang="0">
                    <a:pos x="103" y="953"/>
                  </a:cxn>
                  <a:cxn ang="0">
                    <a:pos x="172" y="917"/>
                  </a:cxn>
                  <a:cxn ang="0">
                    <a:pos x="252" y="904"/>
                  </a:cxn>
                  <a:cxn ang="0">
                    <a:pos x="1306" y="903"/>
                  </a:cxn>
                  <a:cxn ang="0">
                    <a:pos x="1945" y="897"/>
                  </a:cxn>
                  <a:cxn ang="0">
                    <a:pos x="1934" y="886"/>
                  </a:cxn>
                  <a:cxn ang="0">
                    <a:pos x="1887" y="839"/>
                  </a:cxn>
                  <a:cxn ang="0">
                    <a:pos x="1850" y="801"/>
                  </a:cxn>
                  <a:cxn ang="0">
                    <a:pos x="1801" y="754"/>
                  </a:cxn>
                  <a:cxn ang="0">
                    <a:pos x="1669" y="621"/>
                  </a:cxn>
                  <a:cxn ang="0">
                    <a:pos x="1581" y="532"/>
                  </a:cxn>
                  <a:cxn ang="0">
                    <a:pos x="1453" y="401"/>
                  </a:cxn>
                  <a:cxn ang="0">
                    <a:pos x="1419" y="338"/>
                  </a:cxn>
                  <a:cxn ang="0">
                    <a:pos x="1405" y="269"/>
                  </a:cxn>
                  <a:cxn ang="0">
                    <a:pos x="1410" y="199"/>
                  </a:cxn>
                  <a:cxn ang="0">
                    <a:pos x="1434" y="132"/>
                  </a:cxn>
                  <a:cxn ang="0">
                    <a:pos x="1478" y="74"/>
                  </a:cxn>
                  <a:cxn ang="0">
                    <a:pos x="1537" y="30"/>
                  </a:cxn>
                  <a:cxn ang="0">
                    <a:pos x="1604" y="6"/>
                  </a:cxn>
                </a:cxnLst>
                <a:rect l="0" t="0" r="r" b="b"/>
                <a:pathLst>
                  <a:path w="2812" h="2303">
                    <a:moveTo>
                      <a:pt x="1639" y="0"/>
                    </a:moveTo>
                    <a:lnTo>
                      <a:pt x="1674" y="0"/>
                    </a:lnTo>
                    <a:lnTo>
                      <a:pt x="1709" y="6"/>
                    </a:lnTo>
                    <a:lnTo>
                      <a:pt x="1743" y="15"/>
                    </a:lnTo>
                    <a:lnTo>
                      <a:pt x="1775" y="30"/>
                    </a:lnTo>
                    <a:lnTo>
                      <a:pt x="1806" y="49"/>
                    </a:lnTo>
                    <a:lnTo>
                      <a:pt x="1834" y="74"/>
                    </a:lnTo>
                    <a:lnTo>
                      <a:pt x="2738" y="978"/>
                    </a:lnTo>
                    <a:lnTo>
                      <a:pt x="2763" y="1006"/>
                    </a:lnTo>
                    <a:lnTo>
                      <a:pt x="2782" y="1036"/>
                    </a:lnTo>
                    <a:lnTo>
                      <a:pt x="2797" y="1069"/>
                    </a:lnTo>
                    <a:lnTo>
                      <a:pt x="2806" y="1103"/>
                    </a:lnTo>
                    <a:lnTo>
                      <a:pt x="2812" y="1138"/>
                    </a:lnTo>
                    <a:lnTo>
                      <a:pt x="2812" y="1173"/>
                    </a:lnTo>
                    <a:lnTo>
                      <a:pt x="2806" y="1208"/>
                    </a:lnTo>
                    <a:lnTo>
                      <a:pt x="2797" y="1242"/>
                    </a:lnTo>
                    <a:lnTo>
                      <a:pt x="2782" y="1275"/>
                    </a:lnTo>
                    <a:lnTo>
                      <a:pt x="2763" y="1305"/>
                    </a:lnTo>
                    <a:lnTo>
                      <a:pt x="2738" y="1333"/>
                    </a:lnTo>
                    <a:lnTo>
                      <a:pt x="1842" y="2229"/>
                    </a:lnTo>
                    <a:lnTo>
                      <a:pt x="1814" y="2254"/>
                    </a:lnTo>
                    <a:lnTo>
                      <a:pt x="1783" y="2273"/>
                    </a:lnTo>
                    <a:lnTo>
                      <a:pt x="1750" y="2288"/>
                    </a:lnTo>
                    <a:lnTo>
                      <a:pt x="1717" y="2297"/>
                    </a:lnTo>
                    <a:lnTo>
                      <a:pt x="1682" y="2303"/>
                    </a:lnTo>
                    <a:lnTo>
                      <a:pt x="1647" y="2303"/>
                    </a:lnTo>
                    <a:lnTo>
                      <a:pt x="1611" y="2297"/>
                    </a:lnTo>
                    <a:lnTo>
                      <a:pt x="1578" y="2288"/>
                    </a:lnTo>
                    <a:lnTo>
                      <a:pt x="1545" y="2273"/>
                    </a:lnTo>
                    <a:lnTo>
                      <a:pt x="1514" y="2254"/>
                    </a:lnTo>
                    <a:lnTo>
                      <a:pt x="1486" y="2229"/>
                    </a:lnTo>
                    <a:lnTo>
                      <a:pt x="1461" y="2201"/>
                    </a:lnTo>
                    <a:lnTo>
                      <a:pt x="1442" y="2171"/>
                    </a:lnTo>
                    <a:lnTo>
                      <a:pt x="1427" y="2138"/>
                    </a:lnTo>
                    <a:lnTo>
                      <a:pt x="1418" y="2104"/>
                    </a:lnTo>
                    <a:lnTo>
                      <a:pt x="1413" y="2069"/>
                    </a:lnTo>
                    <a:lnTo>
                      <a:pt x="1413" y="2034"/>
                    </a:lnTo>
                    <a:lnTo>
                      <a:pt x="1418" y="1999"/>
                    </a:lnTo>
                    <a:lnTo>
                      <a:pt x="1427" y="1965"/>
                    </a:lnTo>
                    <a:lnTo>
                      <a:pt x="1442" y="1932"/>
                    </a:lnTo>
                    <a:lnTo>
                      <a:pt x="1461" y="1902"/>
                    </a:lnTo>
                    <a:lnTo>
                      <a:pt x="1486" y="1873"/>
                    </a:lnTo>
                    <a:lnTo>
                      <a:pt x="1703" y="1657"/>
                    </a:lnTo>
                    <a:lnTo>
                      <a:pt x="1746" y="1612"/>
                    </a:lnTo>
                    <a:lnTo>
                      <a:pt x="1952" y="1407"/>
                    </a:lnTo>
                    <a:lnTo>
                      <a:pt x="1376" y="1407"/>
                    </a:lnTo>
                    <a:lnTo>
                      <a:pt x="1301" y="1408"/>
                    </a:lnTo>
                    <a:lnTo>
                      <a:pt x="252" y="1408"/>
                    </a:lnTo>
                    <a:lnTo>
                      <a:pt x="211" y="1405"/>
                    </a:lnTo>
                    <a:lnTo>
                      <a:pt x="173" y="1396"/>
                    </a:lnTo>
                    <a:lnTo>
                      <a:pt x="137" y="1380"/>
                    </a:lnTo>
                    <a:lnTo>
                      <a:pt x="103" y="1359"/>
                    </a:lnTo>
                    <a:lnTo>
                      <a:pt x="74" y="1335"/>
                    </a:lnTo>
                    <a:lnTo>
                      <a:pt x="49" y="1305"/>
                    </a:lnTo>
                    <a:lnTo>
                      <a:pt x="28" y="1271"/>
                    </a:lnTo>
                    <a:lnTo>
                      <a:pt x="12" y="1235"/>
                    </a:lnTo>
                    <a:lnTo>
                      <a:pt x="3" y="1197"/>
                    </a:lnTo>
                    <a:lnTo>
                      <a:pt x="0" y="1156"/>
                    </a:lnTo>
                    <a:lnTo>
                      <a:pt x="3" y="1115"/>
                    </a:lnTo>
                    <a:lnTo>
                      <a:pt x="12" y="1077"/>
                    </a:lnTo>
                    <a:lnTo>
                      <a:pt x="28" y="1041"/>
                    </a:lnTo>
                    <a:lnTo>
                      <a:pt x="49" y="1007"/>
                    </a:lnTo>
                    <a:lnTo>
                      <a:pt x="74" y="978"/>
                    </a:lnTo>
                    <a:lnTo>
                      <a:pt x="103" y="953"/>
                    </a:lnTo>
                    <a:lnTo>
                      <a:pt x="136" y="932"/>
                    </a:lnTo>
                    <a:lnTo>
                      <a:pt x="172" y="917"/>
                    </a:lnTo>
                    <a:lnTo>
                      <a:pt x="211" y="907"/>
                    </a:lnTo>
                    <a:lnTo>
                      <a:pt x="252" y="904"/>
                    </a:lnTo>
                    <a:lnTo>
                      <a:pt x="1230" y="904"/>
                    </a:lnTo>
                    <a:lnTo>
                      <a:pt x="1306" y="903"/>
                    </a:lnTo>
                    <a:lnTo>
                      <a:pt x="1951" y="903"/>
                    </a:lnTo>
                    <a:lnTo>
                      <a:pt x="1945" y="897"/>
                    </a:lnTo>
                    <a:lnTo>
                      <a:pt x="1940" y="892"/>
                    </a:lnTo>
                    <a:lnTo>
                      <a:pt x="1934" y="886"/>
                    </a:lnTo>
                    <a:lnTo>
                      <a:pt x="1902" y="854"/>
                    </a:lnTo>
                    <a:lnTo>
                      <a:pt x="1887" y="839"/>
                    </a:lnTo>
                    <a:lnTo>
                      <a:pt x="1869" y="822"/>
                    </a:lnTo>
                    <a:lnTo>
                      <a:pt x="1850" y="801"/>
                    </a:lnTo>
                    <a:lnTo>
                      <a:pt x="1827" y="779"/>
                    </a:lnTo>
                    <a:lnTo>
                      <a:pt x="1801" y="754"/>
                    </a:lnTo>
                    <a:lnTo>
                      <a:pt x="1706" y="659"/>
                    </a:lnTo>
                    <a:lnTo>
                      <a:pt x="1669" y="621"/>
                    </a:lnTo>
                    <a:lnTo>
                      <a:pt x="1626" y="579"/>
                    </a:lnTo>
                    <a:lnTo>
                      <a:pt x="1581" y="532"/>
                    </a:lnTo>
                    <a:lnTo>
                      <a:pt x="1478" y="430"/>
                    </a:lnTo>
                    <a:lnTo>
                      <a:pt x="1453" y="401"/>
                    </a:lnTo>
                    <a:lnTo>
                      <a:pt x="1434" y="371"/>
                    </a:lnTo>
                    <a:lnTo>
                      <a:pt x="1419" y="338"/>
                    </a:lnTo>
                    <a:lnTo>
                      <a:pt x="1410" y="304"/>
                    </a:lnTo>
                    <a:lnTo>
                      <a:pt x="1405" y="269"/>
                    </a:lnTo>
                    <a:lnTo>
                      <a:pt x="1405" y="234"/>
                    </a:lnTo>
                    <a:lnTo>
                      <a:pt x="1410" y="199"/>
                    </a:lnTo>
                    <a:lnTo>
                      <a:pt x="1419" y="165"/>
                    </a:lnTo>
                    <a:lnTo>
                      <a:pt x="1434" y="132"/>
                    </a:lnTo>
                    <a:lnTo>
                      <a:pt x="1453" y="102"/>
                    </a:lnTo>
                    <a:lnTo>
                      <a:pt x="1478" y="74"/>
                    </a:lnTo>
                    <a:lnTo>
                      <a:pt x="1506" y="49"/>
                    </a:lnTo>
                    <a:lnTo>
                      <a:pt x="1537" y="30"/>
                    </a:lnTo>
                    <a:lnTo>
                      <a:pt x="1570" y="15"/>
                    </a:lnTo>
                    <a:lnTo>
                      <a:pt x="1604" y="6"/>
                    </a:lnTo>
                    <a:lnTo>
                      <a:pt x="1639" y="0"/>
                    </a:lnTo>
                    <a:close/>
                  </a:path>
                </a:pathLst>
              </a:custGeom>
              <a:solidFill>
                <a:srgbClr val="5683BA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ko-KR" altLang="en-US" sz="2000">
                  <a:solidFill>
                    <a:schemeClr val="accent2">
                      <a:lumMod val="75000"/>
                    </a:schemeClr>
                  </a:solidFill>
                  <a:latin typeface="굴림" charset="-127"/>
                  <a:ea typeface="굴림" charset="-127"/>
                </a:endParaRPr>
              </a:p>
            </p:txBody>
          </p:sp>
          <p:sp>
            <p:nvSpPr>
              <p:cNvPr id="61" name="Rectangle 3"/>
              <p:cNvSpPr>
                <a:spLocks noChangeArrowheads="1"/>
              </p:cNvSpPr>
              <p:nvPr/>
            </p:nvSpPr>
            <p:spPr bwMode="auto">
              <a:xfrm>
                <a:off x="4932040" y="3068960"/>
                <a:ext cx="3672409" cy="424333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lIns="0" tIns="0" rIns="0" bIns="0">
                <a:spAutoFit/>
                <a:scene3d>
                  <a:camera prst="orthographicFront"/>
                  <a:lightRig rig="threePt" dir="t"/>
                </a:scene3d>
                <a:sp3d>
                  <a:bevelT w="1270"/>
                </a:sp3d>
              </a:bodyPr>
              <a:lstStyle/>
              <a:p>
                <a:pPr marL="209550" indent="-209550" defTabSz="1330325" eaLnBrk="0" latinLnBrk="0" hangingPunct="0">
                  <a:lnSpc>
                    <a:spcPct val="180000"/>
                  </a:lnSpc>
                  <a:spcAft>
                    <a:spcPts val="600"/>
                  </a:spcAft>
                  <a:buClr>
                    <a:srgbClr val="D0A660"/>
                  </a:buClr>
                  <a:buSzPct val="100000"/>
                  <a:defRPr/>
                </a:pPr>
                <a:r>
                  <a:rPr lang="ko-KR" altLang="en-US" b="1" kern="0" spc="-150" dirty="0" smtClean="0">
                    <a:solidFill>
                      <a:schemeClr val="accent2">
                        <a:lumMod val="75000"/>
                      </a:schemeClr>
                    </a:solidFill>
                    <a:latin typeface="맑은 고딕" pitchFamily="50" charset="-127"/>
                    <a:ea typeface="맑은 고딕" pitchFamily="50" charset="-127"/>
                  </a:rPr>
                  <a:t>수요자 중심의 맞춤형 교육 운영</a:t>
                </a:r>
                <a:endParaRPr lang="en-US" altLang="ko-KR" b="1" kern="0" spc="-150" dirty="0">
                  <a:solidFill>
                    <a:schemeClr val="accent2">
                      <a:lumMod val="75000"/>
                    </a:schemeClr>
                  </a:solidFill>
                  <a:latin typeface="맑은 고딕" pitchFamily="50" charset="-127"/>
                  <a:ea typeface="맑은 고딕" pitchFamily="50" charset="-127"/>
                </a:endParaRPr>
              </a:p>
            </p:txBody>
          </p:sp>
        </p:grpSp>
        <p:grpSp>
          <p:nvGrpSpPr>
            <p:cNvPr id="85" name="그룹 84"/>
            <p:cNvGrpSpPr/>
            <p:nvPr/>
          </p:nvGrpSpPr>
          <p:grpSpPr>
            <a:xfrm>
              <a:off x="1835696" y="4548835"/>
              <a:ext cx="5290882" cy="424283"/>
              <a:chOff x="1835696" y="4548835"/>
              <a:chExt cx="5290882" cy="424283"/>
            </a:xfrm>
          </p:grpSpPr>
          <p:sp>
            <p:nvSpPr>
              <p:cNvPr id="72" name="Freeform 528"/>
              <p:cNvSpPr>
                <a:spLocks/>
              </p:cNvSpPr>
              <p:nvPr/>
            </p:nvSpPr>
            <p:spPr bwMode="auto">
              <a:xfrm rot="10800000" flipH="1">
                <a:off x="1835696" y="4759011"/>
                <a:ext cx="243312" cy="150813"/>
              </a:xfrm>
              <a:custGeom>
                <a:avLst/>
                <a:gdLst/>
                <a:ahLst/>
                <a:cxnLst>
                  <a:cxn ang="0">
                    <a:pos x="1674" y="0"/>
                  </a:cxn>
                  <a:cxn ang="0">
                    <a:pos x="1743" y="15"/>
                  </a:cxn>
                  <a:cxn ang="0">
                    <a:pos x="1806" y="49"/>
                  </a:cxn>
                  <a:cxn ang="0">
                    <a:pos x="2738" y="978"/>
                  </a:cxn>
                  <a:cxn ang="0">
                    <a:pos x="2782" y="1036"/>
                  </a:cxn>
                  <a:cxn ang="0">
                    <a:pos x="2806" y="1103"/>
                  </a:cxn>
                  <a:cxn ang="0">
                    <a:pos x="2812" y="1173"/>
                  </a:cxn>
                  <a:cxn ang="0">
                    <a:pos x="2797" y="1242"/>
                  </a:cxn>
                  <a:cxn ang="0">
                    <a:pos x="2763" y="1305"/>
                  </a:cxn>
                  <a:cxn ang="0">
                    <a:pos x="1842" y="2229"/>
                  </a:cxn>
                  <a:cxn ang="0">
                    <a:pos x="1783" y="2273"/>
                  </a:cxn>
                  <a:cxn ang="0">
                    <a:pos x="1717" y="2297"/>
                  </a:cxn>
                  <a:cxn ang="0">
                    <a:pos x="1647" y="2303"/>
                  </a:cxn>
                  <a:cxn ang="0">
                    <a:pos x="1578" y="2288"/>
                  </a:cxn>
                  <a:cxn ang="0">
                    <a:pos x="1514" y="2254"/>
                  </a:cxn>
                  <a:cxn ang="0">
                    <a:pos x="1461" y="2201"/>
                  </a:cxn>
                  <a:cxn ang="0">
                    <a:pos x="1427" y="2138"/>
                  </a:cxn>
                  <a:cxn ang="0">
                    <a:pos x="1413" y="2069"/>
                  </a:cxn>
                  <a:cxn ang="0">
                    <a:pos x="1418" y="1999"/>
                  </a:cxn>
                  <a:cxn ang="0">
                    <a:pos x="1442" y="1932"/>
                  </a:cxn>
                  <a:cxn ang="0">
                    <a:pos x="1486" y="1873"/>
                  </a:cxn>
                  <a:cxn ang="0">
                    <a:pos x="1746" y="1612"/>
                  </a:cxn>
                  <a:cxn ang="0">
                    <a:pos x="1376" y="1407"/>
                  </a:cxn>
                  <a:cxn ang="0">
                    <a:pos x="252" y="1408"/>
                  </a:cxn>
                  <a:cxn ang="0">
                    <a:pos x="173" y="1396"/>
                  </a:cxn>
                  <a:cxn ang="0">
                    <a:pos x="103" y="1359"/>
                  </a:cxn>
                  <a:cxn ang="0">
                    <a:pos x="49" y="1305"/>
                  </a:cxn>
                  <a:cxn ang="0">
                    <a:pos x="12" y="1235"/>
                  </a:cxn>
                  <a:cxn ang="0">
                    <a:pos x="0" y="1156"/>
                  </a:cxn>
                  <a:cxn ang="0">
                    <a:pos x="12" y="1077"/>
                  </a:cxn>
                  <a:cxn ang="0">
                    <a:pos x="49" y="1007"/>
                  </a:cxn>
                  <a:cxn ang="0">
                    <a:pos x="103" y="953"/>
                  </a:cxn>
                  <a:cxn ang="0">
                    <a:pos x="172" y="917"/>
                  </a:cxn>
                  <a:cxn ang="0">
                    <a:pos x="252" y="904"/>
                  </a:cxn>
                  <a:cxn ang="0">
                    <a:pos x="1306" y="903"/>
                  </a:cxn>
                  <a:cxn ang="0">
                    <a:pos x="1945" y="897"/>
                  </a:cxn>
                  <a:cxn ang="0">
                    <a:pos x="1934" y="886"/>
                  </a:cxn>
                  <a:cxn ang="0">
                    <a:pos x="1887" y="839"/>
                  </a:cxn>
                  <a:cxn ang="0">
                    <a:pos x="1850" y="801"/>
                  </a:cxn>
                  <a:cxn ang="0">
                    <a:pos x="1801" y="754"/>
                  </a:cxn>
                  <a:cxn ang="0">
                    <a:pos x="1669" y="621"/>
                  </a:cxn>
                  <a:cxn ang="0">
                    <a:pos x="1581" y="532"/>
                  </a:cxn>
                  <a:cxn ang="0">
                    <a:pos x="1453" y="401"/>
                  </a:cxn>
                  <a:cxn ang="0">
                    <a:pos x="1419" y="338"/>
                  </a:cxn>
                  <a:cxn ang="0">
                    <a:pos x="1405" y="269"/>
                  </a:cxn>
                  <a:cxn ang="0">
                    <a:pos x="1410" y="199"/>
                  </a:cxn>
                  <a:cxn ang="0">
                    <a:pos x="1434" y="132"/>
                  </a:cxn>
                  <a:cxn ang="0">
                    <a:pos x="1478" y="74"/>
                  </a:cxn>
                  <a:cxn ang="0">
                    <a:pos x="1537" y="30"/>
                  </a:cxn>
                  <a:cxn ang="0">
                    <a:pos x="1604" y="6"/>
                  </a:cxn>
                </a:cxnLst>
                <a:rect l="0" t="0" r="r" b="b"/>
                <a:pathLst>
                  <a:path w="2812" h="2303">
                    <a:moveTo>
                      <a:pt x="1639" y="0"/>
                    </a:moveTo>
                    <a:lnTo>
                      <a:pt x="1674" y="0"/>
                    </a:lnTo>
                    <a:lnTo>
                      <a:pt x="1709" y="6"/>
                    </a:lnTo>
                    <a:lnTo>
                      <a:pt x="1743" y="15"/>
                    </a:lnTo>
                    <a:lnTo>
                      <a:pt x="1775" y="30"/>
                    </a:lnTo>
                    <a:lnTo>
                      <a:pt x="1806" y="49"/>
                    </a:lnTo>
                    <a:lnTo>
                      <a:pt x="1834" y="74"/>
                    </a:lnTo>
                    <a:lnTo>
                      <a:pt x="2738" y="978"/>
                    </a:lnTo>
                    <a:lnTo>
                      <a:pt x="2763" y="1006"/>
                    </a:lnTo>
                    <a:lnTo>
                      <a:pt x="2782" y="1036"/>
                    </a:lnTo>
                    <a:lnTo>
                      <a:pt x="2797" y="1069"/>
                    </a:lnTo>
                    <a:lnTo>
                      <a:pt x="2806" y="1103"/>
                    </a:lnTo>
                    <a:lnTo>
                      <a:pt x="2812" y="1138"/>
                    </a:lnTo>
                    <a:lnTo>
                      <a:pt x="2812" y="1173"/>
                    </a:lnTo>
                    <a:lnTo>
                      <a:pt x="2806" y="1208"/>
                    </a:lnTo>
                    <a:lnTo>
                      <a:pt x="2797" y="1242"/>
                    </a:lnTo>
                    <a:lnTo>
                      <a:pt x="2782" y="1275"/>
                    </a:lnTo>
                    <a:lnTo>
                      <a:pt x="2763" y="1305"/>
                    </a:lnTo>
                    <a:lnTo>
                      <a:pt x="2738" y="1333"/>
                    </a:lnTo>
                    <a:lnTo>
                      <a:pt x="1842" y="2229"/>
                    </a:lnTo>
                    <a:lnTo>
                      <a:pt x="1814" y="2254"/>
                    </a:lnTo>
                    <a:lnTo>
                      <a:pt x="1783" y="2273"/>
                    </a:lnTo>
                    <a:lnTo>
                      <a:pt x="1750" y="2288"/>
                    </a:lnTo>
                    <a:lnTo>
                      <a:pt x="1717" y="2297"/>
                    </a:lnTo>
                    <a:lnTo>
                      <a:pt x="1682" y="2303"/>
                    </a:lnTo>
                    <a:lnTo>
                      <a:pt x="1647" y="2303"/>
                    </a:lnTo>
                    <a:lnTo>
                      <a:pt x="1611" y="2297"/>
                    </a:lnTo>
                    <a:lnTo>
                      <a:pt x="1578" y="2288"/>
                    </a:lnTo>
                    <a:lnTo>
                      <a:pt x="1545" y="2273"/>
                    </a:lnTo>
                    <a:lnTo>
                      <a:pt x="1514" y="2254"/>
                    </a:lnTo>
                    <a:lnTo>
                      <a:pt x="1486" y="2229"/>
                    </a:lnTo>
                    <a:lnTo>
                      <a:pt x="1461" y="2201"/>
                    </a:lnTo>
                    <a:lnTo>
                      <a:pt x="1442" y="2171"/>
                    </a:lnTo>
                    <a:lnTo>
                      <a:pt x="1427" y="2138"/>
                    </a:lnTo>
                    <a:lnTo>
                      <a:pt x="1418" y="2104"/>
                    </a:lnTo>
                    <a:lnTo>
                      <a:pt x="1413" y="2069"/>
                    </a:lnTo>
                    <a:lnTo>
                      <a:pt x="1413" y="2034"/>
                    </a:lnTo>
                    <a:lnTo>
                      <a:pt x="1418" y="1999"/>
                    </a:lnTo>
                    <a:lnTo>
                      <a:pt x="1427" y="1965"/>
                    </a:lnTo>
                    <a:lnTo>
                      <a:pt x="1442" y="1932"/>
                    </a:lnTo>
                    <a:lnTo>
                      <a:pt x="1461" y="1902"/>
                    </a:lnTo>
                    <a:lnTo>
                      <a:pt x="1486" y="1873"/>
                    </a:lnTo>
                    <a:lnTo>
                      <a:pt x="1703" y="1657"/>
                    </a:lnTo>
                    <a:lnTo>
                      <a:pt x="1746" y="1612"/>
                    </a:lnTo>
                    <a:lnTo>
                      <a:pt x="1952" y="1407"/>
                    </a:lnTo>
                    <a:lnTo>
                      <a:pt x="1376" y="1407"/>
                    </a:lnTo>
                    <a:lnTo>
                      <a:pt x="1301" y="1408"/>
                    </a:lnTo>
                    <a:lnTo>
                      <a:pt x="252" y="1408"/>
                    </a:lnTo>
                    <a:lnTo>
                      <a:pt x="211" y="1405"/>
                    </a:lnTo>
                    <a:lnTo>
                      <a:pt x="173" y="1396"/>
                    </a:lnTo>
                    <a:lnTo>
                      <a:pt x="137" y="1380"/>
                    </a:lnTo>
                    <a:lnTo>
                      <a:pt x="103" y="1359"/>
                    </a:lnTo>
                    <a:lnTo>
                      <a:pt x="74" y="1335"/>
                    </a:lnTo>
                    <a:lnTo>
                      <a:pt x="49" y="1305"/>
                    </a:lnTo>
                    <a:lnTo>
                      <a:pt x="28" y="1271"/>
                    </a:lnTo>
                    <a:lnTo>
                      <a:pt x="12" y="1235"/>
                    </a:lnTo>
                    <a:lnTo>
                      <a:pt x="3" y="1197"/>
                    </a:lnTo>
                    <a:lnTo>
                      <a:pt x="0" y="1156"/>
                    </a:lnTo>
                    <a:lnTo>
                      <a:pt x="3" y="1115"/>
                    </a:lnTo>
                    <a:lnTo>
                      <a:pt x="12" y="1077"/>
                    </a:lnTo>
                    <a:lnTo>
                      <a:pt x="28" y="1041"/>
                    </a:lnTo>
                    <a:lnTo>
                      <a:pt x="49" y="1007"/>
                    </a:lnTo>
                    <a:lnTo>
                      <a:pt x="74" y="978"/>
                    </a:lnTo>
                    <a:lnTo>
                      <a:pt x="103" y="953"/>
                    </a:lnTo>
                    <a:lnTo>
                      <a:pt x="136" y="932"/>
                    </a:lnTo>
                    <a:lnTo>
                      <a:pt x="172" y="917"/>
                    </a:lnTo>
                    <a:lnTo>
                      <a:pt x="211" y="907"/>
                    </a:lnTo>
                    <a:lnTo>
                      <a:pt x="252" y="904"/>
                    </a:lnTo>
                    <a:lnTo>
                      <a:pt x="1230" y="904"/>
                    </a:lnTo>
                    <a:lnTo>
                      <a:pt x="1306" y="903"/>
                    </a:lnTo>
                    <a:lnTo>
                      <a:pt x="1951" y="903"/>
                    </a:lnTo>
                    <a:lnTo>
                      <a:pt x="1945" y="897"/>
                    </a:lnTo>
                    <a:lnTo>
                      <a:pt x="1940" y="892"/>
                    </a:lnTo>
                    <a:lnTo>
                      <a:pt x="1934" y="886"/>
                    </a:lnTo>
                    <a:lnTo>
                      <a:pt x="1902" y="854"/>
                    </a:lnTo>
                    <a:lnTo>
                      <a:pt x="1887" y="839"/>
                    </a:lnTo>
                    <a:lnTo>
                      <a:pt x="1869" y="822"/>
                    </a:lnTo>
                    <a:lnTo>
                      <a:pt x="1850" y="801"/>
                    </a:lnTo>
                    <a:lnTo>
                      <a:pt x="1827" y="779"/>
                    </a:lnTo>
                    <a:lnTo>
                      <a:pt x="1801" y="754"/>
                    </a:lnTo>
                    <a:lnTo>
                      <a:pt x="1706" y="659"/>
                    </a:lnTo>
                    <a:lnTo>
                      <a:pt x="1669" y="621"/>
                    </a:lnTo>
                    <a:lnTo>
                      <a:pt x="1626" y="579"/>
                    </a:lnTo>
                    <a:lnTo>
                      <a:pt x="1581" y="532"/>
                    </a:lnTo>
                    <a:lnTo>
                      <a:pt x="1478" y="430"/>
                    </a:lnTo>
                    <a:lnTo>
                      <a:pt x="1453" y="401"/>
                    </a:lnTo>
                    <a:lnTo>
                      <a:pt x="1434" y="371"/>
                    </a:lnTo>
                    <a:lnTo>
                      <a:pt x="1419" y="338"/>
                    </a:lnTo>
                    <a:lnTo>
                      <a:pt x="1410" y="304"/>
                    </a:lnTo>
                    <a:lnTo>
                      <a:pt x="1405" y="269"/>
                    </a:lnTo>
                    <a:lnTo>
                      <a:pt x="1405" y="234"/>
                    </a:lnTo>
                    <a:lnTo>
                      <a:pt x="1410" y="199"/>
                    </a:lnTo>
                    <a:lnTo>
                      <a:pt x="1419" y="165"/>
                    </a:lnTo>
                    <a:lnTo>
                      <a:pt x="1434" y="132"/>
                    </a:lnTo>
                    <a:lnTo>
                      <a:pt x="1453" y="102"/>
                    </a:lnTo>
                    <a:lnTo>
                      <a:pt x="1478" y="74"/>
                    </a:lnTo>
                    <a:lnTo>
                      <a:pt x="1506" y="49"/>
                    </a:lnTo>
                    <a:lnTo>
                      <a:pt x="1537" y="30"/>
                    </a:lnTo>
                    <a:lnTo>
                      <a:pt x="1570" y="15"/>
                    </a:lnTo>
                    <a:lnTo>
                      <a:pt x="1604" y="6"/>
                    </a:lnTo>
                    <a:lnTo>
                      <a:pt x="1639" y="0"/>
                    </a:lnTo>
                    <a:close/>
                  </a:path>
                </a:pathLst>
              </a:custGeom>
              <a:solidFill>
                <a:srgbClr val="5683BA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ko-KR" altLang="en-US" sz="2000">
                  <a:solidFill>
                    <a:schemeClr val="accent2">
                      <a:lumMod val="75000"/>
                    </a:schemeClr>
                  </a:solidFill>
                  <a:latin typeface="굴림" charset="-127"/>
                  <a:ea typeface="굴림" charset="-127"/>
                </a:endParaRPr>
              </a:p>
            </p:txBody>
          </p:sp>
          <p:sp>
            <p:nvSpPr>
              <p:cNvPr id="73" name="Rectangle 3"/>
              <p:cNvSpPr>
                <a:spLocks noChangeArrowheads="1"/>
              </p:cNvSpPr>
              <p:nvPr/>
            </p:nvSpPr>
            <p:spPr bwMode="auto">
              <a:xfrm>
                <a:off x="2220812" y="4548835"/>
                <a:ext cx="4905766" cy="424283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lIns="0" tIns="0" rIns="0" bIns="0">
                <a:spAutoFit/>
                <a:scene3d>
                  <a:camera prst="orthographicFront"/>
                  <a:lightRig rig="threePt" dir="t"/>
                </a:scene3d>
                <a:sp3d>
                  <a:bevelT w="1270"/>
                </a:sp3d>
              </a:bodyPr>
              <a:lstStyle/>
              <a:p>
                <a:pPr marL="209550" indent="-209550" defTabSz="1330325" eaLnBrk="0" latinLnBrk="0" hangingPunct="0">
                  <a:lnSpc>
                    <a:spcPct val="180000"/>
                  </a:lnSpc>
                  <a:spcAft>
                    <a:spcPts val="600"/>
                  </a:spcAft>
                  <a:buClr>
                    <a:srgbClr val="D0A660"/>
                  </a:buClr>
                  <a:buSzPct val="100000"/>
                  <a:defRPr/>
                </a:pPr>
                <a:r>
                  <a:rPr lang="ko-KR" altLang="en-US" b="1" kern="0" spc="-150" dirty="0" smtClean="0">
                    <a:solidFill>
                      <a:schemeClr val="accent2">
                        <a:lumMod val="75000"/>
                      </a:schemeClr>
                    </a:solidFill>
                    <a:latin typeface="맑은 고딕" pitchFamily="50" charset="-127"/>
                    <a:ea typeface="맑은 고딕" pitchFamily="50" charset="-127"/>
                  </a:rPr>
                  <a:t>연계 기관과 지역주민 </a:t>
                </a:r>
                <a:r>
                  <a:rPr lang="en-US" altLang="ko-KR" b="1" kern="0" spc="-150" dirty="0" smtClean="0">
                    <a:solidFill>
                      <a:schemeClr val="accent2">
                        <a:lumMod val="75000"/>
                      </a:schemeClr>
                    </a:solidFill>
                    <a:latin typeface="맑은 고딕" pitchFamily="50" charset="-127"/>
                    <a:ea typeface="맑은 고딕" pitchFamily="50" charset="-127"/>
                  </a:rPr>
                  <a:t>-  </a:t>
                </a:r>
                <a:r>
                  <a:rPr lang="ko-KR" altLang="en-US" b="1" kern="0" spc="-150" dirty="0" err="1" smtClean="0">
                    <a:solidFill>
                      <a:schemeClr val="accent2">
                        <a:lumMod val="75000"/>
                      </a:schemeClr>
                    </a:solidFill>
                    <a:latin typeface="맑은 고딕" pitchFamily="50" charset="-127"/>
                    <a:ea typeface="맑은 고딕" pitchFamily="50" charset="-127"/>
                  </a:rPr>
                  <a:t>암센터의</a:t>
                </a:r>
                <a:r>
                  <a:rPr lang="ko-KR" altLang="en-US" b="1" kern="0" spc="-150" dirty="0" smtClean="0">
                    <a:solidFill>
                      <a:schemeClr val="accent2">
                        <a:lumMod val="75000"/>
                      </a:schemeClr>
                    </a:solidFill>
                    <a:latin typeface="맑은 고딕" pitchFamily="50" charset="-127"/>
                    <a:ea typeface="맑은 고딕" pitchFamily="50" charset="-127"/>
                  </a:rPr>
                  <a:t> 욕구 충족 </a:t>
                </a:r>
                <a:endParaRPr lang="en-US" altLang="ko-KR" b="1" kern="0" spc="-150" dirty="0">
                  <a:solidFill>
                    <a:schemeClr val="accent2">
                      <a:lumMod val="75000"/>
                    </a:schemeClr>
                  </a:solidFill>
                  <a:latin typeface="맑은 고딕" pitchFamily="50" charset="-127"/>
                  <a:ea typeface="맑은 고딕" pitchFamily="50" charset="-127"/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25"/>
          <p:cNvGrpSpPr>
            <a:grpSpLocks/>
          </p:cNvGrpSpPr>
          <p:nvPr/>
        </p:nvGrpSpPr>
        <p:grpSpPr bwMode="auto">
          <a:xfrm>
            <a:off x="0" y="206375"/>
            <a:ext cx="8100392" cy="638175"/>
            <a:chOff x="-21624" y="206191"/>
            <a:chExt cx="3491217" cy="638748"/>
          </a:xfrm>
        </p:grpSpPr>
        <p:sp>
          <p:nvSpPr>
            <p:cNvPr id="8" name="양쪽 모서리가 둥근 사각형 7"/>
            <p:cNvSpPr/>
            <p:nvPr/>
          </p:nvSpPr>
          <p:spPr bwMode="auto">
            <a:xfrm rot="16200000">
              <a:off x="1404611" y="-1220044"/>
              <a:ext cx="638748" cy="3491217"/>
            </a:xfrm>
            <a:prstGeom prst="round2SameRect">
              <a:avLst>
                <a:gd name="adj1" fmla="val 0"/>
                <a:gd name="adj2" fmla="val 50000"/>
              </a:avLst>
            </a:prstGeom>
            <a:solidFill>
              <a:srgbClr val="002060"/>
            </a:solidFill>
            <a:ln>
              <a:noFill/>
            </a:ln>
            <a:effectLst>
              <a:innerShdw blurRad="63500" dist="50800" dir="5400000">
                <a:prstClr val="black">
                  <a:alpha val="38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9" name="직사각형 8"/>
            <p:cNvSpPr/>
            <p:nvPr/>
          </p:nvSpPr>
          <p:spPr bwMode="auto">
            <a:xfrm>
              <a:off x="-21624" y="225258"/>
              <a:ext cx="3411663" cy="52369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42900" indent="-34290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ko-KR" altLang="en-US" sz="2800" spc="-15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itchFamily="18" charset="-127"/>
                  <a:ea typeface="HY헤드라인M" pitchFamily="18" charset="-127"/>
                </a:rPr>
                <a:t>장애요인이나 문제점</a:t>
              </a:r>
              <a:r>
                <a:rPr lang="en-US" altLang="ko-KR" sz="2800" spc="-15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itchFamily="18" charset="-127"/>
                  <a:ea typeface="HY헤드라인M" pitchFamily="18" charset="-127"/>
                </a:rPr>
                <a:t>, </a:t>
              </a:r>
              <a:r>
                <a:rPr lang="ko-KR" altLang="en-US" sz="2800" spc="-15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itchFamily="18" charset="-127"/>
                  <a:ea typeface="HY헤드라인M" pitchFamily="18" charset="-127"/>
                </a:rPr>
                <a:t>발전방안</a:t>
              </a:r>
              <a:endParaRPr kumimoji="0" lang="ko-KR" altLang="en-US" sz="2800" spc="-15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grpSp>
        <p:nvGrpSpPr>
          <p:cNvPr id="3" name="그룹 71"/>
          <p:cNvGrpSpPr>
            <a:grpSpLocks/>
          </p:cNvGrpSpPr>
          <p:nvPr/>
        </p:nvGrpSpPr>
        <p:grpSpPr bwMode="auto">
          <a:xfrm>
            <a:off x="760413" y="1042988"/>
            <a:ext cx="7621587" cy="741362"/>
            <a:chOff x="760413" y="1042987"/>
            <a:chExt cx="7621587" cy="741363"/>
          </a:xfrm>
        </p:grpSpPr>
        <p:pic>
          <p:nvPicPr>
            <p:cNvPr id="11" name="Picture 2" descr="I:\01_프레젠테이션\00_프리03\201303_02 닥터_보건복지부\PSD\IMG\bar04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760413" y="1042987"/>
              <a:ext cx="7621587" cy="741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2" name="모서리가 둥근 직사각형 11"/>
            <p:cNvSpPr/>
            <p:nvPr/>
          </p:nvSpPr>
          <p:spPr>
            <a:xfrm>
              <a:off x="903287" y="1163060"/>
              <a:ext cx="7335838" cy="476726"/>
            </a:xfrm>
            <a:prstGeom prst="round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  <a:scene3d>
                <a:camera prst="orthographicFront"/>
                <a:lightRig rig="harsh" dir="tl"/>
              </a:scene3d>
              <a:sp3d prstMaterial="flat">
                <a:bevelT w="0" h="0" prst="artDeco"/>
                <a:extrusionClr>
                  <a:schemeClr val="bg1"/>
                </a:extrusionClr>
                <a:contourClr>
                  <a:schemeClr val="bg1"/>
                </a:contourClr>
              </a:sp3d>
            </a:bodyPr>
            <a:lstStyle/>
            <a:p>
              <a:pPr algn="ctr">
                <a:defRPr/>
              </a:pPr>
              <a:r>
                <a:rPr lang="ko-KR" altLang="en-US" sz="2800" b="1" spc="-150" dirty="0" smtClean="0">
                  <a:ln w="11430">
                    <a:noFill/>
                  </a:ln>
                  <a:gradFill>
                    <a:gsLst>
                      <a:gs pos="0">
                        <a:srgbClr val="1E78E6"/>
                      </a:gs>
                      <a:gs pos="50000">
                        <a:srgbClr val="112DA3"/>
                      </a:gs>
                      <a:gs pos="100000">
                        <a:srgbClr val="1F2D5B"/>
                      </a:gs>
                    </a:gsLst>
                    <a:lin ang="5400000" scaled="0"/>
                  </a:gradFill>
                  <a:latin typeface="맑은 고딕" pitchFamily="50" charset="-127"/>
                  <a:ea typeface="맑은 고딕" pitchFamily="50" charset="-127"/>
                  <a:cs typeface="Arial" pitchFamily="34" charset="0"/>
                </a:rPr>
                <a:t>암 </a:t>
              </a:r>
              <a:r>
                <a:rPr lang="ko-KR" altLang="en-US" sz="2800" b="1" spc="-150" dirty="0" err="1" smtClean="0">
                  <a:ln w="11430">
                    <a:noFill/>
                  </a:ln>
                  <a:gradFill>
                    <a:gsLst>
                      <a:gs pos="0">
                        <a:srgbClr val="1E78E6"/>
                      </a:gs>
                      <a:gs pos="50000">
                        <a:srgbClr val="112DA3"/>
                      </a:gs>
                      <a:gs pos="100000">
                        <a:srgbClr val="1F2D5B"/>
                      </a:gs>
                    </a:gsLst>
                    <a:lin ang="5400000" scaled="0"/>
                  </a:gradFill>
                  <a:latin typeface="맑은 고딕" pitchFamily="50" charset="-127"/>
                  <a:ea typeface="맑은 고딕" pitchFamily="50" charset="-127"/>
                  <a:cs typeface="Arial" pitchFamily="34" charset="0"/>
                </a:rPr>
                <a:t>검진율</a:t>
              </a:r>
              <a:r>
                <a:rPr lang="ko-KR" altLang="en-US" sz="2800" b="1" spc="-150" dirty="0" smtClean="0">
                  <a:ln w="11430">
                    <a:noFill/>
                  </a:ln>
                  <a:gradFill>
                    <a:gsLst>
                      <a:gs pos="0">
                        <a:srgbClr val="1E78E6"/>
                      </a:gs>
                      <a:gs pos="50000">
                        <a:srgbClr val="112DA3"/>
                      </a:gs>
                      <a:gs pos="100000">
                        <a:srgbClr val="1F2D5B"/>
                      </a:gs>
                    </a:gsLst>
                    <a:lin ang="5400000" scaled="0"/>
                  </a:gradFill>
                  <a:latin typeface="맑은 고딕" pitchFamily="50" charset="-127"/>
                  <a:ea typeface="맑은 고딕" pitchFamily="50" charset="-127"/>
                  <a:cs typeface="Arial" pitchFamily="34" charset="0"/>
                </a:rPr>
                <a:t> 향상을 위한 기관 연계 교육</a:t>
              </a:r>
              <a:endParaRPr lang="en-US" altLang="ko-KR" sz="2800" b="1" spc="-150" dirty="0" smtClean="0">
                <a:ln w="11430">
                  <a:noFill/>
                </a:ln>
                <a:gradFill>
                  <a:gsLst>
                    <a:gs pos="0">
                      <a:srgbClr val="1E78E6"/>
                    </a:gs>
                    <a:gs pos="50000">
                      <a:srgbClr val="112DA3"/>
                    </a:gs>
                    <a:gs pos="100000">
                      <a:srgbClr val="1F2D5B"/>
                    </a:gs>
                  </a:gsLst>
                  <a:lin ang="5400000" scaled="0"/>
                </a:gradFill>
                <a:latin typeface="맑은 고딕" pitchFamily="50" charset="-127"/>
                <a:ea typeface="맑은 고딕" pitchFamily="50" charset="-127"/>
                <a:cs typeface="Arial" pitchFamily="34" charset="0"/>
              </a:endParaRPr>
            </a:p>
          </p:txBody>
        </p:sp>
      </p:grpSp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174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1748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662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6628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6630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6632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6634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6636" name="Rectangle 1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6638" name="Rectangle 1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6640" name="Rectangle 1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pSp>
        <p:nvGrpSpPr>
          <p:cNvPr id="111" name="그룹 110"/>
          <p:cNvGrpSpPr/>
          <p:nvPr/>
        </p:nvGrpSpPr>
        <p:grpSpPr>
          <a:xfrm>
            <a:off x="717550" y="2060580"/>
            <a:ext cx="3024014" cy="1286416"/>
            <a:chOff x="323850" y="2060580"/>
            <a:chExt cx="3024014" cy="1286416"/>
          </a:xfrm>
        </p:grpSpPr>
        <p:grpSp>
          <p:nvGrpSpPr>
            <p:cNvPr id="98" name="그룹 24"/>
            <p:cNvGrpSpPr>
              <a:grpSpLocks/>
            </p:cNvGrpSpPr>
            <p:nvPr/>
          </p:nvGrpSpPr>
          <p:grpSpPr bwMode="auto">
            <a:xfrm>
              <a:off x="323850" y="2060580"/>
              <a:ext cx="3024014" cy="1286416"/>
              <a:chOff x="3208060" y="4040171"/>
              <a:chExt cx="2921243" cy="1285572"/>
            </a:xfrm>
          </p:grpSpPr>
          <p:sp>
            <p:nvSpPr>
              <p:cNvPr id="99" name="AutoShape 20"/>
              <p:cNvSpPr>
                <a:spLocks noChangeArrowheads="1"/>
              </p:cNvSpPr>
              <p:nvPr/>
            </p:nvSpPr>
            <p:spPr bwMode="auto">
              <a:xfrm>
                <a:off x="3208060" y="4040171"/>
                <a:ext cx="2849823" cy="360000"/>
              </a:xfrm>
              <a:prstGeom prst="roundRect">
                <a:avLst>
                  <a:gd name="adj" fmla="val 50000"/>
                </a:avLst>
              </a:prstGeom>
              <a:solidFill>
                <a:srgbClr val="5E9C64"/>
              </a:solidFill>
              <a:ln w="539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>
                <a:scene3d>
                  <a:camera prst="orthographicFront"/>
                  <a:lightRig rig="threePt" dir="t"/>
                </a:scene3d>
                <a:sp3d>
                  <a:bevelT w="1270" h="6350"/>
                </a:sp3d>
              </a:bodyPr>
              <a:lstStyle/>
              <a:p>
                <a:pPr algn="ctr" latinLnBrk="0">
                  <a:defRPr/>
                </a:pPr>
                <a:r>
                  <a:rPr lang="ko-KR" altLang="en-US" sz="2000" b="1" spc="-50" dirty="0" smtClean="0">
                    <a:solidFill>
                      <a:schemeClr val="bg1"/>
                    </a:solidFill>
                  </a:rPr>
                  <a:t>인력∙시설 ∙예산 지원 </a:t>
                </a:r>
                <a:endParaRPr lang="ko-KR" altLang="en-US" sz="2000" b="1" spc="-5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00" name="AutoShape 6"/>
              <p:cNvSpPr>
                <a:spLocks noChangeArrowheads="1"/>
              </p:cNvSpPr>
              <p:nvPr/>
            </p:nvSpPr>
            <p:spPr bwMode="auto">
              <a:xfrm>
                <a:off x="3260834" y="4447103"/>
                <a:ext cx="2868469" cy="878640"/>
              </a:xfrm>
              <a:prstGeom prst="roundRect">
                <a:avLst>
                  <a:gd name="adj" fmla="val 9745"/>
                </a:avLst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lIns="0" tIns="0" rIns="0" bIns="0">
                <a:spAutoFit/>
                <a:scene3d>
                  <a:camera prst="orthographicFront"/>
                  <a:lightRig rig="threePt" dir="t"/>
                </a:scene3d>
                <a:sp3d>
                  <a:bevelT w="1270"/>
                </a:sp3d>
              </a:bodyPr>
              <a:lstStyle/>
              <a:p>
                <a:pPr marL="131763" indent="-131763" defTabSz="1330325" eaLnBrk="0" latinLnBrk="0" hangingPunct="0">
                  <a:lnSpc>
                    <a:spcPct val="150000"/>
                  </a:lnSpc>
                  <a:buClr>
                    <a:srgbClr val="D0A660"/>
                  </a:buClr>
                  <a:buSzPct val="100000"/>
                  <a:buFontTx/>
                  <a:buBlip>
                    <a:blip r:embed="rId4"/>
                  </a:buBlip>
                  <a:defRPr/>
                </a:pPr>
                <a:r>
                  <a:rPr lang="ko-KR" altLang="en-US" b="1" kern="0" spc="-5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맑은 고딕" pitchFamily="50" charset="-127"/>
                    <a:ea typeface="맑은 고딕" pitchFamily="50" charset="-127"/>
                  </a:rPr>
                  <a:t>더 많은 지역주민 교육</a:t>
                </a:r>
              </a:p>
              <a:p>
                <a:pPr marL="131763" indent="-131763" defTabSz="1330325" eaLnBrk="0" latinLnBrk="0" hangingPunct="0">
                  <a:lnSpc>
                    <a:spcPct val="150000"/>
                  </a:lnSpc>
                  <a:buClr>
                    <a:srgbClr val="D0A660"/>
                  </a:buClr>
                  <a:buSzPct val="100000"/>
                  <a:buFontTx/>
                  <a:buBlip>
                    <a:blip r:embed="rId4"/>
                  </a:buBlip>
                  <a:defRPr/>
                </a:pPr>
                <a:r>
                  <a:rPr lang="ko-KR" altLang="en-US" b="1" kern="0" spc="-5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맑은 고딕" pitchFamily="50" charset="-127"/>
                    <a:ea typeface="맑은 고딕" pitchFamily="50" charset="-127"/>
                  </a:rPr>
                  <a:t>유관기관의 자체 교육 운영</a:t>
                </a:r>
                <a:endParaRPr lang="ko-KR" altLang="en-US" b="1" kern="0" spc="-5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itchFamily="50" charset="-127"/>
                  <a:ea typeface="맑은 고딕" pitchFamily="50" charset="-127"/>
                </a:endParaRPr>
              </a:p>
            </p:txBody>
          </p:sp>
        </p:grpSp>
        <p:sp>
          <p:nvSpPr>
            <p:cNvPr id="108" name="Freeform 528"/>
            <p:cNvSpPr>
              <a:spLocks/>
            </p:cNvSpPr>
            <p:nvPr/>
          </p:nvSpPr>
          <p:spPr bwMode="auto">
            <a:xfrm>
              <a:off x="433677" y="2170997"/>
              <a:ext cx="183120" cy="150014"/>
            </a:xfrm>
            <a:custGeom>
              <a:avLst/>
              <a:gdLst>
                <a:gd name="T0" fmla="*/ 2147483647 w 2812"/>
                <a:gd name="T1" fmla="*/ 0 h 2303"/>
                <a:gd name="T2" fmla="*/ 2147483647 w 2812"/>
                <a:gd name="T3" fmla="*/ 270037594 h 2303"/>
                <a:gd name="T4" fmla="*/ 2147483647 w 2812"/>
                <a:gd name="T5" fmla="*/ 882254649 h 2303"/>
                <a:gd name="T6" fmla="*/ 2147483647 w 2812"/>
                <a:gd name="T7" fmla="*/ 2147483647 h 2303"/>
                <a:gd name="T8" fmla="*/ 2147483647 w 2812"/>
                <a:gd name="T9" fmla="*/ 2147483647 h 2303"/>
                <a:gd name="T10" fmla="*/ 2147483647 w 2812"/>
                <a:gd name="T11" fmla="*/ 2147483647 h 2303"/>
                <a:gd name="T12" fmla="*/ 2147483647 w 2812"/>
                <a:gd name="T13" fmla="*/ 2147483647 h 2303"/>
                <a:gd name="T14" fmla="*/ 2147483647 w 2812"/>
                <a:gd name="T15" fmla="*/ 2147483647 h 2303"/>
                <a:gd name="T16" fmla="*/ 2147483647 w 2812"/>
                <a:gd name="T17" fmla="*/ 2147483647 h 2303"/>
                <a:gd name="T18" fmla="*/ 2147483647 w 2812"/>
                <a:gd name="T19" fmla="*/ 2147483647 h 2303"/>
                <a:gd name="T20" fmla="*/ 2147483647 w 2812"/>
                <a:gd name="T21" fmla="*/ 2147483647 h 2303"/>
                <a:gd name="T22" fmla="*/ 2147483647 w 2812"/>
                <a:gd name="T23" fmla="*/ 2147483647 h 2303"/>
                <a:gd name="T24" fmla="*/ 2147483647 w 2812"/>
                <a:gd name="T25" fmla="*/ 2147483647 h 2303"/>
                <a:gd name="T26" fmla="*/ 2147483647 w 2812"/>
                <a:gd name="T27" fmla="*/ 2147483647 h 2303"/>
                <a:gd name="T28" fmla="*/ 2147483647 w 2812"/>
                <a:gd name="T29" fmla="*/ 2147483647 h 2303"/>
                <a:gd name="T30" fmla="*/ 2147483647 w 2812"/>
                <a:gd name="T31" fmla="*/ 2147483647 h 2303"/>
                <a:gd name="T32" fmla="*/ 2147483647 w 2812"/>
                <a:gd name="T33" fmla="*/ 2147483647 h 2303"/>
                <a:gd name="T34" fmla="*/ 2147483647 w 2812"/>
                <a:gd name="T35" fmla="*/ 2147483647 h 2303"/>
                <a:gd name="T36" fmla="*/ 2147483647 w 2812"/>
                <a:gd name="T37" fmla="*/ 2147483647 h 2303"/>
                <a:gd name="T38" fmla="*/ 2147483647 w 2812"/>
                <a:gd name="T39" fmla="*/ 2147483647 h 2303"/>
                <a:gd name="T40" fmla="*/ 2147483647 w 2812"/>
                <a:gd name="T41" fmla="*/ 2147483647 h 2303"/>
                <a:gd name="T42" fmla="*/ 2147483647 w 2812"/>
                <a:gd name="T43" fmla="*/ 2147483647 h 2303"/>
                <a:gd name="T44" fmla="*/ 2147483647 w 2812"/>
                <a:gd name="T45" fmla="*/ 2147483647 h 2303"/>
                <a:gd name="T46" fmla="*/ 2147483647 w 2812"/>
                <a:gd name="T47" fmla="*/ 2147483647 h 2303"/>
                <a:gd name="T48" fmla="*/ 2147483647 w 2812"/>
                <a:gd name="T49" fmla="*/ 2147483647 h 2303"/>
                <a:gd name="T50" fmla="*/ 1852236550 w 2812"/>
                <a:gd name="T51" fmla="*/ 2147483647 h 2303"/>
                <a:gd name="T52" fmla="*/ 881242396 w 2812"/>
                <a:gd name="T53" fmla="*/ 2147483647 h 2303"/>
                <a:gd name="T54" fmla="*/ 215685996 w 2812"/>
                <a:gd name="T55" fmla="*/ 2147483647 h 2303"/>
                <a:gd name="T56" fmla="*/ 0 w 2812"/>
                <a:gd name="T57" fmla="*/ 2147483647 h 2303"/>
                <a:gd name="T58" fmla="*/ 215685996 w 2812"/>
                <a:gd name="T59" fmla="*/ 2147483647 h 2303"/>
                <a:gd name="T60" fmla="*/ 881242396 w 2812"/>
                <a:gd name="T61" fmla="*/ 2147483647 h 2303"/>
                <a:gd name="T62" fmla="*/ 1852236550 w 2812"/>
                <a:gd name="T63" fmla="*/ 2147483647 h 2303"/>
                <a:gd name="T64" fmla="*/ 2147483647 w 2812"/>
                <a:gd name="T65" fmla="*/ 2147483647 h 2303"/>
                <a:gd name="T66" fmla="*/ 2147483647 w 2812"/>
                <a:gd name="T67" fmla="*/ 2147483647 h 2303"/>
                <a:gd name="T68" fmla="*/ 2147483647 w 2812"/>
                <a:gd name="T69" fmla="*/ 2147483647 h 2303"/>
                <a:gd name="T70" fmla="*/ 2147483647 w 2812"/>
                <a:gd name="T71" fmla="*/ 2147483647 h 2303"/>
                <a:gd name="T72" fmla="*/ 2147483647 w 2812"/>
                <a:gd name="T73" fmla="*/ 2147483647 h 2303"/>
                <a:gd name="T74" fmla="*/ 2147483647 w 2812"/>
                <a:gd name="T75" fmla="*/ 2147483647 h 2303"/>
                <a:gd name="T76" fmla="*/ 2147483647 w 2812"/>
                <a:gd name="T77" fmla="*/ 2147483647 h 2303"/>
                <a:gd name="T78" fmla="*/ 2147483647 w 2812"/>
                <a:gd name="T79" fmla="*/ 2147483647 h 2303"/>
                <a:gd name="T80" fmla="*/ 2147483647 w 2812"/>
                <a:gd name="T81" fmla="*/ 2147483647 h 2303"/>
                <a:gd name="T82" fmla="*/ 2147483647 w 2812"/>
                <a:gd name="T83" fmla="*/ 2147483647 h 2303"/>
                <a:gd name="T84" fmla="*/ 2147483647 w 2812"/>
                <a:gd name="T85" fmla="*/ 2147483647 h 2303"/>
                <a:gd name="T86" fmla="*/ 2147483647 w 2812"/>
                <a:gd name="T87" fmla="*/ 2147483647 h 2303"/>
                <a:gd name="T88" fmla="*/ 2147483647 w 2812"/>
                <a:gd name="T89" fmla="*/ 2147483647 h 2303"/>
                <a:gd name="T90" fmla="*/ 2147483647 w 2812"/>
                <a:gd name="T91" fmla="*/ 2147483647 h 2303"/>
                <a:gd name="T92" fmla="*/ 2147483647 w 2812"/>
                <a:gd name="T93" fmla="*/ 2147483647 h 2303"/>
                <a:gd name="T94" fmla="*/ 2147483647 w 2812"/>
                <a:gd name="T95" fmla="*/ 1332226891 h 2303"/>
                <a:gd name="T96" fmla="*/ 2147483647 w 2812"/>
                <a:gd name="T97" fmla="*/ 540075188 h 2303"/>
                <a:gd name="T98" fmla="*/ 2147483647 w 2812"/>
                <a:gd name="T99" fmla="*/ 108068517 h 2303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2812"/>
                <a:gd name="T151" fmla="*/ 0 h 2303"/>
                <a:gd name="T152" fmla="*/ 2812 w 2812"/>
                <a:gd name="T153" fmla="*/ 2303 h 2303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2812" h="2303">
                  <a:moveTo>
                    <a:pt x="1639" y="0"/>
                  </a:moveTo>
                  <a:lnTo>
                    <a:pt x="1674" y="0"/>
                  </a:lnTo>
                  <a:lnTo>
                    <a:pt x="1709" y="6"/>
                  </a:lnTo>
                  <a:lnTo>
                    <a:pt x="1743" y="15"/>
                  </a:lnTo>
                  <a:lnTo>
                    <a:pt x="1775" y="30"/>
                  </a:lnTo>
                  <a:lnTo>
                    <a:pt x="1806" y="49"/>
                  </a:lnTo>
                  <a:lnTo>
                    <a:pt x="1834" y="74"/>
                  </a:lnTo>
                  <a:lnTo>
                    <a:pt x="2738" y="978"/>
                  </a:lnTo>
                  <a:lnTo>
                    <a:pt x="2763" y="1006"/>
                  </a:lnTo>
                  <a:lnTo>
                    <a:pt x="2782" y="1036"/>
                  </a:lnTo>
                  <a:lnTo>
                    <a:pt x="2797" y="1069"/>
                  </a:lnTo>
                  <a:lnTo>
                    <a:pt x="2806" y="1103"/>
                  </a:lnTo>
                  <a:lnTo>
                    <a:pt x="2812" y="1138"/>
                  </a:lnTo>
                  <a:lnTo>
                    <a:pt x="2812" y="1173"/>
                  </a:lnTo>
                  <a:lnTo>
                    <a:pt x="2806" y="1208"/>
                  </a:lnTo>
                  <a:lnTo>
                    <a:pt x="2797" y="1242"/>
                  </a:lnTo>
                  <a:lnTo>
                    <a:pt x="2782" y="1275"/>
                  </a:lnTo>
                  <a:lnTo>
                    <a:pt x="2763" y="1305"/>
                  </a:lnTo>
                  <a:lnTo>
                    <a:pt x="2738" y="1333"/>
                  </a:lnTo>
                  <a:lnTo>
                    <a:pt x="1842" y="2229"/>
                  </a:lnTo>
                  <a:lnTo>
                    <a:pt x="1814" y="2254"/>
                  </a:lnTo>
                  <a:lnTo>
                    <a:pt x="1783" y="2273"/>
                  </a:lnTo>
                  <a:lnTo>
                    <a:pt x="1750" y="2288"/>
                  </a:lnTo>
                  <a:lnTo>
                    <a:pt x="1717" y="2297"/>
                  </a:lnTo>
                  <a:lnTo>
                    <a:pt x="1682" y="2303"/>
                  </a:lnTo>
                  <a:lnTo>
                    <a:pt x="1647" y="2303"/>
                  </a:lnTo>
                  <a:lnTo>
                    <a:pt x="1611" y="2297"/>
                  </a:lnTo>
                  <a:lnTo>
                    <a:pt x="1578" y="2288"/>
                  </a:lnTo>
                  <a:lnTo>
                    <a:pt x="1545" y="2273"/>
                  </a:lnTo>
                  <a:lnTo>
                    <a:pt x="1514" y="2254"/>
                  </a:lnTo>
                  <a:lnTo>
                    <a:pt x="1486" y="2229"/>
                  </a:lnTo>
                  <a:lnTo>
                    <a:pt x="1461" y="2201"/>
                  </a:lnTo>
                  <a:lnTo>
                    <a:pt x="1442" y="2171"/>
                  </a:lnTo>
                  <a:lnTo>
                    <a:pt x="1427" y="2138"/>
                  </a:lnTo>
                  <a:lnTo>
                    <a:pt x="1418" y="2104"/>
                  </a:lnTo>
                  <a:lnTo>
                    <a:pt x="1413" y="2069"/>
                  </a:lnTo>
                  <a:lnTo>
                    <a:pt x="1413" y="2034"/>
                  </a:lnTo>
                  <a:lnTo>
                    <a:pt x="1418" y="1999"/>
                  </a:lnTo>
                  <a:lnTo>
                    <a:pt x="1427" y="1965"/>
                  </a:lnTo>
                  <a:lnTo>
                    <a:pt x="1442" y="1932"/>
                  </a:lnTo>
                  <a:lnTo>
                    <a:pt x="1461" y="1902"/>
                  </a:lnTo>
                  <a:lnTo>
                    <a:pt x="1486" y="1873"/>
                  </a:lnTo>
                  <a:lnTo>
                    <a:pt x="1703" y="1657"/>
                  </a:lnTo>
                  <a:lnTo>
                    <a:pt x="1746" y="1612"/>
                  </a:lnTo>
                  <a:lnTo>
                    <a:pt x="1952" y="1407"/>
                  </a:lnTo>
                  <a:lnTo>
                    <a:pt x="1376" y="1407"/>
                  </a:lnTo>
                  <a:lnTo>
                    <a:pt x="1301" y="1408"/>
                  </a:lnTo>
                  <a:lnTo>
                    <a:pt x="252" y="1408"/>
                  </a:lnTo>
                  <a:lnTo>
                    <a:pt x="211" y="1405"/>
                  </a:lnTo>
                  <a:lnTo>
                    <a:pt x="173" y="1396"/>
                  </a:lnTo>
                  <a:lnTo>
                    <a:pt x="137" y="1380"/>
                  </a:lnTo>
                  <a:lnTo>
                    <a:pt x="103" y="1359"/>
                  </a:lnTo>
                  <a:lnTo>
                    <a:pt x="74" y="1335"/>
                  </a:lnTo>
                  <a:lnTo>
                    <a:pt x="49" y="1305"/>
                  </a:lnTo>
                  <a:lnTo>
                    <a:pt x="28" y="1271"/>
                  </a:lnTo>
                  <a:lnTo>
                    <a:pt x="12" y="1235"/>
                  </a:lnTo>
                  <a:lnTo>
                    <a:pt x="3" y="1197"/>
                  </a:lnTo>
                  <a:lnTo>
                    <a:pt x="0" y="1156"/>
                  </a:lnTo>
                  <a:lnTo>
                    <a:pt x="3" y="1115"/>
                  </a:lnTo>
                  <a:lnTo>
                    <a:pt x="12" y="1077"/>
                  </a:lnTo>
                  <a:lnTo>
                    <a:pt x="28" y="1041"/>
                  </a:lnTo>
                  <a:lnTo>
                    <a:pt x="49" y="1007"/>
                  </a:lnTo>
                  <a:lnTo>
                    <a:pt x="74" y="978"/>
                  </a:lnTo>
                  <a:lnTo>
                    <a:pt x="103" y="953"/>
                  </a:lnTo>
                  <a:lnTo>
                    <a:pt x="136" y="932"/>
                  </a:lnTo>
                  <a:lnTo>
                    <a:pt x="172" y="917"/>
                  </a:lnTo>
                  <a:lnTo>
                    <a:pt x="211" y="907"/>
                  </a:lnTo>
                  <a:lnTo>
                    <a:pt x="252" y="904"/>
                  </a:lnTo>
                  <a:lnTo>
                    <a:pt x="1230" y="904"/>
                  </a:lnTo>
                  <a:lnTo>
                    <a:pt x="1306" y="903"/>
                  </a:lnTo>
                  <a:lnTo>
                    <a:pt x="1951" y="903"/>
                  </a:lnTo>
                  <a:lnTo>
                    <a:pt x="1945" y="897"/>
                  </a:lnTo>
                  <a:lnTo>
                    <a:pt x="1940" y="892"/>
                  </a:lnTo>
                  <a:lnTo>
                    <a:pt x="1934" y="886"/>
                  </a:lnTo>
                  <a:lnTo>
                    <a:pt x="1902" y="854"/>
                  </a:lnTo>
                  <a:lnTo>
                    <a:pt x="1887" y="839"/>
                  </a:lnTo>
                  <a:lnTo>
                    <a:pt x="1869" y="822"/>
                  </a:lnTo>
                  <a:lnTo>
                    <a:pt x="1850" y="801"/>
                  </a:lnTo>
                  <a:lnTo>
                    <a:pt x="1827" y="779"/>
                  </a:lnTo>
                  <a:lnTo>
                    <a:pt x="1801" y="754"/>
                  </a:lnTo>
                  <a:lnTo>
                    <a:pt x="1706" y="659"/>
                  </a:lnTo>
                  <a:lnTo>
                    <a:pt x="1669" y="621"/>
                  </a:lnTo>
                  <a:lnTo>
                    <a:pt x="1626" y="579"/>
                  </a:lnTo>
                  <a:lnTo>
                    <a:pt x="1581" y="532"/>
                  </a:lnTo>
                  <a:lnTo>
                    <a:pt x="1478" y="430"/>
                  </a:lnTo>
                  <a:lnTo>
                    <a:pt x="1453" y="401"/>
                  </a:lnTo>
                  <a:lnTo>
                    <a:pt x="1434" y="371"/>
                  </a:lnTo>
                  <a:lnTo>
                    <a:pt x="1419" y="338"/>
                  </a:lnTo>
                  <a:lnTo>
                    <a:pt x="1410" y="304"/>
                  </a:lnTo>
                  <a:lnTo>
                    <a:pt x="1405" y="269"/>
                  </a:lnTo>
                  <a:lnTo>
                    <a:pt x="1405" y="234"/>
                  </a:lnTo>
                  <a:lnTo>
                    <a:pt x="1410" y="199"/>
                  </a:lnTo>
                  <a:lnTo>
                    <a:pt x="1419" y="165"/>
                  </a:lnTo>
                  <a:lnTo>
                    <a:pt x="1434" y="132"/>
                  </a:lnTo>
                  <a:lnTo>
                    <a:pt x="1453" y="102"/>
                  </a:lnTo>
                  <a:lnTo>
                    <a:pt x="1478" y="74"/>
                  </a:lnTo>
                  <a:lnTo>
                    <a:pt x="1506" y="49"/>
                  </a:lnTo>
                  <a:lnTo>
                    <a:pt x="1537" y="30"/>
                  </a:lnTo>
                  <a:lnTo>
                    <a:pt x="1570" y="15"/>
                  </a:lnTo>
                  <a:lnTo>
                    <a:pt x="1604" y="6"/>
                  </a:lnTo>
                  <a:lnTo>
                    <a:pt x="1639" y="0"/>
                  </a:lnTo>
                  <a:close/>
                </a:path>
              </a:pathLst>
            </a:custGeom>
            <a:solidFill>
              <a:srgbClr val="F5DB3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</p:grpSp>
      <p:grpSp>
        <p:nvGrpSpPr>
          <p:cNvPr id="112" name="그룹 111"/>
          <p:cNvGrpSpPr/>
          <p:nvPr/>
        </p:nvGrpSpPr>
        <p:grpSpPr>
          <a:xfrm>
            <a:off x="5076056" y="2022748"/>
            <a:ext cx="3491880" cy="1254625"/>
            <a:chOff x="5652120" y="2060573"/>
            <a:chExt cx="3491880" cy="1254625"/>
          </a:xfrm>
        </p:grpSpPr>
        <p:grpSp>
          <p:nvGrpSpPr>
            <p:cNvPr id="95" name="그룹 23"/>
            <p:cNvGrpSpPr>
              <a:grpSpLocks/>
            </p:cNvGrpSpPr>
            <p:nvPr/>
          </p:nvGrpSpPr>
          <p:grpSpPr bwMode="auto">
            <a:xfrm>
              <a:off x="5652120" y="2060573"/>
              <a:ext cx="3491880" cy="1254625"/>
              <a:chOff x="5695249" y="3891482"/>
              <a:chExt cx="2974939" cy="1254616"/>
            </a:xfrm>
          </p:grpSpPr>
          <p:sp>
            <p:nvSpPr>
              <p:cNvPr id="96" name="AutoShape 20"/>
              <p:cNvSpPr>
                <a:spLocks noChangeArrowheads="1"/>
              </p:cNvSpPr>
              <p:nvPr/>
            </p:nvSpPr>
            <p:spPr bwMode="auto">
              <a:xfrm>
                <a:off x="5695249" y="3891482"/>
                <a:ext cx="2849823" cy="360000"/>
              </a:xfrm>
              <a:prstGeom prst="roundRect">
                <a:avLst>
                  <a:gd name="adj" fmla="val 50000"/>
                </a:avLst>
              </a:prstGeom>
              <a:solidFill>
                <a:srgbClr val="C17A4F"/>
              </a:solidFill>
              <a:ln w="539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>
                <a:scene3d>
                  <a:camera prst="orthographicFront"/>
                  <a:lightRig rig="threePt" dir="t"/>
                </a:scene3d>
                <a:sp3d>
                  <a:bevelT w="1270" h="6350"/>
                </a:sp3d>
              </a:bodyPr>
              <a:lstStyle/>
              <a:p>
                <a:pPr algn="ctr" latinLnBrk="0">
                  <a:defRPr/>
                </a:pPr>
                <a:r>
                  <a:rPr lang="ko-KR" altLang="en-US" sz="2000" b="1" spc="-50" dirty="0" smtClean="0">
                    <a:solidFill>
                      <a:schemeClr val="bg1"/>
                    </a:solidFill>
                  </a:rPr>
                  <a:t>다양한 경로를 통한 홍보</a:t>
                </a:r>
                <a:endParaRPr lang="ko-KR" altLang="en-US" sz="2000" b="1" spc="-5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97" name="AutoShape 6"/>
              <p:cNvSpPr>
                <a:spLocks noChangeArrowheads="1"/>
              </p:cNvSpPr>
              <p:nvPr/>
            </p:nvSpPr>
            <p:spPr bwMode="auto">
              <a:xfrm>
                <a:off x="5695249" y="4323534"/>
                <a:ext cx="2974939" cy="822564"/>
              </a:xfrm>
              <a:prstGeom prst="roundRect">
                <a:avLst>
                  <a:gd name="adj" fmla="val 9745"/>
                </a:avLst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lIns="0" tIns="0" rIns="0" bIns="0">
                <a:spAutoFit/>
                <a:scene3d>
                  <a:camera prst="orthographicFront"/>
                  <a:lightRig rig="threePt" dir="t"/>
                </a:scene3d>
                <a:sp3d>
                  <a:bevelT w="1270"/>
                </a:sp3d>
              </a:bodyPr>
              <a:lstStyle/>
              <a:p>
                <a:pPr marL="131763" indent="-131763" defTabSz="1330325" eaLnBrk="0" latinLnBrk="0" hangingPunct="0">
                  <a:lnSpc>
                    <a:spcPct val="150000"/>
                  </a:lnSpc>
                  <a:buClr>
                    <a:srgbClr val="D0A660"/>
                  </a:buClr>
                  <a:buSzPct val="100000"/>
                  <a:buFontTx/>
                  <a:buBlip>
                    <a:blip r:embed="rId4"/>
                  </a:buBlip>
                  <a:defRPr/>
                </a:pPr>
                <a:r>
                  <a:rPr lang="ko-KR" altLang="en-US" b="1" kern="0" spc="-5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맑은 고딕" pitchFamily="50" charset="-127"/>
                    <a:ea typeface="맑은 고딕" pitchFamily="50" charset="-127"/>
                  </a:rPr>
                  <a:t>더 많은 지역주민에게 교육 안내</a:t>
                </a:r>
                <a:endParaRPr lang="en-US" altLang="ko-KR" b="1" kern="0" spc="-5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itchFamily="50" charset="-127"/>
                  <a:ea typeface="맑은 고딕" pitchFamily="50" charset="-127"/>
                </a:endParaRPr>
              </a:p>
              <a:p>
                <a:pPr marL="131763" indent="-131763" defTabSz="1330325" eaLnBrk="0" latinLnBrk="0" hangingPunct="0">
                  <a:lnSpc>
                    <a:spcPct val="150000"/>
                  </a:lnSpc>
                  <a:buClr>
                    <a:srgbClr val="D0A660"/>
                  </a:buClr>
                  <a:buSzPct val="100000"/>
                  <a:buFontTx/>
                  <a:buBlip>
                    <a:blip r:embed="rId4"/>
                  </a:buBlip>
                  <a:defRPr/>
                </a:pPr>
                <a:r>
                  <a:rPr lang="ko-KR" altLang="en-US" b="1" kern="0" spc="-50" dirty="0" err="1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맑은 고딕" pitchFamily="50" charset="-127"/>
                    <a:ea typeface="맑은 고딕" pitchFamily="50" charset="-127"/>
                  </a:rPr>
                  <a:t>암검진기관</a:t>
                </a:r>
                <a:r>
                  <a:rPr lang="en-US" altLang="ko-KR" b="1" kern="0" spc="-5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맑은 고딕" pitchFamily="50" charset="-127"/>
                    <a:ea typeface="맑은 고딕" pitchFamily="50" charset="-127"/>
                  </a:rPr>
                  <a:t>, </a:t>
                </a:r>
                <a:r>
                  <a:rPr lang="ko-KR" altLang="en-US" b="1" kern="0" spc="-5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맑은 고딕" pitchFamily="50" charset="-127"/>
                    <a:ea typeface="맑은 고딕" pitchFamily="50" charset="-127"/>
                  </a:rPr>
                  <a:t>의료기관</a:t>
                </a:r>
                <a:r>
                  <a:rPr lang="en-US" altLang="ko-KR" b="1" kern="0" spc="-5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맑은 고딕" pitchFamily="50" charset="-127"/>
                    <a:ea typeface="맑은 고딕" pitchFamily="50" charset="-127"/>
                  </a:rPr>
                  <a:t>, </a:t>
                </a:r>
                <a:r>
                  <a:rPr lang="ko-KR" altLang="en-US" b="1" kern="0" spc="-5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맑은 고딕" pitchFamily="50" charset="-127"/>
                    <a:ea typeface="맑은 고딕" pitchFamily="50" charset="-127"/>
                  </a:rPr>
                  <a:t>약국 등</a:t>
                </a:r>
                <a:endParaRPr lang="ko-KR" altLang="en-US" b="1" kern="0" spc="-5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itchFamily="50" charset="-127"/>
                  <a:ea typeface="맑은 고딕" pitchFamily="50" charset="-127"/>
                </a:endParaRPr>
              </a:p>
            </p:txBody>
          </p:sp>
        </p:grpSp>
        <p:sp>
          <p:nvSpPr>
            <p:cNvPr id="109" name="Freeform 528"/>
            <p:cNvSpPr>
              <a:spLocks/>
            </p:cNvSpPr>
            <p:nvPr/>
          </p:nvSpPr>
          <p:spPr bwMode="auto">
            <a:xfrm>
              <a:off x="5724128" y="2159708"/>
              <a:ext cx="183120" cy="150014"/>
            </a:xfrm>
            <a:custGeom>
              <a:avLst/>
              <a:gdLst>
                <a:gd name="T0" fmla="*/ 2147483647 w 2812"/>
                <a:gd name="T1" fmla="*/ 0 h 2303"/>
                <a:gd name="T2" fmla="*/ 2147483647 w 2812"/>
                <a:gd name="T3" fmla="*/ 270037594 h 2303"/>
                <a:gd name="T4" fmla="*/ 2147483647 w 2812"/>
                <a:gd name="T5" fmla="*/ 882254649 h 2303"/>
                <a:gd name="T6" fmla="*/ 2147483647 w 2812"/>
                <a:gd name="T7" fmla="*/ 2147483647 h 2303"/>
                <a:gd name="T8" fmla="*/ 2147483647 w 2812"/>
                <a:gd name="T9" fmla="*/ 2147483647 h 2303"/>
                <a:gd name="T10" fmla="*/ 2147483647 w 2812"/>
                <a:gd name="T11" fmla="*/ 2147483647 h 2303"/>
                <a:gd name="T12" fmla="*/ 2147483647 w 2812"/>
                <a:gd name="T13" fmla="*/ 2147483647 h 2303"/>
                <a:gd name="T14" fmla="*/ 2147483647 w 2812"/>
                <a:gd name="T15" fmla="*/ 2147483647 h 2303"/>
                <a:gd name="T16" fmla="*/ 2147483647 w 2812"/>
                <a:gd name="T17" fmla="*/ 2147483647 h 2303"/>
                <a:gd name="T18" fmla="*/ 2147483647 w 2812"/>
                <a:gd name="T19" fmla="*/ 2147483647 h 2303"/>
                <a:gd name="T20" fmla="*/ 2147483647 w 2812"/>
                <a:gd name="T21" fmla="*/ 2147483647 h 2303"/>
                <a:gd name="T22" fmla="*/ 2147483647 w 2812"/>
                <a:gd name="T23" fmla="*/ 2147483647 h 2303"/>
                <a:gd name="T24" fmla="*/ 2147483647 w 2812"/>
                <a:gd name="T25" fmla="*/ 2147483647 h 2303"/>
                <a:gd name="T26" fmla="*/ 2147483647 w 2812"/>
                <a:gd name="T27" fmla="*/ 2147483647 h 2303"/>
                <a:gd name="T28" fmla="*/ 2147483647 w 2812"/>
                <a:gd name="T29" fmla="*/ 2147483647 h 2303"/>
                <a:gd name="T30" fmla="*/ 2147483647 w 2812"/>
                <a:gd name="T31" fmla="*/ 2147483647 h 2303"/>
                <a:gd name="T32" fmla="*/ 2147483647 w 2812"/>
                <a:gd name="T33" fmla="*/ 2147483647 h 2303"/>
                <a:gd name="T34" fmla="*/ 2147483647 w 2812"/>
                <a:gd name="T35" fmla="*/ 2147483647 h 2303"/>
                <a:gd name="T36" fmla="*/ 2147483647 w 2812"/>
                <a:gd name="T37" fmla="*/ 2147483647 h 2303"/>
                <a:gd name="T38" fmla="*/ 2147483647 w 2812"/>
                <a:gd name="T39" fmla="*/ 2147483647 h 2303"/>
                <a:gd name="T40" fmla="*/ 2147483647 w 2812"/>
                <a:gd name="T41" fmla="*/ 2147483647 h 2303"/>
                <a:gd name="T42" fmla="*/ 2147483647 w 2812"/>
                <a:gd name="T43" fmla="*/ 2147483647 h 2303"/>
                <a:gd name="T44" fmla="*/ 2147483647 w 2812"/>
                <a:gd name="T45" fmla="*/ 2147483647 h 2303"/>
                <a:gd name="T46" fmla="*/ 2147483647 w 2812"/>
                <a:gd name="T47" fmla="*/ 2147483647 h 2303"/>
                <a:gd name="T48" fmla="*/ 2147483647 w 2812"/>
                <a:gd name="T49" fmla="*/ 2147483647 h 2303"/>
                <a:gd name="T50" fmla="*/ 1852236550 w 2812"/>
                <a:gd name="T51" fmla="*/ 2147483647 h 2303"/>
                <a:gd name="T52" fmla="*/ 881242396 w 2812"/>
                <a:gd name="T53" fmla="*/ 2147483647 h 2303"/>
                <a:gd name="T54" fmla="*/ 215685996 w 2812"/>
                <a:gd name="T55" fmla="*/ 2147483647 h 2303"/>
                <a:gd name="T56" fmla="*/ 0 w 2812"/>
                <a:gd name="T57" fmla="*/ 2147483647 h 2303"/>
                <a:gd name="T58" fmla="*/ 215685996 w 2812"/>
                <a:gd name="T59" fmla="*/ 2147483647 h 2303"/>
                <a:gd name="T60" fmla="*/ 881242396 w 2812"/>
                <a:gd name="T61" fmla="*/ 2147483647 h 2303"/>
                <a:gd name="T62" fmla="*/ 1852236550 w 2812"/>
                <a:gd name="T63" fmla="*/ 2147483647 h 2303"/>
                <a:gd name="T64" fmla="*/ 2147483647 w 2812"/>
                <a:gd name="T65" fmla="*/ 2147483647 h 2303"/>
                <a:gd name="T66" fmla="*/ 2147483647 w 2812"/>
                <a:gd name="T67" fmla="*/ 2147483647 h 2303"/>
                <a:gd name="T68" fmla="*/ 2147483647 w 2812"/>
                <a:gd name="T69" fmla="*/ 2147483647 h 2303"/>
                <a:gd name="T70" fmla="*/ 2147483647 w 2812"/>
                <a:gd name="T71" fmla="*/ 2147483647 h 2303"/>
                <a:gd name="T72" fmla="*/ 2147483647 w 2812"/>
                <a:gd name="T73" fmla="*/ 2147483647 h 2303"/>
                <a:gd name="T74" fmla="*/ 2147483647 w 2812"/>
                <a:gd name="T75" fmla="*/ 2147483647 h 2303"/>
                <a:gd name="T76" fmla="*/ 2147483647 w 2812"/>
                <a:gd name="T77" fmla="*/ 2147483647 h 2303"/>
                <a:gd name="T78" fmla="*/ 2147483647 w 2812"/>
                <a:gd name="T79" fmla="*/ 2147483647 h 2303"/>
                <a:gd name="T80" fmla="*/ 2147483647 w 2812"/>
                <a:gd name="T81" fmla="*/ 2147483647 h 2303"/>
                <a:gd name="T82" fmla="*/ 2147483647 w 2812"/>
                <a:gd name="T83" fmla="*/ 2147483647 h 2303"/>
                <a:gd name="T84" fmla="*/ 2147483647 w 2812"/>
                <a:gd name="T85" fmla="*/ 2147483647 h 2303"/>
                <a:gd name="T86" fmla="*/ 2147483647 w 2812"/>
                <a:gd name="T87" fmla="*/ 2147483647 h 2303"/>
                <a:gd name="T88" fmla="*/ 2147483647 w 2812"/>
                <a:gd name="T89" fmla="*/ 2147483647 h 2303"/>
                <a:gd name="T90" fmla="*/ 2147483647 w 2812"/>
                <a:gd name="T91" fmla="*/ 2147483647 h 2303"/>
                <a:gd name="T92" fmla="*/ 2147483647 w 2812"/>
                <a:gd name="T93" fmla="*/ 2147483647 h 2303"/>
                <a:gd name="T94" fmla="*/ 2147483647 w 2812"/>
                <a:gd name="T95" fmla="*/ 1332226891 h 2303"/>
                <a:gd name="T96" fmla="*/ 2147483647 w 2812"/>
                <a:gd name="T97" fmla="*/ 540075188 h 2303"/>
                <a:gd name="T98" fmla="*/ 2147483647 w 2812"/>
                <a:gd name="T99" fmla="*/ 108068517 h 2303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2812"/>
                <a:gd name="T151" fmla="*/ 0 h 2303"/>
                <a:gd name="T152" fmla="*/ 2812 w 2812"/>
                <a:gd name="T153" fmla="*/ 2303 h 2303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2812" h="2303">
                  <a:moveTo>
                    <a:pt x="1639" y="0"/>
                  </a:moveTo>
                  <a:lnTo>
                    <a:pt x="1674" y="0"/>
                  </a:lnTo>
                  <a:lnTo>
                    <a:pt x="1709" y="6"/>
                  </a:lnTo>
                  <a:lnTo>
                    <a:pt x="1743" y="15"/>
                  </a:lnTo>
                  <a:lnTo>
                    <a:pt x="1775" y="30"/>
                  </a:lnTo>
                  <a:lnTo>
                    <a:pt x="1806" y="49"/>
                  </a:lnTo>
                  <a:lnTo>
                    <a:pt x="1834" y="74"/>
                  </a:lnTo>
                  <a:lnTo>
                    <a:pt x="2738" y="978"/>
                  </a:lnTo>
                  <a:lnTo>
                    <a:pt x="2763" y="1006"/>
                  </a:lnTo>
                  <a:lnTo>
                    <a:pt x="2782" y="1036"/>
                  </a:lnTo>
                  <a:lnTo>
                    <a:pt x="2797" y="1069"/>
                  </a:lnTo>
                  <a:lnTo>
                    <a:pt x="2806" y="1103"/>
                  </a:lnTo>
                  <a:lnTo>
                    <a:pt x="2812" y="1138"/>
                  </a:lnTo>
                  <a:lnTo>
                    <a:pt x="2812" y="1173"/>
                  </a:lnTo>
                  <a:lnTo>
                    <a:pt x="2806" y="1208"/>
                  </a:lnTo>
                  <a:lnTo>
                    <a:pt x="2797" y="1242"/>
                  </a:lnTo>
                  <a:lnTo>
                    <a:pt x="2782" y="1275"/>
                  </a:lnTo>
                  <a:lnTo>
                    <a:pt x="2763" y="1305"/>
                  </a:lnTo>
                  <a:lnTo>
                    <a:pt x="2738" y="1333"/>
                  </a:lnTo>
                  <a:lnTo>
                    <a:pt x="1842" y="2229"/>
                  </a:lnTo>
                  <a:lnTo>
                    <a:pt x="1814" y="2254"/>
                  </a:lnTo>
                  <a:lnTo>
                    <a:pt x="1783" y="2273"/>
                  </a:lnTo>
                  <a:lnTo>
                    <a:pt x="1750" y="2288"/>
                  </a:lnTo>
                  <a:lnTo>
                    <a:pt x="1717" y="2297"/>
                  </a:lnTo>
                  <a:lnTo>
                    <a:pt x="1682" y="2303"/>
                  </a:lnTo>
                  <a:lnTo>
                    <a:pt x="1647" y="2303"/>
                  </a:lnTo>
                  <a:lnTo>
                    <a:pt x="1611" y="2297"/>
                  </a:lnTo>
                  <a:lnTo>
                    <a:pt x="1578" y="2288"/>
                  </a:lnTo>
                  <a:lnTo>
                    <a:pt x="1545" y="2273"/>
                  </a:lnTo>
                  <a:lnTo>
                    <a:pt x="1514" y="2254"/>
                  </a:lnTo>
                  <a:lnTo>
                    <a:pt x="1486" y="2229"/>
                  </a:lnTo>
                  <a:lnTo>
                    <a:pt x="1461" y="2201"/>
                  </a:lnTo>
                  <a:lnTo>
                    <a:pt x="1442" y="2171"/>
                  </a:lnTo>
                  <a:lnTo>
                    <a:pt x="1427" y="2138"/>
                  </a:lnTo>
                  <a:lnTo>
                    <a:pt x="1418" y="2104"/>
                  </a:lnTo>
                  <a:lnTo>
                    <a:pt x="1413" y="2069"/>
                  </a:lnTo>
                  <a:lnTo>
                    <a:pt x="1413" y="2034"/>
                  </a:lnTo>
                  <a:lnTo>
                    <a:pt x="1418" y="1999"/>
                  </a:lnTo>
                  <a:lnTo>
                    <a:pt x="1427" y="1965"/>
                  </a:lnTo>
                  <a:lnTo>
                    <a:pt x="1442" y="1932"/>
                  </a:lnTo>
                  <a:lnTo>
                    <a:pt x="1461" y="1902"/>
                  </a:lnTo>
                  <a:lnTo>
                    <a:pt x="1486" y="1873"/>
                  </a:lnTo>
                  <a:lnTo>
                    <a:pt x="1703" y="1657"/>
                  </a:lnTo>
                  <a:lnTo>
                    <a:pt x="1746" y="1612"/>
                  </a:lnTo>
                  <a:lnTo>
                    <a:pt x="1952" y="1407"/>
                  </a:lnTo>
                  <a:lnTo>
                    <a:pt x="1376" y="1407"/>
                  </a:lnTo>
                  <a:lnTo>
                    <a:pt x="1301" y="1408"/>
                  </a:lnTo>
                  <a:lnTo>
                    <a:pt x="252" y="1408"/>
                  </a:lnTo>
                  <a:lnTo>
                    <a:pt x="211" y="1405"/>
                  </a:lnTo>
                  <a:lnTo>
                    <a:pt x="173" y="1396"/>
                  </a:lnTo>
                  <a:lnTo>
                    <a:pt x="137" y="1380"/>
                  </a:lnTo>
                  <a:lnTo>
                    <a:pt x="103" y="1359"/>
                  </a:lnTo>
                  <a:lnTo>
                    <a:pt x="74" y="1335"/>
                  </a:lnTo>
                  <a:lnTo>
                    <a:pt x="49" y="1305"/>
                  </a:lnTo>
                  <a:lnTo>
                    <a:pt x="28" y="1271"/>
                  </a:lnTo>
                  <a:lnTo>
                    <a:pt x="12" y="1235"/>
                  </a:lnTo>
                  <a:lnTo>
                    <a:pt x="3" y="1197"/>
                  </a:lnTo>
                  <a:lnTo>
                    <a:pt x="0" y="1156"/>
                  </a:lnTo>
                  <a:lnTo>
                    <a:pt x="3" y="1115"/>
                  </a:lnTo>
                  <a:lnTo>
                    <a:pt x="12" y="1077"/>
                  </a:lnTo>
                  <a:lnTo>
                    <a:pt x="28" y="1041"/>
                  </a:lnTo>
                  <a:lnTo>
                    <a:pt x="49" y="1007"/>
                  </a:lnTo>
                  <a:lnTo>
                    <a:pt x="74" y="978"/>
                  </a:lnTo>
                  <a:lnTo>
                    <a:pt x="103" y="953"/>
                  </a:lnTo>
                  <a:lnTo>
                    <a:pt x="136" y="932"/>
                  </a:lnTo>
                  <a:lnTo>
                    <a:pt x="172" y="917"/>
                  </a:lnTo>
                  <a:lnTo>
                    <a:pt x="211" y="907"/>
                  </a:lnTo>
                  <a:lnTo>
                    <a:pt x="252" y="904"/>
                  </a:lnTo>
                  <a:lnTo>
                    <a:pt x="1230" y="904"/>
                  </a:lnTo>
                  <a:lnTo>
                    <a:pt x="1306" y="903"/>
                  </a:lnTo>
                  <a:lnTo>
                    <a:pt x="1951" y="903"/>
                  </a:lnTo>
                  <a:lnTo>
                    <a:pt x="1945" y="897"/>
                  </a:lnTo>
                  <a:lnTo>
                    <a:pt x="1940" y="892"/>
                  </a:lnTo>
                  <a:lnTo>
                    <a:pt x="1934" y="886"/>
                  </a:lnTo>
                  <a:lnTo>
                    <a:pt x="1902" y="854"/>
                  </a:lnTo>
                  <a:lnTo>
                    <a:pt x="1887" y="839"/>
                  </a:lnTo>
                  <a:lnTo>
                    <a:pt x="1869" y="822"/>
                  </a:lnTo>
                  <a:lnTo>
                    <a:pt x="1850" y="801"/>
                  </a:lnTo>
                  <a:lnTo>
                    <a:pt x="1827" y="779"/>
                  </a:lnTo>
                  <a:lnTo>
                    <a:pt x="1801" y="754"/>
                  </a:lnTo>
                  <a:lnTo>
                    <a:pt x="1706" y="659"/>
                  </a:lnTo>
                  <a:lnTo>
                    <a:pt x="1669" y="621"/>
                  </a:lnTo>
                  <a:lnTo>
                    <a:pt x="1626" y="579"/>
                  </a:lnTo>
                  <a:lnTo>
                    <a:pt x="1581" y="532"/>
                  </a:lnTo>
                  <a:lnTo>
                    <a:pt x="1478" y="430"/>
                  </a:lnTo>
                  <a:lnTo>
                    <a:pt x="1453" y="401"/>
                  </a:lnTo>
                  <a:lnTo>
                    <a:pt x="1434" y="371"/>
                  </a:lnTo>
                  <a:lnTo>
                    <a:pt x="1419" y="338"/>
                  </a:lnTo>
                  <a:lnTo>
                    <a:pt x="1410" y="304"/>
                  </a:lnTo>
                  <a:lnTo>
                    <a:pt x="1405" y="269"/>
                  </a:lnTo>
                  <a:lnTo>
                    <a:pt x="1405" y="234"/>
                  </a:lnTo>
                  <a:lnTo>
                    <a:pt x="1410" y="199"/>
                  </a:lnTo>
                  <a:lnTo>
                    <a:pt x="1419" y="165"/>
                  </a:lnTo>
                  <a:lnTo>
                    <a:pt x="1434" y="132"/>
                  </a:lnTo>
                  <a:lnTo>
                    <a:pt x="1453" y="102"/>
                  </a:lnTo>
                  <a:lnTo>
                    <a:pt x="1478" y="74"/>
                  </a:lnTo>
                  <a:lnTo>
                    <a:pt x="1506" y="49"/>
                  </a:lnTo>
                  <a:lnTo>
                    <a:pt x="1537" y="30"/>
                  </a:lnTo>
                  <a:lnTo>
                    <a:pt x="1570" y="15"/>
                  </a:lnTo>
                  <a:lnTo>
                    <a:pt x="1604" y="6"/>
                  </a:lnTo>
                  <a:lnTo>
                    <a:pt x="1639" y="0"/>
                  </a:lnTo>
                  <a:close/>
                </a:path>
              </a:pathLst>
            </a:custGeom>
            <a:solidFill>
              <a:srgbClr val="F5DB3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</p:grpSp>
      <p:grpSp>
        <p:nvGrpSpPr>
          <p:cNvPr id="113" name="그룹 112"/>
          <p:cNvGrpSpPr/>
          <p:nvPr/>
        </p:nvGrpSpPr>
        <p:grpSpPr>
          <a:xfrm>
            <a:off x="708025" y="3465513"/>
            <a:ext cx="3025775" cy="1311275"/>
            <a:chOff x="250825" y="3630613"/>
            <a:chExt cx="3025775" cy="1311275"/>
          </a:xfrm>
        </p:grpSpPr>
        <p:grpSp>
          <p:nvGrpSpPr>
            <p:cNvPr id="105" name="그룹 23"/>
            <p:cNvGrpSpPr>
              <a:grpSpLocks/>
            </p:cNvGrpSpPr>
            <p:nvPr/>
          </p:nvGrpSpPr>
          <p:grpSpPr bwMode="auto">
            <a:xfrm>
              <a:off x="250825" y="3630613"/>
              <a:ext cx="3025775" cy="1311275"/>
              <a:chOff x="5695249" y="3891482"/>
              <a:chExt cx="3288091" cy="1311265"/>
            </a:xfrm>
          </p:grpSpPr>
          <p:sp>
            <p:nvSpPr>
              <p:cNvPr id="106" name="AutoShape 20"/>
              <p:cNvSpPr>
                <a:spLocks noChangeArrowheads="1"/>
              </p:cNvSpPr>
              <p:nvPr/>
            </p:nvSpPr>
            <p:spPr bwMode="auto">
              <a:xfrm>
                <a:off x="5695249" y="3891482"/>
                <a:ext cx="2849823" cy="360000"/>
              </a:xfrm>
              <a:prstGeom prst="roundRect">
                <a:avLst>
                  <a:gd name="adj" fmla="val 50000"/>
                </a:avLst>
              </a:prstGeom>
              <a:solidFill>
                <a:schemeClr val="accent4">
                  <a:lumMod val="75000"/>
                </a:schemeClr>
              </a:solidFill>
              <a:ln w="539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>
                <a:scene3d>
                  <a:camera prst="orthographicFront"/>
                  <a:lightRig rig="threePt" dir="t"/>
                </a:scene3d>
                <a:sp3d>
                  <a:bevelT w="1270" h="6350"/>
                </a:sp3d>
              </a:bodyPr>
              <a:lstStyle/>
              <a:p>
                <a:pPr algn="ctr" latinLnBrk="0">
                  <a:defRPr/>
                </a:pPr>
                <a:r>
                  <a:rPr lang="ko-KR" altLang="en-US" sz="2000" b="1" spc="-50" dirty="0" smtClean="0">
                    <a:solidFill>
                      <a:schemeClr val="bg1"/>
                    </a:solidFill>
                  </a:rPr>
                  <a:t>교육 전담인력 확보</a:t>
                </a:r>
                <a:endParaRPr lang="ko-KR" altLang="en-US" sz="2000" b="1" spc="-5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07" name="AutoShape 6"/>
              <p:cNvSpPr>
                <a:spLocks noChangeArrowheads="1"/>
              </p:cNvSpPr>
              <p:nvPr/>
            </p:nvSpPr>
            <p:spPr bwMode="auto">
              <a:xfrm>
                <a:off x="5773537" y="4323530"/>
                <a:ext cx="3209803" cy="879217"/>
              </a:xfrm>
              <a:prstGeom prst="roundRect">
                <a:avLst>
                  <a:gd name="adj" fmla="val 9745"/>
                </a:avLst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lIns="0" tIns="0" rIns="0" bIns="0">
                <a:spAutoFit/>
                <a:scene3d>
                  <a:camera prst="orthographicFront"/>
                  <a:lightRig rig="threePt" dir="t"/>
                </a:scene3d>
                <a:sp3d>
                  <a:bevelT w="1270"/>
                </a:sp3d>
              </a:bodyPr>
              <a:lstStyle/>
              <a:p>
                <a:pPr marL="131763" indent="-131763" defTabSz="1330325" eaLnBrk="0" latinLnBrk="0" hangingPunct="0">
                  <a:lnSpc>
                    <a:spcPct val="150000"/>
                  </a:lnSpc>
                  <a:buClr>
                    <a:srgbClr val="D0A660"/>
                  </a:buClr>
                  <a:buSzPct val="100000"/>
                  <a:buFontTx/>
                  <a:buBlip>
                    <a:blip r:embed="rId4"/>
                  </a:buBlip>
                  <a:defRPr/>
                </a:pPr>
                <a:r>
                  <a:rPr lang="ko-KR" altLang="en-US" b="1" kern="0" spc="-5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맑은 고딕" pitchFamily="50" charset="-127"/>
                    <a:ea typeface="맑은 고딕" pitchFamily="50" charset="-127"/>
                  </a:rPr>
                  <a:t>지속적인 프로그램 운영</a:t>
                </a:r>
                <a:endParaRPr lang="en-US" altLang="ko-KR" b="1" kern="0" spc="-5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itchFamily="50" charset="-127"/>
                  <a:ea typeface="맑은 고딕" pitchFamily="50" charset="-127"/>
                </a:endParaRPr>
              </a:p>
              <a:p>
                <a:pPr marL="131763" indent="-131763" defTabSz="1330325" eaLnBrk="0" latinLnBrk="0" hangingPunct="0">
                  <a:lnSpc>
                    <a:spcPct val="150000"/>
                  </a:lnSpc>
                  <a:buClr>
                    <a:srgbClr val="D0A660"/>
                  </a:buClr>
                  <a:buSzPct val="100000"/>
                  <a:buFontTx/>
                  <a:buBlip>
                    <a:blip r:embed="rId4"/>
                  </a:buBlip>
                  <a:defRPr/>
                </a:pPr>
                <a:r>
                  <a:rPr lang="ko-KR" altLang="en-US" b="1" kern="0" spc="-5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맑은 고딕" pitchFamily="50" charset="-127"/>
                    <a:ea typeface="맑은 고딕" pitchFamily="50" charset="-127"/>
                  </a:rPr>
                  <a:t>교육 운영 예산 절감</a:t>
                </a:r>
                <a:endParaRPr lang="ko-KR" altLang="en-US" b="1" kern="0" spc="-5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itchFamily="50" charset="-127"/>
                  <a:ea typeface="맑은 고딕" pitchFamily="50" charset="-127"/>
                </a:endParaRPr>
              </a:p>
            </p:txBody>
          </p:sp>
        </p:grpSp>
        <p:sp>
          <p:nvSpPr>
            <p:cNvPr id="110" name="Freeform 528"/>
            <p:cNvSpPr>
              <a:spLocks/>
            </p:cNvSpPr>
            <p:nvPr/>
          </p:nvSpPr>
          <p:spPr bwMode="auto">
            <a:xfrm>
              <a:off x="323528" y="3742432"/>
              <a:ext cx="183120" cy="150014"/>
            </a:xfrm>
            <a:custGeom>
              <a:avLst/>
              <a:gdLst>
                <a:gd name="T0" fmla="*/ 2147483647 w 2812"/>
                <a:gd name="T1" fmla="*/ 0 h 2303"/>
                <a:gd name="T2" fmla="*/ 2147483647 w 2812"/>
                <a:gd name="T3" fmla="*/ 270037594 h 2303"/>
                <a:gd name="T4" fmla="*/ 2147483647 w 2812"/>
                <a:gd name="T5" fmla="*/ 882254649 h 2303"/>
                <a:gd name="T6" fmla="*/ 2147483647 w 2812"/>
                <a:gd name="T7" fmla="*/ 2147483647 h 2303"/>
                <a:gd name="T8" fmla="*/ 2147483647 w 2812"/>
                <a:gd name="T9" fmla="*/ 2147483647 h 2303"/>
                <a:gd name="T10" fmla="*/ 2147483647 w 2812"/>
                <a:gd name="T11" fmla="*/ 2147483647 h 2303"/>
                <a:gd name="T12" fmla="*/ 2147483647 w 2812"/>
                <a:gd name="T13" fmla="*/ 2147483647 h 2303"/>
                <a:gd name="T14" fmla="*/ 2147483647 w 2812"/>
                <a:gd name="T15" fmla="*/ 2147483647 h 2303"/>
                <a:gd name="T16" fmla="*/ 2147483647 w 2812"/>
                <a:gd name="T17" fmla="*/ 2147483647 h 2303"/>
                <a:gd name="T18" fmla="*/ 2147483647 w 2812"/>
                <a:gd name="T19" fmla="*/ 2147483647 h 2303"/>
                <a:gd name="T20" fmla="*/ 2147483647 w 2812"/>
                <a:gd name="T21" fmla="*/ 2147483647 h 2303"/>
                <a:gd name="T22" fmla="*/ 2147483647 w 2812"/>
                <a:gd name="T23" fmla="*/ 2147483647 h 2303"/>
                <a:gd name="T24" fmla="*/ 2147483647 w 2812"/>
                <a:gd name="T25" fmla="*/ 2147483647 h 2303"/>
                <a:gd name="T26" fmla="*/ 2147483647 w 2812"/>
                <a:gd name="T27" fmla="*/ 2147483647 h 2303"/>
                <a:gd name="T28" fmla="*/ 2147483647 w 2812"/>
                <a:gd name="T29" fmla="*/ 2147483647 h 2303"/>
                <a:gd name="T30" fmla="*/ 2147483647 w 2812"/>
                <a:gd name="T31" fmla="*/ 2147483647 h 2303"/>
                <a:gd name="T32" fmla="*/ 2147483647 w 2812"/>
                <a:gd name="T33" fmla="*/ 2147483647 h 2303"/>
                <a:gd name="T34" fmla="*/ 2147483647 w 2812"/>
                <a:gd name="T35" fmla="*/ 2147483647 h 2303"/>
                <a:gd name="T36" fmla="*/ 2147483647 w 2812"/>
                <a:gd name="T37" fmla="*/ 2147483647 h 2303"/>
                <a:gd name="T38" fmla="*/ 2147483647 w 2812"/>
                <a:gd name="T39" fmla="*/ 2147483647 h 2303"/>
                <a:gd name="T40" fmla="*/ 2147483647 w 2812"/>
                <a:gd name="T41" fmla="*/ 2147483647 h 2303"/>
                <a:gd name="T42" fmla="*/ 2147483647 w 2812"/>
                <a:gd name="T43" fmla="*/ 2147483647 h 2303"/>
                <a:gd name="T44" fmla="*/ 2147483647 w 2812"/>
                <a:gd name="T45" fmla="*/ 2147483647 h 2303"/>
                <a:gd name="T46" fmla="*/ 2147483647 w 2812"/>
                <a:gd name="T47" fmla="*/ 2147483647 h 2303"/>
                <a:gd name="T48" fmla="*/ 2147483647 w 2812"/>
                <a:gd name="T49" fmla="*/ 2147483647 h 2303"/>
                <a:gd name="T50" fmla="*/ 1852236550 w 2812"/>
                <a:gd name="T51" fmla="*/ 2147483647 h 2303"/>
                <a:gd name="T52" fmla="*/ 881242396 w 2812"/>
                <a:gd name="T53" fmla="*/ 2147483647 h 2303"/>
                <a:gd name="T54" fmla="*/ 215685996 w 2812"/>
                <a:gd name="T55" fmla="*/ 2147483647 h 2303"/>
                <a:gd name="T56" fmla="*/ 0 w 2812"/>
                <a:gd name="T57" fmla="*/ 2147483647 h 2303"/>
                <a:gd name="T58" fmla="*/ 215685996 w 2812"/>
                <a:gd name="T59" fmla="*/ 2147483647 h 2303"/>
                <a:gd name="T60" fmla="*/ 881242396 w 2812"/>
                <a:gd name="T61" fmla="*/ 2147483647 h 2303"/>
                <a:gd name="T62" fmla="*/ 1852236550 w 2812"/>
                <a:gd name="T63" fmla="*/ 2147483647 h 2303"/>
                <a:gd name="T64" fmla="*/ 2147483647 w 2812"/>
                <a:gd name="T65" fmla="*/ 2147483647 h 2303"/>
                <a:gd name="T66" fmla="*/ 2147483647 w 2812"/>
                <a:gd name="T67" fmla="*/ 2147483647 h 2303"/>
                <a:gd name="T68" fmla="*/ 2147483647 w 2812"/>
                <a:gd name="T69" fmla="*/ 2147483647 h 2303"/>
                <a:gd name="T70" fmla="*/ 2147483647 w 2812"/>
                <a:gd name="T71" fmla="*/ 2147483647 h 2303"/>
                <a:gd name="T72" fmla="*/ 2147483647 w 2812"/>
                <a:gd name="T73" fmla="*/ 2147483647 h 2303"/>
                <a:gd name="T74" fmla="*/ 2147483647 w 2812"/>
                <a:gd name="T75" fmla="*/ 2147483647 h 2303"/>
                <a:gd name="T76" fmla="*/ 2147483647 w 2812"/>
                <a:gd name="T77" fmla="*/ 2147483647 h 2303"/>
                <a:gd name="T78" fmla="*/ 2147483647 w 2812"/>
                <a:gd name="T79" fmla="*/ 2147483647 h 2303"/>
                <a:gd name="T80" fmla="*/ 2147483647 w 2812"/>
                <a:gd name="T81" fmla="*/ 2147483647 h 2303"/>
                <a:gd name="T82" fmla="*/ 2147483647 w 2812"/>
                <a:gd name="T83" fmla="*/ 2147483647 h 2303"/>
                <a:gd name="T84" fmla="*/ 2147483647 w 2812"/>
                <a:gd name="T85" fmla="*/ 2147483647 h 2303"/>
                <a:gd name="T86" fmla="*/ 2147483647 w 2812"/>
                <a:gd name="T87" fmla="*/ 2147483647 h 2303"/>
                <a:gd name="T88" fmla="*/ 2147483647 w 2812"/>
                <a:gd name="T89" fmla="*/ 2147483647 h 2303"/>
                <a:gd name="T90" fmla="*/ 2147483647 w 2812"/>
                <a:gd name="T91" fmla="*/ 2147483647 h 2303"/>
                <a:gd name="T92" fmla="*/ 2147483647 w 2812"/>
                <a:gd name="T93" fmla="*/ 2147483647 h 2303"/>
                <a:gd name="T94" fmla="*/ 2147483647 w 2812"/>
                <a:gd name="T95" fmla="*/ 1332226891 h 2303"/>
                <a:gd name="T96" fmla="*/ 2147483647 w 2812"/>
                <a:gd name="T97" fmla="*/ 540075188 h 2303"/>
                <a:gd name="T98" fmla="*/ 2147483647 w 2812"/>
                <a:gd name="T99" fmla="*/ 108068517 h 2303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2812"/>
                <a:gd name="T151" fmla="*/ 0 h 2303"/>
                <a:gd name="T152" fmla="*/ 2812 w 2812"/>
                <a:gd name="T153" fmla="*/ 2303 h 2303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2812" h="2303">
                  <a:moveTo>
                    <a:pt x="1639" y="0"/>
                  </a:moveTo>
                  <a:lnTo>
                    <a:pt x="1674" y="0"/>
                  </a:lnTo>
                  <a:lnTo>
                    <a:pt x="1709" y="6"/>
                  </a:lnTo>
                  <a:lnTo>
                    <a:pt x="1743" y="15"/>
                  </a:lnTo>
                  <a:lnTo>
                    <a:pt x="1775" y="30"/>
                  </a:lnTo>
                  <a:lnTo>
                    <a:pt x="1806" y="49"/>
                  </a:lnTo>
                  <a:lnTo>
                    <a:pt x="1834" y="74"/>
                  </a:lnTo>
                  <a:lnTo>
                    <a:pt x="2738" y="978"/>
                  </a:lnTo>
                  <a:lnTo>
                    <a:pt x="2763" y="1006"/>
                  </a:lnTo>
                  <a:lnTo>
                    <a:pt x="2782" y="1036"/>
                  </a:lnTo>
                  <a:lnTo>
                    <a:pt x="2797" y="1069"/>
                  </a:lnTo>
                  <a:lnTo>
                    <a:pt x="2806" y="1103"/>
                  </a:lnTo>
                  <a:lnTo>
                    <a:pt x="2812" y="1138"/>
                  </a:lnTo>
                  <a:lnTo>
                    <a:pt x="2812" y="1173"/>
                  </a:lnTo>
                  <a:lnTo>
                    <a:pt x="2806" y="1208"/>
                  </a:lnTo>
                  <a:lnTo>
                    <a:pt x="2797" y="1242"/>
                  </a:lnTo>
                  <a:lnTo>
                    <a:pt x="2782" y="1275"/>
                  </a:lnTo>
                  <a:lnTo>
                    <a:pt x="2763" y="1305"/>
                  </a:lnTo>
                  <a:lnTo>
                    <a:pt x="2738" y="1333"/>
                  </a:lnTo>
                  <a:lnTo>
                    <a:pt x="1842" y="2229"/>
                  </a:lnTo>
                  <a:lnTo>
                    <a:pt x="1814" y="2254"/>
                  </a:lnTo>
                  <a:lnTo>
                    <a:pt x="1783" y="2273"/>
                  </a:lnTo>
                  <a:lnTo>
                    <a:pt x="1750" y="2288"/>
                  </a:lnTo>
                  <a:lnTo>
                    <a:pt x="1717" y="2297"/>
                  </a:lnTo>
                  <a:lnTo>
                    <a:pt x="1682" y="2303"/>
                  </a:lnTo>
                  <a:lnTo>
                    <a:pt x="1647" y="2303"/>
                  </a:lnTo>
                  <a:lnTo>
                    <a:pt x="1611" y="2297"/>
                  </a:lnTo>
                  <a:lnTo>
                    <a:pt x="1578" y="2288"/>
                  </a:lnTo>
                  <a:lnTo>
                    <a:pt x="1545" y="2273"/>
                  </a:lnTo>
                  <a:lnTo>
                    <a:pt x="1514" y="2254"/>
                  </a:lnTo>
                  <a:lnTo>
                    <a:pt x="1486" y="2229"/>
                  </a:lnTo>
                  <a:lnTo>
                    <a:pt x="1461" y="2201"/>
                  </a:lnTo>
                  <a:lnTo>
                    <a:pt x="1442" y="2171"/>
                  </a:lnTo>
                  <a:lnTo>
                    <a:pt x="1427" y="2138"/>
                  </a:lnTo>
                  <a:lnTo>
                    <a:pt x="1418" y="2104"/>
                  </a:lnTo>
                  <a:lnTo>
                    <a:pt x="1413" y="2069"/>
                  </a:lnTo>
                  <a:lnTo>
                    <a:pt x="1413" y="2034"/>
                  </a:lnTo>
                  <a:lnTo>
                    <a:pt x="1418" y="1999"/>
                  </a:lnTo>
                  <a:lnTo>
                    <a:pt x="1427" y="1965"/>
                  </a:lnTo>
                  <a:lnTo>
                    <a:pt x="1442" y="1932"/>
                  </a:lnTo>
                  <a:lnTo>
                    <a:pt x="1461" y="1902"/>
                  </a:lnTo>
                  <a:lnTo>
                    <a:pt x="1486" y="1873"/>
                  </a:lnTo>
                  <a:lnTo>
                    <a:pt x="1703" y="1657"/>
                  </a:lnTo>
                  <a:lnTo>
                    <a:pt x="1746" y="1612"/>
                  </a:lnTo>
                  <a:lnTo>
                    <a:pt x="1952" y="1407"/>
                  </a:lnTo>
                  <a:lnTo>
                    <a:pt x="1376" y="1407"/>
                  </a:lnTo>
                  <a:lnTo>
                    <a:pt x="1301" y="1408"/>
                  </a:lnTo>
                  <a:lnTo>
                    <a:pt x="252" y="1408"/>
                  </a:lnTo>
                  <a:lnTo>
                    <a:pt x="211" y="1405"/>
                  </a:lnTo>
                  <a:lnTo>
                    <a:pt x="173" y="1396"/>
                  </a:lnTo>
                  <a:lnTo>
                    <a:pt x="137" y="1380"/>
                  </a:lnTo>
                  <a:lnTo>
                    <a:pt x="103" y="1359"/>
                  </a:lnTo>
                  <a:lnTo>
                    <a:pt x="74" y="1335"/>
                  </a:lnTo>
                  <a:lnTo>
                    <a:pt x="49" y="1305"/>
                  </a:lnTo>
                  <a:lnTo>
                    <a:pt x="28" y="1271"/>
                  </a:lnTo>
                  <a:lnTo>
                    <a:pt x="12" y="1235"/>
                  </a:lnTo>
                  <a:lnTo>
                    <a:pt x="3" y="1197"/>
                  </a:lnTo>
                  <a:lnTo>
                    <a:pt x="0" y="1156"/>
                  </a:lnTo>
                  <a:lnTo>
                    <a:pt x="3" y="1115"/>
                  </a:lnTo>
                  <a:lnTo>
                    <a:pt x="12" y="1077"/>
                  </a:lnTo>
                  <a:lnTo>
                    <a:pt x="28" y="1041"/>
                  </a:lnTo>
                  <a:lnTo>
                    <a:pt x="49" y="1007"/>
                  </a:lnTo>
                  <a:lnTo>
                    <a:pt x="74" y="978"/>
                  </a:lnTo>
                  <a:lnTo>
                    <a:pt x="103" y="953"/>
                  </a:lnTo>
                  <a:lnTo>
                    <a:pt x="136" y="932"/>
                  </a:lnTo>
                  <a:lnTo>
                    <a:pt x="172" y="917"/>
                  </a:lnTo>
                  <a:lnTo>
                    <a:pt x="211" y="907"/>
                  </a:lnTo>
                  <a:lnTo>
                    <a:pt x="252" y="904"/>
                  </a:lnTo>
                  <a:lnTo>
                    <a:pt x="1230" y="904"/>
                  </a:lnTo>
                  <a:lnTo>
                    <a:pt x="1306" y="903"/>
                  </a:lnTo>
                  <a:lnTo>
                    <a:pt x="1951" y="903"/>
                  </a:lnTo>
                  <a:lnTo>
                    <a:pt x="1945" y="897"/>
                  </a:lnTo>
                  <a:lnTo>
                    <a:pt x="1940" y="892"/>
                  </a:lnTo>
                  <a:lnTo>
                    <a:pt x="1934" y="886"/>
                  </a:lnTo>
                  <a:lnTo>
                    <a:pt x="1902" y="854"/>
                  </a:lnTo>
                  <a:lnTo>
                    <a:pt x="1887" y="839"/>
                  </a:lnTo>
                  <a:lnTo>
                    <a:pt x="1869" y="822"/>
                  </a:lnTo>
                  <a:lnTo>
                    <a:pt x="1850" y="801"/>
                  </a:lnTo>
                  <a:lnTo>
                    <a:pt x="1827" y="779"/>
                  </a:lnTo>
                  <a:lnTo>
                    <a:pt x="1801" y="754"/>
                  </a:lnTo>
                  <a:lnTo>
                    <a:pt x="1706" y="659"/>
                  </a:lnTo>
                  <a:lnTo>
                    <a:pt x="1669" y="621"/>
                  </a:lnTo>
                  <a:lnTo>
                    <a:pt x="1626" y="579"/>
                  </a:lnTo>
                  <a:lnTo>
                    <a:pt x="1581" y="532"/>
                  </a:lnTo>
                  <a:lnTo>
                    <a:pt x="1478" y="430"/>
                  </a:lnTo>
                  <a:lnTo>
                    <a:pt x="1453" y="401"/>
                  </a:lnTo>
                  <a:lnTo>
                    <a:pt x="1434" y="371"/>
                  </a:lnTo>
                  <a:lnTo>
                    <a:pt x="1419" y="338"/>
                  </a:lnTo>
                  <a:lnTo>
                    <a:pt x="1410" y="304"/>
                  </a:lnTo>
                  <a:lnTo>
                    <a:pt x="1405" y="269"/>
                  </a:lnTo>
                  <a:lnTo>
                    <a:pt x="1405" y="234"/>
                  </a:lnTo>
                  <a:lnTo>
                    <a:pt x="1410" y="199"/>
                  </a:lnTo>
                  <a:lnTo>
                    <a:pt x="1419" y="165"/>
                  </a:lnTo>
                  <a:lnTo>
                    <a:pt x="1434" y="132"/>
                  </a:lnTo>
                  <a:lnTo>
                    <a:pt x="1453" y="102"/>
                  </a:lnTo>
                  <a:lnTo>
                    <a:pt x="1478" y="74"/>
                  </a:lnTo>
                  <a:lnTo>
                    <a:pt x="1506" y="49"/>
                  </a:lnTo>
                  <a:lnTo>
                    <a:pt x="1537" y="30"/>
                  </a:lnTo>
                  <a:lnTo>
                    <a:pt x="1570" y="15"/>
                  </a:lnTo>
                  <a:lnTo>
                    <a:pt x="1604" y="6"/>
                  </a:lnTo>
                  <a:lnTo>
                    <a:pt x="1639" y="0"/>
                  </a:lnTo>
                  <a:close/>
                </a:path>
              </a:pathLst>
            </a:custGeom>
            <a:solidFill>
              <a:srgbClr val="F5DB3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</p:grpSp>
      <p:grpSp>
        <p:nvGrpSpPr>
          <p:cNvPr id="115" name="그룹 114"/>
          <p:cNvGrpSpPr/>
          <p:nvPr/>
        </p:nvGrpSpPr>
        <p:grpSpPr>
          <a:xfrm>
            <a:off x="5076056" y="3450208"/>
            <a:ext cx="3672407" cy="1311267"/>
            <a:chOff x="5724128" y="3606800"/>
            <a:chExt cx="3672407" cy="1311267"/>
          </a:xfrm>
        </p:grpSpPr>
        <p:grpSp>
          <p:nvGrpSpPr>
            <p:cNvPr id="92" name="그룹 25"/>
            <p:cNvGrpSpPr>
              <a:grpSpLocks/>
            </p:cNvGrpSpPr>
            <p:nvPr/>
          </p:nvGrpSpPr>
          <p:grpSpPr bwMode="auto">
            <a:xfrm>
              <a:off x="5724128" y="3606800"/>
              <a:ext cx="3672407" cy="1311267"/>
              <a:chOff x="630388" y="3891482"/>
              <a:chExt cx="3170107" cy="1311257"/>
            </a:xfrm>
          </p:grpSpPr>
          <p:sp>
            <p:nvSpPr>
              <p:cNvPr id="93" name="AutoShape 6"/>
              <p:cNvSpPr>
                <a:spLocks noChangeArrowheads="1"/>
              </p:cNvSpPr>
              <p:nvPr/>
            </p:nvSpPr>
            <p:spPr bwMode="auto">
              <a:xfrm>
                <a:off x="630388" y="4323529"/>
                <a:ext cx="3170107" cy="879210"/>
              </a:xfrm>
              <a:prstGeom prst="roundRect">
                <a:avLst>
                  <a:gd name="adj" fmla="val 9745"/>
                </a:avLst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lIns="0" tIns="0" rIns="0" bIns="0">
                <a:spAutoFit/>
                <a:scene3d>
                  <a:camera prst="orthographicFront"/>
                  <a:lightRig rig="threePt" dir="t"/>
                </a:scene3d>
                <a:sp3d>
                  <a:bevelT w="1270"/>
                </a:sp3d>
              </a:bodyPr>
              <a:lstStyle/>
              <a:p>
                <a:pPr marL="131763" indent="-131763" defTabSz="1330325" eaLnBrk="0" latinLnBrk="0" hangingPunct="0">
                  <a:lnSpc>
                    <a:spcPct val="150000"/>
                  </a:lnSpc>
                  <a:buClr>
                    <a:srgbClr val="D0A660"/>
                  </a:buClr>
                  <a:buSzPct val="100000"/>
                  <a:buFontTx/>
                  <a:buBlip>
                    <a:blip r:embed="rId4"/>
                  </a:buBlip>
                  <a:defRPr/>
                </a:pPr>
                <a:r>
                  <a:rPr lang="ko-KR" altLang="en-US" b="1" kern="0" spc="-5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맑은 고딕" pitchFamily="50" charset="-127"/>
                    <a:ea typeface="맑은 고딕" pitchFamily="50" charset="-127"/>
                  </a:rPr>
                  <a:t>교육자 교육 시행</a:t>
                </a:r>
                <a:endParaRPr lang="ko-KR" altLang="en-US" b="1" kern="0" spc="-5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itchFamily="50" charset="-127"/>
                  <a:ea typeface="맑은 고딕" pitchFamily="50" charset="-127"/>
                </a:endParaRPr>
              </a:p>
              <a:p>
                <a:pPr marL="131763" indent="-131763" defTabSz="1330325" eaLnBrk="0" latinLnBrk="0" hangingPunct="0">
                  <a:lnSpc>
                    <a:spcPct val="150000"/>
                  </a:lnSpc>
                  <a:buClr>
                    <a:srgbClr val="D0A660"/>
                  </a:buClr>
                  <a:buSzPct val="100000"/>
                  <a:buFontTx/>
                  <a:buBlip>
                    <a:blip r:embed="rId4"/>
                  </a:buBlip>
                  <a:defRPr/>
                </a:pPr>
                <a:r>
                  <a:rPr lang="ko-KR" altLang="en-US" b="1" kern="0" spc="-5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맑은 고딕" pitchFamily="50" charset="-127"/>
                    <a:ea typeface="맑은 고딕" pitchFamily="50" charset="-127"/>
                  </a:rPr>
                  <a:t>더 많은 지역주민에게 교육 추진</a:t>
                </a:r>
                <a:endParaRPr lang="ko-KR" altLang="en-US" b="1" kern="0" spc="-5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itchFamily="50" charset="-127"/>
                  <a:ea typeface="맑은 고딕" pitchFamily="50" charset="-127"/>
                </a:endParaRPr>
              </a:p>
            </p:txBody>
          </p:sp>
          <p:sp>
            <p:nvSpPr>
              <p:cNvPr id="94" name="AutoShape 20"/>
              <p:cNvSpPr>
                <a:spLocks noChangeArrowheads="1"/>
              </p:cNvSpPr>
              <p:nvPr/>
            </p:nvSpPr>
            <p:spPr bwMode="auto">
              <a:xfrm>
                <a:off x="630388" y="3891482"/>
                <a:ext cx="2832100" cy="360000"/>
              </a:xfrm>
              <a:prstGeom prst="roundRect">
                <a:avLst>
                  <a:gd name="adj" fmla="val 50000"/>
                </a:avLst>
              </a:prstGeom>
              <a:solidFill>
                <a:srgbClr val="5683BA"/>
              </a:solidFill>
              <a:ln w="539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>
                <a:scene3d>
                  <a:camera prst="orthographicFront"/>
                  <a:lightRig rig="threePt" dir="t"/>
                </a:scene3d>
                <a:sp3d>
                  <a:bevelT w="1270" h="6350"/>
                </a:sp3d>
              </a:bodyPr>
              <a:lstStyle/>
              <a:p>
                <a:pPr algn="ctr" latinLnBrk="0">
                  <a:defRPr/>
                </a:pPr>
                <a:r>
                  <a:rPr lang="ko-KR" altLang="en-US" sz="2000" b="1" spc="-50" dirty="0" smtClean="0">
                    <a:solidFill>
                      <a:schemeClr val="bg1"/>
                    </a:solidFill>
                  </a:rPr>
                  <a:t>더 많은 강사진 </a:t>
                </a:r>
                <a:r>
                  <a:rPr lang="en-US" altLang="ko-KR" sz="2000" b="1" spc="-50" dirty="0" smtClean="0">
                    <a:solidFill>
                      <a:schemeClr val="bg1"/>
                    </a:solidFill>
                  </a:rPr>
                  <a:t>DB </a:t>
                </a:r>
                <a:r>
                  <a:rPr lang="ko-KR" altLang="en-US" sz="2000" b="1" spc="-50" dirty="0" smtClean="0">
                    <a:solidFill>
                      <a:schemeClr val="bg1"/>
                    </a:solidFill>
                  </a:rPr>
                  <a:t>구축</a:t>
                </a:r>
                <a:endParaRPr lang="ko-KR" altLang="en-US" sz="2000" b="1" spc="-50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14" name="Freeform 528"/>
            <p:cNvSpPr>
              <a:spLocks/>
            </p:cNvSpPr>
            <p:nvPr/>
          </p:nvSpPr>
          <p:spPr bwMode="auto">
            <a:xfrm>
              <a:off x="5855692" y="3717032"/>
              <a:ext cx="183120" cy="150014"/>
            </a:xfrm>
            <a:custGeom>
              <a:avLst/>
              <a:gdLst>
                <a:gd name="T0" fmla="*/ 2147483647 w 2812"/>
                <a:gd name="T1" fmla="*/ 0 h 2303"/>
                <a:gd name="T2" fmla="*/ 2147483647 w 2812"/>
                <a:gd name="T3" fmla="*/ 270037594 h 2303"/>
                <a:gd name="T4" fmla="*/ 2147483647 w 2812"/>
                <a:gd name="T5" fmla="*/ 882254649 h 2303"/>
                <a:gd name="T6" fmla="*/ 2147483647 w 2812"/>
                <a:gd name="T7" fmla="*/ 2147483647 h 2303"/>
                <a:gd name="T8" fmla="*/ 2147483647 w 2812"/>
                <a:gd name="T9" fmla="*/ 2147483647 h 2303"/>
                <a:gd name="T10" fmla="*/ 2147483647 w 2812"/>
                <a:gd name="T11" fmla="*/ 2147483647 h 2303"/>
                <a:gd name="T12" fmla="*/ 2147483647 w 2812"/>
                <a:gd name="T13" fmla="*/ 2147483647 h 2303"/>
                <a:gd name="T14" fmla="*/ 2147483647 w 2812"/>
                <a:gd name="T15" fmla="*/ 2147483647 h 2303"/>
                <a:gd name="T16" fmla="*/ 2147483647 w 2812"/>
                <a:gd name="T17" fmla="*/ 2147483647 h 2303"/>
                <a:gd name="T18" fmla="*/ 2147483647 w 2812"/>
                <a:gd name="T19" fmla="*/ 2147483647 h 2303"/>
                <a:gd name="T20" fmla="*/ 2147483647 w 2812"/>
                <a:gd name="T21" fmla="*/ 2147483647 h 2303"/>
                <a:gd name="T22" fmla="*/ 2147483647 w 2812"/>
                <a:gd name="T23" fmla="*/ 2147483647 h 2303"/>
                <a:gd name="T24" fmla="*/ 2147483647 w 2812"/>
                <a:gd name="T25" fmla="*/ 2147483647 h 2303"/>
                <a:gd name="T26" fmla="*/ 2147483647 w 2812"/>
                <a:gd name="T27" fmla="*/ 2147483647 h 2303"/>
                <a:gd name="T28" fmla="*/ 2147483647 w 2812"/>
                <a:gd name="T29" fmla="*/ 2147483647 h 2303"/>
                <a:gd name="T30" fmla="*/ 2147483647 w 2812"/>
                <a:gd name="T31" fmla="*/ 2147483647 h 2303"/>
                <a:gd name="T32" fmla="*/ 2147483647 w 2812"/>
                <a:gd name="T33" fmla="*/ 2147483647 h 2303"/>
                <a:gd name="T34" fmla="*/ 2147483647 w 2812"/>
                <a:gd name="T35" fmla="*/ 2147483647 h 2303"/>
                <a:gd name="T36" fmla="*/ 2147483647 w 2812"/>
                <a:gd name="T37" fmla="*/ 2147483647 h 2303"/>
                <a:gd name="T38" fmla="*/ 2147483647 w 2812"/>
                <a:gd name="T39" fmla="*/ 2147483647 h 2303"/>
                <a:gd name="T40" fmla="*/ 2147483647 w 2812"/>
                <a:gd name="T41" fmla="*/ 2147483647 h 2303"/>
                <a:gd name="T42" fmla="*/ 2147483647 w 2812"/>
                <a:gd name="T43" fmla="*/ 2147483647 h 2303"/>
                <a:gd name="T44" fmla="*/ 2147483647 w 2812"/>
                <a:gd name="T45" fmla="*/ 2147483647 h 2303"/>
                <a:gd name="T46" fmla="*/ 2147483647 w 2812"/>
                <a:gd name="T47" fmla="*/ 2147483647 h 2303"/>
                <a:gd name="T48" fmla="*/ 2147483647 w 2812"/>
                <a:gd name="T49" fmla="*/ 2147483647 h 2303"/>
                <a:gd name="T50" fmla="*/ 1852236550 w 2812"/>
                <a:gd name="T51" fmla="*/ 2147483647 h 2303"/>
                <a:gd name="T52" fmla="*/ 881242396 w 2812"/>
                <a:gd name="T53" fmla="*/ 2147483647 h 2303"/>
                <a:gd name="T54" fmla="*/ 215685996 w 2812"/>
                <a:gd name="T55" fmla="*/ 2147483647 h 2303"/>
                <a:gd name="T56" fmla="*/ 0 w 2812"/>
                <a:gd name="T57" fmla="*/ 2147483647 h 2303"/>
                <a:gd name="T58" fmla="*/ 215685996 w 2812"/>
                <a:gd name="T59" fmla="*/ 2147483647 h 2303"/>
                <a:gd name="T60" fmla="*/ 881242396 w 2812"/>
                <a:gd name="T61" fmla="*/ 2147483647 h 2303"/>
                <a:gd name="T62" fmla="*/ 1852236550 w 2812"/>
                <a:gd name="T63" fmla="*/ 2147483647 h 2303"/>
                <a:gd name="T64" fmla="*/ 2147483647 w 2812"/>
                <a:gd name="T65" fmla="*/ 2147483647 h 2303"/>
                <a:gd name="T66" fmla="*/ 2147483647 w 2812"/>
                <a:gd name="T67" fmla="*/ 2147483647 h 2303"/>
                <a:gd name="T68" fmla="*/ 2147483647 w 2812"/>
                <a:gd name="T69" fmla="*/ 2147483647 h 2303"/>
                <a:gd name="T70" fmla="*/ 2147483647 w 2812"/>
                <a:gd name="T71" fmla="*/ 2147483647 h 2303"/>
                <a:gd name="T72" fmla="*/ 2147483647 w 2812"/>
                <a:gd name="T73" fmla="*/ 2147483647 h 2303"/>
                <a:gd name="T74" fmla="*/ 2147483647 w 2812"/>
                <a:gd name="T75" fmla="*/ 2147483647 h 2303"/>
                <a:gd name="T76" fmla="*/ 2147483647 w 2812"/>
                <a:gd name="T77" fmla="*/ 2147483647 h 2303"/>
                <a:gd name="T78" fmla="*/ 2147483647 w 2812"/>
                <a:gd name="T79" fmla="*/ 2147483647 h 2303"/>
                <a:gd name="T80" fmla="*/ 2147483647 w 2812"/>
                <a:gd name="T81" fmla="*/ 2147483647 h 2303"/>
                <a:gd name="T82" fmla="*/ 2147483647 w 2812"/>
                <a:gd name="T83" fmla="*/ 2147483647 h 2303"/>
                <a:gd name="T84" fmla="*/ 2147483647 w 2812"/>
                <a:gd name="T85" fmla="*/ 2147483647 h 2303"/>
                <a:gd name="T86" fmla="*/ 2147483647 w 2812"/>
                <a:gd name="T87" fmla="*/ 2147483647 h 2303"/>
                <a:gd name="T88" fmla="*/ 2147483647 w 2812"/>
                <a:gd name="T89" fmla="*/ 2147483647 h 2303"/>
                <a:gd name="T90" fmla="*/ 2147483647 w 2812"/>
                <a:gd name="T91" fmla="*/ 2147483647 h 2303"/>
                <a:gd name="T92" fmla="*/ 2147483647 w 2812"/>
                <a:gd name="T93" fmla="*/ 2147483647 h 2303"/>
                <a:gd name="T94" fmla="*/ 2147483647 w 2812"/>
                <a:gd name="T95" fmla="*/ 1332226891 h 2303"/>
                <a:gd name="T96" fmla="*/ 2147483647 w 2812"/>
                <a:gd name="T97" fmla="*/ 540075188 h 2303"/>
                <a:gd name="T98" fmla="*/ 2147483647 w 2812"/>
                <a:gd name="T99" fmla="*/ 108068517 h 2303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2812"/>
                <a:gd name="T151" fmla="*/ 0 h 2303"/>
                <a:gd name="T152" fmla="*/ 2812 w 2812"/>
                <a:gd name="T153" fmla="*/ 2303 h 2303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2812" h="2303">
                  <a:moveTo>
                    <a:pt x="1639" y="0"/>
                  </a:moveTo>
                  <a:lnTo>
                    <a:pt x="1674" y="0"/>
                  </a:lnTo>
                  <a:lnTo>
                    <a:pt x="1709" y="6"/>
                  </a:lnTo>
                  <a:lnTo>
                    <a:pt x="1743" y="15"/>
                  </a:lnTo>
                  <a:lnTo>
                    <a:pt x="1775" y="30"/>
                  </a:lnTo>
                  <a:lnTo>
                    <a:pt x="1806" y="49"/>
                  </a:lnTo>
                  <a:lnTo>
                    <a:pt x="1834" y="74"/>
                  </a:lnTo>
                  <a:lnTo>
                    <a:pt x="2738" y="978"/>
                  </a:lnTo>
                  <a:lnTo>
                    <a:pt x="2763" y="1006"/>
                  </a:lnTo>
                  <a:lnTo>
                    <a:pt x="2782" y="1036"/>
                  </a:lnTo>
                  <a:lnTo>
                    <a:pt x="2797" y="1069"/>
                  </a:lnTo>
                  <a:lnTo>
                    <a:pt x="2806" y="1103"/>
                  </a:lnTo>
                  <a:lnTo>
                    <a:pt x="2812" y="1138"/>
                  </a:lnTo>
                  <a:lnTo>
                    <a:pt x="2812" y="1173"/>
                  </a:lnTo>
                  <a:lnTo>
                    <a:pt x="2806" y="1208"/>
                  </a:lnTo>
                  <a:lnTo>
                    <a:pt x="2797" y="1242"/>
                  </a:lnTo>
                  <a:lnTo>
                    <a:pt x="2782" y="1275"/>
                  </a:lnTo>
                  <a:lnTo>
                    <a:pt x="2763" y="1305"/>
                  </a:lnTo>
                  <a:lnTo>
                    <a:pt x="2738" y="1333"/>
                  </a:lnTo>
                  <a:lnTo>
                    <a:pt x="1842" y="2229"/>
                  </a:lnTo>
                  <a:lnTo>
                    <a:pt x="1814" y="2254"/>
                  </a:lnTo>
                  <a:lnTo>
                    <a:pt x="1783" y="2273"/>
                  </a:lnTo>
                  <a:lnTo>
                    <a:pt x="1750" y="2288"/>
                  </a:lnTo>
                  <a:lnTo>
                    <a:pt x="1717" y="2297"/>
                  </a:lnTo>
                  <a:lnTo>
                    <a:pt x="1682" y="2303"/>
                  </a:lnTo>
                  <a:lnTo>
                    <a:pt x="1647" y="2303"/>
                  </a:lnTo>
                  <a:lnTo>
                    <a:pt x="1611" y="2297"/>
                  </a:lnTo>
                  <a:lnTo>
                    <a:pt x="1578" y="2288"/>
                  </a:lnTo>
                  <a:lnTo>
                    <a:pt x="1545" y="2273"/>
                  </a:lnTo>
                  <a:lnTo>
                    <a:pt x="1514" y="2254"/>
                  </a:lnTo>
                  <a:lnTo>
                    <a:pt x="1486" y="2229"/>
                  </a:lnTo>
                  <a:lnTo>
                    <a:pt x="1461" y="2201"/>
                  </a:lnTo>
                  <a:lnTo>
                    <a:pt x="1442" y="2171"/>
                  </a:lnTo>
                  <a:lnTo>
                    <a:pt x="1427" y="2138"/>
                  </a:lnTo>
                  <a:lnTo>
                    <a:pt x="1418" y="2104"/>
                  </a:lnTo>
                  <a:lnTo>
                    <a:pt x="1413" y="2069"/>
                  </a:lnTo>
                  <a:lnTo>
                    <a:pt x="1413" y="2034"/>
                  </a:lnTo>
                  <a:lnTo>
                    <a:pt x="1418" y="1999"/>
                  </a:lnTo>
                  <a:lnTo>
                    <a:pt x="1427" y="1965"/>
                  </a:lnTo>
                  <a:lnTo>
                    <a:pt x="1442" y="1932"/>
                  </a:lnTo>
                  <a:lnTo>
                    <a:pt x="1461" y="1902"/>
                  </a:lnTo>
                  <a:lnTo>
                    <a:pt x="1486" y="1873"/>
                  </a:lnTo>
                  <a:lnTo>
                    <a:pt x="1703" y="1657"/>
                  </a:lnTo>
                  <a:lnTo>
                    <a:pt x="1746" y="1612"/>
                  </a:lnTo>
                  <a:lnTo>
                    <a:pt x="1952" y="1407"/>
                  </a:lnTo>
                  <a:lnTo>
                    <a:pt x="1376" y="1407"/>
                  </a:lnTo>
                  <a:lnTo>
                    <a:pt x="1301" y="1408"/>
                  </a:lnTo>
                  <a:lnTo>
                    <a:pt x="252" y="1408"/>
                  </a:lnTo>
                  <a:lnTo>
                    <a:pt x="211" y="1405"/>
                  </a:lnTo>
                  <a:lnTo>
                    <a:pt x="173" y="1396"/>
                  </a:lnTo>
                  <a:lnTo>
                    <a:pt x="137" y="1380"/>
                  </a:lnTo>
                  <a:lnTo>
                    <a:pt x="103" y="1359"/>
                  </a:lnTo>
                  <a:lnTo>
                    <a:pt x="74" y="1335"/>
                  </a:lnTo>
                  <a:lnTo>
                    <a:pt x="49" y="1305"/>
                  </a:lnTo>
                  <a:lnTo>
                    <a:pt x="28" y="1271"/>
                  </a:lnTo>
                  <a:lnTo>
                    <a:pt x="12" y="1235"/>
                  </a:lnTo>
                  <a:lnTo>
                    <a:pt x="3" y="1197"/>
                  </a:lnTo>
                  <a:lnTo>
                    <a:pt x="0" y="1156"/>
                  </a:lnTo>
                  <a:lnTo>
                    <a:pt x="3" y="1115"/>
                  </a:lnTo>
                  <a:lnTo>
                    <a:pt x="12" y="1077"/>
                  </a:lnTo>
                  <a:lnTo>
                    <a:pt x="28" y="1041"/>
                  </a:lnTo>
                  <a:lnTo>
                    <a:pt x="49" y="1007"/>
                  </a:lnTo>
                  <a:lnTo>
                    <a:pt x="74" y="978"/>
                  </a:lnTo>
                  <a:lnTo>
                    <a:pt x="103" y="953"/>
                  </a:lnTo>
                  <a:lnTo>
                    <a:pt x="136" y="932"/>
                  </a:lnTo>
                  <a:lnTo>
                    <a:pt x="172" y="917"/>
                  </a:lnTo>
                  <a:lnTo>
                    <a:pt x="211" y="907"/>
                  </a:lnTo>
                  <a:lnTo>
                    <a:pt x="252" y="904"/>
                  </a:lnTo>
                  <a:lnTo>
                    <a:pt x="1230" y="904"/>
                  </a:lnTo>
                  <a:lnTo>
                    <a:pt x="1306" y="903"/>
                  </a:lnTo>
                  <a:lnTo>
                    <a:pt x="1951" y="903"/>
                  </a:lnTo>
                  <a:lnTo>
                    <a:pt x="1945" y="897"/>
                  </a:lnTo>
                  <a:lnTo>
                    <a:pt x="1940" y="892"/>
                  </a:lnTo>
                  <a:lnTo>
                    <a:pt x="1934" y="886"/>
                  </a:lnTo>
                  <a:lnTo>
                    <a:pt x="1902" y="854"/>
                  </a:lnTo>
                  <a:lnTo>
                    <a:pt x="1887" y="839"/>
                  </a:lnTo>
                  <a:lnTo>
                    <a:pt x="1869" y="822"/>
                  </a:lnTo>
                  <a:lnTo>
                    <a:pt x="1850" y="801"/>
                  </a:lnTo>
                  <a:lnTo>
                    <a:pt x="1827" y="779"/>
                  </a:lnTo>
                  <a:lnTo>
                    <a:pt x="1801" y="754"/>
                  </a:lnTo>
                  <a:lnTo>
                    <a:pt x="1706" y="659"/>
                  </a:lnTo>
                  <a:lnTo>
                    <a:pt x="1669" y="621"/>
                  </a:lnTo>
                  <a:lnTo>
                    <a:pt x="1626" y="579"/>
                  </a:lnTo>
                  <a:lnTo>
                    <a:pt x="1581" y="532"/>
                  </a:lnTo>
                  <a:lnTo>
                    <a:pt x="1478" y="430"/>
                  </a:lnTo>
                  <a:lnTo>
                    <a:pt x="1453" y="401"/>
                  </a:lnTo>
                  <a:lnTo>
                    <a:pt x="1434" y="371"/>
                  </a:lnTo>
                  <a:lnTo>
                    <a:pt x="1419" y="338"/>
                  </a:lnTo>
                  <a:lnTo>
                    <a:pt x="1410" y="304"/>
                  </a:lnTo>
                  <a:lnTo>
                    <a:pt x="1405" y="269"/>
                  </a:lnTo>
                  <a:lnTo>
                    <a:pt x="1405" y="234"/>
                  </a:lnTo>
                  <a:lnTo>
                    <a:pt x="1410" y="199"/>
                  </a:lnTo>
                  <a:lnTo>
                    <a:pt x="1419" y="165"/>
                  </a:lnTo>
                  <a:lnTo>
                    <a:pt x="1434" y="132"/>
                  </a:lnTo>
                  <a:lnTo>
                    <a:pt x="1453" y="102"/>
                  </a:lnTo>
                  <a:lnTo>
                    <a:pt x="1478" y="74"/>
                  </a:lnTo>
                  <a:lnTo>
                    <a:pt x="1506" y="49"/>
                  </a:lnTo>
                  <a:lnTo>
                    <a:pt x="1537" y="30"/>
                  </a:lnTo>
                  <a:lnTo>
                    <a:pt x="1570" y="15"/>
                  </a:lnTo>
                  <a:lnTo>
                    <a:pt x="1604" y="6"/>
                  </a:lnTo>
                  <a:lnTo>
                    <a:pt x="1639" y="0"/>
                  </a:lnTo>
                  <a:close/>
                </a:path>
              </a:pathLst>
            </a:custGeom>
            <a:solidFill>
              <a:srgbClr val="F5DB3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</p:grpSp>
      <p:grpSp>
        <p:nvGrpSpPr>
          <p:cNvPr id="121" name="그룹 120"/>
          <p:cNvGrpSpPr/>
          <p:nvPr/>
        </p:nvGrpSpPr>
        <p:grpSpPr>
          <a:xfrm>
            <a:off x="755576" y="4941168"/>
            <a:ext cx="3744416" cy="1254624"/>
            <a:chOff x="5652120" y="2060573"/>
            <a:chExt cx="3491880" cy="1254624"/>
          </a:xfrm>
        </p:grpSpPr>
        <p:grpSp>
          <p:nvGrpSpPr>
            <p:cNvPr id="122" name="그룹 23"/>
            <p:cNvGrpSpPr>
              <a:grpSpLocks/>
            </p:cNvGrpSpPr>
            <p:nvPr/>
          </p:nvGrpSpPr>
          <p:grpSpPr bwMode="auto">
            <a:xfrm>
              <a:off x="5652120" y="2060573"/>
              <a:ext cx="3491880" cy="1254624"/>
              <a:chOff x="5695249" y="3891482"/>
              <a:chExt cx="2974939" cy="1254615"/>
            </a:xfrm>
          </p:grpSpPr>
          <p:sp>
            <p:nvSpPr>
              <p:cNvPr id="124" name="AutoShape 20"/>
              <p:cNvSpPr>
                <a:spLocks noChangeArrowheads="1"/>
              </p:cNvSpPr>
              <p:nvPr/>
            </p:nvSpPr>
            <p:spPr bwMode="auto">
              <a:xfrm>
                <a:off x="5695249" y="3891482"/>
                <a:ext cx="2849823" cy="360000"/>
              </a:xfrm>
              <a:prstGeom prst="roundRect">
                <a:avLst>
                  <a:gd name="adj" fmla="val 50000"/>
                </a:avLst>
              </a:prstGeom>
              <a:solidFill>
                <a:srgbClr val="C17A4F"/>
              </a:solidFill>
              <a:ln w="539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>
                <a:scene3d>
                  <a:camera prst="orthographicFront"/>
                  <a:lightRig rig="threePt" dir="t"/>
                </a:scene3d>
                <a:sp3d>
                  <a:bevelT w="1270" h="6350"/>
                </a:sp3d>
              </a:bodyPr>
              <a:lstStyle/>
              <a:p>
                <a:pPr algn="ctr" latinLnBrk="0">
                  <a:defRPr/>
                </a:pPr>
                <a:r>
                  <a:rPr lang="ko-KR" altLang="en-US" sz="2000" b="1" spc="-50" dirty="0" smtClean="0">
                    <a:solidFill>
                      <a:schemeClr val="bg1"/>
                    </a:solidFill>
                  </a:rPr>
                  <a:t>연계 정보 전산 시스템 구축</a:t>
                </a:r>
                <a:endParaRPr lang="ko-KR" altLang="en-US" sz="2000" b="1" spc="-5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25" name="AutoShape 6"/>
              <p:cNvSpPr>
                <a:spLocks noChangeArrowheads="1"/>
              </p:cNvSpPr>
              <p:nvPr/>
            </p:nvSpPr>
            <p:spPr bwMode="auto">
              <a:xfrm>
                <a:off x="5695249" y="4323533"/>
                <a:ext cx="2974939" cy="822564"/>
              </a:xfrm>
              <a:prstGeom prst="roundRect">
                <a:avLst>
                  <a:gd name="adj" fmla="val 9745"/>
                </a:avLst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lIns="0" tIns="0" rIns="0" bIns="0">
                <a:spAutoFit/>
                <a:scene3d>
                  <a:camera prst="orthographicFront"/>
                  <a:lightRig rig="threePt" dir="t"/>
                </a:scene3d>
                <a:sp3d>
                  <a:bevelT w="1270"/>
                </a:sp3d>
              </a:bodyPr>
              <a:lstStyle/>
              <a:p>
                <a:pPr marL="131763" indent="-131763" defTabSz="1330325" eaLnBrk="0" latinLnBrk="0" hangingPunct="0">
                  <a:lnSpc>
                    <a:spcPct val="150000"/>
                  </a:lnSpc>
                  <a:buClr>
                    <a:srgbClr val="D0A660"/>
                  </a:buClr>
                  <a:buSzPct val="100000"/>
                  <a:buFontTx/>
                  <a:buBlip>
                    <a:blip r:embed="rId4"/>
                  </a:buBlip>
                  <a:defRPr/>
                </a:pPr>
                <a:r>
                  <a:rPr lang="ko-KR" altLang="en-US" b="1" kern="0" spc="-5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맑은 고딕" pitchFamily="50" charset="-127"/>
                    <a:ea typeface="맑은 고딕" pitchFamily="50" charset="-127"/>
                  </a:rPr>
                  <a:t>지역사회 가용 연계 기관 확대</a:t>
                </a:r>
                <a:endParaRPr lang="en-US" altLang="ko-KR" b="1" kern="0" spc="-5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itchFamily="50" charset="-127"/>
                  <a:ea typeface="맑은 고딕" pitchFamily="50" charset="-127"/>
                </a:endParaRPr>
              </a:p>
              <a:p>
                <a:pPr marL="131763" indent="-131763" defTabSz="1330325" eaLnBrk="0" latinLnBrk="0" hangingPunct="0">
                  <a:lnSpc>
                    <a:spcPct val="150000"/>
                  </a:lnSpc>
                  <a:buClr>
                    <a:srgbClr val="D0A660"/>
                  </a:buClr>
                  <a:buSzPct val="100000"/>
                  <a:buFontTx/>
                  <a:buBlip>
                    <a:blip r:embed="rId4"/>
                  </a:buBlip>
                  <a:defRPr/>
                </a:pPr>
                <a:r>
                  <a:rPr lang="ko-KR" altLang="en-US" b="1" kern="0" spc="-5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맑은 고딕" pitchFamily="50" charset="-127"/>
                    <a:ea typeface="맑은 고딕" pitchFamily="50" charset="-127"/>
                  </a:rPr>
                  <a:t>기관 간 교육 정보 공유</a:t>
                </a:r>
                <a:endParaRPr lang="ko-KR" altLang="en-US" b="1" kern="0" spc="-5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itchFamily="50" charset="-127"/>
                  <a:ea typeface="맑은 고딕" pitchFamily="50" charset="-127"/>
                </a:endParaRPr>
              </a:p>
            </p:txBody>
          </p:sp>
        </p:grpSp>
        <p:sp>
          <p:nvSpPr>
            <p:cNvPr id="123" name="Freeform 528"/>
            <p:cNvSpPr>
              <a:spLocks/>
            </p:cNvSpPr>
            <p:nvPr/>
          </p:nvSpPr>
          <p:spPr bwMode="auto">
            <a:xfrm>
              <a:off x="5724128" y="2159708"/>
              <a:ext cx="183120" cy="150014"/>
            </a:xfrm>
            <a:custGeom>
              <a:avLst/>
              <a:gdLst>
                <a:gd name="T0" fmla="*/ 2147483647 w 2812"/>
                <a:gd name="T1" fmla="*/ 0 h 2303"/>
                <a:gd name="T2" fmla="*/ 2147483647 w 2812"/>
                <a:gd name="T3" fmla="*/ 270037594 h 2303"/>
                <a:gd name="T4" fmla="*/ 2147483647 w 2812"/>
                <a:gd name="T5" fmla="*/ 882254649 h 2303"/>
                <a:gd name="T6" fmla="*/ 2147483647 w 2812"/>
                <a:gd name="T7" fmla="*/ 2147483647 h 2303"/>
                <a:gd name="T8" fmla="*/ 2147483647 w 2812"/>
                <a:gd name="T9" fmla="*/ 2147483647 h 2303"/>
                <a:gd name="T10" fmla="*/ 2147483647 w 2812"/>
                <a:gd name="T11" fmla="*/ 2147483647 h 2303"/>
                <a:gd name="T12" fmla="*/ 2147483647 w 2812"/>
                <a:gd name="T13" fmla="*/ 2147483647 h 2303"/>
                <a:gd name="T14" fmla="*/ 2147483647 w 2812"/>
                <a:gd name="T15" fmla="*/ 2147483647 h 2303"/>
                <a:gd name="T16" fmla="*/ 2147483647 w 2812"/>
                <a:gd name="T17" fmla="*/ 2147483647 h 2303"/>
                <a:gd name="T18" fmla="*/ 2147483647 w 2812"/>
                <a:gd name="T19" fmla="*/ 2147483647 h 2303"/>
                <a:gd name="T20" fmla="*/ 2147483647 w 2812"/>
                <a:gd name="T21" fmla="*/ 2147483647 h 2303"/>
                <a:gd name="T22" fmla="*/ 2147483647 w 2812"/>
                <a:gd name="T23" fmla="*/ 2147483647 h 2303"/>
                <a:gd name="T24" fmla="*/ 2147483647 w 2812"/>
                <a:gd name="T25" fmla="*/ 2147483647 h 2303"/>
                <a:gd name="T26" fmla="*/ 2147483647 w 2812"/>
                <a:gd name="T27" fmla="*/ 2147483647 h 2303"/>
                <a:gd name="T28" fmla="*/ 2147483647 w 2812"/>
                <a:gd name="T29" fmla="*/ 2147483647 h 2303"/>
                <a:gd name="T30" fmla="*/ 2147483647 w 2812"/>
                <a:gd name="T31" fmla="*/ 2147483647 h 2303"/>
                <a:gd name="T32" fmla="*/ 2147483647 w 2812"/>
                <a:gd name="T33" fmla="*/ 2147483647 h 2303"/>
                <a:gd name="T34" fmla="*/ 2147483647 w 2812"/>
                <a:gd name="T35" fmla="*/ 2147483647 h 2303"/>
                <a:gd name="T36" fmla="*/ 2147483647 w 2812"/>
                <a:gd name="T37" fmla="*/ 2147483647 h 2303"/>
                <a:gd name="T38" fmla="*/ 2147483647 w 2812"/>
                <a:gd name="T39" fmla="*/ 2147483647 h 2303"/>
                <a:gd name="T40" fmla="*/ 2147483647 w 2812"/>
                <a:gd name="T41" fmla="*/ 2147483647 h 2303"/>
                <a:gd name="T42" fmla="*/ 2147483647 w 2812"/>
                <a:gd name="T43" fmla="*/ 2147483647 h 2303"/>
                <a:gd name="T44" fmla="*/ 2147483647 w 2812"/>
                <a:gd name="T45" fmla="*/ 2147483647 h 2303"/>
                <a:gd name="T46" fmla="*/ 2147483647 w 2812"/>
                <a:gd name="T47" fmla="*/ 2147483647 h 2303"/>
                <a:gd name="T48" fmla="*/ 2147483647 w 2812"/>
                <a:gd name="T49" fmla="*/ 2147483647 h 2303"/>
                <a:gd name="T50" fmla="*/ 1852236550 w 2812"/>
                <a:gd name="T51" fmla="*/ 2147483647 h 2303"/>
                <a:gd name="T52" fmla="*/ 881242396 w 2812"/>
                <a:gd name="T53" fmla="*/ 2147483647 h 2303"/>
                <a:gd name="T54" fmla="*/ 215685996 w 2812"/>
                <a:gd name="T55" fmla="*/ 2147483647 h 2303"/>
                <a:gd name="T56" fmla="*/ 0 w 2812"/>
                <a:gd name="T57" fmla="*/ 2147483647 h 2303"/>
                <a:gd name="T58" fmla="*/ 215685996 w 2812"/>
                <a:gd name="T59" fmla="*/ 2147483647 h 2303"/>
                <a:gd name="T60" fmla="*/ 881242396 w 2812"/>
                <a:gd name="T61" fmla="*/ 2147483647 h 2303"/>
                <a:gd name="T62" fmla="*/ 1852236550 w 2812"/>
                <a:gd name="T63" fmla="*/ 2147483647 h 2303"/>
                <a:gd name="T64" fmla="*/ 2147483647 w 2812"/>
                <a:gd name="T65" fmla="*/ 2147483647 h 2303"/>
                <a:gd name="T66" fmla="*/ 2147483647 w 2812"/>
                <a:gd name="T67" fmla="*/ 2147483647 h 2303"/>
                <a:gd name="T68" fmla="*/ 2147483647 w 2812"/>
                <a:gd name="T69" fmla="*/ 2147483647 h 2303"/>
                <a:gd name="T70" fmla="*/ 2147483647 w 2812"/>
                <a:gd name="T71" fmla="*/ 2147483647 h 2303"/>
                <a:gd name="T72" fmla="*/ 2147483647 w 2812"/>
                <a:gd name="T73" fmla="*/ 2147483647 h 2303"/>
                <a:gd name="T74" fmla="*/ 2147483647 w 2812"/>
                <a:gd name="T75" fmla="*/ 2147483647 h 2303"/>
                <a:gd name="T76" fmla="*/ 2147483647 w 2812"/>
                <a:gd name="T77" fmla="*/ 2147483647 h 2303"/>
                <a:gd name="T78" fmla="*/ 2147483647 w 2812"/>
                <a:gd name="T79" fmla="*/ 2147483647 h 2303"/>
                <a:gd name="T80" fmla="*/ 2147483647 w 2812"/>
                <a:gd name="T81" fmla="*/ 2147483647 h 2303"/>
                <a:gd name="T82" fmla="*/ 2147483647 w 2812"/>
                <a:gd name="T83" fmla="*/ 2147483647 h 2303"/>
                <a:gd name="T84" fmla="*/ 2147483647 w 2812"/>
                <a:gd name="T85" fmla="*/ 2147483647 h 2303"/>
                <a:gd name="T86" fmla="*/ 2147483647 w 2812"/>
                <a:gd name="T87" fmla="*/ 2147483647 h 2303"/>
                <a:gd name="T88" fmla="*/ 2147483647 w 2812"/>
                <a:gd name="T89" fmla="*/ 2147483647 h 2303"/>
                <a:gd name="T90" fmla="*/ 2147483647 w 2812"/>
                <a:gd name="T91" fmla="*/ 2147483647 h 2303"/>
                <a:gd name="T92" fmla="*/ 2147483647 w 2812"/>
                <a:gd name="T93" fmla="*/ 2147483647 h 2303"/>
                <a:gd name="T94" fmla="*/ 2147483647 w 2812"/>
                <a:gd name="T95" fmla="*/ 1332226891 h 2303"/>
                <a:gd name="T96" fmla="*/ 2147483647 w 2812"/>
                <a:gd name="T97" fmla="*/ 540075188 h 2303"/>
                <a:gd name="T98" fmla="*/ 2147483647 w 2812"/>
                <a:gd name="T99" fmla="*/ 108068517 h 2303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2812"/>
                <a:gd name="T151" fmla="*/ 0 h 2303"/>
                <a:gd name="T152" fmla="*/ 2812 w 2812"/>
                <a:gd name="T153" fmla="*/ 2303 h 2303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2812" h="2303">
                  <a:moveTo>
                    <a:pt x="1639" y="0"/>
                  </a:moveTo>
                  <a:lnTo>
                    <a:pt x="1674" y="0"/>
                  </a:lnTo>
                  <a:lnTo>
                    <a:pt x="1709" y="6"/>
                  </a:lnTo>
                  <a:lnTo>
                    <a:pt x="1743" y="15"/>
                  </a:lnTo>
                  <a:lnTo>
                    <a:pt x="1775" y="30"/>
                  </a:lnTo>
                  <a:lnTo>
                    <a:pt x="1806" y="49"/>
                  </a:lnTo>
                  <a:lnTo>
                    <a:pt x="1834" y="74"/>
                  </a:lnTo>
                  <a:lnTo>
                    <a:pt x="2738" y="978"/>
                  </a:lnTo>
                  <a:lnTo>
                    <a:pt x="2763" y="1006"/>
                  </a:lnTo>
                  <a:lnTo>
                    <a:pt x="2782" y="1036"/>
                  </a:lnTo>
                  <a:lnTo>
                    <a:pt x="2797" y="1069"/>
                  </a:lnTo>
                  <a:lnTo>
                    <a:pt x="2806" y="1103"/>
                  </a:lnTo>
                  <a:lnTo>
                    <a:pt x="2812" y="1138"/>
                  </a:lnTo>
                  <a:lnTo>
                    <a:pt x="2812" y="1173"/>
                  </a:lnTo>
                  <a:lnTo>
                    <a:pt x="2806" y="1208"/>
                  </a:lnTo>
                  <a:lnTo>
                    <a:pt x="2797" y="1242"/>
                  </a:lnTo>
                  <a:lnTo>
                    <a:pt x="2782" y="1275"/>
                  </a:lnTo>
                  <a:lnTo>
                    <a:pt x="2763" y="1305"/>
                  </a:lnTo>
                  <a:lnTo>
                    <a:pt x="2738" y="1333"/>
                  </a:lnTo>
                  <a:lnTo>
                    <a:pt x="1842" y="2229"/>
                  </a:lnTo>
                  <a:lnTo>
                    <a:pt x="1814" y="2254"/>
                  </a:lnTo>
                  <a:lnTo>
                    <a:pt x="1783" y="2273"/>
                  </a:lnTo>
                  <a:lnTo>
                    <a:pt x="1750" y="2288"/>
                  </a:lnTo>
                  <a:lnTo>
                    <a:pt x="1717" y="2297"/>
                  </a:lnTo>
                  <a:lnTo>
                    <a:pt x="1682" y="2303"/>
                  </a:lnTo>
                  <a:lnTo>
                    <a:pt x="1647" y="2303"/>
                  </a:lnTo>
                  <a:lnTo>
                    <a:pt x="1611" y="2297"/>
                  </a:lnTo>
                  <a:lnTo>
                    <a:pt x="1578" y="2288"/>
                  </a:lnTo>
                  <a:lnTo>
                    <a:pt x="1545" y="2273"/>
                  </a:lnTo>
                  <a:lnTo>
                    <a:pt x="1514" y="2254"/>
                  </a:lnTo>
                  <a:lnTo>
                    <a:pt x="1486" y="2229"/>
                  </a:lnTo>
                  <a:lnTo>
                    <a:pt x="1461" y="2201"/>
                  </a:lnTo>
                  <a:lnTo>
                    <a:pt x="1442" y="2171"/>
                  </a:lnTo>
                  <a:lnTo>
                    <a:pt x="1427" y="2138"/>
                  </a:lnTo>
                  <a:lnTo>
                    <a:pt x="1418" y="2104"/>
                  </a:lnTo>
                  <a:lnTo>
                    <a:pt x="1413" y="2069"/>
                  </a:lnTo>
                  <a:lnTo>
                    <a:pt x="1413" y="2034"/>
                  </a:lnTo>
                  <a:lnTo>
                    <a:pt x="1418" y="1999"/>
                  </a:lnTo>
                  <a:lnTo>
                    <a:pt x="1427" y="1965"/>
                  </a:lnTo>
                  <a:lnTo>
                    <a:pt x="1442" y="1932"/>
                  </a:lnTo>
                  <a:lnTo>
                    <a:pt x="1461" y="1902"/>
                  </a:lnTo>
                  <a:lnTo>
                    <a:pt x="1486" y="1873"/>
                  </a:lnTo>
                  <a:lnTo>
                    <a:pt x="1703" y="1657"/>
                  </a:lnTo>
                  <a:lnTo>
                    <a:pt x="1746" y="1612"/>
                  </a:lnTo>
                  <a:lnTo>
                    <a:pt x="1952" y="1407"/>
                  </a:lnTo>
                  <a:lnTo>
                    <a:pt x="1376" y="1407"/>
                  </a:lnTo>
                  <a:lnTo>
                    <a:pt x="1301" y="1408"/>
                  </a:lnTo>
                  <a:lnTo>
                    <a:pt x="252" y="1408"/>
                  </a:lnTo>
                  <a:lnTo>
                    <a:pt x="211" y="1405"/>
                  </a:lnTo>
                  <a:lnTo>
                    <a:pt x="173" y="1396"/>
                  </a:lnTo>
                  <a:lnTo>
                    <a:pt x="137" y="1380"/>
                  </a:lnTo>
                  <a:lnTo>
                    <a:pt x="103" y="1359"/>
                  </a:lnTo>
                  <a:lnTo>
                    <a:pt x="74" y="1335"/>
                  </a:lnTo>
                  <a:lnTo>
                    <a:pt x="49" y="1305"/>
                  </a:lnTo>
                  <a:lnTo>
                    <a:pt x="28" y="1271"/>
                  </a:lnTo>
                  <a:lnTo>
                    <a:pt x="12" y="1235"/>
                  </a:lnTo>
                  <a:lnTo>
                    <a:pt x="3" y="1197"/>
                  </a:lnTo>
                  <a:lnTo>
                    <a:pt x="0" y="1156"/>
                  </a:lnTo>
                  <a:lnTo>
                    <a:pt x="3" y="1115"/>
                  </a:lnTo>
                  <a:lnTo>
                    <a:pt x="12" y="1077"/>
                  </a:lnTo>
                  <a:lnTo>
                    <a:pt x="28" y="1041"/>
                  </a:lnTo>
                  <a:lnTo>
                    <a:pt x="49" y="1007"/>
                  </a:lnTo>
                  <a:lnTo>
                    <a:pt x="74" y="978"/>
                  </a:lnTo>
                  <a:lnTo>
                    <a:pt x="103" y="953"/>
                  </a:lnTo>
                  <a:lnTo>
                    <a:pt x="136" y="932"/>
                  </a:lnTo>
                  <a:lnTo>
                    <a:pt x="172" y="917"/>
                  </a:lnTo>
                  <a:lnTo>
                    <a:pt x="211" y="907"/>
                  </a:lnTo>
                  <a:lnTo>
                    <a:pt x="252" y="904"/>
                  </a:lnTo>
                  <a:lnTo>
                    <a:pt x="1230" y="904"/>
                  </a:lnTo>
                  <a:lnTo>
                    <a:pt x="1306" y="903"/>
                  </a:lnTo>
                  <a:lnTo>
                    <a:pt x="1951" y="903"/>
                  </a:lnTo>
                  <a:lnTo>
                    <a:pt x="1945" y="897"/>
                  </a:lnTo>
                  <a:lnTo>
                    <a:pt x="1940" y="892"/>
                  </a:lnTo>
                  <a:lnTo>
                    <a:pt x="1934" y="886"/>
                  </a:lnTo>
                  <a:lnTo>
                    <a:pt x="1902" y="854"/>
                  </a:lnTo>
                  <a:lnTo>
                    <a:pt x="1887" y="839"/>
                  </a:lnTo>
                  <a:lnTo>
                    <a:pt x="1869" y="822"/>
                  </a:lnTo>
                  <a:lnTo>
                    <a:pt x="1850" y="801"/>
                  </a:lnTo>
                  <a:lnTo>
                    <a:pt x="1827" y="779"/>
                  </a:lnTo>
                  <a:lnTo>
                    <a:pt x="1801" y="754"/>
                  </a:lnTo>
                  <a:lnTo>
                    <a:pt x="1706" y="659"/>
                  </a:lnTo>
                  <a:lnTo>
                    <a:pt x="1669" y="621"/>
                  </a:lnTo>
                  <a:lnTo>
                    <a:pt x="1626" y="579"/>
                  </a:lnTo>
                  <a:lnTo>
                    <a:pt x="1581" y="532"/>
                  </a:lnTo>
                  <a:lnTo>
                    <a:pt x="1478" y="430"/>
                  </a:lnTo>
                  <a:lnTo>
                    <a:pt x="1453" y="401"/>
                  </a:lnTo>
                  <a:lnTo>
                    <a:pt x="1434" y="371"/>
                  </a:lnTo>
                  <a:lnTo>
                    <a:pt x="1419" y="338"/>
                  </a:lnTo>
                  <a:lnTo>
                    <a:pt x="1410" y="304"/>
                  </a:lnTo>
                  <a:lnTo>
                    <a:pt x="1405" y="269"/>
                  </a:lnTo>
                  <a:lnTo>
                    <a:pt x="1405" y="234"/>
                  </a:lnTo>
                  <a:lnTo>
                    <a:pt x="1410" y="199"/>
                  </a:lnTo>
                  <a:lnTo>
                    <a:pt x="1419" y="165"/>
                  </a:lnTo>
                  <a:lnTo>
                    <a:pt x="1434" y="132"/>
                  </a:lnTo>
                  <a:lnTo>
                    <a:pt x="1453" y="102"/>
                  </a:lnTo>
                  <a:lnTo>
                    <a:pt x="1478" y="74"/>
                  </a:lnTo>
                  <a:lnTo>
                    <a:pt x="1506" y="49"/>
                  </a:lnTo>
                  <a:lnTo>
                    <a:pt x="1537" y="30"/>
                  </a:lnTo>
                  <a:lnTo>
                    <a:pt x="1570" y="15"/>
                  </a:lnTo>
                  <a:lnTo>
                    <a:pt x="1604" y="6"/>
                  </a:lnTo>
                  <a:lnTo>
                    <a:pt x="1639" y="0"/>
                  </a:lnTo>
                  <a:close/>
                </a:path>
              </a:pathLst>
            </a:custGeom>
            <a:solidFill>
              <a:srgbClr val="F5DB3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</p:grpSp>
      <p:pic>
        <p:nvPicPr>
          <p:cNvPr id="132" name="그림 7" descr="01_3.jpg"/>
          <p:cNvPicPr>
            <a:picLocks noChangeAspect="1"/>
          </p:cNvPicPr>
          <p:nvPr/>
        </p:nvPicPr>
        <p:blipFill>
          <a:blip r:embed="rId5" cstate="print"/>
          <a:srcRect t="96199"/>
          <a:stretch>
            <a:fillRect/>
          </a:stretch>
        </p:blipFill>
        <p:spPr bwMode="auto">
          <a:xfrm>
            <a:off x="0" y="6597650"/>
            <a:ext cx="914400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E:\2011 작업\11.12_보건복지부\png\#38\물결-상단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428750"/>
            <a:ext cx="8202613" cy="2176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그림 2" descr="100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19288" y="2778125"/>
            <a:ext cx="5245100" cy="1263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19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119</Template>
  <TotalTime>1487</TotalTime>
  <Words>1343</Words>
  <Application>Microsoft Office PowerPoint</Application>
  <PresentationFormat>화면 슬라이드 쇼(4:3)</PresentationFormat>
  <Paragraphs>346</Paragraphs>
  <Slides>28</Slides>
  <Notes>3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28</vt:i4>
      </vt:variant>
    </vt:vector>
  </HeadingPairs>
  <TitlesOfParts>
    <vt:vector size="29" baseType="lpstr">
      <vt:lpstr>119</vt:lpstr>
      <vt:lpstr>암 검진률 향상을 위한  기관 연계 교육, 『나비효과』 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  <vt:lpstr>슬라이드 16</vt:lpstr>
      <vt:lpstr>슬라이드 17</vt:lpstr>
      <vt:lpstr>슬라이드 18</vt:lpstr>
      <vt:lpstr>슬라이드 19</vt:lpstr>
      <vt:lpstr>슬라이드 20</vt:lpstr>
      <vt:lpstr>슬라이드 21</vt:lpstr>
      <vt:lpstr>슬라이드 22</vt:lpstr>
      <vt:lpstr>슬라이드 23</vt:lpstr>
      <vt:lpstr>슬라이드 24</vt:lpstr>
      <vt:lpstr>슬라이드 25</vt:lpstr>
      <vt:lpstr>슬라이드 26</vt:lpstr>
      <vt:lpstr>슬라이드 27</vt:lpstr>
      <vt:lpstr>슬라이드 28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 NAME</dc:title>
  <dc:creator>admin</dc:creator>
  <cp:lastModifiedBy>admin</cp:lastModifiedBy>
  <cp:revision>149</cp:revision>
  <dcterms:created xsi:type="dcterms:W3CDTF">2014-11-05T07:54:28Z</dcterms:created>
  <dcterms:modified xsi:type="dcterms:W3CDTF">2014-11-10T07:01:26Z</dcterms:modified>
</cp:coreProperties>
</file>