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58" r:id="rId13"/>
    <p:sldId id="269" r:id="rId1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880"/>
    <a:srgbClr val="FF3300"/>
    <a:srgbClr val="FF0000"/>
    <a:srgbClr val="558ED5"/>
    <a:srgbClr val="9BC859"/>
    <a:srgbClr val="009BD2"/>
    <a:srgbClr val="EBF1DE"/>
    <a:srgbClr val="0082B0"/>
    <a:srgbClr val="C96B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5" d="100"/>
          <a:sy n="125" d="100"/>
        </p:scale>
        <p:origin x="-38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A5D031-405D-44AD-AB77-A2E3705F0DA3}" type="datetimeFigureOut">
              <a:rPr lang="ko-KR" altLang="en-US" smtClean="0"/>
              <a:pPr/>
              <a:t>2016-11-25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466803-F300-4DB5-B9C2-0F28D89FBB2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682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66803-F300-4DB5-B9C2-0F28D89FBB2B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1298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시각장애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급인 대상자로 일반인에 비해 건강 자가관리 능력이 현저히 떨어짐</a:t>
            </a:r>
          </a:p>
          <a:p>
            <a:pPr fontAlgn="base" latinLnBrk="1"/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평소 생활습관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음주 등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개선이 시급한 상태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66803-F300-4DB5-B9C2-0F28D89FBB2B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7590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91D04-13AF-4D19-A476-FC791B2168A9}" type="datetimeFigureOut">
              <a:rPr lang="ko-KR" altLang="en-US" smtClean="0"/>
              <a:pPr/>
              <a:t>2016-11-25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D8A1F-ABDE-4192-A805-84A84A52DC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2118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91D04-13AF-4D19-A476-FC791B2168A9}" type="datetimeFigureOut">
              <a:rPr lang="ko-KR" altLang="en-US" smtClean="0"/>
              <a:pPr/>
              <a:t>2016-11-25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D8A1F-ABDE-4192-A805-84A84A52DC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2270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91D04-13AF-4D19-A476-FC791B2168A9}" type="datetimeFigureOut">
              <a:rPr lang="ko-KR" altLang="en-US" smtClean="0"/>
              <a:pPr/>
              <a:t>2016-11-25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D8A1F-ABDE-4192-A805-84A84A52DC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6198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91D04-13AF-4D19-A476-FC791B2168A9}" type="datetimeFigureOut">
              <a:rPr lang="ko-KR" altLang="en-US" smtClean="0"/>
              <a:pPr/>
              <a:t>2016-11-25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D8A1F-ABDE-4192-A805-84A84A52DC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1911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91D04-13AF-4D19-A476-FC791B2168A9}" type="datetimeFigureOut">
              <a:rPr lang="ko-KR" altLang="en-US" smtClean="0"/>
              <a:pPr/>
              <a:t>2016-11-25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D8A1F-ABDE-4192-A805-84A84A52DC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4411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91D04-13AF-4D19-A476-FC791B2168A9}" type="datetimeFigureOut">
              <a:rPr lang="ko-KR" altLang="en-US" smtClean="0"/>
              <a:pPr/>
              <a:t>2016-11-25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D8A1F-ABDE-4192-A805-84A84A52DC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0755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91D04-13AF-4D19-A476-FC791B2168A9}" type="datetimeFigureOut">
              <a:rPr lang="ko-KR" altLang="en-US" smtClean="0"/>
              <a:pPr/>
              <a:t>2016-11-25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D8A1F-ABDE-4192-A805-84A84A52DC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8903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91D04-13AF-4D19-A476-FC791B2168A9}" type="datetimeFigureOut">
              <a:rPr lang="ko-KR" altLang="en-US" smtClean="0"/>
              <a:pPr/>
              <a:t>2016-11-25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D8A1F-ABDE-4192-A805-84A84A52DC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5688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91D04-13AF-4D19-A476-FC791B2168A9}" type="datetimeFigureOut">
              <a:rPr lang="ko-KR" altLang="en-US" smtClean="0"/>
              <a:pPr/>
              <a:t>2016-11-25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D8A1F-ABDE-4192-A805-84A84A52DC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0064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91D04-13AF-4D19-A476-FC791B2168A9}" type="datetimeFigureOut">
              <a:rPr lang="ko-KR" altLang="en-US" smtClean="0"/>
              <a:pPr/>
              <a:t>2016-11-25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D8A1F-ABDE-4192-A805-84A84A52DC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244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91D04-13AF-4D19-A476-FC791B2168A9}" type="datetimeFigureOut">
              <a:rPr lang="ko-KR" altLang="en-US" smtClean="0"/>
              <a:pPr/>
              <a:t>2016-11-25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D8A1F-ABDE-4192-A805-84A84A52DC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7983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91D04-13AF-4D19-A476-FC791B2168A9}" type="datetimeFigureOut">
              <a:rPr lang="ko-KR" altLang="en-US" smtClean="0"/>
              <a:pPr/>
              <a:t>2016-11-25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DD8A1F-ABDE-4192-A805-84A84A52DC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683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HY울릉도B" pitchFamily="18" charset="-127"/>
          <a:ea typeface="HY울릉도B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HY울릉도M" pitchFamily="18" charset="-127"/>
          <a:ea typeface="HY울릉도M" pitchFamily="18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HY울릉도M" pitchFamily="18" charset="-127"/>
          <a:ea typeface="HY울릉도M" pitchFamily="18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HY울릉도M" pitchFamily="18" charset="-127"/>
          <a:ea typeface="HY울릉도M" pitchFamily="18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HY울릉도M" pitchFamily="18" charset="-127"/>
          <a:ea typeface="HY울릉도M" pitchFamily="18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HY울릉도M" pitchFamily="18" charset="-127"/>
          <a:ea typeface="HY울릉도M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hyperlink" Target="http://sis.nhis.or.kr/site/sis" TargetMode="External"/><Relationship Id="rId12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11" Type="http://schemas.microsoft.com/office/2007/relationships/hdphoto" Target="../media/hdphoto2.wdp"/><Relationship Id="rId5" Type="http://schemas.openxmlformats.org/officeDocument/2006/relationships/hyperlink" Target="http://www.gov30.go.kr/" TargetMode="External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9.jpeg"/><Relationship Id="rId7" Type="http://schemas.openxmlformats.org/officeDocument/2006/relationships/image" Target="../media/image1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1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jpeg"/><Relationship Id="rId3" Type="http://schemas.openxmlformats.org/officeDocument/2006/relationships/image" Target="../media/image8.png"/><Relationship Id="rId7" Type="http://schemas.microsoft.com/office/2007/relationships/hdphoto" Target="../media/hdphoto3.wdp"/><Relationship Id="rId12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5.jpeg"/><Relationship Id="rId5" Type="http://schemas.openxmlformats.org/officeDocument/2006/relationships/image" Target="../media/image11.png"/><Relationship Id="rId10" Type="http://schemas.openxmlformats.org/officeDocument/2006/relationships/image" Target="../media/image24.png"/><Relationship Id="rId4" Type="http://schemas.openxmlformats.org/officeDocument/2006/relationships/image" Target="../media/image9.jpe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9.jpeg"/><Relationship Id="rId10" Type="http://schemas.openxmlformats.org/officeDocument/2006/relationships/image" Target="../media/image30.png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hyperlink" Target="http://www.gov30.go.kr/" TargetMode="Externa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직사각형 43"/>
          <p:cNvSpPr/>
          <p:nvPr/>
        </p:nvSpPr>
        <p:spPr>
          <a:xfrm>
            <a:off x="1312" y="5450110"/>
            <a:ext cx="9144000" cy="211138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0" y="1340768"/>
            <a:ext cx="9144000" cy="211138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065" name="_x222770200" descr="EMB0000474c06a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9" t="18797" r="16049" b="32021"/>
          <a:stretch>
            <a:fillRect/>
          </a:stretch>
        </p:blipFill>
        <p:spPr bwMode="auto">
          <a:xfrm>
            <a:off x="2843808" y="2019701"/>
            <a:ext cx="3456384" cy="320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79100" y="2276872"/>
            <a:ext cx="7772400" cy="1946647"/>
          </a:xfrm>
        </p:spPr>
        <p:txBody>
          <a:bodyPr>
            <a:normAutofit fontScale="90000"/>
          </a:bodyPr>
          <a:lstStyle/>
          <a:p>
            <a:r>
              <a:rPr lang="en-US" altLang="ko-KR" sz="54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ko-KR" altLang="en-US" sz="54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고마워요</a:t>
            </a:r>
            <a:r>
              <a:rPr lang="en-US" altLang="ko-KR" sz="54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ko-KR" altLang="en-US" sz="54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그리고 감사해요</a:t>
            </a:r>
            <a:r>
              <a:rPr lang="en-US" altLang="ko-KR" sz="54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br>
              <a:rPr lang="en-US" altLang="ko-KR" sz="54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sz="3600" dirty="0" smtClean="0">
                <a:solidFill>
                  <a:srgbClr val="C96B69"/>
                </a:solidFill>
              </a:rPr>
              <a:t>시각장애인 건강검진 지원사업</a:t>
            </a:r>
            <a:endParaRPr lang="ko-KR" altLang="en-US" sz="3600" dirty="0">
              <a:solidFill>
                <a:srgbClr val="C96B69"/>
              </a:solidFill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833652" y="1556792"/>
            <a:ext cx="7050716" cy="648072"/>
          </a:xfrm>
        </p:spPr>
        <p:txBody>
          <a:bodyPr>
            <a:noAutofit/>
          </a:bodyPr>
          <a:lstStyle/>
          <a:p>
            <a:pPr algn="l"/>
            <a:r>
              <a:rPr lang="en-US" altLang="ko-KR" sz="2800" b="1" dirty="0" smtClean="0">
                <a:solidFill>
                  <a:srgbClr val="558ED5"/>
                </a:solidFill>
              </a:rPr>
              <a:t>2016</a:t>
            </a:r>
            <a:r>
              <a:rPr lang="ko-KR" altLang="en-US" sz="2800" b="1" dirty="0" smtClean="0">
                <a:solidFill>
                  <a:srgbClr val="558ED5"/>
                </a:solidFill>
              </a:rPr>
              <a:t>년 </a:t>
            </a:r>
            <a:r>
              <a:rPr lang="ko-KR" altLang="en-US" sz="2800" b="1" dirty="0" err="1" smtClean="0">
                <a:solidFill>
                  <a:srgbClr val="558ED5"/>
                </a:solidFill>
              </a:rPr>
              <a:t>국가암관리사업</a:t>
            </a:r>
            <a:r>
              <a:rPr lang="ko-KR" altLang="en-US" sz="2800" b="1" dirty="0" smtClean="0">
                <a:solidFill>
                  <a:srgbClr val="558ED5"/>
                </a:solidFill>
              </a:rPr>
              <a:t> 우수사례 </a:t>
            </a:r>
            <a:endParaRPr lang="ko-KR" altLang="en-US" sz="2800" b="1" dirty="0">
              <a:solidFill>
                <a:srgbClr val="558ED5"/>
              </a:solidFill>
            </a:endParaRPr>
          </a:p>
        </p:txBody>
      </p:sp>
      <p:pic>
        <p:nvPicPr>
          <p:cNvPr id="4" name="Picture 10" descr="C:\Users\user\Desktop\부산지역본부(지사)\울산남부지사(가로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9876" y="5998799"/>
            <a:ext cx="3444247" cy="670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정부 3.0">
            <a:hlinkClick r:id="rId5" tooltip="정부 3.0 새창열기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823"/>
            <a:ext cx="1000125" cy="46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건강검진 기관포털">
            <a:hlinkClick r:id="rId7" tooltip="새창열기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backgroundMark x1="8511" y1="83721" x2="8511" y2="837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68029"/>
            <a:ext cx="538663" cy="492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user\Desktop\부산지역본부(지사)\건보 건강검진-일러스트-5단-01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0166" b="96888" l="15729" r="51573">
                        <a14:foregroundMark x1="18208" y1="81743" x2="18208" y2="81743"/>
                        <a14:foregroundMark x1="18017" y1="84232" x2="18017" y2="84232"/>
                        <a14:foregroundMark x1="19638" y1="91494" x2="19638" y2="91494"/>
                        <a14:foregroundMark x1="20591" y1="92531" x2="20591" y2="92531"/>
                        <a14:foregroundMark x1="19638" y1="94813" x2="19638" y2="94813"/>
                        <a14:foregroundMark x1="20591" y1="89627" x2="20400" y2="91494"/>
                        <a14:foregroundMark x1="19542" y1="93361" x2="19542" y2="93361"/>
                        <a14:foregroundMark x1="19256" y1="95643" x2="19256" y2="95643"/>
                        <a14:foregroundMark x1="50238" y1="72822" x2="50238" y2="72822"/>
                        <a14:foregroundMark x1="21830" y1="65560" x2="21830" y2="65560"/>
                        <a14:foregroundMark x1="22021" y1="78631" x2="22021" y2="78631"/>
                        <a14:foregroundMark x1="27836" y1="93361" x2="27836" y2="93361"/>
                        <a14:foregroundMark x1="29457" y1="93776" x2="29457" y2="93776"/>
                        <a14:foregroundMark x1="42040" y1="93361" x2="42040" y2="93361"/>
                        <a14:foregroundMark x1="43184" y1="92116" x2="43184" y2="92116"/>
                        <a14:foregroundMark x1="43947" y1="92324" x2="43947" y2="92324"/>
                        <a14:foregroundMark x1="44423" y1="92116" x2="44423" y2="92116"/>
                        <a14:foregroundMark x1="41563" y1="95228" x2="41563" y2="95228"/>
                        <a14:foregroundMark x1="27931" y1="95436" x2="27931" y2="95436"/>
                        <a14:foregroundMark x1="30124" y1="95021" x2="30124" y2="95021"/>
                        <a14:backgroundMark x1="16683" y1="66598" x2="16683" y2="66598"/>
                        <a14:backgroundMark x1="24118" y1="64108" x2="24118" y2="64108"/>
                        <a14:backgroundMark x1="31268" y1="64108" x2="31554" y2="63900"/>
                        <a14:backgroundMark x1="44900" y1="64108" x2="44900" y2="64108"/>
                        <a14:backgroundMark x1="49952" y1="90664" x2="49952" y2="90664"/>
                        <a14:backgroundMark x1="44519" y1="95021" x2="44519" y2="95021"/>
                        <a14:backgroundMark x1="17541" y1="90871" x2="17541" y2="90871"/>
                        <a14:backgroundMark x1="22593" y1="85685" x2="22593" y2="856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57" t="58761" r="33465" b="1505"/>
          <a:stretch/>
        </p:blipFill>
        <p:spPr bwMode="auto">
          <a:xfrm>
            <a:off x="2051720" y="3907447"/>
            <a:ext cx="5314888" cy="1609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_x223265824" descr="EMB0000474c06b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207" y="71982"/>
            <a:ext cx="1223289" cy="774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직사각형 23"/>
          <p:cNvSpPr/>
          <p:nvPr/>
        </p:nvSpPr>
        <p:spPr>
          <a:xfrm>
            <a:off x="-6700" y="5517232"/>
            <a:ext cx="9144000" cy="216024"/>
          </a:xfrm>
          <a:prstGeom prst="re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0" y="5517232"/>
            <a:ext cx="9144000" cy="216024"/>
          </a:xfrm>
          <a:prstGeom prst="re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-6218" y="1268760"/>
            <a:ext cx="9144000" cy="216024"/>
          </a:xfrm>
          <a:prstGeom prst="re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107504" y="1196752"/>
            <a:ext cx="8928992" cy="4608512"/>
          </a:xfrm>
          <a:prstGeom prst="roundRect">
            <a:avLst>
              <a:gd name="adj" fmla="val 2608"/>
            </a:avLst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타원 4"/>
          <p:cNvSpPr/>
          <p:nvPr/>
        </p:nvSpPr>
        <p:spPr>
          <a:xfrm>
            <a:off x="5940152" y="2492896"/>
            <a:ext cx="144016" cy="144016"/>
          </a:xfrm>
          <a:prstGeom prst="ellipse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/>
          <p:cNvSpPr/>
          <p:nvPr/>
        </p:nvSpPr>
        <p:spPr>
          <a:xfrm>
            <a:off x="7121558" y="2492896"/>
            <a:ext cx="144016" cy="144016"/>
          </a:xfrm>
          <a:prstGeom prst="ellipse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/>
          <p:cNvSpPr/>
          <p:nvPr/>
        </p:nvSpPr>
        <p:spPr>
          <a:xfrm>
            <a:off x="7723260" y="2492896"/>
            <a:ext cx="144016" cy="144016"/>
          </a:xfrm>
          <a:prstGeom prst="ellipse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타원 19"/>
          <p:cNvSpPr/>
          <p:nvPr/>
        </p:nvSpPr>
        <p:spPr>
          <a:xfrm>
            <a:off x="6516216" y="2492896"/>
            <a:ext cx="144016" cy="144016"/>
          </a:xfrm>
          <a:prstGeom prst="ellipse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부제목 2"/>
          <p:cNvSpPr txBox="1">
            <a:spLocks/>
          </p:cNvSpPr>
          <p:nvPr/>
        </p:nvSpPr>
        <p:spPr>
          <a:xfrm>
            <a:off x="6751130" y="4941169"/>
            <a:ext cx="1997334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HY울릉도M" pitchFamily="18" charset="-127"/>
                <a:ea typeface="HY울릉도M" pitchFamily="18" charset="-127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2000" b="1" dirty="0" smtClean="0">
                <a:solidFill>
                  <a:schemeClr val="bg1">
                    <a:lumMod val="65000"/>
                  </a:schemeClr>
                </a:solidFill>
              </a:rPr>
              <a:t>발표자</a:t>
            </a:r>
            <a:r>
              <a:rPr lang="en-US" altLang="ko-KR" sz="20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2000" b="1" dirty="0" smtClean="0">
                <a:solidFill>
                  <a:schemeClr val="bg1">
                    <a:lumMod val="65000"/>
                  </a:schemeClr>
                </a:solidFill>
              </a:rPr>
              <a:t>: </a:t>
            </a:r>
            <a:r>
              <a:rPr lang="ko-KR" altLang="en-US" sz="2000" b="1" dirty="0" smtClean="0">
                <a:solidFill>
                  <a:schemeClr val="bg1">
                    <a:lumMod val="65000"/>
                  </a:schemeClr>
                </a:solidFill>
              </a:rPr>
              <a:t>윤남희 </a:t>
            </a:r>
            <a:endParaRPr lang="ko-KR" altLang="en-US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419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 animBg="1"/>
      <p:bldP spid="18" grpId="0" animBg="1"/>
      <p:bldP spid="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1" t="13571" r="68688" b="5415"/>
          <a:stretch/>
        </p:blipFill>
        <p:spPr bwMode="auto">
          <a:xfrm flipH="1">
            <a:off x="6876256" y="4153148"/>
            <a:ext cx="2007883" cy="2488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7" name="_x222770200" descr="EMB0000474c06a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9" t="18797" r="16049" b="32021"/>
          <a:stretch>
            <a:fillRect/>
          </a:stretch>
        </p:blipFill>
        <p:spPr bwMode="auto">
          <a:xfrm>
            <a:off x="352806" y="2328306"/>
            <a:ext cx="3456384" cy="320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직사각형 61"/>
          <p:cNvSpPr/>
          <p:nvPr/>
        </p:nvSpPr>
        <p:spPr>
          <a:xfrm>
            <a:off x="169854" y="792880"/>
            <a:ext cx="2060585" cy="6020496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2267744" y="69160"/>
            <a:ext cx="6876256" cy="422275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1" y="69160"/>
            <a:ext cx="2230438" cy="433150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074" name="Picture 50" descr="C:\Users\user\Desktop\부산지역본부(지사)\울산남부지사(세로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153423"/>
            <a:ext cx="1125158" cy="58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그룹 138"/>
          <p:cNvGrpSpPr>
            <a:grpSpLocks/>
          </p:cNvGrpSpPr>
          <p:nvPr/>
        </p:nvGrpSpPr>
        <p:grpSpPr bwMode="auto">
          <a:xfrm>
            <a:off x="179379" y="88901"/>
            <a:ext cx="3940436" cy="506151"/>
            <a:chOff x="4994905" y="992387"/>
            <a:chExt cx="3940165" cy="506394"/>
          </a:xfrm>
        </p:grpSpPr>
        <p:sp>
          <p:nvSpPr>
            <p:cNvPr id="50" name="TextBox 19"/>
            <p:cNvSpPr txBox="1">
              <a:spLocks noChangeArrowheads="1"/>
            </p:cNvSpPr>
            <p:nvPr/>
          </p:nvSpPr>
          <p:spPr bwMode="auto">
            <a:xfrm>
              <a:off x="5053519" y="1020131"/>
              <a:ext cx="2029606" cy="36950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Aft>
                  <a:spcPts val="300"/>
                </a:spcAft>
                <a:defRPr/>
              </a:pPr>
              <a:r>
                <a:rPr lang="ko-KR" altLang="en-US" dirty="0" smtClean="0">
                  <a:ln>
                    <a:solidFill>
                      <a:schemeClr val="tx1">
                        <a:alpha val="70000"/>
                      </a:schemeClr>
                    </a:solidFill>
                  </a:ln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사업계획</a:t>
              </a:r>
              <a:endParaRPr lang="ko-KR" altLang="en-US" sz="1400" dirty="0" smtClean="0"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1" name="TextBox 34"/>
            <p:cNvSpPr txBox="1">
              <a:spLocks noChangeArrowheads="1"/>
            </p:cNvSpPr>
            <p:nvPr/>
          </p:nvSpPr>
          <p:spPr bwMode="auto">
            <a:xfrm>
              <a:off x="6990383" y="1284468"/>
              <a:ext cx="1944687" cy="21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Aft>
                  <a:spcPts val="300"/>
                </a:spcAft>
              </a:pPr>
              <a:r>
                <a:rPr lang="en-US" altLang="ko-KR" sz="800" dirty="0">
                  <a:solidFill>
                    <a:srgbClr val="7F7F7F"/>
                  </a:solidFill>
                  <a:latin typeface="Britannic Bold" pitchFamily="34" charset="0"/>
                  <a:ea typeface="굴림체" pitchFamily="49" charset="-127"/>
                </a:rPr>
                <a:t>National Health Insurance Service</a:t>
              </a:r>
              <a:endParaRPr lang="ko-KR" altLang="en-US" sz="800" dirty="0">
                <a:solidFill>
                  <a:srgbClr val="7F7F7F"/>
                </a:solidFill>
                <a:latin typeface="Britannic Bold" pitchFamily="34" charset="0"/>
                <a:ea typeface="굴림체" pitchFamily="49" charset="-127"/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994905" y="992387"/>
              <a:ext cx="45719" cy="414000"/>
            </a:xfrm>
            <a:prstGeom prst="rect">
              <a:avLst/>
            </a:prstGeom>
            <a:gradFill flip="none" rotWithShape="1">
              <a:gsLst>
                <a:gs pos="0">
                  <a:srgbClr val="FF3300">
                    <a:tint val="66000"/>
                    <a:satMod val="160000"/>
                  </a:srgbClr>
                </a:gs>
                <a:gs pos="50000">
                  <a:srgbClr val="FF3300">
                    <a:tint val="44500"/>
                    <a:satMod val="160000"/>
                  </a:srgbClr>
                </a:gs>
                <a:gs pos="100000">
                  <a:srgbClr val="FF3300">
                    <a:tint val="23500"/>
                    <a:satMod val="160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cxnSp>
          <p:nvCxnSpPr>
            <p:cNvPr id="53" name="직선 연결선 52"/>
            <p:cNvCxnSpPr/>
            <p:nvPr/>
          </p:nvCxnSpPr>
          <p:spPr>
            <a:xfrm>
              <a:off x="4999666" y="1426696"/>
              <a:ext cx="204614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7" name="Picture 7" descr="E:\20120308_개인\감\ci(검정)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456" y="86942"/>
            <a:ext cx="392112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직사각형 57"/>
          <p:cNvSpPr/>
          <p:nvPr/>
        </p:nvSpPr>
        <p:spPr>
          <a:xfrm>
            <a:off x="169854" y="548680"/>
            <a:ext cx="8974146" cy="216024"/>
          </a:xfrm>
          <a:prstGeom prst="re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6135444" y="95561"/>
            <a:ext cx="2542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solidFill>
                  <a:srgbClr val="C96B69"/>
                </a:solidFill>
                <a:latin typeface="한컴 쿨재즈 B" pitchFamily="18" charset="-127"/>
                <a:ea typeface="한컴 쿨재즈 B" pitchFamily="18" charset="-127"/>
              </a:rPr>
              <a:t>시각장애인 건강검진 지원</a:t>
            </a:r>
            <a:endParaRPr lang="ko-KR" altLang="en-US" sz="2400" b="1" dirty="0">
              <a:latin typeface="한컴 쿨재즈 B" pitchFamily="18" charset="-127"/>
              <a:ea typeface="한컴 쿨재즈 B" pitchFamily="18" charset="-127"/>
            </a:endParaRPr>
          </a:p>
        </p:txBody>
      </p:sp>
      <p:pic>
        <p:nvPicPr>
          <p:cNvPr id="61" name="그림 60" descr="symbol 0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78372" y="2203971"/>
            <a:ext cx="288925" cy="2889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63" name="그룹 56"/>
          <p:cNvGrpSpPr>
            <a:grpSpLocks/>
          </p:cNvGrpSpPr>
          <p:nvPr/>
        </p:nvGrpSpPr>
        <p:grpSpPr bwMode="auto">
          <a:xfrm>
            <a:off x="177800" y="1231617"/>
            <a:ext cx="2052639" cy="958850"/>
            <a:chOff x="177230" y="620688"/>
            <a:chExt cx="2680400" cy="958478"/>
          </a:xfrm>
        </p:grpSpPr>
        <p:grpSp>
          <p:nvGrpSpPr>
            <p:cNvPr id="64" name="그룹 57"/>
            <p:cNvGrpSpPr>
              <a:grpSpLocks/>
            </p:cNvGrpSpPr>
            <p:nvPr/>
          </p:nvGrpSpPr>
          <p:grpSpPr bwMode="auto">
            <a:xfrm>
              <a:off x="265342" y="620688"/>
              <a:ext cx="2592288" cy="958478"/>
              <a:chOff x="755576" y="869751"/>
              <a:chExt cx="2592288" cy="1028060"/>
            </a:xfrm>
          </p:grpSpPr>
          <p:sp>
            <p:nvSpPr>
              <p:cNvPr id="66" name="부제목 4"/>
              <p:cNvSpPr txBox="1">
                <a:spLocks/>
              </p:cNvSpPr>
              <p:nvPr/>
            </p:nvSpPr>
            <p:spPr>
              <a:xfrm>
                <a:off x="755576" y="1212964"/>
                <a:ext cx="2592288" cy="36004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effectLst/>
            </p:spPr>
            <p:txBody>
              <a:bodyPr lIns="180000" tIns="0" bIns="0"/>
              <a:lstStyle/>
              <a:p>
                <a:pPr marL="342900" indent="-342900" fontAlgn="auto">
                  <a:spcBef>
                    <a:spcPts val="450"/>
                  </a:spcBef>
                  <a:spcAft>
                    <a:spcPts val="300"/>
                  </a:spcAft>
                  <a:defRPr/>
                </a:pPr>
                <a:r>
                  <a:rPr kumimoji="0" lang="ko-KR" altLang="en-US" sz="2000" dirty="0" smtClean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88900" algn="ctr" rotWithShape="0">
                        <a:prstClr val="black">
                          <a:alpha val="40000"/>
                        </a:prst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사업</a:t>
                </a:r>
                <a:r>
                  <a:rPr lang="ko-KR" altLang="en-US" sz="2000" dirty="0" smtClean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88900" algn="ctr" rotWithShape="0">
                        <a:prstClr val="black">
                          <a:alpha val="40000"/>
                        </a:prst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목적</a:t>
                </a:r>
                <a:endParaRPr kumimoji="0" lang="ko-KR" altLang="en-US" sz="1600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88900" algn="ctr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pic>
            <p:nvPicPr>
              <p:cNvPr id="67" name="Picture 2" descr="C:\Users\Ju-im_mac\Desktop\그림7.pn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733"/>
              <a:stretch>
                <a:fillRect/>
              </a:stretch>
            </p:blipFill>
            <p:spPr bwMode="auto">
              <a:xfrm>
                <a:off x="756223" y="869751"/>
                <a:ext cx="304800" cy="10280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5" name="직사각형 64"/>
            <p:cNvSpPr/>
            <p:nvPr/>
          </p:nvSpPr>
          <p:spPr>
            <a:xfrm>
              <a:off x="177230" y="771441"/>
              <a:ext cx="46050" cy="66649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303690" y="1844824"/>
            <a:ext cx="674415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질병 조기발견 및 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차 장애발생 예방</a:t>
            </a:r>
            <a:endParaRPr lang="en-US" altLang="ko-KR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장애인 생활안정과 건강증진 및 삶의 질 향상</a:t>
            </a:r>
            <a:endParaRPr lang="en-US" altLang="ko-KR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24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건강검진 참여 활성화로 장애인 자가관리능력 향상</a:t>
            </a:r>
            <a:endParaRPr lang="ko-KR" altLang="en-US" sz="2400" spc="-15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69" name="그림 68" descr="symbol 0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78819" y="3644131"/>
            <a:ext cx="288925" cy="2889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0" name="그림 69" descr="symbol 0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78819" y="2924051"/>
            <a:ext cx="288925" cy="2889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904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_x222770200" descr="EMB0000474c06a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9" t="18797" r="16049" b="32021"/>
          <a:stretch>
            <a:fillRect/>
          </a:stretch>
        </p:blipFill>
        <p:spPr bwMode="auto">
          <a:xfrm>
            <a:off x="446802" y="2293386"/>
            <a:ext cx="3456384" cy="320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직사각형 61"/>
          <p:cNvSpPr/>
          <p:nvPr/>
        </p:nvSpPr>
        <p:spPr>
          <a:xfrm>
            <a:off x="177800" y="792880"/>
            <a:ext cx="2138981" cy="6020496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54" name="직사각형 53"/>
          <p:cNvSpPr/>
          <p:nvPr/>
        </p:nvSpPr>
        <p:spPr>
          <a:xfrm>
            <a:off x="2267744" y="69160"/>
            <a:ext cx="6876256" cy="422275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1" y="69160"/>
            <a:ext cx="2230438" cy="433150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074" name="Picture 50" descr="C:\Users\user\Desktop\부산지역본부(지사)\울산남부지사(세로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153423"/>
            <a:ext cx="1125158" cy="58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그룹 138"/>
          <p:cNvGrpSpPr>
            <a:grpSpLocks/>
          </p:cNvGrpSpPr>
          <p:nvPr/>
        </p:nvGrpSpPr>
        <p:grpSpPr bwMode="auto">
          <a:xfrm>
            <a:off x="179379" y="88901"/>
            <a:ext cx="3940436" cy="506151"/>
            <a:chOff x="4994905" y="992387"/>
            <a:chExt cx="3940165" cy="506394"/>
          </a:xfrm>
        </p:grpSpPr>
        <p:sp>
          <p:nvSpPr>
            <p:cNvPr id="50" name="TextBox 19"/>
            <p:cNvSpPr txBox="1">
              <a:spLocks noChangeArrowheads="1"/>
            </p:cNvSpPr>
            <p:nvPr/>
          </p:nvSpPr>
          <p:spPr bwMode="auto">
            <a:xfrm>
              <a:off x="5053519" y="1020131"/>
              <a:ext cx="2029606" cy="36950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Aft>
                  <a:spcPts val="300"/>
                </a:spcAft>
                <a:defRPr/>
              </a:pPr>
              <a:r>
                <a:rPr lang="ko-KR" altLang="en-US" dirty="0" smtClean="0">
                  <a:ln>
                    <a:solidFill>
                      <a:schemeClr val="tx1">
                        <a:alpha val="70000"/>
                      </a:schemeClr>
                    </a:solidFill>
                  </a:ln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사업계획</a:t>
              </a:r>
              <a:endParaRPr lang="ko-KR" altLang="en-US" sz="1400" dirty="0" smtClean="0"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1" name="TextBox 34"/>
            <p:cNvSpPr txBox="1">
              <a:spLocks noChangeArrowheads="1"/>
            </p:cNvSpPr>
            <p:nvPr/>
          </p:nvSpPr>
          <p:spPr bwMode="auto">
            <a:xfrm>
              <a:off x="6990383" y="1284468"/>
              <a:ext cx="1944687" cy="21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Aft>
                  <a:spcPts val="300"/>
                </a:spcAft>
              </a:pPr>
              <a:r>
                <a:rPr lang="en-US" altLang="ko-KR" sz="800" dirty="0">
                  <a:solidFill>
                    <a:srgbClr val="7F7F7F"/>
                  </a:solidFill>
                  <a:latin typeface="Britannic Bold" pitchFamily="34" charset="0"/>
                  <a:ea typeface="굴림체" pitchFamily="49" charset="-127"/>
                </a:rPr>
                <a:t>National Health Insurance Service</a:t>
              </a:r>
              <a:endParaRPr lang="ko-KR" altLang="en-US" sz="800" dirty="0">
                <a:solidFill>
                  <a:srgbClr val="7F7F7F"/>
                </a:solidFill>
                <a:latin typeface="Britannic Bold" pitchFamily="34" charset="0"/>
                <a:ea typeface="굴림체" pitchFamily="49" charset="-127"/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994905" y="992387"/>
              <a:ext cx="45719" cy="414000"/>
            </a:xfrm>
            <a:prstGeom prst="rect">
              <a:avLst/>
            </a:prstGeom>
            <a:gradFill flip="none" rotWithShape="1">
              <a:gsLst>
                <a:gs pos="0">
                  <a:srgbClr val="FF3300">
                    <a:tint val="66000"/>
                    <a:satMod val="160000"/>
                  </a:srgbClr>
                </a:gs>
                <a:gs pos="50000">
                  <a:srgbClr val="FF3300">
                    <a:tint val="44500"/>
                    <a:satMod val="160000"/>
                  </a:srgbClr>
                </a:gs>
                <a:gs pos="100000">
                  <a:srgbClr val="FF3300">
                    <a:tint val="23500"/>
                    <a:satMod val="160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cxnSp>
          <p:nvCxnSpPr>
            <p:cNvPr id="53" name="직선 연결선 52"/>
            <p:cNvCxnSpPr/>
            <p:nvPr/>
          </p:nvCxnSpPr>
          <p:spPr>
            <a:xfrm>
              <a:off x="4999666" y="1426696"/>
              <a:ext cx="204614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7" name="Picture 7" descr="E:\20120308_개인\감\ci(검정)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456" y="86942"/>
            <a:ext cx="392112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직사각형 57"/>
          <p:cNvSpPr/>
          <p:nvPr/>
        </p:nvSpPr>
        <p:spPr>
          <a:xfrm>
            <a:off x="169854" y="548680"/>
            <a:ext cx="8974146" cy="216024"/>
          </a:xfrm>
          <a:prstGeom prst="re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6135444" y="95561"/>
            <a:ext cx="2542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solidFill>
                  <a:srgbClr val="C96B69"/>
                </a:solidFill>
                <a:latin typeface="한컴 쿨재즈 B" pitchFamily="18" charset="-127"/>
                <a:ea typeface="한컴 쿨재즈 B" pitchFamily="18" charset="-127"/>
              </a:rPr>
              <a:t>시각장애인 건강검진 지원</a:t>
            </a:r>
            <a:endParaRPr lang="ko-KR" altLang="en-US" sz="2400" b="1" dirty="0">
              <a:latin typeface="한컴 쿨재즈 B" pitchFamily="18" charset="-127"/>
              <a:ea typeface="한컴 쿨재즈 B" pitchFamily="18" charset="-127"/>
            </a:endParaRPr>
          </a:p>
        </p:txBody>
      </p:sp>
      <p:pic>
        <p:nvPicPr>
          <p:cNvPr id="61" name="그림 60" descr="symbol 0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46864" y="1454194"/>
            <a:ext cx="288925" cy="2889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63" name="그룹 56"/>
          <p:cNvGrpSpPr>
            <a:grpSpLocks/>
          </p:cNvGrpSpPr>
          <p:nvPr/>
        </p:nvGrpSpPr>
        <p:grpSpPr bwMode="auto">
          <a:xfrm>
            <a:off x="177800" y="656691"/>
            <a:ext cx="2052639" cy="1111242"/>
            <a:chOff x="177230" y="620688"/>
            <a:chExt cx="2680400" cy="694431"/>
          </a:xfrm>
        </p:grpSpPr>
        <p:grpSp>
          <p:nvGrpSpPr>
            <p:cNvPr id="64" name="그룹 57"/>
            <p:cNvGrpSpPr>
              <a:grpSpLocks/>
            </p:cNvGrpSpPr>
            <p:nvPr/>
          </p:nvGrpSpPr>
          <p:grpSpPr bwMode="auto">
            <a:xfrm>
              <a:off x="265342" y="620688"/>
              <a:ext cx="2592288" cy="694431"/>
              <a:chOff x="755576" y="869751"/>
              <a:chExt cx="2592288" cy="744844"/>
            </a:xfrm>
          </p:grpSpPr>
          <p:sp>
            <p:nvSpPr>
              <p:cNvPr id="66" name="부제목 4"/>
              <p:cNvSpPr txBox="1">
                <a:spLocks/>
              </p:cNvSpPr>
              <p:nvPr/>
            </p:nvSpPr>
            <p:spPr>
              <a:xfrm>
                <a:off x="755576" y="1086946"/>
                <a:ext cx="2592288" cy="241328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effectLst/>
            </p:spPr>
            <p:txBody>
              <a:bodyPr lIns="180000" tIns="0" bIns="0"/>
              <a:lstStyle/>
              <a:p>
                <a:pPr marL="342900" indent="-342900" fontAlgn="auto">
                  <a:spcBef>
                    <a:spcPts val="450"/>
                  </a:spcBef>
                  <a:spcAft>
                    <a:spcPts val="300"/>
                  </a:spcAft>
                  <a:defRPr/>
                </a:pPr>
                <a:r>
                  <a:rPr kumimoji="0" lang="ko-KR" altLang="en-US" sz="2000" dirty="0" smtClean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88900" algn="ctr" rotWithShape="0">
                        <a:prstClr val="black">
                          <a:alpha val="40000"/>
                        </a:prst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사업 필요성</a:t>
                </a:r>
                <a:endParaRPr kumimoji="0" lang="ko-KR" altLang="en-US" sz="1600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88900" algn="ctr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pic>
            <p:nvPicPr>
              <p:cNvPr id="67" name="Picture 2" descr="C:\Users\Ju-im_mac\Desktop\그림7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733"/>
              <a:stretch>
                <a:fillRect/>
              </a:stretch>
            </p:blipFill>
            <p:spPr bwMode="auto">
              <a:xfrm>
                <a:off x="756222" y="869751"/>
                <a:ext cx="304801" cy="7448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5" name="직사각형 64"/>
            <p:cNvSpPr/>
            <p:nvPr/>
          </p:nvSpPr>
          <p:spPr>
            <a:xfrm>
              <a:off x="177230" y="771441"/>
              <a:ext cx="59701" cy="36673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274281" y="1275490"/>
            <a:ext cx="5411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2015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년도 장애인 건강검진 수검 현황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985008"/>
              </p:ext>
            </p:extLst>
          </p:nvPr>
        </p:nvGraphicFramePr>
        <p:xfrm>
          <a:off x="2293899" y="2075709"/>
          <a:ext cx="6592665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8533"/>
                <a:gridCol w="1318533"/>
                <a:gridCol w="1318533"/>
                <a:gridCol w="1318533"/>
                <a:gridCol w="1318533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+mn-ea"/>
                          <a:ea typeface="+mn-ea"/>
                        </a:rPr>
                        <a:t>구분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FF888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+mn-ea"/>
                          <a:ea typeface="+mn-ea"/>
                        </a:rPr>
                        <a:t>대상자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FF888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+mn-ea"/>
                          <a:ea typeface="+mn-ea"/>
                        </a:rPr>
                        <a:t>수검자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FF888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>
                          <a:latin typeface="+mn-ea"/>
                          <a:ea typeface="+mn-ea"/>
                        </a:rPr>
                        <a:t>수검율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FF888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+mn-ea"/>
                          <a:ea typeface="+mn-ea"/>
                        </a:rPr>
                        <a:t>차이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FF888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+mn-ea"/>
                          <a:ea typeface="+mn-ea"/>
                        </a:rPr>
                        <a:t>전체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>
                          <a:latin typeface="+mn-ea"/>
                          <a:ea typeface="+mn-ea"/>
                        </a:rPr>
                        <a:t>18,409,343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>
                          <a:latin typeface="+mn-ea"/>
                          <a:ea typeface="+mn-ea"/>
                        </a:rPr>
                        <a:t>14,025,411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>
                          <a:latin typeface="+mn-ea"/>
                          <a:ea typeface="+mn-ea"/>
                        </a:rPr>
                        <a:t>76.19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+mn-ea"/>
                          <a:ea typeface="+mn-ea"/>
                        </a:rPr>
                        <a:t>비장애인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>
                          <a:latin typeface="+mn-ea"/>
                          <a:ea typeface="+mn-ea"/>
                        </a:rPr>
                        <a:t>17,468,179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>
                          <a:latin typeface="+mn-ea"/>
                          <a:ea typeface="+mn-ea"/>
                        </a:rPr>
                        <a:t>13,369,920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>
                          <a:latin typeface="+mn-ea"/>
                          <a:ea typeface="+mn-ea"/>
                        </a:rPr>
                        <a:t>76.54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>
                          <a:latin typeface="+mn-ea"/>
                          <a:ea typeface="+mn-ea"/>
                        </a:rPr>
                        <a:t>0.35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+mn-ea"/>
                          <a:ea typeface="+mn-ea"/>
                        </a:rPr>
                        <a:t>장애인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>
                          <a:latin typeface="+mn-ea"/>
                          <a:ea typeface="+mn-ea"/>
                        </a:rPr>
                        <a:t>941,164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>
                          <a:latin typeface="+mn-ea"/>
                          <a:ea typeface="+mn-ea"/>
                        </a:rPr>
                        <a:t>655,491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dirty="0" smtClean="0">
                          <a:latin typeface="+mn-ea"/>
                          <a:ea typeface="+mn-ea"/>
                        </a:rPr>
                        <a:t>69.65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dirty="0" smtClean="0">
                          <a:latin typeface="+mn-ea"/>
                          <a:ea typeface="+mn-ea"/>
                        </a:rPr>
                        <a:t>6.54</a:t>
                      </a:r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186252" y="1767932"/>
            <a:ext cx="2903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(2016. 3. 31.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기준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단위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명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, %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150814832" descr="EMB0000342412f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781" y="4270755"/>
            <a:ext cx="6552283" cy="2298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그림 34" descr="symbol 0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46864" y="3815063"/>
            <a:ext cx="288925" cy="2889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" name="TextBox 36"/>
          <p:cNvSpPr txBox="1"/>
          <p:nvPr/>
        </p:nvSpPr>
        <p:spPr>
          <a:xfrm>
            <a:off x="2274281" y="3624424"/>
            <a:ext cx="4890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2015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년도 장애 등급별 수검 현황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7577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_x222770200" descr="EMB0000474c06a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9" t="18797" r="16049" b="32021"/>
          <a:stretch>
            <a:fillRect/>
          </a:stretch>
        </p:blipFill>
        <p:spPr bwMode="auto">
          <a:xfrm>
            <a:off x="364557" y="2320311"/>
            <a:ext cx="3456384" cy="320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직사각형 61"/>
          <p:cNvSpPr/>
          <p:nvPr/>
        </p:nvSpPr>
        <p:spPr>
          <a:xfrm>
            <a:off x="169854" y="792880"/>
            <a:ext cx="2060585" cy="6020496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2267744" y="69160"/>
            <a:ext cx="6876256" cy="422275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1" y="69160"/>
            <a:ext cx="2230438" cy="433150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074" name="Picture 50" descr="C:\Users\user\Desktop\부산지역본부(지사)\울산남부지사(세로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153423"/>
            <a:ext cx="1125158" cy="58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그룹 138"/>
          <p:cNvGrpSpPr>
            <a:grpSpLocks/>
          </p:cNvGrpSpPr>
          <p:nvPr/>
        </p:nvGrpSpPr>
        <p:grpSpPr bwMode="auto">
          <a:xfrm>
            <a:off x="179379" y="88901"/>
            <a:ext cx="3940436" cy="506151"/>
            <a:chOff x="4994905" y="992387"/>
            <a:chExt cx="3940165" cy="506394"/>
          </a:xfrm>
        </p:grpSpPr>
        <p:sp>
          <p:nvSpPr>
            <p:cNvPr id="50" name="TextBox 19"/>
            <p:cNvSpPr txBox="1">
              <a:spLocks noChangeArrowheads="1"/>
            </p:cNvSpPr>
            <p:nvPr/>
          </p:nvSpPr>
          <p:spPr bwMode="auto">
            <a:xfrm>
              <a:off x="5053519" y="1020131"/>
              <a:ext cx="2029606" cy="36950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Aft>
                  <a:spcPts val="300"/>
                </a:spcAft>
                <a:defRPr/>
              </a:pPr>
              <a:r>
                <a:rPr lang="ko-KR" altLang="en-US" dirty="0" smtClean="0">
                  <a:ln>
                    <a:solidFill>
                      <a:schemeClr val="tx1">
                        <a:alpha val="70000"/>
                      </a:schemeClr>
                    </a:solidFill>
                  </a:ln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사업계획</a:t>
              </a:r>
              <a:endParaRPr lang="ko-KR" altLang="en-US" sz="1400" dirty="0" smtClean="0"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1" name="TextBox 34"/>
            <p:cNvSpPr txBox="1">
              <a:spLocks noChangeArrowheads="1"/>
            </p:cNvSpPr>
            <p:nvPr/>
          </p:nvSpPr>
          <p:spPr bwMode="auto">
            <a:xfrm>
              <a:off x="6990383" y="1284468"/>
              <a:ext cx="1944687" cy="21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Aft>
                  <a:spcPts val="300"/>
                </a:spcAft>
              </a:pPr>
              <a:r>
                <a:rPr lang="en-US" altLang="ko-KR" sz="800" dirty="0">
                  <a:solidFill>
                    <a:srgbClr val="7F7F7F"/>
                  </a:solidFill>
                  <a:latin typeface="Britannic Bold" pitchFamily="34" charset="0"/>
                  <a:ea typeface="굴림체" pitchFamily="49" charset="-127"/>
                </a:rPr>
                <a:t>National Health Insurance Service</a:t>
              </a:r>
              <a:endParaRPr lang="ko-KR" altLang="en-US" sz="800" dirty="0">
                <a:solidFill>
                  <a:srgbClr val="7F7F7F"/>
                </a:solidFill>
                <a:latin typeface="Britannic Bold" pitchFamily="34" charset="0"/>
                <a:ea typeface="굴림체" pitchFamily="49" charset="-127"/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994905" y="992387"/>
              <a:ext cx="45719" cy="414000"/>
            </a:xfrm>
            <a:prstGeom prst="rect">
              <a:avLst/>
            </a:prstGeom>
            <a:gradFill flip="none" rotWithShape="1">
              <a:gsLst>
                <a:gs pos="0">
                  <a:srgbClr val="FF3300">
                    <a:tint val="66000"/>
                    <a:satMod val="160000"/>
                  </a:srgbClr>
                </a:gs>
                <a:gs pos="50000">
                  <a:srgbClr val="FF3300">
                    <a:tint val="44500"/>
                    <a:satMod val="160000"/>
                  </a:srgbClr>
                </a:gs>
                <a:gs pos="100000">
                  <a:srgbClr val="FF3300">
                    <a:tint val="23500"/>
                    <a:satMod val="160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cxnSp>
          <p:nvCxnSpPr>
            <p:cNvPr id="53" name="직선 연결선 52"/>
            <p:cNvCxnSpPr/>
            <p:nvPr/>
          </p:nvCxnSpPr>
          <p:spPr>
            <a:xfrm>
              <a:off x="4999666" y="1426696"/>
              <a:ext cx="204614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7" name="Picture 7" descr="E:\20120308_개인\감\ci(검정)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456" y="86942"/>
            <a:ext cx="392112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직사각형 57"/>
          <p:cNvSpPr/>
          <p:nvPr/>
        </p:nvSpPr>
        <p:spPr>
          <a:xfrm>
            <a:off x="169854" y="548680"/>
            <a:ext cx="8974146" cy="216024"/>
          </a:xfrm>
          <a:prstGeom prst="re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6135444" y="95561"/>
            <a:ext cx="2542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solidFill>
                  <a:srgbClr val="C96B69"/>
                </a:solidFill>
                <a:latin typeface="한컴 쿨재즈 B" pitchFamily="18" charset="-127"/>
                <a:ea typeface="한컴 쿨재즈 B" pitchFamily="18" charset="-127"/>
              </a:rPr>
              <a:t>시각장애인 건강검진 지원</a:t>
            </a:r>
            <a:endParaRPr lang="ko-KR" altLang="en-US" sz="2400" b="1" dirty="0">
              <a:latin typeface="한컴 쿨재즈 B" pitchFamily="18" charset="-127"/>
              <a:ea typeface="한컴 쿨재즈 B" pitchFamily="18" charset="-127"/>
            </a:endParaRPr>
          </a:p>
        </p:txBody>
      </p:sp>
      <p:pic>
        <p:nvPicPr>
          <p:cNvPr id="61" name="그림 60" descr="symbol 0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46864" y="2175849"/>
            <a:ext cx="288925" cy="2889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63" name="그룹 56"/>
          <p:cNvGrpSpPr>
            <a:grpSpLocks/>
          </p:cNvGrpSpPr>
          <p:nvPr/>
        </p:nvGrpSpPr>
        <p:grpSpPr bwMode="auto">
          <a:xfrm>
            <a:off x="177800" y="1231617"/>
            <a:ext cx="2052639" cy="958850"/>
            <a:chOff x="177230" y="620688"/>
            <a:chExt cx="2680400" cy="958478"/>
          </a:xfrm>
        </p:grpSpPr>
        <p:grpSp>
          <p:nvGrpSpPr>
            <p:cNvPr id="64" name="그룹 57"/>
            <p:cNvGrpSpPr>
              <a:grpSpLocks/>
            </p:cNvGrpSpPr>
            <p:nvPr/>
          </p:nvGrpSpPr>
          <p:grpSpPr bwMode="auto">
            <a:xfrm>
              <a:off x="265342" y="620688"/>
              <a:ext cx="2592288" cy="958478"/>
              <a:chOff x="755576" y="869751"/>
              <a:chExt cx="2592288" cy="1028060"/>
            </a:xfrm>
          </p:grpSpPr>
          <p:sp>
            <p:nvSpPr>
              <p:cNvPr id="66" name="부제목 4"/>
              <p:cNvSpPr txBox="1">
                <a:spLocks/>
              </p:cNvSpPr>
              <p:nvPr/>
            </p:nvSpPr>
            <p:spPr>
              <a:xfrm>
                <a:off x="755576" y="1212964"/>
                <a:ext cx="2592288" cy="36004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effectLst/>
            </p:spPr>
            <p:txBody>
              <a:bodyPr lIns="180000" tIns="0" bIns="0"/>
              <a:lstStyle/>
              <a:p>
                <a:pPr marL="342900" indent="-342900" fontAlgn="auto">
                  <a:spcBef>
                    <a:spcPts val="450"/>
                  </a:spcBef>
                  <a:spcAft>
                    <a:spcPts val="300"/>
                  </a:spcAft>
                  <a:defRPr/>
                </a:pPr>
                <a:r>
                  <a:rPr kumimoji="0" lang="ko-KR" altLang="en-US" sz="2000" dirty="0" smtClean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88900" algn="ctr" rotWithShape="0">
                        <a:prstClr val="black">
                          <a:alpha val="40000"/>
                        </a:prst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사업 필요성</a:t>
                </a:r>
                <a:endParaRPr kumimoji="0" lang="ko-KR" altLang="en-US" sz="1600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88900" algn="ctr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pic>
            <p:nvPicPr>
              <p:cNvPr id="67" name="Picture 2" descr="C:\Users\Ju-im_mac\Desktop\그림7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733"/>
              <a:stretch>
                <a:fillRect/>
              </a:stretch>
            </p:blipFill>
            <p:spPr bwMode="auto">
              <a:xfrm>
                <a:off x="756223" y="869751"/>
                <a:ext cx="304800" cy="10280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5" name="직사각형 64"/>
            <p:cNvSpPr/>
            <p:nvPr/>
          </p:nvSpPr>
          <p:spPr>
            <a:xfrm>
              <a:off x="177230" y="771441"/>
              <a:ext cx="46050" cy="66649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267744" y="1988840"/>
            <a:ext cx="53142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장애인 건강검진 참여 제고 방안 필요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375024" y="2786152"/>
            <a:ext cx="680548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전체 평균에 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미치지 </a:t>
            </a:r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못하는 장애인 건강검진 </a:t>
            </a:r>
            <a:r>
              <a:rPr lang="ko-KR" alt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수검률</a:t>
            </a:r>
            <a:endParaRPr lang="ko-KR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fontAlgn="base"/>
            <a:endParaRPr lang="en-US" altLang="ko-KR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fontAlgn="base"/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장애인의 높은 의료 이용률과 진료비 비중 증가</a:t>
            </a:r>
            <a:endParaRPr lang="en-US" altLang="ko-KR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fontAlgn="base"/>
            <a:endParaRPr lang="en-US" altLang="ko-KR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fontAlgn="base"/>
            <a:r>
              <a:rPr lang="en-US" altLang="ko-KR" sz="20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2011</a:t>
            </a:r>
            <a:r>
              <a:rPr lang="ko-KR" altLang="en-US" sz="20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20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20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장애인 </a:t>
            </a:r>
            <a:r>
              <a:rPr lang="ko-KR" altLang="en-US" sz="20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총 </a:t>
            </a:r>
            <a:r>
              <a:rPr lang="ko-KR" altLang="en-US" sz="20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진료비 국민 </a:t>
            </a:r>
            <a:r>
              <a:rPr lang="ko-KR" altLang="en-US" sz="20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전체 진료비의 </a:t>
            </a:r>
            <a:r>
              <a:rPr lang="en-US" altLang="ko-KR" sz="20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17.8% </a:t>
            </a:r>
            <a:r>
              <a:rPr lang="ko-KR" altLang="en-US" sz="20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차지</a:t>
            </a:r>
          </a:p>
        </p:txBody>
      </p:sp>
      <p:sp>
        <p:nvSpPr>
          <p:cNvPr id="27" name="부제목 4"/>
          <p:cNvSpPr txBox="1">
            <a:spLocks/>
          </p:cNvSpPr>
          <p:nvPr/>
        </p:nvSpPr>
        <p:spPr bwMode="auto">
          <a:xfrm>
            <a:off x="2214633" y="2908176"/>
            <a:ext cx="207845" cy="1524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/>
        </p:spPr>
        <p:txBody>
          <a:bodyPr lIns="180000" tIns="0" bIns="0"/>
          <a:lstStyle/>
          <a:p>
            <a:pPr marL="342900" indent="-342900" fontAlgn="auto">
              <a:spcBef>
                <a:spcPts val="450"/>
              </a:spcBef>
              <a:spcAft>
                <a:spcPts val="300"/>
              </a:spcAft>
              <a:defRPr/>
            </a:pPr>
            <a:endParaRPr kumimoji="0" lang="ko-KR" altLang="en-US" sz="16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bg1"/>
              </a:solidFill>
              <a:effectLst>
                <a:outerShdw blurRad="88900" algn="ctr" rotWithShape="0">
                  <a:prstClr val="black">
                    <a:alpha val="4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" name="부제목 4"/>
          <p:cNvSpPr txBox="1">
            <a:spLocks/>
          </p:cNvSpPr>
          <p:nvPr/>
        </p:nvSpPr>
        <p:spPr bwMode="auto">
          <a:xfrm>
            <a:off x="2212828" y="3501008"/>
            <a:ext cx="207845" cy="1524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/>
        </p:spPr>
        <p:txBody>
          <a:bodyPr lIns="180000" tIns="0" bIns="0"/>
          <a:lstStyle/>
          <a:p>
            <a:pPr marL="342900" indent="-342900" fontAlgn="auto">
              <a:spcBef>
                <a:spcPts val="450"/>
              </a:spcBef>
              <a:spcAft>
                <a:spcPts val="300"/>
              </a:spcAft>
              <a:defRPr/>
            </a:pPr>
            <a:endParaRPr kumimoji="0" lang="ko-KR" altLang="en-US" sz="16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bg1"/>
              </a:solidFill>
              <a:effectLst>
                <a:outerShdw blurRad="88900" algn="ctr" rotWithShape="0">
                  <a:prstClr val="black">
                    <a:alpha val="4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9" name="부제목 4"/>
          <p:cNvSpPr txBox="1">
            <a:spLocks/>
          </p:cNvSpPr>
          <p:nvPr/>
        </p:nvSpPr>
        <p:spPr bwMode="auto">
          <a:xfrm>
            <a:off x="2225014" y="4131988"/>
            <a:ext cx="207845" cy="1524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/>
        </p:spPr>
        <p:txBody>
          <a:bodyPr lIns="180000" tIns="0" bIns="0"/>
          <a:lstStyle/>
          <a:p>
            <a:pPr marL="342900" indent="-342900" fontAlgn="auto">
              <a:spcBef>
                <a:spcPts val="450"/>
              </a:spcBef>
              <a:spcAft>
                <a:spcPts val="300"/>
              </a:spcAft>
              <a:defRPr/>
            </a:pPr>
            <a:endParaRPr kumimoji="0" lang="ko-KR" altLang="en-US" sz="16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bg1"/>
              </a:solidFill>
              <a:effectLst>
                <a:outerShdw blurRad="88900" algn="ctr" rotWithShape="0">
                  <a:prstClr val="black">
                    <a:alpha val="4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9" name="_x224216176" descr="EMB0000474c075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19" r="34244" b="27899"/>
          <a:stretch>
            <a:fillRect/>
          </a:stretch>
        </p:blipFill>
        <p:spPr bwMode="auto">
          <a:xfrm>
            <a:off x="6588224" y="4366480"/>
            <a:ext cx="2555776" cy="2272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" name="그룹 36"/>
          <p:cNvGrpSpPr/>
          <p:nvPr/>
        </p:nvGrpSpPr>
        <p:grpSpPr>
          <a:xfrm>
            <a:off x="2314610" y="4580222"/>
            <a:ext cx="4554857" cy="1800201"/>
            <a:chOff x="2345330" y="3645023"/>
            <a:chExt cx="6626522" cy="1800201"/>
          </a:xfrm>
        </p:grpSpPr>
        <p:sp>
          <p:nvSpPr>
            <p:cNvPr id="38" name="대각선 방향의 모서리가 둥근 사각형 37"/>
            <p:cNvSpPr/>
            <p:nvPr/>
          </p:nvSpPr>
          <p:spPr>
            <a:xfrm>
              <a:off x="2345330" y="3645023"/>
              <a:ext cx="6499855" cy="1800201"/>
            </a:xfrm>
            <a:prstGeom prst="round2DiagRect">
              <a:avLst>
                <a:gd name="adj1" fmla="val 17683"/>
                <a:gd name="adj2" fmla="val 0"/>
              </a:avLst>
            </a:prstGeom>
            <a:gradFill flip="none" rotWithShape="1">
              <a:gsLst>
                <a:gs pos="0">
                  <a:srgbClr val="FF8880">
                    <a:tint val="66000"/>
                    <a:satMod val="160000"/>
                  </a:srgbClr>
                </a:gs>
                <a:gs pos="50000">
                  <a:srgbClr val="FF8880">
                    <a:tint val="44500"/>
                    <a:satMod val="160000"/>
                  </a:srgbClr>
                </a:gs>
                <a:gs pos="100000">
                  <a:srgbClr val="FF888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38100"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순서도: 지연 38"/>
            <p:cNvSpPr/>
            <p:nvPr/>
          </p:nvSpPr>
          <p:spPr bwMode="auto">
            <a:xfrm>
              <a:off x="8837348" y="3661029"/>
              <a:ext cx="134504" cy="149701"/>
            </a:xfrm>
            <a:prstGeom prst="flowChartDelay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6" name="직사각형 5"/>
          <p:cNvSpPr/>
          <p:nvPr/>
        </p:nvSpPr>
        <p:spPr>
          <a:xfrm>
            <a:off x="2432859" y="4831493"/>
            <a:ext cx="4390381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lang="ko-KR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특히</a:t>
            </a: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장애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등급이 높을수록 </a:t>
            </a:r>
            <a:r>
              <a:rPr lang="ko-KR" alt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수검률이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낮은 것으로 나타나 장애</a:t>
            </a: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등급 대상 검진 도우미 제도 안내 필요</a:t>
            </a: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”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331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직사각형 61"/>
          <p:cNvSpPr/>
          <p:nvPr/>
        </p:nvSpPr>
        <p:spPr>
          <a:xfrm>
            <a:off x="169854" y="792880"/>
            <a:ext cx="2060585" cy="6020496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2267744" y="69160"/>
            <a:ext cx="6876256" cy="422275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1" y="69160"/>
            <a:ext cx="2230438" cy="433150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074" name="Picture 50" descr="C:\Users\user\Desktop\부산지역본부(지사)\울산남부지사(세로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153423"/>
            <a:ext cx="1125158" cy="58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그룹 138"/>
          <p:cNvGrpSpPr>
            <a:grpSpLocks/>
          </p:cNvGrpSpPr>
          <p:nvPr/>
        </p:nvGrpSpPr>
        <p:grpSpPr bwMode="auto">
          <a:xfrm>
            <a:off x="179379" y="88901"/>
            <a:ext cx="3940436" cy="506151"/>
            <a:chOff x="4994905" y="992387"/>
            <a:chExt cx="3940165" cy="506394"/>
          </a:xfrm>
        </p:grpSpPr>
        <p:sp>
          <p:nvSpPr>
            <p:cNvPr id="50" name="TextBox 19"/>
            <p:cNvSpPr txBox="1">
              <a:spLocks noChangeArrowheads="1"/>
            </p:cNvSpPr>
            <p:nvPr/>
          </p:nvSpPr>
          <p:spPr bwMode="auto">
            <a:xfrm>
              <a:off x="5053519" y="1020131"/>
              <a:ext cx="2029606" cy="36950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Aft>
                  <a:spcPts val="300"/>
                </a:spcAft>
                <a:defRPr/>
              </a:pPr>
              <a:r>
                <a:rPr lang="ko-KR" altLang="en-US" dirty="0" smtClean="0">
                  <a:ln>
                    <a:solidFill>
                      <a:schemeClr val="tx1">
                        <a:alpha val="70000"/>
                      </a:schemeClr>
                    </a:solidFill>
                  </a:ln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사업계획</a:t>
              </a:r>
              <a:endParaRPr lang="ko-KR" altLang="en-US" sz="1400" dirty="0" smtClean="0"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1" name="TextBox 34"/>
            <p:cNvSpPr txBox="1">
              <a:spLocks noChangeArrowheads="1"/>
            </p:cNvSpPr>
            <p:nvPr/>
          </p:nvSpPr>
          <p:spPr bwMode="auto">
            <a:xfrm>
              <a:off x="6990383" y="1284468"/>
              <a:ext cx="1944687" cy="21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Aft>
                  <a:spcPts val="300"/>
                </a:spcAft>
              </a:pPr>
              <a:r>
                <a:rPr lang="en-US" altLang="ko-KR" sz="800" dirty="0">
                  <a:solidFill>
                    <a:srgbClr val="7F7F7F"/>
                  </a:solidFill>
                  <a:latin typeface="Britannic Bold" pitchFamily="34" charset="0"/>
                  <a:ea typeface="굴림체" pitchFamily="49" charset="-127"/>
                </a:rPr>
                <a:t>National Health Insurance Service</a:t>
              </a:r>
              <a:endParaRPr lang="ko-KR" altLang="en-US" sz="800" dirty="0">
                <a:solidFill>
                  <a:srgbClr val="7F7F7F"/>
                </a:solidFill>
                <a:latin typeface="Britannic Bold" pitchFamily="34" charset="0"/>
                <a:ea typeface="굴림체" pitchFamily="49" charset="-127"/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994905" y="992387"/>
              <a:ext cx="45719" cy="414000"/>
            </a:xfrm>
            <a:prstGeom prst="rect">
              <a:avLst/>
            </a:prstGeom>
            <a:gradFill flip="none" rotWithShape="1">
              <a:gsLst>
                <a:gs pos="0">
                  <a:srgbClr val="FF3300">
                    <a:tint val="66000"/>
                    <a:satMod val="160000"/>
                  </a:srgbClr>
                </a:gs>
                <a:gs pos="50000">
                  <a:srgbClr val="FF3300">
                    <a:tint val="44500"/>
                    <a:satMod val="160000"/>
                  </a:srgbClr>
                </a:gs>
                <a:gs pos="100000">
                  <a:srgbClr val="FF3300">
                    <a:tint val="23500"/>
                    <a:satMod val="160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cxnSp>
          <p:nvCxnSpPr>
            <p:cNvPr id="53" name="직선 연결선 52"/>
            <p:cNvCxnSpPr/>
            <p:nvPr/>
          </p:nvCxnSpPr>
          <p:spPr>
            <a:xfrm>
              <a:off x="4999666" y="1426696"/>
              <a:ext cx="204614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7" name="Picture 7" descr="E:\20120308_개인\감\ci(검정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456" y="86942"/>
            <a:ext cx="392112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직사각형 57"/>
          <p:cNvSpPr/>
          <p:nvPr/>
        </p:nvSpPr>
        <p:spPr>
          <a:xfrm>
            <a:off x="169854" y="548680"/>
            <a:ext cx="8974146" cy="216024"/>
          </a:xfrm>
          <a:prstGeom prst="re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6135444" y="95561"/>
            <a:ext cx="2542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solidFill>
                  <a:srgbClr val="C96B69"/>
                </a:solidFill>
                <a:latin typeface="한컴 쿨재즈 B" pitchFamily="18" charset="-127"/>
                <a:ea typeface="한컴 쿨재즈 B" pitchFamily="18" charset="-127"/>
              </a:rPr>
              <a:t>시각장애인 건강검진 지원</a:t>
            </a:r>
            <a:endParaRPr lang="ko-KR" altLang="en-US" sz="2400" b="1" dirty="0">
              <a:latin typeface="한컴 쿨재즈 B" pitchFamily="18" charset="-127"/>
              <a:ea typeface="한컴 쿨재즈 B" pitchFamily="18" charset="-127"/>
            </a:endParaRPr>
          </a:p>
        </p:txBody>
      </p:sp>
      <p:grpSp>
        <p:nvGrpSpPr>
          <p:cNvPr id="63" name="그룹 56"/>
          <p:cNvGrpSpPr>
            <a:grpSpLocks/>
          </p:cNvGrpSpPr>
          <p:nvPr/>
        </p:nvGrpSpPr>
        <p:grpSpPr bwMode="auto">
          <a:xfrm>
            <a:off x="177800" y="1231617"/>
            <a:ext cx="2052639" cy="958850"/>
            <a:chOff x="177230" y="620688"/>
            <a:chExt cx="2680400" cy="958478"/>
          </a:xfrm>
        </p:grpSpPr>
        <p:grpSp>
          <p:nvGrpSpPr>
            <p:cNvPr id="64" name="그룹 57"/>
            <p:cNvGrpSpPr>
              <a:grpSpLocks/>
            </p:cNvGrpSpPr>
            <p:nvPr/>
          </p:nvGrpSpPr>
          <p:grpSpPr bwMode="auto">
            <a:xfrm>
              <a:off x="265342" y="620688"/>
              <a:ext cx="2592288" cy="958478"/>
              <a:chOff x="755576" y="869751"/>
              <a:chExt cx="2592288" cy="1028060"/>
            </a:xfrm>
          </p:grpSpPr>
          <p:sp>
            <p:nvSpPr>
              <p:cNvPr id="66" name="부제목 4"/>
              <p:cNvSpPr txBox="1">
                <a:spLocks/>
              </p:cNvSpPr>
              <p:nvPr/>
            </p:nvSpPr>
            <p:spPr>
              <a:xfrm>
                <a:off x="755576" y="1212964"/>
                <a:ext cx="2592288" cy="36004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effectLst/>
            </p:spPr>
            <p:txBody>
              <a:bodyPr lIns="180000" tIns="0" bIns="0"/>
              <a:lstStyle/>
              <a:p>
                <a:pPr marL="342900" indent="-342900" fontAlgn="auto">
                  <a:spcBef>
                    <a:spcPts val="450"/>
                  </a:spcBef>
                  <a:spcAft>
                    <a:spcPts val="300"/>
                  </a:spcAft>
                  <a:defRPr/>
                </a:pPr>
                <a:r>
                  <a:rPr kumimoji="0" lang="ko-KR" altLang="en-US" sz="2000" dirty="0" smtClean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88900" algn="ctr" rotWithShape="0">
                        <a:prstClr val="black">
                          <a:alpha val="40000"/>
                        </a:prst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사업 세부계획</a:t>
                </a:r>
                <a:endParaRPr kumimoji="0" lang="ko-KR" altLang="en-US" sz="1600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88900" algn="ctr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pic>
            <p:nvPicPr>
              <p:cNvPr id="67" name="Picture 2" descr="C:\Users\Ju-im_mac\Desktop\그림7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733"/>
              <a:stretch>
                <a:fillRect/>
              </a:stretch>
            </p:blipFill>
            <p:spPr bwMode="auto">
              <a:xfrm>
                <a:off x="756223" y="869751"/>
                <a:ext cx="304800" cy="10280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5" name="직사각형 64"/>
            <p:cNvSpPr/>
            <p:nvPr/>
          </p:nvSpPr>
          <p:spPr>
            <a:xfrm>
              <a:off x="177230" y="771441"/>
              <a:ext cx="46050" cy="66649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1565050" y="2420888"/>
            <a:ext cx="731001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2016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년도 취약계층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장애인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대상자 건강검진 안내</a:t>
            </a:r>
            <a:endParaRPr lang="en-US" altLang="ko-KR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4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2016</a:t>
            </a:r>
            <a:r>
              <a:rPr lang="ko-KR" altLang="en-US" sz="24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년도 검진 취약 대상자 검진 도우미 </a:t>
            </a:r>
            <a:r>
              <a:rPr lang="en-US" altLang="ko-KR" sz="24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4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차 지원</a:t>
            </a:r>
            <a:endParaRPr lang="en-US" altLang="ko-KR" sz="2400" spc="-15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4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2016</a:t>
            </a:r>
            <a:r>
              <a:rPr lang="ko-KR" altLang="en-US" sz="24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년도 검진 취약 대상자 검진 도우미 </a:t>
            </a:r>
            <a:r>
              <a:rPr lang="en-US" altLang="ko-KR" sz="24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4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차 지원</a:t>
            </a:r>
            <a:endParaRPr lang="en-US" altLang="ko-KR" sz="2400" spc="-15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4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2016</a:t>
            </a:r>
            <a:r>
              <a:rPr lang="ko-KR" altLang="en-US" sz="24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년도 검진 취약 계층 건강검진 </a:t>
            </a:r>
            <a:r>
              <a:rPr lang="ko-KR" altLang="en-US" sz="2400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재안내</a:t>
            </a:r>
            <a:endParaRPr lang="en-US" altLang="ko-KR" sz="2400" spc="-150" dirty="0" smtClean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6" name="Picture 2" descr="C:\Users\user\Desktop\취약계층검진안내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25" b="4857"/>
          <a:stretch>
            <a:fillRect/>
          </a:stretch>
        </p:blipFill>
        <p:spPr bwMode="auto">
          <a:xfrm>
            <a:off x="4788024" y="0"/>
            <a:ext cx="435597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_x224214496" descr="EMB0000474c074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3" b="3428"/>
          <a:stretch>
            <a:fillRect/>
          </a:stretch>
        </p:blipFill>
        <p:spPr bwMode="auto">
          <a:xfrm>
            <a:off x="3707904" y="0"/>
            <a:ext cx="4680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_x224217136" descr="EMB0000474c074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3" b="3428"/>
          <a:stretch>
            <a:fillRect/>
          </a:stretch>
        </p:blipFill>
        <p:spPr bwMode="auto">
          <a:xfrm>
            <a:off x="2339752" y="0"/>
            <a:ext cx="50405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_x224214496" descr="EMB0000474c086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925" y="0"/>
            <a:ext cx="4713283" cy="684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4" name="부제목 4"/>
          <p:cNvSpPr txBox="1">
            <a:spLocks/>
          </p:cNvSpPr>
          <p:nvPr/>
        </p:nvSpPr>
        <p:spPr bwMode="auto">
          <a:xfrm>
            <a:off x="1261437" y="2852936"/>
            <a:ext cx="207845" cy="1524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/>
        </p:spPr>
        <p:txBody>
          <a:bodyPr lIns="180000" tIns="0" bIns="0"/>
          <a:lstStyle/>
          <a:p>
            <a:pPr marL="342900" indent="-342900" fontAlgn="auto">
              <a:spcBef>
                <a:spcPts val="450"/>
              </a:spcBef>
              <a:spcAft>
                <a:spcPts val="300"/>
              </a:spcAft>
              <a:defRPr/>
            </a:pPr>
            <a:endParaRPr kumimoji="0" lang="ko-KR" altLang="en-US" sz="16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bg1"/>
              </a:solidFill>
              <a:effectLst>
                <a:outerShdw blurRad="88900" algn="ctr" rotWithShape="0">
                  <a:prstClr val="black">
                    <a:alpha val="4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5" name="부제목 4"/>
          <p:cNvSpPr txBox="1">
            <a:spLocks/>
          </p:cNvSpPr>
          <p:nvPr/>
        </p:nvSpPr>
        <p:spPr bwMode="auto">
          <a:xfrm>
            <a:off x="1259632" y="3598816"/>
            <a:ext cx="207845" cy="1524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/>
        </p:spPr>
        <p:txBody>
          <a:bodyPr lIns="180000" tIns="0" bIns="0"/>
          <a:lstStyle/>
          <a:p>
            <a:pPr marL="342900" indent="-342900" fontAlgn="auto">
              <a:spcBef>
                <a:spcPts val="450"/>
              </a:spcBef>
              <a:spcAft>
                <a:spcPts val="300"/>
              </a:spcAft>
              <a:defRPr/>
            </a:pPr>
            <a:endParaRPr kumimoji="0" lang="ko-KR" altLang="en-US" sz="16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bg1"/>
              </a:solidFill>
              <a:effectLst>
                <a:outerShdw blurRad="88900" algn="ctr" rotWithShape="0">
                  <a:prstClr val="black">
                    <a:alpha val="4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6" name="부제목 4"/>
          <p:cNvSpPr txBox="1">
            <a:spLocks/>
          </p:cNvSpPr>
          <p:nvPr/>
        </p:nvSpPr>
        <p:spPr bwMode="auto">
          <a:xfrm>
            <a:off x="1271818" y="4293096"/>
            <a:ext cx="207845" cy="1524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/>
        </p:spPr>
        <p:txBody>
          <a:bodyPr lIns="180000" tIns="0" bIns="0"/>
          <a:lstStyle/>
          <a:p>
            <a:pPr marL="342900" indent="-342900" fontAlgn="auto">
              <a:spcBef>
                <a:spcPts val="450"/>
              </a:spcBef>
              <a:spcAft>
                <a:spcPts val="300"/>
              </a:spcAft>
              <a:defRPr/>
            </a:pPr>
            <a:endParaRPr kumimoji="0" lang="ko-KR" altLang="en-US" sz="16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bg1"/>
              </a:solidFill>
              <a:effectLst>
                <a:outerShdw blurRad="88900" algn="ctr" rotWithShape="0">
                  <a:prstClr val="black">
                    <a:alpha val="4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7" name="부제목 4"/>
          <p:cNvSpPr txBox="1">
            <a:spLocks/>
          </p:cNvSpPr>
          <p:nvPr/>
        </p:nvSpPr>
        <p:spPr bwMode="auto">
          <a:xfrm>
            <a:off x="1276724" y="5026624"/>
            <a:ext cx="207845" cy="1524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/>
        </p:spPr>
        <p:txBody>
          <a:bodyPr lIns="180000" tIns="0" bIns="0"/>
          <a:lstStyle/>
          <a:p>
            <a:pPr marL="342900" indent="-342900" fontAlgn="auto">
              <a:spcBef>
                <a:spcPts val="450"/>
              </a:spcBef>
              <a:spcAft>
                <a:spcPts val="300"/>
              </a:spcAft>
              <a:defRPr/>
            </a:pPr>
            <a:endParaRPr kumimoji="0" lang="ko-KR" altLang="en-US" sz="16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bg1"/>
              </a:solidFill>
              <a:effectLst>
                <a:outerShdw blurRad="88900" algn="ctr" rotWithShape="0">
                  <a:prstClr val="black">
                    <a:alpha val="4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0" y="-228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615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_x222770200" descr="EMB0000474c06a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9" t="18797" r="16049" b="32021"/>
          <a:stretch>
            <a:fillRect/>
          </a:stretch>
        </p:blipFill>
        <p:spPr bwMode="auto">
          <a:xfrm>
            <a:off x="352806" y="2328306"/>
            <a:ext cx="3456384" cy="320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직사각형 61"/>
          <p:cNvSpPr/>
          <p:nvPr/>
        </p:nvSpPr>
        <p:spPr>
          <a:xfrm>
            <a:off x="169854" y="792880"/>
            <a:ext cx="2060585" cy="6020496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2267744" y="69160"/>
            <a:ext cx="6876256" cy="422275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1" y="69160"/>
            <a:ext cx="2230438" cy="433150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074" name="Picture 50" descr="C:\Users\user\Desktop\부산지역본부(지사)\울산남부지사(세로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153423"/>
            <a:ext cx="1125158" cy="58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그룹 138"/>
          <p:cNvGrpSpPr>
            <a:grpSpLocks/>
          </p:cNvGrpSpPr>
          <p:nvPr/>
        </p:nvGrpSpPr>
        <p:grpSpPr bwMode="auto">
          <a:xfrm>
            <a:off x="179379" y="88901"/>
            <a:ext cx="3940436" cy="506151"/>
            <a:chOff x="4994905" y="992387"/>
            <a:chExt cx="3940165" cy="506394"/>
          </a:xfrm>
        </p:grpSpPr>
        <p:sp>
          <p:nvSpPr>
            <p:cNvPr id="50" name="TextBox 19"/>
            <p:cNvSpPr txBox="1">
              <a:spLocks noChangeArrowheads="1"/>
            </p:cNvSpPr>
            <p:nvPr/>
          </p:nvSpPr>
          <p:spPr bwMode="auto">
            <a:xfrm>
              <a:off x="5053519" y="1020131"/>
              <a:ext cx="2029606" cy="36950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Aft>
                  <a:spcPts val="300"/>
                </a:spcAft>
                <a:defRPr/>
              </a:pPr>
              <a:r>
                <a:rPr lang="ko-KR" altLang="en-US" dirty="0" smtClean="0">
                  <a:ln>
                    <a:solidFill>
                      <a:schemeClr val="tx1">
                        <a:alpha val="70000"/>
                      </a:schemeClr>
                    </a:solidFill>
                  </a:ln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사업추진내용</a:t>
              </a:r>
              <a:endParaRPr lang="ko-KR" altLang="en-US" sz="1400" dirty="0" smtClean="0"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1" name="TextBox 34"/>
            <p:cNvSpPr txBox="1">
              <a:spLocks noChangeArrowheads="1"/>
            </p:cNvSpPr>
            <p:nvPr/>
          </p:nvSpPr>
          <p:spPr bwMode="auto">
            <a:xfrm>
              <a:off x="6990383" y="1284468"/>
              <a:ext cx="1944687" cy="21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Aft>
                  <a:spcPts val="300"/>
                </a:spcAft>
              </a:pPr>
              <a:r>
                <a:rPr lang="en-US" altLang="ko-KR" sz="800" dirty="0">
                  <a:solidFill>
                    <a:srgbClr val="7F7F7F"/>
                  </a:solidFill>
                  <a:latin typeface="Britannic Bold" pitchFamily="34" charset="0"/>
                  <a:ea typeface="굴림체" pitchFamily="49" charset="-127"/>
                </a:rPr>
                <a:t>National Health Insurance Service</a:t>
              </a:r>
              <a:endParaRPr lang="ko-KR" altLang="en-US" sz="800" dirty="0">
                <a:solidFill>
                  <a:srgbClr val="7F7F7F"/>
                </a:solidFill>
                <a:latin typeface="Britannic Bold" pitchFamily="34" charset="0"/>
                <a:ea typeface="굴림체" pitchFamily="49" charset="-127"/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994905" y="992387"/>
              <a:ext cx="45719" cy="414000"/>
            </a:xfrm>
            <a:prstGeom prst="rect">
              <a:avLst/>
            </a:prstGeom>
            <a:gradFill flip="none" rotWithShape="1">
              <a:gsLst>
                <a:gs pos="0">
                  <a:srgbClr val="FF3300">
                    <a:tint val="66000"/>
                    <a:satMod val="160000"/>
                  </a:srgbClr>
                </a:gs>
                <a:gs pos="50000">
                  <a:srgbClr val="FF3300">
                    <a:tint val="44500"/>
                    <a:satMod val="160000"/>
                  </a:srgbClr>
                </a:gs>
                <a:gs pos="100000">
                  <a:srgbClr val="FF3300">
                    <a:tint val="23500"/>
                    <a:satMod val="160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cxnSp>
          <p:nvCxnSpPr>
            <p:cNvPr id="53" name="직선 연결선 52"/>
            <p:cNvCxnSpPr/>
            <p:nvPr/>
          </p:nvCxnSpPr>
          <p:spPr>
            <a:xfrm>
              <a:off x="4999666" y="1426696"/>
              <a:ext cx="204614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7" name="Picture 7" descr="E:\20120308_개인\감\ci(검정)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456" y="86942"/>
            <a:ext cx="392112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직사각형 57"/>
          <p:cNvSpPr/>
          <p:nvPr/>
        </p:nvSpPr>
        <p:spPr>
          <a:xfrm>
            <a:off x="169854" y="548680"/>
            <a:ext cx="8974146" cy="216024"/>
          </a:xfrm>
          <a:prstGeom prst="re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6135444" y="95561"/>
            <a:ext cx="2542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solidFill>
                  <a:srgbClr val="C96B69"/>
                </a:solidFill>
                <a:latin typeface="한컴 쿨재즈 B" pitchFamily="18" charset="-127"/>
                <a:ea typeface="한컴 쿨재즈 B" pitchFamily="18" charset="-127"/>
              </a:rPr>
              <a:t>시각장애인 건강검진 지원</a:t>
            </a:r>
            <a:endParaRPr lang="ko-KR" altLang="en-US" sz="2400" b="1" dirty="0">
              <a:latin typeface="한컴 쿨재즈 B" pitchFamily="18" charset="-127"/>
              <a:ea typeface="한컴 쿨재즈 B" pitchFamily="18" charset="-127"/>
            </a:endParaRPr>
          </a:p>
        </p:txBody>
      </p:sp>
      <p:grpSp>
        <p:nvGrpSpPr>
          <p:cNvPr id="63" name="그룹 56"/>
          <p:cNvGrpSpPr>
            <a:grpSpLocks/>
          </p:cNvGrpSpPr>
          <p:nvPr/>
        </p:nvGrpSpPr>
        <p:grpSpPr bwMode="auto">
          <a:xfrm>
            <a:off x="177800" y="1231617"/>
            <a:ext cx="2052639" cy="958850"/>
            <a:chOff x="177230" y="620688"/>
            <a:chExt cx="2680400" cy="958478"/>
          </a:xfrm>
        </p:grpSpPr>
        <p:grpSp>
          <p:nvGrpSpPr>
            <p:cNvPr id="64" name="그룹 57"/>
            <p:cNvGrpSpPr>
              <a:grpSpLocks/>
            </p:cNvGrpSpPr>
            <p:nvPr/>
          </p:nvGrpSpPr>
          <p:grpSpPr bwMode="auto">
            <a:xfrm>
              <a:off x="265342" y="620688"/>
              <a:ext cx="2592288" cy="958478"/>
              <a:chOff x="755576" y="869751"/>
              <a:chExt cx="2592288" cy="1028060"/>
            </a:xfrm>
          </p:grpSpPr>
          <p:sp>
            <p:nvSpPr>
              <p:cNvPr id="66" name="부제목 4"/>
              <p:cNvSpPr txBox="1">
                <a:spLocks/>
              </p:cNvSpPr>
              <p:nvPr/>
            </p:nvSpPr>
            <p:spPr>
              <a:xfrm>
                <a:off x="755576" y="1212964"/>
                <a:ext cx="2592288" cy="36004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effectLst/>
            </p:spPr>
            <p:txBody>
              <a:bodyPr lIns="180000" tIns="0" bIns="0"/>
              <a:lstStyle/>
              <a:p>
                <a:pPr marL="342900" indent="-342900" fontAlgn="auto">
                  <a:spcBef>
                    <a:spcPts val="450"/>
                  </a:spcBef>
                  <a:spcAft>
                    <a:spcPts val="300"/>
                  </a:spcAft>
                  <a:defRPr/>
                </a:pPr>
                <a:r>
                  <a:rPr kumimoji="0" lang="ko-KR" altLang="en-US" sz="2000" dirty="0" smtClean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88900" algn="ctr" rotWithShape="0">
                        <a:prstClr val="black">
                          <a:alpha val="40000"/>
                        </a:prst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홍보</a:t>
                </a:r>
                <a:endParaRPr kumimoji="0" lang="ko-KR" altLang="en-US" sz="1600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88900" algn="ctr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pic>
            <p:nvPicPr>
              <p:cNvPr id="67" name="Picture 2" descr="C:\Users\Ju-im_mac\Desktop\그림7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733"/>
              <a:stretch>
                <a:fillRect/>
              </a:stretch>
            </p:blipFill>
            <p:spPr bwMode="auto">
              <a:xfrm>
                <a:off x="756222" y="869751"/>
                <a:ext cx="304801" cy="10280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5" name="직사각형 64"/>
            <p:cNvSpPr/>
            <p:nvPr/>
          </p:nvSpPr>
          <p:spPr>
            <a:xfrm>
              <a:off x="177230" y="771441"/>
              <a:ext cx="46050" cy="66649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4" name="순서도: 지연 113"/>
          <p:cNvSpPr/>
          <p:nvPr/>
        </p:nvSpPr>
        <p:spPr bwMode="auto">
          <a:xfrm>
            <a:off x="2201360" y="2204864"/>
            <a:ext cx="134505" cy="149701"/>
          </a:xfrm>
          <a:prstGeom prst="flowChartDelay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2" name="자유형 111"/>
          <p:cNvSpPr/>
          <p:nvPr/>
        </p:nvSpPr>
        <p:spPr bwMode="auto">
          <a:xfrm flipH="1">
            <a:off x="1387461" y="2267571"/>
            <a:ext cx="952290" cy="648072"/>
          </a:xfrm>
          <a:custGeom>
            <a:avLst/>
            <a:gdLst>
              <a:gd name="connsiteX0" fmla="*/ 1464184 w 2110999"/>
              <a:gd name="connsiteY0" fmla="*/ 0 h 1293630"/>
              <a:gd name="connsiteX1" fmla="*/ 0 w 2110999"/>
              <a:gd name="connsiteY1" fmla="*/ 0 h 1293630"/>
              <a:gd name="connsiteX2" fmla="*/ 0 w 2110999"/>
              <a:gd name="connsiteY2" fmla="*/ 1080574 h 1293630"/>
              <a:gd name="connsiteX3" fmla="*/ 213056 w 2110999"/>
              <a:gd name="connsiteY3" fmla="*/ 1293630 h 1293630"/>
              <a:gd name="connsiteX4" fmla="*/ 1464184 w 2110999"/>
              <a:gd name="connsiteY4" fmla="*/ 1293630 h 1293630"/>
              <a:gd name="connsiteX5" fmla="*/ 2110999 w 2110999"/>
              <a:gd name="connsiteY5" fmla="*/ 646815 h 12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0999" h="1293630">
                <a:moveTo>
                  <a:pt x="1464184" y="0"/>
                </a:moveTo>
                <a:lnTo>
                  <a:pt x="0" y="0"/>
                </a:lnTo>
                <a:lnTo>
                  <a:pt x="0" y="1080574"/>
                </a:lnTo>
                <a:cubicBezTo>
                  <a:pt x="0" y="1198242"/>
                  <a:pt x="95388" y="1293630"/>
                  <a:pt x="213056" y="1293630"/>
                </a:cubicBezTo>
                <a:lnTo>
                  <a:pt x="1464184" y="1293630"/>
                </a:lnTo>
                <a:lnTo>
                  <a:pt x="2110999" y="646815"/>
                </a:lnTo>
                <a:close/>
              </a:path>
            </a:pathLst>
          </a:custGeom>
          <a:solidFill>
            <a:srgbClr val="FF8880"/>
          </a:solidFill>
          <a:ln>
            <a:noFill/>
          </a:ln>
          <a:effectLst>
            <a:outerShdw blurRad="342900" dir="8100000" sy="-23000" kx="8004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3" name="타원 112"/>
          <p:cNvSpPr/>
          <p:nvPr/>
        </p:nvSpPr>
        <p:spPr bwMode="auto">
          <a:xfrm>
            <a:off x="1628218" y="2323319"/>
            <a:ext cx="576064" cy="5154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anchor="ctr"/>
          <a:lstStyle/>
          <a:p>
            <a:pPr algn="ctr">
              <a:defRPr/>
            </a:pP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개요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6" name="모서리가 둥근 직사각형 115"/>
          <p:cNvSpPr/>
          <p:nvPr/>
        </p:nvSpPr>
        <p:spPr>
          <a:xfrm>
            <a:off x="2375024" y="2279713"/>
            <a:ext cx="6661472" cy="1837883"/>
          </a:xfrm>
          <a:prstGeom prst="roundRect">
            <a:avLst>
              <a:gd name="adj" fmla="val 2608"/>
            </a:avLst>
          </a:prstGeom>
          <a:solidFill>
            <a:srgbClr val="FF888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\</a:t>
            </a:r>
            <a:endParaRPr lang="ko-KR" altLang="en-US" dirty="0"/>
          </a:p>
        </p:txBody>
      </p:sp>
      <p:sp>
        <p:nvSpPr>
          <p:cNvPr id="115" name="직사각형 114"/>
          <p:cNvSpPr/>
          <p:nvPr/>
        </p:nvSpPr>
        <p:spPr>
          <a:xfrm>
            <a:off x="2699792" y="2293964"/>
            <a:ext cx="636877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2016. 5. 31. ~ 8. 25.</a:t>
            </a:r>
          </a:p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장애등록 대상자 </a:t>
            </a:r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7,364</a:t>
            </a:r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명 에게 건강검진 안내</a:t>
            </a:r>
            <a:endParaRPr lang="en-US" altLang="ko-KR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SMS 6,716</a:t>
            </a:r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명</a:t>
            </a:r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우편 </a:t>
            </a:r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513</a:t>
            </a:r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명</a:t>
            </a:r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2000" dirty="0" smtClean="0">
                <a:solidFill>
                  <a:srgbClr val="558ED5"/>
                </a:solidFill>
                <a:latin typeface="HY울릉도M" pitchFamily="18" charset="-127"/>
                <a:ea typeface="HY울릉도M" pitchFamily="18" charset="-127"/>
              </a:rPr>
              <a:t>유선 </a:t>
            </a:r>
            <a:r>
              <a:rPr lang="en-US" altLang="ko-KR" sz="2000" dirty="0" smtClean="0">
                <a:solidFill>
                  <a:srgbClr val="558ED5"/>
                </a:solidFill>
                <a:latin typeface="HY울릉도M" pitchFamily="18" charset="-127"/>
                <a:ea typeface="HY울릉도M" pitchFamily="18" charset="-127"/>
              </a:rPr>
              <a:t>71</a:t>
            </a:r>
            <a:r>
              <a:rPr lang="ko-KR" altLang="en-US" sz="2000" dirty="0" smtClean="0">
                <a:solidFill>
                  <a:srgbClr val="558ED5"/>
                </a:solidFill>
                <a:latin typeface="HY울릉도M" pitchFamily="18" charset="-127"/>
                <a:ea typeface="HY울릉도M" pitchFamily="18" charset="-127"/>
              </a:rPr>
              <a:t>명</a:t>
            </a:r>
            <a:endParaRPr lang="en-US" altLang="ko-KR" sz="2000" dirty="0" smtClean="0">
              <a:solidFill>
                <a:srgbClr val="558ED5"/>
              </a:solidFill>
              <a:latin typeface="HY울릉도M" pitchFamily="18" charset="-127"/>
              <a:ea typeface="HY울릉도M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600" b="1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시각장애 </a:t>
            </a:r>
            <a:r>
              <a:rPr lang="en-US" altLang="ko-KR" sz="1600" b="1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1~3</a:t>
            </a:r>
            <a:r>
              <a:rPr lang="ko-KR" altLang="en-US" sz="1600" b="1" dirty="0" err="1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등급자</a:t>
            </a:r>
            <a:r>
              <a:rPr lang="ko-KR" altLang="en-US" sz="1600" b="1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 유선독려실시</a:t>
            </a:r>
            <a:r>
              <a:rPr lang="en-US" altLang="ko-KR" sz="1600" b="1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b="1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단</a:t>
            </a:r>
            <a:r>
              <a:rPr lang="en-US" altLang="ko-KR" sz="1600" b="1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b="1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연락처 </a:t>
            </a:r>
            <a:r>
              <a:rPr lang="ko-KR" altLang="en-US" sz="1600" b="1" dirty="0" err="1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미확인자</a:t>
            </a:r>
            <a:r>
              <a:rPr lang="ko-KR" altLang="en-US" sz="1600" b="1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 우편발송</a:t>
            </a:r>
            <a:r>
              <a:rPr lang="en-US" altLang="ko-KR" sz="1600" b="1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b="1" dirty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7" name="순서도: 지연 116"/>
          <p:cNvSpPr/>
          <p:nvPr/>
        </p:nvSpPr>
        <p:spPr bwMode="auto">
          <a:xfrm>
            <a:off x="2199848" y="4300496"/>
            <a:ext cx="134505" cy="199252"/>
          </a:xfrm>
          <a:prstGeom prst="flowChartDelay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8" name="자유형 117"/>
          <p:cNvSpPr/>
          <p:nvPr/>
        </p:nvSpPr>
        <p:spPr bwMode="auto">
          <a:xfrm flipH="1">
            <a:off x="1376678" y="4368705"/>
            <a:ext cx="952290" cy="648072"/>
          </a:xfrm>
          <a:custGeom>
            <a:avLst/>
            <a:gdLst>
              <a:gd name="connsiteX0" fmla="*/ 1464184 w 2110999"/>
              <a:gd name="connsiteY0" fmla="*/ 0 h 1293630"/>
              <a:gd name="connsiteX1" fmla="*/ 0 w 2110999"/>
              <a:gd name="connsiteY1" fmla="*/ 0 h 1293630"/>
              <a:gd name="connsiteX2" fmla="*/ 0 w 2110999"/>
              <a:gd name="connsiteY2" fmla="*/ 1080574 h 1293630"/>
              <a:gd name="connsiteX3" fmla="*/ 213056 w 2110999"/>
              <a:gd name="connsiteY3" fmla="*/ 1293630 h 1293630"/>
              <a:gd name="connsiteX4" fmla="*/ 1464184 w 2110999"/>
              <a:gd name="connsiteY4" fmla="*/ 1293630 h 1293630"/>
              <a:gd name="connsiteX5" fmla="*/ 2110999 w 2110999"/>
              <a:gd name="connsiteY5" fmla="*/ 646815 h 12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0999" h="1293630">
                <a:moveTo>
                  <a:pt x="1464184" y="0"/>
                </a:moveTo>
                <a:lnTo>
                  <a:pt x="0" y="0"/>
                </a:lnTo>
                <a:lnTo>
                  <a:pt x="0" y="1080574"/>
                </a:lnTo>
                <a:cubicBezTo>
                  <a:pt x="0" y="1198242"/>
                  <a:pt x="95388" y="1293630"/>
                  <a:pt x="213056" y="1293630"/>
                </a:cubicBezTo>
                <a:lnTo>
                  <a:pt x="1464184" y="1293630"/>
                </a:lnTo>
                <a:lnTo>
                  <a:pt x="2110999" y="646815"/>
                </a:lnTo>
                <a:close/>
              </a:path>
            </a:pathLst>
          </a:custGeom>
          <a:solidFill>
            <a:srgbClr val="FF8880"/>
          </a:solidFill>
          <a:ln>
            <a:noFill/>
          </a:ln>
          <a:effectLst>
            <a:outerShdw blurRad="342900" dir="8100000" sy="-23000" kx="8004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9" name="타원 118"/>
          <p:cNvSpPr/>
          <p:nvPr/>
        </p:nvSpPr>
        <p:spPr bwMode="auto">
          <a:xfrm>
            <a:off x="1619905" y="4433163"/>
            <a:ext cx="576064" cy="5040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anchor="ctr"/>
          <a:lstStyle/>
          <a:p>
            <a:pPr algn="ctr">
              <a:defRPr/>
            </a:pP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기타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0" name="모서리가 둥근 직사각형 119"/>
          <p:cNvSpPr/>
          <p:nvPr/>
        </p:nvSpPr>
        <p:spPr>
          <a:xfrm>
            <a:off x="2386880" y="4336717"/>
            <a:ext cx="6661472" cy="2110678"/>
          </a:xfrm>
          <a:prstGeom prst="roundRect">
            <a:avLst>
              <a:gd name="adj" fmla="val 2608"/>
            </a:avLst>
          </a:prstGeom>
          <a:solidFill>
            <a:srgbClr val="FF888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\</a:t>
            </a:r>
            <a:endParaRPr lang="ko-KR" altLang="en-US" dirty="0"/>
          </a:p>
        </p:txBody>
      </p:sp>
      <p:sp>
        <p:nvSpPr>
          <p:cNvPr id="121" name="직사각형 120"/>
          <p:cNvSpPr/>
          <p:nvPr/>
        </p:nvSpPr>
        <p:spPr>
          <a:xfrm>
            <a:off x="2735288" y="4437112"/>
            <a:ext cx="6229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직장가입 장애인 검진안내 및 해당 사업장 검진 독려</a:t>
            </a:r>
            <a:endParaRPr lang="en-US" altLang="ko-KR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시각장애인협회 및 장애인 주간보호센터 등  </a:t>
            </a:r>
            <a:endParaRPr lang="en-US" altLang="ko-KR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lang="ko-K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</a:rPr>
              <a:t>장애인 건강검진 도우미 제도</a:t>
            </a:r>
            <a:r>
              <a:rPr lang="en-US" altLang="ko-K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울릉도M" pitchFamily="18" charset="-127"/>
                <a:ea typeface="HY울릉도M" pitchFamily="18" charset="-127"/>
              </a:rPr>
              <a:t>”</a:t>
            </a:r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 안내</a:t>
            </a:r>
            <a:endParaRPr lang="en-US" altLang="ko-KR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장애인 단체 협조를 통한 대상자 선정 </a:t>
            </a:r>
            <a:endParaRPr lang="en-US" altLang="ko-KR" sz="20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3" name="Picture 2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892" y="2493020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Picture 2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377848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" name="Picture 2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925068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" name="Picture 2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348" y="4618869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" name="Picture 2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926" y="5085184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2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926" y="6045473"/>
            <a:ext cx="2159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505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직사각형 61"/>
          <p:cNvSpPr/>
          <p:nvPr/>
        </p:nvSpPr>
        <p:spPr>
          <a:xfrm>
            <a:off x="169854" y="792880"/>
            <a:ext cx="2060585" cy="6020496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2267744" y="69160"/>
            <a:ext cx="6876256" cy="422275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1" y="69160"/>
            <a:ext cx="2230438" cy="433150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074" name="Picture 50" descr="C:\Users\user\Desktop\부산지역본부(지사)\울산남부지사(세로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153423"/>
            <a:ext cx="1125158" cy="58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그룹 138"/>
          <p:cNvGrpSpPr>
            <a:grpSpLocks/>
          </p:cNvGrpSpPr>
          <p:nvPr/>
        </p:nvGrpSpPr>
        <p:grpSpPr bwMode="auto">
          <a:xfrm>
            <a:off x="179379" y="88901"/>
            <a:ext cx="3940436" cy="506151"/>
            <a:chOff x="4994905" y="992387"/>
            <a:chExt cx="3940165" cy="506394"/>
          </a:xfrm>
        </p:grpSpPr>
        <p:sp>
          <p:nvSpPr>
            <p:cNvPr id="50" name="TextBox 19"/>
            <p:cNvSpPr txBox="1">
              <a:spLocks noChangeArrowheads="1"/>
            </p:cNvSpPr>
            <p:nvPr/>
          </p:nvSpPr>
          <p:spPr bwMode="auto">
            <a:xfrm>
              <a:off x="5053519" y="1020131"/>
              <a:ext cx="2029606" cy="36950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Aft>
                  <a:spcPts val="300"/>
                </a:spcAft>
                <a:defRPr/>
              </a:pPr>
              <a:r>
                <a:rPr lang="ko-KR" altLang="en-US" dirty="0" smtClean="0">
                  <a:ln>
                    <a:solidFill>
                      <a:schemeClr val="tx1">
                        <a:alpha val="70000"/>
                      </a:schemeClr>
                    </a:solidFill>
                  </a:ln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사업추진내용</a:t>
              </a:r>
              <a:endParaRPr lang="ko-KR" altLang="en-US" sz="1400" dirty="0" smtClean="0"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1" name="TextBox 34"/>
            <p:cNvSpPr txBox="1">
              <a:spLocks noChangeArrowheads="1"/>
            </p:cNvSpPr>
            <p:nvPr/>
          </p:nvSpPr>
          <p:spPr bwMode="auto">
            <a:xfrm>
              <a:off x="6990383" y="1284468"/>
              <a:ext cx="1944687" cy="21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Aft>
                  <a:spcPts val="300"/>
                </a:spcAft>
              </a:pPr>
              <a:r>
                <a:rPr lang="en-US" altLang="ko-KR" sz="800" dirty="0">
                  <a:solidFill>
                    <a:srgbClr val="7F7F7F"/>
                  </a:solidFill>
                  <a:latin typeface="Britannic Bold" pitchFamily="34" charset="0"/>
                  <a:ea typeface="굴림체" pitchFamily="49" charset="-127"/>
                </a:rPr>
                <a:t>National Health Insurance Service</a:t>
              </a:r>
              <a:endParaRPr lang="ko-KR" altLang="en-US" sz="800" dirty="0">
                <a:solidFill>
                  <a:srgbClr val="7F7F7F"/>
                </a:solidFill>
                <a:latin typeface="Britannic Bold" pitchFamily="34" charset="0"/>
                <a:ea typeface="굴림체" pitchFamily="49" charset="-127"/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994905" y="992387"/>
              <a:ext cx="45719" cy="414000"/>
            </a:xfrm>
            <a:prstGeom prst="rect">
              <a:avLst/>
            </a:prstGeom>
            <a:gradFill flip="none" rotWithShape="1">
              <a:gsLst>
                <a:gs pos="0">
                  <a:srgbClr val="FF3300">
                    <a:tint val="66000"/>
                    <a:satMod val="160000"/>
                  </a:srgbClr>
                </a:gs>
                <a:gs pos="50000">
                  <a:srgbClr val="FF3300">
                    <a:tint val="44500"/>
                    <a:satMod val="160000"/>
                  </a:srgbClr>
                </a:gs>
                <a:gs pos="100000">
                  <a:srgbClr val="FF3300">
                    <a:tint val="23500"/>
                    <a:satMod val="160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cxnSp>
          <p:nvCxnSpPr>
            <p:cNvPr id="53" name="직선 연결선 52"/>
            <p:cNvCxnSpPr/>
            <p:nvPr/>
          </p:nvCxnSpPr>
          <p:spPr>
            <a:xfrm>
              <a:off x="4999666" y="1426696"/>
              <a:ext cx="204614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7" name="Picture 7" descr="E:\20120308_개인\감\ci(검정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456" y="86942"/>
            <a:ext cx="392112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직사각형 57"/>
          <p:cNvSpPr/>
          <p:nvPr/>
        </p:nvSpPr>
        <p:spPr>
          <a:xfrm>
            <a:off x="169854" y="548680"/>
            <a:ext cx="8974146" cy="216024"/>
          </a:xfrm>
          <a:prstGeom prst="re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6135444" y="95561"/>
            <a:ext cx="2542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solidFill>
                  <a:srgbClr val="C96B69"/>
                </a:solidFill>
                <a:latin typeface="한컴 쿨재즈 B" pitchFamily="18" charset="-127"/>
                <a:ea typeface="한컴 쿨재즈 B" pitchFamily="18" charset="-127"/>
              </a:rPr>
              <a:t>시각장애인 건강검진 지원</a:t>
            </a:r>
            <a:endParaRPr lang="ko-KR" altLang="en-US" sz="2400" b="1" dirty="0">
              <a:latin typeface="한컴 쿨재즈 B" pitchFamily="18" charset="-127"/>
              <a:ea typeface="한컴 쿨재즈 B" pitchFamily="18" charset="-127"/>
            </a:endParaRPr>
          </a:p>
        </p:txBody>
      </p:sp>
      <p:grpSp>
        <p:nvGrpSpPr>
          <p:cNvPr id="63" name="그룹 56"/>
          <p:cNvGrpSpPr>
            <a:grpSpLocks/>
          </p:cNvGrpSpPr>
          <p:nvPr/>
        </p:nvGrpSpPr>
        <p:grpSpPr bwMode="auto">
          <a:xfrm>
            <a:off x="177800" y="525934"/>
            <a:ext cx="2052639" cy="958850"/>
            <a:chOff x="177230" y="620688"/>
            <a:chExt cx="2680400" cy="958478"/>
          </a:xfrm>
        </p:grpSpPr>
        <p:grpSp>
          <p:nvGrpSpPr>
            <p:cNvPr id="64" name="그룹 57"/>
            <p:cNvGrpSpPr>
              <a:grpSpLocks/>
            </p:cNvGrpSpPr>
            <p:nvPr/>
          </p:nvGrpSpPr>
          <p:grpSpPr bwMode="auto">
            <a:xfrm>
              <a:off x="265342" y="620688"/>
              <a:ext cx="2592288" cy="958478"/>
              <a:chOff x="755576" y="869751"/>
              <a:chExt cx="2592288" cy="1028060"/>
            </a:xfrm>
          </p:grpSpPr>
          <p:sp>
            <p:nvSpPr>
              <p:cNvPr id="66" name="부제목 4"/>
              <p:cNvSpPr txBox="1">
                <a:spLocks/>
              </p:cNvSpPr>
              <p:nvPr/>
            </p:nvSpPr>
            <p:spPr>
              <a:xfrm>
                <a:off x="755576" y="1212964"/>
                <a:ext cx="2592288" cy="36004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effectLst/>
            </p:spPr>
            <p:txBody>
              <a:bodyPr lIns="180000" tIns="0" bIns="0"/>
              <a:lstStyle/>
              <a:p>
                <a:pPr marL="342900" indent="-342900" fontAlgn="auto">
                  <a:spcBef>
                    <a:spcPts val="450"/>
                  </a:spcBef>
                  <a:spcAft>
                    <a:spcPts val="300"/>
                  </a:spcAft>
                  <a:defRPr/>
                </a:pPr>
                <a:r>
                  <a:rPr kumimoji="0" lang="ko-KR" altLang="en-US" sz="2000" spc="-150" dirty="0" smtClean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88900" algn="ctr" rotWithShape="0">
                        <a:prstClr val="black">
                          <a:alpha val="40000"/>
                        </a:prst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검진도우미 활동</a:t>
                </a:r>
                <a:endParaRPr kumimoji="0" lang="ko-KR" altLang="en-US" sz="1600" spc="-150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88900" algn="ctr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pic>
            <p:nvPicPr>
              <p:cNvPr id="67" name="Picture 2" descr="C:\Users\Ju-im_mac\Desktop\그림7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733"/>
              <a:stretch>
                <a:fillRect/>
              </a:stretch>
            </p:blipFill>
            <p:spPr bwMode="auto">
              <a:xfrm>
                <a:off x="756222" y="869751"/>
                <a:ext cx="304801" cy="10280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5" name="직사각형 64"/>
            <p:cNvSpPr/>
            <p:nvPr/>
          </p:nvSpPr>
          <p:spPr>
            <a:xfrm>
              <a:off x="177230" y="771441"/>
              <a:ext cx="46050" cy="66649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눈물 방울 1"/>
          <p:cNvSpPr/>
          <p:nvPr/>
        </p:nvSpPr>
        <p:spPr>
          <a:xfrm flipH="1">
            <a:off x="2281340" y="836712"/>
            <a:ext cx="994516" cy="936104"/>
          </a:xfrm>
          <a:prstGeom prst="teardrop">
            <a:avLst/>
          </a:prstGeom>
          <a:gradFill flip="none" rotWithShape="1">
            <a:gsLst>
              <a:gs pos="0">
                <a:srgbClr val="FF8880">
                  <a:shade val="30000"/>
                  <a:satMod val="115000"/>
                </a:srgbClr>
              </a:gs>
              <a:gs pos="50000">
                <a:srgbClr val="FF8880">
                  <a:shade val="67500"/>
                  <a:satMod val="115000"/>
                </a:srgbClr>
              </a:gs>
              <a:gs pos="100000">
                <a:srgbClr val="FF888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타원 36"/>
          <p:cNvSpPr/>
          <p:nvPr/>
        </p:nvSpPr>
        <p:spPr bwMode="auto">
          <a:xfrm>
            <a:off x="2411760" y="941222"/>
            <a:ext cx="735644" cy="7046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anchor="ctr"/>
          <a:lstStyle/>
          <a:p>
            <a:pPr algn="ctr">
              <a:defRPr/>
            </a:pP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차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3275856" y="2204864"/>
            <a:ext cx="5417368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일자 및 검진기관 </a:t>
            </a:r>
            <a:r>
              <a:rPr lang="en-US" altLang="ko-KR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: 2016. 8. 9. </a:t>
            </a:r>
            <a:r>
              <a:rPr lang="ko-KR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울</a:t>
            </a:r>
            <a:r>
              <a:rPr lang="en-US" altLang="ko-KR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*</a:t>
            </a:r>
            <a:r>
              <a:rPr lang="ko-KR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병원</a:t>
            </a:r>
            <a:endParaRPr lang="en-US" altLang="ko-KR" sz="22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검진취약 대상자 분류 </a:t>
            </a:r>
            <a:r>
              <a:rPr lang="en-US" altLang="ko-KR" sz="2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2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시각장애 </a:t>
            </a:r>
            <a:r>
              <a:rPr lang="en-US" altLang="ko-KR" sz="2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급 장애인</a:t>
            </a:r>
            <a:endParaRPr lang="en-US" altLang="ko-KR" sz="2200" spc="-1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검진대상 및 검진종별</a:t>
            </a:r>
            <a:endParaRPr lang="ko-KR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부제목 4"/>
          <p:cNvSpPr txBox="1">
            <a:spLocks/>
          </p:cNvSpPr>
          <p:nvPr/>
        </p:nvSpPr>
        <p:spPr bwMode="auto">
          <a:xfrm>
            <a:off x="3121459" y="2429440"/>
            <a:ext cx="146268" cy="1524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/>
        </p:spPr>
        <p:txBody>
          <a:bodyPr lIns="180000" tIns="0" bIns="0"/>
          <a:lstStyle/>
          <a:p>
            <a:pPr marL="342900" indent="-342900" fontAlgn="auto">
              <a:spcBef>
                <a:spcPts val="450"/>
              </a:spcBef>
              <a:spcAft>
                <a:spcPts val="300"/>
              </a:spcAft>
              <a:defRPr/>
            </a:pPr>
            <a:endParaRPr kumimoji="0" lang="ko-KR" altLang="en-US" sz="16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bg1"/>
              </a:solidFill>
              <a:effectLst>
                <a:outerShdw blurRad="88900" algn="ctr" rotWithShape="0">
                  <a:prstClr val="black">
                    <a:alpha val="4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3" name="부제목 4"/>
          <p:cNvSpPr txBox="1">
            <a:spLocks/>
          </p:cNvSpPr>
          <p:nvPr/>
        </p:nvSpPr>
        <p:spPr bwMode="auto">
          <a:xfrm>
            <a:off x="3119654" y="2928746"/>
            <a:ext cx="146268" cy="1524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/>
        </p:spPr>
        <p:txBody>
          <a:bodyPr lIns="180000" tIns="0" bIns="0"/>
          <a:lstStyle/>
          <a:p>
            <a:pPr marL="342900" indent="-342900" fontAlgn="auto">
              <a:spcBef>
                <a:spcPts val="450"/>
              </a:spcBef>
              <a:spcAft>
                <a:spcPts val="300"/>
              </a:spcAft>
              <a:defRPr/>
            </a:pPr>
            <a:endParaRPr kumimoji="0" lang="ko-KR" altLang="en-US" sz="16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bg1"/>
              </a:solidFill>
              <a:effectLst>
                <a:outerShdw blurRad="88900" algn="ctr" rotWithShape="0">
                  <a:prstClr val="black">
                    <a:alpha val="4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4" name="부제목 4"/>
          <p:cNvSpPr txBox="1">
            <a:spLocks/>
          </p:cNvSpPr>
          <p:nvPr/>
        </p:nvSpPr>
        <p:spPr bwMode="auto">
          <a:xfrm>
            <a:off x="3131840" y="3411908"/>
            <a:ext cx="146268" cy="1524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/>
        </p:spPr>
        <p:txBody>
          <a:bodyPr lIns="180000" tIns="0" bIns="0"/>
          <a:lstStyle/>
          <a:p>
            <a:pPr marL="342900" indent="-342900" fontAlgn="auto">
              <a:spcBef>
                <a:spcPts val="450"/>
              </a:spcBef>
              <a:spcAft>
                <a:spcPts val="300"/>
              </a:spcAft>
              <a:defRPr/>
            </a:pPr>
            <a:endParaRPr kumimoji="0" lang="ko-KR" altLang="en-US" sz="16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bg1"/>
              </a:solidFill>
              <a:effectLst>
                <a:outerShdw blurRad="88900" algn="ctr" rotWithShape="0">
                  <a:prstClr val="black">
                    <a:alpha val="4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390593" y="3771948"/>
            <a:ext cx="5472608" cy="1224136"/>
          </a:xfrm>
          <a:prstGeom prst="roundRect">
            <a:avLst>
              <a:gd name="adj" fmla="val 2608"/>
            </a:avLst>
          </a:prstGeom>
          <a:solidFill>
            <a:srgbClr val="FF888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\</a:t>
            </a:r>
            <a:endParaRPr lang="ko-KR" altLang="en-US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5" name="_x131936744" descr="EMB000027c4bde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52" y="2167239"/>
            <a:ext cx="2595442" cy="2935179"/>
          </a:xfrm>
          <a:prstGeom prst="roundRect">
            <a:avLst>
              <a:gd name="adj" fmla="val 3326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56" name="직사각형 55"/>
          <p:cNvSpPr/>
          <p:nvPr/>
        </p:nvSpPr>
        <p:spPr>
          <a:xfrm>
            <a:off x="3462601" y="3854862"/>
            <a:ext cx="5400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ko-KR" altLang="en-US" sz="1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이○달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(62</a:t>
            </a:r>
            <a:r>
              <a:rPr lang="ko-KR" altLang="en-US" sz="1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세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): </a:t>
            </a:r>
            <a:r>
              <a:rPr lang="ko-KR" altLang="en-US" sz="1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일반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600" dirty="0" err="1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암검진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위암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대장암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fontAlgn="base">
              <a:lnSpc>
                <a:spcPct val="200000"/>
              </a:lnSpc>
            </a:pPr>
            <a:r>
              <a:rPr lang="ko-KR" altLang="en-US" sz="1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김○정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(44</a:t>
            </a:r>
            <a:r>
              <a:rPr lang="ko-KR" altLang="en-US" sz="1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세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1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): </a:t>
            </a:r>
            <a:r>
              <a:rPr lang="ko-KR" altLang="en-US" sz="1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일반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sz="1600" dirty="0" err="1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암검진</a:t>
            </a:r>
            <a:r>
              <a:rPr lang="en-US" altLang="ko-KR" sz="1600" spc="-15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600" spc="-15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위암</a:t>
            </a:r>
            <a:r>
              <a:rPr lang="en-US" altLang="ko-KR" sz="1600" spc="-15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spc="-15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유방암 </a:t>
            </a:r>
            <a:r>
              <a:rPr lang="en-US" altLang="ko-KR" sz="1600" spc="-15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1600" spc="-150" dirty="0" err="1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자궁경부암</a:t>
            </a:r>
            <a:r>
              <a:rPr lang="en-US" altLang="ko-KR" sz="1600" spc="-15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600" spc="-150" dirty="0">
              <a:solidFill>
                <a:srgbClr val="0070C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1313691" y="3629330"/>
            <a:ext cx="212818" cy="1123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092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직사각형 61"/>
          <p:cNvSpPr/>
          <p:nvPr/>
        </p:nvSpPr>
        <p:spPr>
          <a:xfrm>
            <a:off x="169854" y="792880"/>
            <a:ext cx="2060585" cy="6020496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2267744" y="69160"/>
            <a:ext cx="6876256" cy="422275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1" y="69160"/>
            <a:ext cx="2230438" cy="433150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074" name="Picture 50" descr="C:\Users\user\Desktop\부산지역본부(지사)\울산남부지사(세로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153423"/>
            <a:ext cx="1125158" cy="58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그룹 138"/>
          <p:cNvGrpSpPr>
            <a:grpSpLocks/>
          </p:cNvGrpSpPr>
          <p:nvPr/>
        </p:nvGrpSpPr>
        <p:grpSpPr bwMode="auto">
          <a:xfrm>
            <a:off x="179379" y="88901"/>
            <a:ext cx="3940436" cy="506151"/>
            <a:chOff x="4994905" y="992387"/>
            <a:chExt cx="3940165" cy="506394"/>
          </a:xfrm>
        </p:grpSpPr>
        <p:sp>
          <p:nvSpPr>
            <p:cNvPr id="50" name="TextBox 19"/>
            <p:cNvSpPr txBox="1">
              <a:spLocks noChangeArrowheads="1"/>
            </p:cNvSpPr>
            <p:nvPr/>
          </p:nvSpPr>
          <p:spPr bwMode="auto">
            <a:xfrm>
              <a:off x="5053519" y="1020131"/>
              <a:ext cx="2029606" cy="36950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Aft>
                  <a:spcPts val="300"/>
                </a:spcAft>
                <a:defRPr/>
              </a:pPr>
              <a:r>
                <a:rPr lang="ko-KR" altLang="en-US" dirty="0" smtClean="0">
                  <a:ln>
                    <a:solidFill>
                      <a:schemeClr val="tx1">
                        <a:alpha val="70000"/>
                      </a:schemeClr>
                    </a:solidFill>
                  </a:ln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사업추진내용</a:t>
              </a:r>
              <a:endParaRPr lang="ko-KR" altLang="en-US" sz="1400" dirty="0" smtClean="0"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1" name="TextBox 34"/>
            <p:cNvSpPr txBox="1">
              <a:spLocks noChangeArrowheads="1"/>
            </p:cNvSpPr>
            <p:nvPr/>
          </p:nvSpPr>
          <p:spPr bwMode="auto">
            <a:xfrm>
              <a:off x="6990383" y="1284468"/>
              <a:ext cx="1944687" cy="21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Aft>
                  <a:spcPts val="300"/>
                </a:spcAft>
              </a:pPr>
              <a:r>
                <a:rPr lang="en-US" altLang="ko-KR" sz="800" dirty="0">
                  <a:solidFill>
                    <a:srgbClr val="7F7F7F"/>
                  </a:solidFill>
                  <a:latin typeface="Britannic Bold" pitchFamily="34" charset="0"/>
                  <a:ea typeface="굴림체" pitchFamily="49" charset="-127"/>
                </a:rPr>
                <a:t>National Health Insurance Service</a:t>
              </a:r>
              <a:endParaRPr lang="ko-KR" altLang="en-US" sz="800" dirty="0">
                <a:solidFill>
                  <a:srgbClr val="7F7F7F"/>
                </a:solidFill>
                <a:latin typeface="Britannic Bold" pitchFamily="34" charset="0"/>
                <a:ea typeface="굴림체" pitchFamily="49" charset="-127"/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994905" y="992387"/>
              <a:ext cx="45719" cy="414000"/>
            </a:xfrm>
            <a:prstGeom prst="rect">
              <a:avLst/>
            </a:prstGeom>
            <a:gradFill flip="none" rotWithShape="1">
              <a:gsLst>
                <a:gs pos="0">
                  <a:srgbClr val="FF3300">
                    <a:tint val="66000"/>
                    <a:satMod val="160000"/>
                  </a:srgbClr>
                </a:gs>
                <a:gs pos="50000">
                  <a:srgbClr val="FF3300">
                    <a:tint val="44500"/>
                    <a:satMod val="160000"/>
                  </a:srgbClr>
                </a:gs>
                <a:gs pos="100000">
                  <a:srgbClr val="FF3300">
                    <a:tint val="23500"/>
                    <a:satMod val="160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cxnSp>
          <p:nvCxnSpPr>
            <p:cNvPr id="53" name="직선 연결선 52"/>
            <p:cNvCxnSpPr/>
            <p:nvPr/>
          </p:nvCxnSpPr>
          <p:spPr>
            <a:xfrm>
              <a:off x="4999666" y="1426696"/>
              <a:ext cx="204614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7" name="Picture 7" descr="E:\20120308_개인\감\ci(검정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456" y="86942"/>
            <a:ext cx="392112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직사각형 57"/>
          <p:cNvSpPr/>
          <p:nvPr/>
        </p:nvSpPr>
        <p:spPr>
          <a:xfrm>
            <a:off x="169854" y="548680"/>
            <a:ext cx="8974146" cy="216024"/>
          </a:xfrm>
          <a:prstGeom prst="re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6135444" y="95561"/>
            <a:ext cx="2542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solidFill>
                  <a:srgbClr val="C96B69"/>
                </a:solidFill>
                <a:latin typeface="한컴 쿨재즈 B" pitchFamily="18" charset="-127"/>
                <a:ea typeface="한컴 쿨재즈 B" pitchFamily="18" charset="-127"/>
              </a:rPr>
              <a:t>시각장애인 건강검진 지원</a:t>
            </a:r>
            <a:endParaRPr lang="ko-KR" altLang="en-US" sz="2400" b="1" dirty="0">
              <a:latin typeface="한컴 쿨재즈 B" pitchFamily="18" charset="-127"/>
              <a:ea typeface="한컴 쿨재즈 B" pitchFamily="18" charset="-127"/>
            </a:endParaRPr>
          </a:p>
        </p:txBody>
      </p:sp>
      <p:grpSp>
        <p:nvGrpSpPr>
          <p:cNvPr id="63" name="그룹 56"/>
          <p:cNvGrpSpPr>
            <a:grpSpLocks/>
          </p:cNvGrpSpPr>
          <p:nvPr/>
        </p:nvGrpSpPr>
        <p:grpSpPr bwMode="auto">
          <a:xfrm>
            <a:off x="177800" y="525934"/>
            <a:ext cx="2052639" cy="958850"/>
            <a:chOff x="177230" y="620688"/>
            <a:chExt cx="2680400" cy="958478"/>
          </a:xfrm>
        </p:grpSpPr>
        <p:grpSp>
          <p:nvGrpSpPr>
            <p:cNvPr id="64" name="그룹 57"/>
            <p:cNvGrpSpPr>
              <a:grpSpLocks/>
            </p:cNvGrpSpPr>
            <p:nvPr/>
          </p:nvGrpSpPr>
          <p:grpSpPr bwMode="auto">
            <a:xfrm>
              <a:off x="265342" y="620688"/>
              <a:ext cx="2592288" cy="958478"/>
              <a:chOff x="755576" y="869751"/>
              <a:chExt cx="2592288" cy="1028060"/>
            </a:xfrm>
          </p:grpSpPr>
          <p:sp>
            <p:nvSpPr>
              <p:cNvPr id="66" name="부제목 4"/>
              <p:cNvSpPr txBox="1">
                <a:spLocks/>
              </p:cNvSpPr>
              <p:nvPr/>
            </p:nvSpPr>
            <p:spPr>
              <a:xfrm>
                <a:off x="755576" y="1212964"/>
                <a:ext cx="2592288" cy="36004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effectLst/>
            </p:spPr>
            <p:txBody>
              <a:bodyPr lIns="180000" tIns="0" bIns="0"/>
              <a:lstStyle/>
              <a:p>
                <a:pPr marL="342900" indent="-342900" fontAlgn="auto">
                  <a:spcBef>
                    <a:spcPts val="450"/>
                  </a:spcBef>
                  <a:spcAft>
                    <a:spcPts val="300"/>
                  </a:spcAft>
                  <a:defRPr/>
                </a:pPr>
                <a:r>
                  <a:rPr kumimoji="0" lang="ko-KR" altLang="en-US" sz="2000" spc="-150" dirty="0" smtClean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88900" algn="ctr" rotWithShape="0">
                        <a:prstClr val="black">
                          <a:alpha val="40000"/>
                        </a:prst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검진도우미 활동</a:t>
                </a:r>
                <a:endParaRPr kumimoji="0" lang="ko-KR" altLang="en-US" sz="1600" spc="-150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88900" algn="ctr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pic>
            <p:nvPicPr>
              <p:cNvPr id="67" name="Picture 2" descr="C:\Users\Ju-im_mac\Desktop\그림7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733"/>
              <a:stretch>
                <a:fillRect/>
              </a:stretch>
            </p:blipFill>
            <p:spPr bwMode="auto">
              <a:xfrm>
                <a:off x="756222" y="869751"/>
                <a:ext cx="304801" cy="10280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5" name="직사각형 64"/>
            <p:cNvSpPr/>
            <p:nvPr/>
          </p:nvSpPr>
          <p:spPr>
            <a:xfrm>
              <a:off x="177230" y="771441"/>
              <a:ext cx="46050" cy="66649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눈물 방울 1"/>
          <p:cNvSpPr/>
          <p:nvPr/>
        </p:nvSpPr>
        <p:spPr>
          <a:xfrm flipH="1">
            <a:off x="2281340" y="836712"/>
            <a:ext cx="994516" cy="936104"/>
          </a:xfrm>
          <a:prstGeom prst="teardrop">
            <a:avLst/>
          </a:prstGeom>
          <a:gradFill flip="none" rotWithShape="1">
            <a:gsLst>
              <a:gs pos="0">
                <a:srgbClr val="FF8880">
                  <a:shade val="30000"/>
                  <a:satMod val="115000"/>
                </a:srgbClr>
              </a:gs>
              <a:gs pos="50000">
                <a:srgbClr val="FF8880">
                  <a:shade val="67500"/>
                  <a:satMod val="115000"/>
                </a:srgbClr>
              </a:gs>
              <a:gs pos="100000">
                <a:srgbClr val="FF888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타원 36"/>
          <p:cNvSpPr/>
          <p:nvPr/>
        </p:nvSpPr>
        <p:spPr bwMode="auto">
          <a:xfrm>
            <a:off x="2411760" y="941222"/>
            <a:ext cx="735644" cy="7046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anchor="ctr"/>
          <a:lstStyle/>
          <a:p>
            <a:pPr algn="ctr">
              <a:defRPr/>
            </a:pP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차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479730" y="2204864"/>
            <a:ext cx="5417368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일자 및 검진기관 </a:t>
            </a:r>
            <a:r>
              <a:rPr lang="en-US" altLang="ko-KR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: 2016. 8. 12. </a:t>
            </a:r>
            <a:r>
              <a:rPr lang="ko-KR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울</a:t>
            </a:r>
            <a:r>
              <a:rPr lang="en-US" altLang="ko-KR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*</a:t>
            </a:r>
            <a:r>
              <a:rPr lang="ko-KR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병원</a:t>
            </a:r>
            <a:endParaRPr lang="en-US" altLang="ko-KR" sz="22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검진취약 대상자 분류 </a:t>
            </a:r>
            <a:r>
              <a:rPr lang="en-US" altLang="ko-KR" sz="2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2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시각장애 </a:t>
            </a:r>
            <a:r>
              <a:rPr lang="en-US" altLang="ko-KR" sz="2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급 장애인</a:t>
            </a:r>
            <a:endParaRPr lang="en-US" altLang="ko-KR" sz="2200" spc="-1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2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검진대상 및 검진종별</a:t>
            </a:r>
            <a:endParaRPr lang="ko-KR" altLang="en-US" sz="2200" spc="-1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2" name="부제목 4"/>
          <p:cNvSpPr txBox="1">
            <a:spLocks/>
          </p:cNvSpPr>
          <p:nvPr/>
        </p:nvSpPr>
        <p:spPr bwMode="auto">
          <a:xfrm>
            <a:off x="325333" y="2429440"/>
            <a:ext cx="146268" cy="1524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/>
        </p:spPr>
        <p:txBody>
          <a:bodyPr lIns="180000" tIns="0" bIns="0"/>
          <a:lstStyle/>
          <a:p>
            <a:pPr marL="342900" indent="-342900" fontAlgn="auto">
              <a:spcBef>
                <a:spcPts val="450"/>
              </a:spcBef>
              <a:spcAft>
                <a:spcPts val="300"/>
              </a:spcAft>
              <a:defRPr/>
            </a:pPr>
            <a:endParaRPr kumimoji="0" lang="ko-KR" altLang="en-US" sz="16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bg1"/>
              </a:solidFill>
              <a:effectLst>
                <a:outerShdw blurRad="88900" algn="ctr" rotWithShape="0">
                  <a:prstClr val="black">
                    <a:alpha val="4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3" name="부제목 4"/>
          <p:cNvSpPr txBox="1">
            <a:spLocks/>
          </p:cNvSpPr>
          <p:nvPr/>
        </p:nvSpPr>
        <p:spPr bwMode="auto">
          <a:xfrm>
            <a:off x="323528" y="2928746"/>
            <a:ext cx="146268" cy="1524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/>
        </p:spPr>
        <p:txBody>
          <a:bodyPr lIns="180000" tIns="0" bIns="0"/>
          <a:lstStyle/>
          <a:p>
            <a:pPr marL="342900" indent="-342900" fontAlgn="auto">
              <a:spcBef>
                <a:spcPts val="450"/>
              </a:spcBef>
              <a:spcAft>
                <a:spcPts val="300"/>
              </a:spcAft>
              <a:defRPr/>
            </a:pPr>
            <a:endParaRPr kumimoji="0" lang="ko-KR" altLang="en-US" sz="16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bg1"/>
              </a:solidFill>
              <a:effectLst>
                <a:outerShdw blurRad="88900" algn="ctr" rotWithShape="0">
                  <a:prstClr val="black">
                    <a:alpha val="4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4" name="부제목 4"/>
          <p:cNvSpPr txBox="1">
            <a:spLocks/>
          </p:cNvSpPr>
          <p:nvPr/>
        </p:nvSpPr>
        <p:spPr bwMode="auto">
          <a:xfrm>
            <a:off x="335714" y="3411908"/>
            <a:ext cx="146268" cy="1524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/>
        </p:spPr>
        <p:txBody>
          <a:bodyPr lIns="180000" tIns="0" bIns="0"/>
          <a:lstStyle/>
          <a:p>
            <a:pPr marL="342900" indent="-342900" fontAlgn="auto">
              <a:spcBef>
                <a:spcPts val="450"/>
              </a:spcBef>
              <a:spcAft>
                <a:spcPts val="300"/>
              </a:spcAft>
              <a:defRPr/>
            </a:pPr>
            <a:endParaRPr kumimoji="0" lang="ko-KR" altLang="en-US" sz="16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bg1"/>
              </a:solidFill>
              <a:effectLst>
                <a:outerShdw blurRad="88900" algn="ctr" rotWithShape="0">
                  <a:prstClr val="black">
                    <a:alpha val="4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594467" y="3771948"/>
            <a:ext cx="5472608" cy="1673276"/>
          </a:xfrm>
          <a:prstGeom prst="roundRect">
            <a:avLst>
              <a:gd name="adj" fmla="val 2608"/>
            </a:avLst>
          </a:prstGeom>
          <a:solidFill>
            <a:srgbClr val="FF888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\</a:t>
            </a:r>
            <a:endParaRPr lang="ko-KR" altLang="en-US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666475" y="3939172"/>
            <a:ext cx="54006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이재○</a:t>
            </a:r>
            <a:r>
              <a:rPr lang="en-US" altLang="ko-KR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(49</a:t>
            </a:r>
            <a:r>
              <a:rPr lang="ko-KR" altLang="en-US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세</a:t>
            </a:r>
            <a:r>
              <a:rPr lang="en-US" altLang="ko-KR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): </a:t>
            </a:r>
            <a:r>
              <a:rPr lang="ko-KR" altLang="en-US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일반</a:t>
            </a:r>
            <a:r>
              <a:rPr lang="en-US" altLang="ko-KR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dirty="0" err="1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암검진</a:t>
            </a:r>
            <a:r>
              <a:rPr lang="en-US" altLang="ko-KR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간암</a:t>
            </a:r>
            <a:r>
              <a:rPr lang="en-US" altLang="ko-KR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ko-KR" altLang="en-US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이준○</a:t>
            </a:r>
            <a:r>
              <a:rPr lang="en-US" altLang="ko-KR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(54</a:t>
            </a:r>
            <a:r>
              <a:rPr lang="ko-KR" altLang="en-US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세</a:t>
            </a:r>
            <a:r>
              <a:rPr lang="en-US" altLang="ko-KR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): </a:t>
            </a:r>
            <a:r>
              <a:rPr lang="ko-KR" altLang="en-US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일반</a:t>
            </a:r>
            <a:r>
              <a:rPr lang="en-US" altLang="ko-KR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+</a:t>
            </a:r>
            <a:r>
              <a:rPr lang="ko-KR" altLang="en-US" dirty="0" err="1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암검진</a:t>
            </a:r>
            <a:r>
              <a:rPr lang="en-US" altLang="ko-KR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위암</a:t>
            </a:r>
            <a:r>
              <a:rPr lang="en-US" altLang="ko-KR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대장암</a:t>
            </a:r>
            <a:r>
              <a:rPr lang="en-US" altLang="ko-KR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간암</a:t>
            </a:r>
            <a:r>
              <a:rPr lang="en-US" altLang="ko-KR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ko-KR" altLang="en-US" dirty="0" err="1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박정</a:t>
            </a:r>
            <a:r>
              <a:rPr lang="ko-KR" altLang="en-US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○</a:t>
            </a:r>
            <a:r>
              <a:rPr lang="en-US" altLang="ko-KR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(48</a:t>
            </a:r>
            <a:r>
              <a:rPr lang="ko-KR" altLang="en-US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세</a:t>
            </a:r>
            <a:r>
              <a:rPr lang="en-US" altLang="ko-KR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여</a:t>
            </a:r>
            <a:r>
              <a:rPr lang="en-US" altLang="ko-KR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): </a:t>
            </a:r>
            <a:r>
              <a:rPr lang="ko-KR" altLang="en-US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rPr>
              <a:t>일반</a:t>
            </a:r>
            <a:endParaRPr lang="ko-KR" altLang="en-US" dirty="0">
              <a:solidFill>
                <a:srgbClr val="0070C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099" name="Picture 3" descr="C:\Users\user\Desktop\부산지역본부(지사)\CYMERA_20160812_09340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352" y="2410848"/>
            <a:ext cx="2712160" cy="2712160"/>
          </a:xfrm>
          <a:prstGeom prst="roundRect">
            <a:avLst>
              <a:gd name="adj" fmla="val 4183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36" name="직사각형 35"/>
          <p:cNvSpPr/>
          <p:nvPr/>
        </p:nvSpPr>
        <p:spPr>
          <a:xfrm>
            <a:off x="6588224" y="3497210"/>
            <a:ext cx="360040" cy="1123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387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_x222770200" descr="EMB0000474c06a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9" t="18797" r="16049" b="32021"/>
          <a:stretch>
            <a:fillRect/>
          </a:stretch>
        </p:blipFill>
        <p:spPr bwMode="auto">
          <a:xfrm>
            <a:off x="352806" y="2328306"/>
            <a:ext cx="3456384" cy="320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직사각형 61"/>
          <p:cNvSpPr/>
          <p:nvPr/>
        </p:nvSpPr>
        <p:spPr>
          <a:xfrm>
            <a:off x="177800" y="764704"/>
            <a:ext cx="2060585" cy="6020496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2267744" y="69160"/>
            <a:ext cx="6876256" cy="422275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1" y="69160"/>
            <a:ext cx="2230438" cy="433150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074" name="Picture 50" descr="C:\Users\user\Desktop\부산지역본부(지사)\울산남부지사(세로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153423"/>
            <a:ext cx="1125158" cy="58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그룹 138"/>
          <p:cNvGrpSpPr>
            <a:grpSpLocks/>
          </p:cNvGrpSpPr>
          <p:nvPr/>
        </p:nvGrpSpPr>
        <p:grpSpPr bwMode="auto">
          <a:xfrm>
            <a:off x="179379" y="88901"/>
            <a:ext cx="3940436" cy="506151"/>
            <a:chOff x="4994905" y="992387"/>
            <a:chExt cx="3940165" cy="506394"/>
          </a:xfrm>
        </p:grpSpPr>
        <p:sp>
          <p:nvSpPr>
            <p:cNvPr id="50" name="TextBox 19"/>
            <p:cNvSpPr txBox="1">
              <a:spLocks noChangeArrowheads="1"/>
            </p:cNvSpPr>
            <p:nvPr/>
          </p:nvSpPr>
          <p:spPr bwMode="auto">
            <a:xfrm>
              <a:off x="5053519" y="1020131"/>
              <a:ext cx="2029606" cy="36950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Aft>
                  <a:spcPts val="300"/>
                </a:spcAft>
                <a:defRPr/>
              </a:pPr>
              <a:r>
                <a:rPr lang="ko-KR" altLang="en-US" dirty="0" smtClean="0">
                  <a:ln>
                    <a:solidFill>
                      <a:schemeClr val="tx1">
                        <a:alpha val="70000"/>
                      </a:schemeClr>
                    </a:solidFill>
                  </a:ln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사업추진내용</a:t>
              </a:r>
              <a:endParaRPr lang="ko-KR" altLang="en-US" sz="1400" dirty="0" smtClean="0"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1" name="TextBox 34"/>
            <p:cNvSpPr txBox="1">
              <a:spLocks noChangeArrowheads="1"/>
            </p:cNvSpPr>
            <p:nvPr/>
          </p:nvSpPr>
          <p:spPr bwMode="auto">
            <a:xfrm>
              <a:off x="6990383" y="1284468"/>
              <a:ext cx="1944687" cy="21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Aft>
                  <a:spcPts val="300"/>
                </a:spcAft>
              </a:pPr>
              <a:r>
                <a:rPr lang="en-US" altLang="ko-KR" sz="800" dirty="0">
                  <a:solidFill>
                    <a:srgbClr val="7F7F7F"/>
                  </a:solidFill>
                  <a:latin typeface="Britannic Bold" pitchFamily="34" charset="0"/>
                  <a:ea typeface="굴림체" pitchFamily="49" charset="-127"/>
                </a:rPr>
                <a:t>National Health Insurance Service</a:t>
              </a:r>
              <a:endParaRPr lang="ko-KR" altLang="en-US" sz="800" dirty="0">
                <a:solidFill>
                  <a:srgbClr val="7F7F7F"/>
                </a:solidFill>
                <a:latin typeface="Britannic Bold" pitchFamily="34" charset="0"/>
                <a:ea typeface="굴림체" pitchFamily="49" charset="-127"/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994905" y="992387"/>
              <a:ext cx="45719" cy="414000"/>
            </a:xfrm>
            <a:prstGeom prst="rect">
              <a:avLst/>
            </a:prstGeom>
            <a:gradFill flip="none" rotWithShape="1">
              <a:gsLst>
                <a:gs pos="0">
                  <a:srgbClr val="FF3300">
                    <a:tint val="66000"/>
                    <a:satMod val="160000"/>
                  </a:srgbClr>
                </a:gs>
                <a:gs pos="50000">
                  <a:srgbClr val="FF3300">
                    <a:tint val="44500"/>
                    <a:satMod val="160000"/>
                  </a:srgbClr>
                </a:gs>
                <a:gs pos="100000">
                  <a:srgbClr val="FF3300">
                    <a:tint val="23500"/>
                    <a:satMod val="160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cxnSp>
          <p:nvCxnSpPr>
            <p:cNvPr id="53" name="직선 연결선 52"/>
            <p:cNvCxnSpPr/>
            <p:nvPr/>
          </p:nvCxnSpPr>
          <p:spPr>
            <a:xfrm>
              <a:off x="4999666" y="1426696"/>
              <a:ext cx="204614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7" name="Picture 7" descr="E:\20120308_개인\감\ci(검정)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456" y="86942"/>
            <a:ext cx="392112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직사각형 57"/>
          <p:cNvSpPr/>
          <p:nvPr/>
        </p:nvSpPr>
        <p:spPr>
          <a:xfrm>
            <a:off x="169854" y="548680"/>
            <a:ext cx="8974146" cy="216024"/>
          </a:xfrm>
          <a:prstGeom prst="re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6135444" y="95561"/>
            <a:ext cx="2542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solidFill>
                  <a:srgbClr val="C96B69"/>
                </a:solidFill>
                <a:latin typeface="한컴 쿨재즈 B" pitchFamily="18" charset="-127"/>
                <a:ea typeface="한컴 쿨재즈 B" pitchFamily="18" charset="-127"/>
              </a:rPr>
              <a:t>시각장애인 건강검진 지원</a:t>
            </a:r>
            <a:endParaRPr lang="ko-KR" altLang="en-US" sz="2400" b="1" dirty="0">
              <a:latin typeface="한컴 쿨재즈 B" pitchFamily="18" charset="-127"/>
              <a:ea typeface="한컴 쿨재즈 B" pitchFamily="18" charset="-127"/>
            </a:endParaRPr>
          </a:p>
        </p:txBody>
      </p:sp>
      <p:grpSp>
        <p:nvGrpSpPr>
          <p:cNvPr id="63" name="그룹 56"/>
          <p:cNvGrpSpPr>
            <a:grpSpLocks/>
          </p:cNvGrpSpPr>
          <p:nvPr/>
        </p:nvGrpSpPr>
        <p:grpSpPr bwMode="auto">
          <a:xfrm>
            <a:off x="177800" y="1793615"/>
            <a:ext cx="2052639" cy="958850"/>
            <a:chOff x="177230" y="620688"/>
            <a:chExt cx="2680400" cy="958478"/>
          </a:xfrm>
        </p:grpSpPr>
        <p:grpSp>
          <p:nvGrpSpPr>
            <p:cNvPr id="64" name="그룹 57"/>
            <p:cNvGrpSpPr>
              <a:grpSpLocks/>
            </p:cNvGrpSpPr>
            <p:nvPr/>
          </p:nvGrpSpPr>
          <p:grpSpPr bwMode="auto">
            <a:xfrm>
              <a:off x="265342" y="620688"/>
              <a:ext cx="2592288" cy="958478"/>
              <a:chOff x="755576" y="869751"/>
              <a:chExt cx="2592288" cy="1028060"/>
            </a:xfrm>
          </p:grpSpPr>
          <p:sp>
            <p:nvSpPr>
              <p:cNvPr id="66" name="부제목 4"/>
              <p:cNvSpPr txBox="1">
                <a:spLocks/>
              </p:cNvSpPr>
              <p:nvPr/>
            </p:nvSpPr>
            <p:spPr>
              <a:xfrm>
                <a:off x="755576" y="1212964"/>
                <a:ext cx="2592288" cy="36004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effectLst/>
            </p:spPr>
            <p:txBody>
              <a:bodyPr lIns="180000" tIns="0" bIns="0"/>
              <a:lstStyle/>
              <a:p>
                <a:pPr marL="342900" indent="-342900" fontAlgn="auto">
                  <a:spcBef>
                    <a:spcPts val="450"/>
                  </a:spcBef>
                  <a:spcAft>
                    <a:spcPts val="300"/>
                  </a:spcAft>
                  <a:defRPr/>
                </a:pPr>
                <a:r>
                  <a:rPr kumimoji="0" lang="ko-KR" altLang="en-US" sz="2000" spc="-300" dirty="0" smtClean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88900" algn="ctr" rotWithShape="0">
                        <a:prstClr val="black">
                          <a:alpha val="40000"/>
                        </a:prst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검진도우미 활동 </a:t>
                </a:r>
                <a:endParaRPr kumimoji="0" lang="ko-KR" altLang="en-US" sz="1600" spc="-300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88900" algn="ctr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pic>
            <p:nvPicPr>
              <p:cNvPr id="67" name="Picture 2" descr="C:\Users\Ju-im_mac\Desktop\그림7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733"/>
              <a:stretch>
                <a:fillRect/>
              </a:stretch>
            </p:blipFill>
            <p:spPr bwMode="auto">
              <a:xfrm>
                <a:off x="756222" y="869751"/>
                <a:ext cx="304801" cy="10280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5" name="직사각형 64"/>
            <p:cNvSpPr/>
            <p:nvPr/>
          </p:nvSpPr>
          <p:spPr>
            <a:xfrm>
              <a:off x="177230" y="771441"/>
              <a:ext cx="46050" cy="66649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1" name="_x225394872" descr="EMB000027c4bdf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375" b="60577" l="65144" r="88462">
                        <a14:foregroundMark x1="78365" y1="15144" x2="78365" y2="15144"/>
                        <a14:backgroundMark x1="67788" y1="15144" x2="67788" y2="15144"/>
                        <a14:backgroundMark x1="85817" y1="14183" x2="85817" y2="14183"/>
                        <a14:backgroundMark x1="66827" y1="49279" x2="66827" y2="49279"/>
                        <a14:backgroundMark x1="71394" y1="57692" x2="71394" y2="57692"/>
                        <a14:backgroundMark x1="78365" y1="55048" x2="78365" y2="55048"/>
                        <a14:backgroundMark x1="86298" y1="52885" x2="86298" y2="528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329" t="8472" r="8555" b="33465"/>
          <a:stretch/>
        </p:blipFill>
        <p:spPr bwMode="auto">
          <a:xfrm>
            <a:off x="1615784" y="1092699"/>
            <a:ext cx="576842" cy="115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대각선 방향의 모서리가 둥근 사각형 7"/>
          <p:cNvSpPr/>
          <p:nvPr/>
        </p:nvSpPr>
        <p:spPr>
          <a:xfrm>
            <a:off x="2345331" y="1716526"/>
            <a:ext cx="2016224" cy="4232754"/>
          </a:xfrm>
          <a:prstGeom prst="round2DiagRect">
            <a:avLst>
              <a:gd name="adj1" fmla="val 17683"/>
              <a:gd name="adj2" fmla="val 0"/>
            </a:avLst>
          </a:prstGeom>
          <a:solidFill>
            <a:srgbClr val="EBF1DE">
              <a:alpha val="69804"/>
            </a:srgbClr>
          </a:solidFill>
          <a:ln w="38100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833" y="1688782"/>
            <a:ext cx="4619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직사각형 47"/>
          <p:cNvSpPr/>
          <p:nvPr/>
        </p:nvSpPr>
        <p:spPr>
          <a:xfrm>
            <a:off x="2345330" y="2502044"/>
            <a:ext cx="20054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건강검진 예약</a:t>
            </a:r>
            <a:endParaRPr lang="en-US" altLang="ko-KR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대각선 방향의 모서리가 둥근 사각형 67"/>
          <p:cNvSpPr/>
          <p:nvPr/>
        </p:nvSpPr>
        <p:spPr>
          <a:xfrm>
            <a:off x="4537164" y="1699677"/>
            <a:ext cx="2016224" cy="4249603"/>
          </a:xfrm>
          <a:prstGeom prst="round2DiagRect">
            <a:avLst>
              <a:gd name="adj1" fmla="val 17683"/>
              <a:gd name="adj2" fmla="val 0"/>
            </a:avLst>
          </a:prstGeom>
          <a:solidFill>
            <a:srgbClr val="EBF1DE">
              <a:alpha val="69804"/>
            </a:srgbClr>
          </a:solidFill>
          <a:ln w="38100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964" y="1680236"/>
            <a:ext cx="473075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직사각형 45"/>
          <p:cNvSpPr/>
          <p:nvPr/>
        </p:nvSpPr>
        <p:spPr>
          <a:xfrm>
            <a:off x="4537164" y="2194268"/>
            <a:ext cx="20882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20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문진표 작성</a:t>
            </a:r>
            <a:endParaRPr lang="en-US" altLang="ko-KR" sz="2000" spc="-150" dirty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fontAlgn="base"/>
            <a:r>
              <a:rPr lang="ko-KR" altLang="en-US" sz="20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진료의뢰 등 연계</a:t>
            </a:r>
            <a:endParaRPr lang="en-US" altLang="ko-KR" sz="2000" spc="-1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9" name="대각선 방향의 모서리가 둥근 사각형 68"/>
          <p:cNvSpPr/>
          <p:nvPr/>
        </p:nvSpPr>
        <p:spPr>
          <a:xfrm>
            <a:off x="6749658" y="1708222"/>
            <a:ext cx="2016224" cy="4241057"/>
          </a:xfrm>
          <a:prstGeom prst="round2DiagRect">
            <a:avLst>
              <a:gd name="adj1" fmla="val 17683"/>
              <a:gd name="adj2" fmla="val 0"/>
            </a:avLst>
          </a:prstGeom>
          <a:solidFill>
            <a:srgbClr val="EBF1DE">
              <a:alpha val="69804"/>
            </a:srgbClr>
          </a:solidFill>
          <a:ln w="38100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74"/>
          <a:stretch/>
        </p:blipFill>
        <p:spPr bwMode="auto">
          <a:xfrm>
            <a:off x="8275589" y="1693979"/>
            <a:ext cx="509588" cy="49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직사각형 60"/>
          <p:cNvSpPr/>
          <p:nvPr/>
        </p:nvSpPr>
        <p:spPr>
          <a:xfrm>
            <a:off x="6769523" y="2217058"/>
            <a:ext cx="19069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2000" spc="-1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기관 내 이동</a:t>
            </a:r>
            <a:endParaRPr lang="en-US" altLang="ko-KR" sz="2000" spc="-15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fontAlgn="base"/>
            <a:r>
              <a:rPr lang="ko-KR" alt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착탈의</a:t>
            </a:r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 보조</a:t>
            </a:r>
            <a:endParaRPr lang="en-US" altLang="ko-KR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5124" name="Picture 4" descr="C:\Users\user\Desktop\부산지역본부(지사)\CYMERA_20160812_091552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332" y="3204285"/>
            <a:ext cx="2005464" cy="2436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9331" y="3204284"/>
            <a:ext cx="2016226" cy="2436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직사각형 74"/>
          <p:cNvSpPr/>
          <p:nvPr/>
        </p:nvSpPr>
        <p:spPr>
          <a:xfrm>
            <a:off x="3100492" y="3905325"/>
            <a:ext cx="154554" cy="1123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2345330" y="2996952"/>
            <a:ext cx="2016225" cy="0"/>
          </a:xfrm>
          <a:prstGeom prst="line">
            <a:avLst/>
          </a:prstGeom>
          <a:ln w="38100">
            <a:solidFill>
              <a:srgbClr val="9BC859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6749331" y="2996952"/>
            <a:ext cx="2016225" cy="0"/>
          </a:xfrm>
          <a:prstGeom prst="line">
            <a:avLst/>
          </a:prstGeom>
          <a:ln w="38100">
            <a:solidFill>
              <a:srgbClr val="9BC859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>
            <a:off x="4546361" y="2996952"/>
            <a:ext cx="2016225" cy="0"/>
          </a:xfrm>
          <a:prstGeom prst="line">
            <a:avLst/>
          </a:prstGeom>
          <a:ln w="38100">
            <a:solidFill>
              <a:srgbClr val="9BC859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부제목 4"/>
          <p:cNvSpPr txBox="1">
            <a:spLocks/>
          </p:cNvSpPr>
          <p:nvPr/>
        </p:nvSpPr>
        <p:spPr bwMode="auto">
          <a:xfrm>
            <a:off x="2230439" y="6153423"/>
            <a:ext cx="146268" cy="1524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/>
        </p:spPr>
        <p:txBody>
          <a:bodyPr lIns="180000" tIns="0" bIns="0"/>
          <a:lstStyle/>
          <a:p>
            <a:pPr marL="342900" indent="-342900" fontAlgn="auto">
              <a:spcBef>
                <a:spcPts val="450"/>
              </a:spcBef>
              <a:spcAft>
                <a:spcPts val="300"/>
              </a:spcAft>
              <a:defRPr/>
            </a:pPr>
            <a:endParaRPr kumimoji="0" lang="ko-KR" altLang="en-US" sz="16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bg1"/>
              </a:solidFill>
              <a:effectLst>
                <a:outerShdw blurRad="88900" algn="ctr" rotWithShape="0">
                  <a:prstClr val="black">
                    <a:alpha val="4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415076" y="5949280"/>
            <a:ext cx="63504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이동 시 안전사고 예방을 위해 장애인 이동 차량 이용</a:t>
            </a:r>
            <a:endParaRPr lang="ko-KR" altLang="en-US" sz="2000" spc="-15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026" name="Picture 2" descr="C:\Users\user\Desktop\검진도우미사진\검진도우미사진1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361" y="3204283"/>
            <a:ext cx="2007027" cy="2436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직사각형 42"/>
          <p:cNvSpPr/>
          <p:nvPr/>
        </p:nvSpPr>
        <p:spPr>
          <a:xfrm>
            <a:off x="5527266" y="3865382"/>
            <a:ext cx="212818" cy="79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 flipV="1">
            <a:off x="4924431" y="3406213"/>
            <a:ext cx="128798" cy="588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407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_x225394072" descr="EMB000027c4bdf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7" t="9814" r="45109" b="34052"/>
          <a:stretch/>
        </p:blipFill>
        <p:spPr bwMode="auto">
          <a:xfrm flipH="1">
            <a:off x="7812360" y="3408268"/>
            <a:ext cx="996240" cy="1216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직사각형 61"/>
          <p:cNvSpPr/>
          <p:nvPr/>
        </p:nvSpPr>
        <p:spPr>
          <a:xfrm>
            <a:off x="169854" y="792880"/>
            <a:ext cx="2060585" cy="6020496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0" name="모서리가 둥근 직사각형 59"/>
          <p:cNvSpPr/>
          <p:nvPr/>
        </p:nvSpPr>
        <p:spPr>
          <a:xfrm>
            <a:off x="378444" y="1988840"/>
            <a:ext cx="8546533" cy="1169220"/>
          </a:xfrm>
          <a:prstGeom prst="roundRect">
            <a:avLst>
              <a:gd name="adj" fmla="val 13571"/>
            </a:avLst>
          </a:prstGeom>
          <a:gradFill flip="none" rotWithShape="1">
            <a:gsLst>
              <a:gs pos="0">
                <a:srgbClr val="558ED5">
                  <a:shade val="30000"/>
                  <a:satMod val="115000"/>
                </a:srgbClr>
              </a:gs>
              <a:gs pos="50000">
                <a:srgbClr val="558ED5">
                  <a:shade val="67500"/>
                  <a:satMod val="115000"/>
                </a:srgbClr>
              </a:gs>
              <a:gs pos="100000">
                <a:srgbClr val="558ED5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9" name="모서리가 둥근 직사각형 58"/>
          <p:cNvSpPr/>
          <p:nvPr/>
        </p:nvSpPr>
        <p:spPr>
          <a:xfrm>
            <a:off x="368397" y="4532707"/>
            <a:ext cx="8546533" cy="1169220"/>
          </a:xfrm>
          <a:prstGeom prst="roundRect">
            <a:avLst>
              <a:gd name="adj" fmla="val 13571"/>
            </a:avLst>
          </a:prstGeom>
          <a:gradFill flip="none" rotWithShape="1">
            <a:gsLst>
              <a:gs pos="0">
                <a:srgbClr val="558ED5">
                  <a:shade val="30000"/>
                  <a:satMod val="115000"/>
                </a:srgbClr>
              </a:gs>
              <a:gs pos="50000">
                <a:srgbClr val="558ED5">
                  <a:shade val="67500"/>
                  <a:satMod val="115000"/>
                </a:srgbClr>
              </a:gs>
              <a:gs pos="100000">
                <a:srgbClr val="558ED5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4" name="직사각형 53"/>
          <p:cNvSpPr/>
          <p:nvPr/>
        </p:nvSpPr>
        <p:spPr>
          <a:xfrm>
            <a:off x="2267744" y="69160"/>
            <a:ext cx="6876256" cy="422275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1" y="69160"/>
            <a:ext cx="2230438" cy="433150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074" name="Picture 50" descr="C:\Users\user\Desktop\부산지역본부(지사)\울산남부지사(세로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153423"/>
            <a:ext cx="1125158" cy="58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그룹 138"/>
          <p:cNvGrpSpPr>
            <a:grpSpLocks/>
          </p:cNvGrpSpPr>
          <p:nvPr/>
        </p:nvGrpSpPr>
        <p:grpSpPr bwMode="auto">
          <a:xfrm>
            <a:off x="179379" y="88901"/>
            <a:ext cx="3940436" cy="506151"/>
            <a:chOff x="4994905" y="992387"/>
            <a:chExt cx="3940165" cy="506394"/>
          </a:xfrm>
        </p:grpSpPr>
        <p:sp>
          <p:nvSpPr>
            <p:cNvPr id="50" name="TextBox 19"/>
            <p:cNvSpPr txBox="1">
              <a:spLocks noChangeArrowheads="1"/>
            </p:cNvSpPr>
            <p:nvPr/>
          </p:nvSpPr>
          <p:spPr bwMode="auto">
            <a:xfrm>
              <a:off x="5053519" y="1020131"/>
              <a:ext cx="2029606" cy="36950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Aft>
                  <a:spcPts val="300"/>
                </a:spcAft>
                <a:defRPr/>
              </a:pPr>
              <a:r>
                <a:rPr lang="ko-KR" altLang="en-US" dirty="0" smtClean="0">
                  <a:ln>
                    <a:solidFill>
                      <a:schemeClr val="tx1">
                        <a:alpha val="70000"/>
                      </a:schemeClr>
                    </a:solidFill>
                  </a:ln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사업추진성</a:t>
              </a:r>
              <a:r>
                <a:rPr lang="ko-KR" altLang="en-US" dirty="0">
                  <a:ln>
                    <a:solidFill>
                      <a:schemeClr val="tx1">
                        <a:alpha val="70000"/>
                      </a:schemeClr>
                    </a:solidFill>
                  </a:ln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과</a:t>
              </a:r>
              <a:endParaRPr lang="ko-KR" altLang="en-US" sz="1400" dirty="0" smtClean="0"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1" name="TextBox 34"/>
            <p:cNvSpPr txBox="1">
              <a:spLocks noChangeArrowheads="1"/>
            </p:cNvSpPr>
            <p:nvPr/>
          </p:nvSpPr>
          <p:spPr bwMode="auto">
            <a:xfrm>
              <a:off x="6990383" y="1284468"/>
              <a:ext cx="1944687" cy="21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Aft>
                  <a:spcPts val="300"/>
                </a:spcAft>
              </a:pPr>
              <a:r>
                <a:rPr lang="en-US" altLang="ko-KR" sz="800" dirty="0">
                  <a:solidFill>
                    <a:srgbClr val="7F7F7F"/>
                  </a:solidFill>
                  <a:latin typeface="Britannic Bold" pitchFamily="34" charset="0"/>
                  <a:ea typeface="굴림체" pitchFamily="49" charset="-127"/>
                </a:rPr>
                <a:t>National Health Insurance Service</a:t>
              </a:r>
              <a:endParaRPr lang="ko-KR" altLang="en-US" sz="800" dirty="0">
                <a:solidFill>
                  <a:srgbClr val="7F7F7F"/>
                </a:solidFill>
                <a:latin typeface="Britannic Bold" pitchFamily="34" charset="0"/>
                <a:ea typeface="굴림체" pitchFamily="49" charset="-127"/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994905" y="992387"/>
              <a:ext cx="45719" cy="414000"/>
            </a:xfrm>
            <a:prstGeom prst="rect">
              <a:avLst/>
            </a:prstGeom>
            <a:gradFill flip="none" rotWithShape="1">
              <a:gsLst>
                <a:gs pos="0">
                  <a:srgbClr val="FF3300">
                    <a:tint val="66000"/>
                    <a:satMod val="160000"/>
                  </a:srgbClr>
                </a:gs>
                <a:gs pos="50000">
                  <a:srgbClr val="FF3300">
                    <a:tint val="44500"/>
                    <a:satMod val="160000"/>
                  </a:srgbClr>
                </a:gs>
                <a:gs pos="100000">
                  <a:srgbClr val="FF3300">
                    <a:tint val="23500"/>
                    <a:satMod val="160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cxnSp>
          <p:nvCxnSpPr>
            <p:cNvPr id="53" name="직선 연결선 52"/>
            <p:cNvCxnSpPr/>
            <p:nvPr/>
          </p:nvCxnSpPr>
          <p:spPr>
            <a:xfrm>
              <a:off x="4999666" y="1426696"/>
              <a:ext cx="204614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7" name="Picture 7" descr="E:\20120308_개인\감\ci(검정)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456" y="86942"/>
            <a:ext cx="392112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직사각형 57"/>
          <p:cNvSpPr/>
          <p:nvPr/>
        </p:nvSpPr>
        <p:spPr>
          <a:xfrm>
            <a:off x="169854" y="548680"/>
            <a:ext cx="8974146" cy="216024"/>
          </a:xfrm>
          <a:prstGeom prst="re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6135444" y="95561"/>
            <a:ext cx="2542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solidFill>
                  <a:srgbClr val="C96B69"/>
                </a:solidFill>
                <a:latin typeface="한컴 쿨재즈 B" pitchFamily="18" charset="-127"/>
                <a:ea typeface="한컴 쿨재즈 B" pitchFamily="18" charset="-127"/>
              </a:rPr>
              <a:t>시각장애인 건강검진 지원</a:t>
            </a:r>
            <a:endParaRPr lang="ko-KR" altLang="en-US" sz="2400" b="1" dirty="0">
              <a:latin typeface="한컴 쿨재즈 B" pitchFamily="18" charset="-127"/>
              <a:ea typeface="한컴 쿨재즈 B" pitchFamily="18" charset="-127"/>
            </a:endParaRPr>
          </a:p>
        </p:txBody>
      </p:sp>
      <p:grpSp>
        <p:nvGrpSpPr>
          <p:cNvPr id="63" name="그룹 56"/>
          <p:cNvGrpSpPr>
            <a:grpSpLocks/>
          </p:cNvGrpSpPr>
          <p:nvPr/>
        </p:nvGrpSpPr>
        <p:grpSpPr bwMode="auto">
          <a:xfrm>
            <a:off x="177800" y="597942"/>
            <a:ext cx="2052639" cy="958850"/>
            <a:chOff x="177230" y="620688"/>
            <a:chExt cx="2680400" cy="958478"/>
          </a:xfrm>
        </p:grpSpPr>
        <p:grpSp>
          <p:nvGrpSpPr>
            <p:cNvPr id="64" name="그룹 57"/>
            <p:cNvGrpSpPr>
              <a:grpSpLocks/>
            </p:cNvGrpSpPr>
            <p:nvPr/>
          </p:nvGrpSpPr>
          <p:grpSpPr bwMode="auto">
            <a:xfrm>
              <a:off x="265342" y="620688"/>
              <a:ext cx="2592288" cy="958478"/>
              <a:chOff x="755576" y="869751"/>
              <a:chExt cx="2592288" cy="1028060"/>
            </a:xfrm>
          </p:grpSpPr>
          <p:sp>
            <p:nvSpPr>
              <p:cNvPr id="66" name="부제목 4"/>
              <p:cNvSpPr txBox="1">
                <a:spLocks/>
              </p:cNvSpPr>
              <p:nvPr/>
            </p:nvSpPr>
            <p:spPr>
              <a:xfrm>
                <a:off x="755576" y="1212964"/>
                <a:ext cx="2592288" cy="36004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effectLst/>
            </p:spPr>
            <p:txBody>
              <a:bodyPr lIns="180000" tIns="0" bIns="0"/>
              <a:lstStyle/>
              <a:p>
                <a:pPr marL="342900" indent="-342900" fontAlgn="auto">
                  <a:spcBef>
                    <a:spcPts val="450"/>
                  </a:spcBef>
                  <a:spcAft>
                    <a:spcPts val="300"/>
                  </a:spcAft>
                  <a:defRPr/>
                </a:pPr>
                <a:r>
                  <a:rPr kumimoji="0" lang="ko-KR" altLang="en-US" sz="2000" spc="-150" dirty="0" smtClean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88900" algn="ctr" rotWithShape="0">
                        <a:prstClr val="black">
                          <a:alpha val="40000"/>
                        </a:prst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검진 결과</a:t>
                </a:r>
                <a:endParaRPr kumimoji="0" lang="ko-KR" altLang="en-US" sz="1600" spc="-150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88900" algn="ctr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pic>
            <p:nvPicPr>
              <p:cNvPr id="67" name="Picture 2" descr="C:\Users\Ju-im_mac\Desktop\그림7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733"/>
              <a:stretch>
                <a:fillRect/>
              </a:stretch>
            </p:blipFill>
            <p:spPr bwMode="auto">
              <a:xfrm>
                <a:off x="756222" y="869751"/>
                <a:ext cx="304801" cy="10280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5" name="직사각형 64"/>
            <p:cNvSpPr/>
            <p:nvPr/>
          </p:nvSpPr>
          <p:spPr>
            <a:xfrm>
              <a:off x="177230" y="771441"/>
              <a:ext cx="46050" cy="66649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눈물 방울 1"/>
          <p:cNvSpPr/>
          <p:nvPr/>
        </p:nvSpPr>
        <p:spPr>
          <a:xfrm flipH="1">
            <a:off x="2281340" y="917266"/>
            <a:ext cx="994516" cy="936104"/>
          </a:xfrm>
          <a:prstGeom prst="teardrop">
            <a:avLst/>
          </a:prstGeom>
          <a:gradFill flip="none" rotWithShape="1">
            <a:gsLst>
              <a:gs pos="0">
                <a:srgbClr val="FF8880">
                  <a:shade val="30000"/>
                  <a:satMod val="115000"/>
                </a:srgbClr>
              </a:gs>
              <a:gs pos="50000">
                <a:srgbClr val="FF8880">
                  <a:shade val="67500"/>
                  <a:satMod val="115000"/>
                </a:srgbClr>
              </a:gs>
              <a:gs pos="100000">
                <a:srgbClr val="FF888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타원 36"/>
          <p:cNvSpPr/>
          <p:nvPr/>
        </p:nvSpPr>
        <p:spPr bwMode="auto">
          <a:xfrm>
            <a:off x="2411760" y="1021777"/>
            <a:ext cx="735644" cy="7046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anchor="ctr"/>
          <a:lstStyle/>
          <a:p>
            <a:pPr algn="ctr">
              <a:defRPr/>
            </a:pP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차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479186" y="2054662"/>
            <a:ext cx="83933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대상자 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이○○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(62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세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), 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위암검진 결과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식도 인접 부위 초기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~2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기 위암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 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판정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위 </a:t>
            </a:r>
            <a:r>
              <a:rPr lang="ko-KR" altLang="en-US" sz="2000" dirty="0" err="1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전절제술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 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시행 후 회복되어 직장으로 복귀</a:t>
            </a:r>
            <a:endParaRPr lang="ko-KR" altLang="en-US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3" name="눈물 방울 32"/>
          <p:cNvSpPr/>
          <p:nvPr/>
        </p:nvSpPr>
        <p:spPr>
          <a:xfrm flipH="1">
            <a:off x="2284836" y="3501008"/>
            <a:ext cx="994516" cy="936104"/>
          </a:xfrm>
          <a:prstGeom prst="teardrop">
            <a:avLst/>
          </a:prstGeom>
          <a:gradFill flip="none" rotWithShape="1">
            <a:gsLst>
              <a:gs pos="0">
                <a:srgbClr val="FF8880">
                  <a:shade val="30000"/>
                  <a:satMod val="115000"/>
                </a:srgbClr>
              </a:gs>
              <a:gs pos="50000">
                <a:srgbClr val="FF8880">
                  <a:shade val="67500"/>
                  <a:satMod val="115000"/>
                </a:srgbClr>
              </a:gs>
              <a:gs pos="100000">
                <a:srgbClr val="FF888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타원 33"/>
          <p:cNvSpPr/>
          <p:nvPr/>
        </p:nvSpPr>
        <p:spPr bwMode="auto">
          <a:xfrm>
            <a:off x="2415256" y="3605518"/>
            <a:ext cx="735644" cy="7046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anchor="ctr"/>
          <a:lstStyle/>
          <a:p>
            <a:pPr algn="ctr">
              <a:defRPr/>
            </a:pP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차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484636" y="4573577"/>
            <a:ext cx="83933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0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대상자 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이○○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(54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세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남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), “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병기 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3~4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기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말기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간암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 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판정 후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간 절제술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”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시행</a:t>
            </a:r>
            <a:r>
              <a:rPr lang="en-US" altLang="ko-KR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2000" dirty="0" smtClean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현재 방사선 치료 중</a:t>
            </a:r>
            <a:endParaRPr lang="ko-KR" altLang="en-US" sz="20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680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_x222770200" descr="EMB0000474c06a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9" t="18797" r="16049" b="32021"/>
          <a:stretch>
            <a:fillRect/>
          </a:stretch>
        </p:blipFill>
        <p:spPr bwMode="auto">
          <a:xfrm>
            <a:off x="352806" y="2328306"/>
            <a:ext cx="3456384" cy="320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직사각형 61"/>
          <p:cNvSpPr/>
          <p:nvPr/>
        </p:nvSpPr>
        <p:spPr>
          <a:xfrm>
            <a:off x="169854" y="792880"/>
            <a:ext cx="2060585" cy="6020496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2267744" y="69160"/>
            <a:ext cx="6876256" cy="422275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1" y="69160"/>
            <a:ext cx="2230438" cy="433150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074" name="Picture 50" descr="C:\Users\user\Desktop\부산지역본부(지사)\울산남부지사(세로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153423"/>
            <a:ext cx="1125158" cy="58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그룹 138"/>
          <p:cNvGrpSpPr>
            <a:grpSpLocks/>
          </p:cNvGrpSpPr>
          <p:nvPr/>
        </p:nvGrpSpPr>
        <p:grpSpPr bwMode="auto">
          <a:xfrm>
            <a:off x="179379" y="88901"/>
            <a:ext cx="3940436" cy="506151"/>
            <a:chOff x="4994905" y="992387"/>
            <a:chExt cx="3940165" cy="506394"/>
          </a:xfrm>
        </p:grpSpPr>
        <p:sp>
          <p:nvSpPr>
            <p:cNvPr id="50" name="TextBox 19"/>
            <p:cNvSpPr txBox="1">
              <a:spLocks noChangeArrowheads="1"/>
            </p:cNvSpPr>
            <p:nvPr/>
          </p:nvSpPr>
          <p:spPr bwMode="auto">
            <a:xfrm>
              <a:off x="5053519" y="1020131"/>
              <a:ext cx="2029606" cy="36950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Aft>
                  <a:spcPts val="300"/>
                </a:spcAft>
                <a:defRPr/>
              </a:pPr>
              <a:r>
                <a:rPr lang="ko-KR" altLang="en-US" dirty="0" smtClean="0">
                  <a:ln>
                    <a:solidFill>
                      <a:schemeClr val="tx1">
                        <a:alpha val="70000"/>
                      </a:schemeClr>
                    </a:solidFill>
                  </a:ln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사업추진성과</a:t>
              </a:r>
              <a:endParaRPr lang="ko-KR" altLang="en-US" sz="1400" dirty="0" smtClean="0"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1" name="TextBox 34"/>
            <p:cNvSpPr txBox="1">
              <a:spLocks noChangeArrowheads="1"/>
            </p:cNvSpPr>
            <p:nvPr/>
          </p:nvSpPr>
          <p:spPr bwMode="auto">
            <a:xfrm>
              <a:off x="6990383" y="1284468"/>
              <a:ext cx="1944687" cy="21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Aft>
                  <a:spcPts val="300"/>
                </a:spcAft>
              </a:pPr>
              <a:r>
                <a:rPr lang="en-US" altLang="ko-KR" sz="800" dirty="0">
                  <a:solidFill>
                    <a:srgbClr val="7F7F7F"/>
                  </a:solidFill>
                  <a:latin typeface="Britannic Bold" pitchFamily="34" charset="0"/>
                  <a:ea typeface="굴림체" pitchFamily="49" charset="-127"/>
                </a:rPr>
                <a:t>National Health Insurance Service</a:t>
              </a:r>
              <a:endParaRPr lang="ko-KR" altLang="en-US" sz="800" dirty="0">
                <a:solidFill>
                  <a:srgbClr val="7F7F7F"/>
                </a:solidFill>
                <a:latin typeface="Britannic Bold" pitchFamily="34" charset="0"/>
                <a:ea typeface="굴림체" pitchFamily="49" charset="-127"/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4994905" y="992387"/>
              <a:ext cx="45719" cy="414000"/>
            </a:xfrm>
            <a:prstGeom prst="rect">
              <a:avLst/>
            </a:prstGeom>
            <a:gradFill flip="none" rotWithShape="1">
              <a:gsLst>
                <a:gs pos="0">
                  <a:srgbClr val="FF3300">
                    <a:tint val="66000"/>
                    <a:satMod val="160000"/>
                  </a:srgbClr>
                </a:gs>
                <a:gs pos="50000">
                  <a:srgbClr val="FF3300">
                    <a:tint val="44500"/>
                    <a:satMod val="160000"/>
                  </a:srgbClr>
                </a:gs>
                <a:gs pos="100000">
                  <a:srgbClr val="FF3300">
                    <a:tint val="23500"/>
                    <a:satMod val="160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cxnSp>
          <p:nvCxnSpPr>
            <p:cNvPr id="53" name="직선 연결선 52"/>
            <p:cNvCxnSpPr/>
            <p:nvPr/>
          </p:nvCxnSpPr>
          <p:spPr>
            <a:xfrm>
              <a:off x="4999666" y="1426696"/>
              <a:ext cx="204614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7" name="Picture 7" descr="E:\20120308_개인\감\ci(검정)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456" y="86942"/>
            <a:ext cx="392112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직사각형 57"/>
          <p:cNvSpPr/>
          <p:nvPr/>
        </p:nvSpPr>
        <p:spPr>
          <a:xfrm>
            <a:off x="169854" y="548680"/>
            <a:ext cx="8974146" cy="216024"/>
          </a:xfrm>
          <a:prstGeom prst="re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6135444" y="95561"/>
            <a:ext cx="2542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solidFill>
                  <a:srgbClr val="C96B69"/>
                </a:solidFill>
                <a:latin typeface="한컴 쿨재즈 B" pitchFamily="18" charset="-127"/>
                <a:ea typeface="한컴 쿨재즈 B" pitchFamily="18" charset="-127"/>
              </a:rPr>
              <a:t>시각장애인 건강검진 지원</a:t>
            </a:r>
            <a:endParaRPr lang="ko-KR" altLang="en-US" sz="2400" b="1" dirty="0">
              <a:latin typeface="한컴 쿨재즈 B" pitchFamily="18" charset="-127"/>
              <a:ea typeface="한컴 쿨재즈 B" pitchFamily="18" charset="-127"/>
            </a:endParaRPr>
          </a:p>
        </p:txBody>
      </p:sp>
      <p:grpSp>
        <p:nvGrpSpPr>
          <p:cNvPr id="63" name="그룹 56"/>
          <p:cNvGrpSpPr>
            <a:grpSpLocks/>
          </p:cNvGrpSpPr>
          <p:nvPr/>
        </p:nvGrpSpPr>
        <p:grpSpPr bwMode="auto">
          <a:xfrm>
            <a:off x="177800" y="836712"/>
            <a:ext cx="2052639" cy="958850"/>
            <a:chOff x="177230" y="620688"/>
            <a:chExt cx="2680400" cy="958478"/>
          </a:xfrm>
        </p:grpSpPr>
        <p:grpSp>
          <p:nvGrpSpPr>
            <p:cNvPr id="64" name="그룹 57"/>
            <p:cNvGrpSpPr>
              <a:grpSpLocks/>
            </p:cNvGrpSpPr>
            <p:nvPr/>
          </p:nvGrpSpPr>
          <p:grpSpPr bwMode="auto">
            <a:xfrm>
              <a:off x="265342" y="620688"/>
              <a:ext cx="2592288" cy="958478"/>
              <a:chOff x="755576" y="869751"/>
              <a:chExt cx="2592288" cy="1028060"/>
            </a:xfrm>
          </p:grpSpPr>
          <p:sp>
            <p:nvSpPr>
              <p:cNvPr id="66" name="부제목 4"/>
              <p:cNvSpPr txBox="1">
                <a:spLocks/>
              </p:cNvSpPr>
              <p:nvPr/>
            </p:nvSpPr>
            <p:spPr>
              <a:xfrm>
                <a:off x="755576" y="1212964"/>
                <a:ext cx="2592288" cy="36004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effectLst/>
            </p:spPr>
            <p:txBody>
              <a:bodyPr lIns="180000" tIns="0" bIns="0"/>
              <a:lstStyle/>
              <a:p>
                <a:pPr marL="342900" indent="-342900" fontAlgn="auto">
                  <a:spcBef>
                    <a:spcPts val="450"/>
                  </a:spcBef>
                  <a:spcAft>
                    <a:spcPts val="300"/>
                  </a:spcAft>
                  <a:defRPr/>
                </a:pPr>
                <a:r>
                  <a:rPr kumimoji="0" lang="ko-KR" altLang="en-US" sz="2000" spc="-150" dirty="0" smtClean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88900" algn="ctr" rotWithShape="0">
                        <a:prstClr val="black">
                          <a:alpha val="40000"/>
                        </a:prst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협업 체계 구축</a:t>
                </a:r>
                <a:endParaRPr kumimoji="0" lang="ko-KR" altLang="en-US" sz="2000" spc="-150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88900" algn="ctr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pic>
            <p:nvPicPr>
              <p:cNvPr id="67" name="Picture 2" descr="C:\Users\Ju-im_mac\Desktop\그림7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733"/>
              <a:stretch>
                <a:fillRect/>
              </a:stretch>
            </p:blipFill>
            <p:spPr bwMode="auto">
              <a:xfrm>
                <a:off x="756222" y="869751"/>
                <a:ext cx="304801" cy="10280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5" name="직사각형 64"/>
            <p:cNvSpPr/>
            <p:nvPr/>
          </p:nvSpPr>
          <p:spPr>
            <a:xfrm>
              <a:off x="177230" y="771441"/>
              <a:ext cx="46050" cy="66649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8" name="그룹 7"/>
          <p:cNvGrpSpPr/>
          <p:nvPr/>
        </p:nvGrpSpPr>
        <p:grpSpPr>
          <a:xfrm>
            <a:off x="1946864" y="1556792"/>
            <a:ext cx="6898322" cy="1294403"/>
            <a:chOff x="1946864" y="1988840"/>
            <a:chExt cx="6898322" cy="1294403"/>
          </a:xfrm>
        </p:grpSpPr>
        <p:pic>
          <p:nvPicPr>
            <p:cNvPr id="35" name="그림 34" descr="symbol 01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46864" y="2175849"/>
              <a:ext cx="288925" cy="28892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6" name="TextBox 35"/>
            <p:cNvSpPr txBox="1"/>
            <p:nvPr/>
          </p:nvSpPr>
          <p:spPr>
            <a:xfrm>
              <a:off x="2267744" y="1988840"/>
              <a:ext cx="55194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보건소 </a:t>
              </a:r>
              <a:r>
                <a:rPr lang="en-US" altLang="ko-KR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“</a:t>
              </a:r>
              <a:r>
                <a:rPr lang="ko-KR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암환자의료비지원사업</a:t>
              </a:r>
              <a:r>
                <a:rPr lang="en-US" altLang="ko-KR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”</a:t>
              </a:r>
              <a:r>
                <a:rPr lang="ko-KR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안내</a:t>
              </a:r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pic>
          <p:nvPicPr>
            <p:cNvPr id="38" name="그림 37" descr="symbol 01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46864" y="2823921"/>
              <a:ext cx="288925" cy="28892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9" name="TextBox 38"/>
            <p:cNvSpPr txBox="1"/>
            <p:nvPr/>
          </p:nvSpPr>
          <p:spPr>
            <a:xfrm>
              <a:off x="2267744" y="2636912"/>
              <a:ext cx="65774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400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울릉도M" pitchFamily="18" charset="-127"/>
                  <a:ea typeface="HY울릉도M" pitchFamily="18" charset="-127"/>
                </a:rPr>
                <a:t>국민건강보험공단 중증환자급여제도 안내 및 등록</a:t>
              </a:r>
              <a:endParaRPr lang="ko-KR" altLang="en-US" sz="24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2345330" y="3402063"/>
            <a:ext cx="6615272" cy="2043161"/>
            <a:chOff x="2345330" y="3402063"/>
            <a:chExt cx="6615272" cy="2043161"/>
          </a:xfrm>
        </p:grpSpPr>
        <p:sp>
          <p:nvSpPr>
            <p:cNvPr id="42" name="대각선 방향의 모서리가 둥근 사각형 41"/>
            <p:cNvSpPr/>
            <p:nvPr/>
          </p:nvSpPr>
          <p:spPr>
            <a:xfrm>
              <a:off x="2345330" y="3645023"/>
              <a:ext cx="6499855" cy="1800201"/>
            </a:xfrm>
            <a:prstGeom prst="round2DiagRect">
              <a:avLst>
                <a:gd name="adj1" fmla="val 17683"/>
                <a:gd name="adj2" fmla="val 0"/>
              </a:avLst>
            </a:prstGeom>
            <a:gradFill flip="none" rotWithShape="1">
              <a:gsLst>
                <a:gs pos="0">
                  <a:srgbClr val="FF8880">
                    <a:tint val="66000"/>
                    <a:satMod val="160000"/>
                  </a:srgbClr>
                </a:gs>
                <a:gs pos="50000">
                  <a:srgbClr val="FF8880">
                    <a:tint val="44500"/>
                    <a:satMod val="160000"/>
                  </a:srgbClr>
                </a:gs>
                <a:gs pos="100000">
                  <a:srgbClr val="FF888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38100"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7" name="순서도: 지연 46"/>
            <p:cNvSpPr/>
            <p:nvPr/>
          </p:nvSpPr>
          <p:spPr bwMode="auto">
            <a:xfrm>
              <a:off x="8826097" y="3645779"/>
              <a:ext cx="134505" cy="149701"/>
            </a:xfrm>
            <a:prstGeom prst="flowChartDelay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48" name="자유형 47"/>
            <p:cNvSpPr/>
            <p:nvPr/>
          </p:nvSpPr>
          <p:spPr bwMode="auto">
            <a:xfrm flipH="1">
              <a:off x="7873807" y="3402063"/>
              <a:ext cx="952290" cy="648072"/>
            </a:xfrm>
            <a:custGeom>
              <a:avLst/>
              <a:gdLst>
                <a:gd name="connsiteX0" fmla="*/ 1464184 w 2110999"/>
                <a:gd name="connsiteY0" fmla="*/ 0 h 1293630"/>
                <a:gd name="connsiteX1" fmla="*/ 0 w 2110999"/>
                <a:gd name="connsiteY1" fmla="*/ 0 h 1293630"/>
                <a:gd name="connsiteX2" fmla="*/ 0 w 2110999"/>
                <a:gd name="connsiteY2" fmla="*/ 1080574 h 1293630"/>
                <a:gd name="connsiteX3" fmla="*/ 213056 w 2110999"/>
                <a:gd name="connsiteY3" fmla="*/ 1293630 h 1293630"/>
                <a:gd name="connsiteX4" fmla="*/ 1464184 w 2110999"/>
                <a:gd name="connsiteY4" fmla="*/ 1293630 h 1293630"/>
                <a:gd name="connsiteX5" fmla="*/ 2110999 w 2110999"/>
                <a:gd name="connsiteY5" fmla="*/ 646815 h 129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0999" h="1293630">
                  <a:moveTo>
                    <a:pt x="1464184" y="0"/>
                  </a:moveTo>
                  <a:lnTo>
                    <a:pt x="0" y="0"/>
                  </a:lnTo>
                  <a:lnTo>
                    <a:pt x="0" y="1080574"/>
                  </a:lnTo>
                  <a:cubicBezTo>
                    <a:pt x="0" y="1198242"/>
                    <a:pt x="95388" y="1293630"/>
                    <a:pt x="213056" y="1293630"/>
                  </a:cubicBezTo>
                  <a:lnTo>
                    <a:pt x="1464184" y="1293630"/>
                  </a:lnTo>
                  <a:lnTo>
                    <a:pt x="2110999" y="646815"/>
                  </a:lnTo>
                  <a:close/>
                </a:path>
              </a:pathLst>
            </a:custGeom>
            <a:solidFill>
              <a:srgbClr val="FF8880"/>
            </a:solidFill>
            <a:ln>
              <a:noFill/>
            </a:ln>
            <a:effectLst>
              <a:outerShdw blurRad="342900" dir="8100000" sy="-23000" kx="8004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61" name="타원 60"/>
            <p:cNvSpPr/>
            <p:nvPr/>
          </p:nvSpPr>
          <p:spPr bwMode="auto">
            <a:xfrm>
              <a:off x="8172400" y="3437935"/>
              <a:ext cx="576064" cy="5687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" anchor="ctr"/>
            <a:lstStyle/>
            <a:p>
              <a:pPr algn="ctr">
                <a:defRPr/>
              </a:pPr>
              <a:r>
                <a:rPr lang="ko-KR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M" pitchFamily="18" charset="-127"/>
                  <a:ea typeface="HY울릉도M" pitchFamily="18" charset="-127"/>
                </a:rPr>
                <a:t>제언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68" name="부제목 4"/>
            <p:cNvSpPr txBox="1">
              <a:spLocks/>
            </p:cNvSpPr>
            <p:nvPr/>
          </p:nvSpPr>
          <p:spPr bwMode="auto">
            <a:xfrm>
              <a:off x="2625532" y="4060142"/>
              <a:ext cx="146268" cy="152400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tx2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tx2">
                    <a:lumMod val="60000"/>
                    <a:lumOff val="40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/>
          </p:spPr>
          <p:txBody>
            <a:bodyPr lIns="180000" tIns="0" bIns="0"/>
            <a:lstStyle/>
            <a:p>
              <a:pPr marL="342900" indent="-342900" fontAlgn="auto">
                <a:spcBef>
                  <a:spcPts val="450"/>
                </a:spcBef>
                <a:spcAft>
                  <a:spcPts val="300"/>
                </a:spcAft>
                <a:defRPr/>
              </a:pPr>
              <a:endParaRPr kumimoji="0" lang="ko-KR" altLang="en-US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2843807" y="3861048"/>
              <a:ext cx="5982290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50000"/>
                </a:lnSpc>
              </a:pPr>
              <a:r>
                <a:rPr lang="ko-KR" altLang="en-US" sz="2000" dirty="0" smtClean="0">
                  <a:solidFill>
                    <a:srgbClr val="0070C0"/>
                  </a:solidFill>
                  <a:latin typeface="HY울릉도M" pitchFamily="18" charset="-127"/>
                  <a:ea typeface="HY울릉도M" pitchFamily="18" charset="-127"/>
                </a:rPr>
                <a:t>장애 유형별 맞춤형 건강검진 프로그램 개발 필요</a:t>
              </a:r>
              <a:endParaRPr lang="en-US" altLang="ko-KR" sz="20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fontAlgn="base">
                <a:lnSpc>
                  <a:spcPct val="150000"/>
                </a:lnSpc>
              </a:pPr>
              <a:r>
                <a:rPr lang="ko-KR" altLang="en-US" sz="2000" dirty="0" smtClean="0">
                  <a:solidFill>
                    <a:srgbClr val="0070C0"/>
                  </a:solidFill>
                  <a:latin typeface="HY울릉도M" pitchFamily="18" charset="-127"/>
                  <a:ea typeface="HY울릉도M" pitchFamily="18" charset="-127"/>
                </a:rPr>
                <a:t>검진기관</a:t>
              </a:r>
              <a:r>
                <a:rPr lang="en-US" altLang="ko-KR" sz="2000" dirty="0" smtClean="0">
                  <a:solidFill>
                    <a:srgbClr val="0070C0"/>
                  </a:solidFill>
                  <a:latin typeface="HY울릉도M" pitchFamily="18" charset="-127"/>
                  <a:ea typeface="HY울릉도M" pitchFamily="18" charset="-127"/>
                </a:rPr>
                <a:t>(</a:t>
              </a:r>
              <a:r>
                <a:rPr lang="ko-KR" altLang="en-US" sz="2000" dirty="0" smtClean="0">
                  <a:solidFill>
                    <a:srgbClr val="0070C0"/>
                  </a:solidFill>
                  <a:latin typeface="HY울릉도M" pitchFamily="18" charset="-127"/>
                  <a:ea typeface="HY울릉도M" pitchFamily="18" charset="-127"/>
                </a:rPr>
                <a:t>의료기관</a:t>
              </a:r>
              <a:r>
                <a:rPr lang="en-US" altLang="ko-KR" sz="2000" dirty="0" smtClean="0">
                  <a:solidFill>
                    <a:srgbClr val="0070C0"/>
                  </a:solidFill>
                  <a:latin typeface="HY울릉도M" pitchFamily="18" charset="-127"/>
                  <a:ea typeface="HY울릉도M" pitchFamily="18" charset="-127"/>
                </a:rPr>
                <a:t>) </a:t>
              </a:r>
              <a:r>
                <a:rPr lang="ko-KR" altLang="en-US" sz="2000" dirty="0" err="1" smtClean="0">
                  <a:solidFill>
                    <a:srgbClr val="0070C0"/>
                  </a:solidFill>
                  <a:latin typeface="HY울릉도M" pitchFamily="18" charset="-127"/>
                  <a:ea typeface="HY울릉도M" pitchFamily="18" charset="-127"/>
                </a:rPr>
                <a:t>접근성</a:t>
              </a:r>
              <a:r>
                <a:rPr lang="ko-KR" altLang="en-US" sz="2000" dirty="0" smtClean="0">
                  <a:solidFill>
                    <a:srgbClr val="0070C0"/>
                  </a:solidFill>
                  <a:latin typeface="HY울릉도M" pitchFamily="18" charset="-127"/>
                  <a:ea typeface="HY울릉도M" pitchFamily="18" charset="-127"/>
                </a:rPr>
                <a:t> 완화 방안 마련</a:t>
              </a:r>
              <a:endParaRPr lang="en-US" altLang="ko-KR" sz="2000" dirty="0" smtClean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 fontAlgn="base">
                <a:lnSpc>
                  <a:spcPct val="150000"/>
                </a:lnSpc>
              </a:pPr>
              <a:r>
                <a:rPr lang="ko-KR" altLang="en-US" sz="2000" dirty="0" smtClean="0">
                  <a:solidFill>
                    <a:srgbClr val="0070C0"/>
                  </a:solidFill>
                  <a:latin typeface="HY울릉도M" pitchFamily="18" charset="-127"/>
                  <a:ea typeface="HY울릉도M" pitchFamily="18" charset="-127"/>
                </a:rPr>
                <a:t>검진결과에 따른 통합 건강관리서비스 제공 </a:t>
              </a:r>
              <a:endParaRPr lang="ko-KR" altLang="en-US" sz="2000" dirty="0">
                <a:solidFill>
                  <a:srgbClr val="0070C0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0" name="부제목 4"/>
            <p:cNvSpPr txBox="1">
              <a:spLocks/>
            </p:cNvSpPr>
            <p:nvPr/>
          </p:nvSpPr>
          <p:spPr bwMode="auto">
            <a:xfrm>
              <a:off x="2627784" y="4530014"/>
              <a:ext cx="146268" cy="152400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tx2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tx2">
                    <a:lumMod val="60000"/>
                    <a:lumOff val="40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/>
          </p:spPr>
          <p:txBody>
            <a:bodyPr lIns="180000" tIns="0" bIns="0"/>
            <a:lstStyle/>
            <a:p>
              <a:pPr marL="342900" indent="-342900" fontAlgn="auto">
                <a:spcBef>
                  <a:spcPts val="450"/>
                </a:spcBef>
                <a:spcAft>
                  <a:spcPts val="300"/>
                </a:spcAft>
                <a:defRPr/>
              </a:pPr>
              <a:endParaRPr kumimoji="0" lang="ko-KR" altLang="en-US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71" name="부제목 4"/>
            <p:cNvSpPr txBox="1">
              <a:spLocks/>
            </p:cNvSpPr>
            <p:nvPr/>
          </p:nvSpPr>
          <p:spPr bwMode="auto">
            <a:xfrm>
              <a:off x="2627784" y="5004792"/>
              <a:ext cx="146268" cy="152400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tx2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tx2">
                    <a:lumMod val="60000"/>
                    <a:lumOff val="40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/>
          </p:spPr>
          <p:txBody>
            <a:bodyPr lIns="180000" tIns="0" bIns="0"/>
            <a:lstStyle/>
            <a:p>
              <a:pPr marL="342900" indent="-342900" fontAlgn="auto">
                <a:spcBef>
                  <a:spcPts val="450"/>
                </a:spcBef>
                <a:spcAft>
                  <a:spcPts val="300"/>
                </a:spcAft>
                <a:defRPr/>
              </a:pPr>
              <a:endParaRPr kumimoji="0" lang="ko-KR" altLang="en-US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7171" name="_x223695352" descr="EMB000027c4be7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58" b="100000" l="0" r="99476">
                        <a14:foregroundMark x1="24607" y1="8712" x2="24607" y2="8712"/>
                        <a14:foregroundMark x1="40314" y1="84470" x2="40314" y2="84470"/>
                        <a14:foregroundMark x1="75916" y1="69318" x2="75916" y2="693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147" y="4373651"/>
            <a:ext cx="873957" cy="1088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4" name="그룹 56"/>
          <p:cNvGrpSpPr>
            <a:grpSpLocks/>
          </p:cNvGrpSpPr>
          <p:nvPr/>
        </p:nvGrpSpPr>
        <p:grpSpPr bwMode="auto">
          <a:xfrm>
            <a:off x="176517" y="5134446"/>
            <a:ext cx="8649580" cy="958850"/>
            <a:chOff x="176302" y="620688"/>
            <a:chExt cx="2681328" cy="958478"/>
          </a:xfrm>
        </p:grpSpPr>
        <p:grpSp>
          <p:nvGrpSpPr>
            <p:cNvPr id="75" name="그룹 57"/>
            <p:cNvGrpSpPr>
              <a:grpSpLocks/>
            </p:cNvGrpSpPr>
            <p:nvPr/>
          </p:nvGrpSpPr>
          <p:grpSpPr bwMode="auto">
            <a:xfrm>
              <a:off x="199553" y="620688"/>
              <a:ext cx="2658077" cy="958478"/>
              <a:chOff x="689787" y="869751"/>
              <a:chExt cx="2658077" cy="1028060"/>
            </a:xfrm>
          </p:grpSpPr>
          <p:sp>
            <p:nvSpPr>
              <p:cNvPr id="77" name="부제목 4"/>
              <p:cNvSpPr txBox="1">
                <a:spLocks/>
              </p:cNvSpPr>
              <p:nvPr/>
            </p:nvSpPr>
            <p:spPr>
              <a:xfrm>
                <a:off x="689787" y="1212964"/>
                <a:ext cx="2658077" cy="36004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effectLst/>
            </p:spPr>
            <p:txBody>
              <a:bodyPr lIns="180000" tIns="0" bIns="0"/>
              <a:lstStyle/>
              <a:p>
                <a:pPr marL="342900" indent="-342900" fontAlgn="auto">
                  <a:spcBef>
                    <a:spcPts val="450"/>
                  </a:spcBef>
                  <a:spcAft>
                    <a:spcPts val="300"/>
                  </a:spcAft>
                  <a:defRPr/>
                </a:pPr>
                <a:r>
                  <a:rPr lang="ko-KR" altLang="en-US" sz="2000" spc="-150" dirty="0" smtClean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88900" algn="ctr" rotWithShape="0">
                        <a:prstClr val="black">
                          <a:alpha val="40000"/>
                        </a:prst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생각해봅시다</a:t>
                </a:r>
                <a:r>
                  <a:rPr lang="en-US" altLang="ko-KR" sz="2000" spc="-150" dirty="0" smtClean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88900" algn="ctr" rotWithShape="0">
                        <a:prstClr val="black">
                          <a:alpha val="40000"/>
                        </a:prst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!</a:t>
                </a:r>
                <a:endParaRPr kumimoji="0" lang="ko-KR" altLang="en-US" sz="1600" spc="-150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88900" algn="ctr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pic>
            <p:nvPicPr>
              <p:cNvPr id="78" name="Picture 2" descr="C:\Users\Ju-im_mac\Desktop\그림7.png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733"/>
              <a:stretch>
                <a:fillRect/>
              </a:stretch>
            </p:blipFill>
            <p:spPr bwMode="auto">
              <a:xfrm>
                <a:off x="689787" y="869751"/>
                <a:ext cx="70575" cy="10280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6" name="직사각형 75"/>
            <p:cNvSpPr/>
            <p:nvPr/>
          </p:nvSpPr>
          <p:spPr>
            <a:xfrm flipH="1">
              <a:off x="176302" y="771441"/>
              <a:ext cx="14173" cy="66649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2267744" y="2791604"/>
            <a:ext cx="6800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재난적의료비</a:t>
            </a:r>
            <a:r>
              <a:rPr lang="en-US" altLang="ko-KR" sz="24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2400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본인부담환급금</a:t>
            </a:r>
            <a:r>
              <a:rPr lang="ko-KR" altLang="en-US" sz="24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 제도 안내</a:t>
            </a:r>
            <a:endParaRPr lang="ko-KR" altLang="en-US" sz="2400" spc="-15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46" name="그림 45" descr="symbol 0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946864" y="3010381"/>
            <a:ext cx="288925" cy="2889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9263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사각형 설명선 4"/>
          <p:cNvSpPr/>
          <p:nvPr/>
        </p:nvSpPr>
        <p:spPr>
          <a:xfrm>
            <a:off x="827584" y="667787"/>
            <a:ext cx="7488832" cy="3384376"/>
          </a:xfrm>
          <a:prstGeom prst="wedgeRoundRectCallout">
            <a:avLst>
              <a:gd name="adj1" fmla="val -32473"/>
              <a:gd name="adj2" fmla="val 56945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322978152" descr="EMB000027c4bf4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945" b="73926" l="9961" r="89844">
                        <a14:foregroundMark x1="32520" y1="28906" x2="32520" y2="28906"/>
                        <a14:foregroundMark x1="32227" y1="22852" x2="32227" y2="22852"/>
                        <a14:foregroundMark x1="55566" y1="23730" x2="55566" y2="23730"/>
                        <a14:foregroundMark x1="57715" y1="28711" x2="57715" y2="28711"/>
                        <a14:foregroundMark x1="50977" y1="36523" x2="50977" y2="36523"/>
                        <a14:foregroundMark x1="46191" y1="35449" x2="46191" y2="35449"/>
                        <a14:foregroundMark x1="25293" y1="40918" x2="25293" y2="40918"/>
                        <a14:foregroundMark x1="79785" y1="70117" x2="79785" y2="70117"/>
                        <a14:foregroundMark x1="72363" y1="67480" x2="72363" y2="67480"/>
                        <a14:foregroundMark x1="48340" y1="61816" x2="48340" y2="61816"/>
                        <a14:foregroundMark x1="55566" y1="60938" x2="55566" y2="60938"/>
                        <a14:foregroundMark x1="31836" y1="60742" x2="31836" y2="60742"/>
                        <a14:foregroundMark x1="27930" y1="60547" x2="27930" y2="60547"/>
                        <a14:foregroundMark x1="20703" y1="60059" x2="20703" y2="60059"/>
                        <a14:foregroundMark x1="60208" y1="47984" x2="60208" y2="47984"/>
                        <a14:foregroundMark x1="62549" y1="50325" x2="62549" y2="50325"/>
                        <a14:foregroundMark x1="57607" y1="41873" x2="57607" y2="41873"/>
                        <a14:foregroundMark x1="36151" y1="52666" x2="36151" y2="52666"/>
                        <a14:foregroundMark x1="34070" y1="48635" x2="34070" y2="48635"/>
                        <a14:foregroundMark x1="34070" y1="44993" x2="34070" y2="44993"/>
                        <a14:foregroundMark x1="55007" y1="47074" x2="55007" y2="47074"/>
                        <a14:foregroundMark x1="62029" y1="48895" x2="62029" y2="48895"/>
                        <a14:foregroundMark x1="60858" y1="46814" x2="60858" y2="46814"/>
                        <a14:foregroundMark x1="13591" y1="69671" x2="13591" y2="69671"/>
                        <a14:foregroundMark x1="14449" y1="68240" x2="14449" y2="68240"/>
                        <a14:foregroundMark x1="15308" y1="67096" x2="15308" y2="670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329" b="23166"/>
          <a:stretch/>
        </p:blipFill>
        <p:spPr bwMode="auto">
          <a:xfrm>
            <a:off x="323528" y="4446920"/>
            <a:ext cx="2910428" cy="1819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1043608" y="836712"/>
            <a:ext cx="738031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이○○님의 보호자 김○○</a:t>
            </a:r>
            <a:r>
              <a:rPr lang="en-US" altLang="ko-KR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시각장애 </a:t>
            </a:r>
            <a:r>
              <a:rPr lang="en-US" altLang="ko-KR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급</a:t>
            </a:r>
            <a:r>
              <a:rPr lang="en-US" altLang="ko-KR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님은</a:t>
            </a:r>
            <a:r>
              <a:rPr lang="en-US" altLang="ko-KR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,</a:t>
            </a:r>
          </a:p>
          <a:p>
            <a:pPr algn="ctr" fontAlgn="base">
              <a:lnSpc>
                <a:spcPct val="150000"/>
              </a:lnSpc>
            </a:pPr>
            <a:r>
              <a:rPr lang="ko-KR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이번 건강검진이 생애 </a:t>
            </a:r>
            <a:r>
              <a:rPr lang="ko-KR" altLang="en-US" sz="2200" dirty="0" smtClean="0">
                <a:solidFill>
                  <a:srgbClr val="558ED5"/>
                </a:solidFill>
                <a:latin typeface="HY울릉도M" pitchFamily="18" charset="-127"/>
                <a:ea typeface="HY울릉도M" pitchFamily="18" charset="-127"/>
              </a:rPr>
              <a:t>가장 소중한 검진</a:t>
            </a:r>
            <a:r>
              <a:rPr lang="ko-KR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이었다고 합니다</a:t>
            </a:r>
            <a:r>
              <a:rPr lang="en-US" altLang="ko-KR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.</a:t>
            </a:r>
          </a:p>
          <a:p>
            <a:pPr algn="ctr" fontAlgn="base">
              <a:lnSpc>
                <a:spcPct val="150000"/>
              </a:lnSpc>
            </a:pPr>
            <a:r>
              <a:rPr lang="ko-KR" alt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이○○</a:t>
            </a:r>
            <a:r>
              <a:rPr lang="ko-KR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님이 조기 검진을 받지 못하였다면</a:t>
            </a:r>
            <a:r>
              <a:rPr lang="en-US" altLang="ko-KR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</a:p>
          <a:p>
            <a:pPr algn="ctr" fontAlgn="base">
              <a:lnSpc>
                <a:spcPct val="150000"/>
              </a:lnSpc>
            </a:pPr>
            <a:r>
              <a:rPr lang="en-US" altLang="ko-KR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r>
              <a:rPr lang="ko-KR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개월 밖에 살지 못 했을 것이라는 의사의 말에</a:t>
            </a:r>
            <a:r>
              <a:rPr lang="en-US" altLang="ko-KR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… </a:t>
            </a:r>
          </a:p>
          <a:p>
            <a:pPr algn="ctr" fontAlgn="base">
              <a:lnSpc>
                <a:spcPct val="150000"/>
              </a:lnSpc>
            </a:pPr>
            <a:r>
              <a:rPr lang="en-US" altLang="ko-KR" sz="2200" dirty="0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“</a:t>
            </a:r>
            <a:r>
              <a:rPr lang="ko-KR" altLang="en-US" sz="2200" dirty="0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공단의 장애인 검진도우미 제도</a:t>
            </a:r>
            <a:r>
              <a:rPr lang="en-US" altLang="ko-KR" sz="2200" dirty="0" smtClean="0">
                <a:solidFill>
                  <a:srgbClr val="FF3300"/>
                </a:solidFill>
                <a:latin typeface="HY울릉도M" pitchFamily="18" charset="-127"/>
                <a:ea typeface="HY울릉도M" pitchFamily="18" charset="-127"/>
              </a:rPr>
              <a:t>”</a:t>
            </a:r>
            <a:r>
              <a:rPr lang="ko-KR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가 </a:t>
            </a:r>
            <a:endParaRPr lang="en-US" altLang="ko-KR" sz="22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 fontAlgn="base">
              <a:lnSpc>
                <a:spcPct val="150000"/>
              </a:lnSpc>
            </a:pPr>
            <a:r>
              <a:rPr lang="ko-KR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정말 고맙고 큰 선물이라고 하셨습니다</a:t>
            </a:r>
            <a:r>
              <a:rPr lang="en-US" altLang="ko-KR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</a:rPr>
              <a:t>. 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2267744" y="6363134"/>
            <a:ext cx="6876256" cy="422275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9" name="Picture 7" descr="E:\20120308_개인\감\ci(검정)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456" y="6381328"/>
            <a:ext cx="392112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6135444" y="6389947"/>
            <a:ext cx="2542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solidFill>
                  <a:srgbClr val="C96B69"/>
                </a:solidFill>
                <a:latin typeface="한컴 쿨재즈 B" pitchFamily="18" charset="-127"/>
                <a:ea typeface="한컴 쿨재즈 B" pitchFamily="18" charset="-127"/>
              </a:rPr>
              <a:t>시각장애인 건강검진 지원</a:t>
            </a:r>
            <a:endParaRPr lang="ko-KR" altLang="en-US" sz="2400" b="1" dirty="0">
              <a:latin typeface="한컴 쿨재즈 B" pitchFamily="18" charset="-127"/>
              <a:ea typeface="한컴 쿨재즈 B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" y="6359492"/>
            <a:ext cx="2230438" cy="433150"/>
          </a:xfrm>
          <a:prstGeom prst="rect">
            <a:avLst/>
          </a:prstGeom>
          <a:solidFill>
            <a:schemeClr val="bg1">
              <a:lumMod val="8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12" name="그룹 138"/>
          <p:cNvGrpSpPr>
            <a:grpSpLocks/>
          </p:cNvGrpSpPr>
          <p:nvPr/>
        </p:nvGrpSpPr>
        <p:grpSpPr bwMode="auto">
          <a:xfrm>
            <a:off x="179379" y="6379233"/>
            <a:ext cx="3940436" cy="506151"/>
            <a:chOff x="4994905" y="992387"/>
            <a:chExt cx="3940165" cy="506394"/>
          </a:xfrm>
        </p:grpSpPr>
        <p:sp>
          <p:nvSpPr>
            <p:cNvPr id="13" name="TextBox 19"/>
            <p:cNvSpPr txBox="1">
              <a:spLocks noChangeArrowheads="1"/>
            </p:cNvSpPr>
            <p:nvPr/>
          </p:nvSpPr>
          <p:spPr bwMode="auto">
            <a:xfrm>
              <a:off x="5053519" y="1020131"/>
              <a:ext cx="2029606" cy="36950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Aft>
                  <a:spcPts val="300"/>
                </a:spcAft>
                <a:defRPr/>
              </a:pPr>
              <a:r>
                <a:rPr lang="ko-KR" altLang="en-US" dirty="0" smtClean="0">
                  <a:ln>
                    <a:solidFill>
                      <a:schemeClr val="tx1">
                        <a:alpha val="70000"/>
                      </a:schemeClr>
                    </a:solidFill>
                  </a:ln>
                  <a:solidFill>
                    <a:srgbClr val="000000"/>
                  </a:solidFill>
                  <a:latin typeface="HY헤드라인M" pitchFamily="18" charset="-127"/>
                  <a:ea typeface="HY헤드라인M" pitchFamily="18" charset="-127"/>
                </a:rPr>
                <a:t>사업추진결과</a:t>
              </a:r>
              <a:endParaRPr lang="ko-KR" altLang="en-US" sz="1400" dirty="0" smtClean="0">
                <a:ln>
                  <a:solidFill>
                    <a:schemeClr val="tx1">
                      <a:alpha val="70000"/>
                    </a:schemeClr>
                  </a:solidFill>
                </a:ln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4" name="TextBox 34"/>
            <p:cNvSpPr txBox="1">
              <a:spLocks noChangeArrowheads="1"/>
            </p:cNvSpPr>
            <p:nvPr/>
          </p:nvSpPr>
          <p:spPr bwMode="auto">
            <a:xfrm>
              <a:off x="6990383" y="1284468"/>
              <a:ext cx="1944687" cy="21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spcAft>
                  <a:spcPts val="300"/>
                </a:spcAft>
              </a:pPr>
              <a:r>
                <a:rPr lang="en-US" altLang="ko-KR" sz="800" dirty="0">
                  <a:solidFill>
                    <a:srgbClr val="7F7F7F"/>
                  </a:solidFill>
                  <a:latin typeface="Britannic Bold" pitchFamily="34" charset="0"/>
                  <a:ea typeface="굴림체" pitchFamily="49" charset="-127"/>
                </a:rPr>
                <a:t>National Health Insurance Service</a:t>
              </a:r>
              <a:endParaRPr lang="ko-KR" altLang="en-US" sz="800" dirty="0">
                <a:solidFill>
                  <a:srgbClr val="7F7F7F"/>
                </a:solidFill>
                <a:latin typeface="Britannic Bold" pitchFamily="34" charset="0"/>
                <a:ea typeface="굴림체" pitchFamily="49" charset="-127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4994905" y="992387"/>
              <a:ext cx="45719" cy="414000"/>
            </a:xfrm>
            <a:prstGeom prst="rect">
              <a:avLst/>
            </a:prstGeom>
            <a:gradFill flip="none" rotWithShape="1">
              <a:gsLst>
                <a:gs pos="0">
                  <a:srgbClr val="FF3300">
                    <a:tint val="66000"/>
                    <a:satMod val="160000"/>
                  </a:srgbClr>
                </a:gs>
                <a:gs pos="50000">
                  <a:srgbClr val="FF3300">
                    <a:tint val="44500"/>
                    <a:satMod val="160000"/>
                  </a:srgbClr>
                </a:gs>
                <a:gs pos="100000">
                  <a:srgbClr val="FF3300">
                    <a:tint val="23500"/>
                    <a:satMod val="160000"/>
                  </a:srgb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cxnSp>
          <p:nvCxnSpPr>
            <p:cNvPr id="16" name="직선 연결선 15"/>
            <p:cNvCxnSpPr/>
            <p:nvPr/>
          </p:nvCxnSpPr>
          <p:spPr>
            <a:xfrm>
              <a:off x="4999666" y="1426696"/>
              <a:ext cx="204614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직사각형 16"/>
          <p:cNvSpPr/>
          <p:nvPr/>
        </p:nvSpPr>
        <p:spPr>
          <a:xfrm>
            <a:off x="169854" y="6093296"/>
            <a:ext cx="8974146" cy="216024"/>
          </a:xfrm>
          <a:prstGeom prst="re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665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_x222770200" descr="EMB0000474c06a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9" t="18797" r="16049" b="32021"/>
          <a:stretch>
            <a:fillRect/>
          </a:stretch>
        </p:blipFill>
        <p:spPr bwMode="auto">
          <a:xfrm>
            <a:off x="2843808" y="2019701"/>
            <a:ext cx="3456384" cy="320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user\Desktop\부산지역본부(지사)\건보 건강검진-일러스트-5단-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0166" b="96888" l="15729" r="51573">
                        <a14:foregroundMark x1="18208" y1="81743" x2="18208" y2="81743"/>
                        <a14:foregroundMark x1="18017" y1="84232" x2="18017" y2="84232"/>
                        <a14:foregroundMark x1="19638" y1="91494" x2="19638" y2="91494"/>
                        <a14:foregroundMark x1="20591" y1="92531" x2="20591" y2="92531"/>
                        <a14:foregroundMark x1="19638" y1="94813" x2="19638" y2="94813"/>
                        <a14:foregroundMark x1="20591" y1="89627" x2="20400" y2="91494"/>
                        <a14:foregroundMark x1="19542" y1="93361" x2="19542" y2="93361"/>
                        <a14:foregroundMark x1="19256" y1="95643" x2="19256" y2="95643"/>
                        <a14:foregroundMark x1="50238" y1="72822" x2="50238" y2="72822"/>
                        <a14:foregroundMark x1="21830" y1="65560" x2="21830" y2="65560"/>
                        <a14:foregroundMark x1="22021" y1="78631" x2="22021" y2="78631"/>
                        <a14:foregroundMark x1="27836" y1="93361" x2="27836" y2="93361"/>
                        <a14:foregroundMark x1="29457" y1="93776" x2="29457" y2="93776"/>
                        <a14:foregroundMark x1="42040" y1="93361" x2="42040" y2="93361"/>
                        <a14:foregroundMark x1="43184" y1="92116" x2="43184" y2="92116"/>
                        <a14:foregroundMark x1="43947" y1="92324" x2="43947" y2="92324"/>
                        <a14:foregroundMark x1="44423" y1="92116" x2="44423" y2="92116"/>
                        <a14:foregroundMark x1="41563" y1="95228" x2="41563" y2="95228"/>
                        <a14:foregroundMark x1="27931" y1="95436" x2="27931" y2="95436"/>
                        <a14:foregroundMark x1="30124" y1="95021" x2="30124" y2="95021"/>
                        <a14:backgroundMark x1="16683" y1="66598" x2="16683" y2="66598"/>
                        <a14:backgroundMark x1="24118" y1="64108" x2="24118" y2="64108"/>
                        <a14:backgroundMark x1="31268" y1="64108" x2="31554" y2="63900"/>
                        <a14:backgroundMark x1="44900" y1="64108" x2="44900" y2="64108"/>
                        <a14:backgroundMark x1="49952" y1="90664" x2="49952" y2="90664"/>
                        <a14:backgroundMark x1="44519" y1="95021" x2="44519" y2="95021"/>
                        <a14:backgroundMark x1="17541" y1="90871" x2="17541" y2="90871"/>
                        <a14:backgroundMark x1="22593" y1="85685" x2="22593" y2="856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57" t="58761" r="33465" b="1505"/>
          <a:stretch/>
        </p:blipFill>
        <p:spPr bwMode="auto">
          <a:xfrm>
            <a:off x="1243603" y="4005064"/>
            <a:ext cx="7216829" cy="2185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012112" y="836712"/>
            <a:ext cx="3272050" cy="9499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3600" b="1" spc="-150" dirty="0" smtClean="0">
                <a:solidFill>
                  <a:srgbClr val="558ED5"/>
                </a:solidFill>
                <a:latin typeface="HY울릉도M" pitchFamily="18" charset="-127"/>
                <a:ea typeface="HY울릉도M" pitchFamily="18" charset="-127"/>
              </a:rPr>
              <a:t>모두</a:t>
            </a:r>
            <a:r>
              <a:rPr lang="en-US" altLang="ko-KR" sz="24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4400" spc="-15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안녕히</a:t>
            </a:r>
            <a:r>
              <a:rPr lang="en-US" altLang="ko-KR" sz="4400" spc="-15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~</a:t>
            </a:r>
            <a:endParaRPr lang="ko-KR" altLang="en-US" sz="2400" spc="-15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0660" y="2492896"/>
            <a:ext cx="7701147" cy="7160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3200" dirty="0" smtClean="0">
                <a:latin typeface="HY울릉도M" pitchFamily="18" charset="-127"/>
                <a:ea typeface="HY울릉도M" pitchFamily="18" charset="-127"/>
              </a:rPr>
              <a:t>국가건강검진이 국민의 건강을 지킵니다</a:t>
            </a:r>
            <a:r>
              <a:rPr lang="en-US" altLang="ko-KR" sz="3200" dirty="0" smtClean="0">
                <a:latin typeface="HY울릉도M" pitchFamily="18" charset="-127"/>
                <a:ea typeface="HY울릉도M" pitchFamily="18" charset="-127"/>
              </a:rPr>
              <a:t>.</a:t>
            </a:r>
            <a:endParaRPr lang="ko-KR" altLang="en-US" sz="32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2" name="Picture 10" descr="정부 3.0">
            <a:hlinkClick r:id="rId5" tooltip="정부 3.0 새창열기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823"/>
            <a:ext cx="1000125" cy="46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_x223265824" descr="EMB0000474c06b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207" y="71982"/>
            <a:ext cx="1223289" cy="774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060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복합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1383</TotalTime>
  <Words>685</Words>
  <Application>Microsoft Office PowerPoint</Application>
  <PresentationFormat>화면 슬라이드 쇼(4:3)</PresentationFormat>
  <Paragraphs>139</Paragraphs>
  <Slides>13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Office 테마</vt:lpstr>
      <vt:lpstr>“고마워요. 그리고 감사해요”  시각장애인 건강검진 지원사업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.</dc:title>
  <dc:creator>user</dc:creator>
  <cp:lastModifiedBy>user</cp:lastModifiedBy>
  <cp:revision>130</cp:revision>
  <cp:lastPrinted>2016-11-24T03:01:41Z</cp:lastPrinted>
  <dcterms:created xsi:type="dcterms:W3CDTF">2016-11-21T00:49:22Z</dcterms:created>
  <dcterms:modified xsi:type="dcterms:W3CDTF">2016-11-25T05:01:44Z</dcterms:modified>
</cp:coreProperties>
</file>