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452" r:id="rId2"/>
    <p:sldId id="453" r:id="rId3"/>
    <p:sldId id="454" r:id="rId4"/>
    <p:sldId id="455" r:id="rId5"/>
    <p:sldId id="462" r:id="rId6"/>
    <p:sldId id="483" r:id="rId7"/>
    <p:sldId id="477" r:id="rId8"/>
    <p:sldId id="478" r:id="rId9"/>
    <p:sldId id="485" r:id="rId10"/>
    <p:sldId id="479" r:id="rId11"/>
    <p:sldId id="486" r:id="rId12"/>
    <p:sldId id="480" r:id="rId13"/>
    <p:sldId id="482" r:id="rId14"/>
    <p:sldId id="458" r:id="rId15"/>
    <p:sldId id="473" r:id="rId16"/>
    <p:sldId id="474" r:id="rId17"/>
  </p:sldIdLst>
  <p:sldSz cx="9144000" cy="6858000" type="screen4x3"/>
  <p:notesSz cx="9926638" cy="6797675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1" hangingPunct="1">
      <a:defRPr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6600"/>
    <a:srgbClr val="FFCC00"/>
    <a:srgbClr val="FF3399"/>
    <a:srgbClr val="FF00FF"/>
    <a:srgbClr val="0066FF"/>
    <a:srgbClr val="FFFF00"/>
    <a:srgbClr val="6600CC"/>
    <a:srgbClr val="0000FF"/>
    <a:srgbClr val="F13F0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>
        <c:manualLayout>
          <c:layoutTarget val="inner"/>
          <c:xMode val="edge"/>
          <c:yMode val="edge"/>
          <c:x val="0.17470611864050853"/>
          <c:y val="0"/>
          <c:w val="0.68058138411236857"/>
          <c:h val="0.96457526862824861"/>
        </c:manualLayout>
      </c:layout>
      <c:doughnut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판매</c:v>
                </c:pt>
              </c:strCache>
            </c:strRef>
          </c:tx>
          <c:spPr>
            <a:effectLst>
              <a:outerShdw blurRad="50800" dist="50800" dir="5400000" algn="ctr" rotWithShape="0">
                <a:schemeClr val="bg1"/>
              </a:outerShdw>
            </a:effectLst>
            <a:scene3d>
              <a:camera prst="orthographicFront"/>
              <a:lightRig rig="threePt" dir="t"/>
            </a:scene3d>
            <a:sp3d prstMaterial="flat">
              <a:bevelT/>
            </a:sp3d>
          </c:spPr>
          <c:dPt>
            <c:idx val="0"/>
            <c:spPr>
              <a:solidFill>
                <a:srgbClr val="FF6600">
                  <a:alpha val="49804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/>
              </a:sp3d>
            </c:spPr>
          </c:dPt>
          <c:dPt>
            <c:idx val="1"/>
            <c:spPr>
              <a:solidFill>
                <a:srgbClr val="0066FF">
                  <a:alpha val="49804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/>
              </a:sp3d>
            </c:spPr>
          </c:dPt>
          <c:dPt>
            <c:idx val="2"/>
            <c:spPr>
              <a:solidFill>
                <a:srgbClr val="FF3399">
                  <a:alpha val="49804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/>
              </a:sp3d>
            </c:spPr>
          </c:dPt>
          <c:dPt>
            <c:idx val="3"/>
            <c:spPr>
              <a:solidFill>
                <a:srgbClr val="FFFF00">
                  <a:alpha val="49804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/>
              </a:sp3d>
            </c:spPr>
          </c:dPt>
          <c:dPt>
            <c:idx val="4"/>
            <c:spPr>
              <a:solidFill>
                <a:srgbClr val="008000">
                  <a:alpha val="49804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 prstMaterial="flat">
                <a:bevelT/>
              </a:sp3d>
            </c:spPr>
          </c:dPt>
          <c:cat>
            <c:strRef>
              <c:f>'Sheet1'!$A$2:$A$6</c:f>
              <c:strCache>
                <c:ptCount val="5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  <c:pt idx="4">
                  <c:v>5분기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</c:numCache>
            </c:numRef>
          </c:val>
        </c:ser>
        <c:firstSliceAng val="0"/>
        <c:holeSize val="35"/>
      </c:doughnutChart>
    </c:plotArea>
    <c:plotVisOnly val="1"/>
  </c:chart>
  <c:spPr>
    <a:ln w="3175">
      <a:noFill/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 sz="1800"/>
      </a:pPr>
      <a:endParaRPr lang="ko-KR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89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124" y="0"/>
            <a:ext cx="430289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219"/>
            <a:ext cx="430289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124" y="6456219"/>
            <a:ext cx="430289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fld id="{A6CD1031-BC49-4C7E-94C6-E1AAE6E545E7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89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124" y="0"/>
            <a:ext cx="430289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1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1854" y="3228897"/>
            <a:ext cx="7942932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61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219"/>
            <a:ext cx="4302894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61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124" y="6456219"/>
            <a:ext cx="430289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58" tIns="45729" rIns="91458" bIns="45729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ea typeface="굴림" pitchFamily="50" charset="-127"/>
              </a:defRPr>
            </a:lvl1pPr>
          </a:lstStyle>
          <a:p>
            <a:fld id="{E51C65EF-7881-4C32-BF05-F5A7D847AEFE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ko-KR" altLang="en-US" smtClean="0"/>
              <a:t>목차는 다음과 같습니다</a:t>
            </a:r>
            <a:r>
              <a:rPr lang="en-US" altLang="ko-KR" smtClean="0"/>
              <a:t>.</a:t>
            </a:r>
            <a:endParaRPr lang="ko-KR" altLang="en-US" smtClean="0"/>
          </a:p>
        </p:txBody>
      </p:sp>
      <p:sp>
        <p:nvSpPr>
          <p:cNvPr id="235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9E67A3-E12E-415D-9FBA-8777E15233AF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gradFill rotWithShape="0">
          <a:gsLst>
            <a:gs pos="0">
              <a:srgbClr val="DDDDDD"/>
            </a:gs>
            <a:gs pos="100000">
              <a:srgbClr val="DDDDDD">
                <a:gamma/>
                <a:tint val="9020"/>
                <a:invGamma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641" name="Rectangle 1441"/>
          <p:cNvSpPr>
            <a:spLocks noChangeArrowheads="1"/>
          </p:cNvSpPr>
          <p:nvPr/>
        </p:nvSpPr>
        <p:spPr bwMode="gray">
          <a:xfrm>
            <a:off x="685800" y="1098550"/>
            <a:ext cx="8458200" cy="954088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73725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6632" name="Oval 1432"/>
          <p:cNvSpPr>
            <a:spLocks noChangeArrowheads="1"/>
          </p:cNvSpPr>
          <p:nvPr/>
        </p:nvSpPr>
        <p:spPr bwMode="gray">
          <a:xfrm>
            <a:off x="7802563" y="6443663"/>
            <a:ext cx="152400" cy="152400"/>
          </a:xfrm>
          <a:prstGeom prst="ellipse">
            <a:avLst/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6633" name="Oval 1433"/>
          <p:cNvSpPr>
            <a:spLocks noChangeArrowheads="1"/>
          </p:cNvSpPr>
          <p:nvPr/>
        </p:nvSpPr>
        <p:spPr bwMode="gray">
          <a:xfrm>
            <a:off x="8023225" y="6443663"/>
            <a:ext cx="152400" cy="152400"/>
          </a:xfrm>
          <a:prstGeom prst="ellipse">
            <a:avLst/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6634" name="Oval 1434"/>
          <p:cNvSpPr>
            <a:spLocks noChangeArrowheads="1"/>
          </p:cNvSpPr>
          <p:nvPr/>
        </p:nvSpPr>
        <p:spPr bwMode="gray">
          <a:xfrm>
            <a:off x="8251825" y="6443663"/>
            <a:ext cx="152400" cy="152400"/>
          </a:xfrm>
          <a:prstGeom prst="ellipse">
            <a:avLst/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6635" name="Oval 1435"/>
          <p:cNvSpPr>
            <a:spLocks noChangeArrowheads="1"/>
          </p:cNvSpPr>
          <p:nvPr/>
        </p:nvSpPr>
        <p:spPr bwMode="gray">
          <a:xfrm>
            <a:off x="8480425" y="6443663"/>
            <a:ext cx="152400" cy="152400"/>
          </a:xfrm>
          <a:prstGeom prst="ellipse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36636" name="Text Box 1436"/>
          <p:cNvSpPr txBox="1">
            <a:spLocks noChangeArrowheads="1"/>
          </p:cNvSpPr>
          <p:nvPr/>
        </p:nvSpPr>
        <p:spPr bwMode="auto">
          <a:xfrm>
            <a:off x="5459413" y="6378575"/>
            <a:ext cx="2378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200">
                <a:ea typeface="굴림" pitchFamily="50" charset="-127"/>
              </a:rPr>
              <a:t>Your company slogan in here</a:t>
            </a:r>
          </a:p>
        </p:txBody>
      </p:sp>
      <p:pic>
        <p:nvPicPr>
          <p:cNvPr id="436637" name="Picture 1437" descr="fin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3863" y="5227638"/>
            <a:ext cx="917575" cy="981075"/>
          </a:xfrm>
          <a:prstGeom prst="rect">
            <a:avLst/>
          </a:prstGeom>
          <a:noFill/>
        </p:spPr>
      </p:pic>
      <p:pic>
        <p:nvPicPr>
          <p:cNvPr id="436638" name="Picture 1438" descr="fin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3163" y="5305425"/>
            <a:ext cx="1431925" cy="949325"/>
          </a:xfrm>
          <a:prstGeom prst="rect">
            <a:avLst/>
          </a:prstGeom>
          <a:noFill/>
        </p:spPr>
      </p:pic>
      <p:pic>
        <p:nvPicPr>
          <p:cNvPr id="436639" name="Picture 1439" descr="fin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99350" y="5253038"/>
            <a:ext cx="1190625" cy="974725"/>
          </a:xfrm>
          <a:prstGeom prst="rect">
            <a:avLst/>
          </a:prstGeom>
          <a:noFill/>
        </p:spPr>
      </p:pic>
      <p:pic>
        <p:nvPicPr>
          <p:cNvPr id="436640" name="Picture 1440" descr="fin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725" y="1838325"/>
            <a:ext cx="3670300" cy="501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798941-800E-4DE7-80B4-22746D4552EE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FFDB06-5F71-478F-B6E9-C64126548EDB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287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E47051A-F2EE-4DFE-8993-F932EB6635E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8D671B9-0CA6-473F-AFA4-D9F8F9F412A2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8BF735-6184-4588-B116-3A68CDB6EA7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6BFCDFA-ED42-4D95-B25F-AE516C15F6C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5C12AA1-060E-4CEF-A7C7-0635701B63A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0A89CB-551D-4BFC-82EF-45AF1B1AA020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A10A604-4803-47F2-B05F-ABEDCBC0F8D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40513" y="68263"/>
            <a:ext cx="2078037" cy="5786437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06400" y="68263"/>
            <a:ext cx="6081713" cy="57864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8BD9B9-F4FB-434E-ABEA-2D079D27DE76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HANA\바탕 화면\Untitled-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94" name="Rectangle 466"/>
          <p:cNvSpPr>
            <a:spLocks noChangeArrowheads="1"/>
          </p:cNvSpPr>
          <p:nvPr/>
        </p:nvSpPr>
        <p:spPr bwMode="gray">
          <a:xfrm>
            <a:off x="0" y="0"/>
            <a:ext cx="9144000" cy="1679575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shade val="84706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95" name="Line 467"/>
          <p:cNvSpPr>
            <a:spLocks noChangeShapeType="1"/>
          </p:cNvSpPr>
          <p:nvPr/>
        </p:nvSpPr>
        <p:spPr bwMode="auto">
          <a:xfrm flipV="1">
            <a:off x="468313" y="952500"/>
            <a:ext cx="8229600" cy="20638"/>
          </a:xfrm>
          <a:prstGeom prst="line">
            <a:avLst/>
          </a:prstGeom>
          <a:noFill/>
          <a:ln w="34925" cap="rnd">
            <a:solidFill>
              <a:schemeClr val="tx2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89" name="Oval 461"/>
          <p:cNvSpPr>
            <a:spLocks noChangeArrowheads="1"/>
          </p:cNvSpPr>
          <p:nvPr/>
        </p:nvSpPr>
        <p:spPr bwMode="gray">
          <a:xfrm>
            <a:off x="7802563" y="6443663"/>
            <a:ext cx="152400" cy="152400"/>
          </a:xfrm>
          <a:prstGeom prst="ellipse">
            <a:avLst/>
          </a:prstGeom>
          <a:solidFill>
            <a:schemeClr val="fol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90" name="Oval 462"/>
          <p:cNvSpPr>
            <a:spLocks noChangeArrowheads="1"/>
          </p:cNvSpPr>
          <p:nvPr/>
        </p:nvSpPr>
        <p:spPr bwMode="gray">
          <a:xfrm>
            <a:off x="8023225" y="6443663"/>
            <a:ext cx="152400" cy="152400"/>
          </a:xfrm>
          <a:prstGeom prst="ellipse">
            <a:avLst/>
          </a:prstGeom>
          <a:solidFill>
            <a:schemeClr val="hlink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91" name="Oval 463"/>
          <p:cNvSpPr>
            <a:spLocks noChangeArrowheads="1"/>
          </p:cNvSpPr>
          <p:nvPr/>
        </p:nvSpPr>
        <p:spPr bwMode="gray">
          <a:xfrm>
            <a:off x="8251825" y="6443663"/>
            <a:ext cx="152400" cy="152400"/>
          </a:xfrm>
          <a:prstGeom prst="ellipse">
            <a:avLst/>
          </a:prstGeom>
          <a:solidFill>
            <a:schemeClr val="accent2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92" name="Oval 464"/>
          <p:cNvSpPr>
            <a:spLocks noChangeArrowheads="1"/>
          </p:cNvSpPr>
          <p:nvPr/>
        </p:nvSpPr>
        <p:spPr bwMode="gray">
          <a:xfrm>
            <a:off x="8480425" y="6443663"/>
            <a:ext cx="152400" cy="152400"/>
          </a:xfrm>
          <a:prstGeom prst="ellipse">
            <a:avLst/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50993" name="Text Box 465"/>
          <p:cNvSpPr txBox="1">
            <a:spLocks noChangeArrowheads="1"/>
          </p:cNvSpPr>
          <p:nvPr/>
        </p:nvSpPr>
        <p:spPr bwMode="auto">
          <a:xfrm>
            <a:off x="5459413" y="6378575"/>
            <a:ext cx="237807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200">
                <a:ea typeface="굴림" pitchFamily="50" charset="-127"/>
              </a:rPr>
              <a:t>Your company slogan in here</a:t>
            </a:r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287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sp>
        <p:nvSpPr>
          <p:cNvPr id="150834" name="Rectangle 306"/>
          <p:cNvSpPr>
            <a:spLocks noChangeArrowheads="1"/>
          </p:cNvSpPr>
          <p:nvPr/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altLang="ko-KR" sz="1400" b="0">
              <a:ea typeface="굴림" pitchFamily="50" charset="-127"/>
            </a:endParaRPr>
          </a:p>
        </p:txBody>
      </p:sp>
      <p:sp>
        <p:nvSpPr>
          <p:cNvPr id="150835" name="Rectangle 307"/>
          <p:cNvSpPr>
            <a:spLocks noChangeArrowheads="1"/>
          </p:cNvSpPr>
          <p:nvPr/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ko-KR" altLang="ko-KR" sz="1400" b="0"/>
          </a:p>
        </p:txBody>
      </p:sp>
      <p:sp>
        <p:nvSpPr>
          <p:cNvPr id="150954" name="Rectangle 426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50955" name="Rectangle 427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ea typeface="굴림" pitchFamily="50" charset="-127"/>
              </a:defRPr>
            </a:lvl1pPr>
          </a:lstStyle>
          <a:p>
            <a:fld id="{772BF4B2-8142-4509-A71F-1285366EA94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150833" name="Rectangle 305"/>
          <p:cNvSpPr>
            <a:spLocks noChangeArrowheads="1"/>
          </p:cNvSpPr>
          <p:nvPr/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/>
            <a:endParaRPr lang="en-US" altLang="ko-KR" sz="1400" b="0">
              <a:ea typeface="굴림" pitchFamily="50" charset="-127"/>
            </a:endParaRPr>
          </a:p>
        </p:txBody>
      </p:sp>
      <p:sp>
        <p:nvSpPr>
          <p:cNvPr id="150953" name="Rectangle 425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50987" name="Rectangle 459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68263"/>
            <a:ext cx="8312150" cy="94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C0C0C0">
                <a:alpha val="5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sp>
        <p:nvSpPr>
          <p:cNvPr id="150996" name="Text Box 468"/>
          <p:cNvSpPr txBox="1">
            <a:spLocks noChangeArrowheads="1"/>
          </p:cNvSpPr>
          <p:nvPr/>
        </p:nvSpPr>
        <p:spPr bwMode="auto">
          <a:xfrm>
            <a:off x="7050088" y="700088"/>
            <a:ext cx="1771650" cy="244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ko-KR" sz="1000" b="0">
                <a:ea typeface="굴림" pitchFamily="50" charset="-127"/>
              </a:rPr>
              <a:t>www.themegallery.com</a:t>
            </a:r>
          </a:p>
        </p:txBody>
      </p:sp>
      <p:pic>
        <p:nvPicPr>
          <p:cNvPr id="150998" name="Picture 470" descr="fine_04"/>
          <p:cNvPicPr>
            <a:picLocks noChangeAspect="1" noChangeArrowheads="1"/>
          </p:cNvPicPr>
          <p:nvPr/>
        </p:nvPicPr>
        <p:blipFill>
          <a:blip r:embed="rId19" cstate="print"/>
          <a:srcRect l="18016" b="12680"/>
          <a:stretch>
            <a:fillRect/>
          </a:stretch>
        </p:blipFill>
        <p:spPr bwMode="gray">
          <a:xfrm>
            <a:off x="0" y="1468438"/>
            <a:ext cx="7808913" cy="53895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4" r:id="rId13"/>
    <p:sldLayoutId id="2147483665" r:id="rId14"/>
    <p:sldLayoutId id="2147483666" r:id="rId15"/>
    <p:sldLayoutId id="2147483669" r:id="rId16"/>
    <p:sldLayoutId id="2147483670" r:id="rId1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4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–"/>
        <a:defRPr sz="2800">
          <a:solidFill>
            <a:schemeClr val="tx2"/>
          </a:solidFill>
          <a:latin typeface="+mn-lt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2"/>
          </a:solidFill>
          <a:latin typeface="+mn-lt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2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&#44060;&#49440;&#54876;&#46041;.pptx" TargetMode="Externa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44060;&#49440;&#54876;&#46041;.pptx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553207" y="796855"/>
            <a:ext cx="8308731" cy="5616575"/>
          </a:xfrm>
          <a:prstGeom prst="rect">
            <a:avLst/>
          </a:prstGeom>
          <a:solidFill>
            <a:schemeClr val="bg2">
              <a:alpha val="2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/>
          <a:lstStyle/>
          <a:p>
            <a:pPr>
              <a:defRPr/>
            </a:pPr>
            <a:endParaRPr lang="ko-KR" altLang="ko-KR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849745" y="5245783"/>
            <a:ext cx="7437336" cy="11099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3" tIns="45712" rIns="91423" bIns="45712">
            <a:spAutoFit/>
          </a:bodyPr>
          <a:lstStyle/>
          <a:p>
            <a:pPr algn="ctr">
              <a:lnSpc>
                <a:spcPct val="110000"/>
              </a:lnSpc>
              <a:defRPr/>
            </a:pPr>
            <a:r>
              <a:rPr lang="ko-KR" altLang="en-US" sz="32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가톨릭대학교 대전성모병원 </a:t>
            </a:r>
            <a:endParaRPr lang="en-US" altLang="ko-KR" sz="3200" dirty="0" smtClean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80808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10000"/>
              </a:lnSpc>
              <a:defRPr/>
            </a:pPr>
            <a:r>
              <a:rPr lang="ko-KR" altLang="en-US" sz="3200" dirty="0" err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호스피스팀</a:t>
            </a:r>
            <a:r>
              <a:rPr lang="ko-KR" altLang="en-US" sz="32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err="1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파트장</a:t>
            </a:r>
            <a:r>
              <a:rPr lang="ko-KR" altLang="en-US" sz="32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 김 수 정</a:t>
            </a:r>
            <a:endParaRPr lang="ko-KR" altLang="en-US" sz="32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808080"/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83577" y="1671638"/>
            <a:ext cx="8229600" cy="1143000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ko-KR" altLang="en-US" sz="32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기관과 자원봉사자의 </a:t>
            </a:r>
            <a:r>
              <a:rPr lang="en-US" altLang="ko-KR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Win-Win program</a:t>
            </a:r>
            <a:r>
              <a:rPr lang="ko-KR" altLang="en-US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을 통한 </a:t>
            </a:r>
            <a:r>
              <a:rPr lang="en-US" altLang="ko-KR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4000" dirty="0" smtClean="0">
                <a:solidFill>
                  <a:srgbClr val="FF33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호스피스자원봉사활동 활성화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400146" y="4025887"/>
            <a:ext cx="1825817" cy="4616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91423" tIns="45712" rIns="91423" bIns="45712">
            <a:spAutoFit/>
          </a:bodyPr>
          <a:lstStyle/>
          <a:p>
            <a:r>
              <a:rPr lang="en-US" altLang="ko-KR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808080"/>
                  </a:outerShdw>
                </a:effectLst>
              </a:rPr>
              <a:t>2012. 11. </a:t>
            </a:r>
            <a:endParaRPr lang="ko-KR" altLang="en-US" sz="2400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80808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val 29"/>
          <p:cNvSpPr>
            <a:spLocks noChangeArrowheads="1"/>
          </p:cNvSpPr>
          <p:nvPr/>
        </p:nvSpPr>
        <p:spPr bwMode="auto">
          <a:xfrm>
            <a:off x="3887788" y="2400300"/>
            <a:ext cx="1512887" cy="330200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5" name="Oval 30"/>
          <p:cNvSpPr>
            <a:spLocks noChangeArrowheads="1"/>
          </p:cNvSpPr>
          <p:nvPr/>
        </p:nvSpPr>
        <p:spPr bwMode="auto">
          <a:xfrm>
            <a:off x="3886200" y="1104900"/>
            <a:ext cx="1512888" cy="151288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6" name="Oval 31"/>
          <p:cNvSpPr>
            <a:spLocks noChangeArrowheads="1"/>
          </p:cNvSpPr>
          <p:nvPr/>
        </p:nvSpPr>
        <p:spPr bwMode="auto">
          <a:xfrm>
            <a:off x="4102100" y="1104900"/>
            <a:ext cx="1081088" cy="1008063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77" name="Oval 33"/>
          <p:cNvSpPr>
            <a:spLocks noChangeArrowheads="1"/>
          </p:cNvSpPr>
          <p:nvPr/>
        </p:nvSpPr>
        <p:spPr bwMode="auto">
          <a:xfrm>
            <a:off x="3024188" y="3224213"/>
            <a:ext cx="1512887" cy="330200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8" name="Oval 34"/>
          <p:cNvSpPr>
            <a:spLocks noChangeArrowheads="1"/>
          </p:cNvSpPr>
          <p:nvPr/>
        </p:nvSpPr>
        <p:spPr bwMode="auto">
          <a:xfrm>
            <a:off x="3022600" y="1928813"/>
            <a:ext cx="1512888" cy="1512887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79" name="Oval 35"/>
          <p:cNvSpPr>
            <a:spLocks noChangeArrowheads="1"/>
          </p:cNvSpPr>
          <p:nvPr/>
        </p:nvSpPr>
        <p:spPr bwMode="auto">
          <a:xfrm>
            <a:off x="3238500" y="1928813"/>
            <a:ext cx="1081088" cy="1008062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080" name="Oval 37"/>
          <p:cNvSpPr>
            <a:spLocks noChangeArrowheads="1"/>
          </p:cNvSpPr>
          <p:nvPr/>
        </p:nvSpPr>
        <p:spPr bwMode="auto">
          <a:xfrm>
            <a:off x="2087563" y="3987800"/>
            <a:ext cx="1512887" cy="330200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1" name="Oval 38"/>
          <p:cNvSpPr>
            <a:spLocks noChangeArrowheads="1"/>
          </p:cNvSpPr>
          <p:nvPr/>
        </p:nvSpPr>
        <p:spPr bwMode="auto">
          <a:xfrm>
            <a:off x="2085975" y="2692400"/>
            <a:ext cx="1512888" cy="151288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2" name="Oval 41"/>
          <p:cNvSpPr>
            <a:spLocks noChangeArrowheads="1"/>
          </p:cNvSpPr>
          <p:nvPr/>
        </p:nvSpPr>
        <p:spPr bwMode="auto">
          <a:xfrm>
            <a:off x="1223963" y="4778375"/>
            <a:ext cx="1512887" cy="330200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3" name="Oval 42"/>
          <p:cNvSpPr>
            <a:spLocks noChangeArrowheads="1"/>
          </p:cNvSpPr>
          <p:nvPr/>
        </p:nvSpPr>
        <p:spPr bwMode="auto">
          <a:xfrm>
            <a:off x="1222375" y="3482975"/>
            <a:ext cx="1512888" cy="1512888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4" name="Oval 43"/>
          <p:cNvSpPr>
            <a:spLocks noChangeArrowheads="1"/>
          </p:cNvSpPr>
          <p:nvPr/>
        </p:nvSpPr>
        <p:spPr bwMode="auto">
          <a:xfrm>
            <a:off x="1438275" y="3482975"/>
            <a:ext cx="1081088" cy="1008063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5" name="Oval 45"/>
          <p:cNvSpPr>
            <a:spLocks noChangeArrowheads="1"/>
          </p:cNvSpPr>
          <p:nvPr/>
        </p:nvSpPr>
        <p:spPr bwMode="auto">
          <a:xfrm>
            <a:off x="287338" y="5599113"/>
            <a:ext cx="1512887" cy="330200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6" name="Oval 46"/>
          <p:cNvSpPr>
            <a:spLocks noChangeArrowheads="1"/>
          </p:cNvSpPr>
          <p:nvPr/>
        </p:nvSpPr>
        <p:spPr bwMode="auto">
          <a:xfrm>
            <a:off x="285750" y="4303713"/>
            <a:ext cx="1512888" cy="1512887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7" name="Oval 47"/>
          <p:cNvSpPr>
            <a:spLocks noChangeArrowheads="1"/>
          </p:cNvSpPr>
          <p:nvPr/>
        </p:nvSpPr>
        <p:spPr bwMode="auto">
          <a:xfrm>
            <a:off x="501650" y="4303713"/>
            <a:ext cx="1081088" cy="1008062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088" name="Line 55"/>
          <p:cNvSpPr>
            <a:spLocks noChangeShapeType="1"/>
          </p:cNvSpPr>
          <p:nvPr/>
        </p:nvSpPr>
        <p:spPr bwMode="auto">
          <a:xfrm>
            <a:off x="5902325" y="2689225"/>
            <a:ext cx="244792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89" name="Line 56"/>
          <p:cNvSpPr>
            <a:spLocks noChangeShapeType="1"/>
          </p:cNvSpPr>
          <p:nvPr/>
        </p:nvSpPr>
        <p:spPr bwMode="auto">
          <a:xfrm>
            <a:off x="4965700" y="3481388"/>
            <a:ext cx="338455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90" name="Line 57"/>
          <p:cNvSpPr>
            <a:spLocks noChangeShapeType="1"/>
          </p:cNvSpPr>
          <p:nvPr/>
        </p:nvSpPr>
        <p:spPr bwMode="auto">
          <a:xfrm>
            <a:off x="4102100" y="4273550"/>
            <a:ext cx="4248150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91" name="Line 58"/>
          <p:cNvSpPr>
            <a:spLocks noChangeShapeType="1"/>
          </p:cNvSpPr>
          <p:nvPr/>
        </p:nvSpPr>
        <p:spPr bwMode="auto">
          <a:xfrm>
            <a:off x="3309938" y="5065713"/>
            <a:ext cx="5040312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92" name="Line 59"/>
          <p:cNvSpPr>
            <a:spLocks noChangeShapeType="1"/>
          </p:cNvSpPr>
          <p:nvPr/>
        </p:nvSpPr>
        <p:spPr bwMode="auto">
          <a:xfrm>
            <a:off x="2301875" y="5857875"/>
            <a:ext cx="6048375" cy="0"/>
          </a:xfrm>
          <a:prstGeom prst="lin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5405151" y="3685886"/>
            <a:ext cx="302765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사업추진내용</a:t>
            </a:r>
            <a:endParaRPr lang="ko-KR" altLang="en-US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5286375" y="5176838"/>
            <a:ext cx="2878570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결론 및 </a:t>
            </a:r>
            <a:r>
              <a:rPr lang="ko-KR" altLang="en-US" sz="2500" dirty="0" err="1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향후과제</a:t>
            </a:r>
            <a:endParaRPr lang="ko-KR" altLang="en-US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753264" y="4381788"/>
            <a:ext cx="3153063" cy="633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사업효과</a:t>
            </a:r>
            <a:endParaRPr lang="ko-KR" altLang="en-US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286250" y="1533525"/>
            <a:ext cx="785813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en-US" altLang="ko-KR" sz="30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</a:rPr>
              <a:t>I</a:t>
            </a:r>
          </a:p>
        </p:txBody>
      </p:sp>
      <p:sp>
        <p:nvSpPr>
          <p:cNvPr id="69" name="직사각형 68"/>
          <p:cNvSpPr/>
          <p:nvPr/>
        </p:nvSpPr>
        <p:spPr>
          <a:xfrm>
            <a:off x="3500438" y="2319338"/>
            <a:ext cx="785812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en-US" altLang="ko-KR" sz="3200" b="1" dirty="0">
                <a:solidFill>
                  <a:srgbClr val="000066"/>
                </a:solidFill>
                <a:latin typeface="Times New Roman" pitchFamily="18" charset="0"/>
                <a:ea typeface="HY헤드라인M" pitchFamily="18" charset="-127"/>
              </a:rPr>
              <a:t>II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2571750" y="2962275"/>
            <a:ext cx="785813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en-US" altLang="ko-KR" sz="3200" b="1" dirty="0">
                <a:solidFill>
                  <a:srgbClr val="000066"/>
                </a:solidFill>
                <a:latin typeface="Times New Roman" pitchFamily="18" charset="0"/>
                <a:ea typeface="HY헤드라인M" pitchFamily="18" charset="-127"/>
              </a:rPr>
              <a:t>III</a:t>
            </a:r>
          </a:p>
        </p:txBody>
      </p:sp>
      <p:sp>
        <p:nvSpPr>
          <p:cNvPr id="71" name="직사각형 70"/>
          <p:cNvSpPr/>
          <p:nvPr/>
        </p:nvSpPr>
        <p:spPr>
          <a:xfrm>
            <a:off x="1643063" y="3819525"/>
            <a:ext cx="785812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en-US" altLang="ko-KR" sz="3200" b="1" dirty="0">
                <a:solidFill>
                  <a:srgbClr val="000066"/>
                </a:solidFill>
                <a:latin typeface="Times New Roman" pitchFamily="18" charset="0"/>
                <a:ea typeface="HY헤드라인M" pitchFamily="18" charset="-127"/>
              </a:rPr>
              <a:t>IV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714375" y="4748213"/>
            <a:ext cx="785813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en-US" altLang="ko-KR" sz="3200" b="1" dirty="0">
                <a:solidFill>
                  <a:srgbClr val="000066"/>
                </a:solidFill>
                <a:latin typeface="Times New Roman" pitchFamily="18" charset="0"/>
                <a:ea typeface="HY헤드라인M" pitchFamily="18" charset="-127"/>
              </a:rPr>
              <a:t>V</a:t>
            </a:r>
          </a:p>
        </p:txBody>
      </p:sp>
      <p:sp>
        <p:nvSpPr>
          <p:cNvPr id="90" name="Oval 29"/>
          <p:cNvSpPr>
            <a:spLocks noChangeArrowheads="1"/>
          </p:cNvSpPr>
          <p:nvPr/>
        </p:nvSpPr>
        <p:spPr bwMode="auto">
          <a:xfrm>
            <a:off x="357188" y="1071563"/>
            <a:ext cx="2852737" cy="187325"/>
          </a:xfrm>
          <a:prstGeom prst="ellipse">
            <a:avLst/>
          </a:prstGeom>
          <a:gradFill rotWithShape="1">
            <a:gsLst>
              <a:gs pos="0">
                <a:srgbClr val="000000"/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91" name="Oval 30"/>
          <p:cNvSpPr>
            <a:spLocks noChangeArrowheads="1"/>
          </p:cNvSpPr>
          <p:nvPr/>
        </p:nvSpPr>
        <p:spPr bwMode="auto">
          <a:xfrm>
            <a:off x="384175" y="285750"/>
            <a:ext cx="2852738" cy="857250"/>
          </a:xfrm>
          <a:prstGeom prst="ellipse">
            <a:avLst/>
          </a:prstGeom>
          <a:gradFill rotWithShape="1">
            <a:gsLst>
              <a:gs pos="0">
                <a:srgbClr val="DDDDDD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2" name="Oval 31"/>
          <p:cNvSpPr>
            <a:spLocks noChangeArrowheads="1"/>
          </p:cNvSpPr>
          <p:nvPr/>
        </p:nvSpPr>
        <p:spPr bwMode="auto">
          <a:xfrm>
            <a:off x="785813" y="428625"/>
            <a:ext cx="2038350" cy="571500"/>
          </a:xfrm>
          <a:prstGeom prst="ellipse">
            <a:avLst/>
          </a:prstGeom>
          <a:gradFill rotWithShape="1">
            <a:gsLst>
              <a:gs pos="0">
                <a:srgbClr val="EAEAEA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93" name="직사각형 92"/>
          <p:cNvSpPr/>
          <p:nvPr/>
        </p:nvSpPr>
        <p:spPr>
          <a:xfrm>
            <a:off x="1071563" y="500063"/>
            <a:ext cx="1481137" cy="404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ctr">
              <a:buSzPct val="25000"/>
              <a:buFont typeface="Wingdings" pitchFamily="2" charset="2"/>
              <a:buNone/>
              <a:defRPr/>
            </a:pPr>
            <a:r>
              <a:rPr lang="ko-KR" altLang="en-US" sz="3500" b="1" dirty="0">
                <a:solidFill>
                  <a:srgbClr val="000066"/>
                </a:solidFill>
                <a:latin typeface="HY울릉도M" pitchFamily="18" charset="-127"/>
                <a:ea typeface="HY울릉도M" pitchFamily="18" charset="-127"/>
              </a:rPr>
              <a:t>목  차</a:t>
            </a:r>
            <a:endParaRPr lang="en-US" altLang="ko-KR" sz="3500" b="1" dirty="0">
              <a:solidFill>
                <a:srgbClr val="000066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500694" y="2038340"/>
            <a:ext cx="34290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필요성</a:t>
            </a:r>
            <a:endParaRPr lang="ko-KR" altLang="en-US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551494" y="2887658"/>
            <a:ext cx="3429000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5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rPr>
              <a:t>목   적</a:t>
            </a:r>
            <a:endParaRPr lang="ko-KR" altLang="en-US" sz="2500" dirty="0">
              <a:solidFill>
                <a:schemeClr val="tx1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그룹 81"/>
          <p:cNvGrpSpPr/>
          <p:nvPr/>
        </p:nvGrpSpPr>
        <p:grpSpPr>
          <a:xfrm>
            <a:off x="548126" y="3643314"/>
            <a:ext cx="3286148" cy="500066"/>
            <a:chOff x="548126" y="3643314"/>
            <a:chExt cx="3286148" cy="500066"/>
          </a:xfrm>
        </p:grpSpPr>
        <p:sp>
          <p:nvSpPr>
            <p:cNvPr id="5" name="직사각형 4"/>
            <p:cNvSpPr/>
            <p:nvPr/>
          </p:nvSpPr>
          <p:spPr>
            <a:xfrm>
              <a:off x="548126" y="3643314"/>
              <a:ext cx="1643074" cy="500066"/>
            </a:xfrm>
            <a:prstGeom prst="rect">
              <a:avLst/>
            </a:prstGeom>
            <a:gradFill>
              <a:gsLst>
                <a:gs pos="0">
                  <a:srgbClr val="94AAF0"/>
                </a:gs>
                <a:gs pos="50000">
                  <a:srgbClr val="6282E8"/>
                </a:gs>
                <a:gs pos="100000">
                  <a:srgbClr val="1E4CE0"/>
                </a:gs>
              </a:gsLst>
              <a:lin ang="5400000" scaled="0"/>
            </a:gradFill>
            <a:ln w="12700">
              <a:solidFill>
                <a:schemeClr val="bg1"/>
              </a:solidFill>
            </a:ln>
            <a:effectLst>
              <a:outerShdw blurRad="1905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191200" y="3643314"/>
              <a:ext cx="1643074" cy="500066"/>
            </a:xfrm>
            <a:prstGeom prst="rect">
              <a:avLst/>
            </a:prstGeom>
            <a:gradFill>
              <a:gsLst>
                <a:gs pos="0">
                  <a:srgbClr val="FFB3B3"/>
                </a:gs>
                <a:gs pos="50000">
                  <a:srgbClr val="FF5353"/>
                </a:gs>
                <a:gs pos="100000">
                  <a:srgbClr val="B00000"/>
                </a:gs>
              </a:gsLst>
              <a:lin ang="5400000" scaled="0"/>
            </a:gradFill>
            <a:ln w="12700">
              <a:solidFill>
                <a:schemeClr val="bg1"/>
              </a:solidFill>
            </a:ln>
            <a:effectLst>
              <a:outerShdw blurRad="190500" dist="2540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19564" y="3643314"/>
              <a:ext cx="1500198" cy="500066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2011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2262638" y="3643314"/>
              <a:ext cx="1500198" cy="500066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2012</a:t>
              </a:r>
              <a:endPara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84" name="그룹 83"/>
          <p:cNvGrpSpPr/>
          <p:nvPr/>
        </p:nvGrpSpPr>
        <p:grpSpPr>
          <a:xfrm>
            <a:off x="183109" y="4090414"/>
            <a:ext cx="2503530" cy="2286016"/>
            <a:chOff x="183109" y="4090414"/>
            <a:chExt cx="2503530" cy="2286016"/>
          </a:xfrm>
        </p:grpSpPr>
        <p:sp>
          <p:nvSpPr>
            <p:cNvPr id="32" name="직사각형 31"/>
            <p:cNvSpPr/>
            <p:nvPr/>
          </p:nvSpPr>
          <p:spPr>
            <a:xfrm>
              <a:off x="183109" y="5732881"/>
              <a:ext cx="2503530" cy="557083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indent="-228600" algn="l">
                <a:buAutoNum type="arabicPeriod"/>
              </a:pPr>
              <a:r>
                <a:rPr lang="ko-KR" altLang="en-US" sz="1200" b="1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가정호스피스</a:t>
              </a:r>
              <a:r>
                <a:rPr lang="ko-KR" altLang="en-US" sz="1200" dirty="0" err="1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팀</a:t>
              </a:r>
              <a:r>
                <a:rPr lang="ko-KR" altLang="en-US" sz="120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 활동 활성화</a:t>
              </a:r>
              <a:endParaRPr lang="en-US" altLang="ko-KR" sz="1200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marL="228600" indent="-228600" algn="l">
                <a:buAutoNum type="arabicPeriod"/>
              </a:pPr>
              <a:r>
                <a:rPr lang="ko-KR" altLang="en-US" sz="1200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사별관리 체계화 </a:t>
              </a:r>
              <a:endPara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" name="타원 9"/>
            <p:cNvSpPr/>
            <p:nvPr/>
          </p:nvSpPr>
          <p:spPr>
            <a:xfrm>
              <a:off x="2402183" y="4090414"/>
              <a:ext cx="142876" cy="142876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rgbClr val="D2A000"/>
                </a:gs>
              </a:gsLst>
              <a:lin ang="27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/>
            <p:cNvCxnSpPr/>
            <p:nvPr/>
          </p:nvCxnSpPr>
          <p:spPr>
            <a:xfrm rot="5400000" flipH="1" flipV="1">
              <a:off x="1402845" y="5304066"/>
              <a:ext cx="2143140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그룹 82"/>
          <p:cNvGrpSpPr/>
          <p:nvPr/>
        </p:nvGrpSpPr>
        <p:grpSpPr>
          <a:xfrm>
            <a:off x="682796" y="1394699"/>
            <a:ext cx="2411386" cy="2320053"/>
            <a:chOff x="682796" y="1394699"/>
            <a:chExt cx="2411386" cy="2320053"/>
          </a:xfrm>
        </p:grpSpPr>
        <p:sp>
          <p:nvSpPr>
            <p:cNvPr id="11" name="타원 10"/>
            <p:cNvSpPr/>
            <p:nvPr/>
          </p:nvSpPr>
          <p:spPr>
            <a:xfrm>
              <a:off x="682796" y="3571876"/>
              <a:ext cx="142876" cy="142876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50000">
                  <a:srgbClr val="D2A000"/>
                </a:gs>
              </a:gsLst>
              <a:lin ang="2700000" scaled="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/>
            <p:cNvCxnSpPr/>
            <p:nvPr/>
          </p:nvCxnSpPr>
          <p:spPr>
            <a:xfrm rot="5400000" flipH="1" flipV="1">
              <a:off x="-316541" y="2499512"/>
              <a:ext cx="2143140" cy="1588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직사각형 35"/>
            <p:cNvSpPr/>
            <p:nvPr/>
          </p:nvSpPr>
          <p:spPr>
            <a:xfrm>
              <a:off x="838784" y="1394699"/>
              <a:ext cx="2255398" cy="1071410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indent="-228600" algn="l">
                <a:buAutoNum type="arabicPeriod"/>
              </a:pPr>
              <a:r>
                <a:rPr lang="ko-KR" altLang="en-US" sz="12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보건소 의뢰 재가암환자 </a:t>
              </a:r>
              <a:r>
                <a:rPr lang="ko-KR" altLang="en-US" sz="1200" b="1" dirty="0" smtClean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rPr>
                <a:t>방문 활성화</a:t>
              </a:r>
              <a:endParaRPr lang="ko-KR" altLang="en-US" sz="12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38" name="직사각형 37"/>
          <p:cNvSpPr/>
          <p:nvPr/>
        </p:nvSpPr>
        <p:spPr>
          <a:xfrm>
            <a:off x="449715" y="327411"/>
            <a:ext cx="12426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필요성</a:t>
            </a:r>
            <a:endParaRPr lang="en-US" altLang="ko-KR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523558" y="6356693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6573689" y="679971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grpSp>
        <p:nvGrpSpPr>
          <p:cNvPr id="90" name="그룹 89"/>
          <p:cNvGrpSpPr/>
          <p:nvPr/>
        </p:nvGrpSpPr>
        <p:grpSpPr>
          <a:xfrm>
            <a:off x="4721157" y="3763277"/>
            <a:ext cx="4996566" cy="2659673"/>
            <a:chOff x="4721157" y="3763277"/>
            <a:chExt cx="4996566" cy="2659673"/>
          </a:xfrm>
        </p:grpSpPr>
        <p:pic>
          <p:nvPicPr>
            <p:cNvPr id="39" name="Picture 7" descr="C:\Documents and Settings\HANA\바탕 화면\그림3.png"/>
            <p:cNvPicPr>
              <a:picLocks noChangeAspect="1" noChangeArrowheads="1"/>
            </p:cNvPicPr>
            <p:nvPr/>
          </p:nvPicPr>
          <p:blipFill>
            <a:blip r:embed="rId2" cstate="print"/>
            <a:srcRect b="46446"/>
            <a:stretch>
              <a:fillRect/>
            </a:stretch>
          </p:blipFill>
          <p:spPr bwMode="auto">
            <a:xfrm rot="8171618">
              <a:off x="5478500" y="4160660"/>
              <a:ext cx="4239223" cy="2262290"/>
            </a:xfrm>
            <a:prstGeom prst="rect">
              <a:avLst/>
            </a:prstGeom>
            <a:noFill/>
          </p:spPr>
        </p:pic>
        <p:sp>
          <p:nvSpPr>
            <p:cNvPr id="43" name="타원 42"/>
            <p:cNvSpPr/>
            <p:nvPr/>
          </p:nvSpPr>
          <p:spPr>
            <a:xfrm rot="18984218">
              <a:off x="4878905" y="3840642"/>
              <a:ext cx="3911908" cy="128827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 rot="18984218">
              <a:off x="5233302" y="3980243"/>
              <a:ext cx="3137264" cy="99784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 rot="18984218">
              <a:off x="5519684" y="4054498"/>
              <a:ext cx="2527857" cy="814100"/>
            </a:xfrm>
            <a:prstGeom prst="ellipse">
              <a:avLst/>
            </a:prstGeom>
            <a:gradFill flip="none" rotWithShape="1">
              <a:gsLst>
                <a:gs pos="0">
                  <a:srgbClr val="1A2E7B"/>
                </a:gs>
                <a:gs pos="100000">
                  <a:srgbClr val="8298B8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 rot="18984218">
              <a:off x="5839020" y="4118650"/>
              <a:ext cx="1905463" cy="65434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>
            <a:xfrm rot="2707213">
              <a:off x="6330992" y="3743265"/>
              <a:ext cx="739004" cy="1249626"/>
            </a:xfrm>
            <a:custGeom>
              <a:avLst/>
              <a:gdLst>
                <a:gd name="connsiteX0" fmla="*/ 571504 w 571504"/>
                <a:gd name="connsiteY0" fmla="*/ 1143008 h 1143008"/>
                <a:gd name="connsiteX1" fmla="*/ 76567 w 571504"/>
                <a:gd name="connsiteY1" fmla="*/ 857256 h 1143008"/>
                <a:gd name="connsiteX2" fmla="*/ 76568 w 571504"/>
                <a:gd name="connsiteY2" fmla="*/ 285752 h 1143008"/>
                <a:gd name="connsiteX3" fmla="*/ 571506 w 571504"/>
                <a:gd name="connsiteY3" fmla="*/ 1 h 1143008"/>
                <a:gd name="connsiteX4" fmla="*/ 571507 w 571504"/>
                <a:gd name="connsiteY4" fmla="*/ 1143014 h 1143008"/>
                <a:gd name="connsiteX5" fmla="*/ 571504 w 571504"/>
                <a:gd name="connsiteY5" fmla="*/ 1143008 h 1143008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20512"/>
                <a:gd name="connsiteY0" fmla="*/ 1201429 h 1201435"/>
                <a:gd name="connsiteX1" fmla="*/ 102089 w 720512"/>
                <a:gd name="connsiteY1" fmla="*/ 915677 h 1201435"/>
                <a:gd name="connsiteX2" fmla="*/ 102090 w 720512"/>
                <a:gd name="connsiteY2" fmla="*/ 344173 h 1201435"/>
                <a:gd name="connsiteX3" fmla="*/ 597028 w 720512"/>
                <a:gd name="connsiteY3" fmla="*/ 58422 h 1201435"/>
                <a:gd name="connsiteX4" fmla="*/ 720512 w 720512"/>
                <a:gd name="connsiteY4" fmla="*/ 550172 h 1201435"/>
                <a:gd name="connsiteX5" fmla="*/ 597029 w 720512"/>
                <a:gd name="connsiteY5" fmla="*/ 1201435 h 1201435"/>
                <a:gd name="connsiteX6" fmla="*/ 597026 w 720512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801205"/>
                <a:gd name="connsiteY0" fmla="*/ 1201429 h 1294735"/>
                <a:gd name="connsiteX1" fmla="*/ 102089 w 801205"/>
                <a:gd name="connsiteY1" fmla="*/ 915677 h 1294735"/>
                <a:gd name="connsiteX2" fmla="*/ 102090 w 801205"/>
                <a:gd name="connsiteY2" fmla="*/ 344173 h 1294735"/>
                <a:gd name="connsiteX3" fmla="*/ 597028 w 801205"/>
                <a:gd name="connsiteY3" fmla="*/ 58422 h 1294735"/>
                <a:gd name="connsiteX4" fmla="*/ 739004 w 801205"/>
                <a:gd name="connsiteY4" fmla="*/ 641630 h 1294735"/>
                <a:gd name="connsiteX5" fmla="*/ 597029 w 801205"/>
                <a:gd name="connsiteY5" fmla="*/ 1201435 h 1294735"/>
                <a:gd name="connsiteX6" fmla="*/ 597026 w 801205"/>
                <a:gd name="connsiteY6" fmla="*/ 1201429 h 1294735"/>
                <a:gd name="connsiteX0" fmla="*/ 597029 w 739004"/>
                <a:gd name="connsiteY0" fmla="*/ 1201435 h 1247110"/>
                <a:gd name="connsiteX1" fmla="*/ 102089 w 739004"/>
                <a:gd name="connsiteY1" fmla="*/ 915677 h 1247110"/>
                <a:gd name="connsiteX2" fmla="*/ 102090 w 739004"/>
                <a:gd name="connsiteY2" fmla="*/ 344173 h 1247110"/>
                <a:gd name="connsiteX3" fmla="*/ 597028 w 739004"/>
                <a:gd name="connsiteY3" fmla="*/ 58422 h 1247110"/>
                <a:gd name="connsiteX4" fmla="*/ 739004 w 739004"/>
                <a:gd name="connsiteY4" fmla="*/ 641630 h 1247110"/>
                <a:gd name="connsiteX5" fmla="*/ 597029 w 739004"/>
                <a:gd name="connsiteY5" fmla="*/ 1201435 h 12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004" h="1247110">
                  <a:moveTo>
                    <a:pt x="597029" y="1201435"/>
                  </a:moveTo>
                  <a:cubicBezTo>
                    <a:pt x="490877" y="1247110"/>
                    <a:pt x="184579" y="1058554"/>
                    <a:pt x="102089" y="915677"/>
                  </a:cubicBezTo>
                  <a:cubicBezTo>
                    <a:pt x="19599" y="772800"/>
                    <a:pt x="0" y="520997"/>
                    <a:pt x="102090" y="344173"/>
                  </a:cubicBezTo>
                  <a:cubicBezTo>
                    <a:pt x="204180" y="167349"/>
                    <a:pt x="490377" y="0"/>
                    <a:pt x="597028" y="58422"/>
                  </a:cubicBezTo>
                  <a:cubicBezTo>
                    <a:pt x="703180" y="107998"/>
                    <a:pt x="739004" y="451128"/>
                    <a:pt x="739004" y="641630"/>
                  </a:cubicBezTo>
                  <a:cubicBezTo>
                    <a:pt x="739004" y="832132"/>
                    <a:pt x="703182" y="1155761"/>
                    <a:pt x="597029" y="1201435"/>
                  </a:cubicBezTo>
                  <a:close/>
                </a:path>
              </a:pathLst>
            </a:custGeom>
            <a:gradFill>
              <a:gsLst>
                <a:gs pos="0">
                  <a:srgbClr val="920000"/>
                </a:gs>
                <a:gs pos="50000">
                  <a:srgbClr val="C00000"/>
                </a:gs>
                <a:gs pos="100000">
                  <a:srgbClr val="FF2929"/>
                </a:gs>
              </a:gsLst>
              <a:lin ang="108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Oval 118"/>
            <p:cNvSpPr>
              <a:spLocks noChangeArrowheads="1"/>
            </p:cNvSpPr>
            <p:nvPr/>
          </p:nvSpPr>
          <p:spPr bwMode="auto">
            <a:xfrm rot="19144193">
              <a:off x="6275110" y="4051332"/>
              <a:ext cx="768106" cy="500066"/>
            </a:xfrm>
            <a:prstGeom prst="ellipse">
              <a:avLst/>
            </a:prstGeom>
            <a:gradFill rotWithShape="1">
              <a:gsLst>
                <a:gs pos="0">
                  <a:srgbClr val="FFEAA7">
                    <a:alpha val="45000"/>
                  </a:srgbClr>
                </a:gs>
                <a:gs pos="100000">
                  <a:srgbClr val="C0C0C0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 rot="18984218">
              <a:off x="4721157" y="3763277"/>
              <a:ext cx="4204230" cy="14270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 rot="18984218">
              <a:off x="4878905" y="3840642"/>
              <a:ext cx="3911908" cy="128827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 rot="18984218">
              <a:off x="5045868" y="3911877"/>
              <a:ext cx="3542659" cy="116024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/>
          </p:nvSpPr>
          <p:spPr>
            <a:xfrm rot="18984218">
              <a:off x="5233302" y="3980243"/>
              <a:ext cx="3137264" cy="99784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/>
          </p:nvSpPr>
          <p:spPr>
            <a:xfrm rot="18984218">
              <a:off x="5519684" y="4054498"/>
              <a:ext cx="2527857" cy="814100"/>
            </a:xfrm>
            <a:prstGeom prst="ellipse">
              <a:avLst/>
            </a:prstGeom>
            <a:gradFill flip="none" rotWithShape="1">
              <a:gsLst>
                <a:gs pos="0">
                  <a:srgbClr val="1A2E7B"/>
                </a:gs>
                <a:gs pos="100000">
                  <a:srgbClr val="8298B8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/>
          </p:nvSpPr>
          <p:spPr>
            <a:xfrm rot="18984218">
              <a:off x="5839020" y="4118650"/>
              <a:ext cx="1905463" cy="65434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10800000" scaled="1"/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자유형 56"/>
            <p:cNvSpPr/>
            <p:nvPr/>
          </p:nvSpPr>
          <p:spPr>
            <a:xfrm rot="2707213">
              <a:off x="6330992" y="3743265"/>
              <a:ext cx="739004" cy="1249626"/>
            </a:xfrm>
            <a:custGeom>
              <a:avLst/>
              <a:gdLst>
                <a:gd name="connsiteX0" fmla="*/ 571504 w 571504"/>
                <a:gd name="connsiteY0" fmla="*/ 1143008 h 1143008"/>
                <a:gd name="connsiteX1" fmla="*/ 76567 w 571504"/>
                <a:gd name="connsiteY1" fmla="*/ 857256 h 1143008"/>
                <a:gd name="connsiteX2" fmla="*/ 76568 w 571504"/>
                <a:gd name="connsiteY2" fmla="*/ 285752 h 1143008"/>
                <a:gd name="connsiteX3" fmla="*/ 571506 w 571504"/>
                <a:gd name="connsiteY3" fmla="*/ 1 h 1143008"/>
                <a:gd name="connsiteX4" fmla="*/ 571507 w 571504"/>
                <a:gd name="connsiteY4" fmla="*/ 1143014 h 1143008"/>
                <a:gd name="connsiteX5" fmla="*/ 571504 w 571504"/>
                <a:gd name="connsiteY5" fmla="*/ 1143008 h 1143008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41995"/>
                <a:gd name="connsiteY0" fmla="*/ 1201429 h 1201435"/>
                <a:gd name="connsiteX1" fmla="*/ 102089 w 741995"/>
                <a:gd name="connsiteY1" fmla="*/ 915677 h 1201435"/>
                <a:gd name="connsiteX2" fmla="*/ 102090 w 741995"/>
                <a:gd name="connsiteY2" fmla="*/ 344173 h 1201435"/>
                <a:gd name="connsiteX3" fmla="*/ 597028 w 741995"/>
                <a:gd name="connsiteY3" fmla="*/ 58422 h 1201435"/>
                <a:gd name="connsiteX4" fmla="*/ 741995 w 741995"/>
                <a:gd name="connsiteY4" fmla="*/ 694703 h 1201435"/>
                <a:gd name="connsiteX5" fmla="*/ 597029 w 741995"/>
                <a:gd name="connsiteY5" fmla="*/ 1201435 h 1201435"/>
                <a:gd name="connsiteX6" fmla="*/ 597026 w 741995"/>
                <a:gd name="connsiteY6" fmla="*/ 1201429 h 1201435"/>
                <a:gd name="connsiteX0" fmla="*/ 597026 w 720512"/>
                <a:gd name="connsiteY0" fmla="*/ 1201429 h 1201435"/>
                <a:gd name="connsiteX1" fmla="*/ 102089 w 720512"/>
                <a:gd name="connsiteY1" fmla="*/ 915677 h 1201435"/>
                <a:gd name="connsiteX2" fmla="*/ 102090 w 720512"/>
                <a:gd name="connsiteY2" fmla="*/ 344173 h 1201435"/>
                <a:gd name="connsiteX3" fmla="*/ 597028 w 720512"/>
                <a:gd name="connsiteY3" fmla="*/ 58422 h 1201435"/>
                <a:gd name="connsiteX4" fmla="*/ 720512 w 720512"/>
                <a:gd name="connsiteY4" fmla="*/ 550172 h 1201435"/>
                <a:gd name="connsiteX5" fmla="*/ 597029 w 720512"/>
                <a:gd name="connsiteY5" fmla="*/ 1201435 h 1201435"/>
                <a:gd name="connsiteX6" fmla="*/ 597026 w 720512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739004"/>
                <a:gd name="connsiteY0" fmla="*/ 1201429 h 1201435"/>
                <a:gd name="connsiteX1" fmla="*/ 102089 w 739004"/>
                <a:gd name="connsiteY1" fmla="*/ 915677 h 1201435"/>
                <a:gd name="connsiteX2" fmla="*/ 102090 w 739004"/>
                <a:gd name="connsiteY2" fmla="*/ 344173 h 1201435"/>
                <a:gd name="connsiteX3" fmla="*/ 597028 w 739004"/>
                <a:gd name="connsiteY3" fmla="*/ 58422 h 1201435"/>
                <a:gd name="connsiteX4" fmla="*/ 739004 w 739004"/>
                <a:gd name="connsiteY4" fmla="*/ 641630 h 1201435"/>
                <a:gd name="connsiteX5" fmla="*/ 597029 w 739004"/>
                <a:gd name="connsiteY5" fmla="*/ 1201435 h 1201435"/>
                <a:gd name="connsiteX6" fmla="*/ 597026 w 739004"/>
                <a:gd name="connsiteY6" fmla="*/ 1201429 h 1201435"/>
                <a:gd name="connsiteX0" fmla="*/ 597026 w 801205"/>
                <a:gd name="connsiteY0" fmla="*/ 1201429 h 1294735"/>
                <a:gd name="connsiteX1" fmla="*/ 102089 w 801205"/>
                <a:gd name="connsiteY1" fmla="*/ 915677 h 1294735"/>
                <a:gd name="connsiteX2" fmla="*/ 102090 w 801205"/>
                <a:gd name="connsiteY2" fmla="*/ 344173 h 1294735"/>
                <a:gd name="connsiteX3" fmla="*/ 597028 w 801205"/>
                <a:gd name="connsiteY3" fmla="*/ 58422 h 1294735"/>
                <a:gd name="connsiteX4" fmla="*/ 739004 w 801205"/>
                <a:gd name="connsiteY4" fmla="*/ 641630 h 1294735"/>
                <a:gd name="connsiteX5" fmla="*/ 597029 w 801205"/>
                <a:gd name="connsiteY5" fmla="*/ 1201435 h 1294735"/>
                <a:gd name="connsiteX6" fmla="*/ 597026 w 801205"/>
                <a:gd name="connsiteY6" fmla="*/ 1201429 h 1294735"/>
                <a:gd name="connsiteX0" fmla="*/ 597029 w 739004"/>
                <a:gd name="connsiteY0" fmla="*/ 1201435 h 1247110"/>
                <a:gd name="connsiteX1" fmla="*/ 102089 w 739004"/>
                <a:gd name="connsiteY1" fmla="*/ 915677 h 1247110"/>
                <a:gd name="connsiteX2" fmla="*/ 102090 w 739004"/>
                <a:gd name="connsiteY2" fmla="*/ 344173 h 1247110"/>
                <a:gd name="connsiteX3" fmla="*/ 597028 w 739004"/>
                <a:gd name="connsiteY3" fmla="*/ 58422 h 1247110"/>
                <a:gd name="connsiteX4" fmla="*/ 739004 w 739004"/>
                <a:gd name="connsiteY4" fmla="*/ 641630 h 1247110"/>
                <a:gd name="connsiteX5" fmla="*/ 597029 w 739004"/>
                <a:gd name="connsiteY5" fmla="*/ 1201435 h 1247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39004" h="1247110">
                  <a:moveTo>
                    <a:pt x="597029" y="1201435"/>
                  </a:moveTo>
                  <a:cubicBezTo>
                    <a:pt x="490877" y="1247110"/>
                    <a:pt x="184579" y="1058554"/>
                    <a:pt x="102089" y="915677"/>
                  </a:cubicBezTo>
                  <a:cubicBezTo>
                    <a:pt x="19599" y="772800"/>
                    <a:pt x="0" y="520997"/>
                    <a:pt x="102090" y="344173"/>
                  </a:cubicBezTo>
                  <a:cubicBezTo>
                    <a:pt x="204180" y="167349"/>
                    <a:pt x="490377" y="0"/>
                    <a:pt x="597028" y="58422"/>
                  </a:cubicBezTo>
                  <a:cubicBezTo>
                    <a:pt x="703180" y="107998"/>
                    <a:pt x="739004" y="451128"/>
                    <a:pt x="739004" y="641630"/>
                  </a:cubicBezTo>
                  <a:cubicBezTo>
                    <a:pt x="739004" y="832132"/>
                    <a:pt x="703182" y="1155761"/>
                    <a:pt x="597029" y="1201435"/>
                  </a:cubicBezTo>
                  <a:close/>
                </a:path>
              </a:pathLst>
            </a:custGeom>
            <a:gradFill>
              <a:gsLst>
                <a:gs pos="0">
                  <a:srgbClr val="920000"/>
                </a:gs>
                <a:gs pos="50000">
                  <a:srgbClr val="C00000"/>
                </a:gs>
                <a:gs pos="100000">
                  <a:srgbClr val="FF2929"/>
                </a:gs>
              </a:gsLst>
              <a:lin ang="10800000" scaled="1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Oval 118"/>
            <p:cNvSpPr>
              <a:spLocks noChangeArrowheads="1"/>
            </p:cNvSpPr>
            <p:nvPr/>
          </p:nvSpPr>
          <p:spPr bwMode="auto">
            <a:xfrm rot="19144193">
              <a:off x="6275110" y="4051332"/>
              <a:ext cx="768106" cy="500066"/>
            </a:xfrm>
            <a:prstGeom prst="ellipse">
              <a:avLst/>
            </a:prstGeom>
            <a:gradFill rotWithShape="1">
              <a:gsLst>
                <a:gs pos="0">
                  <a:srgbClr val="FFEAA7">
                    <a:alpha val="45000"/>
                  </a:srgbClr>
                </a:gs>
                <a:gs pos="100000">
                  <a:srgbClr val="C0C0C0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2919857" y="4421172"/>
            <a:ext cx="3634831" cy="1753385"/>
            <a:chOff x="2919857" y="4421172"/>
            <a:chExt cx="3634831" cy="1753385"/>
          </a:xfrm>
        </p:grpSpPr>
        <p:cxnSp>
          <p:nvCxnSpPr>
            <p:cNvPr id="77" name="직선 화살표 연결선 76"/>
            <p:cNvCxnSpPr/>
            <p:nvPr/>
          </p:nvCxnSpPr>
          <p:spPr>
            <a:xfrm flipV="1">
              <a:off x="4310743" y="4421172"/>
              <a:ext cx="2243945" cy="1108771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직사각형 79"/>
            <p:cNvSpPr/>
            <p:nvPr/>
          </p:nvSpPr>
          <p:spPr>
            <a:xfrm>
              <a:off x="2919857" y="5497150"/>
              <a:ext cx="3172663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l"/>
              <a:r>
                <a:rPr lang="en-US" altLang="ko-KR" sz="1200" b="1" dirty="0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Who? </a:t>
              </a:r>
              <a:r>
                <a:rPr lang="ko-KR" altLang="en-US" sz="1200" dirty="0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호스피스 전문인력과 협력하여</a:t>
              </a:r>
              <a:endParaRPr lang="en-US" altLang="ko-KR" sz="1200" dirty="0" smtClean="0">
                <a:ln>
                  <a:noFill/>
                  <a:prstDash val="solid"/>
                </a:ln>
                <a:latin typeface="맑은 고딕" pitchFamily="50" charset="-127"/>
                <a:ea typeface="맑은 고딕" pitchFamily="50" charset="-127"/>
              </a:endParaRPr>
            </a:p>
            <a:p>
              <a:pPr algn="l"/>
              <a:r>
                <a:rPr lang="ko-KR" altLang="en-US" sz="1200" b="1" dirty="0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환자와 가족의 의료서비스 질을 향상시키고</a:t>
              </a:r>
              <a:endParaRPr lang="en-US" altLang="ko-KR" sz="1200" b="1" dirty="0" smtClean="0">
                <a:ln>
                  <a:noFill/>
                  <a:prstDash val="solid"/>
                </a:ln>
                <a:latin typeface="맑은 고딕" pitchFamily="50" charset="-127"/>
                <a:ea typeface="맑은 고딕" pitchFamily="50" charset="-127"/>
              </a:endParaRPr>
            </a:p>
            <a:p>
              <a:pPr algn="l"/>
              <a:r>
                <a:rPr lang="ko-KR" altLang="en-US" sz="1200" b="1" dirty="0" err="1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삶의질</a:t>
              </a:r>
              <a:r>
                <a:rPr lang="ko-KR" altLang="en-US" sz="1200" b="1" dirty="0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 향상에 영향을 미치는 역할은</a:t>
              </a:r>
              <a:r>
                <a:rPr lang="en-US" altLang="ko-KR" sz="1200" b="1" dirty="0" smtClean="0">
                  <a:ln>
                    <a:noFill/>
                    <a:prstDash val="solid"/>
                  </a:ln>
                  <a:latin typeface="맑은 고딕" pitchFamily="50" charset="-127"/>
                  <a:ea typeface="맑은 고딕" pitchFamily="50" charset="-127"/>
                </a:rPr>
                <a:t>?</a:t>
              </a:r>
              <a:endParaRPr lang="en-US" altLang="ko-KR" sz="1200" b="1" cap="none" spc="0" dirty="0">
                <a:ln>
                  <a:noFill/>
                  <a:prstDash val="solid"/>
                </a:ln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81" name="직선 연결선 80"/>
            <p:cNvCxnSpPr/>
            <p:nvPr/>
          </p:nvCxnSpPr>
          <p:spPr>
            <a:xfrm flipV="1">
              <a:off x="2950589" y="6155704"/>
              <a:ext cx="2394409" cy="1885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그룹 85"/>
          <p:cNvGrpSpPr/>
          <p:nvPr/>
        </p:nvGrpSpPr>
        <p:grpSpPr>
          <a:xfrm>
            <a:off x="3760005" y="2759252"/>
            <a:ext cx="3619902" cy="1539371"/>
            <a:chOff x="3760005" y="2759252"/>
            <a:chExt cx="3619902" cy="1539371"/>
          </a:xfrm>
        </p:grpSpPr>
        <p:cxnSp>
          <p:nvCxnSpPr>
            <p:cNvPr id="59" name="직선 화살표 연결선 58"/>
            <p:cNvCxnSpPr/>
            <p:nvPr/>
          </p:nvCxnSpPr>
          <p:spPr>
            <a:xfrm>
              <a:off x="5684363" y="3393649"/>
              <a:ext cx="895546" cy="90497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직사각형 62"/>
            <p:cNvSpPr/>
            <p:nvPr/>
          </p:nvSpPr>
          <p:spPr>
            <a:xfrm>
              <a:off x="3760005" y="2759252"/>
              <a:ext cx="361990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ctr"/>
              <a:r>
                <a:rPr lang="en-US" altLang="ko-KR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Who? </a:t>
              </a:r>
              <a:r>
                <a:rPr lang="ko-KR" altLang="en-US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환자와 가족의 신체</a:t>
              </a:r>
              <a:r>
                <a:rPr lang="en-US" altLang="ko-KR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심리사회</a:t>
              </a:r>
              <a:r>
                <a:rPr lang="en-US" altLang="ko-KR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, </a:t>
              </a:r>
              <a:r>
                <a:rPr lang="ko-KR" altLang="en-US" sz="1200" dirty="0" err="1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영적요구에</a:t>
              </a:r>
              <a:r>
                <a:rPr lang="ko-KR" altLang="en-US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endParaRPr lang="en-US" altLang="ko-KR" sz="1200" dirty="0" smtClean="0">
                <a:ln>
                  <a:noFill/>
                  <a:prstDash val="solid"/>
                </a:ln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r>
                <a:rPr lang="ko-KR" altLang="en-US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실제적이고 폭넓은 돌봄 </a:t>
              </a:r>
              <a:r>
                <a:rPr lang="en-US" altLang="ko-KR" sz="1200" dirty="0" smtClean="0">
                  <a:ln>
                    <a:noFill/>
                    <a:prstDash val="solid"/>
                  </a:ln>
                  <a:solidFill>
                    <a:srgbClr val="000000"/>
                  </a:solidFill>
                  <a:latin typeface="맑은 고딕" pitchFamily="50" charset="-127"/>
                  <a:ea typeface="맑은 고딕" pitchFamily="50" charset="-127"/>
                </a:rPr>
                <a:t>?</a:t>
              </a:r>
              <a:endParaRPr lang="en-US" altLang="ko-KR" sz="1200" cap="none" spc="0" dirty="0">
                <a:ln>
                  <a:noFill/>
                  <a:prstDash val="solid"/>
                </a:ln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67" name="직선 연결선 66"/>
            <p:cNvCxnSpPr/>
            <p:nvPr/>
          </p:nvCxnSpPr>
          <p:spPr>
            <a:xfrm>
              <a:off x="3794581" y="3275373"/>
              <a:ext cx="3492339" cy="14582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그룹 86"/>
          <p:cNvGrpSpPr/>
          <p:nvPr/>
        </p:nvGrpSpPr>
        <p:grpSpPr>
          <a:xfrm>
            <a:off x="2957564" y="4326903"/>
            <a:ext cx="3556358" cy="641023"/>
            <a:chOff x="2957564" y="4326903"/>
            <a:chExt cx="3556358" cy="641023"/>
          </a:xfrm>
        </p:grpSpPr>
        <p:cxnSp>
          <p:nvCxnSpPr>
            <p:cNvPr id="60" name="직선 화살표 연결선 59"/>
            <p:cNvCxnSpPr/>
            <p:nvPr/>
          </p:nvCxnSpPr>
          <p:spPr>
            <a:xfrm flipV="1">
              <a:off x="4788816" y="4326903"/>
              <a:ext cx="1725106" cy="273377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 flipV="1">
              <a:off x="2960016" y="4949073"/>
              <a:ext cx="2394409" cy="18853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직사각형 63"/>
            <p:cNvSpPr/>
            <p:nvPr/>
          </p:nvSpPr>
          <p:spPr>
            <a:xfrm>
              <a:off x="2957564" y="4479055"/>
              <a:ext cx="247215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algn="l"/>
              <a:r>
                <a:rPr lang="en-US" altLang="ko-KR" sz="1200" b="1" dirty="0" smtClean="0">
                  <a:ln>
                    <a:noFill/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Who? </a:t>
              </a:r>
              <a:r>
                <a:rPr lang="ko-KR" altLang="en-US" sz="1200" b="1" dirty="0" smtClean="0">
                  <a:ln>
                    <a:noFill/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호스피스 팀원 중 </a:t>
              </a:r>
              <a:endParaRPr lang="en-US" altLang="ko-KR" sz="1200" b="1" dirty="0" smtClean="0">
                <a:ln>
                  <a:noFill/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  <a:p>
              <a:pPr algn="l"/>
              <a:r>
                <a:rPr lang="ko-KR" altLang="en-US" sz="1200" b="1" dirty="0" smtClean="0">
                  <a:ln>
                    <a:noFill/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가장 많은 </a:t>
              </a:r>
              <a:r>
                <a:rPr lang="ko-KR" altLang="en-US" sz="1200" dirty="0" smtClean="0">
                  <a:ln>
                    <a:noFill/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수를 차지하는 인력은</a:t>
              </a:r>
              <a:r>
                <a:rPr lang="en-US" altLang="ko-KR" sz="1200" dirty="0" smtClean="0">
                  <a:ln>
                    <a:noFill/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?</a:t>
              </a:r>
              <a:endParaRPr lang="en-US" altLang="ko-KR" sz="1200" b="1" cap="none" spc="0" dirty="0">
                <a:ln>
                  <a:noFill/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자유형 37"/>
          <p:cNvSpPr/>
          <p:nvPr/>
        </p:nvSpPr>
        <p:spPr>
          <a:xfrm rot="5400000">
            <a:off x="1540875" y="3959827"/>
            <a:ext cx="1214446" cy="4296196"/>
          </a:xfrm>
          <a:custGeom>
            <a:avLst/>
            <a:gdLst>
              <a:gd name="connsiteX0" fmla="*/ 0 w 2071702"/>
              <a:gd name="connsiteY0" fmla="*/ 2755364 h 2755364"/>
              <a:gd name="connsiteX1" fmla="*/ 517926 w 2071702"/>
              <a:gd name="connsiteY1" fmla="*/ 0 h 2755364"/>
              <a:gd name="connsiteX2" fmla="*/ 1553777 w 2071702"/>
              <a:gd name="connsiteY2" fmla="*/ 0 h 2755364"/>
              <a:gd name="connsiteX3" fmla="*/ 2071702 w 2071702"/>
              <a:gd name="connsiteY3" fmla="*/ 2755364 h 2755364"/>
              <a:gd name="connsiteX4" fmla="*/ 0 w 2071702"/>
              <a:gd name="connsiteY4" fmla="*/ 2755364 h 2755364"/>
              <a:gd name="connsiteX0" fmla="*/ 0 w 2444283"/>
              <a:gd name="connsiteY0" fmla="*/ 4383055 h 4383055"/>
              <a:gd name="connsiteX1" fmla="*/ 890507 w 2444283"/>
              <a:gd name="connsiteY1" fmla="*/ 0 h 4383055"/>
              <a:gd name="connsiteX2" fmla="*/ 1926358 w 2444283"/>
              <a:gd name="connsiteY2" fmla="*/ 0 h 4383055"/>
              <a:gd name="connsiteX3" fmla="*/ 2444283 w 2444283"/>
              <a:gd name="connsiteY3" fmla="*/ 2755364 h 4383055"/>
              <a:gd name="connsiteX4" fmla="*/ 0 w 2444283"/>
              <a:gd name="connsiteY4" fmla="*/ 4383055 h 4383055"/>
              <a:gd name="connsiteX0" fmla="*/ 681125 w 1553776"/>
              <a:gd name="connsiteY0" fmla="*/ 4439104 h 4439104"/>
              <a:gd name="connsiteX1" fmla="*/ 0 w 1553776"/>
              <a:gd name="connsiteY1" fmla="*/ 0 h 4439104"/>
              <a:gd name="connsiteX2" fmla="*/ 1035851 w 1553776"/>
              <a:gd name="connsiteY2" fmla="*/ 0 h 4439104"/>
              <a:gd name="connsiteX3" fmla="*/ 1553776 w 1553776"/>
              <a:gd name="connsiteY3" fmla="*/ 2755364 h 4439104"/>
              <a:gd name="connsiteX4" fmla="*/ 681125 w 1553776"/>
              <a:gd name="connsiteY4" fmla="*/ 4439104 h 4439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3776" h="4439104">
                <a:moveTo>
                  <a:pt x="681125" y="4439104"/>
                </a:moveTo>
                <a:lnTo>
                  <a:pt x="0" y="0"/>
                </a:lnTo>
                <a:lnTo>
                  <a:pt x="1035851" y="0"/>
                </a:lnTo>
                <a:lnTo>
                  <a:pt x="1553776" y="2755364"/>
                </a:lnTo>
                <a:lnTo>
                  <a:pt x="681125" y="4439104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357290" y="2857496"/>
            <a:ext cx="214314" cy="3857652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bg1">
                  <a:lumMod val="65000"/>
                </a:schemeClr>
              </a:gs>
            </a:gsLst>
            <a:lin ang="16200000" scaled="1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사다리꼴 5"/>
          <p:cNvSpPr/>
          <p:nvPr/>
        </p:nvSpPr>
        <p:spPr>
          <a:xfrm rot="5400000">
            <a:off x="3107505" y="1321595"/>
            <a:ext cx="3857652" cy="6929454"/>
          </a:xfrm>
          <a:prstGeom prst="trapezoid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85000"/>
                </a:schemeClr>
              </a:gs>
            </a:gsLst>
            <a:lin ang="108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23"/>
          <p:cNvGrpSpPr/>
          <p:nvPr/>
        </p:nvGrpSpPr>
        <p:grpSpPr>
          <a:xfrm>
            <a:off x="1904741" y="2928934"/>
            <a:ext cx="1928826" cy="3642863"/>
            <a:chOff x="5691093" y="2072153"/>
            <a:chExt cx="1290749" cy="3600000"/>
          </a:xfrm>
        </p:grpSpPr>
        <p:grpSp>
          <p:nvGrpSpPr>
            <p:cNvPr id="3" name="그룹 22"/>
            <p:cNvGrpSpPr/>
            <p:nvPr/>
          </p:nvGrpSpPr>
          <p:grpSpPr>
            <a:xfrm>
              <a:off x="5691093" y="2494030"/>
              <a:ext cx="868923" cy="2880000"/>
              <a:chOff x="5691093" y="2494030"/>
              <a:chExt cx="868923" cy="2880000"/>
            </a:xfrm>
          </p:grpSpPr>
          <p:sp>
            <p:nvSpPr>
              <p:cNvPr id="10" name="사다리꼴 9"/>
              <p:cNvSpPr/>
              <p:nvPr/>
            </p:nvSpPr>
            <p:spPr>
              <a:xfrm rot="5987360">
                <a:off x="4323093" y="3862030"/>
                <a:ext cx="2880000" cy="144000"/>
              </a:xfrm>
              <a:prstGeom prst="trapezoid">
                <a:avLst>
                  <a:gd name="adj" fmla="val 18577"/>
                </a:avLst>
              </a:prstGeom>
              <a:solidFill>
                <a:srgbClr val="595959"/>
              </a:solidFill>
              <a:ln w="3175">
                <a:noFill/>
              </a:ln>
              <a:scene3d>
                <a:camera prst="orthographicFront">
                  <a:rot lat="0" lon="0" rev="6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사다리꼴 10"/>
              <p:cNvSpPr/>
              <p:nvPr/>
            </p:nvSpPr>
            <p:spPr>
              <a:xfrm rot="5987360">
                <a:off x="5156016" y="3841914"/>
                <a:ext cx="2664000" cy="144000"/>
              </a:xfrm>
              <a:prstGeom prst="trapezoid">
                <a:avLst>
                  <a:gd name="adj" fmla="val 15000"/>
                </a:avLst>
              </a:prstGeom>
              <a:solidFill>
                <a:srgbClr val="595959"/>
              </a:solidFill>
              <a:ln w="3175">
                <a:noFill/>
              </a:ln>
              <a:scene3d>
                <a:camera prst="orthographicFront">
                  <a:rot lat="0" lon="0" rev="6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직사각형 25"/>
              <p:cNvSpPr/>
              <p:nvPr/>
            </p:nvSpPr>
            <p:spPr>
              <a:xfrm>
                <a:off x="5717273" y="2831945"/>
                <a:ext cx="730800" cy="82800"/>
              </a:xfrm>
              <a:prstGeom prst="rect">
                <a:avLst/>
              </a:prstGeom>
              <a:solidFill>
                <a:srgbClr val="59595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7" name="직사각형 26"/>
              <p:cNvSpPr/>
              <p:nvPr/>
            </p:nvSpPr>
            <p:spPr>
              <a:xfrm>
                <a:off x="5767761" y="3260573"/>
                <a:ext cx="730800" cy="82800"/>
              </a:xfrm>
              <a:prstGeom prst="rect">
                <a:avLst/>
              </a:prstGeom>
              <a:solidFill>
                <a:srgbClr val="59595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8" name="직사각형 27"/>
              <p:cNvSpPr/>
              <p:nvPr/>
            </p:nvSpPr>
            <p:spPr>
              <a:xfrm>
                <a:off x="5786446" y="3760639"/>
                <a:ext cx="730800" cy="82800"/>
              </a:xfrm>
              <a:prstGeom prst="rect">
                <a:avLst/>
              </a:prstGeom>
              <a:solidFill>
                <a:srgbClr val="59595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직사각형 28"/>
              <p:cNvSpPr/>
              <p:nvPr/>
            </p:nvSpPr>
            <p:spPr>
              <a:xfrm>
                <a:off x="5767761" y="4260704"/>
                <a:ext cx="730800" cy="82800"/>
              </a:xfrm>
              <a:prstGeom prst="rect">
                <a:avLst/>
              </a:prstGeom>
              <a:solidFill>
                <a:srgbClr val="59595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0" name="직사각형 29"/>
              <p:cNvSpPr/>
              <p:nvPr/>
            </p:nvSpPr>
            <p:spPr>
              <a:xfrm>
                <a:off x="5767761" y="4760770"/>
                <a:ext cx="730800" cy="82800"/>
              </a:xfrm>
              <a:prstGeom prst="rect">
                <a:avLst/>
              </a:prstGeom>
              <a:solidFill>
                <a:srgbClr val="595959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" name="그룹 21"/>
            <p:cNvGrpSpPr/>
            <p:nvPr/>
          </p:nvGrpSpPr>
          <p:grpSpPr>
            <a:xfrm>
              <a:off x="5836359" y="2072153"/>
              <a:ext cx="1145483" cy="3600000"/>
              <a:chOff x="5836359" y="2072153"/>
              <a:chExt cx="1145483" cy="3600000"/>
            </a:xfrm>
          </p:grpSpPr>
          <p:sp>
            <p:nvSpPr>
              <p:cNvPr id="31" name="정육면체 30"/>
              <p:cNvSpPr>
                <a:spLocks/>
              </p:cNvSpPr>
              <p:nvPr/>
            </p:nvSpPr>
            <p:spPr>
              <a:xfrm rot="20237453">
                <a:off x="6674337" y="2079130"/>
                <a:ext cx="144000" cy="3420000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A0D565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  <a:scene3d>
                <a:camera prst="orthographicFront">
                  <a:rot lat="0" lon="0" rev="20999999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2" name="정육면체 31"/>
              <p:cNvSpPr/>
              <p:nvPr/>
            </p:nvSpPr>
            <p:spPr>
              <a:xfrm flipH="1">
                <a:off x="5836359" y="2812518"/>
                <a:ext cx="729514" cy="100083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6BA42C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정육면체 32"/>
              <p:cNvSpPr/>
              <p:nvPr/>
            </p:nvSpPr>
            <p:spPr>
              <a:xfrm flipH="1">
                <a:off x="5923713" y="3308517"/>
                <a:ext cx="729514" cy="100083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6BA42C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4" name="정육면체 33"/>
              <p:cNvSpPr/>
              <p:nvPr/>
            </p:nvSpPr>
            <p:spPr>
              <a:xfrm flipH="1">
                <a:off x="6038014" y="3818108"/>
                <a:ext cx="729514" cy="100083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6BA42C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정육면체 34"/>
              <p:cNvSpPr/>
              <p:nvPr/>
            </p:nvSpPr>
            <p:spPr>
              <a:xfrm flipH="1">
                <a:off x="6138028" y="4308649"/>
                <a:ext cx="729514" cy="100083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6BA42C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정육면체 35"/>
              <p:cNvSpPr/>
              <p:nvPr/>
            </p:nvSpPr>
            <p:spPr>
              <a:xfrm flipH="1">
                <a:off x="6252328" y="4808715"/>
                <a:ext cx="729514" cy="100083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6BA42C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정육면체 36"/>
              <p:cNvSpPr>
                <a:spLocks/>
              </p:cNvSpPr>
              <p:nvPr/>
            </p:nvSpPr>
            <p:spPr>
              <a:xfrm rot="20237453">
                <a:off x="6013752" y="2072153"/>
                <a:ext cx="144000" cy="3600000"/>
              </a:xfrm>
              <a:prstGeom prst="cube">
                <a:avLst/>
              </a:prstGeom>
              <a:gradFill>
                <a:gsLst>
                  <a:gs pos="0">
                    <a:srgbClr val="92D050"/>
                  </a:gs>
                  <a:gs pos="100000">
                    <a:srgbClr val="A0D565"/>
                  </a:gs>
                </a:gsLst>
                <a:path path="circle">
                  <a:fillToRect l="100000" t="100000"/>
                </a:path>
              </a:gradFill>
              <a:ln w="3175">
                <a:noFill/>
              </a:ln>
              <a:scene3d>
                <a:camera prst="orthographicFront">
                  <a:rot lat="0" lon="0" rev="20999999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40" name="사다리꼴 39"/>
          <p:cNvSpPr/>
          <p:nvPr/>
        </p:nvSpPr>
        <p:spPr>
          <a:xfrm rot="5400000">
            <a:off x="5970625" y="1898700"/>
            <a:ext cx="714380" cy="5632368"/>
          </a:xfrm>
          <a:prstGeom prst="trapezoid">
            <a:avLst>
              <a:gd name="adj" fmla="val 13085"/>
            </a:avLst>
          </a:prstGeom>
          <a:noFill/>
          <a:ln w="3175">
            <a:noFill/>
          </a:ln>
          <a:effectLst>
            <a:outerShdw blurRad="50800" dist="38100" dir="8100000" algn="tr" rotWithShape="0">
              <a:prstClr val="black">
                <a:alpha val="9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l"/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효율적 자원봉사</a:t>
            </a:r>
            <a:r>
              <a:rPr lang="en-US" altLang="ko-KR" sz="2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관리 프로그램 적용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14282" y="214290"/>
            <a:ext cx="9028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dirty="0" smtClean="0">
                <a:latin typeface="HY헤드라인M" pitchFamily="18" charset="-127"/>
                <a:ea typeface="HY헤드라인M" pitchFamily="18" charset="-127"/>
              </a:rPr>
              <a:t>목적</a:t>
            </a:r>
            <a:endParaRPr lang="en-US" altLang="ko-KR" sz="28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4" name="사다리꼴 43"/>
          <p:cNvSpPr/>
          <p:nvPr/>
        </p:nvSpPr>
        <p:spPr>
          <a:xfrm rot="5400000">
            <a:off x="5896100" y="2928934"/>
            <a:ext cx="500066" cy="5072098"/>
          </a:xfrm>
          <a:prstGeom prst="trapezoid">
            <a:avLst>
              <a:gd name="adj" fmla="val 13085"/>
            </a:avLst>
          </a:prstGeom>
          <a:noFill/>
          <a:ln w="3175">
            <a:noFill/>
          </a:ln>
          <a:effectLst>
            <a:outerShdw blurRad="50800" dist="38100" dir="8100000" algn="tr" rotWithShape="0">
              <a:prstClr val="black">
                <a:alpha val="9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l"/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자원봉사자의 역량 최대한 발휘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5" name="사다리꼴 44"/>
          <p:cNvSpPr/>
          <p:nvPr/>
        </p:nvSpPr>
        <p:spPr>
          <a:xfrm rot="5400000">
            <a:off x="6003194" y="1464455"/>
            <a:ext cx="714380" cy="5072098"/>
          </a:xfrm>
          <a:prstGeom prst="trapezoid">
            <a:avLst>
              <a:gd name="adj" fmla="val 13085"/>
            </a:avLst>
          </a:prstGeom>
          <a:noFill/>
          <a:ln w="3175">
            <a:noFill/>
          </a:ln>
          <a:effectLst>
            <a:outerShdw blurRad="50800" dist="38100" dir="8100000" algn="tr" rotWithShape="0">
              <a:prstClr val="black">
                <a:alpha val="9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l"/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0" name="Freeform 19"/>
          <p:cNvSpPr>
            <a:spLocks/>
          </p:cNvSpPr>
          <p:nvPr/>
        </p:nvSpPr>
        <p:spPr bwMode="invGray">
          <a:xfrm rot="690370">
            <a:off x="1714480" y="1500174"/>
            <a:ext cx="3078000" cy="3344875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Freeform 76"/>
          <p:cNvSpPr>
            <a:spLocks/>
          </p:cNvSpPr>
          <p:nvPr/>
        </p:nvSpPr>
        <p:spPr bwMode="gray">
          <a:xfrm rot="21175831">
            <a:off x="2840324" y="5184642"/>
            <a:ext cx="734122" cy="1064054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2" name="Freeform 76"/>
          <p:cNvSpPr>
            <a:spLocks/>
          </p:cNvSpPr>
          <p:nvPr/>
        </p:nvSpPr>
        <p:spPr bwMode="gray">
          <a:xfrm rot="21175831">
            <a:off x="2582657" y="3649756"/>
            <a:ext cx="734122" cy="1064054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3" name="Freeform 76"/>
          <p:cNvSpPr>
            <a:spLocks/>
          </p:cNvSpPr>
          <p:nvPr/>
        </p:nvSpPr>
        <p:spPr bwMode="gray">
          <a:xfrm rot="21175831">
            <a:off x="2740107" y="4422643"/>
            <a:ext cx="734122" cy="1064054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7" name="Freeform 76"/>
          <p:cNvSpPr>
            <a:spLocks/>
          </p:cNvSpPr>
          <p:nvPr/>
        </p:nvSpPr>
        <p:spPr bwMode="gray">
          <a:xfrm rot="21175831">
            <a:off x="3384184" y="1418184"/>
            <a:ext cx="734122" cy="1064054"/>
          </a:xfrm>
          <a:custGeom>
            <a:avLst/>
            <a:gdLst/>
            <a:ahLst/>
            <a:cxnLst>
              <a:cxn ang="0">
                <a:pos x="756" y="0"/>
              </a:cxn>
              <a:cxn ang="0">
                <a:pos x="568" y="112"/>
              </a:cxn>
              <a:cxn ang="0">
                <a:pos x="464" y="212"/>
              </a:cxn>
              <a:cxn ang="0">
                <a:pos x="300" y="164"/>
              </a:cxn>
              <a:cxn ang="0">
                <a:pos x="180" y="156"/>
              </a:cxn>
              <a:cxn ang="0">
                <a:pos x="16" y="184"/>
              </a:cxn>
              <a:cxn ang="0">
                <a:pos x="68" y="368"/>
              </a:cxn>
              <a:cxn ang="0">
                <a:pos x="224" y="460"/>
              </a:cxn>
              <a:cxn ang="0">
                <a:pos x="272" y="664"/>
              </a:cxn>
              <a:cxn ang="0">
                <a:pos x="248" y="900"/>
              </a:cxn>
              <a:cxn ang="0">
                <a:pos x="180" y="1072"/>
              </a:cxn>
              <a:cxn ang="0">
                <a:pos x="144" y="1240"/>
              </a:cxn>
              <a:cxn ang="0">
                <a:pos x="236" y="1476"/>
              </a:cxn>
              <a:cxn ang="0">
                <a:pos x="328" y="1556"/>
              </a:cxn>
              <a:cxn ang="0">
                <a:pos x="436" y="1772"/>
              </a:cxn>
              <a:cxn ang="0">
                <a:pos x="452" y="1964"/>
              </a:cxn>
              <a:cxn ang="0">
                <a:pos x="384" y="2196"/>
              </a:cxn>
              <a:cxn ang="0">
                <a:pos x="140" y="2420"/>
              </a:cxn>
              <a:cxn ang="0">
                <a:pos x="64" y="2572"/>
              </a:cxn>
              <a:cxn ang="0">
                <a:pos x="188" y="2848"/>
              </a:cxn>
              <a:cxn ang="0">
                <a:pos x="360" y="2556"/>
              </a:cxn>
              <a:cxn ang="0">
                <a:pos x="680" y="2340"/>
              </a:cxn>
              <a:cxn ang="0">
                <a:pos x="744" y="2076"/>
              </a:cxn>
              <a:cxn ang="0">
                <a:pos x="736" y="1644"/>
              </a:cxn>
              <a:cxn ang="0">
                <a:pos x="756" y="1412"/>
              </a:cxn>
              <a:cxn ang="0">
                <a:pos x="888" y="1304"/>
              </a:cxn>
              <a:cxn ang="0">
                <a:pos x="1060" y="1292"/>
              </a:cxn>
              <a:cxn ang="0">
                <a:pos x="1260" y="1328"/>
              </a:cxn>
              <a:cxn ang="0">
                <a:pos x="1400" y="1380"/>
              </a:cxn>
              <a:cxn ang="0">
                <a:pos x="1672" y="1484"/>
              </a:cxn>
              <a:cxn ang="0">
                <a:pos x="1856" y="1432"/>
              </a:cxn>
              <a:cxn ang="0">
                <a:pos x="1896" y="1148"/>
              </a:cxn>
              <a:cxn ang="0">
                <a:pos x="2032" y="832"/>
              </a:cxn>
              <a:cxn ang="0">
                <a:pos x="2220" y="140"/>
              </a:cxn>
              <a:cxn ang="0">
                <a:pos x="1788" y="108"/>
              </a:cxn>
              <a:cxn ang="0">
                <a:pos x="1724" y="320"/>
              </a:cxn>
              <a:cxn ang="0">
                <a:pos x="1723" y="351"/>
              </a:cxn>
              <a:cxn ang="0">
                <a:pos x="1620" y="548"/>
              </a:cxn>
              <a:cxn ang="0">
                <a:pos x="1700" y="780"/>
              </a:cxn>
              <a:cxn ang="0">
                <a:pos x="1632" y="904"/>
              </a:cxn>
              <a:cxn ang="0">
                <a:pos x="1424" y="952"/>
              </a:cxn>
              <a:cxn ang="0">
                <a:pos x="1216" y="992"/>
              </a:cxn>
              <a:cxn ang="0">
                <a:pos x="992" y="956"/>
              </a:cxn>
              <a:cxn ang="0">
                <a:pos x="876" y="884"/>
              </a:cxn>
              <a:cxn ang="0">
                <a:pos x="928" y="728"/>
              </a:cxn>
              <a:cxn ang="0">
                <a:pos x="1204" y="740"/>
              </a:cxn>
              <a:cxn ang="0">
                <a:pos x="1468" y="592"/>
              </a:cxn>
              <a:cxn ang="0">
                <a:pos x="1592" y="520"/>
              </a:cxn>
              <a:cxn ang="0">
                <a:pos x="1612" y="492"/>
              </a:cxn>
              <a:cxn ang="0">
                <a:pos x="1648" y="376"/>
              </a:cxn>
              <a:cxn ang="0">
                <a:pos x="1584" y="344"/>
              </a:cxn>
              <a:cxn ang="0">
                <a:pos x="1496" y="424"/>
              </a:cxn>
              <a:cxn ang="0">
                <a:pos x="1392" y="492"/>
              </a:cxn>
              <a:cxn ang="0">
                <a:pos x="1300" y="540"/>
              </a:cxn>
              <a:cxn ang="0">
                <a:pos x="1148" y="564"/>
              </a:cxn>
              <a:cxn ang="0">
                <a:pos x="1028" y="500"/>
              </a:cxn>
              <a:cxn ang="0">
                <a:pos x="936" y="388"/>
              </a:cxn>
              <a:cxn ang="0">
                <a:pos x="824" y="344"/>
              </a:cxn>
              <a:cxn ang="0">
                <a:pos x="860" y="212"/>
              </a:cxn>
              <a:cxn ang="0">
                <a:pos x="876" y="96"/>
              </a:cxn>
              <a:cxn ang="0">
                <a:pos x="832" y="20"/>
              </a:cxn>
            </a:cxnLst>
            <a:rect l="0" t="0" r="r" b="b"/>
            <a:pathLst>
              <a:path w="2220" h="2878">
                <a:moveTo>
                  <a:pt x="832" y="20"/>
                </a:moveTo>
                <a:lnTo>
                  <a:pt x="784" y="20"/>
                </a:lnTo>
                <a:lnTo>
                  <a:pt x="756" y="0"/>
                </a:lnTo>
                <a:lnTo>
                  <a:pt x="676" y="20"/>
                </a:lnTo>
                <a:lnTo>
                  <a:pt x="624" y="44"/>
                </a:lnTo>
                <a:lnTo>
                  <a:pt x="568" y="112"/>
                </a:lnTo>
                <a:lnTo>
                  <a:pt x="536" y="164"/>
                </a:lnTo>
                <a:lnTo>
                  <a:pt x="508" y="208"/>
                </a:lnTo>
                <a:lnTo>
                  <a:pt x="464" y="212"/>
                </a:lnTo>
                <a:lnTo>
                  <a:pt x="392" y="164"/>
                </a:lnTo>
                <a:lnTo>
                  <a:pt x="352" y="140"/>
                </a:lnTo>
                <a:lnTo>
                  <a:pt x="300" y="164"/>
                </a:lnTo>
                <a:lnTo>
                  <a:pt x="280" y="184"/>
                </a:lnTo>
                <a:lnTo>
                  <a:pt x="216" y="184"/>
                </a:lnTo>
                <a:lnTo>
                  <a:pt x="180" y="156"/>
                </a:lnTo>
                <a:lnTo>
                  <a:pt x="108" y="152"/>
                </a:lnTo>
                <a:lnTo>
                  <a:pt x="48" y="184"/>
                </a:lnTo>
                <a:lnTo>
                  <a:pt x="16" y="184"/>
                </a:lnTo>
                <a:lnTo>
                  <a:pt x="0" y="264"/>
                </a:lnTo>
                <a:lnTo>
                  <a:pt x="4" y="312"/>
                </a:lnTo>
                <a:lnTo>
                  <a:pt x="68" y="368"/>
                </a:lnTo>
                <a:lnTo>
                  <a:pt x="124" y="408"/>
                </a:lnTo>
                <a:lnTo>
                  <a:pt x="196" y="432"/>
                </a:lnTo>
                <a:lnTo>
                  <a:pt x="224" y="460"/>
                </a:lnTo>
                <a:lnTo>
                  <a:pt x="256" y="588"/>
                </a:lnTo>
                <a:lnTo>
                  <a:pt x="272" y="636"/>
                </a:lnTo>
                <a:lnTo>
                  <a:pt x="272" y="664"/>
                </a:lnTo>
                <a:lnTo>
                  <a:pt x="276" y="724"/>
                </a:lnTo>
                <a:lnTo>
                  <a:pt x="256" y="812"/>
                </a:lnTo>
                <a:lnTo>
                  <a:pt x="248" y="900"/>
                </a:lnTo>
                <a:lnTo>
                  <a:pt x="216" y="964"/>
                </a:lnTo>
                <a:lnTo>
                  <a:pt x="216" y="1012"/>
                </a:lnTo>
                <a:lnTo>
                  <a:pt x="180" y="1072"/>
                </a:lnTo>
                <a:lnTo>
                  <a:pt x="180" y="1100"/>
                </a:lnTo>
                <a:lnTo>
                  <a:pt x="132" y="1160"/>
                </a:lnTo>
                <a:lnTo>
                  <a:pt x="144" y="1240"/>
                </a:lnTo>
                <a:lnTo>
                  <a:pt x="156" y="1296"/>
                </a:lnTo>
                <a:lnTo>
                  <a:pt x="184" y="1372"/>
                </a:lnTo>
                <a:lnTo>
                  <a:pt x="236" y="1476"/>
                </a:lnTo>
                <a:lnTo>
                  <a:pt x="268" y="1500"/>
                </a:lnTo>
                <a:lnTo>
                  <a:pt x="292" y="1500"/>
                </a:lnTo>
                <a:lnTo>
                  <a:pt x="328" y="1556"/>
                </a:lnTo>
                <a:lnTo>
                  <a:pt x="404" y="1640"/>
                </a:lnTo>
                <a:lnTo>
                  <a:pt x="412" y="1716"/>
                </a:lnTo>
                <a:lnTo>
                  <a:pt x="436" y="1772"/>
                </a:lnTo>
                <a:lnTo>
                  <a:pt x="452" y="1796"/>
                </a:lnTo>
                <a:lnTo>
                  <a:pt x="460" y="1824"/>
                </a:lnTo>
                <a:lnTo>
                  <a:pt x="452" y="1964"/>
                </a:lnTo>
                <a:lnTo>
                  <a:pt x="452" y="2152"/>
                </a:lnTo>
                <a:lnTo>
                  <a:pt x="424" y="2196"/>
                </a:lnTo>
                <a:lnTo>
                  <a:pt x="384" y="2196"/>
                </a:lnTo>
                <a:lnTo>
                  <a:pt x="264" y="2276"/>
                </a:lnTo>
                <a:lnTo>
                  <a:pt x="116" y="2392"/>
                </a:lnTo>
                <a:lnTo>
                  <a:pt x="140" y="2420"/>
                </a:lnTo>
                <a:lnTo>
                  <a:pt x="76" y="2420"/>
                </a:lnTo>
                <a:lnTo>
                  <a:pt x="16" y="2472"/>
                </a:lnTo>
                <a:lnTo>
                  <a:pt x="64" y="2572"/>
                </a:lnTo>
                <a:lnTo>
                  <a:pt x="100" y="2708"/>
                </a:lnTo>
                <a:lnTo>
                  <a:pt x="136" y="2828"/>
                </a:lnTo>
                <a:cubicBezTo>
                  <a:pt x="151" y="2851"/>
                  <a:pt x="171" y="2878"/>
                  <a:pt x="188" y="2848"/>
                </a:cubicBezTo>
                <a:cubicBezTo>
                  <a:pt x="213" y="2839"/>
                  <a:pt x="221" y="2698"/>
                  <a:pt x="240" y="2648"/>
                </a:cubicBezTo>
                <a:cubicBezTo>
                  <a:pt x="259" y="2598"/>
                  <a:pt x="280" y="2563"/>
                  <a:pt x="300" y="2548"/>
                </a:cubicBezTo>
                <a:lnTo>
                  <a:pt x="360" y="2556"/>
                </a:lnTo>
                <a:lnTo>
                  <a:pt x="408" y="2484"/>
                </a:lnTo>
                <a:lnTo>
                  <a:pt x="524" y="2420"/>
                </a:lnTo>
                <a:lnTo>
                  <a:pt x="680" y="2340"/>
                </a:lnTo>
                <a:lnTo>
                  <a:pt x="736" y="2224"/>
                </a:lnTo>
                <a:lnTo>
                  <a:pt x="752" y="2144"/>
                </a:lnTo>
                <a:lnTo>
                  <a:pt x="744" y="2076"/>
                </a:lnTo>
                <a:lnTo>
                  <a:pt x="748" y="1972"/>
                </a:lnTo>
                <a:lnTo>
                  <a:pt x="756" y="1720"/>
                </a:lnTo>
                <a:lnTo>
                  <a:pt x="736" y="1644"/>
                </a:lnTo>
                <a:lnTo>
                  <a:pt x="728" y="1584"/>
                </a:lnTo>
                <a:lnTo>
                  <a:pt x="728" y="1500"/>
                </a:lnTo>
                <a:lnTo>
                  <a:pt x="756" y="1412"/>
                </a:lnTo>
                <a:lnTo>
                  <a:pt x="808" y="1412"/>
                </a:lnTo>
                <a:lnTo>
                  <a:pt x="844" y="1332"/>
                </a:lnTo>
                <a:lnTo>
                  <a:pt x="888" y="1304"/>
                </a:lnTo>
                <a:lnTo>
                  <a:pt x="940" y="1320"/>
                </a:lnTo>
                <a:lnTo>
                  <a:pt x="980" y="1308"/>
                </a:lnTo>
                <a:lnTo>
                  <a:pt x="1060" y="1292"/>
                </a:lnTo>
                <a:lnTo>
                  <a:pt x="1164" y="1312"/>
                </a:lnTo>
                <a:lnTo>
                  <a:pt x="1240" y="1304"/>
                </a:lnTo>
                <a:lnTo>
                  <a:pt x="1260" y="1328"/>
                </a:lnTo>
                <a:lnTo>
                  <a:pt x="1312" y="1332"/>
                </a:lnTo>
                <a:lnTo>
                  <a:pt x="1364" y="1360"/>
                </a:lnTo>
                <a:lnTo>
                  <a:pt x="1400" y="1380"/>
                </a:lnTo>
                <a:lnTo>
                  <a:pt x="1488" y="1384"/>
                </a:lnTo>
                <a:lnTo>
                  <a:pt x="1548" y="1460"/>
                </a:lnTo>
                <a:lnTo>
                  <a:pt x="1672" y="1484"/>
                </a:lnTo>
                <a:lnTo>
                  <a:pt x="1744" y="1500"/>
                </a:lnTo>
                <a:lnTo>
                  <a:pt x="1808" y="1488"/>
                </a:lnTo>
                <a:lnTo>
                  <a:pt x="1856" y="1432"/>
                </a:lnTo>
                <a:lnTo>
                  <a:pt x="1908" y="1304"/>
                </a:lnTo>
                <a:lnTo>
                  <a:pt x="1912" y="1228"/>
                </a:lnTo>
                <a:lnTo>
                  <a:pt x="1896" y="1148"/>
                </a:lnTo>
                <a:lnTo>
                  <a:pt x="1932" y="1028"/>
                </a:lnTo>
                <a:lnTo>
                  <a:pt x="1996" y="936"/>
                </a:lnTo>
                <a:lnTo>
                  <a:pt x="2032" y="832"/>
                </a:lnTo>
                <a:lnTo>
                  <a:pt x="2168" y="856"/>
                </a:lnTo>
                <a:lnTo>
                  <a:pt x="2196" y="860"/>
                </a:lnTo>
                <a:lnTo>
                  <a:pt x="2220" y="140"/>
                </a:lnTo>
                <a:lnTo>
                  <a:pt x="2144" y="132"/>
                </a:lnTo>
                <a:lnTo>
                  <a:pt x="1988" y="136"/>
                </a:lnTo>
                <a:lnTo>
                  <a:pt x="1788" y="108"/>
                </a:lnTo>
                <a:lnTo>
                  <a:pt x="1724" y="120"/>
                </a:lnTo>
                <a:lnTo>
                  <a:pt x="1712" y="188"/>
                </a:lnTo>
                <a:lnTo>
                  <a:pt x="1724" y="320"/>
                </a:lnTo>
                <a:lnTo>
                  <a:pt x="1652" y="340"/>
                </a:lnTo>
                <a:lnTo>
                  <a:pt x="1674" y="356"/>
                </a:lnTo>
                <a:lnTo>
                  <a:pt x="1723" y="351"/>
                </a:lnTo>
                <a:lnTo>
                  <a:pt x="1724" y="536"/>
                </a:lnTo>
                <a:lnTo>
                  <a:pt x="1660" y="536"/>
                </a:lnTo>
                <a:lnTo>
                  <a:pt x="1620" y="548"/>
                </a:lnTo>
                <a:lnTo>
                  <a:pt x="1712" y="584"/>
                </a:lnTo>
                <a:lnTo>
                  <a:pt x="1720" y="612"/>
                </a:lnTo>
                <a:lnTo>
                  <a:pt x="1700" y="780"/>
                </a:lnTo>
                <a:lnTo>
                  <a:pt x="1668" y="820"/>
                </a:lnTo>
                <a:lnTo>
                  <a:pt x="1664" y="868"/>
                </a:lnTo>
                <a:lnTo>
                  <a:pt x="1632" y="904"/>
                </a:lnTo>
                <a:lnTo>
                  <a:pt x="1564" y="900"/>
                </a:lnTo>
                <a:lnTo>
                  <a:pt x="1496" y="924"/>
                </a:lnTo>
                <a:lnTo>
                  <a:pt x="1424" y="952"/>
                </a:lnTo>
                <a:lnTo>
                  <a:pt x="1384" y="980"/>
                </a:lnTo>
                <a:lnTo>
                  <a:pt x="1368" y="1008"/>
                </a:lnTo>
                <a:lnTo>
                  <a:pt x="1216" y="992"/>
                </a:lnTo>
                <a:lnTo>
                  <a:pt x="1168" y="956"/>
                </a:lnTo>
                <a:lnTo>
                  <a:pt x="1088" y="956"/>
                </a:lnTo>
                <a:lnTo>
                  <a:pt x="992" y="956"/>
                </a:lnTo>
                <a:lnTo>
                  <a:pt x="924" y="940"/>
                </a:lnTo>
                <a:lnTo>
                  <a:pt x="892" y="924"/>
                </a:lnTo>
                <a:lnTo>
                  <a:pt x="876" y="884"/>
                </a:lnTo>
                <a:lnTo>
                  <a:pt x="888" y="832"/>
                </a:lnTo>
                <a:lnTo>
                  <a:pt x="912" y="784"/>
                </a:lnTo>
                <a:lnTo>
                  <a:pt x="928" y="728"/>
                </a:lnTo>
                <a:lnTo>
                  <a:pt x="976" y="712"/>
                </a:lnTo>
                <a:lnTo>
                  <a:pt x="1060" y="732"/>
                </a:lnTo>
                <a:lnTo>
                  <a:pt x="1204" y="740"/>
                </a:lnTo>
                <a:lnTo>
                  <a:pt x="1288" y="712"/>
                </a:lnTo>
                <a:lnTo>
                  <a:pt x="1388" y="660"/>
                </a:lnTo>
                <a:lnTo>
                  <a:pt x="1468" y="592"/>
                </a:lnTo>
                <a:lnTo>
                  <a:pt x="1520" y="536"/>
                </a:lnTo>
                <a:lnTo>
                  <a:pt x="1544" y="508"/>
                </a:lnTo>
                <a:lnTo>
                  <a:pt x="1592" y="520"/>
                </a:lnTo>
                <a:lnTo>
                  <a:pt x="1624" y="548"/>
                </a:lnTo>
                <a:lnTo>
                  <a:pt x="1647" y="536"/>
                </a:lnTo>
                <a:lnTo>
                  <a:pt x="1612" y="492"/>
                </a:lnTo>
                <a:lnTo>
                  <a:pt x="1632" y="456"/>
                </a:lnTo>
                <a:lnTo>
                  <a:pt x="1632" y="420"/>
                </a:lnTo>
                <a:lnTo>
                  <a:pt x="1648" y="376"/>
                </a:lnTo>
                <a:lnTo>
                  <a:pt x="1672" y="356"/>
                </a:lnTo>
                <a:lnTo>
                  <a:pt x="1656" y="341"/>
                </a:lnTo>
                <a:lnTo>
                  <a:pt x="1584" y="344"/>
                </a:lnTo>
                <a:lnTo>
                  <a:pt x="1536" y="356"/>
                </a:lnTo>
                <a:lnTo>
                  <a:pt x="1540" y="392"/>
                </a:lnTo>
                <a:lnTo>
                  <a:pt x="1496" y="424"/>
                </a:lnTo>
                <a:lnTo>
                  <a:pt x="1444" y="464"/>
                </a:lnTo>
                <a:lnTo>
                  <a:pt x="1444" y="492"/>
                </a:lnTo>
                <a:lnTo>
                  <a:pt x="1392" y="492"/>
                </a:lnTo>
                <a:lnTo>
                  <a:pt x="1384" y="520"/>
                </a:lnTo>
                <a:lnTo>
                  <a:pt x="1340" y="520"/>
                </a:lnTo>
                <a:lnTo>
                  <a:pt x="1300" y="540"/>
                </a:lnTo>
                <a:lnTo>
                  <a:pt x="1236" y="572"/>
                </a:lnTo>
                <a:lnTo>
                  <a:pt x="1208" y="584"/>
                </a:lnTo>
                <a:lnTo>
                  <a:pt x="1148" y="564"/>
                </a:lnTo>
                <a:lnTo>
                  <a:pt x="1080" y="556"/>
                </a:lnTo>
                <a:lnTo>
                  <a:pt x="1048" y="528"/>
                </a:lnTo>
                <a:lnTo>
                  <a:pt x="1028" y="500"/>
                </a:lnTo>
                <a:lnTo>
                  <a:pt x="1012" y="480"/>
                </a:lnTo>
                <a:lnTo>
                  <a:pt x="976" y="432"/>
                </a:lnTo>
                <a:lnTo>
                  <a:pt x="936" y="388"/>
                </a:lnTo>
                <a:lnTo>
                  <a:pt x="904" y="368"/>
                </a:lnTo>
                <a:lnTo>
                  <a:pt x="844" y="372"/>
                </a:lnTo>
                <a:lnTo>
                  <a:pt x="824" y="344"/>
                </a:lnTo>
                <a:lnTo>
                  <a:pt x="820" y="316"/>
                </a:lnTo>
                <a:lnTo>
                  <a:pt x="844" y="264"/>
                </a:lnTo>
                <a:lnTo>
                  <a:pt x="860" y="212"/>
                </a:lnTo>
                <a:lnTo>
                  <a:pt x="868" y="152"/>
                </a:lnTo>
                <a:lnTo>
                  <a:pt x="880" y="120"/>
                </a:lnTo>
                <a:lnTo>
                  <a:pt x="876" y="96"/>
                </a:lnTo>
                <a:lnTo>
                  <a:pt x="856" y="72"/>
                </a:lnTo>
                <a:lnTo>
                  <a:pt x="852" y="48"/>
                </a:lnTo>
                <a:lnTo>
                  <a:pt x="832" y="2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7192651" y="468456"/>
            <a:ext cx="1951349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endParaRPr lang="en-US" altLang="ko-KR" sz="1200" dirty="0" smtClean="0"/>
          </a:p>
          <a:p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grpSp>
        <p:nvGrpSpPr>
          <p:cNvPr id="7" name="그룹 56"/>
          <p:cNvGrpSpPr/>
          <p:nvPr/>
        </p:nvGrpSpPr>
        <p:grpSpPr>
          <a:xfrm>
            <a:off x="5107447" y="296613"/>
            <a:ext cx="2214578" cy="2357454"/>
            <a:chOff x="2071670" y="2285992"/>
            <a:chExt cx="2214578" cy="2357454"/>
          </a:xfrm>
        </p:grpSpPr>
        <p:sp>
          <p:nvSpPr>
            <p:cNvPr id="58" name="타원 57"/>
            <p:cNvSpPr/>
            <p:nvPr/>
          </p:nvSpPr>
          <p:spPr>
            <a:xfrm>
              <a:off x="2071670" y="4143380"/>
              <a:ext cx="2214578" cy="50006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Oval 4"/>
            <p:cNvSpPr>
              <a:spLocks noChangeArrowheads="1"/>
            </p:cNvSpPr>
            <p:nvPr/>
          </p:nvSpPr>
          <p:spPr bwMode="auto">
            <a:xfrm>
              <a:off x="2143107" y="2302478"/>
              <a:ext cx="2055219" cy="2055216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47451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pic>
          <p:nvPicPr>
            <p:cNvPr id="60" name="Picture 2" descr="C:\Documents and Settings\HANA\바탕 화면\김성태\업무\파워포인트\자료\그림2.png"/>
            <p:cNvPicPr>
              <a:picLocks noChangeAspect="1" noChangeArrowheads="1"/>
            </p:cNvPicPr>
            <p:nvPr/>
          </p:nvPicPr>
          <p:blipFill>
            <a:blip r:embed="rId2" cstate="print"/>
            <a:srcRect t="49584"/>
            <a:stretch>
              <a:fillRect/>
            </a:stretch>
          </p:blipFill>
          <p:spPr bwMode="auto">
            <a:xfrm>
              <a:off x="2143107" y="3312833"/>
              <a:ext cx="2072469" cy="10448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Oval 118"/>
            <p:cNvSpPr>
              <a:spLocks noChangeArrowheads="1"/>
            </p:cNvSpPr>
            <p:nvPr/>
          </p:nvSpPr>
          <p:spPr bwMode="auto">
            <a:xfrm>
              <a:off x="2500298" y="2285992"/>
              <a:ext cx="1357322" cy="92869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2" name="타원 61"/>
            <p:cNvSpPr/>
            <p:nvPr/>
          </p:nvSpPr>
          <p:spPr>
            <a:xfrm>
              <a:off x="2143108" y="3214686"/>
              <a:ext cx="2070000" cy="190493"/>
            </a:xfrm>
            <a:prstGeom prst="ellipse">
              <a:avLst/>
            </a:prstGeom>
            <a:gradFill flip="none" rotWithShape="1">
              <a:gsLst>
                <a:gs pos="0">
                  <a:srgbClr val="A50021"/>
                </a:gs>
                <a:gs pos="50000">
                  <a:srgbClr val="FF3300"/>
                </a:gs>
                <a:gs pos="100000">
                  <a:srgbClr val="FF9900"/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직사각형 62"/>
            <p:cNvSpPr/>
            <p:nvPr/>
          </p:nvSpPr>
          <p:spPr>
            <a:xfrm>
              <a:off x="2314265" y="3283177"/>
              <a:ext cx="1785950" cy="1015663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호스피스</a:t>
              </a:r>
              <a:endParaRPr lang="en-US" altLang="ko-KR" sz="2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rgbClr val="FFFF00"/>
                  </a:solidFill>
                  <a:latin typeface="HY견고딕" pitchFamily="18" charset="-127"/>
                  <a:ea typeface="HY견고딕" pitchFamily="18" charset="-127"/>
                </a:rPr>
                <a:t>서비스 극대화</a:t>
              </a:r>
              <a:endParaRPr lang="en-US" altLang="ko-KR" sz="2000" dirty="0" smtClean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endParaRPr lang="en-US" altLang="ko-KR" sz="2000" dirty="0">
                <a:solidFill>
                  <a:srgbClr val="FFFF00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41" name="사다리꼴 40"/>
          <p:cNvSpPr/>
          <p:nvPr/>
        </p:nvSpPr>
        <p:spPr>
          <a:xfrm rot="5400000">
            <a:off x="5496528" y="1375272"/>
            <a:ext cx="714380" cy="5072098"/>
          </a:xfrm>
          <a:prstGeom prst="trapezoid">
            <a:avLst>
              <a:gd name="adj" fmla="val 13085"/>
            </a:avLst>
          </a:prstGeom>
          <a:noFill/>
          <a:ln w="3175">
            <a:noFill/>
          </a:ln>
          <a:effectLst>
            <a:outerShdw blurRad="50800" dist="38100" dir="8100000" algn="tr" rotWithShape="0">
              <a:prstClr val="black">
                <a:alpha val="9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l"/>
            <a:r>
              <a:rPr lang="ko-KR" altLang="en-US" sz="2400" dirty="0" smtClean="0">
                <a:latin typeface="HY견고딕" pitchFamily="18" charset="-127"/>
                <a:ea typeface="HY견고딕" pitchFamily="18" charset="-127"/>
              </a:rPr>
              <a:t>호스피스자원봉사활동 활성화 </a:t>
            </a:r>
            <a:endParaRPr lang="ko-KR" altLang="en-US" sz="2400" dirty="0"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/>
      <p:bldP spid="50" grpId="0" animBg="1"/>
      <p:bldP spid="64" grpId="1" animBg="1"/>
      <p:bldP spid="42" grpId="0" animBg="1"/>
      <p:bldP spid="42" grpId="1" animBg="1"/>
      <p:bldP spid="43" grpId="0" animBg="1"/>
      <p:bldP spid="43" grpId="1" animBg="1"/>
      <p:bldP spid="47" grpId="0" animBg="1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>
            <a:off x="295563" y="142852"/>
            <a:ext cx="1995055" cy="503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사업추진내용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331788" y="2492375"/>
            <a:ext cx="1728787" cy="1728788"/>
          </a:xfrm>
          <a:prstGeom prst="ellipse">
            <a:avLst/>
          </a:prstGeom>
          <a:gradFill rotWithShape="1">
            <a:gsLst>
              <a:gs pos="0">
                <a:srgbClr val="18407B">
                  <a:gamma/>
                  <a:tint val="54118"/>
                  <a:invGamma/>
                </a:srgbClr>
              </a:gs>
              <a:gs pos="100000">
                <a:srgbClr val="18407B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81" name="Oval 13"/>
          <p:cNvSpPr>
            <a:spLocks noChangeArrowheads="1"/>
          </p:cNvSpPr>
          <p:nvPr/>
        </p:nvSpPr>
        <p:spPr bwMode="auto">
          <a:xfrm>
            <a:off x="468313" y="2492375"/>
            <a:ext cx="1441450" cy="1270000"/>
          </a:xfrm>
          <a:prstGeom prst="ellipse">
            <a:avLst/>
          </a:prstGeom>
          <a:gradFill rotWithShape="1">
            <a:gsLst>
              <a:gs pos="0">
                <a:srgbClr val="18407B">
                  <a:gamma/>
                  <a:tint val="33725"/>
                  <a:invGamma/>
                </a:srgbClr>
              </a:gs>
              <a:gs pos="100000">
                <a:srgbClr val="18407B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82" name="WordArt 14"/>
          <p:cNvSpPr>
            <a:spLocks noChangeArrowheads="1" noChangeShapeType="1" noTextEdit="1"/>
          </p:cNvSpPr>
          <p:nvPr/>
        </p:nvSpPr>
        <p:spPr bwMode="auto">
          <a:xfrm>
            <a:off x="448397" y="3029527"/>
            <a:ext cx="1495425" cy="7295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rPr>
              <a:t>자원봉사자</a:t>
            </a:r>
            <a:endParaRPr lang="en-US" altLang="ko-KR" kern="10" dirty="0" smtClean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868686">
                    <a:alpha val="50000"/>
                  </a:srgbClr>
                </a:outerShdw>
              </a:effectLst>
              <a:latin typeface="HY견고딕"/>
              <a:ea typeface="HY견고딕"/>
            </a:endParaRPr>
          </a:p>
          <a:p>
            <a:pPr algn="ctr"/>
            <a:r>
              <a:rPr lang="ko-KR" altLang="en-US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rPr>
              <a:t>교육</a:t>
            </a:r>
            <a:endParaRPr lang="ko-KR" altLang="en-US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35921" dir="2700000" algn="ctr" rotWithShape="0">
                  <a:srgbClr val="868686">
                    <a:alpha val="50000"/>
                  </a:srgbClr>
                </a:outerShdw>
              </a:effectLst>
              <a:latin typeface="HY견고딕"/>
              <a:ea typeface="HY견고딕"/>
            </a:endParaRPr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auto">
          <a:xfrm rot="5400000">
            <a:off x="-1765300" y="692150"/>
            <a:ext cx="5435600" cy="5435600"/>
          </a:xfrm>
          <a:custGeom>
            <a:avLst/>
            <a:gdLst>
              <a:gd name="G0" fmla="+- 1051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10"/>
              <a:gd name="G18" fmla="*/ 1051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1051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1051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45 w 21600"/>
              <a:gd name="T15" fmla="*/ 10800 h 21600"/>
              <a:gd name="T16" fmla="*/ 10800 w 21600"/>
              <a:gd name="T17" fmla="*/ 290 h 21600"/>
              <a:gd name="T18" fmla="*/ 21455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90" y="10800"/>
                </a:moveTo>
                <a:cubicBezTo>
                  <a:pt x="290" y="4995"/>
                  <a:pt x="4995" y="290"/>
                  <a:pt x="10800" y="290"/>
                </a:cubicBezTo>
                <a:cubicBezTo>
                  <a:pt x="16604" y="289"/>
                  <a:pt x="21309" y="4995"/>
                  <a:pt x="2131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 rot="5400000">
            <a:off x="-1404938" y="-604838"/>
            <a:ext cx="8066088" cy="8066088"/>
          </a:xfrm>
          <a:custGeom>
            <a:avLst/>
            <a:gdLst>
              <a:gd name="G0" fmla="+- 10624 0 0"/>
              <a:gd name="G1" fmla="+- -9663461 0 0"/>
              <a:gd name="G2" fmla="+- 0 0 -9663461"/>
              <a:gd name="T0" fmla="*/ 0 256 1"/>
              <a:gd name="T1" fmla="*/ 180 256 1"/>
              <a:gd name="G3" fmla="+- -9663461 T0 T1"/>
              <a:gd name="T2" fmla="*/ 0 256 1"/>
              <a:gd name="T3" fmla="*/ 90 256 1"/>
              <a:gd name="G4" fmla="+- -9663461 T2 T3"/>
              <a:gd name="G5" fmla="*/ G4 2 1"/>
              <a:gd name="T4" fmla="*/ 90 256 1"/>
              <a:gd name="T5" fmla="*/ 0 256 1"/>
              <a:gd name="G6" fmla="+- -9663461 T4 T5"/>
              <a:gd name="G7" fmla="*/ G6 2 1"/>
              <a:gd name="G8" fmla="abs -9663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624"/>
              <a:gd name="G18" fmla="*/ 10624 1 2"/>
              <a:gd name="G19" fmla="+- G18 5400 0"/>
              <a:gd name="G20" fmla="cos G19 -9663461"/>
              <a:gd name="G21" fmla="sin G19 -9663461"/>
              <a:gd name="G22" fmla="+- G20 10800 0"/>
              <a:gd name="G23" fmla="+- G21 10800 0"/>
              <a:gd name="G24" fmla="+- 10800 0 G20"/>
              <a:gd name="G25" fmla="+- 10624 10800 0"/>
              <a:gd name="G26" fmla="?: G9 G17 G25"/>
              <a:gd name="G27" fmla="?: G9 0 21600"/>
              <a:gd name="G28" fmla="cos 10800 -9663461"/>
              <a:gd name="G29" fmla="sin 10800 -9663461"/>
              <a:gd name="G30" fmla="sin 10624 -9663461"/>
              <a:gd name="G31" fmla="+- G28 10800 0"/>
              <a:gd name="G32" fmla="+- G29 10800 0"/>
              <a:gd name="G33" fmla="+- G30 10800 0"/>
              <a:gd name="G34" fmla="?: G4 0 G31"/>
              <a:gd name="G35" fmla="?: -9663461 G34 0"/>
              <a:gd name="G36" fmla="?: G6 G35 G31"/>
              <a:gd name="G37" fmla="+- 21600 0 G36"/>
              <a:gd name="G38" fmla="?: G4 0 G33"/>
              <a:gd name="G39" fmla="?: -9663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770 w 21600"/>
              <a:gd name="T15" fmla="*/ 5036 h 21600"/>
              <a:gd name="T16" fmla="*/ 10800 w 21600"/>
              <a:gd name="T17" fmla="*/ 176 h 21600"/>
              <a:gd name="T18" fmla="*/ 19830 w 21600"/>
              <a:gd name="T19" fmla="*/ 503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844" y="5084"/>
                </a:moveTo>
                <a:cubicBezTo>
                  <a:pt x="3796" y="2026"/>
                  <a:pt x="7172" y="175"/>
                  <a:pt x="10800" y="176"/>
                </a:cubicBezTo>
                <a:cubicBezTo>
                  <a:pt x="14427" y="176"/>
                  <a:pt x="17803" y="2026"/>
                  <a:pt x="19755" y="5084"/>
                </a:cubicBezTo>
                <a:lnTo>
                  <a:pt x="19903" y="4989"/>
                </a:lnTo>
                <a:cubicBezTo>
                  <a:pt x="17920" y="1881"/>
                  <a:pt x="14487" y="-1"/>
                  <a:pt x="10799" y="0"/>
                </a:cubicBezTo>
                <a:cubicBezTo>
                  <a:pt x="7112" y="0"/>
                  <a:pt x="3679" y="1881"/>
                  <a:pt x="1696" y="4989"/>
                </a:cubicBezTo>
                <a:close/>
              </a:path>
            </a:pathLst>
          </a:custGeom>
          <a:gradFill rotWithShape="1">
            <a:gsLst>
              <a:gs pos="0">
                <a:srgbClr val="C0C0C0">
                  <a:alpha val="78000"/>
                </a:srgbClr>
              </a:gs>
              <a:gs pos="50000">
                <a:schemeClr val="bg1">
                  <a:alpha val="0"/>
                </a:schemeClr>
              </a:gs>
              <a:gs pos="100000">
                <a:srgbClr val="C0C0C0">
                  <a:alpha val="78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08" name="Line 40"/>
          <p:cNvSpPr>
            <a:spLocks noChangeShapeType="1"/>
          </p:cNvSpPr>
          <p:nvPr/>
        </p:nvSpPr>
        <p:spPr bwMode="auto">
          <a:xfrm flipV="1">
            <a:off x="2051050" y="2604180"/>
            <a:ext cx="936625" cy="792162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09" name="Line 41"/>
          <p:cNvSpPr>
            <a:spLocks noChangeShapeType="1"/>
          </p:cNvSpPr>
          <p:nvPr/>
        </p:nvSpPr>
        <p:spPr bwMode="auto">
          <a:xfrm>
            <a:off x="2051050" y="3396342"/>
            <a:ext cx="936625" cy="936625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>
            <a:off x="4643438" y="4714884"/>
            <a:ext cx="778307" cy="235807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4067175" y="1341438"/>
            <a:ext cx="1441450" cy="1223962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6" name="Oval 48"/>
          <p:cNvSpPr>
            <a:spLocks noChangeArrowheads="1"/>
          </p:cNvSpPr>
          <p:nvPr/>
        </p:nvSpPr>
        <p:spPr bwMode="auto">
          <a:xfrm>
            <a:off x="468313" y="6165850"/>
            <a:ext cx="1511300" cy="330200"/>
          </a:xfrm>
          <a:prstGeom prst="ellipse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50000"/>
                </a:srgbClr>
              </a:gs>
              <a:gs pos="100000">
                <a:srgbClr val="DDDDD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17" name="Oval 49"/>
          <p:cNvSpPr>
            <a:spLocks noChangeArrowheads="1"/>
          </p:cNvSpPr>
          <p:nvPr/>
        </p:nvSpPr>
        <p:spPr bwMode="auto">
          <a:xfrm>
            <a:off x="2917825" y="6153830"/>
            <a:ext cx="1939927" cy="266700"/>
          </a:xfrm>
          <a:prstGeom prst="ellipse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50000"/>
                </a:srgbClr>
              </a:gs>
              <a:gs pos="100000">
                <a:srgbClr val="DDDDD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2" name="Group 119"/>
          <p:cNvGrpSpPr>
            <a:grpSpLocks/>
          </p:cNvGrpSpPr>
          <p:nvPr/>
        </p:nvGrpSpPr>
        <p:grpSpPr bwMode="auto">
          <a:xfrm>
            <a:off x="2857488" y="1467516"/>
            <a:ext cx="1816100" cy="1452563"/>
            <a:chOff x="803" y="1519"/>
            <a:chExt cx="937" cy="692"/>
          </a:xfrm>
        </p:grpSpPr>
        <p:sp>
          <p:nvSpPr>
            <p:cNvPr id="31" name="AutoShape 120"/>
            <p:cNvSpPr>
              <a:spLocks noChangeArrowheads="1"/>
            </p:cNvSpPr>
            <p:nvPr/>
          </p:nvSpPr>
          <p:spPr bwMode="gray">
            <a:xfrm>
              <a:off x="803" y="1519"/>
              <a:ext cx="937" cy="692"/>
            </a:xfrm>
            <a:custGeom>
              <a:avLst/>
              <a:gdLst>
                <a:gd name="G0" fmla="+- 634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634"/>
                <a:gd name="G18" fmla="*/ 634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634 10800 0"/>
                <a:gd name="G26" fmla="?: G9 G17 G25"/>
                <a:gd name="G27" fmla="?: G9 0 21600"/>
                <a:gd name="G28" fmla="cos 10800 0"/>
                <a:gd name="G29" fmla="sin 10800 0"/>
                <a:gd name="G30" fmla="sin 634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6517 w 21600"/>
                <a:gd name="T15" fmla="*/ 10800 h 21600"/>
                <a:gd name="T16" fmla="*/ 10800 w 21600"/>
                <a:gd name="T17" fmla="*/ 11434 h 21600"/>
                <a:gd name="T18" fmla="*/ 508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1434" y="10800"/>
                  </a:moveTo>
                  <a:cubicBezTo>
                    <a:pt x="11434" y="11150"/>
                    <a:pt x="11150" y="11434"/>
                    <a:pt x="10800" y="11434"/>
                  </a:cubicBezTo>
                  <a:cubicBezTo>
                    <a:pt x="10449" y="11434"/>
                    <a:pt x="10166" y="11150"/>
                    <a:pt x="10166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689D"/>
                </a:gs>
                <a:gs pos="50000">
                  <a:srgbClr val="33689D">
                    <a:gamma/>
                    <a:shade val="47451"/>
                    <a:invGamma/>
                  </a:srgbClr>
                </a:gs>
                <a:gs pos="100000">
                  <a:srgbClr val="33689D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Oval 121"/>
            <p:cNvSpPr>
              <a:spLocks noChangeArrowheads="1"/>
            </p:cNvSpPr>
            <p:nvPr/>
          </p:nvSpPr>
          <p:spPr bwMode="gray">
            <a:xfrm>
              <a:off x="803" y="1798"/>
              <a:ext cx="937" cy="145"/>
            </a:xfrm>
            <a:prstGeom prst="ellipse">
              <a:avLst/>
            </a:prstGeom>
            <a:gradFill rotWithShape="1">
              <a:gsLst>
                <a:gs pos="0">
                  <a:srgbClr val="33689D"/>
                </a:gs>
                <a:gs pos="100000">
                  <a:srgbClr val="33689D">
                    <a:gamma/>
                    <a:tint val="7372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3" name="Text Box 122"/>
          <p:cNvSpPr txBox="1">
            <a:spLocks noChangeArrowheads="1"/>
          </p:cNvSpPr>
          <p:nvPr/>
        </p:nvSpPr>
        <p:spPr bwMode="gray">
          <a:xfrm>
            <a:off x="3071802" y="2396210"/>
            <a:ext cx="151290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신규봉사자</a:t>
            </a:r>
            <a:endParaRPr lang="en-US" altLang="ko-KR" sz="16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Oval 152"/>
          <p:cNvSpPr>
            <a:spLocks noChangeArrowheads="1"/>
          </p:cNvSpPr>
          <p:nvPr/>
        </p:nvSpPr>
        <p:spPr bwMode="gray">
          <a:xfrm rot="3125284">
            <a:off x="3042432" y="2617659"/>
            <a:ext cx="177800" cy="42863"/>
          </a:xfrm>
          <a:prstGeom prst="ellipse">
            <a:avLst/>
          </a:prstGeom>
          <a:gradFill rotWithShape="1">
            <a:gsLst>
              <a:gs pos="0">
                <a:srgbClr val="6E99C0">
                  <a:gamma/>
                  <a:shade val="20000"/>
                  <a:invGamma/>
                </a:srgbClr>
              </a:gs>
              <a:gs pos="50000">
                <a:srgbClr val="6E99C0"/>
              </a:gs>
              <a:gs pos="100000">
                <a:srgbClr val="6E99C0">
                  <a:gamma/>
                  <a:shade val="20000"/>
                  <a:invGamma/>
                </a:srgbClr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Group 163"/>
          <p:cNvGrpSpPr>
            <a:grpSpLocks/>
          </p:cNvGrpSpPr>
          <p:nvPr/>
        </p:nvGrpSpPr>
        <p:grpSpPr bwMode="auto">
          <a:xfrm rot="291726">
            <a:off x="3414700" y="1313529"/>
            <a:ext cx="714375" cy="882650"/>
            <a:chOff x="1971" y="2318"/>
            <a:chExt cx="482" cy="596"/>
          </a:xfrm>
        </p:grpSpPr>
        <p:sp>
          <p:nvSpPr>
            <p:cNvPr id="36" name="Oval 164"/>
            <p:cNvSpPr>
              <a:spLocks noChangeArrowheads="1"/>
            </p:cNvSpPr>
            <p:nvPr/>
          </p:nvSpPr>
          <p:spPr bwMode="gray">
            <a:xfrm>
              <a:off x="2149" y="2318"/>
              <a:ext cx="126" cy="123"/>
            </a:xfrm>
            <a:prstGeom prst="ellipse">
              <a:avLst/>
            </a:prstGeom>
            <a:solidFill>
              <a:srgbClr val="FFCC00"/>
            </a:solidFill>
            <a:ln w="19050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37" name="Freeform 165"/>
            <p:cNvSpPr>
              <a:spLocks/>
            </p:cNvSpPr>
            <p:nvPr/>
          </p:nvSpPr>
          <p:spPr bwMode="gray">
            <a:xfrm>
              <a:off x="1971" y="2336"/>
              <a:ext cx="482" cy="578"/>
            </a:xfrm>
            <a:custGeom>
              <a:avLst/>
              <a:gdLst/>
              <a:ahLst/>
              <a:cxnLst>
                <a:cxn ang="0">
                  <a:pos x="1376" y="696"/>
                </a:cxn>
                <a:cxn ang="0">
                  <a:pos x="1639" y="920"/>
                </a:cxn>
                <a:cxn ang="0">
                  <a:pos x="1926" y="708"/>
                </a:cxn>
                <a:cxn ang="0">
                  <a:pos x="2940" y="66"/>
                </a:cxn>
                <a:cxn ang="0">
                  <a:pos x="3204" y="78"/>
                </a:cxn>
                <a:cxn ang="0">
                  <a:pos x="3072" y="444"/>
                </a:cxn>
                <a:cxn ang="0">
                  <a:pos x="2139" y="1081"/>
                </a:cxn>
                <a:cxn ang="0">
                  <a:pos x="2476" y="2372"/>
                </a:cxn>
                <a:cxn ang="0">
                  <a:pos x="2251" y="2435"/>
                </a:cxn>
                <a:cxn ang="0">
                  <a:pos x="2614" y="3589"/>
                </a:cxn>
                <a:cxn ang="0">
                  <a:pos x="2539" y="3925"/>
                </a:cxn>
                <a:cxn ang="0">
                  <a:pos x="2226" y="3689"/>
                </a:cxn>
                <a:cxn ang="0">
                  <a:pos x="1789" y="2534"/>
                </a:cxn>
                <a:cxn ang="0">
                  <a:pos x="1414" y="2534"/>
                </a:cxn>
                <a:cxn ang="0">
                  <a:pos x="1051" y="3689"/>
                </a:cxn>
                <a:cxn ang="0">
                  <a:pos x="789" y="3925"/>
                </a:cxn>
                <a:cxn ang="0">
                  <a:pos x="676" y="3577"/>
                </a:cxn>
                <a:cxn ang="0">
                  <a:pos x="1001" y="2459"/>
                </a:cxn>
                <a:cxn ang="0">
                  <a:pos x="751" y="2397"/>
                </a:cxn>
                <a:cxn ang="0">
                  <a:pos x="1126" y="1081"/>
                </a:cxn>
                <a:cxn ang="0">
                  <a:pos x="139" y="497"/>
                </a:cxn>
                <a:cxn ang="0">
                  <a:pos x="60" y="180"/>
                </a:cxn>
                <a:cxn ang="0">
                  <a:pos x="389" y="162"/>
                </a:cxn>
                <a:cxn ang="0">
                  <a:pos x="1376" y="696"/>
                </a:cxn>
              </a:cxnLst>
              <a:rect l="0" t="0" r="r" b="b"/>
              <a:pathLst>
                <a:path w="3312" h="3962">
                  <a:moveTo>
                    <a:pt x="1376" y="696"/>
                  </a:moveTo>
                  <a:cubicBezTo>
                    <a:pt x="1401" y="795"/>
                    <a:pt x="1489" y="920"/>
                    <a:pt x="1639" y="920"/>
                  </a:cubicBezTo>
                  <a:cubicBezTo>
                    <a:pt x="1801" y="920"/>
                    <a:pt x="1876" y="795"/>
                    <a:pt x="1926" y="708"/>
                  </a:cubicBezTo>
                  <a:lnTo>
                    <a:pt x="2940" y="66"/>
                  </a:lnTo>
                  <a:cubicBezTo>
                    <a:pt x="3042" y="0"/>
                    <a:pt x="3142" y="16"/>
                    <a:pt x="3204" y="78"/>
                  </a:cubicBezTo>
                  <a:cubicBezTo>
                    <a:pt x="3267" y="140"/>
                    <a:pt x="3312" y="264"/>
                    <a:pt x="3072" y="444"/>
                  </a:cubicBezTo>
                  <a:lnTo>
                    <a:pt x="2139" y="1081"/>
                  </a:lnTo>
                  <a:lnTo>
                    <a:pt x="2476" y="2372"/>
                  </a:lnTo>
                  <a:lnTo>
                    <a:pt x="2251" y="2435"/>
                  </a:lnTo>
                  <a:lnTo>
                    <a:pt x="2614" y="3589"/>
                  </a:lnTo>
                  <a:cubicBezTo>
                    <a:pt x="2651" y="3751"/>
                    <a:pt x="2639" y="3863"/>
                    <a:pt x="2539" y="3925"/>
                  </a:cubicBezTo>
                  <a:cubicBezTo>
                    <a:pt x="2401" y="3962"/>
                    <a:pt x="2289" y="3863"/>
                    <a:pt x="2226" y="3689"/>
                  </a:cubicBezTo>
                  <a:cubicBezTo>
                    <a:pt x="2101" y="3453"/>
                    <a:pt x="1876" y="2720"/>
                    <a:pt x="1789" y="2534"/>
                  </a:cubicBezTo>
                  <a:lnTo>
                    <a:pt x="1414" y="2534"/>
                  </a:lnTo>
                  <a:cubicBezTo>
                    <a:pt x="1339" y="2770"/>
                    <a:pt x="1151" y="3465"/>
                    <a:pt x="1051" y="3689"/>
                  </a:cubicBezTo>
                  <a:cubicBezTo>
                    <a:pt x="1001" y="3838"/>
                    <a:pt x="914" y="3950"/>
                    <a:pt x="789" y="3925"/>
                  </a:cubicBezTo>
                  <a:cubicBezTo>
                    <a:pt x="714" y="3875"/>
                    <a:pt x="614" y="3838"/>
                    <a:pt x="676" y="3577"/>
                  </a:cubicBezTo>
                  <a:lnTo>
                    <a:pt x="1001" y="2459"/>
                  </a:lnTo>
                  <a:lnTo>
                    <a:pt x="751" y="2397"/>
                  </a:lnTo>
                  <a:lnTo>
                    <a:pt x="1126" y="1081"/>
                  </a:lnTo>
                  <a:lnTo>
                    <a:pt x="139" y="497"/>
                  </a:lnTo>
                  <a:cubicBezTo>
                    <a:pt x="54" y="402"/>
                    <a:pt x="0" y="342"/>
                    <a:pt x="60" y="180"/>
                  </a:cubicBezTo>
                  <a:cubicBezTo>
                    <a:pt x="186" y="102"/>
                    <a:pt x="214" y="112"/>
                    <a:pt x="389" y="162"/>
                  </a:cubicBezTo>
                  <a:lnTo>
                    <a:pt x="1376" y="696"/>
                  </a:lnTo>
                  <a:close/>
                </a:path>
              </a:pathLst>
            </a:custGeom>
            <a:solidFill>
              <a:srgbClr val="FFCC00"/>
            </a:solidFill>
            <a:ln w="19050" cmpd="sng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</p:grpSp>
      <p:grpSp>
        <p:nvGrpSpPr>
          <p:cNvPr id="4" name="Group 171"/>
          <p:cNvGrpSpPr>
            <a:grpSpLocks/>
          </p:cNvGrpSpPr>
          <p:nvPr/>
        </p:nvGrpSpPr>
        <p:grpSpPr bwMode="auto">
          <a:xfrm>
            <a:off x="3047988" y="1627854"/>
            <a:ext cx="1463675" cy="379412"/>
            <a:chOff x="724" y="2704"/>
            <a:chExt cx="1390" cy="350"/>
          </a:xfrm>
        </p:grpSpPr>
        <p:sp>
          <p:nvSpPr>
            <p:cNvPr id="39" name="AutoShape 169"/>
            <p:cNvSpPr>
              <a:spLocks noChangeArrowheads="1"/>
            </p:cNvSpPr>
            <p:nvPr/>
          </p:nvSpPr>
          <p:spPr bwMode="gray">
            <a:xfrm flipH="1">
              <a:off x="1592" y="2704"/>
              <a:ext cx="522" cy="341"/>
            </a:xfrm>
            <a:prstGeom prst="curvedRightArrow">
              <a:avLst>
                <a:gd name="adj1" fmla="val 19583"/>
                <a:gd name="adj2" fmla="val 44676"/>
                <a:gd name="adj3" fmla="val 43217"/>
              </a:avLst>
            </a:prstGeom>
            <a:gradFill rotWithShape="1">
              <a:gsLst>
                <a:gs pos="0">
                  <a:srgbClr val="FF6600">
                    <a:gamma/>
                    <a:tint val="42353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0" name="AutoShape 170"/>
            <p:cNvSpPr>
              <a:spLocks noChangeArrowheads="1"/>
            </p:cNvSpPr>
            <p:nvPr/>
          </p:nvSpPr>
          <p:spPr bwMode="gray">
            <a:xfrm>
              <a:off x="724" y="2713"/>
              <a:ext cx="522" cy="341"/>
            </a:xfrm>
            <a:prstGeom prst="curvedRightArrow">
              <a:avLst>
                <a:gd name="adj1" fmla="val 16542"/>
                <a:gd name="adj2" fmla="val 38977"/>
                <a:gd name="adj3" fmla="val 43465"/>
              </a:avLst>
            </a:prstGeom>
            <a:gradFill rotWithShape="1">
              <a:gsLst>
                <a:gs pos="0">
                  <a:srgbClr val="FF6600">
                    <a:gamma/>
                    <a:tint val="42353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5" name="Group 119"/>
          <p:cNvGrpSpPr>
            <a:grpSpLocks/>
          </p:cNvGrpSpPr>
          <p:nvPr/>
        </p:nvGrpSpPr>
        <p:grpSpPr bwMode="auto">
          <a:xfrm>
            <a:off x="2857488" y="3857628"/>
            <a:ext cx="1816100" cy="1452563"/>
            <a:chOff x="803" y="1519"/>
            <a:chExt cx="937" cy="692"/>
          </a:xfrm>
        </p:grpSpPr>
        <p:sp>
          <p:nvSpPr>
            <p:cNvPr id="42" name="AutoShape 120"/>
            <p:cNvSpPr>
              <a:spLocks noChangeArrowheads="1"/>
            </p:cNvSpPr>
            <p:nvPr/>
          </p:nvSpPr>
          <p:spPr bwMode="gray">
            <a:xfrm>
              <a:off x="803" y="1519"/>
              <a:ext cx="937" cy="692"/>
            </a:xfrm>
            <a:custGeom>
              <a:avLst/>
              <a:gdLst>
                <a:gd name="G0" fmla="+- 634 0 0"/>
                <a:gd name="G1" fmla="+- 0 0 0"/>
                <a:gd name="G2" fmla="+- 0 0 0"/>
                <a:gd name="T0" fmla="*/ 0 256 1"/>
                <a:gd name="T1" fmla="*/ 180 256 1"/>
                <a:gd name="G3" fmla="+- 0 T0 T1"/>
                <a:gd name="T2" fmla="*/ 0 256 1"/>
                <a:gd name="T3" fmla="*/ 90 256 1"/>
                <a:gd name="G4" fmla="+- 0 T2 T3"/>
                <a:gd name="G5" fmla="*/ G4 2 1"/>
                <a:gd name="T4" fmla="*/ 90 256 1"/>
                <a:gd name="T5" fmla="*/ 0 256 1"/>
                <a:gd name="G6" fmla="+- 0 T4 T5"/>
                <a:gd name="G7" fmla="*/ G6 2 1"/>
                <a:gd name="G8" fmla="abs 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634"/>
                <a:gd name="G18" fmla="*/ 634 1 2"/>
                <a:gd name="G19" fmla="+- G18 5400 0"/>
                <a:gd name="G20" fmla="cos G19 0"/>
                <a:gd name="G21" fmla="sin G19 0"/>
                <a:gd name="G22" fmla="+- G20 10800 0"/>
                <a:gd name="G23" fmla="+- G21 10800 0"/>
                <a:gd name="G24" fmla="+- 10800 0 G20"/>
                <a:gd name="G25" fmla="+- 634 10800 0"/>
                <a:gd name="G26" fmla="?: G9 G17 G25"/>
                <a:gd name="G27" fmla="?: G9 0 21600"/>
                <a:gd name="G28" fmla="cos 10800 0"/>
                <a:gd name="G29" fmla="sin 10800 0"/>
                <a:gd name="G30" fmla="sin 634 0"/>
                <a:gd name="G31" fmla="+- G28 10800 0"/>
                <a:gd name="G32" fmla="+- G29 10800 0"/>
                <a:gd name="G33" fmla="+- G30 10800 0"/>
                <a:gd name="G34" fmla="?: G4 0 G31"/>
                <a:gd name="G35" fmla="?: 0 G34 0"/>
                <a:gd name="G36" fmla="?: G6 G35 G31"/>
                <a:gd name="G37" fmla="+- 21600 0 G36"/>
                <a:gd name="G38" fmla="?: G4 0 G33"/>
                <a:gd name="G39" fmla="?: 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21600 h 21600"/>
                <a:gd name="T14" fmla="*/ 16517 w 21600"/>
                <a:gd name="T15" fmla="*/ 10800 h 21600"/>
                <a:gd name="T16" fmla="*/ 10800 w 21600"/>
                <a:gd name="T17" fmla="*/ 11434 h 21600"/>
                <a:gd name="T18" fmla="*/ 508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1434" y="10800"/>
                  </a:moveTo>
                  <a:cubicBezTo>
                    <a:pt x="11434" y="11150"/>
                    <a:pt x="11150" y="11434"/>
                    <a:pt x="10800" y="11434"/>
                  </a:cubicBezTo>
                  <a:cubicBezTo>
                    <a:pt x="10449" y="11434"/>
                    <a:pt x="10166" y="11150"/>
                    <a:pt x="10166" y="10800"/>
                  </a:cubicBezTo>
                  <a:lnTo>
                    <a:pt x="0" y="10800"/>
                  </a:ln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689D"/>
                </a:gs>
                <a:gs pos="50000">
                  <a:srgbClr val="33689D">
                    <a:gamma/>
                    <a:shade val="47451"/>
                    <a:invGamma/>
                  </a:srgbClr>
                </a:gs>
                <a:gs pos="100000">
                  <a:srgbClr val="33689D"/>
                </a:gs>
              </a:gsLst>
              <a:lin ang="5400000" scaled="1"/>
            </a:gra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43" name="Oval 121"/>
            <p:cNvSpPr>
              <a:spLocks noChangeArrowheads="1"/>
            </p:cNvSpPr>
            <p:nvPr/>
          </p:nvSpPr>
          <p:spPr bwMode="gray">
            <a:xfrm>
              <a:off x="803" y="1798"/>
              <a:ext cx="937" cy="145"/>
            </a:xfrm>
            <a:prstGeom prst="ellipse">
              <a:avLst/>
            </a:prstGeom>
            <a:gradFill rotWithShape="1">
              <a:gsLst>
                <a:gs pos="0">
                  <a:srgbClr val="33689D"/>
                </a:gs>
                <a:gs pos="100000">
                  <a:srgbClr val="33689D">
                    <a:gamma/>
                    <a:tint val="73725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4" name="Text Box 122"/>
          <p:cNvSpPr txBox="1">
            <a:spLocks noChangeArrowheads="1"/>
          </p:cNvSpPr>
          <p:nvPr/>
        </p:nvSpPr>
        <p:spPr bwMode="gray">
          <a:xfrm>
            <a:off x="3071802" y="4786322"/>
            <a:ext cx="151290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경력봉사자</a:t>
            </a:r>
            <a:endParaRPr lang="en-US" altLang="ko-KR" sz="1600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" name="Oval 152"/>
          <p:cNvSpPr>
            <a:spLocks noChangeArrowheads="1"/>
          </p:cNvSpPr>
          <p:nvPr/>
        </p:nvSpPr>
        <p:spPr bwMode="gray">
          <a:xfrm rot="3125284">
            <a:off x="3042432" y="5007771"/>
            <a:ext cx="177800" cy="42863"/>
          </a:xfrm>
          <a:prstGeom prst="ellipse">
            <a:avLst/>
          </a:prstGeom>
          <a:gradFill rotWithShape="1">
            <a:gsLst>
              <a:gs pos="0">
                <a:srgbClr val="6E99C0">
                  <a:gamma/>
                  <a:shade val="20000"/>
                  <a:invGamma/>
                </a:srgbClr>
              </a:gs>
              <a:gs pos="50000">
                <a:srgbClr val="6E99C0"/>
              </a:gs>
              <a:gs pos="100000">
                <a:srgbClr val="6E99C0">
                  <a:gamma/>
                  <a:shade val="20000"/>
                  <a:invGamma/>
                </a:srgbClr>
              </a:gs>
            </a:gsLst>
            <a:lin ang="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6" name="Group 171"/>
          <p:cNvGrpSpPr>
            <a:grpSpLocks/>
          </p:cNvGrpSpPr>
          <p:nvPr/>
        </p:nvGrpSpPr>
        <p:grpSpPr bwMode="auto">
          <a:xfrm>
            <a:off x="3047988" y="4071942"/>
            <a:ext cx="1463675" cy="379412"/>
            <a:chOff x="724" y="2704"/>
            <a:chExt cx="1390" cy="350"/>
          </a:xfrm>
        </p:grpSpPr>
        <p:sp>
          <p:nvSpPr>
            <p:cNvPr id="59" name="AutoShape 169"/>
            <p:cNvSpPr>
              <a:spLocks noChangeArrowheads="1"/>
            </p:cNvSpPr>
            <p:nvPr/>
          </p:nvSpPr>
          <p:spPr bwMode="gray">
            <a:xfrm flipH="1">
              <a:off x="1592" y="2704"/>
              <a:ext cx="522" cy="341"/>
            </a:xfrm>
            <a:prstGeom prst="curvedRightArrow">
              <a:avLst>
                <a:gd name="adj1" fmla="val 19583"/>
                <a:gd name="adj2" fmla="val 44676"/>
                <a:gd name="adj3" fmla="val 43217"/>
              </a:avLst>
            </a:prstGeom>
            <a:gradFill rotWithShape="1">
              <a:gsLst>
                <a:gs pos="0">
                  <a:srgbClr val="FF6600">
                    <a:gamma/>
                    <a:tint val="42353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0" name="AutoShape 170"/>
            <p:cNvSpPr>
              <a:spLocks noChangeArrowheads="1"/>
            </p:cNvSpPr>
            <p:nvPr/>
          </p:nvSpPr>
          <p:spPr bwMode="gray">
            <a:xfrm>
              <a:off x="724" y="2713"/>
              <a:ext cx="522" cy="341"/>
            </a:xfrm>
            <a:prstGeom prst="curvedRightArrow">
              <a:avLst>
                <a:gd name="adj1" fmla="val 16542"/>
                <a:gd name="adj2" fmla="val 38977"/>
                <a:gd name="adj3" fmla="val 43465"/>
              </a:avLst>
            </a:prstGeom>
            <a:gradFill rotWithShape="1">
              <a:gsLst>
                <a:gs pos="0">
                  <a:srgbClr val="FF6600">
                    <a:gamma/>
                    <a:tint val="42353"/>
                    <a:invGamma/>
                  </a:srgbClr>
                </a:gs>
                <a:gs pos="100000">
                  <a:srgbClr val="FF6600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61" name="Freeform 49"/>
          <p:cNvSpPr>
            <a:spLocks/>
          </p:cNvSpPr>
          <p:nvPr/>
        </p:nvSpPr>
        <p:spPr bwMode="gray">
          <a:xfrm>
            <a:off x="6215074" y="693721"/>
            <a:ext cx="2589201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ko-KR" altLang="en-US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자격기준 강화</a:t>
            </a:r>
            <a:endParaRPr lang="en-US" altLang="ko-KR" dirty="0">
              <a:ln>
                <a:solidFill>
                  <a:schemeClr val="tx2"/>
                </a:solidFill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5429257" y="1142984"/>
            <a:ext cx="3373432" cy="1000132"/>
            <a:chOff x="5429257" y="1142984"/>
            <a:chExt cx="3373432" cy="1000132"/>
          </a:xfrm>
        </p:grpSpPr>
        <p:sp>
          <p:nvSpPr>
            <p:cNvPr id="62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29257" y="1142984"/>
              <a:ext cx="3373432" cy="1000132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64" name="Rectangle 61"/>
            <p:cNvSpPr>
              <a:spLocks noChangeArrowheads="1"/>
            </p:cNvSpPr>
            <p:nvPr/>
          </p:nvSpPr>
          <p:spPr bwMode="gray">
            <a:xfrm>
              <a:off x="5442823" y="1278355"/>
              <a:ext cx="3187693" cy="738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이론교육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(7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주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l">
                <a:buFontTx/>
                <a:buChar char="-"/>
              </a:pP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 실습교육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(6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주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</a:p>
            <a:p>
              <a:pPr algn="l">
                <a:buFontTx/>
                <a:buChar char="-"/>
              </a:pP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심층면담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팀장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원목실장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14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65" name="Freeform 49"/>
          <p:cNvSpPr>
            <a:spLocks/>
          </p:cNvSpPr>
          <p:nvPr/>
        </p:nvSpPr>
        <p:spPr bwMode="gray">
          <a:xfrm>
            <a:off x="6215074" y="3799181"/>
            <a:ext cx="2589201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7" name="Text Box 56"/>
          <p:cNvSpPr txBox="1">
            <a:spLocks noChangeArrowheads="1"/>
          </p:cNvSpPr>
          <p:nvPr/>
        </p:nvSpPr>
        <p:spPr bwMode="gray">
          <a:xfrm>
            <a:off x="6338656" y="3827759"/>
            <a:ext cx="237989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개별 및 집단교육</a:t>
            </a:r>
            <a:endParaRPr lang="en-US" altLang="ko-KR" sz="1600" dirty="0">
              <a:ln>
                <a:solidFill>
                  <a:schemeClr val="tx2"/>
                </a:solidFill>
              </a:ln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63" name="그룹 62"/>
          <p:cNvGrpSpPr/>
          <p:nvPr/>
        </p:nvGrpSpPr>
        <p:grpSpPr>
          <a:xfrm>
            <a:off x="5429257" y="4227809"/>
            <a:ext cx="3373432" cy="1000132"/>
            <a:chOff x="5429257" y="4227809"/>
            <a:chExt cx="3373432" cy="1000132"/>
          </a:xfrm>
        </p:grpSpPr>
        <p:sp>
          <p:nvSpPr>
            <p:cNvPr id="66" name="Rectangle 50"/>
            <p:cNvSpPr>
              <a:spLocks noChangeArrowheads="1"/>
            </p:cNvSpPr>
            <p:nvPr/>
          </p:nvSpPr>
          <p:spPr bwMode="gray">
            <a:xfrm>
              <a:off x="5429257" y="4227809"/>
              <a:ext cx="3373432" cy="1000132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8" name="Rectangle 61"/>
            <p:cNvSpPr>
              <a:spLocks noChangeArrowheads="1"/>
            </p:cNvSpPr>
            <p:nvPr/>
          </p:nvSpPr>
          <p:spPr bwMode="gray">
            <a:xfrm>
              <a:off x="5572132" y="4370685"/>
              <a:ext cx="3187693" cy="7386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전문강사 초빙한 월례교육</a:t>
              </a:r>
              <a:endParaRPr lang="en-US" altLang="ko-KR" sz="14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자원봉사활동 지침 교육 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년</a:t>
              </a: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회</a:t>
              </a:r>
              <a:endParaRPr lang="en-US" altLang="ko-KR" sz="14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40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dirty="0" smtClean="0">
                  <a:latin typeface="HY헤드라인M" pitchFamily="18" charset="-127"/>
                  <a:ea typeface="HY헤드라인M" pitchFamily="18" charset="-127"/>
                </a:rPr>
                <a:t>임상사목 교육</a:t>
              </a:r>
              <a:endParaRPr lang="en-US" altLang="ko-KR" sz="14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48" name="Group 163"/>
          <p:cNvGrpSpPr>
            <a:grpSpLocks/>
          </p:cNvGrpSpPr>
          <p:nvPr/>
        </p:nvGrpSpPr>
        <p:grpSpPr bwMode="auto">
          <a:xfrm rot="291726">
            <a:off x="3309434" y="3595067"/>
            <a:ext cx="736361" cy="924788"/>
            <a:chOff x="1971" y="2318"/>
            <a:chExt cx="482" cy="596"/>
          </a:xfrm>
        </p:grpSpPr>
        <p:sp>
          <p:nvSpPr>
            <p:cNvPr id="49" name="Oval 164"/>
            <p:cNvSpPr>
              <a:spLocks noChangeArrowheads="1"/>
            </p:cNvSpPr>
            <p:nvPr/>
          </p:nvSpPr>
          <p:spPr bwMode="gray">
            <a:xfrm>
              <a:off x="2149" y="2318"/>
              <a:ext cx="126" cy="123"/>
            </a:xfrm>
            <a:prstGeom prst="ellipse">
              <a:avLst/>
            </a:prstGeom>
            <a:solidFill>
              <a:srgbClr val="FFCC00"/>
            </a:solidFill>
            <a:ln w="19050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50" name="Freeform 165"/>
            <p:cNvSpPr>
              <a:spLocks/>
            </p:cNvSpPr>
            <p:nvPr/>
          </p:nvSpPr>
          <p:spPr bwMode="gray">
            <a:xfrm>
              <a:off x="1971" y="2336"/>
              <a:ext cx="482" cy="578"/>
            </a:xfrm>
            <a:custGeom>
              <a:avLst/>
              <a:gdLst/>
              <a:ahLst/>
              <a:cxnLst>
                <a:cxn ang="0">
                  <a:pos x="1376" y="696"/>
                </a:cxn>
                <a:cxn ang="0">
                  <a:pos x="1639" y="920"/>
                </a:cxn>
                <a:cxn ang="0">
                  <a:pos x="1926" y="708"/>
                </a:cxn>
                <a:cxn ang="0">
                  <a:pos x="2940" y="66"/>
                </a:cxn>
                <a:cxn ang="0">
                  <a:pos x="3204" y="78"/>
                </a:cxn>
                <a:cxn ang="0">
                  <a:pos x="3072" y="444"/>
                </a:cxn>
                <a:cxn ang="0">
                  <a:pos x="2139" y="1081"/>
                </a:cxn>
                <a:cxn ang="0">
                  <a:pos x="2476" y="2372"/>
                </a:cxn>
                <a:cxn ang="0">
                  <a:pos x="2251" y="2435"/>
                </a:cxn>
                <a:cxn ang="0">
                  <a:pos x="2614" y="3589"/>
                </a:cxn>
                <a:cxn ang="0">
                  <a:pos x="2539" y="3925"/>
                </a:cxn>
                <a:cxn ang="0">
                  <a:pos x="2226" y="3689"/>
                </a:cxn>
                <a:cxn ang="0">
                  <a:pos x="1789" y="2534"/>
                </a:cxn>
                <a:cxn ang="0">
                  <a:pos x="1414" y="2534"/>
                </a:cxn>
                <a:cxn ang="0">
                  <a:pos x="1051" y="3689"/>
                </a:cxn>
                <a:cxn ang="0">
                  <a:pos x="789" y="3925"/>
                </a:cxn>
                <a:cxn ang="0">
                  <a:pos x="676" y="3577"/>
                </a:cxn>
                <a:cxn ang="0">
                  <a:pos x="1001" y="2459"/>
                </a:cxn>
                <a:cxn ang="0">
                  <a:pos x="751" y="2397"/>
                </a:cxn>
                <a:cxn ang="0">
                  <a:pos x="1126" y="1081"/>
                </a:cxn>
                <a:cxn ang="0">
                  <a:pos x="139" y="497"/>
                </a:cxn>
                <a:cxn ang="0">
                  <a:pos x="60" y="180"/>
                </a:cxn>
                <a:cxn ang="0">
                  <a:pos x="389" y="162"/>
                </a:cxn>
                <a:cxn ang="0">
                  <a:pos x="1376" y="696"/>
                </a:cxn>
              </a:cxnLst>
              <a:rect l="0" t="0" r="r" b="b"/>
              <a:pathLst>
                <a:path w="3312" h="3962">
                  <a:moveTo>
                    <a:pt x="1376" y="696"/>
                  </a:moveTo>
                  <a:cubicBezTo>
                    <a:pt x="1401" y="795"/>
                    <a:pt x="1489" y="920"/>
                    <a:pt x="1639" y="920"/>
                  </a:cubicBezTo>
                  <a:cubicBezTo>
                    <a:pt x="1801" y="920"/>
                    <a:pt x="1876" y="795"/>
                    <a:pt x="1926" y="708"/>
                  </a:cubicBezTo>
                  <a:lnTo>
                    <a:pt x="2940" y="66"/>
                  </a:lnTo>
                  <a:cubicBezTo>
                    <a:pt x="3042" y="0"/>
                    <a:pt x="3142" y="16"/>
                    <a:pt x="3204" y="78"/>
                  </a:cubicBezTo>
                  <a:cubicBezTo>
                    <a:pt x="3267" y="140"/>
                    <a:pt x="3312" y="264"/>
                    <a:pt x="3072" y="444"/>
                  </a:cubicBezTo>
                  <a:lnTo>
                    <a:pt x="2139" y="1081"/>
                  </a:lnTo>
                  <a:lnTo>
                    <a:pt x="2476" y="2372"/>
                  </a:lnTo>
                  <a:lnTo>
                    <a:pt x="2251" y="2435"/>
                  </a:lnTo>
                  <a:lnTo>
                    <a:pt x="2614" y="3589"/>
                  </a:lnTo>
                  <a:cubicBezTo>
                    <a:pt x="2651" y="3751"/>
                    <a:pt x="2639" y="3863"/>
                    <a:pt x="2539" y="3925"/>
                  </a:cubicBezTo>
                  <a:cubicBezTo>
                    <a:pt x="2401" y="3962"/>
                    <a:pt x="2289" y="3863"/>
                    <a:pt x="2226" y="3689"/>
                  </a:cubicBezTo>
                  <a:cubicBezTo>
                    <a:pt x="2101" y="3453"/>
                    <a:pt x="1876" y="2720"/>
                    <a:pt x="1789" y="2534"/>
                  </a:cubicBezTo>
                  <a:lnTo>
                    <a:pt x="1414" y="2534"/>
                  </a:lnTo>
                  <a:cubicBezTo>
                    <a:pt x="1339" y="2770"/>
                    <a:pt x="1151" y="3465"/>
                    <a:pt x="1051" y="3689"/>
                  </a:cubicBezTo>
                  <a:cubicBezTo>
                    <a:pt x="1001" y="3838"/>
                    <a:pt x="914" y="3950"/>
                    <a:pt x="789" y="3925"/>
                  </a:cubicBezTo>
                  <a:cubicBezTo>
                    <a:pt x="714" y="3875"/>
                    <a:pt x="614" y="3838"/>
                    <a:pt x="676" y="3577"/>
                  </a:cubicBezTo>
                  <a:lnTo>
                    <a:pt x="1001" y="2459"/>
                  </a:lnTo>
                  <a:lnTo>
                    <a:pt x="751" y="2397"/>
                  </a:lnTo>
                  <a:lnTo>
                    <a:pt x="1126" y="1081"/>
                  </a:lnTo>
                  <a:lnTo>
                    <a:pt x="139" y="497"/>
                  </a:lnTo>
                  <a:cubicBezTo>
                    <a:pt x="54" y="402"/>
                    <a:pt x="0" y="342"/>
                    <a:pt x="60" y="180"/>
                  </a:cubicBezTo>
                  <a:cubicBezTo>
                    <a:pt x="186" y="102"/>
                    <a:pt x="214" y="112"/>
                    <a:pt x="389" y="162"/>
                  </a:cubicBezTo>
                  <a:lnTo>
                    <a:pt x="1376" y="696"/>
                  </a:lnTo>
                  <a:close/>
                </a:path>
              </a:pathLst>
            </a:custGeom>
            <a:solidFill>
              <a:srgbClr val="FFCC00"/>
            </a:solidFill>
            <a:ln w="19050" cmpd="sng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</p:grpSp>
      <p:grpSp>
        <p:nvGrpSpPr>
          <p:cNvPr id="51" name="Group 163"/>
          <p:cNvGrpSpPr>
            <a:grpSpLocks/>
          </p:cNvGrpSpPr>
          <p:nvPr/>
        </p:nvGrpSpPr>
        <p:grpSpPr bwMode="auto">
          <a:xfrm rot="291726">
            <a:off x="3567618" y="3595067"/>
            <a:ext cx="736361" cy="924788"/>
            <a:chOff x="1971" y="2318"/>
            <a:chExt cx="482" cy="596"/>
          </a:xfrm>
        </p:grpSpPr>
        <p:sp>
          <p:nvSpPr>
            <p:cNvPr id="52" name="Oval 164"/>
            <p:cNvSpPr>
              <a:spLocks noChangeArrowheads="1"/>
            </p:cNvSpPr>
            <p:nvPr/>
          </p:nvSpPr>
          <p:spPr bwMode="gray">
            <a:xfrm>
              <a:off x="2149" y="2318"/>
              <a:ext cx="126" cy="123"/>
            </a:xfrm>
            <a:prstGeom prst="ellipse">
              <a:avLst/>
            </a:prstGeom>
            <a:solidFill>
              <a:srgbClr val="FFCC00"/>
            </a:solidFill>
            <a:ln w="19050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53" name="Freeform 165"/>
            <p:cNvSpPr>
              <a:spLocks/>
            </p:cNvSpPr>
            <p:nvPr/>
          </p:nvSpPr>
          <p:spPr bwMode="gray">
            <a:xfrm>
              <a:off x="1971" y="2336"/>
              <a:ext cx="482" cy="578"/>
            </a:xfrm>
            <a:custGeom>
              <a:avLst/>
              <a:gdLst/>
              <a:ahLst/>
              <a:cxnLst>
                <a:cxn ang="0">
                  <a:pos x="1376" y="696"/>
                </a:cxn>
                <a:cxn ang="0">
                  <a:pos x="1639" y="920"/>
                </a:cxn>
                <a:cxn ang="0">
                  <a:pos x="1926" y="708"/>
                </a:cxn>
                <a:cxn ang="0">
                  <a:pos x="2940" y="66"/>
                </a:cxn>
                <a:cxn ang="0">
                  <a:pos x="3204" y="78"/>
                </a:cxn>
                <a:cxn ang="0">
                  <a:pos x="3072" y="444"/>
                </a:cxn>
                <a:cxn ang="0">
                  <a:pos x="2139" y="1081"/>
                </a:cxn>
                <a:cxn ang="0">
                  <a:pos x="2476" y="2372"/>
                </a:cxn>
                <a:cxn ang="0">
                  <a:pos x="2251" y="2435"/>
                </a:cxn>
                <a:cxn ang="0">
                  <a:pos x="2614" y="3589"/>
                </a:cxn>
                <a:cxn ang="0">
                  <a:pos x="2539" y="3925"/>
                </a:cxn>
                <a:cxn ang="0">
                  <a:pos x="2226" y="3689"/>
                </a:cxn>
                <a:cxn ang="0">
                  <a:pos x="1789" y="2534"/>
                </a:cxn>
                <a:cxn ang="0">
                  <a:pos x="1414" y="2534"/>
                </a:cxn>
                <a:cxn ang="0">
                  <a:pos x="1051" y="3689"/>
                </a:cxn>
                <a:cxn ang="0">
                  <a:pos x="789" y="3925"/>
                </a:cxn>
                <a:cxn ang="0">
                  <a:pos x="676" y="3577"/>
                </a:cxn>
                <a:cxn ang="0">
                  <a:pos x="1001" y="2459"/>
                </a:cxn>
                <a:cxn ang="0">
                  <a:pos x="751" y="2397"/>
                </a:cxn>
                <a:cxn ang="0">
                  <a:pos x="1126" y="1081"/>
                </a:cxn>
                <a:cxn ang="0">
                  <a:pos x="139" y="497"/>
                </a:cxn>
                <a:cxn ang="0">
                  <a:pos x="60" y="180"/>
                </a:cxn>
                <a:cxn ang="0">
                  <a:pos x="389" y="162"/>
                </a:cxn>
                <a:cxn ang="0">
                  <a:pos x="1376" y="696"/>
                </a:cxn>
              </a:cxnLst>
              <a:rect l="0" t="0" r="r" b="b"/>
              <a:pathLst>
                <a:path w="3312" h="3962">
                  <a:moveTo>
                    <a:pt x="1376" y="696"/>
                  </a:moveTo>
                  <a:cubicBezTo>
                    <a:pt x="1401" y="795"/>
                    <a:pt x="1489" y="920"/>
                    <a:pt x="1639" y="920"/>
                  </a:cubicBezTo>
                  <a:cubicBezTo>
                    <a:pt x="1801" y="920"/>
                    <a:pt x="1876" y="795"/>
                    <a:pt x="1926" y="708"/>
                  </a:cubicBezTo>
                  <a:lnTo>
                    <a:pt x="2940" y="66"/>
                  </a:lnTo>
                  <a:cubicBezTo>
                    <a:pt x="3042" y="0"/>
                    <a:pt x="3142" y="16"/>
                    <a:pt x="3204" y="78"/>
                  </a:cubicBezTo>
                  <a:cubicBezTo>
                    <a:pt x="3267" y="140"/>
                    <a:pt x="3312" y="264"/>
                    <a:pt x="3072" y="444"/>
                  </a:cubicBezTo>
                  <a:lnTo>
                    <a:pt x="2139" y="1081"/>
                  </a:lnTo>
                  <a:lnTo>
                    <a:pt x="2476" y="2372"/>
                  </a:lnTo>
                  <a:lnTo>
                    <a:pt x="2251" y="2435"/>
                  </a:lnTo>
                  <a:lnTo>
                    <a:pt x="2614" y="3589"/>
                  </a:lnTo>
                  <a:cubicBezTo>
                    <a:pt x="2651" y="3751"/>
                    <a:pt x="2639" y="3863"/>
                    <a:pt x="2539" y="3925"/>
                  </a:cubicBezTo>
                  <a:cubicBezTo>
                    <a:pt x="2401" y="3962"/>
                    <a:pt x="2289" y="3863"/>
                    <a:pt x="2226" y="3689"/>
                  </a:cubicBezTo>
                  <a:cubicBezTo>
                    <a:pt x="2101" y="3453"/>
                    <a:pt x="1876" y="2720"/>
                    <a:pt x="1789" y="2534"/>
                  </a:cubicBezTo>
                  <a:lnTo>
                    <a:pt x="1414" y="2534"/>
                  </a:lnTo>
                  <a:cubicBezTo>
                    <a:pt x="1339" y="2770"/>
                    <a:pt x="1151" y="3465"/>
                    <a:pt x="1051" y="3689"/>
                  </a:cubicBezTo>
                  <a:cubicBezTo>
                    <a:pt x="1001" y="3838"/>
                    <a:pt x="914" y="3950"/>
                    <a:pt x="789" y="3925"/>
                  </a:cubicBezTo>
                  <a:cubicBezTo>
                    <a:pt x="714" y="3875"/>
                    <a:pt x="614" y="3838"/>
                    <a:pt x="676" y="3577"/>
                  </a:cubicBezTo>
                  <a:lnTo>
                    <a:pt x="1001" y="2459"/>
                  </a:lnTo>
                  <a:lnTo>
                    <a:pt x="751" y="2397"/>
                  </a:lnTo>
                  <a:lnTo>
                    <a:pt x="1126" y="1081"/>
                  </a:lnTo>
                  <a:lnTo>
                    <a:pt x="139" y="497"/>
                  </a:lnTo>
                  <a:cubicBezTo>
                    <a:pt x="54" y="402"/>
                    <a:pt x="0" y="342"/>
                    <a:pt x="60" y="180"/>
                  </a:cubicBezTo>
                  <a:cubicBezTo>
                    <a:pt x="186" y="102"/>
                    <a:pt x="214" y="112"/>
                    <a:pt x="389" y="162"/>
                  </a:cubicBezTo>
                  <a:lnTo>
                    <a:pt x="1376" y="696"/>
                  </a:lnTo>
                  <a:close/>
                </a:path>
              </a:pathLst>
            </a:custGeom>
            <a:solidFill>
              <a:srgbClr val="FFCC00"/>
            </a:solidFill>
            <a:ln w="19050" cmpd="sng">
              <a:round/>
              <a:headEnd/>
              <a:tailEnd/>
            </a:ln>
            <a:effectLst/>
            <a:scene3d>
              <a:camera prst="legacyPerspectiveFront">
                <a:rot lat="20099999" lon="1500000" rev="0"/>
              </a:camera>
              <a:lightRig rig="legacyFlat2" dir="t"/>
            </a:scene3d>
            <a:sp3d extrusionH="36500" prstMaterial="legacyMatte">
              <a:bevelT w="13500" h="13500" prst="angle"/>
              <a:bevelB w="13500" h="13500" prst="angle"/>
              <a:extrusionClr>
                <a:srgbClr val="FFB219"/>
              </a:extrusionClr>
            </a:sp3d>
          </p:spPr>
          <p:txBody>
            <a:bodyPr>
              <a:flatTx/>
            </a:bodyPr>
            <a:lstStyle/>
            <a:p>
              <a:endParaRPr lang="ko-KR" altLang="en-US"/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5429257" y="2131274"/>
            <a:ext cx="3373432" cy="1000132"/>
            <a:chOff x="5429257" y="2131274"/>
            <a:chExt cx="3373432" cy="1000132"/>
          </a:xfrm>
        </p:grpSpPr>
        <p:sp>
          <p:nvSpPr>
            <p:cNvPr id="47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29257" y="2131274"/>
              <a:ext cx="3373432" cy="1000132"/>
            </a:xfrm>
            <a:prstGeom prst="rect">
              <a:avLst/>
            </a:prstGeom>
            <a:solidFill>
              <a:srgbClr val="FFCC00">
                <a:alpha val="50196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4" name="Rectangle 61"/>
            <p:cNvSpPr>
              <a:spLocks noChangeArrowheads="1"/>
            </p:cNvSpPr>
            <p:nvPr/>
          </p:nvSpPr>
          <p:spPr bwMode="gray">
            <a:xfrm>
              <a:off x="5458691" y="2192755"/>
              <a:ext cx="3319607" cy="8309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2012.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상반기 이론교육 수료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40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명 중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6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주간의 실습교육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25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명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심층면담 통해 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검증된 신규자원봉사자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9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명이 새로이 활동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69" name="그룹 68"/>
          <p:cNvGrpSpPr/>
          <p:nvPr/>
        </p:nvGrpSpPr>
        <p:grpSpPr>
          <a:xfrm>
            <a:off x="5429257" y="5188510"/>
            <a:ext cx="3373432" cy="1000132"/>
            <a:chOff x="5429257" y="5188510"/>
            <a:chExt cx="3373432" cy="1000132"/>
          </a:xfrm>
        </p:grpSpPr>
        <p:sp>
          <p:nvSpPr>
            <p:cNvPr id="55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29257" y="5188510"/>
              <a:ext cx="3373432" cy="1000132"/>
            </a:xfrm>
            <a:prstGeom prst="rect">
              <a:avLst/>
            </a:prstGeom>
            <a:solidFill>
              <a:srgbClr val="FFCC00">
                <a:alpha val="50196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6" name="Rectangle 61"/>
            <p:cNvSpPr>
              <a:spLocks noChangeArrowheads="1"/>
            </p:cNvSpPr>
            <p:nvPr/>
          </p:nvSpPr>
          <p:spPr bwMode="gray">
            <a:xfrm>
              <a:off x="5458691" y="5249991"/>
              <a:ext cx="3319607" cy="8309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월례교육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2012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년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10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월 현재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회의 월례교육과 총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6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회의 </a:t>
              </a:r>
              <a:r>
                <a:rPr lang="ko-KR" altLang="en-US" sz="1200" b="0" dirty="0" err="1" smtClean="0">
                  <a:latin typeface="HY헤드라인M" pitchFamily="18" charset="-127"/>
                  <a:ea typeface="HY헤드라인M" pitchFamily="18" charset="-127"/>
                </a:rPr>
                <a:t>발마사지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 교육 실시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지침교육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2011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년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11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lang="ko-KR" altLang="en-US" sz="1200" b="0" dirty="0" err="1" smtClean="0">
                  <a:latin typeface="HY헤드라인M" pitchFamily="18" charset="-127"/>
                  <a:ea typeface="HY헤드라인M" pitchFamily="18" charset="-127"/>
                </a:rPr>
                <a:t>첫시행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2012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년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6/13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실시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" grpId="0" animBg="1"/>
      <p:bldP spid="7209" grpId="0" animBg="1"/>
      <p:bldP spid="7210" grpId="0" animBg="1"/>
      <p:bldP spid="7211" grpId="0" animBg="1"/>
      <p:bldP spid="7217" grpId="0" animBg="1"/>
      <p:bldP spid="33" grpId="0"/>
      <p:bldP spid="34" grpId="0" animBg="1"/>
      <p:bldP spid="44" grpId="0"/>
      <p:bldP spid="45" grpId="0" animBg="1"/>
      <p:bldP spid="61" grpId="0" animBg="1"/>
      <p:bldP spid="65" grpId="0" animBg="1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Freeform 49"/>
          <p:cNvSpPr>
            <a:spLocks/>
          </p:cNvSpPr>
          <p:nvPr/>
        </p:nvSpPr>
        <p:spPr bwMode="gray">
          <a:xfrm>
            <a:off x="357158" y="428604"/>
            <a:ext cx="3429024" cy="78581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 Box 56"/>
          <p:cNvSpPr txBox="1">
            <a:spLocks noChangeArrowheads="1"/>
          </p:cNvSpPr>
          <p:nvPr/>
        </p:nvSpPr>
        <p:spPr bwMode="gray">
          <a:xfrm>
            <a:off x="642909" y="524824"/>
            <a:ext cx="304802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일반인 호스피스 교육</a:t>
            </a:r>
            <a:endParaRPr lang="en-US" altLang="ko-K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4" name="그림 3" descr="일반인교육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01347">
            <a:off x="526782" y="894531"/>
            <a:ext cx="4940281" cy="3140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Freeform 49"/>
          <p:cNvSpPr>
            <a:spLocks/>
          </p:cNvSpPr>
          <p:nvPr/>
        </p:nvSpPr>
        <p:spPr bwMode="gray">
          <a:xfrm>
            <a:off x="5555384" y="1258151"/>
            <a:ext cx="3286148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 Box 56"/>
          <p:cNvSpPr txBox="1">
            <a:spLocks noChangeArrowheads="1"/>
          </p:cNvSpPr>
          <p:nvPr/>
        </p:nvSpPr>
        <p:spPr bwMode="gray">
          <a:xfrm>
            <a:off x="5769698" y="1286729"/>
            <a:ext cx="2718799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지침교육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그림 8" descr="지침교육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78399" y="1699299"/>
            <a:ext cx="4008582" cy="3006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Freeform 49"/>
          <p:cNvSpPr>
            <a:spLocks/>
          </p:cNvSpPr>
          <p:nvPr/>
        </p:nvSpPr>
        <p:spPr bwMode="gray">
          <a:xfrm>
            <a:off x="2564649" y="2968603"/>
            <a:ext cx="3429024" cy="78581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 Box 56"/>
          <p:cNvSpPr txBox="1">
            <a:spLocks noChangeArrowheads="1"/>
          </p:cNvSpPr>
          <p:nvPr/>
        </p:nvSpPr>
        <p:spPr bwMode="gray">
          <a:xfrm>
            <a:off x="2850400" y="3064823"/>
            <a:ext cx="3048021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월례교육</a:t>
            </a:r>
            <a:endParaRPr lang="en-US" altLang="ko-K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2" name="그림 11" descr="월례교육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61246">
            <a:off x="2380869" y="3509817"/>
            <a:ext cx="3632003" cy="28447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7" name="AutoShape 19"/>
          <p:cNvSpPr>
            <a:spLocks noChangeArrowheads="1"/>
          </p:cNvSpPr>
          <p:nvPr/>
        </p:nvSpPr>
        <p:spPr bwMode="auto">
          <a:xfrm rot="5400000">
            <a:off x="-2100268" y="1027118"/>
            <a:ext cx="5435600" cy="4765664"/>
          </a:xfrm>
          <a:custGeom>
            <a:avLst/>
            <a:gdLst>
              <a:gd name="G0" fmla="+- 1051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10"/>
              <a:gd name="G18" fmla="*/ 1051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1051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1051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45 w 21600"/>
              <a:gd name="T15" fmla="*/ 10800 h 21600"/>
              <a:gd name="T16" fmla="*/ 10800 w 21600"/>
              <a:gd name="T17" fmla="*/ 290 h 21600"/>
              <a:gd name="T18" fmla="*/ 21455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90" y="10800"/>
                </a:moveTo>
                <a:cubicBezTo>
                  <a:pt x="290" y="4995"/>
                  <a:pt x="4995" y="290"/>
                  <a:pt x="10800" y="290"/>
                </a:cubicBezTo>
                <a:cubicBezTo>
                  <a:pt x="16604" y="289"/>
                  <a:pt x="21309" y="4995"/>
                  <a:pt x="2131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40" name="그룹 39"/>
          <p:cNvGrpSpPr/>
          <p:nvPr/>
        </p:nvGrpSpPr>
        <p:grpSpPr>
          <a:xfrm>
            <a:off x="462665" y="2662032"/>
            <a:ext cx="1728787" cy="1728788"/>
            <a:chOff x="462665" y="2662032"/>
            <a:chExt cx="1728787" cy="1728788"/>
          </a:xfrm>
        </p:grpSpPr>
        <p:grpSp>
          <p:nvGrpSpPr>
            <p:cNvPr id="39" name="그룹 38"/>
            <p:cNvGrpSpPr/>
            <p:nvPr/>
          </p:nvGrpSpPr>
          <p:grpSpPr>
            <a:xfrm>
              <a:off x="462665" y="2662032"/>
              <a:ext cx="1728787" cy="1728788"/>
              <a:chOff x="1857356" y="2698977"/>
              <a:chExt cx="1728787" cy="1728788"/>
            </a:xfrm>
          </p:grpSpPr>
          <p:sp>
            <p:nvSpPr>
              <p:cNvPr id="7180" name="Oval 12"/>
              <p:cNvSpPr>
                <a:spLocks noChangeArrowheads="1"/>
              </p:cNvSpPr>
              <p:nvPr/>
            </p:nvSpPr>
            <p:spPr bwMode="auto">
              <a:xfrm>
                <a:off x="1857356" y="2698977"/>
                <a:ext cx="1728787" cy="1728788"/>
              </a:xfrm>
              <a:prstGeom prst="ellipse">
                <a:avLst/>
              </a:prstGeom>
              <a:gradFill flip="none" rotWithShape="1">
                <a:gsLst>
                  <a:gs pos="0">
                    <a:srgbClr val="FFC000">
                      <a:shade val="30000"/>
                      <a:satMod val="115000"/>
                    </a:srgbClr>
                  </a:gs>
                  <a:gs pos="50000">
                    <a:srgbClr val="FFC000">
                      <a:shade val="67500"/>
                      <a:satMod val="115000"/>
                    </a:srgbClr>
                  </a:gs>
                  <a:gs pos="100000">
                    <a:srgbClr val="FFC000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7181" name="Oval 13"/>
              <p:cNvSpPr>
                <a:spLocks noChangeArrowheads="1"/>
              </p:cNvSpPr>
              <p:nvPr/>
            </p:nvSpPr>
            <p:spPr bwMode="auto">
              <a:xfrm>
                <a:off x="1993881" y="2698977"/>
                <a:ext cx="1441450" cy="1270000"/>
              </a:xfrm>
              <a:prstGeom prst="ellipse">
                <a:avLst/>
              </a:prstGeom>
              <a:solidFill>
                <a:srgbClr val="FFFF00">
                  <a:alpha val="4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182" name="WordArt 14"/>
            <p:cNvSpPr>
              <a:spLocks noChangeArrowheads="1" noChangeShapeType="1" noTextEdit="1"/>
            </p:cNvSpPr>
            <p:nvPr/>
          </p:nvSpPr>
          <p:spPr bwMode="auto">
            <a:xfrm>
              <a:off x="656167" y="3206974"/>
              <a:ext cx="1293792" cy="7143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자원봉사자</a:t>
              </a:r>
              <a:endParaRPr lang="en-US" altLang="ko-KR" kern="1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  <a:p>
              <a:pPr algn="ctr"/>
              <a:r>
                <a:rPr lang="ko-KR" altLang="en-US" kern="10" dirty="0" smtClean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회의</a:t>
              </a:r>
              <a:endParaRPr lang="ko-KR" altLang="en-US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7188" name="AutoShape 20"/>
          <p:cNvSpPr>
            <a:spLocks noChangeArrowheads="1"/>
          </p:cNvSpPr>
          <p:nvPr/>
        </p:nvSpPr>
        <p:spPr bwMode="auto">
          <a:xfrm rot="5400000">
            <a:off x="-2428924" y="-604838"/>
            <a:ext cx="8066088" cy="8066088"/>
          </a:xfrm>
          <a:custGeom>
            <a:avLst/>
            <a:gdLst>
              <a:gd name="G0" fmla="+- 10624 0 0"/>
              <a:gd name="G1" fmla="+- -9663461 0 0"/>
              <a:gd name="G2" fmla="+- 0 0 -9663461"/>
              <a:gd name="T0" fmla="*/ 0 256 1"/>
              <a:gd name="T1" fmla="*/ 180 256 1"/>
              <a:gd name="G3" fmla="+- -9663461 T0 T1"/>
              <a:gd name="T2" fmla="*/ 0 256 1"/>
              <a:gd name="T3" fmla="*/ 90 256 1"/>
              <a:gd name="G4" fmla="+- -9663461 T2 T3"/>
              <a:gd name="G5" fmla="*/ G4 2 1"/>
              <a:gd name="T4" fmla="*/ 90 256 1"/>
              <a:gd name="T5" fmla="*/ 0 256 1"/>
              <a:gd name="G6" fmla="+- -9663461 T4 T5"/>
              <a:gd name="G7" fmla="*/ G6 2 1"/>
              <a:gd name="G8" fmla="abs -9663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624"/>
              <a:gd name="G18" fmla="*/ 10624 1 2"/>
              <a:gd name="G19" fmla="+- G18 5400 0"/>
              <a:gd name="G20" fmla="cos G19 -9663461"/>
              <a:gd name="G21" fmla="sin G19 -9663461"/>
              <a:gd name="G22" fmla="+- G20 10800 0"/>
              <a:gd name="G23" fmla="+- G21 10800 0"/>
              <a:gd name="G24" fmla="+- 10800 0 G20"/>
              <a:gd name="G25" fmla="+- 10624 10800 0"/>
              <a:gd name="G26" fmla="?: G9 G17 G25"/>
              <a:gd name="G27" fmla="?: G9 0 21600"/>
              <a:gd name="G28" fmla="cos 10800 -9663461"/>
              <a:gd name="G29" fmla="sin 10800 -9663461"/>
              <a:gd name="G30" fmla="sin 10624 -9663461"/>
              <a:gd name="G31" fmla="+- G28 10800 0"/>
              <a:gd name="G32" fmla="+- G29 10800 0"/>
              <a:gd name="G33" fmla="+- G30 10800 0"/>
              <a:gd name="G34" fmla="?: G4 0 G31"/>
              <a:gd name="G35" fmla="?: -9663461 G34 0"/>
              <a:gd name="G36" fmla="?: G6 G35 G31"/>
              <a:gd name="G37" fmla="+- 21600 0 G36"/>
              <a:gd name="G38" fmla="?: G4 0 G33"/>
              <a:gd name="G39" fmla="?: -9663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770 w 21600"/>
              <a:gd name="T15" fmla="*/ 5036 h 21600"/>
              <a:gd name="T16" fmla="*/ 10800 w 21600"/>
              <a:gd name="T17" fmla="*/ 176 h 21600"/>
              <a:gd name="T18" fmla="*/ 19830 w 21600"/>
              <a:gd name="T19" fmla="*/ 503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844" y="5084"/>
                </a:moveTo>
                <a:cubicBezTo>
                  <a:pt x="3796" y="2026"/>
                  <a:pt x="7172" y="175"/>
                  <a:pt x="10800" y="176"/>
                </a:cubicBezTo>
                <a:cubicBezTo>
                  <a:pt x="14427" y="176"/>
                  <a:pt x="17803" y="2026"/>
                  <a:pt x="19755" y="5084"/>
                </a:cubicBezTo>
                <a:lnTo>
                  <a:pt x="19903" y="4989"/>
                </a:lnTo>
                <a:cubicBezTo>
                  <a:pt x="17920" y="1881"/>
                  <a:pt x="14487" y="-1"/>
                  <a:pt x="10799" y="0"/>
                </a:cubicBezTo>
                <a:cubicBezTo>
                  <a:pt x="7112" y="0"/>
                  <a:pt x="3679" y="1881"/>
                  <a:pt x="1696" y="4989"/>
                </a:cubicBezTo>
                <a:close/>
              </a:path>
            </a:pathLst>
          </a:custGeom>
          <a:gradFill rotWithShape="1">
            <a:gsLst>
              <a:gs pos="0">
                <a:srgbClr val="C0C0C0">
                  <a:alpha val="78000"/>
                </a:srgbClr>
              </a:gs>
              <a:gs pos="50000">
                <a:schemeClr val="bg1">
                  <a:alpha val="0"/>
                </a:schemeClr>
              </a:gs>
              <a:gs pos="100000">
                <a:srgbClr val="C0C0C0">
                  <a:alpha val="78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10" name="Line 42"/>
          <p:cNvSpPr>
            <a:spLocks noChangeShapeType="1"/>
          </p:cNvSpPr>
          <p:nvPr/>
        </p:nvSpPr>
        <p:spPr bwMode="auto">
          <a:xfrm>
            <a:off x="1866506" y="4213781"/>
            <a:ext cx="2902015" cy="1572297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2078182" y="1071544"/>
            <a:ext cx="3065323" cy="2078055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7" name="Oval 49"/>
          <p:cNvSpPr>
            <a:spLocks noChangeArrowheads="1"/>
          </p:cNvSpPr>
          <p:nvPr/>
        </p:nvSpPr>
        <p:spPr bwMode="auto">
          <a:xfrm>
            <a:off x="1714480" y="6286520"/>
            <a:ext cx="2143140" cy="266700"/>
          </a:xfrm>
          <a:prstGeom prst="ellipse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50000"/>
                </a:srgbClr>
              </a:gs>
              <a:gs pos="100000">
                <a:srgbClr val="DDDDD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" name="Freeform 49"/>
          <p:cNvSpPr>
            <a:spLocks/>
          </p:cNvSpPr>
          <p:nvPr/>
        </p:nvSpPr>
        <p:spPr bwMode="gray">
          <a:xfrm>
            <a:off x="5519547" y="4677597"/>
            <a:ext cx="3286148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4294909" y="5106229"/>
            <a:ext cx="4555972" cy="1204185"/>
            <a:chOff x="4733729" y="5106225"/>
            <a:chExt cx="4117152" cy="944186"/>
          </a:xfrm>
        </p:grpSpPr>
        <p:sp>
          <p:nvSpPr>
            <p:cNvPr id="66" name="Rectangle 50"/>
            <p:cNvSpPr>
              <a:spLocks noChangeArrowheads="1"/>
            </p:cNvSpPr>
            <p:nvPr/>
          </p:nvSpPr>
          <p:spPr bwMode="gray">
            <a:xfrm>
              <a:off x="4733729" y="5106225"/>
              <a:ext cx="4071965" cy="870369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8" name="Rectangle 61"/>
            <p:cNvSpPr>
              <a:spLocks noChangeArrowheads="1"/>
            </p:cNvSpPr>
            <p:nvPr/>
          </p:nvSpPr>
          <p:spPr bwMode="gray">
            <a:xfrm>
              <a:off x="4747513" y="5109248"/>
              <a:ext cx="4103368" cy="9411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진행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호스피스 팀장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lnSpc>
                  <a:spcPct val="150000"/>
                </a:lnSpc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내용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자원봉사자의 책임과 권한강화를 위해 </a:t>
              </a:r>
              <a:r>
                <a:rPr lang="ko-KR" altLang="en-US" sz="1200" b="0" dirty="0" err="1" smtClean="0">
                  <a:latin typeface="HY헤드라인M" pitchFamily="18" charset="-127"/>
                  <a:ea typeface="HY헤드라인M" pitchFamily="18" charset="-127"/>
                </a:rPr>
                <a:t>요일별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 자원봉사팀장이 모여 호스피스 서비스에 대한 논의 및 봉사활동에 대한 건의 등을 다루어 의견수렴 및 해결하는 장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82156" y="6300132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3" name="Line 43"/>
          <p:cNvSpPr>
            <a:spLocks noChangeShapeType="1"/>
          </p:cNvSpPr>
          <p:nvPr/>
        </p:nvSpPr>
        <p:spPr bwMode="auto">
          <a:xfrm>
            <a:off x="2177591" y="3608221"/>
            <a:ext cx="2318773" cy="45719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28" name="WordArt 5"/>
          <p:cNvSpPr>
            <a:spLocks noChangeArrowheads="1" noChangeShapeType="1" noTextEdit="1"/>
          </p:cNvSpPr>
          <p:nvPr/>
        </p:nvSpPr>
        <p:spPr bwMode="auto">
          <a:xfrm>
            <a:off x="295563" y="142852"/>
            <a:ext cx="1995055" cy="503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사업추진내용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29" name="Text Box 56"/>
          <p:cNvSpPr txBox="1">
            <a:spLocks noChangeArrowheads="1"/>
          </p:cNvSpPr>
          <p:nvPr/>
        </p:nvSpPr>
        <p:spPr bwMode="gray">
          <a:xfrm>
            <a:off x="5785576" y="4733827"/>
            <a:ext cx="285752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임 원 회 의</a:t>
            </a:r>
            <a:endParaRPr lang="en-US" altLang="ko-K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4222637" y="4165464"/>
            <a:ext cx="4682836" cy="338480"/>
            <a:chOff x="5429257" y="2131274"/>
            <a:chExt cx="3373432" cy="338480"/>
          </a:xfrm>
        </p:grpSpPr>
        <p:sp>
          <p:nvSpPr>
            <p:cNvPr id="31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29257" y="2131274"/>
              <a:ext cx="3373432" cy="316363"/>
            </a:xfrm>
            <a:prstGeom prst="rect">
              <a:avLst/>
            </a:prstGeom>
            <a:solidFill>
              <a:srgbClr val="FF6600">
                <a:alpha val="50196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" name="Rectangle 61"/>
            <p:cNvSpPr>
              <a:spLocks noChangeArrowheads="1"/>
            </p:cNvSpPr>
            <p:nvPr/>
          </p:nvSpPr>
          <p:spPr bwMode="gray">
            <a:xfrm>
              <a:off x="5458691" y="2192755"/>
              <a:ext cx="3319607" cy="27699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2012.1.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부터 시행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(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공휴일 제외한 매일 진행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)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36" name="그룹 35"/>
          <p:cNvGrpSpPr/>
          <p:nvPr/>
        </p:nvGrpSpPr>
        <p:grpSpPr>
          <a:xfrm>
            <a:off x="4313381" y="6238382"/>
            <a:ext cx="4547242" cy="270587"/>
            <a:chOff x="5435430" y="2571251"/>
            <a:chExt cx="3373432" cy="510328"/>
          </a:xfrm>
        </p:grpSpPr>
        <p:sp>
          <p:nvSpPr>
            <p:cNvPr id="37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35430" y="2571251"/>
              <a:ext cx="3373432" cy="510328"/>
            </a:xfrm>
            <a:prstGeom prst="rect">
              <a:avLst/>
            </a:prstGeom>
            <a:solidFill>
              <a:srgbClr val="FF6600">
                <a:alpha val="50196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8" name="Rectangle 61"/>
            <p:cNvSpPr>
              <a:spLocks noChangeArrowheads="1"/>
            </p:cNvSpPr>
            <p:nvPr/>
          </p:nvSpPr>
          <p:spPr bwMode="gray">
            <a:xfrm>
              <a:off x="5458691" y="2573307"/>
              <a:ext cx="3319607" cy="22330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매월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회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4193309" y="2810466"/>
            <a:ext cx="4950691" cy="1365704"/>
            <a:chOff x="4193309" y="500042"/>
            <a:chExt cx="4950691" cy="1365704"/>
          </a:xfrm>
        </p:grpSpPr>
        <p:sp>
          <p:nvSpPr>
            <p:cNvPr id="51" name="Rectangle 50"/>
            <p:cNvSpPr>
              <a:spLocks noChangeArrowheads="1"/>
            </p:cNvSpPr>
            <p:nvPr/>
          </p:nvSpPr>
          <p:spPr bwMode="gray">
            <a:xfrm>
              <a:off x="4230255" y="928670"/>
              <a:ext cx="4623289" cy="937076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3" name="Rectangle 61"/>
            <p:cNvSpPr>
              <a:spLocks noChangeArrowheads="1"/>
            </p:cNvSpPr>
            <p:nvPr/>
          </p:nvSpPr>
          <p:spPr bwMode="gray">
            <a:xfrm>
              <a:off x="4193309" y="910181"/>
              <a:ext cx="4950691" cy="9541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진행 </a:t>
              </a: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병동 수간호사</a:t>
              </a:r>
              <a:endParaRPr lang="en-US" altLang="ko-KR" sz="14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정확한 의료적</a:t>
              </a: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심리적 지식 가지고 접근 가능하도록 자원봉사자 나눔을 통한 개입 </a:t>
              </a: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Plan</a:t>
              </a:r>
            </a:p>
            <a:p>
              <a:pPr algn="l">
                <a:buFontTx/>
                <a:buChar char="-"/>
              </a:pP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 호스피스 병동에 재원중인 모든 환자 브리핑</a:t>
              </a:r>
              <a:endParaRPr lang="en-US" altLang="ko-KR" sz="1400" b="0" dirty="0" smtClean="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1" name="그룹 40"/>
            <p:cNvGrpSpPr/>
            <p:nvPr/>
          </p:nvGrpSpPr>
          <p:grpSpPr>
            <a:xfrm>
              <a:off x="5522466" y="500042"/>
              <a:ext cx="3351650" cy="449263"/>
              <a:chOff x="5500693" y="500042"/>
              <a:chExt cx="3351650" cy="449263"/>
            </a:xfrm>
          </p:grpSpPr>
          <p:sp>
            <p:nvSpPr>
              <p:cNvPr id="50" name="Freeform 49"/>
              <p:cNvSpPr>
                <a:spLocks/>
              </p:cNvSpPr>
              <p:nvPr/>
            </p:nvSpPr>
            <p:spPr bwMode="gray">
              <a:xfrm>
                <a:off x="5500693" y="500042"/>
                <a:ext cx="3351650" cy="449263"/>
              </a:xfrm>
              <a:custGeom>
                <a:avLst/>
                <a:gdLst/>
                <a:ahLst/>
                <a:cxnLst>
                  <a:cxn ang="0">
                    <a:pos x="1" y="113"/>
                  </a:cxn>
                  <a:cxn ang="0">
                    <a:pos x="1" y="283"/>
                  </a:cxn>
                  <a:cxn ang="0">
                    <a:pos x="880" y="283"/>
                  </a:cxn>
                  <a:cxn ang="0">
                    <a:pos x="880" y="106"/>
                  </a:cxn>
                  <a:cxn ang="0">
                    <a:pos x="742" y="4"/>
                  </a:cxn>
                  <a:cxn ang="0">
                    <a:pos x="140" y="4"/>
                  </a:cxn>
                  <a:cxn ang="0">
                    <a:pos x="1" y="113"/>
                  </a:cxn>
                </a:cxnLst>
                <a:rect l="0" t="0" r="r" b="b"/>
                <a:pathLst>
                  <a:path w="880" h="283">
                    <a:moveTo>
                      <a:pt x="1" y="113"/>
                    </a:moveTo>
                    <a:cubicBezTo>
                      <a:pt x="1" y="237"/>
                      <a:pt x="1" y="283"/>
                      <a:pt x="1" y="283"/>
                    </a:cubicBezTo>
                    <a:lnTo>
                      <a:pt x="880" y="283"/>
                    </a:lnTo>
                    <a:lnTo>
                      <a:pt x="880" y="106"/>
                    </a:lnTo>
                    <a:cubicBezTo>
                      <a:pt x="878" y="68"/>
                      <a:pt x="862" y="4"/>
                      <a:pt x="742" y="4"/>
                    </a:cubicBezTo>
                    <a:cubicBezTo>
                      <a:pt x="365" y="4"/>
                      <a:pt x="140" y="4"/>
                      <a:pt x="140" y="4"/>
                    </a:cubicBezTo>
                    <a:cubicBezTo>
                      <a:pt x="16" y="0"/>
                      <a:pt x="0" y="91"/>
                      <a:pt x="1" y="113"/>
                    </a:cubicBezTo>
                    <a:close/>
                  </a:path>
                </a:pathLst>
              </a:custGeom>
              <a:solidFill>
                <a:srgbClr val="FFFF99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2" name="Text Box 56"/>
              <p:cNvSpPr txBox="1">
                <a:spLocks noChangeArrowheads="1"/>
              </p:cNvSpPr>
              <p:nvPr/>
            </p:nvSpPr>
            <p:spPr bwMode="gray">
              <a:xfrm>
                <a:off x="5786446" y="528620"/>
                <a:ext cx="2857520" cy="33855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ko-KR" altLang="en-US" sz="1600" dirty="0" smtClean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환자정보공유</a:t>
                </a:r>
                <a:endParaRPr lang="en-US" altLang="ko-K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grpSp>
        <p:nvGrpSpPr>
          <p:cNvPr id="47" name="그룹 46"/>
          <p:cNvGrpSpPr/>
          <p:nvPr/>
        </p:nvGrpSpPr>
        <p:grpSpPr>
          <a:xfrm>
            <a:off x="4193310" y="567058"/>
            <a:ext cx="4693378" cy="1594252"/>
            <a:chOff x="4714876" y="2321966"/>
            <a:chExt cx="4171811" cy="1625445"/>
          </a:xfrm>
        </p:grpSpPr>
        <p:sp>
          <p:nvSpPr>
            <p:cNvPr id="48" name="Rectangle 50"/>
            <p:cNvSpPr>
              <a:spLocks noChangeArrowheads="1"/>
            </p:cNvSpPr>
            <p:nvPr/>
          </p:nvSpPr>
          <p:spPr bwMode="gray">
            <a:xfrm>
              <a:off x="4714876" y="2750594"/>
              <a:ext cx="4170940" cy="1180383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49" name="그룹 43"/>
            <p:cNvGrpSpPr/>
            <p:nvPr/>
          </p:nvGrpSpPr>
          <p:grpSpPr>
            <a:xfrm>
              <a:off x="5500694" y="2321966"/>
              <a:ext cx="3385122" cy="449263"/>
              <a:chOff x="5500694" y="2321966"/>
              <a:chExt cx="3385122" cy="449263"/>
            </a:xfrm>
          </p:grpSpPr>
          <p:sp>
            <p:nvSpPr>
              <p:cNvPr id="55" name="Freeform 49"/>
              <p:cNvSpPr>
                <a:spLocks/>
              </p:cNvSpPr>
              <p:nvPr/>
            </p:nvSpPr>
            <p:spPr bwMode="gray">
              <a:xfrm>
                <a:off x="5500694" y="2321966"/>
                <a:ext cx="3385122" cy="449263"/>
              </a:xfrm>
              <a:custGeom>
                <a:avLst/>
                <a:gdLst/>
                <a:ahLst/>
                <a:cxnLst>
                  <a:cxn ang="0">
                    <a:pos x="1" y="113"/>
                  </a:cxn>
                  <a:cxn ang="0">
                    <a:pos x="1" y="283"/>
                  </a:cxn>
                  <a:cxn ang="0">
                    <a:pos x="880" y="283"/>
                  </a:cxn>
                  <a:cxn ang="0">
                    <a:pos x="880" y="106"/>
                  </a:cxn>
                  <a:cxn ang="0">
                    <a:pos x="742" y="4"/>
                  </a:cxn>
                  <a:cxn ang="0">
                    <a:pos x="140" y="4"/>
                  </a:cxn>
                  <a:cxn ang="0">
                    <a:pos x="1" y="113"/>
                  </a:cxn>
                </a:cxnLst>
                <a:rect l="0" t="0" r="r" b="b"/>
                <a:pathLst>
                  <a:path w="880" h="283">
                    <a:moveTo>
                      <a:pt x="1" y="113"/>
                    </a:moveTo>
                    <a:cubicBezTo>
                      <a:pt x="1" y="237"/>
                      <a:pt x="1" y="283"/>
                      <a:pt x="1" y="283"/>
                    </a:cubicBezTo>
                    <a:lnTo>
                      <a:pt x="880" y="283"/>
                    </a:lnTo>
                    <a:lnTo>
                      <a:pt x="880" y="106"/>
                    </a:lnTo>
                    <a:cubicBezTo>
                      <a:pt x="878" y="68"/>
                      <a:pt x="862" y="4"/>
                      <a:pt x="742" y="4"/>
                    </a:cubicBezTo>
                    <a:cubicBezTo>
                      <a:pt x="365" y="4"/>
                      <a:pt x="140" y="4"/>
                      <a:pt x="140" y="4"/>
                    </a:cubicBezTo>
                    <a:cubicBezTo>
                      <a:pt x="16" y="0"/>
                      <a:pt x="0" y="91"/>
                      <a:pt x="1" y="113"/>
                    </a:cubicBezTo>
                    <a:close/>
                  </a:path>
                </a:pathLst>
              </a:custGeom>
              <a:solidFill>
                <a:srgbClr val="FFCC66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>
                <a:outerShdw dist="35921" dir="2700000" algn="ctr" rotWithShape="0">
                  <a:schemeClr val="tx1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ko-KR" altLang="en-US" sz="2000" dirty="0"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56" name="Text Box 56"/>
              <p:cNvSpPr txBox="1">
                <a:spLocks noChangeArrowheads="1"/>
              </p:cNvSpPr>
              <p:nvPr/>
            </p:nvSpPr>
            <p:spPr bwMode="gray">
              <a:xfrm>
                <a:off x="5786446" y="2350544"/>
                <a:ext cx="2857520" cy="34517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ko-KR" altLang="en-US" sz="1600" dirty="0" err="1" smtClean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나눔모임</a:t>
                </a:r>
                <a:endParaRPr lang="en-US" altLang="ko-K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sp>
          <p:nvSpPr>
            <p:cNvPr id="54" name="Rectangle 61"/>
            <p:cNvSpPr>
              <a:spLocks noChangeArrowheads="1"/>
            </p:cNvSpPr>
            <p:nvPr/>
          </p:nvSpPr>
          <p:spPr bwMode="gray">
            <a:xfrm>
              <a:off x="4743283" y="2747082"/>
              <a:ext cx="4143404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진행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호스피스 팀장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매일 아침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9:30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부터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20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분 동안 정해진 회합순서대로 시행</a:t>
              </a:r>
              <a:endParaRPr lang="en-US" altLang="ko-KR" sz="1200" b="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>
                <a:buFontTx/>
                <a:buChar char="-"/>
              </a:pP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  내용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: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시작기도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오늘의 말씀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묵상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훈화 및 전달사항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출석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check,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신규봉사자 및 기타 소개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건의 및 참고사항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호스피스 환우를 위한 기도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4156364" y="2144869"/>
            <a:ext cx="4738252" cy="533678"/>
            <a:chOff x="5421726" y="2648051"/>
            <a:chExt cx="3373432" cy="510327"/>
          </a:xfrm>
        </p:grpSpPr>
        <p:sp>
          <p:nvSpPr>
            <p:cNvPr id="58" name="Rectangle 50">
              <a:hlinkClick r:id="rId2" action="ppaction://hlinkpres?slideindex=1&amp;slidetitle="/>
            </p:cNvPr>
            <p:cNvSpPr>
              <a:spLocks noChangeArrowheads="1"/>
            </p:cNvSpPr>
            <p:nvPr/>
          </p:nvSpPr>
          <p:spPr bwMode="gray">
            <a:xfrm>
              <a:off x="5421726" y="2648051"/>
              <a:ext cx="3373432" cy="510327"/>
            </a:xfrm>
            <a:prstGeom prst="rect">
              <a:avLst/>
            </a:prstGeom>
            <a:solidFill>
              <a:srgbClr val="FF6600">
                <a:alpha val="50196"/>
              </a:srgbClr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59" name="Rectangle 61"/>
            <p:cNvSpPr>
              <a:spLocks noChangeArrowheads="1"/>
            </p:cNvSpPr>
            <p:nvPr/>
          </p:nvSpPr>
          <p:spPr bwMode="gray">
            <a:xfrm>
              <a:off x="5458691" y="2699100"/>
              <a:ext cx="3319607" cy="4414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기존 자원봉사자만 진행하던 회합을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2012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년 </a:t>
              </a:r>
              <a:r>
                <a:rPr lang="en-US" altLang="ko-KR" sz="1200" b="0" dirty="0" smtClean="0">
                  <a:latin typeface="HY헤드라인M" pitchFamily="18" charset="-127"/>
                  <a:ea typeface="HY헤드라인M" pitchFamily="18" charset="-127"/>
                </a:rPr>
                <a:t>1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lang="ko-KR" altLang="en-US" sz="1200" b="0" dirty="0" err="1" smtClean="0">
                  <a:latin typeface="HY헤드라인M" pitchFamily="18" charset="-127"/>
                  <a:ea typeface="HY헤드라인M" pitchFamily="18" charset="-127"/>
                </a:rPr>
                <a:t>부터</a:t>
              </a:r>
              <a:r>
                <a:rPr lang="ko-KR" altLang="en-US" sz="1200" b="0" dirty="0" smtClean="0">
                  <a:latin typeface="HY헤드라인M" pitchFamily="18" charset="-127"/>
                  <a:ea typeface="HY헤드라인M" pitchFamily="18" charset="-127"/>
                </a:rPr>
                <a:t> 호스피스 팀장의 진행으로 구조화 체계화된 자원봉사 활동 환경 조성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0" grpId="0" animBg="1"/>
      <p:bldP spid="7211" grpId="0" animBg="1"/>
      <p:bldP spid="65" grpId="0" animBg="1"/>
      <p:bldP spid="23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그룹 19"/>
          <p:cNvGrpSpPr/>
          <p:nvPr/>
        </p:nvGrpSpPr>
        <p:grpSpPr>
          <a:xfrm>
            <a:off x="184727" y="2613890"/>
            <a:ext cx="1993887" cy="2133601"/>
            <a:chOff x="6267721" y="1519355"/>
            <a:chExt cx="1733303" cy="1887620"/>
          </a:xfrm>
        </p:grpSpPr>
        <p:sp>
          <p:nvSpPr>
            <p:cNvPr id="21" name="타원 20"/>
            <p:cNvSpPr/>
            <p:nvPr/>
          </p:nvSpPr>
          <p:spPr>
            <a:xfrm>
              <a:off x="6429388" y="2906909"/>
              <a:ext cx="1571636" cy="50006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pic>
          <p:nvPicPr>
            <p:cNvPr id="23" name="Picture 4" descr="C:\Documents and Settings\HANA\바탕 화면\그림2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67721" y="1519355"/>
              <a:ext cx="1584325" cy="1584325"/>
            </a:xfrm>
            <a:prstGeom prst="rect">
              <a:avLst/>
            </a:prstGeom>
            <a:noFill/>
          </p:spPr>
        </p:pic>
        <p:sp>
          <p:nvSpPr>
            <p:cNvPr id="24" name="Oval 118"/>
            <p:cNvSpPr>
              <a:spLocks noChangeArrowheads="1"/>
            </p:cNvSpPr>
            <p:nvPr/>
          </p:nvSpPr>
          <p:spPr bwMode="auto">
            <a:xfrm>
              <a:off x="6517567" y="1531165"/>
              <a:ext cx="1094919" cy="588620"/>
            </a:xfrm>
            <a:prstGeom prst="ellipse">
              <a:avLst/>
            </a:prstGeom>
            <a:gradFill rotWithShape="1">
              <a:gsLst>
                <a:gs pos="0">
                  <a:srgbClr val="FFD85D"/>
                </a:gs>
                <a:gs pos="100000">
                  <a:srgbClr val="FFD85D">
                    <a:alpha val="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 sz="2400"/>
            </a:p>
          </p:txBody>
        </p:sp>
        <p:sp>
          <p:nvSpPr>
            <p:cNvPr id="25" name="직사각형 24"/>
            <p:cNvSpPr/>
            <p:nvPr/>
          </p:nvSpPr>
          <p:spPr>
            <a:xfrm>
              <a:off x="6413096" y="1976602"/>
              <a:ext cx="1348298" cy="799915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ko-KR" altLang="en-US" sz="2000" dirty="0" err="1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자원봉사자별</a:t>
              </a:r>
              <a:endPara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업무 </a:t>
              </a:r>
              <a:endPara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  <a:p>
              <a:pPr algn="ctr"/>
              <a:r>
                <a:rPr lang="en-US" altLang="ko-KR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matching</a:t>
              </a:r>
              <a:endPara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7187" name="AutoShape 19"/>
          <p:cNvSpPr>
            <a:spLocks noChangeArrowheads="1"/>
          </p:cNvSpPr>
          <p:nvPr/>
        </p:nvSpPr>
        <p:spPr bwMode="auto">
          <a:xfrm rot="5400000">
            <a:off x="-2100268" y="1027118"/>
            <a:ext cx="5435600" cy="4765664"/>
          </a:xfrm>
          <a:custGeom>
            <a:avLst/>
            <a:gdLst>
              <a:gd name="G0" fmla="+- 10510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510"/>
              <a:gd name="G18" fmla="*/ 10510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10510 10800 0"/>
              <a:gd name="G26" fmla="?: G9 G17 G25"/>
              <a:gd name="G27" fmla="?: G9 0 21600"/>
              <a:gd name="G28" fmla="cos 10800 11796480"/>
              <a:gd name="G29" fmla="sin 10800 11796480"/>
              <a:gd name="G30" fmla="sin 10510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45 w 21600"/>
              <a:gd name="T15" fmla="*/ 10800 h 21600"/>
              <a:gd name="T16" fmla="*/ 10800 w 21600"/>
              <a:gd name="T17" fmla="*/ 290 h 21600"/>
              <a:gd name="T18" fmla="*/ 21455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90" y="10800"/>
                </a:moveTo>
                <a:cubicBezTo>
                  <a:pt x="290" y="4995"/>
                  <a:pt x="4995" y="290"/>
                  <a:pt x="10800" y="290"/>
                </a:cubicBezTo>
                <a:cubicBezTo>
                  <a:pt x="16604" y="289"/>
                  <a:pt x="21309" y="4995"/>
                  <a:pt x="2131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50000">
                <a:schemeClr val="bg1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 rot="5400000">
            <a:off x="-2428924" y="-604838"/>
            <a:ext cx="8066088" cy="8066088"/>
          </a:xfrm>
          <a:custGeom>
            <a:avLst/>
            <a:gdLst>
              <a:gd name="G0" fmla="+- 10624 0 0"/>
              <a:gd name="G1" fmla="+- -9663461 0 0"/>
              <a:gd name="G2" fmla="+- 0 0 -9663461"/>
              <a:gd name="T0" fmla="*/ 0 256 1"/>
              <a:gd name="T1" fmla="*/ 180 256 1"/>
              <a:gd name="G3" fmla="+- -9663461 T0 T1"/>
              <a:gd name="T2" fmla="*/ 0 256 1"/>
              <a:gd name="T3" fmla="*/ 90 256 1"/>
              <a:gd name="G4" fmla="+- -9663461 T2 T3"/>
              <a:gd name="G5" fmla="*/ G4 2 1"/>
              <a:gd name="T4" fmla="*/ 90 256 1"/>
              <a:gd name="T5" fmla="*/ 0 256 1"/>
              <a:gd name="G6" fmla="+- -9663461 T4 T5"/>
              <a:gd name="G7" fmla="*/ G6 2 1"/>
              <a:gd name="G8" fmla="abs -9663461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624"/>
              <a:gd name="G18" fmla="*/ 10624 1 2"/>
              <a:gd name="G19" fmla="+- G18 5400 0"/>
              <a:gd name="G20" fmla="cos G19 -9663461"/>
              <a:gd name="G21" fmla="sin G19 -9663461"/>
              <a:gd name="G22" fmla="+- G20 10800 0"/>
              <a:gd name="G23" fmla="+- G21 10800 0"/>
              <a:gd name="G24" fmla="+- 10800 0 G20"/>
              <a:gd name="G25" fmla="+- 10624 10800 0"/>
              <a:gd name="G26" fmla="?: G9 G17 G25"/>
              <a:gd name="G27" fmla="?: G9 0 21600"/>
              <a:gd name="G28" fmla="cos 10800 -9663461"/>
              <a:gd name="G29" fmla="sin 10800 -9663461"/>
              <a:gd name="G30" fmla="sin 10624 -9663461"/>
              <a:gd name="G31" fmla="+- G28 10800 0"/>
              <a:gd name="G32" fmla="+- G29 10800 0"/>
              <a:gd name="G33" fmla="+- G30 10800 0"/>
              <a:gd name="G34" fmla="?: G4 0 G31"/>
              <a:gd name="G35" fmla="?: -9663461 G34 0"/>
              <a:gd name="G36" fmla="?: G6 G35 G31"/>
              <a:gd name="G37" fmla="+- 21600 0 G36"/>
              <a:gd name="G38" fmla="?: G4 0 G33"/>
              <a:gd name="G39" fmla="?: -9663461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770 w 21600"/>
              <a:gd name="T15" fmla="*/ 5036 h 21600"/>
              <a:gd name="T16" fmla="*/ 10800 w 21600"/>
              <a:gd name="T17" fmla="*/ 176 h 21600"/>
              <a:gd name="T18" fmla="*/ 19830 w 21600"/>
              <a:gd name="T19" fmla="*/ 5036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844" y="5084"/>
                </a:moveTo>
                <a:cubicBezTo>
                  <a:pt x="3796" y="2026"/>
                  <a:pt x="7172" y="175"/>
                  <a:pt x="10800" y="176"/>
                </a:cubicBezTo>
                <a:cubicBezTo>
                  <a:pt x="14427" y="176"/>
                  <a:pt x="17803" y="2026"/>
                  <a:pt x="19755" y="5084"/>
                </a:cubicBezTo>
                <a:lnTo>
                  <a:pt x="19903" y="4989"/>
                </a:lnTo>
                <a:cubicBezTo>
                  <a:pt x="17920" y="1881"/>
                  <a:pt x="14487" y="-1"/>
                  <a:pt x="10799" y="0"/>
                </a:cubicBezTo>
                <a:cubicBezTo>
                  <a:pt x="7112" y="0"/>
                  <a:pt x="3679" y="1881"/>
                  <a:pt x="1696" y="4989"/>
                </a:cubicBezTo>
                <a:close/>
              </a:path>
            </a:pathLst>
          </a:custGeom>
          <a:gradFill rotWithShape="1">
            <a:gsLst>
              <a:gs pos="0">
                <a:srgbClr val="C0C0C0">
                  <a:alpha val="78000"/>
                </a:srgbClr>
              </a:gs>
              <a:gs pos="50000">
                <a:schemeClr val="bg1">
                  <a:alpha val="0"/>
                </a:schemeClr>
              </a:gs>
              <a:gs pos="100000">
                <a:srgbClr val="C0C0C0">
                  <a:alpha val="78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7211" name="Line 43"/>
          <p:cNvSpPr>
            <a:spLocks noChangeShapeType="1"/>
          </p:cNvSpPr>
          <p:nvPr/>
        </p:nvSpPr>
        <p:spPr bwMode="auto">
          <a:xfrm flipV="1">
            <a:off x="3805382" y="1967472"/>
            <a:ext cx="1338123" cy="424746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7217" name="Oval 49"/>
          <p:cNvSpPr>
            <a:spLocks noChangeArrowheads="1"/>
          </p:cNvSpPr>
          <p:nvPr/>
        </p:nvSpPr>
        <p:spPr bwMode="auto">
          <a:xfrm>
            <a:off x="2222480" y="6249575"/>
            <a:ext cx="2143140" cy="266700"/>
          </a:xfrm>
          <a:prstGeom prst="ellipse">
            <a:avLst/>
          </a:prstGeom>
          <a:gradFill rotWithShape="1">
            <a:gsLst>
              <a:gs pos="0">
                <a:srgbClr val="DDDDDD">
                  <a:gamma/>
                  <a:shade val="46275"/>
                  <a:invGamma/>
                  <a:alpha val="50000"/>
                </a:srgbClr>
              </a:gs>
              <a:gs pos="100000">
                <a:srgbClr val="DDDDDD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65" name="Freeform 49"/>
          <p:cNvSpPr>
            <a:spLocks/>
          </p:cNvSpPr>
          <p:nvPr/>
        </p:nvSpPr>
        <p:spPr bwMode="gray">
          <a:xfrm flipV="1">
            <a:off x="5518672" y="5536523"/>
            <a:ext cx="3216537" cy="453532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13F0F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7" name="Text Box 56"/>
          <p:cNvSpPr txBox="1">
            <a:spLocks noChangeArrowheads="1"/>
          </p:cNvSpPr>
          <p:nvPr/>
        </p:nvSpPr>
        <p:spPr bwMode="gray">
          <a:xfrm>
            <a:off x="5715008" y="5599931"/>
            <a:ext cx="3041065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b="0" dirty="0" smtClean="0">
                <a:ln>
                  <a:solidFill>
                    <a:schemeClr val="tx1"/>
                  </a:solidFill>
                </a:ln>
                <a:latin typeface="HY헤드라인M" pitchFamily="18" charset="-127"/>
                <a:ea typeface="HY헤드라인M" pitchFamily="18" charset="-127"/>
              </a:rPr>
              <a:t>보건소 의뢰 재가암환자 방문</a:t>
            </a:r>
            <a:endParaRPr lang="en-US" altLang="ko-KR" sz="1400" b="0" dirty="0">
              <a:ln>
                <a:solidFill>
                  <a:schemeClr val="tx1"/>
                </a:solidFill>
              </a:ln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gray">
          <a:xfrm>
            <a:off x="5500694" y="1395969"/>
            <a:ext cx="3214710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99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gray">
          <a:xfrm>
            <a:off x="4276436" y="1824597"/>
            <a:ext cx="4438967" cy="1071570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l"/>
            <a:endParaRPr lang="ko-KR" altLang="en-US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2" name="Text Box 56"/>
          <p:cNvSpPr txBox="1">
            <a:spLocks noChangeArrowheads="1"/>
          </p:cNvSpPr>
          <p:nvPr/>
        </p:nvSpPr>
        <p:spPr bwMode="gray">
          <a:xfrm>
            <a:off x="5786446" y="1424547"/>
            <a:ext cx="2857520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병동환자 </a:t>
            </a:r>
            <a:r>
              <a:rPr lang="en-US" altLang="ko-KR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mentoring</a:t>
            </a: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서비스 지원</a:t>
            </a:r>
            <a:endParaRPr lang="en-US" altLang="ko-KR" sz="1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3" name="Rectangle 61"/>
          <p:cNvSpPr>
            <a:spLocks noChangeArrowheads="1"/>
          </p:cNvSpPr>
          <p:nvPr/>
        </p:nvSpPr>
        <p:spPr bwMode="gray">
          <a:xfrm>
            <a:off x="4267200" y="1967473"/>
            <a:ext cx="4662518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병동 입원 환자와 담당 자원봉사자 </a:t>
            </a: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matching</a:t>
            </a:r>
          </a:p>
          <a:p>
            <a:pPr algn="l">
              <a:buFontTx/>
              <a:buChar char="-"/>
            </a:pP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심도 있는</a:t>
            </a: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서비스 제공 지원</a:t>
            </a:r>
            <a:endParaRPr lang="en-US" altLang="ko-KR" sz="1400" b="0" dirty="0" smtClean="0">
              <a:latin typeface="HY헤드라인M" pitchFamily="18" charset="-127"/>
              <a:ea typeface="HY헤드라인M" pitchFamily="18" charset="-127"/>
            </a:endParaRPr>
          </a:p>
          <a:p>
            <a:pPr algn="l">
              <a:buFontTx/>
              <a:buChar char="-"/>
            </a:pPr>
            <a:r>
              <a:rPr lang="en-US" altLang="ko-KR" sz="14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1400" b="0" dirty="0" smtClean="0">
                <a:latin typeface="HY헤드라인M" pitchFamily="18" charset="-127"/>
                <a:ea typeface="HY헤드라인M" pitchFamily="18" charset="-127"/>
              </a:rPr>
              <a:t>선종 이후 사별가족을 위한 전화방문 및 사별가족 모임까지 연결</a:t>
            </a:r>
            <a:endParaRPr lang="en-US" altLang="ko-KR" sz="12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95278" y="5910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6" name="WordArt 5"/>
          <p:cNvSpPr>
            <a:spLocks noChangeArrowheads="1" noChangeShapeType="1" noTextEdit="1"/>
          </p:cNvSpPr>
          <p:nvPr/>
        </p:nvSpPr>
        <p:spPr bwMode="auto">
          <a:xfrm>
            <a:off x="295563" y="142852"/>
            <a:ext cx="1995055" cy="503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사업추진내용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31" name="Freeform 49"/>
          <p:cNvSpPr>
            <a:spLocks/>
          </p:cNvSpPr>
          <p:nvPr/>
        </p:nvSpPr>
        <p:spPr bwMode="gray">
          <a:xfrm>
            <a:off x="5500694" y="3755805"/>
            <a:ext cx="3214710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13F0F">
              <a:alpha val="76078"/>
            </a:srgb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gray">
          <a:xfrm>
            <a:off x="5786446" y="3784383"/>
            <a:ext cx="285752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가정호스피스 </a:t>
            </a:r>
            <a:r>
              <a:rPr lang="ko-KR" altLang="en-US" sz="1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방문팀의</a:t>
            </a:r>
            <a:r>
              <a:rPr lang="ko-KR" altLang="en-US" sz="14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일원</a:t>
            </a:r>
            <a:endParaRPr lang="en-US" altLang="ko-KR" sz="1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79" name="그룹 78"/>
          <p:cNvGrpSpPr/>
          <p:nvPr/>
        </p:nvGrpSpPr>
        <p:grpSpPr>
          <a:xfrm>
            <a:off x="4257963" y="4177681"/>
            <a:ext cx="4662518" cy="532864"/>
            <a:chOff x="4257963" y="4177681"/>
            <a:chExt cx="4662518" cy="532864"/>
          </a:xfrm>
        </p:grpSpPr>
        <p:sp>
          <p:nvSpPr>
            <p:cNvPr id="32" name="Rectangle 50"/>
            <p:cNvSpPr>
              <a:spLocks noChangeArrowheads="1"/>
            </p:cNvSpPr>
            <p:nvPr/>
          </p:nvSpPr>
          <p:spPr bwMode="gray">
            <a:xfrm>
              <a:off x="4276436" y="4184435"/>
              <a:ext cx="4438967" cy="526110"/>
            </a:xfrm>
            <a:prstGeom prst="rect">
              <a:avLst/>
            </a:prstGeom>
            <a:solidFill>
              <a:schemeClr val="bg2"/>
            </a:solidFill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l"/>
              <a:endParaRPr lang="ko-KR" altLang="en-US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4" name="Rectangle 61"/>
            <p:cNvSpPr>
              <a:spLocks noChangeArrowheads="1"/>
            </p:cNvSpPr>
            <p:nvPr/>
          </p:nvSpPr>
          <p:spPr bwMode="gray">
            <a:xfrm>
              <a:off x="4257963" y="4177681"/>
              <a:ext cx="4662518" cy="5232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buFontTx/>
                <a:buChar char="-"/>
              </a:pP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1400" b="0" dirty="0" err="1" smtClean="0">
                  <a:latin typeface="HY헤드라인M" pitchFamily="18" charset="-127"/>
                  <a:ea typeface="HY헤드라인M" pitchFamily="18" charset="-127"/>
                </a:rPr>
                <a:t>요일별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 자원봉사 자체 회합을 통해 그날 방문 담당 자원봉사자 </a:t>
              </a: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matching 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할</a:t>
              </a:r>
              <a:r>
                <a:rPr lang="en-US" altLang="ko-KR" sz="1400" b="0" dirty="0" smtClean="0"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1400" b="0" dirty="0" smtClean="0">
                  <a:latin typeface="HY헤드라인M" pitchFamily="18" charset="-127"/>
                  <a:ea typeface="HY헤드라인M" pitchFamily="18" charset="-127"/>
                </a:rPr>
                <a:t>수 있도록 고안</a:t>
              </a:r>
              <a:endParaRPr lang="en-US" altLang="ko-KR" sz="1200" b="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Line 42"/>
          <p:cNvSpPr>
            <a:spLocks noChangeShapeType="1"/>
          </p:cNvSpPr>
          <p:nvPr/>
        </p:nvSpPr>
        <p:spPr bwMode="auto">
          <a:xfrm>
            <a:off x="3754419" y="4787154"/>
            <a:ext cx="522017" cy="34228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2117635" y="2137938"/>
            <a:ext cx="1807603" cy="1186554"/>
            <a:chOff x="2071670" y="3214686"/>
            <a:chExt cx="2214578" cy="1428760"/>
          </a:xfrm>
        </p:grpSpPr>
        <p:sp>
          <p:nvSpPr>
            <p:cNvPr id="37" name="타원 36"/>
            <p:cNvSpPr/>
            <p:nvPr/>
          </p:nvSpPr>
          <p:spPr>
            <a:xfrm>
              <a:off x="2071670" y="4143380"/>
              <a:ext cx="2214578" cy="50006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9" name="Picture 2" descr="C:\Documents and Settings\HANA\바탕 화면\김성태\업무\파워포인트\자료\그림2.png"/>
            <p:cNvPicPr>
              <a:picLocks noChangeAspect="1" noChangeArrowheads="1"/>
            </p:cNvPicPr>
            <p:nvPr/>
          </p:nvPicPr>
          <p:blipFill>
            <a:blip r:embed="rId2" cstate="print"/>
            <a:srcRect t="49584"/>
            <a:stretch>
              <a:fillRect/>
            </a:stretch>
          </p:blipFill>
          <p:spPr bwMode="auto">
            <a:xfrm>
              <a:off x="2143107" y="3312833"/>
              <a:ext cx="2072469" cy="10448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타원 40"/>
            <p:cNvSpPr/>
            <p:nvPr/>
          </p:nvSpPr>
          <p:spPr>
            <a:xfrm>
              <a:off x="2143108" y="3214686"/>
              <a:ext cx="2070000" cy="190493"/>
            </a:xfrm>
            <a:prstGeom prst="ellipse">
              <a:avLst/>
            </a:prstGeom>
            <a:gradFill flip="none" rotWithShape="1">
              <a:gsLst>
                <a:gs pos="0">
                  <a:srgbClr val="A50021"/>
                </a:gs>
                <a:gs pos="50000">
                  <a:srgbClr val="FF3300"/>
                </a:gs>
                <a:gs pos="100000">
                  <a:srgbClr val="FF9900"/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308616" y="3534215"/>
              <a:ext cx="1785950" cy="481783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병동</a:t>
              </a:r>
              <a:endPara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43" name="그룹 42"/>
          <p:cNvGrpSpPr/>
          <p:nvPr/>
        </p:nvGrpSpPr>
        <p:grpSpPr>
          <a:xfrm>
            <a:off x="2176204" y="4234917"/>
            <a:ext cx="1807603" cy="1186554"/>
            <a:chOff x="2071670" y="3214686"/>
            <a:chExt cx="2214578" cy="1428760"/>
          </a:xfrm>
        </p:grpSpPr>
        <p:sp>
          <p:nvSpPr>
            <p:cNvPr id="44" name="타원 43"/>
            <p:cNvSpPr/>
            <p:nvPr/>
          </p:nvSpPr>
          <p:spPr>
            <a:xfrm>
              <a:off x="2071670" y="4143380"/>
              <a:ext cx="2214578" cy="50006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rgbClr val="BBE0E3">
                    <a:shade val="67500"/>
                    <a:satMod val="115000"/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5" name="Picture 2" descr="C:\Documents and Settings\HANA\바탕 화면\김성태\업무\파워포인트\자료\그림2.png"/>
            <p:cNvPicPr>
              <a:picLocks noChangeAspect="1" noChangeArrowheads="1"/>
            </p:cNvPicPr>
            <p:nvPr/>
          </p:nvPicPr>
          <p:blipFill>
            <a:blip r:embed="rId2" cstate="print"/>
            <a:srcRect t="49584"/>
            <a:stretch>
              <a:fillRect/>
            </a:stretch>
          </p:blipFill>
          <p:spPr bwMode="auto">
            <a:xfrm>
              <a:off x="2143107" y="3312833"/>
              <a:ext cx="2072469" cy="10448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" name="타원 48"/>
            <p:cNvSpPr/>
            <p:nvPr/>
          </p:nvSpPr>
          <p:spPr>
            <a:xfrm>
              <a:off x="2143108" y="3214686"/>
              <a:ext cx="2070000" cy="190493"/>
            </a:xfrm>
            <a:prstGeom prst="ellipse">
              <a:avLst/>
            </a:prstGeom>
            <a:gradFill flip="none" rotWithShape="1">
              <a:gsLst>
                <a:gs pos="0">
                  <a:srgbClr val="A50021"/>
                </a:gs>
                <a:gs pos="50000">
                  <a:srgbClr val="FF3300"/>
                </a:gs>
                <a:gs pos="100000">
                  <a:srgbClr val="FF9900"/>
                </a:gs>
              </a:gsLst>
              <a:path path="circle">
                <a:fillToRect l="100000" t="100000"/>
              </a:path>
              <a:tileRect r="-100000" b="-100000"/>
            </a:gra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2308616" y="3534215"/>
              <a:ext cx="1785950" cy="481783"/>
            </a:xfrm>
            <a:prstGeom prst="rect">
              <a:avLst/>
            </a:prstGeom>
            <a:noFill/>
            <a:effectLst>
              <a:outerShdw blurRad="50800" dist="12700" dir="5400000" algn="t" rotWithShape="0">
                <a:prstClr val="black">
                  <a:alpha val="9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ko-KR" altLang="en-US" sz="20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재가방문</a:t>
              </a:r>
              <a:endPara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55" name="Line 40"/>
          <p:cNvSpPr>
            <a:spLocks noChangeShapeType="1"/>
          </p:cNvSpPr>
          <p:nvPr/>
        </p:nvSpPr>
        <p:spPr bwMode="auto">
          <a:xfrm flipV="1">
            <a:off x="1975204" y="2936837"/>
            <a:ext cx="509812" cy="665695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56" name="Line 40"/>
          <p:cNvSpPr>
            <a:spLocks noChangeShapeType="1"/>
          </p:cNvSpPr>
          <p:nvPr/>
        </p:nvSpPr>
        <p:spPr bwMode="auto">
          <a:xfrm>
            <a:off x="1975930" y="3613048"/>
            <a:ext cx="369238" cy="679253"/>
          </a:xfrm>
          <a:prstGeom prst="line">
            <a:avLst/>
          </a:prstGeom>
          <a:noFill/>
          <a:ln w="12700">
            <a:solidFill>
              <a:srgbClr val="969696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pic>
        <p:nvPicPr>
          <p:cNvPr id="1031" name="Picture 7" descr="C:\Documents and Settings\MYHOME\Local Settings\Temporary Internet Files\Content.IE5\VTOTP28Q\MC90023965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6946" y="1490728"/>
            <a:ext cx="910140" cy="706765"/>
          </a:xfrm>
          <a:prstGeom prst="rect">
            <a:avLst/>
          </a:prstGeom>
          <a:noFill/>
        </p:spPr>
      </p:pic>
      <p:sp>
        <p:nvSpPr>
          <p:cNvPr id="63" name="TextBox 62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71" name="Rectangle 61"/>
          <p:cNvSpPr>
            <a:spLocks noChangeArrowheads="1"/>
          </p:cNvSpPr>
          <p:nvPr/>
        </p:nvSpPr>
        <p:spPr bwMode="gray">
          <a:xfrm>
            <a:off x="4257964" y="2861773"/>
            <a:ext cx="4445521" cy="646331"/>
          </a:xfrm>
          <a:prstGeom prst="rect">
            <a:avLst/>
          </a:prstGeom>
          <a:solidFill>
            <a:schemeClr val="accent2">
              <a:lumMod val="60000"/>
              <a:lumOff val="40000"/>
              <a:alpha val="94118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2012.2.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부터 시행</a:t>
            </a:r>
            <a:endParaRPr lang="en-US" altLang="ko-KR" sz="1200" b="0" dirty="0" smtClean="0">
              <a:latin typeface="HY헤드라인M" pitchFamily="18" charset="-127"/>
              <a:ea typeface="HY헤드라인M" pitchFamily="18" charset="-127"/>
            </a:endParaRPr>
          </a:p>
          <a:p>
            <a:pPr algn="l">
              <a:buFontTx/>
              <a:buChar char="-"/>
            </a:pP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주말 입원하여 </a:t>
            </a:r>
            <a:r>
              <a:rPr lang="ko-KR" altLang="en-US" sz="1200" b="0" dirty="0" err="1" smtClean="0">
                <a:latin typeface="HY헤드라인M" pitchFamily="18" charset="-127"/>
                <a:ea typeface="HY헤드라인M" pitchFamily="18" charset="-127"/>
              </a:rPr>
              <a:t>단시일내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 임종하는 </a:t>
            </a:r>
            <a:r>
              <a:rPr lang="ko-KR" altLang="en-US" sz="1200" b="0" dirty="0" err="1" smtClean="0">
                <a:latin typeface="HY헤드라인M" pitchFamily="18" charset="-127"/>
                <a:ea typeface="HY헤드라인M" pitchFamily="18" charset="-127"/>
              </a:rPr>
              <a:t>경우등을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 제외하고 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100% matching</a:t>
            </a:r>
            <a:endParaRPr lang="en-US" altLang="ko-KR" sz="12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2" name="Rectangle 61"/>
          <p:cNvSpPr>
            <a:spLocks noChangeArrowheads="1"/>
          </p:cNvSpPr>
          <p:nvPr/>
        </p:nvSpPr>
        <p:spPr bwMode="gray">
          <a:xfrm>
            <a:off x="4267200" y="4718282"/>
            <a:ext cx="4470400" cy="830997"/>
          </a:xfrm>
          <a:prstGeom prst="rect">
            <a:avLst/>
          </a:prstGeom>
          <a:solidFill>
            <a:schemeClr val="accent2">
              <a:lumMod val="60000"/>
              <a:lumOff val="40000"/>
              <a:alpha val="94118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2008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년부터 실시하던 자원봉사자의 재가방문을 올해부터 더욱 체계화 하여 실시</a:t>
            </a:r>
            <a:endParaRPr lang="en-US" altLang="ko-KR" sz="1200" b="0" dirty="0" smtClean="0">
              <a:latin typeface="HY헤드라인M" pitchFamily="18" charset="-127"/>
              <a:ea typeface="HY헤드라인M" pitchFamily="18" charset="-127"/>
            </a:endParaRPr>
          </a:p>
          <a:p>
            <a:pPr algn="l">
              <a:buFontTx/>
              <a:buChar char="-"/>
            </a:pP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실적 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가정호스피스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방문 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76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건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,  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재가암환자 방문 </a:t>
            </a:r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274</a:t>
            </a:r>
            <a:r>
              <a:rPr lang="ko-KR" altLang="en-US" sz="1200" b="0" dirty="0" smtClean="0">
                <a:latin typeface="HY헤드라인M" pitchFamily="18" charset="-127"/>
                <a:ea typeface="HY헤드라인M" pitchFamily="18" charset="-127"/>
              </a:rPr>
              <a:t>건</a:t>
            </a:r>
            <a:endParaRPr lang="en-US" altLang="ko-KR" sz="1200" b="0" dirty="0" smtClean="0">
              <a:latin typeface="HY헤드라인M" pitchFamily="18" charset="-127"/>
              <a:ea typeface="HY헤드라인M" pitchFamily="18" charset="-127"/>
            </a:endParaRPr>
          </a:p>
          <a:p>
            <a:pPr algn="l"/>
            <a:r>
              <a:rPr lang="en-US" altLang="ko-KR" sz="1200" b="0" dirty="0" smtClean="0">
                <a:latin typeface="HY헤드라인M" pitchFamily="18" charset="-127"/>
                <a:ea typeface="HY헤드라인M" pitchFamily="18" charset="-127"/>
              </a:rPr>
              <a:t>   (2012.1- 9.)</a:t>
            </a:r>
            <a:endParaRPr lang="en-US" altLang="ko-KR" sz="1200" b="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027" name="Picture 3" descr="C:\Documents and Settings\MYHOME\Local Settings\Temporary Internet Files\Content.IE5\YYDIM2XP\MC900352137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1684" y="3235930"/>
            <a:ext cx="775491" cy="1134656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1" grpId="0" animBg="1"/>
      <p:bldP spid="65" grpId="0" animBg="1"/>
      <p:bldP spid="67" grpId="0"/>
      <p:bldP spid="50" grpId="0" animBg="1"/>
      <p:bldP spid="51" grpId="0" animBg="1"/>
      <p:bldP spid="52" grpId="0"/>
      <p:bldP spid="53" grpId="0"/>
      <p:bldP spid="31" grpId="0" animBg="1"/>
      <p:bldP spid="33" grpId="0"/>
      <p:bldP spid="35" grpId="0" animBg="1"/>
      <p:bldP spid="71" grpId="0" animBg="1"/>
      <p:bldP spid="7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Freeform 49"/>
          <p:cNvSpPr>
            <a:spLocks/>
          </p:cNvSpPr>
          <p:nvPr/>
        </p:nvSpPr>
        <p:spPr bwMode="gray">
          <a:xfrm>
            <a:off x="1817913" y="822468"/>
            <a:ext cx="2879039" cy="78581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 Box 56"/>
          <p:cNvSpPr txBox="1">
            <a:spLocks noChangeArrowheads="1"/>
          </p:cNvSpPr>
          <p:nvPr/>
        </p:nvSpPr>
        <p:spPr bwMode="gray">
          <a:xfrm>
            <a:off x="2373085" y="853374"/>
            <a:ext cx="233747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나눔모임</a:t>
            </a:r>
            <a:endParaRPr lang="en-US" altLang="ko-K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Freeform 49"/>
          <p:cNvSpPr>
            <a:spLocks/>
          </p:cNvSpPr>
          <p:nvPr/>
        </p:nvSpPr>
        <p:spPr bwMode="gray">
          <a:xfrm rot="10800000">
            <a:off x="7184570" y="4408408"/>
            <a:ext cx="1748665" cy="44926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 Box 56"/>
          <p:cNvSpPr txBox="1">
            <a:spLocks noChangeArrowheads="1"/>
          </p:cNvSpPr>
          <p:nvPr/>
        </p:nvSpPr>
        <p:spPr bwMode="gray">
          <a:xfrm>
            <a:off x="7460013" y="4415217"/>
            <a:ext cx="144676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재가방문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" name="그림 10" descr="증례발표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95734">
            <a:off x="412972" y="1360532"/>
            <a:ext cx="4409399" cy="30264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그림 11" descr="증례발표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8209" y="3865098"/>
            <a:ext cx="3360000" cy="2520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그림 12" descr="자봉-나눔모임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29260" y="1838159"/>
            <a:ext cx="3357585" cy="2518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4865914" y="6223823"/>
            <a:ext cx="42780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5495277" y="6296007"/>
            <a:ext cx="340014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sz="1400" dirty="0"/>
          </a:p>
        </p:txBody>
      </p:sp>
      <p:sp>
        <p:nvSpPr>
          <p:cNvPr id="498691" name="Freeform 3"/>
          <p:cNvSpPr>
            <a:spLocks/>
          </p:cNvSpPr>
          <p:nvPr/>
        </p:nvSpPr>
        <p:spPr bwMode="gray">
          <a:xfrm>
            <a:off x="4590854" y="3062272"/>
            <a:ext cx="2426229" cy="268421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00B0F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 dirty="0"/>
          </a:p>
        </p:txBody>
      </p:sp>
      <p:sp>
        <p:nvSpPr>
          <p:cNvPr id="498734" name="Rectangle 46"/>
          <p:cNvSpPr>
            <a:spLocks noChangeArrowheads="1"/>
          </p:cNvSpPr>
          <p:nvPr/>
        </p:nvSpPr>
        <p:spPr bwMode="gray">
          <a:xfrm>
            <a:off x="4522799" y="1357460"/>
            <a:ext cx="3988231" cy="772998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35" name="Freeform 47"/>
          <p:cNvSpPr>
            <a:spLocks/>
          </p:cNvSpPr>
          <p:nvPr/>
        </p:nvSpPr>
        <p:spPr bwMode="gray">
          <a:xfrm>
            <a:off x="4594237" y="4375934"/>
            <a:ext cx="2513574" cy="268421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hlink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36" name="Rectangle 48"/>
          <p:cNvSpPr>
            <a:spLocks noChangeArrowheads="1"/>
          </p:cNvSpPr>
          <p:nvPr/>
        </p:nvSpPr>
        <p:spPr bwMode="gray">
          <a:xfrm>
            <a:off x="4553146" y="2393082"/>
            <a:ext cx="3943333" cy="576361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37" name="Freeform 49"/>
          <p:cNvSpPr>
            <a:spLocks/>
          </p:cNvSpPr>
          <p:nvPr/>
        </p:nvSpPr>
        <p:spPr bwMode="gray">
          <a:xfrm>
            <a:off x="4526564" y="1090994"/>
            <a:ext cx="2403815" cy="268422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00B050">
              <a:alpha val="50000"/>
            </a:srgb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l"/>
            <a:endParaRPr lang="ko-KR" altLang="en-US" sz="1400" dirty="0"/>
          </a:p>
        </p:txBody>
      </p:sp>
      <p:sp>
        <p:nvSpPr>
          <p:cNvPr id="498738" name="Rectangle 50"/>
          <p:cNvSpPr>
            <a:spLocks noChangeArrowheads="1"/>
          </p:cNvSpPr>
          <p:nvPr/>
        </p:nvSpPr>
        <p:spPr bwMode="gray">
          <a:xfrm>
            <a:off x="4594237" y="3350499"/>
            <a:ext cx="3922637" cy="919843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39" name="Freeform 51"/>
          <p:cNvSpPr>
            <a:spLocks/>
          </p:cNvSpPr>
          <p:nvPr/>
        </p:nvSpPr>
        <p:spPr bwMode="gray">
          <a:xfrm>
            <a:off x="4540654" y="2166412"/>
            <a:ext cx="2474733" cy="268421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40" name="Rectangle 52"/>
          <p:cNvSpPr>
            <a:spLocks noChangeArrowheads="1"/>
          </p:cNvSpPr>
          <p:nvPr/>
        </p:nvSpPr>
        <p:spPr bwMode="gray">
          <a:xfrm>
            <a:off x="4579951" y="4670717"/>
            <a:ext cx="4002418" cy="62714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498741" name="Text Box 53"/>
          <p:cNvSpPr txBox="1">
            <a:spLocks noChangeArrowheads="1"/>
          </p:cNvSpPr>
          <p:nvPr/>
        </p:nvSpPr>
        <p:spPr bwMode="gray">
          <a:xfrm>
            <a:off x="4533013" y="1097225"/>
            <a:ext cx="229150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전체피정  및  </a:t>
            </a:r>
            <a:r>
              <a:rPr lang="ko-KR" altLang="en-US" sz="1400" b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워크샵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8742" name="Text Box 54"/>
          <p:cNvSpPr txBox="1">
            <a:spLocks noChangeArrowheads="1"/>
          </p:cNvSpPr>
          <p:nvPr/>
        </p:nvSpPr>
        <p:spPr bwMode="gray">
          <a:xfrm>
            <a:off x="4627968" y="4396293"/>
            <a:ext cx="283806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개별기념일 축하 및 </a:t>
            </a:r>
            <a:r>
              <a:rPr lang="ko-KR" altLang="en-US" sz="1400" b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손카드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8743" name="Text Box 55"/>
          <p:cNvSpPr txBox="1">
            <a:spLocks noChangeArrowheads="1"/>
          </p:cNvSpPr>
          <p:nvPr/>
        </p:nvSpPr>
        <p:spPr bwMode="gray">
          <a:xfrm>
            <a:off x="4635921" y="2140783"/>
            <a:ext cx="2329916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진료비 감면 혜택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굴림" pitchFamily="50" charset="-127"/>
            </a:endParaRPr>
          </a:p>
        </p:txBody>
      </p:sp>
      <p:sp>
        <p:nvSpPr>
          <p:cNvPr id="498744" name="Text Box 56"/>
          <p:cNvSpPr txBox="1">
            <a:spLocks noChangeArrowheads="1"/>
          </p:cNvSpPr>
          <p:nvPr/>
        </p:nvSpPr>
        <p:spPr bwMode="gray">
          <a:xfrm>
            <a:off x="4675102" y="3034995"/>
            <a:ext cx="226050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자원봉사자 포상</a:t>
            </a:r>
            <a:endParaRPr lang="en-US" altLang="ko-KR" sz="14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8746" name="Rectangle 58"/>
          <p:cNvSpPr>
            <a:spLocks noChangeArrowheads="1"/>
          </p:cNvSpPr>
          <p:nvPr/>
        </p:nvSpPr>
        <p:spPr bwMode="gray">
          <a:xfrm>
            <a:off x="4542017" y="1375122"/>
            <a:ext cx="3953690" cy="7386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 본원 자원봉사자 구성 </a:t>
            </a:r>
            <a:r>
              <a:rPr lang="en-US" altLang="ko-KR" sz="1400" b="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가톨릭신자</a:t>
            </a:r>
            <a:endParaRPr lang="en-US" altLang="ko-KR" sz="14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>
              <a:buFontTx/>
              <a:buChar char="-"/>
            </a:pPr>
            <a:r>
              <a:rPr lang="en-US" altLang="ko-KR" sz="14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봉사활동으로 생기는 심리적 갈등 해소</a:t>
            </a:r>
            <a:endParaRPr lang="en-US" altLang="ko-KR" sz="14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>
              <a:buFontTx/>
              <a:buChar char="-"/>
            </a:pPr>
            <a:r>
              <a:rPr lang="en-US" altLang="ko-KR" sz="14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기관과 자원봉사자의 고충 및 </a:t>
            </a:r>
            <a:r>
              <a:rPr lang="en-US" altLang="ko-KR" sz="1400" b="0" dirty="0" smtClean="0">
                <a:latin typeface="휴먼모음T" pitchFamily="18" charset="-127"/>
                <a:ea typeface="휴먼모음T" pitchFamily="18" charset="-127"/>
              </a:rPr>
              <a:t>ventilation </a:t>
            </a: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지원</a:t>
            </a:r>
            <a:endParaRPr lang="en-US" altLang="ko-KR" sz="14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8747" name="Rectangle 59"/>
          <p:cNvSpPr>
            <a:spLocks noChangeArrowheads="1"/>
          </p:cNvSpPr>
          <p:nvPr/>
        </p:nvSpPr>
        <p:spPr bwMode="gray">
          <a:xfrm>
            <a:off x="4592846" y="4664744"/>
            <a:ext cx="391955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>
                <a:ea typeface="굴림" pitchFamily="50" charset="-127"/>
              </a:rPr>
              <a:t> 축일 및 생일에 개별 선물전달과 </a:t>
            </a:r>
            <a:r>
              <a:rPr lang="ko-KR" altLang="en-US" sz="1200" dirty="0" err="1" smtClean="0">
                <a:ea typeface="굴림" pitchFamily="50" charset="-127"/>
              </a:rPr>
              <a:t>축하식</a:t>
            </a:r>
            <a:endParaRPr lang="en-US" altLang="ko-KR" sz="12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1200" dirty="0" smtClean="0">
                <a:ea typeface="굴림" pitchFamily="50" charset="-127"/>
              </a:rPr>
              <a:t> </a:t>
            </a:r>
            <a:r>
              <a:rPr lang="ko-KR" altLang="en-US" sz="1200" dirty="0" err="1" smtClean="0">
                <a:ea typeface="굴림" pitchFamily="50" charset="-127"/>
              </a:rPr>
              <a:t>크리스마스때</a:t>
            </a:r>
            <a:r>
              <a:rPr lang="ko-KR" altLang="en-US" sz="1200" dirty="0" smtClean="0">
                <a:ea typeface="굴림" pitchFamily="50" charset="-127"/>
              </a:rPr>
              <a:t> 호스피스팀장의 </a:t>
            </a:r>
            <a:r>
              <a:rPr lang="ko-KR" altLang="en-US" sz="1200" dirty="0" err="1" smtClean="0">
                <a:ea typeface="굴림" pitchFamily="50" charset="-127"/>
              </a:rPr>
              <a:t>손카드</a:t>
            </a:r>
            <a:r>
              <a:rPr lang="ko-KR" altLang="en-US" sz="1200" dirty="0" smtClean="0">
                <a:ea typeface="굴림" pitchFamily="50" charset="-127"/>
              </a:rPr>
              <a:t> 전달을 통한 기관 인정 극대화</a:t>
            </a:r>
            <a:endParaRPr lang="en-US" altLang="ko-KR" sz="1200" dirty="0">
              <a:ea typeface="굴림" pitchFamily="50" charset="-127"/>
            </a:endParaRPr>
          </a:p>
        </p:txBody>
      </p:sp>
      <p:sp>
        <p:nvSpPr>
          <p:cNvPr id="498748" name="Rectangle 60"/>
          <p:cNvSpPr>
            <a:spLocks noChangeArrowheads="1"/>
          </p:cNvSpPr>
          <p:nvPr/>
        </p:nvSpPr>
        <p:spPr bwMode="gray">
          <a:xfrm>
            <a:off x="4532226" y="2452312"/>
            <a:ext cx="3937423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 병원 자원봉사자의 가장 큰 </a:t>
            </a:r>
            <a:r>
              <a:rPr lang="en-US" altLang="ko-KR" sz="1400" b="0" dirty="0" smtClean="0">
                <a:latin typeface="휴먼모음T" pitchFamily="18" charset="-127"/>
                <a:ea typeface="휴먼모음T" pitchFamily="18" charset="-127"/>
              </a:rPr>
              <a:t>incentive</a:t>
            </a:r>
          </a:p>
          <a:p>
            <a:pPr algn="l">
              <a:buFontTx/>
              <a:buChar char="-"/>
            </a:pPr>
            <a:r>
              <a:rPr lang="ko-KR" altLang="en-US" sz="1400" b="0" dirty="0" smtClean="0">
                <a:latin typeface="휴먼모음T" pitchFamily="18" charset="-127"/>
                <a:ea typeface="휴먼모음T" pitchFamily="18" charset="-127"/>
              </a:rPr>
              <a:t> 자원봉사자 본인과 배우자의 병원비 감면 제공</a:t>
            </a:r>
            <a:endParaRPr lang="en-US" altLang="ko-KR" sz="14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498749" name="Rectangle 61"/>
          <p:cNvSpPr>
            <a:spLocks noChangeArrowheads="1"/>
          </p:cNvSpPr>
          <p:nvPr/>
        </p:nvSpPr>
        <p:spPr bwMode="gray">
          <a:xfrm>
            <a:off x="4602180" y="3314268"/>
            <a:ext cx="3910223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  년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회 공식석상을 통한 수상</a:t>
            </a:r>
            <a:endParaRPr lang="en-US" altLang="ko-KR" sz="12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/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  .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개원기념일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병원 전체 자원봉사자의 날</a:t>
            </a:r>
            <a:endParaRPr lang="en-US" altLang="ko-KR" sz="12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>
              <a:buFontTx/>
              <a:buChar char="-"/>
            </a:pP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200" b="0" dirty="0" err="1" smtClean="0">
                <a:latin typeface="휴먼모음T" pitchFamily="18" charset="-127"/>
                <a:ea typeface="휴먼모음T" pitchFamily="18" charset="-127"/>
              </a:rPr>
              <a:t>호스피스팀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 자체 포상</a:t>
            </a:r>
            <a:endParaRPr lang="en-US" altLang="ko-KR" sz="12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/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  .</a:t>
            </a:r>
            <a:r>
              <a:rPr lang="ko-KR" altLang="en-US" sz="1200" b="0" dirty="0" err="1" smtClean="0">
                <a:latin typeface="휴먼모음T" pitchFamily="18" charset="-127"/>
                <a:ea typeface="휴먼모음T" pitchFamily="18" charset="-127"/>
              </a:rPr>
              <a:t>우수활동팀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사별가족 관리 실적에 따른 포상 등</a:t>
            </a:r>
            <a:endParaRPr lang="en-US" altLang="ko-KR" sz="1200" b="0" dirty="0" smtClean="0">
              <a:latin typeface="휴먼모음T" pitchFamily="18" charset="-127"/>
              <a:ea typeface="휴먼모음T" pitchFamily="18" charset="-127"/>
            </a:endParaRPr>
          </a:p>
          <a:p>
            <a:pPr algn="l"/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내용 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개근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장기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모범상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 </a:t>
            </a:r>
            <a:r>
              <a:rPr lang="ko-KR" altLang="en-US" sz="1200" b="0" dirty="0" err="1" smtClean="0">
                <a:latin typeface="휴먼모음T" pitchFamily="18" charset="-127"/>
                <a:ea typeface="휴먼모음T" pitchFamily="18" charset="-127"/>
              </a:rPr>
              <a:t>우수활동팀</a:t>
            </a:r>
            <a:r>
              <a:rPr lang="en-US" altLang="ko-KR" sz="1200" b="0" dirty="0" smtClean="0">
                <a:latin typeface="휴먼모음T" pitchFamily="18" charset="-127"/>
                <a:ea typeface="휴먼모음T" pitchFamily="18" charset="-127"/>
              </a:rPr>
              <a:t>,  </a:t>
            </a:r>
            <a:r>
              <a:rPr lang="ko-KR" altLang="en-US" sz="1200" b="0" dirty="0" smtClean="0">
                <a:latin typeface="휴먼모음T" pitchFamily="18" charset="-127"/>
                <a:ea typeface="휴먼모음T" pitchFamily="18" charset="-127"/>
              </a:rPr>
              <a:t>공로 등</a:t>
            </a:r>
            <a:endParaRPr lang="en-US" altLang="ko-KR" sz="1200" b="0" dirty="0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3" name="WordArt 5"/>
          <p:cNvSpPr>
            <a:spLocks noChangeArrowheads="1" noChangeShapeType="1" noTextEdit="1"/>
          </p:cNvSpPr>
          <p:nvPr/>
        </p:nvSpPr>
        <p:spPr bwMode="auto">
          <a:xfrm>
            <a:off x="295563" y="142852"/>
            <a:ext cx="1995055" cy="503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사업추진내용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80" name="Freeform 47"/>
          <p:cNvSpPr>
            <a:spLocks/>
          </p:cNvSpPr>
          <p:nvPr/>
        </p:nvSpPr>
        <p:spPr bwMode="gray">
          <a:xfrm>
            <a:off x="4594237" y="5394028"/>
            <a:ext cx="2513574" cy="268421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FF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>
              <a:solidFill>
                <a:schemeClr val="bg1"/>
              </a:solidFill>
            </a:endParaRPr>
          </a:p>
        </p:txBody>
      </p:sp>
      <p:sp>
        <p:nvSpPr>
          <p:cNvPr id="82" name="Text Box 56"/>
          <p:cNvSpPr txBox="1">
            <a:spLocks noChangeArrowheads="1"/>
          </p:cNvSpPr>
          <p:nvPr/>
        </p:nvSpPr>
        <p:spPr bwMode="gray">
          <a:xfrm>
            <a:off x="4665676" y="5372843"/>
            <a:ext cx="2260502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기타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3" name="Rectangle 52"/>
          <p:cNvSpPr>
            <a:spLocks noChangeArrowheads="1"/>
          </p:cNvSpPr>
          <p:nvPr/>
        </p:nvSpPr>
        <p:spPr bwMode="gray">
          <a:xfrm>
            <a:off x="4570524" y="5688811"/>
            <a:ext cx="4002418" cy="62714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1400"/>
          </a:p>
        </p:txBody>
      </p:sp>
      <p:sp>
        <p:nvSpPr>
          <p:cNvPr id="81" name="Rectangle 59"/>
          <p:cNvSpPr>
            <a:spLocks noChangeArrowheads="1"/>
          </p:cNvSpPr>
          <p:nvPr/>
        </p:nvSpPr>
        <p:spPr bwMode="gray">
          <a:xfrm>
            <a:off x="4592847" y="5673412"/>
            <a:ext cx="3919557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buFontTx/>
              <a:buChar char="-"/>
            </a:pPr>
            <a:r>
              <a:rPr lang="ko-KR" altLang="en-US" sz="1200" dirty="0" smtClean="0">
                <a:ea typeface="굴림" pitchFamily="50" charset="-127"/>
              </a:rPr>
              <a:t> </a:t>
            </a:r>
            <a:r>
              <a:rPr lang="en-US" altLang="ko-KR" sz="1200" dirty="0" smtClean="0">
                <a:ea typeface="굴림" pitchFamily="50" charset="-127"/>
              </a:rPr>
              <a:t>1365 </a:t>
            </a:r>
            <a:r>
              <a:rPr lang="ko-KR" altLang="en-US" sz="1200" dirty="0" smtClean="0">
                <a:ea typeface="굴림" pitchFamily="50" charset="-127"/>
              </a:rPr>
              <a:t>및 </a:t>
            </a:r>
            <a:r>
              <a:rPr lang="en-US" altLang="ko-KR" sz="1200" dirty="0" smtClean="0">
                <a:ea typeface="굴림" pitchFamily="50" charset="-127"/>
              </a:rPr>
              <a:t>VMS </a:t>
            </a:r>
            <a:r>
              <a:rPr lang="ko-KR" altLang="en-US" sz="1200" dirty="0" smtClean="0">
                <a:ea typeface="굴림" pitchFamily="50" charset="-127"/>
              </a:rPr>
              <a:t>인증관리 연동실적 관리를 통한 자원봉사자의 혜택 최대화</a:t>
            </a:r>
            <a:endParaRPr lang="en-US" altLang="ko-KR" sz="1200" dirty="0" smtClean="0">
              <a:ea typeface="굴림" pitchFamily="50" charset="-127"/>
            </a:endParaRPr>
          </a:p>
          <a:p>
            <a:pPr algn="l">
              <a:buFontTx/>
              <a:buChar char="-"/>
            </a:pPr>
            <a:r>
              <a:rPr lang="en-US" altLang="ko-KR" sz="1200" dirty="0" smtClean="0">
                <a:ea typeface="굴림" pitchFamily="50" charset="-127"/>
              </a:rPr>
              <a:t> </a:t>
            </a:r>
            <a:r>
              <a:rPr lang="ko-KR" altLang="en-US" sz="1200" dirty="0" smtClean="0">
                <a:ea typeface="굴림" pitchFamily="50" charset="-127"/>
              </a:rPr>
              <a:t>자원봉사 활동 이후 다과제공</a:t>
            </a:r>
            <a:endParaRPr lang="en-US" altLang="ko-KR" sz="1200" dirty="0">
              <a:ea typeface="굴림" pitchFamily="50" charset="-127"/>
            </a:endParaRPr>
          </a:p>
        </p:txBody>
      </p:sp>
      <p:grpSp>
        <p:nvGrpSpPr>
          <p:cNvPr id="87" name="그룹 86"/>
          <p:cNvGrpSpPr/>
          <p:nvPr/>
        </p:nvGrpSpPr>
        <p:grpSpPr>
          <a:xfrm>
            <a:off x="-418302" y="1858076"/>
            <a:ext cx="5015060" cy="4036558"/>
            <a:chOff x="-418302" y="1858076"/>
            <a:chExt cx="5015060" cy="4036558"/>
          </a:xfrm>
        </p:grpSpPr>
        <p:grpSp>
          <p:nvGrpSpPr>
            <p:cNvPr id="2" name="Group 10"/>
            <p:cNvGrpSpPr>
              <a:grpSpLocks/>
            </p:cNvGrpSpPr>
            <p:nvPr/>
          </p:nvGrpSpPr>
          <p:grpSpPr bwMode="auto">
            <a:xfrm rot="14245961" flipV="1">
              <a:off x="267531" y="1671080"/>
              <a:ext cx="2704090" cy="3078082"/>
              <a:chOff x="2352" y="1033"/>
              <a:chExt cx="923" cy="1314"/>
            </a:xfrm>
          </p:grpSpPr>
          <p:grpSp>
            <p:nvGrpSpPr>
              <p:cNvPr id="3" name="Group 11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498700" name="AutoShape 12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1" name="AutoShape 13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2" name="AutoShape 14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3" name="AutoShape 15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4" name="Group 16"/>
              <p:cNvGrpSpPr>
                <a:grpSpLocks/>
              </p:cNvGrpSpPr>
              <p:nvPr/>
            </p:nvGrpSpPr>
            <p:grpSpPr bwMode="auto">
              <a:xfrm rot="1353540">
                <a:off x="2352" y="1033"/>
                <a:ext cx="803" cy="1314"/>
                <a:chOff x="1384" y="2568"/>
                <a:chExt cx="1209" cy="1971"/>
              </a:xfrm>
            </p:grpSpPr>
            <p:sp>
              <p:nvSpPr>
                <p:cNvPr id="498705" name="AutoShape 17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6" name="AutoShape 18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7" name="AutoShape 19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08" name="AutoShape 20"/>
                <p:cNvSpPr>
                  <a:spLocks noChangeArrowheads="1"/>
                </p:cNvSpPr>
                <p:nvPr/>
              </p:nvSpPr>
              <p:spPr bwMode="white">
                <a:xfrm rot="6906312">
                  <a:off x="1678" y="4018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en-US" altLang="ko-KR" dirty="0" err="1" smtClean="0"/>
                    <a:t>rlxkrl</a:t>
                  </a:r>
                  <a:endParaRPr lang="ko-KR" altLang="en-US" dirty="0"/>
                </a:p>
              </p:txBody>
            </p:sp>
          </p:grpSp>
        </p:grpSp>
        <p:grpSp>
          <p:nvGrpSpPr>
            <p:cNvPr id="5" name="Group 21"/>
            <p:cNvGrpSpPr>
              <a:grpSpLocks/>
            </p:cNvGrpSpPr>
            <p:nvPr/>
          </p:nvGrpSpPr>
          <p:grpSpPr bwMode="auto">
            <a:xfrm rot="3774324" flipV="1">
              <a:off x="2008192" y="4054697"/>
              <a:ext cx="2616200" cy="576262"/>
              <a:chOff x="2532" y="1051"/>
              <a:chExt cx="893" cy="246"/>
            </a:xfrm>
          </p:grpSpPr>
          <p:grpSp>
            <p:nvGrpSpPr>
              <p:cNvPr id="6" name="Group 22"/>
              <p:cNvGrpSpPr>
                <a:grpSpLocks/>
              </p:cNvGrpSpPr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498711" name="AutoShape 23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2" name="AutoShape 24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3" name="AutoShape 25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4" name="AutoShape 26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7" name="Group 27"/>
              <p:cNvGrpSpPr>
                <a:grpSpLocks/>
              </p:cNvGrpSpPr>
              <p:nvPr/>
            </p:nvGrpSpPr>
            <p:grpSpPr bwMode="auto">
              <a:xfrm rot="1353540">
                <a:off x="2682" y="1111"/>
                <a:ext cx="743" cy="186"/>
                <a:chOff x="1565" y="2568"/>
                <a:chExt cx="1118" cy="279"/>
              </a:xfrm>
            </p:grpSpPr>
            <p:sp>
              <p:nvSpPr>
                <p:cNvPr id="498716" name="AutoShape 28"/>
                <p:cNvSpPr>
                  <a:spLocks noChangeArrowheads="1"/>
                </p:cNvSpPr>
                <p:nvPr/>
              </p:nvSpPr>
              <p:spPr bwMode="white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7" name="AutoShape 29"/>
                <p:cNvSpPr>
                  <a:spLocks noChangeArrowheads="1"/>
                </p:cNvSpPr>
                <p:nvPr/>
              </p:nvSpPr>
              <p:spPr bwMode="white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8" name="AutoShape 30"/>
                <p:cNvSpPr>
                  <a:spLocks noChangeArrowheads="1"/>
                </p:cNvSpPr>
                <p:nvPr/>
              </p:nvSpPr>
              <p:spPr bwMode="white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98719" name="AutoShape 31"/>
                <p:cNvSpPr>
                  <a:spLocks noChangeArrowheads="1"/>
                </p:cNvSpPr>
                <p:nvPr/>
              </p:nvSpPr>
              <p:spPr bwMode="white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  <p:grpSp>
          <p:nvGrpSpPr>
            <p:cNvPr id="8" name="Group 32"/>
            <p:cNvGrpSpPr>
              <a:grpSpLocks/>
            </p:cNvGrpSpPr>
            <p:nvPr/>
          </p:nvGrpSpPr>
          <p:grpSpPr bwMode="auto">
            <a:xfrm>
              <a:off x="1583667" y="3459637"/>
              <a:ext cx="1165225" cy="1411287"/>
              <a:chOff x="1381" y="2037"/>
              <a:chExt cx="851" cy="1031"/>
            </a:xfrm>
          </p:grpSpPr>
          <p:pic>
            <p:nvPicPr>
              <p:cNvPr id="498721" name="Picture 33" descr="circuler_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gray">
              <a:xfrm>
                <a:off x="1381" y="2037"/>
                <a:ext cx="851" cy="842"/>
              </a:xfrm>
              <a:prstGeom prst="rect">
                <a:avLst/>
              </a:prstGeom>
              <a:noFill/>
            </p:spPr>
          </p:pic>
          <p:sp>
            <p:nvSpPr>
              <p:cNvPr id="498722" name="Oval 34"/>
              <p:cNvSpPr>
                <a:spLocks noChangeArrowheads="1"/>
              </p:cNvSpPr>
              <p:nvPr/>
            </p:nvSpPr>
            <p:spPr bwMode="gray">
              <a:xfrm>
                <a:off x="1392" y="2043"/>
                <a:ext cx="840" cy="838"/>
              </a:xfrm>
              <a:prstGeom prst="ellipse">
                <a:avLst/>
              </a:prstGeom>
              <a:gradFill rotWithShape="1">
                <a:gsLst>
                  <a:gs pos="0">
                    <a:srgbClr val="96AB94">
                      <a:alpha val="39999"/>
                    </a:srgbClr>
                  </a:gs>
                  <a:gs pos="17000">
                    <a:srgbClr val="D4DEFF">
                      <a:alpha val="50199"/>
                    </a:srgbClr>
                  </a:gs>
                  <a:gs pos="47000">
                    <a:srgbClr val="D4DEFF">
                      <a:alpha val="68200"/>
                    </a:srgbClr>
                  </a:gs>
                  <a:gs pos="100000">
                    <a:srgbClr val="8488C4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grpSp>
            <p:nvGrpSpPr>
              <p:cNvPr id="9" name="Group 35"/>
              <p:cNvGrpSpPr>
                <a:grpSpLocks/>
              </p:cNvGrpSpPr>
              <p:nvPr/>
            </p:nvGrpSpPr>
            <p:grpSpPr bwMode="auto">
              <a:xfrm rot="-3733502" flipH="1" flipV="1">
                <a:off x="1637" y="2613"/>
                <a:ext cx="733" cy="178"/>
                <a:chOff x="2532" y="1051"/>
                <a:chExt cx="893" cy="246"/>
              </a:xfrm>
            </p:grpSpPr>
            <p:grpSp>
              <p:nvGrpSpPr>
                <p:cNvPr id="10" name="Group 36"/>
                <p:cNvGrpSpPr>
                  <a:grpSpLocks/>
                </p:cNvGrpSpPr>
                <p:nvPr/>
              </p:nvGrpSpPr>
              <p:grpSpPr bwMode="auto">
                <a:xfrm>
                  <a:off x="2532" y="1051"/>
                  <a:ext cx="743" cy="185"/>
                  <a:chOff x="1565" y="2568"/>
                  <a:chExt cx="1118" cy="279"/>
                </a:xfrm>
              </p:grpSpPr>
              <p:sp>
                <p:nvSpPr>
                  <p:cNvPr id="498725" name="AutoShape 37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26" name="AutoShape 38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27" name="AutoShape 39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28" name="AutoShape 40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  <p:grpSp>
              <p:nvGrpSpPr>
                <p:cNvPr id="11" name="Group 41"/>
                <p:cNvGrpSpPr>
                  <a:grpSpLocks/>
                </p:cNvGrpSpPr>
                <p:nvPr/>
              </p:nvGrpSpPr>
              <p:grpSpPr bwMode="auto">
                <a:xfrm rot="1353540">
                  <a:off x="2682" y="1111"/>
                  <a:ext cx="743" cy="186"/>
                  <a:chOff x="1565" y="2568"/>
                  <a:chExt cx="1118" cy="279"/>
                </a:xfrm>
              </p:grpSpPr>
              <p:sp>
                <p:nvSpPr>
                  <p:cNvPr id="498730" name="AutoShape 42"/>
                  <p:cNvSpPr>
                    <a:spLocks noChangeArrowheads="1"/>
                  </p:cNvSpPr>
                  <p:nvPr/>
                </p:nvSpPr>
                <p:spPr bwMode="gray">
                  <a:xfrm rot="5263130">
                    <a:off x="1859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31" name="AutoShape 43"/>
                  <p:cNvSpPr>
                    <a:spLocks noChangeArrowheads="1"/>
                  </p:cNvSpPr>
                  <p:nvPr/>
                </p:nvSpPr>
                <p:spPr bwMode="gray">
                  <a:xfrm rot="6078281">
                    <a:off x="1995" y="2274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32" name="AutoShape 44"/>
                  <p:cNvSpPr>
                    <a:spLocks noChangeArrowheads="1"/>
                  </p:cNvSpPr>
                  <p:nvPr/>
                </p:nvSpPr>
                <p:spPr bwMode="gray">
                  <a:xfrm rot="6373927">
                    <a:off x="2071" y="229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  <p:sp>
                <p:nvSpPr>
                  <p:cNvPr id="498733" name="AutoShape 45"/>
                  <p:cNvSpPr>
                    <a:spLocks noChangeArrowheads="1"/>
                  </p:cNvSpPr>
                  <p:nvPr/>
                </p:nvSpPr>
                <p:spPr bwMode="gray">
                  <a:xfrm rot="6906312">
                    <a:off x="2161" y="2326"/>
                    <a:ext cx="227" cy="816"/>
                  </a:xfrm>
                  <a:prstGeom prst="moon">
                    <a:avLst>
                      <a:gd name="adj" fmla="val 49773"/>
                    </a:avLst>
                  </a:prstGeom>
                  <a:solidFill>
                    <a:srgbClr val="FFFFFF">
                      <a:alpha val="3999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ko-KR" altLang="en-US"/>
                  </a:p>
                </p:txBody>
              </p:sp>
            </p:grpSp>
          </p:grpSp>
        </p:grpSp>
        <p:pic>
          <p:nvPicPr>
            <p:cNvPr id="77" name="Picture 5" descr="a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gray">
            <a:xfrm>
              <a:off x="460736" y="2318994"/>
              <a:ext cx="3434772" cy="3428370"/>
            </a:xfrm>
            <a:prstGeom prst="rect">
              <a:avLst/>
            </a:prstGeom>
            <a:noFill/>
          </p:spPr>
        </p:pic>
        <p:graphicFrame>
          <p:nvGraphicFramePr>
            <p:cNvPr id="76" name="차트 75"/>
            <p:cNvGraphicFramePr/>
            <p:nvPr/>
          </p:nvGraphicFramePr>
          <p:xfrm>
            <a:off x="-418302" y="2318993"/>
            <a:ext cx="5015060" cy="35756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98750" name="WordArt 62"/>
            <p:cNvSpPr>
              <a:spLocks noChangeArrowheads="1" noChangeShapeType="1" noTextEdit="1"/>
            </p:cNvSpPr>
            <p:nvPr/>
          </p:nvSpPr>
          <p:spPr bwMode="gray">
            <a:xfrm rot="19253915">
              <a:off x="1004072" y="3110758"/>
              <a:ext cx="1838325" cy="12096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2749232"/>
                </a:avLst>
              </a:prstTxWarp>
            </a:bodyPr>
            <a:lstStyle/>
            <a:p>
              <a:pPr algn="ctr"/>
              <a:r>
                <a:rPr lang="ko-KR" altLang="en-US" sz="2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ysClr val="windowText" lastClr="000000"/>
                  </a:solidFill>
                  <a:latin typeface="Arial"/>
                  <a:cs typeface="Arial"/>
                </a:rPr>
                <a:t>전체피정 및</a:t>
              </a:r>
              <a:endPara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Arial"/>
                <a:cs typeface="Arial"/>
              </a:endParaRPr>
            </a:p>
            <a:p>
              <a:pPr algn="ctr"/>
              <a:r>
                <a:rPr lang="en-US" altLang="ko-KR" sz="2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ysClr val="windowText" lastClr="000000"/>
                  </a:solidFill>
                  <a:latin typeface="Arial"/>
                  <a:cs typeface="Arial"/>
                </a:rPr>
                <a:t>W/S</a:t>
              </a:r>
              <a:endParaRPr lang="ko-KR" altLang="en-US" sz="2400" kern="10" dirty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sp>
          <p:nvSpPr>
            <p:cNvPr id="498751" name="WordArt 63"/>
            <p:cNvSpPr>
              <a:spLocks noChangeArrowheads="1" noChangeShapeType="1" noTextEdit="1"/>
            </p:cNvSpPr>
            <p:nvPr/>
          </p:nvSpPr>
          <p:spPr bwMode="gray">
            <a:xfrm rot="2435387">
              <a:off x="1575833" y="3144149"/>
              <a:ext cx="1838325" cy="912888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2749232"/>
                </a:avLst>
              </a:prstTxWarp>
            </a:bodyPr>
            <a:lstStyle/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진료비 감면</a:t>
              </a:r>
              <a:endParaRPr lang="en-US" altLang="ko-KR" sz="1600" kern="10" dirty="0" smtClean="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혜택</a:t>
              </a:r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498753" name="WordArt 65"/>
            <p:cNvSpPr>
              <a:spLocks noChangeArrowheads="1" noChangeShapeType="1" noTextEdit="1"/>
            </p:cNvSpPr>
            <p:nvPr/>
          </p:nvSpPr>
          <p:spPr bwMode="gray">
            <a:xfrm rot="15607385" flipH="1" flipV="1">
              <a:off x="561183" y="4183559"/>
              <a:ext cx="719286" cy="443981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1965435"/>
                </a:avLst>
              </a:prstTxWarp>
            </a:bodyPr>
            <a:lstStyle/>
            <a:p>
              <a:pPr algn="ctr"/>
              <a:r>
                <a:rPr lang="ko-KR" altLang="en-US" sz="2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ysClr val="windowText" lastClr="000000"/>
                  </a:solidFill>
                  <a:latin typeface="Arial"/>
                  <a:cs typeface="Arial"/>
                </a:rPr>
                <a:t>기</a:t>
              </a:r>
              <a:r>
                <a:rPr lang="ko-KR" altLang="en-US" sz="2400" kern="10" smtClean="0">
                  <a:ln w="9525">
                    <a:noFill/>
                    <a:round/>
                    <a:headEnd/>
                    <a:tailEnd/>
                  </a:ln>
                  <a:solidFill>
                    <a:sysClr val="windowText" lastClr="000000"/>
                  </a:solidFill>
                  <a:latin typeface="Arial"/>
                  <a:cs typeface="Arial"/>
                </a:rPr>
                <a:t> </a:t>
              </a:r>
              <a:r>
                <a:rPr lang="ko-KR" altLang="en-US" sz="2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ysClr val="windowText" lastClr="000000"/>
                  </a:solidFill>
                  <a:latin typeface="Arial"/>
                  <a:cs typeface="Arial"/>
                </a:rPr>
                <a:t>타</a:t>
              </a:r>
              <a:endPara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sp>
          <p:nvSpPr>
            <p:cNvPr id="498752" name="WordArt 64"/>
            <p:cNvSpPr>
              <a:spLocks noChangeArrowheads="1" noChangeShapeType="1" noTextEdit="1"/>
            </p:cNvSpPr>
            <p:nvPr/>
          </p:nvSpPr>
          <p:spPr bwMode="gray">
            <a:xfrm rot="6193181" flipH="1" flipV="1">
              <a:off x="2483955" y="4023511"/>
              <a:ext cx="1340145" cy="777383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786886"/>
                </a:avLst>
              </a:prstTxWarp>
            </a:bodyPr>
            <a:lstStyle/>
            <a:p>
              <a:pPr algn="ctr"/>
              <a:r>
                <a:rPr lang="ko-KR" altLang="en-US" sz="1400" kern="10" dirty="0" smtClean="0">
                  <a:ln w="9525">
                    <a:noFill/>
                    <a:round/>
                    <a:headEnd/>
                    <a:tailEnd/>
                  </a:ln>
                  <a:latin typeface="Arial"/>
                  <a:cs typeface="Arial"/>
                </a:rPr>
                <a:t>자원봉사 포상</a:t>
              </a:r>
              <a:endParaRPr lang="en-US" altLang="ko-KR" sz="1400" kern="10" dirty="0" smtClean="0">
                <a:ln w="9525">
                  <a:noFill/>
                  <a:round/>
                  <a:headEnd/>
                  <a:tailEnd/>
                </a:ln>
                <a:latin typeface="Arial"/>
                <a:cs typeface="Arial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333201" y="4982590"/>
              <a:ext cx="171393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600" dirty="0" smtClean="0"/>
                <a:t>개별기념일 축하 </a:t>
              </a:r>
              <a:endParaRPr lang="en-US" altLang="ko-KR" sz="1600" dirty="0" smtClean="0"/>
            </a:p>
            <a:p>
              <a:pPr algn="ctr"/>
              <a:r>
                <a:rPr lang="ko-KR" altLang="en-US" sz="1600" dirty="0" err="1" smtClean="0"/>
                <a:t>손카드전달</a:t>
              </a:r>
              <a:endParaRPr lang="ko-KR" altLang="en-US" sz="16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1547544" y="3817856"/>
              <a:ext cx="129554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 smtClean="0">
                  <a:solidFill>
                    <a:srgbClr val="FF0000"/>
                  </a:solidFill>
                </a:rPr>
                <a:t>incentive</a:t>
              </a:r>
              <a:endParaRPr lang="ko-KR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98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8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8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9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9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9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98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9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9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98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9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9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98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498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691" grpId="0" animBg="1"/>
      <p:bldP spid="498734" grpId="0" animBg="1"/>
      <p:bldP spid="498735" grpId="0" animBg="1"/>
      <p:bldP spid="498736" grpId="0" animBg="1"/>
      <p:bldP spid="498737" grpId="0" animBg="1"/>
      <p:bldP spid="498738" grpId="0" animBg="1"/>
      <p:bldP spid="498739" grpId="0" animBg="1"/>
      <p:bldP spid="498740" grpId="0" animBg="1"/>
      <p:bldP spid="498741" grpId="0"/>
      <p:bldP spid="498742" grpId="0"/>
      <p:bldP spid="498743" grpId="0"/>
      <p:bldP spid="498744" grpId="0"/>
      <p:bldP spid="498746" grpId="0"/>
      <p:bldP spid="498747" grpId="0"/>
      <p:bldP spid="498748" grpId="0"/>
      <p:bldP spid="498749" grpId="0"/>
      <p:bldP spid="80" grpId="0" animBg="1"/>
      <p:bldP spid="82" grpId="0"/>
      <p:bldP spid="83" grpId="0" animBg="1"/>
      <p:bldP spid="81" grpId="0"/>
      <p:bldP spid="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Freeform 49"/>
          <p:cNvSpPr>
            <a:spLocks/>
          </p:cNvSpPr>
          <p:nvPr/>
        </p:nvSpPr>
        <p:spPr bwMode="gray">
          <a:xfrm>
            <a:off x="685799" y="996639"/>
            <a:ext cx="2879039" cy="785818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 Box 56"/>
          <p:cNvSpPr txBox="1">
            <a:spLocks noChangeArrowheads="1"/>
          </p:cNvSpPr>
          <p:nvPr/>
        </p:nvSpPr>
        <p:spPr bwMode="gray">
          <a:xfrm>
            <a:off x="1240971" y="1027545"/>
            <a:ext cx="233747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전체피정</a:t>
            </a:r>
            <a:endParaRPr lang="en-US" altLang="ko-KR" sz="16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Freeform 49"/>
          <p:cNvSpPr>
            <a:spLocks/>
          </p:cNvSpPr>
          <p:nvPr/>
        </p:nvSpPr>
        <p:spPr bwMode="gray">
          <a:xfrm>
            <a:off x="6080936" y="2906486"/>
            <a:ext cx="2802169" cy="668513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 Box 56"/>
          <p:cNvSpPr txBox="1">
            <a:spLocks noChangeArrowheads="1"/>
          </p:cNvSpPr>
          <p:nvPr/>
        </p:nvSpPr>
        <p:spPr bwMode="gray">
          <a:xfrm>
            <a:off x="6382328" y="3098046"/>
            <a:ext cx="207587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1600" smtClean="0">
                <a:latin typeface="HY헤드라인M" pitchFamily="18" charset="-127"/>
                <a:ea typeface="HY헤드라인M" pitchFamily="18" charset="-127"/>
              </a:rPr>
              <a:t>자원봉사자 포상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4" name="그림 13" descr="피정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68665">
            <a:off x="504145" y="1683205"/>
            <a:ext cx="4699227" cy="326979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6" name="Picture 2" descr="C:\Documents and Settings\QI\바탕 화면\backup\사진자료\자원봉사사진\2011\20111122_42주년개원기념행사\P10505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33256" y="3603170"/>
            <a:ext cx="4136571" cy="28234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3" name="Rectangle 35"/>
          <p:cNvSpPr>
            <a:spLocks noChangeArrowheads="1"/>
          </p:cNvSpPr>
          <p:nvPr/>
        </p:nvSpPr>
        <p:spPr bwMode="auto">
          <a:xfrm>
            <a:off x="5435600" y="1857365"/>
            <a:ext cx="3024188" cy="1785950"/>
          </a:xfrm>
          <a:prstGeom prst="rect">
            <a:avLst/>
          </a:prstGeom>
          <a:gradFill rotWithShape="1">
            <a:gsLst>
              <a:gs pos="0">
                <a:srgbClr val="BB3783">
                  <a:alpha val="30000"/>
                </a:srgbClr>
              </a:gs>
              <a:gs pos="100000">
                <a:srgbClr val="BB3783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r>
              <a:rPr lang="en-US" altLang="ko-KR" dirty="0" smtClean="0"/>
              <a:t>  </a:t>
            </a:r>
            <a:r>
              <a:rPr lang="en-US" altLang="ko-KR" sz="4800" dirty="0" smtClean="0">
                <a:solidFill>
                  <a:srgbClr val="FF0000"/>
                </a:solidFill>
              </a:rPr>
              <a:t>49</a:t>
            </a:r>
            <a:r>
              <a:rPr lang="ko-KR" altLang="en-US" sz="4800" dirty="0" smtClean="0">
                <a:solidFill>
                  <a:srgbClr val="FF0000"/>
                </a:solidFill>
              </a:rPr>
              <a:t>명</a:t>
            </a:r>
            <a:endParaRPr lang="ko-KR" altLang="en-US" sz="4800" dirty="0">
              <a:solidFill>
                <a:srgbClr val="FF0000"/>
              </a:solidFill>
            </a:endParaRPr>
          </a:p>
        </p:txBody>
      </p:sp>
      <p:sp>
        <p:nvSpPr>
          <p:cNvPr id="12319" name="Rectangle 31"/>
          <p:cNvSpPr>
            <a:spLocks noChangeArrowheads="1"/>
          </p:cNvSpPr>
          <p:nvPr/>
        </p:nvSpPr>
        <p:spPr bwMode="auto">
          <a:xfrm>
            <a:off x="395288" y="1857363"/>
            <a:ext cx="1728787" cy="2940061"/>
          </a:xfrm>
          <a:prstGeom prst="rect">
            <a:avLst/>
          </a:prstGeom>
          <a:gradFill rotWithShape="1">
            <a:gsLst>
              <a:gs pos="0">
                <a:srgbClr val="EAEAEA"/>
              </a:gs>
              <a:gs pos="100000">
                <a:srgbClr val="EAEAEA">
                  <a:gamma/>
                  <a:shade val="46275"/>
                  <a:invGamma/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3600" dirty="0" smtClean="0"/>
              <a:t>    20</a:t>
            </a:r>
            <a:r>
              <a:rPr lang="ko-KR" altLang="en-US" sz="3600" dirty="0" smtClean="0"/>
              <a:t>명</a:t>
            </a:r>
            <a:endParaRPr lang="ko-KR" altLang="en-US" sz="3600" dirty="0"/>
          </a:p>
        </p:txBody>
      </p:sp>
      <p:sp>
        <p:nvSpPr>
          <p:cNvPr id="12301" name="AutoShape 13"/>
          <p:cNvSpPr>
            <a:spLocks noChangeArrowheads="1"/>
          </p:cNvSpPr>
          <p:nvPr/>
        </p:nvSpPr>
        <p:spPr bwMode="auto">
          <a:xfrm flipH="1">
            <a:off x="971550" y="4537075"/>
            <a:ext cx="7272338" cy="2060575"/>
          </a:xfrm>
          <a:prstGeom prst="parallelogram">
            <a:avLst>
              <a:gd name="adj" fmla="val 25032"/>
            </a:avLst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Left">
              <a:rot lat="16199998" lon="0" rev="0"/>
            </a:camera>
            <a:lightRig rig="legacyFlat3" dir="t"/>
          </a:scene3d>
          <a:sp3d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 flipH="1">
            <a:off x="971550" y="4176713"/>
            <a:ext cx="2159000" cy="2060575"/>
          </a:xfrm>
          <a:prstGeom prst="parallelogram">
            <a:avLst>
              <a:gd name="adj" fmla="val 26194"/>
            </a:avLst>
          </a:prstGeom>
          <a:gradFill rotWithShape="1">
            <a:gsLst>
              <a:gs pos="0">
                <a:srgbClr val="DDDDDD">
                  <a:alpha val="80000"/>
                </a:srgbClr>
              </a:gs>
              <a:gs pos="100000">
                <a:srgbClr val="DDDDDD">
                  <a:gamma/>
                  <a:tint val="15686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Left">
              <a:rot lat="16199998" lon="0" rev="0"/>
            </a:camera>
            <a:lightRig rig="legacyFlat3" dir="t"/>
          </a:scene3d>
          <a:sp3d extrusionH="227000" prstMaterial="legacyPlastic">
            <a:bevelT w="13500" h="13500" prst="angle"/>
            <a:bevelB w="13500" h="13500" prst="angle"/>
            <a:extrusionClr>
              <a:srgbClr val="DDDDDD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 flipH="1">
            <a:off x="2555875" y="3916363"/>
            <a:ext cx="2159000" cy="2060575"/>
          </a:xfrm>
          <a:prstGeom prst="parallelogram">
            <a:avLst>
              <a:gd name="adj" fmla="val 26194"/>
            </a:avLst>
          </a:prstGeom>
          <a:gradFill rotWithShape="1">
            <a:gsLst>
              <a:gs pos="0">
                <a:srgbClr val="FF9900">
                  <a:alpha val="80000"/>
                </a:srgbClr>
              </a:gs>
              <a:gs pos="100000">
                <a:srgbClr val="FF9900">
                  <a:gamma/>
                  <a:tint val="15686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Left">
              <a:rot lat="16199998" lon="0" rev="0"/>
            </a:camera>
            <a:lightRig rig="legacyFlat3" dir="t"/>
          </a:scene3d>
          <a:sp3d extrusionH="227000" prstMaterial="legacyPlastic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 flipH="1">
            <a:off x="4140200" y="3671888"/>
            <a:ext cx="2159000" cy="2060575"/>
          </a:xfrm>
          <a:prstGeom prst="parallelogram">
            <a:avLst>
              <a:gd name="adj" fmla="val 26194"/>
            </a:avLst>
          </a:prstGeom>
          <a:gradFill rotWithShape="1">
            <a:gsLst>
              <a:gs pos="0">
                <a:srgbClr val="669900">
                  <a:alpha val="80000"/>
                </a:srgbClr>
              </a:gs>
              <a:gs pos="100000">
                <a:srgbClr val="669900">
                  <a:gamma/>
                  <a:tint val="15686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Left">
              <a:rot lat="16199998" lon="0" rev="0"/>
            </a:camera>
            <a:lightRig rig="legacyFlat3" dir="t"/>
          </a:scene3d>
          <a:sp3d extrusionH="227000" prstMaterial="legacyPlastic">
            <a:bevelT w="13500" h="13500" prst="angle"/>
            <a:bevelB w="13500" h="13500" prst="angle"/>
            <a:extrusionClr>
              <a:srgbClr val="669900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 flipH="1">
            <a:off x="5724525" y="3411538"/>
            <a:ext cx="2159000" cy="2060575"/>
          </a:xfrm>
          <a:prstGeom prst="parallelogram">
            <a:avLst>
              <a:gd name="adj" fmla="val 26194"/>
            </a:avLst>
          </a:prstGeom>
          <a:gradFill rotWithShape="1">
            <a:gsLst>
              <a:gs pos="0">
                <a:srgbClr val="BB3783">
                  <a:alpha val="80000"/>
                </a:srgbClr>
              </a:gs>
              <a:gs pos="100000">
                <a:srgbClr val="BB3783">
                  <a:gamma/>
                  <a:tint val="19216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ObliqueTopLeft">
              <a:rot lat="16199998" lon="0" rev="0"/>
            </a:camera>
            <a:lightRig rig="legacyFlat3" dir="t"/>
          </a:scene3d>
          <a:sp3d extrusionH="227000" prstMaterial="legacyPlastic">
            <a:bevelT w="13500" h="13500" prst="angle"/>
            <a:bevelB w="13500" h="13500" prst="angle"/>
            <a:extrusionClr>
              <a:srgbClr val="BB3783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2195513" y="333375"/>
            <a:ext cx="0" cy="4246563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5364163" y="333375"/>
            <a:ext cx="0" cy="3743325"/>
          </a:xfrm>
          <a:prstGeom prst="line">
            <a:avLst/>
          </a:prstGeom>
          <a:noFill/>
          <a:ln w="1905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ko-KR" altLang="en-US"/>
          </a:p>
        </p:txBody>
      </p:sp>
      <p:sp>
        <p:nvSpPr>
          <p:cNvPr id="12316" name="Rectangle 28"/>
          <p:cNvSpPr>
            <a:spLocks noChangeArrowheads="1"/>
          </p:cNvSpPr>
          <p:nvPr/>
        </p:nvSpPr>
        <p:spPr bwMode="auto">
          <a:xfrm>
            <a:off x="395288" y="1357298"/>
            <a:ext cx="1728787" cy="358775"/>
          </a:xfrm>
          <a:prstGeom prst="rect">
            <a:avLst/>
          </a:prstGeom>
          <a:solidFill>
            <a:srgbClr val="EAEAEA"/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dirty="0" smtClean="0"/>
              <a:t>2011</a:t>
            </a:r>
            <a:endParaRPr lang="ko-KR" altLang="en-US" dirty="0"/>
          </a:p>
        </p:txBody>
      </p:sp>
      <p:sp>
        <p:nvSpPr>
          <p:cNvPr id="12318" name="Rectangle 30"/>
          <p:cNvSpPr>
            <a:spLocks noChangeArrowheads="1"/>
          </p:cNvSpPr>
          <p:nvPr/>
        </p:nvSpPr>
        <p:spPr bwMode="auto">
          <a:xfrm>
            <a:off x="5435600" y="1357298"/>
            <a:ext cx="3024188" cy="358775"/>
          </a:xfrm>
          <a:prstGeom prst="rect">
            <a:avLst/>
          </a:prstGeom>
          <a:solidFill>
            <a:srgbClr val="BB3783">
              <a:alpha val="50000"/>
            </a:srgbClr>
          </a:solidFill>
          <a:ln w="9525">
            <a:solidFill>
              <a:srgbClr val="9933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2012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개선활동 후</a:t>
            </a:r>
            <a:endParaRPr lang="en-US" altLang="ko-KR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2327" name="Freeform 39"/>
          <p:cNvSpPr>
            <a:spLocks/>
          </p:cNvSpPr>
          <p:nvPr/>
        </p:nvSpPr>
        <p:spPr bwMode="auto">
          <a:xfrm>
            <a:off x="2371725" y="2286000"/>
            <a:ext cx="3733800" cy="1790700"/>
          </a:xfrm>
          <a:custGeom>
            <a:avLst/>
            <a:gdLst>
              <a:gd name="connsiteX0" fmla="*/ 0 w 2352"/>
              <a:gd name="connsiteY0" fmla="*/ 1128 h 1128"/>
              <a:gd name="connsiteX1" fmla="*/ 1404 w 2352"/>
              <a:gd name="connsiteY1" fmla="*/ 546 h 1128"/>
              <a:gd name="connsiteX2" fmla="*/ 1824 w 2352"/>
              <a:gd name="connsiteY2" fmla="*/ 468 h 1128"/>
              <a:gd name="connsiteX3" fmla="*/ 1758 w 2352"/>
              <a:gd name="connsiteY3" fmla="*/ 576 h 1128"/>
              <a:gd name="connsiteX4" fmla="*/ 2352 w 2352"/>
              <a:gd name="connsiteY4" fmla="*/ 438 h 1128"/>
              <a:gd name="connsiteX5" fmla="*/ 2094 w 2352"/>
              <a:gd name="connsiteY5" fmla="*/ 0 h 1128"/>
              <a:gd name="connsiteX6" fmla="*/ 2016 w 2352"/>
              <a:gd name="connsiteY6" fmla="*/ 126 h 1128"/>
              <a:gd name="connsiteX7" fmla="*/ 1338 w 2352"/>
              <a:gd name="connsiteY7" fmla="*/ 342 h 1128"/>
              <a:gd name="connsiteX8" fmla="*/ 0 w 2352"/>
              <a:gd name="connsiteY8" fmla="*/ 1128 h 1128"/>
              <a:gd name="connsiteX0" fmla="*/ 0 w 2352"/>
              <a:gd name="connsiteY0" fmla="*/ 1128 h 1128"/>
              <a:gd name="connsiteX1" fmla="*/ 1404 w 2352"/>
              <a:gd name="connsiteY1" fmla="*/ 546 h 1128"/>
              <a:gd name="connsiteX2" fmla="*/ 1824 w 2352"/>
              <a:gd name="connsiteY2" fmla="*/ 468 h 1128"/>
              <a:gd name="connsiteX3" fmla="*/ 1758 w 2352"/>
              <a:gd name="connsiteY3" fmla="*/ 576 h 1128"/>
              <a:gd name="connsiteX4" fmla="*/ 2352 w 2352"/>
              <a:gd name="connsiteY4" fmla="*/ 438 h 1128"/>
              <a:gd name="connsiteX5" fmla="*/ 2094 w 2352"/>
              <a:gd name="connsiteY5" fmla="*/ 0 h 1128"/>
              <a:gd name="connsiteX6" fmla="*/ 2016 w 2352"/>
              <a:gd name="connsiteY6" fmla="*/ 126 h 1128"/>
              <a:gd name="connsiteX7" fmla="*/ 1338 w 2352"/>
              <a:gd name="connsiteY7" fmla="*/ 342 h 1128"/>
              <a:gd name="connsiteX8" fmla="*/ 0 w 2352"/>
              <a:gd name="connsiteY8" fmla="*/ 1128 h 1128"/>
              <a:gd name="connsiteX0" fmla="*/ 0 w 2352"/>
              <a:gd name="connsiteY0" fmla="*/ 1180 h 1180"/>
              <a:gd name="connsiteX1" fmla="*/ 1404 w 2352"/>
              <a:gd name="connsiteY1" fmla="*/ 598 h 1180"/>
              <a:gd name="connsiteX2" fmla="*/ 1824 w 2352"/>
              <a:gd name="connsiteY2" fmla="*/ 520 h 1180"/>
              <a:gd name="connsiteX3" fmla="*/ 1758 w 2352"/>
              <a:gd name="connsiteY3" fmla="*/ 628 h 1180"/>
              <a:gd name="connsiteX4" fmla="*/ 2352 w 2352"/>
              <a:gd name="connsiteY4" fmla="*/ 490 h 1180"/>
              <a:gd name="connsiteX5" fmla="*/ 2094 w 2352"/>
              <a:gd name="connsiteY5" fmla="*/ 52 h 1180"/>
              <a:gd name="connsiteX6" fmla="*/ 2016 w 2352"/>
              <a:gd name="connsiteY6" fmla="*/ 178 h 1180"/>
              <a:gd name="connsiteX7" fmla="*/ 1338 w 2352"/>
              <a:gd name="connsiteY7" fmla="*/ 394 h 1180"/>
              <a:gd name="connsiteX8" fmla="*/ 0 w 2352"/>
              <a:gd name="connsiteY8" fmla="*/ 1180 h 1180"/>
              <a:gd name="connsiteX0" fmla="*/ 0 w 2352"/>
              <a:gd name="connsiteY0" fmla="*/ 1180 h 1180"/>
              <a:gd name="connsiteX1" fmla="*/ 1404 w 2352"/>
              <a:gd name="connsiteY1" fmla="*/ 598 h 1180"/>
              <a:gd name="connsiteX2" fmla="*/ 1824 w 2352"/>
              <a:gd name="connsiteY2" fmla="*/ 520 h 1180"/>
              <a:gd name="connsiteX3" fmla="*/ 1758 w 2352"/>
              <a:gd name="connsiteY3" fmla="*/ 628 h 1180"/>
              <a:gd name="connsiteX4" fmla="*/ 2352 w 2352"/>
              <a:gd name="connsiteY4" fmla="*/ 490 h 1180"/>
              <a:gd name="connsiteX5" fmla="*/ 2094 w 2352"/>
              <a:gd name="connsiteY5" fmla="*/ 52 h 1180"/>
              <a:gd name="connsiteX6" fmla="*/ 2016 w 2352"/>
              <a:gd name="connsiteY6" fmla="*/ 178 h 1180"/>
              <a:gd name="connsiteX7" fmla="*/ 1338 w 2352"/>
              <a:gd name="connsiteY7" fmla="*/ 394 h 1180"/>
              <a:gd name="connsiteX8" fmla="*/ 0 w 2352"/>
              <a:gd name="connsiteY8" fmla="*/ 1180 h 1180"/>
              <a:gd name="connsiteX0" fmla="*/ 0 w 2352"/>
              <a:gd name="connsiteY0" fmla="*/ 1180 h 1180"/>
              <a:gd name="connsiteX1" fmla="*/ 1404 w 2352"/>
              <a:gd name="connsiteY1" fmla="*/ 598 h 1180"/>
              <a:gd name="connsiteX2" fmla="*/ 1824 w 2352"/>
              <a:gd name="connsiteY2" fmla="*/ 520 h 1180"/>
              <a:gd name="connsiteX3" fmla="*/ 1758 w 2352"/>
              <a:gd name="connsiteY3" fmla="*/ 628 h 1180"/>
              <a:gd name="connsiteX4" fmla="*/ 2352 w 2352"/>
              <a:gd name="connsiteY4" fmla="*/ 490 h 1180"/>
              <a:gd name="connsiteX5" fmla="*/ 2094 w 2352"/>
              <a:gd name="connsiteY5" fmla="*/ 52 h 1180"/>
              <a:gd name="connsiteX6" fmla="*/ 2016 w 2352"/>
              <a:gd name="connsiteY6" fmla="*/ 178 h 1180"/>
              <a:gd name="connsiteX7" fmla="*/ 1338 w 2352"/>
              <a:gd name="connsiteY7" fmla="*/ 394 h 1180"/>
              <a:gd name="connsiteX8" fmla="*/ 0 w 2352"/>
              <a:gd name="connsiteY8" fmla="*/ 1180 h 1180"/>
              <a:gd name="connsiteX0" fmla="*/ 0 w 2352"/>
              <a:gd name="connsiteY0" fmla="*/ 1128 h 1128"/>
              <a:gd name="connsiteX1" fmla="*/ 1404 w 2352"/>
              <a:gd name="connsiteY1" fmla="*/ 546 h 1128"/>
              <a:gd name="connsiteX2" fmla="*/ 1824 w 2352"/>
              <a:gd name="connsiteY2" fmla="*/ 468 h 1128"/>
              <a:gd name="connsiteX3" fmla="*/ 1758 w 2352"/>
              <a:gd name="connsiteY3" fmla="*/ 576 h 1128"/>
              <a:gd name="connsiteX4" fmla="*/ 2352 w 2352"/>
              <a:gd name="connsiteY4" fmla="*/ 438 h 1128"/>
              <a:gd name="connsiteX5" fmla="*/ 2094 w 2352"/>
              <a:gd name="connsiteY5" fmla="*/ 0 h 1128"/>
              <a:gd name="connsiteX6" fmla="*/ 2016 w 2352"/>
              <a:gd name="connsiteY6" fmla="*/ 126 h 1128"/>
              <a:gd name="connsiteX7" fmla="*/ 1338 w 2352"/>
              <a:gd name="connsiteY7" fmla="*/ 342 h 1128"/>
              <a:gd name="connsiteX8" fmla="*/ 0 w 2352"/>
              <a:gd name="connsiteY8" fmla="*/ 1128 h 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2" h="1128">
                <a:moveTo>
                  <a:pt x="0" y="1128"/>
                </a:moveTo>
                <a:cubicBezTo>
                  <a:pt x="233" y="1031"/>
                  <a:pt x="1100" y="656"/>
                  <a:pt x="1404" y="546"/>
                </a:cubicBezTo>
                <a:cubicBezTo>
                  <a:pt x="1708" y="436"/>
                  <a:pt x="1765" y="463"/>
                  <a:pt x="1824" y="468"/>
                </a:cubicBezTo>
                <a:lnTo>
                  <a:pt x="1758" y="576"/>
                </a:lnTo>
                <a:lnTo>
                  <a:pt x="2352" y="438"/>
                </a:lnTo>
                <a:lnTo>
                  <a:pt x="2094" y="0"/>
                </a:lnTo>
                <a:lnTo>
                  <a:pt x="2016" y="126"/>
                </a:lnTo>
                <a:cubicBezTo>
                  <a:pt x="1890" y="183"/>
                  <a:pt x="1674" y="192"/>
                  <a:pt x="1338" y="342"/>
                </a:cubicBezTo>
                <a:cubicBezTo>
                  <a:pt x="1002" y="492"/>
                  <a:pt x="279" y="964"/>
                  <a:pt x="0" y="1128"/>
                </a:cubicBezTo>
              </a:path>
            </a:pathLst>
          </a:custGeom>
          <a:solidFill>
            <a:srgbClr val="FFC000"/>
          </a:solidFill>
          <a:ln w="12700">
            <a:solidFill>
              <a:srgbClr val="C0C0C0"/>
            </a:solidFill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ko-KR" altLang="en-US"/>
          </a:p>
        </p:txBody>
      </p:sp>
      <p:pic>
        <p:nvPicPr>
          <p:cNvPr id="12331" name="Picture 43" descr="others_sex_man4"/>
          <p:cNvPicPr>
            <a:picLocks noChangeAspect="1" noChangeArrowheads="1"/>
          </p:cNvPicPr>
          <p:nvPr/>
        </p:nvPicPr>
        <p:blipFill>
          <a:blip r:embed="rId2" cstate="print">
            <a:lum bright="-100000" contrast="-100000"/>
          </a:blip>
          <a:srcRect/>
          <a:stretch>
            <a:fillRect/>
          </a:stretch>
        </p:blipFill>
        <p:spPr bwMode="auto">
          <a:xfrm rot="2805619">
            <a:off x="1692275" y="4797425"/>
            <a:ext cx="576263" cy="576263"/>
          </a:xfrm>
          <a:prstGeom prst="rect">
            <a:avLst/>
          </a:prstGeom>
          <a:noFill/>
        </p:spPr>
      </p:pic>
      <p:pic>
        <p:nvPicPr>
          <p:cNvPr id="12332" name="Picture 44" descr="others_sex_man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3860800"/>
            <a:ext cx="646113" cy="1547813"/>
          </a:xfrm>
          <a:prstGeom prst="rect">
            <a:avLst/>
          </a:prstGeom>
          <a:noFill/>
        </p:spPr>
      </p:pic>
      <p:pic>
        <p:nvPicPr>
          <p:cNvPr id="12333" name="Picture 45" descr="others_sex_women1"/>
          <p:cNvPicPr>
            <a:picLocks noChangeAspect="1" noChangeArrowheads="1"/>
          </p:cNvPicPr>
          <p:nvPr/>
        </p:nvPicPr>
        <p:blipFill>
          <a:blip r:embed="rId3" cstate="print">
            <a:lum bright="-100000" contrast="-100000"/>
          </a:blip>
          <a:srcRect/>
          <a:stretch>
            <a:fillRect/>
          </a:stretch>
        </p:blipFill>
        <p:spPr bwMode="auto">
          <a:xfrm rot="2528895">
            <a:off x="6732588" y="4149725"/>
            <a:ext cx="719137" cy="696913"/>
          </a:xfrm>
          <a:prstGeom prst="rect">
            <a:avLst/>
          </a:prstGeom>
          <a:noFill/>
          <a:effectLst/>
        </p:spPr>
      </p:pic>
      <p:pic>
        <p:nvPicPr>
          <p:cNvPr id="12335" name="Picture 47" descr="others_sex_women1"/>
          <p:cNvPicPr>
            <a:picLocks noChangeAspect="1" noChangeArrowheads="1"/>
          </p:cNvPicPr>
          <p:nvPr/>
        </p:nvPicPr>
        <p:blipFill>
          <a:blip r:embed="rId3" cstate="print">
            <a:lum bright="-100000" contrast="-100000"/>
          </a:blip>
          <a:srcRect/>
          <a:stretch>
            <a:fillRect/>
          </a:stretch>
        </p:blipFill>
        <p:spPr bwMode="auto">
          <a:xfrm rot="2528895">
            <a:off x="6372225" y="3860800"/>
            <a:ext cx="719138" cy="696913"/>
          </a:xfrm>
          <a:prstGeom prst="rect">
            <a:avLst/>
          </a:prstGeom>
          <a:noFill/>
          <a:effectLst/>
        </p:spPr>
      </p:pic>
      <p:pic>
        <p:nvPicPr>
          <p:cNvPr id="12336" name="Picture 48" descr="others_sex_wome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7588" y="2997200"/>
            <a:ext cx="779462" cy="1547813"/>
          </a:xfrm>
          <a:prstGeom prst="rect">
            <a:avLst/>
          </a:prstGeom>
          <a:noFill/>
          <a:effectLst/>
        </p:spPr>
      </p:pic>
      <p:pic>
        <p:nvPicPr>
          <p:cNvPr id="12337" name="Picture 49" descr="others_sex_women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3663" y="3213100"/>
            <a:ext cx="884237" cy="1657350"/>
          </a:xfrm>
          <a:prstGeom prst="rect">
            <a:avLst/>
          </a:prstGeom>
          <a:noFill/>
          <a:effectLst/>
        </p:spPr>
      </p:pic>
      <p:sp>
        <p:nvSpPr>
          <p:cNvPr id="23" name="WordArt 3"/>
          <p:cNvSpPr>
            <a:spLocks noChangeArrowheads="1" noChangeShapeType="1" noTextEdit="1"/>
          </p:cNvSpPr>
          <p:nvPr/>
        </p:nvSpPr>
        <p:spPr bwMode="auto">
          <a:xfrm>
            <a:off x="250825" y="260350"/>
            <a:ext cx="34385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사업효과 </a:t>
            </a:r>
            <a:r>
              <a: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– </a:t>
            </a:r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검증된 활동 자원봉사자 수 증가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12320" name="Rectangle 32"/>
          <p:cNvSpPr>
            <a:spLocks noChangeArrowheads="1"/>
          </p:cNvSpPr>
          <p:nvPr/>
        </p:nvSpPr>
        <p:spPr bwMode="auto">
          <a:xfrm>
            <a:off x="2214546" y="2285992"/>
            <a:ext cx="3024187" cy="1071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altLang="ko-K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altLang="ko-K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145</a:t>
            </a:r>
            <a:r>
              <a:rPr lang="en-US" altLang="ko-K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%</a:t>
            </a:r>
          </a:p>
          <a:p>
            <a:r>
              <a:rPr lang="en-US" altLang="ko-KR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altLang="ko-KR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ko-KR" alt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증가</a:t>
            </a:r>
            <a:endParaRPr lang="ko-KR" alt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2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2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3" grpId="0" animBg="1"/>
      <p:bldP spid="12319" grpId="0" animBg="1"/>
      <p:bldP spid="12300" grpId="0" animBg="1"/>
      <p:bldP spid="12316" grpId="0" animBg="1"/>
      <p:bldP spid="12318" grpId="0" animBg="1"/>
      <p:bldP spid="12327" grpId="0" animBg="1"/>
      <p:bldP spid="123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7"/>
          <p:cNvGrpSpPr>
            <a:grpSpLocks/>
          </p:cNvGrpSpPr>
          <p:nvPr/>
        </p:nvGrpSpPr>
        <p:grpSpPr bwMode="auto">
          <a:xfrm>
            <a:off x="323850" y="2278063"/>
            <a:ext cx="8496300" cy="3743325"/>
            <a:chOff x="204" y="1435"/>
            <a:chExt cx="5352" cy="2358"/>
          </a:xfrm>
        </p:grpSpPr>
        <p:sp>
          <p:nvSpPr>
            <p:cNvPr id="25631" name="AutoShape 31"/>
            <p:cNvSpPr>
              <a:spLocks noChangeArrowheads="1"/>
            </p:cNvSpPr>
            <p:nvPr/>
          </p:nvSpPr>
          <p:spPr bwMode="auto">
            <a:xfrm>
              <a:off x="204" y="3113"/>
              <a:ext cx="1247" cy="680"/>
            </a:xfrm>
            <a:prstGeom prst="parallelogram">
              <a:avLst>
                <a:gd name="adj" fmla="val 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6199998" lon="0" rev="0"/>
              </a:camera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25693" name="Freeform 93"/>
            <p:cNvSpPr>
              <a:spLocks/>
            </p:cNvSpPr>
            <p:nvPr/>
          </p:nvSpPr>
          <p:spPr bwMode="auto">
            <a:xfrm>
              <a:off x="1335" y="2793"/>
              <a:ext cx="366" cy="864"/>
            </a:xfrm>
            <a:custGeom>
              <a:avLst/>
              <a:gdLst/>
              <a:ahLst/>
              <a:cxnLst>
                <a:cxn ang="0">
                  <a:pos x="132" y="240"/>
                </a:cxn>
                <a:cxn ang="0">
                  <a:pos x="120" y="330"/>
                </a:cxn>
                <a:cxn ang="0">
                  <a:pos x="0" y="804"/>
                </a:cxn>
                <a:cxn ang="0">
                  <a:pos x="0" y="864"/>
                </a:cxn>
                <a:cxn ang="0">
                  <a:pos x="252" y="618"/>
                </a:cxn>
                <a:cxn ang="0">
                  <a:pos x="246" y="546"/>
                </a:cxn>
                <a:cxn ang="0">
                  <a:pos x="366" y="84"/>
                </a:cxn>
                <a:cxn ang="0">
                  <a:pos x="366" y="0"/>
                </a:cxn>
                <a:cxn ang="0">
                  <a:pos x="139" y="243"/>
                </a:cxn>
              </a:cxnLst>
              <a:rect l="0" t="0" r="r" b="b"/>
              <a:pathLst>
                <a:path w="366" h="864">
                  <a:moveTo>
                    <a:pt x="132" y="240"/>
                  </a:moveTo>
                  <a:lnTo>
                    <a:pt x="120" y="330"/>
                  </a:lnTo>
                  <a:lnTo>
                    <a:pt x="0" y="804"/>
                  </a:lnTo>
                  <a:lnTo>
                    <a:pt x="0" y="864"/>
                  </a:lnTo>
                  <a:lnTo>
                    <a:pt x="252" y="618"/>
                  </a:lnTo>
                  <a:lnTo>
                    <a:pt x="246" y="546"/>
                  </a:lnTo>
                  <a:lnTo>
                    <a:pt x="366" y="84"/>
                  </a:lnTo>
                  <a:lnTo>
                    <a:pt x="366" y="0"/>
                  </a:lnTo>
                  <a:lnTo>
                    <a:pt x="139" y="243"/>
                  </a:lnTo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694" name="AutoShape 94"/>
            <p:cNvSpPr>
              <a:spLocks noChangeArrowheads="1"/>
            </p:cNvSpPr>
            <p:nvPr/>
          </p:nvSpPr>
          <p:spPr bwMode="auto">
            <a:xfrm>
              <a:off x="1588" y="2550"/>
              <a:ext cx="1247" cy="680"/>
            </a:xfrm>
            <a:prstGeom prst="parallelogram">
              <a:avLst>
                <a:gd name="adj" fmla="val 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6199998" lon="0" rev="0"/>
              </a:camera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25700" name="Freeform 100"/>
            <p:cNvSpPr>
              <a:spLocks/>
            </p:cNvSpPr>
            <p:nvPr/>
          </p:nvSpPr>
          <p:spPr bwMode="auto">
            <a:xfrm>
              <a:off x="2699" y="2233"/>
              <a:ext cx="366" cy="864"/>
            </a:xfrm>
            <a:custGeom>
              <a:avLst/>
              <a:gdLst/>
              <a:ahLst/>
              <a:cxnLst>
                <a:cxn ang="0">
                  <a:pos x="132" y="240"/>
                </a:cxn>
                <a:cxn ang="0">
                  <a:pos x="120" y="330"/>
                </a:cxn>
                <a:cxn ang="0">
                  <a:pos x="0" y="804"/>
                </a:cxn>
                <a:cxn ang="0">
                  <a:pos x="0" y="864"/>
                </a:cxn>
                <a:cxn ang="0">
                  <a:pos x="252" y="618"/>
                </a:cxn>
                <a:cxn ang="0">
                  <a:pos x="246" y="546"/>
                </a:cxn>
                <a:cxn ang="0">
                  <a:pos x="366" y="84"/>
                </a:cxn>
                <a:cxn ang="0">
                  <a:pos x="366" y="0"/>
                </a:cxn>
                <a:cxn ang="0">
                  <a:pos x="139" y="243"/>
                </a:cxn>
              </a:cxnLst>
              <a:rect l="0" t="0" r="r" b="b"/>
              <a:pathLst>
                <a:path w="366" h="864">
                  <a:moveTo>
                    <a:pt x="132" y="240"/>
                  </a:moveTo>
                  <a:lnTo>
                    <a:pt x="120" y="330"/>
                  </a:lnTo>
                  <a:lnTo>
                    <a:pt x="0" y="804"/>
                  </a:lnTo>
                  <a:lnTo>
                    <a:pt x="0" y="864"/>
                  </a:lnTo>
                  <a:lnTo>
                    <a:pt x="252" y="618"/>
                  </a:lnTo>
                  <a:lnTo>
                    <a:pt x="246" y="546"/>
                  </a:lnTo>
                  <a:lnTo>
                    <a:pt x="366" y="84"/>
                  </a:lnTo>
                  <a:lnTo>
                    <a:pt x="366" y="0"/>
                  </a:lnTo>
                  <a:lnTo>
                    <a:pt x="139" y="243"/>
                  </a:lnTo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701" name="AutoShape 101"/>
            <p:cNvSpPr>
              <a:spLocks noChangeArrowheads="1"/>
            </p:cNvSpPr>
            <p:nvPr/>
          </p:nvSpPr>
          <p:spPr bwMode="auto">
            <a:xfrm>
              <a:off x="2948" y="1978"/>
              <a:ext cx="1247" cy="680"/>
            </a:xfrm>
            <a:prstGeom prst="parallelogram">
              <a:avLst>
                <a:gd name="adj" fmla="val 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6199998" lon="0" rev="0"/>
              </a:camera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25707" name="Freeform 107"/>
            <p:cNvSpPr>
              <a:spLocks/>
            </p:cNvSpPr>
            <p:nvPr/>
          </p:nvSpPr>
          <p:spPr bwMode="auto">
            <a:xfrm>
              <a:off x="4059" y="1661"/>
              <a:ext cx="366" cy="864"/>
            </a:xfrm>
            <a:custGeom>
              <a:avLst/>
              <a:gdLst/>
              <a:ahLst/>
              <a:cxnLst>
                <a:cxn ang="0">
                  <a:pos x="132" y="240"/>
                </a:cxn>
                <a:cxn ang="0">
                  <a:pos x="120" y="330"/>
                </a:cxn>
                <a:cxn ang="0">
                  <a:pos x="0" y="804"/>
                </a:cxn>
                <a:cxn ang="0">
                  <a:pos x="0" y="864"/>
                </a:cxn>
                <a:cxn ang="0">
                  <a:pos x="252" y="618"/>
                </a:cxn>
                <a:cxn ang="0">
                  <a:pos x="246" y="546"/>
                </a:cxn>
                <a:cxn ang="0">
                  <a:pos x="366" y="84"/>
                </a:cxn>
                <a:cxn ang="0">
                  <a:pos x="366" y="0"/>
                </a:cxn>
                <a:cxn ang="0">
                  <a:pos x="139" y="243"/>
                </a:cxn>
              </a:cxnLst>
              <a:rect l="0" t="0" r="r" b="b"/>
              <a:pathLst>
                <a:path w="366" h="864">
                  <a:moveTo>
                    <a:pt x="132" y="240"/>
                  </a:moveTo>
                  <a:lnTo>
                    <a:pt x="120" y="330"/>
                  </a:lnTo>
                  <a:lnTo>
                    <a:pt x="0" y="804"/>
                  </a:lnTo>
                  <a:lnTo>
                    <a:pt x="0" y="864"/>
                  </a:lnTo>
                  <a:lnTo>
                    <a:pt x="252" y="618"/>
                  </a:lnTo>
                  <a:lnTo>
                    <a:pt x="246" y="546"/>
                  </a:lnTo>
                  <a:lnTo>
                    <a:pt x="366" y="84"/>
                  </a:lnTo>
                  <a:lnTo>
                    <a:pt x="366" y="0"/>
                  </a:lnTo>
                  <a:lnTo>
                    <a:pt x="139" y="243"/>
                  </a:lnTo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5708" name="AutoShape 108"/>
            <p:cNvSpPr>
              <a:spLocks noChangeArrowheads="1"/>
            </p:cNvSpPr>
            <p:nvPr/>
          </p:nvSpPr>
          <p:spPr bwMode="auto">
            <a:xfrm>
              <a:off x="4309" y="1435"/>
              <a:ext cx="1247" cy="680"/>
            </a:xfrm>
            <a:prstGeom prst="parallelogram">
              <a:avLst>
                <a:gd name="adj" fmla="val 0"/>
              </a:avLst>
            </a:prstGeom>
            <a:gradFill rotWithShape="1">
              <a:gsLst>
                <a:gs pos="0">
                  <a:srgbClr val="DDDDDD"/>
                </a:gs>
                <a:gs pos="100000">
                  <a:srgbClr val="DDDDDD">
                    <a:gamma/>
                    <a:shade val="8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ObliqueTopRight">
                <a:rot lat="16199998" lon="0" rev="0"/>
              </a:camera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DDDDDD"/>
              </a:extrusionClr>
            </a:sp3d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</p:grpSp>
      <p:sp>
        <p:nvSpPr>
          <p:cNvPr id="25716" name="Oval 116"/>
          <p:cNvSpPr>
            <a:spLocks noChangeArrowheads="1"/>
          </p:cNvSpPr>
          <p:nvPr/>
        </p:nvSpPr>
        <p:spPr bwMode="auto">
          <a:xfrm>
            <a:off x="396876" y="5300663"/>
            <a:ext cx="1512888" cy="330200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shade val="0"/>
                  <a:invGamma/>
                </a:srgbClr>
              </a:gs>
              <a:gs pos="100000">
                <a:srgbClr val="C0C0C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17" name="Oval 117"/>
          <p:cNvSpPr>
            <a:spLocks noChangeArrowheads="1"/>
          </p:cNvSpPr>
          <p:nvPr/>
        </p:nvSpPr>
        <p:spPr bwMode="auto">
          <a:xfrm>
            <a:off x="395288" y="4005263"/>
            <a:ext cx="1512888" cy="1512888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54118"/>
                  <a:invGamma/>
                </a:srgbClr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18" name="Oval 118"/>
          <p:cNvSpPr>
            <a:spLocks noChangeArrowheads="1"/>
          </p:cNvSpPr>
          <p:nvPr/>
        </p:nvSpPr>
        <p:spPr bwMode="auto">
          <a:xfrm>
            <a:off x="611188" y="4005263"/>
            <a:ext cx="1081088" cy="1008063"/>
          </a:xfrm>
          <a:prstGeom prst="ellipse">
            <a:avLst/>
          </a:prstGeom>
          <a:gradFill rotWithShape="1">
            <a:gsLst>
              <a:gs pos="0">
                <a:srgbClr val="C0C0C0">
                  <a:gamma/>
                  <a:tint val="33725"/>
                  <a:invGamma/>
                </a:srgbClr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5719" name="WordArt 119"/>
          <p:cNvSpPr>
            <a:spLocks noChangeArrowheads="1" noChangeShapeType="1" noTextEdit="1"/>
          </p:cNvSpPr>
          <p:nvPr/>
        </p:nvSpPr>
        <p:spPr bwMode="auto">
          <a:xfrm>
            <a:off x="526473" y="4285673"/>
            <a:ext cx="1228436" cy="10252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1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rPr>
              <a:t>검증된 </a:t>
            </a:r>
            <a:endParaRPr lang="en-US" altLang="ko-KR" sz="1600" kern="10" dirty="0" smtClean="0"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68686">
                    <a:alpha val="50000"/>
                  </a:srgbClr>
                </a:outerShdw>
              </a:effectLst>
              <a:latin typeface="HY견고딕"/>
              <a:ea typeface="HY견고딕"/>
            </a:endParaRPr>
          </a:p>
          <a:p>
            <a:pPr algn="ctr"/>
            <a:r>
              <a:rPr lang="ko-KR" altLang="en-US" sz="1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rPr>
              <a:t>활동 자원봉사자 수</a:t>
            </a:r>
            <a:endParaRPr lang="en-US" altLang="ko-KR" sz="1600" kern="10" dirty="0" smtClean="0"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68686">
                    <a:alpha val="50000"/>
                  </a:srgbClr>
                </a:outerShdw>
              </a:effectLst>
              <a:latin typeface="HY견고딕"/>
              <a:ea typeface="HY견고딕"/>
            </a:endParaRPr>
          </a:p>
          <a:p>
            <a:pPr algn="ctr"/>
            <a:r>
              <a:rPr lang="ko-KR" altLang="en-US" sz="1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rPr>
              <a:t> 증가</a:t>
            </a:r>
            <a:endParaRPr lang="ko-KR" altLang="en-US" sz="1600" kern="10" dirty="0">
              <a:ln w="9525">
                <a:noFill/>
                <a:round/>
                <a:headEnd/>
                <a:tailEnd/>
              </a:ln>
              <a:effectLst>
                <a:outerShdw dist="35921" dir="2700000" algn="ctr" rotWithShape="0">
                  <a:srgbClr val="868686">
                    <a:alpha val="50000"/>
                  </a:srgbClr>
                </a:outerShdw>
              </a:effectLst>
              <a:latin typeface="HY견고딕"/>
              <a:ea typeface="HY견고딕"/>
            </a:endParaRPr>
          </a:p>
        </p:txBody>
      </p: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2663825" y="3141663"/>
            <a:ext cx="1514475" cy="1625600"/>
            <a:chOff x="1655" y="1907"/>
            <a:chExt cx="954" cy="1024"/>
          </a:xfrm>
        </p:grpSpPr>
        <p:sp>
          <p:nvSpPr>
            <p:cNvPr id="25721" name="Oval 121"/>
            <p:cNvSpPr>
              <a:spLocks noChangeArrowheads="1"/>
            </p:cNvSpPr>
            <p:nvPr/>
          </p:nvSpPr>
          <p:spPr bwMode="auto">
            <a:xfrm>
              <a:off x="1656" y="2723"/>
              <a:ext cx="953" cy="208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0"/>
                    <a:invGamma/>
                  </a:srgbClr>
                </a:gs>
                <a:gs pos="100000">
                  <a:srgbClr val="C0C0C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2" name="Oval 122"/>
            <p:cNvSpPr>
              <a:spLocks noChangeArrowheads="1"/>
            </p:cNvSpPr>
            <p:nvPr/>
          </p:nvSpPr>
          <p:spPr bwMode="auto">
            <a:xfrm>
              <a:off x="1655" y="1907"/>
              <a:ext cx="953" cy="953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54118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3" name="Oval 123"/>
            <p:cNvSpPr>
              <a:spLocks noChangeArrowheads="1"/>
            </p:cNvSpPr>
            <p:nvPr/>
          </p:nvSpPr>
          <p:spPr bwMode="auto">
            <a:xfrm>
              <a:off x="1791" y="1907"/>
              <a:ext cx="681" cy="635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33725"/>
                    <a:invGamma/>
                  </a:srgbClr>
                </a:gs>
                <a:gs pos="100000">
                  <a:srgbClr val="C0C0C0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4" name="WordArt 124"/>
            <p:cNvSpPr>
              <a:spLocks noChangeArrowheads="1" noChangeShapeType="1" noTextEdit="1"/>
            </p:cNvSpPr>
            <p:nvPr/>
          </p:nvSpPr>
          <p:spPr bwMode="auto">
            <a:xfrm>
              <a:off x="1775" y="2220"/>
              <a:ext cx="745" cy="39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ko-KR" sz="1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1:1 mentoring</a:t>
              </a:r>
            </a:p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서비스 지원</a:t>
              </a:r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</p:txBody>
        </p:sp>
      </p:grpSp>
      <p:grpSp>
        <p:nvGrpSpPr>
          <p:cNvPr id="4" name="Group 125"/>
          <p:cNvGrpSpPr>
            <a:grpSpLocks/>
          </p:cNvGrpSpPr>
          <p:nvPr/>
        </p:nvGrpSpPr>
        <p:grpSpPr bwMode="auto">
          <a:xfrm>
            <a:off x="4859338" y="2205038"/>
            <a:ext cx="1514475" cy="1625600"/>
            <a:chOff x="3061" y="1344"/>
            <a:chExt cx="954" cy="1024"/>
          </a:xfrm>
        </p:grpSpPr>
        <p:sp>
          <p:nvSpPr>
            <p:cNvPr id="25726" name="Oval 126"/>
            <p:cNvSpPr>
              <a:spLocks noChangeArrowheads="1"/>
            </p:cNvSpPr>
            <p:nvPr/>
          </p:nvSpPr>
          <p:spPr bwMode="auto">
            <a:xfrm>
              <a:off x="3062" y="2160"/>
              <a:ext cx="953" cy="208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0"/>
                    <a:invGamma/>
                  </a:srgbClr>
                </a:gs>
                <a:gs pos="100000">
                  <a:srgbClr val="C0C0C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7" name="Oval 127"/>
            <p:cNvSpPr>
              <a:spLocks noChangeArrowheads="1"/>
            </p:cNvSpPr>
            <p:nvPr/>
          </p:nvSpPr>
          <p:spPr bwMode="auto">
            <a:xfrm>
              <a:off x="3061" y="1344"/>
              <a:ext cx="953" cy="953"/>
            </a:xfrm>
            <a:prstGeom prst="ellipse">
              <a:avLst/>
            </a:prstGeom>
            <a:gradFill rotWithShape="1">
              <a:gsLst>
                <a:gs pos="0">
                  <a:srgbClr val="A50021">
                    <a:gamma/>
                    <a:tint val="54118"/>
                    <a:invGamma/>
                  </a:srgbClr>
                </a:gs>
                <a:gs pos="100000">
                  <a:srgbClr val="A5002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8" name="Oval 128"/>
            <p:cNvSpPr>
              <a:spLocks noChangeArrowheads="1"/>
            </p:cNvSpPr>
            <p:nvPr/>
          </p:nvSpPr>
          <p:spPr bwMode="auto">
            <a:xfrm>
              <a:off x="3197" y="1344"/>
              <a:ext cx="681" cy="635"/>
            </a:xfrm>
            <a:prstGeom prst="ellipse">
              <a:avLst/>
            </a:prstGeom>
            <a:gradFill rotWithShape="1">
              <a:gsLst>
                <a:gs pos="0">
                  <a:srgbClr val="A50021">
                    <a:gamma/>
                    <a:tint val="33725"/>
                    <a:invGamma/>
                  </a:srgbClr>
                </a:gs>
                <a:gs pos="100000">
                  <a:srgbClr val="A50021">
                    <a:alpha val="20000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29" name="WordArt 129"/>
            <p:cNvSpPr>
              <a:spLocks noChangeArrowheads="1" noChangeShapeType="1" noTextEdit="1"/>
            </p:cNvSpPr>
            <p:nvPr/>
          </p:nvSpPr>
          <p:spPr bwMode="auto">
            <a:xfrm>
              <a:off x="3148" y="1508"/>
              <a:ext cx="785" cy="64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재원에서 </a:t>
              </a:r>
              <a:endParaRPr lang="en-US" altLang="ko-KR" sz="16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사별관리까지</a:t>
              </a:r>
              <a:endParaRPr lang="en-US" altLang="ko-KR" sz="1600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지속</a:t>
              </a:r>
              <a:r>
                <a:rPr lang="en-US" altLang="ko-KR" sz="16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&amp;</a:t>
              </a:r>
              <a:r>
                <a:rPr lang="ko-KR" altLang="en-US" sz="1600" kern="10" dirty="0" err="1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심도있는</a:t>
              </a:r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 개입</a:t>
              </a:r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</p:txBody>
        </p:sp>
      </p:grpSp>
      <p:grpSp>
        <p:nvGrpSpPr>
          <p:cNvPr id="5" name="Group 130"/>
          <p:cNvGrpSpPr>
            <a:grpSpLocks/>
          </p:cNvGrpSpPr>
          <p:nvPr/>
        </p:nvGrpSpPr>
        <p:grpSpPr bwMode="auto">
          <a:xfrm>
            <a:off x="7127875" y="1341438"/>
            <a:ext cx="1514475" cy="1625600"/>
            <a:chOff x="4513" y="799"/>
            <a:chExt cx="954" cy="1024"/>
          </a:xfrm>
        </p:grpSpPr>
        <p:sp>
          <p:nvSpPr>
            <p:cNvPr id="25731" name="Oval 131"/>
            <p:cNvSpPr>
              <a:spLocks noChangeArrowheads="1"/>
            </p:cNvSpPr>
            <p:nvPr/>
          </p:nvSpPr>
          <p:spPr bwMode="auto">
            <a:xfrm>
              <a:off x="4514" y="1615"/>
              <a:ext cx="953" cy="208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shade val="0"/>
                    <a:invGamma/>
                  </a:srgbClr>
                </a:gs>
                <a:gs pos="100000">
                  <a:srgbClr val="C0C0C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32" name="Oval 132"/>
            <p:cNvSpPr>
              <a:spLocks noChangeArrowheads="1"/>
            </p:cNvSpPr>
            <p:nvPr/>
          </p:nvSpPr>
          <p:spPr bwMode="auto">
            <a:xfrm>
              <a:off x="4513" y="799"/>
              <a:ext cx="953" cy="953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54118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33" name="Oval 133"/>
            <p:cNvSpPr>
              <a:spLocks noChangeArrowheads="1"/>
            </p:cNvSpPr>
            <p:nvPr/>
          </p:nvSpPr>
          <p:spPr bwMode="auto">
            <a:xfrm>
              <a:off x="4649" y="799"/>
              <a:ext cx="681" cy="635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tint val="33725"/>
                    <a:invGamma/>
                  </a:schemeClr>
                </a:gs>
                <a:gs pos="100000">
                  <a:schemeClr val="folHlink">
                    <a:alpha val="20000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734" name="WordArt 134"/>
            <p:cNvSpPr>
              <a:spLocks noChangeArrowheads="1" noChangeShapeType="1" noTextEdit="1"/>
            </p:cNvSpPr>
            <p:nvPr/>
          </p:nvSpPr>
          <p:spPr bwMode="auto">
            <a:xfrm>
              <a:off x="4667" y="1054"/>
              <a:ext cx="726" cy="45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환자와 가족 </a:t>
              </a:r>
              <a:endParaRPr lang="en-US" altLang="ko-KR" sz="1600" kern="10" dirty="0" smtClean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  <a:p>
              <a:pPr algn="ctr"/>
              <a:r>
                <a:rPr lang="ko-KR" altLang="en-US" sz="1600" kern="10" dirty="0" smtClean="0">
                  <a:ln w="9525">
                    <a:noFill/>
                    <a:round/>
                    <a:headEnd/>
                    <a:tailEnd/>
                  </a:ln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견고딕"/>
                  <a:ea typeface="HY견고딕"/>
                </a:rPr>
                <a:t>만족도 향상</a:t>
              </a:r>
              <a:endParaRPr lang="ko-KR" altLang="en-US" sz="1600" kern="10" dirty="0"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868686">
                      <a:alpha val="50000"/>
                    </a:srgbClr>
                  </a:outerShdw>
                </a:effectLst>
                <a:latin typeface="HY견고딕"/>
                <a:ea typeface="HY견고딕"/>
              </a:endParaRPr>
            </a:p>
          </p:txBody>
        </p:sp>
      </p:grpSp>
      <p:sp>
        <p:nvSpPr>
          <p:cNvPr id="25735" name="AutoShape 135"/>
          <p:cNvSpPr>
            <a:spLocks noChangeArrowheads="1"/>
          </p:cNvSpPr>
          <p:nvPr/>
        </p:nvSpPr>
        <p:spPr bwMode="auto">
          <a:xfrm rot="-1118741">
            <a:off x="1619250" y="4797425"/>
            <a:ext cx="7056438" cy="792163"/>
          </a:xfrm>
          <a:prstGeom prst="rightArrow">
            <a:avLst>
              <a:gd name="adj1" fmla="val 54713"/>
              <a:gd name="adj2" fmla="val 88088"/>
            </a:avLst>
          </a:prstGeom>
          <a:gradFill rotWithShape="1">
            <a:gsLst>
              <a:gs pos="0">
                <a:srgbClr val="18407B">
                  <a:gamma/>
                  <a:tint val="33725"/>
                  <a:invGamma/>
                  <a:alpha val="0"/>
                </a:srgbClr>
              </a:gs>
              <a:gs pos="100000">
                <a:srgbClr val="18407B">
                  <a:alpha val="50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Going Up</a:t>
            </a:r>
          </a:p>
        </p:txBody>
      </p:sp>
      <p:sp>
        <p:nvSpPr>
          <p:cNvPr id="31" name="WordArt 3"/>
          <p:cNvSpPr>
            <a:spLocks noChangeArrowheads="1" noChangeShapeType="1" noTextEdit="1"/>
          </p:cNvSpPr>
          <p:nvPr/>
        </p:nvSpPr>
        <p:spPr bwMode="auto">
          <a:xfrm>
            <a:off x="250825" y="260350"/>
            <a:ext cx="34385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사업효과 </a:t>
            </a:r>
            <a:r>
              <a: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– </a:t>
            </a:r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호스피스 서비스 질 향상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97600" y="619285"/>
            <a:ext cx="257031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2012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국가암관리사업</a:t>
            </a:r>
            <a:r>
              <a:rPr lang="ko-KR" altLang="en-US" sz="1200" dirty="0" smtClean="0"/>
              <a:t> 우수사례</a:t>
            </a:r>
            <a:endParaRPr lang="ko-KR" alt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7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7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7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17" grpId="0" animBg="1"/>
      <p:bldP spid="25718" grpId="0" animBg="1"/>
      <p:bldP spid="257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38" name="Oval 4"/>
          <p:cNvSpPr>
            <a:spLocks noChangeArrowheads="1"/>
          </p:cNvSpPr>
          <p:nvPr/>
        </p:nvSpPr>
        <p:spPr bwMode="auto">
          <a:xfrm>
            <a:off x="142844" y="1000108"/>
            <a:ext cx="2571769" cy="2571768"/>
          </a:xfrm>
          <a:prstGeom prst="ellipse">
            <a:avLst/>
          </a:prstGeom>
          <a:solidFill>
            <a:srgbClr val="98AAC4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6" name="직사각형 45"/>
          <p:cNvSpPr/>
          <p:nvPr/>
        </p:nvSpPr>
        <p:spPr>
          <a:xfrm>
            <a:off x="2000232" y="4500570"/>
            <a:ext cx="2071702" cy="1643074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오른쪽 화살표 47"/>
          <p:cNvSpPr/>
          <p:nvPr/>
        </p:nvSpPr>
        <p:spPr>
          <a:xfrm>
            <a:off x="2428860" y="4786322"/>
            <a:ext cx="1571636" cy="1214446"/>
          </a:xfrm>
          <a:prstGeom prst="rightArrow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/>
          <p:cNvSpPr/>
          <p:nvPr/>
        </p:nvSpPr>
        <p:spPr>
          <a:xfrm>
            <a:off x="2000232" y="1500174"/>
            <a:ext cx="2071702" cy="1643074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오른쪽 화살표 46"/>
          <p:cNvSpPr/>
          <p:nvPr/>
        </p:nvSpPr>
        <p:spPr>
          <a:xfrm>
            <a:off x="2428860" y="1714488"/>
            <a:ext cx="1571636" cy="1214446"/>
          </a:xfrm>
          <a:prstGeom prst="rightArrow">
            <a:avLst/>
          </a:prstGeom>
          <a:gradFill>
            <a:gsLst>
              <a:gs pos="0">
                <a:schemeClr val="tx1">
                  <a:lumMod val="95000"/>
                  <a:lumOff val="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100000" t="100000"/>
            </a:path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타원 3"/>
          <p:cNvSpPr/>
          <p:nvPr/>
        </p:nvSpPr>
        <p:spPr>
          <a:xfrm>
            <a:off x="214283" y="3286124"/>
            <a:ext cx="2428892" cy="5000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rgbClr val="BBE0E3">
                  <a:shade val="67500"/>
                  <a:satMod val="115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25"/>
          <p:cNvGrpSpPr/>
          <p:nvPr/>
        </p:nvGrpSpPr>
        <p:grpSpPr>
          <a:xfrm>
            <a:off x="285720" y="1142984"/>
            <a:ext cx="2286017" cy="2286016"/>
            <a:chOff x="5429256" y="2000240"/>
            <a:chExt cx="2286017" cy="2286016"/>
          </a:xfrm>
        </p:grpSpPr>
        <p:sp>
          <p:nvSpPr>
            <p:cNvPr id="24" name="Oval 4"/>
            <p:cNvSpPr>
              <a:spLocks noChangeArrowheads="1"/>
            </p:cNvSpPr>
            <p:nvPr/>
          </p:nvSpPr>
          <p:spPr bwMode="auto">
            <a:xfrm>
              <a:off x="5429256" y="2000240"/>
              <a:ext cx="2286017" cy="2286016"/>
            </a:xfrm>
            <a:prstGeom prst="ellipse">
              <a:avLst/>
            </a:prstGeom>
            <a:solidFill>
              <a:schemeClr val="bg1"/>
            </a:soli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5" name="Oval 4"/>
            <p:cNvSpPr>
              <a:spLocks noChangeArrowheads="1"/>
            </p:cNvSpPr>
            <p:nvPr/>
          </p:nvSpPr>
          <p:spPr bwMode="auto">
            <a:xfrm>
              <a:off x="5500694" y="2071678"/>
              <a:ext cx="2143140" cy="2143139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47451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0" name="타원 29"/>
          <p:cNvSpPr/>
          <p:nvPr/>
        </p:nvSpPr>
        <p:spPr>
          <a:xfrm>
            <a:off x="214283" y="6286520"/>
            <a:ext cx="2428892" cy="50006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rgbClr val="BBE0E3">
                  <a:shade val="67500"/>
                  <a:satMod val="115000"/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Oval 4"/>
          <p:cNvSpPr>
            <a:spLocks noChangeArrowheads="1"/>
          </p:cNvSpPr>
          <p:nvPr/>
        </p:nvSpPr>
        <p:spPr bwMode="auto">
          <a:xfrm>
            <a:off x="142844" y="4000504"/>
            <a:ext cx="2571769" cy="2571768"/>
          </a:xfrm>
          <a:prstGeom prst="ellipse">
            <a:avLst/>
          </a:prstGeom>
          <a:solidFill>
            <a:srgbClr val="98AAC4"/>
          </a:solidFill>
          <a:ln w="1270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" name="그룹 31"/>
          <p:cNvGrpSpPr/>
          <p:nvPr/>
        </p:nvGrpSpPr>
        <p:grpSpPr>
          <a:xfrm>
            <a:off x="285720" y="4143380"/>
            <a:ext cx="2286017" cy="2286016"/>
            <a:chOff x="5429256" y="2000240"/>
            <a:chExt cx="2286017" cy="2286016"/>
          </a:xfrm>
        </p:grpSpPr>
        <p:sp>
          <p:nvSpPr>
            <p:cNvPr id="33" name="Oval 4"/>
            <p:cNvSpPr>
              <a:spLocks noChangeArrowheads="1"/>
            </p:cNvSpPr>
            <p:nvPr/>
          </p:nvSpPr>
          <p:spPr bwMode="auto">
            <a:xfrm>
              <a:off x="5429256" y="2000240"/>
              <a:ext cx="2286017" cy="2286016"/>
            </a:xfrm>
            <a:prstGeom prst="ellipse">
              <a:avLst/>
            </a:prstGeom>
            <a:solidFill>
              <a:schemeClr val="bg1"/>
            </a:soli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" name="Oval 4"/>
            <p:cNvSpPr>
              <a:spLocks noChangeArrowheads="1"/>
            </p:cNvSpPr>
            <p:nvPr/>
          </p:nvSpPr>
          <p:spPr bwMode="auto">
            <a:xfrm>
              <a:off x="5500694" y="2071678"/>
              <a:ext cx="2143140" cy="2143139"/>
            </a:xfrm>
            <a:prstGeom prst="ellipse">
              <a:avLst/>
            </a:prstGeom>
            <a:gradFill rotWithShape="1">
              <a:gsLst>
                <a:gs pos="0">
                  <a:srgbClr val="C0C0C0">
                    <a:gamma/>
                    <a:tint val="47451"/>
                    <a:invGamma/>
                  </a:srgbClr>
                </a:gs>
                <a:gs pos="100000">
                  <a:srgbClr val="C0C0C0"/>
                </a:gs>
              </a:gsLst>
              <a:lin ang="5400000" scaled="1"/>
            </a:gradFill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5" name="Oval 118"/>
          <p:cNvSpPr>
            <a:spLocks noChangeArrowheads="1"/>
          </p:cNvSpPr>
          <p:nvPr/>
        </p:nvSpPr>
        <p:spPr bwMode="auto">
          <a:xfrm>
            <a:off x="642910" y="4214818"/>
            <a:ext cx="1571636" cy="114300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pic>
        <p:nvPicPr>
          <p:cNvPr id="2052" name="Picture 4" descr="C:\Documents and Settings\HANA\바탕 화면\김성태\업무\파워포인트\자료\그림3.png"/>
          <p:cNvPicPr>
            <a:picLocks noChangeAspect="1" noChangeArrowheads="1"/>
          </p:cNvPicPr>
          <p:nvPr/>
        </p:nvPicPr>
        <p:blipFill>
          <a:blip r:embed="rId2" cstate="print"/>
          <a:srcRect b="49816"/>
          <a:stretch>
            <a:fillRect/>
          </a:stretch>
        </p:blipFill>
        <p:spPr bwMode="auto">
          <a:xfrm rot="10800000">
            <a:off x="345600" y="5286388"/>
            <a:ext cx="2151062" cy="1079493"/>
          </a:xfrm>
          <a:prstGeom prst="rect">
            <a:avLst/>
          </a:prstGeom>
          <a:noFill/>
        </p:spPr>
      </p:pic>
      <p:sp>
        <p:nvSpPr>
          <p:cNvPr id="39" name="Oval 118"/>
          <p:cNvSpPr>
            <a:spLocks noChangeArrowheads="1"/>
          </p:cNvSpPr>
          <p:nvPr/>
        </p:nvSpPr>
        <p:spPr bwMode="auto">
          <a:xfrm>
            <a:off x="642910" y="1214422"/>
            <a:ext cx="1571636" cy="114300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C0C0">
                  <a:alpha val="20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40" name="타원 39"/>
          <p:cNvSpPr/>
          <p:nvPr/>
        </p:nvSpPr>
        <p:spPr>
          <a:xfrm>
            <a:off x="357158" y="5143512"/>
            <a:ext cx="2143140" cy="261931"/>
          </a:xfrm>
          <a:prstGeom prst="ellipse">
            <a:avLst/>
          </a:prstGeom>
          <a:gradFill flip="none" rotWithShape="1">
            <a:gsLst>
              <a:gs pos="0">
                <a:srgbClr val="1A2E7B"/>
              </a:gs>
              <a:gs pos="50000">
                <a:srgbClr val="8298B8"/>
              </a:gs>
              <a:gs pos="100000">
                <a:srgbClr val="98AAC4"/>
              </a:gs>
            </a:gsLst>
            <a:path path="circle">
              <a:fillToRect l="100000" t="100000"/>
            </a:path>
            <a:tileRect r="-100000" b="-10000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610050" y="5231301"/>
            <a:ext cx="1661031" cy="707886"/>
          </a:xfrm>
          <a:prstGeom prst="rect">
            <a:avLst/>
          </a:prstGeom>
          <a:noFill/>
          <a:effectLst>
            <a:outerShdw blurRad="50800" dist="12700" dir="5400000" algn="t" rotWithShape="0">
              <a:prstClr val="black">
                <a:alpha val="9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체계적 </a:t>
            </a:r>
            <a:endParaRPr lang="en-US" altLang="ko-KR" sz="200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봉사</a:t>
            </a:r>
            <a:r>
              <a:rPr lang="en-US" altLang="ko-KR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system</a:t>
            </a:r>
            <a:endParaRPr lang="en-US" altLang="ko-KR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1" name="Rectangle 52"/>
          <p:cNvSpPr>
            <a:spLocks noChangeArrowheads="1"/>
          </p:cNvSpPr>
          <p:nvPr/>
        </p:nvSpPr>
        <p:spPr bwMode="auto">
          <a:xfrm>
            <a:off x="4143372" y="4498985"/>
            <a:ext cx="4857784" cy="1930411"/>
          </a:xfrm>
          <a:prstGeom prst="rect">
            <a:avLst/>
          </a:prstGeom>
          <a:gradFill flip="none" rotWithShape="1">
            <a:gsLst>
              <a:gs pos="0">
                <a:srgbClr val="6187FF">
                  <a:gamma/>
                  <a:tint val="33725"/>
                  <a:invGamma/>
                </a:srgbClr>
              </a:gs>
              <a:gs pos="100000">
                <a:srgbClr val="6187FF"/>
              </a:gs>
            </a:gsLst>
            <a:lin ang="0" scaled="1"/>
            <a:tileRect/>
          </a:gradFill>
          <a:ln w="127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36" name="Picture 4" descr="C:\Documents and Settings\HANA\바탕 화면\김성태\업무\파워포인트\자료\그림3.png"/>
          <p:cNvPicPr>
            <a:picLocks noChangeAspect="1" noChangeArrowheads="1"/>
          </p:cNvPicPr>
          <p:nvPr/>
        </p:nvPicPr>
        <p:blipFill>
          <a:blip r:embed="rId2" cstate="print"/>
          <a:srcRect b="49816"/>
          <a:stretch>
            <a:fillRect/>
          </a:stretch>
        </p:blipFill>
        <p:spPr bwMode="auto">
          <a:xfrm rot="10800000">
            <a:off x="345600" y="2285992"/>
            <a:ext cx="2151062" cy="1079493"/>
          </a:xfrm>
          <a:prstGeom prst="rect">
            <a:avLst/>
          </a:prstGeom>
          <a:noFill/>
        </p:spPr>
      </p:pic>
      <p:sp>
        <p:nvSpPr>
          <p:cNvPr id="56" name="직사각형 55"/>
          <p:cNvSpPr/>
          <p:nvPr/>
        </p:nvSpPr>
        <p:spPr>
          <a:xfrm>
            <a:off x="395926" y="2282016"/>
            <a:ext cx="1998482" cy="707886"/>
          </a:xfrm>
          <a:prstGeom prst="rect">
            <a:avLst/>
          </a:prstGeom>
          <a:noFill/>
          <a:effectLst>
            <a:outerShdw blurRad="50800" dist="12700" dir="5400000" algn="t" rotWithShape="0">
              <a:prstClr val="black">
                <a:alpha val="9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200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자원봉사자 회의</a:t>
            </a:r>
            <a:endParaRPr lang="en-US" altLang="ko-KR" sz="2000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4214810" y="4714884"/>
            <a:ext cx="47595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환자와 가족의 긍정적 </a:t>
            </a:r>
            <a:r>
              <a:rPr lang="en-US" altLang="ko-KR" sz="1600" b="0" dirty="0" smtClean="0">
                <a:latin typeface="HY헤드라인M" pitchFamily="18" charset="-127"/>
                <a:ea typeface="HY헤드라인M" pitchFamily="18" charset="-127"/>
              </a:rPr>
              <a:t>feedback</a:t>
            </a: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을 통한 자원봉사활동의 동기강화</a:t>
            </a:r>
            <a:endParaRPr lang="en-US" altLang="ko-KR" sz="1600" b="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지속적이고 질 높은 호스피스 팀원으로서의 역할 강화</a:t>
            </a:r>
            <a:endParaRPr lang="ko-KR" altLang="en-US" sz="16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9" name="Rectangle 52"/>
          <p:cNvSpPr>
            <a:spLocks noChangeArrowheads="1"/>
          </p:cNvSpPr>
          <p:nvPr/>
        </p:nvSpPr>
        <p:spPr bwMode="auto">
          <a:xfrm>
            <a:off x="4143372" y="1500175"/>
            <a:ext cx="4857784" cy="1643074"/>
          </a:xfrm>
          <a:prstGeom prst="rect">
            <a:avLst/>
          </a:prstGeom>
          <a:gradFill flip="none" rotWithShape="1">
            <a:gsLst>
              <a:gs pos="0">
                <a:srgbClr val="6187FF">
                  <a:gamma/>
                  <a:tint val="33725"/>
                  <a:invGamma/>
                </a:srgbClr>
              </a:gs>
              <a:gs pos="100000">
                <a:srgbClr val="6187FF"/>
              </a:gs>
            </a:gsLst>
            <a:lin ang="0" scaled="1"/>
            <a:tileRect/>
          </a:gradFill>
          <a:ln w="12700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l">
              <a:buAutoNum type="arabicPeriod"/>
            </a:pP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자원봉사자의 자발적 참여 증가</a:t>
            </a:r>
            <a:endParaRPr lang="en-US" altLang="ko-KR" sz="1600" b="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l">
              <a:buAutoNum type="arabicPeriod"/>
            </a:pPr>
            <a:endParaRPr lang="en-US" altLang="ko-KR" sz="1600" b="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l">
              <a:buAutoNum type="arabicPeriod"/>
            </a:pP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임원자원봉사자를 통한 기관과 봉사자 중재</a:t>
            </a:r>
            <a:endParaRPr lang="en-US" altLang="ko-KR" sz="1600" b="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l">
              <a:buAutoNum type="arabicPeriod"/>
            </a:pPr>
            <a:endParaRPr lang="en-US" altLang="ko-KR" sz="1600" b="0" dirty="0" smtClean="0">
              <a:latin typeface="HY헤드라인M" pitchFamily="18" charset="-127"/>
              <a:ea typeface="HY헤드라인M" pitchFamily="18" charset="-127"/>
            </a:endParaRPr>
          </a:p>
          <a:p>
            <a:pPr marL="342900" indent="-342900" algn="l">
              <a:buAutoNum type="arabicPeriod"/>
            </a:pPr>
            <a:r>
              <a:rPr lang="ko-KR" altLang="en-US" sz="1600" b="0" dirty="0" smtClean="0">
                <a:latin typeface="HY헤드라인M" pitchFamily="18" charset="-127"/>
                <a:ea typeface="HY헤드라인M" pitchFamily="18" charset="-127"/>
              </a:rPr>
              <a:t>자발적 업무분장을 통한 헌신과 소속감 강화</a:t>
            </a:r>
            <a:endParaRPr lang="ko-KR" altLang="en-US" sz="1600" b="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64280" y="674703"/>
            <a:ext cx="1686757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2010</a:t>
            </a:r>
            <a:r>
              <a:rPr lang="ko-KR" altLang="en-US" sz="1200" dirty="0" smtClean="0"/>
              <a:t>년 </a:t>
            </a:r>
            <a:r>
              <a:rPr lang="ko-KR" altLang="en-US" sz="1200" dirty="0" err="1" smtClean="0"/>
              <a:t>사회사업팀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QI</a:t>
            </a:r>
            <a:endParaRPr lang="ko-KR" altLang="en-US" sz="1200" dirty="0"/>
          </a:p>
        </p:txBody>
      </p:sp>
      <p:sp>
        <p:nvSpPr>
          <p:cNvPr id="29" name="WordArt 3"/>
          <p:cNvSpPr>
            <a:spLocks noChangeArrowheads="1" noChangeShapeType="1" noTextEdit="1"/>
          </p:cNvSpPr>
          <p:nvPr/>
        </p:nvSpPr>
        <p:spPr bwMode="auto">
          <a:xfrm>
            <a:off x="250825" y="260350"/>
            <a:ext cx="3438525" cy="304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사업효과 </a:t>
            </a:r>
            <a:r>
              <a: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– </a:t>
            </a:r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자원봉사 </a:t>
            </a:r>
            <a:r>
              <a:rPr lang="en-US" altLang="ko-KR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empowerment </a:t>
            </a:r>
            <a:r>
              <a:rPr lang="ko-KR" altLang="en-US" sz="2400" kern="10" dirty="0" smtClean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latin typeface="HY헤드라인M"/>
                <a:ea typeface="HY헤드라인M"/>
              </a:rPr>
              <a:t>효과</a:t>
            </a:r>
            <a:endParaRPr lang="ko-KR" altLang="en-US" sz="2400" kern="10" dirty="0">
              <a:ln w="9525">
                <a:noFill/>
                <a:round/>
                <a:headEnd/>
                <a:tailEnd/>
              </a:ln>
              <a:solidFill>
                <a:srgbClr val="C00000"/>
              </a:solidFill>
              <a:latin typeface="HY헤드라인M"/>
              <a:ea typeface="HY헤드라인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 animBg="1"/>
      <p:bldP spid="45" grpId="0" animBg="1"/>
      <p:bldP spid="47" grpId="0" animBg="1"/>
      <p:bldP spid="51" grpId="0" animBg="1"/>
      <p:bldP spid="58" grpId="0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8"/>
          <p:cNvGrpSpPr/>
          <p:nvPr/>
        </p:nvGrpSpPr>
        <p:grpSpPr>
          <a:xfrm>
            <a:off x="368661" y="2000240"/>
            <a:ext cx="2961796" cy="4857760"/>
            <a:chOff x="2726114" y="2000240"/>
            <a:chExt cx="2961796" cy="4857760"/>
          </a:xfrm>
        </p:grpSpPr>
        <p:sp>
          <p:nvSpPr>
            <p:cNvPr id="12" name="원통 11"/>
            <p:cNvSpPr/>
            <p:nvPr/>
          </p:nvSpPr>
          <p:spPr>
            <a:xfrm>
              <a:off x="4143372" y="4571984"/>
              <a:ext cx="214314" cy="2286016"/>
            </a:xfrm>
            <a:prstGeom prst="can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3" name="그룹 9"/>
            <p:cNvGrpSpPr/>
            <p:nvPr/>
          </p:nvGrpSpPr>
          <p:grpSpPr>
            <a:xfrm>
              <a:off x="2726114" y="2000240"/>
              <a:ext cx="2961796" cy="2714644"/>
              <a:chOff x="2726114" y="2000240"/>
              <a:chExt cx="2961796" cy="2714644"/>
            </a:xfrm>
          </p:grpSpPr>
          <p:sp>
            <p:nvSpPr>
              <p:cNvPr id="5" name="자유형 4"/>
              <p:cNvSpPr/>
              <p:nvPr/>
            </p:nvSpPr>
            <p:spPr>
              <a:xfrm>
                <a:off x="2786050" y="2000240"/>
                <a:ext cx="2901860" cy="2714644"/>
              </a:xfrm>
              <a:custGeom>
                <a:avLst/>
                <a:gdLst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214578" h="2071702">
                    <a:moveTo>
                      <a:pt x="0" y="631040"/>
                    </a:moveTo>
                    <a:lnTo>
                      <a:pt x="631040" y="0"/>
                    </a:lnTo>
                    <a:lnTo>
                      <a:pt x="1583538" y="0"/>
                    </a:lnTo>
                    <a:lnTo>
                      <a:pt x="2214577" y="631041"/>
                    </a:lnTo>
                    <a:cubicBezTo>
                      <a:pt x="2214577" y="900915"/>
                      <a:pt x="2214578" y="1170788"/>
                      <a:pt x="2214578" y="1440662"/>
                    </a:cubicBezTo>
                    <a:lnTo>
                      <a:pt x="1583537" y="2071701"/>
                    </a:lnTo>
                    <a:lnTo>
                      <a:pt x="631040" y="2071702"/>
                    </a:lnTo>
                    <a:lnTo>
                      <a:pt x="0" y="1440662"/>
                    </a:lnTo>
                    <a:lnTo>
                      <a:pt x="0" y="631040"/>
                    </a:lnTo>
                    <a:close/>
                  </a:path>
                </a:pathLst>
              </a:custGeom>
              <a:gradFill>
                <a:gsLst>
                  <a:gs pos="0">
                    <a:srgbClr val="760000"/>
                  </a:gs>
                  <a:gs pos="100000">
                    <a:srgbClr val="C00000"/>
                  </a:gs>
                </a:gsLst>
                <a:lin ang="15600000" scaled="0"/>
              </a:gra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자유형 5"/>
              <p:cNvSpPr/>
              <p:nvPr/>
            </p:nvSpPr>
            <p:spPr>
              <a:xfrm>
                <a:off x="2786049" y="2000240"/>
                <a:ext cx="2511327" cy="1887764"/>
              </a:xfrm>
              <a:custGeom>
                <a:avLst/>
                <a:gdLst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1583537 w 2214578"/>
                  <a:gd name="connsiteY5" fmla="*/ 2071701 h 2071702"/>
                  <a:gd name="connsiteX6" fmla="*/ 631040 w 2214578"/>
                  <a:gd name="connsiteY6" fmla="*/ 2071702 h 2071702"/>
                  <a:gd name="connsiteX7" fmla="*/ 0 w 2214578"/>
                  <a:gd name="connsiteY7" fmla="*/ 1440662 h 2071702"/>
                  <a:gd name="connsiteX8" fmla="*/ 0 w 2214578"/>
                  <a:gd name="connsiteY8" fmla="*/ 631040 h 2071702"/>
                  <a:gd name="connsiteX0" fmla="*/ 0 w 2214578"/>
                  <a:gd name="connsiteY0" fmla="*/ 631040 h 2071702"/>
                  <a:gd name="connsiteX1" fmla="*/ 631040 w 2214578"/>
                  <a:gd name="connsiteY1" fmla="*/ 0 h 2071702"/>
                  <a:gd name="connsiteX2" fmla="*/ 1583538 w 2214578"/>
                  <a:gd name="connsiteY2" fmla="*/ 0 h 2071702"/>
                  <a:gd name="connsiteX3" fmla="*/ 2214577 w 2214578"/>
                  <a:gd name="connsiteY3" fmla="*/ 631041 h 2071702"/>
                  <a:gd name="connsiteX4" fmla="*/ 2214578 w 2214578"/>
                  <a:gd name="connsiteY4" fmla="*/ 1440662 h 2071702"/>
                  <a:gd name="connsiteX5" fmla="*/ 631040 w 2214578"/>
                  <a:gd name="connsiteY5" fmla="*/ 2071702 h 2071702"/>
                  <a:gd name="connsiteX6" fmla="*/ 0 w 2214578"/>
                  <a:gd name="connsiteY6" fmla="*/ 1440662 h 2071702"/>
                  <a:gd name="connsiteX7" fmla="*/ 0 w 2214578"/>
                  <a:gd name="connsiteY7" fmla="*/ 631040 h 2071702"/>
                  <a:gd name="connsiteX0" fmla="*/ 0 w 2214578"/>
                  <a:gd name="connsiteY0" fmla="*/ 631040 h 1440662"/>
                  <a:gd name="connsiteX1" fmla="*/ 631040 w 2214578"/>
                  <a:gd name="connsiteY1" fmla="*/ 0 h 1440662"/>
                  <a:gd name="connsiteX2" fmla="*/ 1583538 w 2214578"/>
                  <a:gd name="connsiteY2" fmla="*/ 0 h 1440662"/>
                  <a:gd name="connsiteX3" fmla="*/ 2214577 w 2214578"/>
                  <a:gd name="connsiteY3" fmla="*/ 631041 h 1440662"/>
                  <a:gd name="connsiteX4" fmla="*/ 2214578 w 2214578"/>
                  <a:gd name="connsiteY4" fmla="*/ 1440662 h 1440662"/>
                  <a:gd name="connsiteX5" fmla="*/ 0 w 2214578"/>
                  <a:gd name="connsiteY5" fmla="*/ 1440662 h 1440662"/>
                  <a:gd name="connsiteX6" fmla="*/ 0 w 2214578"/>
                  <a:gd name="connsiteY6" fmla="*/ 631040 h 1440662"/>
                  <a:gd name="connsiteX0" fmla="*/ 0 w 2214577"/>
                  <a:gd name="connsiteY0" fmla="*/ 631040 h 1440662"/>
                  <a:gd name="connsiteX1" fmla="*/ 631040 w 2214577"/>
                  <a:gd name="connsiteY1" fmla="*/ 0 h 1440662"/>
                  <a:gd name="connsiteX2" fmla="*/ 1583538 w 2214577"/>
                  <a:gd name="connsiteY2" fmla="*/ 0 h 1440662"/>
                  <a:gd name="connsiteX3" fmla="*/ 2214577 w 2214577"/>
                  <a:gd name="connsiteY3" fmla="*/ 631041 h 1440662"/>
                  <a:gd name="connsiteX4" fmla="*/ 0 w 2214577"/>
                  <a:gd name="connsiteY4" fmla="*/ 1440662 h 1440662"/>
                  <a:gd name="connsiteX5" fmla="*/ 0 w 2214577"/>
                  <a:gd name="connsiteY5" fmla="*/ 631040 h 1440662"/>
                  <a:gd name="connsiteX0" fmla="*/ 0 w 2214577"/>
                  <a:gd name="connsiteY0" fmla="*/ 631040 h 1440662"/>
                  <a:gd name="connsiteX1" fmla="*/ 631040 w 2214577"/>
                  <a:gd name="connsiteY1" fmla="*/ 0 h 1440662"/>
                  <a:gd name="connsiteX2" fmla="*/ 1583538 w 2214577"/>
                  <a:gd name="connsiteY2" fmla="*/ 0 h 1440662"/>
                  <a:gd name="connsiteX3" fmla="*/ 2214577 w 2214577"/>
                  <a:gd name="connsiteY3" fmla="*/ 631041 h 1440662"/>
                  <a:gd name="connsiteX4" fmla="*/ 0 w 2214577"/>
                  <a:gd name="connsiteY4" fmla="*/ 1440662 h 1440662"/>
                  <a:gd name="connsiteX5" fmla="*/ 0 w 2214577"/>
                  <a:gd name="connsiteY5" fmla="*/ 631040 h 1440662"/>
                  <a:gd name="connsiteX0" fmla="*/ 0 w 2214577"/>
                  <a:gd name="connsiteY0" fmla="*/ 631040 h 1440662"/>
                  <a:gd name="connsiteX1" fmla="*/ 631040 w 2214577"/>
                  <a:gd name="connsiteY1" fmla="*/ 0 h 1440662"/>
                  <a:gd name="connsiteX2" fmla="*/ 1583538 w 2214577"/>
                  <a:gd name="connsiteY2" fmla="*/ 0 h 1440662"/>
                  <a:gd name="connsiteX3" fmla="*/ 2214577 w 2214577"/>
                  <a:gd name="connsiteY3" fmla="*/ 631041 h 1440662"/>
                  <a:gd name="connsiteX4" fmla="*/ 0 w 2214577"/>
                  <a:gd name="connsiteY4" fmla="*/ 1440662 h 1440662"/>
                  <a:gd name="connsiteX5" fmla="*/ 0 w 2214577"/>
                  <a:gd name="connsiteY5" fmla="*/ 631040 h 1440662"/>
                  <a:gd name="connsiteX0" fmla="*/ 0 w 2214577"/>
                  <a:gd name="connsiteY0" fmla="*/ 631040 h 1440662"/>
                  <a:gd name="connsiteX1" fmla="*/ 631040 w 2214577"/>
                  <a:gd name="connsiteY1" fmla="*/ 0 h 1440662"/>
                  <a:gd name="connsiteX2" fmla="*/ 1583538 w 2214577"/>
                  <a:gd name="connsiteY2" fmla="*/ 0 h 1440662"/>
                  <a:gd name="connsiteX3" fmla="*/ 2214577 w 2214577"/>
                  <a:gd name="connsiteY3" fmla="*/ 631041 h 1440662"/>
                  <a:gd name="connsiteX4" fmla="*/ 0 w 2214577"/>
                  <a:gd name="connsiteY4" fmla="*/ 1440662 h 1440662"/>
                  <a:gd name="connsiteX5" fmla="*/ 0 w 2214577"/>
                  <a:gd name="connsiteY5" fmla="*/ 631040 h 1440662"/>
                  <a:gd name="connsiteX0" fmla="*/ 0 w 1916539"/>
                  <a:gd name="connsiteY0" fmla="*/ 631040 h 1440662"/>
                  <a:gd name="connsiteX1" fmla="*/ 631040 w 1916539"/>
                  <a:gd name="connsiteY1" fmla="*/ 0 h 1440662"/>
                  <a:gd name="connsiteX2" fmla="*/ 1583538 w 1916539"/>
                  <a:gd name="connsiteY2" fmla="*/ 0 h 1440662"/>
                  <a:gd name="connsiteX3" fmla="*/ 1916539 w 1916539"/>
                  <a:gd name="connsiteY3" fmla="*/ 358454 h 1440662"/>
                  <a:gd name="connsiteX4" fmla="*/ 0 w 1916539"/>
                  <a:gd name="connsiteY4" fmla="*/ 1440662 h 1440662"/>
                  <a:gd name="connsiteX5" fmla="*/ 0 w 1916539"/>
                  <a:gd name="connsiteY5" fmla="*/ 631040 h 1440662"/>
                  <a:gd name="connsiteX0" fmla="*/ 0 w 1916539"/>
                  <a:gd name="connsiteY0" fmla="*/ 631040 h 1440662"/>
                  <a:gd name="connsiteX1" fmla="*/ 631040 w 1916539"/>
                  <a:gd name="connsiteY1" fmla="*/ 0 h 1440662"/>
                  <a:gd name="connsiteX2" fmla="*/ 1583538 w 1916539"/>
                  <a:gd name="connsiteY2" fmla="*/ 0 h 1440662"/>
                  <a:gd name="connsiteX3" fmla="*/ 1916539 w 1916539"/>
                  <a:gd name="connsiteY3" fmla="*/ 358454 h 1440662"/>
                  <a:gd name="connsiteX4" fmla="*/ 0 w 1916539"/>
                  <a:gd name="connsiteY4" fmla="*/ 1440662 h 1440662"/>
                  <a:gd name="connsiteX5" fmla="*/ 0 w 1916539"/>
                  <a:gd name="connsiteY5" fmla="*/ 631040 h 1440662"/>
                  <a:gd name="connsiteX0" fmla="*/ 0 w 1916539"/>
                  <a:gd name="connsiteY0" fmla="*/ 631040 h 1440662"/>
                  <a:gd name="connsiteX1" fmla="*/ 631040 w 1916539"/>
                  <a:gd name="connsiteY1" fmla="*/ 0 h 1440662"/>
                  <a:gd name="connsiteX2" fmla="*/ 1583538 w 1916539"/>
                  <a:gd name="connsiteY2" fmla="*/ 0 h 1440662"/>
                  <a:gd name="connsiteX3" fmla="*/ 1916539 w 1916539"/>
                  <a:gd name="connsiteY3" fmla="*/ 358454 h 1440662"/>
                  <a:gd name="connsiteX4" fmla="*/ 0 w 1916539"/>
                  <a:gd name="connsiteY4" fmla="*/ 1440662 h 1440662"/>
                  <a:gd name="connsiteX5" fmla="*/ 0 w 1916539"/>
                  <a:gd name="connsiteY5" fmla="*/ 631040 h 1440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16539" h="1440662">
                    <a:moveTo>
                      <a:pt x="0" y="631040"/>
                    </a:moveTo>
                    <a:lnTo>
                      <a:pt x="631040" y="0"/>
                    </a:lnTo>
                    <a:lnTo>
                      <a:pt x="1583538" y="0"/>
                    </a:lnTo>
                    <a:lnTo>
                      <a:pt x="1916539" y="358454"/>
                    </a:lnTo>
                    <a:cubicBezTo>
                      <a:pt x="889357" y="376867"/>
                      <a:pt x="728923" y="510224"/>
                      <a:pt x="0" y="1440662"/>
                    </a:cubicBezTo>
                    <a:lnTo>
                      <a:pt x="0" y="631040"/>
                    </a:lnTo>
                    <a:close/>
                  </a:path>
                </a:pathLst>
              </a:custGeom>
              <a:gradFill>
                <a:gsLst>
                  <a:gs pos="0">
                    <a:srgbClr val="FFB3B3">
                      <a:alpha val="21000"/>
                    </a:srgbClr>
                  </a:gs>
                  <a:gs pos="100000">
                    <a:srgbClr val="FFB3B3">
                      <a:alpha val="49000"/>
                    </a:srgbClr>
                  </a:gs>
                </a:gsLst>
                <a:lin ang="10800000" scaled="0"/>
              </a:gra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" name="직사각형 6"/>
              <p:cNvSpPr/>
              <p:nvPr/>
            </p:nvSpPr>
            <p:spPr>
              <a:xfrm>
                <a:off x="2726114" y="2473054"/>
                <a:ext cx="2954655" cy="175432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ko-KR" altLang="en-US" sz="3600" b="0" dirty="0" smtClean="0">
                    <a:solidFill>
                      <a:schemeClr val="bg1"/>
                    </a:solidFill>
                    <a:latin typeface="Impact" pitchFamily="34" charset="0"/>
                    <a:ea typeface="휴먼둥근헤드라인" pitchFamily="18" charset="-127"/>
                  </a:rPr>
                  <a:t>호스피스</a:t>
                </a:r>
                <a:endParaRPr lang="en-US" altLang="ko-KR" sz="3600" b="0" dirty="0" smtClean="0">
                  <a:solidFill>
                    <a:schemeClr val="bg1"/>
                  </a:solidFill>
                  <a:latin typeface="Impact" pitchFamily="34" charset="0"/>
                  <a:ea typeface="휴먼둥근헤드라인" pitchFamily="18" charset="-127"/>
                </a:endParaRPr>
              </a:p>
              <a:p>
                <a:pPr algn="ctr"/>
                <a:r>
                  <a:rPr lang="ko-KR" altLang="en-US" sz="3600" b="0" dirty="0" smtClean="0">
                    <a:solidFill>
                      <a:schemeClr val="bg1"/>
                    </a:solidFill>
                    <a:latin typeface="Impact" pitchFamily="34" charset="0"/>
                    <a:ea typeface="휴먼둥근헤드라인" pitchFamily="18" charset="-127"/>
                  </a:rPr>
                  <a:t>자원봉사활동</a:t>
                </a:r>
                <a:endParaRPr lang="en-US" altLang="ko-KR" sz="3600" b="0" dirty="0" smtClean="0">
                  <a:solidFill>
                    <a:schemeClr val="bg1"/>
                  </a:solidFill>
                  <a:latin typeface="Impact" pitchFamily="34" charset="0"/>
                  <a:ea typeface="휴먼둥근헤드라인" pitchFamily="18" charset="-127"/>
                </a:endParaRPr>
              </a:p>
              <a:p>
                <a:pPr algn="ctr"/>
                <a:r>
                  <a:rPr lang="ko-KR" altLang="en-US" sz="3600" b="0" dirty="0" smtClean="0">
                    <a:solidFill>
                      <a:schemeClr val="bg1"/>
                    </a:solidFill>
                    <a:latin typeface="Impact" pitchFamily="34" charset="0"/>
                    <a:ea typeface="휴먼둥근헤드라인" pitchFamily="18" charset="-127"/>
                  </a:rPr>
                  <a:t>활성화</a:t>
                </a:r>
                <a:endParaRPr lang="en-US" altLang="ko-KR" sz="3600" b="0" dirty="0">
                  <a:solidFill>
                    <a:schemeClr val="bg1"/>
                  </a:solidFill>
                  <a:latin typeface="Impact" pitchFamily="34" charset="0"/>
                  <a:ea typeface="휴먼둥근헤드라인" pitchFamily="18" charset="-127"/>
                </a:endParaRPr>
              </a:p>
            </p:txBody>
          </p:sp>
          <p:sp>
            <p:nvSpPr>
              <p:cNvPr id="8" name="타원 7"/>
              <p:cNvSpPr/>
              <p:nvPr/>
            </p:nvSpPr>
            <p:spPr>
              <a:xfrm>
                <a:off x="4214810" y="2071678"/>
                <a:ext cx="71438" cy="714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타원 8"/>
              <p:cNvSpPr/>
              <p:nvPr/>
            </p:nvSpPr>
            <p:spPr>
              <a:xfrm>
                <a:off x="4214810" y="4572008"/>
                <a:ext cx="71438" cy="714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1" name="모서리가 둥근 직사각형 20"/>
          <p:cNvSpPr/>
          <p:nvPr/>
        </p:nvSpPr>
        <p:spPr>
          <a:xfrm>
            <a:off x="3286084" y="1071546"/>
            <a:ext cx="5715072" cy="2286016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호스피스 자원봉사자는 호스피스 서비스 질 향상을 위해 매우 중요한 팀원</a:t>
            </a:r>
            <a:endParaRPr lang="en-US" altLang="ko-KR" sz="16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이에</a:t>
            </a:r>
            <a:r>
              <a:rPr lang="en-US" altLang="ko-KR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기관의 특성을 살린 기관과 자원봉사의</a:t>
            </a:r>
            <a:r>
              <a:rPr lang="en-US" altLang="ko-KR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win-win program</a:t>
            </a: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은 호스피스 자원봉사활동활성화에 큰 영항을 미쳐 궁극적으로 호스피스 서비스 질 향상을 최대화 </a:t>
            </a:r>
            <a:endParaRPr lang="en-US" altLang="ko-KR" sz="16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3286116" y="4429132"/>
            <a:ext cx="5643602" cy="1571636"/>
          </a:xfrm>
          <a:prstGeom prst="round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자원봉사관리 체계 도입이 만</a:t>
            </a:r>
            <a:r>
              <a:rPr lang="en-US" altLang="ko-KR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년이 되지 않음</a:t>
            </a:r>
            <a:endParaRPr lang="en-US" altLang="ko-KR" sz="16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F/U</a:t>
            </a: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과 검증된 효과평가 실시 </a:t>
            </a:r>
            <a:endParaRPr lang="en-US" altLang="ko-KR" sz="1600" b="0" dirty="0" smtClean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l">
              <a:lnSpc>
                <a:spcPct val="150000"/>
              </a:lnSpc>
              <a:buFont typeface="Wingdings" pitchFamily="2" charset="2"/>
              <a:buChar char="u"/>
            </a:pPr>
            <a:r>
              <a:rPr lang="en-US" altLang="ko-KR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b="0" dirty="0" smtClean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객관적이고 명확한 결과도출을 통한 프로그램 보완</a:t>
            </a:r>
            <a:endParaRPr lang="ko-KR" altLang="en-US" sz="1600" b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WordArt 3"/>
          <p:cNvSpPr>
            <a:spLocks noChangeArrowheads="1" noChangeShapeType="1" noTextEdit="1"/>
          </p:cNvSpPr>
          <p:nvPr/>
        </p:nvSpPr>
        <p:spPr bwMode="auto">
          <a:xfrm>
            <a:off x="250825" y="142852"/>
            <a:ext cx="3438525" cy="4222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2400" b="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/>
                <a:ea typeface="HY헤드라인M"/>
              </a:rPr>
              <a:t>결론 및 </a:t>
            </a:r>
            <a:r>
              <a:rPr lang="ko-KR" altLang="en-US" sz="2400" b="0" kern="1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/>
                <a:ea typeface="HY헤드라인M"/>
              </a:rPr>
              <a:t>향후과제</a:t>
            </a:r>
            <a:endParaRPr lang="ko-KR" altLang="en-US" sz="2400" b="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/>
              <a:ea typeface="HY헤드라인M"/>
            </a:endParaRPr>
          </a:p>
        </p:txBody>
      </p:sp>
      <p:sp>
        <p:nvSpPr>
          <p:cNvPr id="14" name="Freeform 3"/>
          <p:cNvSpPr>
            <a:spLocks/>
          </p:cNvSpPr>
          <p:nvPr/>
        </p:nvSpPr>
        <p:spPr bwMode="gray">
          <a:xfrm>
            <a:off x="3571868" y="642918"/>
            <a:ext cx="2539988" cy="449262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rgbClr val="FFC000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dirty="0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결   </a:t>
            </a:r>
            <a:r>
              <a:rPr lang="ko-KR" altLang="en-US" dirty="0" err="1" smtClean="0">
                <a:solidFill>
                  <a:sysClr val="windowText" lastClr="000000"/>
                </a:solidFill>
                <a:latin typeface="HY헤드라인M" pitchFamily="18" charset="-127"/>
                <a:ea typeface="HY헤드라인M" pitchFamily="18" charset="-127"/>
              </a:rPr>
              <a:t>론</a:t>
            </a:r>
            <a:endParaRPr lang="ko-KR" altLang="en-US" dirty="0">
              <a:solidFill>
                <a:sysClr val="windowText" lastClr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Freeform 51"/>
          <p:cNvSpPr>
            <a:spLocks/>
          </p:cNvSpPr>
          <p:nvPr/>
        </p:nvSpPr>
        <p:spPr bwMode="gray">
          <a:xfrm>
            <a:off x="3428992" y="4000504"/>
            <a:ext cx="2659081" cy="449262"/>
          </a:xfrm>
          <a:custGeom>
            <a:avLst/>
            <a:gdLst/>
            <a:ahLst/>
            <a:cxnLst>
              <a:cxn ang="0">
                <a:pos x="1" y="113"/>
              </a:cxn>
              <a:cxn ang="0">
                <a:pos x="1" y="283"/>
              </a:cxn>
              <a:cxn ang="0">
                <a:pos x="880" y="283"/>
              </a:cxn>
              <a:cxn ang="0">
                <a:pos x="880" y="106"/>
              </a:cxn>
              <a:cxn ang="0">
                <a:pos x="742" y="4"/>
              </a:cxn>
              <a:cxn ang="0">
                <a:pos x="140" y="4"/>
              </a:cxn>
              <a:cxn ang="0">
                <a:pos x="1" y="113"/>
              </a:cxn>
            </a:cxnLst>
            <a:rect l="0" t="0" r="r" b="b"/>
            <a:pathLst>
              <a:path w="880" h="283">
                <a:moveTo>
                  <a:pt x="1" y="113"/>
                </a:moveTo>
                <a:cubicBezTo>
                  <a:pt x="1" y="237"/>
                  <a:pt x="1" y="283"/>
                  <a:pt x="1" y="283"/>
                </a:cubicBezTo>
                <a:lnTo>
                  <a:pt x="880" y="283"/>
                </a:lnTo>
                <a:lnTo>
                  <a:pt x="880" y="106"/>
                </a:lnTo>
                <a:cubicBezTo>
                  <a:pt x="878" y="68"/>
                  <a:pt x="862" y="4"/>
                  <a:pt x="742" y="4"/>
                </a:cubicBezTo>
                <a:cubicBezTo>
                  <a:pt x="365" y="4"/>
                  <a:pt x="140" y="4"/>
                  <a:pt x="140" y="4"/>
                </a:cubicBezTo>
                <a:cubicBezTo>
                  <a:pt x="16" y="0"/>
                  <a:pt x="0" y="91"/>
                  <a:pt x="1" y="113"/>
                </a:cubicBezTo>
                <a:close/>
              </a:path>
            </a:pathLst>
          </a:custGeom>
          <a:solidFill>
            <a:schemeClr val="accent2"/>
          </a:solidFill>
          <a:ln w="9525" cap="flat" cmpd="sng">
            <a:noFill/>
            <a:prstDash val="solid"/>
            <a:round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ko-KR" altLang="en-US" dirty="0" err="1" smtClean="0">
                <a:latin typeface="HY헤드라인M" pitchFamily="18" charset="-127"/>
                <a:ea typeface="HY헤드라인M" pitchFamily="18" charset="-127"/>
              </a:rPr>
              <a:t>향후과제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86024" y="810080"/>
            <a:ext cx="8308731" cy="5616575"/>
          </a:xfrm>
          <a:prstGeom prst="rect">
            <a:avLst/>
          </a:prstGeom>
          <a:solidFill>
            <a:schemeClr val="bg2">
              <a:alpha val="20000"/>
            </a:schemeClr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91423" tIns="45712" rIns="91423" bIns="45712" anchor="ctr"/>
          <a:lstStyle/>
          <a:p>
            <a:pPr>
              <a:defRPr/>
            </a:pPr>
            <a:endParaRPr lang="ko-KR" altLang="ko-KR" sz="3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휴먼매직체" pitchFamily="18" charset="-127"/>
              <a:ea typeface="휴먼매직체" pitchFamily="18" charset="-127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24542" y="2729878"/>
            <a:ext cx="8229600" cy="1143000"/>
          </a:xfrm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  <a:sp3d extrusionH="57150">
              <a:bevelT w="38100" h="38100"/>
            </a:sp3d>
          </a:bodyPr>
          <a:lstStyle/>
          <a:p>
            <a:pPr algn="ctr" eaLnBrk="1" hangingPunct="1">
              <a:defRPr/>
            </a:pPr>
            <a:r>
              <a:rPr lang="ko-KR" altLang="en-US" sz="5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경청해 주셔서</a:t>
            </a:r>
            <a:r>
              <a:rPr lang="en-US" altLang="ko-KR" sz="5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/>
            </a:r>
            <a:br>
              <a:rPr lang="en-US" altLang="ko-KR" sz="5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</a:br>
            <a:r>
              <a:rPr lang="ko-KR" altLang="en-US" sz="5400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감사합니다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95278" y="6418555"/>
            <a:ext cx="340014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h_026_finance">
  <a:themeElements>
    <a:clrScheme name="1_Default Design 3">
      <a:dk1>
        <a:srgbClr val="1C1C1C"/>
      </a:dk1>
      <a:lt1>
        <a:srgbClr val="FFFFFF"/>
      </a:lt1>
      <a:dk2>
        <a:srgbClr val="080808"/>
      </a:dk2>
      <a:lt2>
        <a:srgbClr val="DDDDDD"/>
      </a:lt2>
      <a:accent1>
        <a:srgbClr val="5C414F"/>
      </a:accent1>
      <a:accent2>
        <a:srgbClr val="EC9F14"/>
      </a:accent2>
      <a:accent3>
        <a:srgbClr val="FFFFFF"/>
      </a:accent3>
      <a:accent4>
        <a:srgbClr val="161616"/>
      </a:accent4>
      <a:accent5>
        <a:srgbClr val="B5B0B2"/>
      </a:accent5>
      <a:accent6>
        <a:srgbClr val="D69011"/>
      </a:accent6>
      <a:hlink>
        <a:srgbClr val="B24476"/>
      </a:hlink>
      <a:folHlink>
        <a:srgbClr val="93993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메트로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tint val="73725"/>
                <a:invGamma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2"/>
            </a:gs>
            <a:gs pos="100000">
              <a:schemeClr val="accent2">
                <a:gamma/>
                <a:tint val="73725"/>
                <a:invGamma/>
              </a:schemeClr>
            </a:gs>
          </a:gsLst>
          <a:lin ang="54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C59360"/>
        </a:accent1>
        <a:accent2>
          <a:srgbClr val="A6B16F"/>
        </a:accent2>
        <a:accent3>
          <a:srgbClr val="FFFFFF"/>
        </a:accent3>
        <a:accent4>
          <a:srgbClr val="161616"/>
        </a:accent4>
        <a:accent5>
          <a:srgbClr val="DFC8B6"/>
        </a:accent5>
        <a:accent6>
          <a:srgbClr val="96A064"/>
        </a:accent6>
        <a:hlink>
          <a:srgbClr val="A9AE9A"/>
        </a:hlink>
        <a:folHlink>
          <a:srgbClr val="DDC4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855BAD"/>
        </a:accent1>
        <a:accent2>
          <a:srgbClr val="5BACAD"/>
        </a:accent2>
        <a:accent3>
          <a:srgbClr val="FFFFFF"/>
        </a:accent3>
        <a:accent4>
          <a:srgbClr val="161616"/>
        </a:accent4>
        <a:accent5>
          <a:srgbClr val="C2B5D3"/>
        </a:accent5>
        <a:accent6>
          <a:srgbClr val="529B9C"/>
        </a:accent6>
        <a:hlink>
          <a:srgbClr val="FE941A"/>
        </a:hlink>
        <a:folHlink>
          <a:srgbClr val="FF669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1C1C1C"/>
        </a:dk1>
        <a:lt1>
          <a:srgbClr val="FFFFFF"/>
        </a:lt1>
        <a:dk2>
          <a:srgbClr val="080808"/>
        </a:dk2>
        <a:lt2>
          <a:srgbClr val="DDDDDD"/>
        </a:lt2>
        <a:accent1>
          <a:srgbClr val="5C414F"/>
        </a:accent1>
        <a:accent2>
          <a:srgbClr val="EC9F14"/>
        </a:accent2>
        <a:accent3>
          <a:srgbClr val="FFFFFF"/>
        </a:accent3>
        <a:accent4>
          <a:srgbClr val="161616"/>
        </a:accent4>
        <a:accent5>
          <a:srgbClr val="B5B0B2"/>
        </a:accent5>
        <a:accent6>
          <a:srgbClr val="D69011"/>
        </a:accent6>
        <a:hlink>
          <a:srgbClr val="B24476"/>
        </a:hlink>
        <a:folHlink>
          <a:srgbClr val="93993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rh_026_finance</Template>
  <TotalTime>2655</TotalTime>
  <Words>790</Words>
  <Application>Microsoft Office PowerPoint</Application>
  <PresentationFormat>화면 슬라이드 쇼(4:3)</PresentationFormat>
  <Paragraphs>182</Paragraphs>
  <Slides>16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rh_026_finance</vt:lpstr>
      <vt:lpstr>기관과 자원봉사자의  Win-Win program을 통한  호스피스자원봉사활동 활성화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경청해 주셔서 감사합니다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내외부 Out-reach를 통한  의료사회사업 활성화</dc:title>
  <dc:creator>Owner</dc:creator>
  <cp:lastModifiedBy>QI</cp:lastModifiedBy>
  <cp:revision>199</cp:revision>
  <dcterms:created xsi:type="dcterms:W3CDTF">2010-12-06T00:41:20Z</dcterms:created>
  <dcterms:modified xsi:type="dcterms:W3CDTF">2012-11-01T00:16:46Z</dcterms:modified>
</cp:coreProperties>
</file>