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fntdata" ContentType="application/x-fontdata"/>
  <Default Extension="gif" ContentType="image/gi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2" r:id="rId1"/>
    <p:sldMasterId id="2147484497" r:id="rId2"/>
    <p:sldMasterId id="2147486907" r:id="rId3"/>
    <p:sldMasterId id="2147486911" r:id="rId4"/>
  </p:sldMasterIdLst>
  <p:notesMasterIdLst>
    <p:notesMasterId r:id="rId26"/>
  </p:notesMasterIdLst>
  <p:handoutMasterIdLst>
    <p:handoutMasterId r:id="rId27"/>
  </p:handoutMasterIdLst>
  <p:sldIdLst>
    <p:sldId id="577" r:id="rId5"/>
    <p:sldId id="611" r:id="rId6"/>
    <p:sldId id="574" r:id="rId7"/>
    <p:sldId id="561" r:id="rId8"/>
    <p:sldId id="511" r:id="rId9"/>
    <p:sldId id="567" r:id="rId10"/>
    <p:sldId id="569" r:id="rId11"/>
    <p:sldId id="613" r:id="rId12"/>
    <p:sldId id="614" r:id="rId13"/>
    <p:sldId id="615" r:id="rId14"/>
    <p:sldId id="630" r:id="rId15"/>
    <p:sldId id="629" r:id="rId16"/>
    <p:sldId id="618" r:id="rId17"/>
    <p:sldId id="619" r:id="rId18"/>
    <p:sldId id="621" r:id="rId19"/>
    <p:sldId id="622" r:id="rId20"/>
    <p:sldId id="623" r:id="rId21"/>
    <p:sldId id="624" r:id="rId22"/>
    <p:sldId id="625" r:id="rId23"/>
    <p:sldId id="627" r:id="rId24"/>
    <p:sldId id="628" r:id="rId25"/>
  </p:sldIdLst>
  <p:sldSz cx="9144000" cy="6858000" type="screen4x3"/>
  <p:notesSz cx="9926638" cy="6797675"/>
  <p:embeddedFontLst>
    <p:embeddedFont>
      <p:font typeface="HY견고딕" panose="02030600000101010101" pitchFamily="18" charset="-127"/>
      <p:regular r:id="rId28"/>
    </p:embeddedFont>
    <p:embeddedFont>
      <p:font typeface="HY울릉도B" panose="02030600000101010101" pitchFamily="18" charset="-127"/>
      <p:regular r:id="rId29"/>
    </p:embeddedFont>
    <p:embeddedFont>
      <p:font typeface="HY바다M" panose="02030600000101010101" pitchFamily="18" charset="-127"/>
      <p:regular r:id="rId30"/>
    </p:embeddedFont>
    <p:embeddedFont>
      <p:font typeface="맑은 고딕" panose="020B0503020000020004" pitchFamily="50" charset="-127"/>
      <p:regular r:id="rId31"/>
      <p:bold r:id="rId32"/>
    </p:embeddedFont>
    <p:embeddedFont>
      <p:font typeface="휴먼모음T" panose="02030504000101010101" pitchFamily="18" charset="-127"/>
      <p:regular r:id="rId33"/>
    </p:embeddedFont>
    <p:embeddedFont>
      <p:font typeface="HY헤드라인M" panose="02030600000101010101" pitchFamily="18" charset="-127"/>
      <p:regular r:id="rId34"/>
    </p:embeddedFont>
    <p:embeddedFont>
      <p:font typeface="HY울릉도M" panose="02030600000101010101" pitchFamily="18" charset="-127"/>
      <p:regular r:id="rId35"/>
    </p:embeddedFont>
    <p:embeddedFont>
      <p:font typeface="HY수평선B" panose="02030600000101010101" pitchFamily="18" charset="-127"/>
      <p:regular r:id="rId36"/>
    </p:embeddedFont>
  </p:embeddedFontLst>
  <p:defaultTextStyle>
    <a:defPPr>
      <a:defRPr lang="ko-KR"/>
    </a:defPPr>
    <a:lvl1pPr algn="l" rtl="0" fontAlgn="base" latinLnBrk="1">
      <a:spcBef>
        <a:spcPct val="0"/>
      </a:spcBef>
      <a:spcAft>
        <a:spcPct val="0"/>
      </a:spcAft>
      <a:defRPr kumimoji="1" sz="1100" kern="1200">
        <a:solidFill>
          <a:srgbClr val="FF0000"/>
        </a:solidFill>
        <a:latin typeface="HY울릉도M" pitchFamily="18" charset="-127"/>
        <a:ea typeface="HY울릉도M" pitchFamily="18" charset="-127"/>
        <a:cs typeface="+mn-cs"/>
      </a:defRPr>
    </a:lvl1pPr>
    <a:lvl2pPr marL="457200" algn="l" rtl="0" fontAlgn="base" latinLnBrk="1">
      <a:spcBef>
        <a:spcPct val="0"/>
      </a:spcBef>
      <a:spcAft>
        <a:spcPct val="0"/>
      </a:spcAft>
      <a:defRPr kumimoji="1" sz="1100" kern="1200">
        <a:solidFill>
          <a:srgbClr val="FF0000"/>
        </a:solidFill>
        <a:latin typeface="HY울릉도M" pitchFamily="18" charset="-127"/>
        <a:ea typeface="HY울릉도M" pitchFamily="18" charset="-127"/>
        <a:cs typeface="+mn-cs"/>
      </a:defRPr>
    </a:lvl2pPr>
    <a:lvl3pPr marL="914400" algn="l" rtl="0" fontAlgn="base" latinLnBrk="1">
      <a:spcBef>
        <a:spcPct val="0"/>
      </a:spcBef>
      <a:spcAft>
        <a:spcPct val="0"/>
      </a:spcAft>
      <a:defRPr kumimoji="1" sz="1100" kern="1200">
        <a:solidFill>
          <a:srgbClr val="FF0000"/>
        </a:solidFill>
        <a:latin typeface="HY울릉도M" pitchFamily="18" charset="-127"/>
        <a:ea typeface="HY울릉도M" pitchFamily="18" charset="-127"/>
        <a:cs typeface="+mn-cs"/>
      </a:defRPr>
    </a:lvl3pPr>
    <a:lvl4pPr marL="1371600" algn="l" rtl="0" fontAlgn="base" latinLnBrk="1">
      <a:spcBef>
        <a:spcPct val="0"/>
      </a:spcBef>
      <a:spcAft>
        <a:spcPct val="0"/>
      </a:spcAft>
      <a:defRPr kumimoji="1" sz="1100" kern="1200">
        <a:solidFill>
          <a:srgbClr val="FF0000"/>
        </a:solidFill>
        <a:latin typeface="HY울릉도M" pitchFamily="18" charset="-127"/>
        <a:ea typeface="HY울릉도M" pitchFamily="18" charset="-127"/>
        <a:cs typeface="+mn-cs"/>
      </a:defRPr>
    </a:lvl4pPr>
    <a:lvl5pPr marL="1828800" algn="l" rtl="0" fontAlgn="base" latinLnBrk="1">
      <a:spcBef>
        <a:spcPct val="0"/>
      </a:spcBef>
      <a:spcAft>
        <a:spcPct val="0"/>
      </a:spcAft>
      <a:defRPr kumimoji="1" sz="1100" kern="1200">
        <a:solidFill>
          <a:srgbClr val="FF0000"/>
        </a:solidFill>
        <a:latin typeface="HY울릉도M" pitchFamily="18" charset="-127"/>
        <a:ea typeface="HY울릉도M" pitchFamily="18" charset="-127"/>
        <a:cs typeface="+mn-cs"/>
      </a:defRPr>
    </a:lvl5pPr>
    <a:lvl6pPr marL="2286000" algn="l" defTabSz="914400" rtl="0" eaLnBrk="1" latinLnBrk="1" hangingPunct="1">
      <a:defRPr kumimoji="1" sz="1100" kern="1200">
        <a:solidFill>
          <a:srgbClr val="FF0000"/>
        </a:solidFill>
        <a:latin typeface="HY울릉도M" pitchFamily="18" charset="-127"/>
        <a:ea typeface="HY울릉도M" pitchFamily="18" charset="-127"/>
        <a:cs typeface="+mn-cs"/>
      </a:defRPr>
    </a:lvl6pPr>
    <a:lvl7pPr marL="2743200" algn="l" defTabSz="914400" rtl="0" eaLnBrk="1" latinLnBrk="1" hangingPunct="1">
      <a:defRPr kumimoji="1" sz="1100" kern="1200">
        <a:solidFill>
          <a:srgbClr val="FF0000"/>
        </a:solidFill>
        <a:latin typeface="HY울릉도M" pitchFamily="18" charset="-127"/>
        <a:ea typeface="HY울릉도M" pitchFamily="18" charset="-127"/>
        <a:cs typeface="+mn-cs"/>
      </a:defRPr>
    </a:lvl7pPr>
    <a:lvl8pPr marL="3200400" algn="l" defTabSz="914400" rtl="0" eaLnBrk="1" latinLnBrk="1" hangingPunct="1">
      <a:defRPr kumimoji="1" sz="1100" kern="1200">
        <a:solidFill>
          <a:srgbClr val="FF0000"/>
        </a:solidFill>
        <a:latin typeface="HY울릉도M" pitchFamily="18" charset="-127"/>
        <a:ea typeface="HY울릉도M" pitchFamily="18" charset="-127"/>
        <a:cs typeface="+mn-cs"/>
      </a:defRPr>
    </a:lvl8pPr>
    <a:lvl9pPr marL="3657600" algn="l" defTabSz="914400" rtl="0" eaLnBrk="1" latinLnBrk="1" hangingPunct="1">
      <a:defRPr kumimoji="1" sz="1100" kern="1200">
        <a:solidFill>
          <a:srgbClr val="FF0000"/>
        </a:solidFill>
        <a:latin typeface="HY울릉도M" pitchFamily="18" charset="-127"/>
        <a:ea typeface="HY울릉도M" pitchFamily="18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FF"/>
    <a:srgbClr val="0000CC"/>
    <a:srgbClr val="689897"/>
    <a:srgbClr val="6E794F"/>
    <a:srgbClr val="7E7B7F"/>
    <a:srgbClr val="7A8658"/>
    <a:srgbClr val="B03F0C"/>
    <a:srgbClr val="95373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보통 스타일 2 - 강조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보통 스타일 2 - 강조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9012ECD-51FC-41F1-AA8D-1B2483CD663E}" styleName="밝은 스타일 2 - 강조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밝은 스타일 1 - 강조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1FECB4D8-DB02-4DC6-A0A2-4F2EBAE1DC90}" styleName="보통 스타일 1 - 강조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보통 스타일 1 - 강조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8034E78-7F5D-4C2E-B375-FC64B27BC917}" styleName="어두운 스타일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03447BB-5D67-496B-8E87-E561075AD55C}" styleName="어두운 스타일 1 - 강조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0660B408-B3CF-4A94-85FC-2B1E0A45F4A2}" styleName="어두운 스타일 2 - 강조 1/강조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DF18680-E054-41AD-8BC1-D1AEF772440D}" styleName="보통 스타일 2 - 강조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ABFCF23-3B69-468F-B69F-88F6DE6A72F2}" styleName="보통 스타일 1 - 강조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F2DE63D5-997A-4646-A377-4702673A728D}" styleName="밝은 스타일 2 - 강조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44" autoAdjust="0"/>
    <p:restoredTop sz="96791" autoAdjust="0"/>
  </p:normalViewPr>
  <p:slideViewPr>
    <p:cSldViewPr>
      <p:cViewPr>
        <p:scale>
          <a:sx n="46" d="100"/>
          <a:sy n="46" d="100"/>
        </p:scale>
        <p:origin x="-1228" y="-408"/>
      </p:cViewPr>
      <p:guideLst>
        <p:guide orient="horz" pos="1008"/>
        <p:guide pos="192"/>
        <p:guide pos="5472"/>
      </p:guideLst>
    </p:cSldViewPr>
  </p:slideViewPr>
  <p:outlineViewPr>
    <p:cViewPr>
      <p:scale>
        <a:sx n="50" d="100"/>
        <a:sy n="50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4" d="100"/>
          <a:sy n="74" d="100"/>
        </p:scale>
        <p:origin x="-894" y="-102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9" Type="http://schemas.openxmlformats.org/officeDocument/2006/relationships/theme" Target="theme/theme1.xml"/><Relationship Id="rId21" Type="http://schemas.openxmlformats.org/officeDocument/2006/relationships/slide" Target="slides/slide17.xml"/><Relationship Id="rId34" Type="http://schemas.openxmlformats.org/officeDocument/2006/relationships/font" Target="fonts/font7.fntdata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font" Target="fonts/font6.fntdata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font" Target="fonts/font5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font" Target="fonts/font4.fntdata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emf"/><Relationship Id="rId2" Type="http://schemas.openxmlformats.org/officeDocument/2006/relationships/image" Target="../media/image48.png"/><Relationship Id="rId1" Type="http://schemas.openxmlformats.org/officeDocument/2006/relationships/image" Target="../media/image47.emf"/><Relationship Id="rId4" Type="http://schemas.openxmlformats.org/officeDocument/2006/relationships/image" Target="../media/image50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2" tIns="45656" rIns="91312" bIns="45656" numCol="1" anchor="t" anchorCtr="0" compatLnSpc="1">
            <a:prstTxWarp prst="textNoShape">
              <a:avLst/>
            </a:prstTxWarp>
          </a:bodyPr>
          <a:lstStyle>
            <a:lvl1pPr eaLnBrk="1" latinLnBrk="1" hangingPunct="1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513" y="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2" tIns="45656" rIns="91312" bIns="45656" numCol="1" anchor="t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970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795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2" tIns="45656" rIns="91312" bIns="45656" numCol="1" anchor="b" anchorCtr="0" compatLnSpc="1">
            <a:prstTxWarp prst="textNoShape">
              <a:avLst/>
            </a:prstTxWarp>
          </a:bodyPr>
          <a:lstStyle>
            <a:lvl1pPr eaLnBrk="1" latinLnBrk="1" hangingPunct="1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2970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513" y="6457950"/>
            <a:ext cx="4302125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312" tIns="45656" rIns="91312" bIns="45656" numCol="1" anchor="b" anchorCtr="0" compatLnSpc="1">
            <a:prstTxWarp prst="textNoShape">
              <a:avLst/>
            </a:prstTxWarp>
          </a:bodyPr>
          <a:lstStyle>
            <a:lvl1pPr algn="r" eaLnBrk="1" latinLnBrk="1" hangingPunct="1">
              <a:defRPr kumimoji="1" sz="1200">
                <a:solidFill>
                  <a:schemeClr val="tx1"/>
                </a:solidFill>
                <a:latin typeface="굴림" pitchFamily="50" charset="-127"/>
                <a:ea typeface="굴림" pitchFamily="50" charset="-127"/>
              </a:defRPr>
            </a:lvl1pPr>
          </a:lstStyle>
          <a:p>
            <a:pPr>
              <a:defRPr/>
            </a:pPr>
            <a:fld id="{29A54564-D015-4883-BD65-05ABEED0A01C}" type="slidenum">
              <a:rPr lang="en-US" altLang="ko-KR"/>
              <a:pPr>
                <a:defRPr/>
              </a:pPr>
              <a:t>‹#›</a:t>
            </a:fld>
            <a:endParaRPr lang="en-US" altLang="ko-KR"/>
          </a:p>
        </p:txBody>
      </p:sp>
    </p:spTree>
    <p:extLst>
      <p:ext uri="{BB962C8B-B14F-4D97-AF65-F5344CB8AC3E}">
        <p14:creationId xmlns:p14="http://schemas.microsoft.com/office/powerpoint/2010/main" val="41178665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02125" cy="339725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 eaLnBrk="0" latinLnBrk="0" hangingPunct="0">
              <a:defRPr kumimoji="0"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925" y="0"/>
            <a:ext cx="4302125" cy="339725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 eaLnBrk="0" latinLnBrk="0" hangingPunct="0">
              <a:defRPr kumimoji="0" sz="1200"/>
            </a:lvl1pPr>
          </a:lstStyle>
          <a:p>
            <a:pPr>
              <a:defRPr/>
            </a:pPr>
            <a:fld id="{37D8093B-DE93-44C3-B6A7-7C013003DF7C}" type="datetimeFigureOut">
              <a:rPr lang="ko-KR" altLang="en-US"/>
              <a:pPr>
                <a:defRPr/>
              </a:pPr>
              <a:t>2014-12-11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263900" y="511175"/>
            <a:ext cx="3398838" cy="25479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pPr lvl="0"/>
            <a:endParaRPr lang="ko-KR" altLang="en-US" noProof="0" smtClean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188" y="3228975"/>
            <a:ext cx="7942262" cy="3057525"/>
          </a:xfrm>
          <a:prstGeom prst="rect">
            <a:avLst/>
          </a:prstGeom>
        </p:spPr>
        <p:txBody>
          <a:bodyPr vert="horz" lIns="91312" tIns="45656" rIns="91312" bIns="45656" rtlCol="0">
            <a:normAutofit/>
          </a:bodyPr>
          <a:lstStyle/>
          <a:p>
            <a:pPr lvl="0"/>
            <a:r>
              <a:rPr lang="ko-KR" altLang="en-US" noProof="0" smtClean="0"/>
              <a:t>마스터 텍스트 스타일을 편집합니다</a:t>
            </a:r>
          </a:p>
          <a:p>
            <a:pPr lvl="1"/>
            <a:r>
              <a:rPr lang="ko-KR" altLang="en-US" noProof="0" smtClean="0"/>
              <a:t>둘째 수준</a:t>
            </a:r>
          </a:p>
          <a:p>
            <a:pPr lvl="2"/>
            <a:r>
              <a:rPr lang="ko-KR" altLang="en-US" noProof="0" smtClean="0"/>
              <a:t>셋째 수준</a:t>
            </a:r>
          </a:p>
          <a:p>
            <a:pPr lvl="3"/>
            <a:r>
              <a:rPr lang="ko-KR" altLang="en-US" noProof="0" smtClean="0"/>
              <a:t>넷째 수준</a:t>
            </a:r>
          </a:p>
          <a:p>
            <a:pPr lvl="4"/>
            <a:r>
              <a:rPr lang="ko-KR" altLang="en-US" noProof="0" smtClean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456363"/>
            <a:ext cx="4302125" cy="339725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 eaLnBrk="0" latinLnBrk="0" hangingPunct="0">
              <a:defRPr kumimoji="0" sz="1200"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925" y="6456363"/>
            <a:ext cx="4302125" cy="339725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 eaLnBrk="0" latinLnBrk="0" hangingPunct="0">
              <a:defRPr kumimoji="0" sz="1200"/>
            </a:lvl1pPr>
          </a:lstStyle>
          <a:p>
            <a:pPr>
              <a:defRPr/>
            </a:pPr>
            <a:fld id="{7CCACC93-475E-416D-AB73-EE6C18EA2721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27841028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latinLnBrk="1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>
              <a:ea typeface="굴림" pitchFamily="50" charset="-127"/>
            </a:endParaRPr>
          </a:p>
        </p:txBody>
      </p:sp>
      <p:sp>
        <p:nvSpPr>
          <p:cNvPr id="297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8CC4DB4-0613-4073-BF8A-DC22E3A184C9}" type="slidenum">
              <a:rPr lang="ko-KR" altLang="en-US" smtClean="0"/>
              <a:pPr/>
              <a:t>1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27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64C9450-A3EE-4C04-8429-1C66448ECC8D}" type="slidenum">
              <a:rPr lang="ko-KR" altLang="en-US" smtClean="0"/>
              <a:pPr/>
              <a:t>2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9883DA-62FD-40BF-82F4-024CA1519A9E}" type="slidenum">
              <a:rPr lang="en-US" altLang="ko-KR" smtClean="0"/>
              <a:pPr/>
              <a:t>3</a:t>
            </a:fld>
            <a:endParaRPr lang="en-US" altLang="ko-KR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27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64C9450-A3EE-4C04-8429-1C66448ECC8D}" type="slidenum">
              <a:rPr lang="ko-KR" altLang="en-US" smtClean="0"/>
              <a:pPr/>
              <a:t>5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482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3AE4209-1C89-49A6-8EAB-2AEC712C1A78}" type="slidenum">
              <a:rPr lang="ko-KR" altLang="en-US" smtClean="0"/>
              <a:pPr/>
              <a:t>6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6AC00D-1E86-4983-8B43-58D6C9EEBC84}" type="slidenum">
              <a:rPr lang="ko-KR" altLang="en-US" smtClean="0"/>
              <a:pPr/>
              <a:t>7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6AC00D-1E86-4983-8B43-58D6C9EEBC84}" type="slidenum">
              <a:rPr lang="ko-KR" altLang="en-US" smtClean="0"/>
              <a:pPr/>
              <a:t>8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5844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F6AC00D-1E86-4983-8B43-58D6C9EEBC84}" type="slidenum">
              <a:rPr lang="ko-KR" altLang="en-US" smtClean="0"/>
              <a:pPr/>
              <a:t>9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BD8A6835-5AB0-488D-9116-AFF5A4F248CA}" type="slidenum">
              <a:rPr lang="en-US" altLang="ko-KR" smtClean="0"/>
              <a:pPr/>
              <a:t>16</a:t>
            </a:fld>
            <a:endParaRPr lang="en-US" altLang="ko-KR" smtClean="0"/>
          </a:p>
        </p:txBody>
      </p:sp>
      <p:sp>
        <p:nvSpPr>
          <p:cNvPr id="266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8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/>
          </a:p>
        </p:txBody>
      </p:sp>
      <p:sp>
        <p:nvSpPr>
          <p:cNvPr id="32772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64C9450-A3EE-4C04-8429-1C66448ECC8D}" type="slidenum">
              <a:rPr lang="ko-KR" altLang="en-US" smtClean="0"/>
              <a:pPr/>
              <a:t>18</a:t>
            </a:fld>
            <a:endParaRPr lang="ko-KR" alt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D9883DA-62FD-40BF-82F4-024CA1519A9E}" type="slidenum">
              <a:rPr lang="en-US" altLang="ko-KR" smtClean="0"/>
              <a:pPr/>
              <a:t>20</a:t>
            </a:fld>
            <a:endParaRPr lang="en-US" altLang="ko-KR" smtClean="0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ko-KR" altLang="ko-KR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슬라이드 이미지 개체 틀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슬라이드 노트 개체 틀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ko-KR" altLang="en-US" smtClean="0">
              <a:ea typeface="굴림" pitchFamily="50" charset="-127"/>
            </a:endParaRPr>
          </a:p>
        </p:txBody>
      </p:sp>
      <p:sp>
        <p:nvSpPr>
          <p:cNvPr id="29700" name="슬라이드 번호 개체 틀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8CC4DB4-0613-4073-BF8A-DC22E3A184C9}" type="slidenum">
              <a:rPr lang="ko-KR" altLang="en-US" smtClean="0"/>
              <a:pPr/>
              <a:t>21</a:t>
            </a:fld>
            <a:endParaRPr lang="ko-KR" alt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9888" y="182563"/>
            <a:ext cx="8316912" cy="554037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29375"/>
            <a:ext cx="2133600" cy="2921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29375"/>
            <a:ext cx="2895600" cy="2921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69125" y="6429375"/>
            <a:ext cx="1717675" cy="2921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C00AE-DBF5-493F-B953-8D9F10A1DBF8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67F835-8F78-4158-9F37-2E567B64BEF3}" type="datetimeFigureOut">
              <a:rPr lang="ko-KR" altLang="en-US"/>
              <a:pPr>
                <a:defRPr/>
              </a:pPr>
              <a:t>2014-12-11</a:t>
            </a:fld>
            <a:endParaRPr lang="ko-KR" altLang="en-US"/>
          </a:p>
        </p:txBody>
      </p:sp>
      <p:sp>
        <p:nvSpPr>
          <p:cNvPr id="3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ko-KR" altLang="en-US"/>
          </a:p>
        </p:txBody>
      </p:sp>
      <p:sp>
        <p:nvSpPr>
          <p:cNvPr id="4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89C3CD-A7B4-489B-AEE3-4CF31A137C74}" type="slidenum">
              <a:rPr lang="ko-KR" altLang="en-US"/>
              <a:pPr>
                <a:defRPr/>
              </a:pPr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17147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9888" y="182563"/>
            <a:ext cx="8316912" cy="554037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29375"/>
            <a:ext cx="2133600" cy="2921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29375"/>
            <a:ext cx="2895600" cy="2921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69125" y="6429375"/>
            <a:ext cx="1717675" cy="2921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C00AE-DBF5-493F-B953-8D9F10A1DBF8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2258652662"/>
      </p:ext>
    </p:extLst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086080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30594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2_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369888" y="182563"/>
            <a:ext cx="8316912" cy="554037"/>
          </a:xfrm>
          <a:prstGeom prst="rect">
            <a:avLst/>
          </a:prstGeo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429375"/>
            <a:ext cx="2133600" cy="2921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429375"/>
            <a:ext cx="2895600" cy="2921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ko-KR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969125" y="6429375"/>
            <a:ext cx="1717675" cy="2921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5C00AE-DBF5-493F-B953-8D9F10A1DBF8}" type="slidenum">
              <a:rPr lang="en-US" altLang="ko-KR"/>
              <a:pPr>
                <a:defRPr/>
              </a:pPr>
              <a:t>‹#›</a:t>
            </a:fld>
            <a:endParaRPr lang="en-US" altLang="ko-KR" dirty="0"/>
          </a:p>
        </p:txBody>
      </p:sp>
    </p:spTree>
    <p:extLst>
      <p:ext uri="{BB962C8B-B14F-4D97-AF65-F5344CB8AC3E}">
        <p14:creationId xmlns:p14="http://schemas.microsoft.com/office/powerpoint/2010/main" val="382353818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4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3.xml"/><Relationship Id="rId5" Type="http://schemas.openxmlformats.org/officeDocument/2006/relationships/slideLayout" Target="../slideLayouts/slideLayout7.xml"/><Relationship Id="rId10" Type="http://schemas.openxmlformats.org/officeDocument/2006/relationships/slideLayout" Target="../slideLayouts/slideLayout1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그림 1" descr="공단내지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extBox 2"/>
          <p:cNvSpPr txBox="1">
            <a:spLocks noChangeArrowheads="1"/>
          </p:cNvSpPr>
          <p:nvPr/>
        </p:nvSpPr>
        <p:spPr bwMode="auto">
          <a:xfrm>
            <a:off x="5857875" y="71438"/>
            <a:ext cx="928688" cy="5842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defRPr/>
            </a:pPr>
            <a:r>
              <a:rPr lang="en-US" altLang="ko-KR" sz="8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National</a:t>
            </a:r>
          </a:p>
          <a:p>
            <a:pPr eaLnBrk="1" hangingPunct="1">
              <a:defRPr/>
            </a:pPr>
            <a:r>
              <a:rPr lang="en-US" altLang="ko-KR" sz="8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Health</a:t>
            </a:r>
          </a:p>
          <a:p>
            <a:pPr eaLnBrk="1" hangingPunct="1">
              <a:defRPr/>
            </a:pPr>
            <a:r>
              <a:rPr lang="en-US" altLang="ko-KR" sz="8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Insurance</a:t>
            </a:r>
          </a:p>
          <a:p>
            <a:pPr eaLnBrk="1" hangingPunct="1">
              <a:defRPr/>
            </a:pPr>
            <a:r>
              <a:rPr lang="en-US" altLang="ko-KR" sz="80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Service</a:t>
            </a:r>
            <a:endParaRPr lang="ko-KR" altLang="en-US" sz="80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560388"/>
            <a:ext cx="1974850" cy="268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ko-KR" altLang="en-US" sz="1150" dirty="0">
                <a:solidFill>
                  <a:schemeClr val="bg1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비정상을 정상으로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4500" y="65088"/>
            <a:ext cx="9398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6891" r:id="rId1"/>
    <p:sldLayoutId id="2147486905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6892" r:id="rId1"/>
    <p:sldLayoutId id="2147486893" r:id="rId2"/>
    <p:sldLayoutId id="2147486894" r:id="rId3"/>
    <p:sldLayoutId id="2147486895" r:id="rId4"/>
    <p:sldLayoutId id="2147486896" r:id="rId5"/>
    <p:sldLayoutId id="2147486897" r:id="rId6"/>
    <p:sldLayoutId id="2147486898" r:id="rId7"/>
    <p:sldLayoutId id="2147486899" r:id="rId8"/>
    <p:sldLayoutId id="2147486900" r:id="rId9"/>
    <p:sldLayoutId id="2147486901" r:id="rId10"/>
    <p:sldLayoutId id="2147486902" r:id="rId11"/>
    <p:sldLayoutId id="2147486906" r:id="rId1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그림 1" descr="공단내지.jpg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extBox 2"/>
          <p:cNvSpPr txBox="1">
            <a:spLocks noChangeArrowheads="1"/>
          </p:cNvSpPr>
          <p:nvPr/>
        </p:nvSpPr>
        <p:spPr bwMode="auto">
          <a:xfrm>
            <a:off x="5857875" y="71438"/>
            <a:ext cx="928688" cy="5842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defRPr/>
            </a:pPr>
            <a:r>
              <a:rPr lang="en-US" altLang="ko-KR" sz="80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National</a:t>
            </a:r>
          </a:p>
          <a:p>
            <a:pPr eaLnBrk="1" hangingPunct="1">
              <a:defRPr/>
            </a:pPr>
            <a:r>
              <a:rPr lang="en-US" altLang="ko-KR" sz="80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Health</a:t>
            </a:r>
          </a:p>
          <a:p>
            <a:pPr eaLnBrk="1" hangingPunct="1">
              <a:defRPr/>
            </a:pPr>
            <a:r>
              <a:rPr lang="en-US" altLang="ko-KR" sz="80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Insurance</a:t>
            </a:r>
          </a:p>
          <a:p>
            <a:pPr eaLnBrk="1" hangingPunct="1">
              <a:defRPr/>
            </a:pPr>
            <a:r>
              <a:rPr lang="en-US" altLang="ko-KR" sz="80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Service</a:t>
            </a:r>
            <a:endParaRPr lang="ko-KR" altLang="en-US" sz="80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560388"/>
            <a:ext cx="1974850" cy="268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ko-KR" altLang="en-US" sz="1150" dirty="0">
                <a:solidFill>
                  <a:prstClr val="white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비정상을 정상으로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794500" y="65088"/>
            <a:ext cx="9398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21559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908" r:id="rId1"/>
    <p:sldLayoutId id="2147486909" r:id="rId2"/>
    <p:sldLayoutId id="2147486910" r:id="rId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그림 1" descr="공단내지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TextBox 2"/>
          <p:cNvSpPr txBox="1">
            <a:spLocks noChangeArrowheads="1"/>
          </p:cNvSpPr>
          <p:nvPr/>
        </p:nvSpPr>
        <p:spPr bwMode="auto">
          <a:xfrm>
            <a:off x="5857875" y="71438"/>
            <a:ext cx="928688" cy="58420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defRPr/>
            </a:pPr>
            <a:r>
              <a:rPr lang="en-US" altLang="ko-KR" sz="80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National</a:t>
            </a:r>
          </a:p>
          <a:p>
            <a:pPr eaLnBrk="1" hangingPunct="1">
              <a:defRPr/>
            </a:pPr>
            <a:r>
              <a:rPr lang="en-US" altLang="ko-KR" sz="80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Health</a:t>
            </a:r>
          </a:p>
          <a:p>
            <a:pPr eaLnBrk="1" hangingPunct="1">
              <a:defRPr/>
            </a:pPr>
            <a:r>
              <a:rPr lang="en-US" altLang="ko-KR" sz="80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Insurance</a:t>
            </a:r>
          </a:p>
          <a:p>
            <a:pPr eaLnBrk="1" hangingPunct="1">
              <a:defRPr/>
            </a:pPr>
            <a:r>
              <a:rPr lang="en-US" altLang="ko-KR" sz="800" smtClean="0">
                <a:solidFill>
                  <a:prstClr val="white"/>
                </a:solidFill>
                <a:latin typeface="Arial" pitchFamily="34" charset="0"/>
                <a:cs typeface="Arial" pitchFamily="34" charset="0"/>
              </a:rPr>
              <a:t>Service</a:t>
            </a:r>
            <a:endParaRPr lang="ko-KR" altLang="en-US" sz="800" smtClean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0" y="560388"/>
            <a:ext cx="1974850" cy="26828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ko-KR" altLang="en-US" sz="1150" dirty="0">
                <a:solidFill>
                  <a:prstClr val="white"/>
                </a:solidFill>
                <a:latin typeface="HY바다M" panose="02030600000101010101" pitchFamily="18" charset="-127"/>
                <a:ea typeface="HY바다M" panose="02030600000101010101" pitchFamily="18" charset="-127"/>
              </a:rPr>
              <a:t>비정상을 정상으로</a:t>
            </a:r>
          </a:p>
        </p:txBody>
      </p:sp>
      <p:pic>
        <p:nvPicPr>
          <p:cNvPr id="4101" name="Picture 5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794500" y="65088"/>
            <a:ext cx="939800" cy="746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027511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6912" r:id="rId1"/>
    <p:sldLayoutId id="2147486913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latinLnBrk="1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2pPr>
      <a:lvl3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3pPr>
      <a:lvl4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4pPr>
      <a:lvl5pPr algn="ctr" rtl="0" eaLnBrk="0" fontAlgn="base" latinLnBrk="1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5pPr>
      <a:lvl6pPr marL="4572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6pPr>
      <a:lvl7pPr marL="9144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7pPr>
      <a:lvl8pPr marL="13716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8pPr>
      <a:lvl9pPr marL="1828800" algn="ctr" rtl="0" fontAlgn="base" latinLnBrk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맑은 고딕" pitchFamily="50" charset="-127"/>
          <a:ea typeface="맑은 고딕" pitchFamily="50" charset="-127"/>
        </a:defRPr>
      </a:lvl9pPr>
    </p:titleStyle>
    <p:bodyStyle>
      <a:lvl1pPr marL="342900" indent="-3429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latinLnBrk="1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6.jpe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9.gif"/><Relationship Id="rId5" Type="http://schemas.openxmlformats.org/officeDocument/2006/relationships/image" Target="../media/image28.jpe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jpe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12" Type="http://schemas.openxmlformats.org/officeDocument/2006/relationships/image" Target="../media/image40.jpeg"/><Relationship Id="rId17" Type="http://schemas.openxmlformats.org/officeDocument/2006/relationships/image" Target="../media/image45.png"/><Relationship Id="rId2" Type="http://schemas.openxmlformats.org/officeDocument/2006/relationships/image" Target="../media/image30.png"/><Relationship Id="rId16" Type="http://schemas.openxmlformats.org/officeDocument/2006/relationships/image" Target="../media/image44.pn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34.gif"/><Relationship Id="rId11" Type="http://schemas.openxmlformats.org/officeDocument/2006/relationships/image" Target="../media/image39.jpe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10" Type="http://schemas.openxmlformats.org/officeDocument/2006/relationships/image" Target="../media/image38.jpeg"/><Relationship Id="rId4" Type="http://schemas.openxmlformats.org/officeDocument/2006/relationships/image" Target="../media/image32.png"/><Relationship Id="rId9" Type="http://schemas.openxmlformats.org/officeDocument/2006/relationships/image" Target="../media/image37.jpeg"/><Relationship Id="rId14" Type="http://schemas.openxmlformats.org/officeDocument/2006/relationships/image" Target="../media/image4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5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13" Type="http://schemas.openxmlformats.org/officeDocument/2006/relationships/oleObject" Target="../embeddings/Microsoft_Excel_97-2003_Worksheet4.xls"/><Relationship Id="rId3" Type="http://schemas.openxmlformats.org/officeDocument/2006/relationships/oleObject" Target="../embeddings/oleObject1.bin"/><Relationship Id="rId7" Type="http://schemas.openxmlformats.org/officeDocument/2006/relationships/oleObject" Target="../embeddings/Microsoft_Excel_97-2003_Worksheet2.xls"/><Relationship Id="rId12" Type="http://schemas.openxmlformats.org/officeDocument/2006/relationships/oleObject" Target="../embeddings/oleObject4.bin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11" Type="http://schemas.openxmlformats.org/officeDocument/2006/relationships/image" Target="../media/image49.emf"/><Relationship Id="rId5" Type="http://schemas.openxmlformats.org/officeDocument/2006/relationships/image" Target="../media/image47.emf"/><Relationship Id="rId10" Type="http://schemas.openxmlformats.org/officeDocument/2006/relationships/oleObject" Target="../embeddings/Microsoft_Excel_97-2003_Worksheet3.xls"/><Relationship Id="rId4" Type="http://schemas.openxmlformats.org/officeDocument/2006/relationships/oleObject" Target="../embeddings/Microsoft_Excel_97-2003_Worksheet1.xls"/><Relationship Id="rId9" Type="http://schemas.openxmlformats.org/officeDocument/2006/relationships/oleObject" Target="../embeddings/oleObject3.bin"/><Relationship Id="rId14" Type="http://schemas.openxmlformats.org/officeDocument/2006/relationships/image" Target="../media/image5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53.jpeg"/><Relationship Id="rId4" Type="http://schemas.openxmlformats.org/officeDocument/2006/relationships/image" Target="../media/image5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9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7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6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20000"/>
                <a:lumOff val="80000"/>
              </a:schemeClr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그림 7" descr="201408 27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-32" y="0"/>
            <a:ext cx="9144032" cy="5429264"/>
          </a:xfrm>
          <a:prstGeom prst="rect">
            <a:avLst/>
          </a:prstGeom>
        </p:spPr>
      </p:pic>
      <p:sp>
        <p:nvSpPr>
          <p:cNvPr id="14" name="직사각형 13"/>
          <p:cNvSpPr/>
          <p:nvPr/>
        </p:nvSpPr>
        <p:spPr>
          <a:xfrm>
            <a:off x="0" y="5429264"/>
            <a:ext cx="9144000" cy="14287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-7058025" y="79375"/>
            <a:ext cx="7021512" cy="6777038"/>
          </a:xfrm>
          <a:prstGeom prst="ellipse">
            <a:avLst/>
          </a:prstGeom>
          <a:gradFill rotWithShape="1">
            <a:gsLst>
              <a:gs pos="0">
                <a:srgbClr val="FFFF00">
                  <a:alpha val="82999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0" y="1428736"/>
            <a:ext cx="9144000" cy="120032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o-KR" altLang="en-US" sz="2800" b="1" spc="50" dirty="0" smtClean="0">
                <a:ln w="11430"/>
                <a:solidFill>
                  <a:schemeClr val="tx2">
                    <a:lumMod val="75000"/>
                  </a:schemeClr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수평선B" pitchFamily="18" charset="-127"/>
                <a:ea typeface="HY수평선B" pitchFamily="18" charset="-127"/>
              </a:rPr>
              <a:t>주민 밀착형 홍보로</a:t>
            </a:r>
            <a:endParaRPr lang="en-US" altLang="ko-KR" sz="2800" b="1" spc="50" dirty="0" smtClean="0">
              <a:ln w="11430"/>
              <a:solidFill>
                <a:schemeClr val="tx2">
                  <a:lumMod val="75000"/>
                </a:scheme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  <a:p>
            <a:pPr algn="ctr">
              <a:defRPr/>
            </a:pPr>
            <a:r>
              <a:rPr lang="ko-KR" altLang="en-US" sz="44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ko-KR" altLang="en-US" sz="4000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건강지킴이 </a:t>
            </a:r>
            <a:r>
              <a:rPr lang="ko-KR" altLang="en-US" sz="4000" b="1" spc="50" dirty="0" smtClean="0">
                <a:ln w="11430"/>
                <a:solidFill>
                  <a:srgbClr val="00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달리 </a:t>
            </a:r>
            <a:r>
              <a:rPr lang="en-US" altLang="ko-KR" sz="4000" b="1" spc="50" dirty="0" smtClean="0">
                <a:ln w="11430"/>
                <a:solidFill>
                  <a:srgbClr val="00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go~ </a:t>
            </a:r>
            <a:r>
              <a:rPr lang="ko-KR" altLang="en-US" sz="4000" b="1" spc="50" dirty="0" smtClean="0">
                <a:ln w="11430"/>
                <a:solidFill>
                  <a:srgbClr val="00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달리 </a:t>
            </a:r>
            <a:r>
              <a:rPr lang="en-US" altLang="ko-KR" sz="4000" b="1" spc="50" smtClean="0">
                <a:ln w="11430"/>
                <a:solidFill>
                  <a:srgbClr val="00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go~</a:t>
            </a:r>
            <a:endParaRPr lang="en-US" altLang="ko-KR" sz="4000" b="1" spc="50" dirty="0">
              <a:ln w="11430"/>
              <a:solidFill>
                <a:srgbClr val="0066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223" name="TextBox 1"/>
          <p:cNvSpPr txBox="1">
            <a:spLocks noChangeArrowheads="1"/>
          </p:cNvSpPr>
          <p:nvPr/>
        </p:nvSpPr>
        <p:spPr bwMode="auto">
          <a:xfrm>
            <a:off x="4500562" y="6080147"/>
            <a:ext cx="24479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500" dirty="0">
                <a:solidFill>
                  <a:schemeClr val="bg1"/>
                </a:solidFill>
                <a:latin typeface="HY헤드라인M" pitchFamily="18" charset="-127"/>
              </a:rPr>
              <a:t>  </a:t>
            </a:r>
            <a:r>
              <a:rPr lang="ko-KR" altLang="en-US" sz="2500" dirty="0">
                <a:solidFill>
                  <a:schemeClr val="bg1">
                    <a:lumMod val="75000"/>
                  </a:schemeClr>
                </a:solidFill>
                <a:latin typeface="HY헤드라인M" pitchFamily="18" charset="-127"/>
              </a:rPr>
              <a:t>부산지역본부</a:t>
            </a:r>
          </a:p>
        </p:txBody>
      </p:sp>
      <p:pic>
        <p:nvPicPr>
          <p:cNvPr id="15" name="Picture 5" descr="C:\Documents and Settings\사용자\바탕 화면\무제-6.gif"/>
          <p:cNvPicPr>
            <a:picLocks noChangeAspect="1" noChangeArrowheads="1"/>
          </p:cNvPicPr>
          <p:nvPr/>
        </p:nvPicPr>
        <p:blipFill>
          <a:blip r:embed="rId5" cstate="print"/>
          <a:srcRect l="57246" t="54709" r="-4391" b="3639"/>
          <a:stretch>
            <a:fillRect/>
          </a:stretch>
        </p:blipFill>
        <p:spPr bwMode="auto">
          <a:xfrm>
            <a:off x="2071670" y="5429264"/>
            <a:ext cx="3099843" cy="1108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048"/>
    </mc:Choice>
    <mc:Fallback>
      <p:transition spd="slow" advTm="6704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그림 15" descr="nhic2009-36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33345" y="285728"/>
            <a:ext cx="8477309" cy="63579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1928794" y="2500307"/>
            <a:ext cx="1785950" cy="19288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0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목차</a:t>
            </a:r>
            <a:endParaRPr lang="en-US" altLang="ko-KR" sz="300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692525" y="2500306"/>
            <a:ext cx="3451243" cy="1914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1438" y="4413250"/>
            <a:ext cx="8999537" cy="36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357158" y="2500306"/>
            <a:ext cx="8999537" cy="34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 rot="5400000">
            <a:off x="-1293019" y="3507582"/>
            <a:ext cx="6480175" cy="36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 rot="5400000">
            <a:off x="420681" y="3436915"/>
            <a:ext cx="6480175" cy="34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 rot="5400000">
            <a:off x="2193131" y="3507582"/>
            <a:ext cx="6480175" cy="36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 rot="5400000">
            <a:off x="3943350" y="3508375"/>
            <a:ext cx="6480175" cy="34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8" name="TextBox 15"/>
          <p:cNvSpPr txBox="1">
            <a:spLocks noChangeArrowheads="1"/>
          </p:cNvSpPr>
          <p:nvPr/>
        </p:nvSpPr>
        <p:spPr bwMode="auto">
          <a:xfrm>
            <a:off x="3643306" y="2376912"/>
            <a:ext cx="3533775" cy="212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200" b="1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일반현황</a:t>
            </a:r>
            <a:endParaRPr lang="en-US" altLang="ko-KR" sz="2200" b="1" dirty="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200" b="1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추진내용</a:t>
            </a:r>
            <a:endParaRPr lang="en-US" altLang="ko-KR" sz="2200" b="1" dirty="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200" b="1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추진성과</a:t>
            </a:r>
            <a:endParaRPr lang="en-US" altLang="ko-KR" sz="2200" b="1" dirty="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514350" indent="-514350">
              <a:lnSpc>
                <a:spcPct val="150000"/>
              </a:lnSpc>
              <a:buAutoNum type="arabicPeriod"/>
            </a:pPr>
            <a:r>
              <a:rPr lang="ko-KR" altLang="en-US" sz="2200" b="1" dirty="0" err="1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향추추진계획</a:t>
            </a:r>
            <a:endParaRPr lang="ko-KR" altLang="en-US" sz="2200" b="1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</p:spTree>
  </p:cSld>
  <p:clrMapOvr>
    <a:masterClrMapping/>
  </p:clrMapOvr>
  <p:transition advTm="4704">
    <p:zo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7" name="직선 연결선 66"/>
          <p:cNvCxnSpPr/>
          <p:nvPr/>
        </p:nvCxnSpPr>
        <p:spPr>
          <a:xfrm flipV="1">
            <a:off x="7939088" y="5173663"/>
            <a:ext cx="0" cy="91281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267" name="그림 57" descr="한국지도_007.pn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78550" y="1773238"/>
            <a:ext cx="2786063" cy="471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20" descr="금속-징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97888" y="4608513"/>
            <a:ext cx="252412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69" name="Line 21"/>
          <p:cNvSpPr>
            <a:spLocks noChangeShapeType="1"/>
          </p:cNvSpPr>
          <p:nvPr/>
        </p:nvSpPr>
        <p:spPr bwMode="auto">
          <a:xfrm rot="5400000">
            <a:off x="7508082" y="4326731"/>
            <a:ext cx="0" cy="1258887"/>
          </a:xfrm>
          <a:prstGeom prst="line">
            <a:avLst/>
          </a:prstGeom>
          <a:noFill/>
          <a:ln w="19050">
            <a:solidFill>
              <a:srgbClr val="003A39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1270" name="Picture 22" descr="금속-징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800975" y="5065713"/>
            <a:ext cx="252413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71" name="Oval 1247"/>
          <p:cNvSpPr>
            <a:spLocks noChangeArrowheads="1"/>
          </p:cNvSpPr>
          <p:nvPr/>
        </p:nvSpPr>
        <p:spPr bwMode="auto">
          <a:xfrm>
            <a:off x="7453313" y="4191000"/>
            <a:ext cx="1439862" cy="1439863"/>
          </a:xfrm>
          <a:prstGeom prst="ellipse">
            <a:avLst/>
          </a:prstGeom>
          <a:noFill/>
          <a:ln w="28575">
            <a:solidFill>
              <a:srgbClr val="FF66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>
              <a:solidFill>
                <a:srgbClr val="66FFFF"/>
              </a:solidFill>
            </a:endParaRPr>
          </a:p>
        </p:txBody>
      </p:sp>
      <p:sp>
        <p:nvSpPr>
          <p:cNvPr id="106" name="Rectangle 132"/>
          <p:cNvSpPr>
            <a:spLocks noChangeArrowheads="1"/>
          </p:cNvSpPr>
          <p:nvPr/>
        </p:nvSpPr>
        <p:spPr bwMode="auto">
          <a:xfrm>
            <a:off x="0" y="1843088"/>
            <a:ext cx="6804025" cy="1873250"/>
          </a:xfrm>
          <a:prstGeom prst="rect">
            <a:avLst/>
          </a:prstGeom>
          <a:gradFill rotWithShape="1">
            <a:gsLst>
              <a:gs pos="0">
                <a:schemeClr val="bg1"/>
              </a:gs>
              <a:gs pos="100000">
                <a:schemeClr val="bg1">
                  <a:gamma/>
                  <a:shade val="46275"/>
                  <a:invGamma/>
                  <a:alpha val="0"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ko-KR" altLang="en-US">
              <a:latin typeface="Arial" pitchFamily="34" charset="0"/>
            </a:endParaRPr>
          </a:p>
        </p:txBody>
      </p:sp>
      <p:pic>
        <p:nvPicPr>
          <p:cNvPr id="11273" name="Picture 137" descr="61"/>
          <p:cNvPicPr>
            <a:picLocks noChangeAspect="1" noChangeArrowheads="1"/>
          </p:cNvPicPr>
          <p:nvPr/>
        </p:nvPicPr>
        <p:blipFill>
          <a:blip r:embed="rId5" cstate="print"/>
          <a:srcRect l="33316" t="-18752"/>
          <a:stretch>
            <a:fillRect/>
          </a:stretch>
        </p:blipFill>
        <p:spPr bwMode="auto">
          <a:xfrm>
            <a:off x="0" y="4000504"/>
            <a:ext cx="6097588" cy="90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74" name="Picture 138" descr="61"/>
          <p:cNvPicPr>
            <a:picLocks noChangeAspect="1" noChangeArrowheads="1"/>
          </p:cNvPicPr>
          <p:nvPr/>
        </p:nvPicPr>
        <p:blipFill>
          <a:blip r:embed="rId5" cstate="print"/>
          <a:srcRect l="33316" t="-37503"/>
          <a:stretch>
            <a:fillRect/>
          </a:stretch>
        </p:blipFill>
        <p:spPr bwMode="auto">
          <a:xfrm>
            <a:off x="20638" y="1884363"/>
            <a:ext cx="6097587" cy="10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275" name="Group 18"/>
          <p:cNvGrpSpPr>
            <a:grpSpLocks/>
          </p:cNvGrpSpPr>
          <p:nvPr/>
        </p:nvGrpSpPr>
        <p:grpSpPr bwMode="auto">
          <a:xfrm>
            <a:off x="4381500" y="2060575"/>
            <a:ext cx="1198563" cy="1195388"/>
            <a:chOff x="4490" y="1019"/>
            <a:chExt cx="771" cy="771"/>
          </a:xfrm>
        </p:grpSpPr>
        <p:sp>
          <p:nvSpPr>
            <p:cNvPr id="11350" name="Oval 19"/>
            <p:cNvSpPr>
              <a:spLocks noChangeArrowheads="1"/>
            </p:cNvSpPr>
            <p:nvPr/>
          </p:nvSpPr>
          <p:spPr bwMode="auto">
            <a:xfrm>
              <a:off x="4490" y="1019"/>
              <a:ext cx="771" cy="771"/>
            </a:xfrm>
            <a:prstGeom prst="ellipse">
              <a:avLst/>
            </a:prstGeom>
            <a:solidFill>
              <a:srgbClr val="FF3300"/>
            </a:solidFill>
            <a:ln w="12700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8279" name="Oval 20"/>
            <p:cNvSpPr>
              <a:spLocks noChangeArrowheads="1"/>
            </p:cNvSpPr>
            <p:nvPr/>
          </p:nvSpPr>
          <p:spPr bwMode="auto">
            <a:xfrm>
              <a:off x="4557" y="1088"/>
              <a:ext cx="631" cy="638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3E3E3"/>
                </a:gs>
              </a:gsLst>
              <a:lin ang="2700000" scaled="1"/>
            </a:gradFill>
            <a:ln w="127000" algn="ctr">
              <a:noFill/>
              <a:round/>
              <a:headEnd/>
              <a:tailEnd/>
            </a:ln>
            <a:effectLst>
              <a:outerShdw dist="12700" dir="54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1276" name="Rectangle 21"/>
          <p:cNvSpPr>
            <a:spLocks noChangeArrowheads="1"/>
          </p:cNvSpPr>
          <p:nvPr/>
        </p:nvSpPr>
        <p:spPr bwMode="auto">
          <a:xfrm>
            <a:off x="4451350" y="2333625"/>
            <a:ext cx="1057275" cy="6159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ko-KR" altLang="en-US" sz="17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부산</a:t>
            </a:r>
            <a:endParaRPr lang="en-US" altLang="ko-KR" sz="170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17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지역본부</a:t>
            </a:r>
          </a:p>
        </p:txBody>
      </p:sp>
      <p:grpSp>
        <p:nvGrpSpPr>
          <p:cNvPr id="11277" name="그룹 79"/>
          <p:cNvGrpSpPr>
            <a:grpSpLocks/>
          </p:cNvGrpSpPr>
          <p:nvPr/>
        </p:nvGrpSpPr>
        <p:grpSpPr bwMode="auto">
          <a:xfrm>
            <a:off x="2935288" y="2225675"/>
            <a:ext cx="985837" cy="984250"/>
            <a:chOff x="6275388" y="2289175"/>
            <a:chExt cx="1038225" cy="1035050"/>
          </a:xfrm>
        </p:grpSpPr>
        <p:sp>
          <p:nvSpPr>
            <p:cNvPr id="11348" name="Oval 24"/>
            <p:cNvSpPr>
              <a:spLocks noChangeArrowheads="1"/>
            </p:cNvSpPr>
            <p:nvPr/>
          </p:nvSpPr>
          <p:spPr bwMode="auto">
            <a:xfrm>
              <a:off x="6275388" y="2289175"/>
              <a:ext cx="1038225" cy="1035050"/>
            </a:xfrm>
            <a:prstGeom prst="ellipse">
              <a:avLst/>
            </a:prstGeom>
            <a:solidFill>
              <a:schemeClr val="tx2"/>
            </a:solidFill>
            <a:ln w="12700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8277" name="Oval 25"/>
            <p:cNvSpPr>
              <a:spLocks noChangeArrowheads="1"/>
            </p:cNvSpPr>
            <p:nvPr/>
          </p:nvSpPr>
          <p:spPr bwMode="auto">
            <a:xfrm>
              <a:off x="6365668" y="2380994"/>
              <a:ext cx="854320" cy="851412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3E3E3"/>
                </a:gs>
              </a:gsLst>
              <a:lin ang="2700000" scaled="1"/>
            </a:gradFill>
            <a:ln w="127000" algn="ctr">
              <a:noFill/>
              <a:round/>
              <a:headEnd/>
              <a:tailEnd/>
            </a:ln>
            <a:effectLst>
              <a:outerShdw dist="12700" dir="54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pic>
        <p:nvPicPr>
          <p:cNvPr id="147" name="Picture 30" descr="a"/>
          <p:cNvPicPr>
            <a:picLocks noChangeAspect="1" noChangeArrowheads="1"/>
          </p:cNvPicPr>
          <p:nvPr/>
        </p:nvPicPr>
        <p:blipFill>
          <a:blip r:embed="rId6" cstate="print">
            <a:lum bright="24000" contrast="-6000"/>
          </a:blip>
          <a:srcRect/>
          <a:stretch>
            <a:fillRect/>
          </a:stretch>
        </p:blipFill>
        <p:spPr bwMode="auto">
          <a:xfrm>
            <a:off x="3997325" y="2595563"/>
            <a:ext cx="304800" cy="295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1280" name="Group 8"/>
          <p:cNvGrpSpPr>
            <a:grpSpLocks/>
          </p:cNvGrpSpPr>
          <p:nvPr/>
        </p:nvGrpSpPr>
        <p:grpSpPr bwMode="auto">
          <a:xfrm>
            <a:off x="296863" y="2225675"/>
            <a:ext cx="985837" cy="984250"/>
            <a:chOff x="453" y="1019"/>
            <a:chExt cx="771" cy="771"/>
          </a:xfrm>
        </p:grpSpPr>
        <p:sp>
          <p:nvSpPr>
            <p:cNvPr id="11346" name="Oval 9"/>
            <p:cNvSpPr>
              <a:spLocks noChangeArrowheads="1"/>
            </p:cNvSpPr>
            <p:nvPr/>
          </p:nvSpPr>
          <p:spPr bwMode="auto">
            <a:xfrm>
              <a:off x="453" y="1019"/>
              <a:ext cx="771" cy="771"/>
            </a:xfrm>
            <a:prstGeom prst="ellipse">
              <a:avLst/>
            </a:prstGeom>
            <a:solidFill>
              <a:schemeClr val="tx2"/>
            </a:solidFill>
            <a:ln w="12700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8275" name="Oval 10"/>
            <p:cNvSpPr>
              <a:spLocks noChangeArrowheads="1"/>
            </p:cNvSpPr>
            <p:nvPr/>
          </p:nvSpPr>
          <p:spPr bwMode="auto">
            <a:xfrm>
              <a:off x="520" y="1087"/>
              <a:ext cx="634" cy="6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3E3E3"/>
                </a:gs>
              </a:gsLst>
              <a:lin ang="2700000" scaled="1"/>
            </a:gradFill>
            <a:ln w="127000" algn="ctr">
              <a:noFill/>
              <a:round/>
              <a:headEnd/>
              <a:tailEnd/>
            </a:ln>
            <a:effectLst>
              <a:outerShdw dist="12700" dir="54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1281" name="Rectangle 11"/>
          <p:cNvSpPr>
            <a:spLocks noChangeArrowheads="1"/>
          </p:cNvSpPr>
          <p:nvPr/>
        </p:nvSpPr>
        <p:spPr bwMode="auto">
          <a:xfrm>
            <a:off x="461963" y="2532063"/>
            <a:ext cx="647700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부산</a:t>
            </a:r>
          </a:p>
        </p:txBody>
      </p:sp>
      <p:grpSp>
        <p:nvGrpSpPr>
          <p:cNvPr id="11282" name="Group 8"/>
          <p:cNvGrpSpPr>
            <a:grpSpLocks/>
          </p:cNvGrpSpPr>
          <p:nvPr/>
        </p:nvGrpSpPr>
        <p:grpSpPr bwMode="auto">
          <a:xfrm>
            <a:off x="1590675" y="2225675"/>
            <a:ext cx="987425" cy="984250"/>
            <a:chOff x="453" y="1019"/>
            <a:chExt cx="771" cy="771"/>
          </a:xfrm>
        </p:grpSpPr>
        <p:sp>
          <p:nvSpPr>
            <p:cNvPr id="11344" name="Oval 9"/>
            <p:cNvSpPr>
              <a:spLocks noChangeArrowheads="1"/>
            </p:cNvSpPr>
            <p:nvPr/>
          </p:nvSpPr>
          <p:spPr bwMode="auto">
            <a:xfrm>
              <a:off x="453" y="1019"/>
              <a:ext cx="771" cy="771"/>
            </a:xfrm>
            <a:prstGeom prst="ellipse">
              <a:avLst/>
            </a:prstGeom>
            <a:solidFill>
              <a:schemeClr val="tx2"/>
            </a:solidFill>
            <a:ln w="127000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8273" name="Oval 10"/>
            <p:cNvSpPr>
              <a:spLocks noChangeArrowheads="1"/>
            </p:cNvSpPr>
            <p:nvPr/>
          </p:nvSpPr>
          <p:spPr bwMode="auto">
            <a:xfrm>
              <a:off x="520" y="1087"/>
              <a:ext cx="635" cy="634"/>
            </a:xfrm>
            <a:prstGeom prst="ellipse">
              <a:avLst/>
            </a:prstGeom>
            <a:gradFill rotWithShape="1">
              <a:gsLst>
                <a:gs pos="0">
                  <a:srgbClr val="FFFFFF"/>
                </a:gs>
                <a:gs pos="100000">
                  <a:srgbClr val="E3E3E3"/>
                </a:gs>
              </a:gsLst>
              <a:lin ang="2700000" scaled="1"/>
            </a:gradFill>
            <a:ln w="127000" algn="ctr">
              <a:noFill/>
              <a:round/>
              <a:headEnd/>
              <a:tailEnd/>
            </a:ln>
            <a:effectLst>
              <a:outerShdw dist="12700" dir="5400000" algn="ctr" rotWithShape="0">
                <a:srgbClr val="4D4D4D"/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ko-KR" altLang="en-US">
                <a:latin typeface="HY견고딕" pitchFamily="18" charset="-127"/>
                <a:ea typeface="HY견고딕" pitchFamily="18" charset="-127"/>
              </a:endParaRPr>
            </a:p>
          </p:txBody>
        </p:sp>
      </p:grpSp>
      <p:sp>
        <p:nvSpPr>
          <p:cNvPr id="11283" name="Rectangle 11"/>
          <p:cNvSpPr>
            <a:spLocks noChangeArrowheads="1"/>
          </p:cNvSpPr>
          <p:nvPr/>
        </p:nvSpPr>
        <p:spPr bwMode="auto">
          <a:xfrm>
            <a:off x="3068631" y="2489196"/>
            <a:ext cx="646113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ko-KR" altLang="en-US" sz="1800" dirty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경남</a:t>
            </a:r>
          </a:p>
        </p:txBody>
      </p:sp>
      <p:sp>
        <p:nvSpPr>
          <p:cNvPr id="156" name="Text Box 58"/>
          <p:cNvSpPr txBox="1">
            <a:spLocks noChangeArrowheads="1"/>
          </p:cNvSpPr>
          <p:nvPr/>
        </p:nvSpPr>
        <p:spPr bwMode="auto">
          <a:xfrm>
            <a:off x="1211263" y="2420938"/>
            <a:ext cx="458787" cy="584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3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+</a:t>
            </a:r>
          </a:p>
        </p:txBody>
      </p:sp>
      <p:sp>
        <p:nvSpPr>
          <p:cNvPr id="158" name="Text Box 58"/>
          <p:cNvSpPr txBox="1">
            <a:spLocks noChangeArrowheads="1"/>
          </p:cNvSpPr>
          <p:nvPr/>
        </p:nvSpPr>
        <p:spPr bwMode="auto">
          <a:xfrm>
            <a:off x="2533650" y="2420938"/>
            <a:ext cx="458788" cy="584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altLang="ko-KR" sz="320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+</a:t>
            </a:r>
          </a:p>
        </p:txBody>
      </p:sp>
      <p:sp>
        <p:nvSpPr>
          <p:cNvPr id="159" name="Rectangle 47"/>
          <p:cNvSpPr>
            <a:spLocks noChangeArrowheads="1"/>
          </p:cNvSpPr>
          <p:nvPr/>
        </p:nvSpPr>
        <p:spPr bwMode="auto">
          <a:xfrm>
            <a:off x="222250" y="3203575"/>
            <a:ext cx="1125538" cy="585788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defRPr/>
            </a:pPr>
            <a:r>
              <a:rPr lang="en-US" altLang="ko-KR" sz="1600" dirty="0" smtClean="0">
                <a:solidFill>
                  <a:schemeClr val="accent3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600" dirty="0" smtClean="0">
                <a:solidFill>
                  <a:schemeClr val="accent3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군</a:t>
            </a:r>
            <a:r>
              <a:rPr lang="en-US" altLang="ko-KR" sz="16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en-US" altLang="ko-KR" sz="1600" dirty="0" smtClean="0">
                <a:solidFill>
                  <a:schemeClr val="accent5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15</a:t>
            </a:r>
            <a:r>
              <a:rPr lang="ko-KR" altLang="en-US" sz="1600" dirty="0" smtClean="0">
                <a:solidFill>
                  <a:schemeClr val="accent5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구</a:t>
            </a:r>
            <a:endParaRPr lang="en-US" altLang="ko-KR" sz="1600" dirty="0" smtClean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defRPr/>
            </a:pPr>
            <a:r>
              <a:rPr lang="en-US" altLang="en-US" sz="1600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353</a:t>
            </a:r>
            <a:r>
              <a:rPr lang="ko-KR" altLang="en-US" sz="1600" dirty="0" err="1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만명</a:t>
            </a:r>
            <a:endParaRPr lang="en-US" altLang="en-US" sz="1600" dirty="0" smtClean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4367" name="Rectangle 3"/>
          <p:cNvSpPr>
            <a:spLocks noChangeArrowheads="1"/>
          </p:cNvSpPr>
          <p:nvPr/>
        </p:nvSpPr>
        <p:spPr bwMode="auto">
          <a:xfrm>
            <a:off x="169853" y="889000"/>
            <a:ext cx="4830775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marL="342900" indent="-3429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spcBef>
                <a:spcPct val="20000"/>
              </a:spcBef>
              <a:defRPr/>
            </a:pPr>
            <a:r>
              <a:rPr lang="ko-KR" altLang="en-US" sz="2800" b="1" dirty="0" smtClean="0">
                <a:solidFill>
                  <a:srgbClr val="0066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</a:rPr>
              <a:t>행정구역 및 검진기관 현황  </a:t>
            </a:r>
            <a:endParaRPr lang="en-US" altLang="ko-KR" sz="2800" b="1" dirty="0" smtClean="0">
              <a:solidFill>
                <a:srgbClr val="0066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61" name="Rectangle 47"/>
          <p:cNvSpPr>
            <a:spLocks noChangeArrowheads="1"/>
          </p:cNvSpPr>
          <p:nvPr/>
        </p:nvSpPr>
        <p:spPr bwMode="auto">
          <a:xfrm>
            <a:off x="3000364" y="3203575"/>
            <a:ext cx="1125538" cy="585788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defRPr/>
            </a:pPr>
            <a:r>
              <a:rPr lang="en-US" altLang="ko-KR" sz="16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16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시</a:t>
            </a:r>
            <a:r>
              <a:rPr lang="en-US" altLang="ko-KR" sz="16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en-US" altLang="ko-KR" sz="1600" dirty="0" smtClean="0">
                <a:solidFill>
                  <a:schemeClr val="accent3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10</a:t>
            </a:r>
            <a:r>
              <a:rPr lang="ko-KR" altLang="en-US" sz="1600" dirty="0" smtClean="0">
                <a:solidFill>
                  <a:schemeClr val="accent3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군</a:t>
            </a:r>
            <a:endParaRPr lang="en-US" altLang="ko-KR" sz="1600" dirty="0" smtClean="0">
              <a:solidFill>
                <a:schemeClr val="accent3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defRPr/>
            </a:pPr>
            <a:r>
              <a:rPr lang="en-US" altLang="en-US" sz="1600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333</a:t>
            </a:r>
            <a:r>
              <a:rPr lang="ko-KR" altLang="en-US" sz="1600" dirty="0" err="1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만명</a:t>
            </a:r>
            <a:endParaRPr lang="en-US" altLang="en-US" sz="1600" dirty="0" smtClean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2" name="Rectangle 47"/>
          <p:cNvSpPr>
            <a:spLocks noChangeArrowheads="1"/>
          </p:cNvSpPr>
          <p:nvPr/>
        </p:nvSpPr>
        <p:spPr bwMode="auto">
          <a:xfrm>
            <a:off x="1714480" y="3203575"/>
            <a:ext cx="996950" cy="585788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defRPr/>
            </a:pPr>
            <a:r>
              <a:rPr lang="en-US" altLang="ko-KR" sz="1600" dirty="0" smtClean="0">
                <a:solidFill>
                  <a:schemeClr val="accent3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</a:t>
            </a:r>
            <a:r>
              <a:rPr lang="ko-KR" altLang="en-US" sz="1600" dirty="0" smtClean="0">
                <a:solidFill>
                  <a:schemeClr val="accent3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군</a:t>
            </a:r>
            <a:r>
              <a:rPr lang="en-US" altLang="ko-KR" sz="16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en-US" altLang="ko-KR" sz="1600" dirty="0" smtClean="0">
                <a:solidFill>
                  <a:schemeClr val="accent5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4</a:t>
            </a:r>
            <a:r>
              <a:rPr lang="ko-KR" altLang="en-US" sz="1600" dirty="0" smtClean="0">
                <a:solidFill>
                  <a:schemeClr val="accent5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구</a:t>
            </a:r>
            <a:endParaRPr lang="en-US" altLang="ko-KR" sz="1600" dirty="0" smtClean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eaLnBrk="1" hangingPunct="1">
              <a:defRPr/>
            </a:pPr>
            <a:r>
              <a:rPr lang="en-US" altLang="en-US" sz="1600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115</a:t>
            </a:r>
            <a:r>
              <a:rPr lang="ko-KR" altLang="en-US" sz="1600" dirty="0" err="1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만명</a:t>
            </a:r>
            <a:endParaRPr lang="en-US" altLang="en-US" sz="1600" dirty="0" smtClean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63" name="Rectangle 47"/>
          <p:cNvSpPr>
            <a:spLocks noChangeArrowheads="1"/>
          </p:cNvSpPr>
          <p:nvPr/>
        </p:nvSpPr>
        <p:spPr bwMode="auto">
          <a:xfrm>
            <a:off x="4119563" y="3203575"/>
            <a:ext cx="1731962" cy="585788"/>
          </a:xfrm>
          <a:prstGeom prst="rect">
            <a:avLst/>
          </a:prstGeom>
          <a:noFill/>
          <a:ln>
            <a:noFill/>
          </a:ln>
          <a:extLst/>
        </p:spPr>
        <p:txBody>
          <a:bodyPr wrap="none" anchor="ctr">
            <a:spAutoFit/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algn="ctr" eaLnBrk="1" hangingPunct="1">
              <a:defRPr/>
            </a:pPr>
            <a:r>
              <a:rPr lang="en-US" altLang="ko-KR" sz="16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8</a:t>
            </a:r>
            <a:r>
              <a:rPr lang="ko-KR" altLang="en-US" sz="16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시</a:t>
            </a:r>
            <a:r>
              <a:rPr lang="en-US" altLang="ko-KR" sz="16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en-US" altLang="ko-KR" sz="1600" dirty="0" smtClean="0">
                <a:solidFill>
                  <a:schemeClr val="accent3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12</a:t>
            </a:r>
            <a:r>
              <a:rPr lang="ko-KR" altLang="en-US" sz="1600" dirty="0" smtClean="0">
                <a:solidFill>
                  <a:schemeClr val="accent3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군</a:t>
            </a:r>
            <a:r>
              <a:rPr lang="en-US" altLang="ko-KR" sz="1600" dirty="0" smtClean="0">
                <a:solidFill>
                  <a:schemeClr val="accent2"/>
                </a:solidFill>
                <a:latin typeface="HY견고딕" pitchFamily="18" charset="-127"/>
                <a:ea typeface="HY견고딕" pitchFamily="18" charset="-127"/>
              </a:rPr>
              <a:t>, </a:t>
            </a:r>
            <a:r>
              <a:rPr lang="en-US" altLang="ko-KR" sz="1600" dirty="0" smtClean="0">
                <a:solidFill>
                  <a:schemeClr val="accent5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19</a:t>
            </a:r>
            <a:r>
              <a:rPr lang="ko-KR" altLang="en-US" sz="1600" dirty="0" smtClean="0">
                <a:solidFill>
                  <a:schemeClr val="accent5">
                    <a:lumMod val="75000"/>
                  </a:schemeClr>
                </a:solidFill>
                <a:latin typeface="HY견고딕" pitchFamily="18" charset="-127"/>
                <a:ea typeface="HY견고딕" pitchFamily="18" charset="-127"/>
              </a:rPr>
              <a:t>구</a:t>
            </a:r>
            <a:endParaRPr lang="en-US" altLang="ko-KR" sz="1600" dirty="0" smtClean="0">
              <a:solidFill>
                <a:schemeClr val="accent5">
                  <a:lumMod val="75000"/>
                </a:schemeClr>
              </a:solidFill>
              <a:latin typeface="HY견고딕" pitchFamily="18" charset="-127"/>
              <a:ea typeface="HY견고딕" pitchFamily="18" charset="-127"/>
            </a:endParaRPr>
          </a:p>
          <a:p>
            <a:pPr algn="ctr" eaLnBrk="1" hangingPunct="1">
              <a:defRPr/>
            </a:pPr>
            <a:r>
              <a:rPr lang="en-US" altLang="en-US" sz="1600" dirty="0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801</a:t>
            </a:r>
            <a:r>
              <a:rPr lang="ko-KR" altLang="en-US" sz="1600" dirty="0" err="1" smtClean="0">
                <a:solidFill>
                  <a:schemeClr val="tx2"/>
                </a:solidFill>
                <a:latin typeface="HY견고딕" pitchFamily="18" charset="-127"/>
                <a:ea typeface="HY견고딕" pitchFamily="18" charset="-127"/>
              </a:rPr>
              <a:t>만명</a:t>
            </a:r>
            <a:endParaRPr lang="en-US" altLang="en-US" sz="1600" dirty="0" smtClean="0">
              <a:solidFill>
                <a:schemeClr val="tx2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1291" name="Text Box 9"/>
          <p:cNvSpPr txBox="1">
            <a:spLocks noChangeArrowheads="1"/>
          </p:cNvSpPr>
          <p:nvPr/>
        </p:nvSpPr>
        <p:spPr bwMode="auto">
          <a:xfrm>
            <a:off x="322263" y="214313"/>
            <a:ext cx="44656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4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4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일반현황</a:t>
            </a:r>
            <a:endParaRPr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1292" name="Picture 20" descr="금속-징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035925" y="4845050"/>
            <a:ext cx="252413" cy="23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93" name="Oval 88"/>
          <p:cNvSpPr>
            <a:spLocks noChangeArrowheads="1"/>
          </p:cNvSpPr>
          <p:nvPr/>
        </p:nvSpPr>
        <p:spPr bwMode="auto">
          <a:xfrm>
            <a:off x="103188" y="1524000"/>
            <a:ext cx="288925" cy="287338"/>
          </a:xfrm>
          <a:prstGeom prst="ellipse">
            <a:avLst/>
          </a:prstGeom>
          <a:solidFill>
            <a:srgbClr val="9BCA18"/>
          </a:solidFill>
          <a:ln w="9525" algn="ctr">
            <a:noFill/>
            <a:round/>
            <a:headEnd/>
            <a:tailEnd/>
          </a:ln>
        </p:spPr>
        <p:txBody>
          <a:bodyPr wrap="none" lIns="0" rIns="0" anchor="ctr"/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Arial" charset="0"/>
              </a:rPr>
              <a:t>1</a:t>
            </a:r>
          </a:p>
        </p:txBody>
      </p:sp>
      <p:sp>
        <p:nvSpPr>
          <p:cNvPr id="84" name="Rectangle 51"/>
          <p:cNvSpPr>
            <a:spLocks noChangeArrowheads="1"/>
          </p:cNvSpPr>
          <p:nvPr/>
        </p:nvSpPr>
        <p:spPr bwMode="auto">
          <a:xfrm>
            <a:off x="357188" y="1465263"/>
            <a:ext cx="1200150" cy="400050"/>
          </a:xfrm>
          <a:prstGeom prst="rect">
            <a:avLst/>
          </a:prstGeom>
          <a:noFill/>
          <a:ln>
            <a:noFill/>
          </a:ln>
          <a:extLst/>
        </p:spPr>
        <p:txBody>
          <a:bodyPr>
            <a:spAutoFit/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defRPr/>
            </a:pPr>
            <a:r>
              <a:rPr lang="ko-KR" altLang="en-US" sz="2000" b="1" dirty="0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</a:rPr>
              <a:t>지역현황</a:t>
            </a:r>
            <a:endParaRPr lang="en-US" altLang="ko-KR" sz="1500" b="1" dirty="0" smtClean="0">
              <a:solidFill>
                <a:schemeClr val="tx1"/>
              </a:solidFill>
              <a:latin typeface="Arial" pitchFamily="34" charset="0"/>
            </a:endParaRPr>
          </a:p>
        </p:txBody>
      </p:sp>
      <p:sp>
        <p:nvSpPr>
          <p:cNvPr id="11295" name="Oval 88"/>
          <p:cNvSpPr>
            <a:spLocks noChangeArrowheads="1"/>
          </p:cNvSpPr>
          <p:nvPr/>
        </p:nvSpPr>
        <p:spPr bwMode="auto">
          <a:xfrm>
            <a:off x="107950" y="4500570"/>
            <a:ext cx="288925" cy="287337"/>
          </a:xfrm>
          <a:prstGeom prst="ellipse">
            <a:avLst/>
          </a:prstGeom>
          <a:solidFill>
            <a:srgbClr val="9BCA18"/>
          </a:solidFill>
          <a:ln w="9525" algn="ctr">
            <a:noFill/>
            <a:round/>
            <a:headEnd/>
            <a:tailEnd/>
          </a:ln>
        </p:spPr>
        <p:txBody>
          <a:bodyPr wrap="none" lIns="0" rIns="0" anchor="ctr"/>
          <a:lstStyle/>
          <a:p>
            <a:pPr algn="ctr"/>
            <a:r>
              <a:rPr lang="en-US" altLang="ko-KR" sz="2000" b="1" dirty="0">
                <a:solidFill>
                  <a:schemeClr val="bg1"/>
                </a:solidFill>
                <a:latin typeface="Arial" charset="0"/>
              </a:rPr>
              <a:t>2</a:t>
            </a:r>
          </a:p>
        </p:txBody>
      </p:sp>
      <p:sp>
        <p:nvSpPr>
          <p:cNvPr id="86" name="Rectangle 51"/>
          <p:cNvSpPr>
            <a:spLocks noChangeArrowheads="1"/>
          </p:cNvSpPr>
          <p:nvPr/>
        </p:nvSpPr>
        <p:spPr bwMode="auto">
          <a:xfrm>
            <a:off x="361950" y="4429132"/>
            <a:ext cx="2198038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defRPr/>
            </a:pPr>
            <a:r>
              <a:rPr lang="ko-KR" alt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</a:rPr>
              <a:t>암검진대상자현황</a:t>
            </a:r>
            <a:endParaRPr lang="en-US" altLang="ko-KR" sz="20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</a:endParaRPr>
          </a:p>
        </p:txBody>
      </p:sp>
      <p:pic>
        <p:nvPicPr>
          <p:cNvPr id="11297" name="Picture 18" descr="3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786563" y="3332163"/>
            <a:ext cx="230505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298" name="Rectangle 70"/>
          <p:cNvSpPr>
            <a:spLocks noChangeArrowheads="1"/>
          </p:cNvSpPr>
          <p:nvPr/>
        </p:nvSpPr>
        <p:spPr bwMode="auto">
          <a:xfrm>
            <a:off x="6937375" y="3389313"/>
            <a:ext cx="1849438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ko-KR" altLang="en-US" sz="1400" dirty="0">
                <a:solidFill>
                  <a:schemeClr val="bg1"/>
                </a:solidFill>
              </a:rPr>
              <a:t>지사</a:t>
            </a:r>
            <a:r>
              <a:rPr lang="en-US" altLang="ko-KR" sz="1400" dirty="0">
                <a:solidFill>
                  <a:schemeClr val="bg1"/>
                </a:solidFill>
              </a:rPr>
              <a:t>(4), </a:t>
            </a:r>
            <a:r>
              <a:rPr lang="ko-KR" altLang="en-US" sz="1400" dirty="0">
                <a:solidFill>
                  <a:schemeClr val="bg1"/>
                </a:solidFill>
              </a:rPr>
              <a:t>운영센터</a:t>
            </a:r>
            <a:r>
              <a:rPr lang="en-US" altLang="ko-KR" sz="1400" dirty="0">
                <a:solidFill>
                  <a:schemeClr val="bg1"/>
                </a:solidFill>
              </a:rPr>
              <a:t>(4)</a:t>
            </a:r>
          </a:p>
        </p:txBody>
      </p:sp>
      <p:sp>
        <p:nvSpPr>
          <p:cNvPr id="57" name="직사각형 56"/>
          <p:cNvSpPr/>
          <p:nvPr/>
        </p:nvSpPr>
        <p:spPr>
          <a:xfrm>
            <a:off x="6925993" y="2957297"/>
            <a:ext cx="697628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ko-KR" altLang="en-US" sz="2000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울산</a:t>
            </a:r>
            <a:endParaRPr lang="en-US" altLang="ko-KR" sz="2000" cap="all" dirty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cxnSp>
        <p:nvCxnSpPr>
          <p:cNvPr id="3" name="직선 연결선 2"/>
          <p:cNvCxnSpPr/>
          <p:nvPr/>
        </p:nvCxnSpPr>
        <p:spPr>
          <a:xfrm flipV="1">
            <a:off x="8623300" y="3729038"/>
            <a:ext cx="0" cy="912812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직사각형 61"/>
          <p:cNvSpPr/>
          <p:nvPr/>
        </p:nvSpPr>
        <p:spPr>
          <a:xfrm>
            <a:off x="6007351" y="3823667"/>
            <a:ext cx="697628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ko-KR" altLang="en-US" sz="2000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부산</a:t>
            </a:r>
            <a:endParaRPr lang="en-US" altLang="ko-KR" sz="2000" cap="all" dirty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11302" name="Line 21"/>
          <p:cNvSpPr>
            <a:spLocks noChangeShapeType="1"/>
          </p:cNvSpPr>
          <p:nvPr/>
        </p:nvSpPr>
        <p:spPr bwMode="auto">
          <a:xfrm rot="5400000">
            <a:off x="6669882" y="4734719"/>
            <a:ext cx="436562" cy="0"/>
          </a:xfrm>
          <a:prstGeom prst="line">
            <a:avLst/>
          </a:prstGeom>
          <a:noFill/>
          <a:ln w="19050">
            <a:solidFill>
              <a:srgbClr val="003A39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pic>
        <p:nvPicPr>
          <p:cNvPr id="11303" name="Picture 18" descr="3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867400" y="4198938"/>
            <a:ext cx="2305050" cy="41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04" name="Rectangle 70"/>
          <p:cNvSpPr>
            <a:spLocks noChangeArrowheads="1"/>
          </p:cNvSpPr>
          <p:nvPr/>
        </p:nvSpPr>
        <p:spPr bwMode="auto">
          <a:xfrm>
            <a:off x="6018213" y="4256088"/>
            <a:ext cx="213677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ko-KR" altLang="en-US" sz="1400">
                <a:solidFill>
                  <a:schemeClr val="bg1"/>
                </a:solidFill>
              </a:rPr>
              <a:t>지사</a:t>
            </a:r>
            <a:r>
              <a:rPr lang="en-US" altLang="ko-KR" sz="1400">
                <a:solidFill>
                  <a:schemeClr val="bg1"/>
                </a:solidFill>
              </a:rPr>
              <a:t>(12), </a:t>
            </a:r>
            <a:r>
              <a:rPr lang="ko-KR" altLang="en-US" sz="1400">
                <a:solidFill>
                  <a:schemeClr val="bg1"/>
                </a:solidFill>
              </a:rPr>
              <a:t>운영센터</a:t>
            </a:r>
            <a:r>
              <a:rPr lang="en-US" altLang="ko-KR" sz="1400">
                <a:solidFill>
                  <a:schemeClr val="bg1"/>
                </a:solidFill>
              </a:rPr>
              <a:t>(12)</a:t>
            </a:r>
          </a:p>
        </p:txBody>
      </p:sp>
      <p:pic>
        <p:nvPicPr>
          <p:cNvPr id="11305" name="Picture 18" descr="3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21488" y="5924550"/>
            <a:ext cx="2092325" cy="64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306" name="Rectangle 70"/>
          <p:cNvSpPr>
            <a:spLocks noChangeArrowheads="1"/>
          </p:cNvSpPr>
          <p:nvPr/>
        </p:nvSpPr>
        <p:spPr bwMode="auto">
          <a:xfrm>
            <a:off x="6972300" y="5964238"/>
            <a:ext cx="2136775" cy="58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ko-KR" altLang="en-US" sz="1400">
                <a:solidFill>
                  <a:schemeClr val="bg1"/>
                </a:solidFill>
              </a:rPr>
              <a:t>지사</a:t>
            </a:r>
            <a:r>
              <a:rPr lang="en-US" altLang="ko-KR" sz="1400">
                <a:solidFill>
                  <a:schemeClr val="bg1"/>
                </a:solidFill>
              </a:rPr>
              <a:t>(13), </a:t>
            </a:r>
            <a:r>
              <a:rPr lang="ko-KR" altLang="en-US" sz="1400">
                <a:solidFill>
                  <a:schemeClr val="bg1"/>
                </a:solidFill>
              </a:rPr>
              <a:t>출장소</a:t>
            </a:r>
            <a:r>
              <a:rPr lang="en-US" altLang="ko-KR" sz="1400">
                <a:solidFill>
                  <a:schemeClr val="bg1"/>
                </a:solidFill>
              </a:rPr>
              <a:t>(7)</a:t>
            </a:r>
          </a:p>
          <a:p>
            <a:pPr>
              <a:spcBef>
                <a:spcPct val="30000"/>
              </a:spcBef>
            </a:pPr>
            <a:r>
              <a:rPr lang="ko-KR" altLang="en-US" sz="1400">
                <a:solidFill>
                  <a:schemeClr val="bg1"/>
                </a:solidFill>
              </a:rPr>
              <a:t>운영센터</a:t>
            </a:r>
            <a:r>
              <a:rPr lang="en-US" altLang="ko-KR" sz="1400">
                <a:solidFill>
                  <a:schemeClr val="bg1"/>
                </a:solidFill>
              </a:rPr>
              <a:t>(20)</a:t>
            </a:r>
          </a:p>
        </p:txBody>
      </p:sp>
      <p:sp>
        <p:nvSpPr>
          <p:cNvPr id="66" name="직사각형 65"/>
          <p:cNvSpPr/>
          <p:nvPr/>
        </p:nvSpPr>
        <p:spPr>
          <a:xfrm>
            <a:off x="7119542" y="5543392"/>
            <a:ext cx="697628" cy="400110"/>
          </a:xfrm>
          <a:prstGeom prst="rect">
            <a:avLst/>
          </a:prstGeom>
          <a:noFill/>
        </p:spPr>
        <p:txBody>
          <a:bodyPr wrap="none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ko-KR" altLang="en-US" sz="2000" cap="all" dirty="0">
                <a:ln w="0"/>
                <a:solidFill>
                  <a:schemeClr val="accent1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경남</a:t>
            </a:r>
            <a:endParaRPr lang="en-US" altLang="ko-KR" sz="2000" cap="all" dirty="0">
              <a:ln w="0"/>
              <a:solidFill>
                <a:schemeClr val="accent1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11309" name="Picture 46" descr="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79388" y="4960944"/>
            <a:ext cx="2749538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5" name="AutoShape 74"/>
          <p:cNvSpPr>
            <a:spLocks noChangeArrowheads="1"/>
          </p:cNvSpPr>
          <p:nvPr/>
        </p:nvSpPr>
        <p:spPr bwMode="auto">
          <a:xfrm>
            <a:off x="412750" y="5130807"/>
            <a:ext cx="2230424" cy="2921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8A8C0"/>
              </a:gs>
              <a:gs pos="100000">
                <a:srgbClr val="7CC2D2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8239" name="Text Box 75"/>
          <p:cNvSpPr txBox="1">
            <a:spLocks noChangeArrowheads="1"/>
          </p:cNvSpPr>
          <p:nvPr/>
        </p:nvSpPr>
        <p:spPr bwMode="auto">
          <a:xfrm>
            <a:off x="657224" y="5095882"/>
            <a:ext cx="1985950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500" dirty="0" smtClean="0">
                <a:solidFill>
                  <a:schemeClr val="bg1"/>
                </a:solidFill>
              </a:rPr>
              <a:t>부산 </a:t>
            </a:r>
            <a:r>
              <a:rPr lang="en-US" altLang="ko-KR" sz="1500" dirty="0">
                <a:solidFill>
                  <a:schemeClr val="bg1"/>
                </a:solidFill>
              </a:rPr>
              <a:t>: </a:t>
            </a:r>
            <a:r>
              <a:rPr lang="en-US" altLang="ko-KR" sz="1500" dirty="0" smtClean="0">
                <a:solidFill>
                  <a:schemeClr val="bg1"/>
                </a:solidFill>
              </a:rPr>
              <a:t>1,202,681</a:t>
            </a:r>
            <a:r>
              <a:rPr lang="ko-KR" altLang="en-US" sz="1500" dirty="0" smtClean="0">
                <a:solidFill>
                  <a:schemeClr val="bg1"/>
                </a:solidFill>
              </a:rPr>
              <a:t>명</a:t>
            </a:r>
            <a:endParaRPr lang="en-US" altLang="ko-KR" sz="1500" dirty="0">
              <a:solidFill>
                <a:schemeClr val="bg1"/>
              </a:solidFill>
            </a:endParaRPr>
          </a:p>
        </p:txBody>
      </p:sp>
      <p:sp>
        <p:nvSpPr>
          <p:cNvPr id="89" name="AutoShape 76"/>
          <p:cNvSpPr>
            <a:spLocks noChangeArrowheads="1"/>
          </p:cNvSpPr>
          <p:nvPr/>
        </p:nvSpPr>
        <p:spPr bwMode="auto">
          <a:xfrm>
            <a:off x="412750" y="5518157"/>
            <a:ext cx="2230424" cy="2921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8A8C0"/>
              </a:gs>
              <a:gs pos="100000">
                <a:srgbClr val="7CC2D2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8241" name="Text Box 77"/>
          <p:cNvSpPr txBox="1">
            <a:spLocks noChangeArrowheads="1"/>
          </p:cNvSpPr>
          <p:nvPr/>
        </p:nvSpPr>
        <p:spPr bwMode="auto">
          <a:xfrm>
            <a:off x="676259" y="5494344"/>
            <a:ext cx="1966915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500" dirty="0" smtClean="0">
                <a:solidFill>
                  <a:schemeClr val="bg1"/>
                </a:solidFill>
              </a:rPr>
              <a:t>울산 </a:t>
            </a:r>
            <a:r>
              <a:rPr lang="en-US" altLang="ko-KR" sz="1500" dirty="0">
                <a:solidFill>
                  <a:schemeClr val="bg1"/>
                </a:solidFill>
              </a:rPr>
              <a:t>: </a:t>
            </a:r>
            <a:r>
              <a:rPr lang="en-US" altLang="ko-KR" sz="1500" dirty="0" smtClean="0">
                <a:solidFill>
                  <a:schemeClr val="bg1"/>
                </a:solidFill>
              </a:rPr>
              <a:t>408,238</a:t>
            </a:r>
            <a:r>
              <a:rPr lang="ko-KR" altLang="en-US" sz="1500" dirty="0" smtClean="0">
                <a:solidFill>
                  <a:schemeClr val="bg1"/>
                </a:solidFill>
              </a:rPr>
              <a:t>명</a:t>
            </a:r>
            <a:endParaRPr lang="en-US" altLang="ko-KR" sz="1500" dirty="0">
              <a:solidFill>
                <a:schemeClr val="bg1"/>
              </a:solidFill>
            </a:endParaRPr>
          </a:p>
        </p:txBody>
      </p:sp>
      <p:sp>
        <p:nvSpPr>
          <p:cNvPr id="91" name="AutoShape 87"/>
          <p:cNvSpPr>
            <a:spLocks noChangeArrowheads="1"/>
          </p:cNvSpPr>
          <p:nvPr/>
        </p:nvSpPr>
        <p:spPr bwMode="auto">
          <a:xfrm>
            <a:off x="412750" y="5908682"/>
            <a:ext cx="2230424" cy="2921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48A8C0"/>
              </a:gs>
              <a:gs pos="100000">
                <a:srgbClr val="7CC2D2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11315" name="Oval 110"/>
          <p:cNvSpPr>
            <a:spLocks noChangeArrowheads="1"/>
          </p:cNvSpPr>
          <p:nvPr/>
        </p:nvSpPr>
        <p:spPr bwMode="auto">
          <a:xfrm>
            <a:off x="466725" y="5165732"/>
            <a:ext cx="225425" cy="215900"/>
          </a:xfrm>
          <a:prstGeom prst="ellipse">
            <a:avLst/>
          </a:prstGeom>
          <a:solidFill>
            <a:srgbClr val="48A8C0"/>
          </a:solidFill>
          <a:ln w="28575">
            <a:solidFill>
              <a:srgbClr val="0099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>
              <a:solidFill>
                <a:schemeClr val="bg2"/>
              </a:solidFill>
            </a:endParaRPr>
          </a:p>
        </p:txBody>
      </p:sp>
      <p:sp>
        <p:nvSpPr>
          <p:cNvPr id="11316" name="Oval 112"/>
          <p:cNvSpPr>
            <a:spLocks noChangeArrowheads="1"/>
          </p:cNvSpPr>
          <p:nvPr/>
        </p:nvSpPr>
        <p:spPr bwMode="auto">
          <a:xfrm>
            <a:off x="466725" y="5551494"/>
            <a:ext cx="225425" cy="215900"/>
          </a:xfrm>
          <a:prstGeom prst="ellipse">
            <a:avLst/>
          </a:prstGeom>
          <a:solidFill>
            <a:srgbClr val="48A8C0"/>
          </a:solidFill>
          <a:ln w="28575">
            <a:solidFill>
              <a:srgbClr val="0099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>
              <a:solidFill>
                <a:schemeClr val="bg2"/>
              </a:solidFill>
            </a:endParaRPr>
          </a:p>
        </p:txBody>
      </p:sp>
      <p:sp>
        <p:nvSpPr>
          <p:cNvPr id="11317" name="Oval 113"/>
          <p:cNvSpPr>
            <a:spLocks noChangeArrowheads="1"/>
          </p:cNvSpPr>
          <p:nvPr/>
        </p:nvSpPr>
        <p:spPr bwMode="auto">
          <a:xfrm>
            <a:off x="469900" y="5945194"/>
            <a:ext cx="225425" cy="215900"/>
          </a:xfrm>
          <a:prstGeom prst="ellipse">
            <a:avLst/>
          </a:prstGeom>
          <a:solidFill>
            <a:srgbClr val="48A8C0"/>
          </a:solidFill>
          <a:ln w="28575">
            <a:solidFill>
              <a:srgbClr val="0099FF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>
              <a:solidFill>
                <a:schemeClr val="bg2"/>
              </a:solidFill>
            </a:endParaRPr>
          </a:p>
        </p:txBody>
      </p:sp>
      <p:sp>
        <p:nvSpPr>
          <p:cNvPr id="95" name="Rectangle 121"/>
          <p:cNvSpPr>
            <a:spLocks noChangeArrowheads="1"/>
          </p:cNvSpPr>
          <p:nvPr/>
        </p:nvSpPr>
        <p:spPr bwMode="auto">
          <a:xfrm>
            <a:off x="458788" y="5164144"/>
            <a:ext cx="20002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96" name="Rectangle 122"/>
          <p:cNvSpPr>
            <a:spLocks noChangeArrowheads="1"/>
          </p:cNvSpPr>
          <p:nvPr/>
        </p:nvSpPr>
        <p:spPr bwMode="auto">
          <a:xfrm>
            <a:off x="471488" y="5553082"/>
            <a:ext cx="20002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b="1" dirty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97" name="Rectangle 123"/>
          <p:cNvSpPr>
            <a:spLocks noChangeArrowheads="1"/>
          </p:cNvSpPr>
          <p:nvPr/>
        </p:nvSpPr>
        <p:spPr bwMode="auto">
          <a:xfrm>
            <a:off x="479425" y="5940432"/>
            <a:ext cx="20002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8249" name="Text Box 77"/>
          <p:cNvSpPr txBox="1">
            <a:spLocks noChangeArrowheads="1"/>
          </p:cNvSpPr>
          <p:nvPr/>
        </p:nvSpPr>
        <p:spPr bwMode="auto">
          <a:xfrm>
            <a:off x="676259" y="5908682"/>
            <a:ext cx="2038353" cy="3231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500" dirty="0" smtClean="0">
                <a:solidFill>
                  <a:schemeClr val="bg1"/>
                </a:solidFill>
              </a:rPr>
              <a:t>경남 </a:t>
            </a:r>
            <a:r>
              <a:rPr lang="en-US" altLang="ko-KR" sz="1500" dirty="0">
                <a:solidFill>
                  <a:schemeClr val="bg1"/>
                </a:solidFill>
              </a:rPr>
              <a:t>: </a:t>
            </a:r>
            <a:r>
              <a:rPr lang="en-US" altLang="ko-KR" sz="1500" dirty="0" smtClean="0">
                <a:solidFill>
                  <a:schemeClr val="bg1"/>
                </a:solidFill>
              </a:rPr>
              <a:t>1,179,927</a:t>
            </a:r>
            <a:r>
              <a:rPr lang="ko-KR" altLang="en-US" sz="1500" dirty="0" smtClean="0">
                <a:solidFill>
                  <a:schemeClr val="bg1"/>
                </a:solidFill>
              </a:rPr>
              <a:t>명</a:t>
            </a:r>
            <a:endParaRPr lang="en-US" altLang="ko-KR" sz="1500" dirty="0">
              <a:solidFill>
                <a:schemeClr val="bg1"/>
              </a:solidFill>
            </a:endParaRPr>
          </a:p>
        </p:txBody>
      </p:sp>
      <p:sp>
        <p:nvSpPr>
          <p:cNvPr id="11322" name="Oval 88"/>
          <p:cNvSpPr>
            <a:spLocks noChangeArrowheads="1"/>
          </p:cNvSpPr>
          <p:nvPr/>
        </p:nvSpPr>
        <p:spPr bwMode="auto">
          <a:xfrm>
            <a:off x="3186113" y="4486282"/>
            <a:ext cx="288925" cy="287337"/>
          </a:xfrm>
          <a:prstGeom prst="ellipse">
            <a:avLst/>
          </a:prstGeom>
          <a:solidFill>
            <a:srgbClr val="9BCA18"/>
          </a:solidFill>
          <a:ln w="9525" algn="ctr">
            <a:noFill/>
            <a:round/>
            <a:headEnd/>
            <a:tailEnd/>
          </a:ln>
        </p:spPr>
        <p:txBody>
          <a:bodyPr wrap="none" lIns="0" rIns="0" anchor="ctr"/>
          <a:lstStyle/>
          <a:p>
            <a:pPr algn="ctr"/>
            <a:r>
              <a:rPr lang="en-US" altLang="ko-KR" sz="2000" b="1">
                <a:solidFill>
                  <a:schemeClr val="bg1"/>
                </a:solidFill>
                <a:latin typeface="Arial" charset="0"/>
              </a:rPr>
              <a:t>3</a:t>
            </a:r>
          </a:p>
        </p:txBody>
      </p:sp>
      <p:sp>
        <p:nvSpPr>
          <p:cNvPr id="100" name="Rectangle 51"/>
          <p:cNvSpPr>
            <a:spLocks noChangeArrowheads="1"/>
          </p:cNvSpPr>
          <p:nvPr/>
        </p:nvSpPr>
        <p:spPr bwMode="auto">
          <a:xfrm>
            <a:off x="3440113" y="4429132"/>
            <a:ext cx="1946367" cy="400110"/>
          </a:xfrm>
          <a:prstGeom prst="rect">
            <a:avLst/>
          </a:prstGeom>
          <a:noFill/>
          <a:ln>
            <a:noFill/>
          </a:ln>
          <a:extLst/>
        </p:spPr>
        <p:txBody>
          <a:bodyPr wrap="none">
            <a:spAutoFit/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defRPr/>
            </a:pPr>
            <a:r>
              <a:rPr lang="ko-KR" altLang="en-US" sz="2000" b="1" dirty="0" err="1" smtClean="0">
                <a:solidFill>
                  <a:schemeClr val="accent3">
                    <a:lumMod val="50000"/>
                  </a:schemeClr>
                </a:solidFill>
                <a:latin typeface="Arial" pitchFamily="34" charset="0"/>
              </a:rPr>
              <a:t>암검진기관현황</a:t>
            </a:r>
            <a:endParaRPr lang="en-US" altLang="ko-KR" sz="2000" b="1" dirty="0" smtClean="0">
              <a:solidFill>
                <a:schemeClr val="accent3">
                  <a:lumMod val="50000"/>
                </a:schemeClr>
              </a:solidFill>
              <a:latin typeface="Arial" pitchFamily="34" charset="0"/>
            </a:endParaRPr>
          </a:p>
        </p:txBody>
      </p:sp>
      <p:pic>
        <p:nvPicPr>
          <p:cNvPr id="11324" name="Picture 46" descr="E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190875" y="4960944"/>
            <a:ext cx="2489200" cy="1595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" name="AutoShape 82"/>
          <p:cNvSpPr>
            <a:spLocks noChangeArrowheads="1"/>
          </p:cNvSpPr>
          <p:nvPr/>
        </p:nvSpPr>
        <p:spPr bwMode="auto">
          <a:xfrm>
            <a:off x="3363913" y="5126044"/>
            <a:ext cx="2025650" cy="2921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06F48"/>
              </a:gs>
              <a:gs pos="100000">
                <a:srgbClr val="CC8B6A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8254" name="Text Box 83"/>
          <p:cNvSpPr txBox="1">
            <a:spLocks noChangeArrowheads="1"/>
          </p:cNvSpPr>
          <p:nvPr/>
        </p:nvSpPr>
        <p:spPr bwMode="auto">
          <a:xfrm>
            <a:off x="3722688" y="5091119"/>
            <a:ext cx="2055812" cy="32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500" dirty="0" smtClean="0">
                <a:solidFill>
                  <a:schemeClr val="bg1"/>
                </a:solidFill>
              </a:rPr>
              <a:t>부산 </a:t>
            </a:r>
            <a:r>
              <a:rPr lang="en-US" altLang="ko-KR" sz="1500" dirty="0" smtClean="0">
                <a:solidFill>
                  <a:schemeClr val="bg1"/>
                </a:solidFill>
              </a:rPr>
              <a:t>: 396</a:t>
            </a:r>
            <a:r>
              <a:rPr lang="ko-KR" altLang="en-US" sz="1500" dirty="0" smtClean="0">
                <a:solidFill>
                  <a:schemeClr val="bg1"/>
                </a:solidFill>
              </a:rPr>
              <a:t>개</a:t>
            </a:r>
            <a:endParaRPr lang="en-US" altLang="ko-KR" sz="1500" dirty="0">
              <a:solidFill>
                <a:schemeClr val="bg1"/>
              </a:solidFill>
            </a:endParaRPr>
          </a:p>
        </p:txBody>
      </p:sp>
      <p:sp>
        <p:nvSpPr>
          <p:cNvPr id="104" name="AutoShape 84"/>
          <p:cNvSpPr>
            <a:spLocks noChangeArrowheads="1"/>
          </p:cNvSpPr>
          <p:nvPr/>
        </p:nvSpPr>
        <p:spPr bwMode="auto">
          <a:xfrm>
            <a:off x="3363913" y="5535639"/>
            <a:ext cx="2025650" cy="2921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06F48"/>
              </a:gs>
              <a:gs pos="100000">
                <a:srgbClr val="CC8B6A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8256" name="Text Box 85"/>
          <p:cNvSpPr txBox="1">
            <a:spLocks noChangeArrowheads="1"/>
          </p:cNvSpPr>
          <p:nvPr/>
        </p:nvSpPr>
        <p:spPr bwMode="auto">
          <a:xfrm>
            <a:off x="3722688" y="5530872"/>
            <a:ext cx="1695450" cy="323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500" dirty="0" smtClean="0">
                <a:solidFill>
                  <a:schemeClr val="bg1"/>
                </a:solidFill>
              </a:rPr>
              <a:t>울산 </a:t>
            </a:r>
            <a:r>
              <a:rPr lang="en-US" altLang="ko-KR" sz="1500" dirty="0" smtClean="0">
                <a:solidFill>
                  <a:schemeClr val="bg1"/>
                </a:solidFill>
              </a:rPr>
              <a:t>: 112</a:t>
            </a:r>
            <a:r>
              <a:rPr lang="ko-KR" altLang="en-US" sz="1500" dirty="0" smtClean="0">
                <a:solidFill>
                  <a:schemeClr val="bg1"/>
                </a:solidFill>
              </a:rPr>
              <a:t>개</a:t>
            </a:r>
            <a:endParaRPr lang="en-US" altLang="ko-KR" sz="1500" dirty="0">
              <a:solidFill>
                <a:schemeClr val="bg1"/>
              </a:solidFill>
            </a:endParaRPr>
          </a:p>
        </p:txBody>
      </p:sp>
      <p:sp>
        <p:nvSpPr>
          <p:cNvPr id="107" name="AutoShape 91"/>
          <p:cNvSpPr>
            <a:spLocks noChangeArrowheads="1"/>
          </p:cNvSpPr>
          <p:nvPr/>
        </p:nvSpPr>
        <p:spPr bwMode="auto">
          <a:xfrm>
            <a:off x="3363913" y="5983312"/>
            <a:ext cx="2025650" cy="292100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C06F48"/>
              </a:gs>
              <a:gs pos="100000">
                <a:srgbClr val="CC8B6A"/>
              </a:gs>
            </a:gsLst>
            <a:lin ang="5400000" scaled="1"/>
          </a:gradFill>
          <a:ln w="12700">
            <a:solidFill>
              <a:schemeClr val="bg1"/>
            </a:solidFill>
            <a:round/>
            <a:headEnd/>
            <a:tailEnd/>
          </a:ln>
          <a:effectLst>
            <a:prstShdw prst="shdw18" dist="17961" dir="13500000">
              <a:schemeClr val="bg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endParaRPr lang="ko-KR" altLang="en-US"/>
          </a:p>
        </p:txBody>
      </p:sp>
      <p:sp>
        <p:nvSpPr>
          <p:cNvPr id="8258" name="Text Box 92"/>
          <p:cNvSpPr txBox="1">
            <a:spLocks noChangeArrowheads="1"/>
          </p:cNvSpPr>
          <p:nvPr/>
        </p:nvSpPr>
        <p:spPr bwMode="auto">
          <a:xfrm>
            <a:off x="3722688" y="5959500"/>
            <a:ext cx="1912937" cy="322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chemeClr val="tx1"/>
            </a:outer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ko-KR" altLang="en-US" sz="1500" dirty="0" smtClean="0">
                <a:solidFill>
                  <a:schemeClr val="bg1"/>
                </a:solidFill>
              </a:rPr>
              <a:t>경남 </a:t>
            </a:r>
            <a:r>
              <a:rPr lang="en-US" altLang="ko-KR" sz="1500" dirty="0" smtClean="0">
                <a:solidFill>
                  <a:schemeClr val="bg1"/>
                </a:solidFill>
              </a:rPr>
              <a:t>: 332</a:t>
            </a:r>
            <a:r>
              <a:rPr lang="ko-KR" altLang="en-US" sz="1500" dirty="0" smtClean="0">
                <a:solidFill>
                  <a:schemeClr val="bg1"/>
                </a:solidFill>
              </a:rPr>
              <a:t>개</a:t>
            </a:r>
            <a:r>
              <a:rPr lang="en-US" altLang="ko-KR" sz="1500" dirty="0" smtClean="0">
                <a:solidFill>
                  <a:schemeClr val="bg1"/>
                </a:solidFill>
              </a:rPr>
              <a:t> </a:t>
            </a:r>
            <a:endParaRPr lang="en-US" altLang="ko-KR" sz="1500" dirty="0">
              <a:solidFill>
                <a:schemeClr val="bg1"/>
              </a:solidFill>
            </a:endParaRPr>
          </a:p>
        </p:txBody>
      </p:sp>
      <p:sp>
        <p:nvSpPr>
          <p:cNvPr id="11331" name="Oval 154"/>
          <p:cNvSpPr>
            <a:spLocks noChangeArrowheads="1"/>
          </p:cNvSpPr>
          <p:nvPr/>
        </p:nvSpPr>
        <p:spPr bwMode="auto">
          <a:xfrm>
            <a:off x="3405188" y="5159382"/>
            <a:ext cx="225425" cy="215900"/>
          </a:xfrm>
          <a:prstGeom prst="ellipse">
            <a:avLst/>
          </a:prstGeom>
          <a:solidFill>
            <a:srgbClr val="C06F48"/>
          </a:solidFill>
          <a:ln w="28575">
            <a:solidFill>
              <a:srgbClr val="FF99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/>
          </a:p>
        </p:txBody>
      </p:sp>
      <p:sp>
        <p:nvSpPr>
          <p:cNvPr id="11332" name="Oval 155"/>
          <p:cNvSpPr>
            <a:spLocks noChangeArrowheads="1"/>
          </p:cNvSpPr>
          <p:nvPr/>
        </p:nvSpPr>
        <p:spPr bwMode="auto">
          <a:xfrm>
            <a:off x="3413125" y="5576914"/>
            <a:ext cx="225425" cy="215900"/>
          </a:xfrm>
          <a:prstGeom prst="ellipse">
            <a:avLst/>
          </a:prstGeom>
          <a:solidFill>
            <a:srgbClr val="C06F48"/>
          </a:solidFill>
          <a:ln w="28575">
            <a:solidFill>
              <a:srgbClr val="FF99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/>
          </a:p>
        </p:txBody>
      </p:sp>
      <p:sp>
        <p:nvSpPr>
          <p:cNvPr id="11333" name="Oval 156"/>
          <p:cNvSpPr>
            <a:spLocks noChangeArrowheads="1"/>
          </p:cNvSpPr>
          <p:nvPr/>
        </p:nvSpPr>
        <p:spPr bwMode="auto">
          <a:xfrm>
            <a:off x="3422650" y="6018237"/>
            <a:ext cx="225425" cy="215900"/>
          </a:xfrm>
          <a:prstGeom prst="ellipse">
            <a:avLst/>
          </a:prstGeom>
          <a:solidFill>
            <a:srgbClr val="C06F48"/>
          </a:solidFill>
          <a:ln w="28575">
            <a:solidFill>
              <a:srgbClr val="FF9933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ko-KR" altLang="ko-KR"/>
          </a:p>
        </p:txBody>
      </p:sp>
      <p:sp>
        <p:nvSpPr>
          <p:cNvPr id="112" name="Rectangle 159"/>
          <p:cNvSpPr>
            <a:spLocks noChangeArrowheads="1"/>
          </p:cNvSpPr>
          <p:nvPr/>
        </p:nvSpPr>
        <p:spPr bwMode="auto">
          <a:xfrm>
            <a:off x="3408363" y="5156207"/>
            <a:ext cx="20002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1</a:t>
            </a:r>
          </a:p>
        </p:txBody>
      </p:sp>
      <p:sp>
        <p:nvSpPr>
          <p:cNvPr id="113" name="Rectangle 160"/>
          <p:cNvSpPr>
            <a:spLocks noChangeArrowheads="1"/>
          </p:cNvSpPr>
          <p:nvPr/>
        </p:nvSpPr>
        <p:spPr bwMode="auto">
          <a:xfrm>
            <a:off x="3411538" y="5567389"/>
            <a:ext cx="20002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2</a:t>
            </a:r>
          </a:p>
        </p:txBody>
      </p:sp>
      <p:sp>
        <p:nvSpPr>
          <p:cNvPr id="114" name="Rectangle 161"/>
          <p:cNvSpPr>
            <a:spLocks noChangeArrowheads="1"/>
          </p:cNvSpPr>
          <p:nvPr/>
        </p:nvSpPr>
        <p:spPr bwMode="auto">
          <a:xfrm>
            <a:off x="3419475" y="6011887"/>
            <a:ext cx="200025" cy="190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en-US" altLang="ko-KR" b="1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87" name="직사각형 86"/>
          <p:cNvSpPr/>
          <p:nvPr/>
        </p:nvSpPr>
        <p:spPr bwMode="auto">
          <a:xfrm>
            <a:off x="1603375" y="1512888"/>
            <a:ext cx="1312863" cy="28733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3</a:t>
            </a:r>
            <a:r>
              <a:rPr lang="ko-KR" alt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개 시</a:t>
            </a:r>
            <a:r>
              <a:rPr lang="en-US" altLang="ko-K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도</a:t>
            </a:r>
            <a:r>
              <a:rPr lang="en-US" altLang="ko-K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,</a:t>
            </a:r>
            <a:endParaRPr lang="ko-KR" altLang="en-US" sz="18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88" name="직사각형 87"/>
          <p:cNvSpPr/>
          <p:nvPr/>
        </p:nvSpPr>
        <p:spPr bwMode="auto">
          <a:xfrm>
            <a:off x="2916238" y="1512888"/>
            <a:ext cx="3095625" cy="287337"/>
          </a:xfrm>
          <a:prstGeom prst="rect">
            <a:avLst/>
          </a:prstGeom>
          <a:noFill/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ko-K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39</a:t>
            </a:r>
            <a:r>
              <a:rPr lang="ko-KR" alt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개 시</a:t>
            </a:r>
            <a:r>
              <a:rPr lang="en-US" altLang="ko-K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군</a:t>
            </a:r>
            <a:r>
              <a:rPr lang="en-US" altLang="ko-KR" sz="1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·</a:t>
            </a:r>
            <a:r>
              <a:rPr lang="ko-KR" altLang="en-US" sz="18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휴먼모음T" pitchFamily="18" charset="-127"/>
                <a:ea typeface="휴먼모음T" pitchFamily="18" charset="-127"/>
              </a:rPr>
              <a:t>구 </a:t>
            </a:r>
            <a:r>
              <a:rPr lang="en-US" altLang="ko-KR" sz="1300" b="1" dirty="0" smtClean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(</a:t>
            </a:r>
            <a:r>
              <a:rPr lang="en-US" altLang="ko-KR" sz="1300" b="1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8</a:t>
            </a:r>
            <a:r>
              <a:rPr lang="ko-KR" altLang="en-US" sz="1300" b="1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시</a:t>
            </a:r>
            <a:r>
              <a:rPr lang="en-US" altLang="ko-KR" sz="1300" b="1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12</a:t>
            </a:r>
            <a:r>
              <a:rPr lang="ko-KR" altLang="en-US" sz="1300" b="1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군</a:t>
            </a:r>
            <a:r>
              <a:rPr lang="en-US" altLang="ko-KR" sz="1300" b="1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, 19</a:t>
            </a:r>
            <a:r>
              <a:rPr lang="ko-KR" altLang="en-US" sz="1300" b="1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구</a:t>
            </a:r>
            <a:r>
              <a:rPr lang="en-US" altLang="ko-KR" sz="1300" b="1" dirty="0">
                <a:solidFill>
                  <a:schemeClr val="tx1"/>
                </a:solidFill>
                <a:latin typeface="휴먼모음T" panose="02030504000101010101" pitchFamily="18" charset="-127"/>
                <a:ea typeface="휴먼모음T" panose="02030504000101010101" pitchFamily="18" charset="-127"/>
              </a:rPr>
              <a:t>)</a:t>
            </a:r>
            <a:endParaRPr lang="ko-KR" altLang="en-US" sz="1300" b="1" dirty="0">
              <a:solidFill>
                <a:schemeClr val="tx1"/>
              </a:solidFill>
              <a:latin typeface="휴먼모음T" panose="02030504000101010101" pitchFamily="18" charset="-127"/>
              <a:ea typeface="휴먼모음T" panose="02030504000101010101" pitchFamily="18" charset="-127"/>
            </a:endParaRPr>
          </a:p>
        </p:txBody>
      </p:sp>
      <p:sp>
        <p:nvSpPr>
          <p:cNvPr id="11278" name="Rectangle 26"/>
          <p:cNvSpPr>
            <a:spLocks noChangeArrowheads="1"/>
          </p:cNvSpPr>
          <p:nvPr/>
        </p:nvSpPr>
        <p:spPr bwMode="auto">
          <a:xfrm>
            <a:off x="1782748" y="2500306"/>
            <a:ext cx="646112" cy="3683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/>
            <a:r>
              <a:rPr lang="ko-KR" altLang="en-US" sz="1800" dirty="0">
                <a:solidFill>
                  <a:srgbClr val="000000"/>
                </a:solidFill>
                <a:latin typeface="HY견고딕" pitchFamily="18" charset="-127"/>
                <a:ea typeface="HY견고딕" pitchFamily="18" charset="-127"/>
              </a:rPr>
              <a:t>울산</a:t>
            </a:r>
          </a:p>
        </p:txBody>
      </p:sp>
    </p:spTree>
  </p:cSld>
  <p:clrMapOvr>
    <a:masterClrMapping/>
  </p:clrMapOvr>
  <p:transition advTm="75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20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4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2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6" grpId="0"/>
      <p:bldP spid="158" grpId="0"/>
      <p:bldP spid="159" grpId="0"/>
      <p:bldP spid="161" grpId="0"/>
      <p:bldP spid="162" grpId="0"/>
      <p:bldP spid="16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48" name="Text Box 9"/>
          <p:cNvSpPr txBox="1">
            <a:spLocks noChangeArrowheads="1"/>
          </p:cNvSpPr>
          <p:nvPr/>
        </p:nvSpPr>
        <p:spPr bwMode="auto">
          <a:xfrm>
            <a:off x="354013" y="214313"/>
            <a:ext cx="44656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4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사업목적 및 추진방향</a:t>
            </a:r>
            <a:endParaRPr lang="ko-KR" altLang="en-US" sz="24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82" name="Picture 9" descr="004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640527" y="2259087"/>
            <a:ext cx="8358246" cy="3191516"/>
          </a:xfrm>
          <a:prstGeom prst="rect">
            <a:avLst/>
          </a:prstGeom>
          <a:noFill/>
        </p:spPr>
      </p:pic>
      <p:grpSp>
        <p:nvGrpSpPr>
          <p:cNvPr id="83" name="그룹 24"/>
          <p:cNvGrpSpPr/>
          <p:nvPr/>
        </p:nvGrpSpPr>
        <p:grpSpPr>
          <a:xfrm>
            <a:off x="1000100" y="4263065"/>
            <a:ext cx="7072361" cy="2523528"/>
            <a:chOff x="2274882" y="4572007"/>
            <a:chExt cx="4797448" cy="1714516"/>
          </a:xfrm>
        </p:grpSpPr>
        <p:grpSp>
          <p:nvGrpSpPr>
            <p:cNvPr id="89" name="그룹 24"/>
            <p:cNvGrpSpPr/>
            <p:nvPr/>
          </p:nvGrpSpPr>
          <p:grpSpPr>
            <a:xfrm>
              <a:off x="2274882" y="4583710"/>
              <a:ext cx="1511300" cy="1702810"/>
              <a:chOff x="1908175" y="4075113"/>
              <a:chExt cx="1511300" cy="1628775"/>
            </a:xfrm>
          </p:grpSpPr>
          <p:sp>
            <p:nvSpPr>
              <p:cNvPr id="100" name="Oval 34"/>
              <p:cNvSpPr>
                <a:spLocks noChangeArrowheads="1"/>
              </p:cNvSpPr>
              <p:nvPr/>
            </p:nvSpPr>
            <p:spPr bwMode="auto">
              <a:xfrm>
                <a:off x="2052638" y="4075113"/>
                <a:ext cx="1150937" cy="1150937"/>
              </a:xfrm>
              <a:prstGeom prst="ellipse">
                <a:avLst/>
              </a:prstGeom>
              <a:gradFill rotWithShape="1">
                <a:gsLst>
                  <a:gs pos="0">
                    <a:srgbClr val="A50021">
                      <a:gamma/>
                      <a:tint val="54118"/>
                      <a:invGamma/>
                    </a:srgbClr>
                  </a:gs>
                  <a:gs pos="100000">
                    <a:srgbClr val="A5002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1" name="Oval 35"/>
              <p:cNvSpPr>
                <a:spLocks noChangeArrowheads="1"/>
              </p:cNvSpPr>
              <p:nvPr/>
            </p:nvSpPr>
            <p:spPr bwMode="auto">
              <a:xfrm>
                <a:off x="2124075" y="4075113"/>
                <a:ext cx="1008063" cy="936625"/>
              </a:xfrm>
              <a:prstGeom prst="ellipse">
                <a:avLst/>
              </a:prstGeom>
              <a:gradFill rotWithShape="1">
                <a:gsLst>
                  <a:gs pos="0">
                    <a:srgbClr val="A50021">
                      <a:gamma/>
                      <a:tint val="33725"/>
                      <a:invGamma/>
                    </a:srgbClr>
                  </a:gs>
                  <a:gs pos="100000">
                    <a:srgbClr val="A50021">
                      <a:alpha val="20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2" name="Oval 48"/>
              <p:cNvSpPr>
                <a:spLocks noChangeArrowheads="1"/>
              </p:cNvSpPr>
              <p:nvPr/>
            </p:nvSpPr>
            <p:spPr bwMode="auto">
              <a:xfrm>
                <a:off x="1908175" y="5373688"/>
                <a:ext cx="1511300" cy="330200"/>
              </a:xfrm>
              <a:prstGeom prst="ellipse">
                <a:avLst/>
              </a:prstGeom>
              <a:gradFill rotWithShape="1">
                <a:gsLst>
                  <a:gs pos="0">
                    <a:srgbClr val="DDDDDD">
                      <a:gamma/>
                      <a:shade val="46275"/>
                      <a:invGamma/>
                    </a:srgbClr>
                  </a:gs>
                  <a:gs pos="100000">
                    <a:srgbClr val="DDDDDD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3" name="WordArt 60"/>
              <p:cNvSpPr>
                <a:spLocks noChangeArrowheads="1" noChangeShapeType="1" noTextEdit="1"/>
              </p:cNvSpPr>
              <p:nvPr/>
            </p:nvSpPr>
            <p:spPr bwMode="auto">
              <a:xfrm>
                <a:off x="2133591" y="4405580"/>
                <a:ext cx="938210" cy="52361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ko-KR" altLang="en-US" sz="1400" kern="10" dirty="0" smtClean="0">
                    <a:ln w="9525">
                      <a:noFill/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검진홍보 </a:t>
                </a:r>
                <a:endParaRPr lang="en-US" altLang="ko-KR" sz="140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  <a:p>
                <a:pPr algn="ctr"/>
                <a:r>
                  <a:rPr lang="ko-KR" altLang="en-US" sz="1400" kern="10" dirty="0" smtClean="0">
                    <a:ln w="9525">
                      <a:noFill/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사각지대 발굴</a:t>
                </a:r>
                <a:endParaRPr lang="ko-KR" altLang="en-US" sz="1400" kern="10" dirty="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90" name="그룹 29"/>
            <p:cNvGrpSpPr/>
            <p:nvPr/>
          </p:nvGrpSpPr>
          <p:grpSpPr>
            <a:xfrm>
              <a:off x="5561030" y="4572007"/>
              <a:ext cx="1511300" cy="1702810"/>
              <a:chOff x="5508625" y="4075113"/>
              <a:chExt cx="1511300" cy="1628775"/>
            </a:xfrm>
          </p:grpSpPr>
          <p:sp>
            <p:nvSpPr>
              <p:cNvPr id="96" name="Oval 36"/>
              <p:cNvSpPr>
                <a:spLocks noChangeArrowheads="1"/>
              </p:cNvSpPr>
              <p:nvPr/>
            </p:nvSpPr>
            <p:spPr bwMode="auto">
              <a:xfrm>
                <a:off x="5653088" y="4075113"/>
                <a:ext cx="1150937" cy="1150937"/>
              </a:xfrm>
              <a:prstGeom prst="ellipse">
                <a:avLst/>
              </a:prstGeom>
              <a:gradFill rotWithShape="1">
                <a:gsLst>
                  <a:gs pos="0">
                    <a:srgbClr val="A50021">
                      <a:gamma/>
                      <a:tint val="54118"/>
                      <a:invGamma/>
                    </a:srgbClr>
                  </a:gs>
                  <a:gs pos="100000">
                    <a:srgbClr val="A50021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7" name="Oval 37"/>
              <p:cNvSpPr>
                <a:spLocks noChangeArrowheads="1"/>
              </p:cNvSpPr>
              <p:nvPr/>
            </p:nvSpPr>
            <p:spPr bwMode="auto">
              <a:xfrm>
                <a:off x="5724525" y="4075113"/>
                <a:ext cx="1008063" cy="936625"/>
              </a:xfrm>
              <a:prstGeom prst="ellipse">
                <a:avLst/>
              </a:prstGeom>
              <a:gradFill rotWithShape="1">
                <a:gsLst>
                  <a:gs pos="0">
                    <a:srgbClr val="A50021">
                      <a:gamma/>
                      <a:tint val="33725"/>
                      <a:invGamma/>
                    </a:srgbClr>
                  </a:gs>
                  <a:gs pos="100000">
                    <a:srgbClr val="A50021">
                      <a:alpha val="20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8" name="Oval 49"/>
              <p:cNvSpPr>
                <a:spLocks noChangeArrowheads="1"/>
              </p:cNvSpPr>
              <p:nvPr/>
            </p:nvSpPr>
            <p:spPr bwMode="auto">
              <a:xfrm>
                <a:off x="5508625" y="5373688"/>
                <a:ext cx="1511300" cy="330200"/>
              </a:xfrm>
              <a:prstGeom prst="ellipse">
                <a:avLst/>
              </a:prstGeom>
              <a:gradFill rotWithShape="1">
                <a:gsLst>
                  <a:gs pos="0">
                    <a:srgbClr val="DDDDDD">
                      <a:gamma/>
                      <a:shade val="46275"/>
                      <a:invGamma/>
                    </a:srgbClr>
                  </a:gs>
                  <a:gs pos="100000">
                    <a:srgbClr val="DDDDDD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9" name="WordArt 62"/>
              <p:cNvSpPr>
                <a:spLocks noChangeArrowheads="1" noChangeShapeType="1" noTextEdit="1"/>
              </p:cNvSpPr>
              <p:nvPr/>
            </p:nvSpPr>
            <p:spPr bwMode="auto">
              <a:xfrm>
                <a:off x="5734042" y="4429132"/>
                <a:ext cx="928694" cy="500066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ko-KR" altLang="en-US" sz="1400" kern="10" dirty="0" smtClean="0">
                    <a:ln w="9525">
                      <a:noFill/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건강검진</a:t>
                </a:r>
                <a:endParaRPr lang="en-US" altLang="ko-KR" sz="1400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  <a:p>
                <a:pPr algn="ctr"/>
                <a:r>
                  <a:rPr lang="ko-KR" altLang="en-US" sz="1400" kern="10" dirty="0" smtClean="0">
                    <a:ln w="9525">
                      <a:noFill/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인식개선</a:t>
                </a:r>
                <a:endParaRPr lang="ko-KR" altLang="en-US" sz="1400" kern="10" dirty="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  <p:grpSp>
          <p:nvGrpSpPr>
            <p:cNvPr id="91" name="그룹 30"/>
            <p:cNvGrpSpPr/>
            <p:nvPr/>
          </p:nvGrpSpPr>
          <p:grpSpPr>
            <a:xfrm>
              <a:off x="3929058" y="4572009"/>
              <a:ext cx="1500198" cy="1714514"/>
              <a:chOff x="3487420" y="2590800"/>
              <a:chExt cx="2255773" cy="2524573"/>
            </a:xfrm>
          </p:grpSpPr>
          <p:sp>
            <p:nvSpPr>
              <p:cNvPr id="92" name="Oval 46"/>
              <p:cNvSpPr>
                <a:spLocks noChangeArrowheads="1"/>
              </p:cNvSpPr>
              <p:nvPr/>
            </p:nvSpPr>
            <p:spPr bwMode="auto">
              <a:xfrm>
                <a:off x="3487420" y="4620524"/>
                <a:ext cx="2255773" cy="494849"/>
              </a:xfrm>
              <a:prstGeom prst="ellipse">
                <a:avLst/>
              </a:prstGeom>
              <a:gradFill rotWithShape="1">
                <a:gsLst>
                  <a:gs pos="0">
                    <a:srgbClr val="EAEAEA">
                      <a:gamma/>
                      <a:shade val="6275"/>
                      <a:invGamma/>
                      <a:alpha val="70000"/>
                    </a:srgbClr>
                  </a:gs>
                  <a:gs pos="100000">
                    <a:srgbClr val="EAEAEA">
                      <a:alpha val="0"/>
                    </a:srgbClr>
                  </a:gs>
                </a:gsLst>
                <a:path path="shape">
                  <a:fillToRect l="50000" t="50000" r="50000" b="50000"/>
                </a:path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3" name="Oval 28"/>
              <p:cNvSpPr>
                <a:spLocks noChangeArrowheads="1"/>
              </p:cNvSpPr>
              <p:nvPr/>
            </p:nvSpPr>
            <p:spPr bwMode="auto">
              <a:xfrm>
                <a:off x="3714750" y="2590800"/>
                <a:ext cx="1728788" cy="1728788"/>
              </a:xfrm>
              <a:prstGeom prst="ellipse">
                <a:avLst/>
              </a:prstGeom>
              <a:gradFill rotWithShape="1">
                <a:gsLst>
                  <a:gs pos="0">
                    <a:srgbClr val="18407B">
                      <a:gamma/>
                      <a:tint val="54118"/>
                      <a:invGamma/>
                    </a:srgbClr>
                  </a:gs>
                  <a:gs pos="100000">
                    <a:srgbClr val="18407B"/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4" name="Oval 29"/>
              <p:cNvSpPr>
                <a:spLocks noChangeArrowheads="1"/>
              </p:cNvSpPr>
              <p:nvPr/>
            </p:nvSpPr>
            <p:spPr bwMode="auto">
              <a:xfrm>
                <a:off x="3851275" y="2590800"/>
                <a:ext cx="1441450" cy="1270000"/>
              </a:xfrm>
              <a:prstGeom prst="ellipse">
                <a:avLst/>
              </a:prstGeom>
              <a:gradFill rotWithShape="1">
                <a:gsLst>
                  <a:gs pos="0">
                    <a:srgbClr val="18407B">
                      <a:gamma/>
                      <a:tint val="33725"/>
                      <a:invGamma/>
                    </a:srgbClr>
                  </a:gs>
                  <a:gs pos="100000">
                    <a:srgbClr val="18407B">
                      <a:alpha val="20000"/>
                    </a:srgbClr>
                  </a:gs>
                </a:gsLst>
                <a:lin ang="5400000" scaled="1"/>
              </a:gradFill>
              <a:ln w="9525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95" name="WordArt 30"/>
              <p:cNvSpPr>
                <a:spLocks noChangeArrowheads="1" noChangeShapeType="1" noTextEdit="1"/>
              </p:cNvSpPr>
              <p:nvPr/>
            </p:nvSpPr>
            <p:spPr bwMode="auto">
              <a:xfrm>
                <a:off x="3803650" y="3110564"/>
                <a:ext cx="1495425" cy="816774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ko-KR" altLang="en-US" kern="10" dirty="0" smtClean="0">
                    <a:ln w="9525">
                      <a:noFill/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검진취약계층</a:t>
                </a:r>
                <a:endParaRPr lang="en-US" altLang="ko-KR" kern="10" dirty="0" smtClean="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  <a:p>
                <a:pPr algn="ctr"/>
                <a:r>
                  <a:rPr lang="ko-KR" altLang="en-US" kern="10" dirty="0" smtClean="0">
                    <a:ln w="9525">
                      <a:noFill/>
                      <a:round/>
                      <a:headEnd/>
                      <a:tailEnd/>
                    </a:ln>
                    <a:solidFill>
                      <a:schemeClr val="bg1"/>
                    </a:solidFill>
                    <a:effectLst>
                      <a:outerShdw dist="35921" dir="2700000" algn="ctr" rotWithShape="0">
                        <a:srgbClr val="868686">
                          <a:alpha val="50000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다각화</a:t>
                </a:r>
                <a:endParaRPr lang="ko-KR" altLang="en-US" kern="10" dirty="0">
                  <a:ln w="9525">
                    <a:noFill/>
                    <a:round/>
                    <a:headEnd/>
                    <a:tailEnd/>
                  </a:ln>
                  <a:solidFill>
                    <a:schemeClr val="bg1"/>
                  </a:solidFill>
                  <a:effectLst>
                    <a:outerShdw dist="35921" dir="2700000" algn="ctr" rotWithShape="0">
                      <a:srgbClr val="868686">
                        <a:alpha val="50000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</p:grpSp>
      </p:grpSp>
      <p:sp>
        <p:nvSpPr>
          <p:cNvPr id="84" name="TextBox 83"/>
          <p:cNvSpPr txBox="1"/>
          <p:nvPr/>
        </p:nvSpPr>
        <p:spPr>
          <a:xfrm>
            <a:off x="0" y="3223964"/>
            <a:ext cx="9143999" cy="9912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2800" b="1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검진 홍보강화로 </a:t>
            </a:r>
            <a:endParaRPr lang="en-US" altLang="ko-KR" sz="2800" b="1" dirty="0" smtClean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  <a:p>
            <a:pPr algn="ctr"/>
            <a:r>
              <a:rPr lang="ko-KR" altLang="en-US" sz="2800" b="1" dirty="0" smtClean="0">
                <a:solidFill>
                  <a:schemeClr val="tx1"/>
                </a:solidFill>
                <a:latin typeface="HY견고딕" pitchFamily="18" charset="-127"/>
                <a:ea typeface="HY견고딕" pitchFamily="18" charset="-127"/>
              </a:rPr>
              <a:t>자발적 검진 참여 분위기 조성</a:t>
            </a:r>
            <a:endParaRPr lang="ko-KR" altLang="en-US" sz="2800" b="1" dirty="0">
              <a:solidFill>
                <a:schemeClr val="tx1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85" name="Group 54"/>
          <p:cNvGrpSpPr>
            <a:grpSpLocks/>
          </p:cNvGrpSpPr>
          <p:nvPr/>
        </p:nvGrpSpPr>
        <p:grpSpPr bwMode="auto">
          <a:xfrm>
            <a:off x="2214546" y="1071546"/>
            <a:ext cx="4786346" cy="1335983"/>
            <a:chOff x="3937" y="2921"/>
            <a:chExt cx="1686" cy="473"/>
          </a:xfrm>
        </p:grpSpPr>
        <p:pic>
          <p:nvPicPr>
            <p:cNvPr id="87" name="Picture 42" descr="그림자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37" y="2921"/>
              <a:ext cx="1686" cy="473"/>
            </a:xfrm>
            <a:prstGeom prst="rect">
              <a:avLst/>
            </a:prstGeom>
            <a:noFill/>
          </p:spPr>
        </p:pic>
        <p:pic>
          <p:nvPicPr>
            <p:cNvPr id="88" name="Picture 44" descr="그림4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014" y="2969"/>
              <a:ext cx="1501" cy="307"/>
            </a:xfrm>
            <a:prstGeom prst="rect">
              <a:avLst/>
            </a:prstGeom>
            <a:noFill/>
          </p:spPr>
        </p:pic>
      </p:grpSp>
      <p:sp>
        <p:nvSpPr>
          <p:cNvPr id="86" name="TextBox 85"/>
          <p:cNvSpPr txBox="1"/>
          <p:nvPr/>
        </p:nvSpPr>
        <p:spPr>
          <a:xfrm>
            <a:off x="2357422" y="1344375"/>
            <a:ext cx="4572032" cy="54360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ko-KR"/>
            </a:defPPr>
            <a:lvl1pPr>
              <a:defRPr sz="2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defRPr>
            </a:lvl1pPr>
          </a:lstStyle>
          <a:p>
            <a:pPr algn="ctr">
              <a:defRPr/>
            </a:pPr>
            <a:r>
              <a:rPr lang="ko-KR" altLang="en-US" sz="2800" dirty="0" smtClean="0"/>
              <a:t>국민건강증진 도모</a:t>
            </a:r>
            <a:endParaRPr lang="ko-KR" altLang="en-US" sz="2800" dirty="0"/>
          </a:p>
        </p:txBody>
      </p:sp>
    </p:spTree>
  </p:cSld>
  <p:clrMapOvr>
    <a:masterClrMapping/>
  </p:clrMapOvr>
  <p:transition advTm="168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그림 15" descr="nhic2009-36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57158" y="493249"/>
            <a:ext cx="8572560" cy="59429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1949450" y="2466975"/>
            <a:ext cx="1708150" cy="1979613"/>
          </a:xfrm>
          <a:prstGeom prst="rect">
            <a:avLst/>
          </a:prstGeom>
          <a:solidFill>
            <a:srgbClr val="C2E8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000" dirty="0" smtClean="0">
                <a:solidFill>
                  <a:srgbClr val="2F7D67"/>
                </a:solidFill>
                <a:latin typeface="HY헤드라인M" pitchFamily="18" charset="-127"/>
                <a:ea typeface="HY헤드라인M" pitchFamily="18" charset="-127"/>
              </a:rPr>
              <a:t>추진내용</a:t>
            </a:r>
            <a:endParaRPr lang="en-US" altLang="ko-KR" sz="3000" dirty="0">
              <a:solidFill>
                <a:srgbClr val="2F7D67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3692525" y="2493963"/>
            <a:ext cx="5308631" cy="1914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8" name="직사각형 7"/>
          <p:cNvSpPr/>
          <p:nvPr/>
        </p:nvSpPr>
        <p:spPr>
          <a:xfrm>
            <a:off x="71438" y="4413250"/>
            <a:ext cx="8999537" cy="36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9" name="직사각형 8"/>
          <p:cNvSpPr/>
          <p:nvPr/>
        </p:nvSpPr>
        <p:spPr>
          <a:xfrm>
            <a:off x="71438" y="2454275"/>
            <a:ext cx="8999537" cy="34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0" name="직사각형 9"/>
          <p:cNvSpPr/>
          <p:nvPr/>
        </p:nvSpPr>
        <p:spPr>
          <a:xfrm rot="5400000">
            <a:off x="-1293019" y="3507582"/>
            <a:ext cx="6480175" cy="36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1" name="직사각형 10"/>
          <p:cNvSpPr/>
          <p:nvPr/>
        </p:nvSpPr>
        <p:spPr>
          <a:xfrm rot="5400000">
            <a:off x="434975" y="3508375"/>
            <a:ext cx="6480175" cy="34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" name="직사각형 11"/>
          <p:cNvSpPr/>
          <p:nvPr/>
        </p:nvSpPr>
        <p:spPr>
          <a:xfrm rot="5400000">
            <a:off x="2193131" y="3507582"/>
            <a:ext cx="6480175" cy="36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5" name="직사각형 14"/>
          <p:cNvSpPr/>
          <p:nvPr/>
        </p:nvSpPr>
        <p:spPr>
          <a:xfrm rot="5400000">
            <a:off x="3943350" y="3508375"/>
            <a:ext cx="6480175" cy="34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12300" name="TextBox 15"/>
          <p:cNvSpPr txBox="1">
            <a:spLocks noChangeArrowheads="1"/>
          </p:cNvSpPr>
          <p:nvPr/>
        </p:nvSpPr>
        <p:spPr bwMode="auto">
          <a:xfrm>
            <a:off x="3714744" y="2428868"/>
            <a:ext cx="5429256" cy="214314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normAutofit fontScale="92500" lnSpcReduction="10000"/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rgbClr val="516B60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000" b="1" dirty="0" err="1" smtClean="0">
                <a:solidFill>
                  <a:srgbClr val="516B60"/>
                </a:solidFill>
                <a:latin typeface="HY헤드라인M" pitchFamily="18" charset="-127"/>
                <a:ea typeface="HY헤드라인M" pitchFamily="18" charset="-127"/>
              </a:rPr>
              <a:t>국가암검진</a:t>
            </a:r>
            <a:r>
              <a:rPr lang="ko-KR" altLang="en-US" sz="2000" b="1" dirty="0" smtClean="0">
                <a:solidFill>
                  <a:srgbClr val="516B60"/>
                </a:solidFill>
                <a:latin typeface="HY헤드라인M" pitchFamily="18" charset="-127"/>
                <a:ea typeface="HY헤드라인M" pitchFamily="18" charset="-127"/>
              </a:rPr>
              <a:t> 홍보전문가 양성</a:t>
            </a:r>
            <a:endParaRPr lang="en-US" altLang="ko-KR" sz="2000" b="1" dirty="0" smtClean="0">
              <a:solidFill>
                <a:srgbClr val="516B60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rgbClr val="516B60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000" b="1" dirty="0" smtClean="0">
                <a:solidFill>
                  <a:srgbClr val="516B60"/>
                </a:solidFill>
                <a:latin typeface="HY헤드라인M" pitchFamily="18" charset="-127"/>
                <a:ea typeface="HY헤드라인M" pitchFamily="18" charset="-127"/>
              </a:rPr>
              <a:t>취약계층 타깃 집중 홍보</a:t>
            </a:r>
            <a:endParaRPr lang="en-US" altLang="ko-KR" sz="2000" b="1" spc="-150" dirty="0" smtClean="0">
              <a:solidFill>
                <a:srgbClr val="516B60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rgbClr val="516B60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000" b="1" dirty="0" smtClean="0">
                <a:solidFill>
                  <a:srgbClr val="516B60"/>
                </a:solidFill>
                <a:latin typeface="HY헤드라인M" pitchFamily="18" charset="-127"/>
                <a:ea typeface="HY헤드라인M" pitchFamily="18" charset="-127"/>
              </a:rPr>
              <a:t>지역자원연계 홍보강화</a:t>
            </a:r>
            <a:endParaRPr lang="en-US" altLang="ko-KR" sz="2000" b="1" dirty="0" smtClean="0">
              <a:solidFill>
                <a:srgbClr val="516B60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rgbClr val="516B60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000" b="1" dirty="0" smtClean="0">
                <a:solidFill>
                  <a:srgbClr val="516B60"/>
                </a:solidFill>
                <a:latin typeface="HY헤드라인M" pitchFamily="18" charset="-127"/>
                <a:ea typeface="HY헤드라인M" pitchFamily="18" charset="-127"/>
              </a:rPr>
              <a:t>시민인식제고 및 홍보방안 설문조사 </a:t>
            </a:r>
            <a:endParaRPr lang="en-US" altLang="ko-KR" sz="2000" b="1" dirty="0" smtClean="0">
              <a:solidFill>
                <a:srgbClr val="516B60"/>
              </a:solidFill>
              <a:latin typeface="HY헤드라인M" pitchFamily="18" charset="-127"/>
              <a:ea typeface="HY헤드라인M" pitchFamily="18" charset="-127"/>
            </a:endParaRPr>
          </a:p>
          <a:p>
            <a:pPr eaLnBrk="1" hangingPunct="1">
              <a:lnSpc>
                <a:spcPct val="150000"/>
              </a:lnSpc>
              <a:defRPr/>
            </a:pPr>
            <a:r>
              <a:rPr lang="en-US" altLang="ko-KR" sz="2000" b="1" dirty="0" smtClean="0">
                <a:solidFill>
                  <a:srgbClr val="516B60"/>
                </a:solidFill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2000" b="1" dirty="0" smtClean="0">
                <a:solidFill>
                  <a:srgbClr val="516B60"/>
                </a:solidFill>
                <a:latin typeface="HY헤드라인M" pitchFamily="18" charset="-127"/>
                <a:ea typeface="HY헤드라인M" pitchFamily="18" charset="-127"/>
              </a:rPr>
              <a:t>주민 밀착형 홍보</a:t>
            </a:r>
          </a:p>
        </p:txBody>
      </p:sp>
    </p:spTree>
  </p:cSld>
  <p:clrMapOvr>
    <a:masterClrMapping/>
  </p:clrMapOvr>
  <p:transition advTm="3962">
    <p:zo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_x272876784" descr="EMB000005a404b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786578" y="5429264"/>
            <a:ext cx="1643074" cy="12858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9" name="TextBox 118"/>
          <p:cNvSpPr txBox="1"/>
          <p:nvPr/>
        </p:nvSpPr>
        <p:spPr>
          <a:xfrm>
            <a:off x="71406" y="3357562"/>
            <a:ext cx="4714908" cy="58477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ko-KR"/>
            </a:defPPr>
            <a:lvl1pPr>
              <a:defRPr sz="2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defRPr>
            </a:lvl1pPr>
          </a:lstStyle>
          <a:p>
            <a:pPr algn="ctr">
              <a:defRPr/>
            </a:pPr>
            <a:r>
              <a:rPr lang="ko-KR" altLang="en-US" sz="3200" dirty="0" smtClean="0"/>
              <a:t>지역사회 </a:t>
            </a:r>
            <a:r>
              <a:rPr lang="ko-KR" altLang="en-US" sz="3200" dirty="0" err="1" smtClean="0"/>
              <a:t>네크워크</a:t>
            </a:r>
            <a:r>
              <a:rPr lang="ko-KR" altLang="en-US" sz="3200" dirty="0" smtClean="0"/>
              <a:t> 강화</a:t>
            </a:r>
            <a:endParaRPr lang="ko-KR" altLang="en-US" sz="3200" dirty="0"/>
          </a:p>
        </p:txBody>
      </p:sp>
      <p:sp>
        <p:nvSpPr>
          <p:cNvPr id="16386" name="Text Box 9"/>
          <p:cNvSpPr txBox="1">
            <a:spLocks noChangeArrowheads="1"/>
          </p:cNvSpPr>
          <p:nvPr/>
        </p:nvSpPr>
        <p:spPr bwMode="auto">
          <a:xfrm>
            <a:off x="107950" y="190500"/>
            <a:ext cx="6107113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2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1. </a:t>
            </a:r>
            <a:r>
              <a:rPr lang="ko-KR" altLang="en-US" sz="2200" b="1" dirty="0" err="1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국가암검진</a:t>
            </a:r>
            <a:r>
              <a:rPr lang="ko-KR" altLang="en-US" sz="22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 홍보전문가 양성</a:t>
            </a:r>
            <a:endParaRPr lang="ko-KR" altLang="en-US" sz="22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6387" name="WordArt 49"/>
          <p:cNvSpPr>
            <a:spLocks noChangeArrowheads="1" noChangeShapeType="1" noTextEdit="1"/>
          </p:cNvSpPr>
          <p:nvPr/>
        </p:nvSpPr>
        <p:spPr bwMode="auto">
          <a:xfrm>
            <a:off x="598488" y="1098550"/>
            <a:ext cx="304800" cy="306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HY헤드라인M"/>
                <a:ea typeface="HY헤드라인M"/>
              </a:rPr>
              <a:t>배</a:t>
            </a:r>
          </a:p>
        </p:txBody>
      </p:sp>
      <p:sp>
        <p:nvSpPr>
          <p:cNvPr id="16390" name="WordArt 49"/>
          <p:cNvSpPr>
            <a:spLocks noChangeArrowheads="1" noChangeShapeType="1" noTextEdit="1"/>
          </p:cNvSpPr>
          <p:nvPr/>
        </p:nvSpPr>
        <p:spPr bwMode="auto">
          <a:xfrm>
            <a:off x="598488" y="1098550"/>
            <a:ext cx="304800" cy="306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HY헤드라인M"/>
                <a:ea typeface="HY헤드라인M"/>
              </a:rPr>
              <a:t>배</a:t>
            </a:r>
          </a:p>
        </p:txBody>
      </p:sp>
      <p:sp>
        <p:nvSpPr>
          <p:cNvPr id="16391" name="Text Box 51"/>
          <p:cNvSpPr txBox="1">
            <a:spLocks noChangeArrowheads="1"/>
          </p:cNvSpPr>
          <p:nvPr/>
        </p:nvSpPr>
        <p:spPr bwMode="auto">
          <a:xfrm>
            <a:off x="906463" y="925513"/>
            <a:ext cx="4371710" cy="47705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500" b="1" dirty="0" smtClean="0">
                <a:solidFill>
                  <a:srgbClr val="0066FF"/>
                </a:solidFill>
              </a:rPr>
              <a:t>지역사회 네트워크 적극 활용 </a:t>
            </a:r>
            <a:endParaRPr lang="ko-KR" altLang="en-US" sz="2500" b="1" dirty="0">
              <a:solidFill>
                <a:srgbClr val="0066FF"/>
              </a:solidFill>
            </a:endParaRPr>
          </a:p>
        </p:txBody>
      </p:sp>
      <p:sp>
        <p:nvSpPr>
          <p:cNvPr id="61" name="Rectangle 48"/>
          <p:cNvSpPr>
            <a:spLocks noChangeArrowheads="1"/>
          </p:cNvSpPr>
          <p:nvPr/>
        </p:nvSpPr>
        <p:spPr bwMode="auto">
          <a:xfrm>
            <a:off x="396875" y="1552575"/>
            <a:ext cx="8099425" cy="71438"/>
          </a:xfrm>
          <a:prstGeom prst="rect">
            <a:avLst/>
          </a:prstGeom>
          <a:solidFill>
            <a:schemeClr val="bg1">
              <a:lumMod val="7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ct val="30000"/>
              </a:spcBef>
              <a:spcAft>
                <a:spcPts val="0"/>
              </a:spcAft>
              <a:buSzPct val="75000"/>
              <a:buFontTx/>
              <a:buChar char="•"/>
              <a:defRPr/>
            </a:pPr>
            <a:endParaRPr kumimoji="0" lang="ko-KR" altLang="ko-KR" sz="1200" dirty="0">
              <a:solidFill>
                <a:srgbClr val="333333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63" name="AutoShape 75"/>
          <p:cNvSpPr>
            <a:spLocks noChangeArrowheads="1"/>
          </p:cNvSpPr>
          <p:nvPr/>
        </p:nvSpPr>
        <p:spPr bwMode="auto">
          <a:xfrm rot="5400000">
            <a:off x="4035425" y="1503363"/>
            <a:ext cx="200025" cy="171450"/>
          </a:xfrm>
          <a:prstGeom prst="triangle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ct val="30000"/>
              </a:spcBef>
              <a:spcAft>
                <a:spcPts val="0"/>
              </a:spcAft>
              <a:buSzPct val="75000"/>
              <a:buFontTx/>
              <a:buChar char="•"/>
              <a:defRPr/>
            </a:pPr>
            <a:endParaRPr kumimoji="0" lang="ko-KR" altLang="ko-KR" sz="1200" dirty="0">
              <a:solidFill>
                <a:srgbClr val="333333"/>
              </a:solidFill>
              <a:latin typeface="HY견고딕" pitchFamily="18" charset="-127"/>
              <a:ea typeface="HY견고딕" pitchFamily="18" charset="-127"/>
            </a:endParaRPr>
          </a:p>
        </p:txBody>
      </p:sp>
      <p:pic>
        <p:nvPicPr>
          <p:cNvPr id="16394" name="그림 45" descr="개체_168.png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0988" y="882650"/>
            <a:ext cx="5762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6395" name="그룹 61"/>
          <p:cNvGrpSpPr>
            <a:grpSpLocks/>
          </p:cNvGrpSpPr>
          <p:nvPr/>
        </p:nvGrpSpPr>
        <p:grpSpPr bwMode="auto">
          <a:xfrm>
            <a:off x="739775" y="1268413"/>
            <a:ext cx="579438" cy="627062"/>
            <a:chOff x="7343775" y="4581525"/>
            <a:chExt cx="404813" cy="438150"/>
          </a:xfrm>
        </p:grpSpPr>
        <p:grpSp>
          <p:nvGrpSpPr>
            <p:cNvPr id="16414" name="Group 86"/>
            <p:cNvGrpSpPr>
              <a:grpSpLocks/>
            </p:cNvGrpSpPr>
            <p:nvPr/>
          </p:nvGrpSpPr>
          <p:grpSpPr bwMode="auto">
            <a:xfrm>
              <a:off x="7343775" y="4581525"/>
              <a:ext cx="404813" cy="438150"/>
              <a:chOff x="4975" y="2972"/>
              <a:chExt cx="350" cy="350"/>
            </a:xfrm>
          </p:grpSpPr>
          <p:sp>
            <p:nvSpPr>
              <p:cNvPr id="68" name="Oval 85"/>
              <p:cNvSpPr>
                <a:spLocks noChangeAspect="1" noChangeArrowheads="1"/>
              </p:cNvSpPr>
              <p:nvPr/>
            </p:nvSpPr>
            <p:spPr bwMode="auto">
              <a:xfrm>
                <a:off x="4975" y="2972"/>
                <a:ext cx="350" cy="35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  <a:alpha val="50000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ct val="30000"/>
                  </a:spcBef>
                  <a:spcAft>
                    <a:spcPts val="0"/>
                  </a:spcAft>
                  <a:buSzPct val="75000"/>
                  <a:buFontTx/>
                  <a:buChar char="•"/>
                  <a:defRPr/>
                </a:pPr>
                <a:endParaRPr kumimoji="0" lang="ko-KR" altLang="ko-KR" sz="1200" dirty="0">
                  <a:solidFill>
                    <a:srgbClr val="333333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71" name="Oval 83"/>
              <p:cNvSpPr>
                <a:spLocks noChangeAspect="1" noChangeArrowheads="1"/>
              </p:cNvSpPr>
              <p:nvPr/>
            </p:nvSpPr>
            <p:spPr bwMode="auto">
              <a:xfrm>
                <a:off x="5050" y="3047"/>
                <a:ext cx="200" cy="198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  <a:alpha val="60000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ct val="30000"/>
                  </a:spcBef>
                  <a:spcAft>
                    <a:spcPts val="0"/>
                  </a:spcAft>
                  <a:buSzPct val="75000"/>
                  <a:buFontTx/>
                  <a:buChar char="•"/>
                  <a:defRPr/>
                </a:pPr>
                <a:endParaRPr kumimoji="0" lang="ko-KR" altLang="ko-KR" sz="1200" dirty="0">
                  <a:solidFill>
                    <a:srgbClr val="333333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67" name="Oval 82"/>
            <p:cNvSpPr>
              <a:spLocks noChangeAspect="1" noChangeArrowheads="1"/>
            </p:cNvSpPr>
            <p:nvPr/>
          </p:nvSpPr>
          <p:spPr bwMode="auto">
            <a:xfrm>
              <a:off x="7495719" y="4744583"/>
              <a:ext cx="98707" cy="108706"/>
            </a:xfrm>
            <a:prstGeom prst="ellipse">
              <a:avLst/>
            </a:prstGeom>
            <a:solidFill>
              <a:schemeClr val="accent5"/>
            </a:solidFill>
            <a:ln w="9525" algn="ctr">
              <a:noFill/>
              <a:round/>
              <a:headEnd/>
              <a:tailEnd/>
            </a:ln>
          </p:spPr>
          <p:txBody>
            <a:bodyPr wrap="none" anchor="ctr"/>
            <a:lstStyle/>
            <a:p>
              <a:pPr fontAlgn="auto">
                <a:spcBef>
                  <a:spcPct val="30000"/>
                </a:spcBef>
                <a:spcAft>
                  <a:spcPts val="0"/>
                </a:spcAft>
                <a:buSzPct val="75000"/>
                <a:buFontTx/>
                <a:buChar char="•"/>
                <a:defRPr/>
              </a:pPr>
              <a:endParaRPr kumimoji="0" lang="ko-KR" altLang="ko-KR" sz="1200" dirty="0">
                <a:solidFill>
                  <a:srgbClr val="333333"/>
                </a:solidFill>
                <a:latin typeface="HY견고딕" pitchFamily="18" charset="-127"/>
                <a:ea typeface="HY견고딕" pitchFamily="18" charset="-127"/>
              </a:endParaRPr>
            </a:p>
          </p:txBody>
        </p:sp>
      </p:grpSp>
      <p:grpSp>
        <p:nvGrpSpPr>
          <p:cNvPr id="16399" name="그룹 1"/>
          <p:cNvGrpSpPr>
            <a:grpSpLocks/>
          </p:cNvGrpSpPr>
          <p:nvPr/>
        </p:nvGrpSpPr>
        <p:grpSpPr bwMode="auto">
          <a:xfrm>
            <a:off x="5141913" y="1268413"/>
            <a:ext cx="579437" cy="627062"/>
            <a:chOff x="4788024" y="1484784"/>
            <a:chExt cx="579437" cy="627063"/>
          </a:xfrm>
        </p:grpSpPr>
        <p:grpSp>
          <p:nvGrpSpPr>
            <p:cNvPr id="16410" name="Group 86"/>
            <p:cNvGrpSpPr>
              <a:grpSpLocks/>
            </p:cNvGrpSpPr>
            <p:nvPr/>
          </p:nvGrpSpPr>
          <p:grpSpPr bwMode="auto">
            <a:xfrm>
              <a:off x="4788024" y="1484784"/>
              <a:ext cx="579437" cy="627063"/>
              <a:chOff x="4975" y="2972"/>
              <a:chExt cx="350" cy="350"/>
            </a:xfrm>
          </p:grpSpPr>
          <p:sp>
            <p:nvSpPr>
              <p:cNvPr id="81" name="Oval 85"/>
              <p:cNvSpPr>
                <a:spLocks noChangeAspect="1" noChangeArrowheads="1"/>
              </p:cNvSpPr>
              <p:nvPr/>
            </p:nvSpPr>
            <p:spPr bwMode="auto">
              <a:xfrm>
                <a:off x="4975" y="2972"/>
                <a:ext cx="350" cy="350"/>
              </a:xfrm>
              <a:prstGeom prst="ellipse">
                <a:avLst/>
              </a:prstGeom>
              <a:solidFill>
                <a:schemeClr val="accent6">
                  <a:lumMod val="20000"/>
                  <a:lumOff val="80000"/>
                  <a:alpha val="50000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ct val="30000"/>
                  </a:spcBef>
                  <a:spcAft>
                    <a:spcPts val="0"/>
                  </a:spcAft>
                  <a:buSzPct val="75000"/>
                  <a:buFontTx/>
                  <a:buChar char="•"/>
                  <a:defRPr/>
                </a:pPr>
                <a:endParaRPr kumimoji="0" lang="ko-KR" altLang="ko-KR" sz="1200" dirty="0">
                  <a:solidFill>
                    <a:srgbClr val="333333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  <p:sp>
            <p:nvSpPr>
              <p:cNvPr id="82" name="Oval 83"/>
              <p:cNvSpPr>
                <a:spLocks noChangeAspect="1" noChangeArrowheads="1"/>
              </p:cNvSpPr>
              <p:nvPr/>
            </p:nvSpPr>
            <p:spPr bwMode="auto">
              <a:xfrm>
                <a:off x="5050" y="3047"/>
                <a:ext cx="200" cy="198"/>
              </a:xfrm>
              <a:prstGeom prst="ellipse">
                <a:avLst/>
              </a:prstGeom>
              <a:solidFill>
                <a:schemeClr val="accent6">
                  <a:lumMod val="40000"/>
                  <a:lumOff val="60000"/>
                  <a:alpha val="60000"/>
                </a:schemeClr>
              </a:solidFill>
              <a:ln w="9525" algn="ctr">
                <a:noFill/>
                <a:round/>
                <a:headEnd/>
                <a:tailEnd/>
              </a:ln>
            </p:spPr>
            <p:txBody>
              <a:bodyPr wrap="none" anchor="ctr"/>
              <a:lstStyle/>
              <a:p>
                <a:pPr fontAlgn="auto">
                  <a:spcBef>
                    <a:spcPct val="30000"/>
                  </a:spcBef>
                  <a:spcAft>
                    <a:spcPts val="0"/>
                  </a:spcAft>
                  <a:buSzPct val="75000"/>
                  <a:buFontTx/>
                  <a:buChar char="•"/>
                  <a:defRPr/>
                </a:pPr>
                <a:endParaRPr kumimoji="0" lang="ko-KR" altLang="ko-KR" sz="1200" dirty="0">
                  <a:solidFill>
                    <a:srgbClr val="333333"/>
                  </a:solidFill>
                  <a:latin typeface="HY견고딕" pitchFamily="18" charset="-127"/>
                  <a:ea typeface="HY견고딕" pitchFamily="18" charset="-127"/>
                </a:endParaRPr>
              </a:p>
            </p:txBody>
          </p:sp>
        </p:grpSp>
        <p:sp>
          <p:nvSpPr>
            <p:cNvPr id="77" name="Oval 63"/>
            <p:cNvSpPr>
              <a:spLocks noChangeAspect="1" noChangeArrowheads="1"/>
            </p:cNvSpPr>
            <p:nvPr/>
          </p:nvSpPr>
          <p:spPr bwMode="auto">
            <a:xfrm>
              <a:off x="5003924" y="1727671"/>
              <a:ext cx="142875" cy="15398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ct val="30000"/>
                </a:spcBef>
                <a:spcAft>
                  <a:spcPts val="0"/>
                </a:spcAft>
                <a:buSzPct val="75000"/>
                <a:buFontTx/>
                <a:buChar char="•"/>
                <a:defRPr/>
              </a:pPr>
              <a:endParaRPr kumimoji="0" lang="ko-KR" altLang="ko-KR" dirty="0">
                <a:ea typeface="HY견고딕" pitchFamily="18" charset="-127"/>
              </a:endParaRPr>
            </a:p>
          </p:txBody>
        </p:sp>
      </p:grpSp>
      <p:sp>
        <p:nvSpPr>
          <p:cNvPr id="86" name="AutoShape 75"/>
          <p:cNvSpPr>
            <a:spLocks noChangeArrowheads="1"/>
          </p:cNvSpPr>
          <p:nvPr/>
        </p:nvSpPr>
        <p:spPr bwMode="auto">
          <a:xfrm rot="5400000">
            <a:off x="8475662" y="1503363"/>
            <a:ext cx="200025" cy="171450"/>
          </a:xfrm>
          <a:prstGeom prst="triangle">
            <a:avLst>
              <a:gd name="adj" fmla="val 50000"/>
            </a:avLst>
          </a:prstGeom>
          <a:solidFill>
            <a:schemeClr val="bg1">
              <a:lumMod val="75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fontAlgn="auto">
              <a:spcBef>
                <a:spcPct val="30000"/>
              </a:spcBef>
              <a:spcAft>
                <a:spcPts val="0"/>
              </a:spcAft>
              <a:buSzPct val="75000"/>
              <a:buFontTx/>
              <a:buChar char="•"/>
              <a:defRPr/>
            </a:pPr>
            <a:endParaRPr kumimoji="0" lang="ko-KR" altLang="ko-KR" sz="1200" dirty="0">
              <a:solidFill>
                <a:srgbClr val="333333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93" name="그룹 92"/>
          <p:cNvGrpSpPr/>
          <p:nvPr/>
        </p:nvGrpSpPr>
        <p:grpSpPr>
          <a:xfrm>
            <a:off x="357158" y="1715541"/>
            <a:ext cx="7858180" cy="1642021"/>
            <a:chOff x="926346" y="285224"/>
            <a:chExt cx="7148995" cy="1321957"/>
          </a:xfrm>
        </p:grpSpPr>
        <p:sp>
          <p:nvSpPr>
            <p:cNvPr id="94" name="직사각형 93"/>
            <p:cNvSpPr/>
            <p:nvPr/>
          </p:nvSpPr>
          <p:spPr>
            <a:xfrm>
              <a:off x="971600" y="370757"/>
              <a:ext cx="7056784" cy="1152128"/>
            </a:xfrm>
            <a:prstGeom prst="rect">
              <a:avLst/>
            </a:prstGeom>
            <a:noFill/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buFont typeface="Wingdings" pitchFamily="2" charset="2"/>
                <a:buChar char="§"/>
              </a:pPr>
              <a:r>
                <a:rPr lang="ko-KR" altLang="en-US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000" dirty="0" err="1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통반장</a:t>
              </a:r>
              <a:r>
                <a:rPr lang="ko-KR" altLang="en-US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 대상 건강지킴이 양성 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:  128</a:t>
              </a:r>
              <a:r>
                <a:rPr lang="ko-KR" altLang="en-US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명 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</a:p>
            <a:p>
              <a:pPr>
                <a:buFont typeface="Wingdings" pitchFamily="2" charset="2"/>
                <a:buChar char="§"/>
              </a:pPr>
              <a:r>
                <a:rPr lang="ko-KR" altLang="en-US" sz="2000" dirty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000" dirty="0" err="1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암검진</a:t>
              </a:r>
              <a:r>
                <a:rPr lang="ko-KR" altLang="en-US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 상담원 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: 11</a:t>
              </a:r>
              <a:r>
                <a:rPr lang="ko-KR" altLang="en-US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명</a:t>
              </a:r>
              <a:endParaRPr lang="en-US" altLang="ko-KR" sz="20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en-US" altLang="ko-KR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보육시설 교직원 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: 113</a:t>
              </a:r>
              <a:r>
                <a:rPr lang="ko-KR" altLang="en-US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명 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000" dirty="0" err="1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시군구</a:t>
              </a:r>
              <a:r>
                <a:rPr lang="ko-KR" altLang="en-US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 보건소 등 담당자 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: 78</a:t>
              </a:r>
              <a:r>
                <a:rPr lang="ko-KR" altLang="en-US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명</a:t>
              </a:r>
              <a:endParaRPr lang="en-US" altLang="ko-KR" sz="20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  <a:p>
              <a:pPr>
                <a:buFont typeface="Wingdings" pitchFamily="2" charset="2"/>
                <a:buChar char="§"/>
              </a:pPr>
              <a:r>
                <a:rPr lang="en-US" altLang="ko-KR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 </a:t>
              </a:r>
              <a:r>
                <a:rPr lang="ko-KR" altLang="en-US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건강검진 질 향상 실무반 등 </a:t>
              </a:r>
              <a:r>
                <a:rPr lang="en-US" altLang="ko-KR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: 325</a:t>
              </a:r>
              <a:r>
                <a:rPr lang="ko-KR" altLang="en-US" sz="2000" dirty="0" smtClean="0">
                  <a:solidFill>
                    <a:schemeClr val="tx1"/>
                  </a:solidFill>
                  <a:latin typeface="HY울릉도M" pitchFamily="18" charset="-127"/>
                  <a:ea typeface="HY울릉도M" pitchFamily="18" charset="-127"/>
                </a:rPr>
                <a:t>명</a:t>
              </a:r>
              <a:endParaRPr lang="en-US" altLang="ko-KR" sz="2000" dirty="0" smtClean="0">
                <a:solidFill>
                  <a:schemeClr val="tx1"/>
                </a:solidFill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5" name="L 도형 94"/>
            <p:cNvSpPr/>
            <p:nvPr/>
          </p:nvSpPr>
          <p:spPr>
            <a:xfrm>
              <a:off x="926346" y="1175133"/>
              <a:ext cx="2376264" cy="432048"/>
            </a:xfrm>
            <a:prstGeom prst="corner">
              <a:avLst>
                <a:gd name="adj1" fmla="val 23545"/>
                <a:gd name="adj2" fmla="val 20017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  <p:sp>
          <p:nvSpPr>
            <p:cNvPr id="96" name="L 도형 95"/>
            <p:cNvSpPr/>
            <p:nvPr/>
          </p:nvSpPr>
          <p:spPr>
            <a:xfrm rot="10800000">
              <a:off x="5699078" y="285224"/>
              <a:ext cx="2376263" cy="432048"/>
            </a:xfrm>
            <a:prstGeom prst="corner">
              <a:avLst>
                <a:gd name="adj1" fmla="val 23545"/>
                <a:gd name="adj2" fmla="val 20017"/>
              </a:avLst>
            </a:prstGeom>
            <a:solidFill>
              <a:schemeClr val="bg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ko-KR" altLang="en-US">
                <a:latin typeface="HY울릉도M" pitchFamily="18" charset="-127"/>
                <a:ea typeface="HY울릉도M" pitchFamily="18" charset="-127"/>
              </a:endParaRPr>
            </a:p>
          </p:txBody>
        </p:sp>
      </p:grpSp>
      <p:pic>
        <p:nvPicPr>
          <p:cNvPr id="47" name="_x209627800" descr="EMB00001748153b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0034" y="4000504"/>
            <a:ext cx="1785950" cy="12524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8" name="_x202559240" descr="EMB00001658138a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00034" y="5357826"/>
            <a:ext cx="1785950" cy="134502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9" name="_x203060856" descr="EMB00001658139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71736" y="5357826"/>
            <a:ext cx="1857388" cy="1358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0" name="_x273524376" descr="EMB000005a404aa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4714876" y="5372991"/>
            <a:ext cx="1714512" cy="134215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18" name="그룹 117"/>
          <p:cNvGrpSpPr/>
          <p:nvPr/>
        </p:nvGrpSpPr>
        <p:grpSpPr>
          <a:xfrm>
            <a:off x="2928926" y="3214686"/>
            <a:ext cx="5929354" cy="2786082"/>
            <a:chOff x="381000" y="3846511"/>
            <a:chExt cx="8239164" cy="3725893"/>
          </a:xfrm>
        </p:grpSpPr>
        <p:grpSp>
          <p:nvGrpSpPr>
            <p:cNvPr id="97" name="Group 3"/>
            <p:cNvGrpSpPr>
              <a:grpSpLocks/>
            </p:cNvGrpSpPr>
            <p:nvPr/>
          </p:nvGrpSpPr>
          <p:grpSpPr bwMode="auto">
            <a:xfrm>
              <a:off x="381000" y="4775205"/>
              <a:ext cx="2547926" cy="2381264"/>
              <a:chOff x="2172" y="1440"/>
              <a:chExt cx="1956" cy="1957"/>
            </a:xfrm>
          </p:grpSpPr>
          <p:sp>
            <p:nvSpPr>
              <p:cNvPr id="98" name="Freeform 4"/>
              <p:cNvSpPr>
                <a:spLocks/>
              </p:cNvSpPr>
              <p:nvPr/>
            </p:nvSpPr>
            <p:spPr bwMode="gray">
              <a:xfrm>
                <a:off x="2172" y="1440"/>
                <a:ext cx="1956" cy="1957"/>
              </a:xfrm>
              <a:custGeom>
                <a:avLst/>
                <a:gdLst/>
                <a:ahLst/>
                <a:cxnLst>
                  <a:cxn ang="0">
                    <a:pos x="1956" y="923"/>
                  </a:cxn>
                  <a:cxn ang="0">
                    <a:pos x="1808" y="869"/>
                  </a:cxn>
                  <a:cxn ang="0">
                    <a:pos x="1937" y="778"/>
                  </a:cxn>
                  <a:cxn ang="0">
                    <a:pos x="1767" y="700"/>
                  </a:cxn>
                  <a:cxn ang="0">
                    <a:pos x="1732" y="616"/>
                  </a:cxn>
                  <a:cxn ang="0">
                    <a:pos x="1798" y="441"/>
                  </a:cxn>
                  <a:cxn ang="0">
                    <a:pos x="1642" y="469"/>
                  </a:cxn>
                  <a:cxn ang="0">
                    <a:pos x="1709" y="325"/>
                  </a:cxn>
                  <a:cxn ang="0">
                    <a:pos x="1522" y="344"/>
                  </a:cxn>
                  <a:cxn ang="0">
                    <a:pos x="1450" y="287"/>
                  </a:cxn>
                  <a:cxn ang="0">
                    <a:pos x="1419" y="103"/>
                  </a:cxn>
                  <a:cxn ang="0">
                    <a:pos x="1298" y="205"/>
                  </a:cxn>
                  <a:cxn ang="0">
                    <a:pos x="1285" y="47"/>
                  </a:cxn>
                  <a:cxn ang="0">
                    <a:pos x="1132" y="156"/>
                  </a:cxn>
                  <a:cxn ang="0">
                    <a:pos x="1041" y="144"/>
                  </a:cxn>
                  <a:cxn ang="0">
                    <a:pos x="923" y="0"/>
                  </a:cxn>
                  <a:cxn ang="0">
                    <a:pos x="869" y="148"/>
                  </a:cxn>
                  <a:cxn ang="0">
                    <a:pos x="779" y="19"/>
                  </a:cxn>
                  <a:cxn ang="0">
                    <a:pos x="700" y="189"/>
                  </a:cxn>
                  <a:cxn ang="0">
                    <a:pos x="616" y="224"/>
                  </a:cxn>
                  <a:cxn ang="0">
                    <a:pos x="441" y="159"/>
                  </a:cxn>
                  <a:cxn ang="0">
                    <a:pos x="469" y="314"/>
                  </a:cxn>
                  <a:cxn ang="0">
                    <a:pos x="326" y="246"/>
                  </a:cxn>
                  <a:cxn ang="0">
                    <a:pos x="343" y="434"/>
                  </a:cxn>
                  <a:cxn ang="0">
                    <a:pos x="288" y="507"/>
                  </a:cxn>
                  <a:cxn ang="0">
                    <a:pos x="103" y="536"/>
                  </a:cxn>
                  <a:cxn ang="0">
                    <a:pos x="205" y="658"/>
                  </a:cxn>
                  <a:cxn ang="0">
                    <a:pos x="48" y="671"/>
                  </a:cxn>
                  <a:cxn ang="0">
                    <a:pos x="156" y="824"/>
                  </a:cxn>
                  <a:cxn ang="0">
                    <a:pos x="144" y="914"/>
                  </a:cxn>
                  <a:cxn ang="0">
                    <a:pos x="0" y="1034"/>
                  </a:cxn>
                  <a:cxn ang="0">
                    <a:pos x="148" y="1088"/>
                  </a:cxn>
                  <a:cxn ang="0">
                    <a:pos x="19" y="1178"/>
                  </a:cxn>
                  <a:cxn ang="0">
                    <a:pos x="189" y="1255"/>
                  </a:cxn>
                  <a:cxn ang="0">
                    <a:pos x="224" y="1341"/>
                  </a:cxn>
                  <a:cxn ang="0">
                    <a:pos x="159" y="1514"/>
                  </a:cxn>
                  <a:cxn ang="0">
                    <a:pos x="314" y="1488"/>
                  </a:cxn>
                  <a:cxn ang="0">
                    <a:pos x="247" y="1631"/>
                  </a:cxn>
                  <a:cxn ang="0">
                    <a:pos x="434" y="1613"/>
                  </a:cxn>
                  <a:cxn ang="0">
                    <a:pos x="506" y="1670"/>
                  </a:cxn>
                  <a:cxn ang="0">
                    <a:pos x="537" y="1854"/>
                  </a:cxn>
                  <a:cxn ang="0">
                    <a:pos x="658" y="1752"/>
                  </a:cxn>
                  <a:cxn ang="0">
                    <a:pos x="671" y="1909"/>
                  </a:cxn>
                  <a:cxn ang="0">
                    <a:pos x="824" y="1801"/>
                  </a:cxn>
                  <a:cxn ang="0">
                    <a:pos x="914" y="1813"/>
                  </a:cxn>
                  <a:cxn ang="0">
                    <a:pos x="1033" y="1957"/>
                  </a:cxn>
                  <a:cxn ang="0">
                    <a:pos x="1087" y="1809"/>
                  </a:cxn>
                  <a:cxn ang="0">
                    <a:pos x="1178" y="1937"/>
                  </a:cxn>
                  <a:cxn ang="0">
                    <a:pos x="1255" y="1769"/>
                  </a:cxn>
                  <a:cxn ang="0">
                    <a:pos x="1341" y="1733"/>
                  </a:cxn>
                  <a:cxn ang="0">
                    <a:pos x="1515" y="1798"/>
                  </a:cxn>
                  <a:cxn ang="0">
                    <a:pos x="1488" y="1643"/>
                  </a:cxn>
                  <a:cxn ang="0">
                    <a:pos x="1630" y="1710"/>
                  </a:cxn>
                  <a:cxn ang="0">
                    <a:pos x="1613" y="1523"/>
                  </a:cxn>
                  <a:cxn ang="0">
                    <a:pos x="1670" y="1450"/>
                  </a:cxn>
                  <a:cxn ang="0">
                    <a:pos x="1853" y="1420"/>
                  </a:cxn>
                  <a:cxn ang="0">
                    <a:pos x="1751" y="1299"/>
                  </a:cxn>
                  <a:cxn ang="0">
                    <a:pos x="1908" y="1284"/>
                  </a:cxn>
                  <a:cxn ang="0">
                    <a:pos x="1801" y="1133"/>
                  </a:cxn>
                  <a:cxn ang="0">
                    <a:pos x="1812" y="1041"/>
                  </a:cxn>
                </a:cxnLst>
                <a:rect l="0" t="0" r="r" b="b"/>
                <a:pathLst>
                  <a:path w="1956" h="1957">
                    <a:moveTo>
                      <a:pt x="1956" y="1034"/>
                    </a:moveTo>
                    <a:lnTo>
                      <a:pt x="1956" y="923"/>
                    </a:lnTo>
                    <a:lnTo>
                      <a:pt x="1812" y="914"/>
                    </a:lnTo>
                    <a:lnTo>
                      <a:pt x="1808" y="869"/>
                    </a:lnTo>
                    <a:lnTo>
                      <a:pt x="1801" y="824"/>
                    </a:lnTo>
                    <a:lnTo>
                      <a:pt x="1937" y="778"/>
                    </a:lnTo>
                    <a:lnTo>
                      <a:pt x="1908" y="671"/>
                    </a:lnTo>
                    <a:lnTo>
                      <a:pt x="1767" y="700"/>
                    </a:lnTo>
                    <a:lnTo>
                      <a:pt x="1751" y="658"/>
                    </a:lnTo>
                    <a:lnTo>
                      <a:pt x="1732" y="616"/>
                    </a:lnTo>
                    <a:lnTo>
                      <a:pt x="1853" y="536"/>
                    </a:lnTo>
                    <a:lnTo>
                      <a:pt x="1798" y="441"/>
                    </a:lnTo>
                    <a:lnTo>
                      <a:pt x="1670" y="507"/>
                    </a:lnTo>
                    <a:lnTo>
                      <a:pt x="1642" y="469"/>
                    </a:lnTo>
                    <a:lnTo>
                      <a:pt x="1613" y="434"/>
                    </a:lnTo>
                    <a:lnTo>
                      <a:pt x="1709" y="325"/>
                    </a:lnTo>
                    <a:lnTo>
                      <a:pt x="1630" y="246"/>
                    </a:lnTo>
                    <a:lnTo>
                      <a:pt x="1522" y="344"/>
                    </a:lnTo>
                    <a:lnTo>
                      <a:pt x="1488" y="314"/>
                    </a:lnTo>
                    <a:lnTo>
                      <a:pt x="1450" y="287"/>
                    </a:lnTo>
                    <a:lnTo>
                      <a:pt x="1515" y="159"/>
                    </a:lnTo>
                    <a:lnTo>
                      <a:pt x="1419" y="103"/>
                    </a:lnTo>
                    <a:lnTo>
                      <a:pt x="1341" y="224"/>
                    </a:lnTo>
                    <a:lnTo>
                      <a:pt x="1298" y="205"/>
                    </a:lnTo>
                    <a:lnTo>
                      <a:pt x="1256" y="189"/>
                    </a:lnTo>
                    <a:lnTo>
                      <a:pt x="1285" y="47"/>
                    </a:lnTo>
                    <a:lnTo>
                      <a:pt x="1178" y="19"/>
                    </a:lnTo>
                    <a:lnTo>
                      <a:pt x="1132" y="156"/>
                    </a:lnTo>
                    <a:lnTo>
                      <a:pt x="1087" y="148"/>
                    </a:lnTo>
                    <a:lnTo>
                      <a:pt x="1041" y="144"/>
                    </a:lnTo>
                    <a:lnTo>
                      <a:pt x="1033" y="0"/>
                    </a:lnTo>
                    <a:lnTo>
                      <a:pt x="923" y="0"/>
                    </a:lnTo>
                    <a:lnTo>
                      <a:pt x="914" y="144"/>
                    </a:lnTo>
                    <a:lnTo>
                      <a:pt x="869" y="148"/>
                    </a:lnTo>
                    <a:lnTo>
                      <a:pt x="824" y="156"/>
                    </a:lnTo>
                    <a:lnTo>
                      <a:pt x="779" y="19"/>
                    </a:lnTo>
                    <a:lnTo>
                      <a:pt x="671" y="47"/>
                    </a:lnTo>
                    <a:lnTo>
                      <a:pt x="700" y="189"/>
                    </a:lnTo>
                    <a:lnTo>
                      <a:pt x="658" y="205"/>
                    </a:lnTo>
                    <a:lnTo>
                      <a:pt x="616" y="224"/>
                    </a:lnTo>
                    <a:lnTo>
                      <a:pt x="537" y="103"/>
                    </a:lnTo>
                    <a:lnTo>
                      <a:pt x="441" y="159"/>
                    </a:lnTo>
                    <a:lnTo>
                      <a:pt x="506" y="287"/>
                    </a:lnTo>
                    <a:lnTo>
                      <a:pt x="469" y="314"/>
                    </a:lnTo>
                    <a:lnTo>
                      <a:pt x="434" y="344"/>
                    </a:lnTo>
                    <a:lnTo>
                      <a:pt x="326" y="246"/>
                    </a:lnTo>
                    <a:lnTo>
                      <a:pt x="247" y="325"/>
                    </a:lnTo>
                    <a:lnTo>
                      <a:pt x="343" y="434"/>
                    </a:lnTo>
                    <a:lnTo>
                      <a:pt x="314" y="469"/>
                    </a:lnTo>
                    <a:lnTo>
                      <a:pt x="288" y="507"/>
                    </a:lnTo>
                    <a:lnTo>
                      <a:pt x="159" y="441"/>
                    </a:lnTo>
                    <a:lnTo>
                      <a:pt x="103" y="536"/>
                    </a:lnTo>
                    <a:lnTo>
                      <a:pt x="224" y="616"/>
                    </a:lnTo>
                    <a:lnTo>
                      <a:pt x="205" y="658"/>
                    </a:lnTo>
                    <a:lnTo>
                      <a:pt x="189" y="700"/>
                    </a:lnTo>
                    <a:lnTo>
                      <a:pt x="48" y="671"/>
                    </a:lnTo>
                    <a:lnTo>
                      <a:pt x="19" y="778"/>
                    </a:lnTo>
                    <a:lnTo>
                      <a:pt x="156" y="824"/>
                    </a:lnTo>
                    <a:lnTo>
                      <a:pt x="148" y="869"/>
                    </a:lnTo>
                    <a:lnTo>
                      <a:pt x="144" y="914"/>
                    </a:lnTo>
                    <a:lnTo>
                      <a:pt x="0" y="923"/>
                    </a:lnTo>
                    <a:lnTo>
                      <a:pt x="0" y="1034"/>
                    </a:lnTo>
                    <a:lnTo>
                      <a:pt x="144" y="1041"/>
                    </a:lnTo>
                    <a:lnTo>
                      <a:pt x="148" y="1088"/>
                    </a:lnTo>
                    <a:lnTo>
                      <a:pt x="156" y="1133"/>
                    </a:lnTo>
                    <a:lnTo>
                      <a:pt x="19" y="1178"/>
                    </a:lnTo>
                    <a:lnTo>
                      <a:pt x="48" y="1284"/>
                    </a:lnTo>
                    <a:lnTo>
                      <a:pt x="189" y="1255"/>
                    </a:lnTo>
                    <a:lnTo>
                      <a:pt x="205" y="1299"/>
                    </a:lnTo>
                    <a:lnTo>
                      <a:pt x="224" y="1341"/>
                    </a:lnTo>
                    <a:lnTo>
                      <a:pt x="103" y="1420"/>
                    </a:lnTo>
                    <a:lnTo>
                      <a:pt x="159" y="1514"/>
                    </a:lnTo>
                    <a:lnTo>
                      <a:pt x="287" y="1450"/>
                    </a:lnTo>
                    <a:lnTo>
                      <a:pt x="314" y="1488"/>
                    </a:lnTo>
                    <a:lnTo>
                      <a:pt x="343" y="1523"/>
                    </a:lnTo>
                    <a:lnTo>
                      <a:pt x="247" y="1631"/>
                    </a:lnTo>
                    <a:lnTo>
                      <a:pt x="326" y="1710"/>
                    </a:lnTo>
                    <a:lnTo>
                      <a:pt x="434" y="1613"/>
                    </a:lnTo>
                    <a:lnTo>
                      <a:pt x="469" y="1643"/>
                    </a:lnTo>
                    <a:lnTo>
                      <a:pt x="506" y="1670"/>
                    </a:lnTo>
                    <a:lnTo>
                      <a:pt x="441" y="1798"/>
                    </a:lnTo>
                    <a:lnTo>
                      <a:pt x="537" y="1854"/>
                    </a:lnTo>
                    <a:lnTo>
                      <a:pt x="616" y="1733"/>
                    </a:lnTo>
                    <a:lnTo>
                      <a:pt x="658" y="1752"/>
                    </a:lnTo>
                    <a:lnTo>
                      <a:pt x="702" y="1768"/>
                    </a:lnTo>
                    <a:lnTo>
                      <a:pt x="671" y="1909"/>
                    </a:lnTo>
                    <a:lnTo>
                      <a:pt x="779" y="1937"/>
                    </a:lnTo>
                    <a:lnTo>
                      <a:pt x="824" y="1801"/>
                    </a:lnTo>
                    <a:lnTo>
                      <a:pt x="869" y="1809"/>
                    </a:lnTo>
                    <a:lnTo>
                      <a:pt x="914" y="1813"/>
                    </a:lnTo>
                    <a:lnTo>
                      <a:pt x="923" y="1957"/>
                    </a:lnTo>
                    <a:lnTo>
                      <a:pt x="1033" y="1957"/>
                    </a:lnTo>
                    <a:lnTo>
                      <a:pt x="1041" y="1813"/>
                    </a:lnTo>
                    <a:lnTo>
                      <a:pt x="1087" y="1809"/>
                    </a:lnTo>
                    <a:lnTo>
                      <a:pt x="1132" y="1801"/>
                    </a:lnTo>
                    <a:lnTo>
                      <a:pt x="1178" y="1937"/>
                    </a:lnTo>
                    <a:lnTo>
                      <a:pt x="1285" y="1909"/>
                    </a:lnTo>
                    <a:lnTo>
                      <a:pt x="1255" y="1769"/>
                    </a:lnTo>
                    <a:lnTo>
                      <a:pt x="1298" y="1752"/>
                    </a:lnTo>
                    <a:lnTo>
                      <a:pt x="1341" y="1733"/>
                    </a:lnTo>
                    <a:lnTo>
                      <a:pt x="1419" y="1854"/>
                    </a:lnTo>
                    <a:lnTo>
                      <a:pt x="1515" y="1798"/>
                    </a:lnTo>
                    <a:lnTo>
                      <a:pt x="1450" y="1670"/>
                    </a:lnTo>
                    <a:lnTo>
                      <a:pt x="1488" y="1643"/>
                    </a:lnTo>
                    <a:lnTo>
                      <a:pt x="1524" y="1613"/>
                    </a:lnTo>
                    <a:lnTo>
                      <a:pt x="1630" y="1710"/>
                    </a:lnTo>
                    <a:lnTo>
                      <a:pt x="1709" y="1631"/>
                    </a:lnTo>
                    <a:lnTo>
                      <a:pt x="1613" y="1523"/>
                    </a:lnTo>
                    <a:lnTo>
                      <a:pt x="1642" y="1488"/>
                    </a:lnTo>
                    <a:lnTo>
                      <a:pt x="1670" y="1450"/>
                    </a:lnTo>
                    <a:lnTo>
                      <a:pt x="1798" y="1514"/>
                    </a:lnTo>
                    <a:lnTo>
                      <a:pt x="1853" y="1420"/>
                    </a:lnTo>
                    <a:lnTo>
                      <a:pt x="1732" y="1341"/>
                    </a:lnTo>
                    <a:lnTo>
                      <a:pt x="1751" y="1299"/>
                    </a:lnTo>
                    <a:lnTo>
                      <a:pt x="1768" y="1255"/>
                    </a:lnTo>
                    <a:lnTo>
                      <a:pt x="1908" y="1284"/>
                    </a:lnTo>
                    <a:lnTo>
                      <a:pt x="1937" y="1178"/>
                    </a:lnTo>
                    <a:lnTo>
                      <a:pt x="1801" y="1133"/>
                    </a:lnTo>
                    <a:lnTo>
                      <a:pt x="1808" y="1088"/>
                    </a:lnTo>
                    <a:lnTo>
                      <a:pt x="1812" y="1041"/>
                    </a:lnTo>
                    <a:lnTo>
                      <a:pt x="1956" y="1034"/>
                    </a:lnTo>
                  </a:path>
                </a:pathLst>
              </a:custGeom>
              <a:gradFill rotWithShape="1">
                <a:gsLst>
                  <a:gs pos="0">
                    <a:srgbClr val="FF9900"/>
                  </a:gs>
                  <a:gs pos="50000">
                    <a:srgbClr val="FF9900">
                      <a:gamma/>
                      <a:tint val="48627"/>
                      <a:invGamma/>
                    </a:srgbClr>
                  </a:gs>
                  <a:gs pos="100000">
                    <a:srgbClr val="FF9900"/>
                  </a:gs>
                </a:gsLst>
                <a:lin ang="2700000" scaled="1"/>
              </a:gradFill>
              <a:ln w="9525">
                <a:prstDash val="solid"/>
                <a:round/>
                <a:headEnd/>
                <a:tailEnd/>
              </a:ln>
              <a:effectLst/>
              <a:scene3d>
                <a:camera prst="legacyPerspectiveFront">
                  <a:rot lat="20099999" lon="1500000" rev="0"/>
                </a:camera>
                <a:lightRig rig="legacyFlat4" dir="b"/>
              </a:scene3d>
              <a:sp3d extrusionH="608000" prstMaterial="legacyMatte">
                <a:bevelT w="13500" h="13500" prst="angle"/>
                <a:bevelB w="13500" h="13500" prst="angle"/>
                <a:extrusionClr>
                  <a:srgbClr val="FF9900"/>
                </a:extrusionClr>
              </a:sp3d>
            </p:spPr>
            <p:txBody>
              <a:bodyPr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99" name="Oval 5"/>
              <p:cNvSpPr>
                <a:spLocks noChangeArrowheads="1"/>
              </p:cNvSpPr>
              <p:nvPr/>
            </p:nvSpPr>
            <p:spPr bwMode="gray">
              <a:xfrm rot="2506802">
                <a:off x="2663" y="1839"/>
                <a:ext cx="1008" cy="1248"/>
              </a:xfrm>
              <a:prstGeom prst="ellipse">
                <a:avLst/>
              </a:prstGeom>
              <a:gradFill rotWithShape="1">
                <a:gsLst>
                  <a:gs pos="0">
                    <a:srgbClr val="B2B2B2">
                      <a:gamma/>
                      <a:shade val="46275"/>
                      <a:invGamma/>
                    </a:srgbClr>
                  </a:gs>
                  <a:gs pos="50000">
                    <a:srgbClr val="B2B2B2"/>
                  </a:gs>
                  <a:gs pos="100000">
                    <a:srgbClr val="B2B2B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0" name="Oval 6"/>
              <p:cNvSpPr>
                <a:spLocks noChangeArrowheads="1"/>
              </p:cNvSpPr>
              <p:nvPr/>
            </p:nvSpPr>
            <p:spPr bwMode="gray">
              <a:xfrm rot="2506802">
                <a:off x="2837" y="1961"/>
                <a:ext cx="797" cy="1156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01" name="Group 8"/>
            <p:cNvGrpSpPr>
              <a:grpSpLocks/>
            </p:cNvGrpSpPr>
            <p:nvPr/>
          </p:nvGrpSpPr>
          <p:grpSpPr bwMode="auto">
            <a:xfrm rot="21305900">
              <a:off x="2596729" y="3871467"/>
              <a:ext cx="2357172" cy="2358002"/>
              <a:chOff x="2295" y="1498"/>
              <a:chExt cx="1956" cy="1957"/>
            </a:xfrm>
          </p:grpSpPr>
          <p:sp>
            <p:nvSpPr>
              <p:cNvPr id="102" name="Freeform 9"/>
              <p:cNvSpPr>
                <a:spLocks/>
              </p:cNvSpPr>
              <p:nvPr/>
            </p:nvSpPr>
            <p:spPr bwMode="gray">
              <a:xfrm>
                <a:off x="2295" y="1498"/>
                <a:ext cx="1956" cy="1957"/>
              </a:xfrm>
              <a:custGeom>
                <a:avLst/>
                <a:gdLst/>
                <a:ahLst/>
                <a:cxnLst>
                  <a:cxn ang="0">
                    <a:pos x="1956" y="923"/>
                  </a:cxn>
                  <a:cxn ang="0">
                    <a:pos x="1808" y="869"/>
                  </a:cxn>
                  <a:cxn ang="0">
                    <a:pos x="1937" y="778"/>
                  </a:cxn>
                  <a:cxn ang="0">
                    <a:pos x="1767" y="700"/>
                  </a:cxn>
                  <a:cxn ang="0">
                    <a:pos x="1732" y="616"/>
                  </a:cxn>
                  <a:cxn ang="0">
                    <a:pos x="1798" y="441"/>
                  </a:cxn>
                  <a:cxn ang="0">
                    <a:pos x="1642" y="469"/>
                  </a:cxn>
                  <a:cxn ang="0">
                    <a:pos x="1709" y="325"/>
                  </a:cxn>
                  <a:cxn ang="0">
                    <a:pos x="1522" y="344"/>
                  </a:cxn>
                  <a:cxn ang="0">
                    <a:pos x="1450" y="287"/>
                  </a:cxn>
                  <a:cxn ang="0">
                    <a:pos x="1419" y="103"/>
                  </a:cxn>
                  <a:cxn ang="0">
                    <a:pos x="1298" y="205"/>
                  </a:cxn>
                  <a:cxn ang="0">
                    <a:pos x="1285" y="47"/>
                  </a:cxn>
                  <a:cxn ang="0">
                    <a:pos x="1132" y="156"/>
                  </a:cxn>
                  <a:cxn ang="0">
                    <a:pos x="1041" y="144"/>
                  </a:cxn>
                  <a:cxn ang="0">
                    <a:pos x="923" y="0"/>
                  </a:cxn>
                  <a:cxn ang="0">
                    <a:pos x="869" y="148"/>
                  </a:cxn>
                  <a:cxn ang="0">
                    <a:pos x="779" y="19"/>
                  </a:cxn>
                  <a:cxn ang="0">
                    <a:pos x="700" y="189"/>
                  </a:cxn>
                  <a:cxn ang="0">
                    <a:pos x="616" y="224"/>
                  </a:cxn>
                  <a:cxn ang="0">
                    <a:pos x="441" y="159"/>
                  </a:cxn>
                  <a:cxn ang="0">
                    <a:pos x="469" y="314"/>
                  </a:cxn>
                  <a:cxn ang="0">
                    <a:pos x="326" y="246"/>
                  </a:cxn>
                  <a:cxn ang="0">
                    <a:pos x="343" y="434"/>
                  </a:cxn>
                  <a:cxn ang="0">
                    <a:pos x="288" y="507"/>
                  </a:cxn>
                  <a:cxn ang="0">
                    <a:pos x="103" y="536"/>
                  </a:cxn>
                  <a:cxn ang="0">
                    <a:pos x="205" y="658"/>
                  </a:cxn>
                  <a:cxn ang="0">
                    <a:pos x="48" y="671"/>
                  </a:cxn>
                  <a:cxn ang="0">
                    <a:pos x="156" y="824"/>
                  </a:cxn>
                  <a:cxn ang="0">
                    <a:pos x="144" y="914"/>
                  </a:cxn>
                  <a:cxn ang="0">
                    <a:pos x="0" y="1034"/>
                  </a:cxn>
                  <a:cxn ang="0">
                    <a:pos x="148" y="1088"/>
                  </a:cxn>
                  <a:cxn ang="0">
                    <a:pos x="19" y="1178"/>
                  </a:cxn>
                  <a:cxn ang="0">
                    <a:pos x="189" y="1255"/>
                  </a:cxn>
                  <a:cxn ang="0">
                    <a:pos x="224" y="1341"/>
                  </a:cxn>
                  <a:cxn ang="0">
                    <a:pos x="159" y="1514"/>
                  </a:cxn>
                  <a:cxn ang="0">
                    <a:pos x="314" y="1488"/>
                  </a:cxn>
                  <a:cxn ang="0">
                    <a:pos x="247" y="1631"/>
                  </a:cxn>
                  <a:cxn ang="0">
                    <a:pos x="434" y="1613"/>
                  </a:cxn>
                  <a:cxn ang="0">
                    <a:pos x="506" y="1670"/>
                  </a:cxn>
                  <a:cxn ang="0">
                    <a:pos x="537" y="1854"/>
                  </a:cxn>
                  <a:cxn ang="0">
                    <a:pos x="658" y="1752"/>
                  </a:cxn>
                  <a:cxn ang="0">
                    <a:pos x="671" y="1909"/>
                  </a:cxn>
                  <a:cxn ang="0">
                    <a:pos x="824" y="1801"/>
                  </a:cxn>
                  <a:cxn ang="0">
                    <a:pos x="914" y="1813"/>
                  </a:cxn>
                  <a:cxn ang="0">
                    <a:pos x="1033" y="1957"/>
                  </a:cxn>
                  <a:cxn ang="0">
                    <a:pos x="1087" y="1809"/>
                  </a:cxn>
                  <a:cxn ang="0">
                    <a:pos x="1178" y="1937"/>
                  </a:cxn>
                  <a:cxn ang="0">
                    <a:pos x="1255" y="1769"/>
                  </a:cxn>
                  <a:cxn ang="0">
                    <a:pos x="1341" y="1733"/>
                  </a:cxn>
                  <a:cxn ang="0">
                    <a:pos x="1515" y="1798"/>
                  </a:cxn>
                  <a:cxn ang="0">
                    <a:pos x="1488" y="1643"/>
                  </a:cxn>
                  <a:cxn ang="0">
                    <a:pos x="1630" y="1710"/>
                  </a:cxn>
                  <a:cxn ang="0">
                    <a:pos x="1613" y="1523"/>
                  </a:cxn>
                  <a:cxn ang="0">
                    <a:pos x="1670" y="1450"/>
                  </a:cxn>
                  <a:cxn ang="0">
                    <a:pos x="1853" y="1420"/>
                  </a:cxn>
                  <a:cxn ang="0">
                    <a:pos x="1751" y="1299"/>
                  </a:cxn>
                  <a:cxn ang="0">
                    <a:pos x="1908" y="1284"/>
                  </a:cxn>
                  <a:cxn ang="0">
                    <a:pos x="1801" y="1133"/>
                  </a:cxn>
                  <a:cxn ang="0">
                    <a:pos x="1812" y="1041"/>
                  </a:cxn>
                </a:cxnLst>
                <a:rect l="0" t="0" r="r" b="b"/>
                <a:pathLst>
                  <a:path w="1956" h="1957">
                    <a:moveTo>
                      <a:pt x="1956" y="1034"/>
                    </a:moveTo>
                    <a:lnTo>
                      <a:pt x="1956" y="923"/>
                    </a:lnTo>
                    <a:lnTo>
                      <a:pt x="1812" y="914"/>
                    </a:lnTo>
                    <a:lnTo>
                      <a:pt x="1808" y="869"/>
                    </a:lnTo>
                    <a:lnTo>
                      <a:pt x="1801" y="824"/>
                    </a:lnTo>
                    <a:lnTo>
                      <a:pt x="1937" y="778"/>
                    </a:lnTo>
                    <a:lnTo>
                      <a:pt x="1908" y="671"/>
                    </a:lnTo>
                    <a:lnTo>
                      <a:pt x="1767" y="700"/>
                    </a:lnTo>
                    <a:lnTo>
                      <a:pt x="1751" y="658"/>
                    </a:lnTo>
                    <a:lnTo>
                      <a:pt x="1732" y="616"/>
                    </a:lnTo>
                    <a:lnTo>
                      <a:pt x="1853" y="536"/>
                    </a:lnTo>
                    <a:lnTo>
                      <a:pt x="1798" y="441"/>
                    </a:lnTo>
                    <a:lnTo>
                      <a:pt x="1670" y="507"/>
                    </a:lnTo>
                    <a:lnTo>
                      <a:pt x="1642" y="469"/>
                    </a:lnTo>
                    <a:lnTo>
                      <a:pt x="1613" y="434"/>
                    </a:lnTo>
                    <a:lnTo>
                      <a:pt x="1709" y="325"/>
                    </a:lnTo>
                    <a:lnTo>
                      <a:pt x="1630" y="246"/>
                    </a:lnTo>
                    <a:lnTo>
                      <a:pt x="1522" y="344"/>
                    </a:lnTo>
                    <a:lnTo>
                      <a:pt x="1488" y="314"/>
                    </a:lnTo>
                    <a:lnTo>
                      <a:pt x="1450" y="287"/>
                    </a:lnTo>
                    <a:lnTo>
                      <a:pt x="1515" y="159"/>
                    </a:lnTo>
                    <a:lnTo>
                      <a:pt x="1419" y="103"/>
                    </a:lnTo>
                    <a:lnTo>
                      <a:pt x="1341" y="224"/>
                    </a:lnTo>
                    <a:lnTo>
                      <a:pt x="1298" y="205"/>
                    </a:lnTo>
                    <a:lnTo>
                      <a:pt x="1256" y="189"/>
                    </a:lnTo>
                    <a:lnTo>
                      <a:pt x="1285" y="47"/>
                    </a:lnTo>
                    <a:lnTo>
                      <a:pt x="1178" y="19"/>
                    </a:lnTo>
                    <a:lnTo>
                      <a:pt x="1132" y="156"/>
                    </a:lnTo>
                    <a:lnTo>
                      <a:pt x="1087" y="148"/>
                    </a:lnTo>
                    <a:lnTo>
                      <a:pt x="1041" y="144"/>
                    </a:lnTo>
                    <a:lnTo>
                      <a:pt x="1033" y="0"/>
                    </a:lnTo>
                    <a:lnTo>
                      <a:pt x="923" y="0"/>
                    </a:lnTo>
                    <a:lnTo>
                      <a:pt x="914" y="144"/>
                    </a:lnTo>
                    <a:lnTo>
                      <a:pt x="869" y="148"/>
                    </a:lnTo>
                    <a:lnTo>
                      <a:pt x="824" y="156"/>
                    </a:lnTo>
                    <a:lnTo>
                      <a:pt x="779" y="19"/>
                    </a:lnTo>
                    <a:lnTo>
                      <a:pt x="671" y="47"/>
                    </a:lnTo>
                    <a:lnTo>
                      <a:pt x="700" y="189"/>
                    </a:lnTo>
                    <a:lnTo>
                      <a:pt x="658" y="205"/>
                    </a:lnTo>
                    <a:lnTo>
                      <a:pt x="616" y="224"/>
                    </a:lnTo>
                    <a:lnTo>
                      <a:pt x="537" y="103"/>
                    </a:lnTo>
                    <a:lnTo>
                      <a:pt x="441" y="159"/>
                    </a:lnTo>
                    <a:lnTo>
                      <a:pt x="506" y="287"/>
                    </a:lnTo>
                    <a:lnTo>
                      <a:pt x="469" y="314"/>
                    </a:lnTo>
                    <a:lnTo>
                      <a:pt x="434" y="344"/>
                    </a:lnTo>
                    <a:lnTo>
                      <a:pt x="326" y="246"/>
                    </a:lnTo>
                    <a:lnTo>
                      <a:pt x="247" y="325"/>
                    </a:lnTo>
                    <a:lnTo>
                      <a:pt x="343" y="434"/>
                    </a:lnTo>
                    <a:lnTo>
                      <a:pt x="314" y="469"/>
                    </a:lnTo>
                    <a:lnTo>
                      <a:pt x="288" y="507"/>
                    </a:lnTo>
                    <a:lnTo>
                      <a:pt x="159" y="441"/>
                    </a:lnTo>
                    <a:lnTo>
                      <a:pt x="103" y="536"/>
                    </a:lnTo>
                    <a:lnTo>
                      <a:pt x="224" y="616"/>
                    </a:lnTo>
                    <a:lnTo>
                      <a:pt x="205" y="658"/>
                    </a:lnTo>
                    <a:lnTo>
                      <a:pt x="189" y="700"/>
                    </a:lnTo>
                    <a:lnTo>
                      <a:pt x="48" y="671"/>
                    </a:lnTo>
                    <a:lnTo>
                      <a:pt x="19" y="778"/>
                    </a:lnTo>
                    <a:lnTo>
                      <a:pt x="156" y="824"/>
                    </a:lnTo>
                    <a:lnTo>
                      <a:pt x="148" y="869"/>
                    </a:lnTo>
                    <a:lnTo>
                      <a:pt x="144" y="914"/>
                    </a:lnTo>
                    <a:lnTo>
                      <a:pt x="0" y="923"/>
                    </a:lnTo>
                    <a:lnTo>
                      <a:pt x="0" y="1034"/>
                    </a:lnTo>
                    <a:lnTo>
                      <a:pt x="144" y="1041"/>
                    </a:lnTo>
                    <a:lnTo>
                      <a:pt x="148" y="1088"/>
                    </a:lnTo>
                    <a:lnTo>
                      <a:pt x="156" y="1133"/>
                    </a:lnTo>
                    <a:lnTo>
                      <a:pt x="19" y="1178"/>
                    </a:lnTo>
                    <a:lnTo>
                      <a:pt x="48" y="1284"/>
                    </a:lnTo>
                    <a:lnTo>
                      <a:pt x="189" y="1255"/>
                    </a:lnTo>
                    <a:lnTo>
                      <a:pt x="205" y="1299"/>
                    </a:lnTo>
                    <a:lnTo>
                      <a:pt x="224" y="1341"/>
                    </a:lnTo>
                    <a:lnTo>
                      <a:pt x="103" y="1420"/>
                    </a:lnTo>
                    <a:lnTo>
                      <a:pt x="159" y="1514"/>
                    </a:lnTo>
                    <a:lnTo>
                      <a:pt x="287" y="1450"/>
                    </a:lnTo>
                    <a:lnTo>
                      <a:pt x="314" y="1488"/>
                    </a:lnTo>
                    <a:lnTo>
                      <a:pt x="343" y="1523"/>
                    </a:lnTo>
                    <a:lnTo>
                      <a:pt x="247" y="1631"/>
                    </a:lnTo>
                    <a:lnTo>
                      <a:pt x="326" y="1710"/>
                    </a:lnTo>
                    <a:lnTo>
                      <a:pt x="434" y="1613"/>
                    </a:lnTo>
                    <a:lnTo>
                      <a:pt x="469" y="1643"/>
                    </a:lnTo>
                    <a:lnTo>
                      <a:pt x="506" y="1670"/>
                    </a:lnTo>
                    <a:lnTo>
                      <a:pt x="441" y="1798"/>
                    </a:lnTo>
                    <a:lnTo>
                      <a:pt x="537" y="1854"/>
                    </a:lnTo>
                    <a:lnTo>
                      <a:pt x="616" y="1733"/>
                    </a:lnTo>
                    <a:lnTo>
                      <a:pt x="658" y="1752"/>
                    </a:lnTo>
                    <a:lnTo>
                      <a:pt x="702" y="1768"/>
                    </a:lnTo>
                    <a:lnTo>
                      <a:pt x="671" y="1909"/>
                    </a:lnTo>
                    <a:lnTo>
                      <a:pt x="779" y="1937"/>
                    </a:lnTo>
                    <a:lnTo>
                      <a:pt x="824" y="1801"/>
                    </a:lnTo>
                    <a:lnTo>
                      <a:pt x="869" y="1809"/>
                    </a:lnTo>
                    <a:lnTo>
                      <a:pt x="914" y="1813"/>
                    </a:lnTo>
                    <a:lnTo>
                      <a:pt x="923" y="1957"/>
                    </a:lnTo>
                    <a:lnTo>
                      <a:pt x="1033" y="1957"/>
                    </a:lnTo>
                    <a:lnTo>
                      <a:pt x="1041" y="1813"/>
                    </a:lnTo>
                    <a:lnTo>
                      <a:pt x="1087" y="1809"/>
                    </a:lnTo>
                    <a:lnTo>
                      <a:pt x="1132" y="1801"/>
                    </a:lnTo>
                    <a:lnTo>
                      <a:pt x="1178" y="1937"/>
                    </a:lnTo>
                    <a:lnTo>
                      <a:pt x="1285" y="1909"/>
                    </a:lnTo>
                    <a:lnTo>
                      <a:pt x="1255" y="1769"/>
                    </a:lnTo>
                    <a:lnTo>
                      <a:pt x="1298" y="1752"/>
                    </a:lnTo>
                    <a:lnTo>
                      <a:pt x="1341" y="1733"/>
                    </a:lnTo>
                    <a:lnTo>
                      <a:pt x="1419" y="1854"/>
                    </a:lnTo>
                    <a:lnTo>
                      <a:pt x="1515" y="1798"/>
                    </a:lnTo>
                    <a:lnTo>
                      <a:pt x="1450" y="1670"/>
                    </a:lnTo>
                    <a:lnTo>
                      <a:pt x="1488" y="1643"/>
                    </a:lnTo>
                    <a:lnTo>
                      <a:pt x="1524" y="1613"/>
                    </a:lnTo>
                    <a:lnTo>
                      <a:pt x="1630" y="1710"/>
                    </a:lnTo>
                    <a:lnTo>
                      <a:pt x="1709" y="1631"/>
                    </a:lnTo>
                    <a:lnTo>
                      <a:pt x="1613" y="1523"/>
                    </a:lnTo>
                    <a:lnTo>
                      <a:pt x="1642" y="1488"/>
                    </a:lnTo>
                    <a:lnTo>
                      <a:pt x="1670" y="1450"/>
                    </a:lnTo>
                    <a:lnTo>
                      <a:pt x="1798" y="1514"/>
                    </a:lnTo>
                    <a:lnTo>
                      <a:pt x="1853" y="1420"/>
                    </a:lnTo>
                    <a:lnTo>
                      <a:pt x="1732" y="1341"/>
                    </a:lnTo>
                    <a:lnTo>
                      <a:pt x="1751" y="1299"/>
                    </a:lnTo>
                    <a:lnTo>
                      <a:pt x="1768" y="1255"/>
                    </a:lnTo>
                    <a:lnTo>
                      <a:pt x="1908" y="1284"/>
                    </a:lnTo>
                    <a:lnTo>
                      <a:pt x="1937" y="1178"/>
                    </a:lnTo>
                    <a:lnTo>
                      <a:pt x="1801" y="1133"/>
                    </a:lnTo>
                    <a:lnTo>
                      <a:pt x="1808" y="1088"/>
                    </a:lnTo>
                    <a:lnTo>
                      <a:pt x="1812" y="1041"/>
                    </a:lnTo>
                    <a:lnTo>
                      <a:pt x="1956" y="1034"/>
                    </a:lnTo>
                  </a:path>
                </a:pathLst>
              </a:custGeom>
              <a:gradFill rotWithShape="1">
                <a:gsLst>
                  <a:gs pos="0">
                    <a:srgbClr val="00CC99"/>
                  </a:gs>
                  <a:gs pos="50000">
                    <a:srgbClr val="00CC99">
                      <a:gamma/>
                      <a:tint val="24314"/>
                      <a:invGamma/>
                    </a:srgbClr>
                  </a:gs>
                  <a:gs pos="100000">
                    <a:srgbClr val="00CC99"/>
                  </a:gs>
                </a:gsLst>
                <a:lin ang="2700000" scaled="1"/>
              </a:gradFill>
              <a:ln w="9525">
                <a:prstDash val="solid"/>
                <a:round/>
                <a:headEnd/>
                <a:tailEnd/>
              </a:ln>
              <a:effectLst/>
              <a:scene3d>
                <a:camera prst="legacyPerspectiveFront">
                  <a:rot lat="20099999" lon="1500000" rev="0"/>
                </a:camera>
                <a:lightRig rig="legacyFlat4" dir="b"/>
              </a:scene3d>
              <a:sp3d extrusionH="608000" prstMaterial="legacyMatte">
                <a:bevelT w="13500" h="13500" prst="angle"/>
                <a:bevelB w="13500" h="13500" prst="angle"/>
                <a:extrusionClr>
                  <a:srgbClr val="00CC99"/>
                </a:extrusionClr>
              </a:sp3d>
            </p:spPr>
            <p:txBody>
              <a:bodyPr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3" name="Oval 10"/>
              <p:cNvSpPr>
                <a:spLocks noChangeArrowheads="1"/>
              </p:cNvSpPr>
              <p:nvPr/>
            </p:nvSpPr>
            <p:spPr bwMode="gray">
              <a:xfrm rot="2506802">
                <a:off x="2663" y="1839"/>
                <a:ext cx="1008" cy="1248"/>
              </a:xfrm>
              <a:prstGeom prst="ellipse">
                <a:avLst/>
              </a:prstGeom>
              <a:gradFill rotWithShape="1">
                <a:gsLst>
                  <a:gs pos="0">
                    <a:srgbClr val="B2B2B2">
                      <a:gamma/>
                      <a:shade val="46275"/>
                      <a:invGamma/>
                    </a:srgbClr>
                  </a:gs>
                  <a:gs pos="50000">
                    <a:srgbClr val="B2B2B2"/>
                  </a:gs>
                  <a:gs pos="100000">
                    <a:srgbClr val="B2B2B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4" name="Oval 11"/>
              <p:cNvSpPr>
                <a:spLocks noChangeArrowheads="1"/>
              </p:cNvSpPr>
              <p:nvPr/>
            </p:nvSpPr>
            <p:spPr bwMode="gray">
              <a:xfrm rot="2506802">
                <a:off x="2837" y="1961"/>
                <a:ext cx="797" cy="1156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105" name="Text Box 7"/>
            <p:cNvSpPr txBox="1">
              <a:spLocks noChangeArrowheads="1"/>
            </p:cNvSpPr>
            <p:nvPr/>
          </p:nvSpPr>
          <p:spPr bwMode="gray">
            <a:xfrm>
              <a:off x="888493" y="5620746"/>
              <a:ext cx="1697972" cy="72617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0" latinLnBrk="0" hangingPunct="0"/>
              <a:r>
                <a:rPr kumimoji="0" lang="ko-KR" altLang="en-US" sz="1600" b="1" spc="50" dirty="0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국민건강</a:t>
              </a:r>
              <a:endParaRPr kumimoji="0" lang="en-US" altLang="ko-KR" sz="1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  <a:p>
              <a:pPr algn="ctr" eaLnBrk="0" latinLnBrk="0" hangingPunct="0"/>
              <a:r>
                <a:rPr kumimoji="0" lang="ko-KR" altLang="en-US" sz="1600" b="1" spc="50" dirty="0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보험공단</a:t>
              </a:r>
              <a:endParaRPr kumimoji="0" lang="en-US" altLang="ko-KR" sz="16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  <p:grpSp>
          <p:nvGrpSpPr>
            <p:cNvPr id="106" name="Group 12"/>
            <p:cNvGrpSpPr>
              <a:grpSpLocks/>
            </p:cNvGrpSpPr>
            <p:nvPr/>
          </p:nvGrpSpPr>
          <p:grpSpPr bwMode="auto">
            <a:xfrm>
              <a:off x="3971934" y="4989519"/>
              <a:ext cx="2528892" cy="2582885"/>
              <a:chOff x="2172" y="1440"/>
              <a:chExt cx="1956" cy="1957"/>
            </a:xfrm>
          </p:grpSpPr>
          <p:sp>
            <p:nvSpPr>
              <p:cNvPr id="107" name="Freeform 13"/>
              <p:cNvSpPr>
                <a:spLocks/>
              </p:cNvSpPr>
              <p:nvPr/>
            </p:nvSpPr>
            <p:spPr bwMode="gray">
              <a:xfrm>
                <a:off x="2172" y="1440"/>
                <a:ext cx="1956" cy="1957"/>
              </a:xfrm>
              <a:custGeom>
                <a:avLst/>
                <a:gdLst/>
                <a:ahLst/>
                <a:cxnLst>
                  <a:cxn ang="0">
                    <a:pos x="1956" y="923"/>
                  </a:cxn>
                  <a:cxn ang="0">
                    <a:pos x="1808" y="869"/>
                  </a:cxn>
                  <a:cxn ang="0">
                    <a:pos x="1937" y="778"/>
                  </a:cxn>
                  <a:cxn ang="0">
                    <a:pos x="1767" y="700"/>
                  </a:cxn>
                  <a:cxn ang="0">
                    <a:pos x="1732" y="616"/>
                  </a:cxn>
                  <a:cxn ang="0">
                    <a:pos x="1798" y="441"/>
                  </a:cxn>
                  <a:cxn ang="0">
                    <a:pos x="1642" y="469"/>
                  </a:cxn>
                  <a:cxn ang="0">
                    <a:pos x="1709" y="325"/>
                  </a:cxn>
                  <a:cxn ang="0">
                    <a:pos x="1522" y="344"/>
                  </a:cxn>
                  <a:cxn ang="0">
                    <a:pos x="1450" y="287"/>
                  </a:cxn>
                  <a:cxn ang="0">
                    <a:pos x="1419" y="103"/>
                  </a:cxn>
                  <a:cxn ang="0">
                    <a:pos x="1298" y="205"/>
                  </a:cxn>
                  <a:cxn ang="0">
                    <a:pos x="1285" y="47"/>
                  </a:cxn>
                  <a:cxn ang="0">
                    <a:pos x="1132" y="156"/>
                  </a:cxn>
                  <a:cxn ang="0">
                    <a:pos x="1041" y="144"/>
                  </a:cxn>
                  <a:cxn ang="0">
                    <a:pos x="923" y="0"/>
                  </a:cxn>
                  <a:cxn ang="0">
                    <a:pos x="869" y="148"/>
                  </a:cxn>
                  <a:cxn ang="0">
                    <a:pos x="779" y="19"/>
                  </a:cxn>
                  <a:cxn ang="0">
                    <a:pos x="700" y="189"/>
                  </a:cxn>
                  <a:cxn ang="0">
                    <a:pos x="616" y="224"/>
                  </a:cxn>
                  <a:cxn ang="0">
                    <a:pos x="441" y="159"/>
                  </a:cxn>
                  <a:cxn ang="0">
                    <a:pos x="469" y="314"/>
                  </a:cxn>
                  <a:cxn ang="0">
                    <a:pos x="326" y="246"/>
                  </a:cxn>
                  <a:cxn ang="0">
                    <a:pos x="343" y="434"/>
                  </a:cxn>
                  <a:cxn ang="0">
                    <a:pos x="288" y="507"/>
                  </a:cxn>
                  <a:cxn ang="0">
                    <a:pos x="103" y="536"/>
                  </a:cxn>
                  <a:cxn ang="0">
                    <a:pos x="205" y="658"/>
                  </a:cxn>
                  <a:cxn ang="0">
                    <a:pos x="48" y="671"/>
                  </a:cxn>
                  <a:cxn ang="0">
                    <a:pos x="156" y="824"/>
                  </a:cxn>
                  <a:cxn ang="0">
                    <a:pos x="144" y="914"/>
                  </a:cxn>
                  <a:cxn ang="0">
                    <a:pos x="0" y="1034"/>
                  </a:cxn>
                  <a:cxn ang="0">
                    <a:pos x="148" y="1088"/>
                  </a:cxn>
                  <a:cxn ang="0">
                    <a:pos x="19" y="1178"/>
                  </a:cxn>
                  <a:cxn ang="0">
                    <a:pos x="189" y="1255"/>
                  </a:cxn>
                  <a:cxn ang="0">
                    <a:pos x="224" y="1341"/>
                  </a:cxn>
                  <a:cxn ang="0">
                    <a:pos x="159" y="1514"/>
                  </a:cxn>
                  <a:cxn ang="0">
                    <a:pos x="314" y="1488"/>
                  </a:cxn>
                  <a:cxn ang="0">
                    <a:pos x="247" y="1631"/>
                  </a:cxn>
                  <a:cxn ang="0">
                    <a:pos x="434" y="1613"/>
                  </a:cxn>
                  <a:cxn ang="0">
                    <a:pos x="506" y="1670"/>
                  </a:cxn>
                  <a:cxn ang="0">
                    <a:pos x="537" y="1854"/>
                  </a:cxn>
                  <a:cxn ang="0">
                    <a:pos x="658" y="1752"/>
                  </a:cxn>
                  <a:cxn ang="0">
                    <a:pos x="671" y="1909"/>
                  </a:cxn>
                  <a:cxn ang="0">
                    <a:pos x="824" y="1801"/>
                  </a:cxn>
                  <a:cxn ang="0">
                    <a:pos x="914" y="1813"/>
                  </a:cxn>
                  <a:cxn ang="0">
                    <a:pos x="1033" y="1957"/>
                  </a:cxn>
                  <a:cxn ang="0">
                    <a:pos x="1087" y="1809"/>
                  </a:cxn>
                  <a:cxn ang="0">
                    <a:pos x="1178" y="1937"/>
                  </a:cxn>
                  <a:cxn ang="0">
                    <a:pos x="1255" y="1769"/>
                  </a:cxn>
                  <a:cxn ang="0">
                    <a:pos x="1341" y="1733"/>
                  </a:cxn>
                  <a:cxn ang="0">
                    <a:pos x="1515" y="1798"/>
                  </a:cxn>
                  <a:cxn ang="0">
                    <a:pos x="1488" y="1643"/>
                  </a:cxn>
                  <a:cxn ang="0">
                    <a:pos x="1630" y="1710"/>
                  </a:cxn>
                  <a:cxn ang="0">
                    <a:pos x="1613" y="1523"/>
                  </a:cxn>
                  <a:cxn ang="0">
                    <a:pos x="1670" y="1450"/>
                  </a:cxn>
                  <a:cxn ang="0">
                    <a:pos x="1853" y="1420"/>
                  </a:cxn>
                  <a:cxn ang="0">
                    <a:pos x="1751" y="1299"/>
                  </a:cxn>
                  <a:cxn ang="0">
                    <a:pos x="1908" y="1284"/>
                  </a:cxn>
                  <a:cxn ang="0">
                    <a:pos x="1801" y="1133"/>
                  </a:cxn>
                  <a:cxn ang="0">
                    <a:pos x="1812" y="1041"/>
                  </a:cxn>
                </a:cxnLst>
                <a:rect l="0" t="0" r="r" b="b"/>
                <a:pathLst>
                  <a:path w="1956" h="1957">
                    <a:moveTo>
                      <a:pt x="1956" y="1034"/>
                    </a:moveTo>
                    <a:lnTo>
                      <a:pt x="1956" y="923"/>
                    </a:lnTo>
                    <a:lnTo>
                      <a:pt x="1812" y="914"/>
                    </a:lnTo>
                    <a:lnTo>
                      <a:pt x="1808" y="869"/>
                    </a:lnTo>
                    <a:lnTo>
                      <a:pt x="1801" y="824"/>
                    </a:lnTo>
                    <a:lnTo>
                      <a:pt x="1937" y="778"/>
                    </a:lnTo>
                    <a:lnTo>
                      <a:pt x="1908" y="671"/>
                    </a:lnTo>
                    <a:lnTo>
                      <a:pt x="1767" y="700"/>
                    </a:lnTo>
                    <a:lnTo>
                      <a:pt x="1751" y="658"/>
                    </a:lnTo>
                    <a:lnTo>
                      <a:pt x="1732" y="616"/>
                    </a:lnTo>
                    <a:lnTo>
                      <a:pt x="1853" y="536"/>
                    </a:lnTo>
                    <a:lnTo>
                      <a:pt x="1798" y="441"/>
                    </a:lnTo>
                    <a:lnTo>
                      <a:pt x="1670" y="507"/>
                    </a:lnTo>
                    <a:lnTo>
                      <a:pt x="1642" y="469"/>
                    </a:lnTo>
                    <a:lnTo>
                      <a:pt x="1613" y="434"/>
                    </a:lnTo>
                    <a:lnTo>
                      <a:pt x="1709" y="325"/>
                    </a:lnTo>
                    <a:lnTo>
                      <a:pt x="1630" y="246"/>
                    </a:lnTo>
                    <a:lnTo>
                      <a:pt x="1522" y="344"/>
                    </a:lnTo>
                    <a:lnTo>
                      <a:pt x="1488" y="314"/>
                    </a:lnTo>
                    <a:lnTo>
                      <a:pt x="1450" y="287"/>
                    </a:lnTo>
                    <a:lnTo>
                      <a:pt x="1515" y="159"/>
                    </a:lnTo>
                    <a:lnTo>
                      <a:pt x="1419" y="103"/>
                    </a:lnTo>
                    <a:lnTo>
                      <a:pt x="1341" y="224"/>
                    </a:lnTo>
                    <a:lnTo>
                      <a:pt x="1298" y="205"/>
                    </a:lnTo>
                    <a:lnTo>
                      <a:pt x="1256" y="189"/>
                    </a:lnTo>
                    <a:lnTo>
                      <a:pt x="1285" y="47"/>
                    </a:lnTo>
                    <a:lnTo>
                      <a:pt x="1178" y="19"/>
                    </a:lnTo>
                    <a:lnTo>
                      <a:pt x="1132" y="156"/>
                    </a:lnTo>
                    <a:lnTo>
                      <a:pt x="1087" y="148"/>
                    </a:lnTo>
                    <a:lnTo>
                      <a:pt x="1041" y="144"/>
                    </a:lnTo>
                    <a:lnTo>
                      <a:pt x="1033" y="0"/>
                    </a:lnTo>
                    <a:lnTo>
                      <a:pt x="923" y="0"/>
                    </a:lnTo>
                    <a:lnTo>
                      <a:pt x="914" y="144"/>
                    </a:lnTo>
                    <a:lnTo>
                      <a:pt x="869" y="148"/>
                    </a:lnTo>
                    <a:lnTo>
                      <a:pt x="824" y="156"/>
                    </a:lnTo>
                    <a:lnTo>
                      <a:pt x="779" y="19"/>
                    </a:lnTo>
                    <a:lnTo>
                      <a:pt x="671" y="47"/>
                    </a:lnTo>
                    <a:lnTo>
                      <a:pt x="700" y="189"/>
                    </a:lnTo>
                    <a:lnTo>
                      <a:pt x="658" y="205"/>
                    </a:lnTo>
                    <a:lnTo>
                      <a:pt x="616" y="224"/>
                    </a:lnTo>
                    <a:lnTo>
                      <a:pt x="537" y="103"/>
                    </a:lnTo>
                    <a:lnTo>
                      <a:pt x="441" y="159"/>
                    </a:lnTo>
                    <a:lnTo>
                      <a:pt x="506" y="287"/>
                    </a:lnTo>
                    <a:lnTo>
                      <a:pt x="469" y="314"/>
                    </a:lnTo>
                    <a:lnTo>
                      <a:pt x="434" y="344"/>
                    </a:lnTo>
                    <a:lnTo>
                      <a:pt x="326" y="246"/>
                    </a:lnTo>
                    <a:lnTo>
                      <a:pt x="247" y="325"/>
                    </a:lnTo>
                    <a:lnTo>
                      <a:pt x="343" y="434"/>
                    </a:lnTo>
                    <a:lnTo>
                      <a:pt x="314" y="469"/>
                    </a:lnTo>
                    <a:lnTo>
                      <a:pt x="288" y="507"/>
                    </a:lnTo>
                    <a:lnTo>
                      <a:pt x="159" y="441"/>
                    </a:lnTo>
                    <a:lnTo>
                      <a:pt x="103" y="536"/>
                    </a:lnTo>
                    <a:lnTo>
                      <a:pt x="224" y="616"/>
                    </a:lnTo>
                    <a:lnTo>
                      <a:pt x="205" y="658"/>
                    </a:lnTo>
                    <a:lnTo>
                      <a:pt x="189" y="700"/>
                    </a:lnTo>
                    <a:lnTo>
                      <a:pt x="48" y="671"/>
                    </a:lnTo>
                    <a:lnTo>
                      <a:pt x="19" y="778"/>
                    </a:lnTo>
                    <a:lnTo>
                      <a:pt x="156" y="824"/>
                    </a:lnTo>
                    <a:lnTo>
                      <a:pt x="148" y="869"/>
                    </a:lnTo>
                    <a:lnTo>
                      <a:pt x="144" y="914"/>
                    </a:lnTo>
                    <a:lnTo>
                      <a:pt x="0" y="923"/>
                    </a:lnTo>
                    <a:lnTo>
                      <a:pt x="0" y="1034"/>
                    </a:lnTo>
                    <a:lnTo>
                      <a:pt x="144" y="1041"/>
                    </a:lnTo>
                    <a:lnTo>
                      <a:pt x="148" y="1088"/>
                    </a:lnTo>
                    <a:lnTo>
                      <a:pt x="156" y="1133"/>
                    </a:lnTo>
                    <a:lnTo>
                      <a:pt x="19" y="1178"/>
                    </a:lnTo>
                    <a:lnTo>
                      <a:pt x="48" y="1284"/>
                    </a:lnTo>
                    <a:lnTo>
                      <a:pt x="189" y="1255"/>
                    </a:lnTo>
                    <a:lnTo>
                      <a:pt x="205" y="1299"/>
                    </a:lnTo>
                    <a:lnTo>
                      <a:pt x="224" y="1341"/>
                    </a:lnTo>
                    <a:lnTo>
                      <a:pt x="103" y="1420"/>
                    </a:lnTo>
                    <a:lnTo>
                      <a:pt x="159" y="1514"/>
                    </a:lnTo>
                    <a:lnTo>
                      <a:pt x="287" y="1450"/>
                    </a:lnTo>
                    <a:lnTo>
                      <a:pt x="314" y="1488"/>
                    </a:lnTo>
                    <a:lnTo>
                      <a:pt x="343" y="1523"/>
                    </a:lnTo>
                    <a:lnTo>
                      <a:pt x="247" y="1631"/>
                    </a:lnTo>
                    <a:lnTo>
                      <a:pt x="326" y="1710"/>
                    </a:lnTo>
                    <a:lnTo>
                      <a:pt x="434" y="1613"/>
                    </a:lnTo>
                    <a:lnTo>
                      <a:pt x="469" y="1643"/>
                    </a:lnTo>
                    <a:lnTo>
                      <a:pt x="506" y="1670"/>
                    </a:lnTo>
                    <a:lnTo>
                      <a:pt x="441" y="1798"/>
                    </a:lnTo>
                    <a:lnTo>
                      <a:pt x="537" y="1854"/>
                    </a:lnTo>
                    <a:lnTo>
                      <a:pt x="616" y="1733"/>
                    </a:lnTo>
                    <a:lnTo>
                      <a:pt x="658" y="1752"/>
                    </a:lnTo>
                    <a:lnTo>
                      <a:pt x="702" y="1768"/>
                    </a:lnTo>
                    <a:lnTo>
                      <a:pt x="671" y="1909"/>
                    </a:lnTo>
                    <a:lnTo>
                      <a:pt x="779" y="1937"/>
                    </a:lnTo>
                    <a:lnTo>
                      <a:pt x="824" y="1801"/>
                    </a:lnTo>
                    <a:lnTo>
                      <a:pt x="869" y="1809"/>
                    </a:lnTo>
                    <a:lnTo>
                      <a:pt x="914" y="1813"/>
                    </a:lnTo>
                    <a:lnTo>
                      <a:pt x="923" y="1957"/>
                    </a:lnTo>
                    <a:lnTo>
                      <a:pt x="1033" y="1957"/>
                    </a:lnTo>
                    <a:lnTo>
                      <a:pt x="1041" y="1813"/>
                    </a:lnTo>
                    <a:lnTo>
                      <a:pt x="1087" y="1809"/>
                    </a:lnTo>
                    <a:lnTo>
                      <a:pt x="1132" y="1801"/>
                    </a:lnTo>
                    <a:lnTo>
                      <a:pt x="1178" y="1937"/>
                    </a:lnTo>
                    <a:lnTo>
                      <a:pt x="1285" y="1909"/>
                    </a:lnTo>
                    <a:lnTo>
                      <a:pt x="1255" y="1769"/>
                    </a:lnTo>
                    <a:lnTo>
                      <a:pt x="1298" y="1752"/>
                    </a:lnTo>
                    <a:lnTo>
                      <a:pt x="1341" y="1733"/>
                    </a:lnTo>
                    <a:lnTo>
                      <a:pt x="1419" y="1854"/>
                    </a:lnTo>
                    <a:lnTo>
                      <a:pt x="1515" y="1798"/>
                    </a:lnTo>
                    <a:lnTo>
                      <a:pt x="1450" y="1670"/>
                    </a:lnTo>
                    <a:lnTo>
                      <a:pt x="1488" y="1643"/>
                    </a:lnTo>
                    <a:lnTo>
                      <a:pt x="1524" y="1613"/>
                    </a:lnTo>
                    <a:lnTo>
                      <a:pt x="1630" y="1710"/>
                    </a:lnTo>
                    <a:lnTo>
                      <a:pt x="1709" y="1631"/>
                    </a:lnTo>
                    <a:lnTo>
                      <a:pt x="1613" y="1523"/>
                    </a:lnTo>
                    <a:lnTo>
                      <a:pt x="1642" y="1488"/>
                    </a:lnTo>
                    <a:lnTo>
                      <a:pt x="1670" y="1450"/>
                    </a:lnTo>
                    <a:lnTo>
                      <a:pt x="1798" y="1514"/>
                    </a:lnTo>
                    <a:lnTo>
                      <a:pt x="1853" y="1420"/>
                    </a:lnTo>
                    <a:lnTo>
                      <a:pt x="1732" y="1341"/>
                    </a:lnTo>
                    <a:lnTo>
                      <a:pt x="1751" y="1299"/>
                    </a:lnTo>
                    <a:lnTo>
                      <a:pt x="1768" y="1255"/>
                    </a:lnTo>
                    <a:lnTo>
                      <a:pt x="1908" y="1284"/>
                    </a:lnTo>
                    <a:lnTo>
                      <a:pt x="1937" y="1178"/>
                    </a:lnTo>
                    <a:lnTo>
                      <a:pt x="1801" y="1133"/>
                    </a:lnTo>
                    <a:lnTo>
                      <a:pt x="1808" y="1088"/>
                    </a:lnTo>
                    <a:lnTo>
                      <a:pt x="1812" y="1041"/>
                    </a:lnTo>
                    <a:lnTo>
                      <a:pt x="1956" y="1034"/>
                    </a:lnTo>
                  </a:path>
                </a:pathLst>
              </a:custGeom>
              <a:gradFill rotWithShape="1">
                <a:gsLst>
                  <a:gs pos="0">
                    <a:srgbClr val="808000"/>
                  </a:gs>
                  <a:gs pos="50000">
                    <a:srgbClr val="808000">
                      <a:gamma/>
                      <a:tint val="33333"/>
                      <a:invGamma/>
                    </a:srgbClr>
                  </a:gs>
                  <a:gs pos="100000">
                    <a:srgbClr val="808000"/>
                  </a:gs>
                </a:gsLst>
                <a:lin ang="2700000" scaled="1"/>
              </a:gradFill>
              <a:ln w="9525">
                <a:prstDash val="solid"/>
                <a:round/>
                <a:headEnd/>
                <a:tailEnd/>
              </a:ln>
              <a:effectLst/>
              <a:scene3d>
                <a:camera prst="legacyPerspectiveFront">
                  <a:rot lat="20099999" lon="1500000" rev="0"/>
                </a:camera>
                <a:lightRig rig="legacyFlat4" dir="b"/>
              </a:scene3d>
              <a:sp3d extrusionH="608000" prstMaterial="legacyMatte">
                <a:bevelT w="13500" h="13500" prst="angle"/>
                <a:bevelB w="13500" h="13500" prst="angle"/>
                <a:extrusionClr>
                  <a:srgbClr val="808000"/>
                </a:extrusionClr>
              </a:sp3d>
            </p:spPr>
            <p:txBody>
              <a:bodyPr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08" name="Oval 14"/>
              <p:cNvSpPr>
                <a:spLocks noChangeArrowheads="1"/>
              </p:cNvSpPr>
              <p:nvPr/>
            </p:nvSpPr>
            <p:spPr bwMode="gray">
              <a:xfrm rot="2506802">
                <a:off x="2663" y="1839"/>
                <a:ext cx="1008" cy="1248"/>
              </a:xfrm>
              <a:prstGeom prst="ellipse">
                <a:avLst/>
              </a:prstGeom>
              <a:gradFill rotWithShape="1">
                <a:gsLst>
                  <a:gs pos="0">
                    <a:srgbClr val="B2B2B2">
                      <a:gamma/>
                      <a:shade val="46275"/>
                      <a:invGamma/>
                    </a:srgbClr>
                  </a:gs>
                  <a:gs pos="50000">
                    <a:srgbClr val="B2B2B2"/>
                  </a:gs>
                  <a:gs pos="100000">
                    <a:srgbClr val="B2B2B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09" name="Oval 15"/>
              <p:cNvSpPr>
                <a:spLocks noChangeArrowheads="1"/>
              </p:cNvSpPr>
              <p:nvPr/>
            </p:nvSpPr>
            <p:spPr bwMode="gray">
              <a:xfrm rot="2506802">
                <a:off x="2837" y="1961"/>
                <a:ext cx="797" cy="1156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grpSp>
          <p:nvGrpSpPr>
            <p:cNvPr id="110" name="Group 16"/>
            <p:cNvGrpSpPr>
              <a:grpSpLocks/>
            </p:cNvGrpSpPr>
            <p:nvPr/>
          </p:nvGrpSpPr>
          <p:grpSpPr bwMode="auto">
            <a:xfrm>
              <a:off x="6072198" y="3846511"/>
              <a:ext cx="2547966" cy="2500330"/>
              <a:chOff x="2172" y="1440"/>
              <a:chExt cx="1956" cy="1957"/>
            </a:xfrm>
          </p:grpSpPr>
          <p:sp>
            <p:nvSpPr>
              <p:cNvPr id="111" name="Freeform 17"/>
              <p:cNvSpPr>
                <a:spLocks/>
              </p:cNvSpPr>
              <p:nvPr/>
            </p:nvSpPr>
            <p:spPr bwMode="gray">
              <a:xfrm>
                <a:off x="2172" y="1440"/>
                <a:ext cx="1956" cy="1957"/>
              </a:xfrm>
              <a:custGeom>
                <a:avLst/>
                <a:gdLst/>
                <a:ahLst/>
                <a:cxnLst>
                  <a:cxn ang="0">
                    <a:pos x="1956" y="923"/>
                  </a:cxn>
                  <a:cxn ang="0">
                    <a:pos x="1808" y="869"/>
                  </a:cxn>
                  <a:cxn ang="0">
                    <a:pos x="1937" y="778"/>
                  </a:cxn>
                  <a:cxn ang="0">
                    <a:pos x="1767" y="700"/>
                  </a:cxn>
                  <a:cxn ang="0">
                    <a:pos x="1732" y="616"/>
                  </a:cxn>
                  <a:cxn ang="0">
                    <a:pos x="1798" y="441"/>
                  </a:cxn>
                  <a:cxn ang="0">
                    <a:pos x="1642" y="469"/>
                  </a:cxn>
                  <a:cxn ang="0">
                    <a:pos x="1709" y="325"/>
                  </a:cxn>
                  <a:cxn ang="0">
                    <a:pos x="1522" y="344"/>
                  </a:cxn>
                  <a:cxn ang="0">
                    <a:pos x="1450" y="287"/>
                  </a:cxn>
                  <a:cxn ang="0">
                    <a:pos x="1419" y="103"/>
                  </a:cxn>
                  <a:cxn ang="0">
                    <a:pos x="1298" y="205"/>
                  </a:cxn>
                  <a:cxn ang="0">
                    <a:pos x="1285" y="47"/>
                  </a:cxn>
                  <a:cxn ang="0">
                    <a:pos x="1132" y="156"/>
                  </a:cxn>
                  <a:cxn ang="0">
                    <a:pos x="1041" y="144"/>
                  </a:cxn>
                  <a:cxn ang="0">
                    <a:pos x="923" y="0"/>
                  </a:cxn>
                  <a:cxn ang="0">
                    <a:pos x="869" y="148"/>
                  </a:cxn>
                  <a:cxn ang="0">
                    <a:pos x="779" y="19"/>
                  </a:cxn>
                  <a:cxn ang="0">
                    <a:pos x="700" y="189"/>
                  </a:cxn>
                  <a:cxn ang="0">
                    <a:pos x="616" y="224"/>
                  </a:cxn>
                  <a:cxn ang="0">
                    <a:pos x="441" y="159"/>
                  </a:cxn>
                  <a:cxn ang="0">
                    <a:pos x="469" y="314"/>
                  </a:cxn>
                  <a:cxn ang="0">
                    <a:pos x="326" y="246"/>
                  </a:cxn>
                  <a:cxn ang="0">
                    <a:pos x="343" y="434"/>
                  </a:cxn>
                  <a:cxn ang="0">
                    <a:pos x="288" y="507"/>
                  </a:cxn>
                  <a:cxn ang="0">
                    <a:pos x="103" y="536"/>
                  </a:cxn>
                  <a:cxn ang="0">
                    <a:pos x="205" y="658"/>
                  </a:cxn>
                  <a:cxn ang="0">
                    <a:pos x="48" y="671"/>
                  </a:cxn>
                  <a:cxn ang="0">
                    <a:pos x="156" y="824"/>
                  </a:cxn>
                  <a:cxn ang="0">
                    <a:pos x="144" y="914"/>
                  </a:cxn>
                  <a:cxn ang="0">
                    <a:pos x="0" y="1034"/>
                  </a:cxn>
                  <a:cxn ang="0">
                    <a:pos x="148" y="1088"/>
                  </a:cxn>
                  <a:cxn ang="0">
                    <a:pos x="19" y="1178"/>
                  </a:cxn>
                  <a:cxn ang="0">
                    <a:pos x="189" y="1255"/>
                  </a:cxn>
                  <a:cxn ang="0">
                    <a:pos x="224" y="1341"/>
                  </a:cxn>
                  <a:cxn ang="0">
                    <a:pos x="159" y="1514"/>
                  </a:cxn>
                  <a:cxn ang="0">
                    <a:pos x="314" y="1488"/>
                  </a:cxn>
                  <a:cxn ang="0">
                    <a:pos x="247" y="1631"/>
                  </a:cxn>
                  <a:cxn ang="0">
                    <a:pos x="434" y="1613"/>
                  </a:cxn>
                  <a:cxn ang="0">
                    <a:pos x="506" y="1670"/>
                  </a:cxn>
                  <a:cxn ang="0">
                    <a:pos x="537" y="1854"/>
                  </a:cxn>
                  <a:cxn ang="0">
                    <a:pos x="658" y="1752"/>
                  </a:cxn>
                  <a:cxn ang="0">
                    <a:pos x="671" y="1909"/>
                  </a:cxn>
                  <a:cxn ang="0">
                    <a:pos x="824" y="1801"/>
                  </a:cxn>
                  <a:cxn ang="0">
                    <a:pos x="914" y="1813"/>
                  </a:cxn>
                  <a:cxn ang="0">
                    <a:pos x="1033" y="1957"/>
                  </a:cxn>
                  <a:cxn ang="0">
                    <a:pos x="1087" y="1809"/>
                  </a:cxn>
                  <a:cxn ang="0">
                    <a:pos x="1178" y="1937"/>
                  </a:cxn>
                  <a:cxn ang="0">
                    <a:pos x="1255" y="1769"/>
                  </a:cxn>
                  <a:cxn ang="0">
                    <a:pos x="1341" y="1733"/>
                  </a:cxn>
                  <a:cxn ang="0">
                    <a:pos x="1515" y="1798"/>
                  </a:cxn>
                  <a:cxn ang="0">
                    <a:pos x="1488" y="1643"/>
                  </a:cxn>
                  <a:cxn ang="0">
                    <a:pos x="1630" y="1710"/>
                  </a:cxn>
                  <a:cxn ang="0">
                    <a:pos x="1613" y="1523"/>
                  </a:cxn>
                  <a:cxn ang="0">
                    <a:pos x="1670" y="1450"/>
                  </a:cxn>
                  <a:cxn ang="0">
                    <a:pos x="1853" y="1420"/>
                  </a:cxn>
                  <a:cxn ang="0">
                    <a:pos x="1751" y="1299"/>
                  </a:cxn>
                  <a:cxn ang="0">
                    <a:pos x="1908" y="1284"/>
                  </a:cxn>
                  <a:cxn ang="0">
                    <a:pos x="1801" y="1133"/>
                  </a:cxn>
                  <a:cxn ang="0">
                    <a:pos x="1812" y="1041"/>
                  </a:cxn>
                </a:cxnLst>
                <a:rect l="0" t="0" r="r" b="b"/>
                <a:pathLst>
                  <a:path w="1956" h="1957">
                    <a:moveTo>
                      <a:pt x="1956" y="1034"/>
                    </a:moveTo>
                    <a:lnTo>
                      <a:pt x="1956" y="923"/>
                    </a:lnTo>
                    <a:lnTo>
                      <a:pt x="1812" y="914"/>
                    </a:lnTo>
                    <a:lnTo>
                      <a:pt x="1808" y="869"/>
                    </a:lnTo>
                    <a:lnTo>
                      <a:pt x="1801" y="824"/>
                    </a:lnTo>
                    <a:lnTo>
                      <a:pt x="1937" y="778"/>
                    </a:lnTo>
                    <a:lnTo>
                      <a:pt x="1908" y="671"/>
                    </a:lnTo>
                    <a:lnTo>
                      <a:pt x="1767" y="700"/>
                    </a:lnTo>
                    <a:lnTo>
                      <a:pt x="1751" y="658"/>
                    </a:lnTo>
                    <a:lnTo>
                      <a:pt x="1732" y="616"/>
                    </a:lnTo>
                    <a:lnTo>
                      <a:pt x="1853" y="536"/>
                    </a:lnTo>
                    <a:lnTo>
                      <a:pt x="1798" y="441"/>
                    </a:lnTo>
                    <a:lnTo>
                      <a:pt x="1670" y="507"/>
                    </a:lnTo>
                    <a:lnTo>
                      <a:pt x="1642" y="469"/>
                    </a:lnTo>
                    <a:lnTo>
                      <a:pt x="1613" y="434"/>
                    </a:lnTo>
                    <a:lnTo>
                      <a:pt x="1709" y="325"/>
                    </a:lnTo>
                    <a:lnTo>
                      <a:pt x="1630" y="246"/>
                    </a:lnTo>
                    <a:lnTo>
                      <a:pt x="1522" y="344"/>
                    </a:lnTo>
                    <a:lnTo>
                      <a:pt x="1488" y="314"/>
                    </a:lnTo>
                    <a:lnTo>
                      <a:pt x="1450" y="287"/>
                    </a:lnTo>
                    <a:lnTo>
                      <a:pt x="1515" y="159"/>
                    </a:lnTo>
                    <a:lnTo>
                      <a:pt x="1419" y="103"/>
                    </a:lnTo>
                    <a:lnTo>
                      <a:pt x="1341" y="224"/>
                    </a:lnTo>
                    <a:lnTo>
                      <a:pt x="1298" y="205"/>
                    </a:lnTo>
                    <a:lnTo>
                      <a:pt x="1256" y="189"/>
                    </a:lnTo>
                    <a:lnTo>
                      <a:pt x="1285" y="47"/>
                    </a:lnTo>
                    <a:lnTo>
                      <a:pt x="1178" y="19"/>
                    </a:lnTo>
                    <a:lnTo>
                      <a:pt x="1132" y="156"/>
                    </a:lnTo>
                    <a:lnTo>
                      <a:pt x="1087" y="148"/>
                    </a:lnTo>
                    <a:lnTo>
                      <a:pt x="1041" y="144"/>
                    </a:lnTo>
                    <a:lnTo>
                      <a:pt x="1033" y="0"/>
                    </a:lnTo>
                    <a:lnTo>
                      <a:pt x="923" y="0"/>
                    </a:lnTo>
                    <a:lnTo>
                      <a:pt x="914" y="144"/>
                    </a:lnTo>
                    <a:lnTo>
                      <a:pt x="869" y="148"/>
                    </a:lnTo>
                    <a:lnTo>
                      <a:pt x="824" y="156"/>
                    </a:lnTo>
                    <a:lnTo>
                      <a:pt x="779" y="19"/>
                    </a:lnTo>
                    <a:lnTo>
                      <a:pt x="671" y="47"/>
                    </a:lnTo>
                    <a:lnTo>
                      <a:pt x="700" y="189"/>
                    </a:lnTo>
                    <a:lnTo>
                      <a:pt x="658" y="205"/>
                    </a:lnTo>
                    <a:lnTo>
                      <a:pt x="616" y="224"/>
                    </a:lnTo>
                    <a:lnTo>
                      <a:pt x="537" y="103"/>
                    </a:lnTo>
                    <a:lnTo>
                      <a:pt x="441" y="159"/>
                    </a:lnTo>
                    <a:lnTo>
                      <a:pt x="506" y="287"/>
                    </a:lnTo>
                    <a:lnTo>
                      <a:pt x="469" y="314"/>
                    </a:lnTo>
                    <a:lnTo>
                      <a:pt x="434" y="344"/>
                    </a:lnTo>
                    <a:lnTo>
                      <a:pt x="326" y="246"/>
                    </a:lnTo>
                    <a:lnTo>
                      <a:pt x="247" y="325"/>
                    </a:lnTo>
                    <a:lnTo>
                      <a:pt x="343" y="434"/>
                    </a:lnTo>
                    <a:lnTo>
                      <a:pt x="314" y="469"/>
                    </a:lnTo>
                    <a:lnTo>
                      <a:pt x="288" y="507"/>
                    </a:lnTo>
                    <a:lnTo>
                      <a:pt x="159" y="441"/>
                    </a:lnTo>
                    <a:lnTo>
                      <a:pt x="103" y="536"/>
                    </a:lnTo>
                    <a:lnTo>
                      <a:pt x="224" y="616"/>
                    </a:lnTo>
                    <a:lnTo>
                      <a:pt x="205" y="658"/>
                    </a:lnTo>
                    <a:lnTo>
                      <a:pt x="189" y="700"/>
                    </a:lnTo>
                    <a:lnTo>
                      <a:pt x="48" y="671"/>
                    </a:lnTo>
                    <a:lnTo>
                      <a:pt x="19" y="778"/>
                    </a:lnTo>
                    <a:lnTo>
                      <a:pt x="156" y="824"/>
                    </a:lnTo>
                    <a:lnTo>
                      <a:pt x="148" y="869"/>
                    </a:lnTo>
                    <a:lnTo>
                      <a:pt x="144" y="914"/>
                    </a:lnTo>
                    <a:lnTo>
                      <a:pt x="0" y="923"/>
                    </a:lnTo>
                    <a:lnTo>
                      <a:pt x="0" y="1034"/>
                    </a:lnTo>
                    <a:lnTo>
                      <a:pt x="144" y="1041"/>
                    </a:lnTo>
                    <a:lnTo>
                      <a:pt x="148" y="1088"/>
                    </a:lnTo>
                    <a:lnTo>
                      <a:pt x="156" y="1133"/>
                    </a:lnTo>
                    <a:lnTo>
                      <a:pt x="19" y="1178"/>
                    </a:lnTo>
                    <a:lnTo>
                      <a:pt x="48" y="1284"/>
                    </a:lnTo>
                    <a:lnTo>
                      <a:pt x="189" y="1255"/>
                    </a:lnTo>
                    <a:lnTo>
                      <a:pt x="205" y="1299"/>
                    </a:lnTo>
                    <a:lnTo>
                      <a:pt x="224" y="1341"/>
                    </a:lnTo>
                    <a:lnTo>
                      <a:pt x="103" y="1420"/>
                    </a:lnTo>
                    <a:lnTo>
                      <a:pt x="159" y="1514"/>
                    </a:lnTo>
                    <a:lnTo>
                      <a:pt x="287" y="1450"/>
                    </a:lnTo>
                    <a:lnTo>
                      <a:pt x="314" y="1488"/>
                    </a:lnTo>
                    <a:lnTo>
                      <a:pt x="343" y="1523"/>
                    </a:lnTo>
                    <a:lnTo>
                      <a:pt x="247" y="1631"/>
                    </a:lnTo>
                    <a:lnTo>
                      <a:pt x="326" y="1710"/>
                    </a:lnTo>
                    <a:lnTo>
                      <a:pt x="434" y="1613"/>
                    </a:lnTo>
                    <a:lnTo>
                      <a:pt x="469" y="1643"/>
                    </a:lnTo>
                    <a:lnTo>
                      <a:pt x="506" y="1670"/>
                    </a:lnTo>
                    <a:lnTo>
                      <a:pt x="441" y="1798"/>
                    </a:lnTo>
                    <a:lnTo>
                      <a:pt x="537" y="1854"/>
                    </a:lnTo>
                    <a:lnTo>
                      <a:pt x="616" y="1733"/>
                    </a:lnTo>
                    <a:lnTo>
                      <a:pt x="658" y="1752"/>
                    </a:lnTo>
                    <a:lnTo>
                      <a:pt x="702" y="1768"/>
                    </a:lnTo>
                    <a:lnTo>
                      <a:pt x="671" y="1909"/>
                    </a:lnTo>
                    <a:lnTo>
                      <a:pt x="779" y="1937"/>
                    </a:lnTo>
                    <a:lnTo>
                      <a:pt x="824" y="1801"/>
                    </a:lnTo>
                    <a:lnTo>
                      <a:pt x="869" y="1809"/>
                    </a:lnTo>
                    <a:lnTo>
                      <a:pt x="914" y="1813"/>
                    </a:lnTo>
                    <a:lnTo>
                      <a:pt x="923" y="1957"/>
                    </a:lnTo>
                    <a:lnTo>
                      <a:pt x="1033" y="1957"/>
                    </a:lnTo>
                    <a:lnTo>
                      <a:pt x="1041" y="1813"/>
                    </a:lnTo>
                    <a:lnTo>
                      <a:pt x="1087" y="1809"/>
                    </a:lnTo>
                    <a:lnTo>
                      <a:pt x="1132" y="1801"/>
                    </a:lnTo>
                    <a:lnTo>
                      <a:pt x="1178" y="1937"/>
                    </a:lnTo>
                    <a:lnTo>
                      <a:pt x="1285" y="1909"/>
                    </a:lnTo>
                    <a:lnTo>
                      <a:pt x="1255" y="1769"/>
                    </a:lnTo>
                    <a:lnTo>
                      <a:pt x="1298" y="1752"/>
                    </a:lnTo>
                    <a:lnTo>
                      <a:pt x="1341" y="1733"/>
                    </a:lnTo>
                    <a:lnTo>
                      <a:pt x="1419" y="1854"/>
                    </a:lnTo>
                    <a:lnTo>
                      <a:pt x="1515" y="1798"/>
                    </a:lnTo>
                    <a:lnTo>
                      <a:pt x="1450" y="1670"/>
                    </a:lnTo>
                    <a:lnTo>
                      <a:pt x="1488" y="1643"/>
                    </a:lnTo>
                    <a:lnTo>
                      <a:pt x="1524" y="1613"/>
                    </a:lnTo>
                    <a:lnTo>
                      <a:pt x="1630" y="1710"/>
                    </a:lnTo>
                    <a:lnTo>
                      <a:pt x="1709" y="1631"/>
                    </a:lnTo>
                    <a:lnTo>
                      <a:pt x="1613" y="1523"/>
                    </a:lnTo>
                    <a:lnTo>
                      <a:pt x="1642" y="1488"/>
                    </a:lnTo>
                    <a:lnTo>
                      <a:pt x="1670" y="1450"/>
                    </a:lnTo>
                    <a:lnTo>
                      <a:pt x="1798" y="1514"/>
                    </a:lnTo>
                    <a:lnTo>
                      <a:pt x="1853" y="1420"/>
                    </a:lnTo>
                    <a:lnTo>
                      <a:pt x="1732" y="1341"/>
                    </a:lnTo>
                    <a:lnTo>
                      <a:pt x="1751" y="1299"/>
                    </a:lnTo>
                    <a:lnTo>
                      <a:pt x="1768" y="1255"/>
                    </a:lnTo>
                    <a:lnTo>
                      <a:pt x="1908" y="1284"/>
                    </a:lnTo>
                    <a:lnTo>
                      <a:pt x="1937" y="1178"/>
                    </a:lnTo>
                    <a:lnTo>
                      <a:pt x="1801" y="1133"/>
                    </a:lnTo>
                    <a:lnTo>
                      <a:pt x="1808" y="1088"/>
                    </a:lnTo>
                    <a:lnTo>
                      <a:pt x="1812" y="1041"/>
                    </a:lnTo>
                    <a:lnTo>
                      <a:pt x="1956" y="1034"/>
                    </a:lnTo>
                  </a:path>
                </a:pathLst>
              </a:custGeom>
              <a:gradFill rotWithShape="1">
                <a:gsLst>
                  <a:gs pos="0">
                    <a:srgbClr val="8497E6"/>
                  </a:gs>
                  <a:gs pos="50000">
                    <a:srgbClr val="8497E6">
                      <a:gamma/>
                      <a:tint val="48627"/>
                      <a:invGamma/>
                    </a:srgbClr>
                  </a:gs>
                  <a:gs pos="100000">
                    <a:srgbClr val="8497E6"/>
                  </a:gs>
                </a:gsLst>
                <a:lin ang="2700000" scaled="1"/>
              </a:gradFill>
              <a:ln w="9525">
                <a:prstDash val="solid"/>
                <a:round/>
                <a:headEnd/>
                <a:tailEnd/>
              </a:ln>
              <a:effectLst/>
              <a:scene3d>
                <a:camera prst="legacyPerspectiveFront">
                  <a:rot lat="20099999" lon="1500000" rev="0"/>
                </a:camera>
                <a:lightRig rig="legacyFlat4" dir="b"/>
              </a:scene3d>
              <a:sp3d extrusionH="608000" prstMaterial="legacyMatte">
                <a:bevelT w="13500" h="13500" prst="angle"/>
                <a:bevelB w="13500" h="13500" prst="angle"/>
                <a:extrusionClr>
                  <a:srgbClr val="8497E6"/>
                </a:extrusionClr>
              </a:sp3d>
            </p:spPr>
            <p:txBody>
              <a:bodyPr>
                <a:flatTx/>
              </a:bodyPr>
              <a:lstStyle/>
              <a:p>
                <a:endParaRPr lang="ko-KR" altLang="en-US"/>
              </a:p>
            </p:txBody>
          </p:sp>
          <p:sp>
            <p:nvSpPr>
              <p:cNvPr id="112" name="Oval 18"/>
              <p:cNvSpPr>
                <a:spLocks noChangeArrowheads="1"/>
              </p:cNvSpPr>
              <p:nvPr/>
            </p:nvSpPr>
            <p:spPr bwMode="gray">
              <a:xfrm rot="2506802">
                <a:off x="2663" y="1839"/>
                <a:ext cx="1008" cy="1248"/>
              </a:xfrm>
              <a:prstGeom prst="ellipse">
                <a:avLst/>
              </a:prstGeom>
              <a:gradFill rotWithShape="1">
                <a:gsLst>
                  <a:gs pos="0">
                    <a:srgbClr val="B2B2B2">
                      <a:gamma/>
                      <a:shade val="46275"/>
                      <a:invGamma/>
                    </a:srgbClr>
                  </a:gs>
                  <a:gs pos="50000">
                    <a:srgbClr val="B2B2B2"/>
                  </a:gs>
                  <a:gs pos="100000">
                    <a:srgbClr val="B2B2B2">
                      <a:gamma/>
                      <a:shade val="46275"/>
                      <a:invGamma/>
                    </a:srgbClr>
                  </a:gs>
                </a:gsLst>
                <a:lin ang="5400000" scaled="1"/>
              </a:gra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  <p:sp>
            <p:nvSpPr>
              <p:cNvPr id="113" name="Oval 19"/>
              <p:cNvSpPr>
                <a:spLocks noChangeArrowheads="1"/>
              </p:cNvSpPr>
              <p:nvPr/>
            </p:nvSpPr>
            <p:spPr bwMode="gray">
              <a:xfrm rot="2506802">
                <a:off x="2837" y="1961"/>
                <a:ext cx="797" cy="1156"/>
              </a:xfrm>
              <a:prstGeom prst="ellipse">
                <a:avLst/>
              </a:prstGeom>
              <a:solidFill>
                <a:schemeClr val="bg1"/>
              </a:solidFill>
              <a:ln w="9525" algn="ctr">
                <a:noFill/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ko-KR" altLang="en-US"/>
              </a:p>
            </p:txBody>
          </p:sp>
        </p:grpSp>
        <p:sp>
          <p:nvSpPr>
            <p:cNvPr id="114" name="Text Box 20"/>
            <p:cNvSpPr txBox="1">
              <a:spLocks noChangeArrowheads="1"/>
            </p:cNvSpPr>
            <p:nvPr/>
          </p:nvSpPr>
          <p:spPr bwMode="gray">
            <a:xfrm>
              <a:off x="2855133" y="4515261"/>
              <a:ext cx="1992883" cy="103193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0" latinLnBrk="0" hangingPunct="0"/>
              <a:r>
                <a:rPr kumimoji="0" lang="ko-KR" altLang="en-US" sz="1600" b="1" spc="50" dirty="0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부산광역시</a:t>
              </a:r>
              <a:endParaRPr kumimoji="0" lang="en-US" altLang="ko-KR" sz="1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  <a:p>
              <a:pPr algn="ctr" eaLnBrk="0" latinLnBrk="0" hangingPunct="0"/>
              <a:r>
                <a:rPr kumimoji="0" lang="ko-KR" altLang="en-US" sz="1600" b="1" spc="50" dirty="0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울산광역시</a:t>
              </a:r>
              <a:endParaRPr kumimoji="0" lang="en-US" altLang="ko-KR" sz="1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  <a:p>
              <a:pPr algn="ctr" eaLnBrk="0" latinLnBrk="0" hangingPunct="0"/>
              <a:r>
                <a:rPr kumimoji="0" lang="ko-KR" altLang="en-US" sz="1600" b="1" spc="50" dirty="0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경상남도</a:t>
              </a:r>
              <a:endParaRPr kumimoji="0" lang="en-US" altLang="ko-KR" sz="16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15" name="Text Box 21"/>
            <p:cNvSpPr txBox="1">
              <a:spLocks noChangeArrowheads="1"/>
            </p:cNvSpPr>
            <p:nvPr/>
          </p:nvSpPr>
          <p:spPr bwMode="gray">
            <a:xfrm>
              <a:off x="4391830" y="6139368"/>
              <a:ext cx="1845925" cy="420416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0" latinLnBrk="0" hangingPunct="0"/>
              <a:r>
                <a:rPr kumimoji="0" lang="ko-KR" altLang="en-US" sz="1600" b="1" spc="50" dirty="0" err="1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시군구보건소</a:t>
              </a:r>
              <a:endParaRPr kumimoji="0" lang="en-US" altLang="ko-KR" sz="16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  <p:sp>
          <p:nvSpPr>
            <p:cNvPr id="116" name="Text Box 22"/>
            <p:cNvSpPr txBox="1">
              <a:spLocks noChangeArrowheads="1"/>
            </p:cNvSpPr>
            <p:nvPr/>
          </p:nvSpPr>
          <p:spPr bwMode="gray">
            <a:xfrm>
              <a:off x="6237755" y="4610797"/>
              <a:ext cx="2382407" cy="11113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square">
              <a:spAutoFit/>
              <a:scene3d>
                <a:camera prst="orthographicFront"/>
                <a:lightRig rig="soft" dir="tl">
                  <a:rot lat="0" lon="0" rev="0"/>
                </a:lightRig>
              </a:scene3d>
              <a:sp3d contourW="25400" prstMaterial="matte">
                <a:bevelT w="25400" h="55880" prst="artDeco"/>
                <a:contourClr>
                  <a:schemeClr val="accent2">
                    <a:tint val="20000"/>
                  </a:schemeClr>
                </a:contourClr>
              </a:sp3d>
            </a:bodyPr>
            <a:lstStyle/>
            <a:p>
              <a:pPr algn="ctr" eaLnBrk="0" latinLnBrk="0" hangingPunct="0"/>
              <a:r>
                <a:rPr kumimoji="0" lang="ko-KR" altLang="en-US" sz="1600" b="1" spc="50" dirty="0" err="1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부산지역암센터</a:t>
              </a:r>
              <a:endParaRPr kumimoji="0" lang="en-US" altLang="ko-KR" sz="1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  <a:p>
              <a:pPr algn="ctr" eaLnBrk="0" latinLnBrk="0" hangingPunct="0"/>
              <a:r>
                <a:rPr kumimoji="0" lang="ko-KR" altLang="en-US" sz="1600" b="1" spc="50" dirty="0" err="1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울산지역암센터</a:t>
              </a:r>
              <a:endParaRPr kumimoji="0" lang="en-US" altLang="ko-KR" sz="1600" b="1" spc="50" dirty="0" smtClean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  <a:p>
              <a:pPr algn="ctr" eaLnBrk="0" latinLnBrk="0" hangingPunct="0"/>
              <a:r>
                <a:rPr kumimoji="0" lang="ko-KR" altLang="en-US" sz="1600" b="1" spc="50" dirty="0" err="1" smtClean="0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경남지역암센</a:t>
              </a:r>
              <a:r>
                <a:rPr kumimoji="0" lang="ko-KR" altLang="en-US" sz="1600" b="1" spc="50" dirty="0" err="1">
                  <a:ln w="11430"/>
                  <a:solidFill>
                    <a:srgbClr val="002060"/>
                  </a:soli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견고딕" pitchFamily="18" charset="-127"/>
                  <a:ea typeface="HY견고딕" pitchFamily="18" charset="-127"/>
                </a:rPr>
                <a:t>터</a:t>
              </a:r>
              <a:endParaRPr kumimoji="0" lang="en-US" altLang="ko-KR" sz="1600" b="1" spc="50" dirty="0">
                <a:ln w="11430"/>
                <a:solidFill>
                  <a:srgbClr val="00206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견고딕" pitchFamily="18" charset="-127"/>
                <a:ea typeface="HY견고딕" pitchFamily="18" charset="-127"/>
              </a:endParaRPr>
            </a:p>
          </p:txBody>
        </p:sp>
      </p:grpSp>
    </p:spTree>
  </p:cSld>
  <p:clrMapOvr>
    <a:masterClrMapping/>
  </p:clrMapOvr>
  <p:transition advTm="4350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7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8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1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extBox 49"/>
          <p:cNvSpPr txBox="1">
            <a:spLocks noChangeArrowheads="1"/>
          </p:cNvSpPr>
          <p:nvPr/>
        </p:nvSpPr>
        <p:spPr bwMode="auto">
          <a:xfrm>
            <a:off x="827088" y="2787650"/>
            <a:ext cx="760256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▶ 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안전교육 등 </a:t>
            </a:r>
            <a:r>
              <a:rPr lang="ko-KR" altLang="en-US" sz="18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의무교육시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8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국가암검진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및 </a:t>
            </a:r>
            <a:r>
              <a:rPr lang="ko-KR" altLang="en-US" sz="18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암치료비지원사업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홍보</a:t>
            </a:r>
            <a:endParaRPr lang="ko-KR" altLang="en-US" sz="18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" name="모서리가 둥근 직사각형 1"/>
          <p:cNvSpPr/>
          <p:nvPr/>
        </p:nvSpPr>
        <p:spPr>
          <a:xfrm>
            <a:off x="357188" y="1195388"/>
            <a:ext cx="8462962" cy="857250"/>
          </a:xfrm>
          <a:prstGeom prst="roundRect">
            <a:avLst>
              <a:gd name="adj" fmla="val 2631"/>
            </a:avLst>
          </a:prstGeom>
          <a:noFill/>
          <a:ln>
            <a:solidFill>
              <a:srgbClr val="5E77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3" name="모서리가 둥근 직사각형 2"/>
          <p:cNvSpPr/>
          <p:nvPr/>
        </p:nvSpPr>
        <p:spPr>
          <a:xfrm>
            <a:off x="265113" y="993775"/>
            <a:ext cx="6119812" cy="415925"/>
          </a:xfrm>
          <a:prstGeom prst="roundRect">
            <a:avLst/>
          </a:prstGeom>
          <a:solidFill>
            <a:srgbClr val="5E77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보육시설 교직원</a:t>
            </a:r>
            <a:endParaRPr lang="ko-KR" altLang="en-US" sz="2000" dirty="0">
              <a:solidFill>
                <a:srgbClr val="B99B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85786" y="1495946"/>
            <a:ext cx="7746654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ko-KR"/>
            </a:defPPr>
            <a:lvl1pPr>
              <a:defRPr sz="2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defRPr>
            </a:lvl1pPr>
          </a:lstStyle>
          <a:p>
            <a:pPr>
              <a:defRPr/>
            </a:pPr>
            <a:r>
              <a:rPr lang="ko-KR" altLang="en-US" dirty="0" smtClean="0"/>
              <a:t>부산</a:t>
            </a:r>
            <a:r>
              <a:rPr lang="en-US" altLang="ko-KR" dirty="0" smtClean="0"/>
              <a:t>.</a:t>
            </a:r>
            <a:r>
              <a:rPr lang="ko-KR" altLang="en-US" dirty="0" smtClean="0"/>
              <a:t>울산</a:t>
            </a:r>
            <a:r>
              <a:rPr lang="en-US" altLang="ko-KR" dirty="0" smtClean="0"/>
              <a:t>.</a:t>
            </a:r>
            <a:r>
              <a:rPr lang="ko-KR" altLang="en-US" dirty="0" smtClean="0"/>
              <a:t>경남지역 총 </a:t>
            </a:r>
            <a:r>
              <a:rPr lang="en-US" altLang="ko-KR" dirty="0" smtClean="0"/>
              <a:t>16</a:t>
            </a:r>
            <a:r>
              <a:rPr lang="ko-KR" altLang="en-US" dirty="0" smtClean="0"/>
              <a:t>회 </a:t>
            </a:r>
            <a:r>
              <a:rPr lang="en-US" altLang="ko-KR" dirty="0" smtClean="0"/>
              <a:t>5,053</a:t>
            </a:r>
            <a:r>
              <a:rPr lang="ko-KR" altLang="en-US" dirty="0" smtClean="0"/>
              <a:t>명</a:t>
            </a:r>
            <a:endParaRPr lang="ko-KR" altLang="en-US" dirty="0"/>
          </a:p>
        </p:txBody>
      </p:sp>
      <p:sp>
        <p:nvSpPr>
          <p:cNvPr id="17415" name="Text Box 9"/>
          <p:cNvSpPr txBox="1">
            <a:spLocks noChangeArrowheads="1"/>
          </p:cNvSpPr>
          <p:nvPr/>
        </p:nvSpPr>
        <p:spPr bwMode="auto">
          <a:xfrm>
            <a:off x="107950" y="190500"/>
            <a:ext cx="610711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100" b="1" dirty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1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취약계층 타깃 집중 홍보</a:t>
            </a:r>
            <a:endParaRPr lang="ko-KR" altLang="en-US" sz="21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416" name="WordArt 49"/>
          <p:cNvSpPr>
            <a:spLocks noChangeArrowheads="1" noChangeShapeType="1" noTextEdit="1"/>
          </p:cNvSpPr>
          <p:nvPr/>
        </p:nvSpPr>
        <p:spPr bwMode="auto">
          <a:xfrm>
            <a:off x="598488" y="2305050"/>
            <a:ext cx="304800" cy="306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HY헤드라인M"/>
                <a:ea typeface="HY헤드라인M"/>
              </a:rPr>
              <a:t>배</a:t>
            </a:r>
          </a:p>
        </p:txBody>
      </p:sp>
      <p:sp>
        <p:nvSpPr>
          <p:cNvPr id="17417" name="Text Box 51"/>
          <p:cNvSpPr txBox="1">
            <a:spLocks noChangeArrowheads="1"/>
          </p:cNvSpPr>
          <p:nvPr/>
        </p:nvSpPr>
        <p:spPr bwMode="auto">
          <a:xfrm>
            <a:off x="906463" y="2246313"/>
            <a:ext cx="5288627" cy="44627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300" dirty="0" smtClean="0">
                <a:solidFill>
                  <a:srgbClr val="0066FF"/>
                </a:solidFill>
              </a:rPr>
              <a:t>부산</a:t>
            </a:r>
            <a:r>
              <a:rPr lang="en-US" altLang="ko-KR" sz="2300" dirty="0" smtClean="0">
                <a:solidFill>
                  <a:srgbClr val="0066FF"/>
                </a:solidFill>
              </a:rPr>
              <a:t>.</a:t>
            </a:r>
            <a:r>
              <a:rPr lang="ko-KR" altLang="en-US" sz="2300" dirty="0" smtClean="0">
                <a:solidFill>
                  <a:srgbClr val="0066FF"/>
                </a:solidFill>
              </a:rPr>
              <a:t>울산</a:t>
            </a:r>
            <a:r>
              <a:rPr lang="en-US" altLang="ko-KR" sz="2300" dirty="0" smtClean="0">
                <a:solidFill>
                  <a:srgbClr val="0066FF"/>
                </a:solidFill>
              </a:rPr>
              <a:t>.</a:t>
            </a:r>
            <a:r>
              <a:rPr lang="ko-KR" altLang="en-US" sz="2300" dirty="0" smtClean="0">
                <a:solidFill>
                  <a:srgbClr val="0066FF"/>
                </a:solidFill>
              </a:rPr>
              <a:t>경남육아종합지원센터 협조 </a:t>
            </a:r>
            <a:endParaRPr lang="ko-KR" altLang="en-US" sz="2300" dirty="0">
              <a:solidFill>
                <a:srgbClr val="0066FF"/>
              </a:solidFill>
            </a:endParaRPr>
          </a:p>
        </p:txBody>
      </p:sp>
      <p:sp>
        <p:nvSpPr>
          <p:cNvPr id="10" name="Line 18"/>
          <p:cNvSpPr>
            <a:spLocks noChangeShapeType="1"/>
          </p:cNvSpPr>
          <p:nvPr/>
        </p:nvSpPr>
        <p:spPr bwMode="auto">
          <a:xfrm>
            <a:off x="973138" y="2803525"/>
            <a:ext cx="7199312" cy="0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  <a:alpha val="38000"/>
              </a:schemeClr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ko-KR" altLang="en-US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11" name="Line 18"/>
          <p:cNvSpPr>
            <a:spLocks noChangeShapeType="1"/>
          </p:cNvSpPr>
          <p:nvPr/>
        </p:nvSpPr>
        <p:spPr bwMode="auto">
          <a:xfrm>
            <a:off x="973138" y="3260725"/>
            <a:ext cx="7199312" cy="0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  <a:alpha val="38000"/>
              </a:schemeClr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ko-KR" altLang="en-US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pic>
        <p:nvPicPr>
          <p:cNvPr id="17420" name="그림 45" descr="개체_168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327113">
            <a:off x="280988" y="2216150"/>
            <a:ext cx="5762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3" name="그림 28" descr="개체_12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9575" y="1031875"/>
            <a:ext cx="23018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5" name="TextBox 49"/>
          <p:cNvSpPr txBox="1">
            <a:spLocks noChangeArrowheads="1"/>
          </p:cNvSpPr>
          <p:nvPr/>
        </p:nvSpPr>
        <p:spPr bwMode="auto">
          <a:xfrm>
            <a:off x="865218" y="5437189"/>
            <a:ext cx="760256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▶ 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전화번호 확보 어려우나 검진확인서 재발급 등으로 적극적 홍보 실시</a:t>
            </a:r>
            <a:endParaRPr lang="ko-KR" altLang="en-US" sz="18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26" name="모서리가 둥근 직사각형 25"/>
          <p:cNvSpPr/>
          <p:nvPr/>
        </p:nvSpPr>
        <p:spPr>
          <a:xfrm>
            <a:off x="395318" y="3844927"/>
            <a:ext cx="8462962" cy="857250"/>
          </a:xfrm>
          <a:prstGeom prst="roundRect">
            <a:avLst>
              <a:gd name="adj" fmla="val 2631"/>
            </a:avLst>
          </a:prstGeom>
          <a:noFill/>
          <a:ln>
            <a:solidFill>
              <a:srgbClr val="5E77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/>
          </a:p>
        </p:txBody>
      </p:sp>
      <p:sp>
        <p:nvSpPr>
          <p:cNvPr id="27" name="모서리가 둥근 직사각형 26"/>
          <p:cNvSpPr/>
          <p:nvPr/>
        </p:nvSpPr>
        <p:spPr>
          <a:xfrm>
            <a:off x="303243" y="3643314"/>
            <a:ext cx="6119812" cy="41592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장기 </a:t>
            </a:r>
            <a:r>
              <a:rPr lang="ko-KR" altLang="en-US" sz="2000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미수검자</a:t>
            </a:r>
            <a:r>
              <a:rPr lang="ko-KR" altLang="en-US" sz="2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집중 독려</a:t>
            </a:r>
            <a:endParaRPr lang="ko-KR" altLang="en-US" sz="2000" dirty="0">
              <a:solidFill>
                <a:srgbClr val="B99B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571472" y="4145485"/>
            <a:ext cx="8429684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ko-KR"/>
            </a:defPPr>
            <a:lvl1pPr>
              <a:defRPr sz="2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defRPr>
            </a:lvl1pPr>
          </a:lstStyle>
          <a:p>
            <a:pPr>
              <a:defRPr/>
            </a:pPr>
            <a:r>
              <a:rPr lang="ko-KR" altLang="en-US" dirty="0" err="1" smtClean="0"/>
              <a:t>장기미수검자</a:t>
            </a:r>
            <a:r>
              <a:rPr lang="ko-KR" altLang="en-US" dirty="0" smtClean="0"/>
              <a:t> 중 보험료 하위 대상자 선별 검진독려</a:t>
            </a:r>
            <a:endParaRPr lang="ko-KR" altLang="en-US" dirty="0"/>
          </a:p>
        </p:txBody>
      </p:sp>
      <p:sp>
        <p:nvSpPr>
          <p:cNvPr id="29" name="WordArt 49"/>
          <p:cNvSpPr>
            <a:spLocks noChangeArrowheads="1" noChangeShapeType="1" noTextEdit="1"/>
          </p:cNvSpPr>
          <p:nvPr/>
        </p:nvSpPr>
        <p:spPr bwMode="auto">
          <a:xfrm>
            <a:off x="636618" y="4954589"/>
            <a:ext cx="304800" cy="306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HY헤드라인M"/>
                <a:ea typeface="HY헤드라인M"/>
              </a:rPr>
              <a:t>배</a:t>
            </a:r>
          </a:p>
        </p:txBody>
      </p:sp>
      <p:sp>
        <p:nvSpPr>
          <p:cNvPr id="33" name="Text Box 51"/>
          <p:cNvSpPr txBox="1">
            <a:spLocks noChangeArrowheads="1"/>
          </p:cNvSpPr>
          <p:nvPr/>
        </p:nvSpPr>
        <p:spPr bwMode="auto">
          <a:xfrm>
            <a:off x="944593" y="4895852"/>
            <a:ext cx="6718506" cy="44627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300" dirty="0" smtClean="0">
                <a:solidFill>
                  <a:srgbClr val="0066FF"/>
                </a:solidFill>
              </a:rPr>
              <a:t>우편</a:t>
            </a:r>
            <a:r>
              <a:rPr lang="en-US" altLang="ko-KR" sz="2300" dirty="0" smtClean="0">
                <a:solidFill>
                  <a:srgbClr val="0066FF"/>
                </a:solidFill>
              </a:rPr>
              <a:t>(</a:t>
            </a:r>
            <a:r>
              <a:rPr lang="ko-KR" altLang="en-US" sz="2300" dirty="0" smtClean="0">
                <a:solidFill>
                  <a:srgbClr val="0066FF"/>
                </a:solidFill>
              </a:rPr>
              <a:t>검진확인서</a:t>
            </a:r>
            <a:r>
              <a:rPr lang="en-US" altLang="ko-KR" sz="2300" dirty="0" smtClean="0">
                <a:solidFill>
                  <a:srgbClr val="0066FF"/>
                </a:solidFill>
              </a:rPr>
              <a:t>), </a:t>
            </a:r>
            <a:r>
              <a:rPr lang="ko-KR" altLang="en-US" sz="2300" dirty="0" smtClean="0">
                <a:solidFill>
                  <a:srgbClr val="0066FF"/>
                </a:solidFill>
              </a:rPr>
              <a:t>유선</a:t>
            </a:r>
            <a:r>
              <a:rPr lang="en-US" altLang="ko-KR" sz="2300" dirty="0" smtClean="0">
                <a:solidFill>
                  <a:srgbClr val="0066FF"/>
                </a:solidFill>
              </a:rPr>
              <a:t>, </a:t>
            </a:r>
            <a:r>
              <a:rPr lang="ko-KR" altLang="en-US" sz="2300" dirty="0" smtClean="0">
                <a:solidFill>
                  <a:srgbClr val="0066FF"/>
                </a:solidFill>
              </a:rPr>
              <a:t>문자전송</a:t>
            </a:r>
            <a:r>
              <a:rPr lang="en-US" altLang="ko-KR" sz="2300" dirty="0" smtClean="0">
                <a:solidFill>
                  <a:srgbClr val="0066FF"/>
                </a:solidFill>
              </a:rPr>
              <a:t> </a:t>
            </a:r>
            <a:r>
              <a:rPr lang="ko-KR" altLang="en-US" sz="2300" dirty="0" smtClean="0">
                <a:solidFill>
                  <a:srgbClr val="0066FF"/>
                </a:solidFill>
              </a:rPr>
              <a:t> 등 </a:t>
            </a:r>
            <a:r>
              <a:rPr lang="en-US" altLang="ko-KR" sz="2300" dirty="0" smtClean="0">
                <a:solidFill>
                  <a:srgbClr val="0066FF"/>
                </a:solidFill>
              </a:rPr>
              <a:t>44,631</a:t>
            </a:r>
            <a:r>
              <a:rPr lang="ko-KR" altLang="en-US" sz="2300" dirty="0" smtClean="0">
                <a:solidFill>
                  <a:srgbClr val="0066FF"/>
                </a:solidFill>
              </a:rPr>
              <a:t>명 </a:t>
            </a:r>
            <a:endParaRPr lang="ko-KR" altLang="en-US" sz="2300" dirty="0">
              <a:solidFill>
                <a:srgbClr val="0066FF"/>
              </a:solidFill>
            </a:endParaRPr>
          </a:p>
        </p:txBody>
      </p:sp>
      <p:sp>
        <p:nvSpPr>
          <p:cNvPr id="34" name="Line 18"/>
          <p:cNvSpPr>
            <a:spLocks noChangeShapeType="1"/>
          </p:cNvSpPr>
          <p:nvPr/>
        </p:nvSpPr>
        <p:spPr bwMode="auto">
          <a:xfrm>
            <a:off x="1011268" y="5453064"/>
            <a:ext cx="7199312" cy="0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  <a:alpha val="38000"/>
              </a:schemeClr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ko-KR" altLang="en-US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1011268" y="5910264"/>
            <a:ext cx="7199312" cy="0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  <a:alpha val="38000"/>
              </a:schemeClr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ko-KR" altLang="en-US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pic>
        <p:nvPicPr>
          <p:cNvPr id="36" name="그림 35" descr="개체_168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327113">
            <a:off x="319118" y="4865689"/>
            <a:ext cx="5762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그림 28" descr="개체_12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7705" y="3681414"/>
            <a:ext cx="23018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00892" y="1071546"/>
            <a:ext cx="1928826" cy="26394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7406"/>
    </mc:Choice>
    <mc:Fallback>
      <p:transition spd="slow" advTm="27406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5" name="Text Box 9"/>
          <p:cNvSpPr txBox="1">
            <a:spLocks noChangeArrowheads="1"/>
          </p:cNvSpPr>
          <p:nvPr/>
        </p:nvSpPr>
        <p:spPr bwMode="auto">
          <a:xfrm>
            <a:off x="107950" y="190500"/>
            <a:ext cx="610711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100" b="1" dirty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취약계층 타깃 집중 홍보</a:t>
            </a:r>
            <a:endParaRPr lang="ko-KR" altLang="en-US" sz="21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30" name="TextBox 49"/>
          <p:cNvSpPr txBox="1">
            <a:spLocks noChangeArrowheads="1"/>
          </p:cNvSpPr>
          <p:nvPr/>
        </p:nvSpPr>
        <p:spPr bwMode="auto">
          <a:xfrm>
            <a:off x="793780" y="2793983"/>
            <a:ext cx="760256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▶ </a:t>
            </a:r>
            <a:r>
              <a:rPr lang="ko-KR" altLang="en-US" sz="18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주민들 접점에서 홍보 매개체 역할가능 </a:t>
            </a:r>
            <a:r>
              <a:rPr lang="en-US" altLang="ko-KR" sz="18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- </a:t>
            </a:r>
            <a:r>
              <a:rPr lang="ko-KR" altLang="en-US" sz="18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인지도 설문을 통한 교육 실시</a:t>
            </a:r>
            <a:endParaRPr lang="ko-KR" altLang="en-US" sz="1800" dirty="0">
              <a:solidFill>
                <a:prstClr val="black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323880" y="1201721"/>
            <a:ext cx="8462962" cy="857250"/>
          </a:xfrm>
          <a:prstGeom prst="roundRect">
            <a:avLst>
              <a:gd name="adj" fmla="val 2631"/>
            </a:avLst>
          </a:prstGeom>
          <a:noFill/>
          <a:ln>
            <a:solidFill>
              <a:srgbClr val="5E77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2" name="모서리가 둥근 직사각형 31"/>
          <p:cNvSpPr/>
          <p:nvPr/>
        </p:nvSpPr>
        <p:spPr>
          <a:xfrm>
            <a:off x="231805" y="1000108"/>
            <a:ext cx="6119812" cy="415925"/>
          </a:xfrm>
          <a:prstGeom prst="roundRect">
            <a:avLst/>
          </a:prstGeom>
          <a:solidFill>
            <a:srgbClr val="5E77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</a:t>
            </a:r>
            <a:r>
              <a:rPr lang="ko-KR" altLang="en-US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개인택시운수종사자</a:t>
            </a:r>
            <a:r>
              <a:rPr lang="en-US" altLang="ko-K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, </a:t>
            </a:r>
            <a:r>
              <a:rPr lang="ko-KR" altLang="en-US" sz="200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보육시설 교직원</a:t>
            </a:r>
            <a:endParaRPr lang="ko-KR" altLang="en-US" sz="2000" dirty="0">
              <a:solidFill>
                <a:srgbClr val="B99B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752478" y="1502279"/>
            <a:ext cx="7962926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ko-KR"/>
            </a:defPPr>
            <a:lvl1pPr>
              <a:defRPr sz="2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defRPr>
            </a:lvl1pPr>
          </a:lstStyle>
          <a:p>
            <a:pPr>
              <a:defRPr/>
            </a:pPr>
            <a:r>
              <a:rPr lang="ko-KR" altLang="en-US" dirty="0" smtClean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</a:rPr>
              <a:t>개인택시 의무교육생  </a:t>
            </a:r>
            <a:r>
              <a:rPr lang="en-US" altLang="ko-KR" dirty="0" smtClean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</a:rPr>
              <a:t>4,500</a:t>
            </a:r>
            <a:r>
              <a:rPr lang="ko-KR" altLang="en-US" dirty="0" smtClean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</a:rPr>
              <a:t>여명</a:t>
            </a:r>
            <a:r>
              <a:rPr lang="en-US" altLang="ko-KR" dirty="0" smtClean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</a:rPr>
              <a:t>, </a:t>
            </a:r>
            <a:r>
              <a:rPr lang="ko-KR" altLang="en-US" dirty="0" smtClean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</a:rPr>
              <a:t>경남보육시설 </a:t>
            </a:r>
            <a:r>
              <a:rPr lang="en-US" altLang="ko-KR" dirty="0" smtClean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</a:rPr>
              <a:t>350</a:t>
            </a:r>
            <a:r>
              <a:rPr lang="ko-KR" altLang="en-US" dirty="0" smtClean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</a:rPr>
              <a:t>명</a:t>
            </a:r>
            <a:endParaRPr lang="ko-KR" altLang="en-US" dirty="0"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42" name="WordArt 49"/>
          <p:cNvSpPr>
            <a:spLocks noChangeArrowheads="1" noChangeShapeType="1" noTextEdit="1"/>
          </p:cNvSpPr>
          <p:nvPr/>
        </p:nvSpPr>
        <p:spPr bwMode="auto">
          <a:xfrm>
            <a:off x="565180" y="2311383"/>
            <a:ext cx="304800" cy="306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HY헤드라인M"/>
                <a:ea typeface="HY헤드라인M"/>
              </a:rPr>
              <a:t>배</a:t>
            </a:r>
          </a:p>
        </p:txBody>
      </p:sp>
      <p:sp>
        <p:nvSpPr>
          <p:cNvPr id="43" name="Text Box 51"/>
          <p:cNvSpPr txBox="1">
            <a:spLocks noChangeArrowheads="1"/>
          </p:cNvSpPr>
          <p:nvPr/>
        </p:nvSpPr>
        <p:spPr bwMode="auto">
          <a:xfrm>
            <a:off x="873155" y="2252646"/>
            <a:ext cx="2937022" cy="44627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300" dirty="0" smtClean="0">
                <a:solidFill>
                  <a:srgbClr val="0066FF"/>
                </a:solidFill>
              </a:rPr>
              <a:t>부산교통문화원 연계</a:t>
            </a:r>
            <a:endParaRPr lang="ko-KR" altLang="en-US" sz="2300" dirty="0">
              <a:solidFill>
                <a:srgbClr val="0066FF"/>
              </a:solidFill>
            </a:endParaRPr>
          </a:p>
        </p:txBody>
      </p:sp>
      <p:sp>
        <p:nvSpPr>
          <p:cNvPr id="44" name="Line 18"/>
          <p:cNvSpPr>
            <a:spLocks noChangeShapeType="1"/>
          </p:cNvSpPr>
          <p:nvPr/>
        </p:nvSpPr>
        <p:spPr bwMode="auto">
          <a:xfrm>
            <a:off x="939830" y="2809858"/>
            <a:ext cx="7199312" cy="0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  <a:alpha val="38000"/>
              </a:schemeClr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ko-KR" altLang="en-US">
              <a:ln>
                <a:solidFill>
                  <a:prstClr val="white">
                    <a:lumMod val="50000"/>
                  </a:prst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45" name="Line 18"/>
          <p:cNvSpPr>
            <a:spLocks noChangeShapeType="1"/>
          </p:cNvSpPr>
          <p:nvPr/>
        </p:nvSpPr>
        <p:spPr bwMode="auto">
          <a:xfrm>
            <a:off x="939830" y="3267058"/>
            <a:ext cx="7199312" cy="0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  <a:alpha val="38000"/>
              </a:schemeClr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ko-KR" altLang="en-US">
              <a:ln>
                <a:solidFill>
                  <a:prstClr val="white">
                    <a:lumMod val="50000"/>
                  </a:prstClr>
                </a:solidFill>
              </a:ln>
              <a:solidFill>
                <a:prstClr val="black"/>
              </a:solidFill>
            </a:endParaRPr>
          </a:p>
        </p:txBody>
      </p:sp>
      <p:pic>
        <p:nvPicPr>
          <p:cNvPr id="46" name="그림 45" descr="개체_168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327113">
            <a:off x="247680" y="2222483"/>
            <a:ext cx="5762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그림 28" descr="개체_12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6267" y="1038208"/>
            <a:ext cx="23018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모서리가 둥근 직사각형 48"/>
          <p:cNvSpPr>
            <a:spLocks noChangeAspect="1"/>
          </p:cNvSpPr>
          <p:nvPr/>
        </p:nvSpPr>
        <p:spPr bwMode="auto">
          <a:xfrm>
            <a:off x="4429124" y="2301682"/>
            <a:ext cx="2851961" cy="357190"/>
          </a:xfrm>
          <a:prstGeom prst="roundRect">
            <a:avLst/>
          </a:prstGeom>
          <a:solidFill>
            <a:srgbClr val="B03F0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1600" b="1" dirty="0" smtClean="0">
                <a:solidFill>
                  <a:prstClr val="white"/>
                </a:solidFill>
                <a:latin typeface="휴먼모음T" pitchFamily="18" charset="-127"/>
                <a:ea typeface="휴먼모음T" pitchFamily="18" charset="-127"/>
              </a:rPr>
              <a:t>향후 경남</a:t>
            </a:r>
            <a:r>
              <a:rPr lang="en-US" altLang="ko-KR" sz="1600" b="1" dirty="0" smtClean="0">
                <a:solidFill>
                  <a:prstClr val="white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600" b="1" dirty="0" smtClean="0">
                <a:solidFill>
                  <a:prstClr val="white"/>
                </a:solidFill>
                <a:latin typeface="휴먼모음T" pitchFamily="18" charset="-127"/>
                <a:ea typeface="휴먼모음T" pitchFamily="18" charset="-127"/>
              </a:rPr>
              <a:t>울산지역 확대 실시</a:t>
            </a:r>
            <a:endParaRPr lang="ko-KR" altLang="en-US" sz="1600" b="1" dirty="0">
              <a:solidFill>
                <a:srgbClr val="02109A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pic>
        <p:nvPicPr>
          <p:cNvPr id="11776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444208" y="3357562"/>
            <a:ext cx="2427630" cy="314327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18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8716" y="3573016"/>
            <a:ext cx="2500330" cy="20162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grpSp>
        <p:nvGrpSpPr>
          <p:cNvPr id="16" name="그룹 15"/>
          <p:cNvGrpSpPr/>
          <p:nvPr/>
        </p:nvGrpSpPr>
        <p:grpSpPr>
          <a:xfrm>
            <a:off x="2928926" y="3357562"/>
            <a:ext cx="3429024" cy="3143272"/>
            <a:chOff x="4143372" y="857232"/>
            <a:chExt cx="4695035" cy="2876527"/>
          </a:xfrm>
        </p:grpSpPr>
        <p:pic>
          <p:nvPicPr>
            <p:cNvPr id="17" name="Picture 5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4143372" y="857232"/>
              <a:ext cx="2357454" cy="2876527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  <p:pic>
          <p:nvPicPr>
            <p:cNvPr id="19" name="Picture 6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6500826" y="857232"/>
              <a:ext cx="2337581" cy="2857520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40399804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4775"/>
    </mc:Choice>
    <mc:Fallback>
      <p:transition spd="slow" advTm="24775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모서리가 둥근 직사각형 1"/>
          <p:cNvSpPr/>
          <p:nvPr/>
        </p:nvSpPr>
        <p:spPr>
          <a:xfrm>
            <a:off x="357188" y="1195388"/>
            <a:ext cx="8462962" cy="857250"/>
          </a:xfrm>
          <a:prstGeom prst="roundRect">
            <a:avLst>
              <a:gd name="adj" fmla="val 2631"/>
            </a:avLst>
          </a:prstGeom>
          <a:noFill/>
          <a:ln>
            <a:solidFill>
              <a:srgbClr val="5E77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모서리가 둥근 직사각형 2"/>
          <p:cNvSpPr/>
          <p:nvPr/>
        </p:nvSpPr>
        <p:spPr>
          <a:xfrm>
            <a:off x="265113" y="993775"/>
            <a:ext cx="6119812" cy="41592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</a:t>
            </a:r>
            <a:r>
              <a:rPr lang="ko-KR" altLang="en-US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검진도우미 운영</a:t>
            </a:r>
            <a:endParaRPr lang="ko-KR" altLang="en-US" sz="2000" dirty="0">
              <a:solidFill>
                <a:srgbClr val="B99B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7158" y="1495946"/>
            <a:ext cx="8572560" cy="461665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defPPr>
              <a:defRPr lang="ko-KR"/>
            </a:defPPr>
            <a:lvl1pPr>
              <a:defRPr sz="2400" b="1" spc="5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HY울릉도B" pitchFamily="18" charset="-127"/>
                <a:ea typeface="HY울릉도B" pitchFamily="18" charset="-127"/>
              </a:defRPr>
            </a:lvl1pPr>
          </a:lstStyle>
          <a:p>
            <a:pPr>
              <a:defRPr/>
            </a:pPr>
            <a:r>
              <a:rPr lang="ko-KR" altLang="en-US" dirty="0" smtClean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</a:rPr>
              <a:t>이동불편 대상자 도우미 운영 </a:t>
            </a:r>
            <a:r>
              <a:rPr lang="en-US" altLang="ko-KR" dirty="0" smtClean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</a:rPr>
              <a:t>: 31</a:t>
            </a:r>
            <a:r>
              <a:rPr lang="ko-KR" altLang="en-US" dirty="0" smtClean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</a:rPr>
              <a:t>개 검진기관 </a:t>
            </a:r>
            <a:r>
              <a:rPr lang="en-US" altLang="ko-KR" dirty="0" smtClean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</a:rPr>
              <a:t>405</a:t>
            </a:r>
            <a:r>
              <a:rPr lang="ko-KR" altLang="en-US" dirty="0" smtClean="0"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</a:rPr>
              <a:t>명 실시</a:t>
            </a:r>
            <a:endParaRPr lang="ko-KR" altLang="en-US" dirty="0"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</a:endParaRPr>
          </a:p>
        </p:txBody>
      </p:sp>
      <p:sp>
        <p:nvSpPr>
          <p:cNvPr id="17415" name="Text Box 9"/>
          <p:cNvSpPr txBox="1">
            <a:spLocks noChangeArrowheads="1"/>
          </p:cNvSpPr>
          <p:nvPr/>
        </p:nvSpPr>
        <p:spPr bwMode="auto">
          <a:xfrm>
            <a:off x="107950" y="190500"/>
            <a:ext cx="610711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100" b="1" dirty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2. </a:t>
            </a:r>
            <a:r>
              <a:rPr lang="ko-KR" altLang="en-US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취약계층 타깃 집중 홍보</a:t>
            </a:r>
            <a:endParaRPr lang="ko-KR" altLang="en-US" sz="21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7416" name="WordArt 49"/>
          <p:cNvSpPr>
            <a:spLocks noChangeArrowheads="1" noChangeShapeType="1" noTextEdit="1"/>
          </p:cNvSpPr>
          <p:nvPr/>
        </p:nvSpPr>
        <p:spPr bwMode="auto">
          <a:xfrm>
            <a:off x="598488" y="2305050"/>
            <a:ext cx="304800" cy="3063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ko-KR" altLang="en-US" sz="3600" kern="10">
                <a:ln w="9525">
                  <a:noFill/>
                  <a:round/>
                  <a:headEnd/>
                  <a:tailEnd/>
                </a:ln>
                <a:solidFill>
                  <a:srgbClr val="FFFFFF"/>
                </a:solidFill>
                <a:latin typeface="HY헤드라인M"/>
                <a:ea typeface="HY헤드라인M"/>
              </a:rPr>
              <a:t>배</a:t>
            </a:r>
          </a:p>
        </p:txBody>
      </p:sp>
      <p:sp>
        <p:nvSpPr>
          <p:cNvPr id="17417" name="Text Box 51"/>
          <p:cNvSpPr txBox="1">
            <a:spLocks noChangeArrowheads="1"/>
          </p:cNvSpPr>
          <p:nvPr/>
        </p:nvSpPr>
        <p:spPr bwMode="auto">
          <a:xfrm>
            <a:off x="906463" y="2246313"/>
            <a:ext cx="7455887" cy="446276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300" dirty="0" smtClean="0">
                <a:solidFill>
                  <a:srgbClr val="0066FF"/>
                </a:solidFill>
              </a:rPr>
              <a:t>장애인 및 노인층 등 이동불편 대상자 검진 도우미 실시</a:t>
            </a:r>
            <a:endParaRPr lang="ko-KR" altLang="en-US" sz="2300" dirty="0">
              <a:solidFill>
                <a:srgbClr val="0066FF"/>
              </a:solidFill>
            </a:endParaRPr>
          </a:p>
        </p:txBody>
      </p:sp>
      <p:grpSp>
        <p:nvGrpSpPr>
          <p:cNvPr id="25" name="그룹 24"/>
          <p:cNvGrpSpPr/>
          <p:nvPr/>
        </p:nvGrpSpPr>
        <p:grpSpPr>
          <a:xfrm>
            <a:off x="827088" y="3286124"/>
            <a:ext cx="7602564" cy="544513"/>
            <a:chOff x="827088" y="2716212"/>
            <a:chExt cx="7602564" cy="544513"/>
          </a:xfrm>
        </p:grpSpPr>
        <p:sp>
          <p:nvSpPr>
            <p:cNvPr id="17410" name="TextBox 49"/>
            <p:cNvSpPr txBox="1">
              <a:spLocks noChangeArrowheads="1"/>
            </p:cNvSpPr>
            <p:nvPr/>
          </p:nvSpPr>
          <p:spPr bwMode="auto">
            <a:xfrm>
              <a:off x="827088" y="2716212"/>
              <a:ext cx="7602564" cy="46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80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▶ 검진도우미 역할 </a:t>
              </a:r>
              <a:r>
                <a:rPr lang="en-US" altLang="ko-KR" sz="180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: </a:t>
              </a:r>
              <a:r>
                <a:rPr lang="ko-KR" altLang="en-US" sz="180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검진안내</a:t>
              </a:r>
              <a:r>
                <a:rPr lang="en-US" altLang="ko-KR" sz="180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800" dirty="0" err="1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문진표작성</a:t>
              </a:r>
              <a:r>
                <a:rPr lang="en-US" altLang="ko-KR" sz="180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80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휠체어 밀어주기 등 </a:t>
              </a:r>
              <a:endParaRPr lang="ko-KR" altLang="en-US" sz="1800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  <p:sp>
          <p:nvSpPr>
            <p:cNvPr id="11" name="Line 18"/>
            <p:cNvSpPr>
              <a:spLocks noChangeShapeType="1"/>
            </p:cNvSpPr>
            <p:nvPr/>
          </p:nvSpPr>
          <p:spPr bwMode="auto">
            <a:xfrm>
              <a:off x="973138" y="3260725"/>
              <a:ext cx="7199312" cy="0"/>
            </a:xfrm>
            <a:prstGeom prst="line">
              <a:avLst/>
            </a:prstGeom>
            <a:ln>
              <a:solidFill>
                <a:schemeClr val="dk1">
                  <a:shade val="95000"/>
                  <a:satMod val="105000"/>
                  <a:alpha val="38000"/>
                </a:schemeClr>
              </a:solidFill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ko-KR" altLang="en-US">
                <a:ln>
                  <a:solidFill>
                    <a:prstClr val="white">
                      <a:lumMod val="50000"/>
                    </a:prstClr>
                  </a:solidFill>
                </a:ln>
                <a:solidFill>
                  <a:prstClr val="black"/>
                </a:solidFill>
              </a:endParaRPr>
            </a:p>
          </p:txBody>
        </p:sp>
      </p:grpSp>
      <p:pic>
        <p:nvPicPr>
          <p:cNvPr id="17420" name="그림 45" descr="개체_168.png"/>
          <p:cNvPicPr>
            <a:picLocks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327113">
            <a:off x="280988" y="2216150"/>
            <a:ext cx="5762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33" name="그림 28" descr="개체_121.pn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9575" y="1031875"/>
            <a:ext cx="230188" cy="334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_x239350312" descr="EMB000025f839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4000504"/>
            <a:ext cx="3286148" cy="200026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8" name="_x209647400" descr="EMB00001748151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142976" y="4071942"/>
            <a:ext cx="3143272" cy="200203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grpSp>
        <p:nvGrpSpPr>
          <p:cNvPr id="24" name="그룹 23"/>
          <p:cNvGrpSpPr/>
          <p:nvPr/>
        </p:nvGrpSpPr>
        <p:grpSpPr>
          <a:xfrm>
            <a:off x="827088" y="2714620"/>
            <a:ext cx="7602564" cy="500066"/>
            <a:chOff x="827088" y="3143248"/>
            <a:chExt cx="7602564" cy="500066"/>
          </a:xfrm>
        </p:grpSpPr>
        <p:sp>
          <p:nvSpPr>
            <p:cNvPr id="26" name="Line 18"/>
            <p:cNvSpPr>
              <a:spLocks noChangeShapeType="1"/>
            </p:cNvSpPr>
            <p:nvPr/>
          </p:nvSpPr>
          <p:spPr bwMode="auto">
            <a:xfrm>
              <a:off x="1000100" y="3643314"/>
              <a:ext cx="7199312" cy="0"/>
            </a:xfrm>
            <a:prstGeom prst="line">
              <a:avLst/>
            </a:prstGeom>
            <a:ln>
              <a:solidFill>
                <a:schemeClr val="dk1">
                  <a:shade val="95000"/>
                  <a:satMod val="105000"/>
                  <a:alpha val="38000"/>
                </a:schemeClr>
              </a:solidFill>
              <a:headEnd/>
              <a:tailEnd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  <p:txBody>
            <a:bodyPr/>
            <a:lstStyle/>
            <a:p>
              <a:pPr>
                <a:defRPr/>
              </a:pPr>
              <a:endParaRPr lang="ko-KR" altLang="en-US">
                <a:ln>
                  <a:solidFill>
                    <a:prstClr val="white">
                      <a:lumMod val="50000"/>
                    </a:prstClr>
                  </a:solidFill>
                </a:ln>
                <a:solidFill>
                  <a:prstClr val="black"/>
                </a:solidFill>
              </a:endParaRPr>
            </a:p>
          </p:txBody>
        </p:sp>
        <p:sp>
          <p:nvSpPr>
            <p:cNvPr id="21" name="TextBox 49"/>
            <p:cNvSpPr txBox="1">
              <a:spLocks noChangeArrowheads="1"/>
            </p:cNvSpPr>
            <p:nvPr/>
          </p:nvSpPr>
          <p:spPr bwMode="auto">
            <a:xfrm>
              <a:off x="827088" y="3143248"/>
              <a:ext cx="7602564" cy="4675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ko-KR" altLang="en-US" sz="1800" dirty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▶ </a:t>
              </a:r>
              <a:r>
                <a:rPr lang="ko-KR" altLang="en-US" sz="180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검진기관 연계한 이동검진 운영 </a:t>
              </a:r>
              <a:r>
                <a:rPr lang="en-US" altLang="ko-KR" sz="180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: </a:t>
              </a:r>
              <a:r>
                <a:rPr lang="ko-KR" altLang="en-US" sz="180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유관기관</a:t>
              </a:r>
              <a:r>
                <a:rPr lang="en-US" altLang="ko-KR" sz="180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(</a:t>
              </a:r>
              <a:r>
                <a:rPr lang="ko-KR" altLang="en-US" sz="180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장애인협회</a:t>
              </a:r>
              <a:r>
                <a:rPr lang="en-US" altLang="ko-KR" sz="180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, </a:t>
              </a:r>
              <a:r>
                <a:rPr lang="ko-KR" altLang="en-US" sz="180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복지시설 등</a:t>
              </a:r>
              <a:r>
                <a:rPr lang="en-US" altLang="ko-KR" sz="180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)</a:t>
              </a:r>
              <a:r>
                <a:rPr lang="ko-KR" altLang="en-US" sz="1800" dirty="0" smtClean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rPr>
                <a:t> 협력 </a:t>
              </a:r>
              <a:endParaRPr lang="ko-KR" altLang="en-US" sz="1800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361851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102"/>
    </mc:Choice>
    <mc:Fallback>
      <p:transition spd="slow" advTm="23102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107950" y="190500"/>
            <a:ext cx="610711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지역자원연계 홍보강화</a:t>
            </a:r>
            <a:endParaRPr lang="ko-KR" altLang="en-US" sz="21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442" name="Line 7"/>
          <p:cNvSpPr>
            <a:spLocks noChangeShapeType="1"/>
          </p:cNvSpPr>
          <p:nvPr/>
        </p:nvSpPr>
        <p:spPr bwMode="auto">
          <a:xfrm>
            <a:off x="1490663" y="5805488"/>
            <a:ext cx="9144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59" name="그룹 58"/>
          <p:cNvGrpSpPr/>
          <p:nvPr/>
        </p:nvGrpSpPr>
        <p:grpSpPr>
          <a:xfrm>
            <a:off x="265113" y="993775"/>
            <a:ext cx="8555037" cy="2301706"/>
            <a:chOff x="265113" y="993775"/>
            <a:chExt cx="8555037" cy="2301706"/>
          </a:xfrm>
        </p:grpSpPr>
        <p:grpSp>
          <p:nvGrpSpPr>
            <p:cNvPr id="26" name="그룹 25"/>
            <p:cNvGrpSpPr/>
            <p:nvPr/>
          </p:nvGrpSpPr>
          <p:grpSpPr>
            <a:xfrm>
              <a:off x="265113" y="993775"/>
              <a:ext cx="8555037" cy="1798638"/>
              <a:chOff x="265113" y="993775"/>
              <a:chExt cx="8555037" cy="1798638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357188" y="1195388"/>
                <a:ext cx="8462962" cy="857250"/>
              </a:xfrm>
              <a:prstGeom prst="roundRect">
                <a:avLst>
                  <a:gd name="adj" fmla="val 2631"/>
                </a:avLst>
              </a:prstGeom>
              <a:noFill/>
              <a:ln>
                <a:solidFill>
                  <a:srgbClr val="5E772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" name="모서리가 둥근 직사각형 2"/>
              <p:cNvSpPr/>
              <p:nvPr/>
            </p:nvSpPr>
            <p:spPr>
              <a:xfrm>
                <a:off x="265113" y="993775"/>
                <a:ext cx="6119812" cy="415925"/>
              </a:xfrm>
              <a:prstGeom prst="roundRect">
                <a:avLst/>
              </a:prstGeom>
              <a:solidFill>
                <a:srgbClr val="5E77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ko-KR" altLang="en-US" sz="20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      </a:t>
                </a:r>
                <a:r>
                  <a:rPr lang="ko-KR" altLang="en-US" sz="20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다문화가정 및 외국인근로자 고용 사업장</a:t>
                </a:r>
                <a:endParaRPr lang="ko-KR" altLang="en-US" sz="2000" dirty="0">
                  <a:solidFill>
                    <a:srgbClr val="B99BC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785786" y="1495946"/>
                <a:ext cx="7746654" cy="461665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다문화지원센터 문화행사 참여 및 간담회 실시</a:t>
                </a:r>
                <a:endParaRPr lang="ko-KR" altLang="en-US" sz="2400" b="1" spc="50" dirty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endParaRPr>
              </a:p>
            </p:txBody>
          </p:sp>
          <p:sp>
            <p:nvSpPr>
              <p:cNvPr id="18439" name="WordArt 49"/>
              <p:cNvSpPr>
                <a:spLocks noChangeArrowheads="1" noChangeShapeType="1" noTextEdit="1"/>
              </p:cNvSpPr>
              <p:nvPr/>
            </p:nvSpPr>
            <p:spPr bwMode="auto">
              <a:xfrm>
                <a:off x="598488" y="2305050"/>
                <a:ext cx="304800" cy="30638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ko-KR" altLang="en-US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FFFFFF"/>
                    </a:solidFill>
                    <a:latin typeface="HY헤드라인M"/>
                    <a:ea typeface="HY헤드라인M"/>
                  </a:rPr>
                  <a:t>배</a:t>
                </a:r>
              </a:p>
            </p:txBody>
          </p:sp>
          <p:sp>
            <p:nvSpPr>
              <p:cNvPr id="18440" name="Text Box 51"/>
              <p:cNvSpPr txBox="1">
                <a:spLocks noChangeArrowheads="1"/>
              </p:cNvSpPr>
              <p:nvPr/>
            </p:nvSpPr>
            <p:spPr bwMode="auto">
              <a:xfrm>
                <a:off x="906463" y="2246313"/>
                <a:ext cx="7675499" cy="47705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ko-KR" altLang="en-US" sz="2500" b="1" dirty="0" smtClean="0">
                    <a:solidFill>
                      <a:srgbClr val="0066FF"/>
                    </a:solidFill>
                  </a:rPr>
                  <a:t>다국어 </a:t>
                </a:r>
                <a:r>
                  <a:rPr lang="ko-KR" altLang="en-US" sz="2500" b="1" dirty="0" err="1" smtClean="0">
                    <a:solidFill>
                      <a:srgbClr val="0066FF"/>
                    </a:solidFill>
                  </a:rPr>
                  <a:t>리플릿</a:t>
                </a:r>
                <a:r>
                  <a:rPr lang="ko-KR" altLang="en-US" sz="2500" b="1" dirty="0" smtClean="0">
                    <a:solidFill>
                      <a:srgbClr val="0066FF"/>
                    </a:solidFill>
                  </a:rPr>
                  <a:t> </a:t>
                </a:r>
                <a:r>
                  <a:rPr lang="en-US" altLang="ko-KR" sz="2500" b="1" dirty="0" smtClean="0">
                    <a:solidFill>
                      <a:srgbClr val="0066FF"/>
                    </a:solidFill>
                  </a:rPr>
                  <a:t>8,000</a:t>
                </a:r>
                <a:r>
                  <a:rPr lang="ko-KR" altLang="en-US" sz="2500" b="1" dirty="0" smtClean="0">
                    <a:solidFill>
                      <a:srgbClr val="0066FF"/>
                    </a:solidFill>
                  </a:rPr>
                  <a:t>부 활용 국가건강검진 적극 홍보</a:t>
                </a:r>
                <a:endParaRPr lang="ko-KR" altLang="en-US" sz="2500" b="1" dirty="0">
                  <a:solidFill>
                    <a:srgbClr val="0066FF"/>
                  </a:solidFill>
                </a:endParaRPr>
              </a:p>
            </p:txBody>
          </p:sp>
          <p:pic>
            <p:nvPicPr>
              <p:cNvPr id="18441" name="그림 45" descr="개체_168.png"/>
              <p:cNvPicPr>
                <a:picLocks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80988" y="2216150"/>
                <a:ext cx="576262" cy="5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54" name="그림 24" descr="개체_121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09575" y="1031875"/>
                <a:ext cx="230188" cy="334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50" name="그룹 49"/>
            <p:cNvGrpSpPr/>
            <p:nvPr/>
          </p:nvGrpSpPr>
          <p:grpSpPr>
            <a:xfrm>
              <a:off x="827088" y="2787650"/>
              <a:ext cx="7602564" cy="507831"/>
              <a:chOff x="827088" y="2787650"/>
              <a:chExt cx="7602564" cy="507831"/>
            </a:xfrm>
          </p:grpSpPr>
          <p:sp>
            <p:nvSpPr>
              <p:cNvPr id="51" name="TextBox 49"/>
              <p:cNvSpPr txBox="1">
                <a:spLocks noChangeArrowheads="1"/>
              </p:cNvSpPr>
              <p:nvPr/>
            </p:nvSpPr>
            <p:spPr bwMode="auto">
              <a:xfrm>
                <a:off x="827088" y="2787650"/>
                <a:ext cx="7602564" cy="507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800" dirty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▶ </a:t>
                </a:r>
                <a:r>
                  <a:rPr lang="ko-KR" altLang="en-US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다문화지원센터</a:t>
                </a:r>
                <a:r>
                  <a:rPr lang="en-US" altLang="ko-KR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, </a:t>
                </a:r>
                <a:r>
                  <a:rPr lang="ko-KR" altLang="en-US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보육시설</a:t>
                </a:r>
                <a:r>
                  <a:rPr lang="en-US" altLang="ko-KR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, </a:t>
                </a:r>
                <a:r>
                  <a:rPr lang="ko-KR" altLang="en-US" sz="1800" dirty="0" err="1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시군구</a:t>
                </a:r>
                <a:r>
                  <a:rPr lang="ko-KR" altLang="en-US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 보건소</a:t>
                </a:r>
                <a:r>
                  <a:rPr lang="en-US" altLang="ko-KR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, </a:t>
                </a:r>
                <a:r>
                  <a:rPr lang="ko-KR" altLang="en-US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외국인사업장</a:t>
                </a:r>
                <a:r>
                  <a:rPr lang="en-US" altLang="ko-KR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, </a:t>
                </a:r>
                <a:r>
                  <a:rPr lang="ko-KR" altLang="en-US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다문화가정 등</a:t>
                </a:r>
                <a:endParaRPr lang="ko-KR" altLang="en-US" sz="1800" dirty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2" name="Line 18"/>
              <p:cNvSpPr>
                <a:spLocks noChangeShapeType="1"/>
              </p:cNvSpPr>
              <p:nvPr/>
            </p:nvSpPr>
            <p:spPr bwMode="auto">
              <a:xfrm>
                <a:off x="973138" y="2803525"/>
                <a:ext cx="7199312" cy="0"/>
              </a:xfrm>
              <a:prstGeom prst="line">
                <a:avLst/>
              </a:prstGeom>
              <a:ln>
                <a:solidFill>
                  <a:schemeClr val="dk1">
                    <a:shade val="95000"/>
                    <a:satMod val="105000"/>
                    <a:alpha val="38000"/>
                  </a:schemeClr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ko-KR" altLang="en-US">
                  <a:ln>
                    <a:solidFill>
                      <a:prstClr val="white">
                        <a:lumMod val="50000"/>
                      </a:prstClr>
                    </a:solidFill>
                  </a:ln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Line 18"/>
              <p:cNvSpPr>
                <a:spLocks noChangeShapeType="1"/>
              </p:cNvSpPr>
              <p:nvPr/>
            </p:nvSpPr>
            <p:spPr bwMode="auto">
              <a:xfrm>
                <a:off x="973138" y="3260725"/>
                <a:ext cx="7199312" cy="0"/>
              </a:xfrm>
              <a:prstGeom prst="line">
                <a:avLst/>
              </a:prstGeom>
              <a:ln>
                <a:solidFill>
                  <a:schemeClr val="dk1">
                    <a:shade val="95000"/>
                    <a:satMod val="105000"/>
                    <a:alpha val="38000"/>
                  </a:schemeClr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ko-KR" altLang="en-US">
                  <a:ln>
                    <a:solidFill>
                      <a:prstClr val="white">
                        <a:lumMod val="50000"/>
                      </a:prstClr>
                    </a:solidFill>
                  </a:ln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60" name="그룹 59"/>
          <p:cNvGrpSpPr/>
          <p:nvPr/>
        </p:nvGrpSpPr>
        <p:grpSpPr>
          <a:xfrm>
            <a:off x="285720" y="3643314"/>
            <a:ext cx="8555037" cy="2301706"/>
            <a:chOff x="265113" y="993775"/>
            <a:chExt cx="8555037" cy="2301706"/>
          </a:xfrm>
        </p:grpSpPr>
        <p:grpSp>
          <p:nvGrpSpPr>
            <p:cNvPr id="61" name="그룹 25"/>
            <p:cNvGrpSpPr/>
            <p:nvPr/>
          </p:nvGrpSpPr>
          <p:grpSpPr>
            <a:xfrm>
              <a:off x="265113" y="993775"/>
              <a:ext cx="8555037" cy="1798638"/>
              <a:chOff x="265113" y="993775"/>
              <a:chExt cx="8555037" cy="1798638"/>
            </a:xfrm>
          </p:grpSpPr>
          <p:sp>
            <p:nvSpPr>
              <p:cNvPr id="66" name="모서리가 둥근 직사각형 65"/>
              <p:cNvSpPr/>
              <p:nvPr/>
            </p:nvSpPr>
            <p:spPr>
              <a:xfrm>
                <a:off x="357188" y="1195388"/>
                <a:ext cx="8462962" cy="857250"/>
              </a:xfrm>
              <a:prstGeom prst="roundRect">
                <a:avLst>
                  <a:gd name="adj" fmla="val 2631"/>
                </a:avLst>
              </a:prstGeom>
              <a:noFill/>
              <a:ln>
                <a:solidFill>
                  <a:srgbClr val="5E772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2"/>
              <p:cNvSpPr/>
              <p:nvPr/>
            </p:nvSpPr>
            <p:spPr>
              <a:xfrm>
                <a:off x="265113" y="993775"/>
                <a:ext cx="6119812" cy="415925"/>
              </a:xfrm>
              <a:prstGeom prst="roundRect">
                <a:avLst/>
              </a:prstGeom>
              <a:solidFill>
                <a:srgbClr val="5E77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ko-KR" altLang="en-US" sz="20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      </a:t>
                </a:r>
                <a:r>
                  <a:rPr lang="ko-KR" altLang="en-US" sz="20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지역사회 캠페인 </a:t>
                </a:r>
                <a:endParaRPr lang="ko-KR" altLang="en-US" sz="2000" dirty="0">
                  <a:solidFill>
                    <a:srgbClr val="B99BC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785786" y="1495946"/>
                <a:ext cx="7746654" cy="461665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다양한 지역사회 캠페인 참여 및 언론매체 홍보 </a:t>
                </a:r>
                <a:endParaRPr lang="ko-KR" altLang="en-US" sz="2400" b="1" spc="50" dirty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endParaRPr>
              </a:p>
            </p:txBody>
          </p:sp>
          <p:sp>
            <p:nvSpPr>
              <p:cNvPr id="69" name="WordArt 49"/>
              <p:cNvSpPr>
                <a:spLocks noChangeArrowheads="1" noChangeShapeType="1" noTextEdit="1"/>
              </p:cNvSpPr>
              <p:nvPr/>
            </p:nvSpPr>
            <p:spPr bwMode="auto">
              <a:xfrm>
                <a:off x="598488" y="2305050"/>
                <a:ext cx="304800" cy="30638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ko-KR" altLang="en-US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FFFFFF"/>
                    </a:solidFill>
                    <a:latin typeface="HY헤드라인M"/>
                    <a:ea typeface="HY헤드라인M"/>
                  </a:rPr>
                  <a:t>배</a:t>
                </a:r>
              </a:p>
            </p:txBody>
          </p:sp>
          <p:sp>
            <p:nvSpPr>
              <p:cNvPr id="70" name="Text Box 51"/>
              <p:cNvSpPr txBox="1">
                <a:spLocks noChangeArrowheads="1"/>
              </p:cNvSpPr>
              <p:nvPr/>
            </p:nvSpPr>
            <p:spPr bwMode="auto">
              <a:xfrm>
                <a:off x="906463" y="2246313"/>
                <a:ext cx="7609776" cy="47705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ko-KR" altLang="en-US" sz="2500" b="1" dirty="0" err="1" smtClean="0">
                    <a:solidFill>
                      <a:srgbClr val="0066FF"/>
                    </a:solidFill>
                  </a:rPr>
                  <a:t>암예방의</a:t>
                </a:r>
                <a:r>
                  <a:rPr lang="ko-KR" altLang="en-US" sz="2500" b="1" dirty="0" smtClean="0">
                    <a:solidFill>
                      <a:srgbClr val="0066FF"/>
                    </a:solidFill>
                  </a:rPr>
                  <a:t> 날 가두캠페인</a:t>
                </a:r>
                <a:r>
                  <a:rPr lang="en-US" altLang="ko-KR" sz="2500" b="1" dirty="0" smtClean="0">
                    <a:solidFill>
                      <a:srgbClr val="0066FF"/>
                    </a:solidFill>
                  </a:rPr>
                  <a:t>, </a:t>
                </a:r>
                <a:r>
                  <a:rPr lang="ko-KR" altLang="en-US" sz="2500" b="1" dirty="0" err="1" smtClean="0">
                    <a:solidFill>
                      <a:srgbClr val="0066FF"/>
                    </a:solidFill>
                  </a:rPr>
                  <a:t>판넬전시</a:t>
                </a:r>
                <a:r>
                  <a:rPr lang="en-US" altLang="ko-KR" sz="2500" b="1" dirty="0" smtClean="0">
                    <a:solidFill>
                      <a:srgbClr val="0066FF"/>
                    </a:solidFill>
                  </a:rPr>
                  <a:t>, </a:t>
                </a:r>
                <a:r>
                  <a:rPr lang="ko-KR" altLang="en-US" sz="2500" b="1" dirty="0" smtClean="0">
                    <a:solidFill>
                      <a:srgbClr val="0066FF"/>
                    </a:solidFill>
                  </a:rPr>
                  <a:t>홍보부스 운영 등</a:t>
                </a:r>
                <a:endParaRPr lang="ko-KR" altLang="en-US" sz="2500" b="1" dirty="0">
                  <a:solidFill>
                    <a:srgbClr val="0066FF"/>
                  </a:solidFill>
                </a:endParaRPr>
              </a:p>
            </p:txBody>
          </p:sp>
          <p:pic>
            <p:nvPicPr>
              <p:cNvPr id="71" name="그림 45" descr="개체_168.png"/>
              <p:cNvPicPr>
                <a:picLocks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80988" y="2216150"/>
                <a:ext cx="576262" cy="5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" name="그림 24" descr="개체_121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09575" y="1031875"/>
                <a:ext cx="230188" cy="334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62" name="그룹 49"/>
            <p:cNvGrpSpPr/>
            <p:nvPr/>
          </p:nvGrpSpPr>
          <p:grpSpPr>
            <a:xfrm>
              <a:off x="827088" y="2787650"/>
              <a:ext cx="7602564" cy="507831"/>
              <a:chOff x="827088" y="2787650"/>
              <a:chExt cx="7602564" cy="507831"/>
            </a:xfrm>
          </p:grpSpPr>
          <p:sp>
            <p:nvSpPr>
              <p:cNvPr id="63" name="TextBox 49"/>
              <p:cNvSpPr txBox="1">
                <a:spLocks noChangeArrowheads="1"/>
              </p:cNvSpPr>
              <p:nvPr/>
            </p:nvSpPr>
            <p:spPr bwMode="auto">
              <a:xfrm>
                <a:off x="827088" y="2787650"/>
                <a:ext cx="7602564" cy="507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800" dirty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▶ </a:t>
                </a:r>
                <a:r>
                  <a:rPr lang="ko-KR" altLang="en-US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부산광역시</a:t>
                </a:r>
                <a:r>
                  <a:rPr lang="en-US" altLang="ko-KR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, </a:t>
                </a:r>
                <a:r>
                  <a:rPr lang="ko-KR" altLang="en-US" sz="1800" dirty="0" err="1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구군보건소</a:t>
                </a:r>
                <a:r>
                  <a:rPr lang="en-US" altLang="ko-KR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, </a:t>
                </a:r>
                <a:r>
                  <a:rPr lang="ko-KR" altLang="en-US" sz="1800" dirty="0" err="1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부산지역암센터</a:t>
                </a:r>
                <a:r>
                  <a:rPr lang="ko-KR" altLang="en-US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 공동 홍보부스 운영 </a:t>
                </a:r>
                <a:endParaRPr lang="ko-KR" altLang="en-US" sz="1800" dirty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64" name="Line 18"/>
              <p:cNvSpPr>
                <a:spLocks noChangeShapeType="1"/>
              </p:cNvSpPr>
              <p:nvPr/>
            </p:nvSpPr>
            <p:spPr bwMode="auto">
              <a:xfrm>
                <a:off x="973138" y="2803525"/>
                <a:ext cx="7199312" cy="0"/>
              </a:xfrm>
              <a:prstGeom prst="line">
                <a:avLst/>
              </a:prstGeom>
              <a:ln>
                <a:solidFill>
                  <a:schemeClr val="dk1">
                    <a:shade val="95000"/>
                    <a:satMod val="105000"/>
                    <a:alpha val="38000"/>
                  </a:schemeClr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ko-KR" altLang="en-US">
                  <a:ln>
                    <a:solidFill>
                      <a:prstClr val="white">
                        <a:lumMod val="50000"/>
                      </a:prstClr>
                    </a:solidFill>
                  </a:ln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Line 18"/>
              <p:cNvSpPr>
                <a:spLocks noChangeShapeType="1"/>
              </p:cNvSpPr>
              <p:nvPr/>
            </p:nvSpPr>
            <p:spPr bwMode="auto">
              <a:xfrm>
                <a:off x="973138" y="3260725"/>
                <a:ext cx="7199312" cy="0"/>
              </a:xfrm>
              <a:prstGeom prst="line">
                <a:avLst/>
              </a:prstGeom>
              <a:ln>
                <a:solidFill>
                  <a:schemeClr val="dk1">
                    <a:shade val="95000"/>
                    <a:satMod val="105000"/>
                    <a:alpha val="38000"/>
                  </a:schemeClr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ko-KR" altLang="en-US">
                  <a:ln>
                    <a:solidFill>
                      <a:prstClr val="white">
                        <a:lumMod val="50000"/>
                      </a:prstClr>
                    </a:solidFill>
                  </a:ln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31" name="TextBox 49"/>
          <p:cNvSpPr txBox="1">
            <a:spLocks noChangeArrowheads="1"/>
          </p:cNvSpPr>
          <p:nvPr/>
        </p:nvSpPr>
        <p:spPr bwMode="auto">
          <a:xfrm>
            <a:off x="857224" y="5850127"/>
            <a:ext cx="7602564" cy="5078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▶ </a:t>
            </a:r>
            <a:r>
              <a:rPr lang="ko-KR" altLang="en-US" sz="18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울산광역시</a:t>
            </a:r>
            <a:r>
              <a:rPr lang="en-US" altLang="ko-KR" sz="18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8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경상남도</a:t>
            </a:r>
            <a:r>
              <a:rPr lang="en-US" altLang="ko-KR" sz="18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800" dirty="0" err="1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구군보건소</a:t>
            </a:r>
            <a:r>
              <a:rPr lang="en-US" altLang="ko-KR" sz="18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, </a:t>
            </a:r>
            <a:r>
              <a:rPr lang="ko-KR" altLang="en-US" sz="1800" dirty="0" err="1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지역암센터</a:t>
            </a:r>
            <a:r>
              <a:rPr lang="ko-KR" altLang="en-US" sz="18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 홍보부스 운영 </a:t>
            </a:r>
            <a:endParaRPr lang="ko-KR" altLang="en-US" sz="1800" dirty="0">
              <a:solidFill>
                <a:prstClr val="black"/>
              </a:solidFill>
              <a:latin typeface="휴먼모음T" pitchFamily="18" charset="-127"/>
              <a:ea typeface="휴먼모음T" pitchFamily="18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3617744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45827"/>
    </mc:Choice>
    <mc:Fallback>
      <p:transition spd="slow" advTm="145827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107950" y="190500"/>
            <a:ext cx="610711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1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3. </a:t>
            </a:r>
            <a:r>
              <a:rPr lang="ko-KR" altLang="en-US" sz="2100" b="1" dirty="0" smtClean="0">
                <a:solidFill>
                  <a:schemeClr val="bg1"/>
                </a:solidFill>
                <a:latin typeface="HY헤드라인M" pitchFamily="18" charset="-127"/>
                <a:ea typeface="HY헤드라인M" pitchFamily="18" charset="-127"/>
              </a:rPr>
              <a:t>지역자원연계 홍보강화</a:t>
            </a:r>
            <a:endParaRPr lang="ko-KR" altLang="en-US" sz="2100" b="1" dirty="0">
              <a:solidFill>
                <a:schemeClr val="bg1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442" name="Line 7"/>
          <p:cNvSpPr>
            <a:spLocks noChangeShapeType="1"/>
          </p:cNvSpPr>
          <p:nvPr/>
        </p:nvSpPr>
        <p:spPr bwMode="auto">
          <a:xfrm>
            <a:off x="1490663" y="5805488"/>
            <a:ext cx="9144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sp>
        <p:nvSpPr>
          <p:cNvPr id="18455" name="TextBox 25"/>
          <p:cNvSpPr txBox="1">
            <a:spLocks noChangeArrowheads="1"/>
          </p:cNvSpPr>
          <p:nvPr/>
        </p:nvSpPr>
        <p:spPr bwMode="auto">
          <a:xfrm>
            <a:off x="8475663" y="6588125"/>
            <a:ext cx="709612" cy="277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altLang="ko-KR" sz="1200">
                <a:solidFill>
                  <a:schemeClr val="tx1"/>
                </a:solidFill>
              </a:rPr>
              <a:t>8/14</a:t>
            </a:r>
            <a:endParaRPr lang="ko-KR" altLang="en-US" sz="1200">
              <a:solidFill>
                <a:schemeClr val="tx1"/>
              </a:solidFill>
            </a:endParaRPr>
          </a:p>
        </p:txBody>
      </p:sp>
      <p:grpSp>
        <p:nvGrpSpPr>
          <p:cNvPr id="4" name="그룹 58"/>
          <p:cNvGrpSpPr/>
          <p:nvPr/>
        </p:nvGrpSpPr>
        <p:grpSpPr>
          <a:xfrm>
            <a:off x="265113" y="993775"/>
            <a:ext cx="8555037" cy="2266950"/>
            <a:chOff x="265113" y="993775"/>
            <a:chExt cx="8555037" cy="2266950"/>
          </a:xfrm>
        </p:grpSpPr>
        <p:grpSp>
          <p:nvGrpSpPr>
            <p:cNvPr id="5" name="그룹 25"/>
            <p:cNvGrpSpPr/>
            <p:nvPr/>
          </p:nvGrpSpPr>
          <p:grpSpPr>
            <a:xfrm>
              <a:off x="265113" y="993775"/>
              <a:ext cx="8555037" cy="1798638"/>
              <a:chOff x="265113" y="993775"/>
              <a:chExt cx="8555037" cy="1798638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357188" y="1195388"/>
                <a:ext cx="8462962" cy="857250"/>
              </a:xfrm>
              <a:prstGeom prst="roundRect">
                <a:avLst>
                  <a:gd name="adj" fmla="val 2631"/>
                </a:avLst>
              </a:prstGeom>
              <a:noFill/>
              <a:ln>
                <a:solidFill>
                  <a:srgbClr val="5E772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/>
              </a:p>
            </p:txBody>
          </p:sp>
          <p:sp>
            <p:nvSpPr>
              <p:cNvPr id="3" name="모서리가 둥근 직사각형 2"/>
              <p:cNvSpPr/>
              <p:nvPr/>
            </p:nvSpPr>
            <p:spPr>
              <a:xfrm>
                <a:off x="265113" y="993775"/>
                <a:ext cx="6119812" cy="415925"/>
              </a:xfrm>
              <a:prstGeom prst="roundRect">
                <a:avLst/>
              </a:prstGeom>
              <a:solidFill>
                <a:srgbClr val="5E77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ko-KR" altLang="en-US" sz="2000" dirty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      </a:t>
                </a:r>
                <a:r>
                  <a:rPr lang="ko-KR" altLang="en-US" sz="2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유관기관 업무 협의 </a:t>
                </a:r>
                <a:r>
                  <a:rPr lang="ko-KR" altLang="en-US" sz="2000" dirty="0" err="1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를</a:t>
                </a:r>
                <a:r>
                  <a:rPr lang="ko-KR" altLang="en-US" sz="2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 통한 </a:t>
                </a:r>
                <a:r>
                  <a:rPr lang="ko-KR" altLang="en-US" sz="2000" dirty="0" err="1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동보팩스</a:t>
                </a:r>
                <a:r>
                  <a:rPr lang="ko-KR" altLang="en-US" sz="2000" dirty="0" smtClean="0">
                    <a:solidFill>
                      <a:schemeClr val="bg1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 활용</a:t>
                </a:r>
                <a:endParaRPr lang="ko-KR" altLang="en-US" sz="2000" dirty="0">
                  <a:solidFill>
                    <a:srgbClr val="B99BC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785786" y="1495946"/>
                <a:ext cx="7746654" cy="461665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부산</a:t>
                </a:r>
                <a:r>
                  <a:rPr lang="en-US" altLang="ko-KR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,</a:t>
                </a: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울산</a:t>
                </a:r>
                <a:r>
                  <a:rPr lang="en-US" altLang="ko-KR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,</a:t>
                </a: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경남지역 </a:t>
                </a:r>
                <a:r>
                  <a:rPr lang="ko-KR" altLang="en-US" sz="2400" b="1" spc="50" dirty="0" err="1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유관기관장명</a:t>
                </a: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chemeClr val="accent2">
                            <a:satMod val="155000"/>
                          </a:schemeClr>
                        </a:gs>
                        <a:gs pos="100000">
                          <a:schemeClr val="accent2">
                            <a:shade val="45000"/>
                            <a:satMod val="165000"/>
                          </a:scheme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 문서 활용 </a:t>
                </a:r>
                <a:endParaRPr lang="ko-KR" altLang="en-US" sz="2400" b="1" spc="50" dirty="0">
                  <a:ln w="11430"/>
                  <a:gradFill>
                    <a:gsLst>
                      <a:gs pos="25000">
                        <a:schemeClr val="accent2">
                          <a:satMod val="155000"/>
                        </a:schemeClr>
                      </a:gs>
                      <a:gs pos="100000">
                        <a:schemeClr val="accent2">
                          <a:shade val="45000"/>
                          <a:satMod val="165000"/>
                        </a:scheme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endParaRPr>
              </a:p>
            </p:txBody>
          </p:sp>
          <p:sp>
            <p:nvSpPr>
              <p:cNvPr id="18439" name="WordArt 49"/>
              <p:cNvSpPr>
                <a:spLocks noChangeArrowheads="1" noChangeShapeType="1" noTextEdit="1"/>
              </p:cNvSpPr>
              <p:nvPr/>
            </p:nvSpPr>
            <p:spPr bwMode="auto">
              <a:xfrm>
                <a:off x="598488" y="2305050"/>
                <a:ext cx="304800" cy="30638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ko-KR" altLang="en-US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FFFFFF"/>
                    </a:solidFill>
                    <a:latin typeface="HY헤드라인M"/>
                    <a:ea typeface="HY헤드라인M"/>
                  </a:rPr>
                  <a:t>배</a:t>
                </a:r>
              </a:p>
            </p:txBody>
          </p:sp>
          <p:sp>
            <p:nvSpPr>
              <p:cNvPr id="18440" name="Text Box 51"/>
              <p:cNvSpPr txBox="1">
                <a:spLocks noChangeArrowheads="1"/>
              </p:cNvSpPr>
              <p:nvPr/>
            </p:nvSpPr>
            <p:spPr bwMode="auto">
              <a:xfrm>
                <a:off x="906463" y="2246313"/>
                <a:ext cx="7301999" cy="47705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ko-KR" altLang="en-US" sz="2500" b="1" dirty="0" smtClean="0">
                    <a:solidFill>
                      <a:srgbClr val="0066FF"/>
                    </a:solidFill>
                  </a:rPr>
                  <a:t>유관기관 간담회 개최를 통해 업무  연계 협력 구축</a:t>
                </a:r>
                <a:endParaRPr lang="ko-KR" altLang="en-US" sz="2500" b="1" dirty="0">
                  <a:solidFill>
                    <a:srgbClr val="0066FF"/>
                  </a:solidFill>
                </a:endParaRPr>
              </a:p>
            </p:txBody>
          </p:sp>
          <p:pic>
            <p:nvPicPr>
              <p:cNvPr id="18441" name="그림 45" descr="개체_168.png"/>
              <p:cNvPicPr>
                <a:picLocks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80988" y="2216150"/>
                <a:ext cx="576262" cy="5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54" name="그림 24" descr="개체_121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09575" y="1031875"/>
                <a:ext cx="230188" cy="334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" name="그룹 49"/>
            <p:cNvGrpSpPr/>
            <p:nvPr/>
          </p:nvGrpSpPr>
          <p:grpSpPr>
            <a:xfrm>
              <a:off x="827088" y="2787650"/>
              <a:ext cx="7602564" cy="473075"/>
              <a:chOff x="827088" y="2787650"/>
              <a:chExt cx="7602564" cy="473075"/>
            </a:xfrm>
          </p:grpSpPr>
          <p:sp>
            <p:nvSpPr>
              <p:cNvPr id="51" name="TextBox 49"/>
              <p:cNvSpPr txBox="1">
                <a:spLocks noChangeArrowheads="1"/>
              </p:cNvSpPr>
              <p:nvPr/>
            </p:nvSpPr>
            <p:spPr bwMode="auto">
              <a:xfrm>
                <a:off x="827088" y="2787650"/>
                <a:ext cx="7602564" cy="467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800" dirty="0" smtClean="0">
                    <a:solidFill>
                      <a:schemeClr val="tx1"/>
                    </a:solidFill>
                    <a:latin typeface="휴먼모음T" pitchFamily="18" charset="-127"/>
                    <a:ea typeface="휴먼모음T" pitchFamily="18" charset="-127"/>
                  </a:rPr>
                  <a:t>▶ 각 기관 담당자 간담회 등 업무협의를 통해 업무협조체계 구축</a:t>
                </a:r>
                <a:endParaRPr lang="en-US" altLang="ko-KR" sz="1800" dirty="0" smtClean="0">
                  <a:solidFill>
                    <a:schemeClr val="tx1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2" name="Line 18"/>
              <p:cNvSpPr>
                <a:spLocks noChangeShapeType="1"/>
              </p:cNvSpPr>
              <p:nvPr/>
            </p:nvSpPr>
            <p:spPr bwMode="auto">
              <a:xfrm>
                <a:off x="973138" y="2803525"/>
                <a:ext cx="7199312" cy="0"/>
              </a:xfrm>
              <a:prstGeom prst="line">
                <a:avLst/>
              </a:prstGeom>
              <a:ln>
                <a:solidFill>
                  <a:schemeClr val="dk1">
                    <a:shade val="95000"/>
                    <a:satMod val="105000"/>
                    <a:alpha val="38000"/>
                  </a:schemeClr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ko-KR" altLang="en-US">
                  <a:ln>
                    <a:solidFill>
                      <a:schemeClr val="bg1">
                        <a:lumMod val="50000"/>
                      </a:schemeClr>
                    </a:solidFill>
                  </a:ln>
                </a:endParaRPr>
              </a:p>
            </p:txBody>
          </p:sp>
          <p:sp>
            <p:nvSpPr>
              <p:cNvPr id="53" name="Line 18"/>
              <p:cNvSpPr>
                <a:spLocks noChangeShapeType="1"/>
              </p:cNvSpPr>
              <p:nvPr/>
            </p:nvSpPr>
            <p:spPr bwMode="auto">
              <a:xfrm>
                <a:off x="973138" y="3260725"/>
                <a:ext cx="7199312" cy="0"/>
              </a:xfrm>
              <a:prstGeom prst="line">
                <a:avLst/>
              </a:prstGeom>
              <a:ln>
                <a:solidFill>
                  <a:schemeClr val="dk1">
                    <a:shade val="95000"/>
                    <a:satMod val="105000"/>
                    <a:alpha val="38000"/>
                  </a:schemeClr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ko-KR" altLang="en-US">
                  <a:ln>
                    <a:solidFill>
                      <a:schemeClr val="bg1">
                        <a:lumMod val="50000"/>
                      </a:schemeClr>
                    </a:solidFill>
                  </a:ln>
                </a:endParaRPr>
              </a:p>
            </p:txBody>
          </p:sp>
        </p:grpSp>
      </p:grpSp>
      <p:sp>
        <p:nvSpPr>
          <p:cNvPr id="32" name="Text Box 51"/>
          <p:cNvSpPr txBox="1">
            <a:spLocks noChangeArrowheads="1"/>
          </p:cNvSpPr>
          <p:nvPr/>
        </p:nvSpPr>
        <p:spPr bwMode="auto">
          <a:xfrm>
            <a:off x="911195" y="4990989"/>
            <a:ext cx="4163319" cy="47705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500" b="1" dirty="0" err="1" smtClean="0">
                <a:solidFill>
                  <a:srgbClr val="0066FF"/>
                </a:solidFill>
              </a:rPr>
              <a:t>동보팩스활용으로</a:t>
            </a:r>
            <a:r>
              <a:rPr lang="ko-KR" altLang="en-US" sz="2500" b="1" dirty="0" smtClean="0">
                <a:solidFill>
                  <a:srgbClr val="0066FF"/>
                </a:solidFill>
              </a:rPr>
              <a:t> 예산 절감</a:t>
            </a:r>
            <a:endParaRPr lang="ko-KR" altLang="en-US" sz="2500" b="1" dirty="0">
              <a:solidFill>
                <a:srgbClr val="0066FF"/>
              </a:solidFill>
            </a:endParaRPr>
          </a:p>
        </p:txBody>
      </p:sp>
      <p:pic>
        <p:nvPicPr>
          <p:cNvPr id="33" name="그림 45" descr="개체_1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4960826"/>
            <a:ext cx="5762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4" name="TextBox 49"/>
          <p:cNvSpPr txBox="1">
            <a:spLocks noChangeArrowheads="1"/>
          </p:cNvSpPr>
          <p:nvPr/>
        </p:nvSpPr>
        <p:spPr bwMode="auto">
          <a:xfrm>
            <a:off x="831820" y="5532326"/>
            <a:ext cx="760256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▶ </a:t>
            </a:r>
            <a:r>
              <a:rPr lang="ko-KR" altLang="en-US" sz="18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동보팩스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전송으로 </a:t>
            </a:r>
            <a:r>
              <a:rPr lang="en-US" altLang="ko-KR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8,095,964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 지출 </a:t>
            </a:r>
            <a:r>
              <a:rPr lang="ko-KR" altLang="en-US" sz="18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우편송부시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95,996,400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</a:t>
            </a:r>
            <a:endParaRPr lang="en-US" altLang="ko-KR" sz="18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  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예산절감 </a:t>
            </a:r>
            <a:r>
              <a:rPr lang="en-US" altLang="ko-KR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: 87,900,436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원</a:t>
            </a:r>
            <a:endParaRPr lang="ko-KR" altLang="en-US" sz="1800" dirty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35" name="Line 18"/>
          <p:cNvSpPr>
            <a:spLocks noChangeShapeType="1"/>
          </p:cNvSpPr>
          <p:nvPr/>
        </p:nvSpPr>
        <p:spPr bwMode="auto">
          <a:xfrm>
            <a:off x="977870" y="5548201"/>
            <a:ext cx="7199312" cy="0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  <a:alpha val="38000"/>
              </a:schemeClr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ko-KR" altLang="en-US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36" name="Line 18"/>
          <p:cNvSpPr>
            <a:spLocks noChangeShapeType="1"/>
          </p:cNvSpPr>
          <p:nvPr/>
        </p:nvSpPr>
        <p:spPr bwMode="auto">
          <a:xfrm>
            <a:off x="977870" y="6005401"/>
            <a:ext cx="7199312" cy="0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  <a:alpha val="38000"/>
              </a:schemeClr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ko-KR" altLang="en-US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  <p:sp>
        <p:nvSpPr>
          <p:cNvPr id="37" name="Text Box 51"/>
          <p:cNvSpPr txBox="1">
            <a:spLocks noChangeArrowheads="1"/>
          </p:cNvSpPr>
          <p:nvPr/>
        </p:nvSpPr>
        <p:spPr bwMode="auto">
          <a:xfrm>
            <a:off x="911195" y="3459163"/>
            <a:ext cx="7826181" cy="477054"/>
          </a:xfrm>
          <a:prstGeom prst="rect">
            <a:avLst/>
          </a:prstGeom>
          <a:noFill/>
          <a:ln w="19050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ko-KR" altLang="en-US" sz="2500" b="1" dirty="0" smtClean="0">
                <a:solidFill>
                  <a:srgbClr val="0066FF"/>
                </a:solidFill>
              </a:rPr>
              <a:t>기관장 명의 시행문서  공단에서 사업장 </a:t>
            </a:r>
            <a:r>
              <a:rPr lang="ko-KR" altLang="en-US" sz="2500" b="1" dirty="0" err="1" smtClean="0">
                <a:solidFill>
                  <a:srgbClr val="0066FF"/>
                </a:solidFill>
              </a:rPr>
              <a:t>동보팩스</a:t>
            </a:r>
            <a:r>
              <a:rPr lang="ko-KR" altLang="en-US" sz="2500" b="1" dirty="0" smtClean="0">
                <a:solidFill>
                  <a:srgbClr val="0066FF"/>
                </a:solidFill>
              </a:rPr>
              <a:t> 전송</a:t>
            </a:r>
            <a:endParaRPr lang="ko-KR" altLang="en-US" sz="2500" b="1" dirty="0">
              <a:solidFill>
                <a:srgbClr val="0066FF"/>
              </a:solidFill>
            </a:endParaRPr>
          </a:p>
        </p:txBody>
      </p:sp>
      <p:pic>
        <p:nvPicPr>
          <p:cNvPr id="38" name="그림 45" descr="개체_168.pn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429000"/>
            <a:ext cx="576262" cy="576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9" name="TextBox 49"/>
          <p:cNvSpPr txBox="1">
            <a:spLocks noChangeArrowheads="1"/>
          </p:cNvSpPr>
          <p:nvPr/>
        </p:nvSpPr>
        <p:spPr bwMode="auto">
          <a:xfrm>
            <a:off x="831820" y="4000500"/>
            <a:ext cx="7602564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▶ 노동지청 </a:t>
            </a:r>
            <a:r>
              <a:rPr lang="en-US" altLang="ko-KR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산업안전보건법관련</a:t>
            </a:r>
            <a:r>
              <a:rPr lang="en-US" altLang="ko-KR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문구</a:t>
            </a:r>
            <a:endParaRPr lang="en-US" altLang="ko-KR" sz="1800" dirty="0" smtClean="0">
              <a:solidFill>
                <a:schemeClr val="tx1"/>
              </a:solidFill>
              <a:latin typeface="휴먼모음T" pitchFamily="18" charset="-127"/>
              <a:ea typeface="휴먼모음T" pitchFamily="18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▶ </a:t>
            </a:r>
            <a:r>
              <a:rPr lang="ko-KR" altLang="en-US" sz="18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지자체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</a:t>
            </a:r>
            <a:r>
              <a:rPr lang="en-US" altLang="ko-KR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– </a:t>
            </a:r>
            <a:r>
              <a:rPr lang="ko-KR" altLang="en-US" sz="18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국가암검진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및 </a:t>
            </a:r>
            <a:r>
              <a:rPr lang="ko-KR" altLang="en-US" sz="1800" dirty="0" err="1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암의료비지원사업</a:t>
            </a:r>
            <a:r>
              <a:rPr lang="ko-KR" altLang="en-US" sz="1800" dirty="0" smtClean="0">
                <a:solidFill>
                  <a:schemeClr val="tx1"/>
                </a:solidFill>
                <a:latin typeface="휴먼모음T" pitchFamily="18" charset="-127"/>
                <a:ea typeface="휴먼모음T" pitchFamily="18" charset="-127"/>
              </a:rPr>
              <a:t> 문구 삽입 </a:t>
            </a:r>
          </a:p>
        </p:txBody>
      </p:sp>
      <p:sp>
        <p:nvSpPr>
          <p:cNvPr id="40" name="Line 18"/>
          <p:cNvSpPr>
            <a:spLocks noChangeShapeType="1"/>
          </p:cNvSpPr>
          <p:nvPr/>
        </p:nvSpPr>
        <p:spPr bwMode="auto">
          <a:xfrm>
            <a:off x="977870" y="4016375"/>
            <a:ext cx="7199312" cy="0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  <a:alpha val="38000"/>
              </a:schemeClr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ko-KR" altLang="en-US">
              <a:ln>
                <a:solidFill>
                  <a:schemeClr val="bg1">
                    <a:lumMod val="50000"/>
                  </a:schemeClr>
                </a:solidFill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40769207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6018"/>
    </mc:Choice>
    <mc:Fallback>
      <p:transition spd="slow" advTm="56018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Box 9"/>
          <p:cNvSpPr txBox="1">
            <a:spLocks noChangeArrowheads="1"/>
          </p:cNvSpPr>
          <p:nvPr/>
        </p:nvSpPr>
        <p:spPr bwMode="auto">
          <a:xfrm>
            <a:off x="107950" y="190500"/>
            <a:ext cx="610711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캠페인 및 교육 현황</a:t>
            </a:r>
            <a:endParaRPr lang="ko-KR" altLang="en-US" sz="21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grpSp>
        <p:nvGrpSpPr>
          <p:cNvPr id="31" name="그룹 30"/>
          <p:cNvGrpSpPr/>
          <p:nvPr/>
        </p:nvGrpSpPr>
        <p:grpSpPr>
          <a:xfrm>
            <a:off x="-13879144" y="1412776"/>
            <a:ext cx="22914850" cy="4429156"/>
            <a:chOff x="7143768" y="1285860"/>
            <a:chExt cx="22914850" cy="4429156"/>
          </a:xfrm>
        </p:grpSpPr>
        <p:grpSp>
          <p:nvGrpSpPr>
            <p:cNvPr id="19" name="그룹 18"/>
            <p:cNvGrpSpPr/>
            <p:nvPr/>
          </p:nvGrpSpPr>
          <p:grpSpPr>
            <a:xfrm>
              <a:off x="7215206" y="3429000"/>
              <a:ext cx="22514063" cy="2286016"/>
              <a:chOff x="214282" y="1000108"/>
              <a:chExt cx="22514063" cy="1789111"/>
            </a:xfrm>
          </p:grpSpPr>
          <p:grpSp>
            <p:nvGrpSpPr>
              <p:cNvPr id="14" name="그룹 13"/>
              <p:cNvGrpSpPr/>
              <p:nvPr/>
            </p:nvGrpSpPr>
            <p:grpSpPr>
              <a:xfrm>
                <a:off x="214282" y="1000108"/>
                <a:ext cx="13846253" cy="1785950"/>
                <a:chOff x="214282" y="1000108"/>
                <a:chExt cx="13846253" cy="1785950"/>
              </a:xfrm>
            </p:grpSpPr>
            <p:pic>
              <p:nvPicPr>
                <p:cNvPr id="101380" name="Picture 4"/>
                <p:cNvPicPr>
                  <a:picLocks noChangeAspect="1"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>
                  <a:off x="214282" y="1000108"/>
                  <a:ext cx="2786082" cy="17859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01381" name="Picture 5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3000364" y="1000108"/>
                  <a:ext cx="2672991" cy="17859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01382" name="Picture 6"/>
                <p:cNvPicPr>
                  <a:picLocks noChangeAspect="1" noChangeArrowheads="1"/>
                </p:cNvPicPr>
                <p:nvPr/>
              </p:nvPicPr>
              <p:blipFill>
                <a:blip r:embed="rId4" cstate="print"/>
                <a:srcRect/>
                <a:stretch>
                  <a:fillRect/>
                </a:stretch>
              </p:blipFill>
              <p:spPr bwMode="auto">
                <a:xfrm>
                  <a:off x="5643570" y="1000108"/>
                  <a:ext cx="2928958" cy="17859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01384" name="Picture 8"/>
                <p:cNvPicPr>
                  <a:picLocks noChangeAspect="1" noChangeArrowheads="1"/>
                </p:cNvPicPr>
                <p:nvPr/>
              </p:nvPicPr>
              <p:blipFill>
                <a:blip r:embed="rId5" cstate="print"/>
                <a:srcRect/>
                <a:stretch>
                  <a:fillRect/>
                </a:stretch>
              </p:blipFill>
              <p:spPr bwMode="auto">
                <a:xfrm>
                  <a:off x="8572528" y="1000108"/>
                  <a:ext cx="2786082" cy="178595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101385" name="_x122740568" descr="EMB00008b5863a8"/>
                <p:cNvPicPr>
                  <a:picLocks noChangeAspect="1" noChangeArrowheads="1"/>
                </p:cNvPicPr>
                <p:nvPr/>
              </p:nvPicPr>
              <p:blipFill>
                <a:blip r:embed="rId6"/>
                <a:srcRect/>
                <a:stretch>
                  <a:fillRect/>
                </a:stretch>
              </p:blipFill>
              <p:spPr bwMode="auto">
                <a:xfrm>
                  <a:off x="11287172" y="1000108"/>
                  <a:ext cx="2773363" cy="1785950"/>
                </a:xfrm>
                <a:prstGeom prst="rect">
                  <a:avLst/>
                </a:prstGeom>
                <a:noFill/>
              </p:spPr>
            </p:pic>
          </p:grpSp>
          <p:grpSp>
            <p:nvGrpSpPr>
              <p:cNvPr id="15" name="그룹 14"/>
              <p:cNvGrpSpPr/>
              <p:nvPr/>
            </p:nvGrpSpPr>
            <p:grpSpPr>
              <a:xfrm>
                <a:off x="14001816" y="1000108"/>
                <a:ext cx="8726529" cy="1789111"/>
                <a:chOff x="214282" y="4929198"/>
                <a:chExt cx="8726529" cy="1789111"/>
              </a:xfrm>
            </p:grpSpPr>
            <p:pic>
              <p:nvPicPr>
                <p:cNvPr id="16" name="_x181408376" descr="EMB000084ac58b9"/>
                <p:cNvPicPr>
                  <a:picLocks noChangeAspect="1" noChangeArrowheads="1"/>
                </p:cNvPicPr>
                <p:nvPr/>
              </p:nvPicPr>
              <p:blipFill>
                <a:blip r:embed="rId7"/>
                <a:srcRect/>
                <a:stretch>
                  <a:fillRect/>
                </a:stretch>
              </p:blipFill>
              <p:spPr bwMode="auto">
                <a:xfrm>
                  <a:off x="214282" y="4929199"/>
                  <a:ext cx="2959101" cy="178595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7" name="_x271597960" descr="EMB000084ac58ba"/>
                <p:cNvPicPr>
                  <a:picLocks noChangeAspect="1" noChangeArrowheads="1"/>
                </p:cNvPicPr>
                <p:nvPr/>
              </p:nvPicPr>
              <p:blipFill>
                <a:blip r:embed="rId8" cstate="print"/>
                <a:srcRect/>
                <a:stretch>
                  <a:fillRect/>
                </a:stretch>
              </p:blipFill>
              <p:spPr bwMode="auto">
                <a:xfrm>
                  <a:off x="3143240" y="4929198"/>
                  <a:ext cx="2857520" cy="1785950"/>
                </a:xfrm>
                <a:prstGeom prst="rect">
                  <a:avLst/>
                </a:prstGeom>
                <a:noFill/>
              </p:spPr>
            </p:pic>
            <p:pic>
              <p:nvPicPr>
                <p:cNvPr id="18" name="_x271598360" descr="EMB000084ac58bb"/>
                <p:cNvPicPr>
                  <a:picLocks noChangeAspect="1" noChangeArrowheads="1"/>
                </p:cNvPicPr>
                <p:nvPr/>
              </p:nvPicPr>
              <p:blipFill>
                <a:blip r:embed="rId9" cstate="print"/>
                <a:srcRect/>
                <a:stretch>
                  <a:fillRect/>
                </a:stretch>
              </p:blipFill>
              <p:spPr bwMode="auto">
                <a:xfrm>
                  <a:off x="6000760" y="4929198"/>
                  <a:ext cx="2940051" cy="1789111"/>
                </a:xfrm>
                <a:prstGeom prst="rect">
                  <a:avLst/>
                </a:prstGeom>
                <a:noFill/>
              </p:spPr>
            </p:pic>
          </p:grpSp>
        </p:grpSp>
        <p:grpSp>
          <p:nvGrpSpPr>
            <p:cNvPr id="20" name="그룹 19"/>
            <p:cNvGrpSpPr/>
            <p:nvPr/>
          </p:nvGrpSpPr>
          <p:grpSpPr>
            <a:xfrm>
              <a:off x="7143768" y="1285860"/>
              <a:ext cx="22914850" cy="1857388"/>
              <a:chOff x="142844" y="857232"/>
              <a:chExt cx="22914850" cy="1857388"/>
            </a:xfrm>
          </p:grpSpPr>
          <p:grpSp>
            <p:nvGrpSpPr>
              <p:cNvPr id="21" name="그룹 12"/>
              <p:cNvGrpSpPr/>
              <p:nvPr/>
            </p:nvGrpSpPr>
            <p:grpSpPr>
              <a:xfrm>
                <a:off x="17287964" y="857232"/>
                <a:ext cx="5769730" cy="1857388"/>
                <a:chOff x="3017112" y="4786322"/>
                <a:chExt cx="5769730" cy="1928826"/>
              </a:xfrm>
            </p:grpSpPr>
            <p:pic>
              <p:nvPicPr>
                <p:cNvPr id="29" name="Picture 6"/>
                <p:cNvPicPr>
                  <a:picLocks noChangeAspect="1" noChangeArrowheads="1"/>
                </p:cNvPicPr>
                <p:nvPr/>
              </p:nvPicPr>
              <p:blipFill>
                <a:blip r:embed="rId10" cstate="print"/>
                <a:srcRect/>
                <a:stretch>
                  <a:fillRect/>
                </a:stretch>
              </p:blipFill>
              <p:spPr bwMode="auto">
                <a:xfrm>
                  <a:off x="5929322" y="4786322"/>
                  <a:ext cx="2857520" cy="19288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30" name="Picture 5"/>
                <p:cNvPicPr>
                  <a:picLocks noChangeAspect="1" noChangeArrowheads="1"/>
                </p:cNvPicPr>
                <p:nvPr/>
              </p:nvPicPr>
              <p:blipFill>
                <a:blip r:embed="rId11" cstate="print"/>
                <a:srcRect/>
                <a:stretch>
                  <a:fillRect/>
                </a:stretch>
              </p:blipFill>
              <p:spPr bwMode="auto">
                <a:xfrm>
                  <a:off x="3017112" y="4786322"/>
                  <a:ext cx="2912210" cy="192882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</p:grpSp>
          <p:grpSp>
            <p:nvGrpSpPr>
              <p:cNvPr id="22" name="그룹 11"/>
              <p:cNvGrpSpPr/>
              <p:nvPr/>
            </p:nvGrpSpPr>
            <p:grpSpPr>
              <a:xfrm>
                <a:off x="142844" y="857232"/>
                <a:ext cx="17145120" cy="1857388"/>
                <a:chOff x="142844" y="857232"/>
                <a:chExt cx="17145120" cy="1857388"/>
              </a:xfrm>
            </p:grpSpPr>
            <p:pic>
              <p:nvPicPr>
                <p:cNvPr id="23" name="Picture 2"/>
                <p:cNvPicPr>
                  <a:picLocks noChangeAspect="1" noChangeArrowheads="1"/>
                </p:cNvPicPr>
                <p:nvPr/>
              </p:nvPicPr>
              <p:blipFill>
                <a:blip r:embed="rId12" cstate="print"/>
                <a:srcRect/>
                <a:stretch>
                  <a:fillRect/>
                </a:stretch>
              </p:blipFill>
              <p:spPr bwMode="auto">
                <a:xfrm>
                  <a:off x="11715800" y="857232"/>
                  <a:ext cx="2857521" cy="1857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4" name="Picture 4"/>
                <p:cNvPicPr>
                  <a:picLocks noChangeAspect="1" noChangeArrowheads="1"/>
                </p:cNvPicPr>
                <p:nvPr/>
              </p:nvPicPr>
              <p:blipFill>
                <a:blip r:embed="rId13" cstate="print"/>
                <a:srcRect/>
                <a:stretch>
                  <a:fillRect/>
                </a:stretch>
              </p:blipFill>
              <p:spPr bwMode="auto">
                <a:xfrm>
                  <a:off x="14501882" y="857232"/>
                  <a:ext cx="2786082" cy="1857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5" name="Picture 5"/>
                <p:cNvPicPr>
                  <a:picLocks noChangeAspect="1" noChangeArrowheads="1"/>
                </p:cNvPicPr>
                <p:nvPr/>
              </p:nvPicPr>
              <p:blipFill>
                <a:blip r:embed="rId14" cstate="print"/>
                <a:srcRect/>
                <a:stretch>
                  <a:fillRect/>
                </a:stretch>
              </p:blipFill>
              <p:spPr bwMode="auto">
                <a:xfrm>
                  <a:off x="142844" y="857232"/>
                  <a:ext cx="2857520" cy="1857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6" name="Picture 1"/>
                <p:cNvPicPr>
                  <a:picLocks noChangeAspect="1" noChangeArrowheads="1"/>
                </p:cNvPicPr>
                <p:nvPr/>
              </p:nvPicPr>
              <p:blipFill>
                <a:blip r:embed="rId15" cstate="print"/>
                <a:srcRect/>
                <a:stretch>
                  <a:fillRect/>
                </a:stretch>
              </p:blipFill>
              <p:spPr bwMode="auto">
                <a:xfrm>
                  <a:off x="5786446" y="857232"/>
                  <a:ext cx="3000396" cy="1857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7" name="Picture 4"/>
                <p:cNvPicPr>
                  <a:picLocks noChangeAspect="1" noChangeArrowheads="1"/>
                </p:cNvPicPr>
                <p:nvPr/>
              </p:nvPicPr>
              <p:blipFill>
                <a:blip r:embed="rId16" cstate="print"/>
                <a:srcRect/>
                <a:stretch>
                  <a:fillRect/>
                </a:stretch>
              </p:blipFill>
              <p:spPr bwMode="auto">
                <a:xfrm>
                  <a:off x="3000364" y="857232"/>
                  <a:ext cx="2786082" cy="185738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</p:pic>
            <p:pic>
              <p:nvPicPr>
                <p:cNvPr id="28" name="_x271599320" descr="EMB000084ac58b8"/>
                <p:cNvPicPr>
                  <a:picLocks noChangeAspect="1" noChangeArrowheads="1"/>
                </p:cNvPicPr>
                <p:nvPr/>
              </p:nvPicPr>
              <p:blipFill>
                <a:blip r:embed="rId17" cstate="print"/>
                <a:srcRect/>
                <a:stretch>
                  <a:fillRect/>
                </a:stretch>
              </p:blipFill>
              <p:spPr bwMode="auto">
                <a:xfrm>
                  <a:off x="8786842" y="857232"/>
                  <a:ext cx="2959100" cy="1857388"/>
                </a:xfrm>
                <a:prstGeom prst="rect">
                  <a:avLst/>
                </a:prstGeom>
                <a:noFill/>
              </p:spPr>
            </p:pic>
          </p:grpSp>
        </p:grpSp>
      </p:grpSp>
    </p:spTree>
    <p:extLst>
      <p:ext uri="{BB962C8B-B14F-4D97-AF65-F5344CB8AC3E}">
        <p14:creationId xmlns:p14="http://schemas.microsoft.com/office/powerpoint/2010/main" val="2178220151"/>
      </p:ext>
    </p:extLst>
  </p:cSld>
  <p:clrMapOvr>
    <a:masterClrMapping/>
  </p:clrMapOvr>
  <p:transition advTm="1988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Text Box 9"/>
          <p:cNvSpPr txBox="1">
            <a:spLocks noChangeArrowheads="1"/>
          </p:cNvSpPr>
          <p:nvPr/>
        </p:nvSpPr>
        <p:spPr bwMode="auto">
          <a:xfrm>
            <a:off x="107950" y="190500"/>
            <a:ext cx="6107113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국민건강보험공단 </a:t>
            </a:r>
            <a:r>
              <a:rPr lang="ko-KR" altLang="en-US" sz="2100" b="1" dirty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건강검진 인지도 조사</a:t>
            </a:r>
          </a:p>
        </p:txBody>
      </p:sp>
      <p:pic>
        <p:nvPicPr>
          <p:cNvPr id="57350" name="_x31363680" descr="EMB000084ac58c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7514" y="1000108"/>
            <a:ext cx="8612298" cy="53578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1342625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11"/>
    </mc:Choice>
    <mc:Fallback>
      <p:transition spd="slow" advTm="1211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3" name="Text Box 9"/>
          <p:cNvSpPr txBox="1">
            <a:spLocks noChangeArrowheads="1"/>
          </p:cNvSpPr>
          <p:nvPr/>
        </p:nvSpPr>
        <p:spPr bwMode="auto">
          <a:xfrm>
            <a:off x="107950" y="190500"/>
            <a:ext cx="6107113" cy="41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국민건강보험공단 </a:t>
            </a:r>
            <a:r>
              <a:rPr lang="ko-KR" altLang="en-US" sz="2100" b="1" dirty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건강검진 인지도 조사</a:t>
            </a:r>
          </a:p>
        </p:txBody>
      </p:sp>
      <p:sp>
        <p:nvSpPr>
          <p:cNvPr id="90" name="모서리가 둥근 직사각형 89"/>
          <p:cNvSpPr/>
          <p:nvPr/>
        </p:nvSpPr>
        <p:spPr>
          <a:xfrm>
            <a:off x="4722813" y="1212850"/>
            <a:ext cx="4097337" cy="2647950"/>
          </a:xfrm>
          <a:prstGeom prst="roundRect">
            <a:avLst>
              <a:gd name="adj" fmla="val 7957"/>
            </a:avLst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1" name="모서리가 둥근 직사각형 5"/>
          <p:cNvSpPr/>
          <p:nvPr/>
        </p:nvSpPr>
        <p:spPr>
          <a:xfrm>
            <a:off x="4722813" y="1068388"/>
            <a:ext cx="4097337" cy="393700"/>
          </a:xfrm>
          <a:custGeom>
            <a:avLst/>
            <a:gdLst/>
            <a:ahLst/>
            <a:cxnLst/>
            <a:rect l="l" t="t" r="r" b="b"/>
            <a:pathLst>
              <a:path w="3961134" h="284751">
                <a:moveTo>
                  <a:pt x="240589" y="0"/>
                </a:moveTo>
                <a:lnTo>
                  <a:pt x="3720545" y="0"/>
                </a:lnTo>
                <a:cubicBezTo>
                  <a:pt x="3853419" y="0"/>
                  <a:pt x="3961134" y="107715"/>
                  <a:pt x="3961134" y="240589"/>
                </a:cubicBezTo>
                <a:lnTo>
                  <a:pt x="3961134" y="284751"/>
                </a:lnTo>
                <a:lnTo>
                  <a:pt x="0" y="284751"/>
                </a:lnTo>
                <a:lnTo>
                  <a:pt x="0" y="240589"/>
                </a:lnTo>
                <a:cubicBezTo>
                  <a:pt x="0" y="107715"/>
                  <a:pt x="107715" y="0"/>
                  <a:pt x="240589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057" name="TextBox 107"/>
          <p:cNvSpPr txBox="1">
            <a:spLocks noChangeArrowheads="1"/>
          </p:cNvSpPr>
          <p:nvPr/>
        </p:nvSpPr>
        <p:spPr bwMode="auto">
          <a:xfrm>
            <a:off x="4932363" y="1068388"/>
            <a:ext cx="3527425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1200" b="1" dirty="0" smtClean="0">
                <a:solidFill>
                  <a:prstClr val="white"/>
                </a:solidFill>
              </a:rPr>
              <a:t>택시운수종사자 인지도 조사</a:t>
            </a:r>
            <a:r>
              <a:rPr lang="en-US" altLang="ko-KR" sz="1200" b="1" dirty="0" smtClean="0">
                <a:solidFill>
                  <a:prstClr val="white"/>
                </a:solidFill>
              </a:rPr>
              <a:t>  </a:t>
            </a:r>
            <a:r>
              <a:rPr lang="ko-KR" altLang="en-US" sz="1200" b="1" dirty="0" smtClean="0">
                <a:solidFill>
                  <a:prstClr val="white"/>
                </a:solidFill>
              </a:rPr>
              <a:t>결과</a:t>
            </a:r>
            <a:endParaRPr lang="ko-KR" altLang="en-US" sz="1200" b="1" dirty="0">
              <a:solidFill>
                <a:prstClr val="white"/>
              </a:solidFill>
            </a:endParaRPr>
          </a:p>
        </p:txBody>
      </p:sp>
      <p:graphicFrame>
        <p:nvGraphicFramePr>
          <p:cNvPr id="2050" name="차트 16"/>
          <p:cNvGraphicFramePr>
            <a:graphicFrameLocks/>
          </p:cNvGraphicFramePr>
          <p:nvPr/>
        </p:nvGraphicFramePr>
        <p:xfrm>
          <a:off x="4984750" y="1428737"/>
          <a:ext cx="3587778" cy="235745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4" name="Worksheet" r:id="rId4" imgW="1952521" imgH="1276290" progId="Excel.Sheet.8">
                  <p:embed/>
                </p:oleObj>
              </mc:Choice>
              <mc:Fallback>
                <p:oleObj name="Worksheet" r:id="rId4" imgW="1952521" imgH="1276290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84750" y="1428737"/>
                        <a:ext cx="3587778" cy="235745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모서리가 둥근 직사각형 19"/>
          <p:cNvSpPr/>
          <p:nvPr/>
        </p:nvSpPr>
        <p:spPr>
          <a:xfrm>
            <a:off x="334933" y="4277303"/>
            <a:ext cx="3912136" cy="2165364"/>
          </a:xfrm>
          <a:prstGeom prst="roundRect">
            <a:avLst>
              <a:gd name="adj" fmla="val 7957"/>
            </a:avLst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1" name="모서리가 둥근 직사각형 5"/>
          <p:cNvSpPr/>
          <p:nvPr/>
        </p:nvSpPr>
        <p:spPr>
          <a:xfrm>
            <a:off x="334933" y="4061403"/>
            <a:ext cx="3912136" cy="523876"/>
          </a:xfrm>
          <a:custGeom>
            <a:avLst/>
            <a:gdLst/>
            <a:ahLst/>
            <a:cxnLst/>
            <a:rect l="l" t="t" r="r" b="b"/>
            <a:pathLst>
              <a:path w="3961134" h="284751">
                <a:moveTo>
                  <a:pt x="240589" y="0"/>
                </a:moveTo>
                <a:lnTo>
                  <a:pt x="3720545" y="0"/>
                </a:lnTo>
                <a:cubicBezTo>
                  <a:pt x="3853419" y="0"/>
                  <a:pt x="3961134" y="107715"/>
                  <a:pt x="3961134" y="240589"/>
                </a:cubicBezTo>
                <a:lnTo>
                  <a:pt x="3961134" y="284751"/>
                </a:lnTo>
                <a:lnTo>
                  <a:pt x="0" y="284751"/>
                </a:lnTo>
                <a:lnTo>
                  <a:pt x="0" y="240589"/>
                </a:lnTo>
                <a:cubicBezTo>
                  <a:pt x="0" y="107715"/>
                  <a:pt x="107715" y="0"/>
                  <a:pt x="240589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2051" name="차트 21"/>
          <p:cNvGraphicFramePr>
            <a:graphicFrameLocks/>
          </p:cNvGraphicFramePr>
          <p:nvPr/>
        </p:nvGraphicFramePr>
        <p:xfrm>
          <a:off x="428596" y="4612280"/>
          <a:ext cx="3792989" cy="190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" name="Worksheet" r:id="rId7" imgW="8242506" imgH="1902117" progId="Excel.Sheet.8">
                  <p:embed/>
                </p:oleObj>
              </mc:Choice>
              <mc:Fallback>
                <p:oleObj name="Worksheet" r:id="rId7" imgW="8242506" imgH="1902117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8596" y="4612280"/>
                        <a:ext cx="3792989" cy="1901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368241" y="4000504"/>
            <a:ext cx="38465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altLang="ko-KR" sz="1600" dirty="0">
                <a:solidFill>
                  <a:prstClr val="white"/>
                </a:solidFill>
              </a:rPr>
              <a:t>   7. </a:t>
            </a:r>
            <a:r>
              <a:rPr lang="ko-KR" altLang="en-US" sz="1600" dirty="0">
                <a:solidFill>
                  <a:prstClr val="white"/>
                </a:solidFill>
              </a:rPr>
              <a:t>검진을 받으셨다면 검진대상자임을 어떻게 알게 되었나요</a:t>
            </a:r>
            <a:r>
              <a:rPr lang="en-US" altLang="ko-KR" sz="1400" spc="-150" dirty="0">
                <a:solidFill>
                  <a:prstClr val="white"/>
                </a:solidFill>
              </a:rPr>
              <a:t>? (</a:t>
            </a:r>
            <a:r>
              <a:rPr lang="ko-KR" altLang="en-US" sz="1400" spc="-150" dirty="0" smtClean="0">
                <a:solidFill>
                  <a:prstClr val="white"/>
                </a:solidFill>
              </a:rPr>
              <a:t>해당항목 </a:t>
            </a:r>
            <a:r>
              <a:rPr lang="ko-KR" altLang="en-US" sz="1400" spc="-150" dirty="0">
                <a:solidFill>
                  <a:prstClr val="white"/>
                </a:solidFill>
              </a:rPr>
              <a:t>모두 체크</a:t>
            </a:r>
            <a:r>
              <a:rPr lang="en-US" altLang="ko-KR" sz="1400" dirty="0">
                <a:solidFill>
                  <a:prstClr val="white"/>
                </a:solidFill>
              </a:rPr>
              <a:t>)</a:t>
            </a:r>
            <a:endParaRPr lang="ko-KR" altLang="en-US" sz="1400" dirty="0">
              <a:solidFill>
                <a:prstClr val="white"/>
              </a:solidFill>
            </a:endParaRPr>
          </a:p>
        </p:txBody>
      </p:sp>
      <p:sp>
        <p:nvSpPr>
          <p:cNvPr id="2061" name="TextBox 107"/>
          <p:cNvSpPr txBox="1">
            <a:spLocks noChangeArrowheads="1"/>
          </p:cNvSpPr>
          <p:nvPr/>
        </p:nvSpPr>
        <p:spPr bwMode="auto">
          <a:xfrm>
            <a:off x="336550" y="1366838"/>
            <a:ext cx="4090988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altLang="ko-KR" sz="1200" b="1">
                <a:solidFill>
                  <a:prstClr val="white"/>
                </a:solidFill>
              </a:rPr>
              <a:t> 6. </a:t>
            </a:r>
            <a:r>
              <a:rPr lang="ko-KR" altLang="en-US" sz="1200" b="1">
                <a:solidFill>
                  <a:prstClr val="white"/>
                </a:solidFill>
              </a:rPr>
              <a:t>주위 가족들이나 지인에게 국가건강검진을 받도록 </a:t>
            </a:r>
            <a:endParaRPr lang="en-US" altLang="ko-KR" sz="1200" b="1">
              <a:solidFill>
                <a:prstClr val="white"/>
              </a:solidFill>
            </a:endParaRPr>
          </a:p>
          <a:p>
            <a:r>
              <a:rPr lang="en-US" altLang="ko-KR" sz="1200" b="1">
                <a:solidFill>
                  <a:prstClr val="white"/>
                </a:solidFill>
              </a:rPr>
              <a:t>     </a:t>
            </a:r>
            <a:r>
              <a:rPr lang="ko-KR" altLang="en-US" sz="1200" b="1">
                <a:solidFill>
                  <a:prstClr val="white"/>
                </a:solidFill>
              </a:rPr>
              <a:t>안내하시겠습니까</a:t>
            </a:r>
            <a:r>
              <a:rPr lang="en-US" altLang="ko-KR" sz="1200" b="1">
                <a:solidFill>
                  <a:prstClr val="white"/>
                </a:solidFill>
              </a:rPr>
              <a:t>? </a:t>
            </a:r>
            <a:endParaRPr lang="ko-KR" altLang="en-US" sz="1200" b="1">
              <a:solidFill>
                <a:prstClr val="white"/>
              </a:solidFill>
            </a:endParaRPr>
          </a:p>
        </p:txBody>
      </p:sp>
      <p:sp>
        <p:nvSpPr>
          <p:cNvPr id="24" name="모서리가 둥근 직사각형 23"/>
          <p:cNvSpPr/>
          <p:nvPr/>
        </p:nvSpPr>
        <p:spPr>
          <a:xfrm>
            <a:off x="323850" y="1196975"/>
            <a:ext cx="4051300" cy="2647950"/>
          </a:xfrm>
          <a:prstGeom prst="roundRect">
            <a:avLst>
              <a:gd name="adj" fmla="val 7957"/>
            </a:avLst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25" name="모서리가 둥근 직사각형 5"/>
          <p:cNvSpPr/>
          <p:nvPr/>
        </p:nvSpPr>
        <p:spPr>
          <a:xfrm>
            <a:off x="323850" y="1052513"/>
            <a:ext cx="4051300" cy="393700"/>
          </a:xfrm>
          <a:custGeom>
            <a:avLst/>
            <a:gdLst/>
            <a:ahLst/>
            <a:cxnLst/>
            <a:rect l="l" t="t" r="r" b="b"/>
            <a:pathLst>
              <a:path w="3961134" h="284751">
                <a:moveTo>
                  <a:pt x="240589" y="0"/>
                </a:moveTo>
                <a:lnTo>
                  <a:pt x="3720545" y="0"/>
                </a:lnTo>
                <a:cubicBezTo>
                  <a:pt x="3853419" y="0"/>
                  <a:pt x="3961134" y="107715"/>
                  <a:pt x="3961134" y="240589"/>
                </a:cubicBezTo>
                <a:lnTo>
                  <a:pt x="3961134" y="284751"/>
                </a:lnTo>
                <a:lnTo>
                  <a:pt x="0" y="284751"/>
                </a:lnTo>
                <a:lnTo>
                  <a:pt x="0" y="240589"/>
                </a:lnTo>
                <a:cubicBezTo>
                  <a:pt x="0" y="107715"/>
                  <a:pt x="107715" y="0"/>
                  <a:pt x="240589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2052" name="차트 103"/>
          <p:cNvGraphicFramePr>
            <a:graphicFrameLocks/>
          </p:cNvGraphicFramePr>
          <p:nvPr/>
        </p:nvGraphicFramePr>
        <p:xfrm>
          <a:off x="500035" y="1563675"/>
          <a:ext cx="3786213" cy="21510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6" name="Worksheet" r:id="rId10" imgW="2752655" imgH="1666980" progId="Excel.Sheet.8">
                  <p:embed/>
                </p:oleObj>
              </mc:Choice>
              <mc:Fallback>
                <p:oleObj name="Worksheet" r:id="rId10" imgW="2752655" imgH="1666980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0035" y="1563675"/>
                        <a:ext cx="3786213" cy="215107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64" name="TextBox 104"/>
          <p:cNvSpPr txBox="1">
            <a:spLocks noChangeArrowheads="1"/>
          </p:cNvSpPr>
          <p:nvPr/>
        </p:nvSpPr>
        <p:spPr bwMode="auto">
          <a:xfrm>
            <a:off x="395288" y="1054101"/>
            <a:ext cx="388937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altLang="ko-KR" sz="1200" b="1" dirty="0">
                <a:solidFill>
                  <a:prstClr val="white"/>
                </a:solidFill>
              </a:rPr>
              <a:t> </a:t>
            </a:r>
            <a:r>
              <a:rPr lang="ko-KR" altLang="en-US" sz="1200" b="1" dirty="0" smtClean="0">
                <a:solidFill>
                  <a:prstClr val="white"/>
                </a:solidFill>
              </a:rPr>
              <a:t>보육시설종사자  인지도 조사 결과</a:t>
            </a:r>
            <a:endParaRPr lang="en-US" altLang="ko-KR" sz="1200" b="1" dirty="0">
              <a:solidFill>
                <a:prstClr val="white"/>
              </a:solidFill>
            </a:endParaRPr>
          </a:p>
          <a:p>
            <a:endParaRPr lang="ko-KR" altLang="en-US" sz="1200" b="1" dirty="0">
              <a:solidFill>
                <a:prstClr val="white"/>
              </a:solidFill>
            </a:endParaRPr>
          </a:p>
        </p:txBody>
      </p:sp>
      <p:sp>
        <p:nvSpPr>
          <p:cNvPr id="17" name="모서리가 둥근 직사각형 16"/>
          <p:cNvSpPr/>
          <p:nvPr/>
        </p:nvSpPr>
        <p:spPr>
          <a:xfrm>
            <a:off x="4467254" y="4268809"/>
            <a:ext cx="4462464" cy="2160587"/>
          </a:xfrm>
          <a:prstGeom prst="roundRect">
            <a:avLst>
              <a:gd name="adj" fmla="val 7957"/>
            </a:avLst>
          </a:prstGeom>
          <a:noFill/>
          <a:ln w="1270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8" name="모서리가 둥근 직사각형 5"/>
          <p:cNvSpPr/>
          <p:nvPr/>
        </p:nvSpPr>
        <p:spPr>
          <a:xfrm>
            <a:off x="4467254" y="4052908"/>
            <a:ext cx="4462464" cy="590537"/>
          </a:xfrm>
          <a:custGeom>
            <a:avLst/>
            <a:gdLst/>
            <a:ahLst/>
            <a:cxnLst/>
            <a:rect l="l" t="t" r="r" b="b"/>
            <a:pathLst>
              <a:path w="3961134" h="284751">
                <a:moveTo>
                  <a:pt x="240589" y="0"/>
                </a:moveTo>
                <a:lnTo>
                  <a:pt x="3720545" y="0"/>
                </a:lnTo>
                <a:cubicBezTo>
                  <a:pt x="3853419" y="0"/>
                  <a:pt x="3961134" y="107715"/>
                  <a:pt x="3961134" y="240589"/>
                </a:cubicBezTo>
                <a:lnTo>
                  <a:pt x="3961134" y="284751"/>
                </a:lnTo>
                <a:lnTo>
                  <a:pt x="0" y="284751"/>
                </a:lnTo>
                <a:lnTo>
                  <a:pt x="0" y="240589"/>
                </a:lnTo>
                <a:cubicBezTo>
                  <a:pt x="0" y="107715"/>
                  <a:pt x="107715" y="0"/>
                  <a:pt x="240589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graphicFrame>
        <p:nvGraphicFramePr>
          <p:cNvPr id="19" name="차트 18"/>
          <p:cNvGraphicFramePr>
            <a:graphicFrameLocks/>
          </p:cNvGraphicFramePr>
          <p:nvPr/>
        </p:nvGraphicFramePr>
        <p:xfrm>
          <a:off x="4560917" y="4714884"/>
          <a:ext cx="4326555" cy="1714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r:id="rId13" imgW="8242506" imgH="1902117" progId="Excel.Sheet.8">
                  <p:embed/>
                </p:oleObj>
              </mc:Choice>
              <mc:Fallback>
                <p:oleObj r:id="rId13" imgW="8242506" imgH="1902117" progId="Excel.Sheet.8">
                  <p:embed/>
                  <p:pic>
                    <p:nvPicPr>
                      <p:cNvPr id="0" name=""/>
                      <p:cNvPicPr>
                        <a:picLocks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60917" y="4714884"/>
                        <a:ext cx="4326555" cy="17145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TextBox 20"/>
          <p:cNvSpPr txBox="1">
            <a:spLocks noChangeArrowheads="1"/>
          </p:cNvSpPr>
          <p:nvPr/>
        </p:nvSpPr>
        <p:spPr bwMode="auto">
          <a:xfrm>
            <a:off x="4538692" y="4000504"/>
            <a:ext cx="4319587" cy="6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noAutofit/>
          </a:bodyPr>
          <a:lstStyle/>
          <a:p>
            <a:r>
              <a:rPr lang="en-US" altLang="ko-KR" sz="1400" dirty="0">
                <a:solidFill>
                  <a:prstClr val="white"/>
                </a:solidFill>
              </a:rPr>
              <a:t>  8. </a:t>
            </a:r>
            <a:r>
              <a:rPr lang="ko-KR" altLang="en-US" sz="1400" dirty="0">
                <a:solidFill>
                  <a:prstClr val="white"/>
                </a:solidFill>
              </a:rPr>
              <a:t>최근 </a:t>
            </a:r>
            <a:r>
              <a:rPr lang="en-US" altLang="ko-KR" sz="1400" dirty="0">
                <a:solidFill>
                  <a:prstClr val="white"/>
                </a:solidFill>
              </a:rPr>
              <a:t>2</a:t>
            </a:r>
            <a:r>
              <a:rPr lang="ko-KR" altLang="en-US" sz="1400" dirty="0" err="1">
                <a:solidFill>
                  <a:prstClr val="white"/>
                </a:solidFill>
              </a:rPr>
              <a:t>년이내</a:t>
            </a:r>
            <a:r>
              <a:rPr lang="ko-KR" altLang="en-US" sz="1400" dirty="0">
                <a:solidFill>
                  <a:prstClr val="white"/>
                </a:solidFill>
              </a:rPr>
              <a:t> 국민건강보험공단</a:t>
            </a:r>
            <a:r>
              <a:rPr lang="en-US" altLang="ko-KR" sz="1400" dirty="0">
                <a:solidFill>
                  <a:prstClr val="white"/>
                </a:solidFill>
              </a:rPr>
              <a:t>(</a:t>
            </a:r>
            <a:r>
              <a:rPr lang="ko-KR" altLang="en-US" sz="1400" dirty="0">
                <a:solidFill>
                  <a:prstClr val="white"/>
                </a:solidFill>
              </a:rPr>
              <a:t>국가</a:t>
            </a:r>
            <a:r>
              <a:rPr lang="en-US" altLang="ko-KR" sz="1400" dirty="0">
                <a:solidFill>
                  <a:prstClr val="white"/>
                </a:solidFill>
              </a:rPr>
              <a:t>) </a:t>
            </a:r>
            <a:r>
              <a:rPr lang="ko-KR" altLang="en-US" sz="1400" dirty="0">
                <a:solidFill>
                  <a:prstClr val="white"/>
                </a:solidFill>
              </a:rPr>
              <a:t>건강검진을 받지 않으셨다면 이유는</a:t>
            </a:r>
            <a:r>
              <a:rPr lang="en-US" altLang="ko-KR" sz="1400" dirty="0" smtClean="0">
                <a:solidFill>
                  <a:prstClr val="white"/>
                </a:solidFill>
              </a:rPr>
              <a:t>? </a:t>
            </a:r>
            <a:r>
              <a:rPr lang="en-US" altLang="ko-KR" sz="1400" dirty="0">
                <a:solidFill>
                  <a:prstClr val="white"/>
                </a:solidFill>
              </a:rPr>
              <a:t>(</a:t>
            </a:r>
            <a:r>
              <a:rPr lang="ko-KR" altLang="en-US" sz="1400" dirty="0">
                <a:solidFill>
                  <a:prstClr val="white"/>
                </a:solidFill>
              </a:rPr>
              <a:t>또는 앞으로 검진을 받지 않겠다면 이유는</a:t>
            </a:r>
            <a:r>
              <a:rPr lang="en-US" altLang="ko-KR" sz="1400" dirty="0">
                <a:solidFill>
                  <a:prstClr val="white"/>
                </a:solidFill>
              </a:rPr>
              <a:t>?)</a:t>
            </a:r>
            <a:endParaRPr lang="ko-KR" altLang="en-US" sz="14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203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78"/>
    </mc:Choice>
    <mc:Fallback>
      <p:transition spd="slow" advTm="678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8" name="Text Box 9"/>
          <p:cNvSpPr txBox="1">
            <a:spLocks noChangeArrowheads="1"/>
          </p:cNvSpPr>
          <p:nvPr/>
        </p:nvSpPr>
        <p:spPr bwMode="auto">
          <a:xfrm>
            <a:off x="107950" y="190500"/>
            <a:ext cx="610711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주민밀착형 홍보</a:t>
            </a:r>
            <a:endParaRPr lang="ko-KR" altLang="en-US" sz="21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8442" name="Line 7"/>
          <p:cNvSpPr>
            <a:spLocks noChangeShapeType="1"/>
          </p:cNvSpPr>
          <p:nvPr/>
        </p:nvSpPr>
        <p:spPr bwMode="auto">
          <a:xfrm>
            <a:off x="1490663" y="5805488"/>
            <a:ext cx="9144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</p:spPr>
        <p:txBody>
          <a:bodyPr/>
          <a:lstStyle/>
          <a:p>
            <a:endParaRPr lang="ko-KR" altLang="en-US"/>
          </a:p>
        </p:txBody>
      </p:sp>
      <p:grpSp>
        <p:nvGrpSpPr>
          <p:cNvPr id="4" name="그룹 58"/>
          <p:cNvGrpSpPr/>
          <p:nvPr/>
        </p:nvGrpSpPr>
        <p:grpSpPr>
          <a:xfrm>
            <a:off x="265113" y="993775"/>
            <a:ext cx="8664605" cy="2301706"/>
            <a:chOff x="265113" y="993775"/>
            <a:chExt cx="8664605" cy="2301706"/>
          </a:xfrm>
        </p:grpSpPr>
        <p:grpSp>
          <p:nvGrpSpPr>
            <p:cNvPr id="5" name="그룹 25"/>
            <p:cNvGrpSpPr/>
            <p:nvPr/>
          </p:nvGrpSpPr>
          <p:grpSpPr>
            <a:xfrm>
              <a:off x="265113" y="993775"/>
              <a:ext cx="8664605" cy="1798638"/>
              <a:chOff x="265113" y="993775"/>
              <a:chExt cx="8664605" cy="1798638"/>
            </a:xfrm>
          </p:grpSpPr>
          <p:sp>
            <p:nvSpPr>
              <p:cNvPr id="2" name="모서리가 둥근 직사각형 1"/>
              <p:cNvSpPr/>
              <p:nvPr/>
            </p:nvSpPr>
            <p:spPr>
              <a:xfrm>
                <a:off x="357188" y="1195388"/>
                <a:ext cx="8462962" cy="857250"/>
              </a:xfrm>
              <a:prstGeom prst="roundRect">
                <a:avLst>
                  <a:gd name="adj" fmla="val 2631"/>
                </a:avLst>
              </a:prstGeom>
              <a:noFill/>
              <a:ln>
                <a:solidFill>
                  <a:srgbClr val="5E772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3" name="모서리가 둥근 직사각형 2"/>
              <p:cNvSpPr/>
              <p:nvPr/>
            </p:nvSpPr>
            <p:spPr>
              <a:xfrm>
                <a:off x="265113" y="993775"/>
                <a:ext cx="6119812" cy="415925"/>
              </a:xfrm>
              <a:prstGeom prst="roundRect">
                <a:avLst/>
              </a:prstGeom>
              <a:solidFill>
                <a:schemeClr val="accent3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ko-KR" altLang="en-US" sz="20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      </a:t>
                </a:r>
                <a:r>
                  <a:rPr lang="ko-KR" altLang="en-US" sz="2000" dirty="0" err="1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건강강좌시</a:t>
                </a:r>
                <a:r>
                  <a:rPr lang="ko-KR" altLang="en-US" sz="20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 건강검진 홍보</a:t>
                </a:r>
                <a:endParaRPr lang="ko-KR" altLang="en-US" sz="2000" dirty="0">
                  <a:solidFill>
                    <a:srgbClr val="B99BC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6" name="TextBox 5"/>
              <p:cNvSpPr txBox="1"/>
              <p:nvPr/>
            </p:nvSpPr>
            <p:spPr>
              <a:xfrm>
                <a:off x="428596" y="1495946"/>
                <a:ext cx="8501122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여성단체</a:t>
                </a:r>
                <a:r>
                  <a:rPr lang="en-US" altLang="ko-KR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, </a:t>
                </a: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사업장 복지관 등 </a:t>
                </a:r>
                <a:r>
                  <a:rPr lang="en-US" altLang="ko-KR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40</a:t>
                </a:r>
                <a:r>
                  <a:rPr lang="ko-KR" altLang="en-US" sz="2400" b="1" spc="50" dirty="0" err="1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개시설</a:t>
                </a: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 </a:t>
                </a:r>
                <a:r>
                  <a:rPr lang="en-US" altLang="ko-KR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140</a:t>
                </a: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강좌 </a:t>
                </a:r>
                <a:r>
                  <a:rPr lang="en-US" altLang="ko-KR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15,000</a:t>
                </a: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명 </a:t>
                </a:r>
                <a:endParaRPr lang="ko-KR" altLang="en-US" sz="2400" b="1" spc="50" dirty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endParaRPr>
              </a:p>
            </p:txBody>
          </p:sp>
          <p:sp>
            <p:nvSpPr>
              <p:cNvPr id="18439" name="WordArt 49"/>
              <p:cNvSpPr>
                <a:spLocks noChangeArrowheads="1" noChangeShapeType="1" noTextEdit="1"/>
              </p:cNvSpPr>
              <p:nvPr/>
            </p:nvSpPr>
            <p:spPr bwMode="auto">
              <a:xfrm>
                <a:off x="598488" y="2305050"/>
                <a:ext cx="304800" cy="30638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ko-KR" altLang="en-US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FFFFFF"/>
                    </a:solidFill>
                    <a:latin typeface="HY헤드라인M"/>
                    <a:ea typeface="HY헤드라인M"/>
                  </a:rPr>
                  <a:t>배</a:t>
                </a:r>
              </a:p>
            </p:txBody>
          </p:sp>
          <p:sp>
            <p:nvSpPr>
              <p:cNvPr id="18440" name="Text Box 51"/>
              <p:cNvSpPr txBox="1">
                <a:spLocks noChangeArrowheads="1"/>
              </p:cNvSpPr>
              <p:nvPr/>
            </p:nvSpPr>
            <p:spPr bwMode="auto">
              <a:xfrm>
                <a:off x="906463" y="2246313"/>
                <a:ext cx="6152646" cy="477054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ko-KR" altLang="en-US" sz="2500" b="1" dirty="0" smtClean="0">
                    <a:solidFill>
                      <a:srgbClr val="0066FF"/>
                    </a:solidFill>
                  </a:rPr>
                  <a:t>부산지역본부 특화사업활용 건강검진 홍보</a:t>
                </a:r>
                <a:endParaRPr lang="ko-KR" altLang="en-US" sz="2500" b="1" dirty="0">
                  <a:solidFill>
                    <a:srgbClr val="0066FF"/>
                  </a:solidFill>
                </a:endParaRPr>
              </a:p>
            </p:txBody>
          </p:sp>
          <p:pic>
            <p:nvPicPr>
              <p:cNvPr id="18441" name="그림 45" descr="개체_168.png"/>
              <p:cNvPicPr>
                <a:picLocks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80988" y="2216150"/>
                <a:ext cx="576262" cy="5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8454" name="그림 24" descr="개체_121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09575" y="1031875"/>
                <a:ext cx="230188" cy="334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7" name="그룹 49"/>
            <p:cNvGrpSpPr/>
            <p:nvPr/>
          </p:nvGrpSpPr>
          <p:grpSpPr>
            <a:xfrm>
              <a:off x="827088" y="2787650"/>
              <a:ext cx="7602564" cy="507831"/>
              <a:chOff x="827088" y="2787650"/>
              <a:chExt cx="7602564" cy="507831"/>
            </a:xfrm>
          </p:grpSpPr>
          <p:sp>
            <p:nvSpPr>
              <p:cNvPr id="51" name="TextBox 49"/>
              <p:cNvSpPr txBox="1">
                <a:spLocks noChangeArrowheads="1"/>
              </p:cNvSpPr>
              <p:nvPr/>
            </p:nvSpPr>
            <p:spPr bwMode="auto">
              <a:xfrm>
                <a:off x="827088" y="2787650"/>
                <a:ext cx="7602564" cy="5078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800" dirty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▶ </a:t>
                </a:r>
                <a:r>
                  <a:rPr lang="en-US" altLang="ko-KR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2014.3</a:t>
                </a:r>
                <a:r>
                  <a:rPr lang="ko-KR" altLang="en-US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월</a:t>
                </a:r>
                <a:r>
                  <a:rPr lang="en-US" altLang="ko-KR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~11</a:t>
                </a:r>
                <a:r>
                  <a:rPr lang="ko-KR" altLang="en-US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월 기관신청을 받아 실시</a:t>
                </a:r>
                <a:endParaRPr lang="ko-KR" altLang="en-US" sz="1800" dirty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52" name="Line 18"/>
              <p:cNvSpPr>
                <a:spLocks noChangeShapeType="1"/>
              </p:cNvSpPr>
              <p:nvPr/>
            </p:nvSpPr>
            <p:spPr bwMode="auto">
              <a:xfrm>
                <a:off x="973138" y="2803525"/>
                <a:ext cx="7199312" cy="0"/>
              </a:xfrm>
              <a:prstGeom prst="line">
                <a:avLst/>
              </a:prstGeom>
              <a:ln>
                <a:solidFill>
                  <a:schemeClr val="dk1">
                    <a:shade val="95000"/>
                    <a:satMod val="105000"/>
                    <a:alpha val="38000"/>
                  </a:schemeClr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ko-KR" altLang="en-US">
                  <a:ln>
                    <a:solidFill>
                      <a:prstClr val="white">
                        <a:lumMod val="50000"/>
                      </a:prstClr>
                    </a:solidFill>
                  </a:ln>
                  <a:solidFill>
                    <a:prstClr val="black"/>
                  </a:solidFill>
                </a:endParaRPr>
              </a:p>
            </p:txBody>
          </p:sp>
          <p:sp>
            <p:nvSpPr>
              <p:cNvPr id="53" name="Line 18"/>
              <p:cNvSpPr>
                <a:spLocks noChangeShapeType="1"/>
              </p:cNvSpPr>
              <p:nvPr/>
            </p:nvSpPr>
            <p:spPr bwMode="auto">
              <a:xfrm>
                <a:off x="973138" y="3260725"/>
                <a:ext cx="7199312" cy="0"/>
              </a:xfrm>
              <a:prstGeom prst="line">
                <a:avLst/>
              </a:prstGeom>
              <a:ln>
                <a:solidFill>
                  <a:schemeClr val="dk1">
                    <a:shade val="95000"/>
                    <a:satMod val="105000"/>
                    <a:alpha val="38000"/>
                  </a:schemeClr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ko-KR" altLang="en-US">
                  <a:ln>
                    <a:solidFill>
                      <a:prstClr val="white">
                        <a:lumMod val="50000"/>
                      </a:prstClr>
                    </a:solidFill>
                  </a:ln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8" name="그룹 59"/>
          <p:cNvGrpSpPr/>
          <p:nvPr/>
        </p:nvGrpSpPr>
        <p:grpSpPr>
          <a:xfrm>
            <a:off x="285720" y="3681414"/>
            <a:ext cx="8749660" cy="2266950"/>
            <a:chOff x="265113" y="993775"/>
            <a:chExt cx="8749660" cy="2266950"/>
          </a:xfrm>
        </p:grpSpPr>
        <p:grpSp>
          <p:nvGrpSpPr>
            <p:cNvPr id="9" name="그룹 25"/>
            <p:cNvGrpSpPr/>
            <p:nvPr/>
          </p:nvGrpSpPr>
          <p:grpSpPr>
            <a:xfrm>
              <a:off x="265113" y="993775"/>
              <a:ext cx="8749660" cy="1798638"/>
              <a:chOff x="265113" y="993775"/>
              <a:chExt cx="8749660" cy="1798638"/>
            </a:xfrm>
          </p:grpSpPr>
          <p:sp>
            <p:nvSpPr>
              <p:cNvPr id="66" name="모서리가 둥근 직사각형 65"/>
              <p:cNvSpPr/>
              <p:nvPr/>
            </p:nvSpPr>
            <p:spPr>
              <a:xfrm>
                <a:off x="357188" y="1195388"/>
                <a:ext cx="8462962" cy="857250"/>
              </a:xfrm>
              <a:prstGeom prst="roundRect">
                <a:avLst>
                  <a:gd name="adj" fmla="val 2631"/>
                </a:avLst>
              </a:prstGeom>
              <a:noFill/>
              <a:ln>
                <a:solidFill>
                  <a:srgbClr val="5E772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67" name="모서리가 둥근 직사각형 2"/>
              <p:cNvSpPr/>
              <p:nvPr/>
            </p:nvSpPr>
            <p:spPr>
              <a:xfrm>
                <a:off x="265113" y="993775"/>
                <a:ext cx="6119812" cy="415925"/>
              </a:xfrm>
              <a:prstGeom prst="roundRect">
                <a:avLst/>
              </a:prstGeom>
              <a:solidFill>
                <a:srgbClr val="5E772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defRPr/>
                </a:pPr>
                <a:r>
                  <a:rPr lang="ko-KR" altLang="en-US" sz="2000" dirty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      </a:t>
                </a:r>
                <a:r>
                  <a:rPr lang="en-US" altLang="ko-KR" sz="20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SP</a:t>
                </a:r>
                <a:r>
                  <a:rPr lang="ko-KR" altLang="en-US" sz="2000" dirty="0" smtClean="0">
                    <a:solidFill>
                      <a:prstClr val="white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HY헤드라인M" pitchFamily="18" charset="-127"/>
                    <a:ea typeface="HY헤드라인M" pitchFamily="18" charset="-127"/>
                  </a:rPr>
                  <a:t>매체 홍보 </a:t>
                </a:r>
                <a:endParaRPr lang="ko-KR" altLang="en-US" sz="2000" dirty="0">
                  <a:solidFill>
                    <a:srgbClr val="B99BC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endParaRPr>
              </a:p>
            </p:txBody>
          </p:sp>
          <p:sp>
            <p:nvSpPr>
              <p:cNvPr id="68" name="TextBox 67"/>
              <p:cNvSpPr txBox="1"/>
              <p:nvPr/>
            </p:nvSpPr>
            <p:spPr>
              <a:xfrm>
                <a:off x="785786" y="1495946"/>
                <a:ext cx="7746654" cy="461665"/>
              </a:xfrm>
              <a:prstGeom prst="rect">
                <a:avLst/>
              </a:prstGeom>
              <a:noFill/>
            </p:spPr>
            <p:txBody>
              <a:bodyPr>
                <a:spAutoFit/>
                <a:scene3d>
                  <a:camera prst="orthographicFront"/>
                  <a:lightRig rig="soft" dir="tl">
                    <a:rot lat="0" lon="0" rev="0"/>
                  </a:lightRig>
                </a:scene3d>
                <a:sp3d contourW="25400" prstMaterial="matte">
                  <a:bevelT w="25400" h="55880" prst="artDeco"/>
                  <a:contourClr>
                    <a:schemeClr val="accent2">
                      <a:tint val="20000"/>
                    </a:schemeClr>
                  </a:contourClr>
                </a:sp3d>
              </a:bodyPr>
              <a:lstStyle/>
              <a:p>
                <a:pPr>
                  <a:defRPr/>
                </a:pP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공단</a:t>
                </a:r>
                <a:r>
                  <a:rPr lang="en-US" altLang="ko-KR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. </a:t>
                </a: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시</a:t>
                </a:r>
                <a:r>
                  <a:rPr lang="en-US" altLang="ko-KR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(</a:t>
                </a: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도</a:t>
                </a:r>
                <a:r>
                  <a:rPr lang="en-US" altLang="ko-KR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),</a:t>
                </a:r>
                <a:r>
                  <a:rPr lang="ko-KR" altLang="en-US" sz="2400" b="1" spc="50" dirty="0" err="1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암센터</a:t>
                </a: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 공동명의로 신뢰성과 </a:t>
                </a:r>
                <a:r>
                  <a:rPr lang="ko-KR" altLang="en-US" sz="2400" b="1" spc="50" dirty="0" err="1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접근성</a:t>
                </a:r>
                <a:r>
                  <a:rPr lang="ko-KR" altLang="en-US" sz="2400" b="1" spc="50" dirty="0" smtClean="0">
                    <a:ln w="11430"/>
                    <a:gradFill>
                      <a:gsLst>
                        <a:gs pos="25000">
                          <a:srgbClr val="C0504D">
                            <a:satMod val="155000"/>
                          </a:srgbClr>
                        </a:gs>
                        <a:gs pos="100000">
                          <a:srgbClr val="C0504D">
                            <a:shade val="45000"/>
                            <a:satMod val="165000"/>
                          </a:srgbClr>
                        </a:gs>
                      </a:gsLst>
                      <a:lin ang="5400000"/>
                    </a:gradFill>
                    <a:effectLst>
                      <a:outerShdw blurRad="76200" dist="50800" dir="5400000" algn="tl" rotWithShape="0">
                        <a:srgbClr val="000000">
                          <a:alpha val="65000"/>
                        </a:srgbClr>
                      </a:outerShdw>
                    </a:effectLst>
                    <a:latin typeface="HY울릉도B" pitchFamily="18" charset="-127"/>
                    <a:ea typeface="HY울릉도B" pitchFamily="18" charset="-127"/>
                  </a:rPr>
                  <a:t> 강화</a:t>
                </a:r>
                <a:endParaRPr lang="ko-KR" altLang="en-US" sz="2400" b="1" spc="50" dirty="0">
                  <a:ln w="11430"/>
                  <a:gradFill>
                    <a:gsLst>
                      <a:gs pos="25000">
                        <a:srgbClr val="C0504D">
                          <a:satMod val="155000"/>
                        </a:srgbClr>
                      </a:gs>
                      <a:gs pos="100000">
                        <a:srgbClr val="C0504D">
                          <a:shade val="45000"/>
                          <a:satMod val="165000"/>
                        </a:srgbClr>
                      </a:gs>
                    </a:gsLst>
                    <a:lin ang="5400000"/>
                  </a:gradFill>
                  <a:effectLst>
                    <a:outerShdw blurRad="76200" dist="50800" dir="5400000" algn="tl" rotWithShape="0">
                      <a:srgbClr val="000000">
                        <a:alpha val="65000"/>
                      </a:srgbClr>
                    </a:outerShdw>
                  </a:effectLst>
                  <a:latin typeface="HY울릉도B" pitchFamily="18" charset="-127"/>
                  <a:ea typeface="HY울릉도B" pitchFamily="18" charset="-127"/>
                </a:endParaRPr>
              </a:p>
            </p:txBody>
          </p:sp>
          <p:sp>
            <p:nvSpPr>
              <p:cNvPr id="69" name="WordArt 49"/>
              <p:cNvSpPr>
                <a:spLocks noChangeArrowheads="1" noChangeShapeType="1" noTextEdit="1"/>
              </p:cNvSpPr>
              <p:nvPr/>
            </p:nvSpPr>
            <p:spPr bwMode="auto">
              <a:xfrm>
                <a:off x="598488" y="2305050"/>
                <a:ext cx="304800" cy="306388"/>
              </a:xfrm>
              <a:prstGeom prst="rect">
                <a:avLst/>
              </a:prstGeom>
            </p:spPr>
            <p:txBody>
              <a:bodyPr wrap="none" fromWordArt="1">
                <a:prstTxWarp prst="textPlain">
                  <a:avLst>
                    <a:gd name="adj" fmla="val 50000"/>
                  </a:avLst>
                </a:prstTxWarp>
              </a:bodyPr>
              <a:lstStyle/>
              <a:p>
                <a:pPr algn="ctr"/>
                <a:r>
                  <a:rPr lang="ko-KR" altLang="en-US" sz="3600" kern="10">
                    <a:ln w="9525">
                      <a:noFill/>
                      <a:round/>
                      <a:headEnd/>
                      <a:tailEnd/>
                    </a:ln>
                    <a:solidFill>
                      <a:srgbClr val="FFFFFF"/>
                    </a:solidFill>
                    <a:latin typeface="HY헤드라인M"/>
                    <a:ea typeface="HY헤드라인M"/>
                  </a:rPr>
                  <a:t>배</a:t>
                </a:r>
              </a:p>
            </p:txBody>
          </p:sp>
          <p:sp>
            <p:nvSpPr>
              <p:cNvPr id="70" name="Text Box 51"/>
              <p:cNvSpPr txBox="1">
                <a:spLocks noChangeArrowheads="1"/>
              </p:cNvSpPr>
              <p:nvPr/>
            </p:nvSpPr>
            <p:spPr bwMode="auto">
              <a:xfrm>
                <a:off x="906463" y="2246313"/>
                <a:ext cx="8108310" cy="461665"/>
              </a:xfrm>
              <a:prstGeom prst="rect">
                <a:avLst/>
              </a:prstGeom>
              <a:noFill/>
              <a:ln w="19050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ko-KR" altLang="en-US" sz="2400" b="1" dirty="0" err="1" smtClean="0">
                    <a:solidFill>
                      <a:srgbClr val="0066FF"/>
                    </a:solidFill>
                  </a:rPr>
                  <a:t>대형마트</a:t>
                </a:r>
                <a:r>
                  <a:rPr lang="en-US" altLang="ko-KR" sz="2400" b="1" dirty="0" smtClean="0">
                    <a:solidFill>
                      <a:srgbClr val="0066FF"/>
                    </a:solidFill>
                  </a:rPr>
                  <a:t>, </a:t>
                </a:r>
                <a:r>
                  <a:rPr lang="ko-KR" altLang="en-US" sz="2400" b="1" dirty="0" smtClean="0">
                    <a:solidFill>
                      <a:srgbClr val="0066FF"/>
                    </a:solidFill>
                  </a:rPr>
                  <a:t>지하철</a:t>
                </a:r>
                <a:r>
                  <a:rPr lang="en-US" altLang="ko-KR" sz="2400" b="1" dirty="0" smtClean="0">
                    <a:solidFill>
                      <a:srgbClr val="0066FF"/>
                    </a:solidFill>
                  </a:rPr>
                  <a:t>, </a:t>
                </a:r>
                <a:r>
                  <a:rPr lang="ko-KR" altLang="en-US" sz="2400" b="1" dirty="0" smtClean="0">
                    <a:solidFill>
                      <a:srgbClr val="0066FF"/>
                    </a:solidFill>
                  </a:rPr>
                  <a:t>버스</a:t>
                </a:r>
                <a:r>
                  <a:rPr lang="en-US" altLang="ko-KR" sz="2400" b="1" dirty="0" smtClean="0">
                    <a:solidFill>
                      <a:srgbClr val="0066FF"/>
                    </a:solidFill>
                  </a:rPr>
                  <a:t>, </a:t>
                </a:r>
                <a:r>
                  <a:rPr lang="ko-KR" altLang="en-US" sz="2400" b="1" dirty="0" smtClean="0">
                    <a:solidFill>
                      <a:srgbClr val="0066FF"/>
                    </a:solidFill>
                  </a:rPr>
                  <a:t>라디오</a:t>
                </a:r>
                <a:r>
                  <a:rPr lang="en-US" altLang="ko-KR" sz="2400" b="1" dirty="0" smtClean="0">
                    <a:solidFill>
                      <a:srgbClr val="0066FF"/>
                    </a:solidFill>
                  </a:rPr>
                  <a:t>, </a:t>
                </a:r>
                <a:r>
                  <a:rPr lang="ko-KR" altLang="en-US" sz="2400" b="1" dirty="0" smtClean="0">
                    <a:solidFill>
                      <a:srgbClr val="0066FF"/>
                    </a:solidFill>
                  </a:rPr>
                  <a:t>아파트</a:t>
                </a:r>
                <a:r>
                  <a:rPr lang="en-US" altLang="ko-KR" sz="2400" b="1" dirty="0" smtClean="0">
                    <a:solidFill>
                      <a:srgbClr val="0066FF"/>
                    </a:solidFill>
                  </a:rPr>
                  <a:t>, </a:t>
                </a:r>
                <a:r>
                  <a:rPr lang="ko-KR" altLang="en-US" sz="2400" b="1" dirty="0" smtClean="0">
                    <a:solidFill>
                      <a:srgbClr val="0066FF"/>
                    </a:solidFill>
                  </a:rPr>
                  <a:t>사업장</a:t>
                </a:r>
                <a:r>
                  <a:rPr lang="en-US" altLang="ko-KR" sz="2400" b="1" dirty="0" smtClean="0">
                    <a:solidFill>
                      <a:srgbClr val="0066FF"/>
                    </a:solidFill>
                  </a:rPr>
                  <a:t>, </a:t>
                </a:r>
                <a:r>
                  <a:rPr lang="ko-KR" altLang="en-US" sz="2400" b="1" dirty="0" smtClean="0">
                    <a:solidFill>
                      <a:srgbClr val="0066FF"/>
                    </a:solidFill>
                  </a:rPr>
                  <a:t>현수막 등</a:t>
                </a:r>
                <a:endParaRPr lang="ko-KR" altLang="en-US" sz="2400" b="1" dirty="0">
                  <a:solidFill>
                    <a:srgbClr val="0066FF"/>
                  </a:solidFill>
                </a:endParaRPr>
              </a:p>
            </p:txBody>
          </p:sp>
          <p:pic>
            <p:nvPicPr>
              <p:cNvPr id="71" name="그림 45" descr="개체_168.png"/>
              <p:cNvPicPr>
                <a:picLocks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280988" y="2216150"/>
                <a:ext cx="576262" cy="5762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72" name="그림 24" descr="개체_121.png"/>
              <p:cNvPicPr>
                <a:picLocks noChangeAspect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409575" y="1031875"/>
                <a:ext cx="230188" cy="33496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grpSp>
          <p:nvGrpSpPr>
            <p:cNvPr id="10" name="그룹 49"/>
            <p:cNvGrpSpPr/>
            <p:nvPr/>
          </p:nvGrpSpPr>
          <p:grpSpPr>
            <a:xfrm>
              <a:off x="827088" y="2757585"/>
              <a:ext cx="8082023" cy="503140"/>
              <a:chOff x="827088" y="2757585"/>
              <a:chExt cx="8082023" cy="503140"/>
            </a:xfrm>
          </p:grpSpPr>
          <p:sp>
            <p:nvSpPr>
              <p:cNvPr id="63" name="TextBox 49"/>
              <p:cNvSpPr txBox="1">
                <a:spLocks noChangeArrowheads="1"/>
              </p:cNvSpPr>
              <p:nvPr/>
            </p:nvSpPr>
            <p:spPr bwMode="auto">
              <a:xfrm>
                <a:off x="827088" y="2787650"/>
                <a:ext cx="7602564" cy="4675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ko-KR" altLang="en-US" sz="1800" dirty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▶ </a:t>
                </a:r>
                <a:r>
                  <a:rPr lang="ko-KR" altLang="en-US" sz="1800" dirty="0" smtClean="0">
                    <a:solidFill>
                      <a:prstClr val="black"/>
                    </a:solidFill>
                    <a:latin typeface="휴먼모음T" pitchFamily="18" charset="-127"/>
                    <a:ea typeface="휴먼모음T" pitchFamily="18" charset="-127"/>
                  </a:rPr>
                  <a:t>홍보시안을 동일하게 활용하여 시각화 및 다빈도 노출로 인한 홍보 극대화</a:t>
                </a:r>
                <a:endParaRPr lang="ko-KR" altLang="en-US" sz="1800" dirty="0">
                  <a:solidFill>
                    <a:prstClr val="black"/>
                  </a:solidFill>
                  <a:latin typeface="휴먼모음T" pitchFamily="18" charset="-127"/>
                  <a:ea typeface="휴먼모음T" pitchFamily="18" charset="-127"/>
                </a:endParaRPr>
              </a:p>
            </p:txBody>
          </p:sp>
          <p:sp>
            <p:nvSpPr>
              <p:cNvPr id="64" name="Line 18"/>
              <p:cNvSpPr>
                <a:spLocks noChangeShapeType="1"/>
              </p:cNvSpPr>
              <p:nvPr/>
            </p:nvSpPr>
            <p:spPr bwMode="auto">
              <a:xfrm>
                <a:off x="908055" y="2757585"/>
                <a:ext cx="8001056" cy="0"/>
              </a:xfrm>
              <a:prstGeom prst="line">
                <a:avLst/>
              </a:prstGeom>
              <a:ln>
                <a:solidFill>
                  <a:schemeClr val="dk1">
                    <a:shade val="95000"/>
                    <a:satMod val="105000"/>
                    <a:alpha val="38000"/>
                  </a:schemeClr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ko-KR" altLang="en-US">
                  <a:ln>
                    <a:solidFill>
                      <a:prstClr val="white">
                        <a:lumMod val="50000"/>
                      </a:prstClr>
                    </a:solidFill>
                  </a:ln>
                  <a:solidFill>
                    <a:prstClr val="black"/>
                  </a:solidFill>
                </a:endParaRPr>
              </a:p>
            </p:txBody>
          </p:sp>
          <p:sp>
            <p:nvSpPr>
              <p:cNvPr id="65" name="Line 18"/>
              <p:cNvSpPr>
                <a:spLocks noChangeShapeType="1"/>
              </p:cNvSpPr>
              <p:nvPr/>
            </p:nvSpPr>
            <p:spPr bwMode="auto">
              <a:xfrm>
                <a:off x="973138" y="3260725"/>
                <a:ext cx="7199312" cy="0"/>
              </a:xfrm>
              <a:prstGeom prst="line">
                <a:avLst/>
              </a:prstGeom>
              <a:ln>
                <a:solidFill>
                  <a:schemeClr val="dk1">
                    <a:shade val="95000"/>
                    <a:satMod val="105000"/>
                    <a:alpha val="38000"/>
                  </a:schemeClr>
                </a:solidFill>
                <a:headEnd/>
                <a:tailEnd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pPr>
                  <a:defRPr/>
                </a:pPr>
                <a:endParaRPr lang="ko-KR" altLang="en-US">
                  <a:ln>
                    <a:solidFill>
                      <a:prstClr val="white">
                        <a:lumMod val="50000"/>
                      </a:prstClr>
                    </a:solidFill>
                  </a:ln>
                  <a:solidFill>
                    <a:prstClr val="black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693674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62"/>
    </mc:Choice>
    <mc:Fallback>
      <p:transition spd="slow" advTm="462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2" name="Shape 161"/>
          <p:cNvCxnSpPr/>
          <p:nvPr/>
        </p:nvCxnSpPr>
        <p:spPr>
          <a:xfrm>
            <a:off x="3378188" y="1071546"/>
            <a:ext cx="2336820" cy="142876"/>
          </a:xfrm>
          <a:prstGeom prst="bentConnector2">
            <a:avLst/>
          </a:prstGeom>
          <a:ln w="1905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대각선 방향의 모서리가 둥근 사각형 1"/>
          <p:cNvSpPr/>
          <p:nvPr/>
        </p:nvSpPr>
        <p:spPr>
          <a:xfrm>
            <a:off x="398427" y="928670"/>
            <a:ext cx="2959127" cy="857256"/>
          </a:xfrm>
          <a:prstGeom prst="round2Diag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cxnSp>
        <p:nvCxnSpPr>
          <p:cNvPr id="5" name="직선 연결선 4"/>
          <p:cNvCxnSpPr/>
          <p:nvPr/>
        </p:nvCxnSpPr>
        <p:spPr>
          <a:xfrm>
            <a:off x="714348" y="1357298"/>
            <a:ext cx="1727200" cy="0"/>
          </a:xfrm>
          <a:prstGeom prst="line">
            <a:avLst/>
          </a:prstGeom>
          <a:ln w="12700">
            <a:solidFill>
              <a:srgbClr val="C00000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49" name="Text Box 13"/>
          <p:cNvSpPr txBox="1">
            <a:spLocks noChangeArrowheads="1"/>
          </p:cNvSpPr>
          <p:nvPr/>
        </p:nvSpPr>
        <p:spPr bwMode="auto">
          <a:xfrm>
            <a:off x="642910" y="1000108"/>
            <a:ext cx="1261884" cy="33855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ko-KR" altLang="en-US" sz="1600" b="1" dirty="0" smtClean="0">
                <a:solidFill>
                  <a:srgbClr val="C0504D"/>
                </a:solidFill>
                <a:latin typeface="HY헤드라인M" pitchFamily="18" charset="-127"/>
                <a:ea typeface="HY헤드라인M" pitchFamily="18" charset="-127"/>
              </a:rPr>
              <a:t>주민밀착형 </a:t>
            </a:r>
            <a:endParaRPr lang="en-US" altLang="ko-KR" sz="1600" b="1" dirty="0">
              <a:solidFill>
                <a:srgbClr val="C050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9250" name="Text Box 13"/>
          <p:cNvSpPr txBox="1">
            <a:spLocks noChangeArrowheads="1"/>
          </p:cNvSpPr>
          <p:nvPr/>
        </p:nvSpPr>
        <p:spPr bwMode="auto">
          <a:xfrm>
            <a:off x="642910" y="1324261"/>
            <a:ext cx="1830950" cy="46166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>
            <a:prstShdw prst="shdw13" dist="53882" dir="13500000">
              <a:schemeClr val="bg2">
                <a:alpha val="50000"/>
              </a:schemeClr>
            </a:prstShdw>
          </a:effectLst>
        </p:spPr>
        <p:txBody>
          <a:bodyPr wrap="none">
            <a:spAutoFit/>
          </a:bodyPr>
          <a:lstStyle/>
          <a:p>
            <a:r>
              <a:rPr lang="en-US" altLang="ko-KR" sz="2400" b="1" dirty="0" smtClean="0">
                <a:solidFill>
                  <a:srgbClr val="C0504D"/>
                </a:solidFill>
                <a:latin typeface="HY헤드라인M" pitchFamily="18" charset="-127"/>
                <a:ea typeface="HY헤드라인M" pitchFamily="18" charset="-127"/>
              </a:rPr>
              <a:t>SP</a:t>
            </a:r>
            <a:r>
              <a:rPr lang="ko-KR" altLang="en-US" sz="2400" b="1" dirty="0" smtClean="0">
                <a:solidFill>
                  <a:srgbClr val="C0504D"/>
                </a:solidFill>
                <a:latin typeface="HY헤드라인M" pitchFamily="18" charset="-127"/>
                <a:ea typeface="HY헤드라인M" pitchFamily="18" charset="-127"/>
              </a:rPr>
              <a:t>매체 홍보</a:t>
            </a:r>
            <a:endParaRPr lang="en-US" altLang="ko-KR" sz="2400" b="1" dirty="0">
              <a:solidFill>
                <a:srgbClr val="C0504D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06" name="Oval 91"/>
          <p:cNvSpPr>
            <a:spLocks noChangeArrowheads="1"/>
          </p:cNvSpPr>
          <p:nvPr/>
        </p:nvSpPr>
        <p:spPr bwMode="auto">
          <a:xfrm>
            <a:off x="357158" y="1857364"/>
            <a:ext cx="1143008" cy="1071571"/>
          </a:xfrm>
          <a:prstGeom prst="ellipse">
            <a:avLst/>
          </a:prstGeom>
          <a:solidFill>
            <a:srgbClr val="C0504D"/>
          </a:solidFill>
          <a:ln w="19050">
            <a:solidFill>
              <a:srgbClr val="FFFFFF"/>
            </a:solidFill>
            <a:round/>
            <a:headEnd/>
            <a:tailEnd/>
          </a:ln>
        </p:spPr>
        <p:txBody>
          <a:bodyPr wrap="none" anchor="t" anchorCtr="0"/>
          <a:lstStyle/>
          <a:p>
            <a:pPr algn="ctr" eaLnBrk="0" latinLnBrk="0" hangingPunct="0"/>
            <a:r>
              <a:rPr kumimoji="0" lang="ko-KR" altLang="en-US" sz="1600" dirty="0" err="1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대형마트</a:t>
            </a:r>
            <a:endParaRPr kumimoji="0" lang="en-US" altLang="ko-KR" sz="16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6" name="Oval 91"/>
          <p:cNvSpPr>
            <a:spLocks noChangeArrowheads="1"/>
          </p:cNvSpPr>
          <p:nvPr/>
        </p:nvSpPr>
        <p:spPr bwMode="auto">
          <a:xfrm>
            <a:off x="357158" y="2500305"/>
            <a:ext cx="1143008" cy="1071571"/>
          </a:xfrm>
          <a:prstGeom prst="ellipse">
            <a:avLst/>
          </a:prstGeom>
          <a:solidFill>
            <a:srgbClr val="C0504D"/>
          </a:solidFill>
          <a:ln w="19050">
            <a:solidFill>
              <a:srgbClr val="FFFFFF"/>
            </a:solidFill>
            <a:round/>
            <a:headEnd/>
            <a:tailEnd/>
          </a:ln>
        </p:spPr>
        <p:txBody>
          <a:bodyPr wrap="none" anchor="t" anchorCtr="0"/>
          <a:lstStyle/>
          <a:p>
            <a:pPr algn="ctr" eaLnBrk="0" latinLnBrk="0" hangingPunct="0"/>
            <a:r>
              <a:rPr kumimoji="0" lang="ko-KR" altLang="en-US" sz="16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지하철</a:t>
            </a:r>
            <a:endParaRPr kumimoji="0" lang="en-US" altLang="ko-KR" sz="16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28" name="Oval 91"/>
          <p:cNvSpPr>
            <a:spLocks noChangeArrowheads="1"/>
          </p:cNvSpPr>
          <p:nvPr/>
        </p:nvSpPr>
        <p:spPr bwMode="auto">
          <a:xfrm>
            <a:off x="357158" y="3071809"/>
            <a:ext cx="1143008" cy="1071571"/>
          </a:xfrm>
          <a:prstGeom prst="ellipse">
            <a:avLst/>
          </a:prstGeom>
          <a:solidFill>
            <a:srgbClr val="C0504D"/>
          </a:solidFill>
          <a:ln w="19050">
            <a:solidFill>
              <a:srgbClr val="FFFFFF"/>
            </a:solidFill>
            <a:round/>
            <a:headEnd/>
            <a:tailEnd/>
          </a:ln>
        </p:spPr>
        <p:txBody>
          <a:bodyPr wrap="none" anchor="t" anchorCtr="0"/>
          <a:lstStyle/>
          <a:p>
            <a:pPr algn="ctr" eaLnBrk="0" latinLnBrk="0" hangingPunct="0"/>
            <a:r>
              <a:rPr lang="ko-KR" altLang="en-US" sz="16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시내버</a:t>
            </a:r>
            <a:r>
              <a:rPr lang="ko-KR" altLang="en-US" sz="1600" dirty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스</a:t>
            </a:r>
            <a:endParaRPr kumimoji="0" lang="en-US" altLang="ko-KR" sz="16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0" name="Oval 91"/>
          <p:cNvSpPr>
            <a:spLocks noChangeArrowheads="1"/>
          </p:cNvSpPr>
          <p:nvPr/>
        </p:nvSpPr>
        <p:spPr bwMode="auto">
          <a:xfrm>
            <a:off x="357158" y="3714751"/>
            <a:ext cx="1143008" cy="1071571"/>
          </a:xfrm>
          <a:prstGeom prst="ellipse">
            <a:avLst/>
          </a:prstGeom>
          <a:solidFill>
            <a:srgbClr val="C0504D"/>
          </a:solidFill>
          <a:ln w="19050">
            <a:solidFill>
              <a:srgbClr val="FFFFFF"/>
            </a:solidFill>
            <a:round/>
            <a:headEnd/>
            <a:tailEnd/>
          </a:ln>
        </p:spPr>
        <p:txBody>
          <a:bodyPr wrap="none" anchor="t" anchorCtr="0"/>
          <a:lstStyle/>
          <a:p>
            <a:pPr algn="ctr" eaLnBrk="0" latinLnBrk="0" hangingPunct="0"/>
            <a:r>
              <a:rPr lang="ko-KR" altLang="en-US" sz="16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라디오</a:t>
            </a:r>
            <a:endParaRPr kumimoji="0" lang="en-US" altLang="ko-KR" sz="16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2" name="Oval 91"/>
          <p:cNvSpPr>
            <a:spLocks noChangeArrowheads="1"/>
          </p:cNvSpPr>
          <p:nvPr/>
        </p:nvSpPr>
        <p:spPr bwMode="auto">
          <a:xfrm>
            <a:off x="357158" y="4286255"/>
            <a:ext cx="1143008" cy="1071571"/>
          </a:xfrm>
          <a:prstGeom prst="ellipse">
            <a:avLst/>
          </a:prstGeom>
          <a:solidFill>
            <a:srgbClr val="C0504D"/>
          </a:solidFill>
          <a:ln w="19050">
            <a:solidFill>
              <a:srgbClr val="FFFFFF"/>
            </a:solidFill>
            <a:round/>
            <a:headEnd/>
            <a:tailEnd/>
          </a:ln>
        </p:spPr>
        <p:txBody>
          <a:bodyPr wrap="none" anchor="t" anchorCtr="0"/>
          <a:lstStyle/>
          <a:p>
            <a:pPr algn="ctr" eaLnBrk="0" latinLnBrk="0" hangingPunct="0"/>
            <a:r>
              <a:rPr kumimoji="0" lang="ko-KR" altLang="en-US" sz="16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아파트</a:t>
            </a:r>
            <a:endParaRPr kumimoji="0" lang="en-US" altLang="ko-KR" sz="16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4" name="Oval 91"/>
          <p:cNvSpPr>
            <a:spLocks noChangeArrowheads="1"/>
          </p:cNvSpPr>
          <p:nvPr/>
        </p:nvSpPr>
        <p:spPr bwMode="auto">
          <a:xfrm>
            <a:off x="357158" y="5000635"/>
            <a:ext cx="1143008" cy="1071571"/>
          </a:xfrm>
          <a:prstGeom prst="ellipse">
            <a:avLst/>
          </a:prstGeom>
          <a:solidFill>
            <a:srgbClr val="C0504D"/>
          </a:solidFill>
          <a:ln w="19050">
            <a:solidFill>
              <a:srgbClr val="FFFFFF"/>
            </a:solidFill>
            <a:round/>
            <a:headEnd/>
            <a:tailEnd/>
          </a:ln>
        </p:spPr>
        <p:txBody>
          <a:bodyPr wrap="none" anchor="t" anchorCtr="0"/>
          <a:lstStyle/>
          <a:p>
            <a:pPr algn="ctr" eaLnBrk="0" latinLnBrk="0" hangingPunct="0"/>
            <a:r>
              <a:rPr kumimoji="0" lang="ko-KR" altLang="en-US" sz="16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사업장</a:t>
            </a:r>
            <a:endParaRPr kumimoji="0" lang="en-US" altLang="ko-KR" sz="16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136" name="Oval 91"/>
          <p:cNvSpPr>
            <a:spLocks noChangeArrowheads="1"/>
          </p:cNvSpPr>
          <p:nvPr/>
        </p:nvSpPr>
        <p:spPr bwMode="auto">
          <a:xfrm>
            <a:off x="357158" y="5643577"/>
            <a:ext cx="1143008" cy="1071571"/>
          </a:xfrm>
          <a:prstGeom prst="ellipse">
            <a:avLst/>
          </a:prstGeom>
          <a:solidFill>
            <a:srgbClr val="C0504D"/>
          </a:solidFill>
          <a:ln w="19050">
            <a:solidFill>
              <a:srgbClr val="FFFFFF"/>
            </a:solidFill>
            <a:round/>
            <a:headEnd/>
            <a:tailEnd/>
          </a:ln>
        </p:spPr>
        <p:txBody>
          <a:bodyPr wrap="none" anchor="ctr"/>
          <a:lstStyle/>
          <a:p>
            <a:pPr algn="ctr" eaLnBrk="0" latinLnBrk="0" hangingPunct="0"/>
            <a:r>
              <a:rPr kumimoji="0" lang="ko-KR" altLang="en-US" sz="1600" dirty="0" smtClean="0">
                <a:solidFill>
                  <a:prstClr val="white"/>
                </a:solidFill>
                <a:latin typeface="HY견고딕" pitchFamily="18" charset="-127"/>
                <a:ea typeface="HY견고딕" pitchFamily="18" charset="-127"/>
              </a:rPr>
              <a:t>현수막</a:t>
            </a:r>
            <a:endParaRPr kumimoji="0" lang="en-US" altLang="ko-KR" sz="1600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pSp>
        <p:nvGrpSpPr>
          <p:cNvPr id="3" name="그룹 118"/>
          <p:cNvGrpSpPr/>
          <p:nvPr/>
        </p:nvGrpSpPr>
        <p:grpSpPr>
          <a:xfrm>
            <a:off x="1365944" y="1928802"/>
            <a:ext cx="5277758" cy="4535915"/>
            <a:chOff x="5686427" y="1882942"/>
            <a:chExt cx="3186696" cy="3994527"/>
          </a:xfrm>
        </p:grpSpPr>
        <p:grpSp>
          <p:nvGrpSpPr>
            <p:cNvPr id="4" name="그룹 120"/>
            <p:cNvGrpSpPr>
              <a:grpSpLocks/>
            </p:cNvGrpSpPr>
            <p:nvPr/>
          </p:nvGrpSpPr>
          <p:grpSpPr bwMode="auto">
            <a:xfrm>
              <a:off x="5686427" y="2190852"/>
              <a:ext cx="2957513" cy="132472"/>
              <a:chOff x="5652120" y="2627660"/>
              <a:chExt cx="2957083" cy="132472"/>
            </a:xfrm>
          </p:grpSpPr>
          <p:cxnSp>
            <p:nvCxnSpPr>
              <p:cNvPr id="127" name="직선 연결선 126"/>
              <p:cNvCxnSpPr/>
              <p:nvPr/>
            </p:nvCxnSpPr>
            <p:spPr>
              <a:xfrm>
                <a:off x="5729897" y="2697220"/>
                <a:ext cx="2879306" cy="0"/>
              </a:xfrm>
              <a:prstGeom prst="line">
                <a:avLst/>
              </a:prstGeom>
              <a:ln w="12700">
                <a:solidFill>
                  <a:srgbClr val="B9CBC4"/>
                </a:solidFill>
                <a:head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타원 128"/>
              <p:cNvSpPr/>
              <p:nvPr/>
            </p:nvSpPr>
            <p:spPr>
              <a:xfrm>
                <a:off x="5652120" y="2627660"/>
                <a:ext cx="90036" cy="132472"/>
              </a:xfrm>
              <a:prstGeom prst="ellipse">
                <a:avLst/>
              </a:prstGeom>
              <a:solidFill>
                <a:srgbClr val="B9CBC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20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6" name="그룹 129"/>
            <p:cNvGrpSpPr/>
            <p:nvPr/>
          </p:nvGrpSpPr>
          <p:grpSpPr>
            <a:xfrm>
              <a:off x="5686427" y="2517359"/>
              <a:ext cx="3186695" cy="435078"/>
              <a:chOff x="5695950" y="2893603"/>
              <a:chExt cx="3186695" cy="435078"/>
            </a:xfrm>
          </p:grpSpPr>
          <p:grpSp>
            <p:nvGrpSpPr>
              <p:cNvPr id="7" name="그룹 120"/>
              <p:cNvGrpSpPr>
                <a:grpSpLocks/>
              </p:cNvGrpSpPr>
              <p:nvPr/>
            </p:nvGrpSpPr>
            <p:grpSpPr bwMode="auto">
              <a:xfrm>
                <a:off x="5695950" y="3133298"/>
                <a:ext cx="2957513" cy="132472"/>
                <a:chOff x="5652120" y="2579501"/>
                <a:chExt cx="2957083" cy="132472"/>
              </a:xfrm>
            </p:grpSpPr>
            <p:cxnSp>
              <p:nvCxnSpPr>
                <p:cNvPr id="140" name="직선 연결선 139"/>
                <p:cNvCxnSpPr/>
                <p:nvPr/>
              </p:nvCxnSpPr>
              <p:spPr>
                <a:xfrm>
                  <a:off x="5729897" y="2649061"/>
                  <a:ext cx="2879306" cy="0"/>
                </a:xfrm>
                <a:prstGeom prst="line">
                  <a:avLst/>
                </a:prstGeom>
                <a:ln w="12700">
                  <a:solidFill>
                    <a:srgbClr val="B9CBC4"/>
                  </a:solidFill>
                  <a:head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42" name="타원 141"/>
                <p:cNvSpPr/>
                <p:nvPr/>
              </p:nvSpPr>
              <p:spPr>
                <a:xfrm>
                  <a:off x="5652120" y="2579501"/>
                  <a:ext cx="90036" cy="132472"/>
                </a:xfrm>
                <a:prstGeom prst="ellipse">
                  <a:avLst/>
                </a:prstGeom>
                <a:solidFill>
                  <a:srgbClr val="B9CBC4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20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31" name="모서리가 둥근 직사각형 130"/>
              <p:cNvSpPr/>
              <p:nvPr/>
            </p:nvSpPr>
            <p:spPr>
              <a:xfrm>
                <a:off x="5953687" y="2893603"/>
                <a:ext cx="2928958" cy="435078"/>
              </a:xfrm>
              <a:prstGeom prst="roundRect">
                <a:avLst/>
              </a:prstGeom>
              <a:solidFill>
                <a:srgbClr val="8DA9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ko-KR" altLang="en-US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스크린도어</a:t>
                </a:r>
                <a:r>
                  <a:rPr lang="en-US" altLang="ko-KR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, </a:t>
                </a:r>
                <a:r>
                  <a:rPr lang="ko-KR" altLang="en-US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내부광고</a:t>
                </a:r>
                <a:r>
                  <a:rPr lang="en-US" altLang="ko-KR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…(10~11</a:t>
                </a:r>
                <a:r>
                  <a:rPr lang="ko-KR" altLang="en-US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월</a:t>
                </a:r>
                <a:r>
                  <a:rPr lang="en-US" altLang="ko-KR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)</a:t>
                </a:r>
                <a:endParaRPr lang="ko-KR" altLang="en-US" sz="2000" b="1" dirty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  <p:grpSp>
          <p:nvGrpSpPr>
            <p:cNvPr id="8" name="그룹 142"/>
            <p:cNvGrpSpPr/>
            <p:nvPr/>
          </p:nvGrpSpPr>
          <p:grpSpPr>
            <a:xfrm>
              <a:off x="5686427" y="3078260"/>
              <a:ext cx="3186695" cy="440380"/>
              <a:chOff x="5695950" y="2883000"/>
              <a:chExt cx="3186695" cy="440380"/>
            </a:xfrm>
          </p:grpSpPr>
          <p:grpSp>
            <p:nvGrpSpPr>
              <p:cNvPr id="9" name="그룹 120"/>
              <p:cNvGrpSpPr>
                <a:grpSpLocks/>
              </p:cNvGrpSpPr>
              <p:nvPr/>
            </p:nvGrpSpPr>
            <p:grpSpPr bwMode="auto">
              <a:xfrm>
                <a:off x="5695950" y="3127998"/>
                <a:ext cx="2957513" cy="132472"/>
                <a:chOff x="5652120" y="2574201"/>
                <a:chExt cx="2957083" cy="132472"/>
              </a:xfrm>
            </p:grpSpPr>
            <p:cxnSp>
              <p:nvCxnSpPr>
                <p:cNvPr id="153" name="직선 연결선 152"/>
                <p:cNvCxnSpPr/>
                <p:nvPr/>
              </p:nvCxnSpPr>
              <p:spPr>
                <a:xfrm>
                  <a:off x="5729897" y="2643761"/>
                  <a:ext cx="2879306" cy="0"/>
                </a:xfrm>
                <a:prstGeom prst="line">
                  <a:avLst/>
                </a:prstGeom>
                <a:ln w="12700">
                  <a:solidFill>
                    <a:srgbClr val="B9CBC4"/>
                  </a:solidFill>
                  <a:head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4" name="타원 153"/>
                <p:cNvSpPr/>
                <p:nvPr/>
              </p:nvSpPr>
              <p:spPr>
                <a:xfrm>
                  <a:off x="5652120" y="2574201"/>
                  <a:ext cx="90036" cy="132472"/>
                </a:xfrm>
                <a:prstGeom prst="ellipse">
                  <a:avLst/>
                </a:prstGeom>
                <a:solidFill>
                  <a:srgbClr val="B9CBC4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20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49" name="모서리가 둥근 직사각형 148"/>
              <p:cNvSpPr/>
              <p:nvPr/>
            </p:nvSpPr>
            <p:spPr>
              <a:xfrm>
                <a:off x="5953687" y="2883000"/>
                <a:ext cx="2928958" cy="440380"/>
              </a:xfrm>
              <a:prstGeom prst="roundRect">
                <a:avLst/>
              </a:prstGeom>
              <a:solidFill>
                <a:srgbClr val="A095A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ko-KR" altLang="en-US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외부</a:t>
                </a:r>
                <a:r>
                  <a:rPr lang="en-US" altLang="ko-KR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. </a:t>
                </a:r>
                <a:r>
                  <a:rPr lang="ko-KR" altLang="en-US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내부 및 음성광고</a:t>
                </a:r>
                <a:r>
                  <a:rPr lang="en-US" altLang="ko-KR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(8</a:t>
                </a:r>
                <a:r>
                  <a:rPr lang="ko-KR" altLang="en-US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월</a:t>
                </a:r>
                <a:r>
                  <a:rPr lang="en-US" altLang="ko-KR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~12</a:t>
                </a:r>
                <a:r>
                  <a:rPr lang="ko-KR" altLang="en-US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월</a:t>
                </a:r>
                <a:r>
                  <a:rPr lang="en-US" altLang="ko-KR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)</a:t>
                </a:r>
                <a:endParaRPr lang="ko-KR" altLang="en-US" sz="2000" b="1" dirty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  <p:grpSp>
          <p:nvGrpSpPr>
            <p:cNvPr id="10" name="그룹 120"/>
            <p:cNvGrpSpPr>
              <a:grpSpLocks/>
            </p:cNvGrpSpPr>
            <p:nvPr/>
          </p:nvGrpSpPr>
          <p:grpSpPr bwMode="auto">
            <a:xfrm>
              <a:off x="5686427" y="3889460"/>
              <a:ext cx="2957513" cy="132471"/>
              <a:chOff x="5652120" y="2568219"/>
              <a:chExt cx="2957083" cy="132471"/>
            </a:xfrm>
          </p:grpSpPr>
          <p:cxnSp>
            <p:nvCxnSpPr>
              <p:cNvPr id="160" name="직선 연결선 159"/>
              <p:cNvCxnSpPr/>
              <p:nvPr/>
            </p:nvCxnSpPr>
            <p:spPr>
              <a:xfrm>
                <a:off x="5729897" y="2637779"/>
                <a:ext cx="2879306" cy="0"/>
              </a:xfrm>
              <a:prstGeom prst="line">
                <a:avLst/>
              </a:prstGeom>
              <a:ln w="12700">
                <a:solidFill>
                  <a:srgbClr val="B9CBC4"/>
                </a:solidFill>
                <a:head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4" name="타원 163"/>
              <p:cNvSpPr/>
              <p:nvPr/>
            </p:nvSpPr>
            <p:spPr>
              <a:xfrm>
                <a:off x="5652120" y="2568219"/>
                <a:ext cx="90036" cy="132471"/>
              </a:xfrm>
              <a:prstGeom prst="ellipse">
                <a:avLst/>
              </a:prstGeom>
              <a:solidFill>
                <a:srgbClr val="B9CBC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2000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11" name="그룹 165"/>
            <p:cNvGrpSpPr/>
            <p:nvPr/>
          </p:nvGrpSpPr>
          <p:grpSpPr>
            <a:xfrm>
              <a:off x="5686427" y="3644463"/>
              <a:ext cx="3186695" cy="880760"/>
              <a:chOff x="5695950" y="2163319"/>
              <a:chExt cx="3186695" cy="880760"/>
            </a:xfrm>
          </p:grpSpPr>
          <p:grpSp>
            <p:nvGrpSpPr>
              <p:cNvPr id="12" name="그룹 120"/>
              <p:cNvGrpSpPr>
                <a:grpSpLocks/>
              </p:cNvGrpSpPr>
              <p:nvPr/>
            </p:nvGrpSpPr>
            <p:grpSpPr bwMode="auto">
              <a:xfrm>
                <a:off x="5695950" y="2911607"/>
                <a:ext cx="2957513" cy="132472"/>
                <a:chOff x="5652120" y="2357810"/>
                <a:chExt cx="2957083" cy="132472"/>
              </a:xfrm>
            </p:grpSpPr>
            <p:cxnSp>
              <p:nvCxnSpPr>
                <p:cNvPr id="172" name="직선 연결선 171"/>
                <p:cNvCxnSpPr/>
                <p:nvPr/>
              </p:nvCxnSpPr>
              <p:spPr>
                <a:xfrm>
                  <a:off x="5729897" y="2427370"/>
                  <a:ext cx="2879306" cy="0"/>
                </a:xfrm>
                <a:prstGeom prst="line">
                  <a:avLst/>
                </a:prstGeom>
                <a:ln w="12700">
                  <a:solidFill>
                    <a:srgbClr val="B9CBC4"/>
                  </a:solidFill>
                  <a:headEnd type="none" w="lg" len="lg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3" name="타원 172"/>
                <p:cNvSpPr/>
                <p:nvPr/>
              </p:nvSpPr>
              <p:spPr>
                <a:xfrm>
                  <a:off x="5652120" y="2357810"/>
                  <a:ext cx="90036" cy="132472"/>
                </a:xfrm>
                <a:prstGeom prst="ellipse">
                  <a:avLst/>
                </a:prstGeom>
                <a:solidFill>
                  <a:srgbClr val="B9CBC4"/>
                </a:solidFill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ko-KR" altLang="en-US" sz="2000">
                    <a:solidFill>
                      <a:prstClr val="white"/>
                    </a:solidFill>
                  </a:endParaRPr>
                </a:p>
              </p:txBody>
            </p:sp>
          </p:grpSp>
          <p:sp>
            <p:nvSpPr>
              <p:cNvPr id="167" name="모서리가 둥근 직사각형 166"/>
              <p:cNvSpPr/>
              <p:nvPr/>
            </p:nvSpPr>
            <p:spPr>
              <a:xfrm>
                <a:off x="5953687" y="2163319"/>
                <a:ext cx="2928958" cy="440380"/>
              </a:xfrm>
              <a:prstGeom prst="roundRect">
                <a:avLst/>
              </a:prstGeom>
              <a:solidFill>
                <a:srgbClr val="8DA99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r>
                  <a:rPr lang="en-US" altLang="ko-KR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TBN</a:t>
                </a:r>
                <a:r>
                  <a:rPr lang="ko-KR" altLang="en-US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교통방송 출퇴근시간 송출</a:t>
                </a:r>
                <a:r>
                  <a:rPr lang="en-US" altLang="ko-KR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(9</a:t>
                </a:r>
                <a:r>
                  <a:rPr lang="ko-KR" altLang="en-US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월</a:t>
                </a:r>
                <a:r>
                  <a:rPr lang="en-US" altLang="ko-KR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~12</a:t>
                </a:r>
                <a:r>
                  <a:rPr lang="ko-KR" altLang="en-US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월</a:t>
                </a:r>
                <a:r>
                  <a:rPr lang="en-US" altLang="ko-KR" sz="2000" b="1" dirty="0" smtClean="0">
                    <a:solidFill>
                      <a:prstClr val="white"/>
                    </a:solidFill>
                    <a:latin typeface="휴먼모음T" panose="02030504000101010101" pitchFamily="18" charset="-127"/>
                    <a:ea typeface="휴먼모음T" panose="02030504000101010101" pitchFamily="18" charset="-127"/>
                  </a:rPr>
                  <a:t>)</a:t>
                </a:r>
                <a:endParaRPr lang="ko-KR" altLang="en-US" sz="2000" b="1" dirty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endParaRPr>
              </a:p>
            </p:txBody>
          </p:sp>
        </p:grpSp>
        <p:grpSp>
          <p:nvGrpSpPr>
            <p:cNvPr id="13" name="그룹 120"/>
            <p:cNvGrpSpPr>
              <a:grpSpLocks/>
            </p:cNvGrpSpPr>
            <p:nvPr/>
          </p:nvGrpSpPr>
          <p:grpSpPr bwMode="auto">
            <a:xfrm>
              <a:off x="5686427" y="5021867"/>
              <a:ext cx="2957513" cy="132472"/>
              <a:chOff x="5652120" y="2557618"/>
              <a:chExt cx="2957083" cy="132472"/>
            </a:xfrm>
          </p:grpSpPr>
          <p:cxnSp>
            <p:nvCxnSpPr>
              <p:cNvPr id="187" name="직선 연결선 186"/>
              <p:cNvCxnSpPr/>
              <p:nvPr/>
            </p:nvCxnSpPr>
            <p:spPr>
              <a:xfrm>
                <a:off x="5729897" y="2627178"/>
                <a:ext cx="2879306" cy="0"/>
              </a:xfrm>
              <a:prstGeom prst="line">
                <a:avLst/>
              </a:prstGeom>
              <a:ln w="12700">
                <a:solidFill>
                  <a:srgbClr val="B9CBC4"/>
                </a:solidFill>
                <a:head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8" name="타원 187"/>
              <p:cNvSpPr/>
              <p:nvPr/>
            </p:nvSpPr>
            <p:spPr>
              <a:xfrm>
                <a:off x="5652120" y="2557618"/>
                <a:ext cx="90036" cy="132472"/>
              </a:xfrm>
              <a:prstGeom prst="ellipse">
                <a:avLst/>
              </a:prstGeom>
              <a:solidFill>
                <a:srgbClr val="B9CBC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20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89" name="모서리가 둥근 직사각형 188"/>
            <p:cNvSpPr/>
            <p:nvPr/>
          </p:nvSpPr>
          <p:spPr>
            <a:xfrm>
              <a:off x="5944165" y="1882942"/>
              <a:ext cx="2928958" cy="500066"/>
            </a:xfrm>
            <a:prstGeom prst="roundRect">
              <a:avLst/>
            </a:prstGeom>
            <a:solidFill>
              <a:srgbClr val="A095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부산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.</a:t>
              </a: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울산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.</a:t>
              </a: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경남 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37</a:t>
              </a: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개점 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247</a:t>
              </a: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대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(9</a:t>
              </a: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월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~10</a:t>
              </a: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월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)</a:t>
              </a:r>
              <a:endParaRPr lang="ko-KR" altLang="en-US" sz="2000" b="1" dirty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0" name="모서리가 둥근 직사각형 189"/>
            <p:cNvSpPr/>
            <p:nvPr/>
          </p:nvSpPr>
          <p:spPr>
            <a:xfrm>
              <a:off x="5944164" y="4776869"/>
              <a:ext cx="2928958" cy="471485"/>
            </a:xfrm>
            <a:prstGeom prst="roundRect">
              <a:avLst/>
            </a:prstGeom>
            <a:solidFill>
              <a:srgbClr val="8DA99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안내문 및 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L</a:t>
              </a:r>
              <a:r>
                <a:rPr lang="ko-KR" altLang="en-US" sz="2000" b="1" dirty="0" err="1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홀더</a:t>
              </a: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제작 배부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(</a:t>
              </a: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연중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)</a:t>
              </a:r>
              <a:endParaRPr lang="ko-KR" altLang="en-US" sz="2000" b="1" dirty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sp>
          <p:nvSpPr>
            <p:cNvPr id="191" name="모서리가 둥근 직사각형 190"/>
            <p:cNvSpPr/>
            <p:nvPr/>
          </p:nvSpPr>
          <p:spPr>
            <a:xfrm>
              <a:off x="5944164" y="4210666"/>
              <a:ext cx="2928958" cy="440380"/>
            </a:xfrm>
            <a:prstGeom prst="roundRect">
              <a:avLst/>
            </a:prstGeom>
            <a:solidFill>
              <a:srgbClr val="A095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아파트 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EV</a:t>
              </a: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 입구 게시판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(</a:t>
              </a: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연중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)</a:t>
              </a:r>
              <a:endParaRPr lang="ko-KR" altLang="en-US" sz="2000" b="1" dirty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  <p:grpSp>
          <p:nvGrpSpPr>
            <p:cNvPr id="14" name="그룹 120"/>
            <p:cNvGrpSpPr>
              <a:grpSpLocks/>
            </p:cNvGrpSpPr>
            <p:nvPr/>
          </p:nvGrpSpPr>
          <p:grpSpPr bwMode="auto">
            <a:xfrm>
              <a:off x="5686427" y="5588069"/>
              <a:ext cx="2957513" cy="132472"/>
              <a:chOff x="5652120" y="2553440"/>
              <a:chExt cx="2957083" cy="132472"/>
            </a:xfrm>
          </p:grpSpPr>
          <p:cxnSp>
            <p:nvCxnSpPr>
              <p:cNvPr id="195" name="직선 연결선 194"/>
              <p:cNvCxnSpPr/>
              <p:nvPr/>
            </p:nvCxnSpPr>
            <p:spPr>
              <a:xfrm>
                <a:off x="5729897" y="2623000"/>
                <a:ext cx="2879306" cy="0"/>
              </a:xfrm>
              <a:prstGeom prst="line">
                <a:avLst/>
              </a:prstGeom>
              <a:ln w="12700">
                <a:solidFill>
                  <a:srgbClr val="B9CBC4"/>
                </a:solidFill>
                <a:headEnd type="non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96" name="타원 195"/>
              <p:cNvSpPr/>
              <p:nvPr/>
            </p:nvSpPr>
            <p:spPr>
              <a:xfrm>
                <a:off x="5652120" y="2553440"/>
                <a:ext cx="90036" cy="132472"/>
              </a:xfrm>
              <a:prstGeom prst="ellipse">
                <a:avLst/>
              </a:prstGeom>
              <a:solidFill>
                <a:srgbClr val="B9CBC4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ko-KR" altLang="en-US" sz="2000">
                  <a:solidFill>
                    <a:prstClr val="white"/>
                  </a:solidFill>
                </a:endParaRPr>
              </a:p>
            </p:txBody>
          </p:sp>
        </p:grpSp>
        <p:sp>
          <p:nvSpPr>
            <p:cNvPr id="197" name="모서리가 둥근 직사각형 196"/>
            <p:cNvSpPr/>
            <p:nvPr/>
          </p:nvSpPr>
          <p:spPr>
            <a:xfrm>
              <a:off x="5944164" y="5405984"/>
              <a:ext cx="2928958" cy="471485"/>
            </a:xfrm>
            <a:prstGeom prst="roundRect">
              <a:avLst/>
            </a:prstGeom>
            <a:solidFill>
              <a:srgbClr val="A095A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부산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.</a:t>
              </a: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울산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.</a:t>
              </a: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경남지역 현수막 동시 게시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(</a:t>
              </a:r>
              <a:r>
                <a:rPr lang="ko-KR" altLang="en-US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연중</a:t>
              </a:r>
              <a:r>
                <a:rPr lang="en-US" altLang="ko-KR" sz="2000" b="1" dirty="0" smtClean="0">
                  <a:solidFill>
                    <a:prstClr val="white"/>
                  </a:solidFill>
                  <a:latin typeface="휴먼모음T" panose="02030504000101010101" pitchFamily="18" charset="-127"/>
                  <a:ea typeface="휴먼모음T" panose="02030504000101010101" pitchFamily="18" charset="-127"/>
                </a:rPr>
                <a:t>)</a:t>
              </a:r>
              <a:endParaRPr lang="ko-KR" altLang="en-US" sz="2000" b="1" dirty="0">
                <a:solidFill>
                  <a:prstClr val="white"/>
                </a:solidFill>
                <a:latin typeface="휴먼모음T" panose="02030504000101010101" pitchFamily="18" charset="-127"/>
                <a:ea typeface="휴먼모음T" panose="02030504000101010101" pitchFamily="18" charset="-127"/>
              </a:endParaRPr>
            </a:p>
          </p:txBody>
        </p:sp>
      </p:grpSp>
      <p:sp>
        <p:nvSpPr>
          <p:cNvPr id="148" name="Rectangle 95"/>
          <p:cNvSpPr>
            <a:spLocks noChangeArrowheads="1"/>
          </p:cNvSpPr>
          <p:nvPr/>
        </p:nvSpPr>
        <p:spPr bwMode="auto">
          <a:xfrm>
            <a:off x="3684575" y="1214422"/>
            <a:ext cx="4387887" cy="571504"/>
          </a:xfrm>
          <a:prstGeom prst="rect">
            <a:avLst/>
          </a:prstGeom>
          <a:solidFill>
            <a:srgbClr val="A996C0"/>
          </a:solidFill>
          <a:ln cap="rnd">
            <a:solidFill>
              <a:srgbClr val="A996C0"/>
            </a:solidFill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anchor="ctr"/>
          <a:lstStyle/>
          <a:p>
            <a:pPr algn="ctr">
              <a:defRPr/>
            </a:pPr>
            <a:r>
              <a:rPr lang="ko-KR" altLang="en-US" sz="1400" b="1" dirty="0">
                <a:solidFill>
                  <a:prstClr val="white"/>
                </a:solidFill>
              </a:rPr>
              <a:t>공단・시</a:t>
            </a:r>
            <a:r>
              <a:rPr lang="en-US" altLang="ko-KR" sz="1400" b="1" dirty="0">
                <a:solidFill>
                  <a:prstClr val="white"/>
                </a:solidFill>
              </a:rPr>
              <a:t>(</a:t>
            </a:r>
            <a:r>
              <a:rPr lang="ko-KR" altLang="en-US" sz="1400" b="1" dirty="0">
                <a:solidFill>
                  <a:prstClr val="white"/>
                </a:solidFill>
              </a:rPr>
              <a:t>도</a:t>
            </a:r>
            <a:r>
              <a:rPr lang="en-US" altLang="ko-KR" sz="1400" b="1" dirty="0">
                <a:solidFill>
                  <a:prstClr val="white"/>
                </a:solidFill>
              </a:rPr>
              <a:t>)</a:t>
            </a:r>
            <a:r>
              <a:rPr lang="ko-KR" altLang="en-US" sz="1400" b="1" dirty="0">
                <a:solidFill>
                  <a:prstClr val="white"/>
                </a:solidFill>
              </a:rPr>
              <a:t>・</a:t>
            </a:r>
            <a:r>
              <a:rPr lang="ko-KR" altLang="en-US" sz="1400" b="1" dirty="0" err="1">
                <a:solidFill>
                  <a:prstClr val="white"/>
                </a:solidFill>
              </a:rPr>
              <a:t>암센터</a:t>
            </a:r>
            <a:r>
              <a:rPr lang="ko-KR" altLang="en-US" sz="1400" b="1" dirty="0">
                <a:solidFill>
                  <a:prstClr val="white"/>
                </a:solidFill>
              </a:rPr>
              <a:t>・보건소 공동명의로 </a:t>
            </a:r>
            <a:endParaRPr lang="en-US" altLang="ko-KR" sz="1400" b="1" dirty="0" smtClean="0">
              <a:solidFill>
                <a:prstClr val="white"/>
              </a:solidFill>
            </a:endParaRPr>
          </a:p>
          <a:p>
            <a:pPr algn="ctr">
              <a:defRPr/>
            </a:pPr>
            <a:r>
              <a:rPr lang="ko-KR" altLang="en-US" sz="1400" b="1" dirty="0" smtClean="0">
                <a:solidFill>
                  <a:prstClr val="white"/>
                </a:solidFill>
              </a:rPr>
              <a:t>신뢰성과 </a:t>
            </a:r>
            <a:r>
              <a:rPr lang="ko-KR" altLang="en-US" sz="1400" b="1" dirty="0" err="1">
                <a:solidFill>
                  <a:prstClr val="white"/>
                </a:solidFill>
              </a:rPr>
              <a:t>접근성</a:t>
            </a:r>
            <a:r>
              <a:rPr lang="ko-KR" altLang="en-US" sz="1400" b="1" dirty="0">
                <a:solidFill>
                  <a:prstClr val="white"/>
                </a:solidFill>
              </a:rPr>
              <a:t> 강화</a:t>
            </a:r>
            <a:endParaRPr lang="ko-KR" altLang="en-US" sz="1400" b="1" dirty="0">
              <a:solidFill>
                <a:prstClr val="white"/>
              </a:solidFill>
              <a:latin typeface="HY견고딕" pitchFamily="18" charset="-127"/>
              <a:ea typeface="HY견고딕" pitchFamily="18" charset="-127"/>
            </a:endParaRPr>
          </a:p>
        </p:txBody>
      </p:sp>
      <p:sp>
        <p:nvSpPr>
          <p:cNvPr id="48" name="Text Box 9"/>
          <p:cNvSpPr txBox="1">
            <a:spLocks noChangeArrowheads="1"/>
          </p:cNvSpPr>
          <p:nvPr/>
        </p:nvSpPr>
        <p:spPr bwMode="auto">
          <a:xfrm>
            <a:off x="107950" y="190500"/>
            <a:ext cx="610711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5. </a:t>
            </a:r>
            <a:r>
              <a:rPr lang="ko-KR" altLang="en-US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주민밀착형 홍보</a:t>
            </a:r>
            <a:endParaRPr lang="ko-KR" altLang="en-US" sz="21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50" name="_x211239760" descr="EMB00001748155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04248" y="1989261"/>
            <a:ext cx="2042726" cy="136773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1" name="Picture 1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04248" y="3477260"/>
            <a:ext cx="2105902" cy="13919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2" name="Picture 1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04248" y="5026856"/>
            <a:ext cx="2160040" cy="142648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40372211"/>
      </p:ext>
    </p:extLst>
  </p:cSld>
  <p:clrMapOvr>
    <a:masterClrMapping/>
  </p:clrMapOvr>
  <p:transition advTm="441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9"/>
          <p:cNvSpPr txBox="1">
            <a:spLocks noChangeArrowheads="1"/>
          </p:cNvSpPr>
          <p:nvPr/>
        </p:nvSpPr>
        <p:spPr bwMode="auto">
          <a:xfrm>
            <a:off x="107950" y="190500"/>
            <a:ext cx="610711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언론매체 홍보 현황</a:t>
            </a:r>
            <a:endParaRPr lang="ko-KR" altLang="en-US" sz="21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10" y="2285992"/>
            <a:ext cx="2071702" cy="1921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72132" y="2285992"/>
            <a:ext cx="3199518" cy="420393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48532" y="2285992"/>
            <a:ext cx="1994972" cy="185738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44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42910" y="4357694"/>
            <a:ext cx="2071702" cy="21431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2645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143240" y="4357694"/>
            <a:ext cx="2030912" cy="207170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그림 49" descr="개체_087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4488" y="957245"/>
            <a:ext cx="3905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" name="모서리가 둥근 직사각형 14"/>
          <p:cNvSpPr/>
          <p:nvPr/>
        </p:nvSpPr>
        <p:spPr>
          <a:xfrm>
            <a:off x="357188" y="1201721"/>
            <a:ext cx="8462962" cy="798519"/>
          </a:xfrm>
          <a:prstGeom prst="roundRect">
            <a:avLst>
              <a:gd name="adj" fmla="val 2631"/>
            </a:avLst>
          </a:prstGeom>
          <a:noFill/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" name="모서리가 둥근 직사각형 15"/>
          <p:cNvSpPr/>
          <p:nvPr/>
        </p:nvSpPr>
        <p:spPr>
          <a:xfrm>
            <a:off x="265113" y="1000108"/>
            <a:ext cx="6119812" cy="415925"/>
          </a:xfrm>
          <a:prstGeom prst="round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</a:t>
            </a:r>
            <a:r>
              <a:rPr lang="ko-KR" altLang="en-US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부산</a:t>
            </a:r>
            <a:r>
              <a:rPr lang="en-US" altLang="ko-K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울산</a:t>
            </a:r>
            <a:r>
              <a:rPr lang="en-US" altLang="ko-K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경남지역 일간지  및 인터넷 게재</a:t>
            </a:r>
            <a:endParaRPr lang="ko-KR" altLang="en-US" sz="2000" dirty="0">
              <a:solidFill>
                <a:srgbClr val="B99B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pic>
        <p:nvPicPr>
          <p:cNvPr id="17" name="그림 49" descr="개체_087.png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4488" y="1028683"/>
            <a:ext cx="390525" cy="38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" name="TextBox 18"/>
          <p:cNvSpPr txBox="1"/>
          <p:nvPr/>
        </p:nvSpPr>
        <p:spPr>
          <a:xfrm>
            <a:off x="500034" y="1495946"/>
            <a:ext cx="7746654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en-US" altLang="ko-KR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11</a:t>
            </a:r>
            <a:r>
              <a:rPr lang="ko-KR" altLang="en-US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개 일간지 광고 및 인터넷 광고     </a:t>
            </a:r>
            <a:endParaRPr lang="ko-KR" altLang="en-US" sz="1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706052485"/>
      </p:ext>
    </p:extLst>
  </p:cSld>
  <p:clrMapOvr>
    <a:masterClrMapping/>
  </p:clrMapOvr>
  <p:transition advTm="386"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그림 15" descr="nhic2009-36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14282" y="357166"/>
            <a:ext cx="8572560" cy="61436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직사각형 12"/>
          <p:cNvSpPr/>
          <p:nvPr/>
        </p:nvSpPr>
        <p:spPr>
          <a:xfrm>
            <a:off x="3643306" y="357166"/>
            <a:ext cx="1779588" cy="214314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ko-KR" altLang="en-US" sz="3000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추진성과</a:t>
            </a:r>
            <a:endParaRPr lang="en-US" altLang="ko-KR" sz="3000" dirty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4" name="직사각형 13"/>
          <p:cNvSpPr/>
          <p:nvPr/>
        </p:nvSpPr>
        <p:spPr>
          <a:xfrm>
            <a:off x="5429257" y="2500306"/>
            <a:ext cx="3357586" cy="19145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71438" y="4413250"/>
            <a:ext cx="8999537" cy="3651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9" name="직사각형 8"/>
          <p:cNvSpPr/>
          <p:nvPr/>
        </p:nvSpPr>
        <p:spPr>
          <a:xfrm>
            <a:off x="71438" y="2454275"/>
            <a:ext cx="8999537" cy="34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0" name="직사각형 9"/>
          <p:cNvSpPr/>
          <p:nvPr/>
        </p:nvSpPr>
        <p:spPr>
          <a:xfrm rot="5400000">
            <a:off x="-1293019" y="3507582"/>
            <a:ext cx="6480175" cy="36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1" name="직사각형 10"/>
          <p:cNvSpPr/>
          <p:nvPr/>
        </p:nvSpPr>
        <p:spPr>
          <a:xfrm rot="5400000">
            <a:off x="434975" y="3508375"/>
            <a:ext cx="6480175" cy="34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2" name="직사각형 11"/>
          <p:cNvSpPr/>
          <p:nvPr/>
        </p:nvSpPr>
        <p:spPr>
          <a:xfrm rot="5400000">
            <a:off x="2207425" y="3507582"/>
            <a:ext cx="6480175" cy="365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5" name="직사각형 14"/>
          <p:cNvSpPr/>
          <p:nvPr/>
        </p:nvSpPr>
        <p:spPr>
          <a:xfrm rot="5400000">
            <a:off x="3943350" y="3508375"/>
            <a:ext cx="6480175" cy="349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16" name="TextBox 15"/>
          <p:cNvSpPr txBox="1">
            <a:spLocks noChangeArrowheads="1"/>
          </p:cNvSpPr>
          <p:nvPr/>
        </p:nvSpPr>
        <p:spPr bwMode="auto">
          <a:xfrm>
            <a:off x="5500694" y="2500306"/>
            <a:ext cx="3643306" cy="192882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anchor="ctr" anchorCtr="0">
            <a:normAutofit/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marL="457200" indent="-457200" ea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sz="2000" b="1" dirty="0" err="1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암검진</a:t>
            </a:r>
            <a:r>
              <a:rPr lang="ko-KR" altLang="en-US" sz="2000" b="1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 수검자 추이</a:t>
            </a:r>
            <a:endParaRPr lang="en-US" altLang="ko-KR" sz="2000" b="1" dirty="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sz="2000" b="1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기대효과</a:t>
            </a:r>
            <a:endParaRPr lang="en-US" altLang="ko-KR" sz="2000" b="1" dirty="0" smtClean="0">
              <a:solidFill>
                <a:srgbClr val="0070C0"/>
              </a:solidFill>
              <a:latin typeface="HY헤드라인M" pitchFamily="18" charset="-127"/>
              <a:ea typeface="HY헤드라인M" pitchFamily="18" charset="-127"/>
            </a:endParaRPr>
          </a:p>
          <a:p>
            <a:pPr marL="457200" indent="-457200" eaLnBrk="1" hangingPunct="1">
              <a:lnSpc>
                <a:spcPct val="150000"/>
              </a:lnSpc>
              <a:buFontTx/>
              <a:buAutoNum type="arabicPeriod"/>
              <a:defRPr/>
            </a:pPr>
            <a:r>
              <a:rPr lang="ko-KR" altLang="en-US" sz="2000" b="1" dirty="0" smtClean="0">
                <a:solidFill>
                  <a:srgbClr val="0070C0"/>
                </a:solidFill>
                <a:latin typeface="HY헤드라인M" pitchFamily="18" charset="-127"/>
                <a:ea typeface="HY헤드라인M" pitchFamily="18" charset="-127"/>
              </a:rPr>
              <a:t>장애요인 및 문제점</a:t>
            </a:r>
          </a:p>
        </p:txBody>
      </p:sp>
    </p:spTree>
    <p:extLst>
      <p:ext uri="{BB962C8B-B14F-4D97-AF65-F5344CB8AC3E}">
        <p14:creationId xmlns:p14="http://schemas.microsoft.com/office/powerpoint/2010/main" val="75013338"/>
      </p:ext>
    </p:extLst>
  </p:cSld>
  <p:clrMapOvr>
    <a:masterClrMapping/>
  </p:clrMapOvr>
  <p:transition advTm="314">
    <p:zo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9"/>
          <p:cNvSpPr txBox="1">
            <a:spLocks noChangeArrowheads="1"/>
          </p:cNvSpPr>
          <p:nvPr/>
        </p:nvSpPr>
        <p:spPr bwMode="auto">
          <a:xfrm>
            <a:off x="107950" y="190500"/>
            <a:ext cx="6107113" cy="4154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4. </a:t>
            </a:r>
            <a:r>
              <a:rPr lang="ko-KR" altLang="en-US" sz="21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추진성과</a:t>
            </a:r>
            <a:endParaRPr lang="ko-KR" altLang="en-US" sz="21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4" name="모서리가 둥근 직사각형 53"/>
          <p:cNvSpPr/>
          <p:nvPr/>
        </p:nvSpPr>
        <p:spPr>
          <a:xfrm>
            <a:off x="357188" y="1195388"/>
            <a:ext cx="8462962" cy="857250"/>
          </a:xfrm>
          <a:prstGeom prst="roundRect">
            <a:avLst>
              <a:gd name="adj" fmla="val 2631"/>
            </a:avLst>
          </a:prstGeom>
          <a:noFill/>
          <a:ln>
            <a:solidFill>
              <a:srgbClr val="C0504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ko-KR" altLang="en-US">
              <a:solidFill>
                <a:srgbClr val="C0504D"/>
              </a:solidFill>
            </a:endParaRPr>
          </a:p>
        </p:txBody>
      </p:sp>
      <p:sp>
        <p:nvSpPr>
          <p:cNvPr id="55" name="모서리가 둥근 직사각형 54"/>
          <p:cNvSpPr/>
          <p:nvPr/>
        </p:nvSpPr>
        <p:spPr>
          <a:xfrm>
            <a:off x="265113" y="993775"/>
            <a:ext cx="6119812" cy="415925"/>
          </a:xfrm>
          <a:prstGeom prst="roundRect">
            <a:avLst/>
          </a:prstGeom>
          <a:solidFill>
            <a:srgbClr val="C0504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defRPr/>
            </a:pPr>
            <a:r>
              <a:rPr lang="ko-KR" altLang="en-US" sz="20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     </a:t>
            </a:r>
            <a:r>
              <a:rPr lang="ko-KR" altLang="en-US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부산</a:t>
            </a:r>
            <a:r>
              <a:rPr lang="en-US" altLang="ko-K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울산</a:t>
            </a:r>
            <a:r>
              <a:rPr lang="en-US" altLang="ko-KR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.</a:t>
            </a:r>
            <a:r>
              <a:rPr lang="ko-KR" altLang="en-US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경남지역 </a:t>
            </a:r>
            <a:r>
              <a:rPr lang="ko-KR" altLang="en-US" sz="2000" dirty="0" err="1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암검진</a:t>
            </a:r>
            <a:r>
              <a:rPr lang="ko-KR" altLang="en-US" sz="20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Y헤드라인M" pitchFamily="18" charset="-127"/>
                <a:ea typeface="HY헤드라인M" pitchFamily="18" charset="-127"/>
              </a:rPr>
              <a:t> 수검자 추이</a:t>
            </a:r>
            <a:endParaRPr lang="ko-KR" altLang="en-US" sz="2000" dirty="0">
              <a:solidFill>
                <a:srgbClr val="B99BC4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785786" y="1495946"/>
            <a:ext cx="7746654" cy="461665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r>
              <a:rPr lang="ko-KR" altLang="en-US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전년대비 </a:t>
            </a:r>
            <a:r>
              <a:rPr lang="en-US" altLang="ko-KR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2.5</a:t>
            </a:r>
            <a:r>
              <a:rPr lang="ko-KR" altLang="en-US" sz="24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배 증가       </a:t>
            </a:r>
            <a:r>
              <a:rPr lang="en-US" altLang="ko-KR" sz="1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(2012</a:t>
            </a:r>
            <a:r>
              <a:rPr lang="ko-KR" altLang="en-US" sz="1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년</a:t>
            </a:r>
            <a:r>
              <a:rPr lang="en-US" altLang="ko-KR" sz="1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~2014</a:t>
            </a:r>
            <a:r>
              <a:rPr lang="ko-KR" altLang="en-US" sz="1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년 </a:t>
            </a:r>
            <a:r>
              <a:rPr lang="en-US" altLang="ko-KR" sz="1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10.31.</a:t>
            </a:r>
            <a:r>
              <a:rPr lang="ko-KR" altLang="en-US" sz="1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기준</a:t>
            </a:r>
            <a:r>
              <a:rPr lang="en-US" altLang="ko-KR" sz="1800" b="1" spc="50" dirty="0" smtClean="0">
                <a:ln w="11430"/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)</a:t>
            </a:r>
            <a:endParaRPr lang="ko-KR" altLang="en-US" sz="1800" b="1" spc="50" dirty="0">
              <a:ln w="11430"/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20490" name="그림 11" descr="개체_117.pn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13" y="1003300"/>
            <a:ext cx="412750" cy="37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71" name="그룹 70"/>
          <p:cNvGrpSpPr/>
          <p:nvPr/>
        </p:nvGrpSpPr>
        <p:grpSpPr>
          <a:xfrm>
            <a:off x="928662" y="2214554"/>
            <a:ext cx="7500991" cy="4386295"/>
            <a:chOff x="2335295" y="1335318"/>
            <a:chExt cx="3451152" cy="2952315"/>
          </a:xfrm>
        </p:grpSpPr>
        <p:sp>
          <p:nvSpPr>
            <p:cNvPr id="72" name="직사각형 71"/>
            <p:cNvSpPr/>
            <p:nvPr/>
          </p:nvSpPr>
          <p:spPr>
            <a:xfrm>
              <a:off x="2445723" y="3386882"/>
              <a:ext cx="697517" cy="63977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73" name="직사각형 72"/>
            <p:cNvSpPr/>
            <p:nvPr/>
          </p:nvSpPr>
          <p:spPr>
            <a:xfrm>
              <a:off x="4609266" y="2458188"/>
              <a:ext cx="748551" cy="156948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74" name="직사각형 73"/>
            <p:cNvSpPr/>
            <p:nvPr/>
          </p:nvSpPr>
          <p:spPr>
            <a:xfrm>
              <a:off x="3508017" y="3101131"/>
              <a:ext cx="689871" cy="932313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2357422" y="4018328"/>
              <a:ext cx="928693" cy="269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prstClr val="black"/>
                  </a:solidFill>
                </a:rPr>
                <a:t>2012</a:t>
              </a:r>
              <a:r>
                <a:rPr lang="ko-KR" altLang="en-US" sz="2000" dirty="0" smtClean="0">
                  <a:solidFill>
                    <a:prstClr val="black"/>
                  </a:solidFill>
                </a:rPr>
                <a:t>년</a:t>
              </a:r>
              <a:endParaRPr lang="ko-KR" altLang="en-US" sz="2000" dirty="0">
                <a:solidFill>
                  <a:prstClr val="black"/>
                </a:solidFill>
              </a:endParaRPr>
            </a:p>
          </p:txBody>
        </p:sp>
        <p:sp>
          <p:nvSpPr>
            <p:cNvPr id="76" name="TextBox 75"/>
            <p:cNvSpPr txBox="1"/>
            <p:nvPr/>
          </p:nvSpPr>
          <p:spPr>
            <a:xfrm>
              <a:off x="3428992" y="4018328"/>
              <a:ext cx="928694" cy="269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prstClr val="black"/>
                  </a:solidFill>
                </a:rPr>
                <a:t>2013</a:t>
              </a:r>
              <a:r>
                <a:rPr lang="ko-KR" altLang="en-US" sz="2000" dirty="0" smtClean="0">
                  <a:solidFill>
                    <a:prstClr val="black"/>
                  </a:solidFill>
                </a:rPr>
                <a:t>년</a:t>
              </a:r>
              <a:endParaRPr lang="ko-KR" altLang="en-US" sz="2000" dirty="0">
                <a:solidFill>
                  <a:prstClr val="black"/>
                </a:solidFill>
              </a:endParaRPr>
            </a:p>
          </p:txBody>
        </p:sp>
        <p:sp>
          <p:nvSpPr>
            <p:cNvPr id="77" name="TextBox 76"/>
            <p:cNvSpPr txBox="1"/>
            <p:nvPr/>
          </p:nvSpPr>
          <p:spPr>
            <a:xfrm>
              <a:off x="4500562" y="4018328"/>
              <a:ext cx="963875" cy="269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dirty="0" smtClean="0">
                  <a:solidFill>
                    <a:prstClr val="black"/>
                  </a:solidFill>
                </a:rPr>
                <a:t>2014</a:t>
              </a:r>
              <a:r>
                <a:rPr lang="ko-KR" altLang="en-US" sz="2000" dirty="0" smtClean="0">
                  <a:solidFill>
                    <a:prstClr val="black"/>
                  </a:solidFill>
                </a:rPr>
                <a:t>년</a:t>
              </a:r>
              <a:endParaRPr lang="ko-KR" altLang="en-US" sz="2000" dirty="0">
                <a:solidFill>
                  <a:prstClr val="black"/>
                </a:solidFill>
              </a:endParaRPr>
            </a:p>
          </p:txBody>
        </p:sp>
        <p:sp>
          <p:nvSpPr>
            <p:cNvPr id="78" name="TextBox 77"/>
            <p:cNvSpPr txBox="1"/>
            <p:nvPr/>
          </p:nvSpPr>
          <p:spPr>
            <a:xfrm>
              <a:off x="2335295" y="3549852"/>
              <a:ext cx="928694" cy="269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prstClr val="black"/>
                  </a:solidFill>
                </a:rPr>
                <a:t>737,288</a:t>
              </a:r>
              <a:endParaRPr lang="ko-KR" altLang="en-US" sz="2000" b="1" dirty="0">
                <a:solidFill>
                  <a:prstClr val="black"/>
                </a:solidFill>
              </a:endParaRPr>
            </a:p>
          </p:txBody>
        </p:sp>
        <p:sp>
          <p:nvSpPr>
            <p:cNvPr id="79" name="직사각형 78"/>
            <p:cNvSpPr/>
            <p:nvPr/>
          </p:nvSpPr>
          <p:spPr>
            <a:xfrm>
              <a:off x="3508017" y="2886817"/>
              <a:ext cx="689871" cy="214314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80" name="직사각형 79"/>
            <p:cNvSpPr/>
            <p:nvPr/>
          </p:nvSpPr>
          <p:spPr>
            <a:xfrm>
              <a:off x="4609266" y="2100998"/>
              <a:ext cx="748551" cy="500066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prstClr val="white"/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3407498" y="3264100"/>
              <a:ext cx="928694" cy="269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prstClr val="black"/>
                  </a:solidFill>
                </a:rPr>
                <a:t>759,850</a:t>
              </a:r>
              <a:endParaRPr lang="ko-KR" altLang="en-US" sz="2000" b="1" dirty="0">
                <a:solidFill>
                  <a:prstClr val="black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4712621" y="2816247"/>
              <a:ext cx="537724" cy="25006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2000" b="1" dirty="0" smtClean="0">
                  <a:solidFill>
                    <a:prstClr val="white"/>
                  </a:solidFill>
                </a:rPr>
                <a:t>817,733</a:t>
              </a:r>
              <a:endParaRPr lang="ko-KR" altLang="en-US" sz="2000" b="1" dirty="0">
                <a:solidFill>
                  <a:prstClr val="white"/>
                </a:solidFill>
              </a:endParaRPr>
            </a:p>
          </p:txBody>
        </p:sp>
        <p:sp>
          <p:nvSpPr>
            <p:cNvPr id="83" name="TextBox 82"/>
            <p:cNvSpPr txBox="1"/>
            <p:nvPr/>
          </p:nvSpPr>
          <p:spPr>
            <a:xfrm>
              <a:off x="3441004" y="1816151"/>
              <a:ext cx="670127" cy="31073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57,883</a:t>
              </a:r>
              <a:endParaRPr lang="ko-KR" alt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4" name="Freeform 4"/>
            <p:cNvSpPr>
              <a:spLocks/>
            </p:cNvSpPr>
            <p:nvPr/>
          </p:nvSpPr>
          <p:spPr bwMode="gray">
            <a:xfrm rot="17474126">
              <a:off x="3638999" y="1957751"/>
              <a:ext cx="1269773" cy="529149"/>
            </a:xfrm>
            <a:custGeom>
              <a:avLst/>
              <a:gdLst/>
              <a:ahLst/>
              <a:cxnLst>
                <a:cxn ang="0">
                  <a:pos x="2" y="102"/>
                </a:cxn>
                <a:cxn ang="0">
                  <a:pos x="26" y="91"/>
                </a:cxn>
                <a:cxn ang="0">
                  <a:pos x="71" y="71"/>
                </a:cxn>
                <a:cxn ang="0">
                  <a:pos x="135" y="49"/>
                </a:cxn>
                <a:cxn ang="0">
                  <a:pos x="218" y="27"/>
                </a:cxn>
                <a:cxn ang="0">
                  <a:pos x="316" y="9"/>
                </a:cxn>
                <a:cxn ang="0">
                  <a:pos x="427" y="0"/>
                </a:cxn>
                <a:cxn ang="0">
                  <a:pos x="552" y="3"/>
                </a:cxn>
                <a:cxn ang="0">
                  <a:pos x="687" y="22"/>
                </a:cxn>
                <a:cxn ang="0">
                  <a:pos x="821" y="60"/>
                </a:cxn>
                <a:cxn ang="0">
                  <a:pos x="929" y="104"/>
                </a:cxn>
                <a:cxn ang="0">
                  <a:pos x="1015" y="150"/>
                </a:cxn>
                <a:cxn ang="0">
                  <a:pos x="1078" y="195"/>
                </a:cxn>
                <a:cxn ang="0">
                  <a:pos x="1122" y="233"/>
                </a:cxn>
                <a:cxn ang="0">
                  <a:pos x="1146" y="258"/>
                </a:cxn>
                <a:cxn ang="0">
                  <a:pos x="1154" y="269"/>
                </a:cxn>
                <a:cxn ang="0">
                  <a:pos x="1162" y="467"/>
                </a:cxn>
                <a:cxn ang="0">
                  <a:pos x="990" y="356"/>
                </a:cxn>
                <a:cxn ang="0">
                  <a:pos x="982" y="346"/>
                </a:cxn>
                <a:cxn ang="0">
                  <a:pos x="960" y="319"/>
                </a:cxn>
                <a:cxn ang="0">
                  <a:pos x="922" y="280"/>
                </a:cxn>
                <a:cxn ang="0">
                  <a:pos x="863" y="235"/>
                </a:cxn>
                <a:cxn ang="0">
                  <a:pos x="785" y="187"/>
                </a:cxn>
                <a:cxn ang="0">
                  <a:pos x="683" y="142"/>
                </a:cxn>
                <a:cxn ang="0">
                  <a:pos x="554" y="106"/>
                </a:cxn>
                <a:cxn ang="0">
                  <a:pos x="425" y="83"/>
                </a:cxn>
                <a:cxn ang="0">
                  <a:pos x="307" y="74"/>
                </a:cxn>
                <a:cxn ang="0">
                  <a:pos x="205" y="75"/>
                </a:cxn>
                <a:cxn ang="0">
                  <a:pos x="120" y="82"/>
                </a:cxn>
                <a:cxn ang="0">
                  <a:pos x="55" y="92"/>
                </a:cxn>
                <a:cxn ang="0">
                  <a:pos x="14" y="100"/>
                </a:cxn>
                <a:cxn ang="0">
                  <a:pos x="0" y="104"/>
                </a:cxn>
              </a:cxnLst>
              <a:rect l="0" t="0" r="r" b="b"/>
              <a:pathLst>
                <a:path w="1225" h="467">
                  <a:moveTo>
                    <a:pt x="0" y="104"/>
                  </a:moveTo>
                  <a:lnTo>
                    <a:pt x="2" y="102"/>
                  </a:lnTo>
                  <a:lnTo>
                    <a:pt x="11" y="97"/>
                  </a:lnTo>
                  <a:lnTo>
                    <a:pt x="26" y="91"/>
                  </a:lnTo>
                  <a:lnTo>
                    <a:pt x="46" y="82"/>
                  </a:lnTo>
                  <a:lnTo>
                    <a:pt x="71" y="71"/>
                  </a:lnTo>
                  <a:lnTo>
                    <a:pt x="100" y="61"/>
                  </a:lnTo>
                  <a:lnTo>
                    <a:pt x="135" y="49"/>
                  </a:lnTo>
                  <a:lnTo>
                    <a:pt x="174" y="38"/>
                  </a:lnTo>
                  <a:lnTo>
                    <a:pt x="218" y="27"/>
                  </a:lnTo>
                  <a:lnTo>
                    <a:pt x="264" y="17"/>
                  </a:lnTo>
                  <a:lnTo>
                    <a:pt x="316" y="9"/>
                  </a:lnTo>
                  <a:lnTo>
                    <a:pt x="370" y="3"/>
                  </a:lnTo>
                  <a:lnTo>
                    <a:pt x="427" y="0"/>
                  </a:lnTo>
                  <a:lnTo>
                    <a:pt x="489" y="0"/>
                  </a:lnTo>
                  <a:lnTo>
                    <a:pt x="552" y="3"/>
                  </a:lnTo>
                  <a:lnTo>
                    <a:pt x="618" y="11"/>
                  </a:lnTo>
                  <a:lnTo>
                    <a:pt x="687" y="22"/>
                  </a:lnTo>
                  <a:lnTo>
                    <a:pt x="758" y="40"/>
                  </a:lnTo>
                  <a:lnTo>
                    <a:pt x="821" y="60"/>
                  </a:lnTo>
                  <a:lnTo>
                    <a:pt x="879" y="80"/>
                  </a:lnTo>
                  <a:lnTo>
                    <a:pt x="929" y="104"/>
                  </a:lnTo>
                  <a:lnTo>
                    <a:pt x="975" y="127"/>
                  </a:lnTo>
                  <a:lnTo>
                    <a:pt x="1015" y="150"/>
                  </a:lnTo>
                  <a:lnTo>
                    <a:pt x="1049" y="173"/>
                  </a:lnTo>
                  <a:lnTo>
                    <a:pt x="1078" y="195"/>
                  </a:lnTo>
                  <a:lnTo>
                    <a:pt x="1102" y="214"/>
                  </a:lnTo>
                  <a:lnTo>
                    <a:pt x="1122" y="233"/>
                  </a:lnTo>
                  <a:lnTo>
                    <a:pt x="1136" y="247"/>
                  </a:lnTo>
                  <a:lnTo>
                    <a:pt x="1146" y="258"/>
                  </a:lnTo>
                  <a:lnTo>
                    <a:pt x="1153" y="266"/>
                  </a:lnTo>
                  <a:lnTo>
                    <a:pt x="1154" y="269"/>
                  </a:lnTo>
                  <a:lnTo>
                    <a:pt x="1225" y="227"/>
                  </a:lnTo>
                  <a:lnTo>
                    <a:pt x="1162" y="467"/>
                  </a:lnTo>
                  <a:lnTo>
                    <a:pt x="916" y="407"/>
                  </a:lnTo>
                  <a:lnTo>
                    <a:pt x="990" y="356"/>
                  </a:lnTo>
                  <a:lnTo>
                    <a:pt x="987" y="354"/>
                  </a:lnTo>
                  <a:lnTo>
                    <a:pt x="982" y="346"/>
                  </a:lnTo>
                  <a:lnTo>
                    <a:pt x="973" y="334"/>
                  </a:lnTo>
                  <a:lnTo>
                    <a:pt x="960" y="319"/>
                  </a:lnTo>
                  <a:lnTo>
                    <a:pt x="944" y="301"/>
                  </a:lnTo>
                  <a:lnTo>
                    <a:pt x="922" y="280"/>
                  </a:lnTo>
                  <a:lnTo>
                    <a:pt x="896" y="258"/>
                  </a:lnTo>
                  <a:lnTo>
                    <a:pt x="863" y="235"/>
                  </a:lnTo>
                  <a:lnTo>
                    <a:pt x="827" y="211"/>
                  </a:lnTo>
                  <a:lnTo>
                    <a:pt x="785" y="187"/>
                  </a:lnTo>
                  <a:lnTo>
                    <a:pt x="737" y="164"/>
                  </a:lnTo>
                  <a:lnTo>
                    <a:pt x="683" y="142"/>
                  </a:lnTo>
                  <a:lnTo>
                    <a:pt x="622" y="123"/>
                  </a:lnTo>
                  <a:lnTo>
                    <a:pt x="554" y="106"/>
                  </a:lnTo>
                  <a:lnTo>
                    <a:pt x="488" y="92"/>
                  </a:lnTo>
                  <a:lnTo>
                    <a:pt x="425" y="83"/>
                  </a:lnTo>
                  <a:lnTo>
                    <a:pt x="365" y="76"/>
                  </a:lnTo>
                  <a:lnTo>
                    <a:pt x="307" y="74"/>
                  </a:lnTo>
                  <a:lnTo>
                    <a:pt x="254" y="73"/>
                  </a:lnTo>
                  <a:lnTo>
                    <a:pt x="205" y="75"/>
                  </a:lnTo>
                  <a:lnTo>
                    <a:pt x="160" y="78"/>
                  </a:lnTo>
                  <a:lnTo>
                    <a:pt x="120" y="82"/>
                  </a:lnTo>
                  <a:lnTo>
                    <a:pt x="85" y="87"/>
                  </a:lnTo>
                  <a:lnTo>
                    <a:pt x="55" y="92"/>
                  </a:lnTo>
                  <a:lnTo>
                    <a:pt x="31" y="96"/>
                  </a:lnTo>
                  <a:lnTo>
                    <a:pt x="14" y="100"/>
                  </a:lnTo>
                  <a:lnTo>
                    <a:pt x="4" y="102"/>
                  </a:lnTo>
                  <a:lnTo>
                    <a:pt x="0" y="104"/>
                  </a:lnTo>
                  <a:close/>
                </a:path>
              </a:pathLst>
            </a:custGeom>
            <a:gradFill rotWithShape="1">
              <a:gsLst>
                <a:gs pos="0">
                  <a:srgbClr val="FF6699"/>
                </a:gs>
                <a:gs pos="100000">
                  <a:srgbClr val="CC0099"/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 sz="2000"/>
            </a:p>
          </p:txBody>
        </p:sp>
        <p:sp>
          <p:nvSpPr>
            <p:cNvPr id="85" name="Freeform 4"/>
            <p:cNvSpPr>
              <a:spLocks/>
            </p:cNvSpPr>
            <p:nvPr/>
          </p:nvSpPr>
          <p:spPr bwMode="gray">
            <a:xfrm rot="18352983">
              <a:off x="2720647" y="2702806"/>
              <a:ext cx="773750" cy="410136"/>
            </a:xfrm>
            <a:custGeom>
              <a:avLst/>
              <a:gdLst/>
              <a:ahLst/>
              <a:cxnLst>
                <a:cxn ang="0">
                  <a:pos x="2" y="102"/>
                </a:cxn>
                <a:cxn ang="0">
                  <a:pos x="26" y="91"/>
                </a:cxn>
                <a:cxn ang="0">
                  <a:pos x="71" y="71"/>
                </a:cxn>
                <a:cxn ang="0">
                  <a:pos x="135" y="49"/>
                </a:cxn>
                <a:cxn ang="0">
                  <a:pos x="218" y="27"/>
                </a:cxn>
                <a:cxn ang="0">
                  <a:pos x="316" y="9"/>
                </a:cxn>
                <a:cxn ang="0">
                  <a:pos x="427" y="0"/>
                </a:cxn>
                <a:cxn ang="0">
                  <a:pos x="552" y="3"/>
                </a:cxn>
                <a:cxn ang="0">
                  <a:pos x="687" y="22"/>
                </a:cxn>
                <a:cxn ang="0">
                  <a:pos x="821" y="60"/>
                </a:cxn>
                <a:cxn ang="0">
                  <a:pos x="929" y="104"/>
                </a:cxn>
                <a:cxn ang="0">
                  <a:pos x="1015" y="150"/>
                </a:cxn>
                <a:cxn ang="0">
                  <a:pos x="1078" y="195"/>
                </a:cxn>
                <a:cxn ang="0">
                  <a:pos x="1122" y="233"/>
                </a:cxn>
                <a:cxn ang="0">
                  <a:pos x="1146" y="258"/>
                </a:cxn>
                <a:cxn ang="0">
                  <a:pos x="1154" y="269"/>
                </a:cxn>
                <a:cxn ang="0">
                  <a:pos x="1162" y="467"/>
                </a:cxn>
                <a:cxn ang="0">
                  <a:pos x="990" y="356"/>
                </a:cxn>
                <a:cxn ang="0">
                  <a:pos x="982" y="346"/>
                </a:cxn>
                <a:cxn ang="0">
                  <a:pos x="960" y="319"/>
                </a:cxn>
                <a:cxn ang="0">
                  <a:pos x="922" y="280"/>
                </a:cxn>
                <a:cxn ang="0">
                  <a:pos x="863" y="235"/>
                </a:cxn>
                <a:cxn ang="0">
                  <a:pos x="785" y="187"/>
                </a:cxn>
                <a:cxn ang="0">
                  <a:pos x="683" y="142"/>
                </a:cxn>
                <a:cxn ang="0">
                  <a:pos x="554" y="106"/>
                </a:cxn>
                <a:cxn ang="0">
                  <a:pos x="425" y="83"/>
                </a:cxn>
                <a:cxn ang="0">
                  <a:pos x="307" y="74"/>
                </a:cxn>
                <a:cxn ang="0">
                  <a:pos x="205" y="75"/>
                </a:cxn>
                <a:cxn ang="0">
                  <a:pos x="120" y="82"/>
                </a:cxn>
                <a:cxn ang="0">
                  <a:pos x="55" y="92"/>
                </a:cxn>
                <a:cxn ang="0">
                  <a:pos x="14" y="100"/>
                </a:cxn>
                <a:cxn ang="0">
                  <a:pos x="0" y="104"/>
                </a:cxn>
              </a:cxnLst>
              <a:rect l="0" t="0" r="r" b="b"/>
              <a:pathLst>
                <a:path w="1225" h="467">
                  <a:moveTo>
                    <a:pt x="0" y="104"/>
                  </a:moveTo>
                  <a:lnTo>
                    <a:pt x="2" y="102"/>
                  </a:lnTo>
                  <a:lnTo>
                    <a:pt x="11" y="97"/>
                  </a:lnTo>
                  <a:lnTo>
                    <a:pt x="26" y="91"/>
                  </a:lnTo>
                  <a:lnTo>
                    <a:pt x="46" y="82"/>
                  </a:lnTo>
                  <a:lnTo>
                    <a:pt x="71" y="71"/>
                  </a:lnTo>
                  <a:lnTo>
                    <a:pt x="100" y="61"/>
                  </a:lnTo>
                  <a:lnTo>
                    <a:pt x="135" y="49"/>
                  </a:lnTo>
                  <a:lnTo>
                    <a:pt x="174" y="38"/>
                  </a:lnTo>
                  <a:lnTo>
                    <a:pt x="218" y="27"/>
                  </a:lnTo>
                  <a:lnTo>
                    <a:pt x="264" y="17"/>
                  </a:lnTo>
                  <a:lnTo>
                    <a:pt x="316" y="9"/>
                  </a:lnTo>
                  <a:lnTo>
                    <a:pt x="370" y="3"/>
                  </a:lnTo>
                  <a:lnTo>
                    <a:pt x="427" y="0"/>
                  </a:lnTo>
                  <a:lnTo>
                    <a:pt x="489" y="0"/>
                  </a:lnTo>
                  <a:lnTo>
                    <a:pt x="552" y="3"/>
                  </a:lnTo>
                  <a:lnTo>
                    <a:pt x="618" y="11"/>
                  </a:lnTo>
                  <a:lnTo>
                    <a:pt x="687" y="22"/>
                  </a:lnTo>
                  <a:lnTo>
                    <a:pt x="758" y="40"/>
                  </a:lnTo>
                  <a:lnTo>
                    <a:pt x="821" y="60"/>
                  </a:lnTo>
                  <a:lnTo>
                    <a:pt x="879" y="80"/>
                  </a:lnTo>
                  <a:lnTo>
                    <a:pt x="929" y="104"/>
                  </a:lnTo>
                  <a:lnTo>
                    <a:pt x="975" y="127"/>
                  </a:lnTo>
                  <a:lnTo>
                    <a:pt x="1015" y="150"/>
                  </a:lnTo>
                  <a:lnTo>
                    <a:pt x="1049" y="173"/>
                  </a:lnTo>
                  <a:lnTo>
                    <a:pt x="1078" y="195"/>
                  </a:lnTo>
                  <a:lnTo>
                    <a:pt x="1102" y="214"/>
                  </a:lnTo>
                  <a:lnTo>
                    <a:pt x="1122" y="233"/>
                  </a:lnTo>
                  <a:lnTo>
                    <a:pt x="1136" y="247"/>
                  </a:lnTo>
                  <a:lnTo>
                    <a:pt x="1146" y="258"/>
                  </a:lnTo>
                  <a:lnTo>
                    <a:pt x="1153" y="266"/>
                  </a:lnTo>
                  <a:lnTo>
                    <a:pt x="1154" y="269"/>
                  </a:lnTo>
                  <a:lnTo>
                    <a:pt x="1225" y="227"/>
                  </a:lnTo>
                  <a:lnTo>
                    <a:pt x="1162" y="467"/>
                  </a:lnTo>
                  <a:lnTo>
                    <a:pt x="916" y="407"/>
                  </a:lnTo>
                  <a:lnTo>
                    <a:pt x="990" y="356"/>
                  </a:lnTo>
                  <a:lnTo>
                    <a:pt x="987" y="354"/>
                  </a:lnTo>
                  <a:lnTo>
                    <a:pt x="982" y="346"/>
                  </a:lnTo>
                  <a:lnTo>
                    <a:pt x="973" y="334"/>
                  </a:lnTo>
                  <a:lnTo>
                    <a:pt x="960" y="319"/>
                  </a:lnTo>
                  <a:lnTo>
                    <a:pt x="944" y="301"/>
                  </a:lnTo>
                  <a:lnTo>
                    <a:pt x="922" y="280"/>
                  </a:lnTo>
                  <a:lnTo>
                    <a:pt x="896" y="258"/>
                  </a:lnTo>
                  <a:lnTo>
                    <a:pt x="863" y="235"/>
                  </a:lnTo>
                  <a:lnTo>
                    <a:pt x="827" y="211"/>
                  </a:lnTo>
                  <a:lnTo>
                    <a:pt x="785" y="187"/>
                  </a:lnTo>
                  <a:lnTo>
                    <a:pt x="737" y="164"/>
                  </a:lnTo>
                  <a:lnTo>
                    <a:pt x="683" y="142"/>
                  </a:lnTo>
                  <a:lnTo>
                    <a:pt x="622" y="123"/>
                  </a:lnTo>
                  <a:lnTo>
                    <a:pt x="554" y="106"/>
                  </a:lnTo>
                  <a:lnTo>
                    <a:pt x="488" y="92"/>
                  </a:lnTo>
                  <a:lnTo>
                    <a:pt x="425" y="83"/>
                  </a:lnTo>
                  <a:lnTo>
                    <a:pt x="365" y="76"/>
                  </a:lnTo>
                  <a:lnTo>
                    <a:pt x="307" y="74"/>
                  </a:lnTo>
                  <a:lnTo>
                    <a:pt x="254" y="73"/>
                  </a:lnTo>
                  <a:lnTo>
                    <a:pt x="205" y="75"/>
                  </a:lnTo>
                  <a:lnTo>
                    <a:pt x="160" y="78"/>
                  </a:lnTo>
                  <a:lnTo>
                    <a:pt x="120" y="82"/>
                  </a:lnTo>
                  <a:lnTo>
                    <a:pt x="85" y="87"/>
                  </a:lnTo>
                  <a:lnTo>
                    <a:pt x="55" y="92"/>
                  </a:lnTo>
                  <a:lnTo>
                    <a:pt x="31" y="96"/>
                  </a:lnTo>
                  <a:lnTo>
                    <a:pt x="14" y="100"/>
                  </a:lnTo>
                  <a:lnTo>
                    <a:pt x="4" y="102"/>
                  </a:lnTo>
                  <a:lnTo>
                    <a:pt x="0" y="104"/>
                  </a:lnTo>
                  <a:close/>
                </a:path>
              </a:pathLst>
            </a:custGeom>
            <a:gradFill rotWithShape="1">
              <a:gsLst>
                <a:gs pos="0">
                  <a:srgbClr val="FF6699"/>
                </a:gs>
                <a:gs pos="100000">
                  <a:srgbClr val="CC0099"/>
                </a:gs>
              </a:gsLst>
              <a:lin ang="0" scaled="1"/>
            </a:gradFill>
            <a:ln w="0">
              <a:noFill/>
              <a:prstDash val="solid"/>
              <a:round/>
              <a:headEnd/>
              <a:tailEnd/>
            </a:ln>
            <a:effectLst>
              <a:outerShdw dist="107763" dir="2700000" algn="ctr" rotWithShape="0">
                <a:srgbClr val="B2B2B2">
                  <a:alpha val="50000"/>
                </a:srgbClr>
              </a:outerShdw>
            </a:effectLst>
          </p:spPr>
          <p:txBody>
            <a:bodyPr/>
            <a:lstStyle/>
            <a:p>
              <a:endParaRPr lang="ko-KR" altLang="en-US" sz="2000"/>
            </a:p>
          </p:txBody>
        </p:sp>
        <p:sp>
          <p:nvSpPr>
            <p:cNvPr id="86" name="TextBox 85"/>
            <p:cNvSpPr txBox="1"/>
            <p:nvPr/>
          </p:nvSpPr>
          <p:spPr>
            <a:xfrm>
              <a:off x="2335295" y="2507602"/>
              <a:ext cx="541483" cy="2885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ko-KR" sz="2400" b="1" dirty="0" smtClean="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22,562</a:t>
              </a:r>
              <a:endParaRPr lang="ko-KR" altLang="en-US" sz="2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4918444" y="1335318"/>
              <a:ext cx="868003" cy="2693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ko-KR" altLang="en-US" sz="2000" dirty="0" smtClean="0"/>
                <a:t> </a:t>
              </a:r>
              <a:r>
                <a:rPr lang="en-US" altLang="ko-KR" sz="2000" dirty="0" smtClean="0">
                  <a:solidFill>
                    <a:srgbClr val="1F497D"/>
                  </a:solidFill>
                </a:rPr>
                <a:t>(</a:t>
              </a:r>
              <a:r>
                <a:rPr lang="ko-KR" altLang="en-US" sz="2000" dirty="0" smtClean="0">
                  <a:solidFill>
                    <a:srgbClr val="1F497D"/>
                  </a:solidFill>
                </a:rPr>
                <a:t>단위 </a:t>
              </a:r>
              <a:r>
                <a:rPr lang="en-US" altLang="ko-KR" sz="2000" dirty="0" smtClean="0">
                  <a:solidFill>
                    <a:srgbClr val="1F497D"/>
                  </a:solidFill>
                </a:rPr>
                <a:t>: </a:t>
              </a:r>
              <a:r>
                <a:rPr lang="ko-KR" altLang="en-US" sz="2000" dirty="0" smtClean="0">
                  <a:solidFill>
                    <a:srgbClr val="1F497D"/>
                  </a:solidFill>
                </a:rPr>
                <a:t>명</a:t>
              </a:r>
              <a:r>
                <a:rPr lang="en-US" altLang="ko-KR" sz="2000" dirty="0" smtClean="0">
                  <a:solidFill>
                    <a:srgbClr val="1F497D"/>
                  </a:solidFill>
                </a:rPr>
                <a:t>)</a:t>
              </a:r>
              <a:endParaRPr lang="ko-KR" altLang="en-US" sz="2000" dirty="0">
                <a:solidFill>
                  <a:srgbClr val="1F497D"/>
                </a:solidFill>
              </a:endParaRPr>
            </a:p>
          </p:txBody>
        </p:sp>
        <p:sp>
          <p:nvSpPr>
            <p:cNvPr id="89" name="직사각형 88"/>
            <p:cNvSpPr/>
            <p:nvPr/>
          </p:nvSpPr>
          <p:spPr>
            <a:xfrm>
              <a:off x="2435814" y="3354816"/>
              <a:ext cx="714380" cy="71438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000">
                <a:solidFill>
                  <a:prstClr val="white"/>
                </a:solidFill>
              </a:endParaRPr>
            </a:p>
          </p:txBody>
        </p:sp>
      </p:grpSp>
      <p:sp>
        <p:nvSpPr>
          <p:cNvPr id="92" name="위쪽 화살표 91"/>
          <p:cNvSpPr/>
          <p:nvPr/>
        </p:nvSpPr>
        <p:spPr>
          <a:xfrm>
            <a:off x="3857620" y="1645091"/>
            <a:ext cx="456934" cy="212273"/>
          </a:xfrm>
          <a:prstGeom prst="upArrow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0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80874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16"/>
    </mc:Choice>
    <mc:Fallback>
      <p:transition spd="slow" advTm="316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91" name="Text Box 9"/>
          <p:cNvSpPr txBox="1">
            <a:spLocks noChangeArrowheads="1"/>
          </p:cNvSpPr>
          <p:nvPr/>
        </p:nvSpPr>
        <p:spPr bwMode="auto">
          <a:xfrm>
            <a:off x="322263" y="214313"/>
            <a:ext cx="4465637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ko-KR" altLang="en-US" sz="2400" b="1" dirty="0" smtClean="0">
                <a:solidFill>
                  <a:prstClr val="white"/>
                </a:solidFill>
                <a:latin typeface="HY헤드라인M" pitchFamily="18" charset="-127"/>
                <a:ea typeface="HY헤드라인M" pitchFamily="18" charset="-127"/>
              </a:rPr>
              <a:t>향후 추진계획</a:t>
            </a:r>
            <a:endParaRPr lang="ko-KR" altLang="en-US" sz="2400" b="1" dirty="0">
              <a:solidFill>
                <a:prstClr val="white"/>
              </a:solidFill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11293" name="Oval 88"/>
          <p:cNvSpPr>
            <a:spLocks noChangeArrowheads="1"/>
          </p:cNvSpPr>
          <p:nvPr/>
        </p:nvSpPr>
        <p:spPr bwMode="auto">
          <a:xfrm>
            <a:off x="276991" y="1201721"/>
            <a:ext cx="288925" cy="287338"/>
          </a:xfrm>
          <a:prstGeom prst="ellipse">
            <a:avLst/>
          </a:prstGeom>
          <a:solidFill>
            <a:srgbClr val="9BCA18"/>
          </a:solidFill>
          <a:ln w="9525" algn="ctr">
            <a:noFill/>
            <a:round/>
            <a:headEnd/>
            <a:tailEnd/>
          </a:ln>
        </p:spPr>
        <p:txBody>
          <a:bodyPr wrap="none" lIns="0" rIns="0" anchor="ctr"/>
          <a:lstStyle/>
          <a:p>
            <a:pPr algn="ctr"/>
            <a:r>
              <a:rPr lang="en-US" altLang="ko-KR" sz="2000" b="1" dirty="0">
                <a:solidFill>
                  <a:prstClr val="white"/>
                </a:solidFill>
                <a:latin typeface="Arial" charset="0"/>
              </a:rPr>
              <a:t>1</a:t>
            </a:r>
          </a:p>
        </p:txBody>
      </p:sp>
      <p:sp>
        <p:nvSpPr>
          <p:cNvPr id="84" name="Rectangle 51"/>
          <p:cNvSpPr>
            <a:spLocks noChangeArrowheads="1"/>
          </p:cNvSpPr>
          <p:nvPr/>
        </p:nvSpPr>
        <p:spPr bwMode="auto">
          <a:xfrm>
            <a:off x="530990" y="1142984"/>
            <a:ext cx="4683951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defRPr/>
            </a:pPr>
            <a:r>
              <a:rPr lang="ko-KR" altLang="en-US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</a:rPr>
              <a:t>건강강좌 확대추진</a:t>
            </a:r>
            <a:endParaRPr lang="en-US" altLang="ko-KR" sz="2800" b="1" spc="5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1295" name="Oval 88"/>
          <p:cNvSpPr>
            <a:spLocks noChangeArrowheads="1"/>
          </p:cNvSpPr>
          <p:nvPr/>
        </p:nvSpPr>
        <p:spPr bwMode="auto">
          <a:xfrm>
            <a:off x="292068" y="2227412"/>
            <a:ext cx="288925" cy="287337"/>
          </a:xfrm>
          <a:prstGeom prst="ellipse">
            <a:avLst/>
          </a:prstGeom>
          <a:solidFill>
            <a:srgbClr val="9BCA18"/>
          </a:solidFill>
          <a:ln w="9525" algn="ctr">
            <a:noFill/>
            <a:round/>
            <a:headEnd/>
            <a:tailEnd/>
          </a:ln>
        </p:spPr>
        <p:txBody>
          <a:bodyPr wrap="none" lIns="0" rIns="0" anchor="ctr"/>
          <a:lstStyle/>
          <a:p>
            <a:pPr algn="ctr"/>
            <a:r>
              <a:rPr lang="en-US" altLang="ko-KR" sz="2000" b="1" dirty="0">
                <a:solidFill>
                  <a:prstClr val="white"/>
                </a:solidFill>
                <a:latin typeface="Arial" charset="0"/>
              </a:rPr>
              <a:t>2</a:t>
            </a:r>
          </a:p>
        </p:txBody>
      </p:sp>
      <p:sp>
        <p:nvSpPr>
          <p:cNvPr id="86" name="Rectangle 51"/>
          <p:cNvSpPr>
            <a:spLocks noChangeArrowheads="1"/>
          </p:cNvSpPr>
          <p:nvPr/>
        </p:nvSpPr>
        <p:spPr bwMode="auto">
          <a:xfrm>
            <a:off x="546068" y="2170262"/>
            <a:ext cx="6079444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defRPr/>
            </a:pPr>
            <a:r>
              <a:rPr lang="ko-KR" altLang="en-US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</a:rPr>
              <a:t>지역사회 </a:t>
            </a:r>
            <a:r>
              <a:rPr lang="ko-KR" altLang="en-US" sz="2800" b="1" spc="50" dirty="0" err="1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</a:rPr>
              <a:t>네크워크</a:t>
            </a:r>
            <a:r>
              <a:rPr lang="ko-KR" altLang="en-US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</a:rPr>
              <a:t> 강화</a:t>
            </a:r>
            <a:endParaRPr lang="en-US" altLang="ko-KR" sz="2800" b="1" spc="5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11322" name="Oval 88"/>
          <p:cNvSpPr>
            <a:spLocks noChangeArrowheads="1"/>
          </p:cNvSpPr>
          <p:nvPr/>
        </p:nvSpPr>
        <p:spPr bwMode="auto">
          <a:xfrm>
            <a:off x="296028" y="3378185"/>
            <a:ext cx="288925" cy="287337"/>
          </a:xfrm>
          <a:prstGeom prst="ellipse">
            <a:avLst/>
          </a:prstGeom>
          <a:solidFill>
            <a:srgbClr val="9BCA18"/>
          </a:solidFill>
          <a:ln w="9525" algn="ctr">
            <a:noFill/>
            <a:round/>
            <a:headEnd/>
            <a:tailEnd/>
          </a:ln>
        </p:spPr>
        <p:txBody>
          <a:bodyPr wrap="none" lIns="0" rIns="0" anchor="ctr"/>
          <a:lstStyle/>
          <a:p>
            <a:pPr algn="ctr"/>
            <a:r>
              <a:rPr lang="en-US" altLang="ko-KR" sz="2000" b="1">
                <a:solidFill>
                  <a:prstClr val="white"/>
                </a:solidFill>
                <a:latin typeface="Arial" charset="0"/>
              </a:rPr>
              <a:t>3</a:t>
            </a:r>
          </a:p>
        </p:txBody>
      </p:sp>
      <p:sp>
        <p:nvSpPr>
          <p:cNvPr id="100" name="Rectangle 51"/>
          <p:cNvSpPr>
            <a:spLocks noChangeArrowheads="1"/>
          </p:cNvSpPr>
          <p:nvPr/>
        </p:nvSpPr>
        <p:spPr bwMode="auto">
          <a:xfrm>
            <a:off x="550027" y="3321035"/>
            <a:ext cx="6788289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defRPr/>
            </a:pPr>
            <a:r>
              <a:rPr lang="ko-KR" altLang="en-US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</a:rPr>
              <a:t>건강지킴이 양성 지속 추진</a:t>
            </a:r>
            <a:endParaRPr lang="en-US" altLang="ko-KR" sz="2800" b="1" spc="5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90" name="Oval 88"/>
          <p:cNvSpPr>
            <a:spLocks noChangeArrowheads="1"/>
          </p:cNvSpPr>
          <p:nvPr/>
        </p:nvSpPr>
        <p:spPr bwMode="auto">
          <a:xfrm>
            <a:off x="316647" y="4424012"/>
            <a:ext cx="288925" cy="287337"/>
          </a:xfrm>
          <a:prstGeom prst="ellipse">
            <a:avLst/>
          </a:prstGeom>
          <a:solidFill>
            <a:srgbClr val="9BCA18"/>
          </a:solidFill>
          <a:ln w="9525" algn="ctr">
            <a:noFill/>
            <a:round/>
            <a:headEnd/>
            <a:tailEnd/>
          </a:ln>
        </p:spPr>
        <p:txBody>
          <a:bodyPr wrap="none" lIns="0" rIns="0" anchor="ctr"/>
          <a:lstStyle/>
          <a:p>
            <a:pPr algn="ctr"/>
            <a:r>
              <a:rPr lang="en-US" altLang="ko-KR" sz="2000" b="1" dirty="0" smtClean="0">
                <a:solidFill>
                  <a:prstClr val="white"/>
                </a:solidFill>
                <a:latin typeface="Arial" charset="0"/>
              </a:rPr>
              <a:t>4</a:t>
            </a:r>
            <a:endParaRPr lang="en-US" altLang="ko-KR" sz="2000" b="1" dirty="0">
              <a:solidFill>
                <a:prstClr val="white"/>
              </a:solidFill>
              <a:latin typeface="Arial" charset="0"/>
            </a:endParaRPr>
          </a:p>
        </p:txBody>
      </p:sp>
      <p:sp>
        <p:nvSpPr>
          <p:cNvPr id="92" name="Rectangle 51"/>
          <p:cNvSpPr>
            <a:spLocks noChangeArrowheads="1"/>
          </p:cNvSpPr>
          <p:nvPr/>
        </p:nvSpPr>
        <p:spPr bwMode="auto">
          <a:xfrm>
            <a:off x="570647" y="4366862"/>
            <a:ext cx="7497134" cy="523220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1pPr>
            <a:lvl2pPr marL="742950" indent="-28575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2pPr>
            <a:lvl3pPr marL="11430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3pPr>
            <a:lvl4pPr marL="16002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4pPr>
            <a:lvl5pPr marL="2057400" indent="-228600" eaLnBrk="0" hangingPunct="0"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100">
                <a:solidFill>
                  <a:srgbClr val="FF0000"/>
                </a:solidFill>
                <a:latin typeface="HY울릉도M" pitchFamily="18" charset="-127"/>
                <a:ea typeface="HY울릉도M" pitchFamily="18" charset="-127"/>
              </a:defRPr>
            </a:lvl9pPr>
          </a:lstStyle>
          <a:p>
            <a:pPr eaLnBrk="1" hangingPunct="1">
              <a:defRPr/>
            </a:pPr>
            <a:r>
              <a:rPr lang="ko-KR" altLang="en-US" sz="28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</a:rPr>
              <a:t>홍보 및 독려방안 다각화 추진</a:t>
            </a:r>
            <a:endParaRPr lang="en-US" altLang="ko-KR" sz="2800" b="1" spc="5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</a:endParaRPr>
          </a:p>
        </p:txBody>
      </p:sp>
      <p:sp>
        <p:nvSpPr>
          <p:cNvPr id="93" name="TextBox 49"/>
          <p:cNvSpPr txBox="1">
            <a:spLocks noChangeArrowheads="1"/>
          </p:cNvSpPr>
          <p:nvPr/>
        </p:nvSpPr>
        <p:spPr bwMode="auto">
          <a:xfrm>
            <a:off x="530960" y="1543423"/>
            <a:ext cx="6112741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▶ </a:t>
            </a:r>
            <a:r>
              <a:rPr lang="ko-KR" altLang="en-US" sz="2000" dirty="0" err="1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내외부</a:t>
            </a:r>
            <a:r>
              <a:rPr lang="ko-KR" altLang="en-US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 찾아가는 건강강좌 활용 지속적 추진</a:t>
            </a:r>
            <a:endParaRPr lang="ko-KR" altLang="en-US" sz="2000" dirty="0">
              <a:solidFill>
                <a:prstClr val="black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98" name="TextBox 49"/>
          <p:cNvSpPr txBox="1">
            <a:spLocks noChangeArrowheads="1"/>
          </p:cNvSpPr>
          <p:nvPr/>
        </p:nvSpPr>
        <p:spPr bwMode="auto">
          <a:xfrm>
            <a:off x="554828" y="2526150"/>
            <a:ext cx="573168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▶ </a:t>
            </a:r>
            <a:r>
              <a:rPr lang="ko-KR" altLang="en-US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부산</a:t>
            </a:r>
            <a:r>
              <a:rPr lang="en-US" altLang="ko-KR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울산</a:t>
            </a:r>
            <a:r>
              <a:rPr lang="en-US" altLang="ko-KR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.</a:t>
            </a:r>
            <a:r>
              <a:rPr lang="ko-KR" altLang="en-US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경남지역 유관기관 등 협력 강화 </a:t>
            </a:r>
            <a:endParaRPr lang="ko-KR" altLang="en-US" sz="2000" dirty="0">
              <a:solidFill>
                <a:prstClr val="black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1" name="TextBox 49"/>
          <p:cNvSpPr txBox="1">
            <a:spLocks noChangeArrowheads="1"/>
          </p:cNvSpPr>
          <p:nvPr/>
        </p:nvSpPr>
        <p:spPr bwMode="auto">
          <a:xfrm>
            <a:off x="602398" y="3750236"/>
            <a:ext cx="5326923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▶ </a:t>
            </a:r>
            <a:r>
              <a:rPr lang="ko-KR" altLang="en-US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주민접점에서 홍보 및 신뢰성 제고</a:t>
            </a:r>
            <a:endParaRPr lang="ko-KR" altLang="en-US" sz="2000" dirty="0">
              <a:solidFill>
                <a:prstClr val="black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05" name="TextBox 49"/>
          <p:cNvSpPr txBox="1">
            <a:spLocks noChangeArrowheads="1"/>
          </p:cNvSpPr>
          <p:nvPr/>
        </p:nvSpPr>
        <p:spPr bwMode="auto">
          <a:xfrm>
            <a:off x="602399" y="4875266"/>
            <a:ext cx="804156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▶ </a:t>
            </a:r>
            <a:r>
              <a:rPr lang="ko-KR" altLang="en-US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설문결과를 통해 수용성이 높은 우편</a:t>
            </a:r>
            <a:r>
              <a:rPr lang="en-US" altLang="ko-KR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문자</a:t>
            </a:r>
            <a:r>
              <a:rPr lang="en-US" altLang="ko-KR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. </a:t>
            </a:r>
            <a:r>
              <a:rPr lang="ko-KR" altLang="en-US" sz="2000" dirty="0" smtClean="0">
                <a:solidFill>
                  <a:prstClr val="black"/>
                </a:solidFill>
                <a:latin typeface="휴먼모음T" pitchFamily="18" charset="-127"/>
                <a:ea typeface="휴먼모음T" pitchFamily="18" charset="-127"/>
              </a:rPr>
              <a:t>언론매체 위주 집중 독려</a:t>
            </a:r>
            <a:endParaRPr lang="ko-KR" altLang="en-US" sz="2000" dirty="0">
              <a:solidFill>
                <a:prstClr val="black"/>
              </a:solidFill>
              <a:latin typeface="휴먼모음T" pitchFamily="18" charset="-127"/>
              <a:ea typeface="휴먼모음T" pitchFamily="18" charset="-127"/>
            </a:endParaRPr>
          </a:p>
        </p:txBody>
      </p:sp>
      <p:sp>
        <p:nvSpPr>
          <p:cNvPr id="111" name="Line 18"/>
          <p:cNvSpPr>
            <a:spLocks noChangeShapeType="1"/>
          </p:cNvSpPr>
          <p:nvPr/>
        </p:nvSpPr>
        <p:spPr bwMode="auto">
          <a:xfrm>
            <a:off x="658836" y="5357826"/>
            <a:ext cx="7199312" cy="0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  <a:alpha val="38000"/>
              </a:schemeClr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ko-KR" altLang="en-US">
              <a:ln>
                <a:solidFill>
                  <a:prstClr val="white">
                    <a:lumMod val="50000"/>
                  </a:prst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16" name="Line 18"/>
          <p:cNvSpPr>
            <a:spLocks noChangeShapeType="1"/>
          </p:cNvSpPr>
          <p:nvPr/>
        </p:nvSpPr>
        <p:spPr bwMode="auto">
          <a:xfrm>
            <a:off x="658836" y="3017878"/>
            <a:ext cx="7199312" cy="0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  <a:alpha val="38000"/>
              </a:schemeClr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ko-KR" altLang="en-US">
              <a:ln>
                <a:solidFill>
                  <a:prstClr val="white">
                    <a:lumMod val="50000"/>
                  </a:prst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17" name="Line 18"/>
          <p:cNvSpPr>
            <a:spLocks noChangeShapeType="1"/>
          </p:cNvSpPr>
          <p:nvPr/>
        </p:nvSpPr>
        <p:spPr bwMode="auto">
          <a:xfrm>
            <a:off x="730274" y="4214818"/>
            <a:ext cx="7199312" cy="0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  <a:alpha val="38000"/>
              </a:schemeClr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ko-KR" altLang="en-US">
              <a:ln>
                <a:solidFill>
                  <a:prstClr val="white">
                    <a:lumMod val="50000"/>
                  </a:prstClr>
                </a:solidFill>
              </a:ln>
              <a:solidFill>
                <a:prstClr val="black"/>
              </a:solidFill>
            </a:endParaRPr>
          </a:p>
        </p:txBody>
      </p:sp>
      <p:sp>
        <p:nvSpPr>
          <p:cNvPr id="119" name="Line 18"/>
          <p:cNvSpPr>
            <a:spLocks noChangeShapeType="1"/>
          </p:cNvSpPr>
          <p:nvPr/>
        </p:nvSpPr>
        <p:spPr bwMode="auto">
          <a:xfrm>
            <a:off x="658836" y="2000240"/>
            <a:ext cx="7199312" cy="0"/>
          </a:xfrm>
          <a:prstGeom prst="line">
            <a:avLst/>
          </a:prstGeom>
          <a:ln>
            <a:solidFill>
              <a:schemeClr val="dk1">
                <a:shade val="95000"/>
                <a:satMod val="105000"/>
                <a:alpha val="38000"/>
              </a:schemeClr>
            </a:solidFill>
            <a:headEnd/>
            <a:tailEnd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ko-KR" altLang="en-US">
              <a:ln>
                <a:solidFill>
                  <a:prstClr val="white">
                    <a:lumMod val="50000"/>
                  </a:prstClr>
                </a:solidFill>
              </a:ln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219182"/>
      </p:ext>
    </p:extLst>
  </p:cSld>
  <p:clrMapOvr>
    <a:masterClrMapping/>
  </p:clrMapOvr>
  <p:transition advTm="68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5" name="Picture 9" descr="C:\Users\ADMINI~1\AppData\Local\Temp\ztv92E3\IMG_3162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4" name="직사각형 13"/>
          <p:cNvSpPr/>
          <p:nvPr/>
        </p:nvSpPr>
        <p:spPr>
          <a:xfrm>
            <a:off x="0" y="5429264"/>
            <a:ext cx="9144000" cy="1428736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prstClr val="white"/>
              </a:solidFill>
            </a:endParaRPr>
          </a:p>
        </p:txBody>
      </p:sp>
      <p:sp>
        <p:nvSpPr>
          <p:cNvPr id="3" name="Oval 4"/>
          <p:cNvSpPr>
            <a:spLocks noChangeArrowheads="1"/>
          </p:cNvSpPr>
          <p:nvPr/>
        </p:nvSpPr>
        <p:spPr bwMode="auto">
          <a:xfrm>
            <a:off x="-7058025" y="79375"/>
            <a:ext cx="7021512" cy="6777038"/>
          </a:xfrm>
          <a:prstGeom prst="ellipse">
            <a:avLst/>
          </a:prstGeom>
          <a:gradFill rotWithShape="1">
            <a:gsLst>
              <a:gs pos="0">
                <a:srgbClr val="FFFF00">
                  <a:alpha val="82999"/>
                </a:srgbClr>
              </a:gs>
              <a:gs pos="100000">
                <a:srgbClr val="FFFFFF">
                  <a:alpha val="0"/>
                </a:srgbClr>
              </a:gs>
            </a:gsLst>
            <a:path path="shape">
              <a:fillToRect l="50000" t="50000" r="50000" b="50000"/>
            </a:path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ko-KR" altLang="en-US"/>
          </a:p>
        </p:txBody>
      </p:sp>
      <p:sp>
        <p:nvSpPr>
          <p:cNvPr id="13" name="직사각형 12"/>
          <p:cNvSpPr/>
          <p:nvPr/>
        </p:nvSpPr>
        <p:spPr>
          <a:xfrm>
            <a:off x="1" y="285728"/>
            <a:ext cx="9144000" cy="181588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>
              <a:defRPr/>
            </a:pPr>
            <a:endParaRPr lang="en-US" altLang="ko-KR" sz="2800" b="1" spc="50" dirty="0" smtClean="0">
              <a:ln w="11430"/>
              <a:solidFill>
                <a:srgbClr val="1F497D">
                  <a:lumMod val="75000"/>
                </a:srgbClr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HY수평선B" pitchFamily="18" charset="-127"/>
              <a:ea typeface="HY수평선B" pitchFamily="18" charset="-127"/>
            </a:endParaRPr>
          </a:p>
          <a:p>
            <a:pPr algn="ctr">
              <a:defRPr/>
            </a:pPr>
            <a:r>
              <a:rPr lang="ko-KR" altLang="en-US" sz="44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</a:t>
            </a:r>
            <a:r>
              <a:rPr lang="ko-KR" altLang="en-US" sz="4000" b="1" spc="50" dirty="0" smtClean="0">
                <a:ln w="11430"/>
                <a:gradFill>
                  <a:gsLst>
                    <a:gs pos="25000">
                      <a:srgbClr val="C0504D">
                        <a:satMod val="155000"/>
                      </a:srgbClr>
                    </a:gs>
                    <a:gs pos="100000">
                      <a:srgbClr val="C0504D">
                        <a:shade val="45000"/>
                        <a:satMod val="165000"/>
                      </a:srgb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건강지킴이 오늘도 열심히 </a:t>
            </a:r>
            <a:endParaRPr lang="en-US" altLang="ko-KR" sz="4000" b="1" spc="50" dirty="0" smtClean="0">
              <a:ln w="11430"/>
              <a:gradFill>
                <a:gsLst>
                  <a:gs pos="25000">
                    <a:srgbClr val="C0504D">
                      <a:satMod val="155000"/>
                    </a:srgbClr>
                  </a:gs>
                  <a:gs pos="100000">
                    <a:srgbClr val="C0504D">
                      <a:shade val="45000"/>
                      <a:satMod val="165000"/>
                    </a:srgb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>
              <a:defRPr/>
            </a:pPr>
            <a:r>
              <a:rPr lang="ko-KR" altLang="en-US" sz="4000" b="1" spc="50" dirty="0" smtClean="0">
                <a:ln w="11430"/>
                <a:solidFill>
                  <a:srgbClr val="00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달리 </a:t>
            </a:r>
            <a:r>
              <a:rPr lang="en-US" altLang="ko-KR" sz="4000" b="1" spc="50" dirty="0" smtClean="0">
                <a:ln w="11430"/>
                <a:solidFill>
                  <a:srgbClr val="00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go~ </a:t>
            </a:r>
            <a:r>
              <a:rPr lang="ko-KR" altLang="en-US" sz="4000" b="1" spc="50" dirty="0" smtClean="0">
                <a:ln w="11430"/>
                <a:solidFill>
                  <a:srgbClr val="00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달리 </a:t>
            </a:r>
            <a:r>
              <a:rPr lang="en-US" altLang="ko-KR" sz="4000" b="1" spc="50" dirty="0" smtClean="0">
                <a:ln w="11430"/>
                <a:solidFill>
                  <a:srgbClr val="0066FF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go~</a:t>
            </a:r>
            <a:endParaRPr lang="en-US" altLang="ko-KR" sz="4000" b="1" spc="50" dirty="0">
              <a:ln w="11430"/>
              <a:solidFill>
                <a:srgbClr val="0066FF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9223" name="TextBox 1"/>
          <p:cNvSpPr txBox="1">
            <a:spLocks noChangeArrowheads="1"/>
          </p:cNvSpPr>
          <p:nvPr/>
        </p:nvSpPr>
        <p:spPr bwMode="auto">
          <a:xfrm>
            <a:off x="4500562" y="6080147"/>
            <a:ext cx="2447925" cy="492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ko-KR" altLang="en-US" sz="2500" dirty="0">
                <a:solidFill>
                  <a:prstClr val="white"/>
                </a:solidFill>
                <a:latin typeface="HY헤드라인M" pitchFamily="18" charset="-127"/>
              </a:rPr>
              <a:t>  </a:t>
            </a:r>
            <a:r>
              <a:rPr lang="ko-KR" altLang="en-US" sz="2500" dirty="0">
                <a:solidFill>
                  <a:prstClr val="white">
                    <a:lumMod val="75000"/>
                  </a:prstClr>
                </a:solidFill>
                <a:latin typeface="HY헤드라인M" pitchFamily="18" charset="-127"/>
              </a:rPr>
              <a:t>부산지역본부</a:t>
            </a:r>
          </a:p>
        </p:txBody>
      </p:sp>
      <p:pic>
        <p:nvPicPr>
          <p:cNvPr id="15" name="Picture 5" descr="C:\Documents and Settings\사용자\바탕 화면\무제-6.gif"/>
          <p:cNvPicPr>
            <a:picLocks noChangeAspect="1" noChangeArrowheads="1"/>
          </p:cNvPicPr>
          <p:nvPr/>
        </p:nvPicPr>
        <p:blipFill>
          <a:blip r:embed="rId5" cstate="print"/>
          <a:srcRect l="57246" t="54709" r="-4391" b="3639"/>
          <a:stretch>
            <a:fillRect/>
          </a:stretch>
        </p:blipFill>
        <p:spPr bwMode="auto">
          <a:xfrm>
            <a:off x="2071670" y="5429264"/>
            <a:ext cx="3099843" cy="1108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9811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25"/>
    </mc:Choice>
    <mc:Fallback>
      <p:transition spd="slow" advTm="182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4931 0.40393 C 0.55365 0.39004 0.56285 0.38055 0.57205 0.37083 C 0.57813 0.35671 0.58837 0.3456 0.59462 0.33171 C 0.59792 0.3243 0.60035 0.31713 0.60521 0.31041 C 0.61077 0.30254 0.6158 0.29513 0.62066 0.28703 C 0.62188 0.28495 0.62431 0.28125 0.62431 0.28148 C 0.62657 0.27013 0.62934 0.27291 0.63282 0.26388 C 0.63733 0.25254 0.63907 0.24328 0.64688 0.23449 C 0.65035 0.22338 0.65295 0.21388 0.66094 0.20532 C 0.6625 0.20046 0.66545 0.19444 0.66788 0.18981 C 0.66979 0.18564 0.67483 0.17824 0.67483 0.17847 C 0.67691 0.16851 0.68143 0.16134 0.68525 0.15277 C 0.68959 0.14305 0.69202 0.12939 0.69913 0.12175 C 0.70191 0.11527 0.70348 0.10925 0.70782 0.10416 C 0.70973 0.09513 0.71372 0.08657 0.71841 0.07893 C 0.72084 0.07106 0.72552 0.06643 0.72882 0.05925 C 0.73021 0.05625 0.73143 0.053 0.73229 0.04976 C 0.73299 0.04791 0.73316 0.0456 0.73403 0.04398 C 0.73646 0.03796 0.74011 0.0324 0.74271 0.02638 C 0.74549 0.02037 0.7467 0.01296 0.74966 0.00694 C 0.75174 0.00277 0.75538 -0.00047 0.75677 -0.00487 C 0.76025 -0.01621 0.76684 -0.02917 0.77587 -0.03588 C 0.7783 -0.04375 0.78195 -0.047 0.78802 -0.05162 C 0.79358 -0.06112 0.78993 -0.05579 0.80018 -0.06713 C 0.80209 -0.06922 0.80521 -0.07292 0.80521 -0.07269 C 0.80747 -0.08195 0.81146 -0.08496 0.8158 -0.09237 C 0.82188 -0.11436 0.8125 -0.08125 0.82118 -0.10417 C 0.82223 -0.10649 0.82188 -0.1095 0.82275 -0.11204 C 0.82466 -0.11621 0.82743 -0.11968 0.82986 -0.12362 C 0.83108 -0.12547 0.83334 -0.1294 0.83334 -0.12917 C 0.83403 -0.13195 0.8342 -0.13473 0.83525 -0.13704 C 0.83594 -0.13866 0.83785 -0.13959 0.83854 -0.14121 C 0.83959 -0.14329 0.83941 -0.1463 0.84045 -0.14885 C 0.84341 -0.15672 0.84323 -0.15278 0.8474 -0.15857 C 0.85278 -0.16598 0.85018 -0.16829 0.85782 -0.17408 C 0.86389 -0.18496 0.87413 -0.19213 0.88212 -0.20139 C 0.89045 -0.21088 0.89931 -0.21991 0.90834 -0.22848 C 0.91511 -0.23496 0.91476 -0.23727 0.92223 -0.24213 C 0.92778 -0.24584 0.9342 -0.24792 0.93959 -0.25209 C 0.94966 -0.25903 0.93611 -0.25301 0.94844 -0.25787 C 0.95573 -0.26389 0.96077 -0.27014 0.96754 -0.27709 C 0.97118 -0.28125 0.97587 -0.28357 0.97952 -0.28704 C 0.98559 -0.29167 0.99011 -0.29885 0.99514 -0.30463 C 0.99896 -0.30903 1.00382 -0.31204 1.00782 -0.31621 C 1.01077 -0.32686 1.00677 -0.31829 1.01459 -0.32408 C 1.01632 -0.32547 1.01771 -0.32848 1.01997 -0.32987 C 1.03073 -0.33635 1.04636 -0.34213 1.05834 -0.34537 C 1.07518 -0.35672 1.05764 -0.34676 1.07743 -0.35325 C 1.08438 -0.35556 1.0915 -0.35996 1.09827 -0.36274 C 1.10677 -0.36644 1.1158 -0.36875 1.12431 -0.37269 C 1.13698 -0.37801 1.12622 -0.37477 1.13629 -0.38033 C 1.15313 -0.38959 1.17257 -0.39769 1.19063 -0.40186 C 1.20139 -0.40996 1.18941 -0.40186 1.20261 -0.40764 C 1.21841 -0.41436 1.23334 -0.42269 1.25 -0.42709 C 1.26979 -0.44167 1.29115 -0.44329 1.31441 -0.44653 C 1.32032 -0.44607 1.33177 -0.44468 1.33177 -0.44445 " pathEditMode="relative" rAng="0" ptsTypes="fffffffffffffffffffffffffffffffffffffffffffffffffffffffA">
                                      <p:cBhvr>
                                        <p:cTn id="6" dur="7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100" y="-4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1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"/>
</p:tagLst>
</file>

<file path=ppt/theme/theme1.xml><?xml version="1.0" encoding="utf-8"?>
<a:theme xmlns:a="http://schemas.openxmlformats.org/drawingml/2006/main" name="1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4_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테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17095</TotalTime>
  <Words>975</Words>
  <Application>Microsoft Office PowerPoint</Application>
  <PresentationFormat>화면 슬라이드 쇼(4:3)</PresentationFormat>
  <Paragraphs>223</Paragraphs>
  <Slides>21</Slides>
  <Notes>12</Notes>
  <HiddenSlides>0</HiddenSlides>
  <MMClips>0</MMClips>
  <ScaleCrop>false</ScaleCrop>
  <HeadingPairs>
    <vt:vector size="8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4</vt:i4>
      </vt:variant>
      <vt:variant>
        <vt:lpstr>포함된 OLE 서버</vt:lpstr>
      </vt:variant>
      <vt:variant>
        <vt:i4>2</vt:i4>
      </vt:variant>
      <vt:variant>
        <vt:lpstr>슬라이드 제목</vt:lpstr>
      </vt:variant>
      <vt:variant>
        <vt:i4>21</vt:i4>
      </vt:variant>
    </vt:vector>
  </HeadingPairs>
  <TitlesOfParts>
    <vt:vector size="38" baseType="lpstr">
      <vt:lpstr>굴림</vt:lpstr>
      <vt:lpstr>Arial</vt:lpstr>
      <vt:lpstr>HY견고딕</vt:lpstr>
      <vt:lpstr>HY울릉도B</vt:lpstr>
      <vt:lpstr>HY바다M</vt:lpstr>
      <vt:lpstr>맑은 고딕</vt:lpstr>
      <vt:lpstr>휴먼모음T</vt:lpstr>
      <vt:lpstr>HY헤드라인M</vt:lpstr>
      <vt:lpstr>HY울릉도M</vt:lpstr>
      <vt:lpstr>Wingdings</vt:lpstr>
      <vt:lpstr>HY수평선B</vt:lpstr>
      <vt:lpstr>1_디자인 사용자 지정</vt:lpstr>
      <vt:lpstr>2_디자인 사용자 지정</vt:lpstr>
      <vt:lpstr>3_디자인 사용자 지정</vt:lpstr>
      <vt:lpstr>4_디자인 사용자 지정</vt:lpstr>
      <vt:lpstr>Worksheet</vt:lpstr>
      <vt:lpstr>Microsoft Excel 97-2003 워크시트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정보기획부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국민건강보험공단</dc:creator>
  <cp:lastModifiedBy>songso</cp:lastModifiedBy>
  <cp:revision>1892</cp:revision>
  <cp:lastPrinted>2014-02-04T04:37:10Z</cp:lastPrinted>
  <dcterms:created xsi:type="dcterms:W3CDTF">2005-07-25T09:38:41Z</dcterms:created>
  <dcterms:modified xsi:type="dcterms:W3CDTF">2014-12-11T04:07:27Z</dcterms:modified>
</cp:coreProperties>
</file>