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haansoftxlsx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321" r:id="rId3"/>
    <p:sldId id="295" r:id="rId4"/>
    <p:sldId id="296" r:id="rId5"/>
    <p:sldId id="297" r:id="rId6"/>
    <p:sldId id="298" r:id="rId7"/>
    <p:sldId id="329" r:id="rId8"/>
    <p:sldId id="327" r:id="rId9"/>
    <p:sldId id="300" r:id="rId10"/>
    <p:sldId id="348" r:id="rId11"/>
    <p:sldId id="301" r:id="rId12"/>
    <p:sldId id="302" r:id="rId13"/>
    <p:sldId id="334" r:id="rId14"/>
    <p:sldId id="354" r:id="rId15"/>
    <p:sldId id="304" r:id="rId16"/>
    <p:sldId id="335" r:id="rId17"/>
    <p:sldId id="323" r:id="rId18"/>
    <p:sldId id="324" r:id="rId19"/>
    <p:sldId id="357" r:id="rId20"/>
    <p:sldId id="322" r:id="rId21"/>
    <p:sldId id="305" r:id="rId22"/>
    <p:sldId id="325" r:id="rId23"/>
    <p:sldId id="326" r:id="rId24"/>
    <p:sldId id="336" r:id="rId25"/>
    <p:sldId id="337" r:id="rId26"/>
    <p:sldId id="338" r:id="rId27"/>
    <p:sldId id="340" r:id="rId28"/>
    <p:sldId id="341" r:id="rId29"/>
    <p:sldId id="353" r:id="rId30"/>
    <p:sldId id="317" r:id="rId31"/>
    <p:sldId id="318" r:id="rId32"/>
    <p:sldId id="355" r:id="rId33"/>
    <p:sldId id="311" r:id="rId34"/>
    <p:sldId id="342" r:id="rId35"/>
    <p:sldId id="343" r:id="rId36"/>
    <p:sldId id="316" r:id="rId37"/>
    <p:sldId id="356" r:id="rId38"/>
    <p:sldId id="339" r:id="rId39"/>
    <p:sldId id="344" r:id="rId40"/>
    <p:sldId id="345" r:id="rId41"/>
    <p:sldId id="350" r:id="rId42"/>
    <p:sldId id="352" r:id="rId43"/>
  </p:sldIdLst>
  <p:sldSz cx="9144000" cy="6858000" type="screen4x3"/>
  <p:notesSz cx="6858000" cy="9144000"/>
  <p:embeddedFontLst>
    <p:embeddedFont>
      <p:font typeface="HY견고딕" pitchFamily="18" charset="-127"/>
      <p:regular r:id="rId46"/>
    </p:embeddedFont>
    <p:embeddedFont>
      <p:font typeface="맑은 고딕" pitchFamily="50" charset="-127"/>
      <p:regular r:id="rId47"/>
      <p:bold r:id="rId48"/>
    </p:embeddedFont>
    <p:embeddedFont>
      <p:font typeface="다음_SemiBold" charset="-127"/>
      <p:regular r:id="rId49"/>
    </p:embeddedFont>
    <p:embeddedFont>
      <p:font typeface="나눔고딕 ExtraBold" pitchFamily="50" charset="-127"/>
      <p:bold r:id="rId50"/>
    </p:embeddedFont>
    <p:embeddedFont>
      <p:font typeface="다음_Regular" charset="-127"/>
      <p:regular r:id="rId51"/>
    </p:embeddedFont>
    <p:embeddedFont>
      <p:font typeface="HY궁서" pitchFamily="18" charset="-127"/>
      <p:regular r:id="rId52"/>
    </p:embeddedFont>
    <p:embeddedFont>
      <p:font typeface="HY견명조" pitchFamily="18" charset="-127"/>
      <p:regular r:id="rId53"/>
    </p:embeddedFont>
    <p:embeddedFont>
      <p:font typeface="MD솔체" pitchFamily="18" charset="-127"/>
      <p:regular r:id="rId5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74">
          <p15:clr>
            <a:srgbClr val="A4A3A4"/>
          </p15:clr>
        </p15:guide>
        <p15:guide id="2" pos="272">
          <p15:clr>
            <a:srgbClr val="A4A3A4"/>
          </p15:clr>
        </p15:guide>
        <p15:guide id="3" pos="54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8000"/>
    <a:srgbClr val="FF33CC"/>
    <a:srgbClr val="3399FF"/>
    <a:srgbClr val="8CE200"/>
    <a:srgbClr val="FF9999"/>
    <a:srgbClr val="003696"/>
    <a:srgbClr val="3D6391"/>
    <a:srgbClr val="3F4A8F"/>
    <a:srgbClr val="7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2" autoAdjust="0"/>
    <p:restoredTop sz="93564" autoAdjust="0"/>
  </p:normalViewPr>
  <p:slideViewPr>
    <p:cSldViewPr snapToObjects="1" showGuides="1">
      <p:cViewPr>
        <p:scale>
          <a:sx n="75" d="100"/>
          <a:sy n="75" d="100"/>
        </p:scale>
        <p:origin x="-558" y="-648"/>
      </p:cViewPr>
      <p:guideLst>
        <p:guide orient="horz" pos="3974"/>
        <p:guide pos="272"/>
        <p:guide pos="54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0" d="100"/>
          <a:sy n="80" d="100"/>
        </p:scale>
        <p:origin x="-2028" y="-96"/>
      </p:cViewPr>
      <p:guideLst>
        <p:guide orient="horz" pos="2880"/>
        <p:guide pos="2160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11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2013년</c:v>
                </c:pt>
              </c:strCache>
            </c:strRef>
          </c:tx>
          <c:dLbls>
            <c:dLbl>
              <c:idx val="1"/>
              <c:layout>
                <c:manualLayout>
                  <c:x val="-6.0040624337396618E-2"/>
                  <c:y val="1.3279570243829229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800" b="1" dirty="0" smtClean="0"/>
                      <a:t>2</a:t>
                    </a:r>
                    <a:r>
                      <a:rPr lang="en-US" altLang="en-US" dirty="0" smtClean="0"/>
                      <a:t>0.00</a:t>
                    </a:r>
                    <a:endParaRPr lang="en-US" alt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6.0040624337396618E-2"/>
                  <c:y val="7.6079992306042899E-18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800" b="1" dirty="0" smtClean="0"/>
                      <a:t>2</a:t>
                    </a:r>
                    <a:r>
                      <a:rPr lang="en-US" altLang="en-US" dirty="0" smtClean="0"/>
                      <a:t>2.20</a:t>
                    </a:r>
                    <a:endParaRPr lang="en-US" alt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ko-KR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6월말</c:v>
                </c:pt>
                <c:pt idx="1">
                  <c:v>8월말</c:v>
                </c:pt>
                <c:pt idx="2">
                  <c:v>9월말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13.56</c:v>
                </c:pt>
                <c:pt idx="1">
                  <c:v>20</c:v>
                </c:pt>
                <c:pt idx="2">
                  <c:v>22.2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2014년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6월말</c:v>
                </c:pt>
                <c:pt idx="1">
                  <c:v>8월말</c:v>
                </c:pt>
                <c:pt idx="2">
                  <c:v>9월말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14.55</c:v>
                </c:pt>
                <c:pt idx="1">
                  <c:v>20.170000000000005</c:v>
                </c:pt>
                <c:pt idx="2">
                  <c:v>22.45</c:v>
                </c:pt>
              </c:numCache>
            </c:numRef>
          </c:val>
        </c:ser>
        <c:gapWidth val="75"/>
        <c:overlap val="-5"/>
        <c:axId val="120571392"/>
        <c:axId val="120581504"/>
      </c:barChart>
      <c:catAx>
        <c:axId val="1205713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600">
                <a:latin typeface="HY견고딕" pitchFamily="18" charset="-127"/>
                <a:ea typeface="HY견고딕" pitchFamily="18" charset="-127"/>
              </a:defRPr>
            </a:pPr>
            <a:endParaRPr lang="ko-KR"/>
          </a:p>
        </c:txPr>
        <c:crossAx val="120581504"/>
        <c:crosses val="autoZero"/>
        <c:auto val="1"/>
        <c:lblAlgn val="ctr"/>
        <c:lblOffset val="100"/>
      </c:catAx>
      <c:valAx>
        <c:axId val="120581504"/>
        <c:scaling>
          <c:logBase val="10"/>
          <c:orientation val="minMax"/>
          <c:max val="25"/>
          <c:min val="12"/>
        </c:scaling>
        <c:axPos val="l"/>
        <c:majorGridlines/>
        <c:numFmt formatCode="General" sourceLinked="1"/>
        <c:majorTickMark val="none"/>
        <c:tickLblPos val="none"/>
        <c:spPr>
          <a:ln w="9525">
            <a:noFill/>
          </a:ln>
        </c:spPr>
        <c:crossAx val="120571392"/>
        <c:crosses val="autoZero"/>
        <c:crossBetween val="between"/>
        <c:majorUnit val="20"/>
        <c:minorUnit val="20"/>
      </c:valAx>
    </c:plotArea>
    <c:legend>
      <c:legendPos val="b"/>
      <c:layout/>
      <c:txPr>
        <a:bodyPr/>
        <a:lstStyle/>
        <a:p>
          <a:pPr>
            <a:defRPr sz="2000">
              <a:latin typeface="HY견고딕" pitchFamily="18" charset="-127"/>
              <a:ea typeface="HY견고딕" pitchFamily="18" charset="-127"/>
            </a:defRPr>
          </a:pPr>
          <a:endParaRPr lang="ko-KR"/>
        </a:p>
      </c:txPr>
    </c:legend>
    <c:plotVisOnly val="1"/>
  </c:chart>
  <c:spPr>
    <a:ln w="25400">
      <a:solidFill>
        <a:prstClr val="black"/>
      </a:solidFill>
    </a:ln>
  </c:spPr>
  <c:txPr>
    <a:bodyPr/>
    <a:lstStyle/>
    <a:p>
      <a:pPr>
        <a:defRPr sz="1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232C87-C0C7-4503-A3D4-3D378BA00052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C09EA0F-8022-4A72-BE8F-F12AB780D5B9}">
      <dgm:prSet phldrT="[텍스트]" custT="1"/>
      <dgm:spPr>
        <a:solidFill>
          <a:srgbClr val="FF6699"/>
        </a:solidFill>
      </dgm:spPr>
      <dgm:t>
        <a:bodyPr/>
        <a:lstStyle/>
        <a:p>
          <a:pPr latinLnBrk="1"/>
          <a:r>
            <a:rPr lang="ko-KR" altLang="en-US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건강욕구 반 영</a:t>
          </a:r>
          <a:endParaRPr lang="ko-KR" altLang="en-US" sz="2000" dirty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</dgm:t>
    </dgm:pt>
    <dgm:pt modelId="{BC00168B-7E42-4C09-8ABB-CB65F04E7A72}" type="parTrans" cxnId="{117B7E5E-AFBB-4ECA-A6D1-7F3FB84FEA10}">
      <dgm:prSet/>
      <dgm:spPr/>
      <dgm:t>
        <a:bodyPr/>
        <a:lstStyle/>
        <a:p>
          <a:pPr latinLnBrk="1"/>
          <a:endParaRPr lang="ko-KR" altLang="en-US"/>
        </a:p>
      </dgm:t>
    </dgm:pt>
    <dgm:pt modelId="{68D24028-B050-4773-8698-5541CF68CCC5}" type="sibTrans" cxnId="{117B7E5E-AFBB-4ECA-A6D1-7F3FB84FEA10}">
      <dgm:prSet/>
      <dgm:spPr/>
      <dgm:t>
        <a:bodyPr/>
        <a:lstStyle/>
        <a:p>
          <a:pPr latinLnBrk="1"/>
          <a:endParaRPr lang="ko-KR" altLang="en-US"/>
        </a:p>
      </dgm:t>
    </dgm:pt>
    <dgm:pt modelId="{FE0DCCE0-697A-4611-9313-A20DC4AAFAED}">
      <dgm:prSet phldrT="[텍스트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sz="20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부서간</a:t>
          </a:r>
          <a:r>
            <a:rPr lang="en-US" altLang="ko-KR" sz="20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,  </a:t>
          </a:r>
          <a:r>
            <a:rPr lang="ko-KR" altLang="en-US" sz="20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사업간  </a:t>
          </a:r>
          <a:endParaRPr lang="en-US" altLang="ko-KR" sz="2000" spc="-300" dirty="0" smtClean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  <a:p>
          <a:pPr latinLnBrk="1"/>
          <a:r>
            <a:rPr lang="ko-KR" altLang="en-US" sz="20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협력</a:t>
          </a:r>
          <a:endParaRPr lang="en-US" altLang="ko-KR" sz="2000" spc="-300" dirty="0" smtClean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  <a:p>
          <a:pPr latinLnBrk="1"/>
          <a:r>
            <a:rPr lang="en-US" altLang="ko-KR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(</a:t>
          </a:r>
          <a:r>
            <a:rPr lang="ko-KR" altLang="en-US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건강증진 분야</a:t>
          </a:r>
          <a:r>
            <a:rPr lang="en-US" altLang="ko-KR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)</a:t>
          </a:r>
          <a:endParaRPr lang="ko-KR" altLang="en-US" sz="2000" dirty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</dgm:t>
    </dgm:pt>
    <dgm:pt modelId="{8EAC8544-1AC3-4E9C-8132-4DA48E2257AF}" type="parTrans" cxnId="{1BA0BE23-B632-4292-8666-B3D48BC2AFA6}">
      <dgm:prSet/>
      <dgm:spPr/>
      <dgm:t>
        <a:bodyPr/>
        <a:lstStyle/>
        <a:p>
          <a:pPr latinLnBrk="1"/>
          <a:endParaRPr lang="ko-KR" altLang="en-US"/>
        </a:p>
      </dgm:t>
    </dgm:pt>
    <dgm:pt modelId="{CF7A1C99-3AA1-49CE-86DB-A0F2A6E06C2B}" type="sibTrans" cxnId="{1BA0BE23-B632-4292-8666-B3D48BC2AFA6}">
      <dgm:prSet/>
      <dgm:spPr/>
      <dgm:t>
        <a:bodyPr/>
        <a:lstStyle/>
        <a:p>
          <a:pPr latinLnBrk="1"/>
          <a:endParaRPr lang="ko-KR" altLang="en-US"/>
        </a:p>
      </dgm:t>
    </dgm:pt>
    <dgm:pt modelId="{4D9764D5-B131-4CC8-8ED0-67102CEC66C1}">
      <dgm:prSet phldrT="[텍스트]" custT="1"/>
      <dgm:spPr>
        <a:solidFill>
          <a:srgbClr val="008000"/>
        </a:solidFill>
      </dgm:spPr>
      <dgm:t>
        <a:bodyPr/>
        <a:lstStyle/>
        <a:p>
          <a:pPr latinLnBrk="1"/>
          <a:r>
            <a:rPr lang="ko-KR" altLang="en-US" sz="200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rPr>
            <a:t>찾아가는 맞춤형</a:t>
          </a:r>
          <a:endParaRPr lang="en-US" altLang="ko-KR" sz="2000" smtClean="0">
            <a:solidFill>
              <a:schemeClr val="bg1"/>
            </a:solidFill>
            <a:latin typeface="나눔고딕 ExtraBold" pitchFamily="50" charset="-127"/>
            <a:ea typeface="나눔고딕 ExtraBold" pitchFamily="50" charset="-127"/>
          </a:endParaRPr>
        </a:p>
        <a:p>
          <a:pPr latinLnBrk="1"/>
          <a:r>
            <a:rPr lang="ko-KR" altLang="en-US" sz="200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rPr>
            <a:t>전략</a:t>
          </a:r>
          <a:endParaRPr lang="ko-KR" altLang="en-US" sz="2000" dirty="0">
            <a:solidFill>
              <a:schemeClr val="bg1"/>
            </a:solidFill>
            <a:latin typeface="나눔고딕 ExtraBold" pitchFamily="50" charset="-127"/>
            <a:ea typeface="나눔고딕 ExtraBold" pitchFamily="50" charset="-127"/>
          </a:endParaRPr>
        </a:p>
      </dgm:t>
    </dgm:pt>
    <dgm:pt modelId="{C0C6EF84-54AF-43E2-AB71-903103AFE2AB}" type="parTrans" cxnId="{541067BA-2B8F-412E-97C5-E07EF212F4DD}">
      <dgm:prSet/>
      <dgm:spPr/>
      <dgm:t>
        <a:bodyPr/>
        <a:lstStyle/>
        <a:p>
          <a:pPr latinLnBrk="1"/>
          <a:endParaRPr lang="ko-KR" altLang="en-US"/>
        </a:p>
      </dgm:t>
    </dgm:pt>
    <dgm:pt modelId="{5906FB13-191F-486E-9564-0CAFD5B60559}" type="sibTrans" cxnId="{541067BA-2B8F-412E-97C5-E07EF212F4DD}">
      <dgm:prSet/>
      <dgm:spPr/>
      <dgm:t>
        <a:bodyPr/>
        <a:lstStyle/>
        <a:p>
          <a:pPr latinLnBrk="1"/>
          <a:endParaRPr lang="ko-KR" altLang="en-US"/>
        </a:p>
      </dgm:t>
    </dgm:pt>
    <dgm:pt modelId="{7A20D877-17EE-47B3-A42D-25581CF185E9}">
      <dgm:prSet phldrT="[텍스트]"/>
      <dgm:spPr/>
      <dgm:t>
        <a:bodyPr/>
        <a:lstStyle/>
        <a:p>
          <a:pPr latinLnBrk="1"/>
          <a:endParaRPr lang="ko-KR" altLang="en-US"/>
        </a:p>
      </dgm:t>
    </dgm:pt>
    <dgm:pt modelId="{CC29EC1B-6953-4A2B-91DC-C641AB4F045A}" type="sibTrans" cxnId="{451C37AA-90E9-4FA0-99E3-EA8DB0FD585B}">
      <dgm:prSet/>
      <dgm:spPr/>
      <dgm:t>
        <a:bodyPr/>
        <a:lstStyle/>
        <a:p>
          <a:pPr latinLnBrk="1"/>
          <a:endParaRPr lang="ko-KR" altLang="en-US"/>
        </a:p>
      </dgm:t>
    </dgm:pt>
    <dgm:pt modelId="{EA4A282E-6F5E-4E41-9F81-99560BB08974}" type="parTrans" cxnId="{451C37AA-90E9-4FA0-99E3-EA8DB0FD585B}">
      <dgm:prSet/>
      <dgm:spPr/>
      <dgm:t>
        <a:bodyPr/>
        <a:lstStyle/>
        <a:p>
          <a:pPr latinLnBrk="1"/>
          <a:endParaRPr lang="ko-KR" altLang="en-US"/>
        </a:p>
      </dgm:t>
    </dgm:pt>
    <dgm:pt modelId="{63ED09C3-328E-4E03-97EB-C92551783EB2}">
      <dgm:prSet phldrT="[텍스트]"/>
      <dgm:spPr/>
      <dgm:t>
        <a:bodyPr/>
        <a:lstStyle/>
        <a:p>
          <a:pPr latinLnBrk="1"/>
          <a:endParaRPr lang="ko-KR" altLang="en-US"/>
        </a:p>
      </dgm:t>
    </dgm:pt>
    <dgm:pt modelId="{C09A503A-74DC-431C-AC7C-5BD1CF441D0E}" type="sibTrans" cxnId="{A9155936-25FA-4FDD-852A-2FB110F62A05}">
      <dgm:prSet/>
      <dgm:spPr/>
      <dgm:t>
        <a:bodyPr/>
        <a:lstStyle/>
        <a:p>
          <a:pPr latinLnBrk="1"/>
          <a:endParaRPr lang="ko-KR" altLang="en-US"/>
        </a:p>
      </dgm:t>
    </dgm:pt>
    <dgm:pt modelId="{A51A5F2B-7F2B-4741-9043-C1E0E5EBEC3E}" type="parTrans" cxnId="{A9155936-25FA-4FDD-852A-2FB110F62A05}">
      <dgm:prSet/>
      <dgm:spPr/>
      <dgm:t>
        <a:bodyPr/>
        <a:lstStyle/>
        <a:p>
          <a:pPr latinLnBrk="1"/>
          <a:endParaRPr lang="ko-KR" altLang="en-US"/>
        </a:p>
      </dgm:t>
    </dgm:pt>
    <dgm:pt modelId="{47811126-EF87-452C-A3D9-03005A324FFE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5C5D8C06-2FF4-4E8A-BC12-99BD877E9E42}" type="sibTrans" cxnId="{A6890D93-AD6A-474C-B339-4B96B872D4B9}">
      <dgm:prSet/>
      <dgm:spPr/>
      <dgm:t>
        <a:bodyPr/>
        <a:lstStyle/>
        <a:p>
          <a:pPr latinLnBrk="1"/>
          <a:endParaRPr lang="ko-KR" altLang="en-US"/>
        </a:p>
      </dgm:t>
    </dgm:pt>
    <dgm:pt modelId="{C13EB6B5-320F-4BA8-9C80-726DF17488C0}" type="parTrans" cxnId="{A6890D93-AD6A-474C-B339-4B96B872D4B9}">
      <dgm:prSet/>
      <dgm:spPr/>
      <dgm:t>
        <a:bodyPr/>
        <a:lstStyle/>
        <a:p>
          <a:pPr latinLnBrk="1"/>
          <a:endParaRPr lang="ko-KR" altLang="en-US"/>
        </a:p>
      </dgm:t>
    </dgm:pt>
    <dgm:pt modelId="{17A1B617-9B4B-4989-B4FD-78995E23A440}" type="pres">
      <dgm:prSet presAssocID="{73232C87-C0C7-4503-A3D4-3D378BA00052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0F8535-BEE9-484D-B0F3-9991B5279B1E}" type="pres">
      <dgm:prSet presAssocID="{73232C87-C0C7-4503-A3D4-3D378BA00052}" presName="ellipse" presStyleLbl="trBgShp" presStyleIdx="0" presStyleCnt="1" custScaleX="158224" custScaleY="208491" custLinFactNeighborX="976" custLinFactNeighborY="-6229"/>
      <dgm:spPr/>
      <dgm:t>
        <a:bodyPr/>
        <a:lstStyle/>
        <a:p>
          <a:pPr latinLnBrk="1"/>
          <a:endParaRPr lang="ko-KR" altLang="en-US"/>
        </a:p>
      </dgm:t>
    </dgm:pt>
    <dgm:pt modelId="{F932F491-ECED-4FA6-B90E-DD23E725D0E6}" type="pres">
      <dgm:prSet presAssocID="{73232C87-C0C7-4503-A3D4-3D378BA00052}" presName="arrow1" presStyleLbl="f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563B9D3E-6F0B-4C0F-934D-9DC0E4FDA350}" type="pres">
      <dgm:prSet presAssocID="{73232C87-C0C7-4503-A3D4-3D378BA00052}" presName="rectangle" presStyleLbl="revTx" presStyleIdx="0" presStyleCnt="1" custLinFactY="9694" custLinFactNeighborX="-5259" custLinFactNeighbor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CE6D5BE-8CE5-4723-BB34-B187343C4896}" type="pres">
      <dgm:prSet presAssocID="{FE0DCCE0-697A-4611-9313-A20DC4AAFAED}" presName="item1" presStyleLbl="node1" presStyleIdx="0" presStyleCnt="3" custScaleX="139012" custScaleY="138175" custLinFactNeighborX="27562" custLinFactNeighborY="2488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D28AECE-E733-4296-87F3-B7BAE3A96D84}" type="pres">
      <dgm:prSet presAssocID="{4D9764D5-B131-4CC8-8ED0-67102CEC66C1}" presName="item2" presStyleLbl="node1" presStyleIdx="1" presStyleCnt="3" custScaleX="223385" custScaleY="193722" custLinFactNeighborX="-20131" custLinFactNeighborY="-3769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1370BC4-655E-4E0F-97EA-E78EB3650630}" type="pres">
      <dgm:prSet presAssocID="{47811126-EF87-452C-A3D9-03005A324FFE}" presName="item3" presStyleLbl="node1" presStyleIdx="2" presStyleCnt="3" custScaleX="147249" custScaleY="136247" custLinFactNeighborX="72878" custLinFactNeighborY="-3103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B1DC8DD-9DD4-4C35-8778-10DA41928971}" type="pres">
      <dgm:prSet presAssocID="{73232C87-C0C7-4503-A3D4-3D378BA00052}" presName="funnel" presStyleLbl="trAlignAcc1" presStyleIdx="0" presStyleCnt="1" custScaleX="165812" custScaleY="142857" custLinFactNeighborX="2808" custLinFactNeighborY="567"/>
      <dgm:spPr>
        <a:solidFill>
          <a:schemeClr val="accent6">
            <a:lumMod val="40000"/>
            <a:lumOff val="60000"/>
            <a:alpha val="40000"/>
          </a:schemeClr>
        </a:solidFill>
      </dgm:spPr>
      <dgm:t>
        <a:bodyPr/>
        <a:lstStyle/>
        <a:p>
          <a:pPr latinLnBrk="1"/>
          <a:endParaRPr lang="ko-KR" altLang="en-US"/>
        </a:p>
      </dgm:t>
    </dgm:pt>
  </dgm:ptLst>
  <dgm:cxnLst>
    <dgm:cxn modelId="{17C66F1A-87FD-43A1-BE16-882F4FB00272}" type="presOf" srcId="{47811126-EF87-452C-A3D9-03005A324FFE}" destId="{563B9D3E-6F0B-4C0F-934D-9DC0E4FDA350}" srcOrd="0" destOrd="0" presId="urn:microsoft.com/office/officeart/2005/8/layout/funnel1"/>
    <dgm:cxn modelId="{AF7534E8-312E-4D82-A149-94B233831E08}" type="presOf" srcId="{4D9764D5-B131-4CC8-8ED0-67102CEC66C1}" destId="{BCE6D5BE-8CE5-4723-BB34-B187343C4896}" srcOrd="0" destOrd="0" presId="urn:microsoft.com/office/officeart/2005/8/layout/funnel1"/>
    <dgm:cxn modelId="{77373027-6791-4DCE-917B-A0F12C79CF6B}" type="presOf" srcId="{73232C87-C0C7-4503-A3D4-3D378BA00052}" destId="{17A1B617-9B4B-4989-B4FD-78995E23A440}" srcOrd="0" destOrd="0" presId="urn:microsoft.com/office/officeart/2005/8/layout/funnel1"/>
    <dgm:cxn modelId="{541067BA-2B8F-412E-97C5-E07EF212F4DD}" srcId="{73232C87-C0C7-4503-A3D4-3D378BA00052}" destId="{4D9764D5-B131-4CC8-8ED0-67102CEC66C1}" srcOrd="2" destOrd="0" parTransId="{C0C6EF84-54AF-43E2-AB71-903103AFE2AB}" sibTransId="{5906FB13-191F-486E-9564-0CAFD5B60559}"/>
    <dgm:cxn modelId="{D7F428C2-C1CB-4F43-9784-E8D90BD1DD18}" type="presOf" srcId="{FE0DCCE0-697A-4611-9313-A20DC4AAFAED}" destId="{2D28AECE-E733-4296-87F3-B7BAE3A96D84}" srcOrd="0" destOrd="0" presId="urn:microsoft.com/office/officeart/2005/8/layout/funnel1"/>
    <dgm:cxn modelId="{451C37AA-90E9-4FA0-99E3-EA8DB0FD585B}" srcId="{73232C87-C0C7-4503-A3D4-3D378BA00052}" destId="{7A20D877-17EE-47B3-A42D-25581CF185E9}" srcOrd="5" destOrd="0" parTransId="{EA4A282E-6F5E-4E41-9F81-99560BB08974}" sibTransId="{CC29EC1B-6953-4A2B-91DC-C641AB4F045A}"/>
    <dgm:cxn modelId="{A9155936-25FA-4FDD-852A-2FB110F62A05}" srcId="{73232C87-C0C7-4503-A3D4-3D378BA00052}" destId="{63ED09C3-328E-4E03-97EB-C92551783EB2}" srcOrd="4" destOrd="0" parTransId="{A51A5F2B-7F2B-4741-9043-C1E0E5EBEC3E}" sibTransId="{C09A503A-74DC-431C-AC7C-5BD1CF441D0E}"/>
    <dgm:cxn modelId="{A6890D93-AD6A-474C-B339-4B96B872D4B9}" srcId="{73232C87-C0C7-4503-A3D4-3D378BA00052}" destId="{47811126-EF87-452C-A3D9-03005A324FFE}" srcOrd="3" destOrd="0" parTransId="{C13EB6B5-320F-4BA8-9C80-726DF17488C0}" sibTransId="{5C5D8C06-2FF4-4E8A-BC12-99BD877E9E42}"/>
    <dgm:cxn modelId="{117B7E5E-AFBB-4ECA-A6D1-7F3FB84FEA10}" srcId="{73232C87-C0C7-4503-A3D4-3D378BA00052}" destId="{0C09EA0F-8022-4A72-BE8F-F12AB780D5B9}" srcOrd="0" destOrd="0" parTransId="{BC00168B-7E42-4C09-8ABB-CB65F04E7A72}" sibTransId="{68D24028-B050-4773-8698-5541CF68CCC5}"/>
    <dgm:cxn modelId="{1BA0BE23-B632-4292-8666-B3D48BC2AFA6}" srcId="{73232C87-C0C7-4503-A3D4-3D378BA00052}" destId="{FE0DCCE0-697A-4611-9313-A20DC4AAFAED}" srcOrd="1" destOrd="0" parTransId="{8EAC8544-1AC3-4E9C-8132-4DA48E2257AF}" sibTransId="{CF7A1C99-3AA1-49CE-86DB-A0F2A6E06C2B}"/>
    <dgm:cxn modelId="{A6043351-BBDB-43B4-9A3E-BA477DD6CCE0}" type="presOf" srcId="{0C09EA0F-8022-4A72-BE8F-F12AB780D5B9}" destId="{C1370BC4-655E-4E0F-97EA-E78EB3650630}" srcOrd="0" destOrd="0" presId="urn:microsoft.com/office/officeart/2005/8/layout/funnel1"/>
    <dgm:cxn modelId="{64C0DA5A-7F6A-471F-B136-598CF84CD575}" type="presParOf" srcId="{17A1B617-9B4B-4989-B4FD-78995E23A440}" destId="{CF0F8535-BEE9-484D-B0F3-9991B5279B1E}" srcOrd="0" destOrd="0" presId="urn:microsoft.com/office/officeart/2005/8/layout/funnel1"/>
    <dgm:cxn modelId="{B8EAC179-02D2-4D6C-B53F-01D19CE1F729}" type="presParOf" srcId="{17A1B617-9B4B-4989-B4FD-78995E23A440}" destId="{F932F491-ECED-4FA6-B90E-DD23E725D0E6}" srcOrd="1" destOrd="0" presId="urn:microsoft.com/office/officeart/2005/8/layout/funnel1"/>
    <dgm:cxn modelId="{140A663E-CA7E-4FBE-A129-0C24067A0A24}" type="presParOf" srcId="{17A1B617-9B4B-4989-B4FD-78995E23A440}" destId="{563B9D3E-6F0B-4C0F-934D-9DC0E4FDA350}" srcOrd="2" destOrd="0" presId="urn:microsoft.com/office/officeart/2005/8/layout/funnel1"/>
    <dgm:cxn modelId="{AC890A5E-D5EB-4BE0-AA02-60645FA4CD8C}" type="presParOf" srcId="{17A1B617-9B4B-4989-B4FD-78995E23A440}" destId="{BCE6D5BE-8CE5-4723-BB34-B187343C4896}" srcOrd="3" destOrd="0" presId="urn:microsoft.com/office/officeart/2005/8/layout/funnel1"/>
    <dgm:cxn modelId="{B09F3303-3369-4904-82C3-C5770AA4C469}" type="presParOf" srcId="{17A1B617-9B4B-4989-B4FD-78995E23A440}" destId="{2D28AECE-E733-4296-87F3-B7BAE3A96D84}" srcOrd="4" destOrd="0" presId="urn:microsoft.com/office/officeart/2005/8/layout/funnel1"/>
    <dgm:cxn modelId="{AF9A0B7B-A59E-46EC-989E-8B1702AC75AF}" type="presParOf" srcId="{17A1B617-9B4B-4989-B4FD-78995E23A440}" destId="{C1370BC4-655E-4E0F-97EA-E78EB3650630}" srcOrd="5" destOrd="0" presId="urn:microsoft.com/office/officeart/2005/8/layout/funnel1"/>
    <dgm:cxn modelId="{D5044C82-FB57-44A5-BDD1-4ED025D780DB}" type="presParOf" srcId="{17A1B617-9B4B-4989-B4FD-78995E23A440}" destId="{9B1DC8DD-9DD4-4C35-8778-10DA4192897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0F8535-BEE9-484D-B0F3-9991B5279B1E}">
      <dsp:nvSpPr>
        <dsp:cNvPr id="0" name=""/>
        <dsp:cNvSpPr/>
      </dsp:nvSpPr>
      <dsp:spPr>
        <a:xfrm>
          <a:off x="482715" y="-147371"/>
          <a:ext cx="5184367" cy="237246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32F491-ECED-4FA6-B90E-DD23E725D0E6}">
      <dsp:nvSpPr>
        <dsp:cNvPr id="0" name=""/>
        <dsp:cNvSpPr/>
      </dsp:nvSpPr>
      <dsp:spPr>
        <a:xfrm>
          <a:off x="2730500" y="3256278"/>
          <a:ext cx="635000" cy="4064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3B9D3E-6F0B-4C0F-934D-9DC0E4FDA350}">
      <dsp:nvSpPr>
        <dsp:cNvPr id="0" name=""/>
        <dsp:cNvSpPr/>
      </dsp:nvSpPr>
      <dsp:spPr>
        <a:xfrm>
          <a:off x="1363705" y="3581398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600" kern="1200" dirty="0"/>
        </a:p>
      </dsp:txBody>
      <dsp:txXfrm>
        <a:off x="1363705" y="3581398"/>
        <a:ext cx="3048000" cy="762000"/>
      </dsp:txXfrm>
    </dsp:sp>
    <dsp:sp modelId="{BCE6D5BE-8CE5-4723-BB34-B187343C4896}">
      <dsp:nvSpPr>
        <dsp:cNvPr id="0" name=""/>
        <dsp:cNvSpPr/>
      </dsp:nvSpPr>
      <dsp:spPr>
        <a:xfrm>
          <a:off x="2687960" y="1761968"/>
          <a:ext cx="1588907" cy="1579340"/>
        </a:xfrm>
        <a:prstGeom prst="ellipse">
          <a:avLst/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rPr>
            <a:t>찾아가는 맞춤형</a:t>
          </a:r>
          <a:endParaRPr lang="en-US" altLang="ko-KR" sz="2000" kern="1200" smtClean="0">
            <a:solidFill>
              <a:schemeClr val="bg1"/>
            </a:solidFill>
            <a:latin typeface="나눔고딕 ExtraBold" pitchFamily="50" charset="-127"/>
            <a:ea typeface="나눔고딕 ExtraBold" pitchFamily="50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mtClean="0">
              <a:solidFill>
                <a:schemeClr val="bg1"/>
              </a:solidFill>
              <a:latin typeface="나눔고딕 ExtraBold" pitchFamily="50" charset="-127"/>
              <a:ea typeface="나눔고딕 ExtraBold" pitchFamily="50" charset="-127"/>
            </a:rPr>
            <a:t>전략</a:t>
          </a:r>
          <a:endParaRPr lang="ko-KR" altLang="en-US" sz="2000" kern="1200" dirty="0">
            <a:solidFill>
              <a:schemeClr val="bg1"/>
            </a:solidFill>
            <a:latin typeface="나눔고딕 ExtraBold" pitchFamily="50" charset="-127"/>
            <a:ea typeface="나눔고딕 ExtraBold" pitchFamily="50" charset="-127"/>
          </a:endParaRPr>
        </a:p>
      </dsp:txBody>
      <dsp:txXfrm>
        <a:off x="2687960" y="1761968"/>
        <a:ext cx="1588907" cy="1579340"/>
      </dsp:txXfrm>
    </dsp:sp>
    <dsp:sp modelId="{2D28AECE-E733-4296-87F3-B7BAE3A96D84}">
      <dsp:nvSpPr>
        <dsp:cNvPr id="0" name=""/>
        <dsp:cNvSpPr/>
      </dsp:nvSpPr>
      <dsp:spPr>
        <a:xfrm>
          <a:off x="842757" y="0"/>
          <a:ext cx="2553290" cy="2214242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부서간</a:t>
          </a:r>
          <a:r>
            <a:rPr lang="en-US" altLang="ko-KR" sz="2000" kern="12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,  </a:t>
          </a:r>
          <a:r>
            <a:rPr lang="ko-KR" altLang="en-US" sz="2000" kern="12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사업간  </a:t>
          </a:r>
          <a:endParaRPr lang="en-US" altLang="ko-KR" sz="2000" kern="1200" spc="-300" dirty="0" smtClean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spc="-3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협력</a:t>
          </a:r>
          <a:endParaRPr lang="en-US" altLang="ko-KR" sz="2000" kern="1200" spc="-300" dirty="0" smtClean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(</a:t>
          </a:r>
          <a:r>
            <a:rPr lang="ko-KR" altLang="en-US" sz="2000" kern="12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건강증진 분야</a:t>
          </a:r>
          <a:r>
            <a:rPr lang="en-US" altLang="ko-KR" sz="2000" kern="12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)</a:t>
          </a:r>
          <a:endParaRPr lang="ko-KR" altLang="en-US" sz="2000" kern="1200" dirty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</dsp:txBody>
      <dsp:txXfrm>
        <a:off x="842757" y="0"/>
        <a:ext cx="2553290" cy="2214242"/>
      </dsp:txXfrm>
    </dsp:sp>
    <dsp:sp modelId="{C1370BC4-655E-4E0F-97EA-E78EB3650630}">
      <dsp:nvSpPr>
        <dsp:cNvPr id="0" name=""/>
        <dsp:cNvSpPr/>
      </dsp:nvSpPr>
      <dsp:spPr>
        <a:xfrm>
          <a:off x="3509367" y="0"/>
          <a:ext cx="1683056" cy="1557303"/>
        </a:xfrm>
        <a:prstGeom prst="ellipse">
          <a:avLst/>
        </a:prstGeom>
        <a:solidFill>
          <a:srgbClr val="FF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rPr>
            <a:t>건강욕구 반 영</a:t>
          </a:r>
          <a:endParaRPr lang="ko-KR" altLang="en-US" sz="2000" kern="1200" dirty="0">
            <a:solidFill>
              <a:schemeClr val="tx1"/>
            </a:solidFill>
            <a:latin typeface="나눔고딕 ExtraBold" pitchFamily="50" charset="-127"/>
            <a:ea typeface="나눔고딕 ExtraBold" pitchFamily="50" charset="-127"/>
          </a:endParaRPr>
        </a:p>
      </dsp:txBody>
      <dsp:txXfrm>
        <a:off x="3509367" y="0"/>
        <a:ext cx="1683056" cy="1557303"/>
      </dsp:txXfrm>
    </dsp:sp>
    <dsp:sp modelId="{9B1DC8DD-9DD4-4C35-8778-10DA41928971}">
      <dsp:nvSpPr>
        <dsp:cNvPr id="0" name=""/>
        <dsp:cNvSpPr/>
      </dsp:nvSpPr>
      <dsp:spPr>
        <a:xfrm>
          <a:off x="199715" y="-263268"/>
          <a:ext cx="5896274" cy="4063995"/>
        </a:xfrm>
        <a:prstGeom prst="funnel">
          <a:avLst/>
        </a:prstGeom>
        <a:solidFill>
          <a:schemeClr val="accent6">
            <a:lumMod val="40000"/>
            <a:lumOff val="60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A36C3-3DB1-4EDF-8228-A42E3E0B0D92}" type="datetimeFigureOut">
              <a:rPr lang="ko-KR" altLang="en-US" smtClean="0"/>
              <a:pPr/>
              <a:t>2014-12-10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FBE11-3E16-4E87-B7D7-71404BB42EF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70599-3C11-4055-8CE7-D0AA48010795}" type="datetimeFigureOut">
              <a:rPr lang="ko-KR" altLang="en-US" smtClean="0"/>
              <a:pPr/>
              <a:t>2014-12-10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40684-93AF-46F4-9CBB-55D9E7A008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반갑습니다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부산광역시 영도구보건소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이계옥입니다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저는 지역의 취약대상을 발굴하고</a:t>
            </a:r>
            <a:r>
              <a:rPr lang="ko-KR" altLang="en-US" dirty="0" smtClean="0"/>
              <a:t>  그분들을 대상으로 </a:t>
            </a:r>
            <a:r>
              <a:rPr lang="ko-KR" altLang="en-US" baseline="0" dirty="0" smtClean="0"/>
              <a:t>사업을 진행하면서 만난 장애요소를 극복한 사례를 </a:t>
            </a:r>
            <a:r>
              <a:rPr lang="ko-KR" altLang="en-US" baseline="0" dirty="0" err="1" smtClean="0"/>
              <a:t>통크게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소통하자  통할 때까지라는 제목으로  </a:t>
            </a:r>
            <a:r>
              <a:rPr lang="ko-KR" altLang="en-US" dirty="0" err="1" smtClean="0"/>
              <a:t>발표하고자합니다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발표 순서는 사업배경</a:t>
            </a:r>
            <a:r>
              <a:rPr lang="en-US" altLang="ko-KR" dirty="0" smtClean="0"/>
              <a:t>,</a:t>
            </a:r>
            <a:r>
              <a:rPr lang="ko-KR" altLang="en-US" dirty="0" smtClean="0"/>
              <a:t> 계획</a:t>
            </a:r>
            <a:r>
              <a:rPr lang="en-US" altLang="ko-KR" dirty="0" smtClean="0"/>
              <a:t>,</a:t>
            </a:r>
            <a:r>
              <a:rPr lang="ko-KR" altLang="en-US" dirty="0" smtClean="0"/>
              <a:t> 성과 및 문제점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향후 계획의 순서로 하겠습니다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영도는 부산광역시 </a:t>
            </a:r>
            <a:r>
              <a:rPr lang="en-US" altLang="ko-KR" dirty="0" smtClean="0"/>
              <a:t>16</a:t>
            </a:r>
            <a:r>
              <a:rPr lang="ko-KR" altLang="en-US" dirty="0" err="1" smtClean="0"/>
              <a:t>개구군</a:t>
            </a:r>
            <a:r>
              <a:rPr lang="ko-KR" altLang="en-US" dirty="0" smtClean="0"/>
              <a:t> 중의 한 구로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인구는 </a:t>
            </a:r>
            <a:r>
              <a:rPr lang="en-US" altLang="ko-KR" dirty="0" smtClean="0"/>
              <a:t>132,935</a:t>
            </a:r>
            <a:r>
              <a:rPr lang="ko-KR" altLang="en-US" dirty="0" smtClean="0"/>
              <a:t>명</a:t>
            </a:r>
            <a:r>
              <a:rPr lang="en-US" altLang="ko-KR" dirty="0" smtClean="0"/>
              <a:t>(2014.10</a:t>
            </a:r>
            <a:r>
              <a:rPr lang="ko-KR" altLang="en-US" dirty="0" smtClean="0"/>
              <a:t>말</a:t>
            </a:r>
            <a:r>
              <a:rPr lang="en-US" altLang="ko-KR" dirty="0" smtClean="0"/>
              <a:t>)</a:t>
            </a:r>
            <a:r>
              <a:rPr lang="ko-KR" altLang="en-US" dirty="0" smtClean="0"/>
              <a:t>으로 부산의 </a:t>
            </a:r>
            <a:r>
              <a:rPr lang="ko-KR" altLang="en-US" dirty="0" err="1" smtClean="0"/>
              <a:t>몇번째로</a:t>
            </a:r>
            <a:r>
              <a:rPr lang="ko-KR" altLang="en-US" dirty="0" smtClean="0"/>
              <a:t> 구입니다</a:t>
            </a:r>
            <a:r>
              <a:rPr lang="en-US" altLang="ko-KR" dirty="0" smtClean="0"/>
              <a:t>.  65</a:t>
            </a:r>
            <a:r>
              <a:rPr lang="ko-KR" altLang="en-US" dirty="0" err="1" smtClean="0"/>
              <a:t>세이상인구</a:t>
            </a:r>
            <a:r>
              <a:rPr lang="ko-KR" altLang="en-US" dirty="0" smtClean="0"/>
              <a:t> 즉 </a:t>
            </a:r>
            <a:r>
              <a:rPr lang="ko-KR" altLang="en-US" dirty="0" err="1" smtClean="0"/>
              <a:t>노령화률로</a:t>
            </a:r>
            <a:r>
              <a:rPr lang="ko-KR" altLang="en-US" dirty="0" smtClean="0"/>
              <a:t> 본다면 부산</a:t>
            </a:r>
            <a:r>
              <a:rPr lang="ko-KR" altLang="en-US" baseline="0" dirty="0" smtClean="0"/>
              <a:t> 전체인 </a:t>
            </a:r>
            <a:r>
              <a:rPr lang="en-US" altLang="ko-KR" baseline="0" dirty="0" smtClean="0"/>
              <a:t>13.6%</a:t>
            </a:r>
            <a:r>
              <a:rPr lang="ko-KR" altLang="en-US" baseline="0" dirty="0" smtClean="0"/>
              <a:t>보다 높은 </a:t>
            </a:r>
            <a:r>
              <a:rPr lang="en-US" altLang="ko-KR" baseline="0" dirty="0" smtClean="0"/>
              <a:t>18.8%,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번째로 </a:t>
            </a:r>
            <a:r>
              <a:rPr lang="ko-KR" altLang="en-US" baseline="0" dirty="0" err="1" smtClean="0"/>
              <a:t>노령화률이</a:t>
            </a:r>
            <a:r>
              <a:rPr lang="ko-KR" altLang="en-US" baseline="0" dirty="0" smtClean="0"/>
              <a:t> 높은 구입니다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검진대상자도 </a:t>
            </a:r>
            <a:r>
              <a:rPr lang="en-US" altLang="ko-KR" baseline="0" dirty="0" smtClean="0"/>
              <a:t>43,685</a:t>
            </a:r>
            <a:r>
              <a:rPr lang="ko-KR" altLang="en-US" baseline="0" dirty="0" smtClean="0"/>
              <a:t>명입니다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우리구의</a:t>
            </a:r>
            <a:r>
              <a:rPr lang="ko-KR" altLang="en-US" baseline="0" dirty="0" smtClean="0"/>
              <a:t> 사망원인 </a:t>
            </a:r>
            <a:r>
              <a:rPr lang="en-US" altLang="ko-KR" baseline="0" dirty="0" smtClean="0"/>
              <a:t>1</a:t>
            </a:r>
            <a:r>
              <a:rPr lang="ko-KR" altLang="en-US" baseline="0" dirty="0" err="1" smtClean="0"/>
              <a:t>위은</a:t>
            </a:r>
            <a:r>
              <a:rPr lang="ko-KR" altLang="en-US" baseline="0" dirty="0" smtClean="0"/>
              <a:t> 암이며 </a:t>
            </a:r>
            <a:r>
              <a:rPr lang="ko-KR" altLang="en-US" baseline="0" dirty="0" err="1" smtClean="0"/>
              <a:t>암사망률도</a:t>
            </a:r>
            <a:r>
              <a:rPr lang="ko-KR" altLang="en-US" baseline="0" dirty="0" smtClean="0"/>
              <a:t> 전국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부산보다도 높은 </a:t>
            </a:r>
            <a:r>
              <a:rPr lang="en-US" altLang="ko-KR" baseline="0" dirty="0" smtClean="0"/>
              <a:t>129</a:t>
            </a:r>
            <a:r>
              <a:rPr lang="ko-KR" altLang="en-US" baseline="0" dirty="0" smtClean="0"/>
              <a:t>명으로 사업의 필요성이 </a:t>
            </a:r>
            <a:r>
              <a:rPr lang="ko-KR" altLang="en-US" baseline="0" dirty="0" err="1" smtClean="0"/>
              <a:t>충분하다하겠습니다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부산은 해안지역입니다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영도는 그 중에서도 </a:t>
            </a:r>
            <a:r>
              <a:rPr lang="ko-KR" altLang="en-US" dirty="0" err="1" smtClean="0"/>
              <a:t>섬지역입니다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사진에 보시듯이  </a:t>
            </a:r>
            <a:r>
              <a:rPr lang="ko-KR" altLang="en-US" dirty="0" err="1" smtClean="0"/>
              <a:t>해안가쪽은</a:t>
            </a:r>
            <a:r>
              <a:rPr lang="ko-KR" altLang="en-US" dirty="0" smtClean="0"/>
              <a:t> 선박관련 조선업체가 많고 </a:t>
            </a:r>
            <a:r>
              <a:rPr lang="en-US" altLang="ko-KR" dirty="0" smtClean="0"/>
              <a:t>, </a:t>
            </a:r>
            <a:r>
              <a:rPr lang="ko-KR" altLang="en-US" dirty="0" smtClean="0"/>
              <a:t>봉래산을 둘러싸고 높은 산중턱까지 </a:t>
            </a:r>
            <a:r>
              <a:rPr lang="ko-KR" altLang="en-US" dirty="0" err="1" smtClean="0"/>
              <a:t>빽빽히</a:t>
            </a:r>
            <a:r>
              <a:rPr lang="ko-KR" altLang="en-US" dirty="0" smtClean="0"/>
              <a:t> 주거지가 형성되어 있고  영구임대아파트 단지 밀집 지역도 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여러분들이 잘 아시는 자갈치시장에서 영도다리를 건너면 바로 영도구입니다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</a:t>
            </a:r>
            <a:r>
              <a:rPr lang="ko-KR" altLang="en-US" dirty="0" smtClean="0"/>
              <a:t>과거 전쟁 피난민들이 </a:t>
            </a:r>
            <a:r>
              <a:rPr lang="ko-KR" altLang="en-US" dirty="0" err="1" smtClean="0"/>
              <a:t>살앗던</a:t>
            </a:r>
            <a:r>
              <a:rPr lang="ko-KR" altLang="en-US" baseline="0" dirty="0" smtClean="0"/>
              <a:t> 지역으로 부산에서도 </a:t>
            </a:r>
            <a:r>
              <a:rPr lang="ko-KR" altLang="en-US" baseline="0" dirty="0" err="1" smtClean="0"/>
              <a:t>과거의모습을</a:t>
            </a:r>
            <a:r>
              <a:rPr lang="ko-KR" altLang="en-US" baseline="0" dirty="0" smtClean="0"/>
              <a:t> 그대로 지니고 있는 구도심에 해당하는 지역입니다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baseline="0" dirty="0" err="1" smtClean="0"/>
              <a:t>고령화률과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생활여건등을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고렬할</a:t>
            </a:r>
            <a:r>
              <a:rPr lang="ko-KR" altLang="en-US" baseline="0" dirty="0" smtClean="0"/>
              <a:t> 때 취약대상이 많은 지역이라 할 수 잇습니다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사업을 진행하면서 이러한 영도 지역만의 특성이 발견되고 이를  고려해서 취약대상을 발굴하여 그들에게 맞는 홍보전략이 필요하다고 생각했습니다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또 한가지</a:t>
            </a:r>
            <a:r>
              <a:rPr lang="en-US" altLang="ko-KR" dirty="0" smtClean="0"/>
              <a:t>. </a:t>
            </a:r>
            <a:r>
              <a:rPr lang="ko-KR" altLang="en-US" dirty="0" smtClean="0"/>
              <a:t> 기업체에 대한 홍보교육  추진노력에도 불구하고 기업체의 인식 부족으로 홍보실적이 저조하여 이를 해결할 방안이 필요했습니다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사업의 목적입니다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취약대상에 대한 </a:t>
            </a:r>
            <a:r>
              <a:rPr lang="ko-KR" altLang="en-US" dirty="0" err="1" smtClean="0"/>
              <a:t>국가암사업</a:t>
            </a:r>
            <a:r>
              <a:rPr lang="ko-KR" altLang="en-US" dirty="0" smtClean="0"/>
              <a:t> 홍보 전략을 통해서 부산지역 </a:t>
            </a:r>
            <a:r>
              <a:rPr lang="ko-KR" altLang="en-US" dirty="0" err="1" smtClean="0"/>
              <a:t>암검진률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smtClean="0"/>
              <a:t>위 실적을 넘어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지역 내에서 소외된 계층이 없이 지역 전체적인 </a:t>
            </a:r>
            <a:r>
              <a:rPr lang="ko-KR" altLang="en-US" baseline="0" dirty="0" err="1" smtClean="0"/>
              <a:t>암검진률</a:t>
            </a:r>
            <a:r>
              <a:rPr lang="ko-KR" altLang="en-US" baseline="0" dirty="0" smtClean="0"/>
              <a:t> 향상을 첫째 목적으로 두었습니다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baseline="0" dirty="0" smtClean="0"/>
              <a:t>그리고  지역사회의 여러 자원을 </a:t>
            </a:r>
            <a:r>
              <a:rPr lang="ko-KR" altLang="en-US" baseline="0" dirty="0" err="1" smtClean="0"/>
              <a:t>연계활용함으로써</a:t>
            </a:r>
            <a:r>
              <a:rPr lang="ko-KR" altLang="en-US" baseline="0" dirty="0" smtClean="0"/>
              <a:t> 사업을 위한 협력관계를 유지하고 결과적으로 </a:t>
            </a:r>
            <a:r>
              <a:rPr lang="ko-KR" altLang="en-US" baseline="0" dirty="0" err="1" smtClean="0"/>
              <a:t>검진률을</a:t>
            </a:r>
            <a:r>
              <a:rPr lang="ko-KR" altLang="en-US" baseline="0" dirty="0" smtClean="0"/>
              <a:t> 향상시키는 것입니다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그렇게 해서 결국 주민들의 암으로부터 자유롭고 건강한 삶에 대한 욕구를 충족시키는데 기여하는 것입니다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사업계획입니다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첫번째</a:t>
            </a:r>
            <a:r>
              <a:rPr lang="en-US" altLang="ko-KR" dirty="0" smtClean="0"/>
              <a:t>,</a:t>
            </a:r>
            <a:r>
              <a:rPr lang="ko-KR" altLang="en-US" dirty="0" smtClean="0"/>
              <a:t> 지역특성을 파악하여 취약대상을 발굴하는 것입니다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영도는 </a:t>
            </a:r>
            <a:r>
              <a:rPr lang="en-US" altLang="ko-KR" dirty="0" smtClean="0"/>
              <a:t> </a:t>
            </a:r>
            <a:r>
              <a:rPr lang="ko-KR" altLang="en-US" dirty="0" smtClean="0"/>
              <a:t>섬이라는 지형적 특성 때문에 대형 선박 제조회사가 많습니다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유명한 영도다리를 건너면 자갈치시장이 이웃에 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저희 영도도 전통시장이 크고 주민들의 이용도도 높고 종사하시는 상인도 많습니다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마지막으로 </a:t>
            </a:r>
            <a:r>
              <a:rPr lang="ko-KR" altLang="en-US" dirty="0" err="1" smtClean="0"/>
              <a:t>오래전부터</a:t>
            </a:r>
            <a:r>
              <a:rPr lang="ko-KR" altLang="en-US" dirty="0" smtClean="0"/>
              <a:t> 형성된 영세철공소와 수리조선소 밀집 지역이 있습니다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바로 이런 곳에서 종사하시는 분들을 취약대상으로 분류하여 그분들께 맞는 맞춤형 홍보전략을 마련하였습니다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잠시 후 구체적으로 소개하겠지만 기업체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상인을 위한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찾아가는 건강교실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을 운영하고 그 내용은 통합건강증진분야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사업과 연계 운영하는 것입니다</a:t>
            </a:r>
            <a:r>
              <a:rPr lang="en-US" altLang="ko-KR" dirty="0" smtClean="0"/>
              <a:t>.  </a:t>
            </a:r>
            <a:r>
              <a:rPr lang="ko-KR" altLang="en-US" dirty="0" err="1" smtClean="0"/>
              <a:t>세번째는</a:t>
            </a:r>
            <a:r>
              <a:rPr lang="ko-KR" altLang="en-US" dirty="0" smtClean="0"/>
              <a:t> 지역에 연계 가능한 기관과 </a:t>
            </a:r>
            <a:r>
              <a:rPr lang="ko-KR" altLang="en-US" dirty="0" err="1" smtClean="0"/>
              <a:t>모임등을</a:t>
            </a:r>
            <a:r>
              <a:rPr lang="ko-KR" altLang="en-US" dirty="0" smtClean="0"/>
              <a:t> 활용하는 것입니다</a:t>
            </a:r>
            <a:r>
              <a:rPr lang="en-US" altLang="ko-KR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dirty="0" smtClean="0"/>
              <a:t>다음은</a:t>
            </a:r>
            <a:r>
              <a:rPr lang="ko-KR" altLang="en-US" baseline="0" dirty="0" smtClean="0"/>
              <a:t> 구청이나 타 기관의 교육이나 행사와 연계하고 마지막으로 보건소로 오시는 민원인에게 맨투맨으로 추진하는 것입니다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baseline="0" dirty="0" smtClean="0"/>
              <a:t> </a:t>
            </a:r>
            <a:r>
              <a:rPr lang="ko-KR" altLang="en-US" dirty="0" err="1" smtClean="0"/>
              <a:t>말씀드린</a:t>
            </a:r>
            <a:r>
              <a:rPr lang="ko-KR" altLang="en-US" dirty="0" smtClean="0"/>
              <a:t> 큰 사업계획의 틀 안에서 저희가 추진한 사업의 세부사항을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err="1" smtClean="0"/>
              <a:t>첫번째</a:t>
            </a:r>
            <a:r>
              <a:rPr lang="ko-KR" altLang="en-US" baseline="0" dirty="0" smtClean="0"/>
              <a:t> 지역특성 파악을 통한 취약대상 발굴입니다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지역을 알아야 그 곳에 숨어있는 </a:t>
            </a:r>
            <a:r>
              <a:rPr lang="ko-KR" altLang="en-US" baseline="0" dirty="0" smtClean="0"/>
              <a:t> 사업대상자를 찾을 수가 있다고 생각합니다</a:t>
            </a:r>
            <a:r>
              <a:rPr lang="en-US" altLang="ko-KR" baseline="0" dirty="0" smtClean="0"/>
              <a:t>. </a:t>
            </a:r>
            <a:r>
              <a:rPr lang="ko-KR" altLang="en-US" dirty="0" err="1" smtClean="0"/>
              <a:t>그중에서도</a:t>
            </a:r>
            <a:r>
              <a:rPr lang="ko-KR" altLang="en-US" dirty="0" smtClean="0"/>
              <a:t> 취약대상을 찾아내는 과정과 의미로 볼 때 </a:t>
            </a:r>
            <a:r>
              <a:rPr lang="ko-KR" altLang="en-US" baseline="0" dirty="0" smtClean="0"/>
              <a:t>우리에게는 그분들이  보물에 비유 될 수 있는 분들이라 생각됩니다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영도는  영도다리를 건너면 이웃에 자갈치 시장이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고령자가 많고 저소득층이 밀집된 곳이다 보니 대형 전통시장이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개나 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그중에</a:t>
            </a:r>
            <a:r>
              <a:rPr lang="ko-KR" altLang="en-US" baseline="0" dirty="0" smtClean="0"/>
              <a:t> 남항시장은 부산에서 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번째로 큰 시장입니다</a:t>
            </a:r>
            <a:r>
              <a:rPr lang="en-US" altLang="ko-KR" baseline="0" dirty="0" smtClean="0"/>
              <a:t>. </a:t>
            </a:r>
            <a:r>
              <a:rPr lang="ko-KR" altLang="en-US" baseline="0" dirty="0" err="1" smtClean="0"/>
              <a:t>대형마트는</a:t>
            </a:r>
            <a:r>
              <a:rPr lang="ko-KR" altLang="en-US" baseline="0" dirty="0" smtClean="0"/>
              <a:t> </a:t>
            </a:r>
            <a:r>
              <a:rPr lang="ko-KR" altLang="en-US" dirty="0" smtClean="0"/>
              <a:t>영도구 전체를 </a:t>
            </a:r>
            <a:r>
              <a:rPr lang="ko-KR" altLang="en-US" baseline="0" dirty="0" smtClean="0"/>
              <a:t> 통 털어서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개 뿐입니다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그만큼 영도는 전통시장 중심 생활권입니다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시장은 노점상이 많고 종사하시는 분들이 대부분 고령의 질병의 </a:t>
            </a:r>
            <a:r>
              <a:rPr lang="ko-KR" altLang="en-US" baseline="0" dirty="0" err="1" smtClean="0"/>
              <a:t>고위험대상자입니다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종사자 숫자는 </a:t>
            </a:r>
            <a:r>
              <a:rPr lang="en-US" altLang="ko-KR" baseline="0" dirty="0" smtClean="0"/>
              <a:t>830</a:t>
            </a:r>
            <a:r>
              <a:rPr lang="ko-KR" altLang="en-US" baseline="0" dirty="0" smtClean="0"/>
              <a:t>명입니다</a:t>
            </a:r>
            <a:r>
              <a:rPr lang="en-US" altLang="ko-KR" baseline="0" dirty="0" smtClean="0"/>
              <a:t>..  </a:t>
            </a:r>
          </a:p>
          <a:p>
            <a:endParaRPr lang="en-US" altLang="ko-KR" dirty="0" smtClean="0"/>
          </a:p>
          <a:p>
            <a:r>
              <a:rPr lang="ko-KR" altLang="en-US" baseline="0" dirty="0" smtClean="0"/>
              <a:t>다음은 기업체입니다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기업체 현황은 표와 같이 </a:t>
            </a:r>
            <a:r>
              <a:rPr lang="en-US" altLang="ko-KR" baseline="0" dirty="0" smtClean="0"/>
              <a:t>50</a:t>
            </a:r>
            <a:r>
              <a:rPr lang="ko-KR" altLang="en-US" baseline="0" dirty="0" smtClean="0"/>
              <a:t>인 이상이 되는 곳은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개 정도이고 대부분이 영세한 소규모 영업장입니다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주로 선박 관련한 부품이나 철공소 이런 곳이 많고 조선소 수리거리에는 일용직근로자들이 많아 사실상 집계도 어렵고 기업체에서 건강검진을 받을 수 있는 혜택에도 제외된 사각지대에 </a:t>
            </a:r>
            <a:r>
              <a:rPr lang="ko-KR" altLang="en-US" baseline="0" dirty="0" err="1" smtClean="0"/>
              <a:t>계신분들이</a:t>
            </a:r>
            <a:r>
              <a:rPr lang="ko-KR" altLang="en-US" baseline="0" dirty="0" smtClean="0"/>
              <a:t> 많습니다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대규모 선박 관련 제조업체도  작업환경이 열악하고 </a:t>
            </a:r>
            <a:r>
              <a:rPr lang="ko-KR" altLang="en-US" baseline="0" dirty="0" err="1" smtClean="0"/>
              <a:t>고위험군이</a:t>
            </a:r>
            <a:r>
              <a:rPr lang="ko-KR" altLang="en-US" baseline="0" dirty="0" smtClean="0"/>
              <a:t> 많지만 </a:t>
            </a:r>
            <a:r>
              <a:rPr lang="ko-KR" altLang="en-US" baseline="0" dirty="0" err="1" smtClean="0"/>
              <a:t>한진중공업을</a:t>
            </a:r>
            <a:r>
              <a:rPr lang="ko-KR" altLang="en-US" baseline="0" dirty="0" smtClean="0"/>
              <a:t> 제외한 대부분의 업체는 일용직근로자들이 많은 것이 현실입니다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왼쪽이 </a:t>
            </a:r>
            <a:r>
              <a:rPr lang="ko-KR" altLang="en-US" dirty="0" err="1" smtClean="0"/>
              <a:t>송강중공업이라고</a:t>
            </a:r>
            <a:r>
              <a:rPr lang="ko-KR" altLang="en-US" dirty="0" smtClean="0"/>
              <a:t> 선박제조사입니다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이렇게</a:t>
            </a:r>
            <a:r>
              <a:rPr lang="ko-KR" altLang="en-US" baseline="0" dirty="0" smtClean="0"/>
              <a:t> 직접 선박을 제조하는 노동강도가 높은 근로환경이라  건강관리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암검진이</a:t>
            </a:r>
            <a:r>
              <a:rPr lang="ko-KR" altLang="en-US" baseline="0" dirty="0" smtClean="0"/>
              <a:t> 필수적인 대상입니다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전통시장 상인들은 고령자가 대부분이며 생업의 이유로 건강정보나 </a:t>
            </a:r>
            <a:r>
              <a:rPr lang="ko-KR" altLang="en-US" baseline="0" dirty="0" err="1" smtClean="0"/>
              <a:t>건강검진등에서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접근성이</a:t>
            </a:r>
            <a:r>
              <a:rPr lang="ko-KR" altLang="en-US" baseline="0" dirty="0" smtClean="0"/>
              <a:t> 떨어지는 </a:t>
            </a:r>
            <a:r>
              <a:rPr lang="ko-KR" altLang="en-US" baseline="0" dirty="0" err="1" smtClean="0"/>
              <a:t>고위험군입니다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마지막으로 수리조선소거리 근로자들입니다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영도는 우리나라에서 최초로 조선소가 생긴 곳이고 이곳이 이제는 </a:t>
            </a:r>
            <a:r>
              <a:rPr lang="ko-KR" altLang="en-US" baseline="0" dirty="0" err="1" smtClean="0"/>
              <a:t>노후된</a:t>
            </a:r>
            <a:r>
              <a:rPr lang="ko-KR" altLang="en-US" baseline="0" dirty="0" smtClean="0"/>
              <a:t> 배를 수리하는 수리조선소들이 있는 곳입니다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실제로 사람이 직접 망치와 용접을 해서 수리하는데 요즘 저희 구에서는 이곳이 이색적이고 복고적인 곳이라 일명 </a:t>
            </a:r>
            <a:r>
              <a:rPr lang="en-US" altLang="ko-KR" baseline="0" dirty="0" smtClean="0"/>
              <a:t>“</a:t>
            </a:r>
            <a:r>
              <a:rPr lang="ko-KR" altLang="en-US" baseline="0" dirty="0" smtClean="0"/>
              <a:t>깡깡이 거리</a:t>
            </a:r>
            <a:r>
              <a:rPr lang="en-US" altLang="ko-KR" baseline="0" dirty="0" smtClean="0"/>
              <a:t>”</a:t>
            </a:r>
            <a:r>
              <a:rPr lang="ko-KR" altLang="en-US" baseline="0" dirty="0" smtClean="0"/>
              <a:t>라고 원도심 관광지로 뜨고 있는 곳입니다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아이러니하게도 가장 건강관리와 검진이 필요한 취약대상들이  이런 건강정보나 혜택을 접하는 기회에서 상대적으로 접근이 어렵다는 것입니다</a:t>
            </a:r>
            <a:r>
              <a:rPr lang="en-US" altLang="ko-KR" baseline="0" smtClean="0"/>
              <a:t>. </a:t>
            </a:r>
            <a:endParaRPr lang="en-US" altLang="ko-KR" baseline="0" dirty="0" smtClean="0"/>
          </a:p>
          <a:p>
            <a:r>
              <a:rPr lang="ko-KR" altLang="en-US" dirty="0" smtClean="0"/>
              <a:t>그렇지</a:t>
            </a:r>
            <a:r>
              <a:rPr lang="ko-KR" altLang="en-US" baseline="0" dirty="0" smtClean="0"/>
              <a:t>만 실제로 여기 일대에서 일하시는 분들은 아주 열악한 환경이고 노동강도가 아주 높고 건강관리에는 관심이 없는 곳입니다</a:t>
            </a:r>
            <a:r>
              <a:rPr lang="en-US" altLang="ko-KR" baseline="0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baseline="0" dirty="0" smtClean="0"/>
              <a:t>저는 이분들을 보물이라고 생각합니다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지역의 특성을 파악하여 보물찾기를 했다고 비유하고 싶습니다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취약대상을 </a:t>
            </a:r>
            <a:r>
              <a:rPr lang="ko-KR" altLang="en-US" dirty="0" err="1" smtClean="0"/>
              <a:t>발굴햇지만</a:t>
            </a:r>
            <a:r>
              <a:rPr lang="en-US" altLang="ko-KR" dirty="0" smtClean="0"/>
              <a:t>,</a:t>
            </a:r>
            <a:r>
              <a:rPr lang="ko-KR" altLang="en-US" dirty="0" smtClean="0"/>
              <a:t> 그 다음은 어떻게 이들에게 찾아가느냐가 문제였습니다</a:t>
            </a:r>
            <a:r>
              <a:rPr lang="en-US" altLang="ko-KR" dirty="0" smtClean="0"/>
              <a:t>.</a:t>
            </a:r>
            <a:r>
              <a:rPr lang="en-US" altLang="ko-KR" baseline="0" dirty="0" smtClean="0"/>
              <a:t>  </a:t>
            </a:r>
            <a:r>
              <a:rPr lang="ko-KR" altLang="en-US" baseline="0" dirty="0" smtClean="0"/>
              <a:t>조기에 </a:t>
            </a:r>
            <a:r>
              <a:rPr lang="ko-KR" altLang="en-US" baseline="0" dirty="0" err="1" smtClean="0"/>
              <a:t>암검진을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받아야하고</a:t>
            </a:r>
            <a:r>
              <a:rPr lang="ko-KR" altLang="en-US" baseline="0" dirty="0" smtClean="0"/>
              <a:t> 건강관리가 필요한 취약대상이지만 그들을 만나는데</a:t>
            </a:r>
            <a:r>
              <a:rPr lang="ko-KR" altLang="en-US" dirty="0" smtClean="0"/>
              <a:t> 장애요인이 </a:t>
            </a:r>
            <a:r>
              <a:rPr lang="ko-KR" altLang="en-US" dirty="0" err="1" smtClean="0"/>
              <a:t>잇었고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 그 장애요인을 극복하고자 그들에게 맞춤형 전략으로 접근한 사업 내용을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월초에 기업체를</a:t>
            </a:r>
            <a:r>
              <a:rPr lang="ko-KR" altLang="en-US" baseline="0" dirty="0" smtClean="0"/>
              <a:t> 대상으로  </a:t>
            </a:r>
            <a:r>
              <a:rPr lang="ko-KR" altLang="en-US" baseline="0" dirty="0" err="1" smtClean="0"/>
              <a:t>암사업</a:t>
            </a:r>
            <a:r>
              <a:rPr lang="ko-KR" altLang="en-US" baseline="0" dirty="0" smtClean="0"/>
              <a:t> 교육 및 홍보 하고자  </a:t>
            </a:r>
            <a:r>
              <a:rPr lang="en-US" altLang="ko-KR" baseline="0" dirty="0" smtClean="0"/>
              <a:t>50</a:t>
            </a:r>
            <a:r>
              <a:rPr lang="ko-KR" altLang="en-US" baseline="0" dirty="0" err="1" smtClean="0"/>
              <a:t>인이상</a:t>
            </a:r>
            <a:r>
              <a:rPr lang="ko-KR" altLang="en-US" baseline="0" dirty="0" smtClean="0"/>
              <a:t> 업체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개소에 수요조사를 실시했습니다</a:t>
            </a:r>
            <a:r>
              <a:rPr lang="en-US" altLang="ko-KR" baseline="0" dirty="0" smtClean="0"/>
              <a:t>.  </a:t>
            </a:r>
            <a:r>
              <a:rPr lang="ko-KR" altLang="en-US" baseline="0" dirty="0" smtClean="0"/>
              <a:t>신청업체가 없었습니다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이유는 대규모 선박 제조업 현장 특성상 한 곳에 직원들을 모을 수도 없고</a:t>
            </a:r>
            <a:r>
              <a:rPr lang="en-US" altLang="ko-KR" baseline="0" dirty="0" smtClean="0"/>
              <a:t>,  </a:t>
            </a:r>
            <a:r>
              <a:rPr lang="ko-KR" altLang="en-US" baseline="0" dirty="0" smtClean="0"/>
              <a:t>생산성 저하 등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하청업체 사업주들이 싫어한다는 것입니다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전통시장의 경우는 </a:t>
            </a:r>
            <a:r>
              <a:rPr lang="ko-KR" altLang="en-US" baseline="0" dirty="0" err="1" smtClean="0"/>
              <a:t>권역별</a:t>
            </a:r>
            <a:r>
              <a:rPr lang="ko-KR" altLang="en-US" baseline="0" dirty="0" smtClean="0"/>
              <a:t> 캠페인을 해봤는데 일회성 캠페인 형태에 개선이 필요했고</a:t>
            </a:r>
            <a:r>
              <a:rPr lang="en-US" altLang="ko-KR" baseline="0" dirty="0" smtClean="0"/>
              <a:t>, </a:t>
            </a:r>
          </a:p>
          <a:p>
            <a:endParaRPr lang="en-US" altLang="ko-KR" dirty="0" smtClean="0"/>
          </a:p>
          <a:p>
            <a:r>
              <a:rPr lang="ko-KR" altLang="en-US" baseline="0" dirty="0" smtClean="0"/>
              <a:t>마지막 수리 조선소 근로자들은  가장 열악한 환경의 취약대상으로 그들에게 맞는 특별한 홍보전략이 필요했습니다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수리조선소 업체에 직접 가서 홍보를 할 수 있는지 협의한 결과 대부분이 일용직이고 </a:t>
            </a:r>
            <a:r>
              <a:rPr lang="ko-KR" altLang="en-US" baseline="0" dirty="0" err="1" smtClean="0"/>
              <a:t>고위험군임에도</a:t>
            </a:r>
            <a:r>
              <a:rPr lang="ko-KR" altLang="en-US" baseline="0" dirty="0" smtClean="0"/>
              <a:t> 건강관리에 관심이 없고 자체적으로 의료기관에서 검진차량이 </a:t>
            </a:r>
            <a:r>
              <a:rPr lang="ko-KR" altLang="en-US" baseline="0" dirty="0" err="1" smtClean="0"/>
              <a:t>하루종일</a:t>
            </a:r>
            <a:r>
              <a:rPr lang="ko-KR" altLang="en-US" baseline="0" dirty="0" smtClean="0"/>
              <a:t> 대기하면서 검진을 시도했지만 </a:t>
            </a:r>
            <a:r>
              <a:rPr lang="ko-KR" altLang="en-US" baseline="0" dirty="0" err="1" smtClean="0"/>
              <a:t>한두명</a:t>
            </a:r>
            <a:r>
              <a:rPr lang="ko-KR" altLang="en-US" baseline="0" dirty="0" smtClean="0"/>
              <a:t> 정도 밖에 못했고  건강관리나 기타의 자신을 돌아볼 여유나 관심이 없는 분들이라고 했습니다</a:t>
            </a:r>
            <a:r>
              <a:rPr lang="en-US" altLang="ko-KR" baseline="0" dirty="0" smtClean="0"/>
              <a:t>. 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799" y="4343400"/>
            <a:ext cx="5668525" cy="4114800"/>
          </a:xfrm>
        </p:spPr>
        <p:txBody>
          <a:bodyPr>
            <a:normAutofit fontScale="92500" lnSpcReduction="10000"/>
          </a:bodyPr>
          <a:lstStyle/>
          <a:p>
            <a:r>
              <a:rPr lang="ko-KR" altLang="en-US" dirty="0" smtClean="0"/>
              <a:t>장애요인을 극복하기 위해 특히 </a:t>
            </a:r>
            <a:r>
              <a:rPr lang="ko-KR" altLang="en-US" dirty="0" err="1" smtClean="0"/>
              <a:t>그중에서</a:t>
            </a:r>
            <a:r>
              <a:rPr lang="ko-KR" altLang="en-US" dirty="0" smtClean="0"/>
              <a:t> 기업체의 홍보부진 사유를 분석해서 개선방안을 마련하였습니다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우리가 주 </a:t>
            </a:r>
            <a:r>
              <a:rPr lang="ko-KR" altLang="en-US" dirty="0" err="1" smtClean="0"/>
              <a:t>타겟으로</a:t>
            </a:r>
            <a:r>
              <a:rPr lang="ko-KR" altLang="en-US" dirty="0" smtClean="0"/>
              <a:t> 삼는 취약대상자의 환경은 </a:t>
            </a:r>
            <a:r>
              <a:rPr lang="ko-KR" altLang="en-US" baseline="0" dirty="0" smtClean="0"/>
              <a:t> 교육을 받을 수 있는 환경이 아닙니다</a:t>
            </a:r>
            <a:r>
              <a:rPr lang="en-US" altLang="ko-KR" baseline="0" dirty="0" smtClean="0"/>
              <a:t>.  </a:t>
            </a:r>
            <a:r>
              <a:rPr lang="ko-KR" altLang="en-US" baseline="0" dirty="0" err="1" smtClean="0"/>
              <a:t>수천평의</a:t>
            </a:r>
            <a:r>
              <a:rPr lang="ko-KR" altLang="en-US" baseline="0" dirty="0" smtClean="0"/>
              <a:t> 작업장에서 한 곳에 모이기도 어렵고 </a:t>
            </a:r>
            <a:r>
              <a:rPr lang="en-US" altLang="ko-KR" dirty="0" smtClean="0"/>
              <a:t>450</a:t>
            </a:r>
            <a:r>
              <a:rPr lang="ko-KR" altLang="en-US" dirty="0" smtClean="0"/>
              <a:t>분 가까운 시간을 내기도 어려운 상황입니다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그리고 수요자가 어떤 부분에 관심이 있는지 고려하지 않고 제공자의 입장에서 홍보하고 </a:t>
            </a:r>
            <a:r>
              <a:rPr lang="ko-KR" altLang="en-US" dirty="0" err="1" smtClean="0"/>
              <a:t>교육햇다는</a:t>
            </a:r>
            <a:r>
              <a:rPr lang="ko-KR" altLang="en-US" dirty="0" smtClean="0"/>
              <a:t> 점</a:t>
            </a:r>
            <a:endParaRPr lang="en-US" altLang="ko-KR" dirty="0" smtClean="0"/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 집합교육이나 </a:t>
            </a:r>
            <a:r>
              <a:rPr lang="ko-KR" altLang="en-US" baseline="0" dirty="0" err="1" smtClean="0"/>
              <a:t>강의식</a:t>
            </a:r>
            <a:r>
              <a:rPr lang="ko-KR" altLang="en-US" baseline="0" dirty="0" smtClean="0"/>
              <a:t> 교육</a:t>
            </a:r>
            <a:r>
              <a:rPr lang="en-US" altLang="ko-KR" baseline="0" dirty="0" smtClean="0"/>
              <a:t>,</a:t>
            </a:r>
            <a:r>
              <a:rPr lang="ko-KR" altLang="en-US" baseline="0" dirty="0" smtClean="0"/>
              <a:t> 일회성 홍보형태로 그들을 만나왔습니다</a:t>
            </a:r>
            <a:r>
              <a:rPr lang="en-US" altLang="ko-KR" baseline="0" dirty="0" smtClean="0"/>
              <a:t>. </a:t>
            </a:r>
            <a:r>
              <a:rPr lang="ko-KR" altLang="en-US" dirty="0" smtClean="0"/>
              <a:t>수요자의 입장에서 고려하는 부분이 </a:t>
            </a:r>
            <a:r>
              <a:rPr lang="ko-KR" altLang="en-US" dirty="0" err="1" smtClean="0"/>
              <a:t>필요햇습니다</a:t>
            </a:r>
            <a:endParaRPr lang="en-US" altLang="ko-KR" dirty="0" smtClean="0"/>
          </a:p>
          <a:p>
            <a:endParaRPr lang="en-US" altLang="ko-KR" baseline="0" dirty="0" smtClean="0"/>
          </a:p>
          <a:p>
            <a:r>
              <a:rPr lang="ko-KR" altLang="en-US" dirty="0" smtClean="0"/>
              <a:t>그리고 </a:t>
            </a:r>
            <a:r>
              <a:rPr lang="ko-KR" altLang="en-US" baseline="0" dirty="0" smtClean="0"/>
              <a:t>요즘은 매스컴에서 정말 많은 건강정보를 제공하기 때문에 이 건강정보의 홍수에서 특별한 차별성이 없기 때문에 관심유도에 </a:t>
            </a:r>
            <a:r>
              <a:rPr lang="ko-KR" altLang="en-US" baseline="0" dirty="0" err="1" smtClean="0"/>
              <a:t>실패햇다는</a:t>
            </a:r>
            <a:r>
              <a:rPr lang="ko-KR" altLang="en-US" baseline="0" dirty="0" smtClean="0"/>
              <a:t> 점</a:t>
            </a:r>
            <a:r>
              <a:rPr lang="ko-KR" altLang="en-US" dirty="0" smtClean="0"/>
              <a:t>입니다</a:t>
            </a:r>
            <a:r>
              <a:rPr lang="en-US" altLang="ko-KR" baseline="0" dirty="0" smtClean="0"/>
              <a:t>  </a:t>
            </a:r>
          </a:p>
          <a:p>
            <a:endParaRPr lang="en-US" altLang="ko-KR" dirty="0" smtClean="0"/>
          </a:p>
          <a:p>
            <a:r>
              <a:rPr lang="ko-KR" altLang="en-US" baseline="0" dirty="0" err="1" smtClean="0"/>
              <a:t>그중에서</a:t>
            </a:r>
            <a:r>
              <a:rPr lang="ko-KR" altLang="en-US" baseline="0" dirty="0" smtClean="0"/>
              <a:t> 가장 취약한 수리조선소 거리는  건강관리에 무관심하고 의지가 없는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한곳에 모일 장소조차 없다는 원인 분석을 토대로 개선방안을 </a:t>
            </a:r>
            <a:r>
              <a:rPr lang="ko-KR" altLang="en-US" baseline="0" dirty="0" err="1" smtClean="0"/>
              <a:t>마련햇습니다</a:t>
            </a:r>
            <a:r>
              <a:rPr lang="en-US" altLang="ko-KR" baseline="0" dirty="0" smtClean="0"/>
              <a:t>. </a:t>
            </a:r>
            <a:r>
              <a:rPr lang="ko-KR" altLang="en-US" baseline="0" dirty="0" smtClean="0"/>
              <a:t>그분들의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가능한 장소와 시간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기회에 맞춤형으로 찾아가는 방식</a:t>
            </a:r>
            <a:r>
              <a:rPr lang="en-US" altLang="ko-KR" baseline="0" dirty="0" smtClean="0"/>
              <a:t>,  </a:t>
            </a:r>
            <a:r>
              <a:rPr lang="ko-KR" altLang="en-US" baseline="0" dirty="0" smtClean="0"/>
              <a:t>그냥 듣고 있는 방식에서 건강체험을 하고 직접 상담할 수 있는 방식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dirty="0" smtClean="0"/>
              <a:t>분명히 그분들도 </a:t>
            </a:r>
            <a:r>
              <a:rPr lang="ko-KR" altLang="en-US" dirty="0" err="1" smtClean="0"/>
              <a:t>건강하고자하는</a:t>
            </a:r>
            <a:r>
              <a:rPr lang="ko-KR" altLang="en-US" dirty="0" smtClean="0"/>
              <a:t> 필요가 있으실 것이고 그렇다면 우리가 그것을</a:t>
            </a:r>
            <a:endParaRPr lang="en-US" altLang="ko-KR" dirty="0" smtClean="0"/>
          </a:p>
          <a:p>
            <a:r>
              <a:rPr lang="ko-KR" altLang="en-US" baseline="0" dirty="0" smtClean="0"/>
              <a:t>찾아  그 내용</a:t>
            </a:r>
            <a:r>
              <a:rPr lang="ko-KR" altLang="en-US" dirty="0" smtClean="0"/>
              <a:t>을 </a:t>
            </a:r>
            <a:r>
              <a:rPr lang="ko-KR" altLang="en-US" dirty="0" err="1" smtClean="0"/>
              <a:t>구성해야한다고</a:t>
            </a:r>
            <a:r>
              <a:rPr lang="ko-KR" altLang="en-US" dirty="0" smtClean="0"/>
              <a:t> 생각했습니다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특히 수리조선소가 아주 어려운 지역인데 계속 </a:t>
            </a:r>
            <a:r>
              <a:rPr lang="ko-KR" altLang="en-US" dirty="0" err="1" smtClean="0"/>
              <a:t>연구릏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해아하지만</a:t>
            </a:r>
            <a:r>
              <a:rPr lang="ko-KR" altLang="en-US" dirty="0" smtClean="0"/>
              <a:t> 현재로선 새벽 출근시간에 홍보캠페인 방식으로 진행 할 수 밖에 </a:t>
            </a:r>
            <a:r>
              <a:rPr lang="ko-KR" altLang="en-US" dirty="0" err="1" smtClean="0"/>
              <a:t>없엇습니다</a:t>
            </a:r>
            <a:r>
              <a:rPr lang="en-US" altLang="ko-KR" dirty="0" smtClean="0"/>
              <a:t>.</a:t>
            </a:r>
            <a:endParaRPr lang="en-US" altLang="ko-KR" baseline="0" dirty="0" smtClean="0"/>
          </a:p>
          <a:p>
            <a:r>
              <a:rPr lang="ko-KR" altLang="en-US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12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앞의 개선 방안을 가지고  도출된 결과물이 바로 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찾아가는 건강교실</a:t>
            </a:r>
            <a:r>
              <a:rPr lang="en-US" altLang="ko-KR" dirty="0" smtClean="0"/>
              <a:t>”</a:t>
            </a:r>
            <a:r>
              <a:rPr lang="ko-KR" altLang="en-US" dirty="0" smtClean="0"/>
              <a:t>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취약대상에 대한 홍보전략을 위해 </a:t>
            </a:r>
            <a:r>
              <a:rPr lang="en-US" altLang="ko-KR" dirty="0" smtClean="0"/>
              <a:t>TF</a:t>
            </a:r>
            <a:r>
              <a:rPr lang="ko-KR" altLang="en-US" dirty="0" smtClean="0"/>
              <a:t>팀을 </a:t>
            </a:r>
            <a:r>
              <a:rPr lang="ko-KR" altLang="en-US" dirty="0" err="1" smtClean="0"/>
              <a:t>구성햇습니다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통합건강증진분야인</a:t>
            </a:r>
            <a:endParaRPr lang="en-US" altLang="ko-KR" dirty="0" smtClean="0"/>
          </a:p>
          <a:p>
            <a:r>
              <a:rPr lang="ko-KR" altLang="en-US" dirty="0" smtClean="0"/>
              <a:t>금연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절주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만성병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운동</a:t>
            </a:r>
            <a:r>
              <a:rPr lang="en-US" altLang="ko-KR" dirty="0" smtClean="0"/>
              <a:t>,</a:t>
            </a:r>
            <a:r>
              <a:rPr lang="ko-KR" altLang="en-US" dirty="0" smtClean="0"/>
              <a:t>정신 등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분야 담당들과  의견을 모았습니다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이 분야의 사업들도 동일한 고민이  바로 취약대상 발굴과 그들을 대상으로</a:t>
            </a:r>
            <a:endParaRPr lang="en-US" altLang="ko-KR" dirty="0" smtClean="0"/>
          </a:p>
          <a:p>
            <a:r>
              <a:rPr lang="ko-KR" altLang="en-US" dirty="0" smtClean="0"/>
              <a:t>어떻게든 건강증진을 </a:t>
            </a:r>
            <a:r>
              <a:rPr lang="ko-KR" altLang="en-US" dirty="0" err="1" smtClean="0"/>
              <a:t>도모해야한다는</a:t>
            </a:r>
            <a:r>
              <a:rPr lang="ko-KR" altLang="en-US" dirty="0" smtClean="0"/>
              <a:t> 것입니다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암은 이런 </a:t>
            </a:r>
            <a:r>
              <a:rPr lang="ko-KR" altLang="en-US" dirty="0" err="1" smtClean="0"/>
              <a:t>여러분야의</a:t>
            </a:r>
            <a:r>
              <a:rPr lang="ko-KR" altLang="en-US" dirty="0" smtClean="0"/>
              <a:t> 건강관리를 이행하지 못했을 때 오는 총체적 질병의 마지막 단계이므로  뜻을 모으기에 충분했습니다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사업들마다 대상자들이 거의 비슷하고  보건사업의 혜택의 대상자들도 중복되어지는 경향이 많습니다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지역의 이러한 취약대상에 대한 접근에 대한 고민을 공유한 저희들은 협력하여</a:t>
            </a:r>
            <a:r>
              <a:rPr lang="en-US" altLang="ko-KR" dirty="0" smtClean="0"/>
              <a:t> , </a:t>
            </a:r>
            <a:r>
              <a:rPr lang="ko-KR" altLang="en-US" dirty="0" smtClean="0"/>
              <a:t>그분들의 관심유도를 위해  각 사업을 통합하여 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그들에게 맞게 </a:t>
            </a:r>
            <a:endParaRPr lang="en-US" altLang="ko-KR" dirty="0" smtClean="0"/>
          </a:p>
          <a:p>
            <a:r>
              <a:rPr lang="ko-KR" altLang="en-US" dirty="0" smtClean="0"/>
              <a:t>찾아가는 서비스를 진행했습니다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일반적으로 </a:t>
            </a:r>
            <a:r>
              <a:rPr lang="ko-KR" altLang="en-US" dirty="0" err="1" smtClean="0"/>
              <a:t>암검진홍보는</a:t>
            </a:r>
            <a:r>
              <a:rPr lang="ko-KR" altLang="en-US" dirty="0" smtClean="0"/>
              <a:t> 다른 사업의 주도 아래  추가적으로 진행하는 경우가 많았다면 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이번에는 </a:t>
            </a:r>
            <a:r>
              <a:rPr lang="ko-KR" altLang="en-US" dirty="0" err="1" smtClean="0"/>
              <a:t>암사업이</a:t>
            </a:r>
            <a:r>
              <a:rPr lang="ko-KR" altLang="en-US" dirty="0" smtClean="0"/>
              <a:t> 주도해서 나가되 </a:t>
            </a:r>
            <a:r>
              <a:rPr lang="en-US" altLang="ko-KR" dirty="0" smtClean="0"/>
              <a:t>, </a:t>
            </a:r>
            <a:r>
              <a:rPr lang="ko-KR" altLang="en-US" dirty="0" smtClean="0"/>
              <a:t>내용면에서 주민의 욕구를 최대한 충족시켜줄 수 있는 알찬 </a:t>
            </a:r>
            <a:r>
              <a:rPr lang="ko-KR" altLang="en-US" dirty="0" err="1" smtClean="0"/>
              <a:t>컨텐츠로</a:t>
            </a:r>
            <a:r>
              <a:rPr lang="ko-KR" altLang="en-US" dirty="0" smtClean="0"/>
              <a:t>  </a:t>
            </a:r>
            <a:r>
              <a:rPr lang="ko-KR" altLang="en-US" dirty="0" err="1" smtClean="0"/>
              <a:t>관심유도을</a:t>
            </a:r>
            <a:r>
              <a:rPr lang="ko-KR" altLang="en-US" dirty="0" smtClean="0"/>
              <a:t> 위한 통합적 구성방식을 구성했다는 것이 남다른 점이라 하겠습니다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소수의 몇 개로 </a:t>
            </a:r>
            <a:r>
              <a:rPr lang="ko-KR" altLang="en-US" dirty="0" err="1" smtClean="0"/>
              <a:t>다가갓을</a:t>
            </a:r>
            <a:r>
              <a:rPr lang="ko-KR" altLang="en-US" dirty="0" smtClean="0"/>
              <a:t> 때 그분들은 우리에게 관심을 </a:t>
            </a:r>
            <a:r>
              <a:rPr lang="ko-KR" altLang="en-US" dirty="0" err="1" smtClean="0"/>
              <a:t>보이지않습니다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결론적으로 각 담당간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업무간의 벽을 넘어서 </a:t>
            </a:r>
            <a:r>
              <a:rPr lang="ko-KR" altLang="en-US" dirty="0" err="1" smtClean="0"/>
              <a:t>협력체로로</a:t>
            </a:r>
            <a:r>
              <a:rPr lang="ko-KR" altLang="en-US" dirty="0" smtClean="0"/>
              <a:t> 시너지효과를 </a:t>
            </a:r>
            <a:r>
              <a:rPr lang="ko-KR" altLang="en-US" dirty="0" err="1" smtClean="0"/>
              <a:t>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구체적으로 </a:t>
            </a:r>
            <a:endParaRPr lang="en-US" altLang="ko-KR" dirty="0" smtClean="0"/>
          </a:p>
          <a:p>
            <a:r>
              <a:rPr lang="ko-KR" altLang="en-US" dirty="0" smtClean="0"/>
              <a:t>기업체입니다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그들은 </a:t>
            </a:r>
            <a:r>
              <a:rPr lang="en-US" altLang="ko-KR" dirty="0" smtClean="0"/>
              <a:t> </a:t>
            </a:r>
            <a:r>
              <a:rPr lang="ko-KR" altLang="en-US" dirty="0" smtClean="0"/>
              <a:t>하루에 딱 한번  한 곳에 모입니다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바로 점심시간</a:t>
            </a:r>
            <a:endParaRPr lang="en-US" altLang="ko-KR" dirty="0" smtClean="0"/>
          </a:p>
          <a:p>
            <a:r>
              <a:rPr lang="ko-KR" altLang="en-US" dirty="0" smtClean="0"/>
              <a:t>식당입니다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그래서 식당 앞에서 때로는 식당  안의 한 공간에서 건강체험 부스를 </a:t>
            </a:r>
            <a:r>
              <a:rPr lang="ko-KR" altLang="en-US" dirty="0" err="1" smtClean="0"/>
              <a:t>운영햇습니다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내용은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분야의 각종 건강체험을 진행하면서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암사업은</a:t>
            </a:r>
            <a:r>
              <a:rPr lang="ko-KR" altLang="en-US" dirty="0" smtClean="0"/>
              <a:t> 검진 홍보 현수막을 제일 잘 보이는 중앙에 걸고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노트북에  올해 검진대상자 파일을 다운 받아서 가지고 가서</a:t>
            </a:r>
            <a:r>
              <a:rPr lang="en-US" altLang="ko-KR" dirty="0" smtClean="0"/>
              <a:t>,  </a:t>
            </a:r>
            <a:r>
              <a:rPr lang="ko-KR" altLang="en-US" dirty="0" smtClean="0"/>
              <a:t>현장에서 조회하고 상담했습니다</a:t>
            </a:r>
            <a:r>
              <a:rPr lang="en-US" altLang="ko-KR" dirty="0" smtClean="0"/>
              <a:t>.  </a:t>
            </a:r>
            <a:r>
              <a:rPr lang="ko-KR" altLang="en-US" dirty="0" err="1" smtClean="0"/>
              <a:t>체성분</a:t>
            </a:r>
            <a:r>
              <a:rPr lang="ko-KR" altLang="en-US" dirty="0" smtClean="0"/>
              <a:t> 검사나 혈압을 측정할 때 기다리는 </a:t>
            </a:r>
            <a:r>
              <a:rPr lang="ko-KR" altLang="en-US" dirty="0" err="1" smtClean="0"/>
              <a:t>시간동안</a:t>
            </a:r>
            <a:r>
              <a:rPr lang="ko-KR" altLang="en-US" dirty="0" smtClean="0"/>
              <a:t> 충분히 </a:t>
            </a:r>
            <a:r>
              <a:rPr lang="ko-KR" altLang="en-US" dirty="0" err="1" smtClean="0"/>
              <a:t>가능했엇습니다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그리고 대장암 </a:t>
            </a:r>
            <a:r>
              <a:rPr lang="ko-KR" altLang="en-US" dirty="0" err="1" smtClean="0"/>
              <a:t>채변통을</a:t>
            </a:r>
            <a:r>
              <a:rPr lang="ko-KR" altLang="en-US" dirty="0" smtClean="0"/>
              <a:t> 배부하고</a:t>
            </a:r>
            <a:r>
              <a:rPr lang="en-US" altLang="ko-KR" dirty="0" smtClean="0"/>
              <a:t>  </a:t>
            </a:r>
            <a:r>
              <a:rPr lang="ko-KR" altLang="en-US" dirty="0" smtClean="0"/>
              <a:t>홍보물 배부하고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관내 의료기관 안내까지 가능했습니다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인력은 </a:t>
            </a:r>
            <a:r>
              <a:rPr lang="ko-KR" altLang="en-US" dirty="0" err="1" smtClean="0"/>
              <a:t>담당자별로</a:t>
            </a:r>
            <a:r>
              <a:rPr lang="ko-KR" altLang="en-US" dirty="0" smtClean="0"/>
              <a:t> </a:t>
            </a:r>
            <a:r>
              <a:rPr lang="en-US" altLang="ko-KR" dirty="0" smtClean="0"/>
              <a:t>8</a:t>
            </a:r>
            <a:r>
              <a:rPr lang="ko-KR" altLang="en-US" dirty="0" smtClean="0"/>
              <a:t>명 이상이 나갔습니다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예산은 각 사업별 홍보물을 사용했기 때문에 현수막 제작비만 들었습니다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전체 실적으로는 </a:t>
            </a:r>
            <a:r>
              <a:rPr lang="ko-KR" altLang="en-US" dirty="0" err="1" smtClean="0"/>
              <a:t>한진중공업</a:t>
            </a:r>
            <a:r>
              <a:rPr lang="ko-KR" altLang="en-US" dirty="0" smtClean="0"/>
              <a:t> 외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개소</a:t>
            </a:r>
            <a:r>
              <a:rPr lang="en-US" altLang="ko-KR" dirty="0" smtClean="0"/>
              <a:t>, 767</a:t>
            </a:r>
            <a:r>
              <a:rPr lang="ko-KR" altLang="en-US" dirty="0" smtClean="0"/>
              <a:t>명 </a:t>
            </a:r>
            <a:r>
              <a:rPr lang="ko-KR" altLang="en-US" dirty="0" err="1" smtClean="0"/>
              <a:t>홍보햇고</a:t>
            </a:r>
            <a:r>
              <a:rPr lang="ko-KR" altLang="en-US" dirty="0" smtClean="0"/>
              <a:t> </a:t>
            </a:r>
            <a:r>
              <a:rPr lang="en-US" altLang="ko-KR" dirty="0" smtClean="0"/>
              <a:t>318</a:t>
            </a:r>
            <a:r>
              <a:rPr lang="ko-KR" altLang="en-US" dirty="0" smtClean="0"/>
              <a:t>명 </a:t>
            </a:r>
            <a:r>
              <a:rPr lang="ko-KR" altLang="en-US" dirty="0" err="1" smtClean="0"/>
              <a:t>상담햇습니다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 현장사진은 </a:t>
            </a:r>
            <a:r>
              <a:rPr lang="ko-KR" altLang="en-US" dirty="0" err="1" smtClean="0"/>
              <a:t>한진중공업입니다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식당앞</a:t>
            </a:r>
            <a:r>
              <a:rPr lang="ko-KR" altLang="en-US" dirty="0" smtClean="0"/>
              <a:t> 마당을 </a:t>
            </a:r>
            <a:r>
              <a:rPr lang="ko-KR" altLang="en-US" dirty="0" err="1" smtClean="0"/>
              <a:t>이용햇습니다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하청업체 근로자들도 </a:t>
            </a:r>
            <a:r>
              <a:rPr lang="ko-KR" altLang="en-US" dirty="0" err="1" smtClean="0"/>
              <a:t>많앗습니다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이사진은 </a:t>
            </a:r>
            <a:r>
              <a:rPr lang="ko-KR" altLang="en-US" dirty="0" err="1" smtClean="0"/>
              <a:t>건향물류라고</a:t>
            </a:r>
            <a:r>
              <a:rPr lang="ko-KR" altLang="en-US" dirty="0" smtClean="0"/>
              <a:t>  한국타이어 협력업체인도 여기도  정식 직원은 </a:t>
            </a:r>
            <a:r>
              <a:rPr lang="en-US" altLang="ko-KR" dirty="0" smtClean="0"/>
              <a:t>20</a:t>
            </a:r>
            <a:r>
              <a:rPr lang="ko-KR" altLang="en-US" dirty="0" smtClean="0"/>
              <a:t>명이고 일용직 근로자가 </a:t>
            </a:r>
            <a:r>
              <a:rPr lang="ko-KR" altLang="en-US" dirty="0" err="1" smtClean="0"/>
              <a:t>많앗습니다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여기는 업체의 이사님이 정기적으로 오는  건강검진 병원이 있다고 </a:t>
            </a:r>
            <a:r>
              <a:rPr lang="ko-KR" altLang="en-US" dirty="0" err="1" smtClean="0"/>
              <a:t>하셧을</a:t>
            </a:r>
            <a:r>
              <a:rPr lang="ko-KR" altLang="en-US" dirty="0" smtClean="0"/>
              <a:t> 때</a:t>
            </a:r>
            <a:r>
              <a:rPr lang="en-US" altLang="ko-KR" dirty="0" smtClean="0"/>
              <a:t> </a:t>
            </a:r>
          </a:p>
          <a:p>
            <a:r>
              <a:rPr lang="ko-KR" altLang="en-US" dirty="0" smtClean="0"/>
              <a:t>사업의 취지를 설명하고 </a:t>
            </a:r>
            <a:r>
              <a:rPr lang="en-US" altLang="ko-KR" dirty="0" smtClean="0"/>
              <a:t>,</a:t>
            </a:r>
            <a:r>
              <a:rPr lang="ko-KR" altLang="en-US" dirty="0" smtClean="0"/>
              <a:t>특히 일용직 근로자는 그 검진에서 제외 </a:t>
            </a:r>
            <a:r>
              <a:rPr lang="ko-KR" altLang="en-US" dirty="0" err="1" smtClean="0"/>
              <a:t>되지않는가하는</a:t>
            </a:r>
            <a:r>
              <a:rPr lang="ko-KR" altLang="en-US" dirty="0" smtClean="0"/>
              <a:t> 질문으로 협조를 이끌어 </a:t>
            </a:r>
            <a:r>
              <a:rPr lang="ko-KR" altLang="en-US" dirty="0" err="1" smtClean="0"/>
              <a:t>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근로자를 사랑하는 업체 관계자의 </a:t>
            </a:r>
            <a:endParaRPr lang="en-US" altLang="ko-KR" dirty="0" smtClean="0"/>
          </a:p>
          <a:p>
            <a:r>
              <a:rPr lang="ko-KR" altLang="en-US" dirty="0" smtClean="0"/>
              <a:t>인식이 참 중요하다는 생각을 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질서 정연하게 순서대로 건강체험을 하고  </a:t>
            </a:r>
            <a:r>
              <a:rPr lang="ko-KR" altLang="en-US" dirty="0" err="1" smtClean="0"/>
              <a:t>암검진</a:t>
            </a:r>
            <a:r>
              <a:rPr lang="ko-KR" altLang="en-US" dirty="0" smtClean="0"/>
              <a:t> 안내 순서가 되어서 노트북으로 조회하고 검진 홍보를 하고 잇는 모습입니다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방문한 업체 중에 가장 열악한 곳입니다</a:t>
            </a:r>
            <a:r>
              <a:rPr lang="en-US" altLang="ko-KR" dirty="0" smtClean="0"/>
              <a:t>.   </a:t>
            </a:r>
            <a:r>
              <a:rPr lang="ko-KR" altLang="en-US" dirty="0" smtClean="0"/>
              <a:t>따로 장소가 없어서 식당 옆 테이블 몇 개를 붙여놓고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이 아주머니들은  배를 만들 때 </a:t>
            </a:r>
            <a:r>
              <a:rPr lang="ko-KR" altLang="en-US" dirty="0" err="1" smtClean="0"/>
              <a:t>용접일을</a:t>
            </a:r>
            <a:r>
              <a:rPr lang="ko-KR" altLang="en-US" dirty="0" smtClean="0"/>
              <a:t> 하시는 분들이신데 대부분 연세들이</a:t>
            </a:r>
            <a:endParaRPr lang="en-US" altLang="ko-KR" dirty="0" smtClean="0"/>
          </a:p>
          <a:p>
            <a:r>
              <a:rPr lang="ko-KR" altLang="en-US" dirty="0" smtClean="0"/>
              <a:t>많은 분들이었습니다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대장암용 </a:t>
            </a:r>
            <a:r>
              <a:rPr lang="ko-KR" altLang="en-US" dirty="0" err="1" smtClean="0"/>
              <a:t>채변통을</a:t>
            </a:r>
            <a:r>
              <a:rPr lang="ko-KR" altLang="en-US" dirty="0" smtClean="0"/>
              <a:t> 배부하면서 상담하는 모습입니다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주민들이 대장암 검사의 실효성에 질문을 많이 하셨습니다</a:t>
            </a:r>
            <a:r>
              <a:rPr lang="en-US" altLang="ko-KR" dirty="0" smtClean="0"/>
              <a:t>. 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방문한 업체 중에 가장 열악한 곳입니다</a:t>
            </a:r>
            <a:r>
              <a:rPr lang="en-US" altLang="ko-KR" dirty="0" smtClean="0"/>
              <a:t>.   </a:t>
            </a:r>
            <a:r>
              <a:rPr lang="ko-KR" altLang="en-US" dirty="0" smtClean="0"/>
              <a:t>따로 장소가 없어서 식당 옆 테이블 몇 개를 붙여놓고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이 아주머니들은  배를 만들 때 </a:t>
            </a:r>
            <a:r>
              <a:rPr lang="ko-KR" altLang="en-US" dirty="0" err="1" smtClean="0"/>
              <a:t>용접일을</a:t>
            </a:r>
            <a:r>
              <a:rPr lang="ko-KR" altLang="en-US" dirty="0" smtClean="0"/>
              <a:t> 하시는 분들이신데 대부분 연세들이</a:t>
            </a:r>
            <a:endParaRPr lang="en-US" altLang="ko-KR" dirty="0" smtClean="0"/>
          </a:p>
          <a:p>
            <a:r>
              <a:rPr lang="ko-KR" altLang="en-US" dirty="0" smtClean="0"/>
              <a:t>많은 분들이었습니다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대장암용 </a:t>
            </a:r>
            <a:r>
              <a:rPr lang="ko-KR" altLang="en-US" dirty="0" err="1" smtClean="0"/>
              <a:t>채변통을</a:t>
            </a:r>
            <a:r>
              <a:rPr lang="ko-KR" altLang="en-US" dirty="0" smtClean="0"/>
              <a:t> 배부하면서 상담하는 모습입니다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주민들이 대장암 검사의 실효성에 질문을 많이 하셨습니다</a:t>
            </a:r>
            <a:r>
              <a:rPr lang="en-US" altLang="ko-KR" dirty="0" smtClean="0"/>
              <a:t>. 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여기도 식당 입구 장소입니다</a:t>
            </a:r>
            <a:r>
              <a:rPr lang="en-US" altLang="ko-KR" dirty="0" smtClean="0"/>
              <a:t>.   </a:t>
            </a:r>
            <a:r>
              <a:rPr lang="ko-KR" altLang="en-US" dirty="0" smtClean="0"/>
              <a:t>현수막을 이렇게 크게 붙여놓으니 오히려 문의하시는 분들이 </a:t>
            </a:r>
            <a:r>
              <a:rPr lang="ko-KR" altLang="en-US" dirty="0" err="1" smtClean="0"/>
              <a:t>많앗습니다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이번에는 전통시장입니다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전통시장은 남항시장은  부산에서 </a:t>
            </a:r>
            <a:r>
              <a:rPr lang="en-US" altLang="ko-KR" dirty="0" smtClean="0"/>
              <a:t>3</a:t>
            </a:r>
            <a:r>
              <a:rPr lang="ko-KR" altLang="en-US" dirty="0" smtClean="0"/>
              <a:t>번째로 크고 이용자도 아주 많습니다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점포 상인도 많지만 노점상도 아주 많습니다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한가한시간</a:t>
            </a:r>
            <a:r>
              <a:rPr lang="ko-KR" altLang="en-US" dirty="0" smtClean="0"/>
              <a:t>  즉 </a:t>
            </a:r>
            <a:r>
              <a:rPr lang="en-US" altLang="ko-KR" dirty="0" smtClean="0"/>
              <a:t>1~3</a:t>
            </a:r>
            <a:r>
              <a:rPr lang="ko-KR" altLang="en-US" dirty="0" smtClean="0"/>
              <a:t>시 사이에 </a:t>
            </a:r>
            <a:r>
              <a:rPr lang="ko-KR" altLang="en-US" dirty="0" err="1" smtClean="0"/>
              <a:t>상인회</a:t>
            </a:r>
            <a:r>
              <a:rPr lang="ko-KR" altLang="en-US" dirty="0" smtClean="0"/>
              <a:t> 사무실 또는 </a:t>
            </a:r>
            <a:r>
              <a:rPr lang="ko-KR" altLang="en-US" dirty="0" err="1" smtClean="0"/>
              <a:t>빈점포를</a:t>
            </a:r>
            <a:r>
              <a:rPr lang="ko-KR" altLang="en-US" dirty="0" smtClean="0"/>
              <a:t> 이용했습니다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특징적인 점은 그분들이  장사를 </a:t>
            </a:r>
            <a:r>
              <a:rPr lang="ko-KR" altLang="en-US" dirty="0" err="1" smtClean="0"/>
              <a:t>하셔야함으로</a:t>
            </a:r>
            <a:r>
              <a:rPr lang="ko-KR" altLang="en-US" dirty="0" smtClean="0"/>
              <a:t> 저희들이  점포를 방문하는 </a:t>
            </a:r>
            <a:endParaRPr lang="en-US" altLang="ko-KR" dirty="0" smtClean="0"/>
          </a:p>
          <a:p>
            <a:r>
              <a:rPr lang="ko-KR" altLang="en-US" dirty="0" smtClean="0"/>
              <a:t>시장캠페인을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개조로 나눠서 실시한 후에 건강체험 부스를  </a:t>
            </a:r>
            <a:r>
              <a:rPr lang="ko-KR" altLang="en-US" dirty="0" err="1" smtClean="0"/>
              <a:t>운영햇습니다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간호대학교 </a:t>
            </a:r>
            <a:r>
              <a:rPr lang="en-US" altLang="ko-KR" dirty="0" smtClean="0"/>
              <a:t>2 </a:t>
            </a:r>
            <a:r>
              <a:rPr lang="ko-KR" altLang="en-US" dirty="0" smtClean="0"/>
              <a:t>곳에서 실습생들이 오는데 그들을 </a:t>
            </a:r>
            <a:r>
              <a:rPr lang="ko-KR" altLang="en-US" dirty="0" err="1" smtClean="0"/>
              <a:t>활용햇습니다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사전에 </a:t>
            </a:r>
            <a:r>
              <a:rPr lang="ko-KR" altLang="en-US" dirty="0" err="1" smtClean="0"/>
              <a:t>조기암검진에</a:t>
            </a:r>
            <a:r>
              <a:rPr lang="ko-KR" altLang="en-US" dirty="0" smtClean="0"/>
              <a:t> 대한 교육을 시켜서  중요한 </a:t>
            </a:r>
            <a:r>
              <a:rPr lang="ko-KR" altLang="en-US" dirty="0" err="1" smtClean="0"/>
              <a:t>멘트도</a:t>
            </a:r>
            <a:r>
              <a:rPr lang="ko-KR" altLang="en-US" dirty="0" smtClean="0"/>
              <a:t> 알려줘서  시장 홍보를 하게했습니다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그리고  방문홍보 및 방송 홍보로 찾아온 </a:t>
            </a:r>
            <a:r>
              <a:rPr lang="ko-KR" altLang="en-US" dirty="0" err="1" smtClean="0"/>
              <a:t>건강체험터</a:t>
            </a:r>
            <a:r>
              <a:rPr lang="ko-KR" altLang="en-US" dirty="0" smtClean="0"/>
              <a:t>  이용자에게는</a:t>
            </a:r>
            <a:endParaRPr lang="en-US" altLang="ko-KR" dirty="0" smtClean="0"/>
          </a:p>
          <a:p>
            <a:r>
              <a:rPr lang="ko-KR" altLang="en-US" dirty="0" smtClean="0"/>
              <a:t>개별 상담 및 홍보를 실시했습니다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암검진</a:t>
            </a:r>
            <a:r>
              <a:rPr lang="ko-KR" altLang="en-US" dirty="0" smtClean="0"/>
              <a:t> 홍보 방법은  방문 홍보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체험 부스에 노트북 활용해서 대상자 조회하고 상담하는 형식으로 기업체와 동일하게 진행했습니다</a:t>
            </a:r>
            <a:r>
              <a:rPr lang="en-US" altLang="ko-KR" dirty="0" smtClean="0"/>
              <a:t>.  </a:t>
            </a:r>
            <a:r>
              <a:rPr lang="ko-KR" altLang="en-US" dirty="0" err="1" smtClean="0"/>
              <a:t>건강체험터에</a:t>
            </a:r>
            <a:r>
              <a:rPr lang="ko-KR" altLang="en-US" dirty="0" smtClean="0"/>
              <a:t> 대해 간단히 설명하자면  노인이 많으셔서 치매검사를 </a:t>
            </a:r>
            <a:r>
              <a:rPr lang="ko-KR" altLang="en-US" dirty="0" err="1" smtClean="0"/>
              <a:t>실시햇는데</a:t>
            </a:r>
            <a:r>
              <a:rPr lang="ko-KR" altLang="en-US" dirty="0" smtClean="0"/>
              <a:t> 반응이 아주 </a:t>
            </a:r>
            <a:r>
              <a:rPr lang="ko-KR" altLang="en-US" dirty="0" err="1" smtClean="0"/>
              <a:t>좋앗습니다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물론 간이검사이고 필요한 경우 보건소로 </a:t>
            </a:r>
            <a:r>
              <a:rPr lang="ko-KR" altLang="en-US" dirty="0" err="1" smtClean="0"/>
              <a:t>오시도록햇습니다</a:t>
            </a:r>
            <a:r>
              <a:rPr lang="en-US" altLang="ko-KR" dirty="0" smtClean="0"/>
              <a:t>/ </a:t>
            </a:r>
          </a:p>
          <a:p>
            <a:r>
              <a:rPr lang="ko-KR" altLang="en-US" dirty="0" smtClean="0"/>
              <a:t>남항시장을 갓을 때는 보건소장님을 포함해서 </a:t>
            </a:r>
            <a:r>
              <a:rPr lang="en-US" altLang="ko-KR" dirty="0" smtClean="0"/>
              <a:t>20</a:t>
            </a:r>
            <a:r>
              <a:rPr lang="ko-KR" altLang="en-US" dirty="0" smtClean="0"/>
              <a:t>여명이 참여하는 큰 행사로</a:t>
            </a:r>
            <a:endParaRPr lang="en-US" altLang="ko-KR" dirty="0" smtClean="0"/>
          </a:p>
          <a:p>
            <a:r>
              <a:rPr lang="ko-KR" altLang="en-US" dirty="0" err="1" smtClean="0"/>
              <a:t>진행햇습니다</a:t>
            </a:r>
            <a:r>
              <a:rPr lang="ko-KR" altLang="en-US" dirty="0" smtClean="0"/>
              <a:t> 물론 상인들의 반응도  감사하게 생각하시고 아주 좋아하셨습니다  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이사진은 남항시장입니다</a:t>
            </a:r>
            <a:r>
              <a:rPr lang="en-US" altLang="ko-KR" dirty="0" smtClean="0"/>
              <a:t>.  </a:t>
            </a:r>
            <a:r>
              <a:rPr lang="ko-KR" altLang="en-US" dirty="0" err="1" smtClean="0"/>
              <a:t>암사업</a:t>
            </a:r>
            <a:r>
              <a:rPr lang="ko-KR" altLang="en-US" dirty="0" smtClean="0"/>
              <a:t> 홍보 현수막을 걸고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참가자가  입구에서 기념촬영 한 모습입니다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학생들을 </a:t>
            </a:r>
            <a:r>
              <a:rPr lang="ko-KR" altLang="en-US" dirty="0" err="1" smtClean="0"/>
              <a:t>흰가운을</a:t>
            </a:r>
            <a:r>
              <a:rPr lang="ko-KR" altLang="en-US" dirty="0" smtClean="0"/>
              <a:t> 입고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홍보 어깨띠를 두르고 각 점포의 상인에게 설명하는 모습입니다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장래의 의료인으로 종사할 학생들에게도 지역에서 보건사업의 한 모델을 경험하는 </a:t>
            </a:r>
            <a:r>
              <a:rPr lang="ko-KR" altLang="en-US" dirty="0" err="1" smtClean="0"/>
              <a:t>의미잇는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시간이엇다고</a:t>
            </a:r>
            <a:r>
              <a:rPr lang="ko-KR" altLang="en-US" dirty="0" smtClean="0"/>
              <a:t> 생각됩니다</a:t>
            </a:r>
            <a:r>
              <a:rPr lang="en-US" altLang="ko-KR" dirty="0" smtClean="0"/>
              <a:t>. 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또다른</a:t>
            </a:r>
            <a:r>
              <a:rPr lang="ko-KR" altLang="en-US" dirty="0" smtClean="0"/>
              <a:t> 시장 </a:t>
            </a:r>
            <a:r>
              <a:rPr lang="en-US" altLang="ko-KR" dirty="0" smtClean="0"/>
              <a:t>. </a:t>
            </a:r>
            <a:r>
              <a:rPr lang="ko-KR" altLang="en-US" dirty="0" smtClean="0"/>
              <a:t>봉래시장입니다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여기는 장소가 없어 노상에서 </a:t>
            </a:r>
            <a:r>
              <a:rPr lang="ko-KR" altLang="en-US" dirty="0" err="1" smtClean="0"/>
              <a:t>햇습니다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노트북을 활용한 대상자 조회 과정입니다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점포 방문 홍보는 </a:t>
            </a:r>
            <a:r>
              <a:rPr lang="en-US" altLang="ko-KR" dirty="0" smtClean="0"/>
              <a:t>250</a:t>
            </a:r>
            <a:r>
              <a:rPr lang="ko-KR" altLang="en-US" dirty="0" smtClean="0"/>
              <a:t>명이고</a:t>
            </a:r>
            <a:endParaRPr lang="en-US" altLang="ko-KR" dirty="0" smtClean="0"/>
          </a:p>
          <a:p>
            <a:r>
              <a:rPr lang="ko-KR" altLang="en-US" dirty="0" smtClean="0"/>
              <a:t>방문하신 분들이 혈압 측정하시는 동안에  조회하고 상담을 </a:t>
            </a:r>
            <a:r>
              <a:rPr lang="ko-KR" altLang="en-US" dirty="0" err="1" smtClean="0"/>
              <a:t>진행햇습니다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청학시장의 모습인데 빈 점포에서 </a:t>
            </a:r>
            <a:r>
              <a:rPr lang="ko-KR" altLang="en-US" dirty="0" err="1" smtClean="0"/>
              <a:t>하다보니</a:t>
            </a:r>
            <a:r>
              <a:rPr lang="ko-KR" altLang="en-US" dirty="0" smtClean="0"/>
              <a:t>  좀 </a:t>
            </a:r>
            <a:r>
              <a:rPr lang="ko-KR" altLang="en-US" dirty="0" err="1" smtClean="0"/>
              <a:t>협소햇지만</a:t>
            </a:r>
            <a:r>
              <a:rPr lang="ko-KR" altLang="en-US" dirty="0" smtClean="0"/>
              <a:t>  특히 시장</a:t>
            </a:r>
            <a:r>
              <a:rPr lang="en-US" altLang="ko-KR" dirty="0" smtClean="0"/>
              <a:t>3</a:t>
            </a:r>
            <a:r>
              <a:rPr lang="ko-KR" altLang="en-US" dirty="0" err="1" smtClean="0"/>
              <a:t>곳중에</a:t>
            </a:r>
            <a:r>
              <a:rPr lang="ko-KR" altLang="en-US" dirty="0" smtClean="0"/>
              <a:t> 열악한 </a:t>
            </a:r>
            <a:r>
              <a:rPr lang="ko-KR" altLang="en-US" dirty="0" err="1" smtClean="0"/>
              <a:t>곳이엇습니다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마찬가지로 대상자 조회하고 대장암 </a:t>
            </a:r>
            <a:r>
              <a:rPr lang="ko-KR" altLang="en-US" dirty="0" err="1" smtClean="0"/>
              <a:t>채변통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배부햇습니다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이번에는 수리 조선소 거리입니다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서두에서 </a:t>
            </a:r>
            <a:r>
              <a:rPr lang="ko-KR" altLang="en-US" dirty="0" err="1" smtClean="0"/>
              <a:t>말씀드린데로</a:t>
            </a:r>
            <a:r>
              <a:rPr lang="ko-KR" altLang="en-US" dirty="0" smtClean="0"/>
              <a:t> 이곳의 근로자들은  건강관리에 대한 관심도가 다른 곳에 비해 상대적으로 적은 곳이고</a:t>
            </a:r>
            <a:endParaRPr lang="en-US" altLang="ko-KR" dirty="0" smtClean="0"/>
          </a:p>
          <a:p>
            <a:r>
              <a:rPr lang="ko-KR" altLang="en-US" dirty="0" smtClean="0"/>
              <a:t>작업환경은 너무 열악하고 자체 식당도 없는 곳입니다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퇴근도 다 제 각각이고</a:t>
            </a:r>
            <a:endParaRPr lang="en-US" altLang="ko-KR" dirty="0" smtClean="0"/>
          </a:p>
          <a:p>
            <a:r>
              <a:rPr lang="ko-KR" altLang="en-US" dirty="0" smtClean="0"/>
              <a:t>그야말로  현장 근로자들인데 일용직이 대부분인 분들입니다</a:t>
            </a:r>
            <a:r>
              <a:rPr lang="en-US" altLang="ko-KR" dirty="0" smtClean="0"/>
              <a:t>.  </a:t>
            </a:r>
            <a:r>
              <a:rPr lang="ko-KR" altLang="en-US" dirty="0" err="1" smtClean="0"/>
              <a:t>노후된</a:t>
            </a:r>
            <a:r>
              <a:rPr lang="ko-KR" altLang="en-US" dirty="0" smtClean="0"/>
              <a:t> 배를 직접 손으로 망치로 두드리고 </a:t>
            </a:r>
            <a:r>
              <a:rPr lang="ko-KR" altLang="en-US" dirty="0" err="1" smtClean="0"/>
              <a:t>용접하는일은</a:t>
            </a:r>
            <a:r>
              <a:rPr lang="ko-KR" altLang="en-US" dirty="0" smtClean="0"/>
              <a:t> 하고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그 거리일대가  비슷한 영세 철공소 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부속품을 취급하는 업체가 모인 곳입니다</a:t>
            </a:r>
            <a:r>
              <a:rPr lang="en-US" altLang="ko-KR" dirty="0" smtClean="0"/>
              <a:t>.   </a:t>
            </a:r>
            <a:r>
              <a:rPr lang="ko-KR" altLang="en-US" dirty="0" smtClean="0"/>
              <a:t>작업환경 특성상 외부인은</a:t>
            </a:r>
            <a:endParaRPr lang="en-US" altLang="ko-KR" dirty="0" smtClean="0"/>
          </a:p>
          <a:p>
            <a:r>
              <a:rPr lang="ko-KR" altLang="en-US" dirty="0" smtClean="0"/>
              <a:t>출입이 </a:t>
            </a:r>
            <a:r>
              <a:rPr lang="ko-KR" altLang="en-US" dirty="0" err="1" smtClean="0"/>
              <a:t>금지되어잇고</a:t>
            </a:r>
            <a:r>
              <a:rPr lang="ko-KR" altLang="en-US" dirty="0" smtClean="0"/>
              <a:t> 해서 결국  출근시간 </a:t>
            </a:r>
            <a:r>
              <a:rPr lang="en-US" altLang="ko-KR" dirty="0" smtClean="0"/>
              <a:t>7</a:t>
            </a:r>
            <a:r>
              <a:rPr lang="ko-KR" altLang="en-US" dirty="0" smtClean="0"/>
              <a:t>시에 맞춰서 새벽 캠페인을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현수막을 게시하고  홍보물을 배부하고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출입이 가능한 작업장 앞에 가서 방문 홍보를 </a:t>
            </a:r>
            <a:r>
              <a:rPr lang="ko-KR" altLang="en-US" dirty="0" err="1" smtClean="0"/>
              <a:t>실시햇습니다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소형 선박을 수리하는 현장 사진입니다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 일대는 이런 작업환경에서 일을 하고 계시고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오른쪽 사진은  작업 시작 전 근로자들이 </a:t>
            </a:r>
            <a:r>
              <a:rPr lang="ko-KR" altLang="en-US" dirty="0" err="1" smtClean="0"/>
              <a:t>모여잇는</a:t>
            </a:r>
            <a:r>
              <a:rPr lang="ko-KR" altLang="en-US" dirty="0" smtClean="0"/>
              <a:t> 곳에서 홍보를 하는 모습입니다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마찬가지로 작업장 방문 홍보입니다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암검진</a:t>
            </a:r>
            <a:r>
              <a:rPr lang="ko-KR" altLang="en-US" dirty="0" smtClean="0"/>
              <a:t> 내용과 방법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의료기관 </a:t>
            </a:r>
            <a:r>
              <a:rPr lang="ko-KR" altLang="en-US" dirty="0" err="1" smtClean="0"/>
              <a:t>안내등을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이때도 여러 사업 담당자들과 팀을 이뤄서 </a:t>
            </a:r>
            <a:r>
              <a:rPr lang="ko-KR" altLang="en-US" dirty="0" err="1" smtClean="0"/>
              <a:t>진행햇습니다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앞서 소개한 찾아가는 건강교실이  일종의 특수사업이라면 평상시 저희가 </a:t>
            </a:r>
            <a:endParaRPr lang="en-US" altLang="ko-KR" dirty="0" smtClean="0"/>
          </a:p>
          <a:p>
            <a:r>
              <a:rPr lang="ko-KR" altLang="en-US" dirty="0" smtClean="0"/>
              <a:t>진행하는 사업을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지역사회 자원활용</a:t>
            </a:r>
            <a:r>
              <a:rPr lang="en-US" altLang="ko-KR" dirty="0" smtClean="0"/>
              <a:t>,  </a:t>
            </a:r>
            <a:r>
              <a:rPr lang="ko-KR" altLang="en-US" dirty="0" err="1" smtClean="0"/>
              <a:t>타기관과</a:t>
            </a:r>
            <a:r>
              <a:rPr lang="ko-KR" altLang="en-US" dirty="0" smtClean="0"/>
              <a:t> 연계하여 홍보하는 </a:t>
            </a:r>
            <a:r>
              <a:rPr lang="ko-KR" altLang="en-US" dirty="0" err="1" smtClean="0"/>
              <a:t>사항등입니다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지역사횡에</a:t>
            </a:r>
            <a:r>
              <a:rPr lang="ko-KR" altLang="en-US" dirty="0" smtClean="0"/>
              <a:t> 잇는 자원 활용입니다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결국 우리의 자원은 사람입니다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각동에는</a:t>
            </a:r>
            <a:r>
              <a:rPr lang="ko-KR" altLang="en-US" dirty="0" smtClean="0"/>
              <a:t> 그래도 지역주민과 가장 밀접한 관계를 가지시는 통장들이 계신데</a:t>
            </a:r>
            <a:endParaRPr lang="en-US" altLang="ko-KR" dirty="0" smtClean="0"/>
          </a:p>
          <a:p>
            <a:r>
              <a:rPr lang="ko-KR" altLang="en-US" dirty="0" smtClean="0"/>
              <a:t>통장협의회 회의 때 방문홍보</a:t>
            </a:r>
            <a:r>
              <a:rPr lang="en-US" altLang="ko-KR" dirty="0" smtClean="0"/>
              <a:t>,   </a:t>
            </a:r>
            <a:r>
              <a:rPr lang="ko-KR" altLang="en-US" dirty="0" smtClean="0"/>
              <a:t>특히 </a:t>
            </a:r>
            <a:r>
              <a:rPr lang="ko-KR" altLang="en-US" dirty="0" err="1" smtClean="0"/>
              <a:t>그중에</a:t>
            </a:r>
            <a:r>
              <a:rPr lang="ko-KR" altLang="en-US" dirty="0" smtClean="0"/>
              <a:t> 원하시는 분들의 요청에 따라</a:t>
            </a:r>
            <a:endParaRPr lang="en-US" altLang="ko-KR" dirty="0" smtClean="0"/>
          </a:p>
          <a:p>
            <a:r>
              <a:rPr lang="ko-KR" altLang="en-US" dirty="0" err="1" smtClean="0"/>
              <a:t>부산지역암센터에서</a:t>
            </a:r>
            <a:r>
              <a:rPr lang="ko-KR" altLang="en-US" dirty="0" smtClean="0"/>
              <a:t> 나오셔서 찾아가는 </a:t>
            </a:r>
            <a:r>
              <a:rPr lang="ko-KR" altLang="en-US" dirty="0" err="1" smtClean="0"/>
              <a:t>암예방교실을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전통시장 </a:t>
            </a:r>
            <a:r>
              <a:rPr lang="ko-KR" altLang="en-US" dirty="0" err="1" smtClean="0"/>
              <a:t>상인회를</a:t>
            </a:r>
            <a:r>
              <a:rPr lang="ko-KR" altLang="en-US" dirty="0" smtClean="0"/>
              <a:t> 활용해서 </a:t>
            </a:r>
            <a:r>
              <a:rPr lang="ko-KR" altLang="en-US" dirty="0" err="1" smtClean="0"/>
              <a:t>암검진</a:t>
            </a:r>
            <a:r>
              <a:rPr lang="ko-KR" altLang="en-US" dirty="0" smtClean="0"/>
              <a:t> 홍보 방송을 각 시장당 </a:t>
            </a:r>
            <a:r>
              <a:rPr lang="en-US" altLang="ko-KR" dirty="0" smtClean="0"/>
              <a:t>3</a:t>
            </a:r>
            <a:r>
              <a:rPr lang="ko-KR" altLang="en-US" dirty="0" smtClean="0"/>
              <a:t>회식 실시하였습니다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전체 시장에 방송시설이 아주 잘 </a:t>
            </a:r>
            <a:r>
              <a:rPr lang="ko-KR" altLang="en-US" dirty="0" err="1" smtClean="0"/>
              <a:t>되어잇었습니다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간호대학이 실습생을 전통시장 홍보에 </a:t>
            </a:r>
            <a:r>
              <a:rPr lang="ko-KR" altLang="en-US" dirty="0" err="1" smtClean="0"/>
              <a:t>활용햇습니다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건강보험공단과 </a:t>
            </a:r>
            <a:r>
              <a:rPr lang="ko-KR" altLang="en-US" dirty="0" err="1" smtClean="0"/>
              <a:t>지역암센터와</a:t>
            </a:r>
            <a:r>
              <a:rPr lang="ko-KR" altLang="en-US" dirty="0" smtClean="0"/>
              <a:t> 공유해서 가두 캠페인을 실시하고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정기적으로 </a:t>
            </a:r>
            <a:endParaRPr lang="en-US" altLang="ko-KR" dirty="0" smtClean="0"/>
          </a:p>
          <a:p>
            <a:r>
              <a:rPr lang="ko-KR" altLang="en-US" dirty="0" smtClean="0"/>
              <a:t>년</a:t>
            </a:r>
            <a:r>
              <a:rPr lang="en-US" altLang="ko-KR" dirty="0" smtClean="0"/>
              <a:t>4</a:t>
            </a:r>
            <a:r>
              <a:rPr lang="ko-KR" altLang="en-US" dirty="0" smtClean="0"/>
              <a:t>회  </a:t>
            </a:r>
            <a:r>
              <a:rPr lang="ko-KR" altLang="en-US" dirty="0" err="1" smtClean="0"/>
              <a:t>검진륭</a:t>
            </a:r>
            <a:r>
              <a:rPr lang="ko-KR" altLang="en-US" dirty="0" smtClean="0"/>
              <a:t> 향상을 위한 </a:t>
            </a:r>
            <a:r>
              <a:rPr lang="ko-KR" altLang="en-US" dirty="0" err="1" smtClean="0"/>
              <a:t>회을도</a:t>
            </a:r>
            <a:r>
              <a:rPr lang="ko-KR" altLang="en-US" dirty="0" smtClean="0"/>
              <a:t> 실시하고 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기업체의 임원협의회가 </a:t>
            </a:r>
            <a:r>
              <a:rPr lang="ko-KR" altLang="en-US" dirty="0" err="1" smtClean="0"/>
              <a:t>저희구청</a:t>
            </a:r>
            <a:r>
              <a:rPr lang="ko-KR" altLang="en-US" dirty="0" smtClean="0"/>
              <a:t> 지역경제과 </a:t>
            </a:r>
            <a:r>
              <a:rPr lang="ko-KR" altLang="en-US" dirty="0" err="1" smtClean="0"/>
              <a:t>주제롤</a:t>
            </a:r>
            <a:r>
              <a:rPr lang="ko-KR" altLang="en-US" dirty="0" smtClean="0"/>
              <a:t> 열릴 때 과장님께서 가셔서 업무홍보 </a:t>
            </a:r>
            <a:r>
              <a:rPr lang="ko-KR" altLang="en-US" dirty="0" err="1" smtClean="0"/>
              <a:t>하셧습니다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타기관과</a:t>
            </a:r>
            <a:r>
              <a:rPr lang="ko-KR" altLang="en-US" dirty="0" smtClean="0"/>
              <a:t> 연계하여 홍보도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구청 </a:t>
            </a:r>
            <a:r>
              <a:rPr lang="ko-KR" altLang="en-US" dirty="0" err="1" smtClean="0"/>
              <a:t>사회복지과의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의료급여수급자</a:t>
            </a:r>
            <a:r>
              <a:rPr lang="ko-KR" altLang="en-US" dirty="0" smtClean="0"/>
              <a:t> 교육 때 </a:t>
            </a:r>
            <a:r>
              <a:rPr lang="en-US" altLang="ko-KR" dirty="0" smtClean="0"/>
              <a:t>,  </a:t>
            </a:r>
            <a:r>
              <a:rPr lang="ko-KR" altLang="en-US" dirty="0" smtClean="0"/>
              <a:t>학교급식소 </a:t>
            </a:r>
            <a:r>
              <a:rPr lang="ko-KR" altLang="en-US" dirty="0" err="1" smtClean="0"/>
              <a:t>조리원</a:t>
            </a:r>
            <a:r>
              <a:rPr lang="ko-KR" altLang="en-US" dirty="0" smtClean="0"/>
              <a:t> 교육 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식품위생업협회</a:t>
            </a:r>
            <a:r>
              <a:rPr lang="ko-KR" altLang="en-US" dirty="0" smtClean="0"/>
              <a:t> 주체 위생교육 때</a:t>
            </a:r>
            <a:endParaRPr lang="en-US" altLang="ko-KR" dirty="0" smtClean="0"/>
          </a:p>
          <a:p>
            <a:r>
              <a:rPr lang="ko-KR" altLang="en-US" dirty="0" err="1" smtClean="0"/>
              <a:t>암검진</a:t>
            </a:r>
            <a:r>
              <a:rPr lang="ko-KR" altLang="en-US" dirty="0" smtClean="0"/>
              <a:t> 홍보교육을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 외에 사회복지관 연계한 홍보 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경로당에 기타 보건교육 실시할 때 </a:t>
            </a:r>
            <a:r>
              <a:rPr lang="ko-KR" altLang="en-US" dirty="0" err="1" smtClean="0"/>
              <a:t>연계햐여</a:t>
            </a:r>
            <a:r>
              <a:rPr lang="ko-KR" altLang="en-US" dirty="0" smtClean="0"/>
              <a:t> 실시하고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모자원을 방문하기도 </a:t>
            </a:r>
            <a:r>
              <a:rPr lang="ko-KR" altLang="en-US" dirty="0" err="1" smtClean="0"/>
              <a:t>해습니다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취약대상인 모자원입소자들은 엄마와 아이들만 생활하는 모자가정이 모여있는 곳인데 여기서도 </a:t>
            </a:r>
            <a:r>
              <a:rPr lang="ko-KR" altLang="en-US" dirty="0" err="1" smtClean="0"/>
              <a:t>암검진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암예방</a:t>
            </a:r>
            <a:r>
              <a:rPr lang="ko-KR" altLang="en-US" dirty="0" smtClean="0"/>
              <a:t> 교육을 실시했습니다</a:t>
            </a:r>
            <a:r>
              <a:rPr lang="en-US" altLang="ko-KR" dirty="0" smtClean="0"/>
              <a:t>.  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보건소 자체 홍보 교육으로는</a:t>
            </a:r>
            <a:r>
              <a:rPr lang="en-US" altLang="ko-KR" dirty="0" smtClean="0"/>
              <a:t>…</a:t>
            </a:r>
            <a:r>
              <a:rPr lang="ko-KR" altLang="en-US" dirty="0" smtClean="0"/>
              <a:t>   직접 보건소에 오시는 방문 민원을 대할 때</a:t>
            </a:r>
            <a:endParaRPr lang="en-US" altLang="ko-KR" dirty="0" smtClean="0"/>
          </a:p>
          <a:p>
            <a:r>
              <a:rPr lang="ko-KR" altLang="en-US" dirty="0" smtClean="0"/>
              <a:t>민원부서에서 현장 조회가 가능한 경우 </a:t>
            </a:r>
            <a:r>
              <a:rPr lang="en-US" altLang="ko-KR" dirty="0" smtClean="0"/>
              <a:t>1:1</a:t>
            </a:r>
            <a:r>
              <a:rPr lang="ko-KR" altLang="en-US" dirty="0" smtClean="0"/>
              <a:t>홍보를 실시했고</a:t>
            </a:r>
            <a:r>
              <a:rPr lang="en-US" altLang="ko-KR" dirty="0" smtClean="0"/>
              <a:t>,   </a:t>
            </a:r>
            <a:r>
              <a:rPr lang="ko-KR" altLang="en-US" dirty="0" smtClean="0"/>
              <a:t>보건소 주체 교육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영양플러스 대상자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질병모니터링 요원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관절염 자조 교육 등</a:t>
            </a:r>
            <a:r>
              <a:rPr lang="en-US" altLang="ko-KR" dirty="0" smtClean="0"/>
              <a:t>, 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운동처방실</a:t>
            </a:r>
            <a:r>
              <a:rPr lang="ko-KR" altLang="en-US" dirty="0" smtClean="0"/>
              <a:t> 이용자를 대상으로  홍보교육 </a:t>
            </a:r>
            <a:r>
              <a:rPr lang="ko-KR" altLang="en-US" dirty="0" err="1" smtClean="0"/>
              <a:t>실시햇습니다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영양플러스교육은 대상자들의 자격이  일반적으로 우리 검진대상자와  소득이나 자격이 비슷해서  그분들의 부모님이나 친척들이 </a:t>
            </a:r>
            <a:r>
              <a:rPr lang="ko-KR" altLang="en-US" dirty="0" err="1" smtClean="0"/>
              <a:t>혜택받을</a:t>
            </a:r>
            <a:r>
              <a:rPr lang="ko-KR" altLang="en-US" dirty="0" smtClean="0"/>
              <a:t> 수 잇도록 홍보를 </a:t>
            </a:r>
            <a:r>
              <a:rPr lang="ko-KR" altLang="en-US" dirty="0" err="1" smtClean="0"/>
              <a:t>부탁햇습니다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그외에</a:t>
            </a:r>
            <a:r>
              <a:rPr lang="ko-KR" altLang="en-US" dirty="0" smtClean="0"/>
              <a:t> 민원대기실에</a:t>
            </a:r>
            <a:r>
              <a:rPr lang="en-US" altLang="ko-KR" dirty="0" smtClean="0"/>
              <a:t> </a:t>
            </a:r>
            <a:r>
              <a:rPr lang="ko-KR" altLang="en-US" dirty="0" smtClean="0"/>
              <a:t>있는 </a:t>
            </a:r>
            <a:r>
              <a:rPr lang="en-US" altLang="ko-KR" dirty="0" smtClean="0"/>
              <a:t>DID </a:t>
            </a:r>
            <a:r>
              <a:rPr lang="ko-KR" altLang="en-US" dirty="0" err="1" smtClean="0"/>
              <a:t>모티터로</a:t>
            </a:r>
            <a:r>
              <a:rPr lang="ko-KR" altLang="en-US" dirty="0" smtClean="0"/>
              <a:t> 상시 홍보 동영상을 송출하고 검진안내문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전화</a:t>
            </a:r>
            <a:r>
              <a:rPr lang="en-US" altLang="ko-KR" dirty="0" smtClean="0"/>
              <a:t>,  </a:t>
            </a:r>
            <a:r>
              <a:rPr lang="ko-KR" altLang="en-US" dirty="0" err="1" smtClean="0"/>
              <a:t>영도소식등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지역 현수막 </a:t>
            </a:r>
            <a:r>
              <a:rPr lang="ko-KR" altLang="en-US" dirty="0" err="1" smtClean="0"/>
              <a:t>게시등을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실시하엿습니다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.  </a:t>
            </a:r>
            <a:r>
              <a:rPr lang="ko-KR" altLang="en-US" dirty="0" smtClean="0"/>
              <a:t>기타 추진 사항입니다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민원인에게 안내전화를 할 때는 전화번호가 없거나 오류인 경우가 많습니다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보건정보시스템의 내방민원을 조회해서  연락처를 현행화하는 작업도 </a:t>
            </a:r>
            <a:r>
              <a:rPr lang="ko-KR" altLang="en-US" dirty="0" err="1" smtClean="0"/>
              <a:t>햇는데</a:t>
            </a:r>
            <a:r>
              <a:rPr lang="ko-KR" altLang="en-US" dirty="0" smtClean="0"/>
              <a:t> 이 작업에 참 애로가 많습니다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양도 많고 가정도 잔손이 많이 가지만 무엇보다 개인정보를 이렇게 이용해도 되는지에 대해  고민이 됩니다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중요한 </a:t>
            </a:r>
            <a:r>
              <a:rPr lang="ko-KR" altLang="en-US" dirty="0" err="1" smtClean="0"/>
              <a:t>곳중에</a:t>
            </a:r>
            <a:r>
              <a:rPr lang="ko-KR" altLang="en-US" dirty="0" smtClean="0"/>
              <a:t> 한 곳이 바로 관내 검진기간이라 생각됩니다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저희는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개소 잇는데 그 곳을 방문하여  </a:t>
            </a:r>
            <a:r>
              <a:rPr lang="ko-KR" altLang="en-US" dirty="0" err="1" smtClean="0"/>
              <a:t>검진률</a:t>
            </a:r>
            <a:r>
              <a:rPr lang="ko-KR" altLang="en-US" dirty="0" smtClean="0"/>
              <a:t> 향상 방안을 공유하고 홍보물도</a:t>
            </a:r>
            <a:r>
              <a:rPr lang="en-US" altLang="ko-KR" dirty="0" smtClean="0"/>
              <a:t>  </a:t>
            </a:r>
            <a:r>
              <a:rPr lang="ko-KR" altLang="en-US" dirty="0" smtClean="0"/>
              <a:t>저희에게 나온 홍보물도 </a:t>
            </a:r>
            <a:r>
              <a:rPr lang="ko-KR" altLang="en-US" dirty="0" err="1" smtClean="0"/>
              <a:t>배부햇습니다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실제 </a:t>
            </a:r>
            <a:r>
              <a:rPr lang="ko-KR" altLang="en-US" dirty="0" err="1" smtClean="0"/>
              <a:t>내소한</a:t>
            </a:r>
            <a:r>
              <a:rPr lang="ko-KR" altLang="en-US" dirty="0" smtClean="0"/>
              <a:t> 대상자나 잠재적 대상들을 실제 검진을 하게 하시는 분들은 그분들이기 때문에 아주 중요한 부분이라 </a:t>
            </a:r>
            <a:r>
              <a:rPr lang="ko-KR" altLang="en-US" dirty="0" err="1" smtClean="0"/>
              <a:t>생가됩니다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어떤 의료기관에서는 입원한 분들에 대해 간호부에서 </a:t>
            </a:r>
            <a:r>
              <a:rPr lang="ko-KR" altLang="en-US" dirty="0" err="1" smtClean="0"/>
              <a:t>당해년도</a:t>
            </a:r>
            <a:r>
              <a:rPr lang="ko-KR" altLang="en-US" dirty="0" smtClean="0"/>
              <a:t> 검진대상자들이신 경우 챙겨서 안내하고 그 병원에서 </a:t>
            </a:r>
            <a:r>
              <a:rPr lang="ko-KR" altLang="en-US" dirty="0" err="1" smtClean="0"/>
              <a:t>검진하도록하는</a:t>
            </a:r>
            <a:r>
              <a:rPr lang="ko-KR" altLang="en-US" dirty="0" smtClean="0"/>
              <a:t> 방법을 사용하고 있었고 </a:t>
            </a:r>
            <a:r>
              <a:rPr lang="ko-KR" altLang="en-US" dirty="0" err="1" smtClean="0"/>
              <a:t>의원급들도</a:t>
            </a:r>
            <a:r>
              <a:rPr lang="ko-KR" altLang="en-US" dirty="0" smtClean="0"/>
              <a:t> 내방 환자들께 같은 방법을 사용하고 </a:t>
            </a:r>
            <a:r>
              <a:rPr lang="ko-KR" altLang="en-US" dirty="0" err="1" smtClean="0"/>
              <a:t>있엇습니다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검진센터의 역할이 참 중요합니다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직원들이 바뀐 경우 잘 모르시는 경우 저희에게 질문하시는 </a:t>
            </a:r>
            <a:r>
              <a:rPr lang="ko-KR" altLang="en-US" dirty="0" err="1" smtClean="0"/>
              <a:t>분드도</a:t>
            </a:r>
            <a:r>
              <a:rPr lang="ko-KR" altLang="en-US" dirty="0" smtClean="0"/>
              <a:t> 있어서 사업 설명도 </a:t>
            </a:r>
            <a:r>
              <a:rPr lang="ko-KR" altLang="en-US" dirty="0" err="1" smtClean="0"/>
              <a:t>햇엇습니다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저희 부산광역시에서는  </a:t>
            </a:r>
            <a:r>
              <a:rPr lang="ko-KR" altLang="en-US" dirty="0" err="1" smtClean="0"/>
              <a:t>각구에</a:t>
            </a:r>
            <a:r>
              <a:rPr lang="ko-KR" altLang="en-US" dirty="0" smtClean="0"/>
              <a:t> 대장암 검진용 </a:t>
            </a:r>
            <a:r>
              <a:rPr lang="ko-KR" altLang="en-US" dirty="0" err="1" smtClean="0"/>
              <a:t>채변통</a:t>
            </a:r>
            <a:r>
              <a:rPr lang="ko-KR" altLang="en-US" dirty="0" smtClean="0"/>
              <a:t> 보관함과 </a:t>
            </a:r>
            <a:r>
              <a:rPr lang="ko-KR" altLang="en-US" dirty="0" err="1" smtClean="0"/>
              <a:t>채변통을</a:t>
            </a:r>
            <a:r>
              <a:rPr lang="ko-KR" altLang="en-US" dirty="0" smtClean="0"/>
              <a:t>  동수만큼 배부를 </a:t>
            </a:r>
            <a:r>
              <a:rPr lang="ko-KR" altLang="en-US" dirty="0" err="1" smtClean="0"/>
              <a:t>햇고</a:t>
            </a:r>
            <a:r>
              <a:rPr lang="ko-KR" altLang="en-US" dirty="0" smtClean="0"/>
              <a:t> 저희는 그것을 각 동에 비치하고 검진안내문을 비치해두고  </a:t>
            </a:r>
            <a:r>
              <a:rPr lang="ko-KR" altLang="en-US" dirty="0" err="1" smtClean="0"/>
              <a:t>동지원들에게도</a:t>
            </a:r>
            <a:r>
              <a:rPr lang="ko-KR" altLang="en-US" dirty="0" smtClean="0"/>
              <a:t> 적극 홍보를 부탁하고 있습니다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지역사회 자원을 활용하는 실제 </a:t>
            </a:r>
            <a:r>
              <a:rPr lang="ko-KR" altLang="en-US" dirty="0" err="1" smtClean="0"/>
              <a:t>사레를</a:t>
            </a:r>
            <a:r>
              <a:rPr lang="ko-KR" altLang="en-US" dirty="0" smtClean="0"/>
              <a:t> 사진으로 </a:t>
            </a:r>
            <a:r>
              <a:rPr lang="ko-KR" altLang="en-US" dirty="0" err="1" smtClean="0"/>
              <a:t>준비햇습니다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간호대학교 실습생 홍보활동</a:t>
            </a:r>
            <a:r>
              <a:rPr lang="en-US" altLang="ko-KR" dirty="0" smtClean="0"/>
              <a:t>,   </a:t>
            </a:r>
            <a:r>
              <a:rPr lang="ko-KR" altLang="en-US" dirty="0" err="1" smtClean="0"/>
              <a:t>건보공단과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암센터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각구보건소권역별</a:t>
            </a:r>
            <a:r>
              <a:rPr lang="ko-KR" altLang="en-US" dirty="0" smtClean="0"/>
              <a:t> 합동 </a:t>
            </a:r>
            <a:r>
              <a:rPr lang="ko-KR" altLang="en-US" dirty="0" err="1" smtClean="0"/>
              <a:t>갬페인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권역별</a:t>
            </a:r>
            <a:r>
              <a:rPr lang="ko-KR" altLang="en-US" dirty="0" smtClean="0"/>
              <a:t> 보건소와 공단의 </a:t>
            </a:r>
            <a:r>
              <a:rPr lang="ko-KR" altLang="en-US" dirty="0" err="1" smtClean="0"/>
              <a:t>검진률</a:t>
            </a:r>
            <a:r>
              <a:rPr lang="ko-KR" altLang="en-US" dirty="0" smtClean="0"/>
              <a:t> 향상 방안 회의</a:t>
            </a:r>
            <a:r>
              <a:rPr lang="en-US" altLang="ko-KR" dirty="0" smtClean="0"/>
              <a:t>,   </a:t>
            </a:r>
            <a:r>
              <a:rPr lang="ko-KR" altLang="en-US" dirty="0" smtClean="0"/>
              <a:t>건강지킴이 봉사단연계 캠페인</a:t>
            </a:r>
            <a:r>
              <a:rPr lang="en-US" altLang="ko-KR" dirty="0" smtClean="0"/>
              <a:t>,  </a:t>
            </a:r>
            <a:r>
              <a:rPr lang="ko-KR" altLang="en-US" dirty="0" smtClean="0"/>
              <a:t>통장 협의회 교육입니다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타 기관 연계 홍보 사진입니다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학교급식소 종사자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노인대학교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복지관 이용자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식품위생접객업소 협회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의료급여수급자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교육등에서</a:t>
            </a:r>
            <a:r>
              <a:rPr lang="ko-KR" altLang="en-US" dirty="0" smtClean="0"/>
              <a:t> 홍보 교육을 </a:t>
            </a:r>
            <a:r>
              <a:rPr lang="ko-KR" altLang="en-US" dirty="0" err="1" smtClean="0"/>
              <a:t>실시하엿습니다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동사무소의 내소 민원이 오실 때 가장 잘 보이는 명당자리에 비치해둔 사진입니다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얼마나 </a:t>
            </a:r>
            <a:r>
              <a:rPr lang="ko-KR" altLang="en-US" dirty="0" err="1" smtClean="0"/>
              <a:t>고마웟는지</a:t>
            </a:r>
            <a:r>
              <a:rPr lang="ko-KR" altLang="en-US" dirty="0" smtClean="0"/>
              <a:t> 모릅니다</a:t>
            </a:r>
            <a:r>
              <a:rPr lang="en-US" altLang="ko-KR" dirty="0" smtClean="0"/>
              <a:t>.   </a:t>
            </a:r>
            <a:r>
              <a:rPr lang="ko-KR" altLang="en-US" dirty="0" smtClean="0"/>
              <a:t>동사무소 방문자 홍보용입니다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각종 교육 때  연계홍보 교육 실시</a:t>
            </a:r>
            <a:r>
              <a:rPr lang="en-US" altLang="ko-KR" dirty="0" smtClean="0"/>
              <a:t>,   </a:t>
            </a:r>
            <a:r>
              <a:rPr lang="ko-KR" altLang="en-US" dirty="0" smtClean="0"/>
              <a:t>보건소 </a:t>
            </a:r>
            <a:r>
              <a:rPr lang="ko-KR" altLang="en-US" dirty="0" err="1" smtClean="0"/>
              <a:t>정문앞</a:t>
            </a:r>
            <a:r>
              <a:rPr lang="ko-KR" altLang="en-US" dirty="0" smtClean="0"/>
              <a:t> 현수막 게시사진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민원대기실의 </a:t>
            </a:r>
            <a:r>
              <a:rPr lang="en-US" altLang="ko-KR" dirty="0" smtClean="0"/>
              <a:t>DID </a:t>
            </a:r>
            <a:r>
              <a:rPr lang="ko-KR" altLang="en-US" dirty="0" smtClean="0"/>
              <a:t>송출로 방문 민원 홍보용입니다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추진성과를 </a:t>
            </a:r>
            <a:r>
              <a:rPr lang="ko-KR" altLang="en-US" dirty="0" err="1" smtClean="0"/>
              <a:t>말씀드리겟습니다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먼저 취약대상 홍보 전략으로 시행한 건강교실</a:t>
            </a:r>
            <a:endParaRPr lang="en-US" altLang="ko-KR" dirty="0" smtClean="0"/>
          </a:p>
          <a:p>
            <a:r>
              <a:rPr lang="ko-KR" altLang="en-US" dirty="0" smtClean="0"/>
              <a:t>만족도 조사에서  </a:t>
            </a:r>
            <a:r>
              <a:rPr lang="en-US" altLang="ko-KR" dirty="0" smtClean="0"/>
              <a:t>233</a:t>
            </a:r>
            <a:r>
              <a:rPr lang="ko-KR" altLang="en-US" dirty="0" smtClean="0"/>
              <a:t>명 중  </a:t>
            </a:r>
            <a:r>
              <a:rPr lang="en-US" altLang="ko-KR" dirty="0" smtClean="0"/>
              <a:t>200</a:t>
            </a:r>
            <a:r>
              <a:rPr lang="ko-KR" altLang="en-US" dirty="0" smtClean="0"/>
              <a:t>명이 넘는 분들이 구성이 좋았고</a:t>
            </a:r>
            <a:r>
              <a:rPr lang="en-US" altLang="ko-KR" dirty="0" smtClean="0"/>
              <a:t>,  </a:t>
            </a:r>
            <a:r>
              <a:rPr lang="ko-KR" altLang="en-US" dirty="0" err="1" smtClean="0"/>
              <a:t>재신청을</a:t>
            </a:r>
            <a:r>
              <a:rPr lang="ko-KR" altLang="en-US" dirty="0" smtClean="0"/>
              <a:t> 원하시고 많은 도움이 </a:t>
            </a:r>
            <a:r>
              <a:rPr lang="ko-KR" altLang="en-US" dirty="0" err="1" smtClean="0"/>
              <a:t>되엇다고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반응햇습니다</a:t>
            </a:r>
            <a:r>
              <a:rPr lang="en-US" altLang="ko-KR" dirty="0" smtClean="0"/>
              <a:t>.  </a:t>
            </a:r>
            <a:r>
              <a:rPr lang="ko-KR" altLang="en-US" dirty="0" err="1" smtClean="0"/>
              <a:t>암검진사업에</a:t>
            </a:r>
            <a:r>
              <a:rPr lang="ko-KR" altLang="en-US" dirty="0" smtClean="0"/>
              <a:t> 대한 직접적 반응을 보기보다 그들을 찾아가는 방법적인 면에서 성공을 </a:t>
            </a:r>
            <a:r>
              <a:rPr lang="ko-KR" altLang="en-US" dirty="0" err="1" smtClean="0"/>
              <a:t>거둔것이고</a:t>
            </a:r>
            <a:r>
              <a:rPr lang="ko-KR" altLang="en-US" dirty="0" smtClean="0"/>
              <a:t>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실제적으로 우리는  그들을 만나고 상담하고 홍보를 효과적으로 했다는 것이 중요하다고 생각되어집니다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건간교실을</a:t>
            </a:r>
            <a:r>
              <a:rPr lang="ko-KR" altLang="en-US" dirty="0" smtClean="0"/>
              <a:t> 통해서 그분들에게 더 실제적인 홍보가 가능하고 내년에도 찾아갈 수 있기 때문에 상관관계가 </a:t>
            </a:r>
            <a:r>
              <a:rPr lang="ko-KR" altLang="en-US" dirty="0" err="1" smtClean="0"/>
              <a:t>잇다고</a:t>
            </a:r>
            <a:r>
              <a:rPr lang="ko-KR" altLang="en-US" dirty="0" smtClean="0"/>
              <a:t> 본다</a:t>
            </a:r>
            <a:r>
              <a:rPr lang="en-US" altLang="ko-KR" dirty="0" smtClean="0"/>
              <a:t>. 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국가암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수검률은</a:t>
            </a:r>
            <a:r>
              <a:rPr lang="ko-KR" altLang="en-US" dirty="0" smtClean="0"/>
              <a:t>  사실 좀 그렇게 큰 변화를 보이고 </a:t>
            </a:r>
            <a:r>
              <a:rPr lang="ko-KR" altLang="en-US" dirty="0" err="1" smtClean="0"/>
              <a:t>잇지않지만</a:t>
            </a:r>
            <a:r>
              <a:rPr lang="en-US" altLang="ko-KR" dirty="0" smtClean="0"/>
              <a:t>..</a:t>
            </a:r>
            <a:r>
              <a:rPr lang="ko-KR" altLang="en-US" dirty="0" smtClean="0"/>
              <a:t>저희 구의 특징이 거의 </a:t>
            </a:r>
            <a:r>
              <a:rPr lang="ko-KR" altLang="en-US" dirty="0" err="1" smtClean="0"/>
              <a:t>년말에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검진률</a:t>
            </a:r>
            <a:r>
              <a:rPr lang="ko-KR" altLang="en-US" dirty="0" smtClean="0"/>
              <a:t> 실적이 몰리는 것을 </a:t>
            </a:r>
            <a:r>
              <a:rPr lang="ko-KR" altLang="en-US" dirty="0" err="1" smtClean="0"/>
              <a:t>봐았을</a:t>
            </a:r>
            <a:r>
              <a:rPr lang="ko-KR" altLang="en-US" dirty="0" smtClean="0"/>
              <a:t> 때  연말에는 상승폭의 증가를 기대하고 있습니다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검진에 대한 중요성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내가 대상자라는 거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검진을 받아야 </a:t>
            </a:r>
            <a:r>
              <a:rPr lang="ko-KR" altLang="en-US" dirty="0" err="1" smtClean="0"/>
              <a:t>암의료비도</a:t>
            </a:r>
            <a:r>
              <a:rPr lang="ko-KR" altLang="en-US" dirty="0" smtClean="0"/>
              <a:t> 지원받는다는 사실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대장암 검사에 </a:t>
            </a:r>
            <a:r>
              <a:rPr lang="ko-KR" altLang="en-US" dirty="0" err="1" smtClean="0"/>
              <a:t>분변잠혈반응검사가</a:t>
            </a:r>
            <a:r>
              <a:rPr lang="ko-KR" altLang="en-US" dirty="0" smtClean="0"/>
              <a:t>  </a:t>
            </a:r>
            <a:r>
              <a:rPr lang="en-US" altLang="ko-KR" dirty="0" smtClean="0"/>
              <a:t>1</a:t>
            </a:r>
            <a:r>
              <a:rPr lang="ko-KR" altLang="en-US" dirty="0" smtClean="0"/>
              <a:t>차 검사이므로 </a:t>
            </a:r>
            <a:r>
              <a:rPr lang="ko-KR" altLang="en-US" dirty="0" err="1" smtClean="0"/>
              <a:t>반드시해야한다는</a:t>
            </a:r>
            <a:r>
              <a:rPr lang="ko-KR" altLang="en-US" dirty="0" smtClean="0"/>
              <a:t> 것들을  홍보할 수 </a:t>
            </a:r>
            <a:r>
              <a:rPr lang="ko-KR" altLang="en-US" dirty="0" err="1" smtClean="0"/>
              <a:t>있엇습니다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사실 저희는 작년에 </a:t>
            </a:r>
            <a:r>
              <a:rPr lang="en-US" altLang="ko-KR" dirty="0" smtClean="0"/>
              <a:t>1</a:t>
            </a:r>
            <a:r>
              <a:rPr lang="ko-KR" altLang="en-US" dirty="0" smtClean="0"/>
              <a:t>등을 </a:t>
            </a:r>
            <a:r>
              <a:rPr lang="ko-KR" altLang="en-US" dirty="0" err="1" smtClean="0"/>
              <a:t>햇구요</a:t>
            </a:r>
            <a:r>
              <a:rPr lang="ko-KR" altLang="en-US" dirty="0" smtClean="0"/>
              <a:t> 거의 부동 위 지역입니다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그렇지만 애초에 사업 목표로 잡은 것처럼</a:t>
            </a:r>
            <a:r>
              <a:rPr lang="en-US" altLang="ko-KR" dirty="0" smtClean="0"/>
              <a:t>. </a:t>
            </a:r>
            <a:r>
              <a:rPr lang="ko-KR" altLang="en-US" dirty="0" smtClean="0"/>
              <a:t>지역 전체에 소외된 대상 없이 검진을 받을 수 있도록 홍보하는 것을 전략을 삼았기 </a:t>
            </a:r>
            <a:r>
              <a:rPr lang="ko-KR" altLang="en-US" dirty="0" err="1" smtClean="0"/>
              <a:t>때뭉네</a:t>
            </a:r>
            <a:r>
              <a:rPr lang="ko-KR" altLang="en-US" dirty="0" smtClean="0"/>
              <a:t> 그 의미가 있다고 생각합니다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기업체 홍보 전략의 성과를 평가해보았습니다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부서간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사업간의 경계를 넘어  취약대상에 대한 홍보전략에 협력하여 결과를 만들어 </a:t>
            </a:r>
            <a:r>
              <a:rPr lang="ko-KR" altLang="en-US" dirty="0" err="1" smtClean="0"/>
              <a:t>냇다는</a:t>
            </a:r>
            <a:r>
              <a:rPr lang="ko-KR" altLang="en-US" dirty="0" smtClean="0"/>
              <a:t> 점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공급자 방식의  접근방식에서 주민의 건강욕구를 사업에 반영하여 관심을 유도하고 접점을 </a:t>
            </a:r>
            <a:r>
              <a:rPr lang="ko-KR" altLang="en-US" dirty="0" err="1" smtClean="0"/>
              <a:t>이끌어냇다는</a:t>
            </a:r>
            <a:r>
              <a:rPr lang="ko-KR" altLang="en-US" dirty="0" smtClean="0"/>
              <a:t> 점</a:t>
            </a:r>
            <a:r>
              <a:rPr lang="en-US" altLang="ko-KR" dirty="0" smtClean="0"/>
              <a:t>,  </a:t>
            </a:r>
            <a:r>
              <a:rPr lang="ko-KR" altLang="en-US" dirty="0" smtClean="0"/>
              <a:t>그들의 상황에 맞춰서 찾아가는 적극적 전략을 </a:t>
            </a:r>
            <a:r>
              <a:rPr lang="ko-KR" altLang="en-US" dirty="0" err="1" smtClean="0"/>
              <a:t>선택햇다는</a:t>
            </a:r>
            <a:r>
              <a:rPr lang="ko-KR" altLang="en-US" dirty="0" smtClean="0"/>
              <a:t> 점</a:t>
            </a:r>
            <a:r>
              <a:rPr lang="en-US" altLang="ko-KR" dirty="0" smtClean="0"/>
              <a:t>,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그래서  기업체 홍보부진을 극복했고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취약대상 관리가 가능하여 지역의 소외대상 없이 고르게  사업을 진행하고 건강한 삶에 </a:t>
            </a:r>
            <a:r>
              <a:rPr lang="ko-KR" altLang="en-US" dirty="0" err="1" smtClean="0"/>
              <a:t>기여햇다는</a:t>
            </a:r>
            <a:r>
              <a:rPr lang="ko-KR" altLang="en-US" dirty="0" smtClean="0"/>
              <a:t> 점을 들 수 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그래서 제  사례의 제목을   </a:t>
            </a:r>
            <a:r>
              <a:rPr lang="ko-KR" altLang="en-US" dirty="0" err="1" smtClean="0"/>
              <a:t>통크게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소통하자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통할 때까지로 </a:t>
            </a:r>
            <a:r>
              <a:rPr lang="ko-KR" altLang="en-US" dirty="0" err="1" smtClean="0"/>
              <a:t>정햇습니다</a:t>
            </a:r>
            <a:r>
              <a:rPr lang="en-US" altLang="ko-KR" dirty="0" smtClean="0"/>
              <a:t>.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그외에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통합건강증진분야에서도 신규 대상 발굴 기회를 가졌고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정신보건센터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음주에방협회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도박예방협회와도 협력하여 주민 건강증진에 </a:t>
            </a:r>
            <a:r>
              <a:rPr lang="ko-KR" altLang="en-US" dirty="0" err="1" smtClean="0"/>
              <a:t>기여햇습니다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암검진</a:t>
            </a:r>
            <a:r>
              <a:rPr lang="ko-KR" altLang="en-US" dirty="0" smtClean="0"/>
              <a:t> 홍보 방법에서  조회 및 상담방식 이라는 새로운 방법을 </a:t>
            </a:r>
            <a:r>
              <a:rPr lang="ko-KR" altLang="en-US" dirty="0" err="1" smtClean="0"/>
              <a:t>시도햇다는</a:t>
            </a:r>
            <a:r>
              <a:rPr lang="ko-KR" altLang="en-US" dirty="0" smtClean="0"/>
              <a:t> 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취약대상인 시장상인의 건강증진에 기여하고 재래시장 활성화에도 </a:t>
            </a:r>
            <a:r>
              <a:rPr lang="ko-KR" altLang="en-US" dirty="0" err="1" smtClean="0"/>
              <a:t>기여햇고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자체 자원 활용으로 </a:t>
            </a:r>
            <a:r>
              <a:rPr lang="ko-KR" altLang="en-US" dirty="0" err="1" smtClean="0"/>
              <a:t>저예산</a:t>
            </a:r>
            <a:r>
              <a:rPr lang="ko-KR" altLang="en-US" dirty="0" smtClean="0"/>
              <a:t> 사업 진행 </a:t>
            </a:r>
            <a:r>
              <a:rPr lang="ko-KR" altLang="en-US" dirty="0" err="1" smtClean="0"/>
              <a:t>가능햇다는</a:t>
            </a:r>
            <a:r>
              <a:rPr lang="ko-KR" altLang="en-US" dirty="0" smtClean="0"/>
              <a:t> 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연말 보건소 우수 사업으로 </a:t>
            </a:r>
            <a:r>
              <a:rPr lang="ko-KR" altLang="en-US" dirty="0" err="1" smtClean="0"/>
              <a:t>선정되엇고</a:t>
            </a:r>
            <a:r>
              <a:rPr lang="en-US" altLang="ko-KR" dirty="0" smtClean="0"/>
              <a:t>,  KBS</a:t>
            </a:r>
            <a:r>
              <a:rPr lang="ko-KR" altLang="en-US" dirty="0" smtClean="0"/>
              <a:t>방송</a:t>
            </a:r>
            <a:r>
              <a:rPr lang="en-US" altLang="ko-KR" dirty="0" smtClean="0"/>
              <a:t>&lt;</a:t>
            </a:r>
            <a:r>
              <a:rPr lang="ko-KR" altLang="en-US" dirty="0" err="1" smtClean="0"/>
              <a:t>생생투데이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에  </a:t>
            </a:r>
            <a:endParaRPr lang="en-US" altLang="ko-KR" dirty="0" smtClean="0"/>
          </a:p>
          <a:p>
            <a:r>
              <a:rPr lang="ko-KR" altLang="en-US" dirty="0" smtClean="0"/>
              <a:t>찾아가는 건강교실이 </a:t>
            </a:r>
            <a:r>
              <a:rPr lang="ko-KR" altLang="en-US" dirty="0" err="1" smtClean="0"/>
              <a:t>소개되엇습니다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 화면은 방송의 일부분을 </a:t>
            </a:r>
            <a:r>
              <a:rPr lang="ko-KR" altLang="en-US" dirty="0" err="1" smtClean="0"/>
              <a:t>발췌햇습니다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시간관계상 짧게 </a:t>
            </a:r>
            <a:r>
              <a:rPr lang="ko-KR" altLang="en-US" dirty="0" err="1" smtClean="0"/>
              <a:t>편집햇습니다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향후 계획과 과제를 </a:t>
            </a:r>
            <a:r>
              <a:rPr lang="ko-KR" altLang="en-US" dirty="0" err="1" smtClean="0"/>
              <a:t>말씀드리겟습니다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전통시장 상인 이용자 대상 홍보를 정기적으로 </a:t>
            </a:r>
            <a:r>
              <a:rPr lang="ko-KR" altLang="en-US" dirty="0" err="1" smtClean="0"/>
              <a:t>실시하고자하고</a:t>
            </a:r>
            <a:endParaRPr lang="en-US" altLang="ko-KR" dirty="0" smtClean="0"/>
          </a:p>
          <a:p>
            <a:r>
              <a:rPr lang="ko-KR" altLang="en-US" dirty="0" smtClean="0"/>
              <a:t>장소의 문제가 </a:t>
            </a:r>
            <a:r>
              <a:rPr lang="ko-KR" altLang="en-US" dirty="0" err="1" smtClean="0"/>
              <a:t>잇어서</a:t>
            </a:r>
            <a:r>
              <a:rPr lang="ko-KR" altLang="en-US" dirty="0" smtClean="0"/>
              <a:t> 안정적 장소의 협조가 </a:t>
            </a:r>
            <a:r>
              <a:rPr lang="ko-KR" altLang="en-US" dirty="0" err="1" smtClean="0"/>
              <a:t>뒷바침되어져야겟습니다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그리고 </a:t>
            </a:r>
            <a:endParaRPr lang="en-US" altLang="ko-KR" dirty="0" smtClean="0"/>
          </a:p>
          <a:p>
            <a:r>
              <a:rPr lang="ko-KR" altLang="en-US" dirty="0" smtClean="0"/>
              <a:t>기업체에 대해서  이렇게 관계형성이 된 업체를 대상으로 소수이지만</a:t>
            </a:r>
            <a:endParaRPr lang="en-US" altLang="ko-KR" dirty="0" smtClean="0"/>
          </a:p>
          <a:p>
            <a:r>
              <a:rPr lang="ko-KR" altLang="en-US" dirty="0" smtClean="0"/>
              <a:t>가능한 분들이라도 </a:t>
            </a:r>
            <a:r>
              <a:rPr lang="ko-KR" altLang="en-US" dirty="0" err="1" smtClean="0"/>
              <a:t>암예방</a:t>
            </a:r>
            <a:r>
              <a:rPr lang="ko-KR" altLang="en-US" dirty="0" smtClean="0"/>
              <a:t> 교육의 활성화를 </a:t>
            </a:r>
            <a:r>
              <a:rPr lang="ko-KR" altLang="en-US" dirty="0" err="1" smtClean="0"/>
              <a:t>추진해야겟습니다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수리조선소 근로자에 대한 효과적이고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더 내용면에서 도움이 되는 </a:t>
            </a:r>
            <a:endParaRPr lang="en-US" altLang="ko-KR" dirty="0" smtClean="0"/>
          </a:p>
          <a:p>
            <a:r>
              <a:rPr lang="ko-KR" altLang="en-US" dirty="0" smtClean="0"/>
              <a:t>내용을  추가해서 실시하는 방안을 모색할 생각입니다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이제  조선시대 문인 유한준이 남기신 글귀 </a:t>
            </a:r>
            <a:r>
              <a:rPr lang="ko-KR" altLang="en-US" dirty="0" err="1" smtClean="0"/>
              <a:t>한구절을</a:t>
            </a:r>
            <a:r>
              <a:rPr lang="ko-KR" altLang="en-US" dirty="0" smtClean="0"/>
              <a:t> 소개하고 저의 발표를 마치겠습니다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지즉위진애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애즉위진견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알면 곧 참으로 사랑하게 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사랑하면 참으로 </a:t>
            </a:r>
            <a:r>
              <a:rPr lang="ko-KR" altLang="en-US" dirty="0" err="1" smtClean="0"/>
              <a:t>보게된다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개인의 삶에서이든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사람이든</a:t>
            </a:r>
            <a:r>
              <a:rPr lang="en-US" altLang="ko-KR" dirty="0" smtClean="0"/>
              <a:t>,  </a:t>
            </a:r>
            <a:r>
              <a:rPr lang="ko-KR" altLang="en-US" dirty="0" smtClean="0"/>
              <a:t>업무이든지</a:t>
            </a:r>
            <a:r>
              <a:rPr lang="en-US" altLang="ko-KR" dirty="0" smtClean="0"/>
              <a:t>.. </a:t>
            </a:r>
            <a:r>
              <a:rPr lang="ko-KR" altLang="en-US" dirty="0" smtClean="0"/>
              <a:t>그 대상에 대해 </a:t>
            </a:r>
            <a:r>
              <a:rPr lang="ko-KR" altLang="en-US" dirty="0" err="1" smtClean="0"/>
              <a:t>알게되면</a:t>
            </a:r>
            <a:r>
              <a:rPr lang="ko-KR" altLang="en-US" dirty="0" smtClean="0"/>
              <a:t> 참으로 사랑하는 마음이 생기고 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사랑하면 참으로 보이게 된다는 것입니다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지역 주민을 대상으로</a:t>
            </a:r>
            <a:r>
              <a:rPr lang="en-US" altLang="ko-KR" dirty="0" smtClean="0"/>
              <a:t> </a:t>
            </a:r>
            <a:r>
              <a:rPr lang="ko-KR" altLang="en-US" dirty="0" smtClean="0"/>
              <a:t>그들의 건강한 삶을 위해 일하는 우리들에게</a:t>
            </a:r>
            <a:r>
              <a:rPr lang="en-US" altLang="ko-KR" dirty="0" smtClean="0"/>
              <a:t>,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그 대상에 대해 참으로 </a:t>
            </a:r>
            <a:r>
              <a:rPr lang="ko-KR" altLang="en-US" dirty="0" err="1" smtClean="0"/>
              <a:t>알고자하고</a:t>
            </a:r>
            <a:r>
              <a:rPr lang="ko-KR" altLang="en-US" dirty="0" smtClean="0"/>
              <a:t> 참으로 사랑하고자 한다면  우리가 못 보던 것을 보게 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장애로 부딪힌 것을 극복할 수 </a:t>
            </a:r>
            <a:r>
              <a:rPr lang="ko-KR" altLang="en-US" dirty="0" err="1" smtClean="0"/>
              <a:t>잇다고</a:t>
            </a:r>
            <a:r>
              <a:rPr lang="ko-KR" altLang="en-US" dirty="0" smtClean="0"/>
              <a:t> 생각되어집니다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이사진은 아름다운 영도가 보이는 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부산앞다바입니다</a:t>
            </a:r>
            <a:r>
              <a:rPr lang="en-US" altLang="ko-KR" dirty="0" smtClean="0"/>
              <a:t>.  </a:t>
            </a:r>
            <a:r>
              <a:rPr lang="ko-KR" altLang="en-US" dirty="0" smtClean="0"/>
              <a:t>여러분 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40684-93AF-46F4-9CBB-55D9E7A00835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A94-2DD9-42F9-8597-BDC0DB40187A}" type="datetimeFigureOut">
              <a:rPr lang="ko-KR" altLang="en-US" smtClean="0"/>
              <a:pPr/>
              <a:t>2014-12-10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49-C109-4958-947A-61FD27F1E0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84510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3912931" cy="430887"/>
          </a:xfrm>
        </p:spPr>
        <p:txBody>
          <a:bodyPr wrap="none" lIns="0" tIns="0" rIns="0" bIns="0" anchor="b">
            <a:spAutoFit/>
          </a:bodyPr>
          <a:lstStyle>
            <a:lvl1pPr algn="l">
              <a:defRPr sz="280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7A94-2DD9-42F9-8597-BDC0DB40187A}" type="datetimeFigureOut">
              <a:rPr lang="ko-KR" altLang="en-US" smtClean="0"/>
              <a:pPr/>
              <a:t>2014-12-10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6A49-C109-4958-947A-61FD27F1E04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309878" y="257384"/>
            <a:ext cx="49631" cy="25432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 flipH="1">
            <a:off x="3806915" y="709650"/>
            <a:ext cx="5337085" cy="0"/>
          </a:xfrm>
          <a:prstGeom prst="line">
            <a:avLst/>
          </a:prstGeom>
          <a:ln w="15875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803" y="90024"/>
            <a:ext cx="1885152" cy="509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13134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8E592B-38F3-44FC-817A-DF62DEC90ECC}" type="datetime1">
              <a:rPr lang="ko-KR" altLang="en-US" smtClean="0"/>
              <a:pPr/>
              <a:t>2014-12-10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388424" y="6453336"/>
            <a:ext cx="624608" cy="319733"/>
          </a:xfrm>
        </p:spPr>
        <p:txBody>
          <a:bodyPr/>
          <a:lstStyle>
            <a:extLst/>
          </a:lstStyle>
          <a:p>
            <a:fld id="{3A7A763C-EC27-4DB7-AED1-F72D074BF4C1}" type="slidenum">
              <a:rPr lang="ko-KR" altLang="en-US" smtClean="0"/>
              <a:pPr/>
              <a:t>‹#›</a:t>
            </a:fld>
            <a:r>
              <a:rPr lang="en-US" altLang="ko-KR" dirty="0" smtClean="0"/>
              <a:t>/18</a:t>
            </a:r>
            <a:endParaRPr lang="ko-KR" altLang="en-US" dirty="0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E7A94-2DD9-42F9-8597-BDC0DB40187A}" type="datetimeFigureOut">
              <a:rPr lang="ko-KR" altLang="en-US" smtClean="0"/>
              <a:pPr/>
              <a:t>2014-12-10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26A49-C109-4958-947A-61FD27F1E0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02448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1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52.gi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41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42.png"/><Relationship Id="rId9" Type="http://schemas.openxmlformats.org/officeDocument/2006/relationships/image" Target="../media/image5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dministrator\&#48148;&#53461;%20&#54868;&#47732;\%5bmix%5d%5bmix%5d%5bvideo%5d&#49373;&#49373;&#53804;&#45936;&#51060;%201.wmv" TargetMode="External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3240" y="683695"/>
            <a:ext cx="2333972" cy="124649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통</a:t>
            </a:r>
            <a:r>
              <a:rPr lang="ko-KR" altLang="en-US" sz="44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rgbClr val="2DB8EF"/>
                    </a:gs>
                    <a:gs pos="100000">
                      <a:srgbClr val="12224C"/>
                    </a:gs>
                  </a:gsLst>
                  <a:lin ang="5400000" scaled="0"/>
                </a:gradFill>
                <a:effectLst>
                  <a:outerShdw dist="25400" dir="2700000" algn="tl" rotWithShape="0">
                    <a:schemeClr val="bg1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크게 </a:t>
            </a:r>
            <a:endParaRPr lang="en-US" altLang="ko-KR" sz="4400" spc="-100" dirty="0" smtClean="0">
              <a:ln>
                <a:solidFill>
                  <a:schemeClr val="accent1">
                    <a:alpha val="0"/>
                  </a:schemeClr>
                </a:solidFill>
              </a:ln>
              <a:gradFill>
                <a:gsLst>
                  <a:gs pos="0">
                    <a:srgbClr val="2DB8EF"/>
                  </a:gs>
                  <a:gs pos="100000">
                    <a:srgbClr val="12224C"/>
                  </a:gs>
                </a:gsLst>
                <a:lin ang="5400000" scaled="0"/>
              </a:gradFill>
              <a:effectLst>
                <a:outerShdw dist="25400" dir="2700000" algn="tl" rotWithShape="0">
                  <a:schemeClr val="bg1"/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16705" y="2528900"/>
            <a:ext cx="3350040" cy="1246495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5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통</a:t>
            </a:r>
            <a:r>
              <a:rPr lang="ko-KR" altLang="en-US" sz="44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rgbClr val="2DB8EF"/>
                    </a:gs>
                    <a:gs pos="100000">
                      <a:srgbClr val="12224C"/>
                    </a:gs>
                  </a:gsLst>
                  <a:lin ang="5400000" scaled="0"/>
                </a:gradFill>
                <a:effectLst>
                  <a:outerShdw dist="25400" dir="2700000" algn="tl" rotWithShape="0">
                    <a:schemeClr val="bg1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할 </a:t>
            </a:r>
            <a:r>
              <a:rPr lang="ko-KR" altLang="en-US" sz="44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rgbClr val="2DB8EF"/>
                    </a:gs>
                    <a:gs pos="100000">
                      <a:srgbClr val="12224C"/>
                    </a:gs>
                  </a:gsLst>
                  <a:lin ang="5400000" scaled="0"/>
                </a:gradFill>
                <a:effectLst>
                  <a:outerShdw dist="25400" dir="2700000" algn="tl" rotWithShape="0">
                    <a:schemeClr val="bg1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때까지</a:t>
            </a:r>
            <a:endParaRPr lang="ko-KR" altLang="en-US" sz="4400" spc="-100" dirty="0">
              <a:ln>
                <a:solidFill>
                  <a:schemeClr val="accent1">
                    <a:alpha val="0"/>
                  </a:schemeClr>
                </a:solidFill>
              </a:ln>
              <a:gradFill>
                <a:gsLst>
                  <a:gs pos="0">
                    <a:srgbClr val="2DB8EF"/>
                  </a:gs>
                  <a:gs pos="100000">
                    <a:srgbClr val="12224C"/>
                  </a:gs>
                </a:gsLst>
                <a:lin ang="5400000" scaled="0"/>
              </a:gradFill>
              <a:effectLst>
                <a:outerShdw dist="25400" dir="2700000" algn="tl" rotWithShape="0">
                  <a:schemeClr val="bg1"/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98783" y="292212"/>
            <a:ext cx="5488682" cy="307777"/>
          </a:xfrm>
        </p:spPr>
        <p:txBody>
          <a:bodyPr/>
          <a:lstStyle/>
          <a:p>
            <a:r>
              <a:rPr lang="ko-KR" altLang="en-US" sz="2000" dirty="0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주민의 건강욕구에 만족을 주는 </a:t>
            </a:r>
            <a:r>
              <a:rPr lang="ko-KR" altLang="en-US" sz="2000" dirty="0" err="1" smtClean="0"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국가암검진사업</a:t>
            </a:r>
            <a:endParaRPr lang="ko-KR" altLang="en-US" sz="2000" dirty="0"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제목 6"/>
          <p:cNvSpPr txBox="1">
            <a:spLocks/>
          </p:cNvSpPr>
          <p:nvPr/>
        </p:nvSpPr>
        <p:spPr>
          <a:xfrm>
            <a:off x="506913" y="6039290"/>
            <a:ext cx="3912931" cy="430887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800" kern="120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8783" y="6100845"/>
            <a:ext cx="363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부산광역시  영도구보건소  이 계 옥</a:t>
            </a:r>
            <a:endParaRPr lang="ko-KR" altLang="en-US" dirty="0">
              <a:solidFill>
                <a:schemeClr val="tx2">
                  <a:lumMod val="75000"/>
                </a:schemeClr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1620" y="1583795"/>
            <a:ext cx="2555085" cy="1052532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rgbClr val="2DB8EF"/>
                    </a:gs>
                    <a:gs pos="100000">
                      <a:srgbClr val="12224C"/>
                    </a:gs>
                  </a:gsLst>
                  <a:lin ang="5400000" scaled="0"/>
                </a:gradFill>
                <a:effectLst>
                  <a:outerShdw dist="25400" dir="2700000" algn="tl" rotWithShape="0">
                    <a:schemeClr val="bg1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소</a:t>
            </a:r>
            <a:r>
              <a:rPr lang="ko-KR" altLang="en-US" sz="5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통</a:t>
            </a:r>
            <a:r>
              <a:rPr lang="ko-KR" altLang="en-US" sz="4400" spc="-1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rgbClr val="2DB8EF"/>
                    </a:gs>
                    <a:gs pos="100000">
                      <a:srgbClr val="12224C"/>
                    </a:gs>
                  </a:gsLst>
                  <a:lin ang="5400000" scaled="0"/>
                </a:gradFill>
                <a:effectLst>
                  <a:outerShdw dist="25400" dir="2700000" algn="tl" rotWithShape="0">
                    <a:schemeClr val="bg1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하자</a:t>
            </a:r>
            <a:endParaRPr lang="ko-KR" altLang="en-US" sz="4400" spc="-100" dirty="0">
              <a:ln>
                <a:solidFill>
                  <a:schemeClr val="accent1">
                    <a:alpha val="0"/>
                  </a:schemeClr>
                </a:solidFill>
              </a:ln>
              <a:gradFill>
                <a:gsLst>
                  <a:gs pos="0">
                    <a:srgbClr val="2DB8EF"/>
                  </a:gs>
                  <a:gs pos="100000">
                    <a:srgbClr val="12224C"/>
                  </a:gs>
                </a:gsLst>
                <a:lin ang="5400000" scaled="0"/>
              </a:gradFill>
              <a:effectLst>
                <a:outerShdw dist="25400" dir="2700000" algn="tl" rotWithShape="0">
                  <a:schemeClr val="bg1"/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lum bright="20000" contrast="-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290" y="2393884"/>
            <a:ext cx="1800200" cy="184520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soft" dir="t"/>
          </a:scene3d>
          <a:sp3d contourW="7620" prstMaterial="dkEdge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그림 12" descr="영도전경2.jpg"/>
          <p:cNvPicPr>
            <a:picLocks noChangeAspect="1"/>
          </p:cNvPicPr>
          <p:nvPr/>
        </p:nvPicPr>
        <p:blipFill>
          <a:blip r:embed="rId5" cstate="print">
            <a:lum bright="20000"/>
          </a:blip>
          <a:stretch>
            <a:fillRect/>
          </a:stretch>
        </p:blipFill>
        <p:spPr>
          <a:xfrm>
            <a:off x="3706705" y="3775395"/>
            <a:ext cx="2463029" cy="243027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127000"/>
          </a:effectLst>
          <a:scene3d>
            <a:camera prst="orthographicFront"/>
            <a:lightRig rig="glow" dir="t"/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 l="2012" t="11241" r="57964" b="38003"/>
          <a:stretch>
            <a:fillRect/>
          </a:stretch>
        </p:blipFill>
        <p:spPr bwMode="auto">
          <a:xfrm>
            <a:off x="4887035" y="1466892"/>
            <a:ext cx="1596979" cy="162018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balanced" dir="t"/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4657385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838371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목 차</a:t>
            </a:r>
            <a:endParaRPr lang="ko-KR" altLang="en-US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1043608" y="898835"/>
            <a:ext cx="4032448" cy="93610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5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33CCFF"/>
                    </a:gs>
                    <a:gs pos="100000">
                      <a:srgbClr val="0099FF"/>
                    </a:gs>
                  </a:gsLst>
                  <a:lin ang="5400000" scaled="0"/>
                </a:gradFill>
                <a:effectLst>
                  <a:outerShdw blurRad="50800" dist="50800" dir="540000" algn="ctr" rotWithShape="0">
                    <a:srgbClr val="000000">
                      <a:alpha val="35000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  <a:cs typeface="+mj-cs"/>
              </a:defRPr>
            </a:lvl1pPr>
          </a:lstStyle>
          <a:p>
            <a:pPr algn="l"/>
            <a:r>
              <a:rPr lang="en-US" altLang="ko-KR" sz="600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70C0"/>
                </a:solidFill>
                <a:effectLst>
                  <a:outerShdw blurRad="50800" dist="50800" dir="2700000" algn="ctr" rotWithShape="0">
                    <a:srgbClr val="000000">
                      <a:alpha val="25000"/>
                    </a:srgbClr>
                  </a:outerShdw>
                </a:effectLst>
                <a:latin typeface="+mj-ea"/>
                <a:ea typeface="다음_SemiBold"/>
              </a:rPr>
              <a:t>Contents</a:t>
            </a:r>
            <a:endParaRPr lang="ko-KR" altLang="en-US" sz="600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070C0"/>
              </a:solidFill>
              <a:effectLst>
                <a:outerShdw blurRad="50800" dist="50800" dir="2700000" algn="ctr" rotWithShape="0">
                  <a:srgbClr val="000000">
                    <a:alpha val="25000"/>
                  </a:srgbClr>
                </a:outerShdw>
              </a:effectLst>
              <a:latin typeface="+mj-ea"/>
              <a:ea typeface="다음_SemiBold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763688" y="1960757"/>
            <a:ext cx="6787735" cy="4348563"/>
            <a:chOff x="1763688" y="1960757"/>
            <a:chExt cx="6787735" cy="4348563"/>
          </a:xfrm>
        </p:grpSpPr>
        <p:grpSp>
          <p:nvGrpSpPr>
            <p:cNvPr id="5" name="그룹 4"/>
            <p:cNvGrpSpPr/>
            <p:nvPr/>
          </p:nvGrpSpPr>
          <p:grpSpPr>
            <a:xfrm>
              <a:off x="1763688" y="1960757"/>
              <a:ext cx="5328592" cy="854075"/>
              <a:chOff x="1710627" y="1993850"/>
              <a:chExt cx="5328592" cy="854075"/>
            </a:xfrm>
          </p:grpSpPr>
          <p:pic>
            <p:nvPicPr>
              <p:cNvPr id="22" name="Picture 4" descr="E:\장근표\Pyo_02\03. PNG\Btn_!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0627" y="1993850"/>
                <a:ext cx="5040312" cy="854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텍스트 개체 틀 19"/>
              <p:cNvSpPr txBox="1">
                <a:spLocks/>
              </p:cNvSpPr>
              <p:nvPr/>
            </p:nvSpPr>
            <p:spPr>
              <a:xfrm>
                <a:off x="1944757" y="2170974"/>
                <a:ext cx="504057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다음_SemiBold"/>
                  </a:rPr>
                  <a:t>1</a:t>
                </a:r>
                <a:endParaRPr lang="ko-KR" altLang="en-US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다음_SemiBold"/>
                </a:endParaRPr>
              </a:p>
            </p:txBody>
          </p:sp>
          <p:sp>
            <p:nvSpPr>
              <p:cNvPr id="24" name="텍스트 개체 틀 19"/>
              <p:cNvSpPr txBox="1">
                <a:spLocks/>
              </p:cNvSpPr>
              <p:nvPr/>
            </p:nvSpPr>
            <p:spPr>
              <a:xfrm>
                <a:off x="2430708" y="2170974"/>
                <a:ext cx="4608511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/>
                    </a:solidFill>
                    <a:latin typeface="나눔고딕 ExtraBold" panose="020B0600000101010101" charset="-127"/>
                    <a:ea typeface="나눔고딕 ExtraBold" panose="020B0600000101010101" charset="-127"/>
                  </a:rPr>
                  <a:t>사업 배경 및  목적</a:t>
                </a:r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2123728" y="2834379"/>
              <a:ext cx="5346698" cy="854075"/>
              <a:chOff x="1710627" y="1993850"/>
              <a:chExt cx="5346698" cy="854075"/>
            </a:xfrm>
          </p:grpSpPr>
          <p:pic>
            <p:nvPicPr>
              <p:cNvPr id="19" name="Picture 4" descr="E:\장근표\Pyo_02\03. PNG\Btn_!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0627" y="1993850"/>
                <a:ext cx="5040312" cy="854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텍스트 개체 틀 19"/>
              <p:cNvSpPr txBox="1">
                <a:spLocks/>
              </p:cNvSpPr>
              <p:nvPr/>
            </p:nvSpPr>
            <p:spPr>
              <a:xfrm>
                <a:off x="1944757" y="2170974"/>
                <a:ext cx="504057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다음_SemiBold"/>
                  </a:rPr>
                  <a:t>2</a:t>
                </a:r>
                <a:endParaRPr lang="ko-KR" altLang="en-US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다음_SemiBold"/>
                </a:endParaRPr>
              </a:p>
            </p:txBody>
          </p:sp>
          <p:sp>
            <p:nvSpPr>
              <p:cNvPr id="21" name="텍스트 개체 틀 19"/>
              <p:cNvSpPr txBox="1">
                <a:spLocks/>
              </p:cNvSpPr>
              <p:nvPr/>
            </p:nvSpPr>
            <p:spPr>
              <a:xfrm>
                <a:off x="2448814" y="2170974"/>
                <a:ext cx="4608511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/>
                    </a:solidFill>
                    <a:latin typeface="나눔고딕 ExtraBold" charset="-127"/>
                    <a:ea typeface="나눔고딕 ExtraBold" charset="-127"/>
                  </a:rPr>
                  <a:t> </a:t>
                </a:r>
                <a:r>
                  <a:rPr lang="ko-KR" altLang="en-US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/>
                    </a:solidFill>
                    <a:latin typeface="나눔고딕 ExtraBold" charset="-127"/>
                    <a:ea typeface="나눔고딕 ExtraBold" charset="-127"/>
                  </a:rPr>
                  <a:t>사업 계획</a:t>
                </a: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2483768" y="3708001"/>
              <a:ext cx="5328592" cy="854075"/>
              <a:chOff x="1710627" y="1993850"/>
              <a:chExt cx="5328592" cy="854075"/>
            </a:xfrm>
          </p:grpSpPr>
          <p:pic>
            <p:nvPicPr>
              <p:cNvPr id="16" name="Picture 4" descr="E:\장근표\Pyo_02\03. PNG\Btn_!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0627" y="1993850"/>
                <a:ext cx="5040312" cy="854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텍스트 개체 틀 19"/>
              <p:cNvSpPr txBox="1">
                <a:spLocks/>
              </p:cNvSpPr>
              <p:nvPr/>
            </p:nvSpPr>
            <p:spPr>
              <a:xfrm>
                <a:off x="1944757" y="2170974"/>
                <a:ext cx="504057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다음_SemiBold"/>
                  </a:rPr>
                  <a:t>3</a:t>
                </a:r>
                <a:endParaRPr lang="ko-KR" altLang="en-US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다음_SemiBold"/>
                </a:endParaRPr>
              </a:p>
            </p:txBody>
          </p:sp>
          <p:sp>
            <p:nvSpPr>
              <p:cNvPr id="18" name="텍스트 개체 틀 19"/>
              <p:cNvSpPr txBox="1">
                <a:spLocks/>
              </p:cNvSpPr>
              <p:nvPr/>
            </p:nvSpPr>
            <p:spPr>
              <a:xfrm>
                <a:off x="2430708" y="2170974"/>
                <a:ext cx="4608511" cy="466521"/>
              </a:xfrm>
              <a:prstGeom prst="rect">
                <a:avLst/>
              </a:prstGeom>
              <a:ln>
                <a:noFill/>
              </a:ln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/>
                    </a:solidFill>
                    <a:latin typeface="나눔고딕 ExtraBold" panose="020B0600000101010101" charset="-127"/>
                    <a:ea typeface="나눔고딕 ExtraBold" panose="020B0600000101010101" charset="-127"/>
                  </a:rPr>
                  <a:t>사업 내용</a:t>
                </a: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2843808" y="4581623"/>
              <a:ext cx="5707615" cy="1497537"/>
              <a:chOff x="1710627" y="1993850"/>
              <a:chExt cx="5707615" cy="1497537"/>
            </a:xfrm>
          </p:grpSpPr>
          <p:pic>
            <p:nvPicPr>
              <p:cNvPr id="13" name="Picture 4" descr="E:\장근표\Pyo_02\03. PNG\Btn_!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0627" y="1993850"/>
                <a:ext cx="5040312" cy="8540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텍스트 개체 틀 19"/>
              <p:cNvSpPr txBox="1">
                <a:spLocks/>
              </p:cNvSpPr>
              <p:nvPr/>
            </p:nvSpPr>
            <p:spPr>
              <a:xfrm>
                <a:off x="1944757" y="2170974"/>
                <a:ext cx="504057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다음_SemiBold"/>
                  </a:rPr>
                  <a:t>4</a:t>
                </a:r>
                <a:endParaRPr lang="ko-KR" altLang="en-US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다음_SemiBold"/>
                </a:endParaRPr>
              </a:p>
            </p:txBody>
          </p:sp>
          <p:sp>
            <p:nvSpPr>
              <p:cNvPr id="15" name="텍스트 개체 틀 19"/>
              <p:cNvSpPr txBox="1">
                <a:spLocks/>
              </p:cNvSpPr>
              <p:nvPr/>
            </p:nvSpPr>
            <p:spPr>
              <a:xfrm>
                <a:off x="2430708" y="2170974"/>
                <a:ext cx="4608511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/>
                    </a:solidFill>
                    <a:latin typeface="나눔고딕 ExtraBold" panose="020B0600000101010101" charset="-127"/>
                    <a:ea typeface="나눔고딕 ExtraBold" panose="020B0600000101010101" charset="-127"/>
                  </a:rPr>
                  <a:t>성과 및 문제점</a:t>
                </a:r>
              </a:p>
            </p:txBody>
          </p:sp>
          <p:sp>
            <p:nvSpPr>
              <p:cNvPr id="26" name="텍스트 개체 틀 19"/>
              <p:cNvSpPr txBox="1">
                <a:spLocks/>
              </p:cNvSpPr>
              <p:nvPr/>
            </p:nvSpPr>
            <p:spPr>
              <a:xfrm>
                <a:off x="2809731" y="3024866"/>
                <a:ext cx="4608511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chemeClr val="tx1"/>
                    </a:solidFill>
                    <a:latin typeface="나눔고딕 ExtraBold" panose="020B0600000101010101" charset="-127"/>
                    <a:ea typeface="나눔고딕 ExtraBold" panose="020B0600000101010101" charset="-127"/>
                  </a:rPr>
                  <a:t>향후 계획</a:t>
                </a:r>
              </a:p>
            </p:txBody>
          </p:sp>
        </p:grpSp>
        <p:grpSp>
          <p:nvGrpSpPr>
            <p:cNvPr id="9" name="그룹 8"/>
            <p:cNvGrpSpPr/>
            <p:nvPr/>
          </p:nvGrpSpPr>
          <p:grpSpPr>
            <a:xfrm>
              <a:off x="3203848" y="5455245"/>
              <a:ext cx="5328592" cy="854075"/>
              <a:chOff x="1710627" y="1993850"/>
              <a:chExt cx="5328592" cy="854075"/>
            </a:xfrm>
          </p:grpSpPr>
          <p:pic>
            <p:nvPicPr>
              <p:cNvPr id="10" name="Picture 4" descr="E:\장근표\Pyo_02\03. PNG\Btn_!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10627" y="1993850"/>
                <a:ext cx="5040312" cy="854075"/>
              </a:xfrm>
              <a:prstGeom prst="rect">
                <a:avLst/>
              </a:prstGeom>
              <a:solidFill>
                <a:schemeClr val="bg1"/>
              </a:solidFill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텍스트 개체 틀 19"/>
              <p:cNvSpPr txBox="1">
                <a:spLocks/>
              </p:cNvSpPr>
              <p:nvPr/>
            </p:nvSpPr>
            <p:spPr>
              <a:xfrm>
                <a:off x="1944757" y="2170974"/>
                <a:ext cx="504057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dirty="0" smtClean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다음_SemiBold"/>
                  </a:rPr>
                  <a:t>5</a:t>
                </a:r>
                <a:endParaRPr lang="ko-KR" altLang="en-US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다음_SemiBold"/>
                </a:endParaRPr>
              </a:p>
            </p:txBody>
          </p:sp>
          <p:sp>
            <p:nvSpPr>
              <p:cNvPr id="12" name="텍스트 개체 틀 19"/>
              <p:cNvSpPr txBox="1">
                <a:spLocks/>
              </p:cNvSpPr>
              <p:nvPr/>
            </p:nvSpPr>
            <p:spPr>
              <a:xfrm>
                <a:off x="2430708" y="2170974"/>
                <a:ext cx="4608511" cy="46652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indent="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None/>
                  <a:defRPr sz="2600" kern="12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  <a:latin typeface="다음_Regular" pitchFamily="2" charset="-127"/>
                    <a:ea typeface="다음_Regular" pitchFamily="2" charset="-127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>
                      <a:lumMod val="50000"/>
                    </a:prstClr>
                  </a:solidFill>
                  <a:latin typeface="+mj-ea"/>
                  <a:ea typeface="다음_SemiBold"/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3942912" y="5632369"/>
            <a:ext cx="16019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600" dirty="0" smtClean="0">
                <a:ln>
                  <a:solidFill>
                    <a:prstClr val="white">
                      <a:alpha val="0"/>
                    </a:prstClr>
                  </a:solidFill>
                </a:ln>
                <a:latin typeface="나눔고딕 ExtraBold" charset="-127"/>
                <a:ea typeface="나눔고딕 ExtraBold" charset="-127"/>
              </a:rPr>
              <a:t>향후 계획</a:t>
            </a:r>
          </a:p>
        </p:txBody>
      </p:sp>
    </p:spTree>
    <p:extLst>
      <p:ext uri="{BB962C8B-B14F-4D97-AF65-F5344CB8AC3E}">
        <p14:creationId xmlns="" xmlns:p14="http://schemas.microsoft.com/office/powerpoint/2010/main" val="95342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2035814" cy="430887"/>
          </a:xfrm>
        </p:spPr>
        <p:txBody>
          <a:bodyPr/>
          <a:lstStyle/>
          <a:p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영도구  현황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내용 개체 틀 7" descr="행정지도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853825"/>
            <a:ext cx="3744416" cy="3528392"/>
          </a:xfrm>
          <a:prstGeom prst="ellipse">
            <a:avLst/>
          </a:prstGeom>
          <a:ln w="285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내용 개체 틀 3"/>
          <p:cNvSpPr txBox="1">
            <a:spLocks/>
          </p:cNvSpPr>
          <p:nvPr/>
        </p:nvSpPr>
        <p:spPr>
          <a:xfrm>
            <a:off x="4355975" y="1853825"/>
            <a:ext cx="4626515" cy="3583995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인             구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: 132,935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명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en-US" altLang="ko-KR" sz="26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65</a:t>
            </a:r>
            <a:r>
              <a:rPr lang="ko-KR" altLang="en-US" sz="2600" spc="-3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세이상</a:t>
            </a:r>
            <a:r>
              <a:rPr lang="ko-KR" altLang="en-US" sz="26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인구 </a:t>
            </a:r>
            <a:r>
              <a:rPr lang="en-US" altLang="ko-KR" sz="26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18.8%(</a:t>
            </a:r>
            <a:r>
              <a:rPr lang="ko-KR" altLang="en-US" sz="26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부산</a:t>
            </a:r>
            <a:r>
              <a:rPr lang="en-US" altLang="ko-KR" sz="26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13.6%) </a:t>
            </a:r>
            <a:endParaRPr kumimoji="0" lang="en-US" altLang="ko-KR" sz="2600" b="0" i="0" u="none" strike="noStrike" kern="1200" cap="none" spc="-30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검진대상자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:  43,685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명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행 정 구 역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:  11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개 동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보건소 현황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:  1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과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4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담당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사망 원인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1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위 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: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암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암사망률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 :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전국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110/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부산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121/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600" noProof="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                  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영도</a:t>
            </a:r>
            <a:r>
              <a:rPr kumimoji="0" lang="en-US" altLang="ko-KR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129</a:t>
            </a:r>
            <a:r>
              <a:rPr kumimoji="0" lang="ko-KR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명</a:t>
            </a:r>
            <a:endParaRPr kumimoji="0" lang="en-US" altLang="ko-KR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5" name="설명선 1 4"/>
          <p:cNvSpPr/>
          <p:nvPr/>
        </p:nvSpPr>
        <p:spPr>
          <a:xfrm>
            <a:off x="3203848" y="4293096"/>
            <a:ext cx="720080" cy="288032"/>
          </a:xfrm>
          <a:prstGeom prst="borderCallout1">
            <a:avLst>
              <a:gd name="adj1" fmla="val 18750"/>
              <a:gd name="adj2" fmla="val -8333"/>
              <a:gd name="adj3" fmla="val 76124"/>
              <a:gd name="adj4" fmla="val -99511"/>
            </a:avLst>
          </a:prstGeom>
          <a:ln w="254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영도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타원 5"/>
          <p:cNvSpPr/>
          <p:nvPr/>
        </p:nvSpPr>
        <p:spPr>
          <a:xfrm>
            <a:off x="2231740" y="4293095"/>
            <a:ext cx="450050" cy="441049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animBg="1"/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effectLst/>
                <a:latin typeface="HY견고딕" pitchFamily="18" charset="-127"/>
                <a:ea typeface="HY견고딕" pitchFamily="18" charset="-127"/>
              </a:rPr>
              <a:t>사업 배경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" name="내용 개체 틀 8" descr="영도전~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8783" y="1763816"/>
            <a:ext cx="3912931" cy="37354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내용 개체 틀 3"/>
          <p:cNvSpPr txBox="1">
            <a:spLocks/>
          </p:cNvSpPr>
          <p:nvPr/>
        </p:nvSpPr>
        <p:spPr>
          <a:xfrm>
            <a:off x="4411714" y="1763816"/>
            <a:ext cx="4458247" cy="37354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섬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영구임대아파트단지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endParaRPr lang="en-US" altLang="ko-KR" sz="2400" dirty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지역 특성을 고려한  취약대상홍보 전략 필요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기업체  교육홍보 </a:t>
            </a:r>
            <a:r>
              <a:rPr lang="ko-KR" altLang="en-US" sz="2400" noProof="0" dirty="0" smtClean="0">
                <a:latin typeface="나눔고딕 ExtraBold" panose="020B0600000101010101" charset="-127"/>
                <a:ea typeface="나눔고딕 ExtraBold" panose="020B0600000101010101" charset="-127"/>
              </a:rPr>
              <a:t>실적 저조 </a:t>
            </a:r>
            <a:endParaRPr lang="en-US" altLang="ko-KR" sz="2400" noProof="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400" dirty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 </a:t>
            </a:r>
            <a:r>
              <a:rPr lang="ko-KR" altLang="en-US" sz="2400" noProof="0" dirty="0" smtClean="0">
                <a:latin typeface="나눔고딕 ExtraBold" panose="020B0600000101010101" charset="-127"/>
                <a:ea typeface="나눔고딕 ExtraBold" panose="020B0600000101010101" charset="-127"/>
              </a:rPr>
              <a:t>해결 방안 필요</a:t>
            </a: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27662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사업 목적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02172" y="2078850"/>
            <a:ext cx="80002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2800" spc="-15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  <a:r>
              <a:rPr lang="ko-KR" altLang="en-US" sz="2800" spc="-150" dirty="0" smtClean="0">
                <a:latin typeface="나눔고딕 ExtraBold" panose="020B0600000101010101" charset="-127"/>
                <a:ea typeface="나눔고딕 ExtraBold" panose="020B0600000101010101" charset="-127"/>
              </a:rPr>
              <a:t>취약대상 관리로 소외 계층 없는  전반적 </a:t>
            </a:r>
            <a:r>
              <a:rPr lang="ko-KR" altLang="en-US" sz="2800" spc="-15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검진율</a:t>
            </a:r>
            <a:r>
              <a:rPr lang="ko-KR" altLang="en-US" sz="2800" spc="-15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향상</a:t>
            </a:r>
            <a:endParaRPr lang="en-US" altLang="ko-KR" sz="2800" spc="-15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</a:p>
          <a:p>
            <a:pPr>
              <a:buNone/>
            </a:pP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지역사회 자원  연계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·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활용으로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검진율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향상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None/>
            </a:pP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주민의 건강한 삶에 대한 욕구 충족에 기여</a:t>
            </a:r>
            <a:endParaRPr lang="ko-KR" altLang="en-US" sz="2800" dirty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27662" cy="430887"/>
          </a:xfrm>
        </p:spPr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사업 계획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11432" y="1761124"/>
            <a:ext cx="8496923" cy="4743316"/>
            <a:chOff x="-1" y="2972248"/>
            <a:chExt cx="7019164" cy="3315357"/>
          </a:xfrm>
        </p:grpSpPr>
        <p:sp>
          <p:nvSpPr>
            <p:cNvPr id="4" name="직사각형 3"/>
            <p:cNvSpPr/>
            <p:nvPr/>
          </p:nvSpPr>
          <p:spPr>
            <a:xfrm>
              <a:off x="6643950" y="4316656"/>
              <a:ext cx="375213" cy="796362"/>
            </a:xfrm>
            <a:prstGeom prst="rect">
              <a:avLst/>
            </a:prstGeom>
            <a:gradFill flip="none" rotWithShape="1">
              <a:gsLst>
                <a:gs pos="100000">
                  <a:srgbClr val="42AAC7"/>
                </a:gs>
                <a:gs pos="0">
                  <a:srgbClr val="00769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-1" y="4293638"/>
              <a:ext cx="391429" cy="796362"/>
            </a:xfrm>
            <a:prstGeom prst="rect">
              <a:avLst/>
            </a:prstGeom>
            <a:gradFill flip="none" rotWithShape="1">
              <a:gsLst>
                <a:gs pos="100000">
                  <a:srgbClr val="42AAC7"/>
                </a:gs>
                <a:gs pos="0">
                  <a:srgbClr val="00769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449876" y="4293638"/>
              <a:ext cx="293343" cy="796362"/>
            </a:xfrm>
            <a:prstGeom prst="rect">
              <a:avLst/>
            </a:prstGeom>
            <a:gradFill flip="none" rotWithShape="1">
              <a:gsLst>
                <a:gs pos="100000">
                  <a:srgbClr val="42AAC7"/>
                </a:gs>
                <a:gs pos="0">
                  <a:srgbClr val="00769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475612" y="4316657"/>
              <a:ext cx="293343" cy="796362"/>
            </a:xfrm>
            <a:prstGeom prst="rect">
              <a:avLst/>
            </a:prstGeom>
            <a:gradFill flip="none" rotWithShape="1">
              <a:gsLst>
                <a:gs pos="100000">
                  <a:srgbClr val="42AAC7"/>
                </a:gs>
                <a:gs pos="0">
                  <a:srgbClr val="00769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2577953" y="2973867"/>
              <a:ext cx="1871925" cy="3313738"/>
            </a:xfrm>
            <a:prstGeom prst="roundRect">
              <a:avLst>
                <a:gd name="adj" fmla="val 5857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25400">
              <a:solidFill>
                <a:srgbClr val="42AAC7"/>
              </a:solidFill>
            </a:ln>
            <a:effectLst>
              <a:outerShdw blurRad="38100" dir="5400000" algn="t" rotWithShape="0">
                <a:prstClr val="black">
                  <a:alpha val="25000"/>
                </a:prstClr>
              </a:outerShdw>
              <a:reflection blurRad="6350" stA="25000" endPos="1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10" name="직사각형 1"/>
            <p:cNvSpPr/>
            <p:nvPr/>
          </p:nvSpPr>
          <p:spPr>
            <a:xfrm>
              <a:off x="2653315" y="3047494"/>
              <a:ext cx="1731344" cy="1004045"/>
            </a:xfrm>
            <a:custGeom>
              <a:avLst/>
              <a:gdLst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12280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88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073" h="1438117">
                  <a:moveTo>
                    <a:pt x="0" y="0"/>
                  </a:moveTo>
                  <a:lnTo>
                    <a:pt x="1228073" y="0"/>
                  </a:lnTo>
                  <a:lnTo>
                    <a:pt x="8873" y="1438117"/>
                  </a:lnTo>
                  <a:lnTo>
                    <a:pt x="0" y="143811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274424" y="4293638"/>
              <a:ext cx="299567" cy="796362"/>
            </a:xfrm>
            <a:prstGeom prst="rect">
              <a:avLst/>
            </a:prstGeom>
            <a:gradFill flip="none" rotWithShape="1">
              <a:gsLst>
                <a:gs pos="100000">
                  <a:srgbClr val="42AAC7"/>
                </a:gs>
                <a:gs pos="0">
                  <a:srgbClr val="00769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2467697" y="4391209"/>
              <a:ext cx="2088472" cy="1783352"/>
            </a:xfrm>
            <a:prstGeom prst="rect">
              <a:avLst/>
            </a:prstGeom>
            <a:gradFill>
              <a:gsLst>
                <a:gs pos="0">
                  <a:srgbClr val="42AAC7"/>
                </a:gs>
                <a:gs pos="100000">
                  <a:srgbClr val="007692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 rot="10800000">
              <a:off x="2467697" y="4293638"/>
              <a:ext cx="2088473" cy="97332"/>
              <a:chOff x="298469" y="5435998"/>
              <a:chExt cx="2088473" cy="97332"/>
            </a:xfrm>
            <a:solidFill>
              <a:srgbClr val="546D21"/>
            </a:solidFill>
          </p:grpSpPr>
          <p:sp>
            <p:nvSpPr>
              <p:cNvPr id="34" name="직각 삼각형 33"/>
              <p:cNvSpPr/>
              <p:nvPr/>
            </p:nvSpPr>
            <p:spPr>
              <a:xfrm rot="10800000">
                <a:off x="298469" y="5435998"/>
                <a:ext cx="92958" cy="973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sp>
            <p:nvSpPr>
              <p:cNvPr id="35" name="직각 삼각형 34"/>
              <p:cNvSpPr/>
              <p:nvPr/>
            </p:nvSpPr>
            <p:spPr>
              <a:xfrm rot="10800000" flipH="1">
                <a:off x="2293982" y="5435998"/>
                <a:ext cx="92960" cy="973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latin typeface="다음_SemiBold" pitchFamily="2" charset="-127"/>
                  <a:ea typeface="다음_SemiBold" pitchFamily="2" charset="-127"/>
                </a:endParaRPr>
              </a:p>
            </p:txBody>
          </p:sp>
        </p:grpSp>
        <p:sp>
          <p:nvSpPr>
            <p:cNvPr id="14" name="직사각형 1"/>
            <p:cNvSpPr/>
            <p:nvPr/>
          </p:nvSpPr>
          <p:spPr>
            <a:xfrm>
              <a:off x="2468158" y="4390970"/>
              <a:ext cx="2103843" cy="529358"/>
            </a:xfrm>
            <a:custGeom>
              <a:avLst/>
              <a:gdLst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12280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88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073" h="1438117">
                  <a:moveTo>
                    <a:pt x="0" y="0"/>
                  </a:moveTo>
                  <a:lnTo>
                    <a:pt x="1228073" y="0"/>
                  </a:lnTo>
                  <a:lnTo>
                    <a:pt x="8873" y="1438117"/>
                  </a:lnTo>
                  <a:lnTo>
                    <a:pt x="0" y="143811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5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grpSp>
          <p:nvGrpSpPr>
            <p:cNvPr id="16" name="그룹 25"/>
            <p:cNvGrpSpPr/>
            <p:nvPr/>
          </p:nvGrpSpPr>
          <p:grpSpPr>
            <a:xfrm rot="10800000">
              <a:off x="4636925" y="4293638"/>
              <a:ext cx="2088473" cy="97332"/>
              <a:chOff x="298469" y="5435998"/>
              <a:chExt cx="2088473" cy="97332"/>
            </a:xfrm>
            <a:solidFill>
              <a:srgbClr val="546D21"/>
            </a:solidFill>
          </p:grpSpPr>
          <p:sp>
            <p:nvSpPr>
              <p:cNvPr id="32" name="직각 삼각형 31"/>
              <p:cNvSpPr/>
              <p:nvPr/>
            </p:nvSpPr>
            <p:spPr>
              <a:xfrm rot="10800000">
                <a:off x="298469" y="5435998"/>
                <a:ext cx="92958" cy="973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sp>
            <p:nvSpPr>
              <p:cNvPr id="33" name="직각 삼각형 32"/>
              <p:cNvSpPr/>
              <p:nvPr/>
            </p:nvSpPr>
            <p:spPr>
              <a:xfrm rot="10800000" flipH="1">
                <a:off x="2293982" y="5435998"/>
                <a:ext cx="92960" cy="973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latin typeface="다음_SemiBold" pitchFamily="2" charset="-127"/>
                  <a:ea typeface="다음_SemiBold" pitchFamily="2" charset="-127"/>
                </a:endParaRPr>
              </a:p>
            </p:txBody>
          </p:sp>
        </p:grpSp>
        <p:sp>
          <p:nvSpPr>
            <p:cNvPr id="17" name="모서리가 둥근 직사각형 16"/>
            <p:cNvSpPr/>
            <p:nvPr/>
          </p:nvSpPr>
          <p:spPr>
            <a:xfrm>
              <a:off x="4716016" y="2972248"/>
              <a:ext cx="1876439" cy="3315357"/>
            </a:xfrm>
            <a:prstGeom prst="roundRect">
              <a:avLst>
                <a:gd name="adj" fmla="val 5857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25400">
              <a:solidFill>
                <a:srgbClr val="42AAC7"/>
              </a:solidFill>
            </a:ln>
            <a:effectLst>
              <a:outerShdw blurRad="38100" dir="5400000" algn="t" rotWithShape="0">
                <a:prstClr val="black">
                  <a:alpha val="25000"/>
                </a:prstClr>
              </a:outerShdw>
              <a:reflection blurRad="6350" stA="25000" endPos="1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679410" y="4390810"/>
              <a:ext cx="2088472" cy="1783751"/>
            </a:xfrm>
            <a:prstGeom prst="rect">
              <a:avLst/>
            </a:prstGeom>
            <a:gradFill>
              <a:gsLst>
                <a:gs pos="0">
                  <a:srgbClr val="42AAC7"/>
                </a:gs>
                <a:gs pos="100000">
                  <a:srgbClr val="007692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01908" y="4570494"/>
              <a:ext cx="2197134" cy="12477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200" b="1" spc="-300" dirty="0" smtClean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dir="5400000" algn="t" rotWithShape="0">
                      <a:prstClr val="black">
                        <a:alpha val="90000"/>
                      </a:prstClr>
                    </a:outerShdw>
                  </a:effectLst>
                  <a:latin typeface="맑은 고딕"/>
                  <a:ea typeface="맑은 고딕"/>
                </a:rPr>
                <a:t>Ⅲ.</a:t>
              </a:r>
              <a:r>
                <a:rPr lang="ko-KR" altLang="en-US" sz="2200" b="1" spc="-300" dirty="0" smtClean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dir="5400000" algn="t" rotWithShape="0">
                      <a:prstClr val="black">
                        <a:alpha val="9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지역사회 자원 활용</a:t>
              </a:r>
              <a:endParaRPr lang="en-US" altLang="ko-KR" sz="2200" b="1" spc="-3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en-US" altLang="ko-KR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2200" b="1" spc="-150" dirty="0" smtClean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dir="5400000" algn="t" rotWithShape="0">
                      <a:prstClr val="black">
                        <a:alpha val="90000"/>
                      </a:prstClr>
                    </a:outerShdw>
                  </a:effectLst>
                  <a:latin typeface="맑은 고딕"/>
                  <a:ea typeface="맑은 고딕"/>
                </a:rPr>
                <a:t>Ⅳ.</a:t>
              </a:r>
              <a:r>
                <a:rPr lang="ko-KR" altLang="en-US" sz="2200" b="1" spc="-150" dirty="0" smtClean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dir="5400000" algn="t" rotWithShape="0">
                      <a:prstClr val="black">
                        <a:alpha val="9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타 기관 연계 홍보</a:t>
              </a:r>
              <a:endParaRPr lang="en-US" altLang="ko-KR" sz="22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endParaRPr lang="en-US" altLang="ko-KR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en-US" altLang="ko-KR" sz="2200" b="1" spc="-100" dirty="0" smtClean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dir="5400000" algn="t" rotWithShape="0">
                      <a:prstClr val="black">
                        <a:alpha val="90000"/>
                      </a:prstClr>
                    </a:outerShdw>
                  </a:effectLst>
                  <a:latin typeface="맑은 고딕"/>
                  <a:ea typeface="맑은 고딕"/>
                </a:rPr>
                <a:t>Ⅴ.</a:t>
              </a:r>
              <a:r>
                <a:rPr lang="ko-KR" altLang="en-US" sz="2200" b="1" spc="-100" dirty="0" smtClean="0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63500" dir="5400000" algn="t" rotWithShape="0">
                      <a:prstClr val="black">
                        <a:alpha val="9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내소 민원 홍보</a:t>
              </a:r>
              <a:endParaRPr lang="ko-KR" altLang="en-US" sz="2200" b="1" spc="-100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402499" y="2973867"/>
              <a:ext cx="1871925" cy="3313738"/>
            </a:xfrm>
            <a:prstGeom prst="roundRect">
              <a:avLst>
                <a:gd name="adj" fmla="val 5857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25400">
              <a:solidFill>
                <a:srgbClr val="42AAC7"/>
              </a:solidFill>
            </a:ln>
            <a:effectLst>
              <a:outerShdw blurRad="38100" dir="5400000" algn="t" rotWithShape="0">
                <a:prstClr val="black">
                  <a:alpha val="25000"/>
                </a:prstClr>
              </a:outerShdw>
              <a:reflection blurRad="6350" stA="25000" endPos="1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24" name="직사각형 1"/>
            <p:cNvSpPr/>
            <p:nvPr/>
          </p:nvSpPr>
          <p:spPr>
            <a:xfrm>
              <a:off x="479319" y="3047494"/>
              <a:ext cx="1723939" cy="1004045"/>
            </a:xfrm>
            <a:custGeom>
              <a:avLst/>
              <a:gdLst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12280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88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073" h="1438117">
                  <a:moveTo>
                    <a:pt x="0" y="0"/>
                  </a:moveTo>
                  <a:lnTo>
                    <a:pt x="1228073" y="0"/>
                  </a:lnTo>
                  <a:lnTo>
                    <a:pt x="8873" y="1438117"/>
                  </a:lnTo>
                  <a:lnTo>
                    <a:pt x="0" y="143811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98470" y="4390988"/>
              <a:ext cx="2088472" cy="1783795"/>
            </a:xfrm>
            <a:prstGeom prst="rect">
              <a:avLst/>
            </a:prstGeom>
            <a:gradFill>
              <a:gsLst>
                <a:gs pos="0">
                  <a:srgbClr val="42AAC7"/>
                </a:gs>
                <a:gs pos="100000">
                  <a:srgbClr val="007692"/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algn="t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grpSp>
          <p:nvGrpSpPr>
            <p:cNvPr id="26" name="그룹 39"/>
            <p:cNvGrpSpPr/>
            <p:nvPr/>
          </p:nvGrpSpPr>
          <p:grpSpPr>
            <a:xfrm rot="10800000">
              <a:off x="298468" y="4293637"/>
              <a:ext cx="2088473" cy="97332"/>
              <a:chOff x="298469" y="5435998"/>
              <a:chExt cx="2088473" cy="97332"/>
            </a:xfrm>
            <a:solidFill>
              <a:srgbClr val="546D21"/>
            </a:solidFill>
          </p:grpSpPr>
          <p:sp>
            <p:nvSpPr>
              <p:cNvPr id="30" name="직각 삼각형 29"/>
              <p:cNvSpPr/>
              <p:nvPr/>
            </p:nvSpPr>
            <p:spPr>
              <a:xfrm rot="10800000">
                <a:off x="298469" y="5435998"/>
                <a:ext cx="92958" cy="973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sp>
            <p:nvSpPr>
              <p:cNvPr id="31" name="직각 삼각형 30"/>
              <p:cNvSpPr/>
              <p:nvPr/>
            </p:nvSpPr>
            <p:spPr>
              <a:xfrm rot="10800000" flipH="1">
                <a:off x="2293982" y="5435998"/>
                <a:ext cx="92960" cy="97332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95000"/>
                        <a:satMod val="105000"/>
                        <a:alpha val="0"/>
                      </a:schemeClr>
                    </a:solidFill>
                  </a:ln>
                  <a:latin typeface="다음_SemiBold" pitchFamily="2" charset="-127"/>
                  <a:ea typeface="다음_SemiBold" pitchFamily="2" charset="-127"/>
                </a:endParaRPr>
              </a:p>
            </p:txBody>
          </p:sp>
        </p:grpSp>
        <p:sp>
          <p:nvSpPr>
            <p:cNvPr id="27" name="직사각형 1"/>
            <p:cNvSpPr/>
            <p:nvPr/>
          </p:nvSpPr>
          <p:spPr>
            <a:xfrm>
              <a:off x="298470" y="4390970"/>
              <a:ext cx="2088472" cy="529358"/>
            </a:xfrm>
            <a:custGeom>
              <a:avLst/>
              <a:gdLst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12280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88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073" h="1438117">
                  <a:moveTo>
                    <a:pt x="0" y="0"/>
                  </a:moveTo>
                  <a:lnTo>
                    <a:pt x="1228073" y="0"/>
                  </a:lnTo>
                  <a:lnTo>
                    <a:pt x="8873" y="1438117"/>
                  </a:lnTo>
                  <a:lnTo>
                    <a:pt x="0" y="143811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5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  <p:sp>
          <p:nvSpPr>
            <p:cNvPr id="29" name="직사각형 1"/>
            <p:cNvSpPr/>
            <p:nvPr/>
          </p:nvSpPr>
          <p:spPr>
            <a:xfrm>
              <a:off x="4679410" y="4437044"/>
              <a:ext cx="2088473" cy="529358"/>
            </a:xfrm>
            <a:custGeom>
              <a:avLst/>
              <a:gdLst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12280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  <a:gd name="connsiteX0" fmla="*/ 0 w 1228073"/>
                <a:gd name="connsiteY0" fmla="*/ 0 h 1438117"/>
                <a:gd name="connsiteX1" fmla="*/ 1228073 w 1228073"/>
                <a:gd name="connsiteY1" fmla="*/ 0 h 1438117"/>
                <a:gd name="connsiteX2" fmla="*/ 8873 w 1228073"/>
                <a:gd name="connsiteY2" fmla="*/ 1438117 h 1438117"/>
                <a:gd name="connsiteX3" fmla="*/ 0 w 1228073"/>
                <a:gd name="connsiteY3" fmla="*/ 1438117 h 1438117"/>
                <a:gd name="connsiteX4" fmla="*/ 0 w 1228073"/>
                <a:gd name="connsiteY4" fmla="*/ 0 h 143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8073" h="1438117">
                  <a:moveTo>
                    <a:pt x="0" y="0"/>
                  </a:moveTo>
                  <a:lnTo>
                    <a:pt x="1228073" y="0"/>
                  </a:lnTo>
                  <a:lnTo>
                    <a:pt x="8873" y="1438117"/>
                  </a:lnTo>
                  <a:lnTo>
                    <a:pt x="0" y="1438117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5000"/>
                  </a:schemeClr>
                </a:gs>
                <a:gs pos="54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latin typeface="다음_SemiBold" pitchFamily="2" charset="-127"/>
                <a:ea typeface="다음_SemiBold" pitchFamily="2" charset="-127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3263162" y="4047753"/>
            <a:ext cx="25218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/>
                <a:ea typeface="맑은 고딕"/>
              </a:rPr>
              <a:t>Ⅱ.</a:t>
            </a:r>
            <a:r>
              <a:rPr lang="en-US" altLang="ko-KR" sz="20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2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맞춤형 홍보 전략</a:t>
            </a:r>
            <a:endParaRPr lang="en-US" altLang="ko-KR" sz="2200" b="1" spc="-15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ko-KR" altLang="en-US" sz="22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기업체 </a:t>
            </a:r>
            <a:r>
              <a:rPr lang="en-US" altLang="ko-KR" sz="22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2200" b="1" spc="-15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전통시장</a:t>
            </a:r>
            <a:endParaRPr lang="en-US" altLang="ko-KR" sz="2200" b="1" spc="-15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찾아가는 건강교실</a:t>
            </a:r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TF</a:t>
            </a:r>
            <a:r>
              <a:rPr lang="ko-KR" altLang="en-US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팀 구성</a:t>
            </a:r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통합건강증진 협력</a:t>
            </a:r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2000" spc="-1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2740" y="4047753"/>
            <a:ext cx="26370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altLang="ko-KR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/>
                <a:ea typeface="맑은 고딕"/>
              </a:rPr>
              <a:t>Ⅰ. </a:t>
            </a:r>
            <a:r>
              <a:rPr lang="ko-KR" altLang="en-US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지역특성 조사</a:t>
            </a:r>
            <a:r>
              <a:rPr lang="en-US" altLang="ko-KR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</a:p>
          <a:p>
            <a:r>
              <a:rPr lang="ko-KR" altLang="en-US" sz="2200" b="1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 취약대상 발굴</a:t>
            </a:r>
            <a:endParaRPr lang="en-US" altLang="ko-KR" sz="2200" b="1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대형 선박 제조사</a:t>
            </a:r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전통시장 생활권</a:t>
            </a:r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2000" spc="-100" dirty="0" smtClean="0">
                <a:ln>
                  <a:solidFill>
                    <a:schemeClr val="accent1">
                      <a:shade val="95000"/>
                      <a:satMod val="10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63500" dir="5400000" algn="t" rotWithShape="0">
                    <a:prstClr val="black">
                      <a:alpha val="9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수리조선소 거리</a:t>
            </a:r>
            <a:endParaRPr lang="en-US" altLang="ko-KR" sz="2000" spc="-100" dirty="0" smtClean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2000" spc="-100" dirty="0">
              <a:ln>
                <a:solidFill>
                  <a:schemeClr val="accent1">
                    <a:shade val="95000"/>
                    <a:satMod val="105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63500" dir="5400000" algn="t" rotWithShape="0">
                  <a:prstClr val="black">
                    <a:alpha val="9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26" name="Picture 2" descr="C:\Documents and Settings\Administrator\바탕 화면\사례발표\찾아가는 건강교실(사진)\14108462685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9521" y="1938469"/>
            <a:ext cx="2139682" cy="1774536"/>
          </a:xfrm>
          <a:prstGeom prst="rect">
            <a:avLst/>
          </a:prstGeom>
          <a:noFill/>
        </p:spPr>
      </p:pic>
      <p:pic>
        <p:nvPicPr>
          <p:cNvPr id="1028" name="Picture 4" descr="C:\Documents and Settings\Administrator\바탕 화면\사례발표\찾아가는 건강교실(사진)\사례\영도전경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406" y="1937911"/>
            <a:ext cx="2167690" cy="177509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58" y="1907439"/>
            <a:ext cx="2130890" cy="180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27662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itchFamily="18" charset="-127"/>
                <a:ea typeface="HY견고딕" pitchFamily="18" charset="-127"/>
              </a:rPr>
              <a:t>사업 내용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1590" y="2618910"/>
            <a:ext cx="8262410" cy="135015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alpha val="99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556665" y="2982724"/>
            <a:ext cx="7858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</a:rPr>
              <a:t>Ⅰ. </a:t>
            </a:r>
            <a:r>
              <a:rPr lang="ko-KR" altLang="en-US" sz="3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</a:rPr>
              <a:t>지역특성 파악을 통한  취약대상 발굴</a:t>
            </a:r>
            <a:r>
              <a:rPr lang="ko-KR" altLang="en-US" sz="3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ko-KR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6121869" cy="430887"/>
          </a:xfrm>
        </p:spPr>
        <p:txBody>
          <a:bodyPr/>
          <a:lstStyle/>
          <a:p>
            <a:r>
              <a:rPr lang="en-US" altLang="ko-KR" dirty="0" smtClean="0">
                <a:latin typeface="HY견고딕" pitchFamily="18" charset="-127"/>
                <a:ea typeface="HY견고딕" pitchFamily="18" charset="-127"/>
              </a:rPr>
              <a:t>. </a:t>
            </a:r>
            <a:r>
              <a:rPr lang="ko-KR" altLang="en-US" dirty="0" smtClean="0">
                <a:latin typeface="HY견고딕" pitchFamily="18" charset="-127"/>
                <a:ea typeface="HY견고딕" pitchFamily="18" charset="-127"/>
              </a:rPr>
              <a:t>지역특성 파악을 통한 취약대상 발굴</a:t>
            </a:r>
            <a:endParaRPr lang="ko-KR" altLang="en-US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57200" y="1138130"/>
            <a:ext cx="8229600" cy="4525963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대형 </a:t>
            </a:r>
            <a:r>
              <a:rPr lang="ko-KR" altLang="en-US" sz="3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전통</a:t>
            </a:r>
            <a:r>
              <a:rPr kumimoji="0" lang="ko-KR" alt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시장 </a:t>
            </a:r>
            <a:r>
              <a:rPr kumimoji="0" lang="en-US" altLang="ko-KR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kumimoji="0" lang="ko-KR" alt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중심 생활권</a:t>
            </a:r>
            <a:endParaRPr kumimoji="0" lang="en-US" altLang="ko-KR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기업체  현황                                                                                                                         </a:t>
            </a:r>
            <a:endParaRPr kumimoji="0" lang="en-US" altLang="ko-KR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선박 관련  제조업체  밀집</a:t>
            </a: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조선소 수리 거리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-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anose="020B0600000101010101" charset="-127"/>
                <a:ea typeface="나눔고딕 ExtraBold" panose="020B0600000101010101" charset="-127"/>
              </a:rPr>
              <a:t>일용직 근로자</a:t>
            </a:r>
          </a:p>
          <a:p>
            <a:pPr fontAlgn="t"/>
            <a:endParaRPr lang="ko-KR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ko-K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5447368"/>
              </p:ext>
            </p:extLst>
          </p:nvPr>
        </p:nvGraphicFramePr>
        <p:xfrm>
          <a:off x="899590" y="1718810"/>
          <a:ext cx="6303023" cy="877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3764"/>
                <a:gridCol w="2729259"/>
              </a:tblGrid>
              <a:tr h="4500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2000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전  통  시  장</a:t>
                      </a:r>
                      <a:endParaRPr lang="ko-KR" altLang="en-US" sz="2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  형  마  </a:t>
                      </a:r>
                      <a:r>
                        <a:rPr lang="ko-KR" altLang="en-US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트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</a:tr>
              <a:tr h="4275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나눔고딕 ExtraBold" charset="-127"/>
                          <a:ea typeface="나눔고딕 ExtraBold" charset="-127"/>
                        </a:rPr>
                        <a:t>  </a:t>
                      </a:r>
                      <a:r>
                        <a:rPr lang="en-US" altLang="ko-KR" dirty="0" smtClean="0">
                          <a:solidFill>
                            <a:srgbClr val="FF0000"/>
                          </a:solidFill>
                          <a:latin typeface="나눔고딕 ExtraBold" charset="-127"/>
                          <a:ea typeface="나눔고딕 ExtraBold" charset="-127"/>
                        </a:rPr>
                        <a:t>3 </a:t>
                      </a:r>
                      <a:r>
                        <a:rPr lang="ko-KR" altLang="en-US" dirty="0" smtClean="0">
                          <a:solidFill>
                            <a:srgbClr val="FF0000"/>
                          </a:solidFill>
                          <a:latin typeface="나눔고딕 ExtraBold" charset="-127"/>
                          <a:ea typeface="나눔고딕 ExtraBold" charset="-127"/>
                        </a:rPr>
                        <a:t>개</a:t>
                      </a:r>
                      <a:r>
                        <a:rPr lang="en-US" altLang="ko-KR" baseline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  </a:t>
                      </a:r>
                      <a:r>
                        <a:rPr lang="ko-KR" altLang="en-US" baseline="0" dirty="0" smtClean="0">
                          <a:solidFill>
                            <a:srgbClr val="FF0000"/>
                          </a:solidFill>
                          <a:latin typeface="나눔고딕 ExtraBold" charset="-127"/>
                          <a:ea typeface="나눔고딕 ExtraBold" charset="-127"/>
                        </a:rPr>
                        <a:t>상인</a:t>
                      </a:r>
                      <a:r>
                        <a:rPr lang="en-US" altLang="ko-KR" baseline="0" dirty="0" smtClean="0">
                          <a:solidFill>
                            <a:srgbClr val="FF0000"/>
                          </a:solidFill>
                          <a:latin typeface="나눔고딕 ExtraBold" charset="-127"/>
                          <a:ea typeface="나눔고딕 ExtraBold" charset="-127"/>
                        </a:rPr>
                        <a:t> 830</a:t>
                      </a:r>
                      <a:r>
                        <a:rPr lang="ko-KR" altLang="en-US" baseline="0" dirty="0" smtClean="0">
                          <a:solidFill>
                            <a:srgbClr val="FF0000"/>
                          </a:solidFill>
                          <a:latin typeface="나눔고딕 ExtraBold" charset="-127"/>
                          <a:ea typeface="나눔고딕 ExtraBold" charset="-127"/>
                        </a:rPr>
                        <a:t>명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84725076"/>
              </p:ext>
            </p:extLst>
          </p:nvPr>
        </p:nvGraphicFramePr>
        <p:xfrm>
          <a:off x="879209" y="3324761"/>
          <a:ext cx="6303025" cy="865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189"/>
                <a:gridCol w="1423021"/>
                <a:gridCol w="1260605"/>
                <a:gridCol w="1260605"/>
                <a:gridCol w="1260605"/>
              </a:tblGrid>
              <a:tr h="495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계</a:t>
                      </a:r>
                      <a:r>
                        <a:rPr lang="ko-KR" altLang="en-US" dirty="0" smtClean="0"/>
                        <a:t>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이상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50~99</a:t>
                      </a:r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49~30</a:t>
                      </a:r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29~1</a:t>
                      </a:r>
                      <a:r>
                        <a:rPr lang="ko-KR" altLang="en-US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589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557(94%)</a:t>
                      </a:r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041" y="4554125"/>
            <a:ext cx="2294921" cy="1744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436291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취약대상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Picture 2" descr="J:\사례발표\찾아가는 건강교실(사진)\송강중공업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2664296" cy="2880320"/>
          </a:xfrm>
          <a:prstGeom prst="rect">
            <a:avLst/>
          </a:prstGeom>
          <a:noFill/>
          <a:ln w="12700">
            <a:solidFill>
              <a:schemeClr val="bg1">
                <a:alpha val="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내용 개체 틀 4" descr="수리사진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37185" y="1628800"/>
            <a:ext cx="2538280" cy="2880320"/>
          </a:xfrm>
          <a:prstGeom prst="rect">
            <a:avLst/>
          </a:prstGeom>
          <a:ln w="222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401870" y="4894129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나눔고딕 ExtraBold" charset="-127"/>
                <a:ea typeface="나눔고딕 ExtraBold" charset="-127"/>
              </a:rPr>
              <a:t>전통시장 상인 </a:t>
            </a:r>
            <a:endParaRPr lang="ko-KR" altLang="en-US" sz="2400" b="1" dirty="0">
              <a:latin typeface="나눔고딕 ExtraBold" charset="-127"/>
              <a:ea typeface="나눔고딕 ExtraBold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565" y="4894129"/>
            <a:ext cx="2205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나눔고딕 ExtraBold" charset="-127"/>
                <a:ea typeface="나눔고딕 ExtraBold" charset="-127"/>
              </a:rPr>
              <a:t>기업체  근로자  </a:t>
            </a:r>
            <a:endParaRPr lang="ko-KR" altLang="en-US" sz="2400" b="1" dirty="0">
              <a:latin typeface="나눔고딕 ExtraBold" charset="-127"/>
              <a:ea typeface="나눔고딕 ExtraBold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37185" y="4894129"/>
            <a:ext cx="2403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나눔고딕 ExtraBold" charset="-127"/>
                <a:ea typeface="나눔고딕 ExtraBold" charset="-127"/>
              </a:rPr>
              <a:t>수리조선소거리</a:t>
            </a:r>
            <a:endParaRPr lang="en-US" altLang="ko-KR" sz="2400" b="1" dirty="0" smtClean="0">
              <a:latin typeface="나눔고딕 ExtraBold" charset="-127"/>
              <a:ea typeface="나눔고딕 ExtraBold" charset="-127"/>
            </a:endParaRPr>
          </a:p>
          <a:p>
            <a:pPr algn="ctr"/>
            <a:r>
              <a:rPr lang="ko-KR" altLang="en-US" sz="2400" b="1" dirty="0" smtClean="0">
                <a:latin typeface="나눔고딕 ExtraBold" charset="-127"/>
                <a:ea typeface="나눔고딕 ExtraBold" charset="-127"/>
              </a:rPr>
              <a:t>일용직    근로자 </a:t>
            </a:r>
            <a:endParaRPr lang="ko-KR" altLang="en-US" sz="2400" b="1" dirty="0">
              <a:latin typeface="나눔고딕 ExtraBold" charset="-127"/>
              <a:ea typeface="나눔고딕 ExtraBold" charset="-127"/>
            </a:endParaRPr>
          </a:p>
        </p:txBody>
      </p:sp>
      <p:pic>
        <p:nvPicPr>
          <p:cNvPr id="10" name="Picture 2" descr="J:\사례발표\찾아가는 건강교실(사진)\송강중공업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3" y="1628800"/>
            <a:ext cx="2664296" cy="2880320"/>
          </a:xfrm>
          <a:prstGeom prst="rect">
            <a:avLst/>
          </a:prstGeom>
          <a:ln w="222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 descr="봉래시장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01870" y="1628800"/>
            <a:ext cx="2655295" cy="2880320"/>
          </a:xfrm>
          <a:prstGeom prst="rect">
            <a:avLst/>
          </a:prstGeom>
          <a:ln w="222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0" y="866330"/>
            <a:ext cx="218673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en-US" altLang="ko-KR" sz="3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  <a:cs typeface="+mj-cs"/>
              </a:rPr>
              <a:t> </a:t>
            </a:r>
            <a:r>
              <a:rPr lang="ko-KR" altLang="en-US" sz="3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  <a:cs typeface="+mj-cs"/>
              </a:rPr>
              <a:t>보물 찾기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27662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itchFamily="18" charset="-127"/>
                <a:ea typeface="HY견고딕" pitchFamily="18" charset="-127"/>
              </a:rPr>
              <a:t>사업 내용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81590" y="2618910"/>
            <a:ext cx="8262410" cy="135015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alpha val="99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60943" y="3102060"/>
            <a:ext cx="7183057" cy="615553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 </a:t>
            </a:r>
            <a:r>
              <a:rPr lang="en-US" altLang="ko-KR" sz="40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  <a:cs typeface="+mj-cs"/>
              </a:rPr>
              <a:t>Ⅱ</a:t>
            </a:r>
            <a:r>
              <a:rPr kumimoji="0" lang="en-US" altLang="ko-KR" sz="40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. </a:t>
            </a:r>
            <a:r>
              <a:rPr kumimoji="0" lang="ko-KR" altLang="en-US" sz="40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취약대상 맞춤형 홍보전략</a:t>
            </a:r>
            <a:r>
              <a:rPr kumimoji="0" lang="ko-KR" altLang="en-US" sz="40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j-cs"/>
              </a:rPr>
              <a:t> </a:t>
            </a:r>
            <a:endParaRPr kumimoji="0" lang="ko-KR" altLang="en-US" sz="4000" b="1" i="0" u="none" strike="noStrike" kern="1200" cap="none" spc="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4251164" cy="430887"/>
          </a:xfrm>
        </p:spPr>
        <p:txBody>
          <a:bodyPr/>
          <a:lstStyle/>
          <a:p>
            <a:r>
              <a:rPr lang="en-US" altLang="ko-KR" spc="300" dirty="0" smtClean="0">
                <a:effectLst/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/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/>
                <a:latin typeface="HY견고딕" pitchFamily="18" charset="-127"/>
                <a:ea typeface="HY견고딕" pitchFamily="18" charset="-127"/>
              </a:rPr>
              <a:t>』</a:t>
            </a:r>
            <a:r>
              <a:rPr lang="ko-KR" altLang="en-US" b="1" dirty="0" smtClean="0">
                <a:effectLst/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14082" y="1358770"/>
            <a:ext cx="760584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기업체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(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조선업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)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교육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·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홍보  수요조사 결과 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3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월초 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(50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인 이상 업체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공문 발송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신청업체  없음 </a:t>
            </a:r>
            <a:endParaRPr lang="en-US" altLang="ko-KR" sz="2400" b="1" dirty="0" smtClean="0">
              <a:solidFill>
                <a:srgbClr val="C0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집합교육  불가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–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제조업 현장 특성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생산성 저하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전통시장 사전 조사 결과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일회성 캠페인 형태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개선 필요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수리조선소  거리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작업환경 취약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특별한 홍보 전략 필요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고위험군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건강관리 관심 없음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0" y="866327"/>
            <a:ext cx="191670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lang="en-US" altLang="ko-KR" sz="32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  <a:cs typeface="+mj-cs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추진 배경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234038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itchFamily="18" charset="-127"/>
                <a:ea typeface="HY견고딕" pitchFamily="18" charset="-127"/>
              </a:rPr>
              <a:t>  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내용 개체 틀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69567071"/>
              </p:ext>
            </p:extLst>
          </p:nvPr>
        </p:nvGraphicFramePr>
        <p:xfrm>
          <a:off x="498783" y="1538790"/>
          <a:ext cx="8010890" cy="3780428"/>
        </p:xfrm>
        <a:graphic>
          <a:graphicData uri="http://schemas.openxmlformats.org/drawingml/2006/table">
            <a:tbl>
              <a:tblPr firstRow="1" bandCol="1">
                <a:tableStyleId>{5C22544A-7EE6-4342-B048-85BDC9FD1C3A}</a:tableStyleId>
              </a:tblPr>
              <a:tblGrid>
                <a:gridCol w="4073217"/>
                <a:gridCol w="3937673"/>
              </a:tblGrid>
              <a:tr h="7082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8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부진 요인</a:t>
                      </a:r>
                      <a:endParaRPr lang="en-US" altLang="ko-KR" sz="280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개선 방안</a:t>
                      </a:r>
                      <a:endParaRPr lang="ko-KR" altLang="en-US" sz="28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7163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작업환경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, 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수요자 관심사  고려 없음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err="1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대상별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  맞춤형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-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시간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, 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공간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, 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기회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</a:tr>
              <a:tr h="7829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집합교육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,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일회성 홍보 형태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건강체험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. </a:t>
                      </a:r>
                      <a:r>
                        <a:rPr lang="ko-KR" altLang="en-US" sz="2000" baseline="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상담 형식</a:t>
                      </a:r>
                      <a:endParaRPr lang="en-US" altLang="ko-KR" sz="2000" dirty="0" smtClean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</a:tr>
              <a:tr h="8564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차별성 없음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(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건강 정보 홍수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관심 유도 실패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건강욕구 충족시키는 내용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관심 분야 구성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</a:tr>
              <a:tr h="71639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건강관리  의지 박약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. 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무관심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. </a:t>
                      </a:r>
                    </a:p>
                    <a:p>
                      <a:pPr algn="l" latinLnBrk="1"/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장소 없음 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-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수리조선소 거리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새벽 출근시간 </a:t>
                      </a:r>
                      <a:r>
                        <a:rPr lang="en-US" altLang="ko-KR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, </a:t>
                      </a:r>
                      <a:r>
                        <a:rPr lang="ko-KR" altLang="en-US" sz="2000" dirty="0" smtClean="0">
                          <a:effectLst/>
                          <a:latin typeface="나눔고딕 ExtraBold" charset="-127"/>
                          <a:ea typeface="나눔고딕 ExtraBold" charset="-127"/>
                        </a:rPr>
                        <a:t>홍보캠페인 형식</a:t>
                      </a:r>
                      <a:endParaRPr lang="ko-KR" altLang="en-US" sz="2000" dirty="0">
                        <a:effectLst/>
                        <a:latin typeface="나눔고딕 ExtraBold" charset="-127"/>
                        <a:ea typeface="나눔고딕 ExtraBold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그림 4" descr="magnifier-26996500.jpg"/>
          <p:cNvPicPr>
            <a:picLocks noChangeAspect="1"/>
          </p:cNvPicPr>
          <p:nvPr/>
        </p:nvPicPr>
        <p:blipFill>
          <a:blip r:embed="rId3" cstate="print"/>
          <a:srcRect l="3126" r="19866" b="10247"/>
          <a:stretch>
            <a:fillRect/>
          </a:stretch>
        </p:blipFill>
        <p:spPr>
          <a:xfrm>
            <a:off x="7362310" y="5319218"/>
            <a:ext cx="1474213" cy="1260140"/>
          </a:xfrm>
          <a:prstGeom prst="rect">
            <a:avLst/>
          </a:prstGeom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498783" y="169102"/>
            <a:ext cx="4501232" cy="430887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. </a:t>
            </a:r>
            <a:r>
              <a:rPr kumimoji="0" lang="en-US" altLang="ko-KR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『</a:t>
            </a:r>
            <a:r>
              <a:rPr kumimoji="0" lang="ko-KR" altLang="en-US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찾아가는 건강교실</a:t>
            </a:r>
            <a:r>
              <a:rPr kumimoji="0" lang="en-US" altLang="ko-KR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』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endParaRPr kumimoji="0" lang="ko-KR" altLang="en-US" sz="2800" b="1" i="0" u="none" strike="noStrike" kern="1200" cap="none" spc="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0" y="927890"/>
            <a:ext cx="1871700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+mj-cs"/>
              </a:rPr>
              <a:t>  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+mj-cs"/>
              </a:rPr>
              <a:t>분  석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4533292" cy="430887"/>
          </a:xfrm>
        </p:spPr>
        <p:txBody>
          <a:bodyPr/>
          <a:lstStyle/>
          <a:p>
            <a:r>
              <a:rPr lang="en-US" altLang="ko-KR" dirty="0" smtClean="0">
                <a:effectLst/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pc="300" dirty="0" smtClean="0">
                <a:effectLst/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/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/>
                <a:latin typeface="HY견고딕" pitchFamily="18" charset="-127"/>
                <a:ea typeface="HY견고딕" pitchFamily="18" charset="-127"/>
              </a:rPr>
              <a:t>』</a:t>
            </a:r>
            <a:r>
              <a:rPr lang="en-US" altLang="ko-KR" dirty="0" smtClean="0">
                <a:effectLst/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1710" y="374403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      </a:t>
            </a:r>
            <a:endParaRPr lang="ko-KR" altLang="en-US" dirty="0"/>
          </a:p>
        </p:txBody>
      </p:sp>
      <p:grpSp>
        <p:nvGrpSpPr>
          <p:cNvPr id="3" name="그룹 14"/>
          <p:cNvGrpSpPr/>
          <p:nvPr/>
        </p:nvGrpSpPr>
        <p:grpSpPr>
          <a:xfrm>
            <a:off x="1195544" y="1585501"/>
            <a:ext cx="6531051" cy="3665949"/>
            <a:chOff x="822672" y="1331108"/>
            <a:chExt cx="6531051" cy="3276351"/>
          </a:xfrm>
        </p:grpSpPr>
        <p:sp>
          <p:nvSpPr>
            <p:cNvPr id="10" name="직사각형 9"/>
            <p:cNvSpPr/>
            <p:nvPr/>
          </p:nvSpPr>
          <p:spPr>
            <a:xfrm>
              <a:off x="822672" y="1680670"/>
              <a:ext cx="6531051" cy="2926789"/>
            </a:xfrm>
            <a:prstGeom prst="rect">
              <a:avLst/>
            </a:prstGeom>
            <a:ln w="31750" cap="rnd" cmpd="thinThick">
              <a:solidFill>
                <a:srgbClr val="333333"/>
              </a:solidFill>
            </a:ln>
          </p:spPr>
          <p:txBody>
            <a:bodyPr wrap="square">
              <a:spAutoFit/>
            </a:bodyPr>
            <a:lstStyle/>
            <a:p>
              <a:pPr lvl="0">
                <a:buFont typeface="Wingdings" pitchFamily="2" charset="2"/>
                <a:buChar char="l"/>
              </a:pPr>
              <a:endParaRPr lang="en-US" altLang="ko-KR" sz="28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ko-KR" altLang="en-US" sz="2400" dirty="0" smtClean="0">
                  <a:latin typeface="맑은 고딕" pitchFamily="50" charset="-127"/>
                  <a:ea typeface="맑은 고딕" pitchFamily="50" charset="-127"/>
                </a:rPr>
                <a:t> 통합건강증진 </a:t>
              </a:r>
              <a:r>
                <a:rPr lang="en-US" altLang="ko-KR" sz="2400" dirty="0" smtClean="0">
                  <a:latin typeface="맑은 고딕" pitchFamily="50" charset="-127"/>
                  <a:ea typeface="맑은 고딕" pitchFamily="50" charset="-127"/>
                </a:rPr>
                <a:t>8</a:t>
              </a:r>
              <a:r>
                <a:rPr lang="ko-KR" altLang="en-US" sz="2400" dirty="0" smtClean="0">
                  <a:latin typeface="맑은 고딕" pitchFamily="50" charset="-127"/>
                  <a:ea typeface="맑은 고딕" pitchFamily="50" charset="-127"/>
                </a:rPr>
                <a:t>개 분야 협력</a:t>
              </a:r>
              <a:endParaRPr lang="en-US" altLang="ko-KR" sz="24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/>
              <a:endParaRPr lang="ko-KR" altLang="en-US" sz="24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ko-KR" altLang="en-US" sz="2400" dirty="0" smtClean="0">
                  <a:latin typeface="맑은 고딕" pitchFamily="50" charset="-127"/>
                  <a:ea typeface="맑은 고딕" pitchFamily="50" charset="-127"/>
                </a:rPr>
                <a:t> 관심유도 위한 통합적 구성 방식</a:t>
              </a:r>
              <a:endParaRPr lang="en-US" altLang="ko-KR" sz="24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/>
              <a:endParaRPr lang="en-US" altLang="ko-KR" sz="24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>
                <a:buFont typeface="Arial" pitchFamily="34" charset="0"/>
                <a:buChar char="•"/>
              </a:pPr>
              <a:r>
                <a:rPr lang="en-US" altLang="ko-KR" sz="2400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ko-KR" altLang="en-US" sz="2400" dirty="0" smtClean="0">
                  <a:latin typeface="맑은 고딕" pitchFamily="50" charset="-127"/>
                  <a:ea typeface="맑은 고딕" pitchFamily="50" charset="-127"/>
                </a:rPr>
                <a:t>담당자 회의 </a:t>
              </a:r>
              <a:r>
                <a:rPr lang="en-US" altLang="ko-KR" sz="2400" dirty="0" smtClean="0">
                  <a:latin typeface="맑은 고딕" pitchFamily="50" charset="-127"/>
                  <a:ea typeface="맑은 고딕" pitchFamily="50" charset="-127"/>
                </a:rPr>
                <a:t>3</a:t>
              </a:r>
              <a:r>
                <a:rPr lang="ko-KR" altLang="en-US" sz="2400" dirty="0" smtClean="0">
                  <a:latin typeface="맑은 고딕" pitchFamily="50" charset="-127"/>
                  <a:ea typeface="맑은 고딕" pitchFamily="50" charset="-127"/>
                </a:rPr>
                <a:t>회 실시</a:t>
              </a:r>
              <a:endParaRPr lang="en-US" altLang="ko-KR" sz="24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/>
              <a:endParaRPr lang="en-US" altLang="ko-KR" sz="2400" dirty="0" smtClean="0">
                <a:latin typeface="맑은 고딕" pitchFamily="50" charset="-127"/>
                <a:ea typeface="맑은 고딕" pitchFamily="50" charset="-127"/>
              </a:endParaRPr>
            </a:p>
            <a:p>
              <a:pPr lvl="0"/>
              <a:endParaRPr lang="ko-KR" altLang="en-US" sz="2400" dirty="0" smtClean="0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6" name="그룹 2"/>
            <p:cNvGrpSpPr/>
            <p:nvPr/>
          </p:nvGrpSpPr>
          <p:grpSpPr>
            <a:xfrm>
              <a:off x="1106615" y="1331108"/>
              <a:ext cx="5334000" cy="636933"/>
              <a:chOff x="450048" y="0"/>
              <a:chExt cx="5334000" cy="636933"/>
            </a:xfrm>
            <a:solidFill>
              <a:schemeClr val="accent5">
                <a:lumMod val="40000"/>
                <a:lumOff val="60000"/>
              </a:scheme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</p:grpSpPr>
          <p:sp>
            <p:nvSpPr>
              <p:cNvPr id="4" name="모서리가 둥근 직사각형 3"/>
              <p:cNvSpPr/>
              <p:nvPr/>
            </p:nvSpPr>
            <p:spPr>
              <a:xfrm>
                <a:off x="450048" y="0"/>
                <a:ext cx="5334000" cy="636933"/>
              </a:xfrm>
              <a:prstGeom prst="roundRect">
                <a:avLst/>
              </a:prstGeom>
              <a:grpFill/>
              <a:sp3d contourW="19050" prstMaterial="metal">
                <a:bevelT w="88900" h="203200"/>
                <a:bevelB w="165100" h="2540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" name="모서리가 둥근 직사각형 4"/>
              <p:cNvSpPr/>
              <p:nvPr/>
            </p:nvSpPr>
            <p:spPr>
              <a:xfrm>
                <a:off x="481141" y="31093"/>
                <a:ext cx="5271814" cy="574747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01613" tIns="0" rIns="201613" bIns="0" numCol="1" spcCol="1270" anchor="ctr" anchorCtr="0">
                <a:noAutofit/>
              </a:bodyPr>
              <a:lstStyle/>
              <a:p>
                <a:pPr lvl="0" algn="ctr" defTabSz="12446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2800" kern="1200" dirty="0" smtClean="0">
                    <a:solidFill>
                      <a:schemeClr val="tx1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취약대상 홍보전략 </a:t>
                </a:r>
                <a:r>
                  <a:rPr lang="en-US" altLang="ko-KR" sz="2800" kern="1200" dirty="0" smtClean="0">
                    <a:solidFill>
                      <a:srgbClr val="C00000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TF</a:t>
                </a:r>
                <a:r>
                  <a:rPr lang="ko-KR" altLang="en-US" sz="2800" kern="1200" dirty="0" smtClean="0">
                    <a:solidFill>
                      <a:srgbClr val="C00000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팀 구성</a:t>
                </a:r>
                <a:endParaRPr lang="ko-KR" altLang="en-US" sz="2800" kern="1200" dirty="0">
                  <a:solidFill>
                    <a:srgbClr val="C00000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sp>
        <p:nvSpPr>
          <p:cNvPr id="15" name="제목 1"/>
          <p:cNvSpPr txBox="1">
            <a:spLocks/>
          </p:cNvSpPr>
          <p:nvPr/>
        </p:nvSpPr>
        <p:spPr>
          <a:xfrm>
            <a:off x="-1" y="927894"/>
            <a:ext cx="2231741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  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극복 방안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  <p:sp>
        <p:nvSpPr>
          <p:cNvPr id="13" name="Freeform 86"/>
          <p:cNvSpPr>
            <a:spLocks/>
          </p:cNvSpPr>
          <p:nvPr/>
        </p:nvSpPr>
        <p:spPr bwMode="auto">
          <a:xfrm rot="16200000" flipV="1">
            <a:off x="1168788" y="5436060"/>
            <a:ext cx="621398" cy="585064"/>
          </a:xfrm>
          <a:custGeom>
            <a:avLst/>
            <a:gdLst>
              <a:gd name="T0" fmla="*/ 1400 w 2785"/>
              <a:gd name="T1" fmla="*/ 0 h 2009"/>
              <a:gd name="T2" fmla="*/ 184 w 2785"/>
              <a:gd name="T3" fmla="*/ 712 h 2009"/>
              <a:gd name="T4" fmla="*/ 760 w 2785"/>
              <a:gd name="T5" fmla="*/ 712 h 2009"/>
              <a:gd name="T6" fmla="*/ 760 w 2785"/>
              <a:gd name="T7" fmla="*/ 920 h 2009"/>
              <a:gd name="T8" fmla="*/ 720 w 2785"/>
              <a:gd name="T9" fmla="*/ 1152 h 2009"/>
              <a:gd name="T10" fmla="*/ 640 w 2785"/>
              <a:gd name="T11" fmla="*/ 1352 h 2009"/>
              <a:gd name="T12" fmla="*/ 560 w 2785"/>
              <a:gd name="T13" fmla="*/ 1536 h 2009"/>
              <a:gd name="T14" fmla="*/ 464 w 2785"/>
              <a:gd name="T15" fmla="*/ 1672 h 2009"/>
              <a:gd name="T16" fmla="*/ 328 w 2785"/>
              <a:gd name="T17" fmla="*/ 1824 h 2009"/>
              <a:gd name="T18" fmla="*/ 208 w 2785"/>
              <a:gd name="T19" fmla="*/ 1912 h 2009"/>
              <a:gd name="T20" fmla="*/ 96 w 2785"/>
              <a:gd name="T21" fmla="*/ 1976 h 2009"/>
              <a:gd name="T22" fmla="*/ 0 w 2785"/>
              <a:gd name="T23" fmla="*/ 2008 h 2009"/>
              <a:gd name="T24" fmla="*/ 2784 w 2785"/>
              <a:gd name="T25" fmla="*/ 2008 h 2009"/>
              <a:gd name="T26" fmla="*/ 2664 w 2785"/>
              <a:gd name="T27" fmla="*/ 1952 h 2009"/>
              <a:gd name="T28" fmla="*/ 2568 w 2785"/>
              <a:gd name="T29" fmla="*/ 1904 h 2009"/>
              <a:gd name="T30" fmla="*/ 2456 w 2785"/>
              <a:gd name="T31" fmla="*/ 1808 h 2009"/>
              <a:gd name="T32" fmla="*/ 2288 w 2785"/>
              <a:gd name="T33" fmla="*/ 1616 h 2009"/>
              <a:gd name="T34" fmla="*/ 2200 w 2785"/>
              <a:gd name="T35" fmla="*/ 1448 h 2009"/>
              <a:gd name="T36" fmla="*/ 2128 w 2785"/>
              <a:gd name="T37" fmla="*/ 1272 h 2009"/>
              <a:gd name="T38" fmla="*/ 2080 w 2785"/>
              <a:gd name="T39" fmla="*/ 1080 h 2009"/>
              <a:gd name="T40" fmla="*/ 2048 w 2785"/>
              <a:gd name="T41" fmla="*/ 848 h 2009"/>
              <a:gd name="T42" fmla="*/ 2032 w 2785"/>
              <a:gd name="T43" fmla="*/ 712 h 2009"/>
              <a:gd name="T44" fmla="*/ 2584 w 2785"/>
              <a:gd name="T45" fmla="*/ 712 h 2009"/>
              <a:gd name="T46" fmla="*/ 1400 w 2785"/>
              <a:gd name="T47" fmla="*/ 0 h 2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785" h="2009">
                <a:moveTo>
                  <a:pt x="1400" y="0"/>
                </a:moveTo>
                <a:lnTo>
                  <a:pt x="184" y="712"/>
                </a:lnTo>
                <a:lnTo>
                  <a:pt x="760" y="712"/>
                </a:lnTo>
                <a:lnTo>
                  <a:pt x="760" y="920"/>
                </a:lnTo>
                <a:lnTo>
                  <a:pt x="720" y="1152"/>
                </a:lnTo>
                <a:lnTo>
                  <a:pt x="640" y="1352"/>
                </a:lnTo>
                <a:lnTo>
                  <a:pt x="560" y="1536"/>
                </a:lnTo>
                <a:lnTo>
                  <a:pt x="464" y="1672"/>
                </a:lnTo>
                <a:lnTo>
                  <a:pt x="328" y="1824"/>
                </a:lnTo>
                <a:lnTo>
                  <a:pt x="208" y="1912"/>
                </a:lnTo>
                <a:lnTo>
                  <a:pt x="96" y="1976"/>
                </a:lnTo>
                <a:lnTo>
                  <a:pt x="0" y="2008"/>
                </a:lnTo>
                <a:lnTo>
                  <a:pt x="2784" y="2008"/>
                </a:lnTo>
                <a:lnTo>
                  <a:pt x="2664" y="1952"/>
                </a:lnTo>
                <a:lnTo>
                  <a:pt x="2568" y="1904"/>
                </a:lnTo>
                <a:lnTo>
                  <a:pt x="2456" y="1808"/>
                </a:lnTo>
                <a:lnTo>
                  <a:pt x="2288" y="1616"/>
                </a:lnTo>
                <a:lnTo>
                  <a:pt x="2200" y="1448"/>
                </a:lnTo>
                <a:lnTo>
                  <a:pt x="2128" y="1272"/>
                </a:lnTo>
                <a:lnTo>
                  <a:pt x="2080" y="1080"/>
                </a:lnTo>
                <a:lnTo>
                  <a:pt x="2048" y="848"/>
                </a:lnTo>
                <a:lnTo>
                  <a:pt x="2032" y="712"/>
                </a:lnTo>
                <a:lnTo>
                  <a:pt x="2584" y="712"/>
                </a:lnTo>
                <a:lnTo>
                  <a:pt x="1400" y="0"/>
                </a:ln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ffectLst/>
          <a:scene3d>
            <a:camera prst="legacyObliqueBottom"/>
            <a:lightRig rig="legacyFlat3" dir="b"/>
          </a:scene3d>
          <a:sp3d extrusionH="61900" prstMaterial="legacyMatte">
            <a:bevelT w="13500" h="13500" prst="angle"/>
            <a:bevelB w="13500" h="13500" prst="angle"/>
            <a:extrusionClr>
              <a:srgbClr val="CEE3F6"/>
            </a:extrusionClr>
          </a:sp3d>
          <a:extLst>
            <a:ext uri="{91240B29-F687-4F45-9708-019B960494DF}">
              <a14:hiddenLine xmlns:a14="http://schemas.microsoft.com/office/drawing/2010/main" xmlns="" w="9525" cap="flat" cmpd="sng">
                <a:noFill/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772019" y="5417891"/>
            <a:ext cx="68614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09728" lvl="0">
              <a:spcBef>
                <a:spcPct val="20000"/>
              </a:spcBef>
            </a:pPr>
            <a:r>
              <a:rPr lang="ko-KR" altLang="en-US" sz="2800" b="1" dirty="0" smtClean="0">
                <a:latin typeface="나눔고딕 ExtraBold" pitchFamily="50" charset="-127"/>
                <a:ea typeface="나눔고딕 ExtraBold" pitchFamily="50" charset="-127"/>
              </a:rPr>
              <a:t>담당間</a:t>
            </a:r>
            <a:r>
              <a:rPr lang="en-US" altLang="ko-KR" sz="2800" b="1" dirty="0" smtClean="0">
                <a:latin typeface="나눔고딕 ExtraBold" pitchFamily="50" charset="-127"/>
                <a:ea typeface="나눔고딕 ExtraBold" pitchFamily="50" charset="-127"/>
              </a:rPr>
              <a:t>,  </a:t>
            </a:r>
            <a:r>
              <a:rPr lang="ko-KR" altLang="en-US" sz="2800" b="1" dirty="0" smtClean="0">
                <a:latin typeface="나눔고딕 ExtraBold" pitchFamily="50" charset="-127"/>
                <a:ea typeface="나눔고딕 ExtraBold" pitchFamily="50" charset="-127"/>
              </a:rPr>
              <a:t>업무間 협력 추진으로  시너지효과 </a:t>
            </a:r>
            <a:endParaRPr lang="en-US" altLang="ko-KR" sz="2800" b="1" dirty="0" smtClean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195544" y="4495800"/>
            <a:ext cx="5389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건강체험부스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「</a:t>
            </a:r>
            <a:r>
              <a:rPr lang="ko-KR" altLang="en-US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찾아가는 건강교실</a:t>
            </a:r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」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4292842" cy="430887"/>
          </a:xfrm>
        </p:spPr>
        <p:txBody>
          <a:bodyPr/>
          <a:lstStyle/>
          <a:p>
            <a:r>
              <a:rPr lang="en-US" altLang="ko-KR" spc="300" dirty="0" smtClean="0">
                <a:effectLst/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/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/>
                <a:latin typeface="HY견고딕" pitchFamily="18" charset="-127"/>
                <a:ea typeface="HY견고딕" pitchFamily="18" charset="-127"/>
              </a:rPr>
              <a:t> 』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내용 개체 틀 1"/>
          <p:cNvSpPr txBox="1">
            <a:spLocks/>
          </p:cNvSpPr>
          <p:nvPr/>
        </p:nvSpPr>
        <p:spPr>
          <a:xfrm>
            <a:off x="457200" y="1628800"/>
            <a:ext cx="8291264" cy="3780420"/>
          </a:xfrm>
          <a:prstGeom prst="rect">
            <a:avLst/>
          </a:prstGeom>
        </p:spPr>
        <p:txBody>
          <a:bodyPr/>
          <a:lstStyle/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Y견고딕" pitchFamily="18" charset="-127"/>
              <a:ea typeface="HY견고딕" pitchFamily="18" charset="-127"/>
            </a:endParaRPr>
          </a:p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lang="ko-KR" alt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再 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수요조사 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제안서 형식</a:t>
            </a:r>
            <a:r>
              <a:rPr lang="en-US" altLang="ko-K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)</a:t>
            </a:r>
          </a:p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 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맑은 고딕" pitchFamily="50" charset="-127"/>
                <a:ea typeface="맑은 고딕" pitchFamily="50" charset="-127"/>
              </a:rPr>
              <a:t>제안서 형식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맑은 고딕" pitchFamily="50" charset="-127"/>
                <a:ea typeface="맑은 고딕" pitchFamily="50" charset="-127"/>
              </a:rPr>
              <a:t>공문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발송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방문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e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메일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marL="109728" lvl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선박제조사 임원 모임 홍보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부서장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marL="109728" lvl="0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 marL="109728" lvl="0">
              <a:spcBef>
                <a:spcPct val="20000"/>
              </a:spcBef>
              <a:defRPr/>
            </a:pPr>
            <a:endParaRPr kumimoji="0" lang="en-US" altLang="ko-K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800" b="0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기 업 체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6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개소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50%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),</a:t>
            </a:r>
          </a:p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2800" dirty="0" smtClean="0">
                <a:latin typeface="나눔고딕 ExtraBold" pitchFamily="50" charset="-127"/>
                <a:ea typeface="나눔고딕 ExtraBold" pitchFamily="50" charset="-127"/>
              </a:rPr>
              <a:t> 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전통시장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3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개소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kumimoji="0" lang="en-US" altLang="ko-KR" sz="2800" b="0" i="0" u="none" strike="noStrike" kern="1200" cap="none" spc="-30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100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%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) </a:t>
            </a:r>
            <a:r>
              <a:rPr kumimoji="0" lang="ko-KR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신청</a:t>
            </a: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Picture 2" descr="C:\Documents and Settings\user\Local Settings\Temporary Internet Files\Content.IE5\ALEVAHK3\MP90044217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19317" y1="2650" x2="18492" y2="32509"/>
                        <a14:backgroundMark x1="46290" y1="2650" x2="45465" y2="35512"/>
                        <a14:backgroundMark x1="79152" y1="3887" x2="79152" y2="22792"/>
                        <a14:backgroundMark x1="78681" y1="22792" x2="78681" y2="27739"/>
                        <a14:backgroundMark x1="37338" y1="78799" x2="36867" y2="97703"/>
                        <a14:backgroundMark x1="74676" y1="70848" x2="73852" y2="989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974" t="24569" r="6938" b="21956"/>
          <a:stretch>
            <a:fillRect/>
          </a:stretch>
        </p:blipFill>
        <p:spPr bwMode="auto">
          <a:xfrm>
            <a:off x="5568260" y="4599131"/>
            <a:ext cx="3350715" cy="18902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0" y="927894"/>
            <a:ext cx="2276746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  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극복 방안 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3709349" cy="430887"/>
          </a:xfrm>
        </p:spPr>
        <p:txBody>
          <a:bodyPr/>
          <a:lstStyle/>
          <a:p>
            <a:r>
              <a:rPr lang="en-US" altLang="ko-KR" spc="300" dirty="0" smtClean="0">
                <a:latin typeface="나눔고딕 ExtraBold" charset="-127"/>
                <a:ea typeface="나눔고딕 ExtraBold" charset="-127"/>
              </a:rPr>
              <a:t>『</a:t>
            </a:r>
            <a:r>
              <a:rPr lang="ko-KR" altLang="en-US" spc="300" dirty="0" smtClean="0">
                <a:effectLst/>
                <a:latin typeface="HY견고딕" pitchFamily="18" charset="-127"/>
                <a:ea typeface="HY견고딕" pitchFamily="18" charset="-127"/>
              </a:rPr>
              <a:t>찾아가는</a:t>
            </a:r>
            <a:r>
              <a:rPr lang="ko-KR" altLang="en-US" spc="300" dirty="0" smtClean="0">
                <a:latin typeface="나눔고딕 ExtraBold" charset="-127"/>
                <a:ea typeface="나눔고딕 ExtraBold" charset="-127"/>
              </a:rPr>
              <a:t> 건강교실</a:t>
            </a:r>
            <a:r>
              <a:rPr lang="en-US" altLang="ko-KR" spc="300" dirty="0" smtClean="0">
                <a:latin typeface="나눔고딕 ExtraBold" charset="-127"/>
                <a:ea typeface="나눔고딕 ExtraBold" charset="-127"/>
              </a:rPr>
              <a:t> 』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98783" y="1538790"/>
            <a:ext cx="8168672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방법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점심시간  이용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직원식당 앞  부스 운영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내용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현수막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노트북 활용 대상자 조회 및 상담</a:t>
            </a:r>
            <a:endParaRPr lang="en-US" altLang="ko-K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폐기능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체성분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음주체질 검사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혈압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·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당뇨 측정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우울증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스트레스 간이검사 등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홍보물 배부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인력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</a:t>
            </a: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담당자</a:t>
            </a: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8</a:t>
            </a: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예산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각사업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홍보물 활용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현수막 제작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132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천원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endParaRPr lang="en-US" altLang="ko-KR" sz="28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800" dirty="0" smtClean="0">
                <a:latin typeface="나눔고딕 ExtraBold" charset="-127"/>
                <a:ea typeface="나눔고딕 ExtraBold" charset="-127"/>
              </a:rPr>
              <a:t>실적 </a:t>
            </a:r>
            <a:r>
              <a:rPr lang="en-US" altLang="ko-KR" sz="2800" dirty="0" smtClean="0">
                <a:latin typeface="나눔고딕 ExtraBold" charset="-127"/>
                <a:ea typeface="나눔고딕 ExtraBold" charset="-127"/>
              </a:rPr>
              <a:t>: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한진중공업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외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767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명 홍보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318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명 상담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0" y="927894"/>
            <a:ext cx="236675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  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기 업 체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701882" cy="430887"/>
          </a:xfrm>
        </p:spPr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기업체  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』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737447"/>
            <a:ext cx="83697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한진중공업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300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98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8" name="그림 7" descr="포맷변환_P1012465.png"/>
          <p:cNvPicPr>
            <a:picLocks noChangeAspect="1"/>
          </p:cNvPicPr>
          <p:nvPr/>
        </p:nvPicPr>
        <p:blipFill>
          <a:blip r:embed="rId3" cstate="print"/>
          <a:srcRect l="5622"/>
          <a:stretch>
            <a:fillRect/>
          </a:stretch>
        </p:blipFill>
        <p:spPr>
          <a:xfrm>
            <a:off x="341530" y="1268760"/>
            <a:ext cx="4160063" cy="4140460"/>
          </a:xfrm>
          <a:prstGeom prst="rect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9" name="그림 8" descr="한진중공업1.png"/>
          <p:cNvPicPr>
            <a:picLocks noChangeAspect="1"/>
          </p:cNvPicPr>
          <p:nvPr/>
        </p:nvPicPr>
        <p:blipFill>
          <a:blip r:embed="rId4" cstate="print"/>
          <a:srcRect r="11652"/>
          <a:stretch>
            <a:fillRect/>
          </a:stretch>
        </p:blipFill>
        <p:spPr>
          <a:xfrm>
            <a:off x="4777057" y="1301497"/>
            <a:ext cx="4091479" cy="4107723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2563586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3" y="1439528"/>
            <a:ext cx="4041775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58" y="1372208"/>
            <a:ext cx="4126897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589013" y="5475837"/>
            <a:ext cx="7965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건향물류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. 82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60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13" y="1372208"/>
            <a:ext cx="3802968" cy="37669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59" y="1372208"/>
            <a:ext cx="3901872" cy="3766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603387" cy="430887"/>
          </a:xfrm>
        </p:spPr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기업체  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』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1051978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98783" y="5475837"/>
            <a:ext cx="82586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선보유니텍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150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43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55"/>
          <a:stretch/>
        </p:blipFill>
        <p:spPr bwMode="auto">
          <a:xfrm>
            <a:off x="498783" y="1242838"/>
            <a:ext cx="3848192" cy="3716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557"/>
          <a:stretch/>
        </p:blipFill>
        <p:spPr bwMode="auto">
          <a:xfrm>
            <a:off x="4502679" y="1242838"/>
            <a:ext cx="4051952" cy="3716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468372" cy="430887"/>
          </a:xfrm>
        </p:spPr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기업체  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』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3586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498783" y="5475837"/>
            <a:ext cx="82586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세계식품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95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49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468372" cy="430887"/>
          </a:xfrm>
        </p:spPr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기업체  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』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9" name="그림 8" descr="암상담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242838"/>
            <a:ext cx="3960441" cy="38088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 descr="전체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8783" y="1242838"/>
            <a:ext cx="3870430" cy="38088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563586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3" y="1439528"/>
            <a:ext cx="4041775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29" y="1440832"/>
            <a:ext cx="4041775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558" y="1372208"/>
            <a:ext cx="4126897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13" y="1372209"/>
            <a:ext cx="3822701" cy="38119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58" y="1372209"/>
            <a:ext cx="4014073" cy="38119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/>
          <p:cNvSpPr/>
          <p:nvPr/>
        </p:nvSpPr>
        <p:spPr>
          <a:xfrm>
            <a:off x="589013" y="5475837"/>
            <a:ext cx="7965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한신전자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85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30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558382" cy="430887"/>
          </a:xfrm>
        </p:spPr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기업체  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찾아가는 건강교실</a:t>
            </a:r>
            <a:r>
              <a:rPr lang="en-US" altLang="ko-KR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』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87995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3709349" cy="430887"/>
          </a:xfrm>
        </p:spPr>
        <p:txBody>
          <a:bodyPr/>
          <a:lstStyle/>
          <a:p>
            <a:r>
              <a:rPr lang="en-US" altLang="ko-KR" spc="300" dirty="0" smtClean="0">
                <a:latin typeface="나눔고딕 ExtraBold" charset="-127"/>
                <a:ea typeface="나눔고딕 ExtraBold" charset="-127"/>
              </a:rPr>
              <a:t>『</a:t>
            </a:r>
            <a:r>
              <a:rPr lang="ko-KR" altLang="en-US" spc="300" dirty="0" smtClean="0">
                <a:effectLst/>
                <a:latin typeface="HY견고딕" pitchFamily="18" charset="-127"/>
                <a:ea typeface="HY견고딕" pitchFamily="18" charset="-127"/>
              </a:rPr>
              <a:t>찾아가는</a:t>
            </a:r>
            <a:r>
              <a:rPr lang="ko-KR" altLang="en-US" spc="300" dirty="0" smtClean="0">
                <a:latin typeface="나눔고딕 ExtraBold" charset="-127"/>
                <a:ea typeface="나눔고딕 ExtraBold" charset="-127"/>
              </a:rPr>
              <a:t> 건강교실</a:t>
            </a:r>
            <a:r>
              <a:rPr lang="en-US" altLang="ko-KR" spc="300" dirty="0" smtClean="0">
                <a:latin typeface="나눔고딕 ExtraBold" charset="-127"/>
                <a:ea typeface="나눔고딕 ExtraBold" charset="-127"/>
              </a:rPr>
              <a:t> 』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31293" y="1718810"/>
            <a:ext cx="796588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방 법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한가한 시간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상인회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사무실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·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빈점포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시장 캠페인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방문 홍보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건강체험 부스 운영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solidFill>
                  <a:srgbClr val="C00000"/>
                </a:solidFill>
                <a:latin typeface="나눔고딕 ExtraBold" charset="-127"/>
                <a:ea typeface="나눔고딕 ExtraBold" charset="-127"/>
              </a:rPr>
              <a:t>간호대학 실습생</a:t>
            </a:r>
            <a:r>
              <a:rPr lang="en-US" altLang="ko-KR" sz="2400" dirty="0" smtClean="0">
                <a:solidFill>
                  <a:srgbClr val="C00000"/>
                </a:solidFill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400" dirty="0" smtClean="0">
                <a:solidFill>
                  <a:srgbClr val="C00000"/>
                </a:solidFill>
                <a:latin typeface="나눔고딕 ExtraBold" charset="-127"/>
                <a:ea typeface="나눔고딕 ExtraBold" charset="-127"/>
              </a:rPr>
              <a:t>참여</a:t>
            </a:r>
            <a:endParaRPr lang="en-US" altLang="ko-KR" sz="2400" dirty="0" smtClean="0">
              <a:solidFill>
                <a:srgbClr val="C00000"/>
              </a:solidFill>
              <a:latin typeface="나눔고딕 ExtraBold" charset="-127"/>
              <a:ea typeface="나눔고딕 ExtraBold" charset="-127"/>
            </a:endParaRPr>
          </a:p>
          <a:p>
            <a:pPr>
              <a:buFont typeface="Wingdings" pitchFamily="2" charset="2"/>
              <a:buChar char="Ø"/>
            </a:pP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내 용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현수막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노트북 활용 대상자 조회 및 상담</a:t>
            </a:r>
            <a:endParaRPr lang="en-US" altLang="ko-K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폐기능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체성분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음주체질 검사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홍보물 전시 및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배부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혈압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당뇨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측정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</a:rPr>
              <a:t>치매검사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인 </a:t>
            </a:r>
            <a:r>
              <a:rPr lang="ko-KR" altLang="en-US" sz="2800" spc="-3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력</a:t>
            </a:r>
            <a:r>
              <a:rPr lang="ko-KR" altLang="en-US" sz="28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  <a:r>
              <a:rPr lang="en-US" altLang="ko-KR" sz="2800" spc="-3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 </a:t>
            </a:r>
            <a:r>
              <a:rPr lang="ko-KR" altLang="en-US" sz="2400" spc="-300" dirty="0" err="1" smtClean="0">
                <a:latin typeface="맑은 고딕" pitchFamily="50" charset="-127"/>
                <a:ea typeface="맑은 고딕" pitchFamily="50" charset="-127"/>
              </a:rPr>
              <a:t>부서장등</a:t>
            </a:r>
            <a:r>
              <a:rPr lang="en-US" altLang="ko-KR" sz="2400" spc="-30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2400" spc="-3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2400" spc="-300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400" spc="-300" dirty="0" smtClean="0">
                <a:latin typeface="맑은 고딕" pitchFamily="50" charset="-127"/>
                <a:ea typeface="맑은 고딕" pitchFamily="50" charset="-127"/>
              </a:rPr>
              <a:t>사업담당자</a:t>
            </a:r>
            <a:r>
              <a:rPr lang="en-US" altLang="ko-KR" sz="2400" spc="-300" dirty="0" smtClean="0">
                <a:latin typeface="맑은 고딕" pitchFamily="50" charset="-127"/>
                <a:ea typeface="맑은 고딕" pitchFamily="50" charset="-127"/>
              </a:rPr>
              <a:t> 8</a:t>
            </a:r>
            <a:r>
              <a:rPr lang="ko-KR" altLang="en-US" sz="2400" spc="-3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2400" spc="-300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400" spc="-300" dirty="0" smtClean="0">
                <a:latin typeface="맑은 고딕" pitchFamily="50" charset="-127"/>
                <a:ea typeface="맑은 고딕" pitchFamily="50" charset="-127"/>
              </a:rPr>
              <a:t>간호학과  학생 </a:t>
            </a:r>
            <a:r>
              <a:rPr lang="en-US" altLang="ko-KR" sz="2400" spc="-300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2400" spc="-300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2400" spc="-3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0" y="927894"/>
            <a:ext cx="236675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  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나눔고딕 ExtraBold" charset="-127"/>
                <a:ea typeface="나눔고딕 ExtraBold" charset="-127"/>
                <a:cs typeface="+mj-cs"/>
              </a:rPr>
              <a:t>전통 시장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631294" y="5873794"/>
            <a:ext cx="7965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800" dirty="0" smtClean="0">
                <a:latin typeface="나눔고딕 ExtraBold" charset="-127"/>
                <a:ea typeface="나눔고딕 ExtraBold" charset="-127"/>
              </a:rPr>
              <a:t>실적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남항시장 외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개소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. 780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명 홍보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321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명 상담 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405326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전통시장 </a:t>
            </a:r>
            <a:r>
              <a:rPr lang="en-US" altLang="ko-KR" b="1" dirty="0" smtClean="0">
                <a:effectLst/>
                <a:latin typeface="바탕"/>
                <a:ea typeface="바탕"/>
              </a:rPr>
              <a:t>『</a:t>
            </a:r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찾아가는 건강교실 </a:t>
            </a:r>
            <a:r>
              <a:rPr lang="en-US" altLang="ko-KR" b="1" dirty="0" smtClean="0">
                <a:effectLst/>
                <a:latin typeface="바탕"/>
                <a:ea typeface="바탕"/>
              </a:rPr>
              <a:t>』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274205"/>
            <a:ext cx="83551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남항시장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. 450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169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r>
              <a:rPr lang="en-US" altLang="ko-KR" sz="2800" dirty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간호대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실습생 방문 홍보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83" y="1204218"/>
            <a:ext cx="3785492" cy="3664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 descr="학생.png"/>
          <p:cNvPicPr>
            <a:picLocks noChangeAspect="1"/>
          </p:cNvPicPr>
          <p:nvPr/>
        </p:nvPicPr>
        <p:blipFill>
          <a:blip r:embed="rId4" cstate="print"/>
          <a:srcRect l="4172" t="2466" r="20470"/>
          <a:stretch>
            <a:fillRect/>
          </a:stretch>
        </p:blipFill>
        <p:spPr>
          <a:xfrm>
            <a:off x="4391980" y="1204218"/>
            <a:ext cx="4273149" cy="3664942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234461389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288307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전통시장 </a:t>
            </a:r>
            <a:r>
              <a:rPr lang="en-US" altLang="ko-KR" b="1" dirty="0" smtClean="0">
                <a:effectLst/>
                <a:latin typeface="바탕"/>
                <a:ea typeface="바탕"/>
              </a:rPr>
              <a:t>『</a:t>
            </a:r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찾아가는 건강교실</a:t>
            </a:r>
            <a:r>
              <a:rPr lang="en-US" altLang="ko-KR" b="1" dirty="0" smtClean="0">
                <a:effectLst/>
                <a:latin typeface="바탕"/>
                <a:ea typeface="바탕"/>
              </a:rPr>
              <a:t>』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475837"/>
            <a:ext cx="8055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봉래시장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250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85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r>
              <a:rPr lang="en-US" altLang="ko-KR" sz="2800" dirty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간호대학 실습생 방문 홍보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25"/>
          <a:stretch/>
        </p:blipFill>
        <p:spPr>
          <a:xfrm>
            <a:off x="341530" y="1242839"/>
            <a:ext cx="4027924" cy="3626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66" r="12084"/>
          <a:stretch/>
        </p:blipFill>
        <p:spPr>
          <a:xfrm>
            <a:off x="4729108" y="1242839"/>
            <a:ext cx="4038209" cy="36263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755385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5243347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전통시장 </a:t>
            </a:r>
            <a:r>
              <a:rPr lang="en-US" altLang="ko-KR" b="1" dirty="0" smtClean="0">
                <a:effectLst/>
                <a:latin typeface="바탕"/>
                <a:ea typeface="바탕"/>
              </a:rPr>
              <a:t>『</a:t>
            </a:r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찾아가는 건강교실</a:t>
            </a:r>
            <a:r>
              <a:rPr lang="en-US" altLang="ko-KR" b="1" dirty="0" smtClean="0">
                <a:effectLst/>
                <a:latin typeface="바탕"/>
                <a:ea typeface="바탕"/>
              </a:rPr>
              <a:t>』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475837"/>
            <a:ext cx="8055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청학시장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. 80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홍보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,  67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명 대상자 조회 및 상담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r>
              <a:rPr lang="en-US" altLang="ko-KR" sz="2800" dirty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간호대학 실습생 방문 홍보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8" name="그림 7" descr="전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8783" y="1242839"/>
            <a:ext cx="4028212" cy="3626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 descr="암상담.jpg"/>
          <p:cNvPicPr>
            <a:picLocks noChangeAspect="1"/>
          </p:cNvPicPr>
          <p:nvPr/>
        </p:nvPicPr>
        <p:blipFill>
          <a:blip r:embed="rId4" cstate="print"/>
          <a:srcRect r="5170"/>
          <a:stretch>
            <a:fillRect/>
          </a:stretch>
        </p:blipFill>
        <p:spPr>
          <a:xfrm>
            <a:off x="4707015" y="1242839"/>
            <a:ext cx="4005445" cy="36263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755385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31294" y="1718810"/>
            <a:ext cx="75608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방 법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출근시간 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회사 정문 앞  홍보 캠페인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내 용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 </a:t>
            </a: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현수막 게시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홍보물 배부</a:t>
            </a:r>
            <a:endParaRPr lang="en-US" altLang="ko-KR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작업장 방문 홍보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인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력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사업담당자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5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문제점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작업 환경 열악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자체 식당 없어 건강교실 불가능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향후 건강교실 운영 방안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모색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498783" y="169102"/>
            <a:ext cx="3709349" cy="430887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『</a:t>
            </a:r>
            <a:r>
              <a:rPr kumimoji="0" lang="ko-KR" altLang="en-US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찾아가는</a:t>
            </a:r>
            <a:r>
              <a:rPr kumimoji="0" lang="ko-KR" altLang="en-US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건강교실</a:t>
            </a:r>
            <a:r>
              <a:rPr kumimoji="0" lang="en-US" altLang="ko-KR" sz="2800" b="0" i="0" u="none" strike="noStrike" kern="1200" cap="none" spc="30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』</a:t>
            </a:r>
            <a:endParaRPr kumimoji="0" lang="ko-KR" altLang="en-US" sz="2800" b="0" i="0" u="none" strike="noStrike" kern="1200" cap="none" spc="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-1" y="927894"/>
            <a:ext cx="3356865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 rtlCol="0" anchor="b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charset="-127"/>
                <a:ea typeface="나눔고딕 ExtraBold" charset="-127"/>
                <a:cs typeface="+mj-cs"/>
              </a:rPr>
              <a:t> </a:t>
            </a:r>
            <a:r>
              <a:rPr lang="en-US" altLang="ko-KR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+mj-cs"/>
              </a:rPr>
              <a:t>   </a:t>
            </a:r>
            <a:r>
              <a:rPr lang="ko-KR" altLang="en-US" sz="28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  <a:cs typeface="+mj-cs"/>
              </a:rPr>
              <a:t>수리 조선소 거리</a:t>
            </a:r>
            <a:endParaRPr kumimoji="0" lang="ko-KR" altLang="en-US" sz="2800" b="0" i="0" u="none" strike="noStrike" kern="1200" cap="none" spc="30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나눔고딕 ExtraBold" charset="-127"/>
              <a:ea typeface="나눔고딕 ExtraBold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4700005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수리조선소 거리  새벽 캠페인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475837"/>
            <a:ext cx="8055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선진조선외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3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개소  현장 홍보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7" name="그림 6" descr="11.0908.png"/>
          <p:cNvPicPr>
            <a:picLocks noChangeAspect="1"/>
          </p:cNvPicPr>
          <p:nvPr/>
        </p:nvPicPr>
        <p:blipFill>
          <a:blip r:embed="rId3" cstate="print"/>
          <a:srcRect l="5455" t="8749" r="15056" b="4063"/>
          <a:stretch>
            <a:fillRect/>
          </a:stretch>
        </p:blipFill>
        <p:spPr>
          <a:xfrm>
            <a:off x="4707014" y="1242840"/>
            <a:ext cx="4004462" cy="36638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 descr="11.09.png"/>
          <p:cNvPicPr>
            <a:picLocks noChangeAspect="1"/>
          </p:cNvPicPr>
          <p:nvPr/>
        </p:nvPicPr>
        <p:blipFill>
          <a:blip r:embed="rId4" cstate="print"/>
          <a:srcRect r="7527"/>
          <a:stretch>
            <a:fillRect/>
          </a:stretch>
        </p:blipFill>
        <p:spPr>
          <a:xfrm>
            <a:off x="315035" y="1242839"/>
            <a:ext cx="4212694" cy="36638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755385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4582986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수리조선소 거리  새벽캠페인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475837"/>
            <a:ext cx="8055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작업장  방문 홍보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8" name="그림 7" descr="11.09.03.jpg"/>
          <p:cNvPicPr>
            <a:picLocks noChangeAspect="1"/>
          </p:cNvPicPr>
          <p:nvPr/>
        </p:nvPicPr>
        <p:blipFill>
          <a:blip r:embed="rId3" cstate="print"/>
          <a:srcRect l="10626" t="8749" r="4719" b="2094"/>
          <a:stretch>
            <a:fillRect/>
          </a:stretch>
        </p:blipFill>
        <p:spPr>
          <a:xfrm>
            <a:off x="341530" y="1206668"/>
            <a:ext cx="4034918" cy="37549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 descr="11.09.07.png"/>
          <p:cNvPicPr>
            <a:picLocks noChangeAspect="1"/>
          </p:cNvPicPr>
          <p:nvPr/>
        </p:nvPicPr>
        <p:blipFill>
          <a:blip r:embed="rId4" cstate="print"/>
          <a:srcRect l="5455" t="2466" r="12594" b="9969"/>
          <a:stretch>
            <a:fillRect/>
          </a:stretch>
        </p:blipFill>
        <p:spPr>
          <a:xfrm>
            <a:off x="4533701" y="1206669"/>
            <a:ext cx="4322932" cy="37549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755385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4582986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수리조선소 거리  새벽캠페인</a:t>
            </a:r>
            <a:endParaRPr lang="ko-KR" altLang="en-US" b="1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98783" y="5475837"/>
            <a:ext cx="8055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근로자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200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여명 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암검진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홍보</a:t>
            </a:r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6" name="그림 5" descr="11.09.06.png"/>
          <p:cNvPicPr>
            <a:picLocks noChangeAspect="1"/>
          </p:cNvPicPr>
          <p:nvPr/>
        </p:nvPicPr>
        <p:blipFill>
          <a:blip r:embed="rId3" cstate="print"/>
          <a:srcRect l="3735" t="8749" b="9969"/>
          <a:stretch>
            <a:fillRect/>
          </a:stretch>
        </p:blipFill>
        <p:spPr>
          <a:xfrm>
            <a:off x="258226" y="1206669"/>
            <a:ext cx="4118222" cy="37549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 descr="11.09.05.png"/>
          <p:cNvPicPr>
            <a:picLocks noChangeAspect="1"/>
          </p:cNvPicPr>
          <p:nvPr/>
        </p:nvPicPr>
        <p:blipFill>
          <a:blip r:embed="rId4" cstate="print"/>
          <a:srcRect l="8165" t="6032" r="16532"/>
          <a:stretch>
            <a:fillRect/>
          </a:stretch>
        </p:blipFill>
        <p:spPr>
          <a:xfrm>
            <a:off x="4617005" y="1206669"/>
            <a:ext cx="4165141" cy="37549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755385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27662" cy="430887"/>
          </a:xfrm>
        </p:spPr>
        <p:txBody>
          <a:bodyPr/>
          <a:lstStyle/>
          <a:p>
            <a:r>
              <a:rPr lang="ko-KR" altLang="en-US" b="1" dirty="0" smtClean="0">
                <a:effectLst/>
                <a:latin typeface="HY견고딕" pitchFamily="18" charset="-127"/>
                <a:ea typeface="HY견고딕" pitchFamily="18" charset="-127"/>
              </a:rPr>
              <a:t>사업 내용</a:t>
            </a:r>
            <a:endParaRPr lang="ko-KR" altLang="en-US" b="1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868234" y="2618910"/>
            <a:ext cx="8262410" cy="135015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alpha val="99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644345" y="3225224"/>
            <a:ext cx="8486299" cy="492443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 </a:t>
            </a:r>
            <a:r>
              <a:rPr kumimoji="0" lang="en-US" altLang="ko-KR" sz="3200" b="1" i="0" u="none" strike="noStrike" kern="1200" cap="none" spc="0" normalizeH="0" baseline="0" noProof="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Ⅲ~Ⅴ</a:t>
            </a:r>
            <a:r>
              <a:rPr kumimoji="0" lang="en-US" altLang="ko-KR" sz="32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. </a:t>
            </a:r>
            <a:r>
              <a:rPr kumimoji="0" lang="ko-KR" altLang="en-US" sz="32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지역사회 자원활용</a:t>
            </a:r>
            <a:r>
              <a:rPr kumimoji="0" lang="en-US" altLang="ko-KR" sz="32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맑은 고딕"/>
                <a:ea typeface="맑은 고딕"/>
                <a:cs typeface="+mj-cs"/>
              </a:rPr>
              <a:t>, </a:t>
            </a:r>
            <a:r>
              <a:rPr lang="ko-KR" altLang="en-US" sz="32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  <a:cs typeface="+mj-cs"/>
              </a:rPr>
              <a:t>타기관</a:t>
            </a:r>
            <a:r>
              <a:rPr lang="ko-KR" altLang="en-US" sz="3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/>
                <a:ea typeface="맑은 고딕"/>
                <a:cs typeface="+mj-cs"/>
              </a:rPr>
              <a:t> 연계 홍보</a:t>
            </a:r>
            <a:r>
              <a:rPr kumimoji="0" lang="ko-KR" altLang="en-US" sz="3200" b="1" i="0" u="none" strike="noStrike" kern="1200" cap="none" spc="0" normalizeH="0" baseline="0" noProof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effectLst/>
                <a:uLnTx/>
                <a:uFillTx/>
                <a:latin typeface="HY견고딕" panose="02030600000101010101" pitchFamily="18" charset="-127"/>
                <a:ea typeface="HY견고딕" panose="02030600000101010101" pitchFamily="18" charset="-127"/>
                <a:cs typeface="+mj-cs"/>
              </a:rPr>
              <a:t> </a:t>
            </a:r>
            <a:endParaRPr kumimoji="0" lang="ko-KR" altLang="en-US" sz="3200" b="1" i="0" u="none" strike="noStrike" kern="1200" cap="none" spc="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3233257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지역 사회 자원 활용</a:t>
            </a:r>
            <a:endParaRPr lang="ko-KR" altLang="en-US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423886" y="1628799"/>
            <a:ext cx="8247362" cy="4179433"/>
            <a:chOff x="376882" y="3610927"/>
            <a:chExt cx="8247362" cy="2698394"/>
          </a:xfrm>
        </p:grpSpPr>
        <p:grpSp>
          <p:nvGrpSpPr>
            <p:cNvPr id="4" name="그룹 4"/>
            <p:cNvGrpSpPr/>
            <p:nvPr/>
          </p:nvGrpSpPr>
          <p:grpSpPr>
            <a:xfrm>
              <a:off x="376882" y="3610927"/>
              <a:ext cx="2681122" cy="2698394"/>
              <a:chOff x="376882" y="3610927"/>
              <a:chExt cx="2681122" cy="2698394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376882" y="3957301"/>
                <a:ext cx="2681122" cy="2352020"/>
              </a:xfrm>
              <a:prstGeom prst="roundRect">
                <a:avLst>
                  <a:gd name="adj" fmla="val 585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  <a:tileRect/>
              </a:gradFill>
              <a:ln w="28575" cap="flat" cmpd="sng" algn="ctr">
                <a:solidFill>
                  <a:srgbClr val="7EC22C"/>
                </a:solidFill>
                <a:prstDash val="solid"/>
              </a:ln>
              <a:effectLst>
                <a:outerShdw blurRad="38100" dir="5400000" algn="t" rotWithShape="0">
                  <a:prstClr val="black">
                    <a:alpha val="25000"/>
                  </a:prstClr>
                </a:outerShdw>
                <a:reflection blurRad="6350" stA="25000" endPos="10000" dir="5400000" sy="-100000" algn="bl" rotWithShape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grpSp>
            <p:nvGrpSpPr>
              <p:cNvPr id="20" name="그룹 19"/>
              <p:cNvGrpSpPr/>
              <p:nvPr/>
            </p:nvGrpSpPr>
            <p:grpSpPr>
              <a:xfrm>
                <a:off x="519247" y="3610927"/>
                <a:ext cx="2396390" cy="692749"/>
                <a:chOff x="519247" y="1430678"/>
                <a:chExt cx="2396390" cy="692749"/>
              </a:xfrm>
            </p:grpSpPr>
            <p:sp>
              <p:nvSpPr>
                <p:cNvPr id="22" name="오각형 21"/>
                <p:cNvSpPr/>
                <p:nvPr/>
              </p:nvSpPr>
              <p:spPr>
                <a:xfrm rot="5400000">
                  <a:off x="1371068" y="578858"/>
                  <a:ext cx="692748" cy="2396389"/>
                </a:xfrm>
                <a:prstGeom prst="homePlate">
                  <a:avLst>
                    <a:gd name="adj" fmla="val 20669"/>
                  </a:avLst>
                </a:prstGeom>
                <a:gradFill flip="none" rotWithShape="1">
                  <a:gsLst>
                    <a:gs pos="0">
                      <a:srgbClr val="7EC22C"/>
                    </a:gs>
                    <a:gs pos="100000">
                      <a:srgbClr val="4C8E16"/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25400" dir="5400000" algn="t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23" name="직사각형 1"/>
                <p:cNvSpPr/>
                <p:nvPr/>
              </p:nvSpPr>
              <p:spPr>
                <a:xfrm>
                  <a:off x="519248" y="1430678"/>
                  <a:ext cx="2396389" cy="692748"/>
                </a:xfrm>
                <a:custGeom>
                  <a:avLst/>
                  <a:gdLst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12280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88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8073" h="1438117">
                      <a:moveTo>
                        <a:pt x="0" y="0"/>
                      </a:moveTo>
                      <a:lnTo>
                        <a:pt x="1228073" y="0"/>
                      </a:lnTo>
                      <a:lnTo>
                        <a:pt x="8873" y="1438117"/>
                      </a:lnTo>
                      <a:lnTo>
                        <a:pt x="0" y="1438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55000"/>
                      </a:sysClr>
                    </a:gs>
                    <a:gs pos="54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913377" y="1536784"/>
                  <a:ext cx="1608133" cy="258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통장</a:t>
                  </a:r>
                  <a:r>
                    <a:rPr kumimoji="0" lang="en-US" altLang="ko-KR" sz="20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, </a:t>
                  </a:r>
                  <a:r>
                    <a:rPr kumimoji="0" lang="ko-KR" altLang="en-US" sz="2000" b="0" i="0" u="none" strike="noStrike" kern="0" cap="none" spc="0" normalizeH="0" baseline="0" noProof="0" dirty="0" err="1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상인회</a:t>
                  </a:r>
                  <a:r>
                    <a:rPr kumimoji="0" lang="ko-KR" altLang="en-US" sz="20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 </a:t>
                  </a:r>
                  <a:endParaRPr kumimoji="0" lang="en-US" altLang="ko-KR" sz="2000" b="1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uLnTx/>
                    <a:uFillTx/>
                    <a:latin typeface="나눔고딕 ExtraBold" panose="020B0600000101010101" charset="-127"/>
                    <a:ea typeface="나눔고딕 ExtraBold" panose="020B0600000101010101" charset="-127"/>
                  </a:endParaRP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492548" y="4486474"/>
                <a:ext cx="2565456" cy="1559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각 동 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통장협의회 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-</a:t>
                </a: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통장회의時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홍보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11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 </a:t>
                </a: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-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통장 </a:t>
                </a: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암예방교실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전통 시장 </a:t>
                </a: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상인회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r>
                  <a:rPr lang="ko-KR" altLang="en-US" kern="0" noProof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암검진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홍보 방송협조</a:t>
                </a:r>
                <a:endParaRPr lang="en-US" altLang="ko-KR" kern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b="0" i="0" u="none" strike="noStrike" kern="0" cap="none" spc="0" normalizeH="0" baseline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11</a:t>
                </a:r>
                <a:r>
                  <a:rPr kumimoji="0" lang="ko-KR" altLang="en-US" b="0" i="0" u="none" strike="noStrike" kern="0" cap="none" spc="0" normalizeH="0" baseline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월  </a:t>
                </a:r>
                <a:r>
                  <a:rPr kumimoji="0" lang="en-US" altLang="ko-KR" b="0" i="0" u="none" strike="noStrike" kern="0" cap="none" spc="0" normalizeH="0" baseline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r>
                  <a:rPr kumimoji="0" lang="ko-KR" altLang="en-US" b="0" i="0" u="none" strike="noStrike" kern="0" cap="none" spc="0" normalizeH="0" baseline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실시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5" name="그룹 5"/>
            <p:cNvGrpSpPr/>
            <p:nvPr/>
          </p:nvGrpSpPr>
          <p:grpSpPr>
            <a:xfrm>
              <a:off x="3160002" y="3610927"/>
              <a:ext cx="2681122" cy="2698394"/>
              <a:chOff x="3160002" y="3610927"/>
              <a:chExt cx="2681122" cy="2698394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3160002" y="3957301"/>
                <a:ext cx="2681122" cy="2352020"/>
              </a:xfrm>
              <a:prstGeom prst="roundRect">
                <a:avLst>
                  <a:gd name="adj" fmla="val 585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  <a:tileRect/>
              </a:gradFill>
              <a:ln w="28575" cap="flat" cmpd="sng" algn="ctr">
                <a:solidFill>
                  <a:srgbClr val="7EC22C"/>
                </a:solidFill>
                <a:prstDash val="solid"/>
              </a:ln>
              <a:effectLst>
                <a:outerShdw blurRad="38100" dir="5400000" algn="t" rotWithShape="0">
                  <a:prstClr val="black">
                    <a:alpha val="25000"/>
                  </a:prstClr>
                </a:outerShdw>
                <a:reflection blurRad="6350" stA="25000" endPos="10000" dir="5400000" sy="-100000" algn="bl" rotWithShape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grpSp>
            <p:nvGrpSpPr>
              <p:cNvPr id="14" name="그룹 13"/>
              <p:cNvGrpSpPr/>
              <p:nvPr/>
            </p:nvGrpSpPr>
            <p:grpSpPr>
              <a:xfrm>
                <a:off x="3302367" y="3610927"/>
                <a:ext cx="2396390" cy="692749"/>
                <a:chOff x="519247" y="1430678"/>
                <a:chExt cx="2396390" cy="692749"/>
              </a:xfrm>
            </p:grpSpPr>
            <p:sp>
              <p:nvSpPr>
                <p:cNvPr id="16" name="오각형 15"/>
                <p:cNvSpPr/>
                <p:nvPr/>
              </p:nvSpPr>
              <p:spPr>
                <a:xfrm rot="5400000">
                  <a:off x="1371068" y="578858"/>
                  <a:ext cx="692748" cy="2396389"/>
                </a:xfrm>
                <a:prstGeom prst="homePlate">
                  <a:avLst>
                    <a:gd name="adj" fmla="val 20669"/>
                  </a:avLst>
                </a:prstGeom>
                <a:gradFill flip="none" rotWithShape="1">
                  <a:gsLst>
                    <a:gs pos="0">
                      <a:srgbClr val="7EC22C"/>
                    </a:gs>
                    <a:gs pos="100000">
                      <a:srgbClr val="4C8E16"/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25400" dir="5400000" algn="t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7" name="직사각형 1"/>
                <p:cNvSpPr/>
                <p:nvPr/>
              </p:nvSpPr>
              <p:spPr>
                <a:xfrm>
                  <a:off x="519248" y="1430678"/>
                  <a:ext cx="2396389" cy="692748"/>
                </a:xfrm>
                <a:custGeom>
                  <a:avLst/>
                  <a:gdLst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12280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88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8073" h="1438117">
                      <a:moveTo>
                        <a:pt x="0" y="0"/>
                      </a:moveTo>
                      <a:lnTo>
                        <a:pt x="1228073" y="0"/>
                      </a:lnTo>
                      <a:lnTo>
                        <a:pt x="8873" y="1438117"/>
                      </a:lnTo>
                      <a:lnTo>
                        <a:pt x="0" y="1438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55000"/>
                      </a:sysClr>
                    </a:gs>
                    <a:gs pos="54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552701" y="1536784"/>
                  <a:ext cx="2329485" cy="258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0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간호대학</a:t>
                  </a:r>
                  <a:r>
                    <a:rPr kumimoji="0" lang="en-US" altLang="ko-KR" sz="20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. </a:t>
                  </a:r>
                  <a:r>
                    <a:rPr kumimoji="0" lang="ko-KR" altLang="en-US" sz="20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검진기관 </a:t>
                  </a:r>
                  <a:endParaRPr kumimoji="0" lang="en-US" altLang="ko-KR" sz="20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uLnTx/>
                    <a:uFillTx/>
                    <a:latin typeface="나눔고딕 ExtraBold" panose="020B0600000101010101" charset="-127"/>
                    <a:ea typeface="나눔고딕 ExtraBold" panose="020B0600000101010101" charset="-127"/>
                  </a:endParaRPr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3302368" y="4486474"/>
                <a:ext cx="2538756" cy="1518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>
                  <a:spcBef>
                    <a:spcPts val="500"/>
                  </a:spcBef>
                  <a:buFont typeface="Arial" pitchFamily="34" charset="0"/>
                  <a:buChar char="•"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간호대학 실습생 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전통시장 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24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 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defRPr/>
                </a:pP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buFont typeface="Arial" pitchFamily="34" charset="0"/>
                  <a:buChar char="•"/>
                  <a:defRPr/>
                </a:pPr>
                <a:r>
                  <a:rPr lang="ko-KR" altLang="en-US" b="1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관내 검진기관 </a:t>
                </a:r>
                <a:r>
                  <a:rPr kumimoji="0" lang="ko-KR" altLang="en-US" b="1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협력</a:t>
                </a:r>
                <a:endParaRPr kumimoji="0" lang="en-US" altLang="ko-KR" b="1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srgbClr val="C00000"/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defRPr/>
                </a:pPr>
                <a:r>
                  <a:rPr lang="en-US" altLang="ko-KR" b="1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</a:t>
                </a:r>
                <a:r>
                  <a:rPr kumimoji="0" lang="ko-KR" altLang="en-US" b="1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관계 유지</a:t>
                </a:r>
                <a:r>
                  <a:rPr kumimoji="0" lang="en-US" altLang="ko-KR" b="1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</a:t>
                </a:r>
                <a:r>
                  <a:rPr kumimoji="0" lang="ko-KR" altLang="en-US" b="1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0" lang="ko-KR" altLang="en-US" b="1" i="0" u="none" strike="noStrike" kern="0" cap="none" spc="0" normalizeH="0" baseline="0" noProof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검진율</a:t>
                </a:r>
                <a:r>
                  <a:rPr kumimoji="0" lang="ko-KR" altLang="en-US" b="1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향상 방안 공유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8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개소 방문 완료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</a:p>
            </p:txBody>
          </p:sp>
        </p:grpSp>
        <p:grpSp>
          <p:nvGrpSpPr>
            <p:cNvPr id="6" name="그룹 6"/>
            <p:cNvGrpSpPr/>
            <p:nvPr/>
          </p:nvGrpSpPr>
          <p:grpSpPr>
            <a:xfrm>
              <a:off x="5943122" y="3610927"/>
              <a:ext cx="2681122" cy="2698394"/>
              <a:chOff x="5943122" y="3610927"/>
              <a:chExt cx="2681122" cy="2698394"/>
            </a:xfrm>
          </p:grpSpPr>
          <p:sp>
            <p:nvSpPr>
              <p:cNvPr id="7" name="모서리가 둥근 직사각형 6"/>
              <p:cNvSpPr/>
              <p:nvPr/>
            </p:nvSpPr>
            <p:spPr>
              <a:xfrm>
                <a:off x="5943122" y="3957301"/>
                <a:ext cx="2681122" cy="2352020"/>
              </a:xfrm>
              <a:prstGeom prst="roundRect">
                <a:avLst>
                  <a:gd name="adj" fmla="val 585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  <a:tileRect/>
              </a:gradFill>
              <a:ln w="28575" cap="flat" cmpd="sng" algn="ctr">
                <a:solidFill>
                  <a:srgbClr val="7EC22C"/>
                </a:solidFill>
                <a:prstDash val="solid"/>
              </a:ln>
              <a:effectLst>
                <a:outerShdw blurRad="38100" dir="5400000" algn="t" rotWithShape="0">
                  <a:prstClr val="black">
                    <a:alpha val="25000"/>
                  </a:prstClr>
                </a:outerShdw>
                <a:reflection blurRad="6350" stA="25000" endPos="10000" dir="5400000" sy="-100000" algn="bl" rotWithShape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grpSp>
            <p:nvGrpSpPr>
              <p:cNvPr id="8" name="그룹 8"/>
              <p:cNvGrpSpPr/>
              <p:nvPr/>
            </p:nvGrpSpPr>
            <p:grpSpPr>
              <a:xfrm>
                <a:off x="5998715" y="3610927"/>
                <a:ext cx="2569934" cy="692749"/>
                <a:chOff x="432475" y="1430678"/>
                <a:chExt cx="2569934" cy="692749"/>
              </a:xfrm>
            </p:grpSpPr>
            <p:sp>
              <p:nvSpPr>
                <p:cNvPr id="10" name="오각형 9"/>
                <p:cNvSpPr/>
                <p:nvPr/>
              </p:nvSpPr>
              <p:spPr>
                <a:xfrm rot="5400000">
                  <a:off x="1370757" y="578858"/>
                  <a:ext cx="692749" cy="2396389"/>
                </a:xfrm>
                <a:prstGeom prst="homePlate">
                  <a:avLst>
                    <a:gd name="adj" fmla="val 20669"/>
                  </a:avLst>
                </a:prstGeom>
                <a:gradFill flip="none" rotWithShape="1">
                  <a:gsLst>
                    <a:gs pos="0">
                      <a:srgbClr val="7EC22C"/>
                    </a:gs>
                    <a:gs pos="100000">
                      <a:srgbClr val="4C8E16"/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25400" dir="5400000" algn="t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1" name="직사각형 1"/>
                <p:cNvSpPr/>
                <p:nvPr/>
              </p:nvSpPr>
              <p:spPr>
                <a:xfrm>
                  <a:off x="519248" y="1430678"/>
                  <a:ext cx="2396389" cy="692748"/>
                </a:xfrm>
                <a:custGeom>
                  <a:avLst/>
                  <a:gdLst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12280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88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8073" h="1438117">
                      <a:moveTo>
                        <a:pt x="0" y="0"/>
                      </a:moveTo>
                      <a:lnTo>
                        <a:pt x="1228073" y="0"/>
                      </a:lnTo>
                      <a:lnTo>
                        <a:pt x="8873" y="1438117"/>
                      </a:lnTo>
                      <a:lnTo>
                        <a:pt x="0" y="1438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55000"/>
                      </a:sysClr>
                    </a:gs>
                    <a:gs pos="54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32475" y="1536784"/>
                  <a:ext cx="2569934" cy="258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2000" kern="0" dirty="0" err="1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latin typeface="나눔고딕 ExtraBold" panose="020B0600000101010101" charset="-127"/>
                      <a:ea typeface="나눔고딕 ExtraBold" panose="020B0600000101010101" charset="-127"/>
                    </a:rPr>
                    <a:t>권역별</a:t>
                  </a:r>
                  <a:r>
                    <a:rPr lang="ko-KR" altLang="en-US" sz="2000" kern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latin typeface="나눔고딕 ExtraBold" panose="020B0600000101010101" charset="-127"/>
                      <a:ea typeface="나눔고딕 ExtraBold" panose="020B0600000101010101" charset="-127"/>
                    </a:rPr>
                    <a:t> 협력체</a:t>
                  </a:r>
                  <a:r>
                    <a:rPr lang="en-US" altLang="ko-KR" sz="2000" kern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latin typeface="나눔고딕 ExtraBold" panose="020B0600000101010101" charset="-127"/>
                      <a:ea typeface="나눔고딕 ExtraBold" panose="020B0600000101010101" charset="-127"/>
                    </a:rPr>
                    <a:t>, </a:t>
                  </a:r>
                  <a:r>
                    <a:rPr lang="ko-KR" altLang="en-US" sz="2000" kern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latin typeface="나눔고딕 ExtraBold" panose="020B0600000101010101" charset="-127"/>
                      <a:ea typeface="나눔고딕 ExtraBold" panose="020B0600000101010101" charset="-127"/>
                    </a:rPr>
                    <a:t>임원회</a:t>
                  </a:r>
                  <a:endParaRPr kumimoji="0" lang="en-US" altLang="ko-KR" sz="20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uLnTx/>
                    <a:uFillTx/>
                    <a:latin typeface="나눔고딕 ExtraBold" panose="020B0600000101010101" charset="-127"/>
                    <a:ea typeface="나눔고딕 ExtraBold" panose="020B0600000101010101" charset="-127"/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6071651" y="4532640"/>
                <a:ext cx="2396700" cy="1394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공단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 </a:t>
                </a: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지역암센터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 </a:t>
                </a: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-</a:t>
                </a:r>
                <a:r>
                  <a:rPr kumimoji="0" lang="ko-KR" altLang="en-US" b="0" i="0" u="none" strike="noStrike" kern="0" cap="none" spc="0" normalizeH="0" baseline="0" noProof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권역별보건소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–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정기적 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회의 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공동 캠페인 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4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실시</a:t>
                </a: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관내 기업체 임원협의회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- 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부서장 참석    홍보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2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2850589" cy="430887"/>
          </a:xfrm>
        </p:spPr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타 기관 연계 홍보</a:t>
            </a:r>
            <a:endParaRPr lang="ko-KR" altLang="en-US" dirty="0">
              <a:solidFill>
                <a:schemeClr val="bg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7184" y="1562625"/>
            <a:ext cx="8416430" cy="4179440"/>
            <a:chOff x="350180" y="3610924"/>
            <a:chExt cx="8416430" cy="2698398"/>
          </a:xfrm>
        </p:grpSpPr>
        <p:grpSp>
          <p:nvGrpSpPr>
            <p:cNvPr id="4" name="그룹 4"/>
            <p:cNvGrpSpPr/>
            <p:nvPr/>
          </p:nvGrpSpPr>
          <p:grpSpPr>
            <a:xfrm>
              <a:off x="350180" y="3610927"/>
              <a:ext cx="2707824" cy="2698394"/>
              <a:chOff x="350180" y="3610927"/>
              <a:chExt cx="2707824" cy="2698394"/>
            </a:xfrm>
          </p:grpSpPr>
          <p:sp>
            <p:nvSpPr>
              <p:cNvPr id="19" name="모서리가 둥근 직사각형 18"/>
              <p:cNvSpPr/>
              <p:nvPr/>
            </p:nvSpPr>
            <p:spPr>
              <a:xfrm>
                <a:off x="376882" y="3957301"/>
                <a:ext cx="2681122" cy="2352020"/>
              </a:xfrm>
              <a:prstGeom prst="roundRect">
                <a:avLst>
                  <a:gd name="adj" fmla="val 585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  <a:tileRect/>
              </a:gradFill>
              <a:ln w="28575" cap="flat" cmpd="sng" algn="ctr">
                <a:solidFill>
                  <a:srgbClr val="7EC22C"/>
                </a:solidFill>
                <a:prstDash val="solid"/>
              </a:ln>
              <a:effectLst>
                <a:outerShdw blurRad="38100" dir="5400000" algn="t" rotWithShape="0">
                  <a:prstClr val="black">
                    <a:alpha val="25000"/>
                  </a:prstClr>
                </a:outerShdw>
                <a:reflection blurRad="6350" stA="25000" endPos="10000" dir="5400000" sy="-100000" algn="bl" rotWithShape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grpSp>
            <p:nvGrpSpPr>
              <p:cNvPr id="5" name="그룹 19"/>
              <p:cNvGrpSpPr/>
              <p:nvPr/>
            </p:nvGrpSpPr>
            <p:grpSpPr>
              <a:xfrm>
                <a:off x="519247" y="3610927"/>
                <a:ext cx="2396390" cy="692749"/>
                <a:chOff x="519247" y="1430678"/>
                <a:chExt cx="2396390" cy="692749"/>
              </a:xfrm>
            </p:grpSpPr>
            <p:sp>
              <p:nvSpPr>
                <p:cNvPr id="22" name="오각형 21"/>
                <p:cNvSpPr/>
                <p:nvPr/>
              </p:nvSpPr>
              <p:spPr>
                <a:xfrm rot="5400000">
                  <a:off x="1371068" y="578858"/>
                  <a:ext cx="692748" cy="2396389"/>
                </a:xfrm>
                <a:prstGeom prst="homePlate">
                  <a:avLst>
                    <a:gd name="adj" fmla="val 20669"/>
                  </a:avLst>
                </a:prstGeom>
                <a:gradFill flip="none" rotWithShape="1">
                  <a:gsLst>
                    <a:gs pos="0">
                      <a:srgbClr val="7EC22C"/>
                    </a:gs>
                    <a:gs pos="100000">
                      <a:srgbClr val="4C8E16"/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25400" dir="5400000" algn="t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23" name="직사각형 1"/>
                <p:cNvSpPr/>
                <p:nvPr/>
              </p:nvSpPr>
              <p:spPr>
                <a:xfrm>
                  <a:off x="519248" y="1430678"/>
                  <a:ext cx="2396389" cy="692748"/>
                </a:xfrm>
                <a:custGeom>
                  <a:avLst/>
                  <a:gdLst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12280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88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8073" h="1438117">
                      <a:moveTo>
                        <a:pt x="0" y="0"/>
                      </a:moveTo>
                      <a:lnTo>
                        <a:pt x="1228073" y="0"/>
                      </a:lnTo>
                      <a:lnTo>
                        <a:pt x="8873" y="1438117"/>
                      </a:lnTo>
                      <a:lnTo>
                        <a:pt x="0" y="1438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55000"/>
                      </a:sysClr>
                    </a:gs>
                    <a:gs pos="54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1056845" y="1536784"/>
                  <a:ext cx="1321196" cy="278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2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구청 교육</a:t>
                  </a:r>
                  <a:endParaRPr kumimoji="0" lang="en-US" altLang="ko-KR" sz="22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uLnTx/>
                    <a:uFillTx/>
                    <a:latin typeface="나눔고딕 ExtraBold" panose="020B0600000101010101" charset="-127"/>
                    <a:ea typeface="나눔고딕 ExtraBold" panose="020B0600000101010101" charset="-127"/>
                  </a:endParaRP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350180" y="4486472"/>
                <a:ext cx="2565456" cy="1298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의료급여수급자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교육 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-3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실시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 450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학교급식소 </a:t>
                </a:r>
                <a:r>
                  <a:rPr kumimoji="0" lang="ko-KR" altLang="en-US" b="0" i="0" u="none" strike="noStrike" kern="0" cap="none" spc="0" normalizeH="0" baseline="0" noProof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조리원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교육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-1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실시 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72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식품위생업협회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교육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-1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120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  <p:grpSp>
          <p:nvGrpSpPr>
            <p:cNvPr id="6" name="그룹 5"/>
            <p:cNvGrpSpPr/>
            <p:nvPr/>
          </p:nvGrpSpPr>
          <p:grpSpPr>
            <a:xfrm>
              <a:off x="3234832" y="3610924"/>
              <a:ext cx="2748658" cy="2698398"/>
              <a:chOff x="3234832" y="3610924"/>
              <a:chExt cx="2748658" cy="2698398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3234832" y="3957303"/>
                <a:ext cx="2681122" cy="2352019"/>
              </a:xfrm>
              <a:prstGeom prst="roundRect">
                <a:avLst>
                  <a:gd name="adj" fmla="val 585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  <a:tileRect/>
              </a:gradFill>
              <a:ln w="28575" cap="flat" cmpd="sng" algn="ctr">
                <a:solidFill>
                  <a:srgbClr val="7EC22C"/>
                </a:solidFill>
                <a:prstDash val="solid"/>
              </a:ln>
              <a:effectLst>
                <a:outerShdw blurRad="38100" dir="5400000" algn="t" rotWithShape="0">
                  <a:prstClr val="black">
                    <a:alpha val="25000"/>
                  </a:prstClr>
                </a:outerShdw>
                <a:reflection blurRad="6350" stA="25000" endPos="10000" dir="5400000" sy="-100000" algn="bl" rotWithShape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grpSp>
            <p:nvGrpSpPr>
              <p:cNvPr id="8" name="그룹 13"/>
              <p:cNvGrpSpPr/>
              <p:nvPr/>
            </p:nvGrpSpPr>
            <p:grpSpPr>
              <a:xfrm>
                <a:off x="3302368" y="3610924"/>
                <a:ext cx="2613586" cy="692752"/>
                <a:chOff x="519248" y="1430675"/>
                <a:chExt cx="2613586" cy="692752"/>
              </a:xfrm>
            </p:grpSpPr>
            <p:sp>
              <p:nvSpPr>
                <p:cNvPr id="16" name="오각형 15"/>
                <p:cNvSpPr/>
                <p:nvPr/>
              </p:nvSpPr>
              <p:spPr>
                <a:xfrm rot="5400000">
                  <a:off x="1438606" y="578858"/>
                  <a:ext cx="692748" cy="2396389"/>
                </a:xfrm>
                <a:prstGeom prst="homePlate">
                  <a:avLst>
                    <a:gd name="adj" fmla="val 20669"/>
                  </a:avLst>
                </a:prstGeom>
                <a:gradFill flip="none" rotWithShape="1">
                  <a:gsLst>
                    <a:gs pos="0">
                      <a:srgbClr val="7EC22C"/>
                    </a:gs>
                    <a:gs pos="100000">
                      <a:srgbClr val="4C8E16"/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25400" dir="5400000" algn="t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7" name="직사각형 1"/>
                <p:cNvSpPr/>
                <p:nvPr/>
              </p:nvSpPr>
              <p:spPr>
                <a:xfrm>
                  <a:off x="736445" y="1430675"/>
                  <a:ext cx="2396389" cy="692748"/>
                </a:xfrm>
                <a:custGeom>
                  <a:avLst/>
                  <a:gdLst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12280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88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8073" h="1438117">
                      <a:moveTo>
                        <a:pt x="0" y="0"/>
                      </a:moveTo>
                      <a:lnTo>
                        <a:pt x="1228073" y="0"/>
                      </a:lnTo>
                      <a:lnTo>
                        <a:pt x="8873" y="1438117"/>
                      </a:lnTo>
                      <a:lnTo>
                        <a:pt x="0" y="1438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55000"/>
                      </a:sysClr>
                    </a:gs>
                    <a:gs pos="54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519248" y="1536783"/>
                  <a:ext cx="2531462" cy="2781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22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사회복지관</a:t>
                  </a:r>
                  <a:r>
                    <a:rPr kumimoji="0" lang="en-US" altLang="ko-KR" sz="22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, </a:t>
                  </a:r>
                  <a:r>
                    <a:rPr kumimoji="0" lang="ko-KR" altLang="en-US" sz="22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경로당 </a:t>
                  </a:r>
                  <a:endParaRPr kumimoji="0" lang="en-US" altLang="ko-KR" sz="22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uLnTx/>
                    <a:uFillTx/>
                    <a:latin typeface="나눔고딕 ExtraBold" panose="020B0600000101010101" charset="-127"/>
                    <a:ea typeface="나눔고딕 ExtraBold" panose="020B0600000101010101" charset="-127"/>
                  </a:endParaRPr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3302368" y="4486473"/>
                <a:ext cx="2681122" cy="1780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indent="-133350">
                  <a:spcBef>
                    <a:spcPts val="500"/>
                  </a:spcBef>
                  <a:buFont typeface="Arial" pitchFamily="34" charset="0"/>
                  <a:buChar char="•"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사회복지관 연계 홍보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defRPr/>
                </a:pP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- 4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개소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290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 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defRPr/>
                </a:pP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indent="-133350">
                  <a:spcBef>
                    <a:spcPts val="500"/>
                  </a:spcBef>
                  <a:buFont typeface="Arial" pitchFamily="34" charset="0"/>
                  <a:buChar char="•"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경로당  홍보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  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8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160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모자원 홍보 </a:t>
                </a: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</a:t>
                </a: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35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</a:p>
            </p:txBody>
          </p:sp>
        </p:grpSp>
        <p:grpSp>
          <p:nvGrpSpPr>
            <p:cNvPr id="14" name="그룹 6"/>
            <p:cNvGrpSpPr/>
            <p:nvPr/>
          </p:nvGrpSpPr>
          <p:grpSpPr>
            <a:xfrm>
              <a:off x="6085488" y="3610924"/>
              <a:ext cx="2681122" cy="2698397"/>
              <a:chOff x="6085488" y="3610924"/>
              <a:chExt cx="2681122" cy="2698397"/>
            </a:xfrm>
          </p:grpSpPr>
          <p:sp>
            <p:nvSpPr>
              <p:cNvPr id="7" name="모서리가 둥근 직사각형 6"/>
              <p:cNvSpPr/>
              <p:nvPr/>
            </p:nvSpPr>
            <p:spPr>
              <a:xfrm>
                <a:off x="6085488" y="3957301"/>
                <a:ext cx="2681122" cy="2352020"/>
              </a:xfrm>
              <a:prstGeom prst="roundRect">
                <a:avLst>
                  <a:gd name="adj" fmla="val 5857"/>
                </a:avLst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95000"/>
                    </a:sysClr>
                  </a:gs>
                </a:gsLst>
                <a:lin ang="5400000" scaled="1"/>
                <a:tileRect/>
              </a:gradFill>
              <a:ln w="28575" cap="flat" cmpd="sng" algn="ctr">
                <a:solidFill>
                  <a:srgbClr val="7EC22C"/>
                </a:solidFill>
                <a:prstDash val="solid"/>
              </a:ln>
              <a:effectLst>
                <a:outerShdw blurRad="38100" dir="5400000" algn="t" rotWithShape="0">
                  <a:prstClr val="black">
                    <a:alpha val="25000"/>
                  </a:prstClr>
                </a:outerShdw>
                <a:reflection blurRad="6350" stA="25000" endPos="10000" dir="5400000" sy="-100000" algn="bl" rotWithShape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다음_SemiBold" pitchFamily="2" charset="-127"/>
                  <a:ea typeface="다음_SemiBold" pitchFamily="2" charset="-127"/>
                </a:endParaRPr>
              </a:p>
            </p:txBody>
          </p:sp>
          <p:grpSp>
            <p:nvGrpSpPr>
              <p:cNvPr id="20" name="그룹 8"/>
              <p:cNvGrpSpPr/>
              <p:nvPr/>
            </p:nvGrpSpPr>
            <p:grpSpPr>
              <a:xfrm>
                <a:off x="6288647" y="3610924"/>
                <a:ext cx="2193230" cy="692748"/>
                <a:chOff x="722407" y="1430675"/>
                <a:chExt cx="2193230" cy="692748"/>
              </a:xfrm>
            </p:grpSpPr>
            <p:sp>
              <p:nvSpPr>
                <p:cNvPr id="10" name="오각형 9"/>
                <p:cNvSpPr/>
                <p:nvPr/>
              </p:nvSpPr>
              <p:spPr>
                <a:xfrm rot="5400000">
                  <a:off x="1472648" y="680434"/>
                  <a:ext cx="692747" cy="2193230"/>
                </a:xfrm>
                <a:prstGeom prst="homePlate">
                  <a:avLst>
                    <a:gd name="adj" fmla="val 20669"/>
                  </a:avLst>
                </a:prstGeom>
                <a:gradFill flip="none" rotWithShape="1">
                  <a:gsLst>
                    <a:gs pos="0">
                      <a:srgbClr val="7EC22C"/>
                    </a:gs>
                    <a:gs pos="100000">
                      <a:srgbClr val="4C8E16"/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>
                  <a:outerShdw blurRad="50800" dist="25400" dir="5400000" algn="t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1" name="직사각형 1"/>
                <p:cNvSpPr/>
                <p:nvPr/>
              </p:nvSpPr>
              <p:spPr>
                <a:xfrm>
                  <a:off x="722408" y="1430675"/>
                  <a:ext cx="2193229" cy="692748"/>
                </a:xfrm>
                <a:custGeom>
                  <a:avLst/>
                  <a:gdLst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12280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  <a:gd name="connsiteX0" fmla="*/ 0 w 1228073"/>
                    <a:gd name="connsiteY0" fmla="*/ 0 h 1438117"/>
                    <a:gd name="connsiteX1" fmla="*/ 1228073 w 1228073"/>
                    <a:gd name="connsiteY1" fmla="*/ 0 h 1438117"/>
                    <a:gd name="connsiteX2" fmla="*/ 8873 w 1228073"/>
                    <a:gd name="connsiteY2" fmla="*/ 1438117 h 1438117"/>
                    <a:gd name="connsiteX3" fmla="*/ 0 w 1228073"/>
                    <a:gd name="connsiteY3" fmla="*/ 1438117 h 1438117"/>
                    <a:gd name="connsiteX4" fmla="*/ 0 w 1228073"/>
                    <a:gd name="connsiteY4" fmla="*/ 0 h 1438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8073" h="1438117">
                      <a:moveTo>
                        <a:pt x="0" y="0"/>
                      </a:moveTo>
                      <a:lnTo>
                        <a:pt x="1228073" y="0"/>
                      </a:lnTo>
                      <a:lnTo>
                        <a:pt x="8873" y="1438117"/>
                      </a:lnTo>
                      <a:lnTo>
                        <a:pt x="0" y="1438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ysClr val="window" lastClr="FFFFFF">
                        <a:alpha val="55000"/>
                      </a:sysClr>
                    </a:gs>
                    <a:gs pos="54000">
                      <a:sysClr val="window" lastClr="FFFFFF"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다음_SemiBold" pitchFamily="2" charset="-127"/>
                    <a:ea typeface="다음_SemiBold" pitchFamily="2" charset="-127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722408" y="1536783"/>
                  <a:ext cx="2193229" cy="2781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ko-KR" altLang="en-US" sz="2200" kern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latin typeface="나눔고딕 ExtraBold" panose="020B0600000101010101" charset="-127"/>
                      <a:ea typeface="나눔고딕 ExtraBold" panose="020B0600000101010101" charset="-127"/>
                    </a:rPr>
                    <a:t>보건소 자체 </a:t>
                  </a:r>
                  <a:r>
                    <a:rPr kumimoji="0" lang="ko-KR" altLang="en-US" sz="2200" b="0" i="0" u="none" strike="noStrike" kern="0" cap="none" spc="0" normalizeH="0" baseline="0" noProof="0" dirty="0" smtClean="0">
                      <a:ln>
                        <a:solidFill>
                          <a:srgbClr val="4F81BD">
                            <a:shade val="95000"/>
                            <a:satMod val="105000"/>
                            <a:alpha val="0"/>
                          </a:srgbClr>
                        </a:solidFill>
                      </a:ln>
                      <a:uLnTx/>
                      <a:uFillTx/>
                      <a:latin typeface="나눔고딕 ExtraBold" panose="020B0600000101010101" charset="-127"/>
                      <a:ea typeface="나눔고딕 ExtraBold" panose="020B0600000101010101" charset="-127"/>
                    </a:rPr>
                    <a:t>홍보</a:t>
                  </a:r>
                  <a:endParaRPr kumimoji="0" lang="en-US" altLang="ko-KR" sz="2200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uLnTx/>
                    <a:uFillTx/>
                    <a:latin typeface="나눔고딕 ExtraBold" panose="020B0600000101010101" charset="-127"/>
                    <a:ea typeface="나눔고딕 ExtraBold" panose="020B0600000101010101" charset="-127"/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6085488" y="4303672"/>
                <a:ext cx="2681122" cy="18347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endParaRPr kumimoji="0" lang="ko-KR" altLang="en-US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방문 민원 </a:t>
                </a:r>
                <a:r>
                  <a:rPr kumimoji="0" lang="en-US" altLang="ko-KR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1:1 </a:t>
                </a:r>
                <a:r>
                  <a:rPr kumimoji="0" lang="ko-KR" altLang="en-US" b="0" i="0" u="none" strike="noStrike" kern="0" cap="none" spc="0" normalizeH="0" baseline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홍보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보건소 주최 행사연계 </a:t>
                </a:r>
                <a:endParaRPr lang="en-US" altLang="ko-KR" kern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-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영양플러스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질병모니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</a:t>
                </a:r>
                <a:r>
                  <a:rPr lang="ko-KR" altLang="en-US" kern="0" dirty="0" err="1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터링요원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교육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지역축제 등 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회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.</a:t>
                </a:r>
                <a:r>
                  <a:rPr kumimoji="0" lang="en-US" altLang="ko-KR" b="0" i="0" u="none" strike="noStrike" kern="0" cap="none" spc="0" normalizeH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200</a:t>
                </a:r>
                <a:r>
                  <a:rPr kumimoji="0" lang="ko-KR" altLang="en-US" b="0" i="0" u="none" strike="noStrike" kern="0" cap="none" spc="0" normalizeH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명</a:t>
                </a:r>
                <a:endParaRPr kumimoji="0" lang="en-US" altLang="ko-KR" b="0" i="0" u="none" strike="noStrike" kern="0" cap="none" spc="0" normalizeH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  <a:p>
                <a:pPr marL="133350" marR="0" lvl="0" indent="-133350" defTabSz="914400" eaLnBrk="1" fontAlgn="auto" latinLnBrk="1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 -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검진안내문</a:t>
                </a: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전화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</a:t>
                </a:r>
                <a:r>
                  <a:rPr lang="ko-KR" altLang="en-US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영도소식지</a:t>
                </a:r>
                <a:r>
                  <a:rPr lang="en-US" altLang="ko-KR" kern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현수막</a:t>
                </a: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, 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민원대기실 </a:t>
                </a:r>
                <a:r>
                  <a:rPr lang="en-US" altLang="ko-KR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DID </a:t>
                </a:r>
                <a:r>
                  <a:rPr lang="ko-KR" altLang="en-US" kern="0" noProof="0" dirty="0" smtClean="0">
                    <a:ln>
                      <a:solidFill>
                        <a:srgbClr val="4F81BD">
                          <a:shade val="95000"/>
                          <a:satMod val="105000"/>
                          <a:alpha val="0"/>
                        </a:srgbClr>
                      </a:solidFill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송출</a:t>
                </a:r>
                <a:endParaRPr kumimoji="0" lang="en-US" altLang="ko-KR" b="0" i="0" u="none" strike="noStrike" kern="0" cap="none" spc="0" normalizeH="0" baseline="0" noProof="0" dirty="0" smtClean="0">
                  <a:ln>
                    <a:solidFill>
                      <a:srgbClr val="4F81BD">
                        <a:shade val="95000"/>
                        <a:satMod val="105000"/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31294" y="1718810"/>
            <a:ext cx="756084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대상자 연락처  현행화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보건정보시스템 활용 내소 민원 연락처 재조사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400" dirty="0" smtClean="0">
                <a:latin typeface="나눔고딕 ExtraBold" charset="-127"/>
                <a:ea typeface="나눔고딕 ExtraBold" charset="-127"/>
              </a:rPr>
              <a:t>  </a:t>
            </a:r>
            <a:r>
              <a:rPr lang="ko-KR" altLang="en-US" sz="2800" dirty="0" smtClean="0">
                <a:latin typeface="나눔고딕 ExtraBold" charset="-127"/>
                <a:ea typeface="나눔고딕 ExtraBold" charset="-127"/>
              </a:rPr>
              <a:t>관내 검진기관 협력 관계  유지  </a:t>
            </a:r>
            <a:r>
              <a:rPr lang="en-US" altLang="ko-KR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 </a:t>
            </a: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 8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개소 방문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2400" dirty="0" err="1" smtClean="0">
                <a:latin typeface="맑은 고딕" pitchFamily="50" charset="-127"/>
                <a:ea typeface="맑은 고딕" pitchFamily="50" charset="-127"/>
              </a:rPr>
              <a:t>검진율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 향상 방안 공유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dirty="0" smtClean="0">
                <a:latin typeface="나눔고딕 ExtraBold" panose="020B0600000101010101" charset="-127"/>
                <a:ea typeface="나눔고딕 ExtraBold" panose="020B0600000101010101" charset="-127"/>
              </a:rPr>
              <a:t> 대장암 검진용 </a:t>
            </a:r>
            <a:r>
              <a:rPr lang="ko-KR" altLang="en-US" sz="2800" dirty="0" err="1" smtClean="0">
                <a:latin typeface="나눔고딕 ExtraBold" panose="020B0600000101010101" charset="-127"/>
                <a:ea typeface="나눔고딕 ExtraBold" panose="020B0600000101010101" charset="-127"/>
              </a:rPr>
              <a:t>채변통</a:t>
            </a:r>
            <a:endParaRPr lang="en-US" altLang="ko-KR" sz="2800" dirty="0" smtClean="0"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보건소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구청</a:t>
            </a:r>
            <a:r>
              <a:rPr lang="en-US" altLang="ko-KR" sz="2400" dirty="0" smtClean="0">
                <a:latin typeface="맑은 고딕" pitchFamily="50" charset="-127"/>
                <a:ea typeface="맑은 고딕" pitchFamily="50" charset="-127"/>
              </a:rPr>
              <a:t>,  11</a:t>
            </a:r>
            <a:r>
              <a:rPr lang="ko-KR" altLang="en-US" sz="2400" dirty="0" smtClean="0">
                <a:latin typeface="맑은 고딕" pitchFamily="50" charset="-127"/>
                <a:ea typeface="맑은 고딕" pitchFamily="50" charset="-127"/>
              </a:rPr>
              <a:t>개 주민센터 민원실 비치</a:t>
            </a:r>
            <a:endParaRPr lang="en-US" altLang="ko-KR" sz="24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498783" y="169102"/>
            <a:ext cx="2539157" cy="430887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spc="30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나눔고딕 ExtraBold" charset="-127"/>
                <a:ea typeface="나눔고딕 ExtraBold" charset="-127"/>
                <a:cs typeface="+mj-cs"/>
              </a:rPr>
              <a:t>기타 추진 사항</a:t>
            </a:r>
            <a:endParaRPr kumimoji="0" lang="ko-KR" altLang="en-US" sz="2800" b="0" i="0" u="none" strike="noStrike" kern="1200" cap="none" spc="0" normalizeH="0" baseline="0" noProof="0" dirty="0">
              <a:ln>
                <a:solidFill>
                  <a:schemeClr val="accent1">
                    <a:alpha val="0"/>
                  </a:schemeClr>
                </a:solidFill>
              </a:ln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45"/>
          <a:stretch/>
        </p:blipFill>
        <p:spPr>
          <a:xfrm>
            <a:off x="0" y="774576"/>
            <a:ext cx="9143245" cy="6083423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-755" y="774576"/>
            <a:ext cx="9144000" cy="1205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3233257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지역사회  자원 활용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" name="Picture 3" descr="E:\장근표\PYO_부산조리고등학교\02. PNG\Pyo_부산조리고등학교_Contents_Btn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" b="7891"/>
          <a:stretch/>
        </p:blipFill>
        <p:spPr bwMode="auto">
          <a:xfrm rot="199433">
            <a:off x="3267569" y="374149"/>
            <a:ext cx="3068645" cy="32811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5"/>
          <p:cNvGrpSpPr/>
          <p:nvPr/>
        </p:nvGrpSpPr>
        <p:grpSpPr>
          <a:xfrm>
            <a:off x="6333024" y="669956"/>
            <a:ext cx="2810976" cy="2975584"/>
            <a:chOff x="4843324" y="1038956"/>
            <a:chExt cx="2169794" cy="2805008"/>
          </a:xfrm>
        </p:grpSpPr>
        <p:pic>
          <p:nvPicPr>
            <p:cNvPr id="27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53864">
              <a:off x="4843324" y="1038956"/>
              <a:ext cx="2169794" cy="28050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 rot="21353864">
              <a:off x="5410653" y="3588595"/>
              <a:ext cx="1515908" cy="15425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1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권역별</a:t>
              </a:r>
              <a:r>
                <a:rPr lang="ko-KR" altLang="en-US" sz="1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 </a:t>
              </a:r>
              <a:r>
                <a:rPr lang="ko-KR" altLang="en-US" sz="11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검진율</a:t>
              </a:r>
              <a:r>
                <a:rPr lang="ko-KR" altLang="en-US" sz="1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향상 회의</a:t>
              </a:r>
              <a:endParaRPr lang="en-US" altLang="ko-KR" sz="1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7" name="Picture 3" descr="E:\장근표\PYO_부산조리고등학교\02. PNG\Pyo_부산조리고등학교_Contents_Btn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" b="7891"/>
          <a:stretch/>
        </p:blipFill>
        <p:spPr bwMode="auto">
          <a:xfrm rot="178179">
            <a:off x="1292039" y="2780286"/>
            <a:ext cx="3222188" cy="39842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16"/>
          <p:cNvGrpSpPr/>
          <p:nvPr/>
        </p:nvGrpSpPr>
        <p:grpSpPr>
          <a:xfrm rot="21430724">
            <a:off x="1551086" y="3297359"/>
            <a:ext cx="6625499" cy="3628158"/>
            <a:chOff x="2897340" y="3855182"/>
            <a:chExt cx="4734440" cy="2855586"/>
          </a:xfrm>
        </p:grpSpPr>
        <p:pic>
          <p:nvPicPr>
            <p:cNvPr id="42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97146">
              <a:off x="5318658" y="3855182"/>
              <a:ext cx="2313122" cy="28555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 rot="21397146">
              <a:off x="5738859" y="6481616"/>
              <a:ext cx="1551912" cy="1404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2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통장 협의회  교육 및 홍보 </a:t>
              </a:r>
              <a:endParaRPr lang="ko-KR" altLang="en-US" sz="12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408533">
              <a:off x="2897340" y="6217087"/>
              <a:ext cx="1927759" cy="18652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건강지킴이 봉사단 합동 캠페인</a:t>
              </a:r>
              <a:endParaRPr lang="ko-KR" altLang="en-US" sz="14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408533">
              <a:off x="4372618" y="3945340"/>
              <a:ext cx="1927759" cy="18652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권역별</a:t>
              </a: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 합동 캠페인</a:t>
              </a:r>
              <a:endParaRPr lang="ko-KR" altLang="en-US" sz="14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5" name="그림 24" descr="상리복지관 캠.jpg"/>
          <p:cNvPicPr>
            <a:picLocks noChangeAspect="1"/>
          </p:cNvPicPr>
          <p:nvPr/>
        </p:nvPicPr>
        <p:blipFill>
          <a:blip r:embed="rId5" cstate="print"/>
          <a:srcRect l="17557" t="13004" r="12251" b="15699"/>
          <a:stretch>
            <a:fillRect/>
          </a:stretch>
        </p:blipFill>
        <p:spPr>
          <a:xfrm rot="237839">
            <a:off x="1502565" y="3922095"/>
            <a:ext cx="2757669" cy="2436393"/>
          </a:xfrm>
          <a:prstGeom prst="rect">
            <a:avLst/>
          </a:prstGeom>
        </p:spPr>
      </p:pic>
      <p:pic>
        <p:nvPicPr>
          <p:cNvPr id="26" name="그림 25" descr="합동캠페인4.jpg"/>
          <p:cNvPicPr>
            <a:picLocks noChangeAspect="1"/>
          </p:cNvPicPr>
          <p:nvPr/>
        </p:nvPicPr>
        <p:blipFill>
          <a:blip r:embed="rId6" cstate="print"/>
          <a:srcRect l="6419"/>
          <a:stretch>
            <a:fillRect/>
          </a:stretch>
        </p:blipFill>
        <p:spPr>
          <a:xfrm rot="199553">
            <a:off x="3431946" y="1243489"/>
            <a:ext cx="2700251" cy="2114158"/>
          </a:xfrm>
          <a:prstGeom prst="rect">
            <a:avLst/>
          </a:prstGeom>
        </p:spPr>
      </p:pic>
      <p:pic>
        <p:nvPicPr>
          <p:cNvPr id="29" name="그림 28" descr="공단 간담회.jpg"/>
          <p:cNvPicPr>
            <a:picLocks noChangeAspect="1"/>
          </p:cNvPicPr>
          <p:nvPr/>
        </p:nvPicPr>
        <p:blipFill>
          <a:blip r:embed="rId7" cstate="print"/>
          <a:srcRect t="8090" r="1319" b="10816"/>
          <a:stretch>
            <a:fillRect/>
          </a:stretch>
        </p:blipFill>
        <p:spPr>
          <a:xfrm rot="21414008">
            <a:off x="6592488" y="1535434"/>
            <a:ext cx="2389993" cy="1749274"/>
          </a:xfrm>
          <a:prstGeom prst="rect">
            <a:avLst/>
          </a:prstGeom>
        </p:spPr>
      </p:pic>
      <p:pic>
        <p:nvPicPr>
          <p:cNvPr id="31" name="그림 30" descr="20140905_173855.jpg"/>
          <p:cNvPicPr>
            <a:picLocks noChangeAspect="1"/>
          </p:cNvPicPr>
          <p:nvPr/>
        </p:nvPicPr>
        <p:blipFill>
          <a:blip r:embed="rId8" cstate="print"/>
          <a:srcRect l="9828" t="12140" r="8983" b="11116"/>
          <a:stretch>
            <a:fillRect/>
          </a:stretch>
        </p:blipFill>
        <p:spPr>
          <a:xfrm rot="21216118">
            <a:off x="5155982" y="4234518"/>
            <a:ext cx="2902549" cy="2194067"/>
          </a:xfrm>
          <a:prstGeom prst="rect">
            <a:avLst/>
          </a:prstGeom>
        </p:spPr>
      </p:pic>
      <p:grpSp>
        <p:nvGrpSpPr>
          <p:cNvPr id="33" name="그룹 5"/>
          <p:cNvGrpSpPr/>
          <p:nvPr/>
        </p:nvGrpSpPr>
        <p:grpSpPr>
          <a:xfrm>
            <a:off x="-755" y="492224"/>
            <a:ext cx="2810976" cy="2975584"/>
            <a:chOff x="4843324" y="1038956"/>
            <a:chExt cx="2169794" cy="2805008"/>
          </a:xfrm>
        </p:grpSpPr>
        <p:pic>
          <p:nvPicPr>
            <p:cNvPr id="34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53864">
              <a:off x="4843324" y="1038956"/>
              <a:ext cx="2169794" cy="28050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 rot="21353864">
              <a:off x="5231494" y="3588595"/>
              <a:ext cx="1515908" cy="15425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1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간호대학 실습생 홍보 활동</a:t>
              </a:r>
              <a:endParaRPr lang="en-US" altLang="ko-KR" sz="110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6" name="그림 35" descr="남항시장(암).jpg"/>
          <p:cNvPicPr>
            <a:picLocks noChangeAspect="1"/>
          </p:cNvPicPr>
          <p:nvPr/>
        </p:nvPicPr>
        <p:blipFill>
          <a:blip r:embed="rId9" cstate="print"/>
          <a:srcRect l="9232" t="22518" r="26841" b="3867"/>
          <a:stretch>
            <a:fillRect/>
          </a:stretch>
        </p:blipFill>
        <p:spPr>
          <a:xfrm rot="21340771">
            <a:off x="274539" y="1255526"/>
            <a:ext cx="2294218" cy="17909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2681115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45"/>
          <a:stretch/>
        </p:blipFill>
        <p:spPr>
          <a:xfrm>
            <a:off x="0" y="774576"/>
            <a:ext cx="9143245" cy="6083423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-755" y="774576"/>
            <a:ext cx="9144000" cy="1205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2753959" cy="430887"/>
          </a:xfrm>
        </p:spPr>
        <p:txBody>
          <a:bodyPr/>
          <a:lstStyle/>
          <a:p>
            <a:r>
              <a:rPr lang="ko-KR" altLang="en-US" dirty="0" err="1" smtClean="0">
                <a:effectLst/>
                <a:latin typeface="HY견고딕" pitchFamily="18" charset="-127"/>
                <a:ea typeface="HY견고딕" pitchFamily="18" charset="-127"/>
              </a:rPr>
              <a:t>타기관</a:t>
            </a:r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 연계 홍보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" name="Picture 3" descr="E:\장근표\PYO_부산조리고등학교\02. PNG\Pyo_부산조리고등학교_Contents_Btn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" b="7891"/>
          <a:stretch/>
        </p:blipFill>
        <p:spPr bwMode="auto">
          <a:xfrm rot="199433">
            <a:off x="3267569" y="374149"/>
            <a:ext cx="3068645" cy="32811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5"/>
          <p:cNvGrpSpPr/>
          <p:nvPr/>
        </p:nvGrpSpPr>
        <p:grpSpPr>
          <a:xfrm>
            <a:off x="6333024" y="669956"/>
            <a:ext cx="2810976" cy="2975584"/>
            <a:chOff x="4843324" y="1038956"/>
            <a:chExt cx="2169794" cy="2805008"/>
          </a:xfrm>
        </p:grpSpPr>
        <p:pic>
          <p:nvPicPr>
            <p:cNvPr id="27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53864">
              <a:off x="4843324" y="1038956"/>
              <a:ext cx="2169794" cy="28050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 rot="21353864">
              <a:off x="5410653" y="3554022"/>
              <a:ext cx="1515908" cy="22340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복지관 이용자 홍보</a:t>
              </a:r>
              <a:endPara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7" name="Picture 3" descr="E:\장근표\PYO_부산조리고등학교\02. PNG\Pyo_부산조리고등학교_Contents_Btn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" b="7891"/>
          <a:stretch/>
        </p:blipFill>
        <p:spPr bwMode="auto">
          <a:xfrm rot="178179">
            <a:off x="1292039" y="2780286"/>
            <a:ext cx="3222188" cy="39842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16"/>
          <p:cNvGrpSpPr/>
          <p:nvPr/>
        </p:nvGrpSpPr>
        <p:grpSpPr>
          <a:xfrm rot="21430724">
            <a:off x="1397120" y="3299194"/>
            <a:ext cx="6779510" cy="3630115"/>
            <a:chOff x="2787287" y="3853642"/>
            <a:chExt cx="4844493" cy="2857126"/>
          </a:xfrm>
        </p:grpSpPr>
        <p:pic>
          <p:nvPicPr>
            <p:cNvPr id="42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97146">
              <a:off x="5318658" y="3855182"/>
              <a:ext cx="2313122" cy="28555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 rot="21397146">
              <a:off x="5738859" y="6458199"/>
              <a:ext cx="1551912" cy="187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6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의료급여수급자</a:t>
              </a: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 교육</a:t>
              </a:r>
              <a:endParaRPr lang="ko-KR" altLang="en-US" sz="16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408533">
              <a:off x="2787287" y="6197789"/>
              <a:ext cx="1927759" cy="21317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식품위생접객업소 협회 교육</a:t>
              </a:r>
              <a:endParaRPr lang="ko-KR" altLang="en-US" sz="16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408533">
              <a:off x="4280218" y="3853642"/>
              <a:ext cx="1927759" cy="1638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노인대학 홍보</a:t>
              </a:r>
              <a:endParaRPr lang="ko-KR" altLang="en-US" sz="14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5"/>
          <p:cNvGrpSpPr/>
          <p:nvPr/>
        </p:nvGrpSpPr>
        <p:grpSpPr>
          <a:xfrm>
            <a:off x="-755" y="492224"/>
            <a:ext cx="2810976" cy="2975584"/>
            <a:chOff x="4843324" y="1038956"/>
            <a:chExt cx="2169794" cy="2805008"/>
          </a:xfrm>
        </p:grpSpPr>
        <p:pic>
          <p:nvPicPr>
            <p:cNvPr id="34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53864">
              <a:off x="4843324" y="1038956"/>
              <a:ext cx="2169794" cy="28050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 rot="21353864">
              <a:off x="5231237" y="3545277"/>
              <a:ext cx="1716116" cy="22340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학교 급식소 종사자  교육</a:t>
              </a:r>
              <a:endPara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3" name="그림 22" descr="구청 위생교육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63133">
            <a:off x="1545171" y="3955480"/>
            <a:ext cx="2735764" cy="2344356"/>
          </a:xfrm>
          <a:prstGeom prst="rect">
            <a:avLst/>
          </a:prstGeom>
        </p:spPr>
      </p:pic>
      <p:pic>
        <p:nvPicPr>
          <p:cNvPr id="24" name="그림 23" descr="20140828_163839.jpg"/>
          <p:cNvPicPr>
            <a:picLocks noChangeAspect="1"/>
          </p:cNvPicPr>
          <p:nvPr/>
        </p:nvPicPr>
        <p:blipFill>
          <a:blip r:embed="rId6" cstate="print"/>
          <a:srcRect t="24347" r="5535"/>
          <a:stretch>
            <a:fillRect/>
          </a:stretch>
        </p:blipFill>
        <p:spPr>
          <a:xfrm rot="21240440">
            <a:off x="5276686" y="4152458"/>
            <a:ext cx="2628456" cy="2261890"/>
          </a:xfrm>
          <a:prstGeom prst="rect">
            <a:avLst/>
          </a:prstGeom>
        </p:spPr>
      </p:pic>
      <p:pic>
        <p:nvPicPr>
          <p:cNvPr id="33" name="그림 32" descr="상리복지관 교육.jpg"/>
          <p:cNvPicPr>
            <a:picLocks noChangeAspect="1"/>
          </p:cNvPicPr>
          <p:nvPr/>
        </p:nvPicPr>
        <p:blipFill>
          <a:blip r:embed="rId7" cstate="print"/>
          <a:srcRect r="13840"/>
          <a:stretch>
            <a:fillRect/>
          </a:stretch>
        </p:blipFill>
        <p:spPr>
          <a:xfrm rot="21318558">
            <a:off x="6634484" y="1434997"/>
            <a:ext cx="2287572" cy="1877599"/>
          </a:xfrm>
          <a:prstGeom prst="rect">
            <a:avLst/>
          </a:prstGeom>
        </p:spPr>
      </p:pic>
      <p:pic>
        <p:nvPicPr>
          <p:cNvPr id="38" name="그림 37" descr="영도성결교회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1321">
            <a:off x="3589633" y="1265768"/>
            <a:ext cx="2398027" cy="1981063"/>
          </a:xfrm>
          <a:prstGeom prst="rect">
            <a:avLst/>
          </a:prstGeom>
        </p:spPr>
      </p:pic>
      <p:pic>
        <p:nvPicPr>
          <p:cNvPr id="1026" name="Picture 2" descr="C:\Users\영상\AppData\Local\Temp\UNI000027f00009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375368">
            <a:off x="349444" y="1263632"/>
            <a:ext cx="2218822" cy="1924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72681115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45"/>
          <a:stretch/>
        </p:blipFill>
        <p:spPr>
          <a:xfrm>
            <a:off x="0" y="774576"/>
            <a:ext cx="9143245" cy="6083423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-755" y="774576"/>
            <a:ext cx="9144000" cy="1205439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2394886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자체 추진 사항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1" name="Picture 3" descr="E:\장근표\PYO_부산조리고등학교\02. PNG\Pyo_부산조리고등학교_Contents_Btn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" b="7891"/>
          <a:stretch/>
        </p:blipFill>
        <p:spPr bwMode="auto">
          <a:xfrm rot="199433">
            <a:off x="3267569" y="374149"/>
            <a:ext cx="3068645" cy="32811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그룹 5"/>
          <p:cNvGrpSpPr/>
          <p:nvPr/>
        </p:nvGrpSpPr>
        <p:grpSpPr>
          <a:xfrm>
            <a:off x="6333024" y="605907"/>
            <a:ext cx="2810976" cy="2975584"/>
            <a:chOff x="4843324" y="1038956"/>
            <a:chExt cx="2169794" cy="2805008"/>
          </a:xfrm>
        </p:grpSpPr>
        <p:pic>
          <p:nvPicPr>
            <p:cNvPr id="27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53864">
              <a:off x="4843324" y="1038956"/>
              <a:ext cx="2169794" cy="28050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 rot="21353864">
              <a:off x="5410653" y="3567591"/>
              <a:ext cx="1515908" cy="19626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질병 모니터 요원 교육</a:t>
              </a:r>
              <a:endPara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7" name="Picture 3" descr="E:\장근표\PYO_부산조리고등학교\02. PNG\Pyo_부산조리고등학교_Contents_Btn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" b="7891"/>
          <a:stretch/>
        </p:blipFill>
        <p:spPr bwMode="auto">
          <a:xfrm rot="178179">
            <a:off x="2002214" y="3113982"/>
            <a:ext cx="3222188" cy="38053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16"/>
          <p:cNvGrpSpPr/>
          <p:nvPr/>
        </p:nvGrpSpPr>
        <p:grpSpPr>
          <a:xfrm rot="21430724">
            <a:off x="2159415" y="3326956"/>
            <a:ext cx="6519661" cy="3588484"/>
            <a:chOff x="2991171" y="3849859"/>
            <a:chExt cx="4658810" cy="2860909"/>
          </a:xfrm>
        </p:grpSpPr>
        <p:sp>
          <p:nvSpPr>
            <p:cNvPr id="45" name="TextBox 44"/>
            <p:cNvSpPr txBox="1"/>
            <p:nvPr/>
          </p:nvSpPr>
          <p:spPr>
            <a:xfrm rot="21397146">
              <a:off x="5738859" y="6458199"/>
              <a:ext cx="1551912" cy="187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ko-KR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DID</a:t>
              </a: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송출</a:t>
              </a:r>
              <a:endParaRPr lang="ko-KR" altLang="en-US" sz="16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408533">
              <a:off x="2991171" y="6321792"/>
              <a:ext cx="1927759" cy="18975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현수막 보건소 입구 </a:t>
              </a:r>
              <a:r>
                <a:rPr lang="ko-KR" altLang="en-US" sz="16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상시게시</a:t>
              </a: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 </a:t>
              </a:r>
              <a:endParaRPr lang="ko-KR" altLang="en-US" sz="16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408533">
              <a:off x="4211380" y="3849859"/>
              <a:ext cx="1927759" cy="1638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영양플러스 대상자 교육</a:t>
              </a:r>
              <a:endParaRPr lang="ko-KR" altLang="en-US" sz="14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pic>
          <p:nvPicPr>
            <p:cNvPr id="42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97146">
              <a:off x="5318658" y="3855182"/>
              <a:ext cx="2313122" cy="28555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 rot="21351023">
              <a:off x="5722222" y="6389945"/>
              <a:ext cx="1927759" cy="21592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민원 대기실 </a:t>
              </a:r>
              <a:r>
                <a:rPr lang="en-US" altLang="ko-KR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DID</a:t>
              </a:r>
              <a:r>
                <a:rPr lang="ko-KR" altLang="en-US" sz="16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홍보</a:t>
              </a:r>
              <a:endParaRPr lang="ko-KR" altLang="en-US" sz="1600" dirty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5" name="그룹 5"/>
          <p:cNvGrpSpPr/>
          <p:nvPr/>
        </p:nvGrpSpPr>
        <p:grpSpPr>
          <a:xfrm>
            <a:off x="54054" y="509174"/>
            <a:ext cx="2810976" cy="2975584"/>
            <a:chOff x="4843324" y="1038956"/>
            <a:chExt cx="2169794" cy="2805008"/>
          </a:xfrm>
        </p:grpSpPr>
        <p:pic>
          <p:nvPicPr>
            <p:cNvPr id="34" name="Picture 3" descr="E:\장근표\PYO_부산조리고등학교\02. PNG\Pyo_부산조리고등학교_Contents_Btn03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" b="7891"/>
            <a:stretch/>
          </p:blipFill>
          <p:spPr bwMode="auto">
            <a:xfrm rot="21353864">
              <a:off x="4843324" y="1038956"/>
              <a:ext cx="2169794" cy="28050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 rot="21353864">
              <a:off x="5091891" y="3577412"/>
              <a:ext cx="1716116" cy="22340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내소 민원 </a:t>
              </a:r>
              <a:r>
                <a:rPr lang="en-US" altLang="ko-KR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1:1 </a:t>
              </a:r>
              <a:r>
                <a:rPr lang="ko-KR" altLang="en-US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홍보</a:t>
              </a:r>
              <a:r>
                <a:rPr lang="en-US" altLang="ko-KR" sz="1400" dirty="0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-</a:t>
              </a:r>
              <a:r>
                <a:rPr lang="ko-KR" altLang="en-US" sz="1400" dirty="0" err="1" smtClean="0">
                  <a:ln>
                    <a:solidFill>
                      <a:schemeClr val="bg1">
                        <a:alpha val="0"/>
                      </a:schemeClr>
                    </a:solidFill>
                  </a:ln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effectLst>
                    <a:outerShdw blurRad="12700" dist="12700" dir="2700000" algn="tl" rotWithShape="0">
                      <a:schemeClr val="bg1"/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채변통</a:t>
              </a:r>
              <a:endParaRPr lang="en-US" altLang="ko-KR" sz="1400" dirty="0" smtClean="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effectLst>
                  <a:outerShdw blurRad="12700" dist="12700" dir="2700000" algn="tl" rotWithShape="0">
                    <a:schemeClr val="bg1"/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5" name="그림 24" descr="IMG_6757.JPG"/>
          <p:cNvPicPr>
            <a:picLocks noChangeAspect="1"/>
          </p:cNvPicPr>
          <p:nvPr/>
        </p:nvPicPr>
        <p:blipFill>
          <a:blip r:embed="rId5" cstate="print"/>
          <a:srcRect l="5042" t="9374"/>
          <a:stretch>
            <a:fillRect/>
          </a:stretch>
        </p:blipFill>
        <p:spPr>
          <a:xfrm rot="198357">
            <a:off x="3510092" y="1251904"/>
            <a:ext cx="2481761" cy="2016121"/>
          </a:xfrm>
          <a:prstGeom prst="rect">
            <a:avLst/>
          </a:prstGeom>
        </p:spPr>
      </p:pic>
      <p:pic>
        <p:nvPicPr>
          <p:cNvPr id="29" name="그림 28" descr="국가암교육2.jpg"/>
          <p:cNvPicPr>
            <a:picLocks noChangeAspect="1"/>
          </p:cNvPicPr>
          <p:nvPr/>
        </p:nvPicPr>
        <p:blipFill>
          <a:blip r:embed="rId6" cstate="print"/>
          <a:srcRect t="29750" r="30004"/>
          <a:stretch>
            <a:fillRect/>
          </a:stretch>
        </p:blipFill>
        <p:spPr>
          <a:xfrm rot="21251625">
            <a:off x="6517171" y="1342656"/>
            <a:ext cx="2488570" cy="1874180"/>
          </a:xfrm>
          <a:prstGeom prst="rect">
            <a:avLst/>
          </a:prstGeom>
        </p:spPr>
      </p:pic>
      <p:pic>
        <p:nvPicPr>
          <p:cNvPr id="21" name="그림 20" descr="채변통.jpg"/>
          <p:cNvPicPr>
            <a:picLocks noChangeAspect="1"/>
          </p:cNvPicPr>
          <p:nvPr/>
        </p:nvPicPr>
        <p:blipFill>
          <a:blip r:embed="rId7" cstate="print"/>
          <a:srcRect l="3735" t="2466" r="17516" b="8564"/>
          <a:stretch>
            <a:fillRect/>
          </a:stretch>
        </p:blipFill>
        <p:spPr>
          <a:xfrm rot="21426111">
            <a:off x="369823" y="1399328"/>
            <a:ext cx="2238461" cy="1727938"/>
          </a:xfrm>
          <a:prstGeom prst="rect">
            <a:avLst/>
          </a:prstGeom>
        </p:spPr>
      </p:pic>
      <p:pic>
        <p:nvPicPr>
          <p:cNvPr id="23" name="그림 22" descr="보건소 현수막.jpg"/>
          <p:cNvPicPr>
            <a:picLocks noChangeAspect="1"/>
          </p:cNvPicPr>
          <p:nvPr/>
        </p:nvPicPr>
        <p:blipFill>
          <a:blip r:embed="rId8" cstate="print"/>
          <a:srcRect l="5454" t="4199" r="16532" b="-2075"/>
          <a:stretch>
            <a:fillRect/>
          </a:stretch>
        </p:blipFill>
        <p:spPr>
          <a:xfrm rot="222708">
            <a:off x="2299489" y="4087965"/>
            <a:ext cx="2706748" cy="2330962"/>
          </a:xfrm>
          <a:prstGeom prst="rect">
            <a:avLst/>
          </a:prstGeom>
        </p:spPr>
      </p:pic>
      <p:pic>
        <p:nvPicPr>
          <p:cNvPr id="24" name="그림 23" descr="DID.jpg"/>
          <p:cNvPicPr>
            <a:picLocks noChangeAspect="1"/>
          </p:cNvPicPr>
          <p:nvPr/>
        </p:nvPicPr>
        <p:blipFill>
          <a:blip r:embed="rId9" cstate="print"/>
          <a:srcRect l="8100" r="14591"/>
          <a:stretch>
            <a:fillRect/>
          </a:stretch>
        </p:blipFill>
        <p:spPr>
          <a:xfrm rot="21223418">
            <a:off x="5740726" y="4191407"/>
            <a:ext cx="2745786" cy="22093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2681115"/>
      </p:ext>
    </p:extLst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56516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추진 성과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31540" y="1178750"/>
            <a:ext cx="40504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건강교실 만족도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조사</a:t>
            </a:r>
            <a:endParaRPr lang="en-US" altLang="ko-K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응답자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233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명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  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4887035" y="1313765"/>
            <a:ext cx="40504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국가암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수검율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변화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 </a:t>
            </a:r>
          </a:p>
        </p:txBody>
      </p:sp>
      <p:pic>
        <p:nvPicPr>
          <p:cNvPr id="6" name="그림 5" descr="그림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550" y="2258870"/>
            <a:ext cx="3893196" cy="3825424"/>
          </a:xfrm>
          <a:prstGeom prst="rect">
            <a:avLst/>
          </a:prstGeom>
          <a:ln>
            <a:solidFill>
              <a:prstClr val="black"/>
            </a:solidFill>
          </a:ln>
        </p:spPr>
      </p:pic>
      <p:graphicFrame>
        <p:nvGraphicFramePr>
          <p:cNvPr id="7" name="차트 6"/>
          <p:cNvGraphicFramePr/>
          <p:nvPr/>
        </p:nvGraphicFramePr>
        <p:xfrm>
          <a:off x="4662011" y="2258869"/>
          <a:ext cx="4230469" cy="382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7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56516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추진 성과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3" name="다이어그램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직사각형 4"/>
          <p:cNvSpPr/>
          <p:nvPr/>
        </p:nvSpPr>
        <p:spPr>
          <a:xfrm>
            <a:off x="3131840" y="5461000"/>
            <a:ext cx="2743059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400" spc="-150" dirty="0" smtClean="0">
                <a:latin typeface="나눔고딕 ExtraBold" charset="-127"/>
                <a:ea typeface="나눔고딕 ExtraBold" charset="-127"/>
              </a:rPr>
              <a:t>기업체 홍보부진 극복</a:t>
            </a:r>
            <a:endParaRPr lang="ko-KR" altLang="en-US" sz="2400" dirty="0"/>
          </a:p>
        </p:txBody>
      </p:sp>
      <p:sp>
        <p:nvSpPr>
          <p:cNvPr id="6" name="직사각형 5"/>
          <p:cNvSpPr/>
          <p:nvPr/>
        </p:nvSpPr>
        <p:spPr>
          <a:xfrm>
            <a:off x="2055299" y="6129300"/>
            <a:ext cx="513057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400" spc="-150" dirty="0" smtClean="0">
                <a:latin typeface="나눔고딕 ExtraBold" charset="-127"/>
                <a:ea typeface="나눔고딕 ExtraBold" charset="-127"/>
              </a:rPr>
              <a:t> 취약대상</a:t>
            </a:r>
            <a:r>
              <a:rPr lang="en-US" altLang="ko-KR" sz="2400" spc="-150" dirty="0" smtClean="0">
                <a:latin typeface="나눔고딕 ExtraBold" charset="-127"/>
                <a:ea typeface="나눔고딕 ExtraBold" charset="-127"/>
              </a:rPr>
              <a:t>(</a:t>
            </a:r>
            <a:r>
              <a:rPr lang="ko-KR" altLang="en-US" sz="2400" spc="-150" dirty="0" smtClean="0">
                <a:latin typeface="나눔고딕 ExtraBold" charset="-127"/>
                <a:ea typeface="나눔고딕 ExtraBold" charset="-127"/>
              </a:rPr>
              <a:t>일용근로자</a:t>
            </a:r>
            <a:r>
              <a:rPr lang="en-US" altLang="ko-KR" sz="2400" spc="-150" dirty="0" smtClean="0">
                <a:latin typeface="나눔고딕 ExtraBold" charset="-127"/>
                <a:ea typeface="나눔고딕 ExtraBold" charset="-127"/>
              </a:rPr>
              <a:t>, </a:t>
            </a:r>
            <a:r>
              <a:rPr lang="ko-KR" altLang="en-US" sz="2400" spc="-150" dirty="0" smtClean="0">
                <a:latin typeface="나눔고딕 ExtraBold" charset="-127"/>
                <a:ea typeface="나눔고딕 ExtraBold" charset="-127"/>
              </a:rPr>
              <a:t>고령자</a:t>
            </a:r>
            <a:r>
              <a:rPr lang="en-US" altLang="ko-KR" sz="2400" spc="-150" dirty="0" smtClean="0">
                <a:latin typeface="나눔고딕 ExtraBold" charset="-127"/>
                <a:ea typeface="나눔고딕 ExtraBold" charset="-127"/>
              </a:rPr>
              <a:t>)</a:t>
            </a:r>
            <a:r>
              <a:rPr lang="ko-KR" altLang="en-US" sz="2400" spc="-150" dirty="0" smtClean="0">
                <a:latin typeface="나눔고딕 ExtraBold" charset="-127"/>
                <a:ea typeface="나눔고딕 ExtraBold" charset="-127"/>
              </a:rPr>
              <a:t>  관리  가능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56516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추진 성과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83" y="1268761"/>
            <a:ext cx="8303687" cy="421653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통합건강증진 분야  </a:t>
            </a:r>
            <a:r>
              <a:rPr lang="ko-KR" altLang="en-US" sz="2800" b="1" dirty="0" smtClean="0">
                <a:solidFill>
                  <a:srgbClr val="C00000"/>
                </a:solidFill>
                <a:latin typeface="나눔고딕 ExtraBold" charset="-127"/>
                <a:ea typeface="나눔고딕 ExtraBold" charset="-127"/>
              </a:rPr>
              <a:t>신규 대상 발굴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기회</a:t>
            </a:r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일반적 홍보 방식에서 </a:t>
            </a:r>
            <a:r>
              <a:rPr lang="ko-KR" alt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</a:rPr>
              <a:t>조회 및 상담 방식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charset="-127"/>
                <a:ea typeface="나눔고딕 ExtraBold" charset="-127"/>
              </a:rPr>
              <a:t>방법 시도</a:t>
            </a:r>
            <a:endParaRPr lang="en-US" altLang="ko-K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charset="-127"/>
              <a:ea typeface="나눔고딕 ExtraBold" charset="-127"/>
            </a:endParaRPr>
          </a:p>
          <a:p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800" b="1" dirty="0" err="1" smtClean="0">
                <a:latin typeface="나눔고딕 ExtraBold" charset="-127"/>
                <a:ea typeface="나눔고딕 ExtraBold" charset="-127"/>
              </a:rPr>
              <a:t>저예산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 추진</a:t>
            </a: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(15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만원 소요</a:t>
            </a: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),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자체 자원 활용</a:t>
            </a:r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보건소 우수 사업 선정</a:t>
            </a: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, KBS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방송</a:t>
            </a: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&lt;</a:t>
            </a:r>
            <a:r>
              <a:rPr lang="ko-KR" altLang="en-US" sz="2800" b="1" dirty="0" err="1" smtClean="0">
                <a:latin typeface="나눔고딕 ExtraBold" charset="-127"/>
                <a:ea typeface="나눔고딕 ExtraBold" charset="-127"/>
              </a:rPr>
              <a:t>생생투데이</a:t>
            </a: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&gt;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방영</a:t>
            </a:r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1556516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추진 성과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98783" y="1268761"/>
            <a:ext cx="79886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KBS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방송국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&lt;</a:t>
            </a:r>
            <a:r>
              <a:rPr lang="ko-KR" alt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생생투데이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&gt;</a:t>
            </a:r>
          </a:p>
          <a:p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</a:p>
        </p:txBody>
      </p:sp>
      <p:pic>
        <p:nvPicPr>
          <p:cNvPr id="4" name="[mix][mix][video]생생투데이 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6635" y="2222868"/>
            <a:ext cx="6480720" cy="4131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783" y="169102"/>
            <a:ext cx="2874185" cy="430887"/>
          </a:xfrm>
        </p:spPr>
        <p:txBody>
          <a:bodyPr/>
          <a:lstStyle/>
          <a:p>
            <a:r>
              <a:rPr lang="ko-KR" altLang="en-US" dirty="0" smtClean="0">
                <a:effectLst/>
                <a:latin typeface="HY견고딕" pitchFamily="18" charset="-127"/>
                <a:ea typeface="HY견고딕" pitchFamily="18" charset="-127"/>
              </a:rPr>
              <a:t>향후 계획 및 과제</a:t>
            </a:r>
            <a:endParaRPr lang="ko-KR" altLang="en-US" dirty="0">
              <a:effectLst/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41530" y="1808820"/>
            <a:ext cx="841593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 전통시장  상인</a:t>
            </a:r>
            <a:r>
              <a:rPr lang="ko-KR" altLang="en-US" sz="2800" b="1" dirty="0" smtClean="0">
                <a:latin typeface="맑은 고딕"/>
                <a:ea typeface="맑은 고딕"/>
              </a:rPr>
              <a:t>∙이용자 대상 홍보 정기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적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실시  </a:t>
            </a:r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800" b="1" spc="-150" dirty="0" smtClean="0">
                <a:latin typeface="나눔고딕 ExtraBold" charset="-127"/>
                <a:ea typeface="나눔고딕 ExtraBold" charset="-127"/>
              </a:rPr>
              <a:t>안정적 장소 </a:t>
            </a:r>
            <a:r>
              <a:rPr lang="ko-KR" altLang="en-US" sz="2800" b="1" spc="-150" dirty="0" smtClean="0">
                <a:latin typeface="나눔고딕 ExtraBold" charset="-127"/>
                <a:ea typeface="나눔고딕 ExtraBold" charset="-127"/>
              </a:rPr>
              <a:t>협조</a:t>
            </a:r>
            <a:endParaRPr lang="en-US" altLang="ko-KR" sz="2800" b="1" spc="-150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spc="-150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spc="-150" dirty="0" smtClean="0">
              <a:latin typeface="나눔고딕 ExtraBold" charset="-127"/>
              <a:ea typeface="나눔고딕 ExtraBold" charset="-127"/>
            </a:endParaRPr>
          </a:p>
          <a:p>
            <a:pPr>
              <a:buFont typeface="Wingdings" pitchFamily="2" charset="2"/>
              <a:buChar char="l"/>
            </a:pP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 기업체 대상 </a:t>
            </a:r>
            <a:r>
              <a:rPr lang="ko-KR" altLang="en-US" sz="2800" b="1" dirty="0" err="1" smtClean="0">
                <a:latin typeface="나눔고딕 ExtraBold" charset="-127"/>
                <a:ea typeface="나눔고딕 ExtraBold" charset="-127"/>
              </a:rPr>
              <a:t>암예방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 교육  활성화  모색</a:t>
            </a:r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  <a:p>
            <a:endParaRPr lang="en-US" altLang="ko-KR" sz="2800" b="1" spc="-150" dirty="0" smtClean="0">
              <a:latin typeface="나눔고딕 ExtraBold" charset="-127"/>
              <a:ea typeface="나눔고딕 ExtraBold" charset="-127"/>
            </a:endParaRPr>
          </a:p>
          <a:p>
            <a:pPr>
              <a:buFont typeface="Wingdings" pitchFamily="2" charset="2"/>
              <a:buChar char="l"/>
            </a:pP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수리조선소 근로자에 대한 효과적인 홍보 방안</a:t>
            </a:r>
            <a:r>
              <a:rPr lang="en-US" altLang="ko-KR" sz="2800" b="1" dirty="0" smtClean="0">
                <a:latin typeface="나눔고딕 ExtraBold" charset="-127"/>
                <a:ea typeface="나눔고딕 ExtraBold" charset="-127"/>
              </a:rPr>
              <a:t>  </a:t>
            </a:r>
            <a:r>
              <a:rPr lang="ko-KR" altLang="en-US" sz="2800" b="1" dirty="0" smtClean="0">
                <a:latin typeface="나눔고딕 ExtraBold" charset="-127"/>
                <a:ea typeface="나눔고딕 ExtraBold" charset="-127"/>
              </a:rPr>
              <a:t>모색</a:t>
            </a:r>
            <a:endParaRPr lang="en-US" altLang="ko-KR" sz="2800" b="1" dirty="0" smtClean="0">
              <a:latin typeface="나눔고딕 ExtraBold" charset="-127"/>
              <a:ea typeface="나눔고딕 ExtraBold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35596" y="1700808"/>
            <a:ext cx="727280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latin typeface="HY궁서" pitchFamily="18" charset="-127"/>
                <a:ea typeface="HY견명조" pitchFamily="18" charset="-127"/>
              </a:rPr>
              <a:t>知則爲眞愛 愛則爲眞</a:t>
            </a:r>
            <a:r>
              <a:rPr lang="zh-TW" altLang="en-US" sz="4000" dirty="0" smtClean="0">
                <a:latin typeface="HY궁서" pitchFamily="18" charset="-127"/>
                <a:ea typeface="HY견명조" pitchFamily="18" charset="-127"/>
              </a:rPr>
              <a:t>看</a:t>
            </a:r>
            <a:endParaRPr lang="en-US" altLang="zh-TW" sz="4000" dirty="0" smtClean="0">
              <a:latin typeface="HY궁서" pitchFamily="18" charset="-127"/>
              <a:ea typeface="HY궁서" pitchFamily="18" charset="-127"/>
            </a:endParaRPr>
          </a:p>
          <a:p>
            <a:r>
              <a:rPr lang="zh-TW" altLang="en-US" sz="3200" dirty="0" smtClean="0">
                <a:latin typeface="HY궁서" pitchFamily="18" charset="-127"/>
                <a:ea typeface="HY견명조" pitchFamily="18" charset="-127"/>
              </a:rPr>
              <a:t> </a:t>
            </a:r>
            <a:endParaRPr lang="en-US" altLang="ko-KR" sz="3200" dirty="0">
              <a:latin typeface="HY궁서" pitchFamily="18" charset="-127"/>
              <a:ea typeface="HY궁서" pitchFamily="18" charset="-127"/>
            </a:endParaRPr>
          </a:p>
          <a:p>
            <a:r>
              <a:rPr lang="ko-KR" altLang="en-US" sz="4000" dirty="0" smtClean="0">
                <a:latin typeface="HY궁서" pitchFamily="18" charset="-127"/>
                <a:ea typeface="HY궁서" pitchFamily="18" charset="-127"/>
              </a:rPr>
              <a:t>알면 </a:t>
            </a:r>
            <a:r>
              <a:rPr lang="ko-KR" altLang="en-US" sz="4000" dirty="0">
                <a:latin typeface="HY궁서" pitchFamily="18" charset="-127"/>
                <a:ea typeface="HY궁서" pitchFamily="18" charset="-127"/>
              </a:rPr>
              <a:t>곧 참으로 사랑하게 되고</a:t>
            </a:r>
            <a:r>
              <a:rPr lang="en-US" altLang="ko-KR" sz="4000" dirty="0">
                <a:latin typeface="HY궁서" pitchFamily="18" charset="-127"/>
                <a:ea typeface="HY궁서" pitchFamily="18" charset="-127"/>
              </a:rPr>
              <a:t>, </a:t>
            </a:r>
            <a:endParaRPr lang="en-US" altLang="ko-KR" sz="4000" dirty="0" smtClean="0">
              <a:latin typeface="HY궁서" pitchFamily="18" charset="-127"/>
              <a:ea typeface="HY궁서" pitchFamily="18" charset="-127"/>
            </a:endParaRPr>
          </a:p>
          <a:p>
            <a:r>
              <a:rPr lang="ko-KR" altLang="en-US" sz="4000" dirty="0" smtClean="0">
                <a:latin typeface="HY궁서" pitchFamily="18" charset="-127"/>
                <a:ea typeface="HY궁서" pitchFamily="18" charset="-127"/>
              </a:rPr>
              <a:t> 사랑하면 </a:t>
            </a:r>
            <a:r>
              <a:rPr lang="ko-KR" altLang="en-US" sz="4000" dirty="0">
                <a:latin typeface="HY궁서" pitchFamily="18" charset="-127"/>
                <a:ea typeface="HY궁서" pitchFamily="18" charset="-127"/>
              </a:rPr>
              <a:t>참으로 보게 </a:t>
            </a:r>
            <a:r>
              <a:rPr lang="ko-KR" altLang="en-US" sz="4000" dirty="0" smtClean="0">
                <a:latin typeface="HY궁서" pitchFamily="18" charset="-127"/>
                <a:ea typeface="HY궁서" pitchFamily="18" charset="-127"/>
              </a:rPr>
              <a:t>된</a:t>
            </a:r>
            <a:r>
              <a:rPr lang="ko-KR" altLang="en-US" sz="4000" dirty="0">
                <a:latin typeface="HY궁서" pitchFamily="18" charset="-127"/>
                <a:ea typeface="HY궁서" pitchFamily="18" charset="-127"/>
              </a:rPr>
              <a:t>다</a:t>
            </a:r>
            <a:r>
              <a:rPr lang="en-US" altLang="ko-KR" sz="3200" dirty="0">
                <a:latin typeface="HY궁서" pitchFamily="18" charset="-127"/>
                <a:ea typeface="HY궁서" pitchFamily="18" charset="-127"/>
              </a:rPr>
              <a:t>.</a:t>
            </a:r>
            <a:endParaRPr lang="en-US" altLang="ko-KR" sz="3200" dirty="0" smtClean="0">
              <a:latin typeface="HY궁서" pitchFamily="18" charset="-127"/>
              <a:ea typeface="HY궁서" pitchFamily="18" charset="-127"/>
            </a:endParaRPr>
          </a:p>
          <a:p>
            <a:endParaRPr lang="en-US" altLang="zh-TW" sz="3200" dirty="0" smtClean="0">
              <a:latin typeface="HY궁서" pitchFamily="18" charset="-127"/>
              <a:ea typeface="HY궁서" pitchFamily="18" charset="-127"/>
            </a:endParaRPr>
          </a:p>
          <a:p>
            <a:r>
              <a:rPr lang="zh-TW" altLang="en-US" sz="3200" dirty="0" smtClean="0">
                <a:latin typeface="HY궁서" pitchFamily="18" charset="-127"/>
                <a:ea typeface="HY견명조" pitchFamily="18" charset="-127"/>
              </a:rPr>
              <a:t> </a:t>
            </a:r>
            <a:endParaRPr lang="ko-KR" altLang="en-US" sz="3200" dirty="0">
              <a:latin typeface="HY궁서" pitchFamily="18" charset="-127"/>
              <a:ea typeface="HY궁서" pitchFamily="18" charset="-127"/>
            </a:endParaRPr>
          </a:p>
          <a:p>
            <a:pPr algn="r"/>
            <a:r>
              <a:rPr lang="ko-KR" altLang="en-US" sz="2000" dirty="0">
                <a:latin typeface="HY궁서" pitchFamily="18" charset="-127"/>
                <a:ea typeface="HY궁서" pitchFamily="18" charset="-127"/>
              </a:rPr>
              <a:t>조선시대 문인   유한준</a:t>
            </a:r>
          </a:p>
        </p:txBody>
      </p:sp>
    </p:spTree>
    <p:extLst>
      <p:ext uri="{BB962C8B-B14F-4D97-AF65-F5344CB8AC3E}">
        <p14:creationId xmlns:p14="http://schemas.microsoft.com/office/powerpoint/2010/main" xmlns="" val="3932630683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07" t="19009" r="7756" b="2214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62010" y="5702480"/>
            <a:ext cx="3993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smtClean="0">
                <a:latin typeface="MD솔체" pitchFamily="18" charset="-127"/>
                <a:ea typeface="MD솔체" pitchFamily="18" charset="-127"/>
              </a:rPr>
              <a:t>감사합니다</a:t>
            </a:r>
            <a:r>
              <a:rPr lang="en-US" altLang="ko-KR" sz="5400" dirty="0" smtClean="0">
                <a:latin typeface="MD솔체" pitchFamily="18" charset="-127"/>
                <a:ea typeface="MD솔체" pitchFamily="18" charset="-127"/>
              </a:rPr>
              <a:t>.</a:t>
            </a:r>
            <a:endParaRPr lang="ko-KR" altLang="en-US" sz="5400" dirty="0">
              <a:latin typeface="MD솔체" pitchFamily="18" charset="-127"/>
              <a:ea typeface="MD솔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003469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다음올">
      <a:majorFont>
        <a:latin typeface="다음_SemiBold"/>
        <a:ea typeface="다음_SemiBold"/>
        <a:cs typeface=""/>
      </a:majorFont>
      <a:minorFont>
        <a:latin typeface="다음_Regular"/>
        <a:ea typeface="다음_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5070</TotalTime>
  <Words>4149</Words>
  <Application>Microsoft Office PowerPoint</Application>
  <PresentationFormat>화면 슬라이드 쇼(4:3)</PresentationFormat>
  <Paragraphs>598</Paragraphs>
  <Slides>42</Slides>
  <Notes>42</Notes>
  <HiddenSlides>0</HiddenSlides>
  <MMClips>1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55" baseType="lpstr">
      <vt:lpstr>굴림</vt:lpstr>
      <vt:lpstr>Arial</vt:lpstr>
      <vt:lpstr>HY견고딕</vt:lpstr>
      <vt:lpstr>맑은 고딕</vt:lpstr>
      <vt:lpstr>다음_SemiBold</vt:lpstr>
      <vt:lpstr>나눔고딕 ExtraBold</vt:lpstr>
      <vt:lpstr>Wingdings</vt:lpstr>
      <vt:lpstr>다음_Regular</vt:lpstr>
      <vt:lpstr>바탕</vt:lpstr>
      <vt:lpstr>HY궁서</vt:lpstr>
      <vt:lpstr>HY견명조</vt:lpstr>
      <vt:lpstr>MD솔체</vt:lpstr>
      <vt:lpstr>Office 테마</vt:lpstr>
      <vt:lpstr>주민의 건강욕구에 만족을 주는 국가암검진사업</vt:lpstr>
      <vt:lpstr>목 차</vt:lpstr>
      <vt:lpstr>영도구  현황</vt:lpstr>
      <vt:lpstr>사업 배경</vt:lpstr>
      <vt:lpstr>사업 목적</vt:lpstr>
      <vt:lpstr>사업 계획</vt:lpstr>
      <vt:lpstr>사업 내용</vt:lpstr>
      <vt:lpstr>. 지역특성 파악을 통한 취약대상 발굴</vt:lpstr>
      <vt:lpstr>취약대상</vt:lpstr>
      <vt:lpstr>사업 내용</vt:lpstr>
      <vt:lpstr>『찾아가는 건강교실』 </vt:lpstr>
      <vt:lpstr>  </vt:lpstr>
      <vt:lpstr> 『찾아가는 건강교실』 </vt:lpstr>
      <vt:lpstr>『찾아가는 건강교실 』</vt:lpstr>
      <vt:lpstr>『찾아가는 건강교실 』</vt:lpstr>
      <vt:lpstr>기업체  『찾아가는 건강교실 』 </vt:lpstr>
      <vt:lpstr>기업체  『찾아가는 건강교실 』 </vt:lpstr>
      <vt:lpstr>기업체  『찾아가는 건강교실 』 </vt:lpstr>
      <vt:lpstr>기업체  『찾아가는 건강교실 』 </vt:lpstr>
      <vt:lpstr>기업체  『찾아가는 건강교실 』 </vt:lpstr>
      <vt:lpstr>『찾아가는 건강교실 』</vt:lpstr>
      <vt:lpstr>전통시장 『찾아가는 건강교실 』</vt:lpstr>
      <vt:lpstr>전통시장 『찾아가는 건강교실』</vt:lpstr>
      <vt:lpstr>전통시장 『찾아가는 건강교실』</vt:lpstr>
      <vt:lpstr>슬라이드 25</vt:lpstr>
      <vt:lpstr>수리조선소 거리  새벽 캠페인</vt:lpstr>
      <vt:lpstr>수리조선소 거리  새벽캠페인</vt:lpstr>
      <vt:lpstr>수리조선소 거리  새벽캠페인</vt:lpstr>
      <vt:lpstr>사업 내용</vt:lpstr>
      <vt:lpstr>지역 사회 자원 활용</vt:lpstr>
      <vt:lpstr>타 기관 연계 홍보</vt:lpstr>
      <vt:lpstr>슬라이드 32</vt:lpstr>
      <vt:lpstr>지역사회  자원 활용</vt:lpstr>
      <vt:lpstr>타기관 연계 홍보</vt:lpstr>
      <vt:lpstr>자체 추진 사항</vt:lpstr>
      <vt:lpstr>추진 성과</vt:lpstr>
      <vt:lpstr>추진 성과</vt:lpstr>
      <vt:lpstr>추진 성과</vt:lpstr>
      <vt:lpstr>추진 성과</vt:lpstr>
      <vt:lpstr>향후 계획 및 과제</vt:lpstr>
      <vt:lpstr>슬라이드 41</vt:lpstr>
      <vt:lpstr>슬라이드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WPT02</dc:creator>
  <cp:lastModifiedBy>owner</cp:lastModifiedBy>
  <cp:revision>362</cp:revision>
  <dcterms:created xsi:type="dcterms:W3CDTF">2013-07-02T05:33:40Z</dcterms:created>
  <dcterms:modified xsi:type="dcterms:W3CDTF">2014-12-10T09:15:17Z</dcterms:modified>
</cp:coreProperties>
</file>