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31"/>
  </p:handoutMasterIdLst>
  <p:sldIdLst>
    <p:sldId id="256" r:id="rId2"/>
    <p:sldId id="257" r:id="rId3"/>
    <p:sldId id="261" r:id="rId4"/>
    <p:sldId id="262" r:id="rId5"/>
    <p:sldId id="266" r:id="rId6"/>
    <p:sldId id="291" r:id="rId7"/>
    <p:sldId id="263" r:id="rId8"/>
    <p:sldId id="290" r:id="rId9"/>
    <p:sldId id="265" r:id="rId10"/>
    <p:sldId id="268" r:id="rId11"/>
    <p:sldId id="267" r:id="rId12"/>
    <p:sldId id="269" r:id="rId13"/>
    <p:sldId id="270" r:id="rId14"/>
    <p:sldId id="271" r:id="rId15"/>
    <p:sldId id="282" r:id="rId16"/>
    <p:sldId id="273" r:id="rId17"/>
    <p:sldId id="276" r:id="rId18"/>
    <p:sldId id="279" r:id="rId19"/>
    <p:sldId id="277" r:id="rId20"/>
    <p:sldId id="280" r:id="rId21"/>
    <p:sldId id="278" r:id="rId22"/>
    <p:sldId id="287" r:id="rId23"/>
    <p:sldId id="288" r:id="rId24"/>
    <p:sldId id="289" r:id="rId25"/>
    <p:sldId id="284" r:id="rId26"/>
    <p:sldId id="281" r:id="rId27"/>
    <p:sldId id="272" r:id="rId28"/>
    <p:sldId id="283" r:id="rId29"/>
    <p:sldId id="258" r:id="rId30"/>
  </p:sldIdLst>
  <p:sldSz cx="9144000" cy="6858000" type="screen4x3"/>
  <p:notesSz cx="6797675" cy="9926638"/>
  <p:embeddedFontLst>
    <p:embeddedFont>
      <p:font typeface="나눔바른고딕" panose="020B0603020101020101" pitchFamily="50" charset="-127"/>
      <p:regular r:id="rId32"/>
      <p:bold r:id="rId33"/>
    </p:embeddedFont>
    <p:embeddedFont>
      <p:font typeface="맑은 고딕" panose="020B0503020000020004" pitchFamily="50" charset="-127"/>
      <p:regular r:id="rId34"/>
      <p:bold r:id="rId35"/>
    </p:embeddedFont>
    <p:embeddedFont>
      <p:font typeface="다음_SemiBold" panose="02000700060000000000" pitchFamily="2" charset="-127"/>
      <p:regular r:id="rId36"/>
    </p:embeddedFont>
    <p:embeddedFont>
      <p:font typeface="나눔고딕 ExtraBold" panose="020B0600000101010101" charset="-127"/>
      <p:bold r:id="rId37"/>
    </p:embeddedFont>
    <p:embeddedFont>
      <p:font typeface="다음_Regular" panose="02000603060000000000" pitchFamily="2" charset="-127"/>
      <p:regular r:id="rId38"/>
    </p:embeddedFont>
    <p:embeddedFont>
      <p:font typeface="Verdana" panose="020B0604030504040204" pitchFamily="34" charset="0"/>
      <p:regular r:id="rId39"/>
      <p:bold r:id="rId40"/>
      <p:italic r:id="rId41"/>
      <p:boldItalic r:id="rId4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AAD3"/>
    <a:srgbClr val="4C93C7"/>
    <a:srgbClr val="0266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98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-12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EB470-83F4-4F61-8225-17E907995B5C}" type="datetimeFigureOut">
              <a:rPr lang="ko-KR" altLang="en-US" smtClean="0"/>
              <a:t>2016-11-23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71167-692F-4540-9DE5-940214B2630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8537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411CB-ECA3-431A-A5DF-DEECA16C46E9}" type="datetimeFigureOut">
              <a:rPr lang="ko-KR" altLang="en-US" smtClean="0"/>
              <a:t>2016-11-23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C7CF4-333F-45EF-8065-02812BFFA991}" type="slidenum">
              <a:rPr lang="ko-KR" altLang="en-US" smtClean="0"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73AAD3">
                  <a:shade val="30000"/>
                  <a:satMod val="115000"/>
                </a:srgbClr>
              </a:gs>
              <a:gs pos="50000">
                <a:srgbClr val="73AAD3">
                  <a:shade val="67500"/>
                  <a:satMod val="115000"/>
                </a:srgbClr>
              </a:gs>
              <a:gs pos="100000">
                <a:srgbClr val="73AAD3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 anchor="ctr">
            <a:spAutoFit/>
          </a:bodyPr>
          <a:lstStyle/>
          <a:p>
            <a:pPr marL="182563" indent="-182563" algn="ctr" latinLnBrk="0"/>
            <a:endParaRPr lang="ko-KR" altLang="en-US" sz="900" b="1" dirty="0" smtClean="0">
              <a:solidFill>
                <a:srgbClr val="FF0000"/>
              </a:solidFill>
              <a:latin typeface="+mj-lt"/>
              <a:ea typeface="나눔고딕 ExtraBold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74701" y="5157192"/>
            <a:ext cx="19697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전북지역암센터 </a:t>
            </a:r>
            <a:endParaRPr lang="en-US" altLang="ko-KR" sz="2200" b="1" dirty="0" smtClean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r>
              <a:rPr lang="ko-KR" altLang="en-US" sz="22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  김    도     희</a:t>
            </a:r>
            <a:endParaRPr lang="ko-KR" altLang="en-US" sz="22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1079940"/>
            <a:ext cx="62646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40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물망초모임</a:t>
            </a:r>
            <a:endParaRPr lang="en-US" altLang="ko-KR" sz="4000" dirty="0" smtClean="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  <a:p>
            <a:r>
              <a:rPr lang="ko-KR" altLang="en-US" sz="40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새로운 도전</a:t>
            </a:r>
            <a:r>
              <a:rPr lang="en-US" altLang="ko-KR" sz="40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40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하노이 모임</a:t>
            </a:r>
            <a:endParaRPr lang="ko-KR" altLang="en-US" sz="4000" dirty="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 flipH="1">
            <a:off x="1043608" y="2488540"/>
            <a:ext cx="59499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0" y="0"/>
            <a:ext cx="1043608" cy="10527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8100392" y="5805264"/>
            <a:ext cx="1043608" cy="10527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8" y="603121"/>
            <a:ext cx="35283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Index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타원 47"/>
          <p:cNvSpPr/>
          <p:nvPr/>
        </p:nvSpPr>
        <p:spPr>
          <a:xfrm>
            <a:off x="611560" y="2465186"/>
            <a:ext cx="1728192" cy="1728000"/>
          </a:xfrm>
          <a:prstGeom prst="ellipse">
            <a:avLst/>
          </a:prstGeom>
          <a:solidFill>
            <a:schemeClr val="bg1">
              <a:lumMod val="8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타원 48"/>
          <p:cNvSpPr/>
          <p:nvPr/>
        </p:nvSpPr>
        <p:spPr>
          <a:xfrm>
            <a:off x="2195736" y="2465186"/>
            <a:ext cx="1728192" cy="1728000"/>
          </a:xfrm>
          <a:prstGeom prst="ellipse">
            <a:avLst/>
          </a:prstGeom>
          <a:solidFill>
            <a:schemeClr val="accent1">
              <a:lumMod val="40000"/>
              <a:lumOff val="6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타원 49"/>
          <p:cNvSpPr/>
          <p:nvPr/>
        </p:nvSpPr>
        <p:spPr>
          <a:xfrm>
            <a:off x="3779912" y="2465186"/>
            <a:ext cx="1728192" cy="1728000"/>
          </a:xfrm>
          <a:prstGeom prst="ellipse">
            <a:avLst/>
          </a:prstGeom>
          <a:solidFill>
            <a:srgbClr val="4C93C7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791580" y="2897234"/>
            <a:ext cx="1260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하나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,</a:t>
            </a:r>
          </a:p>
        </p:txBody>
      </p:sp>
      <p:sp>
        <p:nvSpPr>
          <p:cNvPr id="54" name="TextBox 25"/>
          <p:cNvSpPr txBox="1">
            <a:spLocks noChangeArrowheads="1"/>
          </p:cNvSpPr>
          <p:nvPr/>
        </p:nvSpPr>
        <p:spPr bwMode="auto">
          <a:xfrm>
            <a:off x="767830" y="3284984"/>
            <a:ext cx="14041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사업필요성    및 목적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52" name="TextBox 25"/>
          <p:cNvSpPr txBox="1">
            <a:spLocks noChangeArrowheads="1"/>
          </p:cNvSpPr>
          <p:nvPr/>
        </p:nvSpPr>
        <p:spPr bwMode="auto">
          <a:xfrm>
            <a:off x="2339752" y="2897234"/>
            <a:ext cx="1260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둘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,</a:t>
            </a:r>
          </a:p>
        </p:txBody>
      </p:sp>
      <p:sp>
        <p:nvSpPr>
          <p:cNvPr id="55" name="TextBox 25"/>
          <p:cNvSpPr txBox="1">
            <a:spLocks noChangeArrowheads="1"/>
          </p:cNvSpPr>
          <p:nvPr/>
        </p:nvSpPr>
        <p:spPr bwMode="auto">
          <a:xfrm>
            <a:off x="2339752" y="3284984"/>
            <a:ext cx="1584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사업 계획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53" name="TextBox 25"/>
          <p:cNvSpPr txBox="1">
            <a:spLocks noChangeArrowheads="1"/>
          </p:cNvSpPr>
          <p:nvPr/>
        </p:nvSpPr>
        <p:spPr bwMode="auto">
          <a:xfrm>
            <a:off x="3923928" y="2897234"/>
            <a:ext cx="12601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셋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,</a:t>
            </a:r>
          </a:p>
        </p:txBody>
      </p:sp>
      <p:sp>
        <p:nvSpPr>
          <p:cNvPr id="56" name="TextBox 25"/>
          <p:cNvSpPr txBox="1">
            <a:spLocks noChangeArrowheads="1"/>
          </p:cNvSpPr>
          <p:nvPr/>
        </p:nvSpPr>
        <p:spPr bwMode="auto">
          <a:xfrm>
            <a:off x="3923928" y="3284984"/>
            <a:ext cx="15841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사업추진내용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59" name="직선 연결선 58"/>
          <p:cNvCxnSpPr/>
          <p:nvPr/>
        </p:nvCxnSpPr>
        <p:spPr>
          <a:xfrm>
            <a:off x="1475656" y="3717032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3117464" y="3717032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4712759" y="3717032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타원 75"/>
          <p:cNvSpPr/>
          <p:nvPr/>
        </p:nvSpPr>
        <p:spPr>
          <a:xfrm>
            <a:off x="5292080" y="2465186"/>
            <a:ext cx="1728192" cy="1728000"/>
          </a:xfrm>
          <a:prstGeom prst="ellipse">
            <a:avLst/>
          </a:prstGeom>
          <a:solidFill>
            <a:schemeClr val="tx2">
              <a:lumMod val="75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77" name="그룹 76"/>
          <p:cNvGrpSpPr/>
          <p:nvPr/>
        </p:nvGrpSpPr>
        <p:grpSpPr>
          <a:xfrm>
            <a:off x="5436096" y="2897234"/>
            <a:ext cx="1584176" cy="757082"/>
            <a:chOff x="5292080" y="2897234"/>
            <a:chExt cx="1584176" cy="757082"/>
          </a:xfrm>
        </p:grpSpPr>
        <p:sp>
          <p:nvSpPr>
            <p:cNvPr id="78" name="TextBox 25"/>
            <p:cNvSpPr txBox="1">
              <a:spLocks noChangeArrowheads="1"/>
            </p:cNvSpPr>
            <p:nvPr/>
          </p:nvSpPr>
          <p:spPr bwMode="auto">
            <a:xfrm>
              <a:off x="5292080" y="2897234"/>
              <a:ext cx="12601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400" dirty="0" smtClean="0">
                  <a:solidFill>
                    <a:schemeClr val="bg1"/>
                  </a:solidFill>
                  <a:latin typeface="다음_Regular" panose="02000603060000000000" pitchFamily="2" charset="-127"/>
                  <a:ea typeface="다음_Regular" panose="02000603060000000000" pitchFamily="2" charset="-127"/>
                </a:rPr>
                <a:t>넷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다음_Regular" panose="02000603060000000000" pitchFamily="2" charset="-127"/>
                  <a:ea typeface="다음_Regular" panose="02000603060000000000" pitchFamily="2" charset="-127"/>
                </a:rPr>
                <a:t>,</a:t>
              </a:r>
            </a:p>
          </p:txBody>
        </p:sp>
        <p:sp>
          <p:nvSpPr>
            <p:cNvPr id="79" name="TextBox 25"/>
            <p:cNvSpPr txBox="1">
              <a:spLocks noChangeArrowheads="1"/>
            </p:cNvSpPr>
            <p:nvPr/>
          </p:nvSpPr>
          <p:spPr bwMode="auto">
            <a:xfrm>
              <a:off x="5292080" y="3284984"/>
              <a:ext cx="15841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dirty="0" smtClean="0">
                  <a:solidFill>
                    <a:schemeClr val="bg1"/>
                  </a:solidFill>
                  <a:latin typeface="다음_Regular" panose="02000603060000000000" pitchFamily="2" charset="-127"/>
                  <a:ea typeface="다음_Regular" panose="02000603060000000000" pitchFamily="2" charset="-127"/>
                </a:rPr>
                <a:t>사업추진결과</a:t>
              </a:r>
              <a:endPara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endParaRPr>
            </a:p>
          </p:txBody>
        </p:sp>
      </p:grpSp>
      <p:cxnSp>
        <p:nvCxnSpPr>
          <p:cNvPr id="68" name="직선 연결선 67"/>
          <p:cNvCxnSpPr/>
          <p:nvPr/>
        </p:nvCxnSpPr>
        <p:spPr>
          <a:xfrm>
            <a:off x="1475656" y="2420888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직선 연결선 68"/>
          <p:cNvCxnSpPr/>
          <p:nvPr/>
        </p:nvCxnSpPr>
        <p:spPr>
          <a:xfrm>
            <a:off x="3117464" y="2420888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직선 연결선 69"/>
          <p:cNvCxnSpPr/>
          <p:nvPr/>
        </p:nvCxnSpPr>
        <p:spPr>
          <a:xfrm>
            <a:off x="4712759" y="2420888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>
          <a:xfrm>
            <a:off x="6228184" y="3717032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/>
          <p:cNvCxnSpPr/>
          <p:nvPr/>
        </p:nvCxnSpPr>
        <p:spPr>
          <a:xfrm>
            <a:off x="6228184" y="2420888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타원 26"/>
          <p:cNvSpPr/>
          <p:nvPr/>
        </p:nvSpPr>
        <p:spPr>
          <a:xfrm>
            <a:off x="6876256" y="2465186"/>
            <a:ext cx="1728192" cy="1728000"/>
          </a:xfrm>
          <a:prstGeom prst="ellipse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8" name="그룹 27"/>
          <p:cNvGrpSpPr/>
          <p:nvPr/>
        </p:nvGrpSpPr>
        <p:grpSpPr>
          <a:xfrm>
            <a:off x="7020272" y="2897234"/>
            <a:ext cx="1584176" cy="757082"/>
            <a:chOff x="5292080" y="2897234"/>
            <a:chExt cx="1584176" cy="757082"/>
          </a:xfrm>
        </p:grpSpPr>
        <p:sp>
          <p:nvSpPr>
            <p:cNvPr id="29" name="TextBox 25"/>
            <p:cNvSpPr txBox="1">
              <a:spLocks noChangeArrowheads="1"/>
            </p:cNvSpPr>
            <p:nvPr/>
          </p:nvSpPr>
          <p:spPr bwMode="auto">
            <a:xfrm>
              <a:off x="5292080" y="2897234"/>
              <a:ext cx="126014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400" dirty="0" smtClean="0">
                  <a:solidFill>
                    <a:schemeClr val="bg1"/>
                  </a:solidFill>
                  <a:latin typeface="다음_Regular" panose="02000603060000000000" pitchFamily="2" charset="-127"/>
                  <a:ea typeface="다음_Regular" panose="02000603060000000000" pitchFamily="2" charset="-127"/>
                </a:rPr>
                <a:t>다섯</a:t>
              </a:r>
              <a:r>
                <a:rPr lang="en-US" altLang="ko-KR" sz="2400" dirty="0" smtClean="0">
                  <a:solidFill>
                    <a:schemeClr val="bg1"/>
                  </a:solidFill>
                  <a:latin typeface="다음_Regular" panose="02000603060000000000" pitchFamily="2" charset="-127"/>
                  <a:ea typeface="다음_Regular" panose="02000603060000000000" pitchFamily="2" charset="-127"/>
                </a:rPr>
                <a:t>,</a:t>
              </a:r>
            </a:p>
          </p:txBody>
        </p:sp>
        <p:sp>
          <p:nvSpPr>
            <p:cNvPr id="30" name="TextBox 25"/>
            <p:cNvSpPr txBox="1">
              <a:spLocks noChangeArrowheads="1"/>
            </p:cNvSpPr>
            <p:nvPr/>
          </p:nvSpPr>
          <p:spPr bwMode="auto">
            <a:xfrm>
              <a:off x="5292080" y="3284984"/>
              <a:ext cx="15841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dirty="0" smtClean="0">
                  <a:solidFill>
                    <a:schemeClr val="bg1"/>
                  </a:solidFill>
                  <a:latin typeface="다음_Regular" panose="02000603060000000000" pitchFamily="2" charset="-127"/>
                  <a:ea typeface="다음_Regular" panose="02000603060000000000" pitchFamily="2" charset="-127"/>
                </a:rPr>
                <a:t>사업향후계획</a:t>
              </a:r>
              <a:endPara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endParaRPr>
            </a:p>
          </p:txBody>
        </p:sp>
      </p:grpSp>
      <p:cxnSp>
        <p:nvCxnSpPr>
          <p:cNvPr id="31" name="직선 연결선 30"/>
          <p:cNvCxnSpPr/>
          <p:nvPr/>
        </p:nvCxnSpPr>
        <p:spPr>
          <a:xfrm>
            <a:off x="7812360" y="3717032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7812360" y="2420888"/>
            <a:ext cx="0" cy="57606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/>
          <p:cNvCxnSpPr>
            <a:endCxn id="27" idx="7"/>
          </p:cNvCxnSpPr>
          <p:nvPr/>
        </p:nvCxnSpPr>
        <p:spPr>
          <a:xfrm>
            <a:off x="719572" y="2676274"/>
            <a:ext cx="7631788" cy="41972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/>
          <p:cNvCxnSpPr/>
          <p:nvPr/>
        </p:nvCxnSpPr>
        <p:spPr>
          <a:xfrm>
            <a:off x="719572" y="4005064"/>
            <a:ext cx="7668852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971600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타원 53"/>
          <p:cNvSpPr/>
          <p:nvPr/>
        </p:nvSpPr>
        <p:spPr>
          <a:xfrm>
            <a:off x="4860033" y="2348880"/>
            <a:ext cx="695444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하</a:t>
            </a:r>
            <a:r>
              <a:rPr lang="ko-KR" alt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필요성 및 목적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1208638" y="2640141"/>
            <a:ext cx="1635169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필요성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1280647" y="3038576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5117143" y="2640141"/>
            <a:ext cx="1303066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2.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목적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5189151" y="3038576"/>
            <a:ext cx="1104197" cy="5501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1192604" y="3159157"/>
            <a:ext cx="34514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사별의 감정을 주변사람들에게 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털어놓지 못함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감정을 </a:t>
            </a:r>
            <a:r>
              <a:rPr lang="ko-KR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묻어두고 삶에 치여 생활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올바른 애도과정을 거치지  못함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5101108" y="3187181"/>
            <a:ext cx="357534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올바른 애도과정을 통한 일상생활 복귀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사별가족간 지지체계 형성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삶의 질 행상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738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99513" y="27809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99513" y="33569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물망초모임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하노이모임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52220" y="42930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40152" y="304521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614338" y="375303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473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63888" y="242088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63888" y="299695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480970" y="213285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물망초모임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480591" y="270892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하노이모임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16595" y="393305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04527" y="268517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578713" y="339299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/>
          <p:cNvSpPr/>
          <p:nvPr/>
        </p:nvSpPr>
        <p:spPr>
          <a:xfrm>
            <a:off x="-47812" y="-1984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" name="직사각형 5"/>
          <p:cNvSpPr/>
          <p:nvPr/>
        </p:nvSpPr>
        <p:spPr>
          <a:xfrm>
            <a:off x="428355" y="2204864"/>
            <a:ext cx="2572102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79512" y="1929086"/>
            <a:ext cx="3096344" cy="2219994"/>
            <a:chOff x="3419872" y="1628800"/>
            <a:chExt cx="2232000" cy="2232248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25"/>
          <p:cNvSpPr txBox="1">
            <a:spLocks noChangeArrowheads="1"/>
          </p:cNvSpPr>
          <p:nvPr/>
        </p:nvSpPr>
        <p:spPr bwMode="auto">
          <a:xfrm>
            <a:off x="3707905" y="2498557"/>
            <a:ext cx="4176464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사별가족위험도 평가</a:t>
            </a:r>
            <a:endParaRPr lang="en-US" altLang="ko-KR" sz="2500" b="1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48" name="TextBox 26"/>
          <p:cNvSpPr txBox="1">
            <a:spLocks noChangeArrowheads="1"/>
          </p:cNvSpPr>
          <p:nvPr/>
        </p:nvSpPr>
        <p:spPr bwMode="auto">
          <a:xfrm>
            <a:off x="3707904" y="3072299"/>
            <a:ext cx="4824536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사별가족위험도 평가 후 고위험 가정 선별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7803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63888" y="242088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63888" y="299695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480970" y="213285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물망초모임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480591" y="270892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하노이모임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16595" y="393305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04527" y="268517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578713" y="339299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/>
          <p:cNvSpPr/>
          <p:nvPr/>
        </p:nvSpPr>
        <p:spPr>
          <a:xfrm>
            <a:off x="-47812" y="-1984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" name="직사각형 5"/>
          <p:cNvSpPr/>
          <p:nvPr/>
        </p:nvSpPr>
        <p:spPr>
          <a:xfrm>
            <a:off x="428355" y="2204864"/>
            <a:ext cx="2572102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79512" y="1929086"/>
            <a:ext cx="3096344" cy="2219994"/>
            <a:chOff x="3419872" y="1628800"/>
            <a:chExt cx="2232000" cy="2232248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8" name="Picture 15" descr="D:\scan\S22C-6e16081916490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624" y="193798"/>
            <a:ext cx="4572508" cy="6466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65517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63888" y="242088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63888" y="299695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480970" y="213285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물망초모임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480591" y="270892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하노이모임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16595" y="393305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04527" y="268517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578713" y="339299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/>
          <p:cNvSpPr/>
          <p:nvPr/>
        </p:nvSpPr>
        <p:spPr>
          <a:xfrm>
            <a:off x="-84324" y="-5449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6" name="직사각형 5"/>
          <p:cNvSpPr/>
          <p:nvPr/>
        </p:nvSpPr>
        <p:spPr>
          <a:xfrm>
            <a:off x="428355" y="2204864"/>
            <a:ext cx="2572102" cy="1656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179512" y="1929086"/>
            <a:ext cx="3096344" cy="2219994"/>
            <a:chOff x="3419872" y="1628800"/>
            <a:chExt cx="2232000" cy="2232248"/>
          </a:xfrm>
        </p:grpSpPr>
        <p:cxnSp>
          <p:nvCxnSpPr>
            <p:cNvPr id="32" name="직선 연결선 31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25"/>
          <p:cNvSpPr txBox="1">
            <a:spLocks noChangeArrowheads="1"/>
          </p:cNvSpPr>
          <p:nvPr/>
        </p:nvSpPr>
        <p:spPr bwMode="auto">
          <a:xfrm>
            <a:off x="3707904" y="2522713"/>
            <a:ext cx="331236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장례식 문상</a:t>
            </a:r>
            <a:endParaRPr lang="en-US" altLang="ko-KR" sz="2500" b="1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57" name="TextBox 26"/>
          <p:cNvSpPr txBox="1">
            <a:spLocks noChangeArrowheads="1"/>
          </p:cNvSpPr>
          <p:nvPr/>
        </p:nvSpPr>
        <p:spPr bwMode="auto">
          <a:xfrm>
            <a:off x="3707904" y="3072299"/>
            <a:ext cx="4320480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호스피스완화의료팀원의 장례식 문상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8991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장례식 문상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</a:rPr>
              <a:t>사별편지 발송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99513" y="27809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전화 연락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99513" y="33569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문자 발송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물망초모임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하노이모임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52220" y="42930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40152" y="304521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614338" y="375303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-36512" y="0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5939063" y="2390986"/>
            <a:ext cx="2811367" cy="1975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/>
          <p:cNvGrpSpPr/>
          <p:nvPr/>
        </p:nvGrpSpPr>
        <p:grpSpPr>
          <a:xfrm>
            <a:off x="5652120" y="2077108"/>
            <a:ext cx="3384376" cy="2648036"/>
            <a:chOff x="3419872" y="1628800"/>
            <a:chExt cx="2232000" cy="2232248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모서리가 둥근 직사각형 15"/>
          <p:cNvSpPr/>
          <p:nvPr/>
        </p:nvSpPr>
        <p:spPr>
          <a:xfrm>
            <a:off x="6238664" y="253659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238285" y="311265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238285" y="368871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5" name="TextBox 25"/>
          <p:cNvSpPr txBox="1">
            <a:spLocks noChangeArrowheads="1"/>
          </p:cNvSpPr>
          <p:nvPr/>
        </p:nvSpPr>
        <p:spPr bwMode="auto">
          <a:xfrm>
            <a:off x="467544" y="2309396"/>
            <a:ext cx="439248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초대장 </a:t>
            </a:r>
            <a:r>
              <a:rPr lang="en-US" altLang="ko-KR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/ </a:t>
            </a:r>
            <a:r>
              <a:rPr lang="ko-KR" altLang="en-US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사별편지 발송</a:t>
            </a:r>
            <a:endParaRPr lang="en-US" altLang="ko-KR" sz="2500" b="1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26" name="TextBox 26"/>
          <p:cNvSpPr txBox="1">
            <a:spLocks noChangeArrowheads="1"/>
          </p:cNvSpPr>
          <p:nvPr/>
        </p:nvSpPr>
        <p:spPr bwMode="auto">
          <a:xfrm>
            <a:off x="663470" y="2810252"/>
            <a:ext cx="5652629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물망초모임 초대장 발송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 후 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1,3,6,9,12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개월에 해당하는 가족에게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 사별편지 발송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1328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장례식 문상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</a:rPr>
              <a:t>사별편지 발송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99513" y="27809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전화 연락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99513" y="33569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문자 발송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물망초모임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하노이모임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52220" y="42930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40152" y="304521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614338" y="375303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-36512" y="0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5939063" y="2390986"/>
            <a:ext cx="2811367" cy="1975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/>
          <p:cNvGrpSpPr/>
          <p:nvPr/>
        </p:nvGrpSpPr>
        <p:grpSpPr>
          <a:xfrm>
            <a:off x="5652120" y="2077108"/>
            <a:ext cx="3384376" cy="2648036"/>
            <a:chOff x="3419872" y="1628800"/>
            <a:chExt cx="2232000" cy="2232248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모서리가 둥근 직사각형 15"/>
          <p:cNvSpPr/>
          <p:nvPr/>
        </p:nvSpPr>
        <p:spPr>
          <a:xfrm>
            <a:off x="6238664" y="253659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238285" y="311265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6238285" y="368871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pic>
        <p:nvPicPr>
          <p:cNvPr id="27" name="Picture 2" descr="D:\scan\S22C-6e16081819490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6" y="396007"/>
            <a:ext cx="4346374" cy="6146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8" name="Picture 3" descr="D:\scan\S22C-6e16081819530_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8272" y="396007"/>
            <a:ext cx="4348224" cy="6149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8991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장례식 문상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</a:rPr>
              <a:t>사별편지 발송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99513" y="27809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전화 연락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99513" y="33569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문자 발송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물망초모임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하노이모임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52220" y="42930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40152" y="304521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614338" y="375303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0" y="0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3452691" y="2211660"/>
            <a:ext cx="2811367" cy="1975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/>
          <p:cNvGrpSpPr/>
          <p:nvPr/>
        </p:nvGrpSpPr>
        <p:grpSpPr>
          <a:xfrm>
            <a:off x="3165748" y="1897782"/>
            <a:ext cx="3384376" cy="2648036"/>
            <a:chOff x="3419872" y="1628800"/>
            <a:chExt cx="2232000" cy="2232248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모서리가 둥근 직사각형 15"/>
          <p:cNvSpPr/>
          <p:nvPr/>
        </p:nvSpPr>
        <p:spPr>
          <a:xfrm>
            <a:off x="3752292" y="23572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751913" y="29333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3751913" y="35093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5" name="TextBox 25"/>
          <p:cNvSpPr txBox="1">
            <a:spLocks noChangeArrowheads="1"/>
          </p:cNvSpPr>
          <p:nvPr/>
        </p:nvSpPr>
        <p:spPr bwMode="auto">
          <a:xfrm>
            <a:off x="2987824" y="4746436"/>
            <a:ext cx="1476165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전화연락</a:t>
            </a:r>
            <a:endParaRPr lang="en-US" altLang="ko-KR" sz="2500" b="1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26" name="TextBox 26"/>
          <p:cNvSpPr txBox="1">
            <a:spLocks noChangeArrowheads="1"/>
          </p:cNvSpPr>
          <p:nvPr/>
        </p:nvSpPr>
        <p:spPr bwMode="auto">
          <a:xfrm>
            <a:off x="3343300" y="5245694"/>
            <a:ext cx="396500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모임참석자 명단 작성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전화연락을 통한 참여 독려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22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장례식 문상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</a:rPr>
              <a:t>사별편지 발송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99513" y="27809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전화 연락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99513" y="33569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문자 발송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물망초모임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bg1"/>
                </a:solidFill>
              </a:rPr>
              <a:t>하노이모임</a:t>
            </a:r>
            <a:endParaRPr lang="ko-KR" altLang="en-US" sz="1600" dirty="0">
              <a:solidFill>
                <a:schemeClr val="bg1"/>
              </a:solidFill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52220" y="42930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40152" y="304521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614338" y="375303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0" y="0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3452691" y="2211660"/>
            <a:ext cx="2811367" cy="19755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0" name="그룹 19"/>
          <p:cNvGrpSpPr/>
          <p:nvPr/>
        </p:nvGrpSpPr>
        <p:grpSpPr>
          <a:xfrm>
            <a:off x="3165748" y="1897782"/>
            <a:ext cx="3384376" cy="2648036"/>
            <a:chOff x="3419872" y="1628800"/>
            <a:chExt cx="2232000" cy="2232248"/>
          </a:xfrm>
        </p:grpSpPr>
        <p:cxnSp>
          <p:nvCxnSpPr>
            <p:cNvPr id="21" name="직선 연결선 20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모서리가 둥근 직사각형 15"/>
          <p:cNvSpPr/>
          <p:nvPr/>
        </p:nvSpPr>
        <p:spPr>
          <a:xfrm>
            <a:off x="3752292" y="23572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3751913" y="29333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3751913" y="35093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5" name="TextBox 25"/>
          <p:cNvSpPr txBox="1">
            <a:spLocks noChangeArrowheads="1"/>
          </p:cNvSpPr>
          <p:nvPr/>
        </p:nvSpPr>
        <p:spPr bwMode="auto">
          <a:xfrm>
            <a:off x="2826296" y="4754468"/>
            <a:ext cx="439248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문자 발송</a:t>
            </a:r>
            <a:endParaRPr lang="en-US" altLang="ko-KR" sz="2500" b="1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26" name="TextBox 26"/>
          <p:cNvSpPr txBox="1">
            <a:spLocks noChangeArrowheads="1"/>
          </p:cNvSpPr>
          <p:nvPr/>
        </p:nvSpPr>
        <p:spPr bwMode="auto">
          <a:xfrm>
            <a:off x="3131840" y="5256202"/>
            <a:ext cx="601216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초대장 발송 전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월초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) ,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사별가족의 스케줄 조정 유도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모임 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주전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, 1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일전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당일 문자발송을 통하여 참여 독려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022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99513" y="27809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99513" y="33569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물망초모임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하노이모임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52220" y="42930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40152" y="304521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614338" y="375303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0" y="0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3" name="직사각형 22"/>
          <p:cNvSpPr/>
          <p:nvPr/>
        </p:nvSpPr>
        <p:spPr>
          <a:xfrm>
            <a:off x="6429215" y="2204864"/>
            <a:ext cx="2372554" cy="1602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물망초모임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하노이모임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6180372" y="1929086"/>
            <a:ext cx="2856124" cy="2148381"/>
            <a:chOff x="3419872" y="1628800"/>
            <a:chExt cx="2232000" cy="2232248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5"/>
          <p:cNvSpPr txBox="1">
            <a:spLocks noChangeArrowheads="1"/>
          </p:cNvSpPr>
          <p:nvPr/>
        </p:nvSpPr>
        <p:spPr bwMode="auto">
          <a:xfrm>
            <a:off x="2339752" y="2420888"/>
            <a:ext cx="331236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물망초모임</a:t>
            </a:r>
            <a:endParaRPr lang="en-US" altLang="ko-KR" sz="2500" b="1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555776" y="2852936"/>
            <a:ext cx="3672408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월 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회 진행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사별가족여행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(4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월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, 10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월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송년모임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(12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월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746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99513" y="27809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99513" y="33569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물망초모임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하노이모임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52220" y="42930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40152" y="304521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614338" y="375303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0" y="0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23" name="직사각형 22"/>
          <p:cNvSpPr/>
          <p:nvPr/>
        </p:nvSpPr>
        <p:spPr>
          <a:xfrm>
            <a:off x="6429215" y="2204864"/>
            <a:ext cx="2372554" cy="1602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물망초모임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하노이모임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6180372" y="1929086"/>
            <a:ext cx="2856124" cy="2148381"/>
            <a:chOff x="3419872" y="1628800"/>
            <a:chExt cx="2232000" cy="2232248"/>
          </a:xfrm>
        </p:grpSpPr>
        <p:cxnSp>
          <p:nvCxnSpPr>
            <p:cNvPr id="25" name="직선 연결선 24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5"/>
          <p:cNvSpPr txBox="1">
            <a:spLocks noChangeArrowheads="1"/>
          </p:cNvSpPr>
          <p:nvPr/>
        </p:nvSpPr>
        <p:spPr bwMode="auto">
          <a:xfrm>
            <a:off x="2411760" y="2522220"/>
            <a:ext cx="331236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하노이모임</a:t>
            </a:r>
            <a:endParaRPr lang="en-US" altLang="ko-KR" sz="2500" b="1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627784" y="3023954"/>
            <a:ext cx="367240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최근 사별가족 대상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연 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2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회 진행</a:t>
            </a:r>
            <a:endParaRPr lang="en-US" altLang="ko-KR" dirty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563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둘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계획</a:t>
            </a:r>
            <a:endParaRPr lang="en-US" altLang="ko-KR" sz="2800" dirty="0" smtClean="0">
              <a:solidFill>
                <a:prstClr val="black">
                  <a:lumMod val="65000"/>
                  <a:lumOff val="35000"/>
                </a:prst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모서리가 둥근 직사각형 1"/>
          <p:cNvSpPr/>
          <p:nvPr/>
        </p:nvSpPr>
        <p:spPr>
          <a:xfrm>
            <a:off x="611939" y="24928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사별가족위험도 평가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611560" y="3068960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장례식 문상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6" name="모서리가 둥근 직사각형 45"/>
          <p:cNvSpPr/>
          <p:nvPr/>
        </p:nvSpPr>
        <p:spPr>
          <a:xfrm>
            <a:off x="3599892" y="2204864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초대장</a:t>
            </a:r>
            <a:r>
              <a:rPr lang="en-US" altLang="ko-KR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사별편지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3599513" y="2780928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전화 연락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599513" y="3356992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문자 발송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6516595" y="2492896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물망초모임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6516216" y="3068960"/>
            <a:ext cx="2196244" cy="504056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bg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하노이모임</a:t>
            </a:r>
            <a:endParaRPr lang="ko-KR" altLang="en-US" sz="1600" b="1" dirty="0">
              <a:solidFill>
                <a:schemeClr val="bg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6552220" y="42930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cxnSp>
        <p:nvCxnSpPr>
          <p:cNvPr id="4" name="직선 화살표 연결선 3"/>
          <p:cNvCxnSpPr/>
          <p:nvPr/>
        </p:nvCxnSpPr>
        <p:spPr>
          <a:xfrm>
            <a:off x="3000457" y="3019467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화살표 연결선 54"/>
          <p:cNvCxnSpPr/>
          <p:nvPr/>
        </p:nvCxnSpPr>
        <p:spPr>
          <a:xfrm>
            <a:off x="5940152" y="3045210"/>
            <a:ext cx="360040" cy="0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화살표 연결선 55"/>
          <p:cNvCxnSpPr/>
          <p:nvPr/>
        </p:nvCxnSpPr>
        <p:spPr>
          <a:xfrm flipH="1">
            <a:off x="7614338" y="3753036"/>
            <a:ext cx="379" cy="396044"/>
          </a:xfrm>
          <a:prstGeom prst="straightConnector1">
            <a:avLst/>
          </a:prstGeom>
          <a:ln w="1905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0" y="0"/>
            <a:ext cx="9228324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9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/>
          </a:p>
        </p:txBody>
      </p:sp>
      <p:sp>
        <p:nvSpPr>
          <p:cNvPr id="17" name="직사각형 16"/>
          <p:cNvSpPr/>
          <p:nvPr/>
        </p:nvSpPr>
        <p:spPr>
          <a:xfrm>
            <a:off x="6405019" y="4077073"/>
            <a:ext cx="2481956" cy="9041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8" name="그룹 17"/>
          <p:cNvGrpSpPr/>
          <p:nvPr/>
        </p:nvGrpSpPr>
        <p:grpSpPr>
          <a:xfrm>
            <a:off x="6156176" y="3919910"/>
            <a:ext cx="2987824" cy="1211882"/>
            <a:chOff x="3419872" y="1628800"/>
            <a:chExt cx="2232000" cy="2232248"/>
          </a:xfrm>
        </p:grpSpPr>
        <p:cxnSp>
          <p:nvCxnSpPr>
            <p:cNvPr id="19" name="직선 연결선 18"/>
            <p:cNvCxnSpPr/>
            <p:nvPr/>
          </p:nvCxnSpPr>
          <p:spPr>
            <a:xfrm>
              <a:off x="3419872" y="1700808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>
              <a:off x="3419872" y="3789040"/>
              <a:ext cx="2232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/>
            <p:cNvCxnSpPr/>
            <p:nvPr/>
          </p:nvCxnSpPr>
          <p:spPr>
            <a:xfrm>
              <a:off x="3491880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5580112" y="1628800"/>
              <a:ext cx="0" cy="22322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모서리가 둥근 직사각형 15"/>
          <p:cNvSpPr/>
          <p:nvPr/>
        </p:nvSpPr>
        <p:spPr>
          <a:xfrm>
            <a:off x="6541616" y="4293096"/>
            <a:ext cx="2196244" cy="50405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chemeClr val="tx1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사별가족관리팀회의</a:t>
            </a:r>
            <a:endParaRPr lang="ko-KR" altLang="en-US" sz="1600" dirty="0">
              <a:solidFill>
                <a:schemeClr val="tx1"/>
              </a:solidFill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611560" y="2852936"/>
            <a:ext cx="3312368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500" b="1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사별가족관리팀</a:t>
            </a:r>
            <a:endParaRPr lang="en-US" altLang="ko-KR" sz="2500" b="1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sp>
        <p:nvSpPr>
          <p:cNvPr id="24" name="TextBox 26"/>
          <p:cNvSpPr txBox="1">
            <a:spLocks noChangeArrowheads="1"/>
          </p:cNvSpPr>
          <p:nvPr/>
        </p:nvSpPr>
        <p:spPr bwMode="auto">
          <a:xfrm>
            <a:off x="827583" y="3354670"/>
            <a:ext cx="6480721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호스피스담당 직원 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4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인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전문자원봉사자 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4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인으로 구성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넷째주 월요일 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13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시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,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사별가족관리팀회의</a:t>
            </a: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진행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모임에 관한 의견 나눔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관심이 필요한 사별가족 선별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- </a:t>
            </a:r>
            <a:r>
              <a:rPr lang="ko-KR" altLang="en-US" dirty="0" smtClean="0">
                <a:solidFill>
                  <a:schemeClr val="bg1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다음달 프로그램 선택 및 역할분배</a:t>
            </a:r>
            <a:endParaRPr lang="en-US" altLang="ko-KR" dirty="0" smtClean="0">
              <a:solidFill>
                <a:schemeClr val="bg1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0160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971600" y="2348880"/>
            <a:ext cx="749700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타원 53"/>
          <p:cNvSpPr/>
          <p:nvPr/>
        </p:nvSpPr>
        <p:spPr>
          <a:xfrm>
            <a:off x="4932040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추진내용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1208638" y="2640141"/>
            <a:ext cx="243274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모니터링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1280647" y="3038576"/>
            <a:ext cx="1323641" cy="2507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5189150" y="2640141"/>
            <a:ext cx="319927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2.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장애요인 및 문제점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5261159" y="3038576"/>
            <a:ext cx="1081958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1192604" y="3159157"/>
            <a:ext cx="3163372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사별가족 전화방문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안부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모임안내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물망초모임 참석자 관리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(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모임 전 문자발송 및 안부전화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감정을 다루는 프로그램 개발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5173116" y="3187181"/>
            <a:ext cx="321530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친목적 성향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사별 시기 상이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개별적 사별감정 관리에 대한 어려움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224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1475656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타원 53"/>
          <p:cNvSpPr/>
          <p:nvPr/>
        </p:nvSpPr>
        <p:spPr>
          <a:xfrm>
            <a:off x="4932040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추진내용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1712694" y="2640141"/>
            <a:ext cx="221123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3.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예산절감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1784703" y="3038576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5189150" y="2640141"/>
            <a:ext cx="319927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4.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효율성 제고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5261159" y="3038576"/>
            <a:ext cx="1081958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1696660" y="3159157"/>
            <a:ext cx="309136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영적돌봄동반자 봉사자 활용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5173116" y="3187181"/>
            <a:ext cx="3647356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사별시기를 반영한 그룹활동 진행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물망초 모임 내용에 대한 평가 및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요구도 조사 진행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15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467544" y="1287446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704582" y="1578707"/>
            <a:ext cx="221123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물망초모임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776591" y="1977142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1048588" y="2169731"/>
            <a:ext cx="381144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다과 및 담소 </a:t>
            </a:r>
            <a:r>
              <a:rPr lang="en-US" altLang="ko-K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(16:00 – 17:00)</a:t>
            </a:r>
          </a:p>
        </p:txBody>
      </p: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1048588" y="3003049"/>
            <a:ext cx="34514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특별프로그램 </a:t>
            </a:r>
            <a:r>
              <a:rPr lang="en-US" altLang="ko-K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(17:00 – 18:00)</a:t>
            </a:r>
          </a:p>
        </p:txBody>
      </p:sp>
      <p:sp>
        <p:nvSpPr>
          <p:cNvPr id="19" name="TextBox 25"/>
          <p:cNvSpPr txBox="1">
            <a:spLocks noChangeArrowheads="1"/>
          </p:cNvSpPr>
          <p:nvPr/>
        </p:nvSpPr>
        <p:spPr bwMode="auto">
          <a:xfrm>
            <a:off x="1051997" y="5157192"/>
            <a:ext cx="2875340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저녁식사 </a:t>
            </a:r>
            <a:r>
              <a:rPr lang="en-US" altLang="ko-K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(18:00 – 19:00)</a:t>
            </a:r>
          </a:p>
        </p:txBody>
      </p: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1348418" y="2560548"/>
            <a:ext cx="287534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자기소개 및 근황 나눔 </a:t>
            </a:r>
            <a:endParaRPr lang="en-US" altLang="ko-KR" sz="15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1" name="TextBox 25"/>
          <p:cNvSpPr txBox="1">
            <a:spLocks noChangeArrowheads="1"/>
          </p:cNvSpPr>
          <p:nvPr/>
        </p:nvSpPr>
        <p:spPr bwMode="auto">
          <a:xfrm>
            <a:off x="1351910" y="3376444"/>
            <a:ext cx="2871848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아래 프로그램 중 택일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en-US" altLang="ko-KR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스위트포테이토와 떠나는 음악여행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en-US" altLang="ko-KR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원예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음악 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/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미술 요법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 자신의 감정 알아보기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en-US" altLang="ko-KR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나에게 소중한 것 알아보기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 나의 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 표현하기    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감정나무 꾸미기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 전통시장 장보기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en-US" altLang="ko-KR" sz="13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</a:t>
            </a:r>
          </a:p>
        </p:txBody>
      </p:sp>
      <p:sp>
        <p:nvSpPr>
          <p:cNvPr id="22" name="TextBox 25"/>
          <p:cNvSpPr txBox="1">
            <a:spLocks noChangeArrowheads="1"/>
          </p:cNvSpPr>
          <p:nvPr/>
        </p:nvSpPr>
        <p:spPr bwMode="auto">
          <a:xfrm>
            <a:off x="1348418" y="5512876"/>
            <a:ext cx="2875340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식사 및 마무리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  <p:pic>
        <p:nvPicPr>
          <p:cNvPr id="24" name="Picture 2" descr="D:\alsdream\소희폴더\호스피스\특별프로그램\사별가족모임\7월21일\사진\IMG_04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71987"/>
            <a:ext cx="2211229" cy="147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D:\alsdream\소희폴더\호스피스\특별프로그램\사별가족모임\3월17일\KakaoTalk_20160519_2025215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7783" y="2348880"/>
            <a:ext cx="2110933" cy="14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D:\alsdream\소희폴더\호스피스\특별프로그램\사별가족모임\8월18일\IMG_07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288" y="3843109"/>
            <a:ext cx="2199795" cy="146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7" descr="D:\alsdream\소희폴더\호스피스\특별프로그램\사별가족모임\9월8일\IMG_074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083" y="3824173"/>
            <a:ext cx="211093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87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467544" y="1287446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704582" y="1578707"/>
            <a:ext cx="221123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사별가족여행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776591" y="1922567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688548" y="2078281"/>
            <a:ext cx="381144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상반기 사별가족여행</a:t>
            </a:r>
            <a:r>
              <a:rPr lang="en-US" altLang="ko-K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 4</a:t>
            </a:r>
            <a:r>
              <a:rPr lang="ko-KR" altLang="en-US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월 </a:t>
            </a:r>
            <a:r>
              <a:rPr lang="en-US" altLang="ko-K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21</a:t>
            </a:r>
            <a:r>
              <a:rPr lang="ko-KR" altLang="en-US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일</a:t>
            </a:r>
            <a:endParaRPr lang="en-US" altLang="ko-KR" sz="17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688548" y="4129638"/>
            <a:ext cx="34514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하반기 사별가족여행</a:t>
            </a:r>
            <a:r>
              <a:rPr lang="en-US" altLang="ko-K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 10</a:t>
            </a:r>
            <a:r>
              <a:rPr lang="ko-KR" altLang="en-US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월 </a:t>
            </a:r>
            <a:r>
              <a:rPr lang="en-US" altLang="ko-KR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20</a:t>
            </a:r>
            <a:r>
              <a:rPr lang="ko-KR" altLang="en-US" sz="17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일</a:t>
            </a:r>
            <a:endParaRPr lang="en-US" altLang="ko-KR" sz="17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0" name="TextBox 25"/>
          <p:cNvSpPr txBox="1">
            <a:spLocks noChangeArrowheads="1"/>
          </p:cNvSpPr>
          <p:nvPr/>
        </p:nvSpPr>
        <p:spPr bwMode="auto">
          <a:xfrm>
            <a:off x="988378" y="2469098"/>
            <a:ext cx="287534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꽃지해수욕장</a:t>
            </a:r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태안 튤립 축제</a:t>
            </a:r>
            <a:endParaRPr lang="en-US" altLang="ko-KR" sz="15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21" name="TextBox 25"/>
          <p:cNvSpPr txBox="1">
            <a:spLocks noChangeArrowheads="1"/>
          </p:cNvSpPr>
          <p:nvPr/>
        </p:nvSpPr>
        <p:spPr bwMode="auto">
          <a:xfrm>
            <a:off x="991870" y="4503033"/>
            <a:ext cx="287184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문경새재  도립공원</a:t>
            </a:r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 </a:t>
            </a:r>
          </a:p>
        </p:txBody>
      </p:sp>
      <p:pic>
        <p:nvPicPr>
          <p:cNvPr id="4098" name="Picture 2" descr="D:\alsdream\소희폴더\호스피스\특별프로그램\사별가족모임\사별가족여행\2016년도 상반기\사별가족여행 사진\DSC02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61486"/>
            <a:ext cx="2289577" cy="12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alsdream\소희폴더\호스피스\특별프로그램\사별가족모임\사별가족여행\2016년도 상반기\사별가족여행 사진\DSC021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225" y="2761486"/>
            <a:ext cx="2168202" cy="129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alsdream\소희폴더\호스피스\특별프로그램\사별가족모임\사별가족여행\2016년도 상반기\사별가족여행 사진\DSC021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427" y="2765769"/>
            <a:ext cx="2274329" cy="127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alsdream\소희폴더\호스피스\특별프로그램\사별가족모임\사별가족여행\2016년도 하반기\사진\IMG_15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936" y="4849718"/>
            <a:ext cx="2405290" cy="160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alsdream\소희폴더\호스피스\특별프로그램\사별가족모임\사별가족여행\2016년도 하반기\사진\IMG_156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226" y="4849718"/>
            <a:ext cx="2168201" cy="160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alsdream\소희폴더\호스피스\특별프로그램\사별가족모임\사별가족여행\2016년도 하반기\사진\IMG_18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427" y="4849718"/>
            <a:ext cx="2274329" cy="160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163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467544" y="1287446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704582" y="1578707"/>
            <a:ext cx="365139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물망초모임 참석자 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259680" y="4228378"/>
            <a:ext cx="432000" cy="1249087"/>
            <a:chOff x="6444256" y="4243154"/>
            <a:chExt cx="432000" cy="1249087"/>
          </a:xfrm>
        </p:grpSpPr>
        <p:sp>
          <p:nvSpPr>
            <p:cNvPr id="54" name="직사각형 53"/>
            <p:cNvSpPr/>
            <p:nvPr/>
          </p:nvSpPr>
          <p:spPr>
            <a:xfrm>
              <a:off x="6444256" y="5312241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6444256" y="5096217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6444256" y="4880193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6444256" y="4664169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8" name="직사각형 57"/>
            <p:cNvSpPr/>
            <p:nvPr/>
          </p:nvSpPr>
          <p:spPr>
            <a:xfrm>
              <a:off x="6444256" y="4459178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6444256" y="4243154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30" name="TextBox 25"/>
          <p:cNvSpPr txBox="1">
            <a:spLocks noChangeArrowheads="1"/>
          </p:cNvSpPr>
          <p:nvPr/>
        </p:nvSpPr>
        <p:spPr bwMode="auto">
          <a:xfrm>
            <a:off x="1223628" y="5569341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31" name="TextBox 25"/>
          <p:cNvSpPr txBox="1">
            <a:spLocks noChangeArrowheads="1"/>
          </p:cNvSpPr>
          <p:nvPr/>
        </p:nvSpPr>
        <p:spPr bwMode="auto">
          <a:xfrm>
            <a:off x="1852650" y="5569341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2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32" name="TextBox 25"/>
          <p:cNvSpPr txBox="1">
            <a:spLocks noChangeArrowheads="1"/>
          </p:cNvSpPr>
          <p:nvPr/>
        </p:nvSpPr>
        <p:spPr bwMode="auto">
          <a:xfrm>
            <a:off x="2519772" y="5569341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3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33" name="TextBox 25"/>
          <p:cNvSpPr txBox="1">
            <a:spLocks noChangeArrowheads="1"/>
          </p:cNvSpPr>
          <p:nvPr/>
        </p:nvSpPr>
        <p:spPr bwMode="auto">
          <a:xfrm>
            <a:off x="3167844" y="5569341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4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34" name="TextBox 25"/>
          <p:cNvSpPr txBox="1">
            <a:spLocks noChangeArrowheads="1"/>
          </p:cNvSpPr>
          <p:nvPr/>
        </p:nvSpPr>
        <p:spPr bwMode="auto">
          <a:xfrm>
            <a:off x="3810583" y="5569341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5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35" name="TextBox 25"/>
          <p:cNvSpPr txBox="1">
            <a:spLocks noChangeArrowheads="1"/>
          </p:cNvSpPr>
          <p:nvPr/>
        </p:nvSpPr>
        <p:spPr bwMode="auto">
          <a:xfrm>
            <a:off x="4463988" y="5569341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6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36" name="TextBox 25"/>
          <p:cNvSpPr txBox="1">
            <a:spLocks noChangeArrowheads="1"/>
          </p:cNvSpPr>
          <p:nvPr/>
        </p:nvSpPr>
        <p:spPr bwMode="auto">
          <a:xfrm>
            <a:off x="5112060" y="5569341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7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39" name="TextBox 25"/>
          <p:cNvSpPr txBox="1">
            <a:spLocks noChangeArrowheads="1"/>
          </p:cNvSpPr>
          <p:nvPr/>
        </p:nvSpPr>
        <p:spPr bwMode="auto">
          <a:xfrm>
            <a:off x="1223628" y="3896550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12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40" name="TextBox 25"/>
          <p:cNvSpPr txBox="1">
            <a:spLocks noChangeArrowheads="1"/>
          </p:cNvSpPr>
          <p:nvPr/>
        </p:nvSpPr>
        <p:spPr bwMode="auto">
          <a:xfrm>
            <a:off x="1779340" y="3987849"/>
            <a:ext cx="7920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11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2557872" y="3573016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15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42" name="TextBox 25"/>
          <p:cNvSpPr txBox="1">
            <a:spLocks noChangeArrowheads="1"/>
          </p:cNvSpPr>
          <p:nvPr/>
        </p:nvSpPr>
        <p:spPr bwMode="auto">
          <a:xfrm>
            <a:off x="3194323" y="3363629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17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44" name="TextBox 25"/>
          <p:cNvSpPr txBox="1">
            <a:spLocks noChangeArrowheads="1"/>
          </p:cNvSpPr>
          <p:nvPr/>
        </p:nvSpPr>
        <p:spPr bwMode="auto">
          <a:xfrm>
            <a:off x="4327401" y="3913311"/>
            <a:ext cx="7920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12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104" name="TextBox 25"/>
          <p:cNvSpPr txBox="1">
            <a:spLocks noChangeArrowheads="1"/>
          </p:cNvSpPr>
          <p:nvPr/>
        </p:nvSpPr>
        <p:spPr bwMode="auto">
          <a:xfrm>
            <a:off x="5724128" y="5573002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8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105" name="TextBox 25"/>
          <p:cNvSpPr txBox="1">
            <a:spLocks noChangeArrowheads="1"/>
          </p:cNvSpPr>
          <p:nvPr/>
        </p:nvSpPr>
        <p:spPr bwMode="auto">
          <a:xfrm>
            <a:off x="5732301" y="3789040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13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113" name="TextBox 25"/>
          <p:cNvSpPr txBox="1">
            <a:spLocks noChangeArrowheads="1"/>
          </p:cNvSpPr>
          <p:nvPr/>
        </p:nvSpPr>
        <p:spPr bwMode="auto">
          <a:xfrm>
            <a:off x="6300192" y="5573002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9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114" name="TextBox 25"/>
          <p:cNvSpPr txBox="1">
            <a:spLocks noChangeArrowheads="1"/>
          </p:cNvSpPr>
          <p:nvPr/>
        </p:nvSpPr>
        <p:spPr bwMode="auto">
          <a:xfrm>
            <a:off x="6300192" y="3481263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16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134" name="TextBox 25"/>
          <p:cNvSpPr txBox="1">
            <a:spLocks noChangeArrowheads="1"/>
          </p:cNvSpPr>
          <p:nvPr/>
        </p:nvSpPr>
        <p:spPr bwMode="auto">
          <a:xfrm>
            <a:off x="6870923" y="5572769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10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135" name="TextBox 25"/>
          <p:cNvSpPr txBox="1">
            <a:spLocks noChangeArrowheads="1"/>
          </p:cNvSpPr>
          <p:nvPr/>
        </p:nvSpPr>
        <p:spPr bwMode="auto">
          <a:xfrm>
            <a:off x="7524328" y="5572769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11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월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970" y="2915031"/>
            <a:ext cx="51435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9" name="그룹 148"/>
          <p:cNvGrpSpPr/>
          <p:nvPr/>
        </p:nvGrpSpPr>
        <p:grpSpPr>
          <a:xfrm>
            <a:off x="4519042" y="4222392"/>
            <a:ext cx="432000" cy="1249087"/>
            <a:chOff x="6444256" y="4243154"/>
            <a:chExt cx="432000" cy="1249087"/>
          </a:xfrm>
        </p:grpSpPr>
        <p:sp>
          <p:nvSpPr>
            <p:cNvPr id="150" name="직사각형 149"/>
            <p:cNvSpPr/>
            <p:nvPr/>
          </p:nvSpPr>
          <p:spPr>
            <a:xfrm>
              <a:off x="6444256" y="5312241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1" name="직사각형 150"/>
            <p:cNvSpPr/>
            <p:nvPr/>
          </p:nvSpPr>
          <p:spPr>
            <a:xfrm>
              <a:off x="6444256" y="5096217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2" name="직사각형 151"/>
            <p:cNvSpPr/>
            <p:nvPr/>
          </p:nvSpPr>
          <p:spPr>
            <a:xfrm>
              <a:off x="6444256" y="4880193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3" name="직사각형 152"/>
            <p:cNvSpPr/>
            <p:nvPr/>
          </p:nvSpPr>
          <p:spPr>
            <a:xfrm>
              <a:off x="6444256" y="4664169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6444256" y="4459178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55" name="직사각형 154"/>
            <p:cNvSpPr/>
            <p:nvPr/>
          </p:nvSpPr>
          <p:spPr>
            <a:xfrm>
              <a:off x="6444256" y="4243154"/>
              <a:ext cx="432000" cy="1800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179" y="4304669"/>
            <a:ext cx="5429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676" y="3885569"/>
            <a:ext cx="5715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365" y="3666494"/>
            <a:ext cx="581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" name="TextBox 25"/>
          <p:cNvSpPr txBox="1">
            <a:spLocks noChangeArrowheads="1"/>
          </p:cNvSpPr>
          <p:nvPr/>
        </p:nvSpPr>
        <p:spPr bwMode="auto">
          <a:xfrm>
            <a:off x="3846959" y="3344579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17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pic>
        <p:nvPicPr>
          <p:cNvPr id="15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001" y="3666494"/>
            <a:ext cx="5810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" name="TextBox 25"/>
          <p:cNvSpPr txBox="1">
            <a:spLocks noChangeArrowheads="1"/>
          </p:cNvSpPr>
          <p:nvPr/>
        </p:nvSpPr>
        <p:spPr bwMode="auto">
          <a:xfrm>
            <a:off x="5138539" y="3539108"/>
            <a:ext cx="5040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15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pic>
        <p:nvPicPr>
          <p:cNvPr id="1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953" y="3885569"/>
            <a:ext cx="5715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643" y="4104269"/>
            <a:ext cx="5810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" name="TextBox 25"/>
          <p:cNvSpPr txBox="1">
            <a:spLocks noChangeArrowheads="1"/>
          </p:cNvSpPr>
          <p:nvPr/>
        </p:nvSpPr>
        <p:spPr bwMode="auto">
          <a:xfrm>
            <a:off x="6804296" y="2636912"/>
            <a:ext cx="7920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24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895" y="3542669"/>
            <a:ext cx="60007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" name="TextBox 25"/>
          <p:cNvSpPr txBox="1">
            <a:spLocks noChangeArrowheads="1"/>
          </p:cNvSpPr>
          <p:nvPr/>
        </p:nvSpPr>
        <p:spPr bwMode="auto">
          <a:xfrm>
            <a:off x="7380312" y="3265239"/>
            <a:ext cx="7920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/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18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배달의민족 한나" pitchFamily="2" charset="-127"/>
                <a:ea typeface="배달의민족 한나" pitchFamily="2" charset="-127"/>
              </a:rPr>
              <a:t>명</a:t>
            </a:r>
            <a:endParaRPr lang="en-US" altLang="ko-KR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배달의민족 한나" pitchFamily="2" charset="-127"/>
              <a:ea typeface="배달의민족 한나" pitchFamily="2" charset="-127"/>
            </a:endParaRPr>
          </a:p>
        </p:txBody>
      </p:sp>
      <p:sp>
        <p:nvSpPr>
          <p:cNvPr id="164" name="TextBox 25"/>
          <p:cNvSpPr txBox="1">
            <a:spLocks noChangeArrowheads="1"/>
          </p:cNvSpPr>
          <p:nvPr/>
        </p:nvSpPr>
        <p:spPr bwMode="auto">
          <a:xfrm>
            <a:off x="971600" y="1988840"/>
            <a:ext cx="287534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월 평균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14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명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참석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총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154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명의 사별가족 참석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809" y="3774157"/>
            <a:ext cx="6572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6" name="직선 연결선 45"/>
          <p:cNvCxnSpPr/>
          <p:nvPr/>
        </p:nvCxnSpPr>
        <p:spPr>
          <a:xfrm flipV="1">
            <a:off x="1026654" y="5464737"/>
            <a:ext cx="7289762" cy="251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7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467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1043608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타원 53"/>
          <p:cNvSpPr/>
          <p:nvPr/>
        </p:nvSpPr>
        <p:spPr>
          <a:xfrm>
            <a:off x="4860032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1280646" y="2640141"/>
            <a:ext cx="3219346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물망초 모임 피드백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1352655" y="3038576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5117142" y="2640141"/>
            <a:ext cx="319927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2.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장애요인 및 문제점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5189151" y="3038576"/>
            <a:ext cx="1081958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1264612" y="3159157"/>
            <a:ext cx="359542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월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1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회 진행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참석인원 유지 및 증가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요법프로그램에 대한 만족도 높음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참여자간의 지지체계 형성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모인 안에서 안정 및 위로 받음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5101107" y="3187181"/>
            <a:ext cx="3739573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친목적 성향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사별 시기 상이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개별적 사별감정 관리에 대한 어려움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387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467544" y="1287446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704581" y="1578707"/>
            <a:ext cx="4515491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하노이모임 </a:t>
            </a:r>
            <a:r>
              <a:rPr lang="en-US" altLang="ko-KR" sz="15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(6</a:t>
            </a:r>
            <a:r>
              <a:rPr lang="ko-KR" altLang="en-US" sz="15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월 </a:t>
            </a:r>
            <a:r>
              <a:rPr lang="en-US" altLang="ko-KR" sz="15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</a:t>
            </a:r>
            <a:r>
              <a:rPr lang="ko-KR" altLang="en-US" sz="15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일</a:t>
            </a:r>
            <a:r>
              <a:rPr lang="en-US" altLang="ko-KR" sz="15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, 7</a:t>
            </a:r>
            <a:r>
              <a:rPr lang="ko-KR" altLang="en-US" sz="15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명 참여</a:t>
            </a:r>
            <a:r>
              <a:rPr lang="en-US" altLang="ko-KR" sz="15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)</a:t>
            </a:r>
          </a:p>
        </p:txBody>
      </p:sp>
      <p:cxnSp>
        <p:nvCxnSpPr>
          <p:cNvPr id="38" name="직선 연결선 37"/>
          <p:cNvCxnSpPr/>
          <p:nvPr/>
        </p:nvCxnSpPr>
        <p:spPr>
          <a:xfrm>
            <a:off x="776591" y="1977142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688548" y="2169731"/>
            <a:ext cx="38114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하노이모임 소개 및 일정안내</a:t>
            </a:r>
            <a:r>
              <a:rPr lang="en-US" altLang="ko-KR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(09:30 – 09:40)</a:t>
            </a:r>
          </a:p>
        </p:txBody>
      </p: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688548" y="2564904"/>
            <a:ext cx="34514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집단프로그램</a:t>
            </a:r>
            <a:r>
              <a:rPr lang="en-US" altLang="ko-K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Ⅰ</a:t>
            </a: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(09:40 – 11:00)</a:t>
            </a:r>
          </a:p>
        </p:txBody>
      </p:sp>
      <p:sp>
        <p:nvSpPr>
          <p:cNvPr id="19" name="TextBox 25"/>
          <p:cNvSpPr txBox="1">
            <a:spLocks noChangeArrowheads="1"/>
          </p:cNvSpPr>
          <p:nvPr/>
        </p:nvSpPr>
        <p:spPr bwMode="auto">
          <a:xfrm>
            <a:off x="686976" y="5713511"/>
            <a:ext cx="31717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소감나누기 및 폐회 </a:t>
            </a:r>
            <a:r>
              <a:rPr lang="en-US" altLang="ko-KR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(15:30 – 16:00)</a:t>
            </a:r>
          </a:p>
        </p:txBody>
      </p:sp>
      <p:sp>
        <p:nvSpPr>
          <p:cNvPr id="21" name="TextBox 25"/>
          <p:cNvSpPr txBox="1">
            <a:spLocks noChangeArrowheads="1"/>
          </p:cNvSpPr>
          <p:nvPr/>
        </p:nvSpPr>
        <p:spPr bwMode="auto">
          <a:xfrm>
            <a:off x="991870" y="2904326"/>
            <a:ext cx="287184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고인에 대한 추억나눔</a:t>
            </a:r>
            <a:endParaRPr lang="en-US" altLang="ko-KR" sz="13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상실 자각 및 표현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 </a:t>
            </a: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688548" y="3409255"/>
            <a:ext cx="34514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집단프로그램</a:t>
            </a:r>
            <a:r>
              <a:rPr lang="en-US" altLang="ko-K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Ⅱ</a:t>
            </a: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(11:10 – 12:30)</a:t>
            </a:r>
          </a:p>
        </p:txBody>
      </p:sp>
      <p:sp>
        <p:nvSpPr>
          <p:cNvPr id="24" name="TextBox 25"/>
          <p:cNvSpPr txBox="1">
            <a:spLocks noChangeArrowheads="1"/>
          </p:cNvSpPr>
          <p:nvPr/>
        </p:nvSpPr>
        <p:spPr bwMode="auto">
          <a:xfrm>
            <a:off x="971600" y="3712676"/>
            <a:ext cx="287184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음악요법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(Music Image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활용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</p:txBody>
      </p:sp>
      <p:sp>
        <p:nvSpPr>
          <p:cNvPr id="25" name="TextBox 25"/>
          <p:cNvSpPr txBox="1">
            <a:spLocks noChangeArrowheads="1"/>
          </p:cNvSpPr>
          <p:nvPr/>
        </p:nvSpPr>
        <p:spPr bwMode="auto">
          <a:xfrm>
            <a:off x="693093" y="4489375"/>
            <a:ext cx="34514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집단프로그램</a:t>
            </a:r>
            <a:r>
              <a:rPr lang="en-US" altLang="ko-K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Ⅲ</a:t>
            </a: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(13:30 – 14:30)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976145" y="4792796"/>
            <a:ext cx="287184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감정바라보기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감정단어 활용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</p:txBody>
      </p:sp>
      <p:sp>
        <p:nvSpPr>
          <p:cNvPr id="27" name="TextBox 25"/>
          <p:cNvSpPr txBox="1">
            <a:spLocks noChangeArrowheads="1"/>
          </p:cNvSpPr>
          <p:nvPr/>
        </p:nvSpPr>
        <p:spPr bwMode="auto">
          <a:xfrm>
            <a:off x="693093" y="4057327"/>
            <a:ext cx="34514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점심시간 및 휴식 </a:t>
            </a:r>
            <a:r>
              <a:rPr lang="en-US" altLang="ko-KR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(12:30 – 13:30)</a:t>
            </a:r>
          </a:p>
        </p:txBody>
      </p:sp>
      <p:sp>
        <p:nvSpPr>
          <p:cNvPr id="28" name="TextBox 25"/>
          <p:cNvSpPr txBox="1">
            <a:spLocks noChangeArrowheads="1"/>
          </p:cNvSpPr>
          <p:nvPr/>
        </p:nvSpPr>
        <p:spPr bwMode="auto">
          <a:xfrm>
            <a:off x="683568" y="5117702"/>
            <a:ext cx="345140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집단프로그램</a:t>
            </a:r>
            <a:r>
              <a:rPr lang="en-US" altLang="ko-KR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Ⅳ</a:t>
            </a:r>
            <a:r>
              <a:rPr lang="ko-KR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(14:30 – 15:30)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966620" y="5421123"/>
            <a:ext cx="2871848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- 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원예요법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압화 부채 만들기</a:t>
            </a:r>
            <a:r>
              <a:rPr lang="en-US" altLang="ko-KR" sz="1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</p:txBody>
      </p:sp>
      <p:pic>
        <p:nvPicPr>
          <p:cNvPr id="3074" name="Picture 2" descr="D:\alsdream\소희폴더\호스피스\특별프로그램\제1회 최근사별가족모임\사진\IMG_03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126" y="4691109"/>
            <a:ext cx="1784322" cy="134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alsdream\소희폴더\호스피스\특별프로그램\제1회 최근사별가족모임\사진\IMG_03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573" y="4753720"/>
            <a:ext cx="1906828" cy="127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alsdream\소희폴더\호스피스\특별프로그램\제1회 최근사별가족모임\사진\IMG_03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573" y="2132856"/>
            <a:ext cx="1929970" cy="13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alsdream\소희폴더\호스피스\특별프로그램\제1회 최근사별가족모임\사진\IMG_03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126" y="3436081"/>
            <a:ext cx="1784321" cy="131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alsdream\소희폴더\호스피스\특별프로그램\제1회 최근사별가족모임\사진\IMG_03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544" y="2132856"/>
            <a:ext cx="1761904" cy="1305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alsdream\소희폴더\호스피스\특별프로그램\제1회 최근사별가족모임\사진\IMG_031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573" y="3446384"/>
            <a:ext cx="1929970" cy="130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483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755576" y="1387036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992614" y="1678297"/>
            <a:ext cx="487553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하노이 모임 만족도 조사</a:t>
            </a:r>
            <a:r>
              <a:rPr lang="en-US" altLang="ko-KR" sz="2300" b="1" dirty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 </a:t>
            </a:r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(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사별시기</a:t>
            </a:r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)</a:t>
            </a:r>
          </a:p>
        </p:txBody>
      </p:sp>
      <p:cxnSp>
        <p:nvCxnSpPr>
          <p:cNvPr id="38" name="직선 연결선 37"/>
          <p:cNvCxnSpPr/>
          <p:nvPr/>
        </p:nvCxnSpPr>
        <p:spPr>
          <a:xfrm>
            <a:off x="1064623" y="2076732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25"/>
          <p:cNvSpPr txBox="1">
            <a:spLocks noChangeArrowheads="1"/>
          </p:cNvSpPr>
          <p:nvPr/>
        </p:nvSpPr>
        <p:spPr bwMode="auto">
          <a:xfrm>
            <a:off x="1475656" y="2877904"/>
            <a:ext cx="158417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1 – 3</a:t>
            </a:r>
            <a:r>
              <a:rPr lang="ko-KR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개월 차</a:t>
            </a:r>
            <a:endParaRPr lang="en-US" altLang="ko-KR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endParaRPr lang="en-US" altLang="ko-KR" sz="2000" b="1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endParaRPr lang="en-US" altLang="ko-KR" sz="2000" b="1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endParaRPr lang="en-US" altLang="ko-KR" sz="2000" b="1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en-US" altLang="ko-KR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4  -  6</a:t>
            </a:r>
            <a:r>
              <a:rPr lang="ko-KR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개월차</a:t>
            </a:r>
            <a:endParaRPr lang="en-US" altLang="ko-KR" sz="1500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302" name="타원 1"/>
          <p:cNvSpPr/>
          <p:nvPr/>
        </p:nvSpPr>
        <p:spPr>
          <a:xfrm>
            <a:off x="3590118" y="2826864"/>
            <a:ext cx="394604" cy="458120"/>
          </a:xfrm>
          <a:custGeom>
            <a:avLst/>
            <a:gdLst/>
            <a:ahLst/>
            <a:cxnLst/>
            <a:rect l="l" t="t" r="r" b="b"/>
            <a:pathLst>
              <a:path w="394604" h="458120">
                <a:moveTo>
                  <a:pt x="197302" y="0"/>
                </a:moveTo>
                <a:cubicBezTo>
                  <a:pt x="276840" y="0"/>
                  <a:pt x="341318" y="64478"/>
                  <a:pt x="341318" y="144016"/>
                </a:cubicBezTo>
                <a:cubicBezTo>
                  <a:pt x="341318" y="192437"/>
                  <a:pt x="317422" y="235276"/>
                  <a:pt x="279261" y="259252"/>
                </a:cubicBezTo>
                <a:lnTo>
                  <a:pt x="394604" y="458120"/>
                </a:lnTo>
                <a:lnTo>
                  <a:pt x="0" y="458120"/>
                </a:lnTo>
                <a:lnTo>
                  <a:pt x="115344" y="259252"/>
                </a:lnTo>
                <a:cubicBezTo>
                  <a:pt x="77182" y="235276"/>
                  <a:pt x="53286" y="192437"/>
                  <a:pt x="53286" y="144016"/>
                </a:cubicBezTo>
                <a:cubicBezTo>
                  <a:pt x="53286" y="64478"/>
                  <a:pt x="117764" y="0"/>
                  <a:pt x="19730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3" name="타원 1"/>
          <p:cNvSpPr/>
          <p:nvPr/>
        </p:nvSpPr>
        <p:spPr>
          <a:xfrm>
            <a:off x="4118831" y="2826864"/>
            <a:ext cx="394604" cy="458120"/>
          </a:xfrm>
          <a:custGeom>
            <a:avLst/>
            <a:gdLst/>
            <a:ahLst/>
            <a:cxnLst/>
            <a:rect l="l" t="t" r="r" b="b"/>
            <a:pathLst>
              <a:path w="394604" h="458120">
                <a:moveTo>
                  <a:pt x="197302" y="0"/>
                </a:moveTo>
                <a:cubicBezTo>
                  <a:pt x="276840" y="0"/>
                  <a:pt x="341318" y="64478"/>
                  <a:pt x="341318" y="144016"/>
                </a:cubicBezTo>
                <a:cubicBezTo>
                  <a:pt x="341318" y="192437"/>
                  <a:pt x="317422" y="235276"/>
                  <a:pt x="279261" y="259252"/>
                </a:cubicBezTo>
                <a:lnTo>
                  <a:pt x="394604" y="458120"/>
                </a:lnTo>
                <a:lnTo>
                  <a:pt x="0" y="458120"/>
                </a:lnTo>
                <a:lnTo>
                  <a:pt x="115344" y="259252"/>
                </a:lnTo>
                <a:cubicBezTo>
                  <a:pt x="77182" y="235276"/>
                  <a:pt x="53286" y="192437"/>
                  <a:pt x="53286" y="144016"/>
                </a:cubicBezTo>
                <a:cubicBezTo>
                  <a:pt x="53286" y="64478"/>
                  <a:pt x="117764" y="0"/>
                  <a:pt x="19730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4" name="타원 1"/>
          <p:cNvSpPr/>
          <p:nvPr/>
        </p:nvSpPr>
        <p:spPr>
          <a:xfrm>
            <a:off x="4647544" y="2826864"/>
            <a:ext cx="394604" cy="458120"/>
          </a:xfrm>
          <a:custGeom>
            <a:avLst/>
            <a:gdLst/>
            <a:ahLst/>
            <a:cxnLst/>
            <a:rect l="l" t="t" r="r" b="b"/>
            <a:pathLst>
              <a:path w="394604" h="458120">
                <a:moveTo>
                  <a:pt x="197302" y="0"/>
                </a:moveTo>
                <a:cubicBezTo>
                  <a:pt x="276840" y="0"/>
                  <a:pt x="341318" y="64478"/>
                  <a:pt x="341318" y="144016"/>
                </a:cubicBezTo>
                <a:cubicBezTo>
                  <a:pt x="341318" y="192437"/>
                  <a:pt x="317422" y="235276"/>
                  <a:pt x="279261" y="259252"/>
                </a:cubicBezTo>
                <a:lnTo>
                  <a:pt x="394604" y="458120"/>
                </a:lnTo>
                <a:lnTo>
                  <a:pt x="0" y="458120"/>
                </a:lnTo>
                <a:lnTo>
                  <a:pt x="115344" y="259252"/>
                </a:lnTo>
                <a:cubicBezTo>
                  <a:pt x="77182" y="235276"/>
                  <a:pt x="53286" y="192437"/>
                  <a:pt x="53286" y="144016"/>
                </a:cubicBezTo>
                <a:cubicBezTo>
                  <a:pt x="53286" y="64478"/>
                  <a:pt x="117764" y="0"/>
                  <a:pt x="19730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5" name="타원 1"/>
          <p:cNvSpPr/>
          <p:nvPr/>
        </p:nvSpPr>
        <p:spPr>
          <a:xfrm>
            <a:off x="3599369" y="4051000"/>
            <a:ext cx="394604" cy="458120"/>
          </a:xfrm>
          <a:custGeom>
            <a:avLst/>
            <a:gdLst/>
            <a:ahLst/>
            <a:cxnLst/>
            <a:rect l="l" t="t" r="r" b="b"/>
            <a:pathLst>
              <a:path w="394604" h="458120">
                <a:moveTo>
                  <a:pt x="197302" y="0"/>
                </a:moveTo>
                <a:cubicBezTo>
                  <a:pt x="276840" y="0"/>
                  <a:pt x="341318" y="64478"/>
                  <a:pt x="341318" y="144016"/>
                </a:cubicBezTo>
                <a:cubicBezTo>
                  <a:pt x="341318" y="192437"/>
                  <a:pt x="317422" y="235276"/>
                  <a:pt x="279261" y="259252"/>
                </a:cubicBezTo>
                <a:lnTo>
                  <a:pt x="394604" y="458120"/>
                </a:lnTo>
                <a:lnTo>
                  <a:pt x="0" y="458120"/>
                </a:lnTo>
                <a:lnTo>
                  <a:pt x="115344" y="259252"/>
                </a:lnTo>
                <a:cubicBezTo>
                  <a:pt x="77182" y="235276"/>
                  <a:pt x="53286" y="192437"/>
                  <a:pt x="53286" y="144016"/>
                </a:cubicBezTo>
                <a:cubicBezTo>
                  <a:pt x="53286" y="64478"/>
                  <a:pt x="117764" y="0"/>
                  <a:pt x="19730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6" name="타원 1"/>
          <p:cNvSpPr/>
          <p:nvPr/>
        </p:nvSpPr>
        <p:spPr>
          <a:xfrm>
            <a:off x="4128082" y="4051000"/>
            <a:ext cx="394604" cy="458120"/>
          </a:xfrm>
          <a:custGeom>
            <a:avLst/>
            <a:gdLst/>
            <a:ahLst/>
            <a:cxnLst/>
            <a:rect l="l" t="t" r="r" b="b"/>
            <a:pathLst>
              <a:path w="394604" h="458120">
                <a:moveTo>
                  <a:pt x="197302" y="0"/>
                </a:moveTo>
                <a:cubicBezTo>
                  <a:pt x="276840" y="0"/>
                  <a:pt x="341318" y="64478"/>
                  <a:pt x="341318" y="144016"/>
                </a:cubicBezTo>
                <a:cubicBezTo>
                  <a:pt x="341318" y="192437"/>
                  <a:pt x="317422" y="235276"/>
                  <a:pt x="279261" y="259252"/>
                </a:cubicBezTo>
                <a:lnTo>
                  <a:pt x="394604" y="458120"/>
                </a:lnTo>
                <a:lnTo>
                  <a:pt x="0" y="458120"/>
                </a:lnTo>
                <a:lnTo>
                  <a:pt x="115344" y="259252"/>
                </a:lnTo>
                <a:cubicBezTo>
                  <a:pt x="77182" y="235276"/>
                  <a:pt x="53286" y="192437"/>
                  <a:pt x="53286" y="144016"/>
                </a:cubicBezTo>
                <a:cubicBezTo>
                  <a:pt x="53286" y="64478"/>
                  <a:pt x="117764" y="0"/>
                  <a:pt x="19730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7" name="타원 1"/>
          <p:cNvSpPr/>
          <p:nvPr/>
        </p:nvSpPr>
        <p:spPr>
          <a:xfrm>
            <a:off x="4656795" y="4051000"/>
            <a:ext cx="394604" cy="458120"/>
          </a:xfrm>
          <a:custGeom>
            <a:avLst/>
            <a:gdLst/>
            <a:ahLst/>
            <a:cxnLst/>
            <a:rect l="l" t="t" r="r" b="b"/>
            <a:pathLst>
              <a:path w="394604" h="458120">
                <a:moveTo>
                  <a:pt x="197302" y="0"/>
                </a:moveTo>
                <a:cubicBezTo>
                  <a:pt x="276840" y="0"/>
                  <a:pt x="341318" y="64478"/>
                  <a:pt x="341318" y="144016"/>
                </a:cubicBezTo>
                <a:cubicBezTo>
                  <a:pt x="341318" y="192437"/>
                  <a:pt x="317422" y="235276"/>
                  <a:pt x="279261" y="259252"/>
                </a:cubicBezTo>
                <a:lnTo>
                  <a:pt x="394604" y="458120"/>
                </a:lnTo>
                <a:lnTo>
                  <a:pt x="0" y="458120"/>
                </a:lnTo>
                <a:lnTo>
                  <a:pt x="115344" y="259252"/>
                </a:lnTo>
                <a:cubicBezTo>
                  <a:pt x="77182" y="235276"/>
                  <a:pt x="53286" y="192437"/>
                  <a:pt x="53286" y="144016"/>
                </a:cubicBezTo>
                <a:cubicBezTo>
                  <a:pt x="53286" y="64478"/>
                  <a:pt x="117764" y="0"/>
                  <a:pt x="19730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8" name="타원 1"/>
          <p:cNvSpPr/>
          <p:nvPr/>
        </p:nvSpPr>
        <p:spPr>
          <a:xfrm>
            <a:off x="5185508" y="4051000"/>
            <a:ext cx="394604" cy="458120"/>
          </a:xfrm>
          <a:custGeom>
            <a:avLst/>
            <a:gdLst/>
            <a:ahLst/>
            <a:cxnLst/>
            <a:rect l="l" t="t" r="r" b="b"/>
            <a:pathLst>
              <a:path w="394604" h="458120">
                <a:moveTo>
                  <a:pt x="197302" y="0"/>
                </a:moveTo>
                <a:cubicBezTo>
                  <a:pt x="276840" y="0"/>
                  <a:pt x="341318" y="64478"/>
                  <a:pt x="341318" y="144016"/>
                </a:cubicBezTo>
                <a:cubicBezTo>
                  <a:pt x="341318" y="192437"/>
                  <a:pt x="317422" y="235276"/>
                  <a:pt x="279261" y="259252"/>
                </a:cubicBezTo>
                <a:lnTo>
                  <a:pt x="394604" y="458120"/>
                </a:lnTo>
                <a:lnTo>
                  <a:pt x="0" y="458120"/>
                </a:lnTo>
                <a:lnTo>
                  <a:pt x="115344" y="259252"/>
                </a:lnTo>
                <a:cubicBezTo>
                  <a:pt x="77182" y="235276"/>
                  <a:pt x="53286" y="192437"/>
                  <a:pt x="53286" y="144016"/>
                </a:cubicBezTo>
                <a:cubicBezTo>
                  <a:pt x="53286" y="64478"/>
                  <a:pt x="117764" y="0"/>
                  <a:pt x="197302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0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354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755576" y="1387036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992614" y="1678297"/>
            <a:ext cx="5521208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하노이 모임 만족도 조사 </a:t>
            </a:r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(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대상자 </a:t>
            </a:r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: 7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명</a:t>
            </a:r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)</a:t>
            </a:r>
          </a:p>
        </p:txBody>
      </p:sp>
      <p:cxnSp>
        <p:nvCxnSpPr>
          <p:cNvPr id="38" name="직선 연결선 37"/>
          <p:cNvCxnSpPr/>
          <p:nvPr/>
        </p:nvCxnSpPr>
        <p:spPr>
          <a:xfrm>
            <a:off x="1064623" y="2076732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780929" y="2782594"/>
            <a:ext cx="2111397" cy="324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집단 프로그램</a:t>
            </a:r>
            <a:r>
              <a:rPr lang="en-US" altLang="ko-KR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20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Ⅰ</a:t>
            </a:r>
          </a:p>
          <a:p>
            <a:pPr lvl="0"/>
            <a:r>
              <a:rPr lang="en-US" altLang="ko-KR" sz="15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5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고인에 대한 추억나눔</a:t>
            </a:r>
            <a:r>
              <a:rPr lang="en-US" altLang="ko-KR" sz="15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pPr lvl="0"/>
            <a:endParaRPr lang="en-US" altLang="ko-KR" sz="2000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ko-KR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집단프로그램</a:t>
            </a:r>
            <a:r>
              <a:rPr lang="en-US" altLang="ko-KR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Ⅱ</a:t>
            </a:r>
          </a:p>
          <a:p>
            <a:pPr lvl="0"/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음악요법</a:t>
            </a:r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pPr lvl="0"/>
            <a:endParaRPr lang="en-US" altLang="ko-KR" sz="2000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ko-KR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집단프로그램</a:t>
            </a:r>
            <a:r>
              <a:rPr lang="en-US" altLang="ko-KR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Ⅲ</a:t>
            </a:r>
          </a:p>
          <a:p>
            <a:pPr lvl="0"/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감정바라보기</a:t>
            </a:r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pPr lvl="0"/>
            <a:endParaRPr lang="en-US" altLang="ko-KR" sz="2000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ko-KR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집단프로그램</a:t>
            </a:r>
            <a:r>
              <a:rPr lang="en-US" altLang="ko-KR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Ⅳ</a:t>
            </a:r>
          </a:p>
          <a:p>
            <a:pPr lvl="0"/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</a:t>
            </a:r>
            <a:r>
              <a:rPr lang="ko-KR" altLang="en-US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원예요법</a:t>
            </a:r>
            <a:r>
              <a:rPr lang="en-US" altLang="ko-KR" sz="15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endParaRPr lang="en-US" altLang="ko-KR" sz="1500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3264762" y="2804453"/>
            <a:ext cx="563668" cy="550564"/>
            <a:chOff x="3059832" y="3065885"/>
            <a:chExt cx="563668" cy="563730"/>
          </a:xfrm>
        </p:grpSpPr>
        <p:sp>
          <p:nvSpPr>
            <p:cNvPr id="74" name="타원 73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75" name="그룹 74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76" name="타원 75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타원 76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50" name="그룹 49"/>
          <p:cNvGrpSpPr/>
          <p:nvPr/>
        </p:nvGrpSpPr>
        <p:grpSpPr>
          <a:xfrm>
            <a:off x="5425002" y="2804453"/>
            <a:ext cx="563668" cy="550564"/>
            <a:chOff x="3059832" y="3065885"/>
            <a:chExt cx="563668" cy="563730"/>
          </a:xfrm>
        </p:grpSpPr>
        <p:sp>
          <p:nvSpPr>
            <p:cNvPr id="59" name="타원 58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60" name="그룹 59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61" name="타원 60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타원 61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52" name="그룹 51"/>
          <p:cNvGrpSpPr/>
          <p:nvPr/>
        </p:nvGrpSpPr>
        <p:grpSpPr>
          <a:xfrm>
            <a:off x="6145082" y="2804453"/>
            <a:ext cx="563668" cy="550564"/>
            <a:chOff x="3059832" y="3065885"/>
            <a:chExt cx="563668" cy="563730"/>
          </a:xfrm>
        </p:grpSpPr>
        <p:sp>
          <p:nvSpPr>
            <p:cNvPr id="53" name="타원 52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56" name="타원 55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타원 56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79" name="그룹 78"/>
          <p:cNvGrpSpPr/>
          <p:nvPr/>
        </p:nvGrpSpPr>
        <p:grpSpPr>
          <a:xfrm>
            <a:off x="6877558" y="2792119"/>
            <a:ext cx="563668" cy="550564"/>
            <a:chOff x="3059832" y="3065885"/>
            <a:chExt cx="563668" cy="563730"/>
          </a:xfrm>
        </p:grpSpPr>
        <p:sp>
          <p:nvSpPr>
            <p:cNvPr id="80" name="타원 79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81" name="그룹 80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82" name="타원 81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타원 82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85" name="그룹 84"/>
          <p:cNvGrpSpPr/>
          <p:nvPr/>
        </p:nvGrpSpPr>
        <p:grpSpPr>
          <a:xfrm>
            <a:off x="7657250" y="2792119"/>
            <a:ext cx="563668" cy="550564"/>
            <a:chOff x="2771800" y="3065885"/>
            <a:chExt cx="563668" cy="563730"/>
          </a:xfrm>
        </p:grpSpPr>
        <p:sp>
          <p:nvSpPr>
            <p:cNvPr id="86" name="타원 85"/>
            <p:cNvSpPr/>
            <p:nvPr/>
          </p:nvSpPr>
          <p:spPr>
            <a:xfrm rot="18900000">
              <a:off x="2771800" y="3065885"/>
              <a:ext cx="563668" cy="563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87" name="그룹 86"/>
            <p:cNvGrpSpPr/>
            <p:nvPr/>
          </p:nvGrpSpPr>
          <p:grpSpPr>
            <a:xfrm>
              <a:off x="2884344" y="3184401"/>
              <a:ext cx="338554" cy="432048"/>
              <a:chOff x="2884344" y="3184401"/>
              <a:chExt cx="338554" cy="432048"/>
            </a:xfrm>
          </p:grpSpPr>
          <p:sp>
            <p:nvSpPr>
              <p:cNvPr id="88" name="타원 87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타원 88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ㅣ</a:t>
                </a:r>
                <a:endParaRPr lang="en-US" altLang="ko-KR" sz="1600" dirty="0" smtClean="0"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endParaRPr>
              </a:p>
            </p:txBody>
          </p:sp>
        </p:grpSp>
      </p:grpSp>
      <p:grpSp>
        <p:nvGrpSpPr>
          <p:cNvPr id="115" name="그룹 114"/>
          <p:cNvGrpSpPr/>
          <p:nvPr/>
        </p:nvGrpSpPr>
        <p:grpSpPr>
          <a:xfrm>
            <a:off x="6132686" y="3587016"/>
            <a:ext cx="563668" cy="550564"/>
            <a:chOff x="3059832" y="3065885"/>
            <a:chExt cx="563668" cy="563730"/>
          </a:xfrm>
        </p:grpSpPr>
        <p:sp>
          <p:nvSpPr>
            <p:cNvPr id="116" name="타원 115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17" name="그룹 116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118" name="타원 117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타원 118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121" name="그룹 120"/>
          <p:cNvGrpSpPr/>
          <p:nvPr/>
        </p:nvGrpSpPr>
        <p:grpSpPr>
          <a:xfrm>
            <a:off x="6865162" y="3574682"/>
            <a:ext cx="563668" cy="550564"/>
            <a:chOff x="3059832" y="3065885"/>
            <a:chExt cx="563668" cy="563730"/>
          </a:xfrm>
        </p:grpSpPr>
        <p:sp>
          <p:nvSpPr>
            <p:cNvPr id="122" name="타원 121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23" name="그룹 122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124" name="타원 123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타원 124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127" name="그룹 126"/>
          <p:cNvGrpSpPr/>
          <p:nvPr/>
        </p:nvGrpSpPr>
        <p:grpSpPr>
          <a:xfrm>
            <a:off x="7644854" y="3574682"/>
            <a:ext cx="563668" cy="550564"/>
            <a:chOff x="2771800" y="3065885"/>
            <a:chExt cx="563668" cy="563730"/>
          </a:xfrm>
        </p:grpSpPr>
        <p:sp>
          <p:nvSpPr>
            <p:cNvPr id="128" name="타원 127"/>
            <p:cNvSpPr/>
            <p:nvPr/>
          </p:nvSpPr>
          <p:spPr>
            <a:xfrm rot="18900000">
              <a:off x="2771800" y="3065885"/>
              <a:ext cx="563668" cy="563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29" name="그룹 128"/>
            <p:cNvGrpSpPr/>
            <p:nvPr/>
          </p:nvGrpSpPr>
          <p:grpSpPr>
            <a:xfrm>
              <a:off x="2884344" y="3184401"/>
              <a:ext cx="338554" cy="432048"/>
              <a:chOff x="2884344" y="3184401"/>
              <a:chExt cx="338554" cy="432048"/>
            </a:xfrm>
          </p:grpSpPr>
          <p:sp>
            <p:nvSpPr>
              <p:cNvPr id="130" name="타원 129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타원 130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ㅣ</a:t>
                </a:r>
                <a:endParaRPr lang="en-US" altLang="ko-KR" sz="1600" dirty="0" smtClean="0"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endParaRPr>
              </a:p>
            </p:txBody>
          </p:sp>
        </p:grpSp>
      </p:grpSp>
      <p:grpSp>
        <p:nvGrpSpPr>
          <p:cNvPr id="151" name="그룹 150"/>
          <p:cNvGrpSpPr/>
          <p:nvPr/>
        </p:nvGrpSpPr>
        <p:grpSpPr>
          <a:xfrm>
            <a:off x="5412606" y="4451112"/>
            <a:ext cx="563668" cy="550564"/>
            <a:chOff x="3059832" y="3065885"/>
            <a:chExt cx="563668" cy="563730"/>
          </a:xfrm>
        </p:grpSpPr>
        <p:sp>
          <p:nvSpPr>
            <p:cNvPr id="152" name="타원 151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53" name="그룹 152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154" name="타원 153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타원 154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157" name="그룹 156"/>
          <p:cNvGrpSpPr/>
          <p:nvPr/>
        </p:nvGrpSpPr>
        <p:grpSpPr>
          <a:xfrm>
            <a:off x="6132686" y="4451112"/>
            <a:ext cx="563668" cy="550564"/>
            <a:chOff x="3059832" y="3065885"/>
            <a:chExt cx="563668" cy="563730"/>
          </a:xfrm>
        </p:grpSpPr>
        <p:sp>
          <p:nvSpPr>
            <p:cNvPr id="158" name="타원 157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59" name="그룹 158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160" name="타원 159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1" name="타원 160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2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163" name="그룹 162"/>
          <p:cNvGrpSpPr/>
          <p:nvPr/>
        </p:nvGrpSpPr>
        <p:grpSpPr>
          <a:xfrm>
            <a:off x="6865162" y="4438778"/>
            <a:ext cx="563668" cy="550564"/>
            <a:chOff x="3059832" y="3065885"/>
            <a:chExt cx="563668" cy="563730"/>
          </a:xfrm>
        </p:grpSpPr>
        <p:sp>
          <p:nvSpPr>
            <p:cNvPr id="164" name="타원 163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65" name="그룹 164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166" name="타원 165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7" name="타원 166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169" name="그룹 168"/>
          <p:cNvGrpSpPr/>
          <p:nvPr/>
        </p:nvGrpSpPr>
        <p:grpSpPr>
          <a:xfrm>
            <a:off x="7644854" y="4438778"/>
            <a:ext cx="563668" cy="550564"/>
            <a:chOff x="2771800" y="3065885"/>
            <a:chExt cx="563668" cy="563730"/>
          </a:xfrm>
        </p:grpSpPr>
        <p:sp>
          <p:nvSpPr>
            <p:cNvPr id="170" name="타원 169"/>
            <p:cNvSpPr/>
            <p:nvPr/>
          </p:nvSpPr>
          <p:spPr>
            <a:xfrm rot="18900000">
              <a:off x="2771800" y="3065885"/>
              <a:ext cx="563668" cy="563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71" name="그룹 170"/>
            <p:cNvGrpSpPr/>
            <p:nvPr/>
          </p:nvGrpSpPr>
          <p:grpSpPr>
            <a:xfrm>
              <a:off x="2884344" y="3184401"/>
              <a:ext cx="338554" cy="432048"/>
              <a:chOff x="2884344" y="3184401"/>
              <a:chExt cx="338554" cy="432048"/>
            </a:xfrm>
          </p:grpSpPr>
          <p:sp>
            <p:nvSpPr>
              <p:cNvPr id="172" name="타원 171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3" name="타원 172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4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ㅣ</a:t>
                </a:r>
                <a:endParaRPr lang="en-US" altLang="ko-KR" sz="1600" dirty="0" smtClean="0"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endParaRPr>
              </a:p>
            </p:txBody>
          </p:sp>
        </p:grpSp>
      </p:grpSp>
      <p:grpSp>
        <p:nvGrpSpPr>
          <p:cNvPr id="199" name="그룹 198"/>
          <p:cNvGrpSpPr/>
          <p:nvPr/>
        </p:nvGrpSpPr>
        <p:grpSpPr>
          <a:xfrm>
            <a:off x="6132686" y="5315208"/>
            <a:ext cx="563668" cy="550564"/>
            <a:chOff x="3059832" y="3065885"/>
            <a:chExt cx="563668" cy="563730"/>
          </a:xfrm>
        </p:grpSpPr>
        <p:sp>
          <p:nvSpPr>
            <p:cNvPr id="200" name="타원 199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01" name="그룹 200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02" name="타원 201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3" name="타원 202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4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05" name="그룹 204"/>
          <p:cNvGrpSpPr/>
          <p:nvPr/>
        </p:nvGrpSpPr>
        <p:grpSpPr>
          <a:xfrm>
            <a:off x="6865162" y="5302874"/>
            <a:ext cx="563668" cy="550564"/>
            <a:chOff x="3059832" y="3065885"/>
            <a:chExt cx="563668" cy="563730"/>
          </a:xfrm>
        </p:grpSpPr>
        <p:sp>
          <p:nvSpPr>
            <p:cNvPr id="206" name="타원 205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07" name="그룹 206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08" name="타원 207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타원 208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11" name="그룹 210"/>
          <p:cNvGrpSpPr/>
          <p:nvPr/>
        </p:nvGrpSpPr>
        <p:grpSpPr>
          <a:xfrm>
            <a:off x="7644854" y="5302874"/>
            <a:ext cx="563668" cy="550564"/>
            <a:chOff x="2771800" y="3065885"/>
            <a:chExt cx="563668" cy="563730"/>
          </a:xfrm>
        </p:grpSpPr>
        <p:sp>
          <p:nvSpPr>
            <p:cNvPr id="212" name="타원 211"/>
            <p:cNvSpPr/>
            <p:nvPr/>
          </p:nvSpPr>
          <p:spPr>
            <a:xfrm rot="18900000">
              <a:off x="2771800" y="3065885"/>
              <a:ext cx="563668" cy="56373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13" name="그룹 212"/>
            <p:cNvGrpSpPr/>
            <p:nvPr/>
          </p:nvGrpSpPr>
          <p:grpSpPr>
            <a:xfrm>
              <a:off x="2884344" y="3184401"/>
              <a:ext cx="338554" cy="432048"/>
              <a:chOff x="2884344" y="3184401"/>
              <a:chExt cx="338554" cy="432048"/>
            </a:xfrm>
          </p:grpSpPr>
          <p:sp>
            <p:nvSpPr>
              <p:cNvPr id="214" name="타원 213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타원 214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6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ko-KR" altLang="en-US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ㅣ</a:t>
                </a:r>
                <a:endParaRPr lang="en-US" altLang="ko-KR" sz="1600" dirty="0" smtClean="0">
                  <a:solidFill>
                    <a:schemeClr val="bg1"/>
                  </a:solidFill>
                  <a:latin typeface="나눔바른고딕" pitchFamily="50" charset="-127"/>
                  <a:ea typeface="나눔바른고딕" pitchFamily="50" charset="-127"/>
                </a:endParaRPr>
              </a:p>
            </p:txBody>
          </p:sp>
        </p:grpSp>
      </p:grpSp>
      <p:grpSp>
        <p:nvGrpSpPr>
          <p:cNvPr id="217" name="그룹 216"/>
          <p:cNvGrpSpPr/>
          <p:nvPr/>
        </p:nvGrpSpPr>
        <p:grpSpPr>
          <a:xfrm>
            <a:off x="3984842" y="2794928"/>
            <a:ext cx="563668" cy="550564"/>
            <a:chOff x="3059832" y="3065885"/>
            <a:chExt cx="563668" cy="563730"/>
          </a:xfrm>
        </p:grpSpPr>
        <p:sp>
          <p:nvSpPr>
            <p:cNvPr id="218" name="타원 217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19" name="그룹 218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20" name="타원 219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타원 220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23" name="그룹 222"/>
          <p:cNvGrpSpPr/>
          <p:nvPr/>
        </p:nvGrpSpPr>
        <p:grpSpPr>
          <a:xfrm>
            <a:off x="4692526" y="2794928"/>
            <a:ext cx="563668" cy="550564"/>
            <a:chOff x="3059832" y="3065885"/>
            <a:chExt cx="563668" cy="563730"/>
          </a:xfrm>
        </p:grpSpPr>
        <p:sp>
          <p:nvSpPr>
            <p:cNvPr id="224" name="타원 223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25" name="그룹 224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26" name="타원 225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타원 226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29" name="그룹 228"/>
          <p:cNvGrpSpPr/>
          <p:nvPr/>
        </p:nvGrpSpPr>
        <p:grpSpPr>
          <a:xfrm>
            <a:off x="3252366" y="3587016"/>
            <a:ext cx="563668" cy="550564"/>
            <a:chOff x="3059832" y="3065885"/>
            <a:chExt cx="563668" cy="563730"/>
          </a:xfrm>
        </p:grpSpPr>
        <p:sp>
          <p:nvSpPr>
            <p:cNvPr id="230" name="타원 229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31" name="그룹 230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32" name="타원 231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타원 232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4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35" name="그룹 234"/>
          <p:cNvGrpSpPr/>
          <p:nvPr/>
        </p:nvGrpSpPr>
        <p:grpSpPr>
          <a:xfrm>
            <a:off x="3972446" y="3577491"/>
            <a:ext cx="563668" cy="550564"/>
            <a:chOff x="3059832" y="3065885"/>
            <a:chExt cx="563668" cy="563730"/>
          </a:xfrm>
        </p:grpSpPr>
        <p:sp>
          <p:nvSpPr>
            <p:cNvPr id="236" name="타원 235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37" name="그룹 236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38" name="타원 237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9" name="타원 238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0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41" name="그룹 240"/>
          <p:cNvGrpSpPr/>
          <p:nvPr/>
        </p:nvGrpSpPr>
        <p:grpSpPr>
          <a:xfrm>
            <a:off x="4680130" y="3577491"/>
            <a:ext cx="563668" cy="550564"/>
            <a:chOff x="3059832" y="3065885"/>
            <a:chExt cx="563668" cy="563730"/>
          </a:xfrm>
        </p:grpSpPr>
        <p:sp>
          <p:nvSpPr>
            <p:cNvPr id="242" name="타원 241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43" name="그룹 242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44" name="타원 243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5" name="타원 244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6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47" name="그룹 246"/>
          <p:cNvGrpSpPr/>
          <p:nvPr/>
        </p:nvGrpSpPr>
        <p:grpSpPr>
          <a:xfrm>
            <a:off x="3277158" y="4448303"/>
            <a:ext cx="563668" cy="550564"/>
            <a:chOff x="3059832" y="3065885"/>
            <a:chExt cx="563668" cy="563730"/>
          </a:xfrm>
        </p:grpSpPr>
        <p:sp>
          <p:nvSpPr>
            <p:cNvPr id="248" name="타원 247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49" name="그룹 248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50" name="타원 249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1" name="타원 250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2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53" name="그룹 252"/>
          <p:cNvGrpSpPr/>
          <p:nvPr/>
        </p:nvGrpSpPr>
        <p:grpSpPr>
          <a:xfrm>
            <a:off x="3997238" y="4438778"/>
            <a:ext cx="563668" cy="550564"/>
            <a:chOff x="3059832" y="3065885"/>
            <a:chExt cx="563668" cy="563730"/>
          </a:xfrm>
        </p:grpSpPr>
        <p:sp>
          <p:nvSpPr>
            <p:cNvPr id="254" name="타원 253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55" name="그룹 254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56" name="타원 255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7" name="타원 256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8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59" name="그룹 258"/>
          <p:cNvGrpSpPr/>
          <p:nvPr/>
        </p:nvGrpSpPr>
        <p:grpSpPr>
          <a:xfrm>
            <a:off x="4704922" y="4438778"/>
            <a:ext cx="563668" cy="550564"/>
            <a:chOff x="3059832" y="3065885"/>
            <a:chExt cx="563668" cy="563730"/>
          </a:xfrm>
        </p:grpSpPr>
        <p:sp>
          <p:nvSpPr>
            <p:cNvPr id="260" name="타원 259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61" name="그룹 260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62" name="타원 261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3" name="타원 262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4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65" name="그룹 264"/>
          <p:cNvGrpSpPr/>
          <p:nvPr/>
        </p:nvGrpSpPr>
        <p:grpSpPr>
          <a:xfrm>
            <a:off x="3277157" y="5312399"/>
            <a:ext cx="567760" cy="540515"/>
            <a:chOff x="3059832" y="3065885"/>
            <a:chExt cx="563668" cy="563730"/>
          </a:xfrm>
        </p:grpSpPr>
        <p:sp>
          <p:nvSpPr>
            <p:cNvPr id="266" name="타원 265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67" name="그룹 266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68" name="타원 267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9" name="타원 268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0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71" name="그룹 270"/>
          <p:cNvGrpSpPr/>
          <p:nvPr/>
        </p:nvGrpSpPr>
        <p:grpSpPr>
          <a:xfrm>
            <a:off x="3997238" y="5302874"/>
            <a:ext cx="563668" cy="550564"/>
            <a:chOff x="3059832" y="3065885"/>
            <a:chExt cx="563668" cy="563730"/>
          </a:xfrm>
        </p:grpSpPr>
        <p:sp>
          <p:nvSpPr>
            <p:cNvPr id="272" name="타원 271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73" name="그룹 272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74" name="타원 273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5" name="타원 274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6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77" name="그룹 276"/>
          <p:cNvGrpSpPr/>
          <p:nvPr/>
        </p:nvGrpSpPr>
        <p:grpSpPr>
          <a:xfrm>
            <a:off x="4704922" y="5302874"/>
            <a:ext cx="563668" cy="550564"/>
            <a:chOff x="3059832" y="3065885"/>
            <a:chExt cx="563668" cy="563730"/>
          </a:xfrm>
        </p:grpSpPr>
        <p:sp>
          <p:nvSpPr>
            <p:cNvPr id="278" name="타원 277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79" name="그룹 278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80" name="타원 279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1" name="타원 280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2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83" name="그룹 282"/>
          <p:cNvGrpSpPr/>
          <p:nvPr/>
        </p:nvGrpSpPr>
        <p:grpSpPr>
          <a:xfrm>
            <a:off x="5425002" y="3574682"/>
            <a:ext cx="563668" cy="550564"/>
            <a:chOff x="3059832" y="3065885"/>
            <a:chExt cx="563668" cy="563730"/>
          </a:xfrm>
        </p:grpSpPr>
        <p:sp>
          <p:nvSpPr>
            <p:cNvPr id="284" name="타원 283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85" name="그룹 284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86" name="타원 285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7" name="타원 286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8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89" name="그룹 288"/>
          <p:cNvGrpSpPr/>
          <p:nvPr/>
        </p:nvGrpSpPr>
        <p:grpSpPr>
          <a:xfrm>
            <a:off x="5425002" y="5315208"/>
            <a:ext cx="563668" cy="550564"/>
            <a:chOff x="3059832" y="3065885"/>
            <a:chExt cx="563668" cy="563730"/>
          </a:xfrm>
        </p:grpSpPr>
        <p:sp>
          <p:nvSpPr>
            <p:cNvPr id="290" name="타원 289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91" name="그룹 290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92" name="타원 291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3" name="타원 292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4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pic>
        <p:nvPicPr>
          <p:cNvPr id="295" name="Picture 4" descr="D:\Website Consulting\object\pig_1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rot="6896524">
            <a:off x="3313373" y="2423036"/>
            <a:ext cx="688120" cy="573434"/>
          </a:xfrm>
          <a:prstGeom prst="rect">
            <a:avLst/>
          </a:prstGeom>
          <a:noFill/>
        </p:spPr>
      </p:pic>
      <p:sp>
        <p:nvSpPr>
          <p:cNvPr id="296" name="TextBox 25"/>
          <p:cNvSpPr txBox="1">
            <a:spLocks noChangeArrowheads="1"/>
          </p:cNvSpPr>
          <p:nvPr/>
        </p:nvSpPr>
        <p:spPr bwMode="auto">
          <a:xfrm>
            <a:off x="3565426" y="2320929"/>
            <a:ext cx="1631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i="1" dirty="0" smtClean="0">
                <a:solidFill>
                  <a:srgbClr val="02665C"/>
                </a:solidFill>
                <a:latin typeface="나눔바른고딕" pitchFamily="50" charset="-127"/>
                <a:ea typeface="나눔바른고딕" pitchFamily="50" charset="-127"/>
              </a:rPr>
              <a:t>매우 만족</a:t>
            </a:r>
            <a:endParaRPr lang="en-US" altLang="ko-KR" sz="2400" i="1" dirty="0" smtClean="0">
              <a:solidFill>
                <a:srgbClr val="02665C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97" name="Picture 4" descr="D:\Website Consulting\object\pig_1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rot="6896524">
            <a:off x="5455567" y="2424702"/>
            <a:ext cx="688120" cy="573434"/>
          </a:xfrm>
          <a:prstGeom prst="rect">
            <a:avLst/>
          </a:prstGeom>
          <a:noFill/>
        </p:spPr>
      </p:pic>
      <p:sp>
        <p:nvSpPr>
          <p:cNvPr id="298" name="TextBox 25"/>
          <p:cNvSpPr txBox="1">
            <a:spLocks noChangeArrowheads="1"/>
          </p:cNvSpPr>
          <p:nvPr/>
        </p:nvSpPr>
        <p:spPr bwMode="auto">
          <a:xfrm>
            <a:off x="5772646" y="2278538"/>
            <a:ext cx="8955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i="1" dirty="0" smtClean="0">
                <a:solidFill>
                  <a:srgbClr val="2DBAA7"/>
                </a:solidFill>
                <a:latin typeface="나눔바른고딕" pitchFamily="50" charset="-127"/>
                <a:ea typeface="나눔바른고딕" pitchFamily="50" charset="-127"/>
              </a:rPr>
              <a:t>만족</a:t>
            </a:r>
            <a:endParaRPr lang="en-US" altLang="ko-KR" sz="2400" i="1" dirty="0" smtClean="0">
              <a:solidFill>
                <a:srgbClr val="2DBAA7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99" name="Picture 4" descr="D:\Website Consulting\object\pig_1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rot="6896524">
            <a:off x="7633853" y="2424702"/>
            <a:ext cx="688120" cy="573434"/>
          </a:xfrm>
          <a:prstGeom prst="rect">
            <a:avLst/>
          </a:prstGeom>
          <a:noFill/>
        </p:spPr>
      </p:pic>
      <p:sp>
        <p:nvSpPr>
          <p:cNvPr id="300" name="TextBox 25"/>
          <p:cNvSpPr txBox="1">
            <a:spLocks noChangeArrowheads="1"/>
          </p:cNvSpPr>
          <p:nvPr/>
        </p:nvSpPr>
        <p:spPr bwMode="auto">
          <a:xfrm>
            <a:off x="8004894" y="2310476"/>
            <a:ext cx="8155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i="1" dirty="0" smtClean="0">
                <a:solidFill>
                  <a:schemeClr val="bg1">
                    <a:lumMod val="65000"/>
                  </a:schemeClr>
                </a:solidFill>
                <a:latin typeface="나눔바른고딕" pitchFamily="50" charset="-127"/>
                <a:ea typeface="나눔바른고딕" pitchFamily="50" charset="-127"/>
              </a:rPr>
              <a:t>보통</a:t>
            </a:r>
            <a:endParaRPr lang="en-US" altLang="ko-KR" sz="2000" i="1" dirty="0" smtClean="0">
              <a:solidFill>
                <a:schemeClr val="bg1">
                  <a:lumMod val="65000"/>
                </a:scheme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8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269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755576" y="1387036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992613" y="1678297"/>
            <a:ext cx="5794329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하노이 모임 만족도 조사</a:t>
            </a:r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(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대상자</a:t>
            </a:r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: 7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명</a:t>
            </a:r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)</a:t>
            </a:r>
          </a:p>
        </p:txBody>
      </p:sp>
      <p:cxnSp>
        <p:nvCxnSpPr>
          <p:cNvPr id="38" name="직선 연결선 37"/>
          <p:cNvCxnSpPr/>
          <p:nvPr/>
        </p:nvCxnSpPr>
        <p:spPr>
          <a:xfrm>
            <a:off x="1064623" y="2076732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780929" y="2930168"/>
            <a:ext cx="256693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전반적 평가</a:t>
            </a:r>
            <a:endParaRPr lang="en-US" altLang="ko-KR" sz="20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endParaRPr lang="en-US" altLang="ko-KR" sz="2000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endParaRPr lang="en-US" altLang="ko-KR" sz="20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endParaRPr lang="en-US" altLang="ko-KR" sz="20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endParaRPr lang="en-US" altLang="ko-KR" sz="2000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ko-KR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사별에 대한 새로운 </a:t>
            </a:r>
            <a:endParaRPr lang="en-US" altLang="ko-KR" sz="2000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/>
            <a:r>
              <a:rPr lang="ko-KR" alt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 인지</a:t>
            </a:r>
            <a:endParaRPr lang="en-US" altLang="ko-KR" sz="2000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46" name="그룹 45"/>
          <p:cNvGrpSpPr/>
          <p:nvPr/>
        </p:nvGrpSpPr>
        <p:grpSpPr>
          <a:xfrm>
            <a:off x="3624802" y="2952027"/>
            <a:ext cx="563668" cy="550564"/>
            <a:chOff x="3059832" y="3065885"/>
            <a:chExt cx="563668" cy="563730"/>
          </a:xfrm>
        </p:grpSpPr>
        <p:sp>
          <p:nvSpPr>
            <p:cNvPr id="74" name="타원 73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75" name="그룹 74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76" name="타원 75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타원 76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50" name="그룹 49"/>
          <p:cNvGrpSpPr/>
          <p:nvPr/>
        </p:nvGrpSpPr>
        <p:grpSpPr>
          <a:xfrm>
            <a:off x="5785042" y="2952027"/>
            <a:ext cx="563668" cy="550564"/>
            <a:chOff x="3059832" y="3065885"/>
            <a:chExt cx="563668" cy="563730"/>
          </a:xfrm>
        </p:grpSpPr>
        <p:sp>
          <p:nvSpPr>
            <p:cNvPr id="59" name="타원 58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60" name="그룹 59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61" name="타원 60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타원 61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52" name="그룹 51"/>
          <p:cNvGrpSpPr/>
          <p:nvPr/>
        </p:nvGrpSpPr>
        <p:grpSpPr>
          <a:xfrm>
            <a:off x="6505122" y="2952027"/>
            <a:ext cx="563668" cy="550564"/>
            <a:chOff x="3059832" y="3065885"/>
            <a:chExt cx="563668" cy="563730"/>
          </a:xfrm>
        </p:grpSpPr>
        <p:sp>
          <p:nvSpPr>
            <p:cNvPr id="53" name="타원 52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55" name="그룹 54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56" name="타원 55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타원 56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8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79" name="그룹 78"/>
          <p:cNvGrpSpPr/>
          <p:nvPr/>
        </p:nvGrpSpPr>
        <p:grpSpPr>
          <a:xfrm>
            <a:off x="7237598" y="2939693"/>
            <a:ext cx="563668" cy="550564"/>
            <a:chOff x="3059832" y="3065885"/>
            <a:chExt cx="563668" cy="563730"/>
          </a:xfrm>
        </p:grpSpPr>
        <p:sp>
          <p:nvSpPr>
            <p:cNvPr id="80" name="타원 79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81" name="그룹 80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82" name="타원 81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타원 82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17" name="그룹 216"/>
          <p:cNvGrpSpPr/>
          <p:nvPr/>
        </p:nvGrpSpPr>
        <p:grpSpPr>
          <a:xfrm>
            <a:off x="4344882" y="2942502"/>
            <a:ext cx="563668" cy="550564"/>
            <a:chOff x="3059832" y="3065885"/>
            <a:chExt cx="563668" cy="563730"/>
          </a:xfrm>
        </p:grpSpPr>
        <p:sp>
          <p:nvSpPr>
            <p:cNvPr id="218" name="타원 217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19" name="그룹 218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20" name="타원 219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타원 220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223" name="그룹 222"/>
          <p:cNvGrpSpPr/>
          <p:nvPr/>
        </p:nvGrpSpPr>
        <p:grpSpPr>
          <a:xfrm>
            <a:off x="5052566" y="2942502"/>
            <a:ext cx="563668" cy="550564"/>
            <a:chOff x="3059832" y="3065885"/>
            <a:chExt cx="563668" cy="563730"/>
          </a:xfrm>
        </p:grpSpPr>
        <p:sp>
          <p:nvSpPr>
            <p:cNvPr id="224" name="타원 223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225" name="그룹 224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226" name="타원 225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타원 226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pic>
        <p:nvPicPr>
          <p:cNvPr id="295" name="Picture 4" descr="D:\Website Consulting\object\pig_1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rot="6896524">
            <a:off x="3673413" y="2570610"/>
            <a:ext cx="688120" cy="573434"/>
          </a:xfrm>
          <a:prstGeom prst="rect">
            <a:avLst/>
          </a:prstGeom>
          <a:noFill/>
        </p:spPr>
      </p:pic>
      <p:sp>
        <p:nvSpPr>
          <p:cNvPr id="296" name="TextBox 25"/>
          <p:cNvSpPr txBox="1">
            <a:spLocks noChangeArrowheads="1"/>
          </p:cNvSpPr>
          <p:nvPr/>
        </p:nvSpPr>
        <p:spPr bwMode="auto">
          <a:xfrm>
            <a:off x="3925466" y="2468503"/>
            <a:ext cx="1631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i="1" dirty="0" smtClean="0">
                <a:solidFill>
                  <a:srgbClr val="02665C"/>
                </a:solidFill>
                <a:latin typeface="나눔바른고딕" pitchFamily="50" charset="-127"/>
                <a:ea typeface="나눔바른고딕" pitchFamily="50" charset="-127"/>
              </a:rPr>
              <a:t>기대이상</a:t>
            </a:r>
            <a:endParaRPr lang="en-US" altLang="ko-KR" sz="2400" i="1" dirty="0" smtClean="0">
              <a:solidFill>
                <a:srgbClr val="02665C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97" name="Picture 4" descr="D:\Website Consulting\object\pig_1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rot="6896524">
            <a:off x="5815607" y="2572276"/>
            <a:ext cx="688120" cy="573434"/>
          </a:xfrm>
          <a:prstGeom prst="rect">
            <a:avLst/>
          </a:prstGeom>
          <a:noFill/>
        </p:spPr>
      </p:pic>
      <p:sp>
        <p:nvSpPr>
          <p:cNvPr id="298" name="TextBox 25"/>
          <p:cNvSpPr txBox="1">
            <a:spLocks noChangeArrowheads="1"/>
          </p:cNvSpPr>
          <p:nvPr/>
        </p:nvSpPr>
        <p:spPr bwMode="auto">
          <a:xfrm>
            <a:off x="6132686" y="2426112"/>
            <a:ext cx="1048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i="1" dirty="0" smtClean="0">
                <a:solidFill>
                  <a:srgbClr val="2DBAA7"/>
                </a:solidFill>
                <a:latin typeface="나눔바른고딕" pitchFamily="50" charset="-127"/>
                <a:ea typeface="나눔바른고딕" pitchFamily="50" charset="-127"/>
              </a:rPr>
              <a:t>만족</a:t>
            </a:r>
            <a:endParaRPr lang="en-US" altLang="ko-KR" sz="2400" i="1" dirty="0" smtClean="0">
              <a:solidFill>
                <a:srgbClr val="2DBAA7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182" name="그룹 181"/>
          <p:cNvGrpSpPr/>
          <p:nvPr/>
        </p:nvGrpSpPr>
        <p:grpSpPr>
          <a:xfrm>
            <a:off x="7968772" y="2954002"/>
            <a:ext cx="563668" cy="550564"/>
            <a:chOff x="3059832" y="3065885"/>
            <a:chExt cx="563668" cy="563730"/>
          </a:xfrm>
        </p:grpSpPr>
        <p:sp>
          <p:nvSpPr>
            <p:cNvPr id="183" name="타원 182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84" name="그룹 183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185" name="타원 184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6" name="타원 185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7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188" name="그룹 187"/>
          <p:cNvGrpSpPr/>
          <p:nvPr/>
        </p:nvGrpSpPr>
        <p:grpSpPr>
          <a:xfrm>
            <a:off x="3624802" y="4460637"/>
            <a:ext cx="563668" cy="550564"/>
            <a:chOff x="3059832" y="3065885"/>
            <a:chExt cx="563668" cy="563730"/>
          </a:xfrm>
        </p:grpSpPr>
        <p:sp>
          <p:nvSpPr>
            <p:cNvPr id="189" name="타원 188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90" name="그룹 189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191" name="타원 190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타원 191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194" name="그룹 193"/>
          <p:cNvGrpSpPr/>
          <p:nvPr/>
        </p:nvGrpSpPr>
        <p:grpSpPr>
          <a:xfrm>
            <a:off x="5785042" y="4460637"/>
            <a:ext cx="563668" cy="550564"/>
            <a:chOff x="3059832" y="3065885"/>
            <a:chExt cx="563668" cy="563730"/>
          </a:xfrm>
        </p:grpSpPr>
        <p:sp>
          <p:nvSpPr>
            <p:cNvPr id="195" name="타원 194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196" name="그룹 195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197" name="타원 196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타원 197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1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302" name="그룹 301"/>
          <p:cNvGrpSpPr/>
          <p:nvPr/>
        </p:nvGrpSpPr>
        <p:grpSpPr>
          <a:xfrm>
            <a:off x="6505122" y="4460637"/>
            <a:ext cx="563668" cy="550564"/>
            <a:chOff x="3059832" y="3065885"/>
            <a:chExt cx="563668" cy="563730"/>
          </a:xfrm>
        </p:grpSpPr>
        <p:sp>
          <p:nvSpPr>
            <p:cNvPr id="303" name="타원 302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304" name="그룹 303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305" name="타원 304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6" name="타원 305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7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308" name="그룹 307"/>
          <p:cNvGrpSpPr/>
          <p:nvPr/>
        </p:nvGrpSpPr>
        <p:grpSpPr>
          <a:xfrm>
            <a:off x="7237598" y="4448303"/>
            <a:ext cx="563668" cy="550564"/>
            <a:chOff x="3059832" y="3065885"/>
            <a:chExt cx="563668" cy="563730"/>
          </a:xfrm>
        </p:grpSpPr>
        <p:sp>
          <p:nvSpPr>
            <p:cNvPr id="309" name="타원 308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310" name="그룹 309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311" name="타원 310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2" name="타원 311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3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314" name="그룹 313"/>
          <p:cNvGrpSpPr/>
          <p:nvPr/>
        </p:nvGrpSpPr>
        <p:grpSpPr>
          <a:xfrm>
            <a:off x="4344882" y="4451112"/>
            <a:ext cx="563668" cy="550564"/>
            <a:chOff x="3059832" y="3065885"/>
            <a:chExt cx="563668" cy="563730"/>
          </a:xfrm>
        </p:grpSpPr>
        <p:sp>
          <p:nvSpPr>
            <p:cNvPr id="315" name="타원 314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316" name="그룹 315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317" name="타원 316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8" name="타원 317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9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grpSp>
        <p:nvGrpSpPr>
          <p:cNvPr id="320" name="그룹 319"/>
          <p:cNvGrpSpPr/>
          <p:nvPr/>
        </p:nvGrpSpPr>
        <p:grpSpPr>
          <a:xfrm>
            <a:off x="5052566" y="4451112"/>
            <a:ext cx="563668" cy="550564"/>
            <a:chOff x="3059832" y="3065885"/>
            <a:chExt cx="563668" cy="563730"/>
          </a:xfrm>
        </p:grpSpPr>
        <p:sp>
          <p:nvSpPr>
            <p:cNvPr id="321" name="타원 320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026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322" name="그룹 321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323" name="타원 322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4" name="타원 323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5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pic>
        <p:nvPicPr>
          <p:cNvPr id="326" name="Picture 4" descr="D:\Website Consulting\object\pig_1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rot="6896524">
            <a:off x="3673413" y="4079220"/>
            <a:ext cx="688120" cy="573434"/>
          </a:xfrm>
          <a:prstGeom prst="rect">
            <a:avLst/>
          </a:prstGeom>
          <a:noFill/>
        </p:spPr>
      </p:pic>
      <p:sp>
        <p:nvSpPr>
          <p:cNvPr id="327" name="TextBox 25"/>
          <p:cNvSpPr txBox="1">
            <a:spLocks noChangeArrowheads="1"/>
          </p:cNvSpPr>
          <p:nvPr/>
        </p:nvSpPr>
        <p:spPr bwMode="auto">
          <a:xfrm>
            <a:off x="3925466" y="3977113"/>
            <a:ext cx="19721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i="1" dirty="0" smtClean="0">
                <a:solidFill>
                  <a:srgbClr val="02665C"/>
                </a:solidFill>
                <a:latin typeface="나눔바른고딕" pitchFamily="50" charset="-127"/>
                <a:ea typeface="나눔바른고딕" pitchFamily="50" charset="-127"/>
              </a:rPr>
              <a:t>매우 도움 됨</a:t>
            </a:r>
            <a:endParaRPr lang="en-US" altLang="ko-KR" sz="2400" i="1" dirty="0" smtClean="0">
              <a:solidFill>
                <a:srgbClr val="02665C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328" name="Picture 4" descr="D:\Website Consulting\object\pig_1.pn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 rot="6896524">
            <a:off x="5815607" y="4080886"/>
            <a:ext cx="688120" cy="573434"/>
          </a:xfrm>
          <a:prstGeom prst="rect">
            <a:avLst/>
          </a:prstGeom>
          <a:noFill/>
        </p:spPr>
      </p:pic>
      <p:sp>
        <p:nvSpPr>
          <p:cNvPr id="329" name="TextBox 25"/>
          <p:cNvSpPr txBox="1">
            <a:spLocks noChangeArrowheads="1"/>
          </p:cNvSpPr>
          <p:nvPr/>
        </p:nvSpPr>
        <p:spPr bwMode="auto">
          <a:xfrm>
            <a:off x="6132686" y="3934722"/>
            <a:ext cx="13867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400" i="1" dirty="0" smtClean="0">
                <a:solidFill>
                  <a:srgbClr val="2DBAA7"/>
                </a:solidFill>
                <a:latin typeface="나눔바른고딕" pitchFamily="50" charset="-127"/>
                <a:ea typeface="나눔바른고딕" pitchFamily="50" charset="-127"/>
              </a:rPr>
              <a:t>도움 됨</a:t>
            </a:r>
            <a:endParaRPr lang="en-US" altLang="ko-KR" sz="2400" i="1" dirty="0" smtClean="0">
              <a:solidFill>
                <a:srgbClr val="2DBAA7"/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grpSp>
        <p:nvGrpSpPr>
          <p:cNvPr id="330" name="그룹 329"/>
          <p:cNvGrpSpPr/>
          <p:nvPr/>
        </p:nvGrpSpPr>
        <p:grpSpPr>
          <a:xfrm>
            <a:off x="7968772" y="4462612"/>
            <a:ext cx="563668" cy="550564"/>
            <a:chOff x="3059832" y="3065885"/>
            <a:chExt cx="563668" cy="563730"/>
          </a:xfrm>
        </p:grpSpPr>
        <p:sp>
          <p:nvSpPr>
            <p:cNvPr id="331" name="타원 330"/>
            <p:cNvSpPr/>
            <p:nvPr/>
          </p:nvSpPr>
          <p:spPr>
            <a:xfrm rot="18900000">
              <a:off x="3059832" y="3065885"/>
              <a:ext cx="563668" cy="563730"/>
            </a:xfrm>
            <a:prstGeom prst="ellipse">
              <a:avLst/>
            </a:prstGeom>
            <a:solidFill>
              <a:srgbClr val="2DBA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grpSp>
          <p:nvGrpSpPr>
            <p:cNvPr id="332" name="그룹 331"/>
            <p:cNvGrpSpPr/>
            <p:nvPr/>
          </p:nvGrpSpPr>
          <p:grpSpPr>
            <a:xfrm>
              <a:off x="3172376" y="3184401"/>
              <a:ext cx="338554" cy="432048"/>
              <a:chOff x="2884344" y="3184401"/>
              <a:chExt cx="338554" cy="432048"/>
            </a:xfrm>
          </p:grpSpPr>
          <p:sp>
            <p:nvSpPr>
              <p:cNvPr id="333" name="타원 332"/>
              <p:cNvSpPr/>
              <p:nvPr/>
            </p:nvSpPr>
            <p:spPr>
              <a:xfrm rot="18900000">
                <a:off x="2900912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4" name="타원 333"/>
              <p:cNvSpPr/>
              <p:nvPr/>
            </p:nvSpPr>
            <p:spPr>
              <a:xfrm rot="18900000">
                <a:off x="3116936" y="3275981"/>
                <a:ext cx="72000" cy="72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5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2837597" y="3231148"/>
                <a:ext cx="432048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ko-KR" sz="1600" dirty="0" smtClean="0">
                    <a:solidFill>
                      <a:schemeClr val="bg1"/>
                    </a:solidFill>
                    <a:latin typeface="나눔바른고딕" pitchFamily="50" charset="-127"/>
                    <a:ea typeface="나눔바른고딕" pitchFamily="50" charset="-127"/>
                  </a:rPr>
                  <a:t>&lt;</a:t>
                </a:r>
              </a:p>
            </p:txBody>
          </p:sp>
        </p:grpSp>
      </p:grpSp>
      <p:pic>
        <p:nvPicPr>
          <p:cNvPr id="3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916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1043608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타원 53"/>
          <p:cNvSpPr/>
          <p:nvPr/>
        </p:nvSpPr>
        <p:spPr>
          <a:xfrm>
            <a:off x="4860032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1280646" y="2640141"/>
            <a:ext cx="3219346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하노이 모임 피드백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1352655" y="3038576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5117142" y="2640141"/>
            <a:ext cx="319927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2.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장애요인 및 문제점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5189151" y="3038576"/>
            <a:ext cx="1081958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1264611" y="3159157"/>
            <a:ext cx="373943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참여자 만족도 높음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프로그램에 적극적 참여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스스로 자신의 감정적 상태에 대하여 객관적으로 바라볼 수 있는 기회 제공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5101108" y="3187181"/>
            <a:ext cx="3431332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일회성 프로그램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감정을 깊게 다루기에 시간적 부족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내용의 중복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545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추진결과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4282" y="1814621"/>
            <a:ext cx="867819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E73988"/>
              </a:buClr>
            </a:pP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“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이렇게 우리의 감정을 건드려 놓으면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,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우린 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1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달 동안 힘이 들 것이다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”</a:t>
            </a:r>
          </a:p>
          <a:p>
            <a:pPr algn="ctr">
              <a:buClr>
                <a:srgbClr val="E73988"/>
              </a:buClr>
            </a:pP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                                                                  -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권 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00 -</a:t>
            </a:r>
          </a:p>
          <a:p>
            <a:pPr algn="ctr">
              <a:buClr>
                <a:srgbClr val="E73988"/>
              </a:buClr>
            </a:pP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손글씨 펜 OTF" pitchFamily="66" charset="-127"/>
              <a:ea typeface="나눔손글씨 펜 OTF" pitchFamily="66" charset="-127"/>
            </a:endParaRPr>
          </a:p>
          <a:p>
            <a:pPr algn="ctr">
              <a:buClr>
                <a:srgbClr val="E73988"/>
              </a:buClr>
            </a:pP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“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처음엔 이런 프로그램이 너무 싫었는데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, </a:t>
            </a:r>
          </a:p>
          <a:p>
            <a:pPr algn="ctr">
              <a:buClr>
                <a:srgbClr val="E73988"/>
              </a:buClr>
            </a:pP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지금은 내 안에 이런 감정도 있었구나 느끼고 다시 생각해 본다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”</a:t>
            </a:r>
            <a:r>
              <a:rPr lang="en-US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손글씨 펜 OTF" pitchFamily="66" charset="-127"/>
                <a:ea typeface="나눔손글씨 펜 OTF" pitchFamily="66" charset="-127"/>
              </a:rPr>
              <a:t>    </a:t>
            </a:r>
          </a:p>
          <a:p>
            <a:pPr algn="ctr">
              <a:buClr>
                <a:srgbClr val="E73988"/>
              </a:buClr>
            </a:pPr>
            <a:r>
              <a:rPr lang="en-US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손글씨 펜 OTF" pitchFamily="66" charset="-127"/>
                <a:ea typeface="나눔손글씨 펜 OTF" pitchFamily="66" charset="-127"/>
              </a:rPr>
              <a:t>                                                                    - </a:t>
            </a:r>
            <a:r>
              <a:rPr lang="ko-KR" alt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손글씨 펜 OTF" pitchFamily="66" charset="-127"/>
                <a:ea typeface="나눔손글씨 펜 OTF" pitchFamily="66" charset="-127"/>
              </a:rPr>
              <a:t>이 </a:t>
            </a:r>
            <a:r>
              <a:rPr lang="en-US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손글씨 펜 OTF" pitchFamily="66" charset="-127"/>
                <a:ea typeface="나눔손글씨 펜 OTF" pitchFamily="66" charset="-127"/>
              </a:rPr>
              <a:t>00-   </a:t>
            </a:r>
          </a:p>
          <a:p>
            <a:pPr algn="ctr">
              <a:buClr>
                <a:srgbClr val="E73988"/>
              </a:buClr>
            </a:pPr>
            <a:endParaRPr lang="en-US" altLang="ko-KR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나눔손글씨 펜 OTF" pitchFamily="66" charset="-127"/>
              <a:ea typeface="나눔손글씨 펜 OTF" pitchFamily="66" charset="-127"/>
            </a:endParaRPr>
          </a:p>
          <a:p>
            <a:pPr algn="ctr">
              <a:lnSpc>
                <a:spcPct val="150000"/>
              </a:lnSpc>
              <a:buClr>
                <a:srgbClr val="E73988"/>
              </a:buClr>
            </a:pP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“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한달 중 물망초 모임 날이 기다려지고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,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다른 모임들 보다 이 모임이 중요하다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”</a:t>
            </a:r>
          </a:p>
          <a:p>
            <a:pPr algn="ctr">
              <a:lnSpc>
                <a:spcPct val="150000"/>
              </a:lnSpc>
              <a:buClr>
                <a:srgbClr val="E73988"/>
              </a:buClr>
            </a:pPr>
            <a:r>
              <a:rPr lang="en-US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손글씨 펜 OTF" pitchFamily="66" charset="-127"/>
                <a:ea typeface="나눔손글씨 펜 OTF" pitchFamily="66" charset="-127"/>
              </a:rPr>
              <a:t>                                                                   </a:t>
            </a:r>
            <a:r>
              <a:rPr lang="en-US" altLang="ko-K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나눔손글씨 펜 OTF" pitchFamily="66" charset="-127"/>
                <a:ea typeface="나눔손글씨 펜 OTF" pitchFamily="66" charset="-127"/>
              </a:rPr>
              <a:t>- </a:t>
            </a:r>
            <a:r>
              <a:rPr lang="ko-KR" altLang="en-US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손글씨 펜 OTF" pitchFamily="66" charset="-127"/>
                <a:ea typeface="나눔손글씨 펜 OTF" pitchFamily="66" charset="-127"/>
              </a:rPr>
              <a:t>김 </a:t>
            </a:r>
            <a:r>
              <a:rPr lang="en-US" altLang="ko-KR" sz="2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나눔손글씨 펜 OTF" pitchFamily="66" charset="-127"/>
                <a:ea typeface="나눔손글씨 펜 OTF" pitchFamily="66" charset="-127"/>
              </a:rPr>
              <a:t>00 </a:t>
            </a:r>
            <a:r>
              <a:rPr lang="en-US" altLang="ko-KR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나눔손글씨 펜 OTF" pitchFamily="66" charset="-127"/>
                <a:ea typeface="나눔손글씨 펜 OTF" pitchFamily="66" charset="-127"/>
              </a:rPr>
              <a:t>-</a:t>
            </a:r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손글씨 펜 OTF" pitchFamily="66" charset="-127"/>
                <a:ea typeface="나눔손글씨 펜 OTF" pitchFamily="66" charset="-127"/>
              </a:rPr>
              <a:t> 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손글씨 펜 OTF" pitchFamily="66" charset="-127"/>
              <a:ea typeface="나눔손글씨 펜 OTF" pitchFamily="66" charset="-127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862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타원 10"/>
          <p:cNvSpPr/>
          <p:nvPr/>
        </p:nvSpPr>
        <p:spPr>
          <a:xfrm>
            <a:off x="1187624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타원 53"/>
          <p:cNvSpPr/>
          <p:nvPr/>
        </p:nvSpPr>
        <p:spPr>
          <a:xfrm>
            <a:off x="4499992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향후계획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25"/>
          <p:cNvSpPr txBox="1">
            <a:spLocks noChangeArrowheads="1"/>
          </p:cNvSpPr>
          <p:nvPr/>
        </p:nvSpPr>
        <p:spPr bwMode="auto">
          <a:xfrm>
            <a:off x="1424662" y="2640141"/>
            <a:ext cx="221123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1.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자조모임 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1496671" y="3038576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4757102" y="2640141"/>
            <a:ext cx="319927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2.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물망초모임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4829111" y="3038576"/>
            <a:ext cx="1081958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25"/>
          <p:cNvSpPr txBox="1">
            <a:spLocks noChangeArrowheads="1"/>
          </p:cNvSpPr>
          <p:nvPr/>
        </p:nvSpPr>
        <p:spPr bwMode="auto">
          <a:xfrm>
            <a:off x="1408628" y="3159157"/>
            <a:ext cx="3409902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사별가족 주최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홀수달 모임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요일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시간의 자율적 선택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4741068" y="3187181"/>
            <a:ext cx="321530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전북지역암센터 주최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짝수달 모임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사별가족여행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(4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월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 10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월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송년모임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(12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월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요법프로그램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감정다루기 프로그램에 중점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123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타원 53"/>
          <p:cNvSpPr/>
          <p:nvPr/>
        </p:nvSpPr>
        <p:spPr>
          <a:xfrm>
            <a:off x="4860032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25"/>
          <p:cNvSpPr txBox="1">
            <a:spLocks noChangeArrowheads="1"/>
          </p:cNvSpPr>
          <p:nvPr/>
        </p:nvSpPr>
        <p:spPr bwMode="auto">
          <a:xfrm>
            <a:off x="323527" y="603121"/>
            <a:ext cx="63696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셋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, </a:t>
            </a:r>
            <a:r>
              <a:rPr lang="ko-KR" alt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사별가족관리 향후계획</a:t>
            </a:r>
            <a:r>
              <a:rPr lang="en-US" altLang="ko-KR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다음_SemiBold" pitchFamily="2" charset="-127"/>
                <a:ea typeface="다음_SemiBold" pitchFamily="2" charset="-127"/>
              </a:rPr>
              <a:t> </a:t>
            </a:r>
          </a:p>
        </p:txBody>
      </p:sp>
      <p:cxnSp>
        <p:nvCxnSpPr>
          <p:cNvPr id="10" name="직선 연결선 9"/>
          <p:cNvCxnSpPr/>
          <p:nvPr/>
        </p:nvCxnSpPr>
        <p:spPr>
          <a:xfrm>
            <a:off x="428355" y="475655"/>
            <a:ext cx="327221" cy="0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5"/>
          <p:cNvSpPr txBox="1">
            <a:spLocks noChangeArrowheads="1"/>
          </p:cNvSpPr>
          <p:nvPr/>
        </p:nvSpPr>
        <p:spPr bwMode="auto">
          <a:xfrm>
            <a:off x="5117142" y="2640141"/>
            <a:ext cx="319927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4.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사별가족관리팀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5189151" y="3038576"/>
            <a:ext cx="1081958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25"/>
          <p:cNvSpPr txBox="1">
            <a:spLocks noChangeArrowheads="1"/>
          </p:cNvSpPr>
          <p:nvPr/>
        </p:nvSpPr>
        <p:spPr bwMode="auto">
          <a:xfrm>
            <a:off x="5101108" y="3187181"/>
            <a:ext cx="271125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교육지원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특별프로그램 진행</a:t>
            </a:r>
            <a:endParaRPr lang="en-US" altLang="ko-KR" dirty="0" smtClean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1043608" y="2348880"/>
            <a:ext cx="681438" cy="681438"/>
          </a:xfrm>
          <a:prstGeom prst="ellipse">
            <a:avLst/>
          </a:prstGeom>
          <a:solidFill>
            <a:srgbClr val="4C93C7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TextBox 25"/>
          <p:cNvSpPr txBox="1">
            <a:spLocks noChangeArrowheads="1"/>
          </p:cNvSpPr>
          <p:nvPr/>
        </p:nvSpPr>
        <p:spPr bwMode="auto">
          <a:xfrm>
            <a:off x="1280646" y="2640141"/>
            <a:ext cx="2211234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3. </a:t>
            </a:r>
            <a:r>
              <a:rPr lang="ko-KR" altLang="en-US" sz="2300" b="1" dirty="0" smtClean="0">
                <a:solidFill>
                  <a:srgbClr val="4C93C7"/>
                </a:solidFill>
                <a:latin typeface="다음_Regular" panose="02000603060000000000" pitchFamily="2" charset="-127"/>
                <a:ea typeface="다음_Regular" panose="02000603060000000000" pitchFamily="2" charset="-127"/>
              </a:rPr>
              <a:t>하노이모임</a:t>
            </a:r>
            <a:endParaRPr lang="en-US" altLang="ko-KR" sz="2300" b="1" dirty="0" smtClean="0">
              <a:solidFill>
                <a:srgbClr val="4C93C7"/>
              </a:solidFill>
              <a:latin typeface="다음_Regular" panose="02000603060000000000" pitchFamily="2" charset="-127"/>
              <a:ea typeface="다음_Regular" panose="02000603060000000000" pitchFamily="2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1352655" y="3038576"/>
            <a:ext cx="1203121" cy="1675"/>
          </a:xfrm>
          <a:prstGeom prst="line">
            <a:avLst/>
          </a:prstGeom>
          <a:ln>
            <a:solidFill>
              <a:srgbClr val="4C93C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5"/>
          <p:cNvSpPr txBox="1">
            <a:spLocks noChangeArrowheads="1"/>
          </p:cNvSpPr>
          <p:nvPr/>
        </p:nvSpPr>
        <p:spPr bwMode="auto">
          <a:xfrm>
            <a:off x="1264612" y="3159157"/>
            <a:ext cx="2875340" cy="130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상하반기 진행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(3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월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  9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월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</a:p>
          <a:p>
            <a:pPr marL="171450" lvl="0" indent="-171450">
              <a:lnSpc>
                <a:spcPct val="150000"/>
              </a:lnSpc>
              <a:buFontTx/>
              <a:buChar char="-"/>
            </a:pP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5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회기 프로그램 구성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  <a:p>
            <a:pPr lvl="0">
              <a:lnSpc>
                <a:spcPct val="150000"/>
              </a:lnSpc>
            </a:pPr>
            <a:r>
              <a:rPr lang="en-US" altLang="ko-KR" dirty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   (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주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1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회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, 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총 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5</a:t>
            </a:r>
            <a:r>
              <a:rPr lang="ko-KR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주</a:t>
            </a:r>
            <a:r>
              <a:rPr lang="en-US" altLang="ko-KR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바른고딕" pitchFamily="50" charset="-127"/>
                <a:ea typeface="나눔바른고딕" pitchFamily="50" charset="-127"/>
              </a:rPr>
              <a:t>)</a:t>
            </a:r>
            <a:endParaRPr lang="en-US" altLang="ko-KR" dirty="0">
              <a:solidFill>
                <a:prstClr val="black">
                  <a:lumMod val="65000"/>
                  <a:lumOff val="35000"/>
                </a:prstClr>
              </a:solidFill>
              <a:latin typeface="나눔바른고딕" pitchFamily="50" charset="-127"/>
              <a:ea typeface="나눔바른고딕" pitchFamily="50" charset="-127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1632"/>
            <a:ext cx="9155112" cy="2849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826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73AAD3">
                  <a:shade val="30000"/>
                  <a:satMod val="115000"/>
                </a:srgbClr>
              </a:gs>
              <a:gs pos="50000">
                <a:srgbClr val="73AAD3">
                  <a:shade val="67500"/>
                  <a:satMod val="115000"/>
                </a:srgbClr>
              </a:gs>
              <a:gs pos="100000">
                <a:srgbClr val="73AAD3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 anchor="ctr">
            <a:spAutoFit/>
          </a:bodyPr>
          <a:lstStyle/>
          <a:p>
            <a:pPr marL="182563" indent="-182563" algn="ctr" latinLnBrk="0"/>
            <a:endParaRPr lang="ko-KR" altLang="en-US" sz="900" b="1" dirty="0" smtClean="0">
              <a:solidFill>
                <a:srgbClr val="FF0000"/>
              </a:solidFill>
              <a:latin typeface="+mj-lt"/>
              <a:ea typeface="나눔고딕 ExtraBold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1115616" y="1271372"/>
            <a:ext cx="2664296" cy="504056"/>
            <a:chOff x="1619672" y="2060848"/>
            <a:chExt cx="2160240" cy="216024"/>
          </a:xfrm>
        </p:grpSpPr>
        <p:sp>
          <p:nvSpPr>
            <p:cNvPr id="18" name="TextBox 25"/>
            <p:cNvSpPr txBox="1">
              <a:spLocks noChangeArrowheads="1"/>
            </p:cNvSpPr>
            <p:nvPr/>
          </p:nvSpPr>
          <p:spPr bwMode="auto">
            <a:xfrm>
              <a:off x="1619672" y="2060848"/>
              <a:ext cx="2088232" cy="144016"/>
            </a:xfrm>
            <a:prstGeom prst="rect">
              <a:avLst/>
            </a:prstGeom>
            <a:solidFill>
              <a:srgbClr val="7FAEEF">
                <a:alpha val="4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b">
              <a:noAutofit/>
            </a:bodyPr>
            <a:lstStyle/>
            <a:p>
              <a:pPr algn="ctr"/>
              <a:endPara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itchFamily="50" charset="-127"/>
                <a:ea typeface="나눔바른고딕" pitchFamily="50" charset="-127"/>
                <a:cs typeface="Verdana" pitchFamily="34" charset="0"/>
              </a:endParaRPr>
            </a:p>
          </p:txBody>
        </p:sp>
        <p:sp>
          <p:nvSpPr>
            <p:cNvPr id="19" name="TextBox 25"/>
            <p:cNvSpPr txBox="1">
              <a:spLocks noChangeArrowheads="1"/>
            </p:cNvSpPr>
            <p:nvPr/>
          </p:nvSpPr>
          <p:spPr bwMode="auto">
            <a:xfrm>
              <a:off x="1691680" y="2132856"/>
              <a:ext cx="2088232" cy="144016"/>
            </a:xfrm>
            <a:prstGeom prst="rect">
              <a:avLst/>
            </a:prstGeom>
            <a:solidFill>
              <a:srgbClr val="7FAEEF">
                <a:alpha val="4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b">
              <a:noAutofit/>
            </a:bodyPr>
            <a:lstStyle/>
            <a:p>
              <a:pPr algn="ctr"/>
              <a:endParaRPr lang="en-US" altLang="ko-KR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바른고딕" pitchFamily="50" charset="-127"/>
                <a:ea typeface="나눔바른고딕" pitchFamily="50" charset="-127"/>
                <a:cs typeface="Verdana" pitchFamily="34" charset="0"/>
              </a:endParaRP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043608" y="1169457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0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감사합니다</a:t>
            </a:r>
            <a:r>
              <a:rPr lang="en-US" altLang="ko-KR" sz="4000" dirty="0" smtClean="0">
                <a:solidFill>
                  <a:schemeClr val="bg1"/>
                </a:solidFill>
                <a:latin typeface="다음_SemiBold" pitchFamily="2" charset="-127"/>
                <a:ea typeface="다음_SemiBold" pitchFamily="2" charset="-127"/>
              </a:rPr>
              <a:t>.</a:t>
            </a:r>
            <a:endParaRPr lang="ko-KR" altLang="en-US" sz="4000" dirty="0">
              <a:solidFill>
                <a:schemeClr val="bg1"/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>
            <a:off x="0" y="0"/>
            <a:ext cx="1043608" cy="10527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8100392" y="5805264"/>
            <a:ext cx="1043608" cy="10527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661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1151</Words>
  <Application>Microsoft Office PowerPoint</Application>
  <PresentationFormat>화면 슬라이드 쇼(4:3)</PresentationFormat>
  <Paragraphs>382</Paragraphs>
  <Slides>29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29</vt:i4>
      </vt:variant>
    </vt:vector>
  </HeadingPairs>
  <TitlesOfParts>
    <vt:vector size="41" baseType="lpstr">
      <vt:lpstr>굴림</vt:lpstr>
      <vt:lpstr>Arial</vt:lpstr>
      <vt:lpstr>배달의민족 한나</vt:lpstr>
      <vt:lpstr>나눔손글씨 펜 OTF</vt:lpstr>
      <vt:lpstr>나눔바른고딕</vt:lpstr>
      <vt:lpstr>맑은 고딕</vt:lpstr>
      <vt:lpstr>다음_SemiBold</vt:lpstr>
      <vt:lpstr>나눔고딕 ExtraBold</vt:lpstr>
      <vt:lpstr>Wingdings</vt:lpstr>
      <vt:lpstr>다음_Regular</vt:lpstr>
      <vt:lpstr>Verdana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NSM</dc:creator>
  <cp:lastModifiedBy>CUH</cp:lastModifiedBy>
  <cp:revision>64</cp:revision>
  <cp:lastPrinted>2016-11-22T13:59:53Z</cp:lastPrinted>
  <dcterms:created xsi:type="dcterms:W3CDTF">2014-03-28T09:29:33Z</dcterms:created>
  <dcterms:modified xsi:type="dcterms:W3CDTF">2016-11-23T00:45:57Z</dcterms:modified>
</cp:coreProperties>
</file>