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tags/tag1.xml" ContentType="application/vnd.openxmlformats-officedocument.presentationml.tags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32404050" cy="43205400"/>
  <p:notesSz cx="6858000" cy="9144000"/>
  <p:defaultTextStyle>
    <a:defPPr>
      <a:defRPr lang="ko-KR"/>
    </a:defPPr>
    <a:lvl1pPr marL="0" algn="l" defTabSz="4320540" rtl="0" eaLnBrk="1" latinLnBrk="1" hangingPunct="1">
      <a:defRPr sz="8500" kern="1200">
        <a:solidFill>
          <a:schemeClr val="tx1"/>
        </a:solidFill>
        <a:latin typeface="+mn-lt"/>
        <a:ea typeface="+mn-ea"/>
        <a:cs typeface="+mn-cs"/>
      </a:defRPr>
    </a:lvl1pPr>
    <a:lvl2pPr marL="2160270" algn="l" defTabSz="4320540" rtl="0" eaLnBrk="1" latinLnBrk="1" hangingPunct="1">
      <a:defRPr sz="8500" kern="1200">
        <a:solidFill>
          <a:schemeClr val="tx1"/>
        </a:solidFill>
        <a:latin typeface="+mn-lt"/>
        <a:ea typeface="+mn-ea"/>
        <a:cs typeface="+mn-cs"/>
      </a:defRPr>
    </a:lvl2pPr>
    <a:lvl3pPr marL="4320540" algn="l" defTabSz="4320540" rtl="0" eaLnBrk="1" latinLnBrk="1" hangingPunct="1">
      <a:defRPr sz="8500" kern="1200">
        <a:solidFill>
          <a:schemeClr val="tx1"/>
        </a:solidFill>
        <a:latin typeface="+mn-lt"/>
        <a:ea typeface="+mn-ea"/>
        <a:cs typeface="+mn-cs"/>
      </a:defRPr>
    </a:lvl3pPr>
    <a:lvl4pPr marL="6480810" algn="l" defTabSz="4320540" rtl="0" eaLnBrk="1" latinLnBrk="1" hangingPunct="1">
      <a:defRPr sz="8500" kern="1200">
        <a:solidFill>
          <a:schemeClr val="tx1"/>
        </a:solidFill>
        <a:latin typeface="+mn-lt"/>
        <a:ea typeface="+mn-ea"/>
        <a:cs typeface="+mn-cs"/>
      </a:defRPr>
    </a:lvl4pPr>
    <a:lvl5pPr marL="8641080" algn="l" defTabSz="4320540" rtl="0" eaLnBrk="1" latinLnBrk="1" hangingPunct="1">
      <a:defRPr sz="8500" kern="1200">
        <a:solidFill>
          <a:schemeClr val="tx1"/>
        </a:solidFill>
        <a:latin typeface="+mn-lt"/>
        <a:ea typeface="+mn-ea"/>
        <a:cs typeface="+mn-cs"/>
      </a:defRPr>
    </a:lvl5pPr>
    <a:lvl6pPr marL="10801350" algn="l" defTabSz="4320540" rtl="0" eaLnBrk="1" latinLnBrk="1" hangingPunct="1">
      <a:defRPr sz="8500" kern="1200">
        <a:solidFill>
          <a:schemeClr val="tx1"/>
        </a:solidFill>
        <a:latin typeface="+mn-lt"/>
        <a:ea typeface="+mn-ea"/>
        <a:cs typeface="+mn-cs"/>
      </a:defRPr>
    </a:lvl6pPr>
    <a:lvl7pPr marL="12961620" algn="l" defTabSz="4320540" rtl="0" eaLnBrk="1" latinLnBrk="1" hangingPunct="1">
      <a:defRPr sz="8500" kern="1200">
        <a:solidFill>
          <a:schemeClr val="tx1"/>
        </a:solidFill>
        <a:latin typeface="+mn-lt"/>
        <a:ea typeface="+mn-ea"/>
        <a:cs typeface="+mn-cs"/>
      </a:defRPr>
    </a:lvl7pPr>
    <a:lvl8pPr marL="15121890" algn="l" defTabSz="4320540" rtl="0" eaLnBrk="1" latinLnBrk="1" hangingPunct="1">
      <a:defRPr sz="8500" kern="1200">
        <a:solidFill>
          <a:schemeClr val="tx1"/>
        </a:solidFill>
        <a:latin typeface="+mn-lt"/>
        <a:ea typeface="+mn-ea"/>
        <a:cs typeface="+mn-cs"/>
      </a:defRPr>
    </a:lvl8pPr>
    <a:lvl9pPr marL="17282160" algn="l" defTabSz="4320540" rtl="0" eaLnBrk="1" latinLnBrk="1" hangingPunct="1">
      <a:defRPr sz="85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6433" autoAdjust="0"/>
  </p:normalViewPr>
  <p:slideViewPr>
    <p:cSldViewPr>
      <p:cViewPr>
        <p:scale>
          <a:sx n="26" d="100"/>
          <a:sy n="26" d="100"/>
        </p:scale>
        <p:origin x="-516" y="-78"/>
      </p:cViewPr>
      <p:guideLst>
        <p:guide orient="horz" pos="13608"/>
        <p:guide pos="10206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2430304" y="13421680"/>
            <a:ext cx="27543443" cy="9261158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4860608" y="24483060"/>
            <a:ext cx="22682835" cy="1104138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1602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43205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64808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86410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08013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29616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51218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72821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9591C0-B897-486C-AB08-3E457336B05C}" type="datetimeFigureOut">
              <a:rPr lang="ko-KR" altLang="en-US" smtClean="0"/>
              <a:pPr/>
              <a:t>2012-10-23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A7FACB-C1FA-49DE-98F0-D3C0D8DEB5A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9591C0-B897-486C-AB08-3E457336B05C}" type="datetimeFigureOut">
              <a:rPr lang="ko-KR" altLang="en-US" smtClean="0"/>
              <a:pPr/>
              <a:t>2012-10-23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A7FACB-C1FA-49DE-98F0-D3C0D8DEB5A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559696" y="27763473"/>
            <a:ext cx="27543443" cy="8581073"/>
          </a:xfrm>
        </p:spPr>
        <p:txBody>
          <a:bodyPr anchor="t"/>
          <a:lstStyle>
            <a:lvl1pPr algn="l">
              <a:defRPr sz="189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2559696" y="18312295"/>
            <a:ext cx="27543443" cy="9451178"/>
          </a:xfrm>
        </p:spPr>
        <p:txBody>
          <a:bodyPr anchor="b"/>
          <a:lstStyle>
            <a:lvl1pPr marL="0" indent="0">
              <a:buNone/>
              <a:defRPr sz="9500">
                <a:solidFill>
                  <a:schemeClr val="tx1">
                    <a:tint val="75000"/>
                  </a:schemeClr>
                </a:solidFill>
              </a:defRPr>
            </a:lvl1pPr>
            <a:lvl2pPr marL="2160270" indent="0">
              <a:buNone/>
              <a:defRPr sz="8500">
                <a:solidFill>
                  <a:schemeClr val="tx1">
                    <a:tint val="75000"/>
                  </a:schemeClr>
                </a:solidFill>
              </a:defRPr>
            </a:lvl2pPr>
            <a:lvl3pPr marL="4320540" indent="0">
              <a:buNone/>
              <a:defRPr sz="7600">
                <a:solidFill>
                  <a:schemeClr val="tx1">
                    <a:tint val="75000"/>
                  </a:schemeClr>
                </a:solidFill>
              </a:defRPr>
            </a:lvl3pPr>
            <a:lvl4pPr marL="6480810" indent="0">
              <a:buNone/>
              <a:defRPr sz="6600">
                <a:solidFill>
                  <a:schemeClr val="tx1">
                    <a:tint val="75000"/>
                  </a:schemeClr>
                </a:solidFill>
              </a:defRPr>
            </a:lvl4pPr>
            <a:lvl5pPr marL="8641080" indent="0">
              <a:buNone/>
              <a:defRPr sz="6600">
                <a:solidFill>
                  <a:schemeClr val="tx1">
                    <a:tint val="75000"/>
                  </a:schemeClr>
                </a:solidFill>
              </a:defRPr>
            </a:lvl5pPr>
            <a:lvl6pPr marL="10801350" indent="0">
              <a:buNone/>
              <a:defRPr sz="6600">
                <a:solidFill>
                  <a:schemeClr val="tx1">
                    <a:tint val="75000"/>
                  </a:schemeClr>
                </a:solidFill>
              </a:defRPr>
            </a:lvl6pPr>
            <a:lvl7pPr marL="12961620" indent="0">
              <a:buNone/>
              <a:defRPr sz="6600">
                <a:solidFill>
                  <a:schemeClr val="tx1">
                    <a:tint val="75000"/>
                  </a:schemeClr>
                </a:solidFill>
              </a:defRPr>
            </a:lvl7pPr>
            <a:lvl8pPr marL="15121890" indent="0">
              <a:buNone/>
              <a:defRPr sz="6600">
                <a:solidFill>
                  <a:schemeClr val="tx1">
                    <a:tint val="75000"/>
                  </a:schemeClr>
                </a:solidFill>
              </a:defRPr>
            </a:lvl8pPr>
            <a:lvl9pPr marL="17282160" indent="0">
              <a:buNone/>
              <a:defRPr sz="6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9591C0-B897-486C-AB08-3E457336B05C}" type="datetimeFigureOut">
              <a:rPr lang="ko-KR" altLang="en-US" smtClean="0"/>
              <a:pPr/>
              <a:t>2012-10-23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A7FACB-C1FA-49DE-98F0-D3C0D8DEB5A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1620202" y="10081263"/>
            <a:ext cx="14311789" cy="28513567"/>
          </a:xfrm>
        </p:spPr>
        <p:txBody>
          <a:bodyPr/>
          <a:lstStyle>
            <a:lvl1pPr>
              <a:defRPr sz="13200"/>
            </a:lvl1pPr>
            <a:lvl2pPr>
              <a:defRPr sz="11300"/>
            </a:lvl2pPr>
            <a:lvl3pPr>
              <a:defRPr sz="9500"/>
            </a:lvl3pPr>
            <a:lvl4pPr>
              <a:defRPr sz="8500"/>
            </a:lvl4pPr>
            <a:lvl5pPr>
              <a:defRPr sz="8500"/>
            </a:lvl5pPr>
            <a:lvl6pPr>
              <a:defRPr sz="8500"/>
            </a:lvl6pPr>
            <a:lvl7pPr>
              <a:defRPr sz="8500"/>
            </a:lvl7pPr>
            <a:lvl8pPr>
              <a:defRPr sz="8500"/>
            </a:lvl8pPr>
            <a:lvl9pPr>
              <a:defRPr sz="8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16472059" y="10081263"/>
            <a:ext cx="14311789" cy="28513567"/>
          </a:xfrm>
        </p:spPr>
        <p:txBody>
          <a:bodyPr/>
          <a:lstStyle>
            <a:lvl1pPr>
              <a:defRPr sz="13200"/>
            </a:lvl1pPr>
            <a:lvl2pPr>
              <a:defRPr sz="11300"/>
            </a:lvl2pPr>
            <a:lvl3pPr>
              <a:defRPr sz="9500"/>
            </a:lvl3pPr>
            <a:lvl4pPr>
              <a:defRPr sz="8500"/>
            </a:lvl4pPr>
            <a:lvl5pPr>
              <a:defRPr sz="8500"/>
            </a:lvl5pPr>
            <a:lvl6pPr>
              <a:defRPr sz="8500"/>
            </a:lvl6pPr>
            <a:lvl7pPr>
              <a:defRPr sz="8500"/>
            </a:lvl7pPr>
            <a:lvl8pPr>
              <a:defRPr sz="8500"/>
            </a:lvl8pPr>
            <a:lvl9pPr>
              <a:defRPr sz="8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9591C0-B897-486C-AB08-3E457336B05C}" type="datetimeFigureOut">
              <a:rPr lang="ko-KR" altLang="en-US" smtClean="0"/>
              <a:pPr/>
              <a:t>2012-10-23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A7FACB-C1FA-49DE-98F0-D3C0D8DEB5A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1620203" y="9671212"/>
            <a:ext cx="14317416" cy="4030501"/>
          </a:xfrm>
        </p:spPr>
        <p:txBody>
          <a:bodyPr anchor="b"/>
          <a:lstStyle>
            <a:lvl1pPr marL="0" indent="0">
              <a:buNone/>
              <a:defRPr sz="11300" b="1"/>
            </a:lvl1pPr>
            <a:lvl2pPr marL="2160270" indent="0">
              <a:buNone/>
              <a:defRPr sz="9500" b="1"/>
            </a:lvl2pPr>
            <a:lvl3pPr marL="4320540" indent="0">
              <a:buNone/>
              <a:defRPr sz="8500" b="1"/>
            </a:lvl3pPr>
            <a:lvl4pPr marL="6480810" indent="0">
              <a:buNone/>
              <a:defRPr sz="7600" b="1"/>
            </a:lvl4pPr>
            <a:lvl5pPr marL="8641080" indent="0">
              <a:buNone/>
              <a:defRPr sz="7600" b="1"/>
            </a:lvl5pPr>
            <a:lvl6pPr marL="10801350" indent="0">
              <a:buNone/>
              <a:defRPr sz="7600" b="1"/>
            </a:lvl6pPr>
            <a:lvl7pPr marL="12961620" indent="0">
              <a:buNone/>
              <a:defRPr sz="7600" b="1"/>
            </a:lvl7pPr>
            <a:lvl8pPr marL="15121890" indent="0">
              <a:buNone/>
              <a:defRPr sz="7600" b="1"/>
            </a:lvl8pPr>
            <a:lvl9pPr marL="17282160" indent="0">
              <a:buNone/>
              <a:defRPr sz="7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1620203" y="13701713"/>
            <a:ext cx="14317416" cy="24893114"/>
          </a:xfrm>
        </p:spPr>
        <p:txBody>
          <a:bodyPr/>
          <a:lstStyle>
            <a:lvl1pPr>
              <a:defRPr sz="11300"/>
            </a:lvl1pPr>
            <a:lvl2pPr>
              <a:defRPr sz="9500"/>
            </a:lvl2pPr>
            <a:lvl3pPr>
              <a:defRPr sz="8500"/>
            </a:lvl3pPr>
            <a:lvl4pPr>
              <a:defRPr sz="7600"/>
            </a:lvl4pPr>
            <a:lvl5pPr>
              <a:defRPr sz="7600"/>
            </a:lvl5pPr>
            <a:lvl6pPr>
              <a:defRPr sz="7600"/>
            </a:lvl6pPr>
            <a:lvl7pPr>
              <a:defRPr sz="7600"/>
            </a:lvl7pPr>
            <a:lvl8pPr>
              <a:defRPr sz="7600"/>
            </a:lvl8pPr>
            <a:lvl9pPr>
              <a:defRPr sz="7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16460809" y="9671212"/>
            <a:ext cx="14323040" cy="4030501"/>
          </a:xfrm>
        </p:spPr>
        <p:txBody>
          <a:bodyPr anchor="b"/>
          <a:lstStyle>
            <a:lvl1pPr marL="0" indent="0">
              <a:buNone/>
              <a:defRPr sz="11300" b="1"/>
            </a:lvl1pPr>
            <a:lvl2pPr marL="2160270" indent="0">
              <a:buNone/>
              <a:defRPr sz="9500" b="1"/>
            </a:lvl2pPr>
            <a:lvl3pPr marL="4320540" indent="0">
              <a:buNone/>
              <a:defRPr sz="8500" b="1"/>
            </a:lvl3pPr>
            <a:lvl4pPr marL="6480810" indent="0">
              <a:buNone/>
              <a:defRPr sz="7600" b="1"/>
            </a:lvl4pPr>
            <a:lvl5pPr marL="8641080" indent="0">
              <a:buNone/>
              <a:defRPr sz="7600" b="1"/>
            </a:lvl5pPr>
            <a:lvl6pPr marL="10801350" indent="0">
              <a:buNone/>
              <a:defRPr sz="7600" b="1"/>
            </a:lvl6pPr>
            <a:lvl7pPr marL="12961620" indent="0">
              <a:buNone/>
              <a:defRPr sz="7600" b="1"/>
            </a:lvl7pPr>
            <a:lvl8pPr marL="15121890" indent="0">
              <a:buNone/>
              <a:defRPr sz="7600" b="1"/>
            </a:lvl8pPr>
            <a:lvl9pPr marL="17282160" indent="0">
              <a:buNone/>
              <a:defRPr sz="7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16460809" y="13701713"/>
            <a:ext cx="14323040" cy="24893114"/>
          </a:xfrm>
        </p:spPr>
        <p:txBody>
          <a:bodyPr/>
          <a:lstStyle>
            <a:lvl1pPr>
              <a:defRPr sz="11300"/>
            </a:lvl1pPr>
            <a:lvl2pPr>
              <a:defRPr sz="9500"/>
            </a:lvl2pPr>
            <a:lvl3pPr>
              <a:defRPr sz="8500"/>
            </a:lvl3pPr>
            <a:lvl4pPr>
              <a:defRPr sz="7600"/>
            </a:lvl4pPr>
            <a:lvl5pPr>
              <a:defRPr sz="7600"/>
            </a:lvl5pPr>
            <a:lvl6pPr>
              <a:defRPr sz="7600"/>
            </a:lvl6pPr>
            <a:lvl7pPr>
              <a:defRPr sz="7600"/>
            </a:lvl7pPr>
            <a:lvl8pPr>
              <a:defRPr sz="7600"/>
            </a:lvl8pPr>
            <a:lvl9pPr>
              <a:defRPr sz="7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9591C0-B897-486C-AB08-3E457336B05C}" type="datetimeFigureOut">
              <a:rPr lang="ko-KR" altLang="en-US" smtClean="0"/>
              <a:pPr/>
              <a:t>2012-10-23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A7FACB-C1FA-49DE-98F0-D3C0D8DEB5A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9591C0-B897-486C-AB08-3E457336B05C}" type="datetimeFigureOut">
              <a:rPr lang="ko-KR" altLang="en-US" smtClean="0"/>
              <a:pPr/>
              <a:t>2012-10-23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A7FACB-C1FA-49DE-98F0-D3C0D8DEB5A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9591C0-B897-486C-AB08-3E457336B05C}" type="datetimeFigureOut">
              <a:rPr lang="ko-KR" altLang="en-US" smtClean="0"/>
              <a:pPr/>
              <a:t>2012-10-23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A7FACB-C1FA-49DE-98F0-D3C0D8DEB5A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620204" y="1720215"/>
            <a:ext cx="10660709" cy="7320915"/>
          </a:xfrm>
        </p:spPr>
        <p:txBody>
          <a:bodyPr anchor="b"/>
          <a:lstStyle>
            <a:lvl1pPr algn="l">
              <a:defRPr sz="95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12669083" y="1720218"/>
            <a:ext cx="18114764" cy="36874612"/>
          </a:xfrm>
        </p:spPr>
        <p:txBody>
          <a:bodyPr/>
          <a:lstStyle>
            <a:lvl1pPr>
              <a:defRPr sz="15100"/>
            </a:lvl1pPr>
            <a:lvl2pPr>
              <a:defRPr sz="13200"/>
            </a:lvl2pPr>
            <a:lvl3pPr>
              <a:defRPr sz="11300"/>
            </a:lvl3pPr>
            <a:lvl4pPr>
              <a:defRPr sz="9500"/>
            </a:lvl4pPr>
            <a:lvl5pPr>
              <a:defRPr sz="9500"/>
            </a:lvl5pPr>
            <a:lvl6pPr>
              <a:defRPr sz="9500"/>
            </a:lvl6pPr>
            <a:lvl7pPr>
              <a:defRPr sz="9500"/>
            </a:lvl7pPr>
            <a:lvl8pPr>
              <a:defRPr sz="9500"/>
            </a:lvl8pPr>
            <a:lvl9pPr>
              <a:defRPr sz="9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620204" y="9041133"/>
            <a:ext cx="10660709" cy="29553697"/>
          </a:xfrm>
        </p:spPr>
        <p:txBody>
          <a:bodyPr/>
          <a:lstStyle>
            <a:lvl1pPr marL="0" indent="0">
              <a:buNone/>
              <a:defRPr sz="6600"/>
            </a:lvl1pPr>
            <a:lvl2pPr marL="2160270" indent="0">
              <a:buNone/>
              <a:defRPr sz="5700"/>
            </a:lvl2pPr>
            <a:lvl3pPr marL="4320540" indent="0">
              <a:buNone/>
              <a:defRPr sz="4700"/>
            </a:lvl3pPr>
            <a:lvl4pPr marL="6480810" indent="0">
              <a:buNone/>
              <a:defRPr sz="4300"/>
            </a:lvl4pPr>
            <a:lvl5pPr marL="8641080" indent="0">
              <a:buNone/>
              <a:defRPr sz="4300"/>
            </a:lvl5pPr>
            <a:lvl6pPr marL="10801350" indent="0">
              <a:buNone/>
              <a:defRPr sz="4300"/>
            </a:lvl6pPr>
            <a:lvl7pPr marL="12961620" indent="0">
              <a:buNone/>
              <a:defRPr sz="4300"/>
            </a:lvl7pPr>
            <a:lvl8pPr marL="15121890" indent="0">
              <a:buNone/>
              <a:defRPr sz="4300"/>
            </a:lvl8pPr>
            <a:lvl9pPr marL="17282160" indent="0">
              <a:buNone/>
              <a:defRPr sz="43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9591C0-B897-486C-AB08-3E457336B05C}" type="datetimeFigureOut">
              <a:rPr lang="ko-KR" altLang="en-US" smtClean="0"/>
              <a:pPr/>
              <a:t>2012-10-23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A7FACB-C1FA-49DE-98F0-D3C0D8DEB5A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351421" y="30243780"/>
            <a:ext cx="19442430" cy="3570449"/>
          </a:xfrm>
        </p:spPr>
        <p:txBody>
          <a:bodyPr anchor="b"/>
          <a:lstStyle>
            <a:lvl1pPr algn="l">
              <a:defRPr sz="95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6351421" y="3860483"/>
            <a:ext cx="19442430" cy="25923240"/>
          </a:xfrm>
        </p:spPr>
        <p:txBody>
          <a:bodyPr/>
          <a:lstStyle>
            <a:lvl1pPr marL="0" indent="0">
              <a:buNone/>
              <a:defRPr sz="15100"/>
            </a:lvl1pPr>
            <a:lvl2pPr marL="2160270" indent="0">
              <a:buNone/>
              <a:defRPr sz="13200"/>
            </a:lvl2pPr>
            <a:lvl3pPr marL="4320540" indent="0">
              <a:buNone/>
              <a:defRPr sz="11300"/>
            </a:lvl3pPr>
            <a:lvl4pPr marL="6480810" indent="0">
              <a:buNone/>
              <a:defRPr sz="9500"/>
            </a:lvl4pPr>
            <a:lvl5pPr marL="8641080" indent="0">
              <a:buNone/>
              <a:defRPr sz="9500"/>
            </a:lvl5pPr>
            <a:lvl6pPr marL="10801350" indent="0">
              <a:buNone/>
              <a:defRPr sz="9500"/>
            </a:lvl6pPr>
            <a:lvl7pPr marL="12961620" indent="0">
              <a:buNone/>
              <a:defRPr sz="9500"/>
            </a:lvl7pPr>
            <a:lvl8pPr marL="15121890" indent="0">
              <a:buNone/>
              <a:defRPr sz="9500"/>
            </a:lvl8pPr>
            <a:lvl9pPr marL="17282160" indent="0">
              <a:buNone/>
              <a:defRPr sz="95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351421" y="33814229"/>
            <a:ext cx="19442430" cy="5070631"/>
          </a:xfrm>
        </p:spPr>
        <p:txBody>
          <a:bodyPr/>
          <a:lstStyle>
            <a:lvl1pPr marL="0" indent="0">
              <a:buNone/>
              <a:defRPr sz="6600"/>
            </a:lvl1pPr>
            <a:lvl2pPr marL="2160270" indent="0">
              <a:buNone/>
              <a:defRPr sz="5700"/>
            </a:lvl2pPr>
            <a:lvl3pPr marL="4320540" indent="0">
              <a:buNone/>
              <a:defRPr sz="4700"/>
            </a:lvl3pPr>
            <a:lvl4pPr marL="6480810" indent="0">
              <a:buNone/>
              <a:defRPr sz="4300"/>
            </a:lvl4pPr>
            <a:lvl5pPr marL="8641080" indent="0">
              <a:buNone/>
              <a:defRPr sz="4300"/>
            </a:lvl5pPr>
            <a:lvl6pPr marL="10801350" indent="0">
              <a:buNone/>
              <a:defRPr sz="4300"/>
            </a:lvl6pPr>
            <a:lvl7pPr marL="12961620" indent="0">
              <a:buNone/>
              <a:defRPr sz="4300"/>
            </a:lvl7pPr>
            <a:lvl8pPr marL="15121890" indent="0">
              <a:buNone/>
              <a:defRPr sz="4300"/>
            </a:lvl8pPr>
            <a:lvl9pPr marL="17282160" indent="0">
              <a:buNone/>
              <a:defRPr sz="43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9591C0-B897-486C-AB08-3E457336B05C}" type="datetimeFigureOut">
              <a:rPr lang="ko-KR" altLang="en-US" smtClean="0"/>
              <a:pPr/>
              <a:t>2012-10-23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A7FACB-C1FA-49DE-98F0-D3C0D8DEB5A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9591C0-B897-486C-AB08-3E457336B05C}" type="datetimeFigureOut">
              <a:rPr lang="ko-KR" altLang="en-US" smtClean="0"/>
              <a:pPr/>
              <a:t>2012-10-23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A7FACB-C1FA-49DE-98F0-D3C0D8DEB5A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23492936" y="1730222"/>
            <a:ext cx="7290911" cy="3686460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1620203" y="1730222"/>
            <a:ext cx="21332666" cy="3686460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9591C0-B897-486C-AB08-3E457336B05C}" type="datetimeFigureOut">
              <a:rPr lang="ko-KR" altLang="en-US" smtClean="0"/>
              <a:pPr/>
              <a:t>2012-10-23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A7FACB-C1FA-49DE-98F0-D3C0D8DEB5A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1620203" y="1730219"/>
            <a:ext cx="29163645" cy="7200900"/>
          </a:xfrm>
          <a:prstGeom prst="rect">
            <a:avLst/>
          </a:prstGeom>
        </p:spPr>
        <p:txBody>
          <a:bodyPr vert="horz" lIns="432054" tIns="216027" rIns="432054" bIns="216027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1620203" y="10081263"/>
            <a:ext cx="29163645" cy="28513567"/>
          </a:xfrm>
          <a:prstGeom prst="rect">
            <a:avLst/>
          </a:prstGeom>
        </p:spPr>
        <p:txBody>
          <a:bodyPr vert="horz" lIns="432054" tIns="216027" rIns="432054" bIns="216027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1620203" y="40045008"/>
            <a:ext cx="7560945" cy="2300288"/>
          </a:xfrm>
          <a:prstGeom prst="rect">
            <a:avLst/>
          </a:prstGeom>
        </p:spPr>
        <p:txBody>
          <a:bodyPr vert="horz" lIns="432054" tIns="216027" rIns="432054" bIns="216027" rtlCol="0" anchor="ctr"/>
          <a:lstStyle>
            <a:lvl1pPr algn="l">
              <a:defRPr sz="5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9591C0-B897-486C-AB08-3E457336B05C}" type="datetimeFigureOut">
              <a:rPr lang="ko-KR" altLang="en-US" smtClean="0"/>
              <a:pPr/>
              <a:t>2012-10-23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11071384" y="40045008"/>
            <a:ext cx="10261283" cy="2300288"/>
          </a:xfrm>
          <a:prstGeom prst="rect">
            <a:avLst/>
          </a:prstGeom>
        </p:spPr>
        <p:txBody>
          <a:bodyPr vert="horz" lIns="432054" tIns="216027" rIns="432054" bIns="216027" rtlCol="0" anchor="ctr"/>
          <a:lstStyle>
            <a:lvl1pPr algn="ctr">
              <a:defRPr sz="5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23222903" y="40045008"/>
            <a:ext cx="7560945" cy="2300288"/>
          </a:xfrm>
          <a:prstGeom prst="rect">
            <a:avLst/>
          </a:prstGeom>
        </p:spPr>
        <p:txBody>
          <a:bodyPr vert="horz" lIns="432054" tIns="216027" rIns="432054" bIns="216027" rtlCol="0" anchor="ctr"/>
          <a:lstStyle>
            <a:lvl1pPr algn="r">
              <a:defRPr sz="5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A7FACB-C1FA-49DE-98F0-D3C0D8DEB5A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320540" rtl="0" eaLnBrk="1" latinLnBrk="1" hangingPunct="1">
        <a:spcBef>
          <a:spcPct val="0"/>
        </a:spcBef>
        <a:buNone/>
        <a:defRPr sz="20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620203" indent="-1620203" algn="l" defTabSz="4320540" rtl="0" eaLnBrk="1" latinLnBrk="1" hangingPunct="1">
        <a:spcBef>
          <a:spcPct val="20000"/>
        </a:spcBef>
        <a:buFont typeface="Arial" pitchFamily="34" charset="0"/>
        <a:buChar char="•"/>
        <a:defRPr sz="15100" kern="1200">
          <a:solidFill>
            <a:schemeClr val="tx1"/>
          </a:solidFill>
          <a:latin typeface="+mn-lt"/>
          <a:ea typeface="+mn-ea"/>
          <a:cs typeface="+mn-cs"/>
        </a:defRPr>
      </a:lvl1pPr>
      <a:lvl2pPr marL="3510439" indent="-1350169" algn="l" defTabSz="4320540" rtl="0" eaLnBrk="1" latinLnBrk="1" hangingPunct="1">
        <a:spcBef>
          <a:spcPct val="20000"/>
        </a:spcBef>
        <a:buFont typeface="Arial" pitchFamily="34" charset="0"/>
        <a:buChar char="–"/>
        <a:defRPr sz="13200" kern="1200">
          <a:solidFill>
            <a:schemeClr val="tx1"/>
          </a:solidFill>
          <a:latin typeface="+mn-lt"/>
          <a:ea typeface="+mn-ea"/>
          <a:cs typeface="+mn-cs"/>
        </a:defRPr>
      </a:lvl2pPr>
      <a:lvl3pPr marL="5400675" indent="-1080135" algn="l" defTabSz="4320540" rtl="0" eaLnBrk="1" latinLnBrk="1" hangingPunct="1">
        <a:spcBef>
          <a:spcPct val="20000"/>
        </a:spcBef>
        <a:buFont typeface="Arial" pitchFamily="34" charset="0"/>
        <a:buChar char="•"/>
        <a:defRPr sz="11300" kern="1200">
          <a:solidFill>
            <a:schemeClr val="tx1"/>
          </a:solidFill>
          <a:latin typeface="+mn-lt"/>
          <a:ea typeface="+mn-ea"/>
          <a:cs typeface="+mn-cs"/>
        </a:defRPr>
      </a:lvl3pPr>
      <a:lvl4pPr marL="7560945" indent="-1080135" algn="l" defTabSz="4320540" rtl="0" eaLnBrk="1" latinLnBrk="1" hangingPunct="1">
        <a:spcBef>
          <a:spcPct val="20000"/>
        </a:spcBef>
        <a:buFont typeface="Arial" pitchFamily="34" charset="0"/>
        <a:buChar char="–"/>
        <a:defRPr sz="9500" kern="1200">
          <a:solidFill>
            <a:schemeClr val="tx1"/>
          </a:solidFill>
          <a:latin typeface="+mn-lt"/>
          <a:ea typeface="+mn-ea"/>
          <a:cs typeface="+mn-cs"/>
        </a:defRPr>
      </a:lvl4pPr>
      <a:lvl5pPr marL="9721215" indent="-1080135" algn="l" defTabSz="4320540" rtl="0" eaLnBrk="1" latinLnBrk="1" hangingPunct="1">
        <a:spcBef>
          <a:spcPct val="20000"/>
        </a:spcBef>
        <a:buFont typeface="Arial" pitchFamily="34" charset="0"/>
        <a:buChar char="»"/>
        <a:defRPr sz="9500" kern="1200">
          <a:solidFill>
            <a:schemeClr val="tx1"/>
          </a:solidFill>
          <a:latin typeface="+mn-lt"/>
          <a:ea typeface="+mn-ea"/>
          <a:cs typeface="+mn-cs"/>
        </a:defRPr>
      </a:lvl5pPr>
      <a:lvl6pPr marL="11881485" indent="-1080135" algn="l" defTabSz="4320540" rtl="0" eaLnBrk="1" latinLnBrk="1" hangingPunct="1">
        <a:spcBef>
          <a:spcPct val="20000"/>
        </a:spcBef>
        <a:buFont typeface="Arial" pitchFamily="34" charset="0"/>
        <a:buChar char="•"/>
        <a:defRPr sz="9500" kern="1200">
          <a:solidFill>
            <a:schemeClr val="tx1"/>
          </a:solidFill>
          <a:latin typeface="+mn-lt"/>
          <a:ea typeface="+mn-ea"/>
          <a:cs typeface="+mn-cs"/>
        </a:defRPr>
      </a:lvl6pPr>
      <a:lvl7pPr marL="14041755" indent="-1080135" algn="l" defTabSz="4320540" rtl="0" eaLnBrk="1" latinLnBrk="1" hangingPunct="1">
        <a:spcBef>
          <a:spcPct val="20000"/>
        </a:spcBef>
        <a:buFont typeface="Arial" pitchFamily="34" charset="0"/>
        <a:buChar char="•"/>
        <a:defRPr sz="9500" kern="1200">
          <a:solidFill>
            <a:schemeClr val="tx1"/>
          </a:solidFill>
          <a:latin typeface="+mn-lt"/>
          <a:ea typeface="+mn-ea"/>
          <a:cs typeface="+mn-cs"/>
        </a:defRPr>
      </a:lvl7pPr>
      <a:lvl8pPr marL="16202025" indent="-1080135" algn="l" defTabSz="4320540" rtl="0" eaLnBrk="1" latinLnBrk="1" hangingPunct="1">
        <a:spcBef>
          <a:spcPct val="20000"/>
        </a:spcBef>
        <a:buFont typeface="Arial" pitchFamily="34" charset="0"/>
        <a:buChar char="•"/>
        <a:defRPr sz="9500" kern="1200">
          <a:solidFill>
            <a:schemeClr val="tx1"/>
          </a:solidFill>
          <a:latin typeface="+mn-lt"/>
          <a:ea typeface="+mn-ea"/>
          <a:cs typeface="+mn-cs"/>
        </a:defRPr>
      </a:lvl8pPr>
      <a:lvl9pPr marL="18362295" indent="-1080135" algn="l" defTabSz="4320540" rtl="0" eaLnBrk="1" latinLnBrk="1" hangingPunct="1">
        <a:spcBef>
          <a:spcPct val="20000"/>
        </a:spcBef>
        <a:buFont typeface="Arial" pitchFamily="34" charset="0"/>
        <a:buChar char="•"/>
        <a:defRPr sz="9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4320540" rtl="0" eaLnBrk="1" latinLnBrk="1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1pPr>
      <a:lvl2pPr marL="2160270" algn="l" defTabSz="4320540" rtl="0" eaLnBrk="1" latinLnBrk="1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2pPr>
      <a:lvl3pPr marL="4320540" algn="l" defTabSz="4320540" rtl="0" eaLnBrk="1" latinLnBrk="1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3pPr>
      <a:lvl4pPr marL="6480810" algn="l" defTabSz="4320540" rtl="0" eaLnBrk="1" latinLnBrk="1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4pPr>
      <a:lvl5pPr marL="8641080" algn="l" defTabSz="4320540" rtl="0" eaLnBrk="1" latinLnBrk="1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5pPr>
      <a:lvl6pPr marL="10801350" algn="l" defTabSz="4320540" rtl="0" eaLnBrk="1" latinLnBrk="1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6pPr>
      <a:lvl7pPr marL="12961620" algn="l" defTabSz="4320540" rtl="0" eaLnBrk="1" latinLnBrk="1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7pPr>
      <a:lvl8pPr marL="15121890" algn="l" defTabSz="4320540" rtl="0" eaLnBrk="1" latinLnBrk="1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8pPr>
      <a:lvl9pPr marL="17282160" algn="l" defTabSz="4320540" rtl="0" eaLnBrk="1" latinLnBrk="1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13" Type="http://schemas.openxmlformats.org/officeDocument/2006/relationships/image" Target="../media/image7.jpeg"/><Relationship Id="rId18" Type="http://schemas.openxmlformats.org/officeDocument/2006/relationships/image" Target="../media/image12.jpeg"/><Relationship Id="rId3" Type="http://schemas.openxmlformats.org/officeDocument/2006/relationships/tags" Target="../tags/tag3.xml"/><Relationship Id="rId21" Type="http://schemas.openxmlformats.org/officeDocument/2006/relationships/image" Target="../media/image15.jpeg"/><Relationship Id="rId7" Type="http://schemas.openxmlformats.org/officeDocument/2006/relationships/image" Target="../media/image1.jpeg"/><Relationship Id="rId12" Type="http://schemas.openxmlformats.org/officeDocument/2006/relationships/image" Target="../media/image6.jpeg"/><Relationship Id="rId17" Type="http://schemas.openxmlformats.org/officeDocument/2006/relationships/image" Target="../media/image11.jpeg"/><Relationship Id="rId2" Type="http://schemas.openxmlformats.org/officeDocument/2006/relationships/tags" Target="../tags/tag2.xml"/><Relationship Id="rId16" Type="http://schemas.openxmlformats.org/officeDocument/2006/relationships/image" Target="../media/image10.jpeg"/><Relationship Id="rId20" Type="http://schemas.openxmlformats.org/officeDocument/2006/relationships/image" Target="../media/image14.jpeg"/><Relationship Id="rId1" Type="http://schemas.openxmlformats.org/officeDocument/2006/relationships/tags" Target="../tags/tag1.xml"/><Relationship Id="rId6" Type="http://schemas.openxmlformats.org/officeDocument/2006/relationships/slideLayout" Target="../slideLayouts/slideLayout1.xml"/><Relationship Id="rId11" Type="http://schemas.openxmlformats.org/officeDocument/2006/relationships/image" Target="../media/image5.jpeg"/><Relationship Id="rId5" Type="http://schemas.openxmlformats.org/officeDocument/2006/relationships/tags" Target="../tags/tag5.xml"/><Relationship Id="rId15" Type="http://schemas.openxmlformats.org/officeDocument/2006/relationships/image" Target="../media/image9.jpeg"/><Relationship Id="rId10" Type="http://schemas.openxmlformats.org/officeDocument/2006/relationships/image" Target="../media/image4.jpeg"/><Relationship Id="rId19" Type="http://schemas.openxmlformats.org/officeDocument/2006/relationships/image" Target="../media/image13.jpeg"/><Relationship Id="rId4" Type="http://schemas.openxmlformats.org/officeDocument/2006/relationships/tags" Target="../tags/tag4.xml"/><Relationship Id="rId9" Type="http://schemas.openxmlformats.org/officeDocument/2006/relationships/image" Target="../media/image3.jpeg"/><Relationship Id="rId14" Type="http://schemas.openxmlformats.org/officeDocument/2006/relationships/image" Target="../media/image8.jpeg"/><Relationship Id="rId22" Type="http://schemas.openxmlformats.org/officeDocument/2006/relationships/image" Target="../media/image1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AutoShape 3"/>
          <p:cNvSpPr>
            <a:spLocks noChangeArrowheads="1"/>
          </p:cNvSpPr>
          <p:nvPr/>
        </p:nvSpPr>
        <p:spPr bwMode="auto">
          <a:xfrm>
            <a:off x="17642309" y="5183735"/>
            <a:ext cx="3672284" cy="5617765"/>
          </a:xfrm>
          <a:prstGeom prst="roundRect">
            <a:avLst>
              <a:gd name="adj" fmla="val 4690"/>
            </a:avLst>
          </a:prstGeom>
          <a:solidFill>
            <a:schemeClr val="bg1"/>
          </a:solidFill>
          <a:ln w="57150">
            <a:solidFill>
              <a:srgbClr val="88CE58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pic>
        <p:nvPicPr>
          <p:cNvPr id="1027" name="Picture 3" descr="C:\Documents and Settings\admin\바탕 화면\powerpoint 테마\병원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40386000"/>
            <a:ext cx="32404050" cy="2819400"/>
          </a:xfrm>
          <a:prstGeom prst="rect">
            <a:avLst/>
          </a:prstGeom>
          <a:noFill/>
        </p:spPr>
      </p:pic>
      <p:sp>
        <p:nvSpPr>
          <p:cNvPr id="62" name="Oval 2"/>
          <p:cNvSpPr>
            <a:spLocks noChangeArrowheads="1"/>
          </p:cNvSpPr>
          <p:nvPr/>
        </p:nvSpPr>
        <p:spPr bwMode="gray">
          <a:xfrm>
            <a:off x="3744641" y="15986076"/>
            <a:ext cx="3816424" cy="3888432"/>
          </a:xfrm>
          <a:prstGeom prst="ellipse">
            <a:avLst/>
          </a:prstGeom>
          <a:gradFill rotWithShape="1">
            <a:gsLst>
              <a:gs pos="0">
                <a:srgbClr val="006BB4"/>
              </a:gs>
              <a:gs pos="100000">
                <a:srgbClr val="003253"/>
              </a:gs>
            </a:gsLst>
            <a:lin ang="0" scaled="1"/>
          </a:gradFill>
          <a:ln w="9525" algn="ctr">
            <a:noFill/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32404050" cy="3528692"/>
          </a:xfrm>
        </p:spPr>
        <p:txBody>
          <a:bodyPr>
            <a:normAutofit fontScale="90000"/>
          </a:bodyPr>
          <a:lstStyle/>
          <a:p>
            <a:pPr>
              <a:lnSpc>
                <a:spcPct val="150000"/>
              </a:lnSpc>
            </a:pPr>
            <a:r>
              <a:rPr lang="ko-KR" altLang="en-US" sz="9000" dirty="0" err="1" smtClean="0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rPr>
              <a:t>부산지역암센터</a:t>
            </a:r>
            <a:r>
              <a:rPr lang="ko-KR" altLang="en-US" sz="9000" dirty="0" smtClean="0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rPr>
              <a:t> 완화의료환자의 </a:t>
            </a:r>
            <a:r>
              <a:rPr lang="ko-KR" altLang="en-US" sz="9000" dirty="0" err="1" smtClean="0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rPr>
              <a:t>임종돌봄</a:t>
            </a:r>
            <a:r>
              <a:rPr lang="ko-KR" altLang="en-US" sz="9000" dirty="0" smtClean="0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rPr>
              <a:t> 프로토콜 개발</a:t>
            </a:r>
            <a:r>
              <a:rPr lang="en-US" altLang="ko-KR" sz="70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/>
            </a:r>
            <a:br>
              <a:rPr lang="en-US" altLang="ko-KR" sz="70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</a:br>
            <a:r>
              <a:rPr lang="en-US" altLang="ko-KR" sz="6000" dirty="0" smtClean="0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rPr>
              <a:t>- </a:t>
            </a:r>
            <a:r>
              <a:rPr lang="ko-KR" altLang="en-US" sz="6000" dirty="0" err="1" smtClean="0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rPr>
              <a:t>부산지역암센터</a:t>
            </a:r>
            <a:r>
              <a:rPr lang="ko-KR" altLang="en-US" sz="6000" dirty="0" smtClean="0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rPr>
              <a:t> 완화의료센터</a:t>
            </a:r>
            <a:r>
              <a:rPr lang="en-US" altLang="ko-KR" sz="6000" dirty="0" smtClean="0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rPr>
              <a:t> -</a:t>
            </a:r>
            <a:endParaRPr lang="ko-KR" altLang="en-US" sz="6000" dirty="0">
              <a:solidFill>
                <a:schemeClr val="tx1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7" name="Subtitle 2"/>
          <p:cNvSpPr txBox="1">
            <a:spLocks/>
          </p:cNvSpPr>
          <p:nvPr/>
        </p:nvSpPr>
        <p:spPr>
          <a:xfrm>
            <a:off x="1080345" y="3600700"/>
            <a:ext cx="14756106" cy="7920880"/>
          </a:xfrm>
          <a:prstGeom prst="rect">
            <a:avLst/>
          </a:prstGeom>
          <a:ln>
            <a:noFill/>
          </a:ln>
        </p:spPr>
        <p:txBody>
          <a:bodyPr vert="horz" lIns="432054" tIns="216027" rIns="432054" bIns="216027" rtlCol="0">
            <a:normAutofit lnSpcReduction="10000"/>
          </a:bodyPr>
          <a:lstStyle/>
          <a:p>
            <a:pPr marL="457200" marR="0" lvl="0" indent="-457200" algn="l" defTabSz="432054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en-US" altLang="ko-KR" sz="2800" b="1" i="0" u="none" strike="noStrike" kern="1200" cap="none" spc="0" normalizeH="0" baseline="0" noProof="0" dirty="0" smtClean="0">
              <a:ln>
                <a:noFill/>
              </a:ln>
              <a:solidFill>
                <a:schemeClr val="accent4">
                  <a:lumMod val="50000"/>
                </a:schemeClr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  <a:uLnTx/>
              <a:uFillTx/>
              <a:latin typeface="굴림" pitchFamily="50" charset="-127"/>
              <a:ea typeface="굴림" pitchFamily="50" charset="-127"/>
              <a:cs typeface="+mn-cs"/>
            </a:endParaRPr>
          </a:p>
          <a:p>
            <a:pPr marL="457200" marR="0" lvl="0" indent="-457200" algn="l" defTabSz="432054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en-US" altLang="ko-KR" sz="2800" b="1" i="0" u="none" strike="noStrike" kern="1200" cap="none" spc="0" normalizeH="0" baseline="0" noProof="0" dirty="0" smtClean="0">
              <a:ln>
                <a:noFill/>
              </a:ln>
              <a:solidFill>
                <a:schemeClr val="accent4">
                  <a:lumMod val="50000"/>
                </a:schemeClr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  <a:uLnTx/>
              <a:uFillTx/>
              <a:latin typeface="휴먼모음T" pitchFamily="18" charset="-127"/>
              <a:ea typeface="휴먼모음T" pitchFamily="18" charset="-127"/>
            </a:endParaRPr>
          </a:p>
          <a:p>
            <a:pPr marL="457200" marR="0" lvl="0" indent="-457200" algn="l" defTabSz="432054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en-US" altLang="ko-KR" sz="2800" b="1" i="0" u="none" strike="noStrike" kern="1200" cap="none" spc="0" normalizeH="0" baseline="0" noProof="0" dirty="0" smtClean="0">
              <a:ln>
                <a:noFill/>
              </a:ln>
              <a:solidFill>
                <a:schemeClr val="accent4">
                  <a:lumMod val="50000"/>
                </a:schemeClr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  <a:uLnTx/>
              <a:uFillTx/>
              <a:latin typeface="휴먼모음T" pitchFamily="18" charset="-127"/>
              <a:ea typeface="휴먼모음T" pitchFamily="18" charset="-127"/>
            </a:endParaRPr>
          </a:p>
          <a:p>
            <a:pPr marL="457200" marR="0" lvl="0" indent="-457200" algn="l" defTabSz="432054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US" altLang="ko-KR" sz="3200" b="1" i="0" u="none" strike="noStrike" kern="1200" cap="none" spc="0" normalizeH="0" baseline="0" noProof="0" dirty="0" smtClean="0">
              <a:ln>
                <a:noFill/>
              </a:ln>
              <a:effectLst>
                <a:glow rad="101600">
                  <a:schemeClr val="bg1">
                    <a:alpha val="60000"/>
                  </a:schemeClr>
                </a:glow>
              </a:effectLst>
              <a:uLnTx/>
              <a:uFillTx/>
              <a:latin typeface="휴먼모음T" pitchFamily="18" charset="-127"/>
              <a:ea typeface="휴먼모음T" pitchFamily="18" charset="-127"/>
            </a:endParaRPr>
          </a:p>
          <a:p>
            <a:pPr marL="457200" marR="0" lvl="0" indent="-457200" algn="l" defTabSz="432054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US" altLang="ko-KR" sz="2500" b="0" i="0" u="none" strike="noStrike" kern="1200" cap="none" spc="0" normalizeH="0" baseline="0" noProof="0" dirty="0" smtClean="0">
              <a:ln>
                <a:noFill/>
              </a:ln>
              <a:solidFill>
                <a:schemeClr val="accent4">
                  <a:lumMod val="50000"/>
                </a:schemeClr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  <a:uLnTx/>
              <a:uFillTx/>
              <a:latin typeface="굴림" pitchFamily="50" charset="-127"/>
              <a:ea typeface="굴림" pitchFamily="50" charset="-127"/>
              <a:cs typeface="+mn-cs"/>
            </a:endParaRPr>
          </a:p>
          <a:p>
            <a:pPr marL="457200" marR="0" lvl="0" indent="-457200" algn="l" defTabSz="432054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US" altLang="ko-KR" sz="2500" b="0" i="0" u="none" strike="noStrike" kern="1200" cap="none" spc="0" normalizeH="0" baseline="0" noProof="0" dirty="0" smtClean="0">
              <a:ln>
                <a:noFill/>
              </a:ln>
              <a:solidFill>
                <a:schemeClr val="accent4">
                  <a:lumMod val="50000"/>
                </a:schemeClr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  <a:uLnTx/>
              <a:uFillTx/>
              <a:latin typeface="굴림" pitchFamily="50" charset="-127"/>
              <a:ea typeface="굴림" pitchFamily="50" charset="-127"/>
              <a:cs typeface="+mn-cs"/>
            </a:endParaRPr>
          </a:p>
          <a:p>
            <a:pPr marL="457200" marR="0" lvl="0" indent="-457200" algn="l" defTabSz="432054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en-US" altLang="ko-KR" sz="2500" b="0" i="0" u="none" strike="noStrike" kern="1200" cap="none" spc="0" normalizeH="0" baseline="0" noProof="0" dirty="0" smtClean="0">
              <a:ln>
                <a:noFill/>
              </a:ln>
              <a:solidFill>
                <a:schemeClr val="accent4">
                  <a:lumMod val="50000"/>
                </a:schemeClr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  <a:uLnTx/>
              <a:uFillTx/>
              <a:latin typeface="굴림" pitchFamily="50" charset="-127"/>
              <a:ea typeface="굴림" pitchFamily="50" charset="-127"/>
              <a:cs typeface="+mn-cs"/>
            </a:endParaRPr>
          </a:p>
          <a:p>
            <a:pPr marL="457200" marR="0" lvl="0" indent="-457200" algn="l" defTabSz="432054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en-US" altLang="ko-KR" sz="2500" b="0" i="0" u="none" strike="noStrike" kern="1200" cap="none" spc="0" normalizeH="0" baseline="0" noProof="0" dirty="0" smtClean="0">
              <a:ln>
                <a:noFill/>
              </a:ln>
              <a:solidFill>
                <a:schemeClr val="accent4">
                  <a:lumMod val="50000"/>
                </a:schemeClr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  <a:uLnTx/>
              <a:uFillTx/>
              <a:latin typeface="굴림" pitchFamily="50" charset="-127"/>
              <a:ea typeface="굴림" pitchFamily="50" charset="-127"/>
              <a:cs typeface="+mn-cs"/>
            </a:endParaRPr>
          </a:p>
          <a:p>
            <a:pPr marL="457200" marR="0" lvl="0" indent="-457200" algn="l" defTabSz="432054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en-US" altLang="ko-KR" sz="2500" b="0" i="0" u="none" strike="noStrike" kern="1200" cap="none" spc="0" normalizeH="0" baseline="0" noProof="0" dirty="0" smtClean="0">
              <a:ln>
                <a:noFill/>
              </a:ln>
              <a:solidFill>
                <a:schemeClr val="accent4">
                  <a:lumMod val="50000"/>
                </a:schemeClr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  <a:uLnTx/>
              <a:uFillTx/>
              <a:latin typeface="굴림" pitchFamily="50" charset="-127"/>
              <a:ea typeface="굴림" pitchFamily="50" charset="-127"/>
              <a:cs typeface="+mn-cs"/>
            </a:endParaRPr>
          </a:p>
          <a:p>
            <a:pPr marL="457200" marR="0" lvl="0" indent="-457200" algn="l" defTabSz="432054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en-US" altLang="ko-KR" sz="2500" b="0" i="0" u="none" strike="noStrike" kern="1200" cap="none" spc="0" normalizeH="0" baseline="0" noProof="0" dirty="0" smtClean="0">
              <a:ln>
                <a:noFill/>
              </a:ln>
              <a:solidFill>
                <a:schemeClr val="accent4">
                  <a:lumMod val="50000"/>
                </a:schemeClr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  <a:uLnTx/>
              <a:uFillTx/>
              <a:latin typeface="굴림" pitchFamily="50" charset="-127"/>
              <a:ea typeface="굴림" pitchFamily="50" charset="-127"/>
              <a:cs typeface="+mn-cs"/>
            </a:endParaRPr>
          </a:p>
          <a:p>
            <a:pPr marL="457200" marR="0" lvl="0" indent="-457200" algn="l" defTabSz="432054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en-US" altLang="ko-KR" sz="2500" b="0" i="0" u="none" strike="noStrike" kern="1200" cap="none" spc="0" normalizeH="0" baseline="0" noProof="0" dirty="0" smtClean="0">
              <a:ln>
                <a:noFill/>
              </a:ln>
              <a:solidFill>
                <a:schemeClr val="accent4">
                  <a:lumMod val="50000"/>
                </a:schemeClr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  <a:uLnTx/>
              <a:uFillTx/>
              <a:latin typeface="굴림" pitchFamily="50" charset="-127"/>
              <a:ea typeface="굴림" pitchFamily="50" charset="-127"/>
              <a:cs typeface="+mn-cs"/>
            </a:endParaRPr>
          </a:p>
          <a:p>
            <a:pPr marL="457200" marR="0" lvl="0" indent="-457200" algn="l" defTabSz="432054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en-US" altLang="ko-KR" sz="2500" b="0" i="0" u="none" strike="noStrike" kern="1200" cap="none" spc="0" normalizeH="0" baseline="0" noProof="0" dirty="0" smtClean="0">
              <a:ln>
                <a:noFill/>
              </a:ln>
              <a:solidFill>
                <a:schemeClr val="accent4">
                  <a:lumMod val="50000"/>
                </a:schemeClr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  <a:uLnTx/>
              <a:uFillTx/>
              <a:latin typeface="굴림" pitchFamily="50" charset="-127"/>
              <a:ea typeface="굴림" pitchFamily="50" charset="-127"/>
              <a:cs typeface="+mn-cs"/>
            </a:endParaRPr>
          </a:p>
          <a:p>
            <a:pPr marL="457200" marR="0" lvl="0" indent="-457200" algn="l" defTabSz="432054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en-US" altLang="ko-KR" sz="2500" b="0" i="0" u="none" strike="noStrike" kern="1200" cap="none" spc="0" normalizeH="0" baseline="0" noProof="0" dirty="0" smtClean="0">
              <a:ln>
                <a:noFill/>
              </a:ln>
              <a:solidFill>
                <a:schemeClr val="accent4">
                  <a:lumMod val="50000"/>
                </a:schemeClr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  <a:uLnTx/>
              <a:uFillTx/>
              <a:latin typeface="굴림" pitchFamily="50" charset="-127"/>
              <a:ea typeface="굴림" pitchFamily="50" charset="-127"/>
              <a:cs typeface="+mn-cs"/>
            </a:endParaRPr>
          </a:p>
          <a:p>
            <a:pPr marL="457200" marR="0" lvl="0" indent="-457200" algn="l" defTabSz="432054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US" altLang="ko-KR" sz="2500" dirty="0" smtClean="0">
              <a:solidFill>
                <a:schemeClr val="accent4">
                  <a:lumMod val="50000"/>
                </a:schemeClr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  <a:latin typeface="굴림" pitchFamily="50" charset="-127"/>
              <a:ea typeface="굴림" pitchFamily="50" charset="-127"/>
            </a:endParaRPr>
          </a:p>
          <a:p>
            <a:pPr marL="457200" marR="0" lvl="0" indent="-457200" algn="l" defTabSz="432054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US" altLang="ko-KR" sz="2500" b="1" i="0" u="none" strike="noStrike" kern="1200" cap="none" spc="0" normalizeH="0" baseline="0" noProof="0" dirty="0" smtClean="0">
              <a:ln>
                <a:noFill/>
              </a:ln>
              <a:solidFill>
                <a:schemeClr val="accent4">
                  <a:lumMod val="50000"/>
                </a:schemeClr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  <a:uLnTx/>
              <a:uFillTx/>
              <a:latin typeface="굴림" pitchFamily="50" charset="-127"/>
              <a:ea typeface="굴림" pitchFamily="50" charset="-127"/>
              <a:cs typeface="+mn-cs"/>
            </a:endParaRPr>
          </a:p>
          <a:p>
            <a:pPr marL="457200" marR="0" lvl="0" indent="-457200" algn="l" defTabSz="432054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altLang="ko-KR" sz="25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uLnTx/>
                <a:uFillTx/>
                <a:latin typeface="굴림" pitchFamily="50" charset="-127"/>
                <a:ea typeface="굴림" pitchFamily="50" charset="-127"/>
                <a:cs typeface="+mn-cs"/>
              </a:rPr>
              <a:t> </a:t>
            </a:r>
            <a:endParaRPr lang="en-US" altLang="ko-KR" sz="3000" b="1" dirty="0" smtClean="0">
              <a:solidFill>
                <a:schemeClr val="accent4">
                  <a:lumMod val="50000"/>
                </a:schemeClr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  <a:latin typeface="굴림" pitchFamily="50" charset="-127"/>
              <a:ea typeface="굴림" pitchFamily="50" charset="-127"/>
            </a:endParaRPr>
          </a:p>
          <a:p>
            <a:pPr marL="457200" marR="0" lvl="0" indent="-457200" algn="l" defTabSz="432054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US" altLang="ko-KR" sz="3000" b="1" i="0" u="none" strike="noStrike" kern="1200" cap="none" spc="0" normalizeH="0" baseline="0" noProof="0" dirty="0" smtClean="0">
              <a:ln>
                <a:noFill/>
              </a:ln>
              <a:solidFill>
                <a:schemeClr val="accent4">
                  <a:lumMod val="50000"/>
                </a:schemeClr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  <a:uLnTx/>
              <a:uFillTx/>
              <a:latin typeface="휴먼모음T" pitchFamily="18" charset="-127"/>
              <a:ea typeface="휴먼모음T" pitchFamily="18" charset="-127"/>
            </a:endParaRPr>
          </a:p>
          <a:p>
            <a:pPr marL="457200" marR="0" lvl="0" indent="-457200" algn="l" defTabSz="432054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US" altLang="ko-KR" sz="3000" b="1" i="0" u="none" strike="noStrike" kern="1200" cap="none" spc="0" normalizeH="0" baseline="0" noProof="0" dirty="0" smtClean="0">
              <a:ln>
                <a:noFill/>
              </a:ln>
              <a:solidFill>
                <a:schemeClr val="accent4">
                  <a:lumMod val="50000"/>
                </a:schemeClr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  <a:uLnTx/>
              <a:uFillTx/>
              <a:latin typeface="휴먼모음T" pitchFamily="18" charset="-127"/>
              <a:ea typeface="휴먼모음T" pitchFamily="18" charset="-127"/>
            </a:endParaRPr>
          </a:p>
          <a:p>
            <a:pPr marL="457200" marR="0" lvl="0" indent="-457200" algn="l" defTabSz="432054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US" altLang="ko-KR" sz="3200" b="1" i="0" u="none" strike="noStrike" kern="1200" cap="none" spc="0" normalizeH="0" baseline="0" noProof="0" dirty="0" smtClean="0">
              <a:ln>
                <a:noFill/>
              </a:ln>
              <a:effectLst>
                <a:glow rad="101600">
                  <a:schemeClr val="bg1">
                    <a:alpha val="60000"/>
                  </a:schemeClr>
                </a:glow>
              </a:effectLst>
              <a:uLnTx/>
              <a:uFillTx/>
              <a:latin typeface="휴먼모음T" pitchFamily="18" charset="-127"/>
              <a:ea typeface="휴먼모음T" pitchFamily="18" charset="-127"/>
            </a:endParaRPr>
          </a:p>
          <a:p>
            <a:pPr marL="457200" marR="0" lvl="0" indent="-457200" algn="l" defTabSz="432054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US" altLang="ko-KR" sz="3200" b="1" i="0" u="none" strike="noStrike" kern="1200" cap="none" spc="0" normalizeH="0" baseline="0" noProof="0" dirty="0" smtClean="0">
              <a:ln>
                <a:noFill/>
              </a:ln>
              <a:effectLst>
                <a:glow rad="101600">
                  <a:schemeClr val="bg1">
                    <a:alpha val="60000"/>
                  </a:schemeClr>
                </a:glow>
              </a:effectLst>
              <a:uLnTx/>
              <a:uFillTx/>
              <a:latin typeface="휴먼모음T" pitchFamily="18" charset="-127"/>
              <a:ea typeface="휴먼모음T" pitchFamily="18" charset="-127"/>
            </a:endParaRPr>
          </a:p>
          <a:p>
            <a:pPr marL="457200" marR="0" lvl="0" indent="-457200" algn="l" defTabSz="432054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3900" b="0" i="0" u="none" strike="noStrike" kern="1200" cap="none" spc="0" normalizeH="0" baseline="0" noProof="0" dirty="0">
              <a:ln>
                <a:noFill/>
              </a:ln>
              <a:solidFill>
                <a:schemeClr val="accent4">
                  <a:lumMod val="50000"/>
                </a:schemeClr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  <a:uLnTx/>
              <a:uFillTx/>
              <a:latin typeface="굴림" pitchFamily="50" charset="-127"/>
              <a:ea typeface="굴림" pitchFamily="50" charset="-127"/>
              <a:cs typeface="+mn-cs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360265" y="3600700"/>
            <a:ext cx="5616624" cy="1008112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4000" b="1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사업 배경</a:t>
            </a:r>
            <a:endParaRPr lang="ko-KR" altLang="en-US" sz="4000" b="1" dirty="0">
              <a:solidFill>
                <a:schemeClr val="tx1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grpSp>
        <p:nvGrpSpPr>
          <p:cNvPr id="9" name="그룹 50"/>
          <p:cNvGrpSpPr>
            <a:grpSpLocks/>
          </p:cNvGrpSpPr>
          <p:nvPr/>
        </p:nvGrpSpPr>
        <p:grpSpPr bwMode="auto">
          <a:xfrm>
            <a:off x="1944441" y="6120980"/>
            <a:ext cx="11161240" cy="4614928"/>
            <a:chOff x="895933" y="3212976"/>
            <a:chExt cx="7352134" cy="2809480"/>
          </a:xfrm>
        </p:grpSpPr>
        <p:grpSp>
          <p:nvGrpSpPr>
            <p:cNvPr id="10" name="그룹 48"/>
            <p:cNvGrpSpPr>
              <a:grpSpLocks/>
            </p:cNvGrpSpPr>
            <p:nvPr/>
          </p:nvGrpSpPr>
          <p:grpSpPr bwMode="auto">
            <a:xfrm>
              <a:off x="895933" y="4524066"/>
              <a:ext cx="7352134" cy="1498390"/>
              <a:chOff x="895933" y="4365866"/>
              <a:chExt cx="7352134" cy="1656590"/>
            </a:xfrm>
          </p:grpSpPr>
          <p:grpSp>
            <p:nvGrpSpPr>
              <p:cNvPr id="22" name="그룹 19"/>
              <p:cNvGrpSpPr>
                <a:grpSpLocks/>
              </p:cNvGrpSpPr>
              <p:nvPr/>
            </p:nvGrpSpPr>
            <p:grpSpPr bwMode="auto">
              <a:xfrm>
                <a:off x="895933" y="4365867"/>
                <a:ext cx="2269765" cy="1656589"/>
                <a:chOff x="2195736" y="2807401"/>
                <a:chExt cx="2416175" cy="1763446"/>
              </a:xfrm>
            </p:grpSpPr>
            <p:sp>
              <p:nvSpPr>
                <p:cNvPr id="33" name="KMA1D1FEAF"/>
                <p:cNvSpPr>
                  <a:spLocks noChangeArrowheads="1"/>
                </p:cNvSpPr>
                <p:nvPr>
                  <p:custDataLst>
                    <p:tags r:id="rId5"/>
                  </p:custDataLst>
                </p:nvPr>
              </p:nvSpPr>
              <p:spPr bwMode="ltGray">
                <a:xfrm>
                  <a:off x="2195736" y="2807401"/>
                  <a:ext cx="2416175" cy="1763446"/>
                </a:xfrm>
                <a:prstGeom prst="can">
                  <a:avLst/>
                </a:prstGeom>
                <a:solidFill>
                  <a:schemeClr val="tx2">
                    <a:lumMod val="75000"/>
                  </a:schemeClr>
                </a:solidFill>
                <a:ln w="3175">
                  <a:noFill/>
                  <a:prstDash val="sysDash"/>
                  <a:miter lim="800000"/>
                  <a:headEnd/>
                  <a:tailEnd/>
                </a:ln>
                <a:effectLst/>
              </p:spPr>
              <p:txBody>
                <a:bodyPr wrap="none" lIns="97200" tIns="97200" rIns="98082" bIns="97200"/>
                <a:lstStyle/>
                <a:p>
                  <a:pPr algn="ctr">
                    <a:buSzPct val="80000"/>
                    <a:buFont typeface="Marlett" pitchFamily="2" charset="2"/>
                    <a:buChar char="i"/>
                    <a:defRPr/>
                  </a:pPr>
                  <a:endParaRPr lang="ko-KR" altLang="ko-KR" b="1">
                    <a:solidFill>
                      <a:schemeClr val="bg1"/>
                    </a:solidFill>
                    <a:latin typeface="Arial" pitchFamily="34" charset="0"/>
                    <a:ea typeface="굴림" pitchFamily="50" charset="-127"/>
                    <a:cs typeface="Arial" pitchFamily="34" charset="0"/>
                  </a:endParaRPr>
                </a:p>
              </p:txBody>
            </p:sp>
            <p:grpSp>
              <p:nvGrpSpPr>
                <p:cNvPr id="34" name="그룹 18"/>
                <p:cNvGrpSpPr>
                  <a:grpSpLocks/>
                </p:cNvGrpSpPr>
                <p:nvPr/>
              </p:nvGrpSpPr>
              <p:grpSpPr bwMode="auto">
                <a:xfrm>
                  <a:off x="2265773" y="3293862"/>
                  <a:ext cx="2183990" cy="1159687"/>
                  <a:chOff x="70038" y="2919559"/>
                  <a:chExt cx="2183990" cy="1159687"/>
                </a:xfrm>
              </p:grpSpPr>
              <p:sp>
                <p:nvSpPr>
                  <p:cNvPr id="35" name="Text Box 5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70038" y="3392716"/>
                    <a:ext cx="2183990" cy="686530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wrap="square">
                    <a:spAutoFit/>
                  </a:bodyPr>
                  <a:lstStyle/>
                  <a:p>
                    <a:pPr marL="133350" indent="-133350" algn="ctr">
                      <a:lnSpc>
                        <a:spcPct val="150000"/>
                      </a:lnSpc>
                      <a:buFont typeface="Arial" charset="0"/>
                      <a:buChar char="•"/>
                    </a:pPr>
                    <a:r>
                      <a:rPr lang="ko-KR" altLang="en-US" sz="2000" b="1" dirty="0" smtClean="0">
                        <a:solidFill>
                          <a:schemeClr val="bg1"/>
                        </a:solidFill>
                        <a:latin typeface="Arial" charset="0"/>
                        <a:cs typeface="Arial" charset="0"/>
                      </a:rPr>
                      <a:t>임종에 가까울수록 다양한  신체적 증상경험</a:t>
                    </a:r>
                    <a:endParaRPr lang="en-US" altLang="ko-KR" sz="2000" b="1" dirty="0">
                      <a:solidFill>
                        <a:schemeClr val="bg1"/>
                      </a:solidFill>
                      <a:latin typeface="Arial" charset="0"/>
                      <a:cs typeface="Arial" charset="0"/>
                    </a:endParaRPr>
                  </a:p>
                </p:txBody>
              </p:sp>
              <p:sp>
                <p:nvSpPr>
                  <p:cNvPr id="36" name="Text Box 5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66994" y="2919559"/>
                    <a:ext cx="2042965" cy="425411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>
                    <a:spAutoFit/>
                  </a:bodyPr>
                  <a:lstStyle/>
                  <a:p>
                    <a:pPr marL="133350" indent="-133350" algn="ctr"/>
                    <a:r>
                      <a:rPr lang="ko-KR" altLang="en-US" sz="2400" b="1" dirty="0" smtClean="0">
                        <a:solidFill>
                          <a:schemeClr val="bg1"/>
                        </a:solidFill>
                        <a:latin typeface="Arial" charset="0"/>
                        <a:cs typeface="Arial" charset="0"/>
                      </a:rPr>
                      <a:t>증상 다변화</a:t>
                    </a:r>
                    <a:endParaRPr lang="ko-KR" altLang="ko-KR" sz="2400" b="1" dirty="0">
                      <a:solidFill>
                        <a:schemeClr val="bg1"/>
                      </a:solidFill>
                      <a:latin typeface="Arial" charset="0"/>
                      <a:cs typeface="Arial" charset="0"/>
                    </a:endParaRPr>
                  </a:p>
                </p:txBody>
              </p:sp>
            </p:grpSp>
          </p:grpSp>
          <p:grpSp>
            <p:nvGrpSpPr>
              <p:cNvPr id="23" name="그룹 20"/>
              <p:cNvGrpSpPr>
                <a:grpSpLocks/>
              </p:cNvGrpSpPr>
              <p:nvPr/>
            </p:nvGrpSpPr>
            <p:grpSpPr bwMode="auto">
              <a:xfrm>
                <a:off x="3416483" y="4365866"/>
                <a:ext cx="2313204" cy="1656588"/>
                <a:chOff x="2196023" y="2807401"/>
                <a:chExt cx="2462416" cy="1763446"/>
              </a:xfrm>
            </p:grpSpPr>
            <p:sp>
              <p:nvSpPr>
                <p:cNvPr id="29" name="KMA1D1FEAF"/>
                <p:cNvSpPr>
                  <a:spLocks noChangeArrowheads="1"/>
                </p:cNvSpPr>
                <p:nvPr>
                  <p:custDataLst>
                    <p:tags r:id="rId4"/>
                  </p:custDataLst>
                </p:nvPr>
              </p:nvSpPr>
              <p:spPr bwMode="ltGray">
                <a:xfrm>
                  <a:off x="2196023" y="2807401"/>
                  <a:ext cx="2416175" cy="1763446"/>
                </a:xfrm>
                <a:prstGeom prst="can">
                  <a:avLst/>
                </a:prstGeom>
                <a:solidFill>
                  <a:schemeClr val="tx2">
                    <a:lumMod val="75000"/>
                  </a:schemeClr>
                </a:solidFill>
                <a:ln w="3175">
                  <a:noFill/>
                  <a:prstDash val="sysDash"/>
                  <a:miter lim="800000"/>
                  <a:headEnd/>
                  <a:tailEnd/>
                </a:ln>
                <a:effectLst/>
              </p:spPr>
              <p:txBody>
                <a:bodyPr wrap="none" lIns="97200" tIns="97200" rIns="98082" bIns="97200"/>
                <a:lstStyle/>
                <a:p>
                  <a:pPr algn="ctr">
                    <a:buSzPct val="80000"/>
                    <a:buFont typeface="Marlett" pitchFamily="2" charset="2"/>
                    <a:buChar char="i"/>
                    <a:defRPr/>
                  </a:pPr>
                  <a:endParaRPr lang="ko-KR" altLang="ko-KR" b="1">
                    <a:solidFill>
                      <a:schemeClr val="bg1"/>
                    </a:solidFill>
                    <a:latin typeface="Arial" pitchFamily="34" charset="0"/>
                    <a:ea typeface="굴림" pitchFamily="50" charset="-127"/>
                    <a:cs typeface="Arial" pitchFamily="34" charset="0"/>
                  </a:endParaRPr>
                </a:p>
              </p:txBody>
            </p:sp>
            <p:grpSp>
              <p:nvGrpSpPr>
                <p:cNvPr id="30" name="그룹 26"/>
                <p:cNvGrpSpPr>
                  <a:grpSpLocks/>
                </p:cNvGrpSpPr>
                <p:nvPr/>
              </p:nvGrpSpPr>
              <p:grpSpPr bwMode="auto">
                <a:xfrm>
                  <a:off x="2267795" y="3379644"/>
                  <a:ext cx="2390644" cy="765741"/>
                  <a:chOff x="72060" y="3005341"/>
                  <a:chExt cx="2390644" cy="765741"/>
                </a:xfrm>
              </p:grpSpPr>
              <p:sp>
                <p:nvSpPr>
                  <p:cNvPr id="31" name="Text Box 5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72060" y="3448301"/>
                    <a:ext cx="2390644" cy="286667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wrap="square">
                    <a:spAutoFit/>
                  </a:bodyPr>
                  <a:lstStyle/>
                  <a:p>
                    <a:pPr marL="133350" indent="-133350" algn="ctr">
                      <a:buFont typeface="Arial" charset="0"/>
                      <a:buChar char="•"/>
                    </a:pPr>
                    <a:r>
                      <a:rPr lang="ko-KR" altLang="en-US" sz="2000" b="1" dirty="0" smtClean="0">
                        <a:solidFill>
                          <a:schemeClr val="bg1"/>
                        </a:solidFill>
                        <a:latin typeface="Arial" charset="0"/>
                        <a:cs typeface="Arial" charset="0"/>
                      </a:rPr>
                      <a:t>빠른 증상악화</a:t>
                    </a:r>
                    <a:endParaRPr lang="en-US" altLang="ko-KR" sz="2000" b="1" dirty="0">
                      <a:solidFill>
                        <a:schemeClr val="bg1"/>
                      </a:solidFill>
                      <a:latin typeface="Arial" charset="0"/>
                      <a:cs typeface="Arial" charset="0"/>
                    </a:endParaRPr>
                  </a:p>
                </p:txBody>
              </p:sp>
              <p:sp>
                <p:nvSpPr>
                  <p:cNvPr id="32" name="Text Box 5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95240" y="3005341"/>
                    <a:ext cx="2042965" cy="765741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>
                    <a:spAutoFit/>
                  </a:bodyPr>
                  <a:lstStyle/>
                  <a:p>
                    <a:pPr marL="133350" indent="-133350" algn="ctr"/>
                    <a:r>
                      <a:rPr lang="ko-KR" altLang="en-US" sz="2400" b="1" dirty="0" smtClean="0">
                        <a:solidFill>
                          <a:schemeClr val="bg1"/>
                        </a:solidFill>
                        <a:latin typeface="Arial" charset="0"/>
                        <a:cs typeface="Arial" charset="0"/>
                      </a:rPr>
                      <a:t>임종 예측의  어려움</a:t>
                    </a:r>
                    <a:endParaRPr lang="ko-KR" altLang="ko-KR" sz="2400" b="1" dirty="0">
                      <a:solidFill>
                        <a:schemeClr val="bg1"/>
                      </a:solidFill>
                      <a:latin typeface="Arial" charset="0"/>
                      <a:cs typeface="Arial" charset="0"/>
                    </a:endParaRPr>
                  </a:p>
                </p:txBody>
              </p:sp>
            </p:grpSp>
          </p:grpSp>
          <p:grpSp>
            <p:nvGrpSpPr>
              <p:cNvPr id="24" name="그룹 31"/>
              <p:cNvGrpSpPr>
                <a:grpSpLocks/>
              </p:cNvGrpSpPr>
              <p:nvPr/>
            </p:nvGrpSpPr>
            <p:grpSpPr bwMode="auto">
              <a:xfrm>
                <a:off x="5937034" y="4365866"/>
                <a:ext cx="2311033" cy="1656588"/>
                <a:chOff x="2196312" y="2807401"/>
                <a:chExt cx="2460105" cy="1763446"/>
              </a:xfrm>
            </p:grpSpPr>
            <p:sp>
              <p:nvSpPr>
                <p:cNvPr id="25" name="KMA1D1FEAF"/>
                <p:cNvSpPr>
                  <a:spLocks noChangeArrowheads="1"/>
                </p:cNvSpPr>
                <p:nvPr>
                  <p:custDataLst>
                    <p:tags r:id="rId3"/>
                  </p:custDataLst>
                </p:nvPr>
              </p:nvSpPr>
              <p:spPr bwMode="ltGray">
                <a:xfrm>
                  <a:off x="2196312" y="2807401"/>
                  <a:ext cx="2416175" cy="1763446"/>
                </a:xfrm>
                <a:prstGeom prst="can">
                  <a:avLst/>
                </a:prstGeom>
                <a:solidFill>
                  <a:schemeClr val="tx2">
                    <a:lumMod val="75000"/>
                  </a:schemeClr>
                </a:solidFill>
                <a:ln w="3175">
                  <a:noFill/>
                  <a:prstDash val="sysDash"/>
                  <a:miter lim="800000"/>
                  <a:headEnd/>
                  <a:tailEnd/>
                </a:ln>
                <a:effectLst/>
              </p:spPr>
              <p:txBody>
                <a:bodyPr wrap="none" lIns="97200" tIns="97200" rIns="98082" bIns="97200"/>
                <a:lstStyle/>
                <a:p>
                  <a:pPr algn="ctr">
                    <a:buSzPct val="80000"/>
                    <a:buFont typeface="Marlett" pitchFamily="2" charset="2"/>
                    <a:buChar char="i"/>
                    <a:defRPr/>
                  </a:pPr>
                  <a:endParaRPr lang="ko-KR" altLang="ko-KR" b="1">
                    <a:solidFill>
                      <a:schemeClr val="bg1"/>
                    </a:solidFill>
                    <a:latin typeface="Arial" pitchFamily="34" charset="0"/>
                    <a:ea typeface="굴림" pitchFamily="50" charset="-127"/>
                    <a:cs typeface="Arial" pitchFamily="34" charset="0"/>
                  </a:endParaRPr>
                </a:p>
              </p:txBody>
            </p:sp>
            <p:grpSp>
              <p:nvGrpSpPr>
                <p:cNvPr id="26" name="그룹 33"/>
                <p:cNvGrpSpPr>
                  <a:grpSpLocks/>
                </p:cNvGrpSpPr>
                <p:nvPr/>
              </p:nvGrpSpPr>
              <p:grpSpPr bwMode="auto">
                <a:xfrm>
                  <a:off x="2265773" y="3293863"/>
                  <a:ext cx="2390644" cy="1159688"/>
                  <a:chOff x="70038" y="2919560"/>
                  <a:chExt cx="2390644" cy="1159688"/>
                </a:xfrm>
              </p:grpSpPr>
              <p:sp>
                <p:nvSpPr>
                  <p:cNvPr id="27" name="Text Box 5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70038" y="3392717"/>
                    <a:ext cx="2390644" cy="686531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>
                    <a:spAutoFit/>
                  </a:bodyPr>
                  <a:lstStyle/>
                  <a:p>
                    <a:pPr marL="133350" indent="-133350" algn="ctr">
                      <a:lnSpc>
                        <a:spcPct val="150000"/>
                      </a:lnSpc>
                      <a:buFont typeface="Arial" charset="0"/>
                      <a:buChar char="•"/>
                    </a:pPr>
                    <a:r>
                      <a:rPr lang="ko-KR" altLang="en-US" sz="2000" b="1" dirty="0" smtClean="0">
                        <a:solidFill>
                          <a:schemeClr val="bg1"/>
                        </a:solidFill>
                        <a:latin typeface="Arial" charset="0"/>
                        <a:cs typeface="Arial" charset="0"/>
                      </a:rPr>
                      <a:t>임종 상황 대처 능력</a:t>
                    </a:r>
                    <a:endParaRPr lang="en-US" altLang="ko-KR" sz="2000" b="1" dirty="0" smtClean="0">
                      <a:solidFill>
                        <a:schemeClr val="bg1"/>
                      </a:solidFill>
                      <a:latin typeface="Arial" charset="0"/>
                      <a:cs typeface="Arial" charset="0"/>
                    </a:endParaRPr>
                  </a:p>
                  <a:p>
                    <a:pPr marL="133350" indent="-133350" algn="ctr">
                      <a:lnSpc>
                        <a:spcPct val="150000"/>
                      </a:lnSpc>
                    </a:pPr>
                    <a:r>
                      <a:rPr lang="ko-KR" altLang="en-US" sz="2000" b="1" dirty="0" smtClean="0">
                        <a:solidFill>
                          <a:schemeClr val="bg1"/>
                        </a:solidFill>
                        <a:latin typeface="Arial" charset="0"/>
                        <a:cs typeface="Arial" charset="0"/>
                      </a:rPr>
                      <a:t> 부족</a:t>
                    </a:r>
                    <a:endParaRPr lang="en-US" altLang="ko-KR" sz="2000" b="1" dirty="0">
                      <a:solidFill>
                        <a:schemeClr val="bg1"/>
                      </a:solidFill>
                      <a:latin typeface="Arial" charset="0"/>
                      <a:cs typeface="Arial" charset="0"/>
                    </a:endParaRPr>
                  </a:p>
                </p:txBody>
              </p:sp>
              <p:sp>
                <p:nvSpPr>
                  <p:cNvPr id="28" name="Text Box 5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49321" y="2919560"/>
                    <a:ext cx="2042966" cy="425411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>
                    <a:spAutoFit/>
                  </a:bodyPr>
                  <a:lstStyle/>
                  <a:p>
                    <a:pPr marL="133350" indent="-133350" algn="ctr"/>
                    <a:r>
                      <a:rPr lang="ko-KR" altLang="en-US" sz="2400" b="1" dirty="0" smtClean="0">
                        <a:solidFill>
                          <a:schemeClr val="bg1"/>
                        </a:solidFill>
                        <a:latin typeface="Arial" charset="0"/>
                        <a:cs typeface="Arial" charset="0"/>
                      </a:rPr>
                      <a:t>대처능력 부족</a:t>
                    </a:r>
                    <a:endParaRPr lang="ko-KR" altLang="ko-KR" sz="2400" b="1" dirty="0">
                      <a:solidFill>
                        <a:schemeClr val="bg1"/>
                      </a:solidFill>
                      <a:latin typeface="Arial" charset="0"/>
                      <a:cs typeface="Arial" charset="0"/>
                    </a:endParaRPr>
                  </a:p>
                </p:txBody>
              </p:sp>
            </p:grpSp>
          </p:grpSp>
        </p:grpSp>
        <p:grpSp>
          <p:nvGrpSpPr>
            <p:cNvPr id="11" name="그룹 47"/>
            <p:cNvGrpSpPr>
              <a:grpSpLocks/>
            </p:cNvGrpSpPr>
            <p:nvPr/>
          </p:nvGrpSpPr>
          <p:grpSpPr bwMode="auto">
            <a:xfrm>
              <a:off x="2156209" y="3212976"/>
              <a:ext cx="4795352" cy="1498388"/>
              <a:chOff x="2051856" y="3018284"/>
              <a:chExt cx="4795352" cy="1656588"/>
            </a:xfrm>
          </p:grpSpPr>
          <p:grpSp>
            <p:nvGrpSpPr>
              <p:cNvPr id="12" name="그룹 20"/>
              <p:cNvGrpSpPr>
                <a:grpSpLocks/>
              </p:cNvGrpSpPr>
              <p:nvPr/>
            </p:nvGrpSpPr>
            <p:grpSpPr bwMode="auto">
              <a:xfrm>
                <a:off x="2051856" y="3018284"/>
                <a:ext cx="2311438" cy="1656588"/>
                <a:chOff x="2195880" y="2806590"/>
                <a:chExt cx="2460536" cy="1763446"/>
              </a:xfrm>
            </p:grpSpPr>
            <p:sp>
              <p:nvSpPr>
                <p:cNvPr id="18" name="KMA1D1FEAF"/>
                <p:cNvSpPr>
                  <a:spLocks noChangeArrowheads="1"/>
                </p:cNvSpPr>
                <p:nvPr>
                  <p:custDataLst>
                    <p:tags r:id="rId2"/>
                  </p:custDataLst>
                </p:nvPr>
              </p:nvSpPr>
              <p:spPr bwMode="ltGray">
                <a:xfrm>
                  <a:off x="2195880" y="2806590"/>
                  <a:ext cx="2416176" cy="1763446"/>
                </a:xfrm>
                <a:prstGeom prst="can">
                  <a:avLst/>
                </a:prstGeom>
                <a:solidFill>
                  <a:schemeClr val="tx2">
                    <a:lumMod val="75000"/>
                  </a:schemeClr>
                </a:solidFill>
                <a:ln w="3175">
                  <a:noFill/>
                  <a:prstDash val="sysDash"/>
                  <a:miter lim="800000"/>
                  <a:headEnd/>
                  <a:tailEnd/>
                </a:ln>
                <a:effectLst/>
              </p:spPr>
              <p:txBody>
                <a:bodyPr wrap="none" lIns="97200" tIns="97200" rIns="98082" bIns="97200"/>
                <a:lstStyle/>
                <a:p>
                  <a:pPr algn="ctr">
                    <a:buSzPct val="80000"/>
                    <a:buFont typeface="Marlett" pitchFamily="2" charset="2"/>
                    <a:buChar char="i"/>
                    <a:defRPr/>
                  </a:pPr>
                  <a:endParaRPr lang="ko-KR" altLang="ko-KR" b="1">
                    <a:solidFill>
                      <a:schemeClr val="bg1"/>
                    </a:solidFill>
                    <a:latin typeface="Arial" pitchFamily="34" charset="0"/>
                    <a:ea typeface="굴림" pitchFamily="50" charset="-127"/>
                    <a:cs typeface="Arial" pitchFamily="34" charset="0"/>
                  </a:endParaRPr>
                </a:p>
              </p:txBody>
            </p:sp>
            <p:grpSp>
              <p:nvGrpSpPr>
                <p:cNvPr id="19" name="그룹 26"/>
                <p:cNvGrpSpPr>
                  <a:grpSpLocks/>
                </p:cNvGrpSpPr>
                <p:nvPr/>
              </p:nvGrpSpPr>
              <p:grpSpPr bwMode="auto">
                <a:xfrm>
                  <a:off x="2265773" y="3309941"/>
                  <a:ext cx="2390643" cy="743747"/>
                  <a:chOff x="70038" y="2935638"/>
                  <a:chExt cx="2390643" cy="743747"/>
                </a:xfrm>
              </p:grpSpPr>
              <p:sp>
                <p:nvSpPr>
                  <p:cNvPr id="20" name="Text Box 5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70038" y="3392718"/>
                    <a:ext cx="2390643" cy="286667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>
                    <a:spAutoFit/>
                  </a:bodyPr>
                  <a:lstStyle/>
                  <a:p>
                    <a:pPr marL="133350" indent="-133350" algn="ctr">
                      <a:buFont typeface="Arial" charset="0"/>
                      <a:buChar char="•"/>
                    </a:pPr>
                    <a:r>
                      <a:rPr lang="ko-KR" altLang="en-US" sz="2000" b="1" dirty="0" smtClean="0">
                        <a:solidFill>
                          <a:schemeClr val="bg1"/>
                        </a:solidFill>
                        <a:latin typeface="Arial" charset="0"/>
                        <a:cs typeface="Arial" charset="0"/>
                      </a:rPr>
                      <a:t>임종에 대한 가족준비 부족</a:t>
                    </a:r>
                    <a:endParaRPr lang="en-US" altLang="ko-KR" sz="2000" b="1" dirty="0">
                      <a:solidFill>
                        <a:schemeClr val="bg1"/>
                      </a:solidFill>
                      <a:latin typeface="Arial" charset="0"/>
                      <a:cs typeface="Arial" charset="0"/>
                    </a:endParaRPr>
                  </a:p>
                </p:txBody>
              </p:sp>
              <p:sp>
                <p:nvSpPr>
                  <p:cNvPr id="21" name="Text Box 5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95185" y="2935638"/>
                    <a:ext cx="2042966" cy="425411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>
                    <a:spAutoFit/>
                  </a:bodyPr>
                  <a:lstStyle/>
                  <a:p>
                    <a:pPr marL="133350" indent="-133350" algn="ctr"/>
                    <a:r>
                      <a:rPr lang="ko-KR" altLang="en-US" sz="2400" b="1" dirty="0" smtClean="0">
                        <a:solidFill>
                          <a:schemeClr val="bg1"/>
                        </a:solidFill>
                        <a:latin typeface="Arial" charset="0"/>
                        <a:cs typeface="Arial" charset="0"/>
                      </a:rPr>
                      <a:t>임종 준비 부족</a:t>
                    </a:r>
                    <a:endParaRPr lang="ko-KR" altLang="ko-KR" sz="2400" b="1" dirty="0">
                      <a:solidFill>
                        <a:schemeClr val="bg1"/>
                      </a:solidFill>
                      <a:latin typeface="Arial" charset="0"/>
                      <a:cs typeface="Arial" charset="0"/>
                    </a:endParaRPr>
                  </a:p>
                </p:txBody>
              </p:sp>
            </p:grpSp>
          </p:grpSp>
          <p:grpSp>
            <p:nvGrpSpPr>
              <p:cNvPr id="13" name="그룹 31"/>
              <p:cNvGrpSpPr>
                <a:grpSpLocks/>
              </p:cNvGrpSpPr>
              <p:nvPr/>
            </p:nvGrpSpPr>
            <p:grpSpPr bwMode="auto">
              <a:xfrm>
                <a:off x="4396497" y="3018284"/>
                <a:ext cx="2450711" cy="1656588"/>
                <a:chOff x="2008912" y="2806590"/>
                <a:chExt cx="2608792" cy="1763446"/>
              </a:xfrm>
            </p:grpSpPr>
            <p:sp>
              <p:nvSpPr>
                <p:cNvPr id="14" name="KMA1D1FEAF"/>
                <p:cNvSpPr>
                  <a:spLocks noChangeArrowheads="1"/>
                </p:cNvSpPr>
                <p:nvPr>
                  <p:custDataLst>
                    <p:tags r:id="rId1"/>
                  </p:custDataLst>
                </p:nvPr>
              </p:nvSpPr>
              <p:spPr bwMode="ltGray">
                <a:xfrm>
                  <a:off x="2196167" y="2806590"/>
                  <a:ext cx="2416176" cy="1763446"/>
                </a:xfrm>
                <a:prstGeom prst="can">
                  <a:avLst/>
                </a:prstGeom>
                <a:solidFill>
                  <a:schemeClr val="tx2">
                    <a:lumMod val="75000"/>
                  </a:schemeClr>
                </a:solidFill>
                <a:ln w="3175">
                  <a:noFill/>
                  <a:prstDash val="sysDash"/>
                  <a:miter lim="800000"/>
                  <a:headEnd/>
                  <a:tailEnd/>
                </a:ln>
                <a:effectLst/>
              </p:spPr>
              <p:txBody>
                <a:bodyPr wrap="none" lIns="97200" tIns="97200" rIns="98082" bIns="97200"/>
                <a:lstStyle/>
                <a:p>
                  <a:pPr algn="ctr">
                    <a:buSzPct val="80000"/>
                    <a:buFont typeface="Marlett" pitchFamily="2" charset="2"/>
                    <a:buChar char="i"/>
                    <a:defRPr/>
                  </a:pPr>
                  <a:endParaRPr lang="ko-KR" altLang="ko-KR" b="1" dirty="0">
                    <a:solidFill>
                      <a:schemeClr val="bg1"/>
                    </a:solidFill>
                    <a:latin typeface="Arial" pitchFamily="34" charset="0"/>
                    <a:ea typeface="굴림" pitchFamily="50" charset="-127"/>
                    <a:cs typeface="Arial" pitchFamily="34" charset="0"/>
                  </a:endParaRPr>
                </a:p>
              </p:txBody>
            </p:sp>
            <p:sp>
              <p:nvSpPr>
                <p:cNvPr id="17" name="Text Box 5"/>
                <p:cNvSpPr txBox="1">
                  <a:spLocks noChangeArrowheads="1"/>
                </p:cNvSpPr>
                <p:nvPr/>
              </p:nvSpPr>
              <p:spPr bwMode="auto">
                <a:xfrm>
                  <a:off x="2008912" y="3374098"/>
                  <a:ext cx="2608792" cy="810569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square">
                  <a:spAutoFit/>
                </a:bodyPr>
                <a:lstStyle/>
                <a:p>
                  <a:pPr marL="133350" indent="-133350" algn="ctr">
                    <a:lnSpc>
                      <a:spcPct val="150000"/>
                    </a:lnSpc>
                  </a:pPr>
                  <a:r>
                    <a:rPr lang="ko-KR" altLang="en-US" sz="2400" b="1" dirty="0" smtClean="0">
                      <a:solidFill>
                        <a:schemeClr val="bg1"/>
                      </a:solidFill>
                      <a:latin typeface="Arial" charset="0"/>
                      <a:cs typeface="Arial" charset="0"/>
                    </a:rPr>
                    <a:t> 편안한 임종환경에 대한 요구 증가 </a:t>
                  </a:r>
                  <a:endParaRPr lang="ko-KR" altLang="ko-KR" sz="2400" b="1" dirty="0">
                    <a:solidFill>
                      <a:schemeClr val="bg1"/>
                    </a:solidFill>
                    <a:latin typeface="Arial" charset="0"/>
                    <a:cs typeface="Arial" charset="0"/>
                  </a:endParaRPr>
                </a:p>
              </p:txBody>
            </p:sp>
          </p:grpSp>
        </p:grpSp>
      </p:grpSp>
      <p:sp>
        <p:nvSpPr>
          <p:cNvPr id="37" name="Text Box 5"/>
          <p:cNvSpPr txBox="1">
            <a:spLocks noChangeArrowheads="1"/>
          </p:cNvSpPr>
          <p:nvPr/>
        </p:nvSpPr>
        <p:spPr bwMode="auto">
          <a:xfrm>
            <a:off x="2952553" y="12169652"/>
            <a:ext cx="9433048" cy="2187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marL="133350" indent="-133350" algn="ctr">
              <a:lnSpc>
                <a:spcPct val="150000"/>
              </a:lnSpc>
            </a:pPr>
            <a:r>
              <a:rPr lang="ko-KR" altLang="en-US" sz="4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Black" pitchFamily="34" charset="0"/>
                <a:cs typeface="Arial" charset="0"/>
              </a:rPr>
              <a:t>존엄한 </a:t>
            </a:r>
            <a:r>
              <a:rPr lang="ko-KR" altLang="en-US" sz="48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Black" pitchFamily="34" charset="0"/>
                <a:cs typeface="Arial" charset="0"/>
              </a:rPr>
              <a:t>임종돌봄</a:t>
            </a:r>
            <a:r>
              <a:rPr lang="ko-KR" altLang="en-US" sz="4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Black" pitchFamily="34" charset="0"/>
                <a:cs typeface="Arial" charset="0"/>
              </a:rPr>
              <a:t> 및 업무 효율성  증가 방안 요구</a:t>
            </a:r>
            <a:endParaRPr lang="ko-KR" altLang="ko-KR" sz="48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rial Black" pitchFamily="34" charset="0"/>
              <a:cs typeface="Arial" charset="0"/>
            </a:endParaRPr>
          </a:p>
        </p:txBody>
      </p:sp>
      <p:sp>
        <p:nvSpPr>
          <p:cNvPr id="38" name="위쪽 화살표 37"/>
          <p:cNvSpPr/>
          <p:nvPr/>
        </p:nvSpPr>
        <p:spPr>
          <a:xfrm>
            <a:off x="5976889" y="9433348"/>
            <a:ext cx="3387889" cy="1440160"/>
          </a:xfrm>
          <a:prstGeom prst="upArrow">
            <a:avLst>
              <a:gd name="adj1" fmla="val 62801"/>
              <a:gd name="adj2" fmla="val 50000"/>
            </a:avLst>
          </a:prstGeom>
          <a:gradFill>
            <a:gsLst>
              <a:gs pos="33000">
                <a:schemeClr val="bg1">
                  <a:lumMod val="50000"/>
                </a:schemeClr>
              </a:gs>
              <a:gs pos="100000">
                <a:schemeClr val="bg1"/>
              </a:gs>
            </a:gsLst>
            <a:lin ang="5400000" scaled="0"/>
          </a:gradFill>
          <a:ln w="19050">
            <a:noFill/>
            <a:miter lim="800000"/>
            <a:headEnd/>
            <a:tailEnd/>
          </a:ln>
          <a:effectLst/>
          <a:scene3d>
            <a:camera prst="orthographicFront">
              <a:rot lat="21599968" lon="10799999" rev="10799999"/>
            </a:camera>
            <a:lightRig rig="threePt" dir="t"/>
          </a:scene3d>
        </p:spPr>
        <p:txBody>
          <a:bodyPr wrap="none" lIns="97200" tIns="97200" rIns="98082" bIns="97200"/>
          <a:lstStyle/>
          <a:p>
            <a:pPr algn="ctr">
              <a:buSzPct val="80000"/>
              <a:buFont typeface="Marlett" pitchFamily="2" charset="2"/>
              <a:buChar char="i"/>
              <a:defRPr/>
            </a:pPr>
            <a:endParaRPr lang="ko-KR" altLang="en-US" b="1" dirty="0">
              <a:solidFill>
                <a:schemeClr val="bg1"/>
              </a:solidFill>
              <a:latin typeface="Arial" pitchFamily="34" charset="0"/>
              <a:ea typeface="굴림" pitchFamily="50" charset="-127"/>
              <a:cs typeface="Arial" pitchFamily="34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360265" y="4680820"/>
            <a:ext cx="8640960" cy="13017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v"/>
            </a:pPr>
            <a:r>
              <a:rPr lang="en-US" altLang="ko-KR" sz="2800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2800" b="1" dirty="0" smtClean="0">
                <a:latin typeface="맑은 고딕" pitchFamily="50" charset="-127"/>
                <a:ea typeface="맑은 고딕" pitchFamily="50" charset="-127"/>
              </a:rPr>
              <a:t>2011</a:t>
            </a:r>
            <a:r>
              <a:rPr lang="ko-KR" altLang="en-US" sz="2800" b="1" dirty="0" smtClean="0">
                <a:latin typeface="맑은 고딕" pitchFamily="50" charset="-127"/>
                <a:ea typeface="맑은 고딕" pitchFamily="50" charset="-127"/>
              </a:rPr>
              <a:t>년 </a:t>
            </a:r>
            <a:r>
              <a:rPr lang="ko-KR" altLang="en-US" sz="2800" b="1" dirty="0" err="1" smtClean="0">
                <a:latin typeface="맑은 고딕" pitchFamily="50" charset="-127"/>
                <a:ea typeface="맑은 고딕" pitchFamily="50" charset="-127"/>
              </a:rPr>
              <a:t>부산지역암센터</a:t>
            </a:r>
            <a:r>
              <a:rPr lang="ko-KR" altLang="en-US" sz="2800" b="1" dirty="0" smtClean="0">
                <a:latin typeface="맑은 고딕" pitchFamily="50" charset="-127"/>
                <a:ea typeface="맑은 고딕" pitchFamily="50" charset="-127"/>
              </a:rPr>
              <a:t> 완화의료 등록환자 </a:t>
            </a:r>
            <a:r>
              <a:rPr lang="en-US" altLang="ko-KR" sz="2800" b="1" dirty="0" smtClean="0">
                <a:latin typeface="맑은 고딕" pitchFamily="50" charset="-127"/>
                <a:ea typeface="맑은 고딕" pitchFamily="50" charset="-127"/>
              </a:rPr>
              <a:t>256</a:t>
            </a:r>
            <a:r>
              <a:rPr lang="ko-KR" altLang="en-US" sz="2800" b="1" dirty="0" smtClean="0">
                <a:latin typeface="맑은 고딕" pitchFamily="50" charset="-127"/>
                <a:ea typeface="맑은 고딕" pitchFamily="50" charset="-127"/>
              </a:rPr>
              <a:t>명</a:t>
            </a:r>
            <a:endParaRPr lang="en-US" altLang="ko-KR" sz="2800" b="1" dirty="0" smtClean="0"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2800" b="1" dirty="0" smtClean="0">
                <a:latin typeface="맑은 고딕" pitchFamily="50" charset="-127"/>
                <a:ea typeface="맑은 고딕" pitchFamily="50" charset="-127"/>
              </a:rPr>
              <a:t>   중 </a:t>
            </a:r>
            <a:r>
              <a:rPr lang="en-US" altLang="ko-KR" sz="2800" b="1" dirty="0" smtClean="0">
                <a:latin typeface="맑은 고딕" pitchFamily="50" charset="-127"/>
                <a:ea typeface="맑은 고딕" pitchFamily="50" charset="-127"/>
              </a:rPr>
              <a:t>147</a:t>
            </a:r>
            <a:r>
              <a:rPr lang="ko-KR" altLang="en-US" sz="2800" b="1" dirty="0" smtClean="0">
                <a:latin typeface="맑은 고딕" pitchFamily="50" charset="-127"/>
                <a:ea typeface="맑은 고딕" pitchFamily="50" charset="-127"/>
              </a:rPr>
              <a:t>명 임종 ⇒ </a:t>
            </a:r>
            <a:r>
              <a:rPr lang="en-US" altLang="ko-KR" sz="2800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57.4 %</a:t>
            </a:r>
            <a:r>
              <a:rPr lang="en-US" altLang="ko-KR" sz="2800" b="1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2800" b="1" dirty="0" smtClean="0">
                <a:latin typeface="맑은 고딕" pitchFamily="50" charset="-127"/>
                <a:ea typeface="맑은 고딕" pitchFamily="50" charset="-127"/>
              </a:rPr>
              <a:t>차지</a:t>
            </a:r>
            <a:endParaRPr lang="ko-KR" altLang="en-US" sz="28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1" name="직사각형 40"/>
          <p:cNvSpPr/>
          <p:nvPr/>
        </p:nvSpPr>
        <p:spPr>
          <a:xfrm>
            <a:off x="360265" y="14401900"/>
            <a:ext cx="5616624" cy="1008112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4000" b="1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사업 목적 및 계획</a:t>
            </a:r>
            <a:endParaRPr lang="ko-KR" altLang="en-US" sz="4000" b="1" dirty="0">
              <a:solidFill>
                <a:schemeClr val="tx1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54" name="AutoShape 4"/>
          <p:cNvSpPr>
            <a:spLocks noChangeArrowheads="1"/>
          </p:cNvSpPr>
          <p:nvPr/>
        </p:nvSpPr>
        <p:spPr bwMode="gray">
          <a:xfrm>
            <a:off x="3312593" y="15554028"/>
            <a:ext cx="4638054" cy="4752528"/>
          </a:xfrm>
          <a:custGeom>
            <a:avLst/>
            <a:gdLst>
              <a:gd name="T0" fmla="*/ 1916907 w 21600"/>
              <a:gd name="T1" fmla="*/ 0 h 21600"/>
              <a:gd name="T2" fmla="*/ 561405 w 21600"/>
              <a:gd name="T3" fmla="*/ 561405 h 21600"/>
              <a:gd name="T4" fmla="*/ 0 w 21600"/>
              <a:gd name="T5" fmla="*/ 1916907 h 21600"/>
              <a:gd name="T6" fmla="*/ 561405 w 21600"/>
              <a:gd name="T7" fmla="*/ 3272408 h 21600"/>
              <a:gd name="T8" fmla="*/ 1916907 w 21600"/>
              <a:gd name="T9" fmla="*/ 3833813 h 21600"/>
              <a:gd name="T10" fmla="*/ 3272408 w 21600"/>
              <a:gd name="T11" fmla="*/ 3272408 h 21600"/>
              <a:gd name="T12" fmla="*/ 3833813 w 21600"/>
              <a:gd name="T13" fmla="*/ 1916907 h 21600"/>
              <a:gd name="T14" fmla="*/ 3272408 w 21600"/>
              <a:gd name="T15" fmla="*/ 561405 h 2160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3163 w 21600"/>
              <a:gd name="T25" fmla="*/ 3163 h 21600"/>
              <a:gd name="T26" fmla="*/ 18437 w 21600"/>
              <a:gd name="T27" fmla="*/ 18437 h 2160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1914" y="10800"/>
                </a:moveTo>
                <a:cubicBezTo>
                  <a:pt x="1914" y="15708"/>
                  <a:pt x="5892" y="19686"/>
                  <a:pt x="10800" y="19686"/>
                </a:cubicBezTo>
                <a:cubicBezTo>
                  <a:pt x="15708" y="19686"/>
                  <a:pt x="19686" y="15708"/>
                  <a:pt x="19686" y="10800"/>
                </a:cubicBezTo>
                <a:cubicBezTo>
                  <a:pt x="19686" y="5892"/>
                  <a:pt x="15708" y="1914"/>
                  <a:pt x="10800" y="1914"/>
                </a:cubicBezTo>
                <a:cubicBezTo>
                  <a:pt x="5892" y="1914"/>
                  <a:pt x="1914" y="5892"/>
                  <a:pt x="1914" y="10800"/>
                </a:cubicBezTo>
                <a:close/>
              </a:path>
            </a:pathLst>
          </a:custGeom>
          <a:gradFill rotWithShape="1">
            <a:gsLst>
              <a:gs pos="0">
                <a:srgbClr val="185E5E">
                  <a:alpha val="0"/>
                </a:srgbClr>
              </a:gs>
              <a:gs pos="100000">
                <a:srgbClr val="33CCCC"/>
              </a:gs>
            </a:gsLst>
            <a:lin ang="0" scaled="1"/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ko-KR" altLang="en-US" sz="2400"/>
          </a:p>
        </p:txBody>
      </p:sp>
      <p:sp>
        <p:nvSpPr>
          <p:cNvPr id="55" name="AutoShape 5"/>
          <p:cNvSpPr>
            <a:spLocks noChangeArrowheads="1"/>
          </p:cNvSpPr>
          <p:nvPr/>
        </p:nvSpPr>
        <p:spPr bwMode="gray">
          <a:xfrm>
            <a:off x="5832873" y="15914068"/>
            <a:ext cx="4595278" cy="706199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F5EEB7"/>
              </a:gs>
              <a:gs pos="100000">
                <a:srgbClr val="FEFEFB"/>
              </a:gs>
            </a:gsLst>
            <a:lin ang="0" scaled="1"/>
          </a:gradFill>
          <a:ln w="38100" algn="ctr">
            <a:solidFill>
              <a:srgbClr val="C5A667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ko-KR" altLang="en-US" sz="2400" b="1" dirty="0" err="1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임종돌봄</a:t>
            </a:r>
            <a:r>
              <a:rPr lang="ko-KR" altLang="en-US" sz="24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프로토콜 개발</a:t>
            </a:r>
            <a:endParaRPr lang="en-US" altLang="ko-KR" sz="2400" b="1" dirty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6" name="AutoShape 6"/>
          <p:cNvSpPr>
            <a:spLocks noChangeArrowheads="1"/>
          </p:cNvSpPr>
          <p:nvPr/>
        </p:nvSpPr>
        <p:spPr bwMode="gray">
          <a:xfrm>
            <a:off x="6336929" y="16778164"/>
            <a:ext cx="5184576" cy="703955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BED979"/>
              </a:gs>
              <a:gs pos="100000">
                <a:srgbClr val="FBFDF7"/>
              </a:gs>
            </a:gsLst>
            <a:lin ang="0" scaled="1"/>
          </a:gradFill>
          <a:ln w="38100" algn="ctr">
            <a:solidFill>
              <a:srgbClr val="C5A667"/>
            </a:solidFill>
            <a:round/>
            <a:headEnd/>
            <a:tailEnd/>
          </a:ln>
        </p:spPr>
        <p:txBody>
          <a:bodyPr wrap="none" anchor="ctr"/>
          <a:lstStyle/>
          <a:p>
            <a:r>
              <a:rPr lang="ko-KR" altLang="en-US" sz="2400" b="1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임</a:t>
            </a:r>
            <a:r>
              <a:rPr lang="ko-KR" altLang="en-US" sz="2400" b="1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종 </a:t>
            </a:r>
            <a:r>
              <a:rPr lang="ko-KR" altLang="en-US" sz="2400" b="1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예측으로 </a:t>
            </a:r>
            <a:r>
              <a:rPr lang="ko-KR" altLang="en-US" sz="24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가족준비 시간 확보</a:t>
            </a:r>
            <a:endParaRPr lang="en-US" altLang="ko-KR" sz="2400" b="1" dirty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7" name="AutoShape 7"/>
          <p:cNvSpPr>
            <a:spLocks noChangeArrowheads="1"/>
          </p:cNvSpPr>
          <p:nvPr/>
        </p:nvSpPr>
        <p:spPr bwMode="gray">
          <a:xfrm>
            <a:off x="6840985" y="17642260"/>
            <a:ext cx="5112568" cy="706198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F5EEB7"/>
              </a:gs>
              <a:gs pos="100000">
                <a:srgbClr val="FEFEFB"/>
              </a:gs>
            </a:gsLst>
            <a:lin ang="0" scaled="1"/>
          </a:gradFill>
          <a:ln w="38100" algn="ctr">
            <a:solidFill>
              <a:srgbClr val="C5A667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ko-KR" altLang="en-US" sz="24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의료진 업무 효율 향상</a:t>
            </a:r>
            <a:endParaRPr lang="en-US" altLang="ko-KR" sz="2400" b="1" dirty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8" name="AutoShape 8"/>
          <p:cNvSpPr>
            <a:spLocks noChangeArrowheads="1"/>
          </p:cNvSpPr>
          <p:nvPr/>
        </p:nvSpPr>
        <p:spPr bwMode="gray">
          <a:xfrm>
            <a:off x="6408937" y="18506356"/>
            <a:ext cx="4595278" cy="706198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BED979"/>
              </a:gs>
              <a:gs pos="100000">
                <a:srgbClr val="FBFDF7"/>
              </a:gs>
            </a:gsLst>
            <a:lin ang="0" scaled="1"/>
          </a:gradFill>
          <a:ln w="38100" algn="ctr">
            <a:solidFill>
              <a:srgbClr val="C5A667"/>
            </a:solidFill>
            <a:round/>
            <a:headEnd/>
            <a:tailEnd/>
          </a:ln>
        </p:spPr>
        <p:txBody>
          <a:bodyPr wrap="none" anchor="ctr"/>
          <a:lstStyle/>
          <a:p>
            <a:r>
              <a:rPr lang="ko-KR" altLang="en-US" sz="24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체계화된 </a:t>
            </a:r>
            <a:r>
              <a:rPr lang="ko-KR" altLang="en-US" sz="2400" b="1" dirty="0" err="1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임종돌봄</a:t>
            </a:r>
            <a:r>
              <a:rPr lang="ko-KR" altLang="en-US" sz="24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수행</a:t>
            </a:r>
            <a:endParaRPr lang="en-US" altLang="ko-KR" sz="2400" b="1" dirty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9" name="AutoShape 9"/>
          <p:cNvSpPr>
            <a:spLocks noChangeArrowheads="1"/>
          </p:cNvSpPr>
          <p:nvPr/>
        </p:nvSpPr>
        <p:spPr bwMode="gray">
          <a:xfrm>
            <a:off x="5832873" y="19370452"/>
            <a:ext cx="4595278" cy="706199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F5EEB7"/>
              </a:gs>
              <a:gs pos="100000">
                <a:srgbClr val="FEFEFB"/>
              </a:gs>
            </a:gsLst>
            <a:lin ang="0" scaled="1"/>
          </a:gradFill>
          <a:ln w="38100" algn="ctr">
            <a:solidFill>
              <a:srgbClr val="C5A667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altLang="ko-KR" sz="2400" b="1" dirty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algn="ctr"/>
            <a:r>
              <a:rPr lang="ko-KR" altLang="en-US" sz="24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완화의료 인력 전문화 기여</a:t>
            </a:r>
            <a:endParaRPr lang="en-US" altLang="ko-KR" sz="2400" b="1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algn="ctr"/>
            <a:endParaRPr lang="en-US" altLang="ko-KR" sz="2400" b="1" dirty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0" name="Text Box 10"/>
          <p:cNvSpPr txBox="1">
            <a:spLocks noChangeArrowheads="1"/>
          </p:cNvSpPr>
          <p:nvPr/>
        </p:nvSpPr>
        <p:spPr bwMode="gray">
          <a:xfrm>
            <a:off x="3744641" y="16994188"/>
            <a:ext cx="2736304" cy="175432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>
              <a:defRPr/>
            </a:pPr>
            <a:r>
              <a:rPr lang="ko-KR" altLang="en-US" sz="36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존엄한 </a:t>
            </a:r>
            <a:endParaRPr lang="en-US" altLang="ko-KR" sz="3600" b="1" spc="150" dirty="0" smtClean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맑은 고딕" pitchFamily="50" charset="-127"/>
              <a:ea typeface="맑은 고딕" pitchFamily="50" charset="-127"/>
            </a:endParaRPr>
          </a:p>
          <a:p>
            <a:pPr algn="ctr">
              <a:defRPr/>
            </a:pPr>
            <a:r>
              <a:rPr lang="ko-KR" altLang="en-US" sz="3600" b="1" spc="150" dirty="0" err="1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임종돌봄을</a:t>
            </a:r>
            <a:r>
              <a:rPr lang="ko-KR" altLang="en-US" sz="36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 위하여</a:t>
            </a:r>
            <a:endParaRPr lang="en-US" altLang="ko-KR" sz="3600" b="1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맑은 고딕" pitchFamily="50" charset="-127"/>
              <a:ea typeface="맑은 고딕" pitchFamily="50" charset="-127"/>
            </a:endParaRPr>
          </a:p>
        </p:txBody>
      </p:sp>
      <p:grpSp>
        <p:nvGrpSpPr>
          <p:cNvPr id="63" name="Group 3"/>
          <p:cNvGrpSpPr>
            <a:grpSpLocks/>
          </p:cNvGrpSpPr>
          <p:nvPr/>
        </p:nvGrpSpPr>
        <p:grpSpPr bwMode="auto">
          <a:xfrm>
            <a:off x="3236797" y="20450572"/>
            <a:ext cx="2880320" cy="4824536"/>
            <a:chOff x="720" y="1296"/>
            <a:chExt cx="1363" cy="2175"/>
          </a:xfrm>
        </p:grpSpPr>
        <p:sp>
          <p:nvSpPr>
            <p:cNvPr id="64" name="AutoShape 4"/>
            <p:cNvSpPr>
              <a:spLocks noChangeArrowheads="1"/>
            </p:cNvSpPr>
            <p:nvPr/>
          </p:nvSpPr>
          <p:spPr bwMode="gray">
            <a:xfrm>
              <a:off x="720" y="1490"/>
              <a:ext cx="1363" cy="1800"/>
            </a:xfrm>
            <a:prstGeom prst="roundRect">
              <a:avLst>
                <a:gd name="adj" fmla="val 17509"/>
              </a:avLst>
            </a:prstGeom>
            <a:gradFill rotWithShape="1">
              <a:gsLst>
                <a:gs pos="0">
                  <a:srgbClr val="4E91D4"/>
                </a:gs>
                <a:gs pos="100000">
                  <a:srgbClr val="3477A4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65" name="AutoShape 5"/>
            <p:cNvSpPr>
              <a:spLocks noChangeArrowheads="1"/>
            </p:cNvSpPr>
            <p:nvPr/>
          </p:nvSpPr>
          <p:spPr bwMode="gray">
            <a:xfrm>
              <a:off x="741" y="1495"/>
              <a:ext cx="1322" cy="1766"/>
            </a:xfrm>
            <a:prstGeom prst="roundRect">
              <a:avLst>
                <a:gd name="adj" fmla="val 16667"/>
              </a:avLst>
            </a:prstGeom>
            <a:solidFill>
              <a:srgbClr val="3CA1E6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66" name="AutoShape 6"/>
            <p:cNvSpPr>
              <a:spLocks noChangeArrowheads="1"/>
            </p:cNvSpPr>
            <p:nvPr/>
          </p:nvSpPr>
          <p:spPr bwMode="gray">
            <a:xfrm>
              <a:off x="752" y="2795"/>
              <a:ext cx="1304" cy="447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3CA1E6">
                    <a:alpha val="0"/>
                  </a:srgbClr>
                </a:gs>
                <a:gs pos="100000">
                  <a:srgbClr val="9BCFF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67" name="AutoShape 7"/>
            <p:cNvSpPr>
              <a:spLocks noChangeArrowheads="1"/>
            </p:cNvSpPr>
            <p:nvPr/>
          </p:nvSpPr>
          <p:spPr bwMode="gray">
            <a:xfrm>
              <a:off x="752" y="1509"/>
              <a:ext cx="1304" cy="446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BEE0F7"/>
                </a:gs>
                <a:gs pos="100000">
                  <a:srgbClr val="3CA1E6">
                    <a:alpha val="0"/>
                  </a:srgb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69" name="AutoShape 9"/>
            <p:cNvSpPr>
              <a:spLocks noChangeArrowheads="1"/>
            </p:cNvSpPr>
            <p:nvPr/>
          </p:nvSpPr>
          <p:spPr bwMode="gray">
            <a:xfrm>
              <a:off x="752" y="3305"/>
              <a:ext cx="1304" cy="166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DDDDDD"/>
                </a:gs>
                <a:gs pos="100000">
                  <a:srgbClr val="FFFFFF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grpSp>
          <p:nvGrpSpPr>
            <p:cNvPr id="70" name="Group 10"/>
            <p:cNvGrpSpPr>
              <a:grpSpLocks/>
            </p:cNvGrpSpPr>
            <p:nvPr/>
          </p:nvGrpSpPr>
          <p:grpSpPr bwMode="auto">
            <a:xfrm>
              <a:off x="1189" y="1296"/>
              <a:ext cx="405" cy="405"/>
              <a:chOff x="1289" y="583"/>
              <a:chExt cx="668" cy="668"/>
            </a:xfrm>
          </p:grpSpPr>
          <p:sp>
            <p:nvSpPr>
              <p:cNvPr id="73" name="Oval 11"/>
              <p:cNvSpPr>
                <a:spLocks noChangeArrowheads="1"/>
              </p:cNvSpPr>
              <p:nvPr/>
            </p:nvSpPr>
            <p:spPr bwMode="gray">
              <a:xfrm>
                <a:off x="1289" y="583"/>
                <a:ext cx="668" cy="668"/>
              </a:xfrm>
              <a:prstGeom prst="ellipse">
                <a:avLst/>
              </a:prstGeom>
              <a:solidFill>
                <a:srgbClr val="333333"/>
              </a:solidFill>
              <a:ln w="38100" algn="ctr">
                <a:noFill/>
                <a:round/>
                <a:headEnd/>
                <a:tailEnd/>
              </a:ln>
            </p:spPr>
            <p:txBody>
              <a:bodyPr anchor="ctr">
                <a:spAutoFit/>
              </a:bodyPr>
              <a:lstStyle/>
              <a:p>
                <a:endParaRPr lang="ko-KR" altLang="en-US"/>
              </a:p>
            </p:txBody>
          </p:sp>
          <p:sp>
            <p:nvSpPr>
              <p:cNvPr id="74" name="Oval 12"/>
              <p:cNvSpPr>
                <a:spLocks noChangeArrowheads="1"/>
              </p:cNvSpPr>
              <p:nvPr/>
            </p:nvSpPr>
            <p:spPr bwMode="gray">
              <a:xfrm>
                <a:off x="1296" y="587"/>
                <a:ext cx="646" cy="647"/>
              </a:xfrm>
              <a:prstGeom prst="ellipse">
                <a:avLst/>
              </a:prstGeom>
              <a:gradFill rotWithShape="1">
                <a:gsLst>
                  <a:gs pos="0">
                    <a:srgbClr val="636869"/>
                  </a:gs>
                  <a:gs pos="100000">
                    <a:srgbClr val="D6E1E2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  <p:sp>
            <p:nvSpPr>
              <p:cNvPr id="75" name="Oval 13"/>
              <p:cNvSpPr>
                <a:spLocks noChangeArrowheads="1"/>
              </p:cNvSpPr>
              <p:nvPr/>
            </p:nvSpPr>
            <p:spPr bwMode="gray">
              <a:xfrm>
                <a:off x="1304" y="591"/>
                <a:ext cx="631" cy="631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alpha val="0"/>
                    </a:srgbClr>
                  </a:gs>
                  <a:gs pos="100000">
                    <a:srgbClr val="F1F5F5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  <p:sp>
            <p:nvSpPr>
              <p:cNvPr id="76" name="Oval 14"/>
              <p:cNvSpPr>
                <a:spLocks noChangeArrowheads="1"/>
              </p:cNvSpPr>
              <p:nvPr/>
            </p:nvSpPr>
            <p:spPr bwMode="gray">
              <a:xfrm>
                <a:off x="1311" y="597"/>
                <a:ext cx="600" cy="589"/>
              </a:xfrm>
              <a:prstGeom prst="ellipse">
                <a:avLst/>
              </a:prstGeom>
              <a:gradFill rotWithShape="1">
                <a:gsLst>
                  <a:gs pos="0">
                    <a:srgbClr val="AAB2B3"/>
                  </a:gs>
                  <a:gs pos="100000">
                    <a:srgbClr val="D6E1E2">
                      <a:alpha val="48000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  <p:sp>
            <p:nvSpPr>
              <p:cNvPr id="77" name="Oval 15"/>
              <p:cNvSpPr>
                <a:spLocks noChangeArrowheads="1"/>
              </p:cNvSpPr>
              <p:nvPr/>
            </p:nvSpPr>
            <p:spPr bwMode="gray">
              <a:xfrm>
                <a:off x="1346" y="613"/>
                <a:ext cx="533" cy="479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D6E1E2">
                      <a:alpha val="37999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</p:grpSp>
        <p:sp>
          <p:nvSpPr>
            <p:cNvPr id="71" name="Text Box 16"/>
            <p:cNvSpPr txBox="1">
              <a:spLocks noChangeArrowheads="1"/>
            </p:cNvSpPr>
            <p:nvPr/>
          </p:nvSpPr>
          <p:spPr bwMode="gray">
            <a:xfrm>
              <a:off x="1276" y="1354"/>
              <a:ext cx="138" cy="181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ko-KR" sz="2400" b="1" dirty="0">
                  <a:solidFill>
                    <a:srgbClr val="000000"/>
                  </a:solidFill>
                  <a:latin typeface="+mj-lt"/>
                  <a:ea typeface="굴림" charset="-127"/>
                </a:rPr>
                <a:t>1</a:t>
              </a:r>
            </a:p>
          </p:txBody>
        </p:sp>
        <p:sp>
          <p:nvSpPr>
            <p:cNvPr id="72" name="Text Box 17"/>
            <p:cNvSpPr txBox="1">
              <a:spLocks noChangeArrowheads="1"/>
            </p:cNvSpPr>
            <p:nvPr/>
          </p:nvSpPr>
          <p:spPr bwMode="gray">
            <a:xfrm>
              <a:off x="722" y="1706"/>
              <a:ext cx="1296" cy="123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ko-KR" altLang="en-US" sz="2400" b="1" dirty="0" err="1" smtClean="0">
                  <a:latin typeface="+mj-ea"/>
                  <a:ea typeface="+mj-ea"/>
                </a:rPr>
                <a:t>임종돌봄</a:t>
              </a:r>
              <a:r>
                <a:rPr lang="ko-KR" altLang="en-US" sz="2400" b="1" dirty="0" smtClean="0">
                  <a:latin typeface="+mj-ea"/>
                  <a:ea typeface="+mj-ea"/>
                </a:rPr>
                <a:t> 프로토콜 개발 전 ∙ 후 </a:t>
              </a:r>
              <a:endParaRPr lang="en-US" altLang="ko-KR" sz="2400" b="1" dirty="0" smtClean="0">
                <a:latin typeface="+mj-ea"/>
                <a:ea typeface="+mj-ea"/>
              </a:endParaRPr>
            </a:p>
            <a:p>
              <a:pPr algn="ctr">
                <a:lnSpc>
                  <a:spcPct val="150000"/>
                </a:lnSpc>
              </a:pPr>
              <a:r>
                <a:rPr lang="ko-KR" altLang="en-US" sz="2400" b="1" dirty="0" smtClean="0">
                  <a:latin typeface="+mj-ea"/>
                  <a:ea typeface="+mj-ea"/>
                </a:rPr>
                <a:t>호스피스 완화의료 환자의 임종증상 </a:t>
              </a:r>
              <a:endParaRPr lang="en-US" altLang="ko-KR" sz="2400" b="1" dirty="0" smtClean="0">
                <a:latin typeface="+mj-ea"/>
                <a:ea typeface="+mj-ea"/>
              </a:endParaRPr>
            </a:p>
            <a:p>
              <a:pPr algn="ctr">
                <a:lnSpc>
                  <a:spcPct val="150000"/>
                </a:lnSpc>
              </a:pPr>
              <a:r>
                <a:rPr lang="ko-KR" altLang="en-US" sz="2400" b="1" dirty="0" smtClean="0">
                  <a:latin typeface="+mj-ea"/>
                  <a:ea typeface="+mj-ea"/>
                </a:rPr>
                <a:t>지표 비교</a:t>
              </a:r>
              <a:endParaRPr lang="en-US" altLang="ko-KR" sz="2400" b="1" dirty="0">
                <a:latin typeface="+mj-ea"/>
                <a:ea typeface="+mj-ea"/>
              </a:endParaRPr>
            </a:p>
          </p:txBody>
        </p:sp>
      </p:grpSp>
      <p:grpSp>
        <p:nvGrpSpPr>
          <p:cNvPr id="78" name="Group 18"/>
          <p:cNvGrpSpPr>
            <a:grpSpLocks/>
          </p:cNvGrpSpPr>
          <p:nvPr/>
        </p:nvGrpSpPr>
        <p:grpSpPr bwMode="auto">
          <a:xfrm>
            <a:off x="6765189" y="20450572"/>
            <a:ext cx="2880319" cy="4824536"/>
            <a:chOff x="2208" y="1296"/>
            <a:chExt cx="1363" cy="2221"/>
          </a:xfrm>
        </p:grpSpPr>
        <p:sp>
          <p:nvSpPr>
            <p:cNvPr id="79" name="AutoShape 19"/>
            <p:cNvSpPr>
              <a:spLocks noChangeArrowheads="1"/>
            </p:cNvSpPr>
            <p:nvPr/>
          </p:nvSpPr>
          <p:spPr bwMode="gray">
            <a:xfrm>
              <a:off x="2208" y="1490"/>
              <a:ext cx="1363" cy="1800"/>
            </a:xfrm>
            <a:prstGeom prst="roundRect">
              <a:avLst>
                <a:gd name="adj" fmla="val 17509"/>
              </a:avLst>
            </a:prstGeom>
            <a:gradFill rotWithShape="1">
              <a:gsLst>
                <a:gs pos="0">
                  <a:srgbClr val="66AF35"/>
                </a:gs>
                <a:gs pos="100000">
                  <a:srgbClr val="588D3D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80" name="AutoShape 20"/>
            <p:cNvSpPr>
              <a:spLocks noChangeArrowheads="1"/>
            </p:cNvSpPr>
            <p:nvPr/>
          </p:nvSpPr>
          <p:spPr bwMode="gray">
            <a:xfrm>
              <a:off x="2229" y="1495"/>
              <a:ext cx="1322" cy="1766"/>
            </a:xfrm>
            <a:prstGeom prst="roundRect">
              <a:avLst>
                <a:gd name="adj" fmla="val 16667"/>
              </a:avLst>
            </a:prstGeom>
            <a:solidFill>
              <a:srgbClr val="99D844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81" name="AutoShape 21"/>
            <p:cNvSpPr>
              <a:spLocks noChangeArrowheads="1"/>
            </p:cNvSpPr>
            <p:nvPr/>
          </p:nvSpPr>
          <p:spPr bwMode="gray">
            <a:xfrm>
              <a:off x="2240" y="2795"/>
              <a:ext cx="1304" cy="447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99D844"/>
                </a:gs>
                <a:gs pos="100000">
                  <a:srgbClr val="C7EA99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82" name="AutoShape 22"/>
            <p:cNvSpPr>
              <a:spLocks noChangeArrowheads="1"/>
            </p:cNvSpPr>
            <p:nvPr/>
          </p:nvSpPr>
          <p:spPr bwMode="gray">
            <a:xfrm>
              <a:off x="2240" y="1509"/>
              <a:ext cx="1304" cy="446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DDF2C1"/>
                </a:gs>
                <a:gs pos="100000">
                  <a:srgbClr val="99D844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83" name="Oval 23"/>
            <p:cNvSpPr>
              <a:spLocks noChangeArrowheads="1"/>
            </p:cNvSpPr>
            <p:nvPr/>
          </p:nvSpPr>
          <p:spPr bwMode="gray">
            <a:xfrm>
              <a:off x="2677" y="1296"/>
              <a:ext cx="405" cy="405"/>
            </a:xfrm>
            <a:prstGeom prst="ellipse">
              <a:avLst/>
            </a:prstGeom>
            <a:solidFill>
              <a:srgbClr val="333333"/>
            </a:soli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84" name="Oval 24"/>
            <p:cNvSpPr>
              <a:spLocks noChangeArrowheads="1"/>
            </p:cNvSpPr>
            <p:nvPr/>
          </p:nvSpPr>
          <p:spPr bwMode="gray">
            <a:xfrm>
              <a:off x="2681" y="1299"/>
              <a:ext cx="392" cy="392"/>
            </a:xfrm>
            <a:prstGeom prst="ellipse">
              <a:avLst/>
            </a:prstGeom>
            <a:gradFill rotWithShape="1">
              <a:gsLst>
                <a:gs pos="0">
                  <a:srgbClr val="636869"/>
                </a:gs>
                <a:gs pos="100000">
                  <a:srgbClr val="D6E1E2"/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</p:spPr>
          <p:txBody>
            <a:bodyPr vert="eaVert" wrap="none" anchor="ctr"/>
            <a:lstStyle/>
            <a:p>
              <a:endParaRPr lang="ko-KR" altLang="en-US"/>
            </a:p>
          </p:txBody>
        </p:sp>
        <p:sp>
          <p:nvSpPr>
            <p:cNvPr id="85" name="Oval 25"/>
            <p:cNvSpPr>
              <a:spLocks noChangeArrowheads="1"/>
            </p:cNvSpPr>
            <p:nvPr/>
          </p:nvSpPr>
          <p:spPr bwMode="gray">
            <a:xfrm>
              <a:off x="2686" y="1301"/>
              <a:ext cx="383" cy="383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alpha val="0"/>
                  </a:srgbClr>
                </a:gs>
                <a:gs pos="100000">
                  <a:srgbClr val="F1F5F5"/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</p:spPr>
          <p:txBody>
            <a:bodyPr vert="eaVert" wrap="none" anchor="ctr"/>
            <a:lstStyle/>
            <a:p>
              <a:endParaRPr lang="ko-KR" altLang="en-US"/>
            </a:p>
          </p:txBody>
        </p:sp>
        <p:sp>
          <p:nvSpPr>
            <p:cNvPr id="86" name="Oval 26"/>
            <p:cNvSpPr>
              <a:spLocks noChangeArrowheads="1"/>
            </p:cNvSpPr>
            <p:nvPr/>
          </p:nvSpPr>
          <p:spPr bwMode="gray">
            <a:xfrm>
              <a:off x="2690" y="1305"/>
              <a:ext cx="364" cy="357"/>
            </a:xfrm>
            <a:prstGeom prst="ellipse">
              <a:avLst/>
            </a:prstGeom>
            <a:gradFill rotWithShape="1">
              <a:gsLst>
                <a:gs pos="0">
                  <a:srgbClr val="AAB2B3"/>
                </a:gs>
                <a:gs pos="100000">
                  <a:srgbClr val="D6E1E2">
                    <a:alpha val="48000"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</p:spPr>
          <p:txBody>
            <a:bodyPr vert="eaVert" wrap="none" anchor="ctr"/>
            <a:lstStyle/>
            <a:p>
              <a:endParaRPr lang="ko-KR" altLang="en-US"/>
            </a:p>
          </p:txBody>
        </p:sp>
        <p:sp>
          <p:nvSpPr>
            <p:cNvPr id="87" name="Oval 27"/>
            <p:cNvSpPr>
              <a:spLocks noChangeArrowheads="1"/>
            </p:cNvSpPr>
            <p:nvPr/>
          </p:nvSpPr>
          <p:spPr bwMode="gray">
            <a:xfrm>
              <a:off x="2712" y="1315"/>
              <a:ext cx="323" cy="290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100000">
                  <a:srgbClr val="D6E1E2">
                    <a:alpha val="37999"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</p:spPr>
          <p:txBody>
            <a:bodyPr vert="eaVert" wrap="none" anchor="ctr"/>
            <a:lstStyle/>
            <a:p>
              <a:endParaRPr lang="ko-KR" altLang="en-US"/>
            </a:p>
          </p:txBody>
        </p:sp>
        <p:sp>
          <p:nvSpPr>
            <p:cNvPr id="88" name="Text Box 28"/>
            <p:cNvSpPr txBox="1">
              <a:spLocks noChangeArrowheads="1"/>
            </p:cNvSpPr>
            <p:nvPr/>
          </p:nvSpPr>
          <p:spPr bwMode="gray">
            <a:xfrm>
              <a:off x="2764" y="1354"/>
              <a:ext cx="132" cy="187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ko-KR" sz="2400" b="1" dirty="0">
                  <a:solidFill>
                    <a:srgbClr val="000000"/>
                  </a:solidFill>
                  <a:latin typeface="+mj-lt"/>
                  <a:ea typeface="굴림" charset="-127"/>
                </a:rPr>
                <a:t>2</a:t>
              </a:r>
            </a:p>
          </p:txBody>
        </p:sp>
        <p:sp>
          <p:nvSpPr>
            <p:cNvPr id="89" name="Text Box 29"/>
            <p:cNvSpPr txBox="1">
              <a:spLocks noChangeArrowheads="1"/>
            </p:cNvSpPr>
            <p:nvPr/>
          </p:nvSpPr>
          <p:spPr bwMode="gray">
            <a:xfrm>
              <a:off x="2241" y="1942"/>
              <a:ext cx="1296" cy="961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ko-KR" altLang="en-US" sz="2400" b="1" dirty="0" err="1" smtClean="0">
                  <a:solidFill>
                    <a:srgbClr val="000000"/>
                  </a:solidFill>
                  <a:latin typeface="+mj-ea"/>
                  <a:ea typeface="+mj-ea"/>
                </a:rPr>
                <a:t>임종돌봄</a:t>
              </a:r>
              <a:r>
                <a:rPr lang="ko-KR" altLang="en-US" sz="2400" b="1" dirty="0" smtClean="0">
                  <a:solidFill>
                    <a:srgbClr val="000000"/>
                  </a:solidFill>
                  <a:latin typeface="+mj-ea"/>
                  <a:ea typeface="+mj-ea"/>
                </a:rPr>
                <a:t> 프로토콜 개발 및 </a:t>
              </a:r>
              <a:r>
                <a:rPr lang="ko-KR" altLang="en-US" sz="2400" b="1" dirty="0" err="1" smtClean="0">
                  <a:solidFill>
                    <a:srgbClr val="000000"/>
                  </a:solidFill>
                  <a:latin typeface="+mj-ea"/>
                  <a:ea typeface="+mj-ea"/>
                </a:rPr>
                <a:t>수행률</a:t>
              </a:r>
              <a:r>
                <a:rPr lang="ko-KR" altLang="en-US" sz="2400" b="1" dirty="0" smtClean="0">
                  <a:solidFill>
                    <a:srgbClr val="000000"/>
                  </a:solidFill>
                  <a:latin typeface="+mj-ea"/>
                  <a:ea typeface="+mj-ea"/>
                </a:rPr>
                <a:t> </a:t>
              </a:r>
              <a:endParaRPr lang="en-US" altLang="ko-KR" sz="2400" b="1" dirty="0" smtClean="0">
                <a:solidFill>
                  <a:srgbClr val="000000"/>
                </a:solidFill>
                <a:latin typeface="+mj-ea"/>
                <a:ea typeface="+mj-ea"/>
              </a:endParaRPr>
            </a:p>
            <a:p>
              <a:pPr algn="ctr">
                <a:lnSpc>
                  <a:spcPct val="150000"/>
                </a:lnSpc>
              </a:pPr>
              <a:r>
                <a:rPr lang="ko-KR" altLang="en-US" sz="2400" b="1" dirty="0" smtClean="0">
                  <a:solidFill>
                    <a:srgbClr val="000000"/>
                  </a:solidFill>
                  <a:latin typeface="+mj-ea"/>
                  <a:ea typeface="+mj-ea"/>
                </a:rPr>
                <a:t>평가</a:t>
              </a:r>
              <a:endParaRPr lang="en-US" altLang="ko-KR" sz="2400" b="1" dirty="0">
                <a:solidFill>
                  <a:srgbClr val="000000"/>
                </a:solidFill>
                <a:latin typeface="+mj-ea"/>
                <a:ea typeface="+mj-ea"/>
              </a:endParaRPr>
            </a:p>
          </p:txBody>
        </p:sp>
        <p:sp>
          <p:nvSpPr>
            <p:cNvPr id="91" name="AutoShape 31"/>
            <p:cNvSpPr>
              <a:spLocks noChangeArrowheads="1"/>
            </p:cNvSpPr>
            <p:nvPr/>
          </p:nvSpPr>
          <p:spPr bwMode="gray">
            <a:xfrm>
              <a:off x="2238" y="3305"/>
              <a:ext cx="1304" cy="212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DDDDDD"/>
                </a:gs>
                <a:gs pos="100000">
                  <a:srgbClr val="FFFFFF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</p:grpSp>
      <p:grpSp>
        <p:nvGrpSpPr>
          <p:cNvPr id="92" name="Group 32"/>
          <p:cNvGrpSpPr>
            <a:grpSpLocks/>
          </p:cNvGrpSpPr>
          <p:nvPr/>
        </p:nvGrpSpPr>
        <p:grpSpPr bwMode="auto">
          <a:xfrm>
            <a:off x="10221573" y="20378564"/>
            <a:ext cx="3170782" cy="5040560"/>
            <a:chOff x="3696" y="1296"/>
            <a:chExt cx="1429" cy="2265"/>
          </a:xfrm>
        </p:grpSpPr>
        <p:sp>
          <p:nvSpPr>
            <p:cNvPr id="93" name="AutoShape 33"/>
            <p:cNvSpPr>
              <a:spLocks noChangeArrowheads="1"/>
            </p:cNvSpPr>
            <p:nvPr/>
          </p:nvSpPr>
          <p:spPr bwMode="gray">
            <a:xfrm>
              <a:off x="3696" y="1490"/>
              <a:ext cx="1363" cy="1800"/>
            </a:xfrm>
            <a:prstGeom prst="roundRect">
              <a:avLst>
                <a:gd name="adj" fmla="val 17509"/>
              </a:avLst>
            </a:prstGeom>
            <a:gradFill rotWithShape="1">
              <a:gsLst>
                <a:gs pos="0">
                  <a:srgbClr val="C16237"/>
                </a:gs>
                <a:gs pos="100000">
                  <a:srgbClr val="AB4E47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94" name="AutoShape 34"/>
            <p:cNvSpPr>
              <a:spLocks noChangeArrowheads="1"/>
            </p:cNvSpPr>
            <p:nvPr/>
          </p:nvSpPr>
          <p:spPr bwMode="gray">
            <a:xfrm>
              <a:off x="3717" y="1495"/>
              <a:ext cx="1322" cy="1766"/>
            </a:xfrm>
            <a:prstGeom prst="roundRect">
              <a:avLst>
                <a:gd name="adj" fmla="val 16667"/>
              </a:avLst>
            </a:prstGeom>
            <a:solidFill>
              <a:srgbClr val="E98B65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95" name="AutoShape 35"/>
            <p:cNvSpPr>
              <a:spLocks noChangeArrowheads="1"/>
            </p:cNvSpPr>
            <p:nvPr/>
          </p:nvSpPr>
          <p:spPr bwMode="gray">
            <a:xfrm>
              <a:off x="3728" y="2795"/>
              <a:ext cx="1304" cy="447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E98B65"/>
                </a:gs>
                <a:gs pos="100000">
                  <a:srgbClr val="F2BCA6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96" name="AutoShape 36"/>
            <p:cNvSpPr>
              <a:spLocks noChangeArrowheads="1"/>
            </p:cNvSpPr>
            <p:nvPr/>
          </p:nvSpPr>
          <p:spPr bwMode="gray">
            <a:xfrm>
              <a:off x="3728" y="1509"/>
              <a:ext cx="1304" cy="446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F8D8CC"/>
                </a:gs>
                <a:gs pos="100000">
                  <a:srgbClr val="E98B65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grpSp>
          <p:nvGrpSpPr>
            <p:cNvPr id="97" name="Group 37"/>
            <p:cNvGrpSpPr>
              <a:grpSpLocks/>
            </p:cNvGrpSpPr>
            <p:nvPr/>
          </p:nvGrpSpPr>
          <p:grpSpPr bwMode="auto">
            <a:xfrm>
              <a:off x="4165" y="1296"/>
              <a:ext cx="405" cy="405"/>
              <a:chOff x="1289" y="582"/>
              <a:chExt cx="668" cy="668"/>
            </a:xfrm>
          </p:grpSpPr>
          <p:sp>
            <p:nvSpPr>
              <p:cNvPr id="102" name="Oval 38"/>
              <p:cNvSpPr>
                <a:spLocks noChangeArrowheads="1"/>
              </p:cNvSpPr>
              <p:nvPr/>
            </p:nvSpPr>
            <p:spPr bwMode="gray">
              <a:xfrm>
                <a:off x="1289" y="582"/>
                <a:ext cx="668" cy="668"/>
              </a:xfrm>
              <a:prstGeom prst="ellipse">
                <a:avLst/>
              </a:prstGeom>
              <a:solidFill>
                <a:srgbClr val="333333"/>
              </a:solidFill>
              <a:ln w="38100" algn="ctr">
                <a:noFill/>
                <a:round/>
                <a:headEnd/>
                <a:tailEnd/>
              </a:ln>
            </p:spPr>
            <p:txBody>
              <a:bodyPr anchor="ctr">
                <a:spAutoFit/>
              </a:bodyPr>
              <a:lstStyle/>
              <a:p>
                <a:endParaRPr lang="ko-KR" altLang="en-US"/>
              </a:p>
            </p:txBody>
          </p:sp>
          <p:sp>
            <p:nvSpPr>
              <p:cNvPr id="103" name="Oval 39"/>
              <p:cNvSpPr>
                <a:spLocks noChangeArrowheads="1"/>
              </p:cNvSpPr>
              <p:nvPr/>
            </p:nvSpPr>
            <p:spPr bwMode="gray">
              <a:xfrm>
                <a:off x="1296" y="587"/>
                <a:ext cx="646" cy="647"/>
              </a:xfrm>
              <a:prstGeom prst="ellipse">
                <a:avLst/>
              </a:prstGeom>
              <a:gradFill rotWithShape="1">
                <a:gsLst>
                  <a:gs pos="0">
                    <a:srgbClr val="636869"/>
                  </a:gs>
                  <a:gs pos="100000">
                    <a:srgbClr val="D6E1E2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  <p:sp>
            <p:nvSpPr>
              <p:cNvPr id="104" name="Oval 40"/>
              <p:cNvSpPr>
                <a:spLocks noChangeArrowheads="1"/>
              </p:cNvSpPr>
              <p:nvPr/>
            </p:nvSpPr>
            <p:spPr bwMode="gray">
              <a:xfrm>
                <a:off x="1304" y="591"/>
                <a:ext cx="631" cy="631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alpha val="0"/>
                    </a:srgbClr>
                  </a:gs>
                  <a:gs pos="100000">
                    <a:srgbClr val="F1F5F5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  <p:sp>
            <p:nvSpPr>
              <p:cNvPr id="105" name="Oval 41"/>
              <p:cNvSpPr>
                <a:spLocks noChangeArrowheads="1"/>
              </p:cNvSpPr>
              <p:nvPr/>
            </p:nvSpPr>
            <p:spPr bwMode="gray">
              <a:xfrm>
                <a:off x="1311" y="597"/>
                <a:ext cx="600" cy="589"/>
              </a:xfrm>
              <a:prstGeom prst="ellipse">
                <a:avLst/>
              </a:prstGeom>
              <a:gradFill rotWithShape="1">
                <a:gsLst>
                  <a:gs pos="0">
                    <a:srgbClr val="AAB2B3"/>
                  </a:gs>
                  <a:gs pos="100000">
                    <a:srgbClr val="D6E1E2">
                      <a:alpha val="48000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  <p:sp>
            <p:nvSpPr>
              <p:cNvPr id="106" name="Oval 42"/>
              <p:cNvSpPr>
                <a:spLocks noChangeArrowheads="1"/>
              </p:cNvSpPr>
              <p:nvPr/>
            </p:nvSpPr>
            <p:spPr bwMode="gray">
              <a:xfrm>
                <a:off x="1346" y="613"/>
                <a:ext cx="533" cy="479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D6E1E2">
                      <a:alpha val="37999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ko-KR" altLang="en-US"/>
              </a:p>
            </p:txBody>
          </p:sp>
        </p:grpSp>
        <p:sp>
          <p:nvSpPr>
            <p:cNvPr id="98" name="Text Box 43"/>
            <p:cNvSpPr txBox="1">
              <a:spLocks noChangeArrowheads="1"/>
            </p:cNvSpPr>
            <p:nvPr/>
          </p:nvSpPr>
          <p:spPr bwMode="gray">
            <a:xfrm>
              <a:off x="4252" y="1354"/>
              <a:ext cx="138" cy="19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ko-KR" sz="2400" b="1" dirty="0">
                  <a:solidFill>
                    <a:srgbClr val="000000"/>
                  </a:solidFill>
                  <a:ea typeface="굴림" charset="-127"/>
                </a:rPr>
                <a:t>3</a:t>
              </a:r>
            </a:p>
          </p:txBody>
        </p:sp>
        <p:sp>
          <p:nvSpPr>
            <p:cNvPr id="99" name="Text Box 44"/>
            <p:cNvSpPr txBox="1">
              <a:spLocks noChangeArrowheads="1"/>
            </p:cNvSpPr>
            <p:nvPr/>
          </p:nvSpPr>
          <p:spPr bwMode="gray">
            <a:xfrm>
              <a:off x="3730" y="1664"/>
              <a:ext cx="1395" cy="1897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ko-KR" altLang="en-US" sz="2400" b="1" dirty="0" err="1" smtClean="0">
                  <a:solidFill>
                    <a:srgbClr val="000000"/>
                  </a:solidFill>
                  <a:latin typeface="+mj-ea"/>
                  <a:ea typeface="+mj-ea"/>
                </a:rPr>
                <a:t>임종돌봄</a:t>
              </a:r>
              <a:r>
                <a:rPr lang="ko-KR" altLang="en-US" sz="2400" b="1" dirty="0" smtClean="0">
                  <a:solidFill>
                    <a:srgbClr val="000000"/>
                  </a:solidFill>
                  <a:latin typeface="+mj-ea"/>
                  <a:ea typeface="+mj-ea"/>
                </a:rPr>
                <a:t> 프로토콜 적용 전 </a:t>
              </a:r>
              <a:r>
                <a:rPr lang="ko-KR" altLang="en-US" sz="2400" b="1" dirty="0" smtClean="0">
                  <a:latin typeface="+mj-ea"/>
                  <a:ea typeface="+mj-ea"/>
                </a:rPr>
                <a:t>∙ 후 </a:t>
              </a:r>
              <a:endParaRPr lang="en-US" altLang="ko-KR" sz="2400" b="1" dirty="0" smtClean="0">
                <a:latin typeface="+mj-ea"/>
                <a:ea typeface="+mj-ea"/>
              </a:endParaRPr>
            </a:p>
            <a:p>
              <a:pPr algn="ctr">
                <a:lnSpc>
                  <a:spcPct val="150000"/>
                </a:lnSpc>
              </a:pPr>
              <a:r>
                <a:rPr lang="ko-KR" altLang="en-US" sz="2400" b="1" dirty="0" smtClean="0">
                  <a:latin typeface="+mj-ea"/>
                  <a:ea typeface="+mj-ea"/>
                </a:rPr>
                <a:t>완화의료센터 </a:t>
              </a:r>
              <a:endParaRPr lang="en-US" altLang="ko-KR" sz="2400" b="1" dirty="0" smtClean="0">
                <a:latin typeface="+mj-ea"/>
                <a:ea typeface="+mj-ea"/>
              </a:endParaRPr>
            </a:p>
            <a:p>
              <a:pPr algn="ctr">
                <a:lnSpc>
                  <a:spcPct val="150000"/>
                </a:lnSpc>
              </a:pPr>
              <a:r>
                <a:rPr lang="ko-KR" altLang="en-US" sz="2400" b="1" dirty="0" smtClean="0">
                  <a:latin typeface="+mj-ea"/>
                  <a:ea typeface="+mj-ea"/>
                </a:rPr>
                <a:t>간호사의 임종환자의 증상적 지표에 대한 이해수준 평가</a:t>
              </a:r>
              <a:r>
                <a:rPr lang="ko-KR" altLang="en-US" sz="2400" b="1" dirty="0" smtClean="0">
                  <a:solidFill>
                    <a:srgbClr val="000000"/>
                  </a:solidFill>
                  <a:latin typeface="+mj-ea"/>
                  <a:ea typeface="+mj-ea"/>
                </a:rPr>
                <a:t> </a:t>
              </a:r>
              <a:endParaRPr lang="en-US" altLang="ko-KR" sz="2400" b="1" dirty="0">
                <a:solidFill>
                  <a:srgbClr val="000000"/>
                </a:solidFill>
                <a:latin typeface="+mj-ea"/>
                <a:ea typeface="+mj-ea"/>
              </a:endParaRPr>
            </a:p>
          </p:txBody>
        </p:sp>
        <p:sp>
          <p:nvSpPr>
            <p:cNvPr id="101" name="AutoShape 46"/>
            <p:cNvSpPr>
              <a:spLocks noChangeArrowheads="1"/>
            </p:cNvSpPr>
            <p:nvPr/>
          </p:nvSpPr>
          <p:spPr bwMode="gray">
            <a:xfrm>
              <a:off x="3720" y="3305"/>
              <a:ext cx="1304" cy="237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DDDDDD"/>
                </a:gs>
                <a:gs pos="100000">
                  <a:srgbClr val="FFFFFF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</p:grpSp>
      <p:sp>
        <p:nvSpPr>
          <p:cNvPr id="107" name="직사각형 106"/>
          <p:cNvSpPr/>
          <p:nvPr/>
        </p:nvSpPr>
        <p:spPr>
          <a:xfrm>
            <a:off x="360265" y="3600700"/>
            <a:ext cx="15121680" cy="100811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8" name="직사각형 107"/>
          <p:cNvSpPr/>
          <p:nvPr/>
        </p:nvSpPr>
        <p:spPr>
          <a:xfrm>
            <a:off x="360265" y="14401900"/>
            <a:ext cx="15121680" cy="100811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dirty="0"/>
          </a:p>
        </p:txBody>
      </p:sp>
      <p:sp>
        <p:nvSpPr>
          <p:cNvPr id="153" name="직사각형 152"/>
          <p:cNvSpPr/>
          <p:nvPr/>
        </p:nvSpPr>
        <p:spPr>
          <a:xfrm>
            <a:off x="360265" y="25203100"/>
            <a:ext cx="15121680" cy="100811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endParaRPr lang="en-US" altLang="ko-KR" sz="2800" dirty="0" smtClean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  <a:buFont typeface="Wingdings" pitchFamily="2" charset="2"/>
              <a:buChar char="v"/>
            </a:pPr>
            <a:endParaRPr lang="en-US" altLang="ko-KR" sz="2800" dirty="0" smtClean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  <a:buFont typeface="Wingdings" pitchFamily="2" charset="2"/>
              <a:buChar char="v"/>
            </a:pPr>
            <a:endParaRPr lang="en-US" altLang="ko-KR" sz="2800" dirty="0" smtClean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  <a:buFont typeface="Wingdings" pitchFamily="2" charset="2"/>
              <a:buChar char="v"/>
            </a:pPr>
            <a:endParaRPr lang="en-US" altLang="ko-KR" sz="2800" dirty="0" smtClean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  <a:buFont typeface="Wingdings" pitchFamily="2" charset="2"/>
              <a:buChar char="v"/>
            </a:pPr>
            <a:endParaRPr lang="en-US" altLang="ko-KR" sz="2800" dirty="0" smtClean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  <a:buFont typeface="Wingdings" pitchFamily="2" charset="2"/>
              <a:buChar char="v"/>
            </a:pPr>
            <a:endParaRPr lang="en-US" altLang="ko-KR" sz="2800" dirty="0" smtClean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  <a:buFont typeface="Wingdings" pitchFamily="2" charset="2"/>
              <a:buChar char="v"/>
            </a:pPr>
            <a:endParaRPr lang="en-US" altLang="ko-KR" sz="2800" dirty="0" smtClean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  <a:buFont typeface="Wingdings" pitchFamily="2" charset="2"/>
              <a:buChar char="v"/>
            </a:pPr>
            <a:endParaRPr lang="en-US" altLang="ko-KR" sz="2800" dirty="0" smtClean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endParaRPr lang="en-US" altLang="ko-KR" sz="2800" dirty="0" smtClean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  <a:buFont typeface="Wingdings" pitchFamily="2" charset="2"/>
              <a:buChar char="v"/>
            </a:pPr>
            <a:endParaRPr lang="en-US" altLang="ko-KR" sz="2800" dirty="0" smtClean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  <a:buFont typeface="Wingdings" pitchFamily="2" charset="2"/>
              <a:buChar char="v"/>
            </a:pPr>
            <a:endParaRPr lang="en-US" altLang="ko-KR" sz="2800" dirty="0" smtClean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endParaRPr lang="en-US" altLang="ko-KR" sz="2800" dirty="0" smtClean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endParaRPr lang="en-US" altLang="ko-KR" sz="2800" dirty="0" smtClean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endParaRPr lang="en-US" altLang="ko-KR" sz="2800" dirty="0" smtClean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endParaRPr lang="en-US" altLang="ko-KR" sz="2800" dirty="0" smtClean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endParaRPr lang="en-US" altLang="ko-KR" sz="2800" dirty="0" smtClean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endParaRPr lang="en-US" altLang="ko-KR" sz="2800" dirty="0" smtClean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endParaRPr lang="en-US" altLang="ko-KR" sz="2800" dirty="0" smtClean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endParaRPr lang="ko-KR" altLang="en-US" sz="2400" dirty="0">
              <a:solidFill>
                <a:schemeClr val="tx1"/>
              </a:solidFill>
            </a:endParaRPr>
          </a:p>
        </p:txBody>
      </p:sp>
      <p:sp>
        <p:nvSpPr>
          <p:cNvPr id="154" name="직사각형 153"/>
          <p:cNvSpPr/>
          <p:nvPr/>
        </p:nvSpPr>
        <p:spPr>
          <a:xfrm>
            <a:off x="360265" y="25203100"/>
            <a:ext cx="5616624" cy="1008112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4000" b="1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사업추진내용</a:t>
            </a:r>
            <a:endParaRPr lang="ko-KR" altLang="en-US" sz="4000" b="1" dirty="0">
              <a:solidFill>
                <a:schemeClr val="tx1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pic>
        <p:nvPicPr>
          <p:cNvPr id="156" name="Picture 22" descr="2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32273" y="20882620"/>
            <a:ext cx="2641329" cy="2664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7" name="TextBox 156"/>
          <p:cNvSpPr txBox="1"/>
          <p:nvPr/>
        </p:nvSpPr>
        <p:spPr>
          <a:xfrm>
            <a:off x="792313" y="21890732"/>
            <a:ext cx="1800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3200" b="1" smtClean="0">
                <a:latin typeface="휴먼엑스포" pitchFamily="18" charset="-127"/>
                <a:ea typeface="휴먼엑스포" pitchFamily="18" charset="-127"/>
              </a:rPr>
              <a:t>사업계획</a:t>
            </a:r>
            <a:endParaRPr lang="ko-KR" altLang="en-US" sz="3200" b="1" dirty="0">
              <a:latin typeface="휴먼엑스포" pitchFamily="18" charset="-127"/>
              <a:ea typeface="휴먼엑스포" pitchFamily="18" charset="-127"/>
            </a:endParaRPr>
          </a:p>
        </p:txBody>
      </p:sp>
      <p:grpSp>
        <p:nvGrpSpPr>
          <p:cNvPr id="218" name="Group 12"/>
          <p:cNvGrpSpPr>
            <a:grpSpLocks/>
          </p:cNvGrpSpPr>
          <p:nvPr/>
        </p:nvGrpSpPr>
        <p:grpSpPr bwMode="auto">
          <a:xfrm>
            <a:off x="648297" y="16994188"/>
            <a:ext cx="2448272" cy="2232248"/>
            <a:chOff x="3696" y="2432"/>
            <a:chExt cx="651" cy="408"/>
          </a:xfrm>
        </p:grpSpPr>
        <p:sp>
          <p:nvSpPr>
            <p:cNvPr id="219" name="AutoShape 13"/>
            <p:cNvSpPr>
              <a:spLocks noChangeArrowheads="1"/>
            </p:cNvSpPr>
            <p:nvPr/>
          </p:nvSpPr>
          <p:spPr bwMode="auto">
            <a:xfrm>
              <a:off x="3715" y="2622"/>
              <a:ext cx="624" cy="218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chemeClr val="bg2"/>
                </a:gs>
                <a:gs pos="100000">
                  <a:srgbClr val="FFFFFF">
                    <a:alpha val="0"/>
                  </a:srgb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grpSp>
          <p:nvGrpSpPr>
            <p:cNvPr id="220" name="Group 14"/>
            <p:cNvGrpSpPr>
              <a:grpSpLocks/>
            </p:cNvGrpSpPr>
            <p:nvPr/>
          </p:nvGrpSpPr>
          <p:grpSpPr bwMode="auto">
            <a:xfrm>
              <a:off x="3696" y="2432"/>
              <a:ext cx="651" cy="348"/>
              <a:chOff x="3696" y="2432"/>
              <a:chExt cx="651" cy="348"/>
            </a:xfrm>
          </p:grpSpPr>
          <p:sp>
            <p:nvSpPr>
              <p:cNvPr id="221" name="AutoShape 15"/>
              <p:cNvSpPr>
                <a:spLocks noChangeArrowheads="1"/>
              </p:cNvSpPr>
              <p:nvPr/>
            </p:nvSpPr>
            <p:spPr bwMode="auto">
              <a:xfrm>
                <a:off x="3696" y="2463"/>
                <a:ext cx="651" cy="282"/>
              </a:xfrm>
              <a:prstGeom prst="roundRect">
                <a:avLst>
                  <a:gd name="adj" fmla="val 16667"/>
                </a:avLst>
              </a:prstGeom>
              <a:solidFill>
                <a:srgbClr val="9900CC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222" name="AutoShape 16"/>
              <p:cNvSpPr>
                <a:spLocks noChangeArrowheads="1"/>
              </p:cNvSpPr>
              <p:nvPr/>
            </p:nvSpPr>
            <p:spPr bwMode="auto">
              <a:xfrm>
                <a:off x="3711" y="2612"/>
                <a:ext cx="622" cy="106"/>
              </a:xfrm>
              <a:prstGeom prst="roundRect">
                <a:avLst>
                  <a:gd name="adj" fmla="val 16667"/>
                </a:avLst>
              </a:prstGeom>
              <a:gradFill rotWithShape="1">
                <a:gsLst>
                  <a:gs pos="0">
                    <a:schemeClr val="bg1">
                      <a:alpha val="0"/>
                    </a:schemeClr>
                  </a:gs>
                  <a:gs pos="100000">
                    <a:srgbClr val="C1A3CF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223" name="AutoShape 17"/>
              <p:cNvSpPr>
                <a:spLocks noChangeArrowheads="1"/>
              </p:cNvSpPr>
              <p:nvPr/>
            </p:nvSpPr>
            <p:spPr bwMode="auto">
              <a:xfrm>
                <a:off x="3711" y="2492"/>
                <a:ext cx="621" cy="105"/>
              </a:xfrm>
              <a:prstGeom prst="roundRect">
                <a:avLst>
                  <a:gd name="adj" fmla="val 16667"/>
                </a:avLst>
              </a:prstGeom>
              <a:gradFill rotWithShape="1">
                <a:gsLst>
                  <a:gs pos="0">
                    <a:srgbClr val="FBF7CD"/>
                  </a:gs>
                  <a:gs pos="100000">
                    <a:schemeClr val="bg1">
                      <a:alpha val="0"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ko-KR" altLang="ko-KR" sz="1400" b="1"/>
              </a:p>
            </p:txBody>
          </p:sp>
          <p:sp>
            <p:nvSpPr>
              <p:cNvPr id="224" name="Rectangle 18"/>
              <p:cNvSpPr>
                <a:spLocks noChangeArrowheads="1"/>
              </p:cNvSpPr>
              <p:nvPr/>
            </p:nvSpPr>
            <p:spPr bwMode="auto">
              <a:xfrm>
                <a:off x="3834" y="2432"/>
                <a:ext cx="369" cy="34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ko-KR" altLang="en-US" sz="3200" b="1" dirty="0" smtClean="0">
                    <a:solidFill>
                      <a:schemeClr val="bg1"/>
                    </a:solidFill>
                  </a:rPr>
                  <a:t>사업목적</a:t>
                </a:r>
                <a:endParaRPr lang="en-US" altLang="ko-KR" sz="3200" b="1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225" name="AutoShape 3"/>
          <p:cNvSpPr>
            <a:spLocks noChangeArrowheads="1"/>
          </p:cNvSpPr>
          <p:nvPr/>
        </p:nvSpPr>
        <p:spPr bwMode="blackWhite">
          <a:xfrm>
            <a:off x="2520505" y="27939404"/>
            <a:ext cx="5688632" cy="3312368"/>
          </a:xfrm>
          <a:prstGeom prst="roundRect">
            <a:avLst>
              <a:gd name="adj" fmla="val 9106"/>
            </a:avLst>
          </a:prstGeom>
          <a:gradFill rotWithShape="1">
            <a:gsLst>
              <a:gs pos="0">
                <a:srgbClr val="9E8FF9"/>
              </a:gs>
              <a:gs pos="100000">
                <a:srgbClr val="F3F1FE"/>
              </a:gs>
            </a:gsLst>
            <a:lin ang="5400000" scaled="1"/>
          </a:gradFill>
          <a:ln w="25400">
            <a:solidFill>
              <a:srgbClr val="8497E6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26" name="AutoShape 5"/>
          <p:cNvSpPr>
            <a:spLocks noChangeArrowheads="1"/>
          </p:cNvSpPr>
          <p:nvPr/>
        </p:nvSpPr>
        <p:spPr bwMode="gray">
          <a:xfrm>
            <a:off x="2808537" y="27723380"/>
            <a:ext cx="5112567" cy="616199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7B76DC"/>
              </a:gs>
              <a:gs pos="100000">
                <a:srgbClr val="333399"/>
              </a:gs>
            </a:gsLst>
            <a:lin ang="5400000" scaled="1"/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ko-KR" altLang="en-US" sz="2400" b="1" dirty="0" smtClean="0">
                <a:solidFill>
                  <a:schemeClr val="bg1"/>
                </a:solidFill>
              </a:rPr>
              <a:t>임종증상지표 조사결과 </a:t>
            </a:r>
            <a:r>
              <a:rPr lang="en-US" altLang="ko-KR" sz="2400" b="1" dirty="0" smtClean="0">
                <a:solidFill>
                  <a:schemeClr val="bg1"/>
                </a:solidFill>
              </a:rPr>
              <a:t>1.</a:t>
            </a:r>
            <a:endParaRPr lang="ko-KR" altLang="en-US" sz="2400" b="1" dirty="0">
              <a:solidFill>
                <a:schemeClr val="bg1"/>
              </a:solidFill>
            </a:endParaRPr>
          </a:p>
        </p:txBody>
      </p:sp>
      <p:sp>
        <p:nvSpPr>
          <p:cNvPr id="227" name="AutoShape 8"/>
          <p:cNvSpPr>
            <a:spLocks noChangeArrowheads="1"/>
          </p:cNvSpPr>
          <p:nvPr/>
        </p:nvSpPr>
        <p:spPr bwMode="blackWhite">
          <a:xfrm>
            <a:off x="8641185" y="27867396"/>
            <a:ext cx="5688632" cy="3312367"/>
          </a:xfrm>
          <a:prstGeom prst="roundRect">
            <a:avLst>
              <a:gd name="adj" fmla="val 9106"/>
            </a:avLst>
          </a:prstGeom>
          <a:gradFill rotWithShape="1">
            <a:gsLst>
              <a:gs pos="0">
                <a:srgbClr val="00CCFF"/>
              </a:gs>
              <a:gs pos="100000">
                <a:srgbClr val="B9F1FF"/>
              </a:gs>
            </a:gsLst>
            <a:lin ang="5400000" scaled="1"/>
          </a:gradFill>
          <a:ln w="25400">
            <a:solidFill>
              <a:srgbClr val="2AA1DC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28" name="AutoShape 10"/>
          <p:cNvSpPr>
            <a:spLocks noChangeArrowheads="1"/>
          </p:cNvSpPr>
          <p:nvPr/>
        </p:nvSpPr>
        <p:spPr bwMode="gray">
          <a:xfrm>
            <a:off x="8929217" y="27723380"/>
            <a:ext cx="5184576" cy="616198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2AA1DC"/>
              </a:gs>
              <a:gs pos="100000">
                <a:srgbClr val="06338E"/>
              </a:gs>
            </a:gsLst>
            <a:lin ang="5400000" scaled="1"/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ko-KR" altLang="en-US" sz="2400" b="1" dirty="0" smtClean="0">
                <a:solidFill>
                  <a:schemeClr val="bg1"/>
                </a:solidFill>
              </a:rPr>
              <a:t>임종증상지표 조사결과 </a:t>
            </a:r>
            <a:r>
              <a:rPr lang="en-US" altLang="ko-KR" sz="2400" b="1" dirty="0" smtClean="0">
                <a:solidFill>
                  <a:schemeClr val="bg1"/>
                </a:solidFill>
              </a:rPr>
              <a:t>2.</a:t>
            </a:r>
            <a:r>
              <a:rPr lang="ko-KR" altLang="en-US" sz="2400" b="1" dirty="0" smtClean="0">
                <a:solidFill>
                  <a:schemeClr val="bg1"/>
                </a:solidFill>
              </a:rPr>
              <a:t> </a:t>
            </a:r>
            <a:endParaRPr lang="ko-KR" altLang="en-US" sz="2400" b="1" dirty="0">
              <a:solidFill>
                <a:schemeClr val="bg1"/>
              </a:solidFill>
            </a:endParaRPr>
          </a:p>
        </p:txBody>
      </p:sp>
      <p:pic>
        <p:nvPicPr>
          <p:cNvPr id="234" name="그림 233" descr="임종관리지표 비교 2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3096569" y="28371452"/>
            <a:ext cx="4448175" cy="2657475"/>
          </a:xfrm>
          <a:prstGeom prst="rect">
            <a:avLst/>
          </a:prstGeom>
        </p:spPr>
      </p:pic>
      <p:sp>
        <p:nvSpPr>
          <p:cNvPr id="235" name="AutoShape 3"/>
          <p:cNvSpPr>
            <a:spLocks noChangeArrowheads="1"/>
          </p:cNvSpPr>
          <p:nvPr/>
        </p:nvSpPr>
        <p:spPr bwMode="blackWhite">
          <a:xfrm>
            <a:off x="8641185" y="31755828"/>
            <a:ext cx="5688632" cy="3312368"/>
          </a:xfrm>
          <a:prstGeom prst="roundRect">
            <a:avLst>
              <a:gd name="adj" fmla="val 9106"/>
            </a:avLst>
          </a:prstGeom>
          <a:gradFill rotWithShape="1">
            <a:gsLst>
              <a:gs pos="0">
                <a:srgbClr val="9E8FF9"/>
              </a:gs>
              <a:gs pos="100000">
                <a:srgbClr val="F3F1FE"/>
              </a:gs>
            </a:gsLst>
            <a:lin ang="5400000" scaled="1"/>
          </a:gradFill>
          <a:ln w="25400">
            <a:solidFill>
              <a:srgbClr val="8497E6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36" name="AutoShape 5"/>
          <p:cNvSpPr>
            <a:spLocks noChangeArrowheads="1"/>
          </p:cNvSpPr>
          <p:nvPr/>
        </p:nvSpPr>
        <p:spPr bwMode="gray">
          <a:xfrm>
            <a:off x="8949159" y="31571677"/>
            <a:ext cx="5020617" cy="616199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7B76DC"/>
              </a:gs>
              <a:gs pos="100000">
                <a:srgbClr val="333399"/>
              </a:gs>
            </a:gsLst>
            <a:lin ang="5400000" scaled="1"/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ko-KR" altLang="en-US" sz="2400" b="1" dirty="0" smtClean="0">
                <a:solidFill>
                  <a:schemeClr val="bg1"/>
                </a:solidFill>
              </a:rPr>
              <a:t>병동 간호사 지식 수준 조사</a:t>
            </a:r>
            <a:endParaRPr lang="ko-KR" altLang="en-US" sz="2400" b="1" dirty="0">
              <a:solidFill>
                <a:schemeClr val="bg1"/>
              </a:solidFill>
            </a:endParaRPr>
          </a:p>
        </p:txBody>
      </p:sp>
      <p:pic>
        <p:nvPicPr>
          <p:cNvPr id="240" name="그림 239" descr="간호사 지식수준 평가.JP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9289257" y="32259884"/>
            <a:ext cx="4467225" cy="2676525"/>
          </a:xfrm>
          <a:prstGeom prst="rect">
            <a:avLst/>
          </a:prstGeom>
        </p:spPr>
      </p:pic>
      <p:pic>
        <p:nvPicPr>
          <p:cNvPr id="241" name="그림 240" descr="임종관리지표비교 3.JP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8857209" y="28371452"/>
            <a:ext cx="5295900" cy="2657475"/>
          </a:xfrm>
          <a:prstGeom prst="rect">
            <a:avLst/>
          </a:prstGeom>
        </p:spPr>
      </p:pic>
      <p:sp>
        <p:nvSpPr>
          <p:cNvPr id="242" name="AutoShape 8"/>
          <p:cNvSpPr>
            <a:spLocks noChangeArrowheads="1"/>
          </p:cNvSpPr>
          <p:nvPr/>
        </p:nvSpPr>
        <p:spPr bwMode="blackWhite">
          <a:xfrm>
            <a:off x="2520505" y="31755828"/>
            <a:ext cx="5688632" cy="3312367"/>
          </a:xfrm>
          <a:prstGeom prst="roundRect">
            <a:avLst>
              <a:gd name="adj" fmla="val 9106"/>
            </a:avLst>
          </a:prstGeom>
          <a:gradFill rotWithShape="1">
            <a:gsLst>
              <a:gs pos="0">
                <a:srgbClr val="00CCFF"/>
              </a:gs>
              <a:gs pos="100000">
                <a:srgbClr val="B9F1FF"/>
              </a:gs>
            </a:gsLst>
            <a:lin ang="5400000" scaled="1"/>
          </a:gradFill>
          <a:ln w="25400">
            <a:solidFill>
              <a:srgbClr val="2AA1DC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43" name="AutoShape 10"/>
          <p:cNvSpPr>
            <a:spLocks noChangeArrowheads="1"/>
          </p:cNvSpPr>
          <p:nvPr/>
        </p:nvSpPr>
        <p:spPr bwMode="gray">
          <a:xfrm>
            <a:off x="2808537" y="31611812"/>
            <a:ext cx="5184576" cy="616198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2AA1DC"/>
              </a:gs>
              <a:gs pos="100000">
                <a:srgbClr val="06338E"/>
              </a:gs>
            </a:gsLst>
            <a:lin ang="5400000" scaled="1"/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ko-KR" altLang="en-US" sz="2400" b="1" dirty="0" smtClean="0">
                <a:solidFill>
                  <a:schemeClr val="bg1"/>
                </a:solidFill>
              </a:rPr>
              <a:t>임종증상지표 조사결과 </a:t>
            </a:r>
            <a:r>
              <a:rPr lang="en-US" altLang="ko-KR" sz="2400" b="1" dirty="0" smtClean="0">
                <a:solidFill>
                  <a:schemeClr val="bg1"/>
                </a:solidFill>
              </a:rPr>
              <a:t>3.</a:t>
            </a:r>
            <a:endParaRPr lang="ko-KR" altLang="en-US" sz="2400" b="1" dirty="0">
              <a:solidFill>
                <a:schemeClr val="bg1"/>
              </a:solidFill>
            </a:endParaRPr>
          </a:p>
        </p:txBody>
      </p:sp>
      <p:pic>
        <p:nvPicPr>
          <p:cNvPr id="244" name="그림 243" descr="임종관리지표 비교 1.JPG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3096569" y="32259884"/>
            <a:ext cx="4572000" cy="2667000"/>
          </a:xfrm>
          <a:prstGeom prst="rect">
            <a:avLst/>
          </a:prstGeom>
        </p:spPr>
      </p:pic>
      <p:sp>
        <p:nvSpPr>
          <p:cNvPr id="248" name="TextBox 247"/>
          <p:cNvSpPr txBox="1"/>
          <p:nvPr/>
        </p:nvSpPr>
        <p:spPr>
          <a:xfrm>
            <a:off x="360265" y="26427236"/>
            <a:ext cx="1252939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v"/>
            </a:pPr>
            <a:r>
              <a:rPr lang="ko-KR" altLang="en-US" sz="2400" b="1" dirty="0" smtClean="0"/>
              <a:t> 조사기간 및 대상자 선정 </a:t>
            </a:r>
            <a:r>
              <a:rPr lang="en-US" altLang="ko-KR" sz="2400" b="1" dirty="0" smtClean="0"/>
              <a:t>: 2012</a:t>
            </a:r>
            <a:r>
              <a:rPr lang="ko-KR" altLang="en-US" sz="2400" b="1" dirty="0" smtClean="0"/>
              <a:t>년 </a:t>
            </a:r>
            <a:r>
              <a:rPr lang="en-US" altLang="ko-KR" sz="2400" b="1" dirty="0" smtClean="0"/>
              <a:t>3</a:t>
            </a:r>
            <a:r>
              <a:rPr lang="ko-KR" altLang="en-US" sz="2400" b="1" dirty="0" smtClean="0"/>
              <a:t>월 </a:t>
            </a:r>
            <a:r>
              <a:rPr lang="en-US" altLang="ko-KR" sz="2400" b="1" dirty="0" smtClean="0"/>
              <a:t>2</a:t>
            </a:r>
            <a:r>
              <a:rPr lang="ko-KR" altLang="en-US" sz="2400" b="1" dirty="0" smtClean="0"/>
              <a:t>일 </a:t>
            </a:r>
            <a:r>
              <a:rPr lang="en-US" altLang="ko-KR" sz="2400" b="1" dirty="0" smtClean="0"/>
              <a:t>~ 2012</a:t>
            </a:r>
            <a:r>
              <a:rPr lang="ko-KR" altLang="en-US" sz="2400" b="1" dirty="0" smtClean="0"/>
              <a:t>년 </a:t>
            </a:r>
            <a:r>
              <a:rPr lang="en-US" altLang="ko-KR" sz="2400" b="1" dirty="0" smtClean="0"/>
              <a:t>5</a:t>
            </a:r>
            <a:r>
              <a:rPr lang="ko-KR" altLang="en-US" sz="2400" b="1" dirty="0" smtClean="0"/>
              <a:t>월 </a:t>
            </a:r>
            <a:r>
              <a:rPr lang="en-US" altLang="ko-KR" sz="2400" b="1" dirty="0" smtClean="0"/>
              <a:t>4</a:t>
            </a:r>
            <a:r>
              <a:rPr lang="ko-KR" altLang="en-US" sz="2400" b="1" dirty="0" smtClean="0"/>
              <a:t>일까지 입원한 </a:t>
            </a:r>
            <a:r>
              <a:rPr lang="en-US" altLang="ko-KR" sz="2400" b="1" dirty="0" smtClean="0"/>
              <a:t>54</a:t>
            </a:r>
            <a:r>
              <a:rPr lang="ko-KR" altLang="en-US" sz="2400" b="1" dirty="0" smtClean="0"/>
              <a:t>명 대상자</a:t>
            </a:r>
            <a:endParaRPr lang="en-US" altLang="ko-KR" sz="2400" b="1" dirty="0" smtClean="0"/>
          </a:p>
          <a:p>
            <a:pPr>
              <a:lnSpc>
                <a:spcPct val="150000"/>
              </a:lnSpc>
              <a:buFont typeface="Wingdings" pitchFamily="2" charset="2"/>
              <a:buChar char="v"/>
            </a:pPr>
            <a:r>
              <a:rPr lang="en-US" altLang="ko-KR" sz="2400" b="1" dirty="0" smtClean="0"/>
              <a:t> </a:t>
            </a:r>
            <a:r>
              <a:rPr lang="ko-KR" altLang="en-US" sz="2400" b="1" dirty="0" smtClean="0"/>
              <a:t>조사방법 </a:t>
            </a:r>
            <a:r>
              <a:rPr lang="en-US" altLang="ko-KR" sz="2400" b="1" dirty="0" smtClean="0"/>
              <a:t>: 16</a:t>
            </a:r>
            <a:r>
              <a:rPr lang="ko-KR" altLang="en-US" sz="2400" b="1" dirty="0" smtClean="0"/>
              <a:t>개 항목에 대한 임종증상지표를 매일 오후 </a:t>
            </a:r>
            <a:r>
              <a:rPr lang="en-US" altLang="ko-KR" sz="2400" b="1" dirty="0" smtClean="0"/>
              <a:t>2</a:t>
            </a:r>
            <a:r>
              <a:rPr lang="ko-KR" altLang="en-US" sz="2400" b="1" dirty="0" smtClean="0"/>
              <a:t>시 측정</a:t>
            </a:r>
            <a:endParaRPr lang="en-US" altLang="ko-KR" sz="2400" b="1" dirty="0" smtClean="0"/>
          </a:p>
          <a:p>
            <a:pPr>
              <a:lnSpc>
                <a:spcPct val="150000"/>
              </a:lnSpc>
              <a:buFont typeface="Wingdings" pitchFamily="2" charset="2"/>
              <a:buChar char="v"/>
            </a:pPr>
            <a:r>
              <a:rPr lang="en-US" altLang="ko-KR" sz="2400" b="1" dirty="0" smtClean="0"/>
              <a:t> </a:t>
            </a:r>
            <a:r>
              <a:rPr lang="ko-KR" altLang="en-US" sz="2400" b="1" dirty="0" smtClean="0"/>
              <a:t>조사결과</a:t>
            </a:r>
            <a:endParaRPr lang="en-US" altLang="ko-KR" sz="2400" b="1" dirty="0" smtClean="0"/>
          </a:p>
        </p:txBody>
      </p:sp>
      <p:sp>
        <p:nvSpPr>
          <p:cNvPr id="249" name="직사각형 248"/>
          <p:cNvSpPr/>
          <p:nvPr/>
        </p:nvSpPr>
        <p:spPr>
          <a:xfrm>
            <a:off x="360265" y="36004300"/>
            <a:ext cx="15121680" cy="65527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dirty="0"/>
          </a:p>
        </p:txBody>
      </p:sp>
      <p:sp>
        <p:nvSpPr>
          <p:cNvPr id="250" name="직사각형 249"/>
          <p:cNvSpPr/>
          <p:nvPr/>
        </p:nvSpPr>
        <p:spPr>
          <a:xfrm>
            <a:off x="360265" y="36004300"/>
            <a:ext cx="5616624" cy="1008112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4000" b="1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문제점 파악</a:t>
            </a:r>
            <a:endParaRPr lang="ko-KR" altLang="en-US" sz="4000" b="1" dirty="0">
              <a:solidFill>
                <a:schemeClr val="tx1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251" name="직사각형 250"/>
          <p:cNvSpPr/>
          <p:nvPr/>
        </p:nvSpPr>
        <p:spPr>
          <a:xfrm>
            <a:off x="16922105" y="3600700"/>
            <a:ext cx="15121680" cy="72728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252" name="Group 3"/>
          <p:cNvGrpSpPr>
            <a:grpSpLocks/>
          </p:cNvGrpSpPr>
          <p:nvPr/>
        </p:nvGrpSpPr>
        <p:grpSpPr bwMode="auto">
          <a:xfrm>
            <a:off x="2952553" y="36508356"/>
            <a:ext cx="9433048" cy="5832648"/>
            <a:chOff x="1017" y="1152"/>
            <a:chExt cx="3735" cy="2486"/>
          </a:xfrm>
        </p:grpSpPr>
        <p:grpSp>
          <p:nvGrpSpPr>
            <p:cNvPr id="253" name="Group 4"/>
            <p:cNvGrpSpPr>
              <a:grpSpLocks/>
            </p:cNvGrpSpPr>
            <p:nvPr/>
          </p:nvGrpSpPr>
          <p:grpSpPr bwMode="auto">
            <a:xfrm>
              <a:off x="2132" y="1152"/>
              <a:ext cx="1487" cy="1247"/>
              <a:chOff x="2057" y="862"/>
              <a:chExt cx="1549" cy="1351"/>
            </a:xfrm>
          </p:grpSpPr>
          <p:sp>
            <p:nvSpPr>
              <p:cNvPr id="270" name="AutoShape 5"/>
              <p:cNvSpPr>
                <a:spLocks noChangeArrowheads="1"/>
              </p:cNvSpPr>
              <p:nvPr/>
            </p:nvSpPr>
            <p:spPr bwMode="gray">
              <a:xfrm>
                <a:off x="2070" y="885"/>
                <a:ext cx="1536" cy="1328"/>
              </a:xfrm>
              <a:prstGeom prst="hexagon">
                <a:avLst>
                  <a:gd name="adj" fmla="val 28916"/>
                  <a:gd name="vf" fmla="val 115470"/>
                </a:avLst>
              </a:prstGeom>
              <a:solidFill>
                <a:srgbClr val="80808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271" name="AutoShape 6"/>
              <p:cNvSpPr>
                <a:spLocks noChangeArrowheads="1"/>
              </p:cNvSpPr>
              <p:nvPr/>
            </p:nvSpPr>
            <p:spPr bwMode="gray">
              <a:xfrm>
                <a:off x="2057" y="862"/>
                <a:ext cx="1536" cy="1328"/>
              </a:xfrm>
              <a:prstGeom prst="hexagon">
                <a:avLst>
                  <a:gd name="adj" fmla="val 28916"/>
                  <a:gd name="vf" fmla="val 115470"/>
                </a:avLst>
              </a:prstGeom>
              <a:gradFill rotWithShape="1">
                <a:gsLst>
                  <a:gs pos="0">
                    <a:srgbClr val="E6E6E6"/>
                  </a:gs>
                  <a:gs pos="7500">
                    <a:srgbClr val="7D8496"/>
                  </a:gs>
                  <a:gs pos="26500">
                    <a:srgbClr val="E6E6E6"/>
                  </a:gs>
                  <a:gs pos="34000">
                    <a:srgbClr val="7D8496"/>
                  </a:gs>
                  <a:gs pos="46500">
                    <a:srgbClr val="E6E6E6"/>
                  </a:gs>
                  <a:gs pos="50000">
                    <a:srgbClr val="FFFFFF"/>
                  </a:gs>
                  <a:gs pos="53500">
                    <a:srgbClr val="E6E6E6"/>
                  </a:gs>
                  <a:gs pos="66000">
                    <a:srgbClr val="7D8496"/>
                  </a:gs>
                  <a:gs pos="73500">
                    <a:srgbClr val="E6E6E6"/>
                  </a:gs>
                  <a:gs pos="92500">
                    <a:srgbClr val="7D8496"/>
                  </a:gs>
                  <a:gs pos="100000">
                    <a:srgbClr val="E6E6E6"/>
                  </a:gs>
                </a:gsLst>
                <a:lin ang="2700000" scaled="1"/>
              </a:gradFill>
              <a:ln w="9525">
                <a:solidFill>
                  <a:srgbClr val="C0C0C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272" name="AutoShape 7"/>
              <p:cNvSpPr>
                <a:spLocks noChangeArrowheads="1"/>
              </p:cNvSpPr>
              <p:nvPr/>
            </p:nvSpPr>
            <p:spPr bwMode="gray">
              <a:xfrm>
                <a:off x="2147" y="942"/>
                <a:ext cx="1350" cy="1168"/>
              </a:xfrm>
              <a:prstGeom prst="hexagon">
                <a:avLst>
                  <a:gd name="adj" fmla="val 28896"/>
                  <a:gd name="vf" fmla="val 115470"/>
                </a:avLst>
              </a:prstGeom>
              <a:gradFill rotWithShape="1">
                <a:gsLst>
                  <a:gs pos="0">
                    <a:srgbClr val="006699"/>
                  </a:gs>
                  <a:gs pos="100000">
                    <a:srgbClr val="0099FF"/>
                  </a:gs>
                </a:gsLst>
                <a:lin ang="2700000" scaled="1"/>
              </a:gradFill>
              <a:ln w="9525">
                <a:solidFill>
                  <a:srgbClr val="FEFEFE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  <p:grpSp>
          <p:nvGrpSpPr>
            <p:cNvPr id="254" name="Group 8"/>
            <p:cNvGrpSpPr>
              <a:grpSpLocks/>
            </p:cNvGrpSpPr>
            <p:nvPr/>
          </p:nvGrpSpPr>
          <p:grpSpPr bwMode="auto">
            <a:xfrm>
              <a:off x="1017" y="1773"/>
              <a:ext cx="1488" cy="1247"/>
              <a:chOff x="1110" y="2656"/>
              <a:chExt cx="1549" cy="1351"/>
            </a:xfrm>
          </p:grpSpPr>
          <p:sp>
            <p:nvSpPr>
              <p:cNvPr id="267" name="AutoShape 9"/>
              <p:cNvSpPr>
                <a:spLocks noChangeArrowheads="1"/>
              </p:cNvSpPr>
              <p:nvPr/>
            </p:nvSpPr>
            <p:spPr bwMode="gray">
              <a:xfrm>
                <a:off x="1123" y="2679"/>
                <a:ext cx="1536" cy="1328"/>
              </a:xfrm>
              <a:prstGeom prst="hexagon">
                <a:avLst>
                  <a:gd name="adj" fmla="val 28916"/>
                  <a:gd name="vf" fmla="val 115470"/>
                </a:avLst>
              </a:prstGeom>
              <a:solidFill>
                <a:srgbClr val="80808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268" name="AutoShape 10"/>
              <p:cNvSpPr>
                <a:spLocks noChangeArrowheads="1"/>
              </p:cNvSpPr>
              <p:nvPr/>
            </p:nvSpPr>
            <p:spPr bwMode="gray">
              <a:xfrm>
                <a:off x="1110" y="2656"/>
                <a:ext cx="1536" cy="1328"/>
              </a:xfrm>
              <a:prstGeom prst="hexagon">
                <a:avLst>
                  <a:gd name="adj" fmla="val 28916"/>
                  <a:gd name="vf" fmla="val 115470"/>
                </a:avLst>
              </a:prstGeom>
              <a:gradFill rotWithShape="1">
                <a:gsLst>
                  <a:gs pos="0">
                    <a:srgbClr val="E6E6E6"/>
                  </a:gs>
                  <a:gs pos="7500">
                    <a:srgbClr val="7D8496"/>
                  </a:gs>
                  <a:gs pos="26500">
                    <a:srgbClr val="E6E6E6"/>
                  </a:gs>
                  <a:gs pos="34000">
                    <a:srgbClr val="7D8496"/>
                  </a:gs>
                  <a:gs pos="46500">
                    <a:srgbClr val="E6E6E6"/>
                  </a:gs>
                  <a:gs pos="50000">
                    <a:srgbClr val="FFFFFF"/>
                  </a:gs>
                  <a:gs pos="53500">
                    <a:srgbClr val="E6E6E6"/>
                  </a:gs>
                  <a:gs pos="66000">
                    <a:srgbClr val="7D8496"/>
                  </a:gs>
                  <a:gs pos="73500">
                    <a:srgbClr val="E6E6E6"/>
                  </a:gs>
                  <a:gs pos="92500">
                    <a:srgbClr val="7D8496"/>
                  </a:gs>
                  <a:gs pos="100000">
                    <a:srgbClr val="E6E6E6"/>
                  </a:gs>
                </a:gsLst>
                <a:lin ang="2700000" scaled="1"/>
              </a:gradFill>
              <a:ln w="9525">
                <a:solidFill>
                  <a:srgbClr val="C0C0C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269" name="AutoShape 11"/>
              <p:cNvSpPr>
                <a:spLocks noChangeArrowheads="1"/>
              </p:cNvSpPr>
              <p:nvPr/>
            </p:nvSpPr>
            <p:spPr bwMode="gray">
              <a:xfrm>
                <a:off x="1200" y="2736"/>
                <a:ext cx="1350" cy="1168"/>
              </a:xfrm>
              <a:prstGeom prst="hexagon">
                <a:avLst>
                  <a:gd name="adj" fmla="val 28896"/>
                  <a:gd name="vf" fmla="val 115470"/>
                </a:avLst>
              </a:prstGeom>
              <a:gradFill rotWithShape="1">
                <a:gsLst>
                  <a:gs pos="0">
                    <a:srgbClr val="007979"/>
                  </a:gs>
                  <a:gs pos="100000">
                    <a:srgbClr val="009999"/>
                  </a:gs>
                </a:gsLst>
                <a:lin ang="2700000" scaled="1"/>
              </a:gradFill>
              <a:ln w="9525">
                <a:solidFill>
                  <a:srgbClr val="FEFEFE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  <p:sp>
          <p:nvSpPr>
            <p:cNvPr id="256" name="Text Box 13"/>
            <p:cNvSpPr txBox="1">
              <a:spLocks noChangeArrowheads="1"/>
            </p:cNvSpPr>
            <p:nvPr/>
          </p:nvSpPr>
          <p:spPr bwMode="gray">
            <a:xfrm>
              <a:off x="2243" y="1490"/>
              <a:ext cx="1256" cy="689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ko-KR" altLang="en-US" sz="2400" b="1" dirty="0" smtClean="0">
                  <a:solidFill>
                    <a:srgbClr val="FFFFFF"/>
                  </a:solidFill>
                  <a:latin typeface="+mj-ea"/>
                  <a:ea typeface="+mj-ea"/>
                </a:rPr>
                <a:t>임종예측에 유의하지 </a:t>
              </a:r>
              <a:endParaRPr lang="en-US" altLang="ko-KR" sz="2400" b="1" dirty="0" smtClean="0">
                <a:solidFill>
                  <a:srgbClr val="FFFFFF"/>
                </a:solidFill>
                <a:latin typeface="+mj-ea"/>
                <a:ea typeface="+mj-ea"/>
              </a:endParaRPr>
            </a:p>
            <a:p>
              <a:pPr algn="ctr">
                <a:lnSpc>
                  <a:spcPct val="150000"/>
                </a:lnSpc>
              </a:pPr>
              <a:r>
                <a:rPr lang="ko-KR" altLang="en-US" sz="2400" b="1" dirty="0" smtClean="0">
                  <a:solidFill>
                    <a:srgbClr val="FFFFFF"/>
                  </a:solidFill>
                  <a:latin typeface="+mj-ea"/>
                  <a:ea typeface="+mj-ea"/>
                </a:rPr>
                <a:t>않게</a:t>
              </a:r>
              <a:r>
                <a:rPr lang="en-US" altLang="ko-KR" sz="2400" b="1" dirty="0" smtClean="0">
                  <a:solidFill>
                    <a:srgbClr val="FFFFFF"/>
                  </a:solidFill>
                  <a:latin typeface="+mj-ea"/>
                  <a:ea typeface="+mj-ea"/>
                </a:rPr>
                <a:t> </a:t>
              </a:r>
              <a:r>
                <a:rPr lang="ko-KR" altLang="en-US" sz="2400" b="1" dirty="0" smtClean="0">
                  <a:solidFill>
                    <a:srgbClr val="FFFFFF"/>
                  </a:solidFill>
                  <a:latin typeface="+mj-ea"/>
                  <a:ea typeface="+mj-ea"/>
                </a:rPr>
                <a:t>조사된 지표</a:t>
              </a:r>
              <a:endParaRPr lang="en-US" altLang="ko-KR" sz="2400" b="1" dirty="0" smtClean="0">
                <a:solidFill>
                  <a:srgbClr val="FFFFFF"/>
                </a:solidFill>
                <a:latin typeface="+mj-ea"/>
                <a:ea typeface="+mj-ea"/>
              </a:endParaRPr>
            </a:p>
            <a:p>
              <a:pPr algn="ctr">
                <a:lnSpc>
                  <a:spcPct val="150000"/>
                </a:lnSpc>
              </a:pPr>
              <a:endParaRPr lang="en-US" altLang="ko-KR" sz="1800" b="1" dirty="0">
                <a:solidFill>
                  <a:srgbClr val="FFFFFF"/>
                </a:solidFill>
                <a:ea typeface="굴림" charset="-127"/>
              </a:endParaRPr>
            </a:p>
          </p:txBody>
        </p:sp>
        <p:grpSp>
          <p:nvGrpSpPr>
            <p:cNvPr id="257" name="Group 14"/>
            <p:cNvGrpSpPr>
              <a:grpSpLocks/>
            </p:cNvGrpSpPr>
            <p:nvPr/>
          </p:nvGrpSpPr>
          <p:grpSpPr bwMode="auto">
            <a:xfrm>
              <a:off x="3264" y="1776"/>
              <a:ext cx="1488" cy="1247"/>
              <a:chOff x="3174" y="2656"/>
              <a:chExt cx="1549" cy="1351"/>
            </a:xfrm>
          </p:grpSpPr>
          <p:sp>
            <p:nvSpPr>
              <p:cNvPr id="264" name="AutoShape 15"/>
              <p:cNvSpPr>
                <a:spLocks noChangeArrowheads="1"/>
              </p:cNvSpPr>
              <p:nvPr/>
            </p:nvSpPr>
            <p:spPr bwMode="gray">
              <a:xfrm>
                <a:off x="3187" y="2679"/>
                <a:ext cx="1536" cy="1328"/>
              </a:xfrm>
              <a:prstGeom prst="hexagon">
                <a:avLst>
                  <a:gd name="adj" fmla="val 28916"/>
                  <a:gd name="vf" fmla="val 115470"/>
                </a:avLst>
              </a:prstGeom>
              <a:solidFill>
                <a:srgbClr val="80808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265" name="AutoShape 16"/>
              <p:cNvSpPr>
                <a:spLocks noChangeArrowheads="1"/>
              </p:cNvSpPr>
              <p:nvPr/>
            </p:nvSpPr>
            <p:spPr bwMode="gray">
              <a:xfrm>
                <a:off x="3174" y="2656"/>
                <a:ext cx="1536" cy="1328"/>
              </a:xfrm>
              <a:prstGeom prst="hexagon">
                <a:avLst>
                  <a:gd name="adj" fmla="val 28916"/>
                  <a:gd name="vf" fmla="val 115470"/>
                </a:avLst>
              </a:prstGeom>
              <a:gradFill rotWithShape="1">
                <a:gsLst>
                  <a:gs pos="0">
                    <a:srgbClr val="E6E6E6"/>
                  </a:gs>
                  <a:gs pos="7500">
                    <a:srgbClr val="7D8496"/>
                  </a:gs>
                  <a:gs pos="26500">
                    <a:srgbClr val="E6E6E6"/>
                  </a:gs>
                  <a:gs pos="34000">
                    <a:srgbClr val="7D8496"/>
                  </a:gs>
                  <a:gs pos="46500">
                    <a:srgbClr val="E6E6E6"/>
                  </a:gs>
                  <a:gs pos="50000">
                    <a:srgbClr val="FFFFFF"/>
                  </a:gs>
                  <a:gs pos="53500">
                    <a:srgbClr val="E6E6E6"/>
                  </a:gs>
                  <a:gs pos="66000">
                    <a:srgbClr val="7D8496"/>
                  </a:gs>
                  <a:gs pos="73500">
                    <a:srgbClr val="E6E6E6"/>
                  </a:gs>
                  <a:gs pos="92500">
                    <a:srgbClr val="7D8496"/>
                  </a:gs>
                  <a:gs pos="100000">
                    <a:srgbClr val="E6E6E6"/>
                  </a:gs>
                </a:gsLst>
                <a:lin ang="2700000" scaled="1"/>
              </a:gradFill>
              <a:ln w="9525">
                <a:solidFill>
                  <a:srgbClr val="C0C0C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266" name="AutoShape 17"/>
              <p:cNvSpPr>
                <a:spLocks noChangeArrowheads="1"/>
              </p:cNvSpPr>
              <p:nvPr/>
            </p:nvSpPr>
            <p:spPr bwMode="gray">
              <a:xfrm>
                <a:off x="3264" y="2736"/>
                <a:ext cx="1350" cy="1168"/>
              </a:xfrm>
              <a:prstGeom prst="hexagon">
                <a:avLst>
                  <a:gd name="adj" fmla="val 28896"/>
                  <a:gd name="vf" fmla="val 115470"/>
                </a:avLst>
              </a:prstGeom>
              <a:gradFill rotWithShape="1">
                <a:gsLst>
                  <a:gs pos="0">
                    <a:srgbClr val="00475E"/>
                  </a:gs>
                  <a:gs pos="100000">
                    <a:srgbClr val="0099CC"/>
                  </a:gs>
                </a:gsLst>
                <a:lin ang="2700000" scaled="1"/>
              </a:gradFill>
              <a:ln w="9525">
                <a:solidFill>
                  <a:srgbClr val="FEFEFE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  <p:grpSp>
          <p:nvGrpSpPr>
            <p:cNvPr id="259" name="Group 19"/>
            <p:cNvGrpSpPr>
              <a:grpSpLocks/>
            </p:cNvGrpSpPr>
            <p:nvPr/>
          </p:nvGrpSpPr>
          <p:grpSpPr bwMode="auto">
            <a:xfrm>
              <a:off x="2142" y="2391"/>
              <a:ext cx="1488" cy="1247"/>
              <a:chOff x="3174" y="2656"/>
              <a:chExt cx="1549" cy="1351"/>
            </a:xfrm>
          </p:grpSpPr>
          <p:sp>
            <p:nvSpPr>
              <p:cNvPr id="261" name="AutoShape 20"/>
              <p:cNvSpPr>
                <a:spLocks noChangeArrowheads="1"/>
              </p:cNvSpPr>
              <p:nvPr/>
            </p:nvSpPr>
            <p:spPr bwMode="gray">
              <a:xfrm>
                <a:off x="3187" y="2679"/>
                <a:ext cx="1536" cy="1328"/>
              </a:xfrm>
              <a:prstGeom prst="hexagon">
                <a:avLst>
                  <a:gd name="adj" fmla="val 28916"/>
                  <a:gd name="vf" fmla="val 115470"/>
                </a:avLst>
              </a:prstGeom>
              <a:solidFill>
                <a:srgbClr val="80808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262" name="AutoShape 21"/>
              <p:cNvSpPr>
                <a:spLocks noChangeArrowheads="1"/>
              </p:cNvSpPr>
              <p:nvPr/>
            </p:nvSpPr>
            <p:spPr bwMode="gray">
              <a:xfrm>
                <a:off x="3174" y="2656"/>
                <a:ext cx="1536" cy="1328"/>
              </a:xfrm>
              <a:prstGeom prst="hexagon">
                <a:avLst>
                  <a:gd name="adj" fmla="val 28916"/>
                  <a:gd name="vf" fmla="val 115470"/>
                </a:avLst>
              </a:prstGeom>
              <a:gradFill rotWithShape="1">
                <a:gsLst>
                  <a:gs pos="0">
                    <a:srgbClr val="E6E6E6"/>
                  </a:gs>
                  <a:gs pos="7500">
                    <a:srgbClr val="7D8496"/>
                  </a:gs>
                  <a:gs pos="26500">
                    <a:srgbClr val="E6E6E6"/>
                  </a:gs>
                  <a:gs pos="34000">
                    <a:srgbClr val="7D8496"/>
                  </a:gs>
                  <a:gs pos="46500">
                    <a:srgbClr val="E6E6E6"/>
                  </a:gs>
                  <a:gs pos="50000">
                    <a:srgbClr val="FFFFFF"/>
                  </a:gs>
                  <a:gs pos="53500">
                    <a:srgbClr val="E6E6E6"/>
                  </a:gs>
                  <a:gs pos="66000">
                    <a:srgbClr val="7D8496"/>
                  </a:gs>
                  <a:gs pos="73500">
                    <a:srgbClr val="E6E6E6"/>
                  </a:gs>
                  <a:gs pos="92500">
                    <a:srgbClr val="7D8496"/>
                  </a:gs>
                  <a:gs pos="100000">
                    <a:srgbClr val="E6E6E6"/>
                  </a:gs>
                </a:gsLst>
                <a:lin ang="2700000" scaled="1"/>
              </a:gradFill>
              <a:ln w="9525">
                <a:solidFill>
                  <a:srgbClr val="C0C0C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263" name="AutoShape 22"/>
              <p:cNvSpPr>
                <a:spLocks noChangeArrowheads="1"/>
              </p:cNvSpPr>
              <p:nvPr/>
            </p:nvSpPr>
            <p:spPr bwMode="gray">
              <a:xfrm>
                <a:off x="3264" y="2736"/>
                <a:ext cx="1350" cy="1168"/>
              </a:xfrm>
              <a:prstGeom prst="hexagon">
                <a:avLst>
                  <a:gd name="adj" fmla="val 28896"/>
                  <a:gd name="vf" fmla="val 115470"/>
                </a:avLst>
              </a:prstGeom>
              <a:gradFill rotWithShape="1">
                <a:gsLst>
                  <a:gs pos="0">
                    <a:srgbClr val="0066CC"/>
                  </a:gs>
                  <a:gs pos="100000">
                    <a:srgbClr val="002F5E"/>
                  </a:gs>
                </a:gsLst>
                <a:lin ang="5400000" scaled="1"/>
              </a:gradFill>
              <a:ln w="9525">
                <a:solidFill>
                  <a:srgbClr val="FEFEFE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  <p:sp>
          <p:nvSpPr>
            <p:cNvPr id="260" name="Text Box 23"/>
            <p:cNvSpPr txBox="1">
              <a:spLocks noChangeArrowheads="1"/>
            </p:cNvSpPr>
            <p:nvPr/>
          </p:nvSpPr>
          <p:spPr bwMode="gray">
            <a:xfrm>
              <a:off x="2329" y="2594"/>
              <a:ext cx="1134" cy="826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2400" b="1" dirty="0" smtClean="0">
                  <a:solidFill>
                    <a:srgbClr val="FFFFFF"/>
                  </a:solidFill>
                  <a:latin typeface="+mj-ea"/>
                  <a:ea typeface="+mj-ea"/>
                </a:rPr>
                <a:t>갑작스런 </a:t>
              </a:r>
              <a:endParaRPr lang="en-US" altLang="ko-KR" sz="2400" b="1" dirty="0" smtClean="0">
                <a:solidFill>
                  <a:srgbClr val="FFFFFF"/>
                </a:solidFill>
                <a:latin typeface="+mj-ea"/>
                <a:ea typeface="+mj-ea"/>
              </a:endParaRPr>
            </a:p>
            <a:p>
              <a:pPr algn="ctr"/>
              <a:r>
                <a:rPr lang="ko-KR" altLang="en-US" sz="2400" b="1" dirty="0" smtClean="0">
                  <a:solidFill>
                    <a:srgbClr val="FFFFFF"/>
                  </a:solidFill>
                  <a:latin typeface="+mj-ea"/>
                  <a:ea typeface="+mj-ea"/>
                </a:rPr>
                <a:t>증상악화가 </a:t>
              </a:r>
              <a:endParaRPr lang="en-US" altLang="ko-KR" sz="2400" b="1" dirty="0" smtClean="0">
                <a:solidFill>
                  <a:srgbClr val="FFFFFF"/>
                </a:solidFill>
                <a:latin typeface="+mj-ea"/>
                <a:ea typeface="+mj-ea"/>
              </a:endParaRPr>
            </a:p>
            <a:p>
              <a:pPr algn="ctr"/>
              <a:r>
                <a:rPr lang="ko-KR" altLang="en-US" sz="2400" b="1" dirty="0" smtClean="0">
                  <a:solidFill>
                    <a:srgbClr val="FFFFFF"/>
                  </a:solidFill>
                  <a:latin typeface="+mj-ea"/>
                  <a:ea typeface="+mj-ea"/>
                </a:rPr>
                <a:t>빈번하여 </a:t>
              </a:r>
              <a:endParaRPr lang="en-US" altLang="ko-KR" sz="2400" b="1" dirty="0" smtClean="0">
                <a:solidFill>
                  <a:srgbClr val="FFFFFF"/>
                </a:solidFill>
                <a:latin typeface="+mj-ea"/>
                <a:ea typeface="+mj-ea"/>
              </a:endParaRPr>
            </a:p>
            <a:p>
              <a:pPr algn="ctr"/>
              <a:r>
                <a:rPr lang="ko-KR" altLang="en-US" sz="2400" b="1" dirty="0" smtClean="0">
                  <a:solidFill>
                    <a:srgbClr val="FFFFFF"/>
                  </a:solidFill>
                  <a:latin typeface="+mj-ea"/>
                  <a:ea typeface="+mj-ea"/>
                </a:rPr>
                <a:t>측정시간의 변경이 </a:t>
              </a:r>
              <a:endParaRPr lang="en-US" altLang="ko-KR" sz="2400" b="1" dirty="0" smtClean="0">
                <a:solidFill>
                  <a:srgbClr val="FFFFFF"/>
                </a:solidFill>
                <a:latin typeface="+mj-ea"/>
                <a:ea typeface="+mj-ea"/>
              </a:endParaRPr>
            </a:p>
            <a:p>
              <a:pPr algn="ctr"/>
              <a:r>
                <a:rPr lang="ko-KR" altLang="en-US" sz="2400" b="1" dirty="0" smtClean="0">
                  <a:solidFill>
                    <a:srgbClr val="FFFFFF"/>
                  </a:solidFill>
                  <a:latin typeface="+mj-ea"/>
                  <a:ea typeface="+mj-ea"/>
                </a:rPr>
                <a:t>요구됨</a:t>
              </a:r>
              <a:endParaRPr lang="en-US" altLang="ko-KR" sz="2400" b="1" dirty="0" smtClean="0">
                <a:solidFill>
                  <a:srgbClr val="FFFFFF"/>
                </a:solidFill>
                <a:latin typeface="+mj-ea"/>
                <a:ea typeface="+mj-ea"/>
              </a:endParaRPr>
            </a:p>
          </p:txBody>
        </p:sp>
        <p:sp>
          <p:nvSpPr>
            <p:cNvPr id="255" name="Text Box 12"/>
            <p:cNvSpPr txBox="1">
              <a:spLocks noChangeArrowheads="1"/>
            </p:cNvSpPr>
            <p:nvPr/>
          </p:nvSpPr>
          <p:spPr bwMode="gray">
            <a:xfrm>
              <a:off x="3440" y="2165"/>
              <a:ext cx="1112" cy="354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ko-KR" altLang="en-US" sz="2400" b="1" dirty="0" smtClean="0">
                  <a:solidFill>
                    <a:schemeClr val="bg1"/>
                  </a:solidFill>
                  <a:latin typeface="+mj-ea"/>
                  <a:ea typeface="+mj-ea"/>
                </a:rPr>
                <a:t>임종 증상지표 </a:t>
              </a:r>
              <a:endParaRPr lang="en-US" altLang="ko-KR" sz="2400" b="1" dirty="0" smtClean="0">
                <a:solidFill>
                  <a:schemeClr val="bg1"/>
                </a:solidFill>
                <a:latin typeface="+mj-ea"/>
                <a:ea typeface="+mj-ea"/>
              </a:endParaRPr>
            </a:p>
            <a:p>
              <a:pPr algn="ctr"/>
              <a:r>
                <a:rPr lang="ko-KR" altLang="en-US" sz="2400" b="1" dirty="0" smtClean="0">
                  <a:solidFill>
                    <a:schemeClr val="bg1"/>
                  </a:solidFill>
                  <a:latin typeface="+mj-ea"/>
                  <a:ea typeface="+mj-ea"/>
                </a:rPr>
                <a:t>수정 ∙ 보완</a:t>
              </a:r>
              <a:r>
                <a:rPr lang="en-US" altLang="ko-KR" sz="2400" b="1" dirty="0" smtClean="0">
                  <a:solidFill>
                    <a:schemeClr val="bg1"/>
                  </a:solidFill>
                  <a:latin typeface="+mj-ea"/>
                  <a:ea typeface="+mj-ea"/>
                </a:rPr>
                <a:t> </a:t>
              </a:r>
              <a:r>
                <a:rPr lang="ko-KR" altLang="en-US" sz="2400" b="1" dirty="0" smtClean="0">
                  <a:solidFill>
                    <a:schemeClr val="bg1"/>
                  </a:solidFill>
                  <a:latin typeface="+mj-ea"/>
                  <a:ea typeface="+mj-ea"/>
                </a:rPr>
                <a:t>요구됨</a:t>
              </a:r>
              <a:endParaRPr lang="en-US" altLang="ko-KR" sz="2400" b="1" dirty="0" smtClean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sp>
        <p:nvSpPr>
          <p:cNvPr id="273" name="직사각형 272"/>
          <p:cNvSpPr/>
          <p:nvPr/>
        </p:nvSpPr>
        <p:spPr>
          <a:xfrm>
            <a:off x="16922105" y="3600700"/>
            <a:ext cx="5616624" cy="1008112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4000" b="1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개선활동</a:t>
            </a:r>
            <a:endParaRPr lang="ko-KR" altLang="en-US" sz="4000" b="1" dirty="0">
              <a:solidFill>
                <a:schemeClr val="tx1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274" name="Text Box 23"/>
          <p:cNvSpPr txBox="1">
            <a:spLocks noChangeArrowheads="1"/>
          </p:cNvSpPr>
          <p:nvPr/>
        </p:nvSpPr>
        <p:spPr bwMode="gray">
          <a:xfrm>
            <a:off x="3240585" y="38668596"/>
            <a:ext cx="3172663" cy="120032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ko-KR" altLang="en-US" sz="2400" b="1" dirty="0" smtClean="0">
                <a:solidFill>
                  <a:srgbClr val="FFFFFF"/>
                </a:solidFill>
                <a:latin typeface="+mj-ea"/>
                <a:ea typeface="+mj-ea"/>
              </a:rPr>
              <a:t>간호사들의 </a:t>
            </a:r>
            <a:endParaRPr lang="en-US" altLang="ko-KR" sz="2400" b="1" dirty="0" smtClean="0">
              <a:solidFill>
                <a:srgbClr val="FFFFFF"/>
              </a:solidFill>
              <a:latin typeface="+mj-ea"/>
              <a:ea typeface="+mj-ea"/>
            </a:endParaRPr>
          </a:p>
          <a:p>
            <a:pPr algn="ctr"/>
            <a:r>
              <a:rPr lang="ko-KR" altLang="en-US" sz="2400" b="1" dirty="0" smtClean="0">
                <a:solidFill>
                  <a:srgbClr val="FFFFFF"/>
                </a:solidFill>
                <a:latin typeface="+mj-ea"/>
                <a:ea typeface="+mj-ea"/>
              </a:rPr>
              <a:t>임종증상지표에 대한 </a:t>
            </a:r>
            <a:endParaRPr lang="en-US" altLang="ko-KR" sz="2400" b="1" dirty="0" smtClean="0">
              <a:solidFill>
                <a:srgbClr val="FFFFFF"/>
              </a:solidFill>
              <a:latin typeface="+mj-ea"/>
              <a:ea typeface="+mj-ea"/>
            </a:endParaRPr>
          </a:p>
          <a:p>
            <a:pPr algn="ctr"/>
            <a:r>
              <a:rPr lang="ko-KR" altLang="en-US" sz="2400" b="1" dirty="0" smtClean="0">
                <a:solidFill>
                  <a:srgbClr val="FFFFFF"/>
                </a:solidFill>
                <a:latin typeface="+mj-ea"/>
                <a:ea typeface="+mj-ea"/>
              </a:rPr>
              <a:t>이해도가 낮게 조사됨</a:t>
            </a:r>
            <a:endParaRPr lang="en-US" altLang="ko-KR" sz="2400" b="1" dirty="0">
              <a:solidFill>
                <a:srgbClr val="FFFFFF"/>
              </a:solidFill>
              <a:latin typeface="+mj-ea"/>
              <a:ea typeface="+mj-ea"/>
            </a:endParaRPr>
          </a:p>
        </p:txBody>
      </p:sp>
      <p:sp>
        <p:nvSpPr>
          <p:cNvPr id="277" name="직사각형 276"/>
          <p:cNvSpPr/>
          <p:nvPr/>
        </p:nvSpPr>
        <p:spPr>
          <a:xfrm>
            <a:off x="16850097" y="11521580"/>
            <a:ext cx="15121680" cy="2894721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altLang="ko-KR" sz="2400" dirty="0" smtClean="0">
              <a:solidFill>
                <a:schemeClr val="tx1"/>
              </a:solidFill>
            </a:endParaRPr>
          </a:p>
          <a:p>
            <a:r>
              <a:rPr lang="en-US" altLang="ko-KR" sz="2400" dirty="0" smtClean="0">
                <a:solidFill>
                  <a:schemeClr val="tx1"/>
                </a:solidFill>
              </a:rPr>
              <a:t> </a:t>
            </a:r>
            <a:endParaRPr lang="ko-KR" altLang="en-US" sz="2400" dirty="0"/>
          </a:p>
        </p:txBody>
      </p:sp>
      <p:sp>
        <p:nvSpPr>
          <p:cNvPr id="278" name="직사각형 277"/>
          <p:cNvSpPr/>
          <p:nvPr/>
        </p:nvSpPr>
        <p:spPr>
          <a:xfrm>
            <a:off x="16850097" y="11017524"/>
            <a:ext cx="8136904" cy="1008112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4000" b="1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사업 추진 성과 및 결론</a:t>
            </a:r>
            <a:endParaRPr lang="ko-KR" altLang="en-US" sz="4000" b="1" dirty="0">
              <a:solidFill>
                <a:schemeClr val="tx1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39" name="AutoShape 3"/>
          <p:cNvSpPr>
            <a:spLocks noChangeArrowheads="1"/>
          </p:cNvSpPr>
          <p:nvPr/>
        </p:nvSpPr>
        <p:spPr bwMode="blackWhite">
          <a:xfrm>
            <a:off x="24914993" y="13465796"/>
            <a:ext cx="5688632" cy="3312368"/>
          </a:xfrm>
          <a:prstGeom prst="roundRect">
            <a:avLst>
              <a:gd name="adj" fmla="val 9106"/>
            </a:avLst>
          </a:prstGeom>
          <a:gradFill rotWithShape="1">
            <a:gsLst>
              <a:gs pos="0">
                <a:srgbClr val="9E8FF9"/>
              </a:gs>
              <a:gs pos="100000">
                <a:srgbClr val="F3F1FE"/>
              </a:gs>
            </a:gsLst>
            <a:lin ang="5400000" scaled="1"/>
          </a:gradFill>
          <a:ln w="25400">
            <a:solidFill>
              <a:srgbClr val="8497E6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40" name="AutoShape 5"/>
          <p:cNvSpPr>
            <a:spLocks noChangeArrowheads="1"/>
          </p:cNvSpPr>
          <p:nvPr/>
        </p:nvSpPr>
        <p:spPr bwMode="gray">
          <a:xfrm>
            <a:off x="25131017" y="13321780"/>
            <a:ext cx="5236642" cy="472183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7B76DC"/>
              </a:gs>
              <a:gs pos="100000">
                <a:srgbClr val="333399"/>
              </a:gs>
            </a:gsLst>
            <a:lin ang="5400000" scaled="1"/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ko-KR" altLang="en-US" sz="2200" b="1" dirty="0" smtClean="0">
                <a:solidFill>
                  <a:schemeClr val="bg1"/>
                </a:solidFill>
              </a:rPr>
              <a:t>임종실 </a:t>
            </a:r>
            <a:r>
              <a:rPr lang="ko-KR" altLang="en-US" sz="2200" b="1" dirty="0" err="1" smtClean="0">
                <a:solidFill>
                  <a:schemeClr val="bg1"/>
                </a:solidFill>
              </a:rPr>
              <a:t>입실일까지</a:t>
            </a:r>
            <a:r>
              <a:rPr lang="ko-KR" altLang="en-US" sz="2200" b="1" dirty="0" smtClean="0">
                <a:solidFill>
                  <a:schemeClr val="bg1"/>
                </a:solidFill>
              </a:rPr>
              <a:t> 임종증상지표비교 </a:t>
            </a:r>
            <a:r>
              <a:rPr lang="en-US" altLang="ko-KR" sz="2200" b="1" dirty="0" smtClean="0">
                <a:solidFill>
                  <a:schemeClr val="bg1"/>
                </a:solidFill>
              </a:rPr>
              <a:t>2</a:t>
            </a:r>
            <a:endParaRPr lang="ko-KR" altLang="en-US" sz="2200" b="1" dirty="0">
              <a:solidFill>
                <a:schemeClr val="bg1"/>
              </a:solidFill>
            </a:endParaRPr>
          </a:p>
        </p:txBody>
      </p:sp>
      <p:sp>
        <p:nvSpPr>
          <p:cNvPr id="141" name="AutoShape 8"/>
          <p:cNvSpPr>
            <a:spLocks noChangeArrowheads="1"/>
          </p:cNvSpPr>
          <p:nvPr/>
        </p:nvSpPr>
        <p:spPr bwMode="blackWhite">
          <a:xfrm>
            <a:off x="18650297" y="13465796"/>
            <a:ext cx="5688632" cy="3312367"/>
          </a:xfrm>
          <a:prstGeom prst="roundRect">
            <a:avLst>
              <a:gd name="adj" fmla="val 9106"/>
            </a:avLst>
          </a:prstGeom>
          <a:gradFill rotWithShape="1">
            <a:gsLst>
              <a:gs pos="0">
                <a:srgbClr val="00CCFF"/>
              </a:gs>
              <a:gs pos="100000">
                <a:srgbClr val="B9F1FF"/>
              </a:gs>
            </a:gsLst>
            <a:lin ang="5400000" scaled="1"/>
          </a:gradFill>
          <a:ln w="25400">
            <a:solidFill>
              <a:srgbClr val="2AA1DC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42" name="AutoShape 10"/>
          <p:cNvSpPr>
            <a:spLocks noChangeArrowheads="1"/>
          </p:cNvSpPr>
          <p:nvPr/>
        </p:nvSpPr>
        <p:spPr bwMode="gray">
          <a:xfrm>
            <a:off x="18866321" y="13321780"/>
            <a:ext cx="5328592" cy="576064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2AA1DC"/>
              </a:gs>
              <a:gs pos="100000">
                <a:srgbClr val="06338E"/>
              </a:gs>
            </a:gsLst>
            <a:lin ang="5400000" scaled="1"/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ko-KR" altLang="en-US" sz="2200" b="1" dirty="0" smtClean="0">
                <a:solidFill>
                  <a:schemeClr val="bg1"/>
                </a:solidFill>
              </a:rPr>
              <a:t>임종실 </a:t>
            </a:r>
            <a:r>
              <a:rPr lang="ko-KR" altLang="en-US" sz="2200" b="1" dirty="0" err="1" smtClean="0">
                <a:solidFill>
                  <a:schemeClr val="bg1"/>
                </a:solidFill>
              </a:rPr>
              <a:t>입실일까지</a:t>
            </a:r>
            <a:r>
              <a:rPr lang="ko-KR" altLang="en-US" sz="2200" b="1" dirty="0" smtClean="0">
                <a:solidFill>
                  <a:schemeClr val="bg1"/>
                </a:solidFill>
              </a:rPr>
              <a:t> 임종증상지표 비교 </a:t>
            </a:r>
            <a:r>
              <a:rPr lang="en-US" altLang="ko-KR" sz="2200" b="1" dirty="0" smtClean="0">
                <a:solidFill>
                  <a:schemeClr val="bg1"/>
                </a:solidFill>
              </a:rPr>
              <a:t>1</a:t>
            </a:r>
            <a:endParaRPr lang="ko-KR" altLang="en-US" sz="2200" b="1" dirty="0">
              <a:solidFill>
                <a:schemeClr val="bg1"/>
              </a:solidFill>
            </a:endParaRPr>
          </a:p>
        </p:txBody>
      </p:sp>
      <p:pic>
        <p:nvPicPr>
          <p:cNvPr id="143" name="그림 142" descr="임종실 입실일까지 임종지표비교 2.JP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19442385" y="14041860"/>
            <a:ext cx="4438650" cy="2676525"/>
          </a:xfrm>
          <a:prstGeom prst="rect">
            <a:avLst/>
          </a:prstGeom>
        </p:spPr>
      </p:pic>
      <p:pic>
        <p:nvPicPr>
          <p:cNvPr id="144" name="그림 143" descr="임종실 입실까지 임종지표비교 1.JPG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25419049" y="14041860"/>
            <a:ext cx="4457700" cy="2657475"/>
          </a:xfrm>
          <a:prstGeom prst="rect">
            <a:avLst/>
          </a:prstGeom>
        </p:spPr>
      </p:pic>
      <p:sp>
        <p:nvSpPr>
          <p:cNvPr id="146" name="TextBox 145"/>
          <p:cNvSpPr txBox="1"/>
          <p:nvPr/>
        </p:nvSpPr>
        <p:spPr>
          <a:xfrm>
            <a:off x="16778089" y="12169652"/>
            <a:ext cx="1346549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v"/>
            </a:pPr>
            <a:r>
              <a:rPr lang="en-US" altLang="ko-KR" sz="2000" b="1" dirty="0" smtClean="0"/>
              <a:t>  </a:t>
            </a:r>
            <a:r>
              <a:rPr lang="ko-KR" altLang="en-US" sz="2400" b="1" dirty="0" smtClean="0"/>
              <a:t>조사기간 및 대상자 선정 </a:t>
            </a:r>
            <a:r>
              <a:rPr lang="en-US" altLang="ko-KR" sz="2400" b="1" dirty="0" smtClean="0"/>
              <a:t>: 2012</a:t>
            </a:r>
            <a:r>
              <a:rPr lang="ko-KR" altLang="en-US" sz="2400" b="1" dirty="0" smtClean="0"/>
              <a:t>년 </a:t>
            </a:r>
            <a:r>
              <a:rPr lang="en-US" altLang="ko-KR" sz="2400" b="1" dirty="0" smtClean="0"/>
              <a:t>7</a:t>
            </a:r>
            <a:r>
              <a:rPr lang="ko-KR" altLang="en-US" sz="2400" b="1" dirty="0" smtClean="0"/>
              <a:t>월 </a:t>
            </a:r>
            <a:r>
              <a:rPr lang="en-US" altLang="ko-KR" sz="2400" b="1" dirty="0" smtClean="0"/>
              <a:t>17 ~ 2012. 9</a:t>
            </a:r>
            <a:r>
              <a:rPr lang="ko-KR" altLang="en-US" sz="2400" b="1" dirty="0" smtClean="0"/>
              <a:t>월 </a:t>
            </a:r>
            <a:r>
              <a:rPr lang="en-US" altLang="ko-KR" sz="2400" b="1" dirty="0" smtClean="0"/>
              <a:t>16</a:t>
            </a:r>
            <a:r>
              <a:rPr lang="ko-KR" altLang="en-US" sz="2400" b="1" dirty="0" smtClean="0"/>
              <a:t>일까지 임종한 환자 </a:t>
            </a:r>
            <a:r>
              <a:rPr lang="en-US" altLang="ko-KR" sz="2400" b="1" dirty="0" smtClean="0"/>
              <a:t>33</a:t>
            </a:r>
            <a:r>
              <a:rPr lang="ko-KR" altLang="en-US" sz="2400" b="1" dirty="0" smtClean="0"/>
              <a:t>명</a:t>
            </a:r>
            <a:endParaRPr lang="en-US" altLang="ko-KR" sz="2400" b="1" dirty="0" smtClean="0"/>
          </a:p>
          <a:p>
            <a:pPr>
              <a:buFont typeface="Wingdings" pitchFamily="2" charset="2"/>
              <a:buChar char="v"/>
            </a:pPr>
            <a:r>
              <a:rPr lang="en-US" altLang="ko-KR" sz="2400" b="1" dirty="0" smtClean="0"/>
              <a:t> </a:t>
            </a:r>
            <a:r>
              <a:rPr lang="ko-KR" altLang="en-US" sz="2400" b="1" dirty="0" smtClean="0"/>
              <a:t>임종증상지표비교 </a:t>
            </a:r>
            <a:r>
              <a:rPr lang="en-US" altLang="ko-KR" sz="2400" b="1" dirty="0" smtClean="0"/>
              <a:t>:  </a:t>
            </a:r>
            <a:r>
              <a:rPr lang="ko-KR" altLang="en-US" sz="2400" b="1" dirty="0" smtClean="0"/>
              <a:t>임종실 입실 </a:t>
            </a:r>
            <a:r>
              <a:rPr lang="en-US" altLang="ko-KR" sz="2400" b="1" dirty="0" smtClean="0"/>
              <a:t>2</a:t>
            </a:r>
            <a:r>
              <a:rPr lang="ko-KR" altLang="en-US" sz="2400" b="1" dirty="0" smtClean="0"/>
              <a:t>일전</a:t>
            </a:r>
            <a:r>
              <a:rPr lang="en-US" altLang="ko-KR" sz="2400" b="1" dirty="0" smtClean="0"/>
              <a:t>, 1</a:t>
            </a:r>
            <a:r>
              <a:rPr lang="ko-KR" altLang="en-US" sz="2400" b="1" dirty="0" smtClean="0"/>
              <a:t>일전</a:t>
            </a:r>
            <a:r>
              <a:rPr lang="en-US" altLang="ko-KR" sz="2400" b="1" dirty="0" smtClean="0"/>
              <a:t>, </a:t>
            </a:r>
            <a:r>
              <a:rPr lang="ko-KR" altLang="en-US" sz="2400" b="1" dirty="0" smtClean="0"/>
              <a:t>입실일로 나누어 비교</a:t>
            </a:r>
            <a:r>
              <a:rPr lang="en-US" altLang="ko-KR" sz="2400" b="1" dirty="0" smtClean="0"/>
              <a:t> </a:t>
            </a:r>
            <a:endParaRPr lang="ko-KR" altLang="en-US" sz="2400" b="1" dirty="0"/>
          </a:p>
        </p:txBody>
      </p:sp>
      <p:sp>
        <p:nvSpPr>
          <p:cNvPr id="147" name="직사각형 146"/>
          <p:cNvSpPr/>
          <p:nvPr/>
        </p:nvSpPr>
        <p:spPr>
          <a:xfrm>
            <a:off x="18938329" y="16778164"/>
            <a:ext cx="5040560" cy="72008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ko-KR" altLang="en-US" sz="2000" b="1" dirty="0" smtClean="0">
                <a:solidFill>
                  <a:schemeClr val="tx1"/>
                </a:solidFill>
                <a:latin typeface="+mj-lt"/>
              </a:rPr>
              <a:t>임종실 </a:t>
            </a:r>
            <a:r>
              <a:rPr lang="ko-KR" altLang="en-US" sz="2000" b="1" dirty="0" err="1" smtClean="0">
                <a:solidFill>
                  <a:schemeClr val="tx1"/>
                </a:solidFill>
                <a:latin typeface="+mj-lt"/>
              </a:rPr>
              <a:t>입실일에</a:t>
            </a:r>
            <a:r>
              <a:rPr lang="ko-KR" altLang="en-US" sz="2000" b="1" dirty="0" smtClean="0">
                <a:solidFill>
                  <a:schemeClr val="tx1"/>
                </a:solidFill>
                <a:latin typeface="+mj-lt"/>
              </a:rPr>
              <a:t> 가까워질수록 임종지표가 유의하게 증가하고 있음</a:t>
            </a:r>
            <a:endParaRPr lang="ko-KR" altLang="en-US" sz="20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48" name="직사각형 147"/>
          <p:cNvSpPr/>
          <p:nvPr/>
        </p:nvSpPr>
        <p:spPr>
          <a:xfrm>
            <a:off x="25203025" y="16850172"/>
            <a:ext cx="5040560" cy="72008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ko-KR" altLang="en-US" sz="2000" b="1" dirty="0" smtClean="0">
                <a:solidFill>
                  <a:schemeClr val="tx1"/>
                </a:solidFill>
              </a:rPr>
              <a:t>임종실 </a:t>
            </a:r>
            <a:r>
              <a:rPr lang="ko-KR" altLang="en-US" sz="2000" b="1" dirty="0" err="1" smtClean="0">
                <a:solidFill>
                  <a:schemeClr val="tx1"/>
                </a:solidFill>
              </a:rPr>
              <a:t>입실일에</a:t>
            </a:r>
            <a:r>
              <a:rPr lang="ko-KR" altLang="en-US" sz="2000" b="1" dirty="0" smtClean="0">
                <a:solidFill>
                  <a:schemeClr val="tx1"/>
                </a:solidFill>
              </a:rPr>
              <a:t> 가까워질수록 임종지표가 유의하게 감소하고 있음</a:t>
            </a:r>
            <a:endParaRPr lang="ko-KR" altLang="en-US" sz="2000" b="1" dirty="0">
              <a:solidFill>
                <a:schemeClr val="tx1"/>
              </a:solidFill>
            </a:endParaRPr>
          </a:p>
        </p:txBody>
      </p:sp>
      <p:sp>
        <p:nvSpPr>
          <p:cNvPr id="149" name="TextBox 148"/>
          <p:cNvSpPr txBox="1"/>
          <p:nvPr/>
        </p:nvSpPr>
        <p:spPr>
          <a:xfrm>
            <a:off x="16706081" y="17714268"/>
            <a:ext cx="14977665" cy="27909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v"/>
            </a:pPr>
            <a:r>
              <a:rPr lang="ko-KR" altLang="en-US" sz="2400" b="1" dirty="0" smtClean="0"/>
              <a:t> 임종실 재실시간 증가 </a:t>
            </a:r>
            <a:r>
              <a:rPr lang="en-US" altLang="ko-KR" sz="2400" b="1" dirty="0" smtClean="0"/>
              <a:t>: </a:t>
            </a:r>
            <a:r>
              <a:rPr lang="ko-KR" altLang="en-US" sz="2400" b="1" dirty="0" smtClean="0"/>
              <a:t>가족들과의 마지막 인사를 나눌 수 있는 환경 제공</a:t>
            </a:r>
            <a:endParaRPr lang="en-US" altLang="ko-KR" sz="2400" b="1" dirty="0" smtClean="0"/>
          </a:p>
          <a:p>
            <a:pPr>
              <a:lnSpc>
                <a:spcPct val="150000"/>
              </a:lnSpc>
              <a:buFont typeface="Wingdings" pitchFamily="2" charset="2"/>
              <a:buChar char="v"/>
            </a:pPr>
            <a:r>
              <a:rPr lang="en-US" altLang="ko-KR" sz="2400" b="1" dirty="0" smtClean="0"/>
              <a:t> </a:t>
            </a:r>
            <a:r>
              <a:rPr lang="ko-KR" altLang="en-US" sz="2400" b="1" dirty="0" err="1" smtClean="0"/>
              <a:t>임종돌봄</a:t>
            </a:r>
            <a:r>
              <a:rPr lang="ko-KR" altLang="en-US" sz="2400" b="1" dirty="0" smtClean="0"/>
              <a:t> 프로토콜 적용 시기 </a:t>
            </a:r>
            <a:r>
              <a:rPr lang="en-US" altLang="ko-KR" sz="2400" b="1" dirty="0" smtClean="0"/>
              <a:t>: </a:t>
            </a:r>
            <a:r>
              <a:rPr lang="ko-KR" altLang="en-US" sz="2400" b="1" dirty="0" smtClean="0"/>
              <a:t>프로토콜 적용 시 </a:t>
            </a:r>
            <a:r>
              <a:rPr lang="en-US" altLang="ko-KR" sz="2400" b="1" dirty="0" smtClean="0"/>
              <a:t>KPS</a:t>
            </a:r>
            <a:r>
              <a:rPr lang="ko-KR" altLang="en-US" sz="2400" b="1" dirty="0" smtClean="0"/>
              <a:t>가 평균 </a:t>
            </a:r>
            <a:r>
              <a:rPr lang="en-US" altLang="ko-KR" sz="2400" b="1" dirty="0" smtClean="0"/>
              <a:t>43.3%,, </a:t>
            </a:r>
            <a:r>
              <a:rPr lang="ko-KR" altLang="en-US" sz="2400" b="1" dirty="0" smtClean="0"/>
              <a:t>프로토콜 적용시기부터 임종일까지         </a:t>
            </a:r>
            <a:endParaRPr lang="en-US" altLang="ko-KR" sz="2400" b="1" dirty="0" smtClean="0"/>
          </a:p>
          <a:p>
            <a:pPr>
              <a:lnSpc>
                <a:spcPct val="150000"/>
              </a:lnSpc>
            </a:pPr>
            <a:r>
              <a:rPr lang="en-US" altLang="ko-KR" sz="2400" b="1" dirty="0" smtClean="0"/>
              <a:t>                                           </a:t>
            </a:r>
            <a:r>
              <a:rPr lang="ko-KR" altLang="en-US" sz="2400" b="1" dirty="0" smtClean="0"/>
              <a:t>평균 </a:t>
            </a:r>
            <a:r>
              <a:rPr lang="en-US" altLang="ko-KR" sz="2400" b="1" dirty="0" smtClean="0"/>
              <a:t>7.1</a:t>
            </a:r>
            <a:r>
              <a:rPr lang="ko-KR" altLang="en-US" sz="2400" b="1" dirty="0" smtClean="0"/>
              <a:t>일 소요</a:t>
            </a:r>
            <a:endParaRPr lang="en-US" altLang="ko-KR" sz="2400" b="1" dirty="0" smtClean="0"/>
          </a:p>
          <a:p>
            <a:pPr>
              <a:lnSpc>
                <a:spcPct val="150000"/>
              </a:lnSpc>
            </a:pPr>
            <a:r>
              <a:rPr lang="en-US" altLang="ko-KR" sz="2400" dirty="0" smtClean="0"/>
              <a:t> </a:t>
            </a:r>
            <a:r>
              <a:rPr lang="en-US" altLang="ko-KR" sz="2400" b="1" dirty="0" smtClean="0">
                <a:solidFill>
                  <a:schemeClr val="accent6">
                    <a:lumMod val="75000"/>
                  </a:schemeClr>
                </a:solidFill>
                <a:ea typeface="휴먼모음T"/>
              </a:rPr>
              <a:t>⇒ KPS 50% </a:t>
            </a:r>
            <a:r>
              <a:rPr lang="ko-KR" altLang="en-US" sz="2400" b="1" dirty="0" err="1" smtClean="0">
                <a:solidFill>
                  <a:schemeClr val="accent6">
                    <a:lumMod val="75000"/>
                  </a:schemeClr>
                </a:solidFill>
                <a:latin typeface="+mj-ea"/>
                <a:ea typeface="+mj-ea"/>
              </a:rPr>
              <a:t>이하시</a:t>
            </a:r>
            <a:r>
              <a:rPr lang="en-US" altLang="ko-KR" sz="2400" b="1" dirty="0" smtClean="0">
                <a:solidFill>
                  <a:schemeClr val="accent6">
                    <a:lumMod val="75000"/>
                  </a:schemeClr>
                </a:solidFill>
                <a:latin typeface="+mj-ea"/>
                <a:ea typeface="+mj-ea"/>
              </a:rPr>
              <a:t> </a:t>
            </a:r>
            <a:r>
              <a:rPr lang="ko-KR" altLang="en-US" sz="2400" b="1" dirty="0" err="1" smtClean="0">
                <a:solidFill>
                  <a:schemeClr val="accent6">
                    <a:lumMod val="75000"/>
                  </a:schemeClr>
                </a:solidFill>
                <a:latin typeface="+mj-ea"/>
                <a:ea typeface="+mj-ea"/>
              </a:rPr>
              <a:t>임종돌봄</a:t>
            </a:r>
            <a:r>
              <a:rPr lang="ko-KR" altLang="en-US" sz="2400" b="1" dirty="0" smtClean="0">
                <a:solidFill>
                  <a:schemeClr val="accent6">
                    <a:lumMod val="75000"/>
                  </a:schemeClr>
                </a:solidFill>
                <a:latin typeface="+mj-ea"/>
                <a:ea typeface="+mj-ea"/>
              </a:rPr>
              <a:t> 프로토콜 적용의 타당한 근거 제공 및 </a:t>
            </a:r>
            <a:r>
              <a:rPr lang="en-US" altLang="ko-KR" sz="2400" b="1" dirty="0" smtClean="0">
                <a:solidFill>
                  <a:schemeClr val="accent6">
                    <a:lumMod val="75000"/>
                  </a:schemeClr>
                </a:solidFill>
                <a:latin typeface="+mj-ea"/>
                <a:ea typeface="+mj-ea"/>
              </a:rPr>
              <a:t>7</a:t>
            </a:r>
            <a:r>
              <a:rPr lang="ko-KR" altLang="en-US" sz="2400" b="1" dirty="0" smtClean="0">
                <a:solidFill>
                  <a:schemeClr val="accent6">
                    <a:lumMod val="75000"/>
                  </a:schemeClr>
                </a:solidFill>
                <a:latin typeface="+mj-ea"/>
                <a:ea typeface="+mj-ea"/>
              </a:rPr>
              <a:t>일간 환자 및 보호자들이 임종을 준비   </a:t>
            </a:r>
            <a:endParaRPr lang="en-US" altLang="ko-KR" sz="2400" b="1" dirty="0" smtClean="0">
              <a:solidFill>
                <a:schemeClr val="accent6">
                  <a:lumMod val="75000"/>
                </a:schemeClr>
              </a:solidFill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r>
              <a:rPr lang="en-US" altLang="ko-KR" sz="2400" b="1" dirty="0" smtClean="0">
                <a:solidFill>
                  <a:schemeClr val="accent6">
                    <a:lumMod val="75000"/>
                  </a:schemeClr>
                </a:solidFill>
                <a:latin typeface="+mj-ea"/>
                <a:ea typeface="+mj-ea"/>
              </a:rPr>
              <a:t>    </a:t>
            </a:r>
            <a:r>
              <a:rPr lang="ko-KR" altLang="en-US" sz="2400" b="1" dirty="0" smtClean="0">
                <a:solidFill>
                  <a:schemeClr val="accent6">
                    <a:lumMod val="75000"/>
                  </a:schemeClr>
                </a:solidFill>
                <a:latin typeface="+mj-ea"/>
                <a:ea typeface="+mj-ea"/>
              </a:rPr>
              <a:t>할 수 있는 소중한 시간을 확보할 수 있었음 </a:t>
            </a:r>
            <a:endParaRPr lang="en-US" altLang="ko-KR" sz="2400" b="1" dirty="0" smtClean="0">
              <a:solidFill>
                <a:schemeClr val="accent6">
                  <a:lumMod val="7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50" name="AutoShape 8"/>
          <p:cNvSpPr>
            <a:spLocks noChangeArrowheads="1"/>
          </p:cNvSpPr>
          <p:nvPr/>
        </p:nvSpPr>
        <p:spPr bwMode="blackWhite">
          <a:xfrm>
            <a:off x="24842985" y="20666596"/>
            <a:ext cx="5688632" cy="3312367"/>
          </a:xfrm>
          <a:prstGeom prst="roundRect">
            <a:avLst>
              <a:gd name="adj" fmla="val 9106"/>
            </a:avLst>
          </a:prstGeom>
          <a:gradFill rotWithShape="1">
            <a:gsLst>
              <a:gs pos="0">
                <a:srgbClr val="00CCFF"/>
              </a:gs>
              <a:gs pos="100000">
                <a:srgbClr val="B9F1FF"/>
              </a:gs>
            </a:gsLst>
            <a:lin ang="5400000" scaled="1"/>
          </a:gradFill>
          <a:ln w="25400">
            <a:solidFill>
              <a:srgbClr val="2AA1DC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55" name="AutoShape 3"/>
          <p:cNvSpPr>
            <a:spLocks noChangeArrowheads="1"/>
          </p:cNvSpPr>
          <p:nvPr/>
        </p:nvSpPr>
        <p:spPr bwMode="blackWhite">
          <a:xfrm>
            <a:off x="18650297" y="20738604"/>
            <a:ext cx="5688632" cy="3312368"/>
          </a:xfrm>
          <a:prstGeom prst="roundRect">
            <a:avLst>
              <a:gd name="adj" fmla="val 9106"/>
            </a:avLst>
          </a:prstGeom>
          <a:gradFill rotWithShape="1">
            <a:gsLst>
              <a:gs pos="0">
                <a:srgbClr val="9E8FF9"/>
              </a:gs>
              <a:gs pos="100000">
                <a:srgbClr val="F3F1FE"/>
              </a:gs>
            </a:gsLst>
            <a:lin ang="5400000" scaled="1"/>
          </a:gradFill>
          <a:ln w="25400">
            <a:solidFill>
              <a:srgbClr val="8497E6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58" name="AutoShape 5"/>
          <p:cNvSpPr>
            <a:spLocks noChangeArrowheads="1"/>
          </p:cNvSpPr>
          <p:nvPr/>
        </p:nvSpPr>
        <p:spPr bwMode="gray">
          <a:xfrm>
            <a:off x="18958271" y="20554453"/>
            <a:ext cx="5020617" cy="616199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7B76DC"/>
              </a:gs>
              <a:gs pos="100000">
                <a:srgbClr val="333399"/>
              </a:gs>
            </a:gsLst>
            <a:lin ang="5400000" scaled="1"/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ko-KR" altLang="en-US" sz="2400" b="1" dirty="0" smtClean="0">
                <a:solidFill>
                  <a:schemeClr val="bg1"/>
                </a:solidFill>
              </a:rPr>
              <a:t>임종실 재실시간 비교</a:t>
            </a:r>
            <a:endParaRPr lang="ko-KR" altLang="en-US" sz="2400" b="1" dirty="0">
              <a:solidFill>
                <a:schemeClr val="bg1"/>
              </a:solidFill>
            </a:endParaRPr>
          </a:p>
        </p:txBody>
      </p:sp>
      <p:sp>
        <p:nvSpPr>
          <p:cNvPr id="159" name="AutoShape 10"/>
          <p:cNvSpPr>
            <a:spLocks noChangeArrowheads="1"/>
          </p:cNvSpPr>
          <p:nvPr/>
        </p:nvSpPr>
        <p:spPr bwMode="gray">
          <a:xfrm>
            <a:off x="25059009" y="20522580"/>
            <a:ext cx="5184576" cy="616198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2AA1DC"/>
              </a:gs>
              <a:gs pos="100000">
                <a:srgbClr val="06338E"/>
              </a:gs>
            </a:gsLst>
            <a:lin ang="5400000" scaled="1"/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ko-KR" altLang="en-US" sz="2400" b="1" dirty="0" err="1" smtClean="0">
                <a:solidFill>
                  <a:schemeClr val="bg1"/>
                </a:solidFill>
              </a:rPr>
              <a:t>임종돌봄</a:t>
            </a:r>
            <a:r>
              <a:rPr lang="ko-KR" altLang="en-US" sz="2400" b="1" dirty="0" smtClean="0">
                <a:solidFill>
                  <a:schemeClr val="bg1"/>
                </a:solidFill>
              </a:rPr>
              <a:t> 프로토콜 적용시기</a:t>
            </a:r>
            <a:endParaRPr lang="ko-KR" altLang="en-US" sz="2400" b="1" dirty="0">
              <a:solidFill>
                <a:schemeClr val="bg1"/>
              </a:solidFill>
            </a:endParaRPr>
          </a:p>
        </p:txBody>
      </p:sp>
      <p:pic>
        <p:nvPicPr>
          <p:cNvPr id="160" name="그림 159" descr="재실시간 비교.JPG"/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>
            <a:off x="19154353" y="21242660"/>
            <a:ext cx="4457700" cy="2705100"/>
          </a:xfrm>
          <a:prstGeom prst="rect">
            <a:avLst/>
          </a:prstGeom>
        </p:spPr>
      </p:pic>
      <p:pic>
        <p:nvPicPr>
          <p:cNvPr id="161" name="그림 160" descr="임종돌봄 지침 적용시기.JPG"/>
          <p:cNvPicPr>
            <a:picLocks noChangeAspect="1"/>
          </p:cNvPicPr>
          <p:nvPr/>
        </p:nvPicPr>
        <p:blipFill>
          <a:blip r:embed="rId16" cstate="print"/>
          <a:stretch>
            <a:fillRect/>
          </a:stretch>
        </p:blipFill>
        <p:spPr>
          <a:xfrm>
            <a:off x="25491057" y="21242660"/>
            <a:ext cx="4448175" cy="2667000"/>
          </a:xfrm>
          <a:prstGeom prst="rect">
            <a:avLst/>
          </a:prstGeom>
        </p:spPr>
      </p:pic>
      <p:sp>
        <p:nvSpPr>
          <p:cNvPr id="162" name="TextBox 161"/>
          <p:cNvSpPr txBox="1"/>
          <p:nvPr/>
        </p:nvSpPr>
        <p:spPr>
          <a:xfrm>
            <a:off x="16706081" y="24194988"/>
            <a:ext cx="15049672" cy="11289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v"/>
            </a:pPr>
            <a:r>
              <a:rPr lang="en-US" altLang="ko-KR" sz="2000" b="1" dirty="0" smtClean="0"/>
              <a:t> </a:t>
            </a:r>
            <a:r>
              <a:rPr lang="ko-KR" altLang="en-US" sz="2400" b="1" dirty="0" smtClean="0"/>
              <a:t> </a:t>
            </a:r>
            <a:r>
              <a:rPr lang="ko-KR" altLang="en-US" sz="2400" b="1" dirty="0" err="1" smtClean="0"/>
              <a:t>임종돌봄</a:t>
            </a:r>
            <a:r>
              <a:rPr lang="ko-KR" altLang="en-US" sz="2400" b="1" dirty="0" smtClean="0"/>
              <a:t> 프로토콜 </a:t>
            </a:r>
            <a:r>
              <a:rPr lang="ko-KR" altLang="en-US" sz="2400" b="1" dirty="0" err="1" smtClean="0"/>
              <a:t>수행률</a:t>
            </a:r>
            <a:r>
              <a:rPr lang="ko-KR" altLang="en-US" sz="2400" b="1" dirty="0" smtClean="0"/>
              <a:t> </a:t>
            </a:r>
            <a:r>
              <a:rPr lang="en-US" altLang="ko-KR" sz="2400" b="1" dirty="0" smtClean="0"/>
              <a:t>: </a:t>
            </a:r>
            <a:r>
              <a:rPr lang="ko-KR" altLang="en-US" sz="2400" b="1" dirty="0" smtClean="0"/>
              <a:t>평균 임종 전 돌봄 프로토콜 </a:t>
            </a:r>
            <a:r>
              <a:rPr lang="ko-KR" altLang="en-US" sz="2400" b="1" dirty="0" err="1" smtClean="0"/>
              <a:t>수행률</a:t>
            </a:r>
            <a:r>
              <a:rPr lang="ko-KR" altLang="en-US" sz="2400" b="1" dirty="0" smtClean="0"/>
              <a:t> </a:t>
            </a:r>
            <a:r>
              <a:rPr lang="en-US" altLang="ko-KR" sz="2400" b="1" dirty="0" smtClean="0"/>
              <a:t>84%, </a:t>
            </a:r>
            <a:r>
              <a:rPr lang="ko-KR" altLang="en-US" sz="2400" b="1" dirty="0" smtClean="0"/>
              <a:t>평균 </a:t>
            </a:r>
            <a:r>
              <a:rPr lang="ko-KR" altLang="en-US" sz="2400" b="1" dirty="0" err="1" smtClean="0"/>
              <a:t>임종실돌봄</a:t>
            </a:r>
            <a:r>
              <a:rPr lang="ko-KR" altLang="en-US" sz="2400" b="1" dirty="0" smtClean="0"/>
              <a:t> 프로토콜 </a:t>
            </a:r>
            <a:r>
              <a:rPr lang="ko-KR" altLang="en-US" sz="2400" b="1" dirty="0" err="1" smtClean="0"/>
              <a:t>수행률</a:t>
            </a:r>
            <a:endParaRPr lang="en-US" altLang="ko-KR" sz="2400" b="1" dirty="0" smtClean="0"/>
          </a:p>
          <a:p>
            <a:pPr>
              <a:lnSpc>
                <a:spcPct val="150000"/>
              </a:lnSpc>
            </a:pPr>
            <a:r>
              <a:rPr lang="en-US" altLang="ko-KR" sz="2400" b="1" dirty="0" smtClean="0"/>
              <a:t>                                       </a:t>
            </a:r>
            <a:r>
              <a:rPr lang="ko-KR" altLang="en-US" sz="2400" b="1" dirty="0" smtClean="0"/>
              <a:t> </a:t>
            </a:r>
            <a:r>
              <a:rPr lang="en-US" altLang="ko-KR" sz="2400" b="1" dirty="0" smtClean="0"/>
              <a:t>87% </a:t>
            </a:r>
            <a:r>
              <a:rPr lang="ko-KR" altLang="en-US" sz="2400" b="1" dirty="0" smtClean="0"/>
              <a:t>로 높게 조사됨</a:t>
            </a:r>
            <a:endParaRPr lang="en-US" altLang="ko-KR" sz="2400" b="1" dirty="0" smtClean="0"/>
          </a:p>
        </p:txBody>
      </p:sp>
      <p:sp>
        <p:nvSpPr>
          <p:cNvPr id="170" name="AutoShape 3"/>
          <p:cNvSpPr>
            <a:spLocks noChangeArrowheads="1"/>
          </p:cNvSpPr>
          <p:nvPr/>
        </p:nvSpPr>
        <p:spPr bwMode="blackWhite">
          <a:xfrm>
            <a:off x="24987001" y="25563140"/>
            <a:ext cx="5688632" cy="3312368"/>
          </a:xfrm>
          <a:prstGeom prst="roundRect">
            <a:avLst>
              <a:gd name="adj" fmla="val 9106"/>
            </a:avLst>
          </a:prstGeom>
          <a:gradFill rotWithShape="1">
            <a:gsLst>
              <a:gs pos="0">
                <a:srgbClr val="9E8FF9"/>
              </a:gs>
              <a:gs pos="100000">
                <a:srgbClr val="F3F1FE"/>
              </a:gs>
            </a:gsLst>
            <a:lin ang="5400000" scaled="1"/>
          </a:gradFill>
          <a:ln w="25400">
            <a:solidFill>
              <a:srgbClr val="8497E6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71" name="AutoShape 5"/>
          <p:cNvSpPr>
            <a:spLocks noChangeArrowheads="1"/>
          </p:cNvSpPr>
          <p:nvPr/>
        </p:nvSpPr>
        <p:spPr bwMode="gray">
          <a:xfrm>
            <a:off x="25275033" y="25347116"/>
            <a:ext cx="5236642" cy="544191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7B76DC"/>
              </a:gs>
              <a:gs pos="100000">
                <a:srgbClr val="333399"/>
              </a:gs>
            </a:gsLst>
            <a:lin ang="5400000" scaled="1"/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ko-KR" altLang="en-US" sz="2200" b="1" dirty="0" smtClean="0">
                <a:solidFill>
                  <a:schemeClr val="bg1"/>
                </a:solidFill>
              </a:rPr>
              <a:t>임종실 돌봄 프로토콜 항목별 </a:t>
            </a:r>
            <a:r>
              <a:rPr lang="ko-KR" altLang="en-US" sz="2200" b="1" dirty="0" err="1" smtClean="0">
                <a:solidFill>
                  <a:schemeClr val="bg1"/>
                </a:solidFill>
              </a:rPr>
              <a:t>수행률</a:t>
            </a:r>
            <a:r>
              <a:rPr lang="ko-KR" altLang="en-US" sz="2200" b="1" dirty="0" smtClean="0">
                <a:solidFill>
                  <a:schemeClr val="bg1"/>
                </a:solidFill>
              </a:rPr>
              <a:t> </a:t>
            </a:r>
            <a:r>
              <a:rPr lang="en-US" altLang="ko-KR" sz="2200" b="1" dirty="0" smtClean="0">
                <a:solidFill>
                  <a:schemeClr val="bg1"/>
                </a:solidFill>
              </a:rPr>
              <a:t>1</a:t>
            </a:r>
            <a:endParaRPr lang="ko-KR" altLang="en-US" sz="2200" b="1" dirty="0">
              <a:solidFill>
                <a:schemeClr val="bg1"/>
              </a:solidFill>
            </a:endParaRPr>
          </a:p>
        </p:txBody>
      </p:sp>
      <p:sp>
        <p:nvSpPr>
          <p:cNvPr id="172" name="AutoShape 8"/>
          <p:cNvSpPr>
            <a:spLocks noChangeArrowheads="1"/>
          </p:cNvSpPr>
          <p:nvPr/>
        </p:nvSpPr>
        <p:spPr bwMode="blackWhite">
          <a:xfrm>
            <a:off x="18722305" y="25563140"/>
            <a:ext cx="5688632" cy="3312367"/>
          </a:xfrm>
          <a:prstGeom prst="roundRect">
            <a:avLst>
              <a:gd name="adj" fmla="val 9106"/>
            </a:avLst>
          </a:prstGeom>
          <a:gradFill rotWithShape="1">
            <a:gsLst>
              <a:gs pos="0">
                <a:srgbClr val="00CCFF"/>
              </a:gs>
              <a:gs pos="100000">
                <a:srgbClr val="B9F1FF"/>
              </a:gs>
            </a:gsLst>
            <a:lin ang="5400000" scaled="1"/>
          </a:gradFill>
          <a:ln w="25400">
            <a:solidFill>
              <a:srgbClr val="2AA1DC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73" name="AutoShape 10"/>
          <p:cNvSpPr>
            <a:spLocks noChangeArrowheads="1"/>
          </p:cNvSpPr>
          <p:nvPr/>
        </p:nvSpPr>
        <p:spPr bwMode="gray">
          <a:xfrm>
            <a:off x="19010337" y="25419124"/>
            <a:ext cx="5184576" cy="616198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2AA1DC"/>
              </a:gs>
              <a:gs pos="100000">
                <a:srgbClr val="06338E"/>
              </a:gs>
            </a:gsLst>
            <a:lin ang="5400000" scaled="1"/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ko-KR" altLang="en-US" sz="2200" b="1" dirty="0" smtClean="0">
                <a:solidFill>
                  <a:schemeClr val="bg1"/>
                </a:solidFill>
              </a:rPr>
              <a:t>임종 전 돌봄 프로토콜 항목별 </a:t>
            </a:r>
            <a:r>
              <a:rPr lang="ko-KR" altLang="en-US" sz="2200" b="1" dirty="0" err="1" smtClean="0">
                <a:solidFill>
                  <a:schemeClr val="bg1"/>
                </a:solidFill>
              </a:rPr>
              <a:t>수행률</a:t>
            </a:r>
            <a:endParaRPr lang="ko-KR" altLang="en-US" sz="2200" b="1" dirty="0">
              <a:solidFill>
                <a:schemeClr val="bg1"/>
              </a:solidFill>
            </a:endParaRPr>
          </a:p>
        </p:txBody>
      </p:sp>
      <p:sp>
        <p:nvSpPr>
          <p:cNvPr id="178" name="AutoShape 8"/>
          <p:cNvSpPr>
            <a:spLocks noChangeArrowheads="1"/>
          </p:cNvSpPr>
          <p:nvPr/>
        </p:nvSpPr>
        <p:spPr bwMode="blackWhite">
          <a:xfrm>
            <a:off x="24987001" y="29235548"/>
            <a:ext cx="5688632" cy="3312367"/>
          </a:xfrm>
          <a:prstGeom prst="roundRect">
            <a:avLst>
              <a:gd name="adj" fmla="val 9106"/>
            </a:avLst>
          </a:prstGeom>
          <a:gradFill rotWithShape="1">
            <a:gsLst>
              <a:gs pos="0">
                <a:srgbClr val="00CCFF"/>
              </a:gs>
              <a:gs pos="100000">
                <a:srgbClr val="B9F1FF"/>
              </a:gs>
            </a:gsLst>
            <a:lin ang="5400000" scaled="1"/>
          </a:gradFill>
          <a:ln w="25400">
            <a:solidFill>
              <a:srgbClr val="2AA1DC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79" name="AutoShape 3"/>
          <p:cNvSpPr>
            <a:spLocks noChangeArrowheads="1"/>
          </p:cNvSpPr>
          <p:nvPr/>
        </p:nvSpPr>
        <p:spPr bwMode="blackWhite">
          <a:xfrm>
            <a:off x="18794313" y="29307556"/>
            <a:ext cx="5688632" cy="3312368"/>
          </a:xfrm>
          <a:prstGeom prst="roundRect">
            <a:avLst>
              <a:gd name="adj" fmla="val 9106"/>
            </a:avLst>
          </a:prstGeom>
          <a:gradFill rotWithShape="1">
            <a:gsLst>
              <a:gs pos="0">
                <a:srgbClr val="9E8FF9"/>
              </a:gs>
              <a:gs pos="100000">
                <a:srgbClr val="F3F1FE"/>
              </a:gs>
            </a:gsLst>
            <a:lin ang="5400000" scaled="1"/>
          </a:gradFill>
          <a:ln w="25400">
            <a:solidFill>
              <a:srgbClr val="8497E6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80" name="AutoShape 5"/>
          <p:cNvSpPr>
            <a:spLocks noChangeArrowheads="1"/>
          </p:cNvSpPr>
          <p:nvPr/>
        </p:nvSpPr>
        <p:spPr bwMode="gray">
          <a:xfrm>
            <a:off x="19102287" y="29123405"/>
            <a:ext cx="5092626" cy="616199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7B76DC"/>
              </a:gs>
              <a:gs pos="100000">
                <a:srgbClr val="333399"/>
              </a:gs>
            </a:gsLst>
            <a:lin ang="5400000" scaled="1"/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ko-KR" altLang="en-US" sz="2200" b="1" dirty="0" smtClean="0">
                <a:solidFill>
                  <a:schemeClr val="bg1"/>
                </a:solidFill>
              </a:rPr>
              <a:t>임종실 돌봄 프로토콜 항목별 </a:t>
            </a:r>
            <a:r>
              <a:rPr lang="ko-KR" altLang="en-US" sz="2200" b="1" dirty="0" err="1" smtClean="0">
                <a:solidFill>
                  <a:schemeClr val="bg1"/>
                </a:solidFill>
              </a:rPr>
              <a:t>수행률</a:t>
            </a:r>
            <a:r>
              <a:rPr lang="ko-KR" altLang="en-US" sz="2200" b="1" dirty="0" smtClean="0">
                <a:solidFill>
                  <a:schemeClr val="bg1"/>
                </a:solidFill>
              </a:rPr>
              <a:t> </a:t>
            </a:r>
            <a:r>
              <a:rPr lang="en-US" altLang="ko-KR" sz="2200" b="1" dirty="0" smtClean="0">
                <a:solidFill>
                  <a:schemeClr val="bg1"/>
                </a:solidFill>
              </a:rPr>
              <a:t>2</a:t>
            </a:r>
            <a:r>
              <a:rPr lang="ko-KR" altLang="en-US" sz="2200" b="1" dirty="0" smtClean="0">
                <a:solidFill>
                  <a:schemeClr val="bg1"/>
                </a:solidFill>
              </a:rPr>
              <a:t> </a:t>
            </a:r>
            <a:endParaRPr lang="ko-KR" altLang="en-US" sz="2200" b="1" dirty="0">
              <a:solidFill>
                <a:schemeClr val="bg1"/>
              </a:solidFill>
            </a:endParaRPr>
          </a:p>
        </p:txBody>
      </p:sp>
      <p:sp>
        <p:nvSpPr>
          <p:cNvPr id="181" name="AutoShape 10"/>
          <p:cNvSpPr>
            <a:spLocks noChangeArrowheads="1"/>
          </p:cNvSpPr>
          <p:nvPr/>
        </p:nvSpPr>
        <p:spPr bwMode="gray">
          <a:xfrm>
            <a:off x="25203025" y="29091532"/>
            <a:ext cx="5184576" cy="616198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2AA1DC"/>
              </a:gs>
              <a:gs pos="100000">
                <a:srgbClr val="06338E"/>
              </a:gs>
            </a:gsLst>
            <a:lin ang="5400000" scaled="1"/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ko-KR" altLang="en-US" sz="2400" b="1" dirty="0" smtClean="0">
                <a:solidFill>
                  <a:schemeClr val="bg1"/>
                </a:solidFill>
              </a:rPr>
              <a:t>전체 프로토콜 </a:t>
            </a:r>
            <a:r>
              <a:rPr lang="ko-KR" altLang="en-US" sz="2400" b="1" dirty="0" err="1" smtClean="0">
                <a:solidFill>
                  <a:schemeClr val="bg1"/>
                </a:solidFill>
              </a:rPr>
              <a:t>수행률</a:t>
            </a:r>
            <a:endParaRPr lang="ko-KR" altLang="en-US" sz="2400" b="1" dirty="0">
              <a:solidFill>
                <a:schemeClr val="bg1"/>
              </a:solidFill>
            </a:endParaRPr>
          </a:p>
        </p:txBody>
      </p:sp>
      <p:pic>
        <p:nvPicPr>
          <p:cNvPr id="182" name="그림 181" descr="임종 전 돌봄지침 수행룰.JPG"/>
          <p:cNvPicPr>
            <a:picLocks noChangeAspect="1"/>
          </p:cNvPicPr>
          <p:nvPr/>
        </p:nvPicPr>
        <p:blipFill>
          <a:blip r:embed="rId17" cstate="print"/>
          <a:stretch>
            <a:fillRect/>
          </a:stretch>
        </p:blipFill>
        <p:spPr>
          <a:xfrm>
            <a:off x="19154353" y="26139204"/>
            <a:ext cx="4895850" cy="2676525"/>
          </a:xfrm>
          <a:prstGeom prst="rect">
            <a:avLst/>
          </a:prstGeom>
        </p:spPr>
      </p:pic>
      <p:pic>
        <p:nvPicPr>
          <p:cNvPr id="183" name="그림 182" descr="임종실입실 돌봄 지침 수행률 1.JPG"/>
          <p:cNvPicPr>
            <a:picLocks noChangeAspect="1"/>
          </p:cNvPicPr>
          <p:nvPr/>
        </p:nvPicPr>
        <p:blipFill>
          <a:blip r:embed="rId18" cstate="print"/>
          <a:stretch>
            <a:fillRect/>
          </a:stretch>
        </p:blipFill>
        <p:spPr>
          <a:xfrm>
            <a:off x="25275033" y="26067196"/>
            <a:ext cx="5076825" cy="2657475"/>
          </a:xfrm>
          <a:prstGeom prst="rect">
            <a:avLst/>
          </a:prstGeom>
        </p:spPr>
      </p:pic>
      <p:pic>
        <p:nvPicPr>
          <p:cNvPr id="184" name="그림 183" descr="임종실 입실 돌봄 지침 수행률 2.JPG"/>
          <p:cNvPicPr>
            <a:picLocks noChangeAspect="1"/>
          </p:cNvPicPr>
          <p:nvPr/>
        </p:nvPicPr>
        <p:blipFill>
          <a:blip r:embed="rId19" cstate="print"/>
          <a:stretch>
            <a:fillRect/>
          </a:stretch>
        </p:blipFill>
        <p:spPr>
          <a:xfrm>
            <a:off x="19010337" y="29811612"/>
            <a:ext cx="5143500" cy="2667000"/>
          </a:xfrm>
          <a:prstGeom prst="rect">
            <a:avLst/>
          </a:prstGeom>
        </p:spPr>
      </p:pic>
      <p:pic>
        <p:nvPicPr>
          <p:cNvPr id="185" name="그림 184" descr="임종돌봄 지침 수행률.JPG"/>
          <p:cNvPicPr>
            <a:picLocks noChangeAspect="1"/>
          </p:cNvPicPr>
          <p:nvPr/>
        </p:nvPicPr>
        <p:blipFill>
          <a:blip r:embed="rId20" cstate="print"/>
          <a:stretch>
            <a:fillRect/>
          </a:stretch>
        </p:blipFill>
        <p:spPr>
          <a:xfrm>
            <a:off x="25635073" y="29811612"/>
            <a:ext cx="4457700" cy="2667000"/>
          </a:xfrm>
          <a:prstGeom prst="rect">
            <a:avLst/>
          </a:prstGeom>
        </p:spPr>
      </p:pic>
      <p:sp>
        <p:nvSpPr>
          <p:cNvPr id="203" name="AutoShape 7"/>
          <p:cNvSpPr>
            <a:spLocks noChangeArrowheads="1"/>
          </p:cNvSpPr>
          <p:nvPr/>
        </p:nvSpPr>
        <p:spPr bwMode="auto">
          <a:xfrm>
            <a:off x="21962665" y="5256884"/>
            <a:ext cx="3672408" cy="5472608"/>
          </a:xfrm>
          <a:prstGeom prst="roundRect">
            <a:avLst>
              <a:gd name="adj" fmla="val 4690"/>
            </a:avLst>
          </a:prstGeom>
          <a:noFill/>
          <a:ln w="57150">
            <a:solidFill>
              <a:srgbClr val="D79133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lnSpc>
                <a:spcPct val="150000"/>
              </a:lnSpc>
              <a:buFont typeface="Wingdings" pitchFamily="2" charset="2"/>
              <a:buChar char="v"/>
            </a:pPr>
            <a:r>
              <a:rPr lang="en-US" altLang="ko-KR" sz="1800" b="1" dirty="0" smtClean="0"/>
              <a:t> </a:t>
            </a:r>
            <a:r>
              <a:rPr lang="ko-KR" altLang="en-US" sz="1800" b="1" dirty="0" smtClean="0"/>
              <a:t>측정시간 변경 </a:t>
            </a:r>
            <a:r>
              <a:rPr lang="en-US" altLang="ko-KR" sz="1800" b="1" dirty="0" smtClean="0"/>
              <a:t>: </a:t>
            </a:r>
            <a:r>
              <a:rPr lang="ko-KR" altLang="en-US" sz="1800" b="1" dirty="0" smtClean="0"/>
              <a:t>매일 오후 </a:t>
            </a:r>
            <a:r>
              <a:rPr lang="en-US" altLang="ko-KR" sz="1800" b="1" dirty="0" smtClean="0"/>
              <a:t>2</a:t>
            </a:r>
            <a:r>
              <a:rPr lang="ko-KR" altLang="en-US" sz="1800" b="1" dirty="0" smtClean="0"/>
              <a:t>시 </a:t>
            </a:r>
            <a:endParaRPr lang="en-US" altLang="ko-KR" sz="1800" b="1" dirty="0" smtClean="0"/>
          </a:p>
          <a:p>
            <a:pPr>
              <a:lnSpc>
                <a:spcPct val="150000"/>
              </a:lnSpc>
            </a:pPr>
            <a:r>
              <a:rPr lang="en-US" altLang="ko-KR" sz="1800" b="1" dirty="0" smtClean="0"/>
              <a:t>               </a:t>
            </a:r>
            <a:r>
              <a:rPr lang="ko-KR" altLang="en-US" sz="1800" b="1" dirty="0" smtClean="0"/>
              <a:t>및 임종실 입실 직전</a:t>
            </a:r>
            <a:endParaRPr lang="en-US" altLang="ko-KR" sz="1800" b="1" dirty="0" smtClean="0"/>
          </a:p>
          <a:p>
            <a:pPr>
              <a:lnSpc>
                <a:spcPct val="150000"/>
              </a:lnSpc>
              <a:buFont typeface="Wingdings" pitchFamily="2" charset="2"/>
              <a:buChar char="v"/>
            </a:pPr>
            <a:r>
              <a:rPr lang="en-US" altLang="ko-KR" sz="1800" b="1" dirty="0" smtClean="0"/>
              <a:t> </a:t>
            </a:r>
            <a:r>
              <a:rPr lang="ko-KR" altLang="en-US" sz="1800" b="1" dirty="0" smtClean="0"/>
              <a:t>측정제외 지표 </a:t>
            </a:r>
            <a:r>
              <a:rPr lang="en-US" altLang="ko-KR" sz="1800" b="1" dirty="0" smtClean="0"/>
              <a:t>: </a:t>
            </a:r>
            <a:r>
              <a:rPr lang="ko-KR" altLang="en-US" sz="1800" b="1" dirty="0" smtClean="0"/>
              <a:t>호흡곤란</a:t>
            </a:r>
            <a:r>
              <a:rPr lang="en-US" altLang="ko-KR" sz="1800" b="1" dirty="0" smtClean="0"/>
              <a:t>, </a:t>
            </a:r>
          </a:p>
          <a:p>
            <a:pPr>
              <a:lnSpc>
                <a:spcPct val="150000"/>
              </a:lnSpc>
            </a:pPr>
            <a:r>
              <a:rPr lang="ko-KR" altLang="en-US" sz="1800" b="1" dirty="0" smtClean="0"/>
              <a:t>             비정상적 호흡</a:t>
            </a:r>
            <a:r>
              <a:rPr lang="en-US" altLang="ko-KR" sz="1800" b="1" dirty="0" smtClean="0"/>
              <a:t>, </a:t>
            </a:r>
            <a:r>
              <a:rPr lang="ko-KR" altLang="en-US" sz="1800" b="1" dirty="0" smtClean="0"/>
              <a:t>체온 등</a:t>
            </a:r>
            <a:endParaRPr lang="en-US" altLang="ko-KR" sz="1800" b="1" dirty="0" smtClean="0"/>
          </a:p>
          <a:p>
            <a:pPr>
              <a:lnSpc>
                <a:spcPct val="150000"/>
              </a:lnSpc>
              <a:buFont typeface="Wingdings" pitchFamily="2" charset="2"/>
              <a:buChar char="v"/>
            </a:pPr>
            <a:r>
              <a:rPr lang="en-US" altLang="ko-KR" sz="1800" b="1" dirty="0" smtClean="0"/>
              <a:t> </a:t>
            </a:r>
            <a:r>
              <a:rPr lang="ko-KR" altLang="en-US" sz="1800" b="1" dirty="0" smtClean="0"/>
              <a:t>수정 전 </a:t>
            </a:r>
            <a:r>
              <a:rPr lang="ko-KR" altLang="en-US" sz="1800" b="1" dirty="0" smtClean="0">
                <a:latin typeface="맑은 고딕"/>
                <a:ea typeface="맑은 고딕"/>
              </a:rPr>
              <a:t>∙ 후 측정도구 비교</a:t>
            </a:r>
            <a:endParaRPr lang="en-US" altLang="ko-KR" sz="1800" b="1" dirty="0" smtClean="0">
              <a:latin typeface="맑은 고딕"/>
              <a:ea typeface="맑은 고딕"/>
            </a:endParaRPr>
          </a:p>
          <a:p>
            <a:pPr>
              <a:lnSpc>
                <a:spcPct val="150000"/>
              </a:lnSpc>
            </a:pPr>
            <a:r>
              <a:rPr lang="en-US" altLang="ko-KR" sz="1800" b="1" dirty="0" smtClean="0">
                <a:latin typeface="맑은 고딕"/>
                <a:ea typeface="맑은 고딕"/>
              </a:rPr>
              <a:t>  : 21</a:t>
            </a:r>
            <a:r>
              <a:rPr lang="ko-KR" altLang="en-US" sz="1800" b="1" dirty="0" smtClean="0">
                <a:latin typeface="맑은 고딕"/>
                <a:ea typeface="맑은 고딕"/>
              </a:rPr>
              <a:t>개 항목에서 </a:t>
            </a:r>
            <a:r>
              <a:rPr lang="en-US" altLang="ko-KR" sz="1800" b="1" dirty="0" smtClean="0">
                <a:latin typeface="맑은 고딕"/>
                <a:ea typeface="맑은 고딕"/>
              </a:rPr>
              <a:t>13</a:t>
            </a:r>
            <a:r>
              <a:rPr lang="ko-KR" altLang="en-US" sz="1800" b="1" dirty="0" smtClean="0">
                <a:latin typeface="맑은 고딕"/>
                <a:ea typeface="맑은 고딕"/>
              </a:rPr>
              <a:t>개 항목으로 </a:t>
            </a:r>
            <a:endParaRPr lang="en-US" altLang="ko-KR" sz="1800" b="1" dirty="0" smtClean="0">
              <a:latin typeface="맑은 고딕"/>
              <a:ea typeface="맑은 고딕"/>
            </a:endParaRPr>
          </a:p>
          <a:p>
            <a:pPr>
              <a:lnSpc>
                <a:spcPct val="150000"/>
              </a:lnSpc>
            </a:pPr>
            <a:r>
              <a:rPr lang="en-US" altLang="ko-KR" sz="1800" b="1" dirty="0" smtClean="0">
                <a:latin typeface="맑은 고딕"/>
                <a:ea typeface="맑은 고딕"/>
              </a:rPr>
              <a:t>    </a:t>
            </a:r>
            <a:r>
              <a:rPr lang="ko-KR" altLang="en-US" sz="1800" b="1" dirty="0" smtClean="0">
                <a:latin typeface="맑은 고딕"/>
                <a:ea typeface="맑은 고딕"/>
              </a:rPr>
              <a:t>감소</a:t>
            </a:r>
            <a:endParaRPr lang="en-US" altLang="ko-KR" sz="1800" b="1" dirty="0" smtClean="0"/>
          </a:p>
          <a:p>
            <a:pPr>
              <a:lnSpc>
                <a:spcPct val="150000"/>
              </a:lnSpc>
            </a:pPr>
            <a:endParaRPr lang="en-US" altLang="ko-KR" sz="1800" b="1" dirty="0" smtClean="0"/>
          </a:p>
          <a:p>
            <a:endParaRPr lang="ko-KR" altLang="en-US" sz="1800" b="1" dirty="0"/>
          </a:p>
        </p:txBody>
      </p:sp>
      <p:sp>
        <p:nvSpPr>
          <p:cNvPr id="204" name="AutoShape 8"/>
          <p:cNvSpPr>
            <a:spLocks noChangeArrowheads="1"/>
          </p:cNvSpPr>
          <p:nvPr/>
        </p:nvSpPr>
        <p:spPr bwMode="gray">
          <a:xfrm>
            <a:off x="22322705" y="5040860"/>
            <a:ext cx="2952328" cy="502915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D79133"/>
              </a:gs>
              <a:gs pos="100000">
                <a:srgbClr val="634318"/>
              </a:gs>
            </a:gsLst>
            <a:lin ang="5400000" scaled="1"/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ko-KR" altLang="en-US" sz="2000" b="1" smtClean="0">
                <a:solidFill>
                  <a:schemeClr val="bg1"/>
                </a:solidFill>
              </a:rPr>
              <a:t>측정도구 및 방법 개선</a:t>
            </a:r>
            <a:endParaRPr lang="ko-KR" altLang="en-US" sz="2000" b="1" dirty="0">
              <a:solidFill>
                <a:schemeClr val="bg1"/>
              </a:solidFill>
            </a:endParaRPr>
          </a:p>
        </p:txBody>
      </p:sp>
      <p:sp>
        <p:nvSpPr>
          <p:cNvPr id="205" name="AutoShape 11"/>
          <p:cNvSpPr>
            <a:spLocks noChangeArrowheads="1"/>
          </p:cNvSpPr>
          <p:nvPr/>
        </p:nvSpPr>
        <p:spPr bwMode="auto">
          <a:xfrm>
            <a:off x="26283145" y="5256884"/>
            <a:ext cx="3960440" cy="5400600"/>
          </a:xfrm>
          <a:prstGeom prst="roundRect">
            <a:avLst>
              <a:gd name="adj" fmla="val 4690"/>
            </a:avLst>
          </a:prstGeom>
          <a:noFill/>
          <a:ln w="57150">
            <a:solidFill>
              <a:srgbClr val="4B71DD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lnSpc>
                <a:spcPct val="150000"/>
              </a:lnSpc>
              <a:buFont typeface="Wingdings" pitchFamily="2" charset="2"/>
              <a:buChar char="v"/>
            </a:pPr>
            <a:r>
              <a:rPr lang="en-US" altLang="ko-KR" sz="1800" dirty="0" smtClean="0">
                <a:solidFill>
                  <a:srgbClr val="FF0000"/>
                </a:solidFill>
              </a:rPr>
              <a:t> </a:t>
            </a:r>
            <a:r>
              <a:rPr lang="ko-KR" altLang="en-US" sz="1800" b="1" dirty="0" smtClean="0">
                <a:solidFill>
                  <a:srgbClr val="FF0000"/>
                </a:solidFill>
              </a:rPr>
              <a:t>임종 전 돌봄 프로토콜</a:t>
            </a:r>
            <a:endParaRPr lang="en-US" altLang="ko-KR" sz="1800" b="1" dirty="0" smtClean="0">
              <a:solidFill>
                <a:srgbClr val="FF0000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sz="1800" b="1" dirty="0" smtClean="0"/>
              <a:t> 1. KPS 50% </a:t>
            </a:r>
            <a:r>
              <a:rPr lang="ko-KR" altLang="en-US" sz="1800" b="1" dirty="0" smtClean="0"/>
              <a:t>이하</a:t>
            </a:r>
            <a:r>
              <a:rPr lang="en-US" altLang="ko-KR" sz="1800" b="1" dirty="0" smtClean="0"/>
              <a:t> </a:t>
            </a:r>
            <a:r>
              <a:rPr lang="ko-KR" altLang="en-US" sz="1800" b="1" dirty="0" smtClean="0"/>
              <a:t>시 측정</a:t>
            </a:r>
            <a:endParaRPr lang="en-US" altLang="ko-KR" sz="1800" b="1" dirty="0" smtClean="0"/>
          </a:p>
          <a:p>
            <a:pPr>
              <a:lnSpc>
                <a:spcPct val="150000"/>
              </a:lnSpc>
            </a:pPr>
            <a:r>
              <a:rPr lang="en-US" altLang="ko-KR" sz="1800" b="1" dirty="0" smtClean="0"/>
              <a:t> 2. </a:t>
            </a:r>
            <a:r>
              <a:rPr lang="ko-KR" altLang="en-US" sz="1800" b="1" dirty="0" smtClean="0"/>
              <a:t>교육자료 제공</a:t>
            </a:r>
            <a:r>
              <a:rPr lang="en-US" altLang="ko-KR" sz="1800" b="1" dirty="0" smtClean="0"/>
              <a:t>, </a:t>
            </a:r>
            <a:r>
              <a:rPr lang="ko-KR" altLang="en-US" sz="1800" b="1" dirty="0" smtClean="0"/>
              <a:t>임종증상 </a:t>
            </a:r>
            <a:endParaRPr lang="en-US" altLang="ko-KR" sz="1800" b="1" dirty="0" smtClean="0"/>
          </a:p>
          <a:p>
            <a:pPr>
              <a:lnSpc>
                <a:spcPct val="150000"/>
              </a:lnSpc>
            </a:pPr>
            <a:r>
              <a:rPr lang="en-US" altLang="ko-KR" sz="1800" b="1" dirty="0" smtClean="0"/>
              <a:t>    </a:t>
            </a:r>
            <a:r>
              <a:rPr lang="ko-KR" altLang="en-US" sz="1800" b="1" dirty="0" smtClean="0"/>
              <a:t>동영상 교육</a:t>
            </a:r>
            <a:r>
              <a:rPr lang="en-US" altLang="ko-KR" sz="1800" b="1" dirty="0" smtClean="0"/>
              <a:t>, </a:t>
            </a:r>
            <a:r>
              <a:rPr lang="ko-KR" altLang="en-US" sz="1800" b="1" dirty="0" smtClean="0"/>
              <a:t>임종준비</a:t>
            </a:r>
            <a:endParaRPr lang="en-US" altLang="ko-KR" sz="1800" b="1" dirty="0" smtClean="0"/>
          </a:p>
          <a:p>
            <a:pPr>
              <a:lnSpc>
                <a:spcPct val="150000"/>
              </a:lnSpc>
              <a:buFont typeface="Wingdings" pitchFamily="2" charset="2"/>
              <a:buChar char="v"/>
            </a:pPr>
            <a:r>
              <a:rPr lang="en-US" altLang="ko-KR" sz="1800" b="1" dirty="0" smtClean="0">
                <a:solidFill>
                  <a:srgbClr val="FF0000"/>
                </a:solidFill>
              </a:rPr>
              <a:t>  </a:t>
            </a:r>
            <a:r>
              <a:rPr lang="ko-KR" altLang="en-US" sz="1800" b="1" dirty="0" err="1" smtClean="0">
                <a:solidFill>
                  <a:srgbClr val="FF0000"/>
                </a:solidFill>
              </a:rPr>
              <a:t>임종실돌봄</a:t>
            </a:r>
            <a:r>
              <a:rPr lang="ko-KR" altLang="en-US" sz="1800" b="1" dirty="0" smtClean="0">
                <a:solidFill>
                  <a:srgbClr val="FF0000"/>
                </a:solidFill>
              </a:rPr>
              <a:t> 프로토콜</a:t>
            </a:r>
            <a:endParaRPr lang="en-US" altLang="ko-KR" sz="1800" b="1" dirty="0" smtClean="0">
              <a:solidFill>
                <a:srgbClr val="FF0000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sz="1800" b="1" dirty="0" smtClean="0"/>
              <a:t> 1. </a:t>
            </a:r>
            <a:r>
              <a:rPr lang="ko-KR" altLang="en-US" sz="1800" b="1" dirty="0" smtClean="0"/>
              <a:t>임종실 입실 담당의 보고</a:t>
            </a:r>
            <a:endParaRPr lang="en-US" altLang="ko-KR" sz="1800" b="1" dirty="0" smtClean="0"/>
          </a:p>
          <a:p>
            <a:pPr>
              <a:lnSpc>
                <a:spcPct val="150000"/>
              </a:lnSpc>
            </a:pPr>
            <a:r>
              <a:rPr lang="en-US" altLang="ko-KR" sz="1800" b="1" dirty="0" smtClean="0"/>
              <a:t> 2. </a:t>
            </a:r>
            <a:r>
              <a:rPr lang="ko-KR" altLang="en-US" sz="1800" b="1" dirty="0" smtClean="0"/>
              <a:t>고통을 경감시키는 최소한의 </a:t>
            </a:r>
            <a:endParaRPr lang="en-US" altLang="ko-KR" sz="1800" b="1" dirty="0" smtClean="0"/>
          </a:p>
          <a:p>
            <a:pPr>
              <a:lnSpc>
                <a:spcPct val="150000"/>
              </a:lnSpc>
            </a:pPr>
            <a:r>
              <a:rPr lang="en-US" altLang="ko-KR" sz="1800" b="1" dirty="0" smtClean="0"/>
              <a:t>    </a:t>
            </a:r>
            <a:r>
              <a:rPr lang="ko-KR" altLang="en-US" sz="1800" b="1" dirty="0" smtClean="0"/>
              <a:t>투약 유지</a:t>
            </a:r>
            <a:endParaRPr lang="en-US" altLang="ko-KR" sz="1800" b="1" dirty="0" smtClean="0"/>
          </a:p>
          <a:p>
            <a:pPr>
              <a:lnSpc>
                <a:spcPct val="150000"/>
              </a:lnSpc>
            </a:pPr>
            <a:r>
              <a:rPr lang="en-US" altLang="ko-KR" sz="1800" b="1" dirty="0" smtClean="0"/>
              <a:t> 3. </a:t>
            </a:r>
            <a:r>
              <a:rPr lang="ko-KR" altLang="en-US" sz="1800" b="1" dirty="0" smtClean="0"/>
              <a:t>환자 감시장치 제거</a:t>
            </a:r>
            <a:endParaRPr lang="en-US" altLang="ko-KR" sz="1800" b="1" dirty="0" smtClean="0"/>
          </a:p>
          <a:p>
            <a:pPr>
              <a:lnSpc>
                <a:spcPct val="150000"/>
              </a:lnSpc>
            </a:pPr>
            <a:r>
              <a:rPr lang="en-US" altLang="ko-KR" sz="1800" b="1" dirty="0" smtClean="0"/>
              <a:t> 4. </a:t>
            </a:r>
            <a:r>
              <a:rPr lang="ko-KR" altLang="en-US" sz="1800" b="1" dirty="0" smtClean="0"/>
              <a:t>가족 연락</a:t>
            </a:r>
            <a:r>
              <a:rPr lang="en-US" altLang="ko-KR" sz="1800" b="1" dirty="0" smtClean="0"/>
              <a:t>, </a:t>
            </a:r>
            <a:r>
              <a:rPr lang="ko-KR" altLang="en-US" sz="1800" b="1" dirty="0" smtClean="0"/>
              <a:t>신체간호</a:t>
            </a:r>
            <a:r>
              <a:rPr lang="en-US" altLang="ko-KR" sz="1800" b="1" dirty="0" smtClean="0"/>
              <a:t>, </a:t>
            </a:r>
            <a:r>
              <a:rPr lang="ko-KR" altLang="en-US" sz="1800" b="1" dirty="0" smtClean="0"/>
              <a:t>음악제공</a:t>
            </a:r>
            <a:r>
              <a:rPr lang="en-US" altLang="ko-KR" sz="1800" b="1" dirty="0" smtClean="0"/>
              <a:t>, </a:t>
            </a:r>
          </a:p>
          <a:p>
            <a:pPr>
              <a:lnSpc>
                <a:spcPct val="150000"/>
              </a:lnSpc>
            </a:pPr>
            <a:r>
              <a:rPr lang="en-US" altLang="ko-KR" sz="1800" b="1" dirty="0" smtClean="0"/>
              <a:t>    </a:t>
            </a:r>
            <a:r>
              <a:rPr lang="ko-KR" altLang="en-US" sz="1800" b="1" dirty="0" smtClean="0"/>
              <a:t>기도제공</a:t>
            </a:r>
            <a:endParaRPr lang="en-US" altLang="ko-KR" sz="1800" b="1" dirty="0" smtClean="0"/>
          </a:p>
          <a:p>
            <a:pPr>
              <a:lnSpc>
                <a:spcPct val="150000"/>
              </a:lnSpc>
            </a:pPr>
            <a:r>
              <a:rPr lang="en-US" altLang="ko-KR" sz="1800" b="1" dirty="0" smtClean="0"/>
              <a:t> 5. </a:t>
            </a:r>
            <a:r>
              <a:rPr lang="ko-KR" altLang="en-US" sz="1800" b="1" dirty="0" smtClean="0"/>
              <a:t>임종확인</a:t>
            </a:r>
            <a:r>
              <a:rPr lang="en-US" altLang="ko-KR" sz="1800" b="1" dirty="0" smtClean="0"/>
              <a:t>, </a:t>
            </a:r>
            <a:r>
              <a:rPr lang="ko-KR" altLang="en-US" sz="1800" b="1" dirty="0" smtClean="0"/>
              <a:t>환의정리</a:t>
            </a:r>
            <a:r>
              <a:rPr lang="en-US" altLang="ko-KR" sz="1800" b="1" dirty="0" smtClean="0"/>
              <a:t> </a:t>
            </a:r>
            <a:r>
              <a:rPr lang="ko-KR" altLang="en-US" sz="1800" b="1" dirty="0" smtClean="0"/>
              <a:t>등</a:t>
            </a:r>
            <a:r>
              <a:rPr lang="en-US" altLang="ko-KR" sz="1800" b="1" dirty="0" smtClean="0"/>
              <a:t> </a:t>
            </a:r>
            <a:endParaRPr lang="ko-KR" altLang="en-US" sz="1800" b="1" dirty="0"/>
          </a:p>
        </p:txBody>
      </p:sp>
      <p:sp>
        <p:nvSpPr>
          <p:cNvPr id="206" name="AutoShape 12"/>
          <p:cNvSpPr>
            <a:spLocks noChangeArrowheads="1"/>
          </p:cNvSpPr>
          <p:nvPr/>
        </p:nvSpPr>
        <p:spPr bwMode="gray">
          <a:xfrm>
            <a:off x="26643185" y="5040860"/>
            <a:ext cx="2981609" cy="478591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6D8CE5"/>
              </a:gs>
              <a:gs pos="100000">
                <a:srgbClr val="32416A"/>
              </a:gs>
            </a:gsLst>
            <a:lin ang="5400000" scaled="1"/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ko-KR" altLang="en-US" sz="2000" b="1" dirty="0" smtClean="0">
                <a:solidFill>
                  <a:schemeClr val="bg1"/>
                </a:solidFill>
              </a:rPr>
              <a:t>프로토콜 개발 및 적용</a:t>
            </a:r>
            <a:endParaRPr lang="ko-KR" altLang="en-US" sz="2000" b="1" dirty="0">
              <a:solidFill>
                <a:schemeClr val="bg1"/>
              </a:solidFill>
            </a:endParaRPr>
          </a:p>
        </p:txBody>
      </p:sp>
      <p:sp>
        <p:nvSpPr>
          <p:cNvPr id="213" name="AutoShape 6"/>
          <p:cNvSpPr>
            <a:spLocks noChangeArrowheads="1"/>
          </p:cNvSpPr>
          <p:nvPr/>
        </p:nvSpPr>
        <p:spPr bwMode="gray">
          <a:xfrm flipH="1">
            <a:off x="18866321" y="5760940"/>
            <a:ext cx="73025" cy="144462"/>
          </a:xfrm>
          <a:prstGeom prst="octagon">
            <a:avLst>
              <a:gd name="adj" fmla="val 29287"/>
            </a:avLst>
          </a:prstGeom>
          <a:gradFill rotWithShape="1">
            <a:gsLst>
              <a:gs pos="0">
                <a:srgbClr val="7BCF5D"/>
              </a:gs>
              <a:gs pos="100000">
                <a:srgbClr val="39602B"/>
              </a:gs>
            </a:gsLst>
            <a:path path="shape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pic>
        <p:nvPicPr>
          <p:cNvPr id="195" name="그림 194" descr="SAM_3177.JPG"/>
          <p:cNvPicPr>
            <a:picLocks noChangeAspect="1"/>
          </p:cNvPicPr>
          <p:nvPr/>
        </p:nvPicPr>
        <p:blipFill>
          <a:blip r:embed="rId21" cstate="print"/>
          <a:stretch>
            <a:fillRect/>
          </a:stretch>
        </p:blipFill>
        <p:spPr>
          <a:xfrm>
            <a:off x="17642185" y="5256884"/>
            <a:ext cx="3623442" cy="5472608"/>
          </a:xfrm>
          <a:prstGeom prst="roundRect">
            <a:avLst/>
          </a:prstGeom>
        </p:spPr>
      </p:pic>
      <p:sp>
        <p:nvSpPr>
          <p:cNvPr id="202" name="AutoShape 4"/>
          <p:cNvSpPr>
            <a:spLocks noChangeArrowheads="1"/>
          </p:cNvSpPr>
          <p:nvPr/>
        </p:nvSpPr>
        <p:spPr bwMode="gray">
          <a:xfrm>
            <a:off x="18002225" y="5040860"/>
            <a:ext cx="2981509" cy="491809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66B828"/>
              </a:gs>
              <a:gs pos="100000">
                <a:srgbClr val="2F611D"/>
              </a:gs>
            </a:gsLst>
            <a:lin ang="5400000" scaled="1"/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ko-KR" sz="2000" dirty="0" smtClean="0"/>
              <a:t> </a:t>
            </a:r>
            <a:r>
              <a:rPr lang="ko-KR" altLang="en-US" sz="2000" b="1" dirty="0" smtClean="0">
                <a:solidFill>
                  <a:schemeClr val="bg1"/>
                </a:solidFill>
              </a:rPr>
              <a:t>병동 간호사 교육</a:t>
            </a:r>
            <a:endParaRPr lang="ko-KR" altLang="en-US" sz="2000" b="1" dirty="0">
              <a:solidFill>
                <a:schemeClr val="bg1"/>
              </a:solidFill>
            </a:endParaRPr>
          </a:p>
        </p:txBody>
      </p:sp>
      <p:sp>
        <p:nvSpPr>
          <p:cNvPr id="216" name="TextBox 215"/>
          <p:cNvSpPr txBox="1"/>
          <p:nvPr/>
        </p:nvSpPr>
        <p:spPr>
          <a:xfrm>
            <a:off x="16850097" y="32763940"/>
            <a:ext cx="15049672" cy="11289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v"/>
            </a:pPr>
            <a:r>
              <a:rPr lang="en-US" altLang="ko-KR" sz="2000" b="1" dirty="0" smtClean="0"/>
              <a:t> </a:t>
            </a:r>
            <a:r>
              <a:rPr lang="ko-KR" altLang="en-US" sz="2400" b="1" dirty="0" smtClean="0"/>
              <a:t> 간호사 </a:t>
            </a:r>
            <a:r>
              <a:rPr lang="ko-KR" altLang="en-US" sz="2400" b="1" dirty="0" err="1" smtClean="0"/>
              <a:t>임종돌봄지식수준</a:t>
            </a:r>
            <a:r>
              <a:rPr lang="ko-KR" altLang="en-US" sz="2400" b="1" dirty="0" smtClean="0"/>
              <a:t> 평가 </a:t>
            </a:r>
            <a:r>
              <a:rPr lang="en-US" altLang="ko-KR" sz="2400" b="1" dirty="0" smtClean="0"/>
              <a:t>: </a:t>
            </a:r>
            <a:r>
              <a:rPr lang="ko-KR" altLang="en-US" sz="2400" b="1" dirty="0" smtClean="0"/>
              <a:t>교육시행 전 평균 </a:t>
            </a:r>
            <a:r>
              <a:rPr lang="en-US" altLang="ko-KR" sz="2400" b="1" dirty="0" smtClean="0"/>
              <a:t>4.6</a:t>
            </a:r>
            <a:r>
              <a:rPr lang="ko-KR" altLang="en-US" sz="2400" b="1" dirty="0" smtClean="0"/>
              <a:t>점에서 교육시행 후 </a:t>
            </a:r>
            <a:r>
              <a:rPr lang="en-US" altLang="ko-KR" sz="2400" b="1" dirty="0" smtClean="0"/>
              <a:t>8.2</a:t>
            </a:r>
            <a:r>
              <a:rPr lang="ko-KR" altLang="en-US" sz="2400" b="1" dirty="0" smtClean="0"/>
              <a:t>점으로 간호사 지식수준이 </a:t>
            </a:r>
            <a:endParaRPr lang="en-US" altLang="ko-KR" sz="2400" b="1" dirty="0" smtClean="0"/>
          </a:p>
          <a:p>
            <a:pPr>
              <a:lnSpc>
                <a:spcPct val="150000"/>
              </a:lnSpc>
            </a:pPr>
            <a:r>
              <a:rPr lang="en-US" altLang="ko-KR" sz="2400" b="1" dirty="0" smtClean="0"/>
              <a:t>                                             82% </a:t>
            </a:r>
            <a:r>
              <a:rPr lang="ko-KR" altLang="en-US" sz="2400" b="1" dirty="0" smtClean="0"/>
              <a:t>향상됨</a:t>
            </a:r>
            <a:endParaRPr lang="en-US" altLang="ko-KR" sz="2400" b="1" dirty="0" smtClean="0"/>
          </a:p>
        </p:txBody>
      </p:sp>
      <p:sp>
        <p:nvSpPr>
          <p:cNvPr id="217" name="AutoShape 3"/>
          <p:cNvSpPr>
            <a:spLocks noChangeArrowheads="1"/>
          </p:cNvSpPr>
          <p:nvPr/>
        </p:nvSpPr>
        <p:spPr bwMode="blackWhite">
          <a:xfrm>
            <a:off x="21890657" y="34204100"/>
            <a:ext cx="5688632" cy="3312368"/>
          </a:xfrm>
          <a:prstGeom prst="roundRect">
            <a:avLst>
              <a:gd name="adj" fmla="val 9106"/>
            </a:avLst>
          </a:prstGeom>
          <a:gradFill rotWithShape="1">
            <a:gsLst>
              <a:gs pos="0">
                <a:srgbClr val="9E8FF9"/>
              </a:gs>
              <a:gs pos="100000">
                <a:srgbClr val="F3F1FE"/>
              </a:gs>
            </a:gsLst>
            <a:lin ang="5400000" scaled="1"/>
          </a:gradFill>
          <a:ln w="25400">
            <a:solidFill>
              <a:srgbClr val="8497E6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29" name="AutoShape 5"/>
          <p:cNvSpPr>
            <a:spLocks noChangeArrowheads="1"/>
          </p:cNvSpPr>
          <p:nvPr/>
        </p:nvSpPr>
        <p:spPr bwMode="gray">
          <a:xfrm>
            <a:off x="22198631" y="34019949"/>
            <a:ext cx="5020617" cy="616199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7B76DC"/>
              </a:gs>
              <a:gs pos="100000">
                <a:srgbClr val="333399"/>
              </a:gs>
            </a:gsLst>
            <a:lin ang="5400000" scaled="1"/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ko-KR" altLang="en-US" sz="2200" b="1" dirty="0" smtClean="0">
                <a:solidFill>
                  <a:schemeClr val="bg1"/>
                </a:solidFill>
              </a:rPr>
              <a:t>간호사 </a:t>
            </a:r>
            <a:r>
              <a:rPr lang="ko-KR" altLang="en-US" sz="2200" b="1" dirty="0" err="1" smtClean="0">
                <a:solidFill>
                  <a:schemeClr val="bg1"/>
                </a:solidFill>
              </a:rPr>
              <a:t>임종돌봄</a:t>
            </a:r>
            <a:r>
              <a:rPr lang="ko-KR" altLang="en-US" sz="2200" b="1" dirty="0" smtClean="0">
                <a:solidFill>
                  <a:schemeClr val="bg1"/>
                </a:solidFill>
              </a:rPr>
              <a:t> 지식수준 평가</a:t>
            </a:r>
            <a:endParaRPr lang="ko-KR" altLang="en-US" sz="2200" b="1" dirty="0">
              <a:solidFill>
                <a:schemeClr val="bg1"/>
              </a:solidFill>
            </a:endParaRPr>
          </a:p>
        </p:txBody>
      </p:sp>
      <p:pic>
        <p:nvPicPr>
          <p:cNvPr id="230" name="그림 229" descr="교육 전 후 간호사 지식수준 평가.JPG"/>
          <p:cNvPicPr>
            <a:picLocks noChangeAspect="1"/>
          </p:cNvPicPr>
          <p:nvPr/>
        </p:nvPicPr>
        <p:blipFill>
          <a:blip r:embed="rId22" cstate="print"/>
          <a:stretch>
            <a:fillRect/>
          </a:stretch>
        </p:blipFill>
        <p:spPr>
          <a:xfrm>
            <a:off x="22538729" y="34708156"/>
            <a:ext cx="4467225" cy="2667000"/>
          </a:xfrm>
          <a:prstGeom prst="rect">
            <a:avLst/>
          </a:prstGeom>
        </p:spPr>
      </p:pic>
      <p:sp>
        <p:nvSpPr>
          <p:cNvPr id="231" name="TextBox 230"/>
          <p:cNvSpPr txBox="1"/>
          <p:nvPr/>
        </p:nvSpPr>
        <p:spPr>
          <a:xfrm>
            <a:off x="16850097" y="37804500"/>
            <a:ext cx="15049672" cy="3046988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v"/>
            </a:pPr>
            <a:r>
              <a:rPr lang="en-US" altLang="ko-KR" sz="3200" b="1" dirty="0" smtClean="0"/>
              <a:t> </a:t>
            </a:r>
            <a:r>
              <a:rPr lang="ko-KR" altLang="en-US" sz="3200" b="1" dirty="0" smtClean="0"/>
              <a:t> 결론</a:t>
            </a:r>
            <a:endParaRPr lang="en-US" altLang="ko-KR" sz="3200" b="1" dirty="0" smtClean="0"/>
          </a:p>
          <a:p>
            <a:pPr>
              <a:lnSpc>
                <a:spcPct val="150000"/>
              </a:lnSpc>
            </a:pPr>
            <a:r>
              <a:rPr lang="en-US" altLang="ko-KR" sz="2400" b="1" dirty="0" smtClean="0"/>
              <a:t> 1. </a:t>
            </a:r>
            <a:r>
              <a:rPr lang="ko-KR" altLang="en-US" sz="2400" b="1" dirty="0" smtClean="0"/>
              <a:t>임종증상지표를 통해 임종상황의 임박을 예측하여 관리할 수 있게 됨</a:t>
            </a:r>
            <a:endParaRPr lang="en-US" altLang="ko-KR" sz="2400" b="1" dirty="0" smtClean="0"/>
          </a:p>
          <a:p>
            <a:pPr>
              <a:lnSpc>
                <a:spcPct val="150000"/>
              </a:lnSpc>
            </a:pPr>
            <a:r>
              <a:rPr lang="en-US" altLang="ko-KR" sz="2400" b="1" dirty="0" smtClean="0"/>
              <a:t> 2. </a:t>
            </a:r>
            <a:r>
              <a:rPr lang="ko-KR" altLang="en-US" sz="2400" b="1" dirty="0" err="1" smtClean="0"/>
              <a:t>임종돌봄프로토콜</a:t>
            </a:r>
            <a:r>
              <a:rPr lang="ko-KR" altLang="en-US" sz="2400" b="1" dirty="0" smtClean="0"/>
              <a:t> 개발을 통해 </a:t>
            </a:r>
            <a:r>
              <a:rPr lang="ko-KR" altLang="en-US" sz="2400" b="1" dirty="0" err="1" smtClean="0"/>
              <a:t>임종돌봄에</a:t>
            </a:r>
            <a:r>
              <a:rPr lang="ko-KR" altLang="en-US" sz="2400" b="1" dirty="0" smtClean="0"/>
              <a:t> 대한 간호사의 대처능력 향상 및 업무의 효율화가 가능해짐</a:t>
            </a:r>
            <a:endParaRPr lang="en-US" altLang="ko-KR" sz="2400" b="1" dirty="0" smtClean="0"/>
          </a:p>
          <a:p>
            <a:pPr>
              <a:lnSpc>
                <a:spcPct val="150000"/>
              </a:lnSpc>
            </a:pPr>
            <a:r>
              <a:rPr lang="en-US" altLang="ko-KR" sz="2400" b="1" dirty="0" smtClean="0"/>
              <a:t> 3. </a:t>
            </a:r>
            <a:r>
              <a:rPr lang="ko-KR" altLang="en-US" sz="2400" b="1" dirty="0" smtClean="0"/>
              <a:t>임종교육 적용 시기의 적절성 및 임종실 재실시간 증가를 통해 임종상황을 가족들이 준비할 수 있게 됨</a:t>
            </a:r>
            <a:endParaRPr lang="en-US" altLang="ko-KR" sz="2400" b="1" dirty="0" smtClean="0"/>
          </a:p>
          <a:p>
            <a:pPr>
              <a:lnSpc>
                <a:spcPct val="150000"/>
              </a:lnSpc>
            </a:pPr>
            <a:r>
              <a:rPr lang="en-US" altLang="ko-KR" sz="2400" b="1" dirty="0" smtClean="0"/>
              <a:t> 4. </a:t>
            </a:r>
            <a:r>
              <a:rPr lang="ko-KR" altLang="en-US" sz="2400" b="1" dirty="0" smtClean="0"/>
              <a:t>가족적이고 독립적인 환경에서 존엄한 임종을 맞을 수 있게 됨</a:t>
            </a:r>
            <a:endParaRPr lang="en-US" altLang="ko-KR" sz="24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ACKUPNAME" val="KMA1D1FEAF:R001:C001"/>
  <p:tag name="LEFT" val="41"/>
  <p:tag name="PRIORNAME" val="KMA1D1FEAF"/>
  <p:tag name="AUTHOR" val="KMA"/>
  <p:tag name="NUMBEROFROWS" val=" 1"/>
  <p:tag name="NUMBEROFCOLUMNS" val=" 1"/>
  <p:tag name="TABLEVERSION" val="3.00"/>
  <p:tag name="TABLEINFO" val="RW:R001;LK=False|RW:R001;ST=1|RW:R001;RH=1|CL:C001;LK=False|CL:C001;ST=1|CL:C001;CW=1"/>
  <p:tag name="BAINBULLET" val="Tru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ACKUPNAME" val="KMA1D1FEAF:R001:C001"/>
  <p:tag name="LEFT" val="41"/>
  <p:tag name="PRIORNAME" val="KMA1D1FEAF"/>
  <p:tag name="AUTHOR" val="KMA"/>
  <p:tag name="NUMBEROFROWS" val=" 1"/>
  <p:tag name="NUMBEROFCOLUMNS" val=" 1"/>
  <p:tag name="TABLEVERSION" val="3.00"/>
  <p:tag name="TABLEINFO" val="RW:R001;LK=False|RW:R001;ST=1|RW:R001;RH=1|CL:C001;LK=False|CL:C001;ST=1|CL:C001;CW=1"/>
  <p:tag name="BAINBULLET" val="Tru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ACKUPNAME" val="KMA1D1FEAF:R001:C001"/>
  <p:tag name="LEFT" val="41"/>
  <p:tag name="PRIORNAME" val="KMA1D1FEAF"/>
  <p:tag name="AUTHOR" val="KMA"/>
  <p:tag name="NUMBEROFROWS" val=" 1"/>
  <p:tag name="NUMBEROFCOLUMNS" val=" 1"/>
  <p:tag name="TABLEVERSION" val="3.00"/>
  <p:tag name="TABLEINFO" val="RW:R001;LK=False|RW:R001;ST=1|RW:R001;RH=1|CL:C001;LK=False|CL:C001;ST=1|CL:C001;CW=1"/>
  <p:tag name="BAINBULLET" val="Tru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ACKUPNAME" val="KMA1D1FEAF:R001:C001"/>
  <p:tag name="LEFT" val="41"/>
  <p:tag name="PRIORNAME" val="KMA1D1FEAF"/>
  <p:tag name="AUTHOR" val="KMA"/>
  <p:tag name="NUMBEROFROWS" val=" 1"/>
  <p:tag name="NUMBEROFCOLUMNS" val=" 1"/>
  <p:tag name="TABLEVERSION" val="3.00"/>
  <p:tag name="TABLEINFO" val="RW:R001;LK=False|RW:R001;ST=1|RW:R001;RH=1|CL:C001;LK=False|CL:C001;ST=1|CL:C001;CW=1"/>
  <p:tag name="BAINBULLET" val="Tru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ACKUPNAME" val="KMA1D1FEAF:R001:C001"/>
  <p:tag name="LEFT" val="41"/>
  <p:tag name="PRIORNAME" val="KMA1D1FEAF"/>
  <p:tag name="AUTHOR" val="KMA"/>
  <p:tag name="NUMBEROFROWS" val=" 1"/>
  <p:tag name="NUMBEROFCOLUMNS" val=" 1"/>
  <p:tag name="TABLEVERSION" val="3.00"/>
  <p:tag name="TABLEINFO" val="RW:R001;LK=False|RW:R001;ST=1|RW:R001;RH=1|CL:C001;LK=False|CL:C001;ST=1|CL:C001;CW=1"/>
  <p:tag name="BAINBULLET" val="True"/>
</p:tagLst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1016</TotalTime>
  <Words>597</Words>
  <Application>Microsoft Office PowerPoint</Application>
  <PresentationFormat>사용자 지정</PresentationFormat>
  <Paragraphs>147</Paragraphs>
  <Slides>1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2" baseType="lpstr">
      <vt:lpstr>Office 테마</vt:lpstr>
      <vt:lpstr>부산지역암센터 완화의료환자의 임종돌봄 프로토콜 개발 - 부산지역암센터 완화의료센터 -</vt:lpstr>
    </vt:vector>
  </TitlesOfParts>
  <Company>Your Company Name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Your User Name</dc:creator>
  <cp:lastModifiedBy>Your User Name</cp:lastModifiedBy>
  <cp:revision>131</cp:revision>
  <dcterms:created xsi:type="dcterms:W3CDTF">2012-09-27T00:32:56Z</dcterms:created>
  <dcterms:modified xsi:type="dcterms:W3CDTF">2012-10-23T02:37:24Z</dcterms:modified>
</cp:coreProperties>
</file>