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86" r:id="rId12"/>
    <p:sldId id="290" r:id="rId13"/>
    <p:sldId id="284" r:id="rId14"/>
    <p:sldId id="285" r:id="rId15"/>
    <p:sldId id="272" r:id="rId16"/>
    <p:sldId id="289" r:id="rId17"/>
    <p:sldId id="291" r:id="rId18"/>
    <p:sldId id="273" r:id="rId19"/>
    <p:sldId id="279" r:id="rId20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9933"/>
    <a:srgbClr val="60D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525" autoAdjust="0"/>
    <p:restoredTop sz="94660"/>
  </p:normalViewPr>
  <p:slideViewPr>
    <p:cSldViewPr>
      <p:cViewPr varScale="1">
        <p:scale>
          <a:sx n="70" d="100"/>
          <a:sy n="70" d="100"/>
        </p:scale>
        <p:origin x="76" y="11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종우" userId="551a82be9d52af18" providerId="LiveId" clId="{1A5A15F8-CA8D-469C-89F0-09041F32BBFE}"/>
    <pc:docChg chg="modSld">
      <pc:chgData name="이종우" userId="551a82be9d52af18" providerId="LiveId" clId="{1A5A15F8-CA8D-469C-89F0-09041F32BBFE}" dt="2018-03-13T05:54:19.539" v="0" actId="14100"/>
      <pc:docMkLst>
        <pc:docMk/>
      </pc:docMkLst>
      <pc:sldChg chg="modSp">
        <pc:chgData name="이종우" userId="551a82be9d52af18" providerId="LiveId" clId="{1A5A15F8-CA8D-469C-89F0-09041F32BBFE}" dt="2018-03-13T05:54:19.539" v="0" actId="14100"/>
        <pc:sldMkLst>
          <pc:docMk/>
          <pc:sldMk cId="2384749327" sldId="258"/>
        </pc:sldMkLst>
        <pc:spChg chg="mod">
          <ac:chgData name="이종우" userId="551a82be9d52af18" providerId="LiveId" clId="{1A5A15F8-CA8D-469C-89F0-09041F32BBFE}" dt="2018-03-13T05:54:19.539" v="0" actId="14100"/>
          <ac:spMkLst>
            <pc:docMk/>
            <pc:sldMk cId="2384749327" sldId="258"/>
            <ac:spMk id="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97B9C-9AA6-4E5C-ABB1-1619ADCFB41F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1F319-1919-4151-B113-9DD3B52DEE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1798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91F319-1919-4151-B113-9DD3B52DEEA0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261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95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058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112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944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25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7654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356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213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771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62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282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3BAF0-4FDB-433F-A032-0E62671CAA1C}" type="datetimeFigureOut">
              <a:rPr lang="ko-KR" altLang="en-US" smtClean="0"/>
              <a:t>2018-03-13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E0880-65D6-4811-8B4B-D5705DA230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12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8.wdp"/><Relationship Id="rId18" Type="http://schemas.openxmlformats.org/officeDocument/2006/relationships/image" Target="../media/image21.png"/><Relationship Id="rId3" Type="http://schemas.openxmlformats.org/officeDocument/2006/relationships/image" Target="../media/image13.png"/><Relationship Id="rId21" Type="http://schemas.microsoft.com/office/2007/relationships/hdphoto" Target="../media/hdphoto12.wdp"/><Relationship Id="rId7" Type="http://schemas.microsoft.com/office/2007/relationships/hdphoto" Target="../media/hdphoto5.wdp"/><Relationship Id="rId12" Type="http://schemas.openxmlformats.org/officeDocument/2006/relationships/image" Target="../media/image18.png"/><Relationship Id="rId17" Type="http://schemas.microsoft.com/office/2007/relationships/hdphoto" Target="../media/hdphoto10.wdp"/><Relationship Id="rId2" Type="http://schemas.openxmlformats.org/officeDocument/2006/relationships/image" Target="../media/image4.jpeg"/><Relationship Id="rId16" Type="http://schemas.openxmlformats.org/officeDocument/2006/relationships/image" Target="../media/image20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microsoft.com/office/2007/relationships/hdphoto" Target="../media/hdphoto9.wdp"/><Relationship Id="rId10" Type="http://schemas.openxmlformats.org/officeDocument/2006/relationships/image" Target="../media/image17.png"/><Relationship Id="rId19" Type="http://schemas.microsoft.com/office/2007/relationships/hdphoto" Target="../media/hdphoto11.wdp"/><Relationship Id="rId4" Type="http://schemas.openxmlformats.org/officeDocument/2006/relationships/image" Target="../media/image14.png"/><Relationship Id="rId9" Type="http://schemas.microsoft.com/office/2007/relationships/hdphoto" Target="../media/hdphoto6.wdp"/><Relationship Id="rId1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각 삼각형 12"/>
          <p:cNvSpPr/>
          <p:nvPr/>
        </p:nvSpPr>
        <p:spPr>
          <a:xfrm flipV="1">
            <a:off x="-1" y="-1"/>
            <a:ext cx="5736029" cy="17175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각 삼각형 13"/>
          <p:cNvSpPr/>
          <p:nvPr/>
        </p:nvSpPr>
        <p:spPr>
          <a:xfrm flipV="1">
            <a:off x="1" y="0"/>
            <a:ext cx="5303979" cy="15651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직각 삼각형 14"/>
          <p:cNvSpPr/>
          <p:nvPr/>
        </p:nvSpPr>
        <p:spPr>
          <a:xfrm flipV="1">
            <a:off x="11901" y="-1"/>
            <a:ext cx="4860032" cy="14127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각 삼각형 15"/>
          <p:cNvSpPr/>
          <p:nvPr/>
        </p:nvSpPr>
        <p:spPr>
          <a:xfrm rot="16200000" flipH="1" flipV="1">
            <a:off x="-2005951" y="2009226"/>
            <a:ext cx="5736029" cy="17175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각 삼각형 16"/>
          <p:cNvSpPr/>
          <p:nvPr/>
        </p:nvSpPr>
        <p:spPr>
          <a:xfrm rot="16200000" flipH="1" flipV="1">
            <a:off x="-1866125" y="1869403"/>
            <a:ext cx="5303979" cy="15651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직각 삼각형 17"/>
          <p:cNvSpPr/>
          <p:nvPr/>
        </p:nvSpPr>
        <p:spPr>
          <a:xfrm rot="16200000" flipH="1" flipV="1">
            <a:off x="-1720353" y="1735530"/>
            <a:ext cx="4860032" cy="14127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3" name="그룹 22"/>
          <p:cNvGrpSpPr/>
          <p:nvPr/>
        </p:nvGrpSpPr>
        <p:grpSpPr>
          <a:xfrm flipH="1" flipV="1">
            <a:off x="3419872" y="1149355"/>
            <a:ext cx="5736029" cy="5736029"/>
            <a:chOff x="-1" y="-1"/>
            <a:chExt cx="5736029" cy="5736029"/>
          </a:xfrm>
        </p:grpSpPr>
        <p:sp>
          <p:nvSpPr>
            <p:cNvPr id="24" name="직각 삼각형 23"/>
            <p:cNvSpPr/>
            <p:nvPr/>
          </p:nvSpPr>
          <p:spPr>
            <a:xfrm flipV="1">
              <a:off x="-1" y="-1"/>
              <a:ext cx="5736029" cy="17175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5" name="직각 삼각형 24"/>
            <p:cNvSpPr/>
            <p:nvPr/>
          </p:nvSpPr>
          <p:spPr>
            <a:xfrm flipV="1">
              <a:off x="1" y="0"/>
              <a:ext cx="5303979" cy="15651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6" name="직각 삼각형 25"/>
            <p:cNvSpPr/>
            <p:nvPr/>
          </p:nvSpPr>
          <p:spPr>
            <a:xfrm flipV="1">
              <a:off x="11901" y="-1"/>
              <a:ext cx="4860032" cy="14127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7" name="직각 삼각형 26"/>
            <p:cNvSpPr/>
            <p:nvPr/>
          </p:nvSpPr>
          <p:spPr>
            <a:xfrm rot="16200000" flipH="1" flipV="1">
              <a:off x="-2005951" y="2009226"/>
              <a:ext cx="5736029" cy="17175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직각 삼각형 27"/>
            <p:cNvSpPr/>
            <p:nvPr/>
          </p:nvSpPr>
          <p:spPr>
            <a:xfrm rot="16200000" flipH="1" flipV="1">
              <a:off x="-1866125" y="1869403"/>
              <a:ext cx="5303979" cy="15651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각 삼각형 28"/>
            <p:cNvSpPr/>
            <p:nvPr/>
          </p:nvSpPr>
          <p:spPr>
            <a:xfrm rot="16200000" flipH="1" flipV="1">
              <a:off x="-1720353" y="1735530"/>
              <a:ext cx="4860032" cy="14127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198110" y="4648061"/>
            <a:ext cx="4246098" cy="869170"/>
            <a:chOff x="3059832" y="5877272"/>
            <a:chExt cx="3361247" cy="688042"/>
          </a:xfrm>
        </p:grpSpPr>
        <p:pic>
          <p:nvPicPr>
            <p:cNvPr id="32" name="그림 31" descr="대전지역본부(가로).png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</a:blip>
            <a:stretch>
              <a:fillRect/>
            </a:stretch>
          </p:blipFill>
          <p:spPr>
            <a:xfrm>
              <a:off x="3077416" y="5894753"/>
              <a:ext cx="3343663" cy="670561"/>
            </a:xfrm>
            <a:prstGeom prst="rect">
              <a:avLst/>
            </a:prstGeom>
          </p:spPr>
        </p:pic>
        <p:pic>
          <p:nvPicPr>
            <p:cNvPr id="33" name="그림 32" descr="대전지역본부(가로)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9832" y="5877272"/>
              <a:ext cx="3343663" cy="670561"/>
            </a:xfrm>
            <a:prstGeom prst="rect">
              <a:avLst/>
            </a:prstGeom>
          </p:spPr>
        </p:pic>
      </p:grpSp>
      <p:sp>
        <p:nvSpPr>
          <p:cNvPr id="21" name="WordArt 8"/>
          <p:cNvSpPr>
            <a:spLocks noChangeArrowheads="1" noChangeShapeType="1" noTextEdit="1"/>
          </p:cNvSpPr>
          <p:nvPr/>
        </p:nvSpPr>
        <p:spPr bwMode="auto">
          <a:xfrm>
            <a:off x="971600" y="1916832"/>
            <a:ext cx="4536504" cy="729080"/>
          </a:xfrm>
          <a:prstGeom prst="rect">
            <a:avLst/>
          </a:prstGeom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o-KR" altLang="en-US" sz="3600" b="1" kern="10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국가암검진사업</a:t>
            </a:r>
            <a:endParaRPr lang="ko-KR" altLang="en-US" sz="3600" b="1" kern="1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2" name="WordArt 8"/>
          <p:cNvSpPr>
            <a:spLocks noChangeArrowheads="1" noChangeShapeType="1" noTextEdit="1"/>
          </p:cNvSpPr>
          <p:nvPr/>
        </p:nvSpPr>
        <p:spPr bwMode="auto">
          <a:xfrm>
            <a:off x="1568451" y="2940022"/>
            <a:ext cx="6747965" cy="777010"/>
          </a:xfrm>
          <a:prstGeom prst="rect">
            <a:avLst/>
          </a:prstGeom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o-KR" altLang="en-US" sz="36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연중 분산수검</a:t>
            </a:r>
            <a:r>
              <a:rPr lang="ko-KR" altLang="en-US" sz="36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을 위한 홍보</a:t>
            </a:r>
          </a:p>
        </p:txBody>
      </p:sp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4816803" y="5517232"/>
            <a:ext cx="223797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최    </a:t>
            </a:r>
            <a:r>
              <a:rPr kumimoji="0" lang="ko-KR" altLang="en-US" sz="2000" dirty="0" err="1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희</a:t>
            </a:r>
            <a:r>
              <a:rPr kumimoji="0" lang="ko-KR" altLang="en-US" sz="2000" dirty="0">
                <a:solidFill>
                  <a:schemeClr val="bg1">
                    <a:lumMod val="50000"/>
                  </a:schemeClr>
                </a:solidFill>
                <a:latin typeface="HY견고딕" pitchFamily="18" charset="-127"/>
                <a:ea typeface="HY견고딕" pitchFamily="18" charset="-127"/>
              </a:rPr>
              <a:t>    명</a:t>
            </a:r>
            <a:endParaRPr kumimoji="0" lang="en-US" altLang="ko-KR" sz="2000" dirty="0">
              <a:solidFill>
                <a:schemeClr val="bg1">
                  <a:lumMod val="50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4749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37"/>
          <p:cNvGrpSpPr>
            <a:grpSpLocks/>
          </p:cNvGrpSpPr>
          <p:nvPr/>
        </p:nvGrpSpPr>
        <p:grpSpPr bwMode="auto">
          <a:xfrm>
            <a:off x="3191067" y="2924944"/>
            <a:ext cx="6008910" cy="853054"/>
            <a:chOff x="3786182" y="3433946"/>
            <a:chExt cx="4857784" cy="746927"/>
          </a:xfrm>
        </p:grpSpPr>
        <p:grpSp>
          <p:nvGrpSpPr>
            <p:cNvPr id="13" name="그룹 29"/>
            <p:cNvGrpSpPr>
              <a:grpSpLocks/>
            </p:cNvGrpSpPr>
            <p:nvPr/>
          </p:nvGrpSpPr>
          <p:grpSpPr bwMode="auto">
            <a:xfrm>
              <a:off x="3786182" y="3433946"/>
              <a:ext cx="4857784" cy="746927"/>
              <a:chOff x="4572000" y="1099271"/>
              <a:chExt cx="4857784" cy="746927"/>
            </a:xfrm>
          </p:grpSpPr>
          <p:pic>
            <p:nvPicPr>
              <p:cNvPr id="15" name="그림 25" descr="2-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0" y="1142984"/>
                <a:ext cx="4857784" cy="703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Rectangle 10"/>
              <p:cNvSpPr>
                <a:spLocks noChangeArrowheads="1"/>
              </p:cNvSpPr>
              <p:nvPr/>
            </p:nvSpPr>
            <p:spPr bwMode="auto">
              <a:xfrm>
                <a:off x="4714876" y="1099271"/>
                <a:ext cx="328614" cy="571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lIns="0" tIns="0" rIns="0" bIns="0"/>
              <a:lstStyle/>
              <a:p>
                <a:pPr algn="ctr">
                  <a:lnSpc>
                    <a:spcPct val="150000"/>
                  </a:lnSpc>
                </a:pPr>
                <a:r>
                  <a:rPr kumimoji="0" lang="en-US" altLang="ko-KR" sz="3200" b="1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2</a:t>
                </a:r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5234058" y="1317760"/>
                <a:ext cx="394652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ko-KR" sz="3200">
                    <a:solidFill>
                      <a:srgbClr val="000099"/>
                    </a:solidFill>
                    <a:latin typeface="HY울릉도B" pitchFamily="18" charset="-127"/>
                    <a:ea typeface="HY울릉도B" pitchFamily="18" charset="-127"/>
                  </a:rPr>
                  <a:t> </a:t>
                </a:r>
              </a:p>
            </p:txBody>
          </p:sp>
        </p:grp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487862" y="3623699"/>
              <a:ext cx="3946553" cy="5120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>
                  <a:solidFill>
                    <a:schemeClr val="tx2">
                      <a:lumMod val="50000"/>
                    </a:schemeClr>
                  </a:solidFill>
                  <a:latin typeface="HY울릉도B" pitchFamily="18" charset="-127"/>
                  <a:ea typeface="HY울릉도B" pitchFamily="18" charset="-127"/>
                </a:rPr>
                <a:t>추진계획</a:t>
              </a:r>
              <a:endParaRPr kumimoji="0" lang="en-US" altLang="ko-KR" sz="32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18" name="그룹 26"/>
          <p:cNvGrpSpPr>
            <a:grpSpLocks/>
          </p:cNvGrpSpPr>
          <p:nvPr/>
        </p:nvGrpSpPr>
        <p:grpSpPr bwMode="auto">
          <a:xfrm>
            <a:off x="3196902" y="1844825"/>
            <a:ext cx="6008911" cy="881347"/>
            <a:chOff x="3786182" y="2432853"/>
            <a:chExt cx="4857784" cy="771701"/>
          </a:xfrm>
        </p:grpSpPr>
        <p:grpSp>
          <p:nvGrpSpPr>
            <p:cNvPr id="19" name="그룹 34"/>
            <p:cNvGrpSpPr>
              <a:grpSpLocks/>
            </p:cNvGrpSpPr>
            <p:nvPr/>
          </p:nvGrpSpPr>
          <p:grpSpPr bwMode="auto">
            <a:xfrm>
              <a:off x="3786182" y="2432853"/>
              <a:ext cx="4857784" cy="771701"/>
              <a:chOff x="3786182" y="2074629"/>
              <a:chExt cx="4857784" cy="771701"/>
            </a:xfrm>
          </p:grpSpPr>
          <p:pic>
            <p:nvPicPr>
              <p:cNvPr id="21" name="그림 25" descr="2-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6182" y="2143116"/>
                <a:ext cx="4857784" cy="703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10"/>
              <p:cNvSpPr>
                <a:spLocks noChangeArrowheads="1"/>
              </p:cNvSpPr>
              <p:nvPr/>
            </p:nvSpPr>
            <p:spPr bwMode="auto">
              <a:xfrm>
                <a:off x="3929058" y="2074629"/>
                <a:ext cx="328615" cy="571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lIns="0" tIns="0" rIns="0" bIns="0"/>
              <a:lstStyle/>
              <a:p>
                <a:pPr algn="ctr">
                  <a:lnSpc>
                    <a:spcPct val="150000"/>
                  </a:lnSpc>
                </a:pPr>
                <a:r>
                  <a:rPr kumimoji="0" lang="en-US" altLang="ko-KR" sz="3200" b="1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1</a:t>
                </a:r>
              </a:p>
            </p:txBody>
          </p:sp>
        </p:grp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4487862" y="2634681"/>
              <a:ext cx="3946553" cy="5120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>
                  <a:solidFill>
                    <a:schemeClr val="tx2">
                      <a:lumMod val="50000"/>
                    </a:schemeClr>
                  </a:solidFill>
                  <a:latin typeface="HY울릉도B" pitchFamily="18" charset="-127"/>
                  <a:ea typeface="HY울릉도B" pitchFamily="18" charset="-127"/>
                </a:rPr>
                <a:t>추진배경</a:t>
              </a:r>
              <a:endParaRPr kumimoji="0" lang="en-US" altLang="ko-KR" sz="32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23" name="그룹 37"/>
          <p:cNvGrpSpPr>
            <a:grpSpLocks/>
          </p:cNvGrpSpPr>
          <p:nvPr/>
        </p:nvGrpSpPr>
        <p:grpSpPr bwMode="auto">
          <a:xfrm>
            <a:off x="3191067" y="4941170"/>
            <a:ext cx="6008910" cy="864096"/>
            <a:chOff x="3786182" y="3424278"/>
            <a:chExt cx="4857784" cy="756595"/>
          </a:xfrm>
        </p:grpSpPr>
        <p:grpSp>
          <p:nvGrpSpPr>
            <p:cNvPr id="24" name="그룹 29"/>
            <p:cNvGrpSpPr>
              <a:grpSpLocks/>
            </p:cNvGrpSpPr>
            <p:nvPr/>
          </p:nvGrpSpPr>
          <p:grpSpPr bwMode="auto">
            <a:xfrm>
              <a:off x="3786182" y="3424278"/>
              <a:ext cx="4857784" cy="756595"/>
              <a:chOff x="4572000" y="1089603"/>
              <a:chExt cx="4857784" cy="756595"/>
            </a:xfrm>
          </p:grpSpPr>
          <p:pic>
            <p:nvPicPr>
              <p:cNvPr id="26" name="그림 25" descr="2-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0" y="1142984"/>
                <a:ext cx="4857784" cy="703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Rectangle 10"/>
              <p:cNvSpPr>
                <a:spLocks noChangeArrowheads="1"/>
              </p:cNvSpPr>
              <p:nvPr/>
            </p:nvSpPr>
            <p:spPr bwMode="auto">
              <a:xfrm>
                <a:off x="4714876" y="1089603"/>
                <a:ext cx="328614" cy="571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lIns="0" tIns="0" rIns="0" bIns="0"/>
              <a:lstStyle/>
              <a:p>
                <a:pPr algn="ctr">
                  <a:lnSpc>
                    <a:spcPct val="150000"/>
                  </a:lnSpc>
                </a:pPr>
                <a:r>
                  <a:rPr kumimoji="0" lang="en-US" altLang="ko-KR" sz="3200" b="1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4</a:t>
                </a:r>
              </a:p>
            </p:txBody>
          </p:sp>
          <p:sp>
            <p:nvSpPr>
              <p:cNvPr id="28" name="Rectangle 16"/>
              <p:cNvSpPr>
                <a:spLocks noChangeArrowheads="1"/>
              </p:cNvSpPr>
              <p:nvPr/>
            </p:nvSpPr>
            <p:spPr bwMode="auto">
              <a:xfrm>
                <a:off x="5234058" y="1317760"/>
                <a:ext cx="394652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ko-KR" sz="3200">
                    <a:solidFill>
                      <a:srgbClr val="000099"/>
                    </a:solidFill>
                    <a:latin typeface="HY울릉도B" pitchFamily="18" charset="-127"/>
                    <a:ea typeface="HY울릉도B" pitchFamily="18" charset="-127"/>
                  </a:rPr>
                  <a:t> </a:t>
                </a:r>
              </a:p>
            </p:txBody>
          </p:sp>
        </p:grpSp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4487862" y="3623699"/>
              <a:ext cx="3946553" cy="5120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>
                  <a:solidFill>
                    <a:schemeClr val="tx2">
                      <a:lumMod val="50000"/>
                    </a:schemeClr>
                  </a:solidFill>
                  <a:latin typeface="HY울릉도B" pitchFamily="18" charset="-127"/>
                  <a:ea typeface="HY울릉도B" pitchFamily="18" charset="-127"/>
                </a:rPr>
                <a:t>추진성과</a:t>
              </a:r>
              <a:endParaRPr kumimoji="0" lang="en-US" altLang="ko-KR" sz="32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41" name="그룹 37"/>
          <p:cNvGrpSpPr>
            <a:grpSpLocks/>
          </p:cNvGrpSpPr>
          <p:nvPr/>
        </p:nvGrpSpPr>
        <p:grpSpPr bwMode="auto">
          <a:xfrm>
            <a:off x="3191067" y="3933056"/>
            <a:ext cx="6008910" cy="853054"/>
            <a:chOff x="3786182" y="3433946"/>
            <a:chExt cx="4857784" cy="746927"/>
          </a:xfrm>
        </p:grpSpPr>
        <p:grpSp>
          <p:nvGrpSpPr>
            <p:cNvPr id="42" name="그룹 29"/>
            <p:cNvGrpSpPr>
              <a:grpSpLocks/>
            </p:cNvGrpSpPr>
            <p:nvPr/>
          </p:nvGrpSpPr>
          <p:grpSpPr bwMode="auto">
            <a:xfrm>
              <a:off x="3786182" y="3433946"/>
              <a:ext cx="4857784" cy="746927"/>
              <a:chOff x="4572000" y="1099271"/>
              <a:chExt cx="4857784" cy="746927"/>
            </a:xfrm>
          </p:grpSpPr>
          <p:pic>
            <p:nvPicPr>
              <p:cNvPr id="44" name="그림 25" descr="2-5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0" y="1142984"/>
                <a:ext cx="4857784" cy="703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Rectangle 10"/>
              <p:cNvSpPr>
                <a:spLocks noChangeArrowheads="1"/>
              </p:cNvSpPr>
              <p:nvPr/>
            </p:nvSpPr>
            <p:spPr bwMode="auto">
              <a:xfrm>
                <a:off x="4714876" y="1099271"/>
                <a:ext cx="328614" cy="571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lIns="0" tIns="0" rIns="0" bIns="0"/>
              <a:lstStyle/>
              <a:p>
                <a:pPr algn="ctr">
                  <a:lnSpc>
                    <a:spcPct val="150000"/>
                  </a:lnSpc>
                </a:pPr>
                <a:r>
                  <a:rPr kumimoji="0" lang="en-US" altLang="ko-KR" sz="3200" b="1" dirty="0">
                    <a:solidFill>
                      <a:schemeClr val="bg1"/>
                    </a:solidFill>
                    <a:latin typeface="맑은 고딕" pitchFamily="50" charset="-127"/>
                    <a:ea typeface="맑은 고딕" pitchFamily="50" charset="-127"/>
                  </a:rPr>
                  <a:t>3</a:t>
                </a:r>
              </a:p>
            </p:txBody>
          </p:sp>
          <p:sp>
            <p:nvSpPr>
              <p:cNvPr id="46" name="Rectangle 16"/>
              <p:cNvSpPr>
                <a:spLocks noChangeArrowheads="1"/>
              </p:cNvSpPr>
              <p:nvPr/>
            </p:nvSpPr>
            <p:spPr bwMode="auto">
              <a:xfrm>
                <a:off x="5234058" y="1317760"/>
                <a:ext cx="394652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kumimoji="0" lang="en-US" altLang="ko-KR" sz="3200">
                    <a:solidFill>
                      <a:srgbClr val="000099"/>
                    </a:solidFill>
                    <a:latin typeface="HY울릉도B" pitchFamily="18" charset="-127"/>
                    <a:ea typeface="HY울릉도B" pitchFamily="18" charset="-127"/>
                  </a:rPr>
                  <a:t> </a:t>
                </a:r>
              </a:p>
            </p:txBody>
          </p:sp>
        </p:grpSp>
        <p:sp>
          <p:nvSpPr>
            <p:cNvPr id="43" name="Rectangle 16"/>
            <p:cNvSpPr>
              <a:spLocks noChangeArrowheads="1"/>
            </p:cNvSpPr>
            <p:nvPr/>
          </p:nvSpPr>
          <p:spPr bwMode="auto">
            <a:xfrm>
              <a:off x="4487862" y="3623699"/>
              <a:ext cx="3946553" cy="51202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3200" dirty="0">
                  <a:solidFill>
                    <a:schemeClr val="tx2">
                      <a:lumMod val="50000"/>
                    </a:schemeClr>
                  </a:solidFill>
                  <a:latin typeface="HY울릉도B" pitchFamily="18" charset="-127"/>
                  <a:ea typeface="HY울릉도B" pitchFamily="18" charset="-127"/>
                </a:rPr>
                <a:t>추진내용</a:t>
              </a:r>
              <a:endParaRPr kumimoji="0" lang="en-US" altLang="ko-KR" sz="3200" dirty="0">
                <a:solidFill>
                  <a:schemeClr val="tx2">
                    <a:lumMod val="50000"/>
                  </a:schemeClr>
                </a:solidFill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-1" y="-1"/>
            <a:ext cx="5736029" cy="5736029"/>
            <a:chOff x="-1" y="-1"/>
            <a:chExt cx="5736029" cy="5736029"/>
          </a:xfrm>
        </p:grpSpPr>
        <p:sp>
          <p:nvSpPr>
            <p:cNvPr id="49" name="직각 삼각형 48"/>
            <p:cNvSpPr/>
            <p:nvPr/>
          </p:nvSpPr>
          <p:spPr>
            <a:xfrm flipV="1">
              <a:off x="-1" y="-1"/>
              <a:ext cx="5736029" cy="17175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직각 삼각형 49"/>
            <p:cNvSpPr/>
            <p:nvPr/>
          </p:nvSpPr>
          <p:spPr>
            <a:xfrm rot="16200000" flipH="1" flipV="1">
              <a:off x="-2005951" y="2009226"/>
              <a:ext cx="5736029" cy="17175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1" name="제목 1"/>
          <p:cNvSpPr txBox="1">
            <a:spLocks/>
          </p:cNvSpPr>
          <p:nvPr/>
        </p:nvSpPr>
        <p:spPr>
          <a:xfrm>
            <a:off x="-205321" y="842412"/>
            <a:ext cx="6145473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1" lang="en-US" altLang="ko-KR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Contents</a:t>
            </a:r>
            <a:endParaRPr kumimoji="1" lang="ko-KR" alt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2" name="Picture 4" descr="C:\Users\Administrator\Desktop\나주지사(가로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40059" y="795161"/>
            <a:ext cx="462548" cy="4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4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모서리가 둥근 직사각형 31"/>
          <p:cNvSpPr/>
          <p:nvPr/>
        </p:nvSpPr>
        <p:spPr>
          <a:xfrm>
            <a:off x="786548" y="3501009"/>
            <a:ext cx="7324178" cy="2232247"/>
          </a:xfrm>
          <a:prstGeom prst="roundRect">
            <a:avLst>
              <a:gd name="adj" fmla="val 6876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95536" y="1131813"/>
            <a:ext cx="6333323" cy="611676"/>
            <a:chOff x="508991" y="1372200"/>
            <a:chExt cx="4783089" cy="688648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508991" y="1372200"/>
              <a:ext cx="4783089" cy="688648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   연말 검진집중의 문제점 및 </a:t>
              </a:r>
              <a:r>
                <a:rPr kumimoji="0" lang="en-US" altLang="ko-KR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현황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50" name="Group 2"/>
            <p:cNvGrpSpPr>
              <a:grpSpLocks/>
            </p:cNvGrpSpPr>
            <p:nvPr/>
          </p:nvGrpSpPr>
          <p:grpSpPr bwMode="auto">
            <a:xfrm>
              <a:off x="629088" y="1556792"/>
              <a:ext cx="342512" cy="318559"/>
              <a:chOff x="5242" y="950"/>
              <a:chExt cx="414" cy="543"/>
            </a:xfrm>
          </p:grpSpPr>
          <p:grpSp>
            <p:nvGrpSpPr>
              <p:cNvPr id="51" name="Group 3"/>
              <p:cNvGrpSpPr>
                <a:grpSpLocks/>
              </p:cNvGrpSpPr>
              <p:nvPr/>
            </p:nvGrpSpPr>
            <p:grpSpPr bwMode="auto">
              <a:xfrm>
                <a:off x="5242" y="972"/>
                <a:ext cx="414" cy="521"/>
                <a:chOff x="1040" y="1425"/>
                <a:chExt cx="414" cy="521"/>
              </a:xfrm>
            </p:grpSpPr>
            <p:sp>
              <p:nvSpPr>
                <p:cNvPr id="62" name="Freeform 4"/>
                <p:cNvSpPr>
                  <a:spLocks/>
                </p:cNvSpPr>
                <p:nvPr/>
              </p:nvSpPr>
              <p:spPr bwMode="auto">
                <a:xfrm>
                  <a:off x="1040" y="1425"/>
                  <a:ext cx="414" cy="418"/>
                </a:xfrm>
                <a:custGeom>
                  <a:avLst/>
                  <a:gdLst>
                    <a:gd name="T0" fmla="*/ 207 w 414"/>
                    <a:gd name="T1" fmla="*/ 0 h 418"/>
                    <a:gd name="T2" fmla="*/ 0 w 414"/>
                    <a:gd name="T3" fmla="*/ 208 h 418"/>
                    <a:gd name="T4" fmla="*/ 206 w 414"/>
                    <a:gd name="T5" fmla="*/ 417 h 418"/>
                    <a:gd name="T6" fmla="*/ 413 w 414"/>
                    <a:gd name="T7" fmla="*/ 208 h 418"/>
                    <a:gd name="T8" fmla="*/ 207 w 414"/>
                    <a:gd name="T9" fmla="*/ 0 h 4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4"/>
                    <a:gd name="T16" fmla="*/ 0 h 418"/>
                    <a:gd name="T17" fmla="*/ 414 w 414"/>
                    <a:gd name="T18" fmla="*/ 418 h 4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4" h="418">
                      <a:moveTo>
                        <a:pt x="207" y="0"/>
                      </a:moveTo>
                      <a:lnTo>
                        <a:pt x="0" y="208"/>
                      </a:lnTo>
                      <a:lnTo>
                        <a:pt x="206" y="417"/>
                      </a:lnTo>
                      <a:lnTo>
                        <a:pt x="413" y="208"/>
                      </a:lnTo>
                      <a:lnTo>
                        <a:pt x="207" y="0"/>
                      </a:lnTo>
                    </a:path>
                  </a:pathLst>
                </a:custGeom>
                <a:gradFill rotWithShape="1">
                  <a:gsLst>
                    <a:gs pos="0">
                      <a:srgbClr val="FF3300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 sz="1600"/>
                </a:p>
              </p:txBody>
            </p:sp>
            <p:sp>
              <p:nvSpPr>
                <p:cNvPr id="63" name="Freeform 5"/>
                <p:cNvSpPr>
                  <a:spLocks/>
                </p:cNvSpPr>
                <p:nvPr/>
              </p:nvSpPr>
              <p:spPr bwMode="auto">
                <a:xfrm>
                  <a:off x="1040" y="1635"/>
                  <a:ext cx="204" cy="311"/>
                </a:xfrm>
                <a:custGeom>
                  <a:avLst/>
                  <a:gdLst>
                    <a:gd name="T0" fmla="*/ 0 w 204"/>
                    <a:gd name="T1" fmla="*/ 0 h 311"/>
                    <a:gd name="T2" fmla="*/ 203 w 204"/>
                    <a:gd name="T3" fmla="*/ 207 h 311"/>
                    <a:gd name="T4" fmla="*/ 203 w 204"/>
                    <a:gd name="T5" fmla="*/ 310 h 311"/>
                    <a:gd name="T6" fmla="*/ 0 w 204"/>
                    <a:gd name="T7" fmla="*/ 103 h 311"/>
                    <a:gd name="T8" fmla="*/ 0 w 204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4"/>
                    <a:gd name="T16" fmla="*/ 0 h 311"/>
                    <a:gd name="T17" fmla="*/ 204 w 204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4" h="311">
                      <a:moveTo>
                        <a:pt x="0" y="0"/>
                      </a:moveTo>
                      <a:lnTo>
                        <a:pt x="203" y="207"/>
                      </a:lnTo>
                      <a:lnTo>
                        <a:pt x="203" y="310"/>
                      </a:lnTo>
                      <a:lnTo>
                        <a:pt x="0" y="103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B2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 sz="1600"/>
                </a:p>
              </p:txBody>
            </p:sp>
            <p:sp>
              <p:nvSpPr>
                <p:cNvPr id="64" name="Freeform 6"/>
                <p:cNvSpPr>
                  <a:spLocks/>
                </p:cNvSpPr>
                <p:nvPr/>
              </p:nvSpPr>
              <p:spPr bwMode="auto">
                <a:xfrm>
                  <a:off x="1250" y="1635"/>
                  <a:ext cx="204" cy="311"/>
                </a:xfrm>
                <a:custGeom>
                  <a:avLst/>
                  <a:gdLst>
                    <a:gd name="T0" fmla="*/ 0 w 204"/>
                    <a:gd name="T1" fmla="*/ 310 h 311"/>
                    <a:gd name="T2" fmla="*/ 0 w 204"/>
                    <a:gd name="T3" fmla="*/ 207 h 311"/>
                    <a:gd name="T4" fmla="*/ 203 w 204"/>
                    <a:gd name="T5" fmla="*/ 0 h 311"/>
                    <a:gd name="T6" fmla="*/ 203 w 204"/>
                    <a:gd name="T7" fmla="*/ 103 h 311"/>
                    <a:gd name="T8" fmla="*/ 0 w 204"/>
                    <a:gd name="T9" fmla="*/ 31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4"/>
                    <a:gd name="T16" fmla="*/ 0 h 311"/>
                    <a:gd name="T17" fmla="*/ 204 w 204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4" h="311">
                      <a:moveTo>
                        <a:pt x="0" y="310"/>
                      </a:moveTo>
                      <a:lnTo>
                        <a:pt x="0" y="207"/>
                      </a:lnTo>
                      <a:lnTo>
                        <a:pt x="203" y="0"/>
                      </a:lnTo>
                      <a:lnTo>
                        <a:pt x="203" y="103"/>
                      </a:lnTo>
                      <a:lnTo>
                        <a:pt x="0" y="310"/>
                      </a:lnTo>
                    </a:path>
                  </a:pathLst>
                </a:custGeom>
                <a:solidFill>
                  <a:srgbClr val="FF4C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 sz="1600"/>
                </a:p>
              </p:txBody>
            </p:sp>
          </p:grpSp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5424" y="950"/>
                <a:ext cx="184" cy="278"/>
              </a:xfrm>
              <a:custGeom>
                <a:avLst/>
                <a:gdLst>
                  <a:gd name="T0" fmla="*/ 21 w 184"/>
                  <a:gd name="T1" fmla="*/ 129 h 278"/>
                  <a:gd name="T2" fmla="*/ 0 w 184"/>
                  <a:gd name="T3" fmla="*/ 204 h 278"/>
                  <a:gd name="T4" fmla="*/ 71 w 184"/>
                  <a:gd name="T5" fmla="*/ 277 h 278"/>
                  <a:gd name="T6" fmla="*/ 183 w 184"/>
                  <a:gd name="T7" fmla="*/ 32 h 278"/>
                  <a:gd name="T8" fmla="*/ 183 w 184"/>
                  <a:gd name="T9" fmla="*/ 0 h 278"/>
                  <a:gd name="T10" fmla="*/ 58 w 184"/>
                  <a:gd name="T11" fmla="*/ 206 h 278"/>
                  <a:gd name="T12" fmla="*/ 21 w 184"/>
                  <a:gd name="T13" fmla="*/ 129 h 2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4"/>
                  <a:gd name="T22" fmla="*/ 0 h 278"/>
                  <a:gd name="T23" fmla="*/ 184 w 184"/>
                  <a:gd name="T24" fmla="*/ 278 h 2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4" h="278">
                    <a:moveTo>
                      <a:pt x="21" y="129"/>
                    </a:moveTo>
                    <a:lnTo>
                      <a:pt x="0" y="204"/>
                    </a:lnTo>
                    <a:lnTo>
                      <a:pt x="71" y="277"/>
                    </a:lnTo>
                    <a:lnTo>
                      <a:pt x="183" y="32"/>
                    </a:lnTo>
                    <a:lnTo>
                      <a:pt x="183" y="0"/>
                    </a:lnTo>
                    <a:lnTo>
                      <a:pt x="58" y="206"/>
                    </a:lnTo>
                    <a:lnTo>
                      <a:pt x="21" y="129"/>
                    </a:lnTo>
                  </a:path>
                </a:pathLst>
              </a:custGeom>
              <a:solidFill>
                <a:srgbClr val="FAF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</p:grp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추진배경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611559" y="1916832"/>
            <a:ext cx="6552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문제점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: 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검진대상자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“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서비스 질 저하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”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  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11560" y="292494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00CC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ko-KR" altLang="en-US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현황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(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ea typeface="HY수평선B" pitchFamily="18" charset="-127"/>
              </a:rPr>
              <a:t>’14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.~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ea typeface="HY수평선B" pitchFamily="18" charset="-127"/>
              </a:rPr>
              <a:t>’16. 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3</a:t>
            </a:r>
            <a:r>
              <a:rPr lang="ko-KR" altLang="en-US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개년도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) </a:t>
            </a:r>
            <a:r>
              <a:rPr lang="ko-KR" altLang="en-US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itchFamily="18" charset="-127"/>
                <a:ea typeface="HY수평선B" pitchFamily="18" charset="-127"/>
              </a:rPr>
              <a:t>   </a:t>
            </a:r>
            <a:endParaRPr lang="ko-KR" altLang="en-US" sz="2400" b="1" dirty="0">
              <a:solidFill>
                <a:srgbClr val="00206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7567" y="2419236"/>
            <a:ext cx="8356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연말 집중 검진으로 </a:t>
            </a:r>
            <a:r>
              <a:rPr lang="ko-KR" altLang="en-US" sz="2000" dirty="0" err="1">
                <a:latin typeface="HY수평선M" pitchFamily="18" charset="-127"/>
                <a:ea typeface="HY수평선M" pitchFamily="18" charset="-127"/>
              </a:rPr>
              <a:t>미수검자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 발생 등 서비스 불만 발생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7709" y="5797561"/>
            <a:ext cx="8434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 * 1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분기 </a:t>
            </a:r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낮은 </a:t>
            </a:r>
            <a:r>
              <a:rPr lang="ko-KR" altLang="en-US" sz="1600" dirty="0" err="1">
                <a:latin typeface="HY수평선M" pitchFamily="18" charset="-127"/>
                <a:ea typeface="HY수평선M" pitchFamily="18" charset="-127"/>
              </a:rPr>
              <a:t>수검률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    일부 검진기관</a:t>
            </a:r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 3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월부터 검진인력 배치</a:t>
            </a:r>
          </a:p>
        </p:txBody>
      </p:sp>
      <p:sp>
        <p:nvSpPr>
          <p:cNvPr id="27" name="이등변 삼각형 26"/>
          <p:cNvSpPr/>
          <p:nvPr/>
        </p:nvSpPr>
        <p:spPr>
          <a:xfrm rot="5400000">
            <a:off x="2692666" y="5913276"/>
            <a:ext cx="216024" cy="14401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588224" y="5788012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검진 불가</a:t>
            </a:r>
          </a:p>
        </p:txBody>
      </p:sp>
      <p:sp>
        <p:nvSpPr>
          <p:cNvPr id="29" name="이등변 삼각형 28"/>
          <p:cNvSpPr/>
          <p:nvPr/>
        </p:nvSpPr>
        <p:spPr>
          <a:xfrm rot="5400000">
            <a:off x="6480212" y="5913276"/>
            <a:ext cx="216024" cy="14401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564867" y="6237312"/>
            <a:ext cx="8255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* 4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분기 </a:t>
            </a:r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검진대상자 </a:t>
            </a:r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3~4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배 집중 증가     예약의 어려움</a:t>
            </a:r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인력 부족</a:t>
            </a:r>
            <a:r>
              <a:rPr lang="en-US" altLang="ko-KR" sz="1600" dirty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600" dirty="0">
                <a:latin typeface="HY수평선M" pitchFamily="18" charset="-127"/>
                <a:ea typeface="HY수평선M" pitchFamily="18" charset="-127"/>
              </a:rPr>
              <a:t>서비스 질 저하  </a:t>
            </a:r>
          </a:p>
        </p:txBody>
      </p:sp>
      <p:sp>
        <p:nvSpPr>
          <p:cNvPr id="38" name="Rectangle 79"/>
          <p:cNvSpPr>
            <a:spLocks noChangeArrowheads="1"/>
          </p:cNvSpPr>
          <p:nvPr/>
        </p:nvSpPr>
        <p:spPr bwMode="auto">
          <a:xfrm>
            <a:off x="1590660" y="5252412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881702" y="4969695"/>
            <a:ext cx="7133871" cy="376018"/>
            <a:chOff x="630300" y="5376091"/>
            <a:chExt cx="1997484" cy="376018"/>
          </a:xfrm>
        </p:grpSpPr>
        <p:sp>
          <p:nvSpPr>
            <p:cNvPr id="34" name="Freeform 78"/>
            <p:cNvSpPr>
              <a:spLocks/>
            </p:cNvSpPr>
            <p:nvPr/>
          </p:nvSpPr>
          <p:spPr bwMode="auto">
            <a:xfrm>
              <a:off x="649875" y="5591109"/>
              <a:ext cx="1679078" cy="78986"/>
            </a:xfrm>
            <a:custGeom>
              <a:avLst/>
              <a:gdLst>
                <a:gd name="T0" fmla="*/ 0 w 2432"/>
                <a:gd name="T1" fmla="*/ 2147483647 h 49"/>
                <a:gd name="T2" fmla="*/ 2147483647 w 2432"/>
                <a:gd name="T3" fmla="*/ 2147483647 h 49"/>
                <a:gd name="T4" fmla="*/ 2147483647 w 2432"/>
                <a:gd name="T5" fmla="*/ 0 h 49"/>
                <a:gd name="T6" fmla="*/ 0 w 2432"/>
                <a:gd name="T7" fmla="*/ 0 h 49"/>
                <a:gd name="T8" fmla="*/ 0 w 2432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2"/>
                <a:gd name="T16" fmla="*/ 0 h 49"/>
                <a:gd name="T17" fmla="*/ 2432 w 2432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2" h="49">
                  <a:moveTo>
                    <a:pt x="0" y="49"/>
                  </a:moveTo>
                  <a:lnTo>
                    <a:pt x="2430" y="49"/>
                  </a:lnTo>
                  <a:lnTo>
                    <a:pt x="2432" y="0"/>
                  </a:lnTo>
                  <a:lnTo>
                    <a:pt x="0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/>
            </a:p>
          </p:txBody>
        </p:sp>
        <p:sp>
          <p:nvSpPr>
            <p:cNvPr id="35" name="Freeform 77"/>
            <p:cNvSpPr>
              <a:spLocks/>
            </p:cNvSpPr>
            <p:nvPr/>
          </p:nvSpPr>
          <p:spPr bwMode="auto">
            <a:xfrm>
              <a:off x="2313874" y="5376091"/>
              <a:ext cx="235676" cy="294003"/>
            </a:xfrm>
            <a:custGeom>
              <a:avLst/>
              <a:gdLst>
                <a:gd name="T0" fmla="*/ 0 w 244"/>
                <a:gd name="T1" fmla="*/ 2147483647 h 212"/>
                <a:gd name="T2" fmla="*/ 2147483647 w 244"/>
                <a:gd name="T3" fmla="*/ 2147483647 h 212"/>
                <a:gd name="T4" fmla="*/ 2147483647 w 244"/>
                <a:gd name="T5" fmla="*/ 0 h 212"/>
                <a:gd name="T6" fmla="*/ 0 w 244"/>
                <a:gd name="T7" fmla="*/ 2147483647 h 212"/>
                <a:gd name="T8" fmla="*/ 0 w 244"/>
                <a:gd name="T9" fmla="*/ 2147483647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212"/>
                <a:gd name="T17" fmla="*/ 244 w 244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212">
                  <a:moveTo>
                    <a:pt x="0" y="212"/>
                  </a:moveTo>
                  <a:lnTo>
                    <a:pt x="242" y="50"/>
                  </a:lnTo>
                  <a:lnTo>
                    <a:pt x="244" y="0"/>
                  </a:lnTo>
                  <a:lnTo>
                    <a:pt x="0" y="154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/>
            </a:p>
          </p:txBody>
        </p:sp>
        <p:sp>
          <p:nvSpPr>
            <p:cNvPr id="36" name="Freeform 76"/>
            <p:cNvSpPr>
              <a:spLocks/>
            </p:cNvSpPr>
            <p:nvPr/>
          </p:nvSpPr>
          <p:spPr bwMode="auto">
            <a:xfrm>
              <a:off x="642989" y="5384717"/>
              <a:ext cx="1906561" cy="210628"/>
            </a:xfrm>
            <a:custGeom>
              <a:avLst/>
              <a:gdLst>
                <a:gd name="T0" fmla="*/ 2147483647 w 1364"/>
                <a:gd name="T1" fmla="*/ 0 h 153"/>
                <a:gd name="T2" fmla="*/ 2147483647 w 1364"/>
                <a:gd name="T3" fmla="*/ 0 h 153"/>
                <a:gd name="T4" fmla="*/ 2147483647 w 1364"/>
                <a:gd name="T5" fmla="*/ 2147483647 h 153"/>
                <a:gd name="T6" fmla="*/ 0 w 1364"/>
                <a:gd name="T7" fmla="*/ 2147483647 h 153"/>
                <a:gd name="T8" fmla="*/ 2147483647 w 1364"/>
                <a:gd name="T9" fmla="*/ 0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4"/>
                <a:gd name="T16" fmla="*/ 0 h 153"/>
                <a:gd name="T17" fmla="*/ 1364 w 1364"/>
                <a:gd name="T18" fmla="*/ 153 h 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4" h="153">
                  <a:moveTo>
                    <a:pt x="176" y="0"/>
                  </a:moveTo>
                  <a:lnTo>
                    <a:pt x="1364" y="0"/>
                  </a:lnTo>
                  <a:lnTo>
                    <a:pt x="1193" y="153"/>
                  </a:lnTo>
                  <a:lnTo>
                    <a:pt x="0" y="153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C9C9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/>
            </a:p>
          </p:txBody>
        </p:sp>
        <p:sp>
          <p:nvSpPr>
            <p:cNvPr id="37" name="Freeform 75"/>
            <p:cNvSpPr>
              <a:spLocks/>
            </p:cNvSpPr>
            <p:nvPr/>
          </p:nvSpPr>
          <p:spPr bwMode="auto">
            <a:xfrm>
              <a:off x="630300" y="5507043"/>
              <a:ext cx="1997484" cy="245066"/>
            </a:xfrm>
            <a:custGeom>
              <a:avLst/>
              <a:gdLst/>
              <a:ahLst/>
              <a:cxnLst>
                <a:cxn ang="0">
                  <a:pos x="234" y="0"/>
                </a:cxn>
                <a:cxn ang="0">
                  <a:pos x="0" y="174"/>
                </a:cxn>
                <a:cxn ang="0">
                  <a:pos x="1496" y="176"/>
                </a:cxn>
                <a:cxn ang="0">
                  <a:pos x="1752" y="2"/>
                </a:cxn>
                <a:cxn ang="0">
                  <a:pos x="234" y="0"/>
                </a:cxn>
              </a:cxnLst>
              <a:rect l="0" t="0" r="r" b="b"/>
              <a:pathLst>
                <a:path w="1752" h="176">
                  <a:moveTo>
                    <a:pt x="234" y="0"/>
                  </a:moveTo>
                  <a:lnTo>
                    <a:pt x="0" y="174"/>
                  </a:lnTo>
                  <a:lnTo>
                    <a:pt x="1496" y="176"/>
                  </a:lnTo>
                  <a:lnTo>
                    <a:pt x="1752" y="2"/>
                  </a:lnTo>
                  <a:lnTo>
                    <a:pt x="23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gamma/>
                    <a:shade val="0"/>
                    <a:invGamma/>
                    <a:alpha val="24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lnSpc>
                  <a:spcPct val="130000"/>
                </a:lnSpc>
                <a:defRPr/>
              </a:pPr>
              <a:endParaRPr lang="ko-KR" altLang="en-US" sz="2500" b="1" dirty="0">
                <a:solidFill>
                  <a:prstClr val="black"/>
                </a:solidFill>
                <a:latin typeface="Arial" charset="0"/>
                <a:ea typeface="HY헤드라인M" pitchFamily="18" charset="-127"/>
              </a:endParaRPr>
            </a:p>
          </p:txBody>
        </p:sp>
      </p:grpSp>
      <p:grpSp>
        <p:nvGrpSpPr>
          <p:cNvPr id="42" name="Group 37"/>
          <p:cNvGrpSpPr>
            <a:grpSpLocks/>
          </p:cNvGrpSpPr>
          <p:nvPr/>
        </p:nvGrpSpPr>
        <p:grpSpPr bwMode="auto">
          <a:xfrm>
            <a:off x="1923595" y="4717665"/>
            <a:ext cx="344150" cy="396046"/>
            <a:chOff x="2606" y="2833"/>
            <a:chExt cx="354" cy="922"/>
          </a:xfrm>
        </p:grpSpPr>
        <p:sp>
          <p:nvSpPr>
            <p:cNvPr id="57" name="Rectangle 38"/>
            <p:cNvSpPr>
              <a:spLocks noChangeArrowheads="1"/>
            </p:cNvSpPr>
            <p:nvPr/>
          </p:nvSpPr>
          <p:spPr bwMode="auto">
            <a:xfrm>
              <a:off x="2606" y="2838"/>
              <a:ext cx="354" cy="917"/>
            </a:xfrm>
            <a:prstGeom prst="rect">
              <a:avLst/>
            </a:prstGeom>
            <a:gradFill rotWithShape="1">
              <a:gsLst>
                <a:gs pos="0">
                  <a:srgbClr val="0E6ABE"/>
                </a:gs>
                <a:gs pos="100000">
                  <a:srgbClr val="04274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0E6ABE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8" name="AutoShape 39"/>
            <p:cNvSpPr>
              <a:spLocks noChangeArrowheads="1"/>
            </p:cNvSpPr>
            <p:nvPr/>
          </p:nvSpPr>
          <p:spPr bwMode="auto">
            <a:xfrm rot="5400000">
              <a:off x="2343" y="3146"/>
              <a:ext cx="890" cy="264"/>
            </a:xfrm>
            <a:prstGeom prst="parallelogram">
              <a:avLst>
                <a:gd name="adj" fmla="val 25175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4" name="Group 44"/>
          <p:cNvGrpSpPr>
            <a:grpSpLocks/>
          </p:cNvGrpSpPr>
          <p:nvPr/>
        </p:nvGrpSpPr>
        <p:grpSpPr bwMode="auto">
          <a:xfrm>
            <a:off x="5879107" y="3817567"/>
            <a:ext cx="349078" cy="1296144"/>
            <a:chOff x="3769" y="2952"/>
            <a:chExt cx="354" cy="803"/>
          </a:xfrm>
        </p:grpSpPr>
        <p:sp>
          <p:nvSpPr>
            <p:cNvPr id="55" name="Rectangle 45"/>
            <p:cNvSpPr>
              <a:spLocks noChangeArrowheads="1"/>
            </p:cNvSpPr>
            <p:nvPr/>
          </p:nvSpPr>
          <p:spPr bwMode="auto">
            <a:xfrm>
              <a:off x="3769" y="3034"/>
              <a:ext cx="354" cy="721"/>
            </a:xfrm>
            <a:prstGeom prst="rect">
              <a:avLst/>
            </a:prstGeom>
            <a:gradFill rotWithShape="1">
              <a:gsLst>
                <a:gs pos="0">
                  <a:srgbClr val="66C408"/>
                </a:gs>
                <a:gs pos="100000">
                  <a:srgbClr val="25470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66C408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6" name="AutoShape 46"/>
            <p:cNvSpPr>
              <a:spLocks noChangeArrowheads="1"/>
            </p:cNvSpPr>
            <p:nvPr/>
          </p:nvSpPr>
          <p:spPr bwMode="auto">
            <a:xfrm rot="5400000">
              <a:off x="3565" y="3209"/>
              <a:ext cx="778" cy="264"/>
            </a:xfrm>
            <a:prstGeom prst="parallelogram">
              <a:avLst>
                <a:gd name="adj" fmla="val 19631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54" name="직사각형 53"/>
          <p:cNvSpPr/>
          <p:nvPr/>
        </p:nvSpPr>
        <p:spPr>
          <a:xfrm>
            <a:off x="1655485" y="4249615"/>
            <a:ext cx="10903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dirty="0">
                <a:solidFill>
                  <a:srgbClr val="C00000"/>
                </a:solidFill>
                <a:latin typeface="한컴 솔잎 M" pitchFamily="18" charset="-127"/>
                <a:ea typeface="한컴 솔잎 M" pitchFamily="18" charset="-127"/>
              </a:rPr>
              <a:t>12.77%</a:t>
            </a:r>
            <a:endParaRPr lang="ko-KR" altLang="en-US" sz="2000" dirty="0">
              <a:solidFill>
                <a:srgbClr val="C00000"/>
              </a:solidFill>
              <a:latin typeface="한컴 솔잎 M" pitchFamily="18" charset="-127"/>
              <a:ea typeface="한컴 솔잎 M" pitchFamily="18" charset="-127"/>
            </a:endParaRPr>
          </a:p>
        </p:txBody>
      </p:sp>
      <p:sp>
        <p:nvSpPr>
          <p:cNvPr id="59" name="Rectangle 79"/>
          <p:cNvSpPr>
            <a:spLocks noChangeArrowheads="1"/>
          </p:cNvSpPr>
          <p:nvPr/>
        </p:nvSpPr>
        <p:spPr bwMode="auto">
          <a:xfrm>
            <a:off x="2945968" y="5243786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sp>
        <p:nvSpPr>
          <p:cNvPr id="60" name="Rectangle 79"/>
          <p:cNvSpPr>
            <a:spLocks noChangeArrowheads="1"/>
          </p:cNvSpPr>
          <p:nvPr/>
        </p:nvSpPr>
        <p:spPr bwMode="auto">
          <a:xfrm>
            <a:off x="4315547" y="5235160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sp>
        <p:nvSpPr>
          <p:cNvPr id="61" name="Rectangle 79"/>
          <p:cNvSpPr>
            <a:spLocks noChangeArrowheads="1"/>
          </p:cNvSpPr>
          <p:nvPr/>
        </p:nvSpPr>
        <p:spPr bwMode="auto">
          <a:xfrm>
            <a:off x="5652121" y="5226534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grpSp>
        <p:nvGrpSpPr>
          <p:cNvPr id="69" name="Group 37"/>
          <p:cNvGrpSpPr>
            <a:grpSpLocks/>
          </p:cNvGrpSpPr>
          <p:nvPr/>
        </p:nvGrpSpPr>
        <p:grpSpPr bwMode="auto">
          <a:xfrm>
            <a:off x="3234532" y="4393631"/>
            <a:ext cx="344150" cy="720080"/>
            <a:chOff x="2606" y="2833"/>
            <a:chExt cx="354" cy="922"/>
          </a:xfrm>
        </p:grpSpPr>
        <p:sp>
          <p:nvSpPr>
            <p:cNvPr id="70" name="Rectangle 38"/>
            <p:cNvSpPr>
              <a:spLocks noChangeArrowheads="1"/>
            </p:cNvSpPr>
            <p:nvPr/>
          </p:nvSpPr>
          <p:spPr bwMode="auto">
            <a:xfrm>
              <a:off x="2606" y="2838"/>
              <a:ext cx="354" cy="917"/>
            </a:xfrm>
            <a:prstGeom prst="rect">
              <a:avLst/>
            </a:prstGeom>
            <a:gradFill rotWithShape="1">
              <a:gsLst>
                <a:gs pos="0">
                  <a:srgbClr val="0E6ABE"/>
                </a:gs>
                <a:gs pos="100000">
                  <a:srgbClr val="04274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0E6ABE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1" name="AutoShape 39"/>
            <p:cNvSpPr>
              <a:spLocks noChangeArrowheads="1"/>
            </p:cNvSpPr>
            <p:nvPr/>
          </p:nvSpPr>
          <p:spPr bwMode="auto">
            <a:xfrm rot="5400000">
              <a:off x="2343" y="3146"/>
              <a:ext cx="890" cy="264"/>
            </a:xfrm>
            <a:prstGeom prst="parallelogram">
              <a:avLst>
                <a:gd name="adj" fmla="val 25175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2934428" y="3961583"/>
            <a:ext cx="1183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dirty="0">
                <a:solidFill>
                  <a:srgbClr val="000000"/>
                </a:solidFill>
                <a:latin typeface="한컴 솔잎 M" pitchFamily="18" charset="-127"/>
                <a:ea typeface="한컴 솔잎 M" pitchFamily="18" charset="-127"/>
              </a:rPr>
              <a:t>22.80%</a:t>
            </a:r>
            <a:endParaRPr lang="ko-KR" altLang="en-US" sz="2000" dirty="0">
              <a:latin typeface="한컴 솔잎 M" pitchFamily="18" charset="-127"/>
              <a:ea typeface="한컴 솔잎 M" pitchFamily="18" charset="-127"/>
            </a:endParaRPr>
          </a:p>
        </p:txBody>
      </p:sp>
      <p:grpSp>
        <p:nvGrpSpPr>
          <p:cNvPr id="73" name="Group 37"/>
          <p:cNvGrpSpPr>
            <a:grpSpLocks/>
          </p:cNvGrpSpPr>
          <p:nvPr/>
        </p:nvGrpSpPr>
        <p:grpSpPr bwMode="auto">
          <a:xfrm>
            <a:off x="4572000" y="4402923"/>
            <a:ext cx="344150" cy="710788"/>
            <a:chOff x="2606" y="2833"/>
            <a:chExt cx="354" cy="922"/>
          </a:xfrm>
        </p:grpSpPr>
        <p:sp>
          <p:nvSpPr>
            <p:cNvPr id="74" name="Rectangle 38"/>
            <p:cNvSpPr>
              <a:spLocks noChangeArrowheads="1"/>
            </p:cNvSpPr>
            <p:nvPr/>
          </p:nvSpPr>
          <p:spPr bwMode="auto">
            <a:xfrm>
              <a:off x="2606" y="2838"/>
              <a:ext cx="354" cy="917"/>
            </a:xfrm>
            <a:prstGeom prst="rect">
              <a:avLst/>
            </a:prstGeom>
            <a:gradFill rotWithShape="1">
              <a:gsLst>
                <a:gs pos="0">
                  <a:srgbClr val="0E6ABE"/>
                </a:gs>
                <a:gs pos="100000">
                  <a:srgbClr val="04274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0E6ABE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5" name="AutoShape 39"/>
            <p:cNvSpPr>
              <a:spLocks noChangeArrowheads="1"/>
            </p:cNvSpPr>
            <p:nvPr/>
          </p:nvSpPr>
          <p:spPr bwMode="auto">
            <a:xfrm rot="5400000">
              <a:off x="2343" y="3146"/>
              <a:ext cx="890" cy="264"/>
            </a:xfrm>
            <a:prstGeom prst="parallelogram">
              <a:avLst>
                <a:gd name="adj" fmla="val 25175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76" name="직사각형 75"/>
          <p:cNvSpPr/>
          <p:nvPr/>
        </p:nvSpPr>
        <p:spPr>
          <a:xfrm>
            <a:off x="4312570" y="3921513"/>
            <a:ext cx="1170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dirty="0">
                <a:solidFill>
                  <a:srgbClr val="000000"/>
                </a:solidFill>
                <a:latin typeface="한컴 솔잎 M" pitchFamily="18" charset="-127"/>
                <a:ea typeface="한컴 솔잎 M" pitchFamily="18" charset="-127"/>
              </a:rPr>
              <a:t>20.23%</a:t>
            </a:r>
            <a:endParaRPr lang="ko-KR" altLang="en-US" sz="2000" dirty="0">
              <a:latin typeface="한컴 솔잎 M" pitchFamily="18" charset="-127"/>
              <a:ea typeface="한컴 솔잎 M" pitchFamily="18" charset="-127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5596819" y="3529535"/>
            <a:ext cx="11320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dirty="0">
                <a:solidFill>
                  <a:srgbClr val="C00000"/>
                </a:solidFill>
                <a:latin typeface="한컴 솔잎 M" pitchFamily="18" charset="-127"/>
                <a:ea typeface="한컴 솔잎 M" pitchFamily="18" charset="-127"/>
              </a:rPr>
              <a:t>44.18%</a:t>
            </a:r>
            <a:endParaRPr lang="ko-KR" altLang="en-US" sz="2000" dirty="0">
              <a:solidFill>
                <a:srgbClr val="C00000"/>
              </a:solidFill>
              <a:latin typeface="한컴 솔잎 M" pitchFamily="18" charset="-127"/>
              <a:ea typeface="한컴 솔잎 M" pitchFamily="18" charset="-127"/>
            </a:endParaRPr>
          </a:p>
        </p:txBody>
      </p:sp>
      <p:pic>
        <p:nvPicPr>
          <p:cNvPr id="80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2924944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916832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이등변 삼각형 66"/>
          <p:cNvSpPr/>
          <p:nvPr/>
        </p:nvSpPr>
        <p:spPr>
          <a:xfrm rot="5400000">
            <a:off x="4305720" y="6345324"/>
            <a:ext cx="216024" cy="14401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628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95537" y="916163"/>
            <a:ext cx="1872207" cy="611676"/>
          </a:xfrm>
          <a:prstGeom prst="round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목적</a:t>
            </a:r>
            <a:endParaRPr lang="en-US" altLang="ko-KR" sz="32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grpSp>
        <p:nvGrpSpPr>
          <p:cNvPr id="50" name="Group 2"/>
          <p:cNvGrpSpPr>
            <a:grpSpLocks/>
          </p:cNvGrpSpPr>
          <p:nvPr/>
        </p:nvGrpSpPr>
        <p:grpSpPr bwMode="auto">
          <a:xfrm>
            <a:off x="502210" y="1036993"/>
            <a:ext cx="304229" cy="282953"/>
            <a:chOff x="5242" y="950"/>
            <a:chExt cx="414" cy="543"/>
          </a:xfrm>
        </p:grpSpPr>
        <p:grpSp>
          <p:nvGrpSpPr>
            <p:cNvPr id="51" name="Group 3"/>
            <p:cNvGrpSpPr>
              <a:grpSpLocks/>
            </p:cNvGrpSpPr>
            <p:nvPr/>
          </p:nvGrpSpPr>
          <p:grpSpPr bwMode="auto">
            <a:xfrm>
              <a:off x="5242" y="972"/>
              <a:ext cx="414" cy="521"/>
              <a:chOff x="1040" y="1425"/>
              <a:chExt cx="414" cy="521"/>
            </a:xfrm>
          </p:grpSpPr>
          <p:sp>
            <p:nvSpPr>
              <p:cNvPr id="62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63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64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52" name="Freeform 7"/>
            <p:cNvSpPr>
              <a:spLocks/>
            </p:cNvSpPr>
            <p:nvPr/>
          </p:nvSpPr>
          <p:spPr bwMode="auto">
            <a:xfrm>
              <a:off x="5424" y="950"/>
              <a:ext cx="184" cy="278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추진계획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611560" y="1514036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건강검진 연말 집중화 현상 해소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66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514036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직사각형 76"/>
          <p:cNvSpPr/>
          <p:nvPr/>
        </p:nvSpPr>
        <p:spPr>
          <a:xfrm>
            <a:off x="899592" y="1988840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국민불편 개선 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&amp;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대국민 검진 만족도 향상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899592" y="2420888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검진 연중 분산으로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84" name="이등변 삼각형 83"/>
          <p:cNvSpPr/>
          <p:nvPr/>
        </p:nvSpPr>
        <p:spPr>
          <a:xfrm rot="5400000">
            <a:off x="3353864" y="2547805"/>
            <a:ext cx="252028" cy="16801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3635896" y="2434027"/>
            <a:ext cx="5616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수검률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향상 및 서비스 질 개선 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검진기관</a:t>
            </a:r>
            <a:r>
              <a:rPr lang="en-US" altLang="ko-KR" sz="20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  <a:endParaRPr lang="ko-KR" altLang="en-US" sz="2000" b="1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87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611560" y="2060848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89" name="모서리가 둥근 직사각형 88"/>
          <p:cNvSpPr/>
          <p:nvPr/>
        </p:nvSpPr>
        <p:spPr>
          <a:xfrm>
            <a:off x="395537" y="2948570"/>
            <a:ext cx="2304255" cy="611676"/>
          </a:xfrm>
          <a:prstGeom prst="round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사업계획</a:t>
            </a:r>
            <a:endParaRPr lang="en-US" altLang="ko-KR" sz="32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grpSp>
        <p:nvGrpSpPr>
          <p:cNvPr id="90" name="Group 2"/>
          <p:cNvGrpSpPr>
            <a:grpSpLocks/>
          </p:cNvGrpSpPr>
          <p:nvPr/>
        </p:nvGrpSpPr>
        <p:grpSpPr bwMode="auto">
          <a:xfrm>
            <a:off x="502210" y="3121156"/>
            <a:ext cx="304229" cy="282953"/>
            <a:chOff x="5242" y="950"/>
            <a:chExt cx="414" cy="543"/>
          </a:xfrm>
        </p:grpSpPr>
        <p:grpSp>
          <p:nvGrpSpPr>
            <p:cNvPr id="91" name="Group 3"/>
            <p:cNvGrpSpPr>
              <a:grpSpLocks/>
            </p:cNvGrpSpPr>
            <p:nvPr/>
          </p:nvGrpSpPr>
          <p:grpSpPr bwMode="auto">
            <a:xfrm>
              <a:off x="5242" y="972"/>
              <a:ext cx="414" cy="521"/>
              <a:chOff x="1040" y="1425"/>
              <a:chExt cx="414" cy="521"/>
            </a:xfrm>
          </p:grpSpPr>
          <p:sp>
            <p:nvSpPr>
              <p:cNvPr id="93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94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95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5424" y="950"/>
              <a:ext cx="184" cy="278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96" name="직사각형 95"/>
          <p:cNvSpPr/>
          <p:nvPr/>
        </p:nvSpPr>
        <p:spPr>
          <a:xfrm>
            <a:off x="611560" y="5092098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지역자원 네트워크 활용 국가 암 검진 활성화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97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5092098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" name="직사각형 97"/>
          <p:cNvSpPr/>
          <p:nvPr/>
        </p:nvSpPr>
        <p:spPr>
          <a:xfrm>
            <a:off x="899592" y="5560362"/>
            <a:ext cx="42484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지상파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&amp;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라디오 방송 연계 홍보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02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611560" y="5623744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104" name="직사각형 103"/>
          <p:cNvSpPr/>
          <p:nvPr/>
        </p:nvSpPr>
        <p:spPr>
          <a:xfrm>
            <a:off x="611560" y="3714780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계절별 테마 홍보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105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3740658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" name="직사각형 105"/>
          <p:cNvSpPr/>
          <p:nvPr/>
        </p:nvSpPr>
        <p:spPr>
          <a:xfrm>
            <a:off x="899592" y="4217548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지역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직장가입자 및 피부양자 수검시기 조정 필요성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중점 안내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`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07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611560" y="4281470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113" name="직사각형 112"/>
          <p:cNvSpPr/>
          <p:nvPr/>
        </p:nvSpPr>
        <p:spPr>
          <a:xfrm>
            <a:off x="899592" y="6021288"/>
            <a:ext cx="69847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유관기관 연계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(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홈페이지 및 홍보관 운영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14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611560" y="6093296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38" name="직사각형 37"/>
          <p:cNvSpPr/>
          <p:nvPr/>
        </p:nvSpPr>
        <p:spPr>
          <a:xfrm>
            <a:off x="844968" y="4645980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국가 암 검진 연말 집중화 현상 해소 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39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600066" y="4725144"/>
            <a:ext cx="337434" cy="285752"/>
          </a:xfrm>
          <a:prstGeom prst="rect">
            <a:avLst/>
          </a:prstGeom>
          <a:noFill/>
          <a:effectLst/>
        </p:spPr>
      </p:pic>
      <p:pic>
        <p:nvPicPr>
          <p:cNvPr id="43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611560" y="2491206"/>
            <a:ext cx="337434" cy="28575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85705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95537" y="1131813"/>
            <a:ext cx="4824535" cy="611676"/>
          </a:xfrm>
          <a:prstGeom prst="round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계절별 국가 </a:t>
            </a:r>
            <a:r>
              <a:rPr kumimoji="0" lang="ko-KR" altLang="en-US" sz="28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암검진</a:t>
            </a:r>
            <a:r>
              <a:rPr kumimoji="0"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홍보 </a:t>
            </a:r>
            <a:endParaRPr lang="en-US" altLang="ko-KR" sz="32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502210" y="1307237"/>
            <a:ext cx="304229" cy="271489"/>
            <a:chOff x="1040" y="1425"/>
            <a:chExt cx="414" cy="521"/>
          </a:xfrm>
        </p:grpSpPr>
        <p:sp>
          <p:nvSpPr>
            <p:cNvPr id="62" name="Freeform 4"/>
            <p:cNvSpPr>
              <a:spLocks/>
            </p:cNvSpPr>
            <p:nvPr/>
          </p:nvSpPr>
          <p:spPr bwMode="auto">
            <a:xfrm>
              <a:off x="1040" y="1425"/>
              <a:ext cx="414" cy="418"/>
            </a:xfrm>
            <a:custGeom>
              <a:avLst/>
              <a:gdLst>
                <a:gd name="T0" fmla="*/ 207 w 414"/>
                <a:gd name="T1" fmla="*/ 0 h 418"/>
                <a:gd name="T2" fmla="*/ 0 w 414"/>
                <a:gd name="T3" fmla="*/ 208 h 418"/>
                <a:gd name="T4" fmla="*/ 206 w 414"/>
                <a:gd name="T5" fmla="*/ 417 h 418"/>
                <a:gd name="T6" fmla="*/ 413 w 414"/>
                <a:gd name="T7" fmla="*/ 208 h 418"/>
                <a:gd name="T8" fmla="*/ 207 w 414"/>
                <a:gd name="T9" fmla="*/ 0 h 4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418"/>
                <a:gd name="T17" fmla="*/ 414 w 414"/>
                <a:gd name="T18" fmla="*/ 418 h 4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418">
                  <a:moveTo>
                    <a:pt x="207" y="0"/>
                  </a:moveTo>
                  <a:lnTo>
                    <a:pt x="0" y="208"/>
                  </a:lnTo>
                  <a:lnTo>
                    <a:pt x="206" y="417"/>
                  </a:lnTo>
                  <a:lnTo>
                    <a:pt x="413" y="208"/>
                  </a:lnTo>
                  <a:lnTo>
                    <a:pt x="207" y="0"/>
                  </a:lnTo>
                </a:path>
              </a:pathLst>
            </a:custGeom>
            <a:gradFill rotWithShape="1">
              <a:gsLst>
                <a:gs pos="0">
                  <a:srgbClr val="FF3300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  <p:sp>
          <p:nvSpPr>
            <p:cNvPr id="63" name="Freeform 5"/>
            <p:cNvSpPr>
              <a:spLocks/>
            </p:cNvSpPr>
            <p:nvPr/>
          </p:nvSpPr>
          <p:spPr bwMode="auto">
            <a:xfrm>
              <a:off x="1040" y="1635"/>
              <a:ext cx="204" cy="311"/>
            </a:xfrm>
            <a:custGeom>
              <a:avLst/>
              <a:gdLst>
                <a:gd name="T0" fmla="*/ 0 w 204"/>
                <a:gd name="T1" fmla="*/ 0 h 311"/>
                <a:gd name="T2" fmla="*/ 203 w 204"/>
                <a:gd name="T3" fmla="*/ 207 h 311"/>
                <a:gd name="T4" fmla="*/ 203 w 204"/>
                <a:gd name="T5" fmla="*/ 310 h 311"/>
                <a:gd name="T6" fmla="*/ 0 w 204"/>
                <a:gd name="T7" fmla="*/ 103 h 311"/>
                <a:gd name="T8" fmla="*/ 0 w 204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311"/>
                <a:gd name="T17" fmla="*/ 204 w 204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311">
                  <a:moveTo>
                    <a:pt x="0" y="0"/>
                  </a:moveTo>
                  <a:lnTo>
                    <a:pt x="203" y="207"/>
                  </a:lnTo>
                  <a:lnTo>
                    <a:pt x="203" y="310"/>
                  </a:lnTo>
                  <a:lnTo>
                    <a:pt x="0" y="103"/>
                  </a:lnTo>
                  <a:lnTo>
                    <a:pt x="0" y="0"/>
                  </a:lnTo>
                </a:path>
              </a:pathLst>
            </a:custGeom>
            <a:solidFill>
              <a:srgbClr val="B2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1250" y="1635"/>
              <a:ext cx="204" cy="311"/>
            </a:xfrm>
            <a:custGeom>
              <a:avLst/>
              <a:gdLst>
                <a:gd name="T0" fmla="*/ 0 w 204"/>
                <a:gd name="T1" fmla="*/ 310 h 311"/>
                <a:gd name="T2" fmla="*/ 0 w 204"/>
                <a:gd name="T3" fmla="*/ 207 h 311"/>
                <a:gd name="T4" fmla="*/ 203 w 204"/>
                <a:gd name="T5" fmla="*/ 0 h 311"/>
                <a:gd name="T6" fmla="*/ 203 w 204"/>
                <a:gd name="T7" fmla="*/ 103 h 311"/>
                <a:gd name="T8" fmla="*/ 0 w 204"/>
                <a:gd name="T9" fmla="*/ 31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311"/>
                <a:gd name="T17" fmla="*/ 204 w 204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311">
                  <a:moveTo>
                    <a:pt x="0" y="310"/>
                  </a:moveTo>
                  <a:lnTo>
                    <a:pt x="0" y="207"/>
                  </a:lnTo>
                  <a:lnTo>
                    <a:pt x="203" y="0"/>
                  </a:lnTo>
                  <a:lnTo>
                    <a:pt x="203" y="103"/>
                  </a:lnTo>
                  <a:lnTo>
                    <a:pt x="0" y="310"/>
                  </a:lnTo>
                </a:path>
              </a:pathLst>
            </a:custGeom>
            <a:solidFill>
              <a:srgbClr val="FF4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52" name="Freeform 7"/>
          <p:cNvSpPr>
            <a:spLocks/>
          </p:cNvSpPr>
          <p:nvPr/>
        </p:nvSpPr>
        <p:spPr bwMode="auto">
          <a:xfrm>
            <a:off x="635953" y="1295773"/>
            <a:ext cx="135213" cy="144864"/>
          </a:xfrm>
          <a:custGeom>
            <a:avLst/>
            <a:gdLst>
              <a:gd name="T0" fmla="*/ 21 w 184"/>
              <a:gd name="T1" fmla="*/ 129 h 278"/>
              <a:gd name="T2" fmla="*/ 0 w 184"/>
              <a:gd name="T3" fmla="*/ 204 h 278"/>
              <a:gd name="T4" fmla="*/ 71 w 184"/>
              <a:gd name="T5" fmla="*/ 277 h 278"/>
              <a:gd name="T6" fmla="*/ 183 w 184"/>
              <a:gd name="T7" fmla="*/ 32 h 278"/>
              <a:gd name="T8" fmla="*/ 183 w 184"/>
              <a:gd name="T9" fmla="*/ 0 h 278"/>
              <a:gd name="T10" fmla="*/ 58 w 184"/>
              <a:gd name="T11" fmla="*/ 206 h 278"/>
              <a:gd name="T12" fmla="*/ 21 w 184"/>
              <a:gd name="T13" fmla="*/ 129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4"/>
              <a:gd name="T22" fmla="*/ 0 h 278"/>
              <a:gd name="T23" fmla="*/ 184 w 184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4" h="278">
                <a:moveTo>
                  <a:pt x="21" y="129"/>
                </a:moveTo>
                <a:lnTo>
                  <a:pt x="0" y="204"/>
                </a:lnTo>
                <a:lnTo>
                  <a:pt x="71" y="277"/>
                </a:lnTo>
                <a:lnTo>
                  <a:pt x="183" y="32"/>
                </a:lnTo>
                <a:lnTo>
                  <a:pt x="183" y="0"/>
                </a:lnTo>
                <a:lnTo>
                  <a:pt x="58" y="206"/>
                </a:lnTo>
                <a:lnTo>
                  <a:pt x="21" y="129"/>
                </a:lnTo>
              </a:path>
            </a:pathLst>
          </a:custGeom>
          <a:solidFill>
            <a:srgbClr val="FAFD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z="1600"/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직사각형 43"/>
          <p:cNvSpPr/>
          <p:nvPr/>
        </p:nvSpPr>
        <p:spPr>
          <a:xfrm>
            <a:off x="611560" y="2160380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(4~5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가족사랑 건강검진 캠페인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45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2160380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611560" y="3168492"/>
            <a:ext cx="7488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여름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(6~8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하계휴가 이용 검진하기 캠페인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47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3168492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직사각형 48"/>
          <p:cNvSpPr/>
          <p:nvPr/>
        </p:nvSpPr>
        <p:spPr>
          <a:xfrm>
            <a:off x="611560" y="4176604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가을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(9~10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암 검진 실시 강조기간 운영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53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4176604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직사각형 53"/>
          <p:cNvSpPr/>
          <p:nvPr/>
        </p:nvSpPr>
        <p:spPr>
          <a:xfrm>
            <a:off x="611560" y="518471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겨울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(11~12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2017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년도 국가 건강검진 종료 안내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55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5184716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6521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594220" y="1695930"/>
            <a:ext cx="3545732" cy="4757406"/>
          </a:xfrm>
          <a:prstGeom prst="roundRect">
            <a:avLst>
              <a:gd name="adj" fmla="val 6876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계절별 테마 </a:t>
            </a:r>
            <a:r>
              <a:rPr lang="en-US" altLang="ko-KR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봄</a:t>
            </a:r>
            <a:endParaRPr kumimoji="0" lang="ko-KR" altLang="en-US" sz="4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36" y="1795512"/>
            <a:ext cx="3273107" cy="458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755576" y="1124744"/>
            <a:ext cx="5688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(4~5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가족사랑 건강검진 캠페인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526368" y="1894346"/>
            <a:ext cx="4438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5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월</a:t>
            </a:r>
            <a:r>
              <a:rPr lang="ko-KR" altLang="en-US" sz="2000" dirty="0"/>
              <a:t> 「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가정의 달</a:t>
            </a:r>
            <a:r>
              <a:rPr lang="ko-KR" altLang="en-US" sz="2000" dirty="0"/>
              <a:t>」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맞이하여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가족과 함께 검진하기 집중 홍보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499992" y="4953362"/>
            <a:ext cx="5040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유관기관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공공기관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등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에 협조문서 발송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…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건강가정 만들기 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BOOM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조성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1560" y="1258296"/>
            <a:ext cx="216024" cy="2160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4283968" y="1988840"/>
            <a:ext cx="216024" cy="21602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283968" y="5057890"/>
            <a:ext cx="216024" cy="21602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283968" y="2708920"/>
            <a:ext cx="453650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3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대가 함께하는 국가건강검진</a:t>
            </a:r>
          </a:p>
        </p:txBody>
      </p:sp>
      <p:sp>
        <p:nvSpPr>
          <p:cNvPr id="6" name="이등변 삼각형 5"/>
          <p:cNvSpPr/>
          <p:nvPr/>
        </p:nvSpPr>
        <p:spPr>
          <a:xfrm rot="5400000">
            <a:off x="4560479" y="3380708"/>
            <a:ext cx="167059" cy="144016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이등변 삼각형 30"/>
          <p:cNvSpPr/>
          <p:nvPr/>
        </p:nvSpPr>
        <p:spPr>
          <a:xfrm rot="5400000">
            <a:off x="4560479" y="3830340"/>
            <a:ext cx="167059" cy="144016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이등변 삼각형 31"/>
          <p:cNvSpPr/>
          <p:nvPr/>
        </p:nvSpPr>
        <p:spPr>
          <a:xfrm rot="5400000">
            <a:off x="4560479" y="4332815"/>
            <a:ext cx="167059" cy="144016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854914" y="3268050"/>
            <a:ext cx="4438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일반건강검진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생애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4854914" y="3717682"/>
            <a:ext cx="4438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854914" y="4220157"/>
            <a:ext cx="4438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영유아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건강검진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93" b="95841" l="945" r="998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745428" y="671663"/>
            <a:ext cx="2398572" cy="1626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879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594220" y="1695930"/>
            <a:ext cx="3545732" cy="4757406"/>
          </a:xfrm>
          <a:prstGeom prst="roundRect">
            <a:avLst>
              <a:gd name="adj" fmla="val 6876"/>
            </a:avLst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계절별 테마 </a:t>
            </a:r>
            <a:r>
              <a:rPr lang="en-US" altLang="ko-KR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여름</a:t>
            </a:r>
            <a:endParaRPr kumimoji="0" lang="ko-KR" altLang="en-US" sz="4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829" y="1795512"/>
            <a:ext cx="3253921" cy="458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755576" y="1124744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여름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(6~8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하계휴가 이용 검진하기 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4355976" y="2204864"/>
            <a:ext cx="51125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유관기관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사업장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관공서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각급학교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등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가변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동보팩스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안내문 집중 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60</a:t>
            </a:r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만건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발송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355976" y="5085184"/>
            <a:ext cx="5040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내용 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</a:p>
          <a:p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“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건강한 여름휴가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</a:p>
          <a:p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건강검진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C00000"/>
                </a:solidFill>
                <a:latin typeface="HY수평선M" pitchFamily="18" charset="-127"/>
                <a:ea typeface="HY수평선M" pitchFamily="18" charset="-127"/>
              </a:rPr>
              <a:t>필수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입니다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.”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11560" y="1258296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4211960" y="2299358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211960" y="5182161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393480" y="3019438"/>
            <a:ext cx="4536504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대전지방노동청 및 산하</a:t>
            </a:r>
            <a:endParaRPr lang="en-US" altLang="ko-KR" sz="20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  <a:p>
            <a:pPr algn="ctr"/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4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개 지청 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2017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년 사업장 근로자</a:t>
            </a:r>
            <a:endParaRPr lang="en-US" altLang="ko-KR" sz="20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  <a:p>
            <a:pPr algn="ctr"/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건강진단 실시 안내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 … 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문서동봉</a:t>
            </a:r>
          </a:p>
        </p:txBody>
      </p:sp>
      <p:sp>
        <p:nvSpPr>
          <p:cNvPr id="25" name="이등변 삼각형 24"/>
          <p:cNvSpPr/>
          <p:nvPr/>
        </p:nvSpPr>
        <p:spPr>
          <a:xfrm rot="5400000">
            <a:off x="4272447" y="4500248"/>
            <a:ext cx="167059" cy="14401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/>
          </a:p>
        </p:txBody>
      </p:sp>
      <p:sp>
        <p:nvSpPr>
          <p:cNvPr id="26" name="직사각형 25"/>
          <p:cNvSpPr/>
          <p:nvPr/>
        </p:nvSpPr>
        <p:spPr>
          <a:xfrm>
            <a:off x="4283968" y="4387590"/>
            <a:ext cx="4887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산업안전보건법 제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43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조 및 시행규칙 제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99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조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</a:t>
            </a:r>
          </a:p>
          <a:p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같은법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제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72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조에 따른 과태료 부과 안내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7085" r="25528"/>
          <a:stretch/>
        </p:blipFill>
        <p:spPr bwMode="auto">
          <a:xfrm>
            <a:off x="6681567" y="578297"/>
            <a:ext cx="247098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881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594220" y="1695930"/>
            <a:ext cx="3545732" cy="4757406"/>
          </a:xfrm>
          <a:prstGeom prst="roundRect">
            <a:avLst>
              <a:gd name="adj" fmla="val 6876"/>
            </a:avLst>
          </a:prstGeom>
          <a:ln>
            <a:solidFill>
              <a:srgbClr val="FF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계절별 테마 </a:t>
            </a:r>
            <a:r>
              <a:rPr lang="en-US" altLang="ko-KR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가을</a:t>
            </a:r>
            <a:endParaRPr kumimoji="0" lang="ko-KR" altLang="en-US" sz="4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698764" y="2400931"/>
            <a:ext cx="2128798" cy="316615"/>
          </a:xfrm>
          <a:prstGeom prst="rect">
            <a:avLst/>
          </a:prstGeom>
          <a:solidFill>
            <a:srgbClr val="FF99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4526368" y="2057610"/>
            <a:ext cx="45101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기간 중 유관기관과 연계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국가 </a:t>
            </a:r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홍보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부스 운영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829" y="1856731"/>
            <a:ext cx="3253921" cy="4457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755576" y="1124744"/>
            <a:ext cx="6624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가을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(9~10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암검진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실시 강조기간 안내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499992" y="4973106"/>
            <a:ext cx="4412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실시 강조기간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:</a:t>
            </a:r>
          </a:p>
          <a:p>
            <a:pPr algn="ctr"/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8.21.(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월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 ~ 9.30.(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토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11560" y="1258296"/>
            <a:ext cx="216024" cy="216024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4283968" y="2152104"/>
            <a:ext cx="216024" cy="216024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4283968" y="5077634"/>
            <a:ext cx="216024" cy="216024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376228" y="3356992"/>
            <a:ext cx="4536504" cy="792088"/>
          </a:xfrm>
          <a:prstGeom prst="rect">
            <a:avLst/>
          </a:prstGeom>
          <a:solidFill>
            <a:schemeClr val="bg1"/>
          </a:solidFill>
          <a:ln>
            <a:solidFill>
              <a:srgbClr val="FF99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 실시 강조기간 중 </a:t>
            </a:r>
            <a:endParaRPr lang="en-US" altLang="ko-KR" sz="2000" dirty="0">
              <a:solidFill>
                <a:schemeClr val="tx1"/>
              </a:solidFill>
              <a:latin typeface="HY수평선M" pitchFamily="18" charset="-127"/>
              <a:ea typeface="HY수평선M" pitchFamily="18" charset="-127"/>
            </a:endParaRPr>
          </a:p>
          <a:p>
            <a:pPr algn="ctr"/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수검자 추첨하여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기념품 제공</a:t>
            </a:r>
          </a:p>
        </p:txBody>
      </p:sp>
      <p:sp>
        <p:nvSpPr>
          <p:cNvPr id="25" name="이등변 삼각형 24"/>
          <p:cNvSpPr/>
          <p:nvPr/>
        </p:nvSpPr>
        <p:spPr>
          <a:xfrm rot="5400000">
            <a:off x="4560479" y="4283224"/>
            <a:ext cx="167059" cy="144016"/>
          </a:xfrm>
          <a:prstGeom prst="triangl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4716016" y="4170566"/>
            <a:ext cx="4438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   상 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6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완료자  추첨 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500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명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</a:p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기념품 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건강용품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16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스트레칭기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sp>
        <p:nvSpPr>
          <p:cNvPr id="18" name="이등변 삼각형 17"/>
          <p:cNvSpPr/>
          <p:nvPr/>
        </p:nvSpPr>
        <p:spPr>
          <a:xfrm rot="5400000">
            <a:off x="4560479" y="4513765"/>
            <a:ext cx="167059" cy="144016"/>
          </a:xfrm>
          <a:prstGeom prst="triangl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이등변 삼각형 19"/>
          <p:cNvSpPr/>
          <p:nvPr/>
        </p:nvSpPr>
        <p:spPr>
          <a:xfrm rot="5400000">
            <a:off x="4560479" y="2915072"/>
            <a:ext cx="167059" cy="144016"/>
          </a:xfrm>
          <a:prstGeom prst="triangl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716016" y="2802414"/>
            <a:ext cx="443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내용 및 중요성 집중 홍보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2051" name="Picture 3" descr="C:\Users\user\Desktop\낙엽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8986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639"/>
          <a:stretch/>
        </p:blipFill>
        <p:spPr bwMode="auto">
          <a:xfrm rot="5400000">
            <a:off x="6997831" y="992794"/>
            <a:ext cx="2306005" cy="199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935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모서리가 둥근 직사각형 20"/>
          <p:cNvSpPr/>
          <p:nvPr/>
        </p:nvSpPr>
        <p:spPr>
          <a:xfrm>
            <a:off x="594220" y="1695930"/>
            <a:ext cx="3545732" cy="4757406"/>
          </a:xfrm>
          <a:prstGeom prst="roundRect">
            <a:avLst>
              <a:gd name="adj" fmla="val 6876"/>
            </a:avLst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계절별 테마 </a:t>
            </a:r>
            <a:r>
              <a:rPr lang="en-US" altLang="ko-KR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겨울</a:t>
            </a:r>
            <a:endParaRPr kumimoji="0" lang="ko-KR" altLang="en-US" sz="4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4526368" y="1926284"/>
            <a:ext cx="4510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검진 종료 전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미수검자에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대한 당해 년도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(12.31.)</a:t>
            </a:r>
          </a:p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집중 수검 독려로 </a:t>
            </a:r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수검률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향상 도모 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829" y="1864383"/>
            <a:ext cx="3253921" cy="444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755576" y="1124744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겨울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(11~12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 : 2017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년 건강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암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검진 종료 안내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1560" y="1258296"/>
            <a:ext cx="216024" cy="21602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4283968" y="2020778"/>
            <a:ext cx="216024" cy="2160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4355976" y="3028890"/>
            <a:ext cx="4536504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건강검진 취약계층 사각지대 해소</a:t>
            </a:r>
          </a:p>
        </p:txBody>
      </p:sp>
      <p:sp>
        <p:nvSpPr>
          <p:cNvPr id="29" name="이등변 삼각형 28"/>
          <p:cNvSpPr/>
          <p:nvPr/>
        </p:nvSpPr>
        <p:spPr>
          <a:xfrm rot="5400000">
            <a:off x="4560479" y="3849113"/>
            <a:ext cx="167059" cy="14401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4716016" y="3741420"/>
            <a:ext cx="443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저소득층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1" name="이등변 삼각형 30"/>
          <p:cNvSpPr/>
          <p:nvPr/>
        </p:nvSpPr>
        <p:spPr>
          <a:xfrm rot="5400000">
            <a:off x="4560479" y="4187667"/>
            <a:ext cx="167059" cy="14401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4716016" y="4079974"/>
            <a:ext cx="443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장애인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3" name="이등변 삼각형 32"/>
          <p:cNvSpPr/>
          <p:nvPr/>
        </p:nvSpPr>
        <p:spPr>
          <a:xfrm rot="5400000">
            <a:off x="4570195" y="4531186"/>
            <a:ext cx="167059" cy="14401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725732" y="4418528"/>
            <a:ext cx="443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5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인 미만 소규모 사업장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" name="이등변 삼각형 34"/>
          <p:cNvSpPr/>
          <p:nvPr/>
        </p:nvSpPr>
        <p:spPr>
          <a:xfrm rot="5400000">
            <a:off x="6445875" y="3849113"/>
            <a:ext cx="167059" cy="14401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6601412" y="3741420"/>
            <a:ext cx="443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독거노인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7" name="이등변 삼각형 36"/>
          <p:cNvSpPr/>
          <p:nvPr/>
        </p:nvSpPr>
        <p:spPr>
          <a:xfrm rot="5400000">
            <a:off x="6445875" y="4187667"/>
            <a:ext cx="167059" cy="144016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6601412" y="4079974"/>
            <a:ext cx="44381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다문화가정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526368" y="5621178"/>
            <a:ext cx="4510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장기 </a:t>
            </a:r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미수검자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대상 집중 수검 독려</a:t>
            </a:r>
            <a:endParaRPr lang="en-US" altLang="ko-KR" sz="20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4283968" y="5715672"/>
            <a:ext cx="216024" cy="21602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4355976" y="4872515"/>
            <a:ext cx="4464496" cy="604647"/>
          </a:xfrm>
          <a:prstGeom prst="rect">
            <a:avLst/>
          </a:prstGeom>
          <a:solidFill>
            <a:schemeClr val="tx2">
              <a:lumMod val="40000"/>
              <a:lumOff val="6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협업기관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장애인 협회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복지시설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, </a:t>
            </a:r>
          </a:p>
          <a:p>
            <a:pPr algn="ctr"/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다문화지원센터</a:t>
            </a:r>
            <a:r>
              <a:rPr lang="en-US" altLang="ko-KR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) </a:t>
            </a:r>
            <a:r>
              <a:rPr lang="ko-KR" altLang="en-US" sz="2000" dirty="0">
                <a:solidFill>
                  <a:schemeClr val="tx1"/>
                </a:solidFill>
                <a:latin typeface="HY수평선M" pitchFamily="18" charset="-127"/>
                <a:ea typeface="HY수평선M" pitchFamily="18" charset="-127"/>
              </a:rPr>
              <a:t>공동 홍보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7250859" y="769930"/>
            <a:ext cx="1898865" cy="1458893"/>
            <a:chOff x="7250859" y="769930"/>
            <a:chExt cx="1898865" cy="1458893"/>
          </a:xfrm>
        </p:grpSpPr>
        <p:grpSp>
          <p:nvGrpSpPr>
            <p:cNvPr id="6" name="그룹 5"/>
            <p:cNvGrpSpPr/>
            <p:nvPr/>
          </p:nvGrpSpPr>
          <p:grpSpPr>
            <a:xfrm>
              <a:off x="7250859" y="769930"/>
              <a:ext cx="1898865" cy="1458893"/>
              <a:chOff x="7250859" y="769930"/>
              <a:chExt cx="1898865" cy="1458893"/>
            </a:xfrm>
            <a:noFill/>
          </p:grpSpPr>
          <p:pic>
            <p:nvPicPr>
              <p:cNvPr id="53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423" b="89852" l="993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75" r="55120" b="63366"/>
              <a:stretch/>
            </p:blipFill>
            <p:spPr bwMode="auto">
              <a:xfrm>
                <a:off x="8044482" y="977051"/>
                <a:ext cx="847998" cy="805380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57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7477387" y="769930"/>
                <a:ext cx="428962" cy="365912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5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7541207" y="1467370"/>
                <a:ext cx="396476" cy="430818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58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7906349" y="792857"/>
                <a:ext cx="214481" cy="18295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0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644285" y="1718331"/>
                <a:ext cx="143480" cy="155908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1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787765" y="1457349"/>
                <a:ext cx="297074" cy="32280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2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7399874" y="1718331"/>
                <a:ext cx="155025" cy="16845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3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268106" y="1881070"/>
                <a:ext cx="155025" cy="16845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4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011239" y="1698554"/>
                <a:ext cx="155025" cy="16845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7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7870375" y="1196785"/>
                <a:ext cx="214481" cy="18295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8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7250859" y="952886"/>
                <a:ext cx="214481" cy="18295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69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007343" y="1443249"/>
                <a:ext cx="155025" cy="16845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0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325001" y="884335"/>
                <a:ext cx="143480" cy="155908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1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725020" y="1057888"/>
                <a:ext cx="143480" cy="155908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2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8573284" y="792857"/>
                <a:ext cx="214481" cy="18295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4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797461" y="1906017"/>
                <a:ext cx="297074" cy="32280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5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7964726" y="1580710"/>
                <a:ext cx="214481" cy="18295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6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8361240" y="1789592"/>
                <a:ext cx="214481" cy="182956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79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248204" y="887483"/>
                <a:ext cx="148537" cy="16140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80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8862033" y="1059914"/>
                <a:ext cx="148537" cy="16140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81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1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ackgroundRemoval t="43129" b="93235" l="34125" r="8984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630" t="57978" r="20537" b="4972"/>
              <a:stretch/>
            </p:blipFill>
            <p:spPr bwMode="auto">
              <a:xfrm>
                <a:off x="7980254" y="1879938"/>
                <a:ext cx="148537" cy="161403"/>
              </a:xfrm>
              <a:prstGeom prst="rect">
                <a:avLst/>
              </a:prstGeom>
              <a:grpFill/>
              <a:extLst/>
            </p:spPr>
          </p:pic>
          <p:pic>
            <p:nvPicPr>
              <p:cNvPr id="48" name="Picture 2" descr="C:\Users\USER\Desktop\제목 없음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34461" b="89641" l="9503" r="5378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00" t="36976" r="52857" b="31259"/>
              <a:stretch/>
            </p:blipFill>
            <p:spPr bwMode="auto">
              <a:xfrm>
                <a:off x="8720762" y="952211"/>
                <a:ext cx="428962" cy="365912"/>
              </a:xfrm>
              <a:prstGeom prst="rect">
                <a:avLst/>
              </a:prstGeom>
              <a:grpFill/>
              <a:extLst/>
            </p:spPr>
          </p:pic>
        </p:grpSp>
        <p:pic>
          <p:nvPicPr>
            <p:cNvPr id="49" name="Picture 2" descr="C:\Users\USER\Desktop\제목 없음.pn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43129" b="93235" l="34125" r="8984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30" t="57978" r="20537" b="4972"/>
            <a:stretch/>
          </p:blipFill>
          <p:spPr bwMode="auto">
            <a:xfrm>
              <a:off x="7960707" y="1864383"/>
              <a:ext cx="128702" cy="139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C:\Users\USER\Desktop\제목 없음.pn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43129" b="93235" l="34125" r="8984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30" t="57978" r="20537" b="4972"/>
            <a:stretch/>
          </p:blipFill>
          <p:spPr bwMode="auto">
            <a:xfrm>
              <a:off x="7348684" y="1717898"/>
              <a:ext cx="128702" cy="139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C:\Users\USER\Desktop\제목 없음.pn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43129" b="93235" l="34125" r="8984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30" t="57978" r="20537" b="4972"/>
            <a:stretch/>
          </p:blipFill>
          <p:spPr bwMode="auto">
            <a:xfrm>
              <a:off x="8151956" y="918038"/>
              <a:ext cx="128702" cy="139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3606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타원 7"/>
          <p:cNvSpPr/>
          <p:nvPr/>
        </p:nvSpPr>
        <p:spPr>
          <a:xfrm rot="20811291">
            <a:off x="3479489" y="3486155"/>
            <a:ext cx="1974028" cy="1974028"/>
          </a:xfrm>
          <a:prstGeom prst="ellipse">
            <a:avLst/>
          </a:prstGeom>
          <a:noFill/>
          <a:ln w="82550">
            <a:solidFill>
              <a:schemeClr val="tx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모서리가 둥근 직사각형 2"/>
          <p:cNvSpPr/>
          <p:nvPr/>
        </p:nvSpPr>
        <p:spPr>
          <a:xfrm>
            <a:off x="856462" y="2552267"/>
            <a:ext cx="3321515" cy="16694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모서리가 둥근 직사각형 35"/>
          <p:cNvSpPr/>
          <p:nvPr/>
        </p:nvSpPr>
        <p:spPr>
          <a:xfrm>
            <a:off x="856462" y="4714025"/>
            <a:ext cx="3321515" cy="16694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모서리가 둥근 직사각형 36"/>
          <p:cNvSpPr/>
          <p:nvPr/>
        </p:nvSpPr>
        <p:spPr>
          <a:xfrm>
            <a:off x="4639434" y="4714025"/>
            <a:ext cx="3460958" cy="16694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4639434" y="2552266"/>
            <a:ext cx="3321515" cy="16694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475656" y="2535879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지상파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방송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076056" y="2565496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라디오 방송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860032" y="4768127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홈페이지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팝업존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403648" y="4725736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대중교통 전광판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3076" name="Picture 4" descr="C:\Users\user\Desktop\라디오.png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060848"/>
            <a:ext cx="1191022" cy="98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지하철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81"/>
          <a:stretch/>
        </p:blipFill>
        <p:spPr bwMode="auto">
          <a:xfrm>
            <a:off x="502210" y="4437704"/>
            <a:ext cx="1128182" cy="7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PC.png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85" y="4479596"/>
            <a:ext cx="1102422" cy="75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그룹 6"/>
          <p:cNvGrpSpPr/>
          <p:nvPr/>
        </p:nvGrpSpPr>
        <p:grpSpPr>
          <a:xfrm>
            <a:off x="395536" y="2133448"/>
            <a:ext cx="1152128" cy="979678"/>
            <a:chOff x="5724128" y="962636"/>
            <a:chExt cx="1152128" cy="979678"/>
          </a:xfrm>
        </p:grpSpPr>
        <p:sp>
          <p:nvSpPr>
            <p:cNvPr id="6" name="직사각형 5"/>
            <p:cNvSpPr/>
            <p:nvPr/>
          </p:nvSpPr>
          <p:spPr>
            <a:xfrm>
              <a:off x="5724128" y="962637"/>
              <a:ext cx="1152128" cy="882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7" cstate="print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62" b="89734" l="4452" r="8972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8553" y="962636"/>
              <a:ext cx="1087703" cy="9796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0" name="직사각형 49"/>
          <p:cNvSpPr/>
          <p:nvPr/>
        </p:nvSpPr>
        <p:spPr>
          <a:xfrm>
            <a:off x="925470" y="2997544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지상파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(KBS, MBC, TJB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등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899592" y="3294202"/>
            <a:ext cx="3168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유선방송</a:t>
            </a:r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(CMB) </a:t>
            </a:r>
          </a:p>
          <a:p>
            <a:r>
              <a:rPr lang="en-US" altLang="ko-KR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TV </a:t>
            </a:r>
            <a:r>
              <a:rPr lang="ko-KR" altLang="en-US" sz="20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스크롤 자막 홍보</a:t>
            </a:r>
            <a:endParaRPr lang="ko-KR" altLang="en-US" sz="2000" dirty="0"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702843" y="2997544"/>
            <a:ext cx="37195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KBS, MBC, TJB(CJB), TBN</a:t>
            </a:r>
          </a:p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라디오 캠페인</a:t>
            </a:r>
          </a:p>
        </p:txBody>
      </p:sp>
      <p:sp>
        <p:nvSpPr>
          <p:cNvPr id="58" name="직사각형 57"/>
          <p:cNvSpPr/>
          <p:nvPr/>
        </p:nvSpPr>
        <p:spPr>
          <a:xfrm>
            <a:off x="1043608" y="5229792"/>
            <a:ext cx="3168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버스정류장 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BIS, 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지하철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, LED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전광판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객차모니터 활용</a:t>
            </a:r>
          </a:p>
        </p:txBody>
      </p:sp>
      <p:sp>
        <p:nvSpPr>
          <p:cNvPr id="59" name="직사각형 58"/>
          <p:cNvSpPr/>
          <p:nvPr/>
        </p:nvSpPr>
        <p:spPr>
          <a:xfrm>
            <a:off x="4788023" y="5229792"/>
            <a:ext cx="36343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광역시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 err="1">
                <a:latin typeface="HY수평선M" pitchFamily="18" charset="-127"/>
                <a:ea typeface="HY수평선M" pitchFamily="18" charset="-127"/>
              </a:rPr>
              <a:t>지자체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구청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, </a:t>
            </a:r>
          </a:p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보건소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교육청 등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공공기관 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홈페이지 홍보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395537" y="980728"/>
            <a:ext cx="4536503" cy="611676"/>
            <a:chOff x="395537" y="1131813"/>
            <a:chExt cx="4536503" cy="611676"/>
          </a:xfrm>
        </p:grpSpPr>
        <p:sp>
          <p:nvSpPr>
            <p:cNvPr id="39" name="모서리가 둥근 직사각형 38"/>
            <p:cNvSpPr/>
            <p:nvPr/>
          </p:nvSpPr>
          <p:spPr>
            <a:xfrm>
              <a:off x="395537" y="1131813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지역자원 네트워크 활용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42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44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45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43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47" name="직사각형 46"/>
          <p:cNvSpPr/>
          <p:nvPr/>
        </p:nvSpPr>
        <p:spPr>
          <a:xfrm>
            <a:off x="611560" y="1656324"/>
            <a:ext cx="80348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지역사회 협업기관 및 언론매체 네트워크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49" name="Picture 22" descr="3"/>
          <p:cNvPicPr>
            <a:picLocks noChangeAspect="1" noChangeArrowheads="1"/>
          </p:cNvPicPr>
          <p:nvPr/>
        </p:nvPicPr>
        <p:blipFill>
          <a:blip r:embed="rId9" cstate="print">
            <a:lum contrast="18000"/>
          </a:blip>
          <a:srcRect/>
          <a:stretch>
            <a:fillRect/>
          </a:stretch>
        </p:blipFill>
        <p:spPr bwMode="auto">
          <a:xfrm>
            <a:off x="302150" y="1656324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4609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395537" y="980728"/>
            <a:ext cx="4536503" cy="611676"/>
            <a:chOff x="395537" y="1131813"/>
            <a:chExt cx="4536503" cy="61167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395537" y="1131813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지역자원 네트워크 활용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30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611560" y="1656324"/>
            <a:ext cx="80348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지역사회 유관기관 홈페이지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팝업존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활용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34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656324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>
            <a:off x="715719" y="5559623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대전지방검찰청 천안지청 홈페이지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가족사랑 건강검진 캠페인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37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467544" y="5627816"/>
            <a:ext cx="337434" cy="285752"/>
          </a:xfrm>
          <a:prstGeom prst="rect">
            <a:avLst/>
          </a:prstGeom>
          <a:noFill/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4" r="36115" b="21054"/>
          <a:stretch/>
        </p:blipFill>
        <p:spPr bwMode="auto">
          <a:xfrm>
            <a:off x="528573" y="2330890"/>
            <a:ext cx="3623752" cy="294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직사각형 44"/>
          <p:cNvSpPr/>
          <p:nvPr/>
        </p:nvSpPr>
        <p:spPr>
          <a:xfrm>
            <a:off x="410434" y="2230003"/>
            <a:ext cx="3873533" cy="314321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/>
          <p:cNvGrpSpPr/>
          <p:nvPr/>
        </p:nvGrpSpPr>
        <p:grpSpPr>
          <a:xfrm>
            <a:off x="4681234" y="2221377"/>
            <a:ext cx="3871166" cy="3168352"/>
            <a:chOff x="4681234" y="2221377"/>
            <a:chExt cx="3871166" cy="31683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87" t="15742" r="13738" b="15765"/>
            <a:stretch/>
          </p:blipFill>
          <p:spPr bwMode="auto">
            <a:xfrm>
              <a:off x="4801587" y="2330890"/>
              <a:ext cx="3621538" cy="2970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직사각형 45"/>
            <p:cNvSpPr/>
            <p:nvPr/>
          </p:nvSpPr>
          <p:spPr>
            <a:xfrm>
              <a:off x="4681234" y="2221377"/>
              <a:ext cx="3871166" cy="31683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4964191" y="5559623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금산군 홈페이지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건강한 하계휴가 건강검진 캠페인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50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4716016" y="5627816"/>
            <a:ext cx="337434" cy="285752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76862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395537" y="980728"/>
            <a:ext cx="4536503" cy="611676"/>
            <a:chOff x="395537" y="1131813"/>
            <a:chExt cx="4536503" cy="61167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395537" y="1131813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지역자원 네트워크 활용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30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33" name="직사각형 32"/>
          <p:cNvSpPr/>
          <p:nvPr/>
        </p:nvSpPr>
        <p:spPr>
          <a:xfrm>
            <a:off x="611560" y="1656324"/>
            <a:ext cx="80348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지역사회 유관기관 홈페이지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팝업존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활용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34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656324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467544" y="5627816"/>
            <a:ext cx="337434" cy="285752"/>
          </a:xfrm>
          <a:prstGeom prst="rect">
            <a:avLst/>
          </a:prstGeom>
          <a:noFill/>
          <a:effectLst/>
        </p:spPr>
      </p:pic>
      <p:pic>
        <p:nvPicPr>
          <p:cNvPr id="50" name="Picture 3" descr="공"/>
          <p:cNvPicPr>
            <a:picLocks noChangeAspect="1" noChangeArrowheads="1"/>
          </p:cNvPicPr>
          <p:nvPr/>
        </p:nvPicPr>
        <p:blipFill>
          <a:blip r:embed="rId4" cstate="print">
            <a:lum bright="-6000" contrast="36000"/>
          </a:blip>
          <a:srcRect/>
          <a:stretch>
            <a:fillRect/>
          </a:stretch>
        </p:blipFill>
        <p:spPr bwMode="auto">
          <a:xfrm>
            <a:off x="4716016" y="5627816"/>
            <a:ext cx="337434" cy="285752"/>
          </a:xfrm>
          <a:prstGeom prst="rect">
            <a:avLst/>
          </a:prstGeom>
          <a:noFill/>
          <a:effectLst/>
        </p:spPr>
      </p:pic>
      <p:grpSp>
        <p:nvGrpSpPr>
          <p:cNvPr id="3" name="그룹 2"/>
          <p:cNvGrpSpPr/>
          <p:nvPr/>
        </p:nvGrpSpPr>
        <p:grpSpPr>
          <a:xfrm>
            <a:off x="410434" y="2230003"/>
            <a:ext cx="3873533" cy="3143213"/>
            <a:chOff x="410434" y="2230003"/>
            <a:chExt cx="3873533" cy="3143213"/>
          </a:xfrm>
        </p:grpSpPr>
        <p:sp>
          <p:nvSpPr>
            <p:cNvPr id="45" name="직사각형 44"/>
            <p:cNvSpPr/>
            <p:nvPr/>
          </p:nvSpPr>
          <p:spPr>
            <a:xfrm>
              <a:off x="410434" y="2230003"/>
              <a:ext cx="3873533" cy="3143213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Picture 4" descr="C:\Users\user\Desktop\팝업\충청남도청 공지사항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21" r="10220" b="17870"/>
            <a:stretch/>
          </p:blipFill>
          <p:spPr bwMode="auto">
            <a:xfrm>
              <a:off x="523366" y="2330890"/>
              <a:ext cx="3671342" cy="2970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그룹 3"/>
          <p:cNvGrpSpPr/>
          <p:nvPr/>
        </p:nvGrpSpPr>
        <p:grpSpPr>
          <a:xfrm>
            <a:off x="4681234" y="2221377"/>
            <a:ext cx="3871166" cy="3168352"/>
            <a:chOff x="4681234" y="2221377"/>
            <a:chExt cx="3871166" cy="3168352"/>
          </a:xfrm>
        </p:grpSpPr>
        <p:sp>
          <p:nvSpPr>
            <p:cNvPr id="46" name="직사각형 45"/>
            <p:cNvSpPr/>
            <p:nvPr/>
          </p:nvSpPr>
          <p:spPr>
            <a:xfrm>
              <a:off x="4681234" y="2221377"/>
              <a:ext cx="3871166" cy="31683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7" name="Picture 5" descr="C:\Users\user\Desktop\팝업\대전시청1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545" b="12975"/>
            <a:stretch/>
          </p:blipFill>
          <p:spPr bwMode="auto">
            <a:xfrm>
              <a:off x="4788024" y="2317134"/>
              <a:ext cx="3672408" cy="2984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" name="직사각형 27"/>
          <p:cNvSpPr/>
          <p:nvPr/>
        </p:nvSpPr>
        <p:spPr>
          <a:xfrm>
            <a:off x="729698" y="5571988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충청남도 홈페이지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ko-KR" altLang="en-US" sz="1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실시 강조기간 운영 안내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978170" y="5585428"/>
            <a:ext cx="37444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대전광역시청 홈페이지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2017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년 국가건강검진 종료 안내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458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611560" y="1772816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국민건강보험과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C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TBN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C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대전교통방송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이 함께하는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생생캠페인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39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772816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직사각형 42"/>
          <p:cNvSpPr/>
          <p:nvPr/>
        </p:nvSpPr>
        <p:spPr>
          <a:xfrm>
            <a:off x="539552" y="2289295"/>
            <a:ext cx="5950287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기   간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2017.2.13.(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월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 10:00~10:30</a:t>
            </a:r>
          </a:p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채   널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102.9MHZ,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스튜디오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1029</a:t>
            </a:r>
          </a:p>
          <a:p>
            <a:pPr>
              <a:lnSpc>
                <a:spcPct val="180000"/>
              </a:lnSpc>
            </a:pP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     </a:t>
            </a:r>
            <a:r>
              <a:rPr lang="ko-KR" altLang="en-US" dirty="0"/>
              <a:t>「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정보드라이브</a:t>
            </a:r>
            <a:r>
              <a:rPr lang="ko-KR" altLang="en-US" dirty="0"/>
              <a:t>」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청사로 코너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관계자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: PD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유진희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작가 </a:t>
            </a: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이단비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MC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김윤경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</a:p>
          <a:p>
            <a:pPr>
              <a:lnSpc>
                <a:spcPct val="180000"/>
              </a:lnSpc>
            </a:pP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대담자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대전지역본부장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대전유성지사장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내   용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국가암검진사업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안내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5326475" y="2285915"/>
            <a:ext cx="3456383" cy="2102242"/>
            <a:chOff x="5508104" y="2798180"/>
            <a:chExt cx="3528392" cy="3600400"/>
          </a:xfrm>
        </p:grpSpPr>
        <p:pic>
          <p:nvPicPr>
            <p:cNvPr id="6145" name="_x19312256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499"/>
            <a:stretch/>
          </p:blipFill>
          <p:spPr bwMode="auto">
            <a:xfrm>
              <a:off x="5652120" y="2934532"/>
              <a:ext cx="3245073" cy="3344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5508104" y="2798180"/>
              <a:ext cx="3528392" cy="36004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326475" y="4476729"/>
            <a:ext cx="3456383" cy="2102242"/>
            <a:chOff x="5508104" y="2798180"/>
            <a:chExt cx="3528392" cy="3600400"/>
          </a:xfrm>
        </p:grpSpPr>
        <p:pic>
          <p:nvPicPr>
            <p:cNvPr id="27" name="_x19312256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2120" y="2934532"/>
              <a:ext cx="3245072" cy="33722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직사각형 27"/>
            <p:cNvSpPr/>
            <p:nvPr/>
          </p:nvSpPr>
          <p:spPr>
            <a:xfrm>
              <a:off x="5508104" y="2798180"/>
              <a:ext cx="3528392" cy="36004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95537" y="1131813"/>
            <a:ext cx="4536503" cy="611676"/>
            <a:chOff x="395537" y="1131813"/>
            <a:chExt cx="4536503" cy="61167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395537" y="1131813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지역자원 네트워크 활용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30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4077911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611560" y="1772816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국민건강보험과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C0000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대전지역암센터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가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함께하는 캠페인 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39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772816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직사각형 41"/>
          <p:cNvSpPr/>
          <p:nvPr/>
        </p:nvSpPr>
        <p:spPr>
          <a:xfrm>
            <a:off x="477187" y="2276872"/>
            <a:ext cx="4705272" cy="513098"/>
          </a:xfrm>
          <a:prstGeom prst="rect">
            <a:avLst/>
          </a:prstGeom>
          <a:solidFill>
            <a:schemeClr val="tx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 </a:t>
            </a:r>
            <a:r>
              <a:rPr lang="ko-KR" altLang="en-US" sz="2200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슬로건 </a:t>
            </a:r>
            <a:r>
              <a:rPr lang="en-US" altLang="ko-KR" sz="2200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:“</a:t>
            </a:r>
            <a:r>
              <a:rPr lang="ko-KR" altLang="en-US" sz="2200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가족건강은 암 검진부터</a:t>
            </a:r>
            <a:r>
              <a:rPr lang="en-US" altLang="ko-KR" sz="2200" dirty="0">
                <a:solidFill>
                  <a:schemeClr val="tx1"/>
                </a:solidFill>
                <a:latin typeface="HY수평선B" pitchFamily="18" charset="-127"/>
                <a:ea typeface="HY수평선B" pitchFamily="18" charset="-127"/>
              </a:rPr>
              <a:t>!”</a:t>
            </a:r>
            <a:endParaRPr lang="ko-KR" altLang="en-US" sz="2200" dirty="0">
              <a:solidFill>
                <a:schemeClr val="tx1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67544" y="2776684"/>
            <a:ext cx="5950287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기 간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2017.5.31.~11.29. (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매월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1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회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</a:p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장 소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건강테마역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  (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대전광역시 도시철도공사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유성온천역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</a:p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 상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: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지하철 이용객 및 지역주민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80000"/>
              </a:lnSpc>
            </a:pP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내 용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국가 </a:t>
            </a:r>
            <a:r>
              <a:rPr lang="ko-KR" altLang="en-US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홍보 </a:t>
            </a:r>
            <a:endParaRPr lang="en-US" altLang="ko-KR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80000"/>
              </a:lnSpc>
            </a:pP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   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매월 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4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번째 수요일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총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7</a:t>
            </a:r>
            <a:r>
              <a:rPr lang="ko-KR" altLang="en-US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회</a:t>
            </a:r>
            <a:r>
              <a:rPr lang="en-US" altLang="ko-KR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5326475" y="2285915"/>
            <a:ext cx="3456383" cy="2102242"/>
            <a:chOff x="5508104" y="2798180"/>
            <a:chExt cx="3528392" cy="3600400"/>
          </a:xfrm>
        </p:grpSpPr>
        <p:pic>
          <p:nvPicPr>
            <p:cNvPr id="6145" name="_x19312256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2120" y="2934532"/>
              <a:ext cx="3245073" cy="3327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5508104" y="2798180"/>
              <a:ext cx="3528392" cy="36004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326475" y="4476729"/>
            <a:ext cx="3456383" cy="2102242"/>
            <a:chOff x="5508104" y="2798180"/>
            <a:chExt cx="3528392" cy="3600400"/>
          </a:xfrm>
        </p:grpSpPr>
        <p:pic>
          <p:nvPicPr>
            <p:cNvPr id="27" name="_x19312256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2120" y="2934532"/>
              <a:ext cx="3245073" cy="3327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직사각형 27"/>
            <p:cNvSpPr/>
            <p:nvPr/>
          </p:nvSpPr>
          <p:spPr>
            <a:xfrm>
              <a:off x="5508104" y="2798180"/>
              <a:ext cx="3528392" cy="36004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95537" y="1131813"/>
            <a:ext cx="4536503" cy="611676"/>
            <a:chOff x="395537" y="1131813"/>
            <a:chExt cx="4536503" cy="61167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395537" y="1131813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지역자원 네트워크 활용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30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706084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8622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611560" y="1772816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5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대 기관의 상호역할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21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772816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타원 53"/>
          <p:cNvSpPr/>
          <p:nvPr/>
        </p:nvSpPr>
        <p:spPr bwMode="auto">
          <a:xfrm rot="20799054">
            <a:off x="1138569" y="2788905"/>
            <a:ext cx="6740122" cy="2925865"/>
          </a:xfrm>
          <a:prstGeom prst="ellipse">
            <a:avLst/>
          </a:prstGeom>
          <a:noFill/>
          <a:ln w="571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Verdana" pitchFamily="34" charset="0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6932217" y="2928429"/>
            <a:ext cx="1528216" cy="1468205"/>
            <a:chOff x="1219105" y="3989125"/>
            <a:chExt cx="1834744" cy="1828649"/>
          </a:xfrm>
        </p:grpSpPr>
        <p:pic>
          <p:nvPicPr>
            <p:cNvPr id="50" name="그림 49" descr="그림4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219105" y="3989125"/>
              <a:ext cx="1834744" cy="1828649"/>
            </a:xfrm>
            <a:prstGeom prst="rect">
              <a:avLst/>
            </a:prstGeom>
          </p:spPr>
        </p:pic>
        <p:sp>
          <p:nvSpPr>
            <p:cNvPr id="53" name="Text Box 58"/>
            <p:cNvSpPr txBox="1">
              <a:spLocks noChangeArrowheads="1"/>
            </p:cNvSpPr>
            <p:nvPr/>
          </p:nvSpPr>
          <p:spPr bwMode="auto">
            <a:xfrm>
              <a:off x="1348633" y="4463329"/>
              <a:ext cx="1532312" cy="1096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3200" b="1" spc="-30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지상파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  <a:p>
              <a:pPr algn="ctr"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방송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531229" y="4812673"/>
            <a:ext cx="1624947" cy="1640663"/>
            <a:chOff x="1219105" y="3989125"/>
            <a:chExt cx="1834744" cy="1828649"/>
          </a:xfrm>
        </p:grpSpPr>
        <p:pic>
          <p:nvPicPr>
            <p:cNvPr id="30" name="그림 29" descr="그림4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219105" y="3989125"/>
              <a:ext cx="1834744" cy="1828649"/>
            </a:xfrm>
            <a:prstGeom prst="rect">
              <a:avLst/>
            </a:prstGeom>
          </p:spPr>
        </p:pic>
        <p:sp>
          <p:nvSpPr>
            <p:cNvPr id="31" name="Text Box 58"/>
            <p:cNvSpPr txBox="1">
              <a:spLocks noChangeArrowheads="1"/>
            </p:cNvSpPr>
            <p:nvPr/>
          </p:nvSpPr>
          <p:spPr bwMode="auto">
            <a:xfrm>
              <a:off x="1526731" y="4629041"/>
              <a:ext cx="912429" cy="486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시청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335482" y="2426514"/>
            <a:ext cx="1562568" cy="1440151"/>
            <a:chOff x="611560" y="3789040"/>
            <a:chExt cx="1834744" cy="1828649"/>
          </a:xfrm>
        </p:grpSpPr>
        <p:pic>
          <p:nvPicPr>
            <p:cNvPr id="46" name="그림 45" descr="그림4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11560" y="3789040"/>
              <a:ext cx="1834744" cy="1828649"/>
            </a:xfrm>
            <a:prstGeom prst="rect">
              <a:avLst/>
            </a:prstGeom>
          </p:spPr>
        </p:pic>
        <p:sp>
          <p:nvSpPr>
            <p:cNvPr id="47" name="Text Box 58"/>
            <p:cNvSpPr txBox="1">
              <a:spLocks noChangeArrowheads="1"/>
            </p:cNvSpPr>
            <p:nvPr/>
          </p:nvSpPr>
          <p:spPr bwMode="auto">
            <a:xfrm>
              <a:off x="1021840" y="4154772"/>
              <a:ext cx="948724" cy="915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암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  <a:p>
              <a:pPr algn="ctr"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센터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35465" y="4512908"/>
            <a:ext cx="1926105" cy="1880045"/>
            <a:chOff x="1219105" y="3989125"/>
            <a:chExt cx="1834744" cy="1828649"/>
          </a:xfrm>
        </p:grpSpPr>
        <p:pic>
          <p:nvPicPr>
            <p:cNvPr id="56" name="그림 55" descr="그림4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219105" y="3989125"/>
              <a:ext cx="1834744" cy="1828649"/>
            </a:xfrm>
            <a:prstGeom prst="rect">
              <a:avLst/>
            </a:prstGeom>
          </p:spPr>
        </p:pic>
        <p:sp>
          <p:nvSpPr>
            <p:cNvPr id="57" name="Text Box 58"/>
            <p:cNvSpPr txBox="1">
              <a:spLocks noChangeArrowheads="1"/>
            </p:cNvSpPr>
            <p:nvPr/>
          </p:nvSpPr>
          <p:spPr bwMode="auto">
            <a:xfrm>
              <a:off x="1616637" y="4654966"/>
              <a:ext cx="979356" cy="521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공단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4860032" y="1708359"/>
            <a:ext cx="1496662" cy="1491691"/>
            <a:chOff x="1219105" y="3989125"/>
            <a:chExt cx="1834744" cy="1828649"/>
          </a:xfrm>
        </p:grpSpPr>
        <p:pic>
          <p:nvPicPr>
            <p:cNvPr id="59" name="그림 58" descr="그림4.png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219105" y="3989125"/>
              <a:ext cx="1834744" cy="1828649"/>
            </a:xfrm>
            <a:prstGeom prst="rect">
              <a:avLst/>
            </a:prstGeom>
          </p:spPr>
        </p:pic>
        <p:sp>
          <p:nvSpPr>
            <p:cNvPr id="60" name="Text Box 58"/>
            <p:cNvSpPr txBox="1">
              <a:spLocks noChangeArrowheads="1"/>
            </p:cNvSpPr>
            <p:nvPr/>
          </p:nvSpPr>
          <p:spPr bwMode="auto">
            <a:xfrm>
              <a:off x="1562431" y="4427600"/>
              <a:ext cx="1189197" cy="1147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철도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  <a:p>
              <a:pPr>
                <a:lnSpc>
                  <a:spcPct val="80000"/>
                </a:lnSpc>
              </a:pPr>
              <a:r>
                <a:rPr lang="ko-KR" altLang="en-US" sz="3200" b="1" spc="-30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rPr>
                <a:t>공사</a:t>
              </a:r>
              <a:endParaRPr lang="en-US" altLang="ko-KR" sz="3200" b="1" spc="-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endParaRPr>
            </a:p>
          </p:txBody>
        </p:sp>
      </p:grpSp>
      <p:pic>
        <p:nvPicPr>
          <p:cNvPr id="61" name="Picture 3" descr="공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299248" y="4650946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66" name="직사각형 65"/>
          <p:cNvSpPr/>
          <p:nvPr/>
        </p:nvSpPr>
        <p:spPr>
          <a:xfrm>
            <a:off x="2461376" y="4567699"/>
            <a:ext cx="21242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 사업 주관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홍보부스 운영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포스터 홍보 등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67" name="Picture 3" descr="공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516216" y="3575296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68" name="직사각형 67"/>
          <p:cNvSpPr/>
          <p:nvPr/>
        </p:nvSpPr>
        <p:spPr>
          <a:xfrm>
            <a:off x="5269474" y="3493457"/>
            <a:ext cx="2038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 방송홍보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행사 보도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라디오 캠페인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69" name="Picture 3" descr="공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12198" y="3088507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70" name="직사각형 69"/>
          <p:cNvSpPr/>
          <p:nvPr/>
        </p:nvSpPr>
        <p:spPr>
          <a:xfrm>
            <a:off x="-108520" y="2708920"/>
            <a:ext cx="26136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    암 장기모형 체험 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   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 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(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건강상담 등</a:t>
            </a:r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)</a:t>
            </a:r>
          </a:p>
        </p:txBody>
      </p:sp>
      <p:pic>
        <p:nvPicPr>
          <p:cNvPr id="71" name="Picture 3" descr="공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56176" y="5237170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72" name="직사각형 71"/>
          <p:cNvSpPr/>
          <p:nvPr/>
        </p:nvSpPr>
        <p:spPr>
          <a:xfrm>
            <a:off x="6399099" y="5165162"/>
            <a:ext cx="22053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암 예방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캠페인 후원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시청 전광판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</p:txBody>
      </p:sp>
      <p:pic>
        <p:nvPicPr>
          <p:cNvPr id="73" name="Picture 3" descr="공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28184" y="1847104"/>
            <a:ext cx="337434" cy="285752"/>
          </a:xfrm>
          <a:prstGeom prst="rect">
            <a:avLst/>
          </a:prstGeom>
          <a:noFill/>
          <a:effectLst/>
        </p:spPr>
      </p:pic>
      <p:sp>
        <p:nvSpPr>
          <p:cNvPr id="74" name="직사각형 73"/>
          <p:cNvSpPr/>
          <p:nvPr/>
        </p:nvSpPr>
        <p:spPr>
          <a:xfrm>
            <a:off x="6560803" y="1693257"/>
            <a:ext cx="22053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장소 제공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부스관리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  <a:p>
            <a:r>
              <a:rPr lang="en-US" altLang="ko-KR" sz="2000" dirty="0">
                <a:latin typeface="HY수평선M" pitchFamily="18" charset="-127"/>
                <a:ea typeface="HY수평선M" pitchFamily="18" charset="-127"/>
              </a:rPr>
              <a:t>-</a:t>
            </a:r>
            <a:r>
              <a:rPr lang="ko-KR" altLang="en-US" sz="2000" dirty="0">
                <a:latin typeface="HY수평선M" pitchFamily="18" charset="-127"/>
                <a:ea typeface="HY수평선M" pitchFamily="18" charset="-127"/>
              </a:rPr>
              <a:t>행사 안내</a:t>
            </a:r>
            <a:endParaRPr lang="en-US" altLang="ko-KR" sz="2000" dirty="0">
              <a:latin typeface="HY수평선M" pitchFamily="18" charset="-127"/>
              <a:ea typeface="HY수평선M" pitchFamily="18" charset="-127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95536" y="1062805"/>
            <a:ext cx="6644569" cy="611676"/>
            <a:chOff x="395537" y="1062805"/>
            <a:chExt cx="4536503" cy="611676"/>
          </a:xfrm>
        </p:grpSpPr>
        <p:sp>
          <p:nvSpPr>
            <p:cNvPr id="43" name="모서리가 둥근 직사각형 42"/>
            <p:cNvSpPr/>
            <p:nvPr/>
          </p:nvSpPr>
          <p:spPr>
            <a:xfrm>
              <a:off x="395537" y="1062805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kumimoji="0" lang="ko-KR" altLang="en-US" sz="2800" dirty="0" err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지역</a:t>
              </a:r>
              <a:r>
                <a:rPr lang="ko-KR" altLang="en-US" sz="2800" dirty="0" err="1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암센터</a:t>
              </a:r>
              <a:r>
                <a:rPr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등 유관기관 네트워크</a:t>
              </a: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44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76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78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75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43825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467984" y="4101385"/>
            <a:ext cx="3642989" cy="2318266"/>
            <a:chOff x="5508104" y="2798180"/>
            <a:chExt cx="3528392" cy="3600400"/>
          </a:xfrm>
        </p:grpSpPr>
        <p:pic>
          <p:nvPicPr>
            <p:cNvPr id="6145" name="_x19312256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716"/>
            <a:stretch/>
          </p:blipFill>
          <p:spPr bwMode="auto">
            <a:xfrm>
              <a:off x="5652120" y="2934532"/>
              <a:ext cx="3245072" cy="3327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5508104" y="2798180"/>
              <a:ext cx="3528392" cy="36004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60418" y="1665242"/>
            <a:ext cx="3650555" cy="2318266"/>
            <a:chOff x="5508104" y="2798180"/>
            <a:chExt cx="3528392" cy="3600400"/>
          </a:xfrm>
        </p:grpSpPr>
        <p:pic>
          <p:nvPicPr>
            <p:cNvPr id="27" name="_x19312256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52120" y="2934532"/>
              <a:ext cx="3245072" cy="3327036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직사각형 27"/>
            <p:cNvSpPr/>
            <p:nvPr/>
          </p:nvSpPr>
          <p:spPr>
            <a:xfrm>
              <a:off x="5508104" y="2798180"/>
              <a:ext cx="3528392" cy="3600400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395537" y="980728"/>
            <a:ext cx="4536503" cy="611676"/>
            <a:chOff x="395537" y="1131813"/>
            <a:chExt cx="4536503" cy="61167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395537" y="1131813"/>
              <a:ext cx="4536503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 지역자원 네트워크 활용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30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4499992" y="3971379"/>
            <a:ext cx="444722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대전광역시 심뇌혈관질환 예방관리 </a:t>
            </a:r>
            <a:endParaRPr lang="en-US" altLang="ko-KR" sz="16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주간 합동 캠페인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일시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2017.9.4.~9.6. 14:00~17:00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장소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대전도시철도공사 시청역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참여기관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대전지역본부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시청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5</a:t>
            </a:r>
            <a:r>
              <a:rPr lang="ko-KR" altLang="en-US" sz="1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개구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보건소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       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도시철도공사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,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권역심뇌혈관예방관리센터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홍보방법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건강부스운영 및 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        </a:t>
            </a:r>
            <a:r>
              <a:rPr lang="ko-KR" altLang="en-US" sz="1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암검진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실시 강조기간 홍보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581717" y="1803787"/>
            <a:ext cx="4447224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/>
              <a:t>「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제 </a:t>
            </a:r>
            <a:r>
              <a:rPr lang="en-US" altLang="ko-KR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21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회 대전 소비자의 날</a:t>
            </a:r>
            <a:r>
              <a:rPr lang="ko-KR" altLang="en-US" sz="1600" dirty="0"/>
              <a:t>」</a:t>
            </a:r>
            <a:r>
              <a:rPr lang="ko-KR" altLang="en-US" sz="16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기념행사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일시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2017.6.27. 14:00~17:00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장소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대전광역시청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2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층 로비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참석대상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대전소비자단체협의회 및 지역주민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홍보방법 </a:t>
            </a: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: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건강부스운영 및 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               </a:t>
            </a:r>
            <a:r>
              <a:rPr lang="ko-KR" altLang="en-US" sz="1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latin typeface="HY수평선M" pitchFamily="18" charset="-127"/>
                <a:ea typeface="HY수평선M" pitchFamily="18" charset="-127"/>
              </a:rPr>
              <a:t>하계휴가 건강검진 홍보</a:t>
            </a:r>
            <a:endParaRPr lang="en-US" altLang="ko-KR" sz="1400" dirty="0">
              <a:ln>
                <a:solidFill>
                  <a:schemeClr val="tx1">
                    <a:lumMod val="65000"/>
                    <a:lumOff val="35000"/>
                    <a:alpha val="30000"/>
                  </a:schemeClr>
                </a:solidFill>
              </a:ln>
              <a:latin typeface="HY수평선M" pitchFamily="18" charset="-127"/>
              <a:ea typeface="HY수평선M" pitchFamily="18" charset="-127"/>
            </a:endParaRPr>
          </a:p>
        </p:txBody>
      </p:sp>
      <p:sp>
        <p:nvSpPr>
          <p:cNvPr id="47" name="이등변 삼각형 46"/>
          <p:cNvSpPr/>
          <p:nvPr/>
        </p:nvSpPr>
        <p:spPr>
          <a:xfrm rot="5400000">
            <a:off x="4252277" y="4147086"/>
            <a:ext cx="279406" cy="216024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이등변 삼각형 32"/>
          <p:cNvSpPr/>
          <p:nvPr/>
        </p:nvSpPr>
        <p:spPr>
          <a:xfrm rot="5400000">
            <a:off x="4252277" y="1916112"/>
            <a:ext cx="279406" cy="216024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9673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endParaRPr kumimoji="0" lang="ko-KR" altLang="en-US" sz="4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395537" y="980728"/>
            <a:ext cx="7488831" cy="611676"/>
            <a:chOff x="395537" y="1131813"/>
            <a:chExt cx="6192687" cy="611676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395537" y="1131813"/>
              <a:ext cx="6192687" cy="611676"/>
            </a:xfrm>
            <a:prstGeom prst="roundRect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8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지역 네트워크 활용 다양한 맞춤형 홍보  </a:t>
              </a:r>
              <a:endParaRPr lang="en-US" altLang="ko-KR" sz="3200" b="1" dirty="0">
                <a:latin typeface="HY동녘M" panose="02030600000101010101" pitchFamily="18" charset="-127"/>
                <a:ea typeface="HY동녘M" panose="02030600000101010101" pitchFamily="18" charset="-127"/>
              </a:endParaRPr>
            </a:p>
          </p:txBody>
        </p:sp>
        <p:grpSp>
          <p:nvGrpSpPr>
            <p:cNvPr id="25" name="Group 3"/>
            <p:cNvGrpSpPr>
              <a:grpSpLocks/>
            </p:cNvGrpSpPr>
            <p:nvPr/>
          </p:nvGrpSpPr>
          <p:grpSpPr bwMode="auto">
            <a:xfrm>
              <a:off x="502210" y="1307237"/>
              <a:ext cx="304229" cy="271489"/>
              <a:chOff x="1040" y="1425"/>
              <a:chExt cx="414" cy="521"/>
            </a:xfrm>
          </p:grpSpPr>
          <p:sp>
            <p:nvSpPr>
              <p:cNvPr id="30" name="Freeform 4"/>
              <p:cNvSpPr>
                <a:spLocks/>
              </p:cNvSpPr>
              <p:nvPr/>
            </p:nvSpPr>
            <p:spPr bwMode="auto">
              <a:xfrm>
                <a:off x="1040" y="1425"/>
                <a:ext cx="414" cy="418"/>
              </a:xfrm>
              <a:custGeom>
                <a:avLst/>
                <a:gdLst>
                  <a:gd name="T0" fmla="*/ 207 w 414"/>
                  <a:gd name="T1" fmla="*/ 0 h 418"/>
                  <a:gd name="T2" fmla="*/ 0 w 414"/>
                  <a:gd name="T3" fmla="*/ 208 h 418"/>
                  <a:gd name="T4" fmla="*/ 206 w 414"/>
                  <a:gd name="T5" fmla="*/ 417 h 418"/>
                  <a:gd name="T6" fmla="*/ 413 w 414"/>
                  <a:gd name="T7" fmla="*/ 208 h 418"/>
                  <a:gd name="T8" fmla="*/ 207 w 414"/>
                  <a:gd name="T9" fmla="*/ 0 h 4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4"/>
                  <a:gd name="T16" fmla="*/ 0 h 418"/>
                  <a:gd name="T17" fmla="*/ 414 w 414"/>
                  <a:gd name="T18" fmla="*/ 418 h 4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4" h="418">
                    <a:moveTo>
                      <a:pt x="207" y="0"/>
                    </a:moveTo>
                    <a:lnTo>
                      <a:pt x="0" y="208"/>
                    </a:lnTo>
                    <a:lnTo>
                      <a:pt x="206" y="417"/>
                    </a:lnTo>
                    <a:lnTo>
                      <a:pt x="413" y="208"/>
                    </a:lnTo>
                    <a:lnTo>
                      <a:pt x="207" y="0"/>
                    </a:lnTo>
                  </a:path>
                </a:pathLst>
              </a:custGeom>
              <a:gradFill rotWithShape="1">
                <a:gsLst>
                  <a:gs pos="0">
                    <a:srgbClr val="FF3300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1040" y="1635"/>
                <a:ext cx="204" cy="311"/>
              </a:xfrm>
              <a:custGeom>
                <a:avLst/>
                <a:gdLst>
                  <a:gd name="T0" fmla="*/ 0 w 204"/>
                  <a:gd name="T1" fmla="*/ 0 h 311"/>
                  <a:gd name="T2" fmla="*/ 203 w 204"/>
                  <a:gd name="T3" fmla="*/ 207 h 311"/>
                  <a:gd name="T4" fmla="*/ 203 w 204"/>
                  <a:gd name="T5" fmla="*/ 310 h 311"/>
                  <a:gd name="T6" fmla="*/ 0 w 204"/>
                  <a:gd name="T7" fmla="*/ 103 h 311"/>
                  <a:gd name="T8" fmla="*/ 0 w 204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0"/>
                    </a:moveTo>
                    <a:lnTo>
                      <a:pt x="203" y="207"/>
                    </a:lnTo>
                    <a:lnTo>
                      <a:pt x="203" y="310"/>
                    </a:lnTo>
                    <a:lnTo>
                      <a:pt x="0" y="10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2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1250" y="1635"/>
                <a:ext cx="204" cy="311"/>
              </a:xfrm>
              <a:custGeom>
                <a:avLst/>
                <a:gdLst>
                  <a:gd name="T0" fmla="*/ 0 w 204"/>
                  <a:gd name="T1" fmla="*/ 310 h 311"/>
                  <a:gd name="T2" fmla="*/ 0 w 204"/>
                  <a:gd name="T3" fmla="*/ 207 h 311"/>
                  <a:gd name="T4" fmla="*/ 203 w 204"/>
                  <a:gd name="T5" fmla="*/ 0 h 311"/>
                  <a:gd name="T6" fmla="*/ 203 w 204"/>
                  <a:gd name="T7" fmla="*/ 103 h 311"/>
                  <a:gd name="T8" fmla="*/ 0 w 204"/>
                  <a:gd name="T9" fmla="*/ 31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4"/>
                  <a:gd name="T16" fmla="*/ 0 h 311"/>
                  <a:gd name="T17" fmla="*/ 204 w 204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4" h="311">
                    <a:moveTo>
                      <a:pt x="0" y="310"/>
                    </a:moveTo>
                    <a:lnTo>
                      <a:pt x="0" y="207"/>
                    </a:lnTo>
                    <a:lnTo>
                      <a:pt x="203" y="0"/>
                    </a:lnTo>
                    <a:lnTo>
                      <a:pt x="203" y="103"/>
                    </a:lnTo>
                    <a:lnTo>
                      <a:pt x="0" y="310"/>
                    </a:lnTo>
                  </a:path>
                </a:pathLst>
              </a:custGeom>
              <a:solidFill>
                <a:srgbClr val="FF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 sz="1600"/>
              </a:p>
            </p:txBody>
          </p:sp>
        </p:grp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635953" y="1295773"/>
              <a:ext cx="135213" cy="144864"/>
            </a:xfrm>
            <a:custGeom>
              <a:avLst/>
              <a:gdLst>
                <a:gd name="T0" fmla="*/ 21 w 184"/>
                <a:gd name="T1" fmla="*/ 129 h 278"/>
                <a:gd name="T2" fmla="*/ 0 w 184"/>
                <a:gd name="T3" fmla="*/ 204 h 278"/>
                <a:gd name="T4" fmla="*/ 71 w 184"/>
                <a:gd name="T5" fmla="*/ 277 h 278"/>
                <a:gd name="T6" fmla="*/ 183 w 184"/>
                <a:gd name="T7" fmla="*/ 32 h 278"/>
                <a:gd name="T8" fmla="*/ 183 w 184"/>
                <a:gd name="T9" fmla="*/ 0 h 278"/>
                <a:gd name="T10" fmla="*/ 58 w 184"/>
                <a:gd name="T11" fmla="*/ 206 h 278"/>
                <a:gd name="T12" fmla="*/ 21 w 184"/>
                <a:gd name="T13" fmla="*/ 129 h 2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78"/>
                <a:gd name="T23" fmla="*/ 184 w 184"/>
                <a:gd name="T24" fmla="*/ 278 h 2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78">
                  <a:moveTo>
                    <a:pt x="21" y="129"/>
                  </a:moveTo>
                  <a:lnTo>
                    <a:pt x="0" y="204"/>
                  </a:lnTo>
                  <a:lnTo>
                    <a:pt x="71" y="277"/>
                  </a:lnTo>
                  <a:lnTo>
                    <a:pt x="183" y="32"/>
                  </a:lnTo>
                  <a:lnTo>
                    <a:pt x="183" y="0"/>
                  </a:lnTo>
                  <a:lnTo>
                    <a:pt x="58" y="206"/>
                  </a:lnTo>
                  <a:lnTo>
                    <a:pt x="21" y="129"/>
                  </a:lnTo>
                </a:path>
              </a:pathLst>
            </a:custGeom>
            <a:solidFill>
              <a:srgbClr val="FAF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425776"/>
              </p:ext>
            </p:extLst>
          </p:nvPr>
        </p:nvGraphicFramePr>
        <p:xfrm>
          <a:off x="460419" y="1700809"/>
          <a:ext cx="8216037" cy="4580915"/>
        </p:xfrm>
        <a:graphic>
          <a:graphicData uri="http://schemas.openxmlformats.org/drawingml/2006/table">
            <a:tbl>
              <a:tblPr/>
              <a:tblGrid>
                <a:gridCol w="3986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대상</a:t>
                      </a: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1" kern="0" spc="0" dirty="0">
                          <a:solidFill>
                            <a:srgbClr val="000000"/>
                          </a:solidFill>
                          <a:effectLst/>
                          <a:latin typeface="HY헤드라인M" pitchFamily="18" charset="-127"/>
                          <a:ea typeface="HY헤드라인M" pitchFamily="18" charset="-127"/>
                        </a:rPr>
                        <a:t>내용</a:t>
                      </a: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680"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지방언론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effectLst/>
                        <a:ea typeface="맑은 고딕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서울뉴스통신 등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개 기관</a:t>
                      </a:r>
                      <a:r>
                        <a:rPr lang="en-US" altLang="ko-KR" sz="2000" b="0" kern="0" spc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effectLst/>
                        <a:ea typeface="+mn-ea"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맑은 고딕"/>
                          <a:ea typeface="+mn-ea"/>
                        </a:rPr>
                        <a:t>배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너 게재 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30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일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(</a:t>
                      </a:r>
                      <a:r>
                        <a:rPr lang="ko-KR" altLang="en-US" sz="2000" b="1" kern="0" spc="0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매분기별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공공기관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홈페이지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팝업존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 50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일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매분기별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사업장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안내문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70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만건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사업주 대상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+mn-ea"/>
                        </a:rPr>
                        <a:t>) 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4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운송기관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지하철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,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버스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LED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영상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송출 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60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일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(</a:t>
                      </a:r>
                      <a:r>
                        <a:rPr lang="ko-KR" altLang="en-US" sz="2000" b="1" kern="0" spc="0" baseline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매분기별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)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4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주민센터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,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마을회관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채변봉투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10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만개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, 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리플릿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10</a:t>
                      </a:r>
                      <a:r>
                        <a:rPr lang="ko-KR" altLang="en-US" sz="2000" b="1" kern="0" spc="0" dirty="0" err="1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만매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44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지역축제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건강부스</a:t>
                      </a:r>
                      <a:r>
                        <a:rPr lang="en-US" altLang="ko-KR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, </a:t>
                      </a: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기념품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 </a:t>
                      </a:r>
                      <a:r>
                        <a:rPr lang="en-US" altLang="ko-KR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25</a:t>
                      </a:r>
                      <a:r>
                        <a:rPr lang="ko-KR" altLang="en-US" sz="2000" b="1" kern="0" spc="0" baseline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만개 제공</a:t>
                      </a:r>
                      <a:endParaRPr lang="ko-KR" altLang="en-US" sz="2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848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64374" y="149078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lang="ko-KR" altLang="en-US" sz="4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사다리꼴 40"/>
          <p:cNvSpPr/>
          <p:nvPr/>
        </p:nvSpPr>
        <p:spPr>
          <a:xfrm rot="10800000">
            <a:off x="-6923" y="-4"/>
            <a:ext cx="7171210" cy="834967"/>
          </a:xfrm>
          <a:custGeom>
            <a:avLst/>
            <a:gdLst>
              <a:gd name="connsiteX0" fmla="*/ 0 w 6876256"/>
              <a:gd name="connsiteY0" fmla="*/ 834967 h 834967"/>
              <a:gd name="connsiteX1" fmla="*/ 407147 w 6876256"/>
              <a:gd name="connsiteY1" fmla="*/ 0 h 834967"/>
              <a:gd name="connsiteX2" fmla="*/ 6469109 w 6876256"/>
              <a:gd name="connsiteY2" fmla="*/ 0 h 834967"/>
              <a:gd name="connsiteX3" fmla="*/ 6876256 w 6876256"/>
              <a:gd name="connsiteY3" fmla="*/ 834967 h 834967"/>
              <a:gd name="connsiteX4" fmla="*/ 0 w 6876256"/>
              <a:gd name="connsiteY4" fmla="*/ 834967 h 834967"/>
              <a:gd name="connsiteX0" fmla="*/ 0 w 6883177"/>
              <a:gd name="connsiteY0" fmla="*/ 834967 h 834967"/>
              <a:gd name="connsiteX1" fmla="*/ 407147 w 6883177"/>
              <a:gd name="connsiteY1" fmla="*/ 0 h 834967"/>
              <a:gd name="connsiteX2" fmla="*/ 6883177 w 6883177"/>
              <a:gd name="connsiteY2" fmla="*/ 0 h 834967"/>
              <a:gd name="connsiteX3" fmla="*/ 6876256 w 6883177"/>
              <a:gd name="connsiteY3" fmla="*/ 834967 h 834967"/>
              <a:gd name="connsiteX4" fmla="*/ 0 w 6883177"/>
              <a:gd name="connsiteY4" fmla="*/ 834967 h 83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3177" h="834967">
                <a:moveTo>
                  <a:pt x="0" y="834967"/>
                </a:moveTo>
                <a:lnTo>
                  <a:pt x="407147" y="0"/>
                </a:lnTo>
                <a:lnTo>
                  <a:pt x="6883177" y="0"/>
                </a:lnTo>
                <a:lnTo>
                  <a:pt x="6876256" y="834967"/>
                </a:lnTo>
                <a:lnTo>
                  <a:pt x="0" y="8349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395536" y="1131813"/>
            <a:ext cx="7488831" cy="611676"/>
          </a:xfrm>
          <a:prstGeom prst="round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국가 </a:t>
            </a:r>
            <a:r>
              <a:rPr kumimoji="0" lang="ko-KR" altLang="en-US" sz="2800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암검진사업</a:t>
            </a:r>
            <a:r>
              <a:rPr kumimoji="0" lang="ko-KR" altLang="en-US" sz="28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연중 분산수검 사업성과</a:t>
            </a:r>
            <a:endParaRPr lang="en-US" altLang="ko-KR" sz="3200" b="1" dirty="0">
              <a:latin typeface="HY동녘M" panose="02030600000101010101" pitchFamily="18" charset="-127"/>
              <a:ea typeface="HY동녘M" panose="02030600000101010101" pitchFamily="18" charset="-127"/>
            </a:endParaRPr>
          </a:p>
        </p:txBody>
      </p:sp>
      <p:grpSp>
        <p:nvGrpSpPr>
          <p:cNvPr id="51" name="Group 3"/>
          <p:cNvGrpSpPr>
            <a:grpSpLocks/>
          </p:cNvGrpSpPr>
          <p:nvPr/>
        </p:nvGrpSpPr>
        <p:grpSpPr bwMode="auto">
          <a:xfrm>
            <a:off x="502210" y="1307237"/>
            <a:ext cx="304229" cy="271489"/>
            <a:chOff x="1040" y="1425"/>
            <a:chExt cx="414" cy="521"/>
          </a:xfrm>
        </p:grpSpPr>
        <p:sp>
          <p:nvSpPr>
            <p:cNvPr id="62" name="Freeform 4"/>
            <p:cNvSpPr>
              <a:spLocks/>
            </p:cNvSpPr>
            <p:nvPr/>
          </p:nvSpPr>
          <p:spPr bwMode="auto">
            <a:xfrm>
              <a:off x="1040" y="1425"/>
              <a:ext cx="414" cy="418"/>
            </a:xfrm>
            <a:custGeom>
              <a:avLst/>
              <a:gdLst>
                <a:gd name="T0" fmla="*/ 207 w 414"/>
                <a:gd name="T1" fmla="*/ 0 h 418"/>
                <a:gd name="T2" fmla="*/ 0 w 414"/>
                <a:gd name="T3" fmla="*/ 208 h 418"/>
                <a:gd name="T4" fmla="*/ 206 w 414"/>
                <a:gd name="T5" fmla="*/ 417 h 418"/>
                <a:gd name="T6" fmla="*/ 413 w 414"/>
                <a:gd name="T7" fmla="*/ 208 h 418"/>
                <a:gd name="T8" fmla="*/ 207 w 414"/>
                <a:gd name="T9" fmla="*/ 0 h 4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4"/>
                <a:gd name="T16" fmla="*/ 0 h 418"/>
                <a:gd name="T17" fmla="*/ 414 w 414"/>
                <a:gd name="T18" fmla="*/ 418 h 4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4" h="418">
                  <a:moveTo>
                    <a:pt x="207" y="0"/>
                  </a:moveTo>
                  <a:lnTo>
                    <a:pt x="0" y="208"/>
                  </a:lnTo>
                  <a:lnTo>
                    <a:pt x="206" y="417"/>
                  </a:lnTo>
                  <a:lnTo>
                    <a:pt x="413" y="208"/>
                  </a:lnTo>
                  <a:lnTo>
                    <a:pt x="207" y="0"/>
                  </a:lnTo>
                </a:path>
              </a:pathLst>
            </a:custGeom>
            <a:gradFill rotWithShape="1">
              <a:gsLst>
                <a:gs pos="0">
                  <a:srgbClr val="FF3300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  <p:sp>
          <p:nvSpPr>
            <p:cNvPr id="63" name="Freeform 5"/>
            <p:cNvSpPr>
              <a:spLocks/>
            </p:cNvSpPr>
            <p:nvPr/>
          </p:nvSpPr>
          <p:spPr bwMode="auto">
            <a:xfrm>
              <a:off x="1040" y="1635"/>
              <a:ext cx="204" cy="311"/>
            </a:xfrm>
            <a:custGeom>
              <a:avLst/>
              <a:gdLst>
                <a:gd name="T0" fmla="*/ 0 w 204"/>
                <a:gd name="T1" fmla="*/ 0 h 311"/>
                <a:gd name="T2" fmla="*/ 203 w 204"/>
                <a:gd name="T3" fmla="*/ 207 h 311"/>
                <a:gd name="T4" fmla="*/ 203 w 204"/>
                <a:gd name="T5" fmla="*/ 310 h 311"/>
                <a:gd name="T6" fmla="*/ 0 w 204"/>
                <a:gd name="T7" fmla="*/ 103 h 311"/>
                <a:gd name="T8" fmla="*/ 0 w 204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311"/>
                <a:gd name="T17" fmla="*/ 204 w 204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311">
                  <a:moveTo>
                    <a:pt x="0" y="0"/>
                  </a:moveTo>
                  <a:lnTo>
                    <a:pt x="203" y="207"/>
                  </a:lnTo>
                  <a:lnTo>
                    <a:pt x="203" y="310"/>
                  </a:lnTo>
                  <a:lnTo>
                    <a:pt x="0" y="103"/>
                  </a:lnTo>
                  <a:lnTo>
                    <a:pt x="0" y="0"/>
                  </a:lnTo>
                </a:path>
              </a:pathLst>
            </a:custGeom>
            <a:solidFill>
              <a:srgbClr val="B2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1250" y="1635"/>
              <a:ext cx="204" cy="311"/>
            </a:xfrm>
            <a:custGeom>
              <a:avLst/>
              <a:gdLst>
                <a:gd name="T0" fmla="*/ 0 w 204"/>
                <a:gd name="T1" fmla="*/ 310 h 311"/>
                <a:gd name="T2" fmla="*/ 0 w 204"/>
                <a:gd name="T3" fmla="*/ 207 h 311"/>
                <a:gd name="T4" fmla="*/ 203 w 204"/>
                <a:gd name="T5" fmla="*/ 0 h 311"/>
                <a:gd name="T6" fmla="*/ 203 w 204"/>
                <a:gd name="T7" fmla="*/ 103 h 311"/>
                <a:gd name="T8" fmla="*/ 0 w 204"/>
                <a:gd name="T9" fmla="*/ 31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"/>
                <a:gd name="T16" fmla="*/ 0 h 311"/>
                <a:gd name="T17" fmla="*/ 204 w 204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" h="311">
                  <a:moveTo>
                    <a:pt x="0" y="310"/>
                  </a:moveTo>
                  <a:lnTo>
                    <a:pt x="0" y="207"/>
                  </a:lnTo>
                  <a:lnTo>
                    <a:pt x="203" y="0"/>
                  </a:lnTo>
                  <a:lnTo>
                    <a:pt x="203" y="103"/>
                  </a:lnTo>
                  <a:lnTo>
                    <a:pt x="0" y="310"/>
                  </a:lnTo>
                </a:path>
              </a:pathLst>
            </a:custGeom>
            <a:solidFill>
              <a:srgbClr val="FF4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600"/>
            </a:p>
          </p:txBody>
        </p:sp>
      </p:grpSp>
      <p:sp>
        <p:nvSpPr>
          <p:cNvPr id="52" name="Freeform 7"/>
          <p:cNvSpPr>
            <a:spLocks/>
          </p:cNvSpPr>
          <p:nvPr/>
        </p:nvSpPr>
        <p:spPr bwMode="auto">
          <a:xfrm>
            <a:off x="635953" y="1295773"/>
            <a:ext cx="135213" cy="144864"/>
          </a:xfrm>
          <a:custGeom>
            <a:avLst/>
            <a:gdLst>
              <a:gd name="T0" fmla="*/ 21 w 184"/>
              <a:gd name="T1" fmla="*/ 129 h 278"/>
              <a:gd name="T2" fmla="*/ 0 w 184"/>
              <a:gd name="T3" fmla="*/ 204 h 278"/>
              <a:gd name="T4" fmla="*/ 71 w 184"/>
              <a:gd name="T5" fmla="*/ 277 h 278"/>
              <a:gd name="T6" fmla="*/ 183 w 184"/>
              <a:gd name="T7" fmla="*/ 32 h 278"/>
              <a:gd name="T8" fmla="*/ 183 w 184"/>
              <a:gd name="T9" fmla="*/ 0 h 278"/>
              <a:gd name="T10" fmla="*/ 58 w 184"/>
              <a:gd name="T11" fmla="*/ 206 h 278"/>
              <a:gd name="T12" fmla="*/ 21 w 184"/>
              <a:gd name="T13" fmla="*/ 129 h 2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4"/>
              <a:gd name="T22" fmla="*/ 0 h 278"/>
              <a:gd name="T23" fmla="*/ 184 w 184"/>
              <a:gd name="T24" fmla="*/ 278 h 2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4" h="278">
                <a:moveTo>
                  <a:pt x="21" y="129"/>
                </a:moveTo>
                <a:lnTo>
                  <a:pt x="0" y="204"/>
                </a:lnTo>
                <a:lnTo>
                  <a:pt x="71" y="277"/>
                </a:lnTo>
                <a:lnTo>
                  <a:pt x="183" y="32"/>
                </a:lnTo>
                <a:lnTo>
                  <a:pt x="183" y="0"/>
                </a:lnTo>
                <a:lnTo>
                  <a:pt x="58" y="206"/>
                </a:lnTo>
                <a:lnTo>
                  <a:pt x="21" y="129"/>
                </a:lnTo>
              </a:path>
            </a:pathLst>
          </a:custGeom>
          <a:solidFill>
            <a:srgbClr val="FAFD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z="1600"/>
          </a:p>
        </p:txBody>
      </p:sp>
      <p:sp>
        <p:nvSpPr>
          <p:cNvPr id="65" name="TextBox 64"/>
          <p:cNvSpPr txBox="1"/>
          <p:nvPr/>
        </p:nvSpPr>
        <p:spPr>
          <a:xfrm>
            <a:off x="487708" y="44624"/>
            <a:ext cx="5812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</a:p>
        </p:txBody>
      </p:sp>
      <p:pic>
        <p:nvPicPr>
          <p:cNvPr id="2050" name="Picture 2" descr="C:\Users\user\Desktop\대전지역본부(가로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4624"/>
            <a:ext cx="1872208" cy="6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611560" y="1872348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계절별 테마 구성으로 수검독려로 분산효과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43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1872348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43"/>
          <p:cNvSpPr/>
          <p:nvPr/>
        </p:nvSpPr>
        <p:spPr>
          <a:xfrm>
            <a:off x="746950" y="2485521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검진대상자 맞춤형 수검독려로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수검률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향상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75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2485521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모서리가 둥근 직사각형 75"/>
          <p:cNvSpPr/>
          <p:nvPr/>
        </p:nvSpPr>
        <p:spPr>
          <a:xfrm>
            <a:off x="201555" y="3717033"/>
            <a:ext cx="8620795" cy="2664295"/>
          </a:xfrm>
          <a:prstGeom prst="roundRect">
            <a:avLst>
              <a:gd name="adj" fmla="val 6876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7" name="Rectangle 79"/>
          <p:cNvSpPr>
            <a:spLocks noChangeArrowheads="1"/>
          </p:cNvSpPr>
          <p:nvPr/>
        </p:nvSpPr>
        <p:spPr bwMode="auto">
          <a:xfrm>
            <a:off x="1259632" y="5954095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grpSp>
        <p:nvGrpSpPr>
          <p:cNvPr id="78" name="그룹 77"/>
          <p:cNvGrpSpPr/>
          <p:nvPr/>
        </p:nvGrpSpPr>
        <p:grpSpPr>
          <a:xfrm>
            <a:off x="395537" y="5643996"/>
            <a:ext cx="8640959" cy="376018"/>
            <a:chOff x="630300" y="5376091"/>
            <a:chExt cx="1997484" cy="376018"/>
          </a:xfrm>
        </p:grpSpPr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649875" y="5591109"/>
              <a:ext cx="1679078" cy="78986"/>
            </a:xfrm>
            <a:custGeom>
              <a:avLst/>
              <a:gdLst>
                <a:gd name="T0" fmla="*/ 0 w 2432"/>
                <a:gd name="T1" fmla="*/ 2147483647 h 49"/>
                <a:gd name="T2" fmla="*/ 2147483647 w 2432"/>
                <a:gd name="T3" fmla="*/ 2147483647 h 49"/>
                <a:gd name="T4" fmla="*/ 2147483647 w 2432"/>
                <a:gd name="T5" fmla="*/ 0 h 49"/>
                <a:gd name="T6" fmla="*/ 0 w 2432"/>
                <a:gd name="T7" fmla="*/ 0 h 49"/>
                <a:gd name="T8" fmla="*/ 0 w 2432"/>
                <a:gd name="T9" fmla="*/ 2147483647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32"/>
                <a:gd name="T16" fmla="*/ 0 h 49"/>
                <a:gd name="T17" fmla="*/ 2432 w 2432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32" h="49">
                  <a:moveTo>
                    <a:pt x="0" y="49"/>
                  </a:moveTo>
                  <a:lnTo>
                    <a:pt x="2430" y="49"/>
                  </a:lnTo>
                  <a:lnTo>
                    <a:pt x="2432" y="0"/>
                  </a:lnTo>
                  <a:lnTo>
                    <a:pt x="0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2313874" y="5376091"/>
              <a:ext cx="235676" cy="294003"/>
            </a:xfrm>
            <a:custGeom>
              <a:avLst/>
              <a:gdLst>
                <a:gd name="T0" fmla="*/ 0 w 244"/>
                <a:gd name="T1" fmla="*/ 2147483647 h 212"/>
                <a:gd name="T2" fmla="*/ 2147483647 w 244"/>
                <a:gd name="T3" fmla="*/ 2147483647 h 212"/>
                <a:gd name="T4" fmla="*/ 2147483647 w 244"/>
                <a:gd name="T5" fmla="*/ 0 h 212"/>
                <a:gd name="T6" fmla="*/ 0 w 244"/>
                <a:gd name="T7" fmla="*/ 2147483647 h 212"/>
                <a:gd name="T8" fmla="*/ 0 w 244"/>
                <a:gd name="T9" fmla="*/ 2147483647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212"/>
                <a:gd name="T17" fmla="*/ 244 w 244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212">
                  <a:moveTo>
                    <a:pt x="0" y="212"/>
                  </a:moveTo>
                  <a:lnTo>
                    <a:pt x="242" y="50"/>
                  </a:lnTo>
                  <a:lnTo>
                    <a:pt x="244" y="0"/>
                  </a:lnTo>
                  <a:lnTo>
                    <a:pt x="0" y="154"/>
                  </a:lnTo>
                  <a:lnTo>
                    <a:pt x="0" y="212"/>
                  </a:lnTo>
                  <a:close/>
                </a:path>
              </a:pathLst>
            </a:custGeom>
            <a:solidFill>
              <a:srgbClr val="5F5F5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642989" y="5384717"/>
              <a:ext cx="1906561" cy="210628"/>
            </a:xfrm>
            <a:custGeom>
              <a:avLst/>
              <a:gdLst>
                <a:gd name="T0" fmla="*/ 2147483647 w 1364"/>
                <a:gd name="T1" fmla="*/ 0 h 153"/>
                <a:gd name="T2" fmla="*/ 2147483647 w 1364"/>
                <a:gd name="T3" fmla="*/ 0 h 153"/>
                <a:gd name="T4" fmla="*/ 2147483647 w 1364"/>
                <a:gd name="T5" fmla="*/ 2147483647 h 153"/>
                <a:gd name="T6" fmla="*/ 0 w 1364"/>
                <a:gd name="T7" fmla="*/ 2147483647 h 153"/>
                <a:gd name="T8" fmla="*/ 2147483647 w 1364"/>
                <a:gd name="T9" fmla="*/ 0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4"/>
                <a:gd name="T16" fmla="*/ 0 h 153"/>
                <a:gd name="T17" fmla="*/ 1364 w 1364"/>
                <a:gd name="T18" fmla="*/ 153 h 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4" h="153">
                  <a:moveTo>
                    <a:pt x="176" y="0"/>
                  </a:moveTo>
                  <a:lnTo>
                    <a:pt x="1364" y="0"/>
                  </a:lnTo>
                  <a:lnTo>
                    <a:pt x="1193" y="153"/>
                  </a:lnTo>
                  <a:lnTo>
                    <a:pt x="0" y="153"/>
                  </a:lnTo>
                  <a:lnTo>
                    <a:pt x="176" y="0"/>
                  </a:lnTo>
                  <a:close/>
                </a:path>
              </a:pathLst>
            </a:custGeom>
            <a:solidFill>
              <a:srgbClr val="C9C9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endParaRPr lang="ko-KR" altLang="en-US"/>
            </a:p>
          </p:txBody>
        </p:sp>
        <p:sp>
          <p:nvSpPr>
            <p:cNvPr id="82" name="Freeform 75"/>
            <p:cNvSpPr>
              <a:spLocks/>
            </p:cNvSpPr>
            <p:nvPr/>
          </p:nvSpPr>
          <p:spPr bwMode="auto">
            <a:xfrm>
              <a:off x="630300" y="5507043"/>
              <a:ext cx="1997484" cy="245066"/>
            </a:xfrm>
            <a:custGeom>
              <a:avLst/>
              <a:gdLst/>
              <a:ahLst/>
              <a:cxnLst>
                <a:cxn ang="0">
                  <a:pos x="234" y="0"/>
                </a:cxn>
                <a:cxn ang="0">
                  <a:pos x="0" y="174"/>
                </a:cxn>
                <a:cxn ang="0">
                  <a:pos x="1496" y="176"/>
                </a:cxn>
                <a:cxn ang="0">
                  <a:pos x="1752" y="2"/>
                </a:cxn>
                <a:cxn ang="0">
                  <a:pos x="234" y="0"/>
                </a:cxn>
              </a:cxnLst>
              <a:rect l="0" t="0" r="r" b="b"/>
              <a:pathLst>
                <a:path w="1752" h="176">
                  <a:moveTo>
                    <a:pt x="234" y="0"/>
                  </a:moveTo>
                  <a:lnTo>
                    <a:pt x="0" y="174"/>
                  </a:lnTo>
                  <a:lnTo>
                    <a:pt x="1496" y="176"/>
                  </a:lnTo>
                  <a:lnTo>
                    <a:pt x="1752" y="2"/>
                  </a:lnTo>
                  <a:lnTo>
                    <a:pt x="23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gamma/>
                    <a:shade val="0"/>
                    <a:invGamma/>
                    <a:alpha val="24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lnSpc>
                  <a:spcPct val="130000"/>
                </a:lnSpc>
                <a:defRPr/>
              </a:pPr>
              <a:endParaRPr lang="ko-KR" altLang="en-US" sz="2500" b="1" dirty="0">
                <a:solidFill>
                  <a:prstClr val="black"/>
                </a:solidFill>
                <a:latin typeface="Arial" charset="0"/>
                <a:ea typeface="HY헤드라인M" pitchFamily="18" charset="-127"/>
              </a:endParaRPr>
            </a:p>
          </p:txBody>
        </p:sp>
      </p:grpSp>
      <p:grpSp>
        <p:nvGrpSpPr>
          <p:cNvPr id="83" name="Group 37"/>
          <p:cNvGrpSpPr>
            <a:grpSpLocks/>
          </p:cNvGrpSpPr>
          <p:nvPr/>
        </p:nvGrpSpPr>
        <p:grpSpPr bwMode="auto">
          <a:xfrm>
            <a:off x="1331640" y="5199792"/>
            <a:ext cx="407581" cy="595213"/>
            <a:chOff x="2606" y="2833"/>
            <a:chExt cx="354" cy="922"/>
          </a:xfrm>
        </p:grpSpPr>
        <p:sp>
          <p:nvSpPr>
            <p:cNvPr id="84" name="Rectangle 38"/>
            <p:cNvSpPr>
              <a:spLocks noChangeArrowheads="1"/>
            </p:cNvSpPr>
            <p:nvPr/>
          </p:nvSpPr>
          <p:spPr bwMode="auto">
            <a:xfrm>
              <a:off x="2606" y="2838"/>
              <a:ext cx="354" cy="917"/>
            </a:xfrm>
            <a:prstGeom prst="rect">
              <a:avLst/>
            </a:prstGeom>
            <a:gradFill rotWithShape="1">
              <a:gsLst>
                <a:gs pos="0">
                  <a:srgbClr val="0E6ABE"/>
                </a:gs>
                <a:gs pos="100000">
                  <a:srgbClr val="04274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0E6ABE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5" name="AutoShape 39"/>
            <p:cNvSpPr>
              <a:spLocks noChangeArrowheads="1"/>
            </p:cNvSpPr>
            <p:nvPr/>
          </p:nvSpPr>
          <p:spPr bwMode="auto">
            <a:xfrm rot="5400000">
              <a:off x="2343" y="3146"/>
              <a:ext cx="890" cy="264"/>
            </a:xfrm>
            <a:prstGeom prst="parallelogram">
              <a:avLst>
                <a:gd name="adj" fmla="val 25175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86" name="Group 44"/>
          <p:cNvGrpSpPr>
            <a:grpSpLocks/>
          </p:cNvGrpSpPr>
          <p:nvPr/>
        </p:nvGrpSpPr>
        <p:grpSpPr bwMode="auto">
          <a:xfrm>
            <a:off x="1834862" y="4913198"/>
            <a:ext cx="413419" cy="900691"/>
            <a:chOff x="3769" y="2952"/>
            <a:chExt cx="354" cy="803"/>
          </a:xfrm>
        </p:grpSpPr>
        <p:sp>
          <p:nvSpPr>
            <p:cNvPr id="87" name="Rectangle 45"/>
            <p:cNvSpPr>
              <a:spLocks noChangeArrowheads="1"/>
            </p:cNvSpPr>
            <p:nvPr/>
          </p:nvSpPr>
          <p:spPr bwMode="auto">
            <a:xfrm>
              <a:off x="3769" y="3034"/>
              <a:ext cx="354" cy="721"/>
            </a:xfrm>
            <a:prstGeom prst="rect">
              <a:avLst/>
            </a:prstGeom>
            <a:gradFill rotWithShape="1">
              <a:gsLst>
                <a:gs pos="0">
                  <a:srgbClr val="66C408"/>
                </a:gs>
                <a:gs pos="100000">
                  <a:srgbClr val="25470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66C408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88" name="AutoShape 46"/>
            <p:cNvSpPr>
              <a:spLocks noChangeArrowheads="1"/>
            </p:cNvSpPr>
            <p:nvPr/>
          </p:nvSpPr>
          <p:spPr bwMode="auto">
            <a:xfrm rot="5400000">
              <a:off x="3565" y="3209"/>
              <a:ext cx="778" cy="264"/>
            </a:xfrm>
            <a:prstGeom prst="parallelogram">
              <a:avLst>
                <a:gd name="adj" fmla="val 19631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89" name="직사각형 88"/>
          <p:cNvSpPr/>
          <p:nvPr/>
        </p:nvSpPr>
        <p:spPr>
          <a:xfrm>
            <a:off x="1148290" y="4819846"/>
            <a:ext cx="7857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dirty="0">
                <a:latin typeface="HY수평선B" pitchFamily="18" charset="-127"/>
                <a:ea typeface="HY수평선B" pitchFamily="18" charset="-127"/>
              </a:rPr>
              <a:t>7.28</a:t>
            </a:r>
            <a:r>
              <a:rPr lang="en-US" altLang="ko-KR" sz="1200" dirty="0">
                <a:latin typeface="HY수평선B" pitchFamily="18" charset="-127"/>
                <a:ea typeface="HY수평선B" pitchFamily="18" charset="-127"/>
              </a:rPr>
              <a:t>%</a:t>
            </a:r>
            <a:endParaRPr lang="ko-KR" altLang="en-US" sz="1200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90" name="Rectangle 79"/>
          <p:cNvSpPr>
            <a:spLocks noChangeArrowheads="1"/>
          </p:cNvSpPr>
          <p:nvPr/>
        </p:nvSpPr>
        <p:spPr bwMode="auto">
          <a:xfrm>
            <a:off x="3779912" y="5954095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sp>
        <p:nvSpPr>
          <p:cNvPr id="91" name="Rectangle 79"/>
          <p:cNvSpPr>
            <a:spLocks noChangeArrowheads="1"/>
          </p:cNvSpPr>
          <p:nvPr/>
        </p:nvSpPr>
        <p:spPr bwMode="auto">
          <a:xfrm>
            <a:off x="6271179" y="5954095"/>
            <a:ext cx="1109133" cy="4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2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</a:p>
        </p:txBody>
      </p:sp>
      <p:sp>
        <p:nvSpPr>
          <p:cNvPr id="102" name="직사각형 101"/>
          <p:cNvSpPr/>
          <p:nvPr/>
        </p:nvSpPr>
        <p:spPr>
          <a:xfrm>
            <a:off x="746950" y="3140968"/>
            <a:ext cx="80735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대전지역본부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암검진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ko-KR" altLang="en-US" sz="2400" dirty="0" err="1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수검률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현황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</a:t>
            </a:r>
            <a:r>
              <a:rPr lang="en-US" altLang="ko-KR" sz="2400" b="1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ea typeface="HY견고딕" pitchFamily="18" charset="-127"/>
              </a:rPr>
              <a:t>’17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년도 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10</a:t>
            </a:r>
            <a:r>
              <a:rPr lang="ko-KR" altLang="en-US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월말 기준</a:t>
            </a:r>
            <a:r>
              <a:rPr lang="en-US" altLang="ko-KR" sz="2400" dirty="0">
                <a:ln>
                  <a:solidFill>
                    <a:schemeClr val="tx1">
                      <a:lumMod val="65000"/>
                      <a:lumOff val="35000"/>
                      <a:alpha val="30000"/>
                    </a:schemeClr>
                  </a:solidFill>
                </a:ln>
                <a:solidFill>
                  <a:srgbClr val="00206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</a:t>
            </a:r>
            <a:endParaRPr lang="ko-KR" altLang="en-US" sz="2400" dirty="0">
              <a:solidFill>
                <a:srgbClr val="002060"/>
              </a:solidFill>
            </a:endParaRPr>
          </a:p>
        </p:txBody>
      </p:sp>
      <p:pic>
        <p:nvPicPr>
          <p:cNvPr id="103" name="Picture 22" descr="3"/>
          <p:cNvPicPr>
            <a:picLocks noChangeAspect="1" noChangeArrowheads="1"/>
          </p:cNvPicPr>
          <p:nvPr/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302150" y="3140968"/>
            <a:ext cx="525434" cy="47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4" name="Group 37"/>
          <p:cNvGrpSpPr>
            <a:grpSpLocks/>
          </p:cNvGrpSpPr>
          <p:nvPr/>
        </p:nvGrpSpPr>
        <p:grpSpPr bwMode="auto">
          <a:xfrm>
            <a:off x="3804710" y="4716518"/>
            <a:ext cx="407581" cy="1078488"/>
            <a:chOff x="2606" y="2833"/>
            <a:chExt cx="354" cy="922"/>
          </a:xfrm>
        </p:grpSpPr>
        <p:sp>
          <p:nvSpPr>
            <p:cNvPr id="105" name="Rectangle 38"/>
            <p:cNvSpPr>
              <a:spLocks noChangeArrowheads="1"/>
            </p:cNvSpPr>
            <p:nvPr/>
          </p:nvSpPr>
          <p:spPr bwMode="auto">
            <a:xfrm>
              <a:off x="2606" y="2838"/>
              <a:ext cx="354" cy="917"/>
            </a:xfrm>
            <a:prstGeom prst="rect">
              <a:avLst/>
            </a:prstGeom>
            <a:gradFill rotWithShape="1">
              <a:gsLst>
                <a:gs pos="0">
                  <a:srgbClr val="0E6ABE"/>
                </a:gs>
                <a:gs pos="100000">
                  <a:srgbClr val="04274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0E6ABE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6" name="AutoShape 39"/>
            <p:cNvSpPr>
              <a:spLocks noChangeArrowheads="1"/>
            </p:cNvSpPr>
            <p:nvPr/>
          </p:nvSpPr>
          <p:spPr bwMode="auto">
            <a:xfrm rot="5400000">
              <a:off x="2343" y="3146"/>
              <a:ext cx="890" cy="264"/>
            </a:xfrm>
            <a:prstGeom prst="parallelogram">
              <a:avLst>
                <a:gd name="adj" fmla="val 25175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107" name="Group 44"/>
          <p:cNvGrpSpPr>
            <a:grpSpLocks/>
          </p:cNvGrpSpPr>
          <p:nvPr/>
        </p:nvGrpSpPr>
        <p:grpSpPr bwMode="auto">
          <a:xfrm>
            <a:off x="4307932" y="4380194"/>
            <a:ext cx="413419" cy="1433696"/>
            <a:chOff x="3769" y="2952"/>
            <a:chExt cx="354" cy="803"/>
          </a:xfrm>
        </p:grpSpPr>
        <p:sp>
          <p:nvSpPr>
            <p:cNvPr id="108" name="Rectangle 45"/>
            <p:cNvSpPr>
              <a:spLocks noChangeArrowheads="1"/>
            </p:cNvSpPr>
            <p:nvPr/>
          </p:nvSpPr>
          <p:spPr bwMode="auto">
            <a:xfrm>
              <a:off x="3769" y="3034"/>
              <a:ext cx="354" cy="721"/>
            </a:xfrm>
            <a:prstGeom prst="rect">
              <a:avLst/>
            </a:prstGeom>
            <a:gradFill rotWithShape="1">
              <a:gsLst>
                <a:gs pos="0">
                  <a:srgbClr val="66C408"/>
                </a:gs>
                <a:gs pos="100000">
                  <a:srgbClr val="25470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66C408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9" name="AutoShape 46"/>
            <p:cNvSpPr>
              <a:spLocks noChangeArrowheads="1"/>
            </p:cNvSpPr>
            <p:nvPr/>
          </p:nvSpPr>
          <p:spPr bwMode="auto">
            <a:xfrm rot="5400000">
              <a:off x="3565" y="3209"/>
              <a:ext cx="778" cy="264"/>
            </a:xfrm>
            <a:prstGeom prst="parallelogram">
              <a:avLst>
                <a:gd name="adj" fmla="val 19631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110" name="Group 37"/>
          <p:cNvGrpSpPr>
            <a:grpSpLocks/>
          </p:cNvGrpSpPr>
          <p:nvPr/>
        </p:nvGrpSpPr>
        <p:grpSpPr bwMode="auto">
          <a:xfrm>
            <a:off x="6312169" y="4424252"/>
            <a:ext cx="407581" cy="1370754"/>
            <a:chOff x="2606" y="2833"/>
            <a:chExt cx="354" cy="922"/>
          </a:xfrm>
        </p:grpSpPr>
        <p:sp>
          <p:nvSpPr>
            <p:cNvPr id="111" name="Rectangle 38"/>
            <p:cNvSpPr>
              <a:spLocks noChangeArrowheads="1"/>
            </p:cNvSpPr>
            <p:nvPr/>
          </p:nvSpPr>
          <p:spPr bwMode="auto">
            <a:xfrm>
              <a:off x="2606" y="2838"/>
              <a:ext cx="354" cy="917"/>
            </a:xfrm>
            <a:prstGeom prst="rect">
              <a:avLst/>
            </a:prstGeom>
            <a:gradFill rotWithShape="1">
              <a:gsLst>
                <a:gs pos="0">
                  <a:srgbClr val="0E6ABE"/>
                </a:gs>
                <a:gs pos="100000">
                  <a:srgbClr val="04274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0E6ABE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2" name="AutoShape 39"/>
            <p:cNvSpPr>
              <a:spLocks noChangeArrowheads="1"/>
            </p:cNvSpPr>
            <p:nvPr/>
          </p:nvSpPr>
          <p:spPr bwMode="auto">
            <a:xfrm rot="5400000">
              <a:off x="2343" y="3146"/>
              <a:ext cx="890" cy="264"/>
            </a:xfrm>
            <a:prstGeom prst="parallelogram">
              <a:avLst>
                <a:gd name="adj" fmla="val 25175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113" name="Group 44"/>
          <p:cNvGrpSpPr>
            <a:grpSpLocks/>
          </p:cNvGrpSpPr>
          <p:nvPr/>
        </p:nvGrpSpPr>
        <p:grpSpPr bwMode="auto">
          <a:xfrm>
            <a:off x="6815391" y="3976754"/>
            <a:ext cx="413419" cy="1837136"/>
            <a:chOff x="3769" y="2952"/>
            <a:chExt cx="354" cy="803"/>
          </a:xfrm>
        </p:grpSpPr>
        <p:sp>
          <p:nvSpPr>
            <p:cNvPr id="114" name="Rectangle 45"/>
            <p:cNvSpPr>
              <a:spLocks noChangeArrowheads="1"/>
            </p:cNvSpPr>
            <p:nvPr/>
          </p:nvSpPr>
          <p:spPr bwMode="auto">
            <a:xfrm>
              <a:off x="3769" y="3034"/>
              <a:ext cx="354" cy="721"/>
            </a:xfrm>
            <a:prstGeom prst="rect">
              <a:avLst/>
            </a:prstGeom>
            <a:gradFill rotWithShape="1">
              <a:gsLst>
                <a:gs pos="0">
                  <a:srgbClr val="66C408"/>
                </a:gs>
                <a:gs pos="100000">
                  <a:srgbClr val="254703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PerspectiveFront">
                <a:rot lat="1200000" lon="2400000" rev="0"/>
              </a:camera>
              <a:lightRig rig="legacyFlat3" dir="t"/>
            </a:scene3d>
            <a:sp3d extrusionH="227000" prstMaterial="legacyMatte">
              <a:bevelT w="13500" h="13500" prst="angle"/>
              <a:bevelB w="13500" h="13500" prst="angle"/>
              <a:extrusionClr>
                <a:srgbClr val="66C408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15" name="AutoShape 46"/>
            <p:cNvSpPr>
              <a:spLocks noChangeArrowheads="1"/>
            </p:cNvSpPr>
            <p:nvPr/>
          </p:nvSpPr>
          <p:spPr bwMode="auto">
            <a:xfrm rot="5400000">
              <a:off x="3565" y="3209"/>
              <a:ext cx="778" cy="264"/>
            </a:xfrm>
            <a:prstGeom prst="parallelogram">
              <a:avLst>
                <a:gd name="adj" fmla="val 19631"/>
              </a:avLst>
            </a:prstGeom>
            <a:gradFill rotWithShape="1">
              <a:gsLst>
                <a:gs pos="0">
                  <a:schemeClr val="bg1">
                    <a:alpha val="46001"/>
                  </a:schemeClr>
                </a:gs>
                <a:gs pos="100000">
                  <a:schemeClr val="bg1">
                    <a:gamma/>
                    <a:tint val="82353"/>
                    <a:invGamma/>
                    <a:alpha val="3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116" name="직사각형 115"/>
          <p:cNvSpPr/>
          <p:nvPr/>
        </p:nvSpPr>
        <p:spPr>
          <a:xfrm>
            <a:off x="1716591" y="4598326"/>
            <a:ext cx="848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>
                <a:solidFill>
                  <a:srgbClr val="C00000"/>
                </a:solidFill>
                <a:latin typeface="HY수평선B" pitchFamily="18" charset="-127"/>
                <a:ea typeface="HY수평선B" pitchFamily="18" charset="-127"/>
              </a:rPr>
              <a:t>8.32</a:t>
            </a:r>
            <a:r>
              <a:rPr lang="en-US" altLang="ko-KR" sz="1400" dirty="0">
                <a:solidFill>
                  <a:srgbClr val="C00000"/>
                </a:solidFill>
                <a:latin typeface="HY수평선B" pitchFamily="18" charset="-127"/>
                <a:ea typeface="HY수평선B" pitchFamily="18" charset="-127"/>
              </a:rPr>
              <a:t>%</a:t>
            </a:r>
            <a:endParaRPr lang="ko-KR" altLang="en-US" sz="1400" dirty="0">
              <a:solidFill>
                <a:srgbClr val="C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3563674" y="4377964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dirty="0">
                <a:latin typeface="HY수평선B" pitchFamily="18" charset="-127"/>
                <a:ea typeface="HY수평선B" pitchFamily="18" charset="-127"/>
              </a:rPr>
              <a:t>18.56</a:t>
            </a:r>
            <a:r>
              <a:rPr lang="en-US" altLang="ko-KR" sz="1200" dirty="0">
                <a:latin typeface="HY수평선B" pitchFamily="18" charset="-127"/>
                <a:ea typeface="HY수평선B" pitchFamily="18" charset="-127"/>
              </a:rPr>
              <a:t>%</a:t>
            </a:r>
            <a:endParaRPr lang="ko-KR" altLang="en-US" sz="1200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4117524" y="4149026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>
                <a:solidFill>
                  <a:srgbClr val="C00000"/>
                </a:solidFill>
                <a:latin typeface="HY수평선B" pitchFamily="18" charset="-127"/>
                <a:ea typeface="HY수평선B" pitchFamily="18" charset="-127"/>
              </a:rPr>
              <a:t>19.80</a:t>
            </a:r>
            <a:r>
              <a:rPr lang="en-US" altLang="ko-KR" sz="1400" dirty="0">
                <a:solidFill>
                  <a:srgbClr val="C00000"/>
                </a:solidFill>
                <a:latin typeface="HY수평선B" pitchFamily="18" charset="-127"/>
                <a:ea typeface="HY수평선B" pitchFamily="18" charset="-127"/>
              </a:rPr>
              <a:t>%</a:t>
            </a:r>
            <a:endParaRPr lang="ko-KR" altLang="en-US" sz="1400" dirty="0">
              <a:solidFill>
                <a:srgbClr val="C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6072714" y="4085698"/>
            <a:ext cx="898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600" dirty="0">
                <a:latin typeface="HY수평선B" pitchFamily="18" charset="-127"/>
                <a:ea typeface="HY수평선B" pitchFamily="18" charset="-127"/>
              </a:rPr>
              <a:t>33.35</a:t>
            </a:r>
            <a:r>
              <a:rPr lang="en-US" altLang="ko-KR" sz="1200" dirty="0">
                <a:latin typeface="HY수평선B" pitchFamily="18" charset="-127"/>
                <a:ea typeface="HY수평선B" pitchFamily="18" charset="-127"/>
              </a:rPr>
              <a:t>%</a:t>
            </a:r>
            <a:endParaRPr lang="ko-KR" altLang="en-US" sz="1200" dirty="0"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6643768" y="3789040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dirty="0">
                <a:solidFill>
                  <a:srgbClr val="C00000"/>
                </a:solidFill>
                <a:latin typeface="HY수평선B" pitchFamily="18" charset="-127"/>
                <a:ea typeface="HY수평선B" pitchFamily="18" charset="-127"/>
              </a:rPr>
              <a:t>34.41</a:t>
            </a:r>
            <a:r>
              <a:rPr lang="en-US" altLang="ko-KR" sz="1400" dirty="0">
                <a:solidFill>
                  <a:srgbClr val="C00000"/>
                </a:solidFill>
                <a:latin typeface="HY수평선B" pitchFamily="18" charset="-127"/>
                <a:ea typeface="HY수평선B" pitchFamily="18" charset="-127"/>
              </a:rPr>
              <a:t>%</a:t>
            </a:r>
            <a:endParaRPr lang="ko-KR" altLang="en-US" sz="1400" dirty="0">
              <a:solidFill>
                <a:srgbClr val="C00000"/>
              </a:solidFill>
              <a:latin typeface="HY수평선B" pitchFamily="18" charset="-127"/>
              <a:ea typeface="HY수평선B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64867" y="3973706"/>
            <a:ext cx="111992" cy="11199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23" name="직사각형 122"/>
          <p:cNvSpPr/>
          <p:nvPr/>
        </p:nvSpPr>
        <p:spPr>
          <a:xfrm>
            <a:off x="564867" y="4198979"/>
            <a:ext cx="111992" cy="1119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2934" y="3878300"/>
            <a:ext cx="836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수평선M" pitchFamily="18" charset="-127"/>
                <a:ea typeface="HY수평선M" pitchFamily="18" charset="-127"/>
              </a:rPr>
              <a:t>대전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602934" y="4116983"/>
            <a:ext cx="836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수평선M" pitchFamily="18" charset="-127"/>
                <a:ea typeface="HY수평선M" pitchFamily="18" charset="-127"/>
              </a:rPr>
              <a:t>전국</a:t>
            </a:r>
          </a:p>
        </p:txBody>
      </p:sp>
    </p:spTree>
    <p:extLst>
      <p:ext uri="{BB962C8B-B14F-4D97-AF65-F5344CB8AC3E}">
        <p14:creationId xmlns:p14="http://schemas.microsoft.com/office/powerpoint/2010/main" val="1002263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각 삼각형 21"/>
          <p:cNvSpPr/>
          <p:nvPr/>
        </p:nvSpPr>
        <p:spPr>
          <a:xfrm flipV="1">
            <a:off x="-1" y="-1"/>
            <a:ext cx="5736029" cy="17175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각 삼각형 22"/>
          <p:cNvSpPr/>
          <p:nvPr/>
        </p:nvSpPr>
        <p:spPr>
          <a:xfrm flipV="1">
            <a:off x="1" y="0"/>
            <a:ext cx="5303979" cy="15651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직각 삼각형 26"/>
          <p:cNvSpPr/>
          <p:nvPr/>
        </p:nvSpPr>
        <p:spPr>
          <a:xfrm flipV="1">
            <a:off x="11901" y="-1"/>
            <a:ext cx="4860032" cy="14127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직각 삼각형 28"/>
          <p:cNvSpPr/>
          <p:nvPr/>
        </p:nvSpPr>
        <p:spPr>
          <a:xfrm rot="16200000" flipH="1" flipV="1">
            <a:off x="-2005951" y="2009226"/>
            <a:ext cx="5736029" cy="17175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직각 삼각형 29"/>
          <p:cNvSpPr/>
          <p:nvPr/>
        </p:nvSpPr>
        <p:spPr>
          <a:xfrm rot="16200000" flipH="1" flipV="1">
            <a:off x="-1866125" y="1869403"/>
            <a:ext cx="5303979" cy="15651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직각 삼각형 30"/>
          <p:cNvSpPr/>
          <p:nvPr/>
        </p:nvSpPr>
        <p:spPr>
          <a:xfrm rot="16200000" flipH="1" flipV="1">
            <a:off x="-1720353" y="1735530"/>
            <a:ext cx="4860032" cy="1412776"/>
          </a:xfrm>
          <a:prstGeom prst="rtTriangle">
            <a:avLst/>
          </a:prstGeom>
          <a:solidFill>
            <a:schemeClr val="tx2">
              <a:lumMod val="60000"/>
              <a:lumOff val="4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4" name="그룹 13"/>
          <p:cNvGrpSpPr/>
          <p:nvPr/>
        </p:nvGrpSpPr>
        <p:grpSpPr>
          <a:xfrm flipH="1" flipV="1">
            <a:off x="3412395" y="1128527"/>
            <a:ext cx="5736029" cy="5736029"/>
            <a:chOff x="-1" y="-1"/>
            <a:chExt cx="5736029" cy="5736029"/>
          </a:xfrm>
        </p:grpSpPr>
        <p:sp>
          <p:nvSpPr>
            <p:cNvPr id="15" name="직각 삼각형 14"/>
            <p:cNvSpPr/>
            <p:nvPr/>
          </p:nvSpPr>
          <p:spPr>
            <a:xfrm flipV="1">
              <a:off x="-1" y="-1"/>
              <a:ext cx="5736029" cy="17175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각 삼각형 15"/>
            <p:cNvSpPr/>
            <p:nvPr/>
          </p:nvSpPr>
          <p:spPr>
            <a:xfrm flipV="1">
              <a:off x="1" y="0"/>
              <a:ext cx="5303979" cy="15651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각 삼각형 16"/>
            <p:cNvSpPr/>
            <p:nvPr/>
          </p:nvSpPr>
          <p:spPr>
            <a:xfrm flipV="1">
              <a:off x="11901" y="-1"/>
              <a:ext cx="4860032" cy="14127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각 삼각형 17"/>
            <p:cNvSpPr/>
            <p:nvPr/>
          </p:nvSpPr>
          <p:spPr>
            <a:xfrm rot="16200000" flipH="1" flipV="1">
              <a:off x="-2005951" y="2009226"/>
              <a:ext cx="5736029" cy="17175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9" name="직각 삼각형 18"/>
            <p:cNvSpPr/>
            <p:nvPr/>
          </p:nvSpPr>
          <p:spPr>
            <a:xfrm rot="16200000" flipH="1" flipV="1">
              <a:off x="-1866125" y="1869403"/>
              <a:ext cx="5303979" cy="15651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직각 삼각형 19"/>
            <p:cNvSpPr/>
            <p:nvPr/>
          </p:nvSpPr>
          <p:spPr>
            <a:xfrm rot="16200000" flipH="1" flipV="1">
              <a:off x="-1720353" y="1735530"/>
              <a:ext cx="4860032" cy="1412776"/>
            </a:xfrm>
            <a:prstGeom prst="rtTriangle">
              <a:avLst/>
            </a:prstGeom>
            <a:solidFill>
              <a:schemeClr val="tx2">
                <a:lumMod val="60000"/>
                <a:lumOff val="4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1" name="WordArt 8"/>
          <p:cNvSpPr>
            <a:spLocks noChangeArrowheads="1" noChangeShapeType="1" noTextEdit="1"/>
          </p:cNvSpPr>
          <p:nvPr/>
        </p:nvSpPr>
        <p:spPr bwMode="auto">
          <a:xfrm>
            <a:off x="1115616" y="2543184"/>
            <a:ext cx="7056784" cy="777010"/>
          </a:xfrm>
          <a:prstGeom prst="rect">
            <a:avLst/>
          </a:prstGeom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o-KR" altLang="en-US" sz="36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감사합니다</a:t>
            </a:r>
            <a:r>
              <a:rPr lang="en-US" altLang="ko-KR" sz="36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!</a:t>
            </a:r>
            <a:endParaRPr lang="ko-KR" altLang="en-US" sz="3600" b="1" kern="1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2545582" y="4648061"/>
            <a:ext cx="4246098" cy="869170"/>
            <a:chOff x="3059832" y="5877272"/>
            <a:chExt cx="3361247" cy="688042"/>
          </a:xfrm>
        </p:grpSpPr>
        <p:pic>
          <p:nvPicPr>
            <p:cNvPr id="32" name="그림 31" descr="대전지역본부(가로)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</a:blip>
            <a:stretch>
              <a:fillRect/>
            </a:stretch>
          </p:blipFill>
          <p:spPr>
            <a:xfrm>
              <a:off x="3077416" y="5894753"/>
              <a:ext cx="3343663" cy="670561"/>
            </a:xfrm>
            <a:prstGeom prst="rect">
              <a:avLst/>
            </a:prstGeom>
          </p:spPr>
        </p:pic>
        <p:pic>
          <p:nvPicPr>
            <p:cNvPr id="33" name="그림 32" descr="대전지역본부(가로)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9832" y="5877272"/>
              <a:ext cx="3343663" cy="670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568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1012</Words>
  <Application>Microsoft Office PowerPoint</Application>
  <PresentationFormat>화면 슬라이드 쇼(4:3)</PresentationFormat>
  <Paragraphs>238</Paragraphs>
  <Slides>19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1" baseType="lpstr">
      <vt:lpstr>HY견고딕</vt:lpstr>
      <vt:lpstr>HY동녘M</vt:lpstr>
      <vt:lpstr>HY수평선B</vt:lpstr>
      <vt:lpstr>HY수평선M</vt:lpstr>
      <vt:lpstr>HY울릉도B</vt:lpstr>
      <vt:lpstr>HY헤드라인M</vt:lpstr>
      <vt:lpstr>굴림</vt:lpstr>
      <vt:lpstr>맑은 고딕</vt:lpstr>
      <vt:lpstr>한컴 솔잎 M</vt:lpstr>
      <vt:lpstr>Arial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국민건강보험</dc:creator>
  <cp:lastModifiedBy>이종우</cp:lastModifiedBy>
  <cp:revision>141</cp:revision>
  <cp:lastPrinted>2017-11-08T02:05:15Z</cp:lastPrinted>
  <dcterms:created xsi:type="dcterms:W3CDTF">2017-11-02T23:56:35Z</dcterms:created>
  <dcterms:modified xsi:type="dcterms:W3CDTF">2018-03-13T05:54:30Z</dcterms:modified>
</cp:coreProperties>
</file>