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notesMasterIdLst>
    <p:notesMasterId r:id="rId30"/>
  </p:notesMasterIdLst>
  <p:handoutMasterIdLst>
    <p:handoutMasterId r:id="rId31"/>
  </p:handoutMasterIdLst>
  <p:sldIdLst>
    <p:sldId id="257" r:id="rId3"/>
    <p:sldId id="259" r:id="rId4"/>
    <p:sldId id="256" r:id="rId5"/>
    <p:sldId id="261" r:id="rId6"/>
    <p:sldId id="337" r:id="rId7"/>
    <p:sldId id="355" r:id="rId8"/>
    <p:sldId id="356" r:id="rId9"/>
    <p:sldId id="334" r:id="rId10"/>
    <p:sldId id="360" r:id="rId11"/>
    <p:sldId id="339" r:id="rId12"/>
    <p:sldId id="342" r:id="rId13"/>
    <p:sldId id="363" r:id="rId14"/>
    <p:sldId id="352" r:id="rId15"/>
    <p:sldId id="343" r:id="rId16"/>
    <p:sldId id="344" r:id="rId17"/>
    <p:sldId id="348" r:id="rId18"/>
    <p:sldId id="349" r:id="rId19"/>
    <p:sldId id="362" r:id="rId20"/>
    <p:sldId id="358" r:id="rId21"/>
    <p:sldId id="350" r:id="rId22"/>
    <p:sldId id="354" r:id="rId23"/>
    <p:sldId id="359" r:id="rId24"/>
    <p:sldId id="364" r:id="rId25"/>
    <p:sldId id="351" r:id="rId26"/>
    <p:sldId id="340" r:id="rId27"/>
    <p:sldId id="346" r:id="rId28"/>
    <p:sldId id="260" r:id="rId29"/>
  </p:sldIdLst>
  <p:sldSz cx="9144000" cy="6858000" type="screen4x3"/>
  <p:notesSz cx="6797675" cy="9926638"/>
  <p:embeddedFontLst>
    <p:embeddedFont>
      <p:font typeface="옥션고딕 B" panose="020B0600000101010101" charset="-127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KoPub돋움체 Bold" panose="020B0600000101010101" charset="-127"/>
      <p:bold r:id="rId37"/>
    </p:embeddedFont>
    <p:embeddedFont>
      <p:font typeface="나눔스퀘어라운드 ExtraBold" panose="020B0600000101010101" pitchFamily="50" charset="-127"/>
      <p:bold r:id="rId38"/>
    </p:embeddedFont>
    <p:embeddedFont>
      <p:font typeface="제주고딕" panose="02000300000000000000" pitchFamily="2" charset="-127"/>
      <p:regular r:id="rId39"/>
    </p:embeddedFont>
    <p:embeddedFont>
      <p:font typeface="나눔손글씨 붓" panose="03060600000000000000" pitchFamily="66" charset="-127"/>
      <p:regular r:id="rId40"/>
    </p:embeddedFont>
    <p:embeddedFont>
      <p:font typeface="Calibri Light" panose="020F0302020204030204" pitchFamily="34" charset="0"/>
      <p:regular r:id="rId41"/>
      <p:italic r:id="rId42"/>
    </p:embeddedFont>
    <p:embeddedFont>
      <p:font typeface="나눔스퀘어 ExtraBold" panose="020B0600000101010101" pitchFamily="50" charset="-127"/>
      <p:bold r:id="rId43"/>
    </p:embeddedFont>
    <p:embeddedFont>
      <p:font typeface="나눔고딕" panose="020D0604000000000000" pitchFamily="50" charset="-127"/>
      <p:regular r:id="rId44"/>
      <p:bold r:id="rId45"/>
    </p:embeddedFont>
    <p:embeddedFont>
      <p:font typeface="맑은 고딕" panose="020B0503020000020004" pitchFamily="50" charset="-127"/>
      <p:regular r:id="rId46"/>
      <p:bold r:id="rId4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8443"/>
    <a:srgbClr val="5C0000"/>
    <a:srgbClr val="876FCB"/>
    <a:srgbClr val="203864"/>
    <a:srgbClr val="F8B500"/>
    <a:srgbClr val="F39D9B"/>
    <a:srgbClr val="E2F0D9"/>
    <a:srgbClr val="FBE5D6"/>
    <a:srgbClr val="DEEBF7"/>
    <a:srgbClr val="DDD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78707" autoAdjust="0"/>
  </p:normalViewPr>
  <p:slideViewPr>
    <p:cSldViewPr snapToGrid="0">
      <p:cViewPr>
        <p:scale>
          <a:sx n="93" d="100"/>
          <a:sy n="93" d="100"/>
        </p:scale>
        <p:origin x="-2076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-3786" y="-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A8567-0CEA-45C2-ADCD-D211E65C2A26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9C9F9-6328-40F1-8669-01AB95176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6558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2532A-3577-4920-A3FD-904F79EA4463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E6DEF-166C-412D-9EDF-F38992A08D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819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안녕하십니까</a:t>
            </a:r>
            <a:r>
              <a:rPr lang="en-US" altLang="ko-KR" dirty="0" smtClean="0"/>
              <a:t>? </a:t>
            </a:r>
            <a:r>
              <a:rPr lang="ko-KR" altLang="en-US" dirty="0" err="1" smtClean="0"/>
              <a:t>경기지역암센터</a:t>
            </a:r>
            <a:r>
              <a:rPr lang="ko-KR" altLang="en-US" dirty="0" smtClean="0"/>
              <a:t> 전은애입니다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제가 준비한 분야는 </a:t>
            </a:r>
            <a:r>
              <a:rPr lang="ko-KR" altLang="en-US" dirty="0" err="1" smtClean="0"/>
              <a:t>암생존자통합지지사업이며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주제는 </a:t>
            </a:r>
            <a:r>
              <a:rPr lang="en-US" altLang="ko-KR" dirty="0" smtClean="0"/>
              <a:t>‘</a:t>
            </a:r>
            <a:r>
              <a:rPr lang="ko-KR" altLang="en-US" dirty="0" err="1" smtClean="0"/>
              <a:t>암생존자</a:t>
            </a:r>
            <a:r>
              <a:rPr lang="ko-KR" altLang="en-US" dirty="0" smtClean="0"/>
              <a:t> 맞춤형 통합지지 서비스 제공 및 개발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새로 시작되는 사업에 우수사례로</a:t>
            </a:r>
            <a:r>
              <a:rPr lang="ko-KR" altLang="en-US" baseline="0" dirty="0" smtClean="0"/>
              <a:t> 선정된 것을 기쁘게 생각하며</a:t>
            </a:r>
            <a:r>
              <a:rPr lang="ko-KR" altLang="en-US" dirty="0" smtClean="0"/>
              <a:t> 발표를 시작하도록 하겠습니다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E7EF1-CDEA-41EB-8450-45BAA6249C95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565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발표 내용은</a:t>
            </a:r>
            <a:r>
              <a:rPr lang="ko-KR" altLang="en-US" baseline="0" dirty="0" smtClean="0"/>
              <a:t>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가지로 구성하였습니다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856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먼저 배경 및 필요성입니다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112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여기</a:t>
            </a:r>
            <a:r>
              <a:rPr lang="ko-KR" altLang="en-US" baseline="0" dirty="0" smtClean="0"/>
              <a:t> 모이신 모든 분들이 다 아시는 것처럼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우리나라 </a:t>
            </a:r>
            <a:r>
              <a:rPr lang="ko-KR" altLang="en-US" baseline="0" dirty="0" err="1" smtClean="0"/>
              <a:t>암생존자</a:t>
            </a:r>
            <a:r>
              <a:rPr lang="ko-KR" altLang="en-US" baseline="0" dirty="0" smtClean="0"/>
              <a:t> 수와 생존율은 지속적으로 증가하고 있습니다</a:t>
            </a:r>
            <a:r>
              <a:rPr lang="en-US" altLang="ko-KR" baseline="0" dirty="0" smtClean="0"/>
              <a:t>. </a:t>
            </a:r>
          </a:p>
          <a:p>
            <a:r>
              <a:rPr lang="en-US" altLang="ko-KR" baseline="0" dirty="0" smtClean="0"/>
              <a:t>2015</a:t>
            </a:r>
            <a:r>
              <a:rPr lang="ko-KR" altLang="en-US" baseline="0" dirty="0" smtClean="0"/>
              <a:t>년 통계에 의하면 </a:t>
            </a:r>
            <a:r>
              <a:rPr lang="ko-KR" altLang="en-US" baseline="0" dirty="0" smtClean="0"/>
              <a:t>암유병자는 총 </a:t>
            </a:r>
            <a:r>
              <a:rPr lang="en-US" altLang="ko-KR" baseline="0" dirty="0" smtClean="0"/>
              <a:t>161</a:t>
            </a:r>
            <a:r>
              <a:rPr lang="ko-KR" altLang="en-US" baseline="0" dirty="0" err="1" smtClean="0"/>
              <a:t>만여명이며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생존율은 </a:t>
            </a:r>
            <a:r>
              <a:rPr lang="en-US" altLang="ko-KR" baseline="0" dirty="0" smtClean="0"/>
              <a:t>70%</a:t>
            </a:r>
            <a:r>
              <a:rPr lang="ko-KR" altLang="en-US" baseline="0" dirty="0" smtClean="0"/>
              <a:t>를 넘어서고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472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 조금 좁혀 경기도의</a:t>
            </a:r>
            <a:r>
              <a:rPr lang="ko-KR" altLang="en-US" baseline="0" dirty="0" smtClean="0"/>
              <a:t> </a:t>
            </a:r>
            <a:r>
              <a:rPr lang="ko-KR" altLang="en-US" baseline="0" dirty="0" smtClean="0"/>
              <a:t>암환자 수를 살펴보면</a:t>
            </a:r>
            <a:r>
              <a:rPr lang="en-US" altLang="ko-KR" baseline="0" dirty="0" smtClean="0"/>
              <a:t>, 2015</a:t>
            </a:r>
            <a:r>
              <a:rPr lang="ko-KR" altLang="en-US" baseline="0" dirty="0" smtClean="0"/>
              <a:t>년 </a:t>
            </a:r>
            <a:r>
              <a:rPr lang="ko-KR" altLang="en-US" baseline="0" dirty="0" err="1" smtClean="0"/>
              <a:t>중증암등록</a:t>
            </a:r>
            <a:r>
              <a:rPr lang="ko-KR" altLang="en-US" baseline="0" dirty="0" smtClean="0"/>
              <a:t> 환자수는 </a:t>
            </a:r>
            <a:r>
              <a:rPr lang="en-US" altLang="ko-KR" baseline="0" dirty="0" smtClean="0"/>
              <a:t>39</a:t>
            </a:r>
            <a:r>
              <a:rPr lang="ko-KR" altLang="en-US" baseline="0" dirty="0" err="1" smtClean="0"/>
              <a:t>만명으로</a:t>
            </a:r>
            <a:r>
              <a:rPr lang="ko-KR" altLang="en-US" baseline="0" dirty="0" smtClean="0"/>
              <a:t> 전국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신규암환자 등록비율도 전국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위로 </a:t>
            </a:r>
            <a:endParaRPr lang="en-US" altLang="ko-KR" baseline="0" dirty="0" smtClean="0"/>
          </a:p>
          <a:p>
            <a:r>
              <a:rPr lang="ko-KR" altLang="en-US" baseline="0" dirty="0" smtClean="0"/>
              <a:t>많은 암환자가 경기도에 집중되어 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앞으로도 지속적으로 증가할 것임을 예상 할 수 있습니다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2225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이러한 양적인 측면 이외에도 </a:t>
            </a:r>
            <a:r>
              <a:rPr lang="ko-KR" altLang="en-US" baseline="0" dirty="0" err="1" smtClean="0"/>
              <a:t>암생존자</a:t>
            </a:r>
            <a:r>
              <a:rPr lang="ko-KR" altLang="en-US" baseline="0" dirty="0" smtClean="0"/>
              <a:t> </a:t>
            </a:r>
            <a:r>
              <a:rPr lang="ko-KR" altLang="en-US" baseline="0" dirty="0" smtClean="0"/>
              <a:t>서비스 </a:t>
            </a:r>
            <a:r>
              <a:rPr lang="ko-KR" altLang="en-US" baseline="0" dirty="0" smtClean="0"/>
              <a:t>개발의 필요성으로는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 암환자관리 패러다임의 변화입니다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지금까지 </a:t>
            </a:r>
            <a:r>
              <a:rPr lang="ko-KR" altLang="en-US" baseline="0" dirty="0" err="1" smtClean="0"/>
              <a:t>암관리</a:t>
            </a:r>
            <a:r>
              <a:rPr lang="ko-KR" altLang="en-US" baseline="0" dirty="0" smtClean="0"/>
              <a:t> 서비스는 암의 진단과 치료가 주를 이루었다면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최근에는 의료기술의 발달과 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차 산업시대로 개인 </a:t>
            </a:r>
            <a:r>
              <a:rPr lang="ko-KR" altLang="en-US" baseline="0" dirty="0" smtClean="0"/>
              <a:t>요구에 따른 </a:t>
            </a:r>
            <a:r>
              <a:rPr lang="ko-KR" altLang="en-US" baseline="0" dirty="0" smtClean="0"/>
              <a:t>통합적인 </a:t>
            </a:r>
            <a:r>
              <a:rPr lang="ko-KR" altLang="en-US" baseline="0" dirty="0" err="1" smtClean="0"/>
              <a:t>케어를</a:t>
            </a:r>
            <a:r>
              <a:rPr lang="ko-KR" altLang="en-US" baseline="0" dirty="0" smtClean="0"/>
              <a:t> 필요로 합니다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또한 신체적인 문제가 단순히 신체의 이상뿐 아니라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부정적인 생각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불안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우울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 등 정신적인 문제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사회 경제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소속감 등 구성원으로서의 역할을 못하는 것 등으로 인해 통증이나</a:t>
            </a:r>
            <a:endParaRPr lang="en-US" altLang="ko-KR" baseline="0" dirty="0" smtClean="0"/>
          </a:p>
          <a:p>
            <a:r>
              <a:rPr lang="ko-KR" altLang="en-US" baseline="0" dirty="0" smtClean="0"/>
              <a:t>치료 부작용들이 더 심해지는 것들을 경험뿐 아니라 과학적으로도 증명되고 있는 시대입니다</a:t>
            </a:r>
            <a:r>
              <a:rPr lang="en-US" altLang="ko-KR" baseline="0" dirty="0" smtClean="0"/>
              <a:t>. 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3336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동일한 암에 걸렸더라도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개인별로 요구도가 다양하여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암생존자가</a:t>
            </a:r>
            <a:r>
              <a:rPr lang="ko-KR" altLang="en-US" baseline="0" dirty="0" smtClean="0"/>
              <a:t> 겪는 개별적이고 복합적인 어려움을 해결하고 지속적으로 관리하기 위한 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암생존자</a:t>
            </a:r>
            <a:r>
              <a:rPr lang="ko-KR" altLang="en-US" baseline="0" dirty="0" smtClean="0"/>
              <a:t> 맞춤형 서비스의 제공과 개발이 필요하다고 생각합니다</a:t>
            </a:r>
            <a:r>
              <a:rPr lang="en-US" altLang="ko-KR" baseline="0" dirty="0" smtClean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1547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이러한 배경을 바탕으로 세운 전략 및 계획에 대해 </a:t>
            </a:r>
            <a:r>
              <a:rPr lang="ko-KR" altLang="en-US" dirty="0" err="1" smtClean="0"/>
              <a:t>말씀드리겠습니다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4607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크게 세가지로 구분하여 계획하였습니다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먼저는 </a:t>
            </a:r>
            <a:r>
              <a:rPr lang="ko-KR" altLang="en-US" dirty="0" err="1" smtClean="0"/>
              <a:t>암생존자</a:t>
            </a:r>
            <a:r>
              <a:rPr lang="ko-KR" altLang="en-US" dirty="0" smtClean="0"/>
              <a:t> 중심의 맞춤형 서비스 계획</a:t>
            </a:r>
            <a:r>
              <a:rPr lang="en-US" altLang="ko-KR" dirty="0" smtClean="0"/>
              <a:t>, </a:t>
            </a:r>
            <a:r>
              <a:rPr lang="ko-KR" altLang="en-US" dirty="0" smtClean="0"/>
              <a:t>둘째는 지역사회 자원</a:t>
            </a:r>
            <a:r>
              <a:rPr lang="ko-KR" altLang="en-US" baseline="0" dirty="0" smtClean="0"/>
              <a:t> 및 서비스 발굴 및 연계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셋째로 효과적 사업수행을 위한 인식 개선 및 사업안내 홍보입니다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맞춤형 서비스에는 </a:t>
            </a:r>
            <a:r>
              <a:rPr lang="ko-KR" altLang="en-US" baseline="0" dirty="0" err="1" smtClean="0"/>
              <a:t>요구도에</a:t>
            </a:r>
            <a:r>
              <a:rPr lang="ko-KR" altLang="en-US" baseline="0" dirty="0" smtClean="0"/>
              <a:t> 따른 개별적 서비스 연계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기본군과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심화군으로</a:t>
            </a:r>
            <a:r>
              <a:rPr lang="ko-KR" altLang="en-US" baseline="0" dirty="0" smtClean="0"/>
              <a:t> 분류된 프로그램 제공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효율적인 중재를 위한 </a:t>
            </a:r>
            <a:r>
              <a:rPr lang="ko-KR" altLang="en-US" baseline="0" dirty="0" err="1" smtClean="0"/>
              <a:t>소주제별</a:t>
            </a:r>
            <a:r>
              <a:rPr lang="ko-KR" altLang="en-US" baseline="0" dirty="0" smtClean="0"/>
              <a:t> 특화 프로그램 입니다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smtClean="0"/>
              <a:t>지역사회 자원으로는 맞춤형 사회복지 서비스 연계 및 선배암환자 전문가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>
                <a:solidFill>
                  <a:prstClr val="black"/>
                </a:solidFill>
              </a:rPr>
              <a:pPr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113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555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지금의 </a:t>
            </a:r>
            <a:r>
              <a:rPr lang="ko-KR" altLang="en-US" dirty="0" err="1" smtClean="0"/>
              <a:t>암생존자통합지지</a:t>
            </a:r>
            <a:r>
              <a:rPr lang="ko-KR" altLang="en-US" baseline="0" dirty="0" smtClean="0"/>
              <a:t> 시범사업의 </a:t>
            </a:r>
            <a:r>
              <a:rPr lang="en-US" altLang="ko-KR" baseline="0" dirty="0" smtClean="0"/>
              <a:t>flow </a:t>
            </a:r>
            <a:r>
              <a:rPr lang="ko-KR" altLang="en-US" baseline="0" dirty="0" smtClean="0"/>
              <a:t>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전담간호사와 일대일 상담을 통해 개인 요구도 및 문제점을 파악하며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기본관리군와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집중관리군이</a:t>
            </a:r>
            <a:r>
              <a:rPr lang="ko-KR" altLang="en-US" baseline="0" dirty="0" smtClean="0"/>
              <a:t> 구분되어지는데</a:t>
            </a:r>
            <a:r>
              <a:rPr lang="en-US" altLang="ko-KR" baseline="0" dirty="0" smtClean="0"/>
              <a:t>, (</a:t>
            </a:r>
            <a:r>
              <a:rPr lang="ko-KR" altLang="en-US" baseline="0" dirty="0" smtClean="0"/>
              <a:t>클릭</a:t>
            </a:r>
            <a:r>
              <a:rPr lang="en-US" altLang="ko-KR" baseline="0" dirty="0" smtClean="0"/>
              <a:t>) </a:t>
            </a:r>
            <a:r>
              <a:rPr lang="ko-KR" altLang="en-US" baseline="0" dirty="0" smtClean="0"/>
              <a:t>이 시점에 개인 맞춤형 프로그램으로 연결하고</a:t>
            </a:r>
            <a:r>
              <a:rPr lang="en-US" altLang="ko-KR" baseline="0" dirty="0" smtClean="0"/>
              <a:t>,</a:t>
            </a:r>
          </a:p>
          <a:p>
            <a:r>
              <a:rPr lang="ko-KR" altLang="en-US" baseline="0" dirty="0" err="1" smtClean="0"/>
              <a:t>집중관리군은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통합지지클리닉</a:t>
            </a:r>
            <a:r>
              <a:rPr lang="ko-KR" altLang="en-US" baseline="0" dirty="0" smtClean="0"/>
              <a:t> 의사와의 심층상담을 통해 </a:t>
            </a:r>
            <a:r>
              <a:rPr lang="ko-KR" altLang="en-US" baseline="0" dirty="0" err="1" smtClean="0"/>
              <a:t>필요시</a:t>
            </a:r>
            <a:r>
              <a:rPr lang="ko-KR" altLang="en-US" baseline="0" dirty="0" smtClean="0"/>
              <a:t> 원내 </a:t>
            </a:r>
            <a:r>
              <a:rPr lang="ko-KR" altLang="en-US" baseline="0" dirty="0" err="1" smtClean="0"/>
              <a:t>암관련클리닉이나</a:t>
            </a:r>
            <a:r>
              <a:rPr lang="ko-KR" altLang="en-US" baseline="0" dirty="0" smtClean="0"/>
              <a:t> 외부 기관으로 의뢰가 됩니다</a:t>
            </a:r>
            <a:r>
              <a:rPr lang="en-US" altLang="ko-KR" baseline="0" dirty="0" smtClean="0"/>
              <a:t>.(</a:t>
            </a:r>
            <a:r>
              <a:rPr lang="ko-KR" altLang="en-US" baseline="0" dirty="0" smtClean="0"/>
              <a:t>클릭</a:t>
            </a:r>
            <a:r>
              <a:rPr lang="en-US" altLang="ko-KR" baseline="0" dirty="0" smtClean="0"/>
              <a:t>)</a:t>
            </a:r>
          </a:p>
          <a:p>
            <a:r>
              <a:rPr lang="ko-KR" altLang="en-US" baseline="0" dirty="0" err="1" smtClean="0"/>
              <a:t>집중관리군에</a:t>
            </a:r>
            <a:r>
              <a:rPr lang="ko-KR" altLang="en-US" baseline="0" dirty="0" smtClean="0"/>
              <a:t> 대해 심화프로그램을 연결하고 있습니다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이러한 과정으로 등록된 대상자는 </a:t>
            </a:r>
            <a:r>
              <a:rPr lang="en-US" altLang="ko-KR" baseline="0" dirty="0" smtClean="0"/>
              <a:t>10</a:t>
            </a:r>
            <a:r>
              <a:rPr lang="ko-KR" altLang="en-US" baseline="0" dirty="0" smtClean="0"/>
              <a:t>월</a:t>
            </a:r>
            <a:r>
              <a:rPr lang="en-US" altLang="ko-KR" baseline="0" dirty="0" smtClean="0"/>
              <a:t>31</a:t>
            </a:r>
            <a:r>
              <a:rPr lang="ko-KR" altLang="en-US" baseline="0" dirty="0" smtClean="0"/>
              <a:t>일 기준 </a:t>
            </a:r>
            <a:r>
              <a:rPr lang="en-US" altLang="ko-KR" baseline="0" dirty="0" smtClean="0"/>
              <a:t>301</a:t>
            </a:r>
            <a:r>
              <a:rPr lang="ko-KR" altLang="en-US" baseline="0" dirty="0" smtClean="0"/>
              <a:t>명으로 목표자</a:t>
            </a:r>
            <a:r>
              <a:rPr lang="en-US" altLang="ko-KR" baseline="0" dirty="0" smtClean="0"/>
              <a:t>300</a:t>
            </a:r>
            <a:r>
              <a:rPr lang="ko-KR" altLang="en-US" baseline="0" dirty="0" smtClean="0"/>
              <a:t>명을 초과했으며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지금은 이 보다 더 많은 </a:t>
            </a:r>
            <a:r>
              <a:rPr lang="ko-KR" altLang="en-US" baseline="0" dirty="0" err="1" smtClean="0"/>
              <a:t>암생존자들이</a:t>
            </a:r>
            <a:r>
              <a:rPr lang="ko-KR" altLang="en-US" baseline="0" dirty="0" smtClean="0"/>
              <a:t> 등록되고 있습니다</a:t>
            </a:r>
            <a:r>
              <a:rPr lang="en-US" altLang="ko-KR" baseline="0" dirty="0" smtClean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340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저희가 제공하는 있는 맞춤형 프로그램의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(</a:t>
            </a:r>
            <a:r>
              <a:rPr lang="ko-KR" altLang="en-US" baseline="0" dirty="0" smtClean="0"/>
              <a:t>클릭</a:t>
            </a:r>
            <a:r>
              <a:rPr lang="en-US" altLang="ko-KR" baseline="0" dirty="0" smtClean="0"/>
              <a:t>) </a:t>
            </a:r>
            <a:r>
              <a:rPr lang="ko-KR" altLang="en-US" baseline="0" dirty="0" smtClean="0"/>
              <a:t>신체활동 교육</a:t>
            </a:r>
            <a:r>
              <a:rPr lang="en-US" altLang="ko-KR" baseline="0" dirty="0" smtClean="0"/>
              <a:t>, (</a:t>
            </a:r>
            <a:r>
              <a:rPr lang="ko-KR" altLang="en-US" baseline="0" dirty="0" smtClean="0"/>
              <a:t>클릭</a:t>
            </a:r>
            <a:r>
              <a:rPr lang="en-US" altLang="ko-KR" baseline="0" dirty="0" smtClean="0"/>
              <a:t>) </a:t>
            </a:r>
            <a:r>
              <a:rPr lang="ko-KR" altLang="en-US" baseline="0" dirty="0" smtClean="0"/>
              <a:t>정서지지교육</a:t>
            </a:r>
            <a:r>
              <a:rPr lang="en-US" altLang="ko-KR" baseline="0" dirty="0" smtClean="0"/>
              <a:t>,(</a:t>
            </a:r>
            <a:r>
              <a:rPr lang="ko-KR" altLang="en-US" baseline="0" dirty="0" smtClean="0"/>
              <a:t>클릭</a:t>
            </a:r>
            <a:r>
              <a:rPr lang="en-US" altLang="ko-KR" baseline="0" dirty="0" smtClean="0"/>
              <a:t>)</a:t>
            </a:r>
            <a:r>
              <a:rPr lang="ko-KR" altLang="en-US" baseline="0" dirty="0" smtClean="0"/>
              <a:t>생활습관교육</a:t>
            </a:r>
            <a:r>
              <a:rPr lang="en-US" altLang="ko-KR" baseline="0" dirty="0" smtClean="0"/>
              <a:t>, (</a:t>
            </a:r>
            <a:r>
              <a:rPr lang="ko-KR" altLang="en-US" baseline="0" dirty="0" smtClean="0"/>
              <a:t>클릭</a:t>
            </a:r>
            <a:r>
              <a:rPr lang="en-US" altLang="ko-KR" baseline="0" dirty="0" smtClean="0"/>
              <a:t>)</a:t>
            </a:r>
            <a:r>
              <a:rPr lang="ko-KR" altLang="en-US" baseline="0" dirty="0" smtClean="0"/>
              <a:t>특화프로그램 입니다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951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먼저는 신체활동교육입니다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피로와 운동관리인데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프로그램 전 초기평가로 </a:t>
            </a:r>
            <a:r>
              <a:rPr lang="ko-KR" altLang="en-US" dirty="0" err="1" smtClean="0"/>
              <a:t>체성분</a:t>
            </a:r>
            <a:r>
              <a:rPr lang="ko-KR" altLang="en-US" dirty="0" smtClean="0"/>
              <a:t> 평가 및 체력평가가 이루어 집니다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기초반은 코어근육 강화</a:t>
            </a:r>
            <a:r>
              <a:rPr lang="ko-KR" altLang="en-US" baseline="0" dirty="0" smtClean="0"/>
              <a:t> 트레이닝 교육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심화반은</a:t>
            </a:r>
            <a:r>
              <a:rPr lang="ko-KR" altLang="en-US" baseline="0" dirty="0" smtClean="0"/>
              <a:t> 코어근육과 </a:t>
            </a:r>
            <a:r>
              <a:rPr lang="ko-KR" altLang="en-US" baseline="0" dirty="0" err="1" smtClean="0"/>
              <a:t>대근육</a:t>
            </a:r>
            <a:r>
              <a:rPr lang="ko-KR" altLang="en-US" baseline="0" dirty="0" smtClean="0"/>
              <a:t> 함께 사용하는 근력향상 운동인 </a:t>
            </a:r>
            <a:r>
              <a:rPr lang="ko-KR" altLang="en-US" baseline="0" dirty="0" err="1" smtClean="0"/>
              <a:t>다니엘운동</a:t>
            </a:r>
            <a:r>
              <a:rPr lang="ko-KR" altLang="en-US" baseline="0" dirty="0" smtClean="0"/>
              <a:t> 프로그램을 진행하였습니다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또한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개월 후에  재평가를 통해 피드백을 제공하고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4471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심리정서적지지 프로그램으로는 이완교실과 </a:t>
            </a:r>
            <a:r>
              <a:rPr lang="ko-KR" altLang="en-US" dirty="0" err="1" smtClean="0"/>
              <a:t>아로마</a:t>
            </a:r>
            <a:r>
              <a:rPr lang="ko-KR" altLang="en-US" dirty="0" smtClean="0"/>
              <a:t> 요법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원예요법이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이완교실은 불안하거나 걱정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긴장을 많이 하는 </a:t>
            </a:r>
            <a:r>
              <a:rPr lang="ko-KR" altLang="en-US" baseline="0" dirty="0" err="1" smtClean="0"/>
              <a:t>분들게</a:t>
            </a:r>
            <a:r>
              <a:rPr lang="ko-KR" altLang="en-US" baseline="0" dirty="0" smtClean="0"/>
              <a:t> 권면하며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평가도구를 활용하여 전</a:t>
            </a:r>
            <a:r>
              <a:rPr lang="en-US" altLang="ko-KR" baseline="0" dirty="0" smtClean="0"/>
              <a:t>/</a:t>
            </a:r>
            <a:r>
              <a:rPr lang="ko-KR" altLang="en-US" baseline="0" dirty="0" smtClean="0"/>
              <a:t>후  긴장과 이완의 정도를 비교하고 있습니다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경험해 보면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긴장할 때의 호흡과 이완 시의 호흡 등을 알 수 있게 되어 </a:t>
            </a:r>
            <a:endParaRPr lang="en-US" altLang="ko-KR" baseline="0" dirty="0" smtClean="0"/>
          </a:p>
          <a:p>
            <a:r>
              <a:rPr lang="ko-KR" altLang="en-US" baseline="0" dirty="0" smtClean="0"/>
              <a:t>일상 삶에서도 긴장 </a:t>
            </a:r>
            <a:r>
              <a:rPr lang="ko-KR" altLang="en-US" baseline="0" dirty="0" err="1" smtClean="0"/>
              <a:t>했을때</a:t>
            </a:r>
            <a:r>
              <a:rPr lang="ko-KR" altLang="en-US" baseline="0" dirty="0" smtClean="0"/>
              <a:t> 적용할 수 있도록 안내문을 드리고 있습니다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err="1" smtClean="0"/>
              <a:t>아로마와</a:t>
            </a:r>
            <a:r>
              <a:rPr lang="ko-KR" altLang="en-US" baseline="0" dirty="0" smtClean="0"/>
              <a:t> 원예요법은 단순히 향기나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마사지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꽃을 보는 것에서 넘어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진단받았을 때의 자신을 위로하고 격려하며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자신만을 위한 정원을 만들거나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불쾌함과 괴로운 감정들을 땅에 묻는 등 심리요법의 수단으로 활용하여 진행하고 있습니다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013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암 </a:t>
            </a:r>
            <a:r>
              <a:rPr lang="ko-KR" altLang="en-US" dirty="0" err="1" smtClean="0"/>
              <a:t>치료후</a:t>
            </a:r>
            <a:r>
              <a:rPr lang="ko-KR" altLang="en-US" dirty="0" smtClean="0"/>
              <a:t> 스스로의 삶에 자신감을 불어 넣기 위해 자가간호능력 향상 집단 교육을 진행하는데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균형잡힌</a:t>
            </a:r>
            <a:r>
              <a:rPr lang="ko-KR" altLang="en-US" dirty="0" smtClean="0"/>
              <a:t> 영양과 식사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건강보조식품에 대한 올바른 이해</a:t>
            </a:r>
            <a:r>
              <a:rPr lang="en-US" altLang="ko-KR" dirty="0" smtClean="0"/>
              <a:t>,</a:t>
            </a:r>
          </a:p>
          <a:p>
            <a:r>
              <a:rPr lang="ko-KR" altLang="en-US" dirty="0" smtClean="0"/>
              <a:t>건강 </a:t>
            </a:r>
            <a:r>
              <a:rPr lang="ko-KR" altLang="en-US" dirty="0" err="1" smtClean="0"/>
              <a:t>레시피</a:t>
            </a:r>
            <a:r>
              <a:rPr lang="ko-KR" altLang="en-US" dirty="0" smtClean="0"/>
              <a:t> 등을 교육하며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건강한 생활습관</a:t>
            </a:r>
            <a:r>
              <a:rPr lang="ko-KR" altLang="en-US" baseline="0" dirty="0" smtClean="0"/>
              <a:t> 및 </a:t>
            </a:r>
            <a:r>
              <a:rPr lang="ko-KR" altLang="en-US" dirty="0" smtClean="0"/>
              <a:t>스트레스 관리방법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이차암검진과</a:t>
            </a:r>
            <a:r>
              <a:rPr lang="ko-KR" altLang="en-US" dirty="0" smtClean="0"/>
              <a:t> 예방접종에 대해 교육</a:t>
            </a:r>
            <a:r>
              <a:rPr lang="ko-KR" altLang="en-US" baseline="0" dirty="0" smtClean="0"/>
              <a:t> 하고 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상담을 </a:t>
            </a:r>
            <a:r>
              <a:rPr lang="ko-KR" altLang="en-US" baseline="0" dirty="0" err="1" smtClean="0"/>
              <a:t>하다보면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암생존자로</a:t>
            </a:r>
            <a:r>
              <a:rPr lang="ko-KR" altLang="en-US" baseline="0" dirty="0" smtClean="0"/>
              <a:t> 일반인보다 </a:t>
            </a:r>
            <a:r>
              <a:rPr lang="ko-KR" altLang="en-US" baseline="0" dirty="0" err="1" smtClean="0"/>
              <a:t>이차암발생에</a:t>
            </a:r>
            <a:r>
              <a:rPr lang="ko-KR" altLang="en-US" baseline="0" dirty="0" smtClean="0"/>
              <a:t> 대한 확률이 높은데도 불구하고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정기적으로 병원에 다니기 때문에 모든 암에 대해 다 검진 받고 있다는 </a:t>
            </a:r>
            <a:endParaRPr lang="en-US" altLang="ko-KR" baseline="0" dirty="0" smtClean="0"/>
          </a:p>
          <a:p>
            <a:r>
              <a:rPr lang="ko-KR" altLang="en-US" baseline="0" dirty="0" smtClean="0"/>
              <a:t>오해를 하시는 분이 많으시고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예방접종 같은 경우도 </a:t>
            </a:r>
            <a:r>
              <a:rPr lang="ko-KR" altLang="en-US" baseline="0" dirty="0" err="1" smtClean="0"/>
              <a:t>치료받을때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면연력이</a:t>
            </a:r>
            <a:r>
              <a:rPr lang="ko-KR" altLang="en-US" baseline="0" dirty="0" smtClean="0"/>
              <a:t> 감소했을 때 교육받은 맞으면 </a:t>
            </a:r>
            <a:r>
              <a:rPr lang="ko-KR" altLang="en-US" baseline="0" dirty="0" err="1" smtClean="0"/>
              <a:t>안된다는</a:t>
            </a:r>
            <a:r>
              <a:rPr lang="ko-KR" altLang="en-US" baseline="0" dirty="0" smtClean="0"/>
              <a:t> 것만 기억하고 </a:t>
            </a:r>
            <a:r>
              <a:rPr lang="ko-KR" altLang="en-US" baseline="0" dirty="0" err="1" smtClean="0"/>
              <a:t>평생동안</a:t>
            </a:r>
            <a:r>
              <a:rPr lang="ko-KR" altLang="en-US" baseline="0" dirty="0" smtClean="0"/>
              <a:t> 맞으면 </a:t>
            </a:r>
            <a:r>
              <a:rPr lang="ko-KR" altLang="en-US" baseline="0" dirty="0" err="1" smtClean="0"/>
              <a:t>안되는</a:t>
            </a:r>
            <a:r>
              <a:rPr lang="ko-KR" altLang="en-US" baseline="0" dirty="0" smtClean="0"/>
              <a:t> 걸로 오해하는 경우가 많아</a:t>
            </a:r>
            <a:endParaRPr lang="en-US" altLang="ko-KR" baseline="0" dirty="0" smtClean="0"/>
          </a:p>
          <a:p>
            <a:r>
              <a:rPr lang="ko-KR" altLang="en-US" baseline="0" dirty="0" smtClean="0"/>
              <a:t>건강에 취약한 </a:t>
            </a:r>
            <a:r>
              <a:rPr lang="ko-KR" altLang="en-US" baseline="0" dirty="0" err="1" smtClean="0"/>
              <a:t>암생존자에게</a:t>
            </a:r>
            <a:r>
              <a:rPr lang="ko-KR" altLang="en-US" baseline="0" dirty="0" smtClean="0"/>
              <a:t> 기본으로 교육 </a:t>
            </a:r>
            <a:r>
              <a:rPr lang="ko-KR" altLang="en-US" baseline="0" dirty="0" err="1" smtClean="0"/>
              <a:t>해야하는</a:t>
            </a:r>
            <a:r>
              <a:rPr lang="ko-KR" altLang="en-US" baseline="0" dirty="0" smtClean="0"/>
              <a:t> 것 같습니다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06965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다음은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특화 프로그램인 </a:t>
            </a:r>
            <a:r>
              <a:rPr lang="ko-KR" altLang="en-US" dirty="0" err="1" smtClean="0"/>
              <a:t>암생존자</a:t>
            </a:r>
            <a:r>
              <a:rPr lang="ko-KR" altLang="en-US" dirty="0" smtClean="0"/>
              <a:t> 교실입니다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암생존자</a:t>
            </a:r>
            <a:r>
              <a:rPr lang="ko-KR" altLang="en-US" dirty="0" smtClean="0"/>
              <a:t> 교실은 </a:t>
            </a:r>
            <a:r>
              <a:rPr lang="ko-KR" altLang="en-US" dirty="0" err="1" smtClean="0"/>
              <a:t>소그룹으로</a:t>
            </a:r>
            <a:r>
              <a:rPr lang="ko-KR" altLang="en-US" dirty="0" smtClean="0"/>
              <a:t> 진행하는 집단교육으로 소주제들이 있습니다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먼저는 자녀양육인데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젊은 </a:t>
            </a:r>
            <a:r>
              <a:rPr lang="ko-KR" altLang="en-US" dirty="0" err="1" smtClean="0"/>
              <a:t>여성암</a:t>
            </a:r>
            <a:r>
              <a:rPr lang="ko-KR" altLang="en-US" dirty="0" smtClean="0"/>
              <a:t> 환자들을 상담하면서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 일상생활에서 자녀에 대한 스트레스</a:t>
            </a:r>
            <a:r>
              <a:rPr lang="ko-KR" altLang="en-US" baseline="0" dirty="0" smtClean="0"/>
              <a:t>가 많아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기획하였는데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어린자녀부터</a:t>
            </a:r>
            <a:r>
              <a:rPr lang="ko-KR" altLang="en-US" baseline="0" dirty="0" smtClean="0"/>
              <a:t> 사춘기 자녀 등 소통하는 방법과 대처에 대해</a:t>
            </a:r>
            <a:endParaRPr lang="en-US" altLang="ko-KR" baseline="0" dirty="0" smtClean="0"/>
          </a:p>
          <a:p>
            <a:r>
              <a:rPr lang="ko-KR" altLang="en-US" dirty="0" smtClean="0"/>
              <a:t>정신건강의학과</a:t>
            </a:r>
            <a:r>
              <a:rPr lang="ko-KR" altLang="en-US" baseline="0" dirty="0" smtClean="0"/>
              <a:t> 자녀상담전문 교수님을 통해 진행하고 있습니다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또한 일지를 작성하여 사례관리를 하고 있으면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개월 후에 재평가 시 활용하고 있습니다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그 다음 주제는 사별관리 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사별경험이 있는 생존자를 대상으로 하는 내용은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남편이나 가족을 잘 돌봤음에도 불구하고 대상자가 </a:t>
            </a:r>
            <a:endParaRPr lang="en-US" altLang="ko-KR" baseline="0" dirty="0" smtClean="0"/>
          </a:p>
          <a:p>
            <a:r>
              <a:rPr lang="ko-KR" altLang="en-US" baseline="0" dirty="0" smtClean="0"/>
              <a:t>잘못해서 죽음에 이르게 했다는 사고로 인해 죄책감을 갖거나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본인의 암과 죽음을 동일시하여 우울하고 부정적인 감정과 생각에 대해 대처하는 방법들을 안내하며</a:t>
            </a:r>
            <a:r>
              <a:rPr lang="en-US" altLang="ko-KR" baseline="0" dirty="0" smtClean="0"/>
              <a:t>,</a:t>
            </a:r>
          </a:p>
          <a:p>
            <a:r>
              <a:rPr lang="ko-KR" altLang="en-US" baseline="0" dirty="0" smtClean="0"/>
              <a:t>각자의 삶을 지지하고 격려하는 시간으로 진행하였습니다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또한 일회성이 아닌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회기로 계획하였습니다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3221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두번째는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힐링캠프입니다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캠프의 주제는 자신감 강화 오직 나를 위함 쉼으로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1</a:t>
            </a:r>
            <a:r>
              <a:rPr lang="ko-KR" altLang="en-US" baseline="0" dirty="0" smtClean="0"/>
              <a:t>박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일 동안 함께 시간을 보냈습니다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dirty="0" smtClean="0"/>
              <a:t>많은 </a:t>
            </a:r>
            <a:r>
              <a:rPr lang="ko-KR" altLang="en-US" dirty="0" err="1" smtClean="0"/>
              <a:t>암생존자가</a:t>
            </a:r>
            <a:r>
              <a:rPr lang="ko-KR" altLang="en-US" dirty="0" smtClean="0"/>
              <a:t> 호소하는 것 중에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항암을 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수술을 하고 치료 중에는 가족들의 돌봄과 배려들이 있지만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치료가 끝난 후에는</a:t>
            </a:r>
            <a:endParaRPr lang="en-US" altLang="ko-KR" dirty="0" smtClean="0"/>
          </a:p>
          <a:p>
            <a:r>
              <a:rPr lang="ko-KR" altLang="en-US" dirty="0" smtClean="0"/>
              <a:t>환자처럼 보이지 않기에 이러한 </a:t>
            </a:r>
            <a:r>
              <a:rPr lang="ko-KR" altLang="en-US" dirty="0" err="1" smtClean="0"/>
              <a:t>돌봄들이</a:t>
            </a:r>
            <a:r>
              <a:rPr lang="ko-KR" altLang="en-US" dirty="0" smtClean="0"/>
              <a:t> 없는 것에 어려워하시는 분들을 종종 만날 수 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하지만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도움을 요청하거나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표현하는 것에 익숙하지 않기에 가족들은 오히려  마음은 있지만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어떻게 도와줘야 할 지 모르겠다고 하십니다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그래서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나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표현기하기를 통해 소통에 대해 교육하고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힘들어서 운동을 못하는 분들을 위한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느린체조를</a:t>
            </a:r>
            <a:r>
              <a:rPr lang="ko-KR" altLang="en-US" baseline="0" dirty="0" smtClean="0"/>
              <a:t> 통해 신체활동 증진을 유도하고</a:t>
            </a:r>
            <a:endParaRPr lang="en-US" altLang="ko-KR" baseline="0" dirty="0" smtClean="0"/>
          </a:p>
          <a:p>
            <a:r>
              <a:rPr lang="ko-KR" altLang="en-US" baseline="0" dirty="0" smtClean="0"/>
              <a:t>심신요법을 통한 자신감회복하기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나사랑하기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의료진을 통항 건강한 생활습관 교육을 통해 자신감 강화하기로 구성하였습니다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의료진과 선배암환자들과 함께 한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박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일 동안 유대감도 형성되고 마음이 </a:t>
            </a:r>
            <a:r>
              <a:rPr lang="ko-KR" altLang="en-US" baseline="0" dirty="0" err="1" smtClean="0"/>
              <a:t>위로받는</a:t>
            </a:r>
            <a:r>
              <a:rPr lang="ko-KR" altLang="en-US" baseline="0" dirty="0" smtClean="0"/>
              <a:t> 시간들로 각자 일상의 삶을 </a:t>
            </a:r>
            <a:r>
              <a:rPr lang="ko-KR" altLang="en-US" baseline="0" dirty="0" err="1" smtClean="0"/>
              <a:t>용기있게</a:t>
            </a:r>
            <a:r>
              <a:rPr lang="ko-KR" altLang="en-US" baseline="0" dirty="0" smtClean="0"/>
              <a:t> 살아갈 수 있도록 </a:t>
            </a:r>
            <a:endParaRPr lang="en-US" altLang="ko-KR" baseline="0" dirty="0" smtClean="0"/>
          </a:p>
          <a:p>
            <a:r>
              <a:rPr lang="ko-KR" altLang="en-US" baseline="0" dirty="0" smtClean="0"/>
              <a:t>긍정의 메시지를 전달하였습니다</a:t>
            </a:r>
            <a:r>
              <a:rPr lang="en-US" altLang="ko-KR" baseline="0" dirty="0" smtClean="0"/>
              <a:t>. 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590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그 다음은 센터 등록자들을 대상으로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수고했어요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우리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라는</a:t>
            </a:r>
            <a:r>
              <a:rPr lang="ko-KR" altLang="en-US" baseline="0" dirty="0" smtClean="0"/>
              <a:t> 주제로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홈커밍데이를</a:t>
            </a:r>
            <a:r>
              <a:rPr lang="ko-KR" altLang="en-US" dirty="0" smtClean="0"/>
              <a:t> 진행하여 </a:t>
            </a:r>
            <a:r>
              <a:rPr lang="ko-KR" altLang="en-US" dirty="0" err="1" smtClean="0"/>
              <a:t>암생존자의</a:t>
            </a:r>
            <a:r>
              <a:rPr lang="ko-KR" altLang="en-US" dirty="0" smtClean="0"/>
              <a:t> 영양과 식사 및 센터 수기발표를 통해</a:t>
            </a:r>
            <a:endParaRPr lang="en-US" altLang="ko-KR" dirty="0" smtClean="0"/>
          </a:p>
          <a:p>
            <a:r>
              <a:rPr lang="ko-KR" altLang="en-US" dirty="0" smtClean="0"/>
              <a:t>유대감을 강화 하고 서로가 서로에게 힘이 되어주는 시간들을 보냈습니다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수기 발표를</a:t>
            </a:r>
            <a:r>
              <a:rPr lang="ko-KR" altLang="en-US" baseline="0" dirty="0" smtClean="0"/>
              <a:t> 들으며</a:t>
            </a:r>
            <a:r>
              <a:rPr lang="en-US" altLang="ko-KR" baseline="0" dirty="0" smtClean="0"/>
              <a:t>, ‘</a:t>
            </a:r>
            <a:r>
              <a:rPr lang="ko-KR" altLang="en-US" baseline="0" dirty="0" err="1" smtClean="0"/>
              <a:t>나혼자가</a:t>
            </a:r>
            <a:r>
              <a:rPr lang="ko-KR" altLang="en-US" baseline="0" dirty="0" smtClean="0"/>
              <a:t> 아니구나</a:t>
            </a:r>
            <a:r>
              <a:rPr lang="en-US" altLang="ko-KR" baseline="0" dirty="0" smtClean="0"/>
              <a:t>’</a:t>
            </a:r>
            <a:r>
              <a:rPr lang="ko-KR" altLang="en-US" baseline="0" dirty="0" smtClean="0"/>
              <a:t>라는 생각과 각자 다양한 모습으로</a:t>
            </a:r>
            <a:endParaRPr lang="en-US" altLang="ko-KR" baseline="0" dirty="0" smtClean="0"/>
          </a:p>
          <a:p>
            <a:r>
              <a:rPr lang="ko-KR" altLang="en-US" baseline="0" dirty="0" smtClean="0"/>
              <a:t>힘차게 살아가는 모습을 보며 </a:t>
            </a:r>
            <a:r>
              <a:rPr lang="ko-KR" altLang="en-US" baseline="0" dirty="0" err="1" smtClean="0"/>
              <a:t>힐링이</a:t>
            </a:r>
            <a:r>
              <a:rPr lang="ko-KR" altLang="en-US" baseline="0" dirty="0" smtClean="0"/>
              <a:t> 되는 시간들이었습니다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4421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그 다음 특화 프로그램으로 일대일 개별 맞춤형 교육자료 우편발송입니다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초기평가 시 상담했던 내용들을 바탕으로 맞춤형 교육자료를 발송하였습니다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39778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지역사회 자원을 활용한  </a:t>
            </a:r>
            <a:r>
              <a:rPr lang="ko-KR" altLang="en-US" dirty="0" err="1" smtClean="0"/>
              <a:t>선배암환우</a:t>
            </a:r>
            <a:r>
              <a:rPr lang="ko-KR" altLang="en-US" dirty="0" smtClean="0"/>
              <a:t> 영양사의 재능기부로 일대일 영양상담을 진행하였습니다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상담자가 </a:t>
            </a:r>
            <a:r>
              <a:rPr lang="ko-KR" altLang="en-US" dirty="0" err="1" smtClean="0"/>
              <a:t>암생존자이기에</a:t>
            </a:r>
            <a:r>
              <a:rPr lang="ko-KR" altLang="en-US" dirty="0" smtClean="0"/>
              <a:t> 암환자의 어려움을 잘 알아 </a:t>
            </a:r>
            <a:r>
              <a:rPr lang="ko-KR" altLang="en-US" dirty="0" err="1" smtClean="0"/>
              <a:t>라포</a:t>
            </a:r>
            <a:r>
              <a:rPr lang="ko-KR" altLang="en-US" dirty="0" smtClean="0"/>
              <a:t> 형성이</a:t>
            </a:r>
            <a:endParaRPr lang="en-US" altLang="ko-KR" dirty="0" smtClean="0"/>
          </a:p>
          <a:p>
            <a:r>
              <a:rPr lang="ko-KR" altLang="en-US" dirty="0" smtClean="0"/>
              <a:t>잘 되었고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영양사이기에</a:t>
            </a:r>
            <a:r>
              <a:rPr lang="ko-KR" altLang="en-US" baseline="0" dirty="0"/>
              <a:t> </a:t>
            </a:r>
            <a:r>
              <a:rPr lang="ko-KR" altLang="en-US" baseline="0" dirty="0" err="1" smtClean="0"/>
              <a:t>균형잡힌</a:t>
            </a:r>
            <a:r>
              <a:rPr lang="ko-KR" altLang="en-US" baseline="0" dirty="0" smtClean="0"/>
              <a:t> 영양을 위해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어떻게 </a:t>
            </a:r>
            <a:r>
              <a:rPr lang="ko-KR" altLang="en-US" baseline="0" dirty="0" err="1" smtClean="0"/>
              <a:t>먹어야하는지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어떻게 요리 해야 하는지 등 사소한 것까지 교육할 수 있어 대상자들의 만족도가 높았습니다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또한 사회복지 서비스연계 상담은 고령인 분들을 대상으로 장기요양인정신청서를 안내하고 함께 작성하며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사례별로 노인정신건강센터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밀알복지재단의 청년암환자 지원사업과</a:t>
            </a:r>
            <a:endParaRPr lang="en-US" altLang="ko-KR" baseline="0" dirty="0" smtClean="0"/>
          </a:p>
          <a:p>
            <a:r>
              <a:rPr lang="ko-KR" altLang="en-US" baseline="0" dirty="0" smtClean="0"/>
              <a:t> 연계하여 지속적으로 관리를 받을 수 있도록 연결 하였습니다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43934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지역사회 자원과 연계하는 직장복귀 지원</a:t>
            </a:r>
            <a:r>
              <a:rPr lang="ko-KR" altLang="en-US" baseline="0" dirty="0" smtClean="0"/>
              <a:t> 프로그램입니다</a:t>
            </a:r>
            <a:r>
              <a:rPr lang="en-US" altLang="ko-KR" baseline="0" dirty="0" smtClean="0"/>
              <a:t>. </a:t>
            </a:r>
            <a:r>
              <a:rPr lang="ko-KR" altLang="en-US" dirty="0" err="1" smtClean="0"/>
              <a:t>타기관과</a:t>
            </a:r>
            <a:r>
              <a:rPr lang="ko-KR" altLang="en-US" dirty="0" smtClean="0"/>
              <a:t> 함께 공동</a:t>
            </a:r>
            <a:r>
              <a:rPr lang="ko-KR" altLang="en-US" baseline="0" dirty="0" smtClean="0"/>
              <a:t> 운영하는 직장복귀 지원 중재 프로그램으로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암치료</a:t>
            </a:r>
            <a:r>
              <a:rPr lang="ko-KR" altLang="en-US" baseline="0" dirty="0" smtClean="0"/>
              <a:t> 후 직장복귀에 대한 오해와 동영상 및 소책자 제공을 통해 직장복귀 시 있을 수 있는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신체적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심리적 어려움에 대한 대처방법 교육을 진행하여 </a:t>
            </a:r>
            <a:endParaRPr lang="en-US" altLang="ko-KR" baseline="0" dirty="0" smtClean="0"/>
          </a:p>
          <a:p>
            <a:r>
              <a:rPr lang="ko-KR" altLang="en-US" baseline="0" dirty="0" smtClean="0"/>
              <a:t>직장복귀유무에 대해 평가하여 </a:t>
            </a:r>
            <a:r>
              <a:rPr lang="ko-KR" altLang="en-US" baseline="0" dirty="0" err="1" smtClean="0"/>
              <a:t>효과성</a:t>
            </a:r>
            <a:r>
              <a:rPr lang="ko-KR" altLang="en-US" baseline="0" dirty="0" smtClean="0"/>
              <a:t> 검증까지 진행할 예정입니다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93017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그 다음으로 연계한 지역사회 자원은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앞에서 </a:t>
            </a:r>
            <a:r>
              <a:rPr lang="ko-KR" altLang="en-US" dirty="0" err="1" smtClean="0"/>
              <a:t>말씀드린</a:t>
            </a:r>
            <a:r>
              <a:rPr lang="ko-KR" altLang="en-US" dirty="0" smtClean="0"/>
              <a:t> 신체활동 증진 프로그램 개발을 위해 연세대학교 스포츠학과 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이 곳에서 개발한 </a:t>
            </a:r>
            <a:r>
              <a:rPr lang="ko-KR" altLang="en-US" dirty="0" err="1" smtClean="0"/>
              <a:t>다나엘</a:t>
            </a:r>
            <a:r>
              <a:rPr lang="ko-KR" altLang="en-US" dirty="0" smtClean="0"/>
              <a:t> 운동프로그램과 평가도구를 활용하여 </a:t>
            </a:r>
            <a:r>
              <a:rPr lang="ko-KR" altLang="en-US" dirty="0" err="1" smtClean="0"/>
              <a:t>암생존자에게</a:t>
            </a:r>
            <a:r>
              <a:rPr lang="ko-KR" altLang="en-US" dirty="0" smtClean="0"/>
              <a:t> 적합한 체력평가와 운동프로그램</a:t>
            </a:r>
            <a:r>
              <a:rPr lang="ko-KR" altLang="en-US" baseline="0" dirty="0" smtClean="0"/>
              <a:t>에 대해 지속적으로 논의 하였고</a:t>
            </a:r>
            <a:endParaRPr lang="en-US" altLang="ko-KR" baseline="0" dirty="0" smtClean="0"/>
          </a:p>
          <a:p>
            <a:r>
              <a:rPr lang="ko-KR" altLang="en-US" baseline="0" dirty="0" smtClean="0"/>
              <a:t>설문지를 통한 신체활동량을 </a:t>
            </a:r>
            <a:r>
              <a:rPr lang="en-US" altLang="ko-KR" baseline="0" dirty="0" smtClean="0"/>
              <a:t>MET</a:t>
            </a:r>
            <a:r>
              <a:rPr lang="ko-KR" altLang="en-US" baseline="0" dirty="0" smtClean="0"/>
              <a:t>으로 환산하여 </a:t>
            </a:r>
            <a:r>
              <a:rPr lang="ko-KR" altLang="en-US" baseline="0" dirty="0" err="1" smtClean="0"/>
              <a:t>미국스포츠의학회에서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암생존자</a:t>
            </a:r>
            <a:r>
              <a:rPr lang="ko-KR" altLang="en-US" baseline="0" dirty="0" smtClean="0"/>
              <a:t> 대상으로 권고하는 주당 </a:t>
            </a:r>
            <a:r>
              <a:rPr lang="ko-KR" altLang="en-US" baseline="0" dirty="0" err="1" smtClean="0"/>
              <a:t>중강고</a:t>
            </a:r>
            <a:r>
              <a:rPr lang="ko-KR" altLang="en-US" baseline="0" dirty="0" smtClean="0"/>
              <a:t> 신체활동 </a:t>
            </a:r>
            <a:r>
              <a:rPr lang="en-US" altLang="ko-KR" baseline="0" dirty="0" smtClean="0"/>
              <a:t>150</a:t>
            </a:r>
            <a:r>
              <a:rPr lang="ko-KR" altLang="en-US" baseline="0" dirty="0" smtClean="0"/>
              <a:t>분 이상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주당 고강도 </a:t>
            </a:r>
            <a:r>
              <a:rPr lang="ko-KR" altLang="en-US" baseline="0" dirty="0" err="1" smtClean="0"/>
              <a:t>신체할동</a:t>
            </a:r>
            <a:endParaRPr lang="en-US" altLang="ko-KR" baseline="0" dirty="0" smtClean="0"/>
          </a:p>
          <a:p>
            <a:r>
              <a:rPr lang="en-US" altLang="ko-KR" baseline="0" dirty="0" smtClean="0"/>
              <a:t>75</a:t>
            </a:r>
            <a:r>
              <a:rPr lang="ko-KR" altLang="en-US" baseline="0" dirty="0" smtClean="0"/>
              <a:t>분 이상에 </a:t>
            </a:r>
            <a:r>
              <a:rPr lang="ko-KR" altLang="en-US" baseline="0" dirty="0" err="1" smtClean="0"/>
              <a:t>미충족하는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600MET</a:t>
            </a:r>
            <a:r>
              <a:rPr lang="ko-KR" altLang="en-US" baseline="0" dirty="0" smtClean="0"/>
              <a:t>이하인 분들을 대상으로 운동을 더 권면하였습니다</a:t>
            </a:r>
            <a:r>
              <a:rPr lang="en-US" altLang="ko-KR" baseline="0" dirty="0" smtClean="0"/>
              <a:t>. 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57584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이천시 지역사회보장협의체와 연계하여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찾아가는 </a:t>
            </a:r>
            <a:r>
              <a:rPr lang="ko-KR" altLang="en-US" dirty="0" err="1" smtClean="0"/>
              <a:t>암생존자통합지지센터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로  </a:t>
            </a:r>
            <a:r>
              <a:rPr lang="ko-KR" altLang="en-US" dirty="0" err="1" smtClean="0"/>
              <a:t>암생존자</a:t>
            </a:r>
            <a:r>
              <a:rPr lang="ko-KR" altLang="en-US" dirty="0" smtClean="0"/>
              <a:t> 서비스를 지역사회 내로 확대하기 위한 </a:t>
            </a:r>
            <a:r>
              <a:rPr lang="ko-KR" altLang="en-US" dirty="0" err="1" smtClean="0"/>
              <a:t>첫시도를</a:t>
            </a:r>
            <a:r>
              <a:rPr lang="ko-KR" altLang="en-US" dirty="0" smtClean="0"/>
              <a:t> 하였습니다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전담간호사와 </a:t>
            </a:r>
            <a:r>
              <a:rPr lang="ko-KR" altLang="en-US" dirty="0" err="1" smtClean="0"/>
              <a:t>통합지지클리닉</a:t>
            </a:r>
            <a:r>
              <a:rPr lang="ko-KR" altLang="en-US" dirty="0" smtClean="0"/>
              <a:t> 의사가 함께 찾아가 상담을 통해 </a:t>
            </a:r>
            <a:r>
              <a:rPr lang="ko-KR" altLang="en-US" dirty="0" err="1" smtClean="0"/>
              <a:t>요구도를</a:t>
            </a:r>
            <a:r>
              <a:rPr lang="ko-KR" altLang="en-US" dirty="0" smtClean="0"/>
              <a:t> 파악하고</a:t>
            </a:r>
            <a:r>
              <a:rPr lang="en-US" altLang="ko-KR" dirty="0" smtClean="0"/>
              <a:t>, 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클리닉의사의</a:t>
            </a:r>
            <a:r>
              <a:rPr lang="ko-KR" altLang="en-US" baseline="0" dirty="0" smtClean="0"/>
              <a:t> 진료와 심신요법을 통한 스트레스 관리 방법을 </a:t>
            </a:r>
            <a:endParaRPr lang="en-US" altLang="ko-KR" baseline="0" dirty="0" smtClean="0"/>
          </a:p>
          <a:p>
            <a:r>
              <a:rPr lang="ko-KR" altLang="en-US" baseline="0" dirty="0" smtClean="0"/>
              <a:t>교육하였습니다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대상자가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명으로 적어서 아쉬웠지만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상담을 통해 참석자들 각자의 삶을 스스로 돌아보게 하고 일어나는 현상이나 생각에 </a:t>
            </a:r>
            <a:r>
              <a:rPr lang="ko-KR" altLang="en-US" baseline="0" dirty="0" err="1" smtClean="0"/>
              <a:t>집중하는게</a:t>
            </a:r>
            <a:r>
              <a:rPr lang="ko-KR" altLang="en-US" baseline="0" dirty="0" smtClean="0"/>
              <a:t> 아니라 </a:t>
            </a:r>
            <a:endParaRPr lang="en-US" altLang="ko-KR" baseline="0" dirty="0" smtClean="0"/>
          </a:p>
          <a:p>
            <a:r>
              <a:rPr lang="ko-KR" altLang="en-US" dirty="0" smtClean="0"/>
              <a:t>통합적으로 볼 수 있도록 인식을 전환하여 건강한 생활과 삶의 의미를 깨닫게 해줘서 너무 많은 것을 받았다며 감사하다는 피드백을 받아 </a:t>
            </a:r>
            <a:r>
              <a:rPr lang="ko-KR" altLang="en-US" dirty="0" err="1" smtClean="0"/>
              <a:t>보람있는</a:t>
            </a:r>
            <a:r>
              <a:rPr lang="ko-KR" altLang="en-US" dirty="0" smtClean="0"/>
              <a:t> 시간이었습니다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588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다음으로는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암생존자</a:t>
            </a:r>
            <a:r>
              <a:rPr lang="ko-KR" altLang="en-US" baseline="0" dirty="0" smtClean="0"/>
              <a:t> 관리의 필요성에 대한 인식제고 및 효율적인 사업수행을 위한 홍보 부분입니다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서비스 제공의 시작이 </a:t>
            </a:r>
            <a:r>
              <a:rPr lang="ko-KR" altLang="en-US" baseline="0" dirty="0" err="1" smtClean="0"/>
              <a:t>치료요약지</a:t>
            </a:r>
            <a:r>
              <a:rPr lang="ko-KR" altLang="en-US" baseline="0" dirty="0" smtClean="0"/>
              <a:t> 작성 및 환자 의뢰를 위해 원내 캠페인을 진행하였고</a:t>
            </a:r>
            <a:r>
              <a:rPr lang="en-US" altLang="ko-KR" baseline="0" dirty="0" smtClean="0"/>
              <a:t>,  </a:t>
            </a:r>
            <a:r>
              <a:rPr lang="ko-KR" altLang="en-US" baseline="0" dirty="0" smtClean="0"/>
              <a:t>원외로는 도 내 보건소를 대상으로 사업 소개 및</a:t>
            </a:r>
            <a:endParaRPr lang="en-US" altLang="ko-KR" baseline="0" dirty="0" smtClean="0"/>
          </a:p>
          <a:p>
            <a:r>
              <a:rPr lang="ko-KR" altLang="en-US" baseline="0" dirty="0" smtClean="0"/>
              <a:t>연계방안을 논의하였습니다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또한 라디오 캠페인을 통해 </a:t>
            </a:r>
            <a:r>
              <a:rPr lang="ko-KR" altLang="en-US" baseline="0" dirty="0" err="1" smtClean="0"/>
              <a:t>암생존자의</a:t>
            </a:r>
            <a:r>
              <a:rPr lang="ko-KR" altLang="en-US" baseline="0" dirty="0" smtClean="0"/>
              <a:t> 스트레스 관리 및 </a:t>
            </a:r>
            <a:r>
              <a:rPr lang="ko-KR" altLang="en-US" baseline="0" dirty="0" err="1" smtClean="0"/>
              <a:t>이차암</a:t>
            </a:r>
            <a:r>
              <a:rPr lang="ko-KR" altLang="en-US" baseline="0" dirty="0" smtClean="0"/>
              <a:t> 관리 필요성에 대해 홍보하였습니다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30097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마지막으로 추진결과 및 제언입니다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6907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10</a:t>
            </a:r>
            <a:r>
              <a:rPr lang="ko-KR" altLang="en-US" dirty="0" smtClean="0"/>
              <a:t>월</a:t>
            </a:r>
            <a:r>
              <a:rPr lang="en-US" altLang="ko-KR" dirty="0" smtClean="0"/>
              <a:t>31</a:t>
            </a:r>
            <a:r>
              <a:rPr lang="ko-KR" altLang="en-US" dirty="0" smtClean="0"/>
              <a:t>일 기준 등록자는 </a:t>
            </a:r>
            <a:r>
              <a:rPr lang="en-US" altLang="ko-KR" dirty="0" smtClean="0"/>
              <a:t>301</a:t>
            </a:r>
            <a:r>
              <a:rPr lang="ko-KR" altLang="en-US" dirty="0" smtClean="0"/>
              <a:t>명으로 목표자 </a:t>
            </a:r>
            <a:r>
              <a:rPr lang="en-US" altLang="ko-KR" dirty="0" smtClean="0"/>
              <a:t>300</a:t>
            </a:r>
            <a:r>
              <a:rPr lang="ko-KR" altLang="en-US" dirty="0" smtClean="0"/>
              <a:t>명보다 초과 달성하였고</a:t>
            </a:r>
            <a:r>
              <a:rPr lang="en-US" altLang="ko-KR" dirty="0" smtClean="0"/>
              <a:t>, 10</a:t>
            </a:r>
            <a:r>
              <a:rPr lang="ko-KR" altLang="en-US" dirty="0" smtClean="0"/>
              <a:t>월 이후로도 지속적으로 센터 등록자 수는 증가하고 있습니다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프로그램 이용 또한 </a:t>
            </a:r>
            <a:r>
              <a:rPr lang="ko-KR" altLang="en-US" dirty="0" err="1" smtClean="0"/>
              <a:t>참여형</a:t>
            </a:r>
            <a:r>
              <a:rPr lang="ko-KR" altLang="en-US" dirty="0" smtClean="0"/>
              <a:t> </a:t>
            </a:r>
            <a:r>
              <a:rPr lang="en-US" altLang="ko-KR" dirty="0" smtClean="0"/>
              <a:t>271</a:t>
            </a:r>
            <a:r>
              <a:rPr lang="ko-KR" altLang="en-US" dirty="0" smtClean="0"/>
              <a:t>명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강의형 </a:t>
            </a:r>
            <a:r>
              <a:rPr lang="en-US" altLang="ko-KR" dirty="0" smtClean="0"/>
              <a:t>47</a:t>
            </a:r>
            <a:r>
              <a:rPr lang="ko-KR" altLang="en-US" dirty="0" smtClean="0"/>
              <a:t>명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특화프로그램은 </a:t>
            </a:r>
            <a:r>
              <a:rPr lang="en-US" altLang="ko-KR" dirty="0" smtClean="0"/>
              <a:t>78</a:t>
            </a:r>
            <a:r>
              <a:rPr lang="ko-KR" altLang="en-US" dirty="0" smtClean="0"/>
              <a:t>명이 이용하였습니다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암생존자관리를</a:t>
            </a:r>
            <a:r>
              <a:rPr lang="ko-KR" altLang="en-US" dirty="0" smtClean="0"/>
              <a:t> 위해 치료 후 센터 내로의 진입이 중요하기에 각 </a:t>
            </a:r>
            <a:r>
              <a:rPr lang="ko-KR" altLang="en-US" dirty="0" err="1" smtClean="0"/>
              <a:t>진료과</a:t>
            </a:r>
            <a:r>
              <a:rPr lang="ko-KR" altLang="en-US" dirty="0" smtClean="0"/>
              <a:t> 간 긴말한 협조체계가 구축되어야 하고</a:t>
            </a:r>
            <a:r>
              <a:rPr lang="en-US" altLang="ko-KR" dirty="0" smtClean="0"/>
              <a:t>, </a:t>
            </a:r>
          </a:p>
          <a:p>
            <a:r>
              <a:rPr lang="ko-KR" altLang="en-US" dirty="0" smtClean="0"/>
              <a:t>환자 </a:t>
            </a:r>
            <a:r>
              <a:rPr lang="ko-KR" altLang="en-US" dirty="0" err="1" smtClean="0"/>
              <a:t>요구도에</a:t>
            </a:r>
            <a:r>
              <a:rPr lang="ko-KR" altLang="en-US" dirty="0" smtClean="0"/>
              <a:t> 따른 </a:t>
            </a:r>
            <a:r>
              <a:rPr lang="ko-KR" altLang="en-US" dirty="0" err="1" smtClean="0"/>
              <a:t>소주제별</a:t>
            </a:r>
            <a:r>
              <a:rPr lang="ko-KR" altLang="en-US" dirty="0" smtClean="0"/>
              <a:t> 프로그램의 지속적인 개발이 필요합니다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또한 프로그램의 </a:t>
            </a:r>
            <a:r>
              <a:rPr lang="ko-KR" altLang="en-US" dirty="0" err="1" smtClean="0"/>
              <a:t>효과성</a:t>
            </a:r>
            <a:r>
              <a:rPr lang="ko-KR" altLang="en-US" dirty="0" smtClean="0"/>
              <a:t> 평가를 위한 평가 도구 등의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질관리</a:t>
            </a:r>
            <a:r>
              <a:rPr lang="ko-KR" altLang="en-US" baseline="0" dirty="0" smtClean="0"/>
              <a:t> 부분이나 서비스 효율성 극대화를 위한 지역사회 자원발굴 및 연계를 위해</a:t>
            </a:r>
            <a:endParaRPr lang="en-US" altLang="ko-KR" baseline="0" dirty="0" smtClean="0"/>
          </a:p>
          <a:p>
            <a:r>
              <a:rPr lang="ko-KR" altLang="en-US" baseline="0" dirty="0" smtClean="0"/>
              <a:t>공공 시스템을 공유하거나 통합적으로 운영되면 </a:t>
            </a:r>
            <a:r>
              <a:rPr lang="ko-KR" altLang="en-US" baseline="0" dirty="0" err="1" smtClean="0"/>
              <a:t>효율적일것</a:t>
            </a:r>
            <a:r>
              <a:rPr lang="ko-KR" altLang="en-US" baseline="0" dirty="0" smtClean="0"/>
              <a:t> 같습니다</a:t>
            </a:r>
            <a:r>
              <a:rPr lang="en-US" altLang="ko-KR" baseline="0" dirty="0" smtClean="0"/>
              <a:t>.</a:t>
            </a:r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69629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지금까지 경청해주셔서 감사합니다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E6DEF-166C-412D-9EDF-F38992A08D2F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941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4619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5980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160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6738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8688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5948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29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494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264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29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1823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2018-11-28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893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2018-11-28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723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2018-11-28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993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2018-11-28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973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2018-11-28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6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2018-11-28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그룹 5"/>
          <p:cNvGrpSpPr/>
          <p:nvPr userDrawn="1"/>
        </p:nvGrpSpPr>
        <p:grpSpPr>
          <a:xfrm>
            <a:off x="-12300" y="319249"/>
            <a:ext cx="2939244" cy="246221"/>
            <a:chOff x="-12300" y="319249"/>
            <a:chExt cx="2939244" cy="246221"/>
          </a:xfrm>
        </p:grpSpPr>
        <p:sp>
          <p:nvSpPr>
            <p:cNvPr id="7" name="직사각형 6"/>
            <p:cNvSpPr/>
            <p:nvPr/>
          </p:nvSpPr>
          <p:spPr>
            <a:xfrm>
              <a:off x="-12300" y="376204"/>
              <a:ext cx="1296000" cy="114300"/>
            </a:xfrm>
            <a:prstGeom prst="rect">
              <a:avLst/>
            </a:prstGeom>
            <a:solidFill>
              <a:srgbClr val="378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99575" y="319249"/>
              <a:ext cx="162736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경기암생존자통합지지센</a:t>
              </a:r>
              <a:r>
                <a:rPr lang="ko-KR" altLang="en-US" sz="1000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터</a:t>
              </a:r>
              <a:endPara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7333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2018-11-28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9903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2018-11-28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581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2018-11-28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824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2018-11-28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048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2018-11-28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8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708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27B65-0FDB-4EF0-B0E4-79030119F05F}" type="datetimeFigureOut">
              <a:rPr lang="ko-KR" altLang="en-US" smtClean="0"/>
              <a:t>2018-11-28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06D49-BF08-4EE8-921B-A74DB761D5F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010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6123" y="0"/>
            <a:ext cx="9144000" cy="6911068"/>
          </a:xfrm>
          <a:prstGeom prst="rect">
            <a:avLst/>
          </a:prstGeom>
          <a:solidFill>
            <a:schemeClr val="tx1">
              <a:lumMod val="75000"/>
              <a:lumOff val="2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</a:endParaRPr>
          </a:p>
        </p:txBody>
      </p:sp>
      <p:sp>
        <p:nvSpPr>
          <p:cNvPr id="7" name="직각 삼각형 6"/>
          <p:cNvSpPr/>
          <p:nvPr/>
        </p:nvSpPr>
        <p:spPr>
          <a:xfrm>
            <a:off x="-6123" y="-832104"/>
            <a:ext cx="6453868" cy="7743172"/>
          </a:xfrm>
          <a:prstGeom prst="rtTriangle">
            <a:avLst/>
          </a:prstGeom>
          <a:solidFill>
            <a:srgbClr val="263755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1" name="직각 삼각형 10"/>
          <p:cNvSpPr/>
          <p:nvPr/>
        </p:nvSpPr>
        <p:spPr>
          <a:xfrm>
            <a:off x="-6123" y="2557575"/>
            <a:ext cx="3599100" cy="4353494"/>
          </a:xfrm>
          <a:prstGeom prst="rtTriangle">
            <a:avLst/>
          </a:prstGeom>
          <a:solidFill>
            <a:srgbClr val="263755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28" name="그룹 27"/>
          <p:cNvGrpSpPr/>
          <p:nvPr/>
        </p:nvGrpSpPr>
        <p:grpSpPr>
          <a:xfrm>
            <a:off x="2852777" y="5039041"/>
            <a:ext cx="3492629" cy="294839"/>
            <a:chOff x="4036890" y="5428025"/>
            <a:chExt cx="4656839" cy="393118"/>
          </a:xfrm>
        </p:grpSpPr>
        <p:sp>
          <p:nvSpPr>
            <p:cNvPr id="16" name="직사각형 15"/>
            <p:cNvSpPr/>
            <p:nvPr/>
          </p:nvSpPr>
          <p:spPr>
            <a:xfrm>
              <a:off x="4036890" y="5428025"/>
              <a:ext cx="4568267" cy="393118"/>
            </a:xfrm>
            <a:prstGeom prst="rect">
              <a:avLst/>
            </a:prstGeom>
            <a:solidFill>
              <a:schemeClr val="bg1">
                <a:lumMod val="8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grpSp>
          <p:nvGrpSpPr>
            <p:cNvPr id="17" name="그룹 16"/>
            <p:cNvGrpSpPr/>
            <p:nvPr/>
          </p:nvGrpSpPr>
          <p:grpSpPr>
            <a:xfrm>
              <a:off x="4107033" y="5445771"/>
              <a:ext cx="4586696" cy="342170"/>
              <a:chOff x="4130327" y="5519786"/>
              <a:chExt cx="4586696" cy="342170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0727"/>
              <a:stretch/>
            </p:blipFill>
            <p:spPr>
              <a:xfrm>
                <a:off x="4130327" y="5519786"/>
                <a:ext cx="177904" cy="342170"/>
              </a:xfrm>
              <a:prstGeom prst="rect">
                <a:avLst/>
              </a:prstGeom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4279483" y="5550422"/>
                <a:ext cx="4437540" cy="307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 dirty="0" err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제주고딕" panose="02000300000000000000" pitchFamily="2" charset="-127"/>
                    <a:ea typeface="제주고딕" panose="02000300000000000000" pitchFamily="2" charset="-127"/>
                  </a:rPr>
                  <a:t>Ajou</a:t>
                </a:r>
                <a:r>
                  <a:rPr lang="en-US" altLang="ko-KR" sz="9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제주고딕" panose="02000300000000000000" pitchFamily="2" charset="-127"/>
                    <a:ea typeface="제주고딕" panose="02000300000000000000" pitchFamily="2" charset="-127"/>
                  </a:rPr>
                  <a:t> University Hospital </a:t>
                </a:r>
                <a:r>
                  <a:rPr lang="en-US" altLang="ko-KR" sz="900" dirty="0" err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제주고딕" panose="02000300000000000000" pitchFamily="2" charset="-127"/>
                    <a:ea typeface="제주고딕" panose="02000300000000000000" pitchFamily="2" charset="-127"/>
                  </a:rPr>
                  <a:t>Gyeonggi</a:t>
                </a:r>
                <a:r>
                  <a:rPr lang="en-US" altLang="ko-KR" sz="90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제주고딕" panose="02000300000000000000" pitchFamily="2" charset="-127"/>
                    <a:ea typeface="제주고딕" panose="02000300000000000000" pitchFamily="2" charset="-127"/>
                  </a:rPr>
                  <a:t> Regional Cancer Center</a:t>
                </a:r>
                <a:endParaRPr lang="ko-KR" altLang="en-US"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endParaRP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2256324" y="2691759"/>
            <a:ext cx="462819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300" dirty="0" err="1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암생존자</a:t>
            </a:r>
            <a:r>
              <a:rPr lang="ko-KR" altLang="en-US" sz="33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3300" dirty="0" smtClean="0">
                <a:solidFill>
                  <a:srgbClr val="EADFC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맞춤형</a:t>
            </a:r>
            <a:r>
              <a:rPr lang="ko-KR" altLang="en-US" sz="33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통합지지</a:t>
            </a:r>
            <a:endParaRPr lang="ko-KR" altLang="en-US" sz="33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2856150" y="1693574"/>
            <a:ext cx="3431700" cy="864675"/>
            <a:chOff x="3604800" y="945768"/>
            <a:chExt cx="4575600" cy="1152900"/>
          </a:xfrm>
        </p:grpSpPr>
        <p:cxnSp>
          <p:nvCxnSpPr>
            <p:cNvPr id="3" name="직선 연결선 2"/>
            <p:cNvCxnSpPr/>
            <p:nvPr/>
          </p:nvCxnSpPr>
          <p:spPr>
            <a:xfrm>
              <a:off x="3604800" y="945768"/>
              <a:ext cx="45756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>
              <a:off x="3614325" y="946668"/>
              <a:ext cx="0" cy="115200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8170986" y="945768"/>
              <a:ext cx="0" cy="115200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2699151" y="3255151"/>
            <a:ext cx="357982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300" dirty="0" smtClean="0">
                <a:solidFill>
                  <a:srgbClr val="EADFC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서비스 제공 및 개발</a:t>
            </a:r>
            <a:endParaRPr lang="ko-KR" altLang="en-US" sz="3300" dirty="0">
              <a:solidFill>
                <a:srgbClr val="EADFC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 rot="10800000">
            <a:off x="2856150" y="3882319"/>
            <a:ext cx="3431700" cy="864675"/>
            <a:chOff x="3604800" y="945768"/>
            <a:chExt cx="4575600" cy="1152900"/>
          </a:xfrm>
        </p:grpSpPr>
        <p:cxnSp>
          <p:nvCxnSpPr>
            <p:cNvPr id="31" name="직선 연결선 30"/>
            <p:cNvCxnSpPr/>
            <p:nvPr/>
          </p:nvCxnSpPr>
          <p:spPr>
            <a:xfrm>
              <a:off x="3604800" y="945768"/>
              <a:ext cx="45756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>
              <a:off x="3614325" y="946668"/>
              <a:ext cx="0" cy="115200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8170986" y="945768"/>
              <a:ext cx="0" cy="115200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2381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 3"/>
          <p:cNvSpPr/>
          <p:nvPr/>
        </p:nvSpPr>
        <p:spPr>
          <a:xfrm rot="5400000">
            <a:off x="243420" y="-243420"/>
            <a:ext cx="2640411" cy="3127250"/>
          </a:xfrm>
          <a:prstGeom prst="rtTriangle">
            <a:avLst/>
          </a:prstGeom>
          <a:solidFill>
            <a:srgbClr val="263755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038433" y="1320205"/>
            <a:ext cx="5716202" cy="507831"/>
            <a:chOff x="2312418" y="2488923"/>
            <a:chExt cx="5716202" cy="507831"/>
          </a:xfrm>
        </p:grpSpPr>
        <p:sp>
          <p:nvSpPr>
            <p:cNvPr id="5" name="TextBox 4"/>
            <p:cNvSpPr txBox="1"/>
            <p:nvPr/>
          </p:nvSpPr>
          <p:spPr>
            <a:xfrm>
              <a:off x="2312418" y="2488923"/>
              <a:ext cx="2610010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b="1" dirty="0">
                  <a:solidFill>
                    <a:srgbClr val="E0D0B6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C O N T E N T S</a:t>
              </a:r>
              <a:endParaRPr lang="ko-KR" altLang="en-US" sz="2700" b="1" dirty="0">
                <a:solidFill>
                  <a:srgbClr val="E0D0B6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14" name="다이아몬드 13"/>
            <p:cNvSpPr/>
            <p:nvPr/>
          </p:nvSpPr>
          <p:spPr>
            <a:xfrm>
              <a:off x="5558168" y="2717037"/>
              <a:ext cx="75600" cy="756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5" name="다이아몬드 14"/>
            <p:cNvSpPr/>
            <p:nvPr/>
          </p:nvSpPr>
          <p:spPr>
            <a:xfrm>
              <a:off x="6516109" y="2717037"/>
              <a:ext cx="75600" cy="756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6" name="다이아몬드 15"/>
            <p:cNvSpPr/>
            <p:nvPr/>
          </p:nvSpPr>
          <p:spPr>
            <a:xfrm>
              <a:off x="7474049" y="2717037"/>
              <a:ext cx="75600" cy="756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7" name="다이아몬드 16"/>
            <p:cNvSpPr/>
            <p:nvPr/>
          </p:nvSpPr>
          <p:spPr>
            <a:xfrm>
              <a:off x="5079198" y="2717037"/>
              <a:ext cx="75600" cy="756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8" name="다이아몬드 17"/>
            <p:cNvSpPr/>
            <p:nvPr/>
          </p:nvSpPr>
          <p:spPr>
            <a:xfrm>
              <a:off x="6037139" y="2717037"/>
              <a:ext cx="75600" cy="756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9" name="다이아몬드 18"/>
            <p:cNvSpPr/>
            <p:nvPr/>
          </p:nvSpPr>
          <p:spPr>
            <a:xfrm>
              <a:off x="6995079" y="2717037"/>
              <a:ext cx="75600" cy="756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0" name="다이아몬드 19"/>
            <p:cNvSpPr/>
            <p:nvPr/>
          </p:nvSpPr>
          <p:spPr>
            <a:xfrm>
              <a:off x="7953020" y="2717037"/>
              <a:ext cx="75600" cy="756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03674" y="2363808"/>
            <a:ext cx="2457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263755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01</a:t>
            </a:r>
            <a:r>
              <a:rPr lang="en-US" altLang="ko-KR" sz="2400" dirty="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 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배경 및 필요성</a:t>
            </a:r>
            <a:endParaRPr lang="ko-KR" altLang="en-US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03674" y="3118453"/>
            <a:ext cx="2177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263755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02</a:t>
            </a:r>
            <a:r>
              <a:rPr lang="en-US" altLang="ko-KR" sz="2400" dirty="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 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전략 및 계획</a:t>
            </a:r>
            <a:endParaRPr lang="ko-KR" altLang="en-US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03674" y="4627742"/>
            <a:ext cx="2268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rgbClr val="263755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04</a:t>
            </a:r>
            <a:r>
              <a:rPr lang="en-US" altLang="ko-KR" sz="2400" dirty="0" smtClean="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 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결과</a:t>
            </a:r>
            <a:r>
              <a:rPr lang="en-US" altLang="ko-KR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및 제언 </a:t>
            </a:r>
            <a:endParaRPr lang="ko-KR" altLang="en-US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03674" y="3873098"/>
            <a:ext cx="2380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rgbClr val="263755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03</a:t>
            </a:r>
            <a:r>
              <a:rPr lang="en-US" altLang="ko-KR" sz="2400" dirty="0" smtClean="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 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사업추진 내용</a:t>
            </a:r>
            <a:endParaRPr lang="ko-KR" altLang="en-US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956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6344276" y="6581299"/>
            <a:ext cx="133428" cy="256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31649" y="6567536"/>
            <a:ext cx="280557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50" dirty="0" err="1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750" dirty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750" dirty="0" err="1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750" dirty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75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7" name="자유형 16"/>
          <p:cNvSpPr/>
          <p:nvPr/>
        </p:nvSpPr>
        <p:spPr>
          <a:xfrm rot="10800000">
            <a:off x="1" y="-1"/>
            <a:ext cx="3159578" cy="6858000"/>
          </a:xfrm>
          <a:custGeom>
            <a:avLst/>
            <a:gdLst>
              <a:gd name="connsiteX0" fmla="*/ 4212771 w 4212771"/>
              <a:gd name="connsiteY0" fmla="*/ 6858000 h 6858000"/>
              <a:gd name="connsiteX1" fmla="*/ 2211383 w 4212771"/>
              <a:gd name="connsiteY1" fmla="*/ 6858000 h 6858000"/>
              <a:gd name="connsiteX2" fmla="*/ 0 w 4212771"/>
              <a:gd name="connsiteY2" fmla="*/ 0 h 6858000"/>
              <a:gd name="connsiteX3" fmla="*/ 4212771 w 4212771"/>
              <a:gd name="connsiteY3" fmla="*/ 0 h 6858000"/>
              <a:gd name="connsiteX4" fmla="*/ 4212771 w 421277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2771" h="6858000">
                <a:moveTo>
                  <a:pt x="4212771" y="6858000"/>
                </a:moveTo>
                <a:lnTo>
                  <a:pt x="2211383" y="6858000"/>
                </a:lnTo>
                <a:lnTo>
                  <a:pt x="0" y="0"/>
                </a:lnTo>
                <a:lnTo>
                  <a:pt x="4212771" y="0"/>
                </a:lnTo>
                <a:lnTo>
                  <a:pt x="4212771" y="6858000"/>
                </a:lnTo>
                <a:close/>
              </a:path>
            </a:pathLst>
          </a:custGeom>
          <a:solidFill>
            <a:srgbClr val="26375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8" name="이등변 삼각형 17"/>
          <p:cNvSpPr/>
          <p:nvPr/>
        </p:nvSpPr>
        <p:spPr>
          <a:xfrm rot="10800000">
            <a:off x="1485999" y="-2"/>
            <a:ext cx="1922690" cy="4114802"/>
          </a:xfrm>
          <a:prstGeom prst="triangle">
            <a:avLst>
              <a:gd name="adj" fmla="val 47757"/>
            </a:avLst>
          </a:prstGeom>
          <a:solidFill>
            <a:srgbClr val="F8B5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9" name="TextBox 18"/>
          <p:cNvSpPr txBox="1"/>
          <p:nvPr/>
        </p:nvSpPr>
        <p:spPr>
          <a:xfrm>
            <a:off x="519793" y="3181133"/>
            <a:ext cx="14077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dirty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PART 1</a:t>
            </a:r>
            <a:endParaRPr lang="ko-KR" altLang="en-US" sz="3000" b="1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40299" y="3194524"/>
            <a:ext cx="3166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chemeClr val="bg1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배경 및 필요성</a:t>
            </a:r>
            <a:endParaRPr lang="ko-KR" altLang="en-US" sz="4000" dirty="0">
              <a:solidFill>
                <a:schemeClr val="bg1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961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12300" y="319249"/>
            <a:ext cx="2939244" cy="246221"/>
            <a:chOff x="-12300" y="319249"/>
            <a:chExt cx="2939244" cy="246221"/>
          </a:xfrm>
        </p:grpSpPr>
        <p:sp>
          <p:nvSpPr>
            <p:cNvPr id="6" name="직사각형 5"/>
            <p:cNvSpPr/>
            <p:nvPr/>
          </p:nvSpPr>
          <p:spPr>
            <a:xfrm>
              <a:off x="-12300" y="376204"/>
              <a:ext cx="1296000" cy="114300"/>
            </a:xfrm>
            <a:prstGeom prst="rect">
              <a:avLst/>
            </a:prstGeom>
            <a:solidFill>
              <a:srgbClr val="378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99575" y="319249"/>
              <a:ext cx="162736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경기암생존자통합지지센</a:t>
              </a:r>
              <a:r>
                <a:rPr lang="ko-KR" altLang="en-US" sz="1000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터</a:t>
              </a:r>
              <a:endPara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1" y="647019"/>
            <a:ext cx="9144002" cy="678091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 rot="10800000">
            <a:off x="-21775" y="651657"/>
            <a:ext cx="3907973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085720" y="755231"/>
            <a:ext cx="2582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추진배경 및 필요성</a:t>
            </a:r>
            <a:endParaRPr lang="ko-KR" altLang="en-US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9899" y="755231"/>
            <a:ext cx="6142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01</a:t>
            </a:r>
            <a:endParaRPr lang="ko-KR" altLang="en-US" sz="27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078091" y="818241"/>
            <a:ext cx="4967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암생존자</a:t>
            </a:r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지속적 증가</a:t>
            </a:r>
            <a:endParaRPr lang="ko-KR" altLang="en-US" sz="2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pic>
        <p:nvPicPr>
          <p:cNvPr id="23" name="_x330058840" descr="EMB000038680d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15" y="3323815"/>
            <a:ext cx="6742287" cy="30379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570306" y="6434482"/>
            <a:ext cx="30155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50" dirty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&lt;</a:t>
            </a:r>
            <a:r>
              <a:rPr lang="ko-KR" altLang="en-US" sz="1350" dirty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모든 암 </a:t>
            </a:r>
            <a:r>
              <a:rPr lang="en-US" altLang="ko-KR" sz="1350" dirty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5</a:t>
            </a:r>
            <a:r>
              <a:rPr lang="ko-KR" altLang="en-US" sz="1350" dirty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년 상대생존율</a:t>
            </a:r>
            <a:r>
              <a:rPr lang="en-US" altLang="ko-KR" sz="1350" dirty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: 1993-2015&gt;</a:t>
            </a:r>
            <a:endParaRPr lang="ko-KR" altLang="en-US" sz="1350" dirty="0">
              <a:solidFill>
                <a:prstClr val="black">
                  <a:lumMod val="85000"/>
                  <a:lumOff val="1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81635" y="2469160"/>
            <a:ext cx="7488736" cy="646331"/>
            <a:chOff x="381635" y="2033731"/>
            <a:chExt cx="7488736" cy="646331"/>
          </a:xfrm>
        </p:grpSpPr>
        <p:sp>
          <p:nvSpPr>
            <p:cNvPr id="17" name="TextBox 16"/>
            <p:cNvSpPr txBox="1"/>
            <p:nvPr/>
          </p:nvSpPr>
          <p:spPr>
            <a:xfrm>
              <a:off x="595283" y="2033731"/>
              <a:ext cx="72750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암유병자는 </a:t>
              </a:r>
              <a:r>
                <a:rPr lang="ko-KR" altLang="en-US" dirty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총 </a:t>
              </a:r>
              <a:r>
                <a:rPr lang="en-US" altLang="ko-KR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161</a:t>
              </a:r>
              <a:r>
                <a:rPr lang="ko-KR" altLang="en-US" dirty="0" err="1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만여명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, </a:t>
              </a:r>
              <a:r>
                <a:rPr lang="ko-KR" altLang="en-US" dirty="0">
                  <a:solidFill>
                    <a:schemeClr val="accent5">
                      <a:lumMod val="75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우리나라 국민 </a:t>
              </a:r>
              <a:r>
                <a:rPr lang="en-US" altLang="ko-KR" dirty="0">
                  <a:solidFill>
                    <a:schemeClr val="accent5">
                      <a:lumMod val="75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31</a:t>
              </a:r>
              <a:r>
                <a:rPr lang="ko-KR" altLang="en-US" dirty="0">
                  <a:solidFill>
                    <a:schemeClr val="accent5">
                      <a:lumMod val="75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명당 </a:t>
              </a:r>
              <a:r>
                <a:rPr lang="en-US" altLang="ko-KR" dirty="0">
                  <a:solidFill>
                    <a:schemeClr val="accent5">
                      <a:lumMod val="75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1</a:t>
              </a:r>
              <a:r>
                <a:rPr lang="ko-KR" altLang="en-US" dirty="0">
                  <a:solidFill>
                    <a:schemeClr val="accent5">
                      <a:lumMod val="75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명이 </a:t>
              </a:r>
              <a:r>
                <a:rPr lang="ko-KR" altLang="en-US" dirty="0" smtClean="0">
                  <a:solidFill>
                    <a:schemeClr val="accent5">
                      <a:lumMod val="75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암유병자</a:t>
              </a:r>
              <a:r>
                <a:rPr lang="en-US" altLang="ko-KR" sz="14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(2015)</a:t>
              </a:r>
              <a:endParaRPr lang="ko-KR" altLang="en-US" sz="1400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endParaRPr lang="ko-KR" altLang="en-US" dirty="0">
                <a:solidFill>
                  <a:srgbClr val="4472C4">
                    <a:lumMod val="75000"/>
                  </a:srgb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366092" y="1731500"/>
            <a:ext cx="5020351" cy="369332"/>
            <a:chOff x="381635" y="2689443"/>
            <a:chExt cx="5020351" cy="369332"/>
          </a:xfrm>
        </p:grpSpPr>
        <p:sp>
          <p:nvSpPr>
            <p:cNvPr id="19" name="TextBox 18"/>
            <p:cNvSpPr txBox="1"/>
            <p:nvPr/>
          </p:nvSpPr>
          <p:spPr>
            <a:xfrm>
              <a:off x="635938" y="2689443"/>
              <a:ext cx="47660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암환자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생존율은 </a:t>
              </a:r>
              <a:r>
                <a:rPr lang="en-US" altLang="ko-KR" dirty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70.7</a:t>
              </a:r>
              <a:r>
                <a:rPr lang="en-US" altLang="ko-KR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%, </a:t>
              </a:r>
              <a:r>
                <a:rPr lang="ko-KR" altLang="en-US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지속적으로 증가 추세</a:t>
              </a:r>
              <a:r>
                <a:rPr lang="en-US" altLang="ko-KR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endParaRPr lang="ko-KR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20" name="타원 19"/>
            <p:cNvSpPr/>
            <p:nvPr/>
          </p:nvSpPr>
          <p:spPr>
            <a:xfrm>
              <a:off x="381635" y="2835765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782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9" name="직사각형 8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자유형 9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85720" y="755231"/>
              <a:ext cx="25827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추진배경 및 필요성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01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886198" y="786008"/>
            <a:ext cx="5257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 </a:t>
            </a:r>
            <a:r>
              <a:rPr lang="ko-KR" altLang="en-US" sz="20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경기도</a:t>
            </a:r>
            <a:r>
              <a:rPr lang="ko-KR" altLang="en-US" sz="2000" dirty="0" smtClean="0"/>
              <a:t> </a:t>
            </a:r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암환자 전국 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</a:t>
            </a:r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위</a:t>
            </a:r>
            <a:endParaRPr lang="ko-KR" altLang="en-US" sz="2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81163" y="3391636"/>
            <a:ext cx="4566176" cy="2991157"/>
            <a:chOff x="318600" y="2549374"/>
            <a:chExt cx="4566176" cy="2991157"/>
          </a:xfrm>
        </p:grpSpPr>
        <p:pic>
          <p:nvPicPr>
            <p:cNvPr id="6" name="_x222338760" descr="EMB00001ee809d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600" y="2549374"/>
              <a:ext cx="4566176" cy="2534254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933016" y="5240449"/>
              <a:ext cx="3507692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&lt;’15</a:t>
              </a:r>
              <a:r>
                <a:rPr lang="ko-KR" altLang="en-US" sz="13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년도 시도별 </a:t>
              </a:r>
              <a:r>
                <a:rPr lang="ko-KR" altLang="en-US" sz="1350" dirty="0" err="1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중증암등록환자</a:t>
              </a:r>
              <a:r>
                <a:rPr lang="ko-KR" altLang="en-US" sz="13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등록인원 수</a:t>
              </a:r>
              <a:r>
                <a:rPr lang="en-US" altLang="ko-KR" sz="13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&gt;</a:t>
              </a:r>
              <a:endParaRPr lang="ko-KR" altLang="en-US" sz="1350" dirty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5818321" y="3421206"/>
            <a:ext cx="2946640" cy="2932016"/>
            <a:chOff x="5796549" y="2448642"/>
            <a:chExt cx="2946640" cy="2932016"/>
          </a:xfrm>
        </p:grpSpPr>
        <p:pic>
          <p:nvPicPr>
            <p:cNvPr id="1025" name="_x229765696" descr="EMB000035dc12f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6090" y="2448642"/>
              <a:ext cx="2571906" cy="247170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5796549" y="5080576"/>
              <a:ext cx="2946640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&lt;</a:t>
              </a:r>
              <a:r>
                <a:rPr lang="ko-KR" altLang="en-US" sz="13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전국 대비 시도별 신규등록환자 비율</a:t>
              </a:r>
              <a:r>
                <a:rPr lang="en-US" altLang="ko-KR" sz="135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&gt;</a:t>
              </a:r>
              <a:endParaRPr lang="ko-KR" altLang="en-US" sz="1350" dirty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81635" y="1794183"/>
            <a:ext cx="5946308" cy="369332"/>
            <a:chOff x="381635" y="2033731"/>
            <a:chExt cx="5946308" cy="369332"/>
          </a:xfrm>
        </p:grpSpPr>
        <p:sp>
          <p:nvSpPr>
            <p:cNvPr id="18" name="TextBox 17"/>
            <p:cNvSpPr txBox="1"/>
            <p:nvPr/>
          </p:nvSpPr>
          <p:spPr>
            <a:xfrm>
              <a:off x="595283" y="2033731"/>
              <a:ext cx="5732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2015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년 경기도 </a:t>
              </a:r>
              <a:r>
                <a:rPr lang="ko-KR" altLang="en-US" dirty="0" err="1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중증암등록환자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수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는 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39</a:t>
              </a:r>
              <a:r>
                <a:rPr lang="ko-KR" altLang="en-US" dirty="0" err="1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만명으로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전국 </a:t>
              </a:r>
              <a:r>
                <a:rPr lang="en-US" altLang="ko-KR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1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위</a:t>
              </a:r>
            </a:p>
          </p:txBody>
        </p:sp>
        <p:sp>
          <p:nvSpPr>
            <p:cNvPr id="19" name="타원 18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381635" y="2435661"/>
            <a:ext cx="8188465" cy="369332"/>
            <a:chOff x="381635" y="2033731"/>
            <a:chExt cx="8188465" cy="369332"/>
          </a:xfrm>
        </p:grpSpPr>
        <p:sp>
          <p:nvSpPr>
            <p:cNvPr id="21" name="TextBox 20"/>
            <p:cNvSpPr txBox="1"/>
            <p:nvPr/>
          </p:nvSpPr>
          <p:spPr>
            <a:xfrm>
              <a:off x="595283" y="2033731"/>
              <a:ext cx="79748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신규등록환자 비율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도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22%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로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1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위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, 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지속적으로 증가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예상 </a:t>
              </a:r>
            </a:p>
          </p:txBody>
        </p:sp>
        <p:sp>
          <p:nvSpPr>
            <p:cNvPr id="22" name="타원 21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293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36" name="직사각형 35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자유형 36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85720" y="755231"/>
              <a:ext cx="25827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smtClean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추진배경 및 필요성</a:t>
              </a:r>
              <a:endParaRPr lang="ko-KR" altLang="en-US" sz="240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01</a:t>
              </a:r>
              <a:endParaRPr lang="ko-KR" altLang="en-US" sz="270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078091" y="818241"/>
            <a:ext cx="4967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암환자관리 패러다임 변화</a:t>
            </a:r>
            <a:endParaRPr lang="ko-KR" altLang="en-US" sz="20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81" y="2433067"/>
            <a:ext cx="3558008" cy="34054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8280" y="1742703"/>
            <a:ext cx="3746609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기존 </a:t>
            </a:r>
            <a:r>
              <a:rPr lang="ko-KR" altLang="en-US" dirty="0" err="1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암관리서비스는</a:t>
            </a:r>
            <a:r>
              <a:rPr lang="ko-KR" altLang="en-US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진단과 치료 위주</a:t>
            </a:r>
            <a:endParaRPr lang="ko-KR" altLang="en-US" dirty="0">
              <a:solidFill>
                <a:schemeClr val="accent4">
                  <a:lumMod val="20000"/>
                  <a:lumOff val="80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959425" y="1742703"/>
            <a:ext cx="3671812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err="1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암생존자</a:t>
            </a:r>
            <a:r>
              <a:rPr lang="ko-KR" altLang="en-US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 </a:t>
            </a:r>
            <a:r>
              <a:rPr lang="ko-KR" alt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통합적  </a:t>
            </a:r>
            <a:r>
              <a:rPr lang="en-US" altLang="ko-KR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Care </a:t>
            </a:r>
            <a:r>
              <a:rPr lang="ko-KR" alt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필요</a:t>
            </a:r>
            <a:endParaRPr lang="ko-KR" altLang="en-US" dirty="0">
              <a:solidFill>
                <a:schemeClr val="accent2">
                  <a:lumMod val="20000"/>
                  <a:lumOff val="80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038392" y="2549476"/>
            <a:ext cx="3840247" cy="3435807"/>
            <a:chOff x="5038392" y="2549476"/>
            <a:chExt cx="3840247" cy="3435807"/>
          </a:xfrm>
        </p:grpSpPr>
        <p:sp>
          <p:nvSpPr>
            <p:cNvPr id="22" name="타원 21"/>
            <p:cNvSpPr/>
            <p:nvPr/>
          </p:nvSpPr>
          <p:spPr>
            <a:xfrm>
              <a:off x="5419807" y="2915158"/>
              <a:ext cx="3041515" cy="3041515"/>
            </a:xfrm>
            <a:prstGeom prst="ellipse">
              <a:avLst/>
            </a:prstGeom>
            <a:solidFill>
              <a:srgbClr val="FEF6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자유형 41"/>
            <p:cNvSpPr/>
            <p:nvPr/>
          </p:nvSpPr>
          <p:spPr>
            <a:xfrm>
              <a:off x="6399847" y="3729236"/>
              <a:ext cx="1020358" cy="1181428"/>
            </a:xfrm>
            <a:custGeom>
              <a:avLst/>
              <a:gdLst>
                <a:gd name="connsiteX0" fmla="*/ 993687 w 2174404"/>
                <a:gd name="connsiteY0" fmla="*/ 0 h 2800608"/>
                <a:gd name="connsiteX1" fmla="*/ 1186689 w 2174404"/>
                <a:gd name="connsiteY1" fmla="*/ 0 h 2800608"/>
                <a:gd name="connsiteX2" fmla="*/ 1651891 w 2174404"/>
                <a:gd name="connsiteY2" fmla="*/ 465202 h 2800608"/>
                <a:gd name="connsiteX3" fmla="*/ 1651891 w 2174404"/>
                <a:gd name="connsiteY3" fmla="*/ 945586 h 2800608"/>
                <a:gd name="connsiteX4" fmla="*/ 1515637 w 2174404"/>
                <a:gd name="connsiteY4" fmla="*/ 1274533 h 2800608"/>
                <a:gd name="connsiteX5" fmla="*/ 1488605 w 2174404"/>
                <a:gd name="connsiteY5" fmla="*/ 1296836 h 2800608"/>
                <a:gd name="connsiteX6" fmla="*/ 1488605 w 2174404"/>
                <a:gd name="connsiteY6" fmla="*/ 1544429 h 2800608"/>
                <a:gd name="connsiteX7" fmla="*/ 1546315 w 2174404"/>
                <a:gd name="connsiteY7" fmla="*/ 1544429 h 2800608"/>
                <a:gd name="connsiteX8" fmla="*/ 2174404 w 2174404"/>
                <a:gd name="connsiteY8" fmla="*/ 2172519 h 2800608"/>
                <a:gd name="connsiteX9" fmla="*/ 2174404 w 2174404"/>
                <a:gd name="connsiteY9" fmla="*/ 2800608 h 2800608"/>
                <a:gd name="connsiteX10" fmla="*/ 0 w 2174404"/>
                <a:gd name="connsiteY10" fmla="*/ 2800608 h 2800608"/>
                <a:gd name="connsiteX11" fmla="*/ 0 w 2174404"/>
                <a:gd name="connsiteY11" fmla="*/ 2172519 h 2800608"/>
                <a:gd name="connsiteX12" fmla="*/ 628090 w 2174404"/>
                <a:gd name="connsiteY12" fmla="*/ 1544429 h 2800608"/>
                <a:gd name="connsiteX13" fmla="*/ 691771 w 2174404"/>
                <a:gd name="connsiteY13" fmla="*/ 1544429 h 2800608"/>
                <a:gd name="connsiteX14" fmla="*/ 691771 w 2174404"/>
                <a:gd name="connsiteY14" fmla="*/ 1296836 h 2800608"/>
                <a:gd name="connsiteX15" fmla="*/ 664740 w 2174404"/>
                <a:gd name="connsiteY15" fmla="*/ 1274533 h 2800608"/>
                <a:gd name="connsiteX16" fmla="*/ 528485 w 2174404"/>
                <a:gd name="connsiteY16" fmla="*/ 945586 h 2800608"/>
                <a:gd name="connsiteX17" fmla="*/ 528485 w 2174404"/>
                <a:gd name="connsiteY17" fmla="*/ 465202 h 2800608"/>
                <a:gd name="connsiteX18" fmla="*/ 993687 w 2174404"/>
                <a:gd name="connsiteY18" fmla="*/ 0 h 2800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74404" h="2800608">
                  <a:moveTo>
                    <a:pt x="993687" y="0"/>
                  </a:moveTo>
                  <a:lnTo>
                    <a:pt x="1186689" y="0"/>
                  </a:lnTo>
                  <a:cubicBezTo>
                    <a:pt x="1443613" y="0"/>
                    <a:pt x="1651891" y="208278"/>
                    <a:pt x="1651891" y="465202"/>
                  </a:cubicBezTo>
                  <a:lnTo>
                    <a:pt x="1651891" y="945586"/>
                  </a:lnTo>
                  <a:cubicBezTo>
                    <a:pt x="1651891" y="1074048"/>
                    <a:pt x="1599822" y="1190348"/>
                    <a:pt x="1515637" y="1274533"/>
                  </a:cubicBezTo>
                  <a:lnTo>
                    <a:pt x="1488605" y="1296836"/>
                  </a:lnTo>
                  <a:lnTo>
                    <a:pt x="1488605" y="1544429"/>
                  </a:lnTo>
                  <a:lnTo>
                    <a:pt x="1546315" y="1544429"/>
                  </a:lnTo>
                  <a:lnTo>
                    <a:pt x="2174404" y="2172519"/>
                  </a:lnTo>
                  <a:lnTo>
                    <a:pt x="2174404" y="2800608"/>
                  </a:lnTo>
                  <a:lnTo>
                    <a:pt x="0" y="2800608"/>
                  </a:lnTo>
                  <a:lnTo>
                    <a:pt x="0" y="2172519"/>
                  </a:lnTo>
                  <a:lnTo>
                    <a:pt x="628090" y="1544429"/>
                  </a:lnTo>
                  <a:lnTo>
                    <a:pt x="691771" y="1544429"/>
                  </a:lnTo>
                  <a:lnTo>
                    <a:pt x="691771" y="1296836"/>
                  </a:lnTo>
                  <a:lnTo>
                    <a:pt x="664740" y="1274533"/>
                  </a:lnTo>
                  <a:cubicBezTo>
                    <a:pt x="580555" y="1190348"/>
                    <a:pt x="528485" y="1074048"/>
                    <a:pt x="528485" y="945586"/>
                  </a:cubicBezTo>
                  <a:lnTo>
                    <a:pt x="528485" y="465202"/>
                  </a:lnTo>
                  <a:cubicBezTo>
                    <a:pt x="528485" y="208278"/>
                    <a:pt x="736763" y="0"/>
                    <a:pt x="993687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079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8392" y="3303611"/>
              <a:ext cx="832200" cy="83220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5040159" y="4218287"/>
              <a:ext cx="1059906" cy="307777"/>
            </a:xfrm>
            <a:prstGeom prst="rect">
              <a:avLst/>
            </a:prstGeom>
            <a:solidFill>
              <a:srgbClr val="2C504C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신체적 문제</a:t>
              </a:r>
              <a:endParaRPr lang="ko-KR" altLang="en-US" sz="1400" b="1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687774" y="4611892"/>
              <a:ext cx="470000" cy="276999"/>
            </a:xfrm>
            <a:prstGeom prst="rect">
              <a:avLst/>
            </a:prstGeom>
            <a:solidFill>
              <a:srgbClr val="89BDB6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통증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277248" y="4974719"/>
              <a:ext cx="612668" cy="276999"/>
            </a:xfrm>
            <a:prstGeom prst="rect">
              <a:avLst/>
            </a:prstGeom>
            <a:solidFill>
              <a:srgbClr val="89BDB6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합병증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157774" y="3259758"/>
              <a:ext cx="1439818" cy="307777"/>
            </a:xfrm>
            <a:prstGeom prst="rect">
              <a:avLst/>
            </a:prstGeom>
            <a:solidFill>
              <a:srgbClr val="2C504C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사회 경제적 문제</a:t>
              </a:r>
              <a:endParaRPr lang="ko-KR" altLang="en-US" sz="1400" b="1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323520" y="5677506"/>
              <a:ext cx="1059906" cy="307777"/>
            </a:xfrm>
            <a:prstGeom prst="rect">
              <a:avLst/>
            </a:prstGeom>
            <a:solidFill>
              <a:srgbClr val="2C504C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정신적 문제</a:t>
              </a:r>
              <a:endParaRPr lang="ko-KR" altLang="en-US" sz="1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875902" y="3858812"/>
              <a:ext cx="755335" cy="27699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정보교육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569568" y="4962518"/>
              <a:ext cx="612668" cy="276999"/>
            </a:xfrm>
            <a:prstGeom prst="rect">
              <a:avLst/>
            </a:prstGeom>
            <a:solidFill>
              <a:srgbClr val="FFDA97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이차암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796291" y="5368667"/>
              <a:ext cx="1082348" cy="276999"/>
            </a:xfrm>
            <a:prstGeom prst="rect">
              <a:avLst/>
            </a:prstGeom>
            <a:solidFill>
              <a:srgbClr val="FFDA97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생활습관 관리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718812" y="3452237"/>
              <a:ext cx="742511" cy="276999"/>
            </a:xfrm>
            <a:prstGeom prst="rect">
              <a:avLst/>
            </a:prstGeom>
            <a:solidFill>
              <a:srgbClr val="BCDAD6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직업복귀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2060" y="2549476"/>
              <a:ext cx="622373" cy="622373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2060" y="4956768"/>
              <a:ext cx="598761" cy="598761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0815" y="4216410"/>
              <a:ext cx="665508" cy="665508"/>
            </a:xfrm>
            <a:prstGeom prst="rect">
              <a:avLst/>
            </a:prstGeom>
          </p:spPr>
        </p:pic>
      </p:grpSp>
      <p:sp>
        <p:nvSpPr>
          <p:cNvPr id="30" name="자유형 29"/>
          <p:cNvSpPr/>
          <p:nvPr/>
        </p:nvSpPr>
        <p:spPr>
          <a:xfrm rot="5400000">
            <a:off x="3532011" y="3725640"/>
            <a:ext cx="1970299" cy="774496"/>
          </a:xfrm>
          <a:custGeom>
            <a:avLst/>
            <a:gdLst>
              <a:gd name="connsiteX0" fmla="*/ 0 w 1970299"/>
              <a:gd name="connsiteY0" fmla="*/ 543490 h 774496"/>
              <a:gd name="connsiteX1" fmla="*/ 985150 w 1970299"/>
              <a:gd name="connsiteY1" fmla="*/ 0 h 774496"/>
              <a:gd name="connsiteX2" fmla="*/ 1970299 w 1970299"/>
              <a:gd name="connsiteY2" fmla="*/ 543490 h 774496"/>
              <a:gd name="connsiteX3" fmla="*/ 1453989 w 1970299"/>
              <a:gd name="connsiteY3" fmla="*/ 543490 h 774496"/>
              <a:gd name="connsiteX4" fmla="*/ 1753229 w 1970299"/>
              <a:gd name="connsiteY4" fmla="*/ 774496 h 774496"/>
              <a:gd name="connsiteX5" fmla="*/ 345177 w 1970299"/>
              <a:gd name="connsiteY5" fmla="*/ 774496 h 774496"/>
              <a:gd name="connsiteX6" fmla="*/ 644417 w 1970299"/>
              <a:gd name="connsiteY6" fmla="*/ 543490 h 77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0299" h="774496">
                <a:moveTo>
                  <a:pt x="0" y="543490"/>
                </a:moveTo>
                <a:lnTo>
                  <a:pt x="985150" y="0"/>
                </a:lnTo>
                <a:lnTo>
                  <a:pt x="1970299" y="543490"/>
                </a:lnTo>
                <a:lnTo>
                  <a:pt x="1453989" y="543490"/>
                </a:lnTo>
                <a:lnTo>
                  <a:pt x="1753229" y="774496"/>
                </a:lnTo>
                <a:lnTo>
                  <a:pt x="345177" y="774496"/>
                </a:lnTo>
                <a:lnTo>
                  <a:pt x="644417" y="54349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72000">
                <a:schemeClr val="bg1">
                  <a:lumMod val="95000"/>
                </a:schemeClr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675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타원 21"/>
          <p:cNvSpPr/>
          <p:nvPr/>
        </p:nvSpPr>
        <p:spPr>
          <a:xfrm>
            <a:off x="5419807" y="2915158"/>
            <a:ext cx="3041515" cy="3041515"/>
          </a:xfrm>
          <a:prstGeom prst="ellipse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36" name="직사각형 35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자유형 36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85720" y="755231"/>
              <a:ext cx="25827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smtClean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추진배경 및 필요성</a:t>
              </a:r>
              <a:endParaRPr lang="ko-KR" altLang="en-US" sz="240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01</a:t>
              </a:r>
              <a:endParaRPr lang="ko-KR" altLang="en-US" sz="270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078091" y="818241"/>
            <a:ext cx="4967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개인별 요구도 다양 </a:t>
            </a:r>
            <a:r>
              <a:rPr lang="en-US" altLang="ko-KR" sz="2000" dirty="0" smtClean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- </a:t>
            </a:r>
            <a:r>
              <a:rPr lang="ko-KR" altLang="en-US" sz="2000" dirty="0" smtClean="0">
                <a:solidFill>
                  <a:prstClr val="black"/>
                </a:solidFill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맞춤형 서비스 필요</a:t>
            </a:r>
            <a:endParaRPr lang="ko-KR" altLang="en-US" sz="2000" dirty="0">
              <a:solidFill>
                <a:prstClr val="black"/>
              </a:solidFill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739" y="2323384"/>
            <a:ext cx="4165136" cy="39865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8739" y="1737238"/>
            <a:ext cx="4165136" cy="40011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기존 </a:t>
            </a:r>
            <a:r>
              <a:rPr lang="ko-KR" altLang="en-US" sz="2000" dirty="0" err="1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암관리서비스는</a:t>
            </a:r>
            <a:r>
              <a:rPr lang="ko-KR" altLang="en-US" sz="2000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ko-KR" altLang="en-US" sz="2000" dirty="0" smtClean="0">
                <a:solidFill>
                  <a:srgbClr val="FFC000">
                    <a:lumMod val="20000"/>
                    <a:lumOff val="8000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진단과 치료 위주</a:t>
            </a:r>
            <a:endParaRPr lang="ko-KR" altLang="en-US" sz="2000" dirty="0">
              <a:solidFill>
                <a:srgbClr val="FFC000">
                  <a:lumMod val="20000"/>
                  <a:lumOff val="80000"/>
                </a:srgb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2" name="자유형 41"/>
          <p:cNvSpPr/>
          <p:nvPr/>
        </p:nvSpPr>
        <p:spPr>
          <a:xfrm>
            <a:off x="6399847" y="3729236"/>
            <a:ext cx="1020358" cy="1181428"/>
          </a:xfrm>
          <a:custGeom>
            <a:avLst/>
            <a:gdLst>
              <a:gd name="connsiteX0" fmla="*/ 993687 w 2174404"/>
              <a:gd name="connsiteY0" fmla="*/ 0 h 2800608"/>
              <a:gd name="connsiteX1" fmla="*/ 1186689 w 2174404"/>
              <a:gd name="connsiteY1" fmla="*/ 0 h 2800608"/>
              <a:gd name="connsiteX2" fmla="*/ 1651891 w 2174404"/>
              <a:gd name="connsiteY2" fmla="*/ 465202 h 2800608"/>
              <a:gd name="connsiteX3" fmla="*/ 1651891 w 2174404"/>
              <a:gd name="connsiteY3" fmla="*/ 945586 h 2800608"/>
              <a:gd name="connsiteX4" fmla="*/ 1515637 w 2174404"/>
              <a:gd name="connsiteY4" fmla="*/ 1274533 h 2800608"/>
              <a:gd name="connsiteX5" fmla="*/ 1488605 w 2174404"/>
              <a:gd name="connsiteY5" fmla="*/ 1296836 h 2800608"/>
              <a:gd name="connsiteX6" fmla="*/ 1488605 w 2174404"/>
              <a:gd name="connsiteY6" fmla="*/ 1544429 h 2800608"/>
              <a:gd name="connsiteX7" fmla="*/ 1546315 w 2174404"/>
              <a:gd name="connsiteY7" fmla="*/ 1544429 h 2800608"/>
              <a:gd name="connsiteX8" fmla="*/ 2174404 w 2174404"/>
              <a:gd name="connsiteY8" fmla="*/ 2172519 h 2800608"/>
              <a:gd name="connsiteX9" fmla="*/ 2174404 w 2174404"/>
              <a:gd name="connsiteY9" fmla="*/ 2800608 h 2800608"/>
              <a:gd name="connsiteX10" fmla="*/ 0 w 2174404"/>
              <a:gd name="connsiteY10" fmla="*/ 2800608 h 2800608"/>
              <a:gd name="connsiteX11" fmla="*/ 0 w 2174404"/>
              <a:gd name="connsiteY11" fmla="*/ 2172519 h 2800608"/>
              <a:gd name="connsiteX12" fmla="*/ 628090 w 2174404"/>
              <a:gd name="connsiteY12" fmla="*/ 1544429 h 2800608"/>
              <a:gd name="connsiteX13" fmla="*/ 691771 w 2174404"/>
              <a:gd name="connsiteY13" fmla="*/ 1544429 h 2800608"/>
              <a:gd name="connsiteX14" fmla="*/ 691771 w 2174404"/>
              <a:gd name="connsiteY14" fmla="*/ 1296836 h 2800608"/>
              <a:gd name="connsiteX15" fmla="*/ 664740 w 2174404"/>
              <a:gd name="connsiteY15" fmla="*/ 1274533 h 2800608"/>
              <a:gd name="connsiteX16" fmla="*/ 528485 w 2174404"/>
              <a:gd name="connsiteY16" fmla="*/ 945586 h 2800608"/>
              <a:gd name="connsiteX17" fmla="*/ 528485 w 2174404"/>
              <a:gd name="connsiteY17" fmla="*/ 465202 h 2800608"/>
              <a:gd name="connsiteX18" fmla="*/ 993687 w 2174404"/>
              <a:gd name="connsiteY18" fmla="*/ 0 h 2800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74404" h="2800608">
                <a:moveTo>
                  <a:pt x="993687" y="0"/>
                </a:moveTo>
                <a:lnTo>
                  <a:pt x="1186689" y="0"/>
                </a:lnTo>
                <a:cubicBezTo>
                  <a:pt x="1443613" y="0"/>
                  <a:pt x="1651891" y="208278"/>
                  <a:pt x="1651891" y="465202"/>
                </a:cubicBezTo>
                <a:lnTo>
                  <a:pt x="1651891" y="945586"/>
                </a:lnTo>
                <a:cubicBezTo>
                  <a:pt x="1651891" y="1074048"/>
                  <a:pt x="1599822" y="1190348"/>
                  <a:pt x="1515637" y="1274533"/>
                </a:cubicBezTo>
                <a:lnTo>
                  <a:pt x="1488605" y="1296836"/>
                </a:lnTo>
                <a:lnTo>
                  <a:pt x="1488605" y="1544429"/>
                </a:lnTo>
                <a:lnTo>
                  <a:pt x="1546315" y="1544429"/>
                </a:lnTo>
                <a:lnTo>
                  <a:pt x="2174404" y="2172519"/>
                </a:lnTo>
                <a:lnTo>
                  <a:pt x="2174404" y="2800608"/>
                </a:lnTo>
                <a:lnTo>
                  <a:pt x="0" y="2800608"/>
                </a:lnTo>
                <a:lnTo>
                  <a:pt x="0" y="2172519"/>
                </a:lnTo>
                <a:lnTo>
                  <a:pt x="628090" y="1544429"/>
                </a:lnTo>
                <a:lnTo>
                  <a:pt x="691771" y="1544429"/>
                </a:lnTo>
                <a:lnTo>
                  <a:pt x="691771" y="1296836"/>
                </a:lnTo>
                <a:lnTo>
                  <a:pt x="664740" y="1274533"/>
                </a:lnTo>
                <a:cubicBezTo>
                  <a:pt x="580555" y="1190348"/>
                  <a:pt x="528485" y="1074048"/>
                  <a:pt x="528485" y="945586"/>
                </a:cubicBezTo>
                <a:lnTo>
                  <a:pt x="528485" y="465202"/>
                </a:lnTo>
                <a:cubicBezTo>
                  <a:pt x="528485" y="208278"/>
                  <a:pt x="736763" y="0"/>
                  <a:pt x="99368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0795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392" y="3303611"/>
            <a:ext cx="832200" cy="832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040159" y="4218287"/>
            <a:ext cx="1059906" cy="307777"/>
          </a:xfrm>
          <a:prstGeom prst="rect">
            <a:avLst/>
          </a:prstGeom>
          <a:solidFill>
            <a:srgbClr val="2C504C"/>
          </a:solidFill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신체적 문제</a:t>
            </a:r>
            <a:endParaRPr lang="ko-KR" altLang="en-US" sz="1400" b="1" dirty="0"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687774" y="4611892"/>
            <a:ext cx="470000" cy="276999"/>
          </a:xfrm>
          <a:prstGeom prst="rect">
            <a:avLst/>
          </a:prstGeom>
          <a:solidFill>
            <a:srgbClr val="89BDB6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통증</a:t>
            </a:r>
            <a:endParaRPr lang="ko-KR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277248" y="4974719"/>
            <a:ext cx="612668" cy="276999"/>
          </a:xfrm>
          <a:prstGeom prst="rect">
            <a:avLst/>
          </a:prstGeom>
          <a:solidFill>
            <a:srgbClr val="89BDB6"/>
          </a:solidFill>
        </p:spPr>
        <p:txBody>
          <a:bodyPr wrap="none" rtlCol="0">
            <a:spAutoFit/>
          </a:bodyPr>
          <a:lstStyle/>
          <a:p>
            <a:r>
              <a:rPr lang="ko-KR" altLang="en-US" sz="120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합병증</a:t>
            </a:r>
            <a:endParaRPr lang="ko-KR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75004" y="1737238"/>
            <a:ext cx="4165136" cy="4001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암생존자가</a:t>
            </a:r>
            <a:r>
              <a:rPr lang="ko-KR" altLang="en-US" sz="2000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경험하는 </a:t>
            </a:r>
            <a:r>
              <a:rPr lang="ko-KR" altLang="en-US" sz="2000" dirty="0" smtClean="0">
                <a:solidFill>
                  <a:srgbClr val="ED7D31">
                    <a:lumMod val="20000"/>
                    <a:lumOff val="80000"/>
                  </a:srgb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다양한 어려움</a:t>
            </a:r>
            <a:endParaRPr lang="ko-KR" altLang="en-US" sz="2000" dirty="0">
              <a:solidFill>
                <a:srgbClr val="ED7D31">
                  <a:lumMod val="20000"/>
                  <a:lumOff val="80000"/>
                </a:srgb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157774" y="3259758"/>
            <a:ext cx="1439818" cy="307777"/>
          </a:xfrm>
          <a:prstGeom prst="rect">
            <a:avLst/>
          </a:prstGeom>
          <a:solidFill>
            <a:srgbClr val="2C504C"/>
          </a:solidFill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사회 경제적 문제</a:t>
            </a:r>
            <a:endParaRPr lang="ko-KR" altLang="en-US" sz="1400" b="1" dirty="0"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23520" y="5677506"/>
            <a:ext cx="1059906" cy="307777"/>
          </a:xfrm>
          <a:prstGeom prst="rect">
            <a:avLst/>
          </a:prstGeom>
          <a:solidFill>
            <a:srgbClr val="2C504C"/>
          </a:solidFill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정신적 문제</a:t>
            </a:r>
            <a:endParaRPr lang="ko-KR" altLang="en-US" sz="1400" b="1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75902" y="3858812"/>
            <a:ext cx="755335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1200" b="1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정보교육</a:t>
            </a:r>
            <a:endParaRPr lang="ko-KR" altLang="en-US" sz="1200" b="1" dirty="0">
              <a:solidFill>
                <a:prstClr val="black">
                  <a:lumMod val="75000"/>
                  <a:lumOff val="25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569568" y="4962518"/>
            <a:ext cx="612668" cy="276999"/>
          </a:xfrm>
          <a:prstGeom prst="rect">
            <a:avLst/>
          </a:prstGeom>
          <a:solidFill>
            <a:srgbClr val="FFC55D"/>
          </a:solidFill>
        </p:spPr>
        <p:txBody>
          <a:bodyPr wrap="none" rtlCol="0">
            <a:spAutoFit/>
          </a:bodyPr>
          <a:lstStyle/>
          <a:p>
            <a:r>
              <a:rPr lang="ko-KR" altLang="en-US" sz="1200" b="1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이차암</a:t>
            </a:r>
            <a:endParaRPr lang="ko-KR" altLang="en-US" sz="1200" b="1" dirty="0">
              <a:solidFill>
                <a:prstClr val="black">
                  <a:lumMod val="75000"/>
                  <a:lumOff val="25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796291" y="5368667"/>
            <a:ext cx="1082348" cy="276999"/>
          </a:xfrm>
          <a:prstGeom prst="rect">
            <a:avLst/>
          </a:prstGeom>
          <a:solidFill>
            <a:srgbClr val="FFC55D"/>
          </a:solidFill>
        </p:spPr>
        <p:txBody>
          <a:bodyPr wrap="none" rtlCol="0">
            <a:spAutoFit/>
          </a:bodyPr>
          <a:lstStyle/>
          <a:p>
            <a:r>
              <a:rPr lang="ko-KR" altLang="en-US" sz="1200" b="1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생활습관 관리</a:t>
            </a:r>
            <a:endParaRPr lang="ko-KR" altLang="en-US" sz="1200" b="1" dirty="0">
              <a:solidFill>
                <a:prstClr val="black">
                  <a:lumMod val="75000"/>
                  <a:lumOff val="25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718812" y="3452237"/>
            <a:ext cx="742511" cy="276999"/>
          </a:xfrm>
          <a:prstGeom prst="rect">
            <a:avLst/>
          </a:prstGeom>
          <a:solidFill>
            <a:srgbClr val="BCDAD6"/>
          </a:solidFill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직업복귀</a:t>
            </a:r>
            <a:endParaRPr lang="ko-KR" altLang="en-US" sz="1200" dirty="0">
              <a:solidFill>
                <a:prstClr val="black">
                  <a:lumMod val="75000"/>
                  <a:lumOff val="25000"/>
                </a:prst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060" y="2549476"/>
            <a:ext cx="622373" cy="622373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060" y="4956768"/>
            <a:ext cx="598761" cy="59876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15" y="4216410"/>
            <a:ext cx="665508" cy="665508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0" y="1508166"/>
            <a:ext cx="9144000" cy="5035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8928" y="2170347"/>
            <a:ext cx="7378943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암생존자가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겪는 </a:t>
            </a:r>
            <a:r>
              <a:rPr lang="ko-KR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개별적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이고 </a:t>
            </a:r>
            <a:r>
              <a:rPr lang="ko-KR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복합적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</a:t>
            </a:r>
            <a:r>
              <a:rPr lang="ko-KR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어려움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을</a:t>
            </a:r>
            <a:r>
              <a:rPr lang="ko-KR" altLang="en-US" sz="2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해결 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하고</a:t>
            </a:r>
            <a:endParaRPr lang="ko-KR" altLang="en-US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81173" y="2863218"/>
            <a:ext cx="3501280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지속적으로 관리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하기 위한</a:t>
            </a:r>
            <a:endParaRPr lang="ko-KR" altLang="en-US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1264" y="3857729"/>
            <a:ext cx="86773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암생존자</a:t>
            </a:r>
            <a:r>
              <a:rPr lang="ko-KR" altLang="en-US" sz="2800" dirty="0" smtClean="0">
                <a:latin typeface="옥션고딕 B" panose="02000000000000000000" pitchFamily="2" charset="-127"/>
                <a:ea typeface="옥션고딕 B" panose="02000000000000000000" pitchFamily="2" charset="-127"/>
              </a:rPr>
              <a:t> </a:t>
            </a:r>
            <a:r>
              <a:rPr lang="ko-KR" altLang="en-US" sz="3200" dirty="0" smtClean="0">
                <a:solidFill>
                  <a:srgbClr val="2D7567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맞춤형</a:t>
            </a:r>
            <a:r>
              <a:rPr lang="ko-KR" altLang="en-US" sz="2800" dirty="0" smtClean="0">
                <a:solidFill>
                  <a:srgbClr val="2D7567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 </a:t>
            </a:r>
            <a:r>
              <a:rPr lang="ko-KR" altLang="en-US" sz="3200" dirty="0" smtClean="0">
                <a:solidFill>
                  <a:srgbClr val="2D7567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통합지지</a:t>
            </a:r>
            <a:r>
              <a:rPr lang="ko-KR" altLang="en-US" sz="2800" dirty="0" smtClean="0">
                <a:solidFill>
                  <a:srgbClr val="2D7567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서비스 제공 및 개발 필요 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!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662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6344276" y="6581299"/>
            <a:ext cx="133428" cy="256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31649" y="6567536"/>
            <a:ext cx="280557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50" dirty="0" err="1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750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750" dirty="0" err="1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750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7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7" name="자유형 16"/>
          <p:cNvSpPr/>
          <p:nvPr/>
        </p:nvSpPr>
        <p:spPr>
          <a:xfrm rot="10800000">
            <a:off x="1" y="-1"/>
            <a:ext cx="3159578" cy="6858000"/>
          </a:xfrm>
          <a:custGeom>
            <a:avLst/>
            <a:gdLst>
              <a:gd name="connsiteX0" fmla="*/ 4212771 w 4212771"/>
              <a:gd name="connsiteY0" fmla="*/ 6858000 h 6858000"/>
              <a:gd name="connsiteX1" fmla="*/ 2211383 w 4212771"/>
              <a:gd name="connsiteY1" fmla="*/ 6858000 h 6858000"/>
              <a:gd name="connsiteX2" fmla="*/ 0 w 4212771"/>
              <a:gd name="connsiteY2" fmla="*/ 0 h 6858000"/>
              <a:gd name="connsiteX3" fmla="*/ 4212771 w 4212771"/>
              <a:gd name="connsiteY3" fmla="*/ 0 h 6858000"/>
              <a:gd name="connsiteX4" fmla="*/ 4212771 w 421277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2771" h="6858000">
                <a:moveTo>
                  <a:pt x="4212771" y="6858000"/>
                </a:moveTo>
                <a:lnTo>
                  <a:pt x="2211383" y="6858000"/>
                </a:lnTo>
                <a:lnTo>
                  <a:pt x="0" y="0"/>
                </a:lnTo>
                <a:lnTo>
                  <a:pt x="4212771" y="0"/>
                </a:lnTo>
                <a:lnTo>
                  <a:pt x="4212771" y="6858000"/>
                </a:lnTo>
                <a:close/>
              </a:path>
            </a:pathLst>
          </a:custGeom>
          <a:solidFill>
            <a:srgbClr val="26375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18" name="이등변 삼각형 17"/>
          <p:cNvSpPr/>
          <p:nvPr/>
        </p:nvSpPr>
        <p:spPr>
          <a:xfrm rot="10800000">
            <a:off x="1485999" y="-2"/>
            <a:ext cx="1922690" cy="4114802"/>
          </a:xfrm>
          <a:prstGeom prst="triangle">
            <a:avLst>
              <a:gd name="adj" fmla="val 47757"/>
            </a:avLst>
          </a:prstGeom>
          <a:solidFill>
            <a:srgbClr val="F8B5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9793" y="3181133"/>
            <a:ext cx="14446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PART 2</a:t>
            </a:r>
            <a:endParaRPr lang="ko-KR" altLang="en-US" sz="3000" b="1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0299" y="3194524"/>
            <a:ext cx="27190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prstClr val="white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전략 및 계획</a:t>
            </a:r>
            <a:endParaRPr lang="ko-KR" altLang="en-US" sz="4000" dirty="0">
              <a:solidFill>
                <a:prstClr val="white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950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16" name="직사각형 15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85720" y="755231"/>
              <a:ext cx="23022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smtClean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추진전략 및 계획</a:t>
              </a:r>
              <a:endParaRPr lang="ko-KR" altLang="en-US" sz="240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prstClr val="white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02</a:t>
              </a:r>
              <a:endParaRPr lang="ko-KR" altLang="en-US" sz="2700" dirty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646374" y="1545770"/>
            <a:ext cx="7463480" cy="501042"/>
            <a:chOff x="1882345" y="2451237"/>
            <a:chExt cx="6297829" cy="333152"/>
          </a:xfrm>
          <a:solidFill>
            <a:schemeClr val="accent5">
              <a:lumMod val="50000"/>
            </a:schemeClr>
          </a:solidFill>
        </p:grpSpPr>
        <p:sp>
          <p:nvSpPr>
            <p:cNvPr id="6" name="대각선 방향의 모서리가 둥근 사각형 5"/>
            <p:cNvSpPr/>
            <p:nvPr/>
          </p:nvSpPr>
          <p:spPr>
            <a:xfrm>
              <a:off x="2211860" y="2451237"/>
              <a:ext cx="5968314" cy="333152"/>
            </a:xfrm>
            <a:prstGeom prst="round2Diag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prstClr val="white"/>
                  </a:solidFill>
                </a:rPr>
                <a:t>    </a:t>
              </a:r>
              <a:r>
                <a:rPr lang="ko-KR" altLang="en-US" sz="2000" dirty="0" err="1" smtClean="0">
                  <a:solidFill>
                    <a:prstClr val="white"/>
                  </a:solidFill>
                  <a:latin typeface="제주고딕" panose="020B0600000101010101" charset="-127"/>
                  <a:ea typeface="제주고딕" panose="020B0600000101010101" charset="-127"/>
                </a:rPr>
                <a:t>암생존자</a:t>
              </a:r>
              <a:r>
                <a:rPr lang="ko-KR" altLang="en-US" sz="2000" dirty="0" smtClean="0">
                  <a:solidFill>
                    <a:prstClr val="white"/>
                  </a:solidFill>
                  <a:latin typeface="제주고딕" panose="020B0600000101010101" charset="-127"/>
                  <a:ea typeface="제주고딕" panose="020B0600000101010101" charset="-127"/>
                </a:rPr>
                <a:t>  중심의 </a:t>
              </a:r>
              <a:r>
                <a:rPr lang="ko-KR" altLang="en-US" sz="2000" spc="-100" dirty="0" smtClean="0">
                  <a:solidFill>
                    <a:prstClr val="white"/>
                  </a:solidFill>
                  <a:latin typeface="제주고딕" panose="020B0600000101010101" charset="-127"/>
                  <a:ea typeface="제주고딕" panose="020B0600000101010101" charset="-127"/>
                </a:rPr>
                <a:t>맞춤형 </a:t>
              </a:r>
              <a:r>
                <a:rPr lang="ko-KR" altLang="en-US" sz="2000" dirty="0" smtClean="0">
                  <a:solidFill>
                    <a:prstClr val="white"/>
                  </a:solidFill>
                  <a:latin typeface="제주고딕" panose="020B0600000101010101" charset="-127"/>
                  <a:ea typeface="제주고딕" panose="020B0600000101010101" charset="-127"/>
                </a:rPr>
                <a:t>서비스 계획</a:t>
              </a:r>
              <a:endParaRPr lang="ko-KR" altLang="en-US" sz="2000" dirty="0">
                <a:solidFill>
                  <a:prstClr val="white"/>
                </a:solidFill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882345" y="2451237"/>
              <a:ext cx="114224" cy="3331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646374" y="3762086"/>
            <a:ext cx="7463481" cy="493233"/>
            <a:chOff x="1882345" y="2456431"/>
            <a:chExt cx="6586005" cy="327959"/>
          </a:xfrm>
        </p:grpSpPr>
        <p:sp>
          <p:nvSpPr>
            <p:cNvPr id="9" name="대각선 방향의 모서리가 둥근 사각형 8"/>
            <p:cNvSpPr/>
            <p:nvPr/>
          </p:nvSpPr>
          <p:spPr>
            <a:xfrm>
              <a:off x="2211859" y="2456431"/>
              <a:ext cx="6256491" cy="327959"/>
            </a:xfrm>
            <a:prstGeom prst="round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 smtClean="0">
                  <a:solidFill>
                    <a:prstClr val="white"/>
                  </a:solidFill>
                  <a:latin typeface="제주고딕" panose="020B0600000101010101" charset="-127"/>
                  <a:ea typeface="제주고딕" panose="020B0600000101010101" charset="-127"/>
                </a:rPr>
                <a:t>  지역사회 자원 및 서비스 발굴하여 연계</a:t>
              </a:r>
              <a:endParaRPr lang="ko-KR" altLang="en-US" sz="2000" dirty="0">
                <a:solidFill>
                  <a:prstClr val="white"/>
                </a:solidFill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1882345" y="2456431"/>
              <a:ext cx="119447" cy="32795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635482" y="5301397"/>
            <a:ext cx="7463482" cy="499775"/>
            <a:chOff x="1882345" y="2452080"/>
            <a:chExt cx="6586006" cy="332309"/>
          </a:xfrm>
        </p:grpSpPr>
        <p:sp>
          <p:nvSpPr>
            <p:cNvPr id="12" name="대각선 방향의 모서리가 둥근 사각형 11"/>
            <p:cNvSpPr/>
            <p:nvPr/>
          </p:nvSpPr>
          <p:spPr>
            <a:xfrm>
              <a:off x="2211858" y="2452080"/>
              <a:ext cx="6256493" cy="332309"/>
            </a:xfrm>
            <a:prstGeom prst="round2Diag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000" dirty="0" smtClean="0">
                  <a:solidFill>
                    <a:prstClr val="white"/>
                  </a:solidFill>
                  <a:latin typeface="제주고딕" panose="020B0600000101010101" charset="-127"/>
                  <a:ea typeface="제주고딕" panose="020B0600000101010101" charset="-127"/>
                </a:rPr>
                <a:t>   효과적 사업 수행을 위한 인식 개선 및 사업안내 홍보</a:t>
              </a:r>
              <a:endParaRPr lang="ko-KR" altLang="en-US" sz="2000" dirty="0">
                <a:solidFill>
                  <a:prstClr val="white"/>
                </a:solidFill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882345" y="2452080"/>
              <a:ext cx="119450" cy="33230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1030675" y="2098295"/>
            <a:ext cx="7068289" cy="1539136"/>
            <a:chOff x="1030675" y="2098295"/>
            <a:chExt cx="7068289" cy="1539136"/>
          </a:xfrm>
        </p:grpSpPr>
        <p:grpSp>
          <p:nvGrpSpPr>
            <p:cNvPr id="14" name="그룹 13"/>
            <p:cNvGrpSpPr/>
            <p:nvPr/>
          </p:nvGrpSpPr>
          <p:grpSpPr>
            <a:xfrm>
              <a:off x="1030675" y="2098295"/>
              <a:ext cx="7068289" cy="1539136"/>
              <a:chOff x="1030675" y="2098295"/>
              <a:chExt cx="7068289" cy="1539136"/>
            </a:xfrm>
          </p:grpSpPr>
          <p:sp>
            <p:nvSpPr>
              <p:cNvPr id="3" name="직사각형 2"/>
              <p:cNvSpPr/>
              <p:nvPr/>
            </p:nvSpPr>
            <p:spPr>
              <a:xfrm>
                <a:off x="1030675" y="2098295"/>
                <a:ext cx="7068289" cy="1539136"/>
              </a:xfrm>
              <a:prstGeom prst="rect">
                <a:avLst/>
              </a:prstGeom>
              <a:solidFill>
                <a:srgbClr val="DEEBF7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ko-KR" sz="1600" b="1" dirty="0">
                  <a:solidFill>
                    <a:prstClr val="black"/>
                  </a:solidFill>
                  <a:latin typeface="맑은 고딕"/>
                </a:endParaRPr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1201216" y="2146210"/>
                <a:ext cx="539282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600" dirty="0">
                    <a:solidFill>
                      <a:prstClr val="black"/>
                    </a:solidFill>
                  </a:rPr>
                  <a:t>신체적</a:t>
                </a:r>
                <a:r>
                  <a:rPr lang="ko-KR" altLang="en-US" sz="1600" dirty="0">
                    <a:solidFill>
                      <a:prstClr val="black"/>
                    </a:solidFill>
                    <a:latin typeface="맑은 고딕"/>
                  </a:rPr>
                  <a:t>∙정서적∙사회적</a:t>
                </a:r>
                <a:r>
                  <a:rPr lang="ko-KR" altLang="en-US" sz="1600" b="1" dirty="0">
                    <a:solidFill>
                      <a:prstClr val="black"/>
                    </a:solidFill>
                    <a:latin typeface="맑은 고딕"/>
                  </a:rPr>
                  <a:t> </a:t>
                </a:r>
                <a:r>
                  <a:rPr lang="ko-KR" altLang="en-US" sz="1600" b="1" dirty="0" err="1">
                    <a:solidFill>
                      <a:prstClr val="black"/>
                    </a:solidFill>
                    <a:latin typeface="맑은 고딕"/>
                  </a:rPr>
                  <a:t>요구도에</a:t>
                </a:r>
                <a:r>
                  <a:rPr lang="ko-KR" altLang="en-US" sz="1600" b="1" dirty="0">
                    <a:solidFill>
                      <a:prstClr val="black"/>
                    </a:solidFill>
                    <a:latin typeface="맑은 고딕"/>
                  </a:rPr>
                  <a:t> 따른 개별적 서비스 </a:t>
                </a:r>
                <a:r>
                  <a:rPr lang="ko-KR" altLang="en-US" sz="1600" b="1" dirty="0" smtClean="0">
                    <a:solidFill>
                      <a:prstClr val="black"/>
                    </a:solidFill>
                    <a:latin typeface="맑은 고딕"/>
                  </a:rPr>
                  <a:t>연계</a:t>
                </a:r>
                <a:endParaRPr lang="en-US" altLang="ko-KR" sz="1600" b="1" dirty="0">
                  <a:solidFill>
                    <a:prstClr val="black"/>
                  </a:solidFill>
                  <a:latin typeface="맑은 고딕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201216" y="2489790"/>
                <a:ext cx="602761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600" dirty="0"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프로그램 </a:t>
                </a:r>
                <a:r>
                  <a:rPr lang="ko-KR" altLang="en-US" sz="1600" b="1" dirty="0"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평가 도구</a:t>
                </a:r>
                <a:r>
                  <a:rPr lang="ko-KR" altLang="en-US" sz="1600" dirty="0"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를 활용한 </a:t>
                </a:r>
                <a:r>
                  <a:rPr lang="ko-KR" altLang="en-US" sz="1600" b="1" dirty="0" err="1"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기본군</a:t>
                </a:r>
                <a:r>
                  <a:rPr lang="en-US" altLang="ko-KR" sz="1600" b="1" dirty="0"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, </a:t>
                </a:r>
                <a:r>
                  <a:rPr lang="ko-KR" altLang="en-US" sz="1600" b="1" dirty="0"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심화군 분류</a:t>
                </a:r>
                <a:r>
                  <a:rPr lang="ko-KR" altLang="en-US" sz="1600" dirty="0"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하여</a:t>
                </a:r>
                <a:r>
                  <a:rPr lang="ko-KR" altLang="en-US" sz="1600" b="1" dirty="0"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프로그램 </a:t>
                </a:r>
                <a:r>
                  <a:rPr lang="ko-KR" altLang="en-US" sz="1600" b="1" dirty="0" smtClean="0"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제공</a:t>
                </a:r>
                <a:endParaRPr lang="en-US" altLang="ko-KR" sz="1600" b="1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201216" y="2833370"/>
                <a:ext cx="49984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600" dirty="0">
                    <a:solidFill>
                      <a:prstClr val="black"/>
                    </a:solidFill>
                    <a:latin typeface="맑은 고딕"/>
                  </a:rPr>
                  <a:t>서비스 </a:t>
                </a:r>
                <a:r>
                  <a:rPr lang="ko-KR" altLang="en-US" sz="1600" dirty="0" err="1">
                    <a:solidFill>
                      <a:prstClr val="black"/>
                    </a:solidFill>
                    <a:latin typeface="맑은 고딕"/>
                  </a:rPr>
                  <a:t>접근성</a:t>
                </a:r>
                <a:r>
                  <a:rPr lang="ko-KR" altLang="en-US" sz="1600" dirty="0">
                    <a:solidFill>
                      <a:prstClr val="black"/>
                    </a:solidFill>
                    <a:latin typeface="맑은 고딕"/>
                  </a:rPr>
                  <a:t> 향상을 위한 </a:t>
                </a:r>
                <a:r>
                  <a:rPr lang="ko-KR" altLang="en-US" sz="1600" b="1" dirty="0">
                    <a:solidFill>
                      <a:prstClr val="black"/>
                    </a:solidFill>
                    <a:latin typeface="맑은 고딕"/>
                  </a:rPr>
                  <a:t>맞춤형 정보 </a:t>
                </a:r>
                <a:r>
                  <a:rPr lang="ko-KR" altLang="en-US" sz="1600" b="1" dirty="0" err="1">
                    <a:solidFill>
                      <a:prstClr val="black"/>
                    </a:solidFill>
                    <a:latin typeface="맑은 고딕"/>
                  </a:rPr>
                  <a:t>교육지</a:t>
                </a:r>
                <a:r>
                  <a:rPr lang="ko-KR" altLang="en-US" sz="1600" b="1" dirty="0">
                    <a:solidFill>
                      <a:prstClr val="black"/>
                    </a:solidFill>
                    <a:latin typeface="맑은 고딕"/>
                  </a:rPr>
                  <a:t> </a:t>
                </a:r>
                <a:r>
                  <a:rPr lang="ko-KR" altLang="en-US" sz="1600" b="1" dirty="0" smtClean="0">
                    <a:solidFill>
                      <a:prstClr val="black"/>
                    </a:solidFill>
                    <a:latin typeface="맑은 고딕"/>
                  </a:rPr>
                  <a:t>제공</a:t>
                </a:r>
                <a:endParaRPr lang="en-US" altLang="ko-KR" sz="1600" b="1" dirty="0">
                  <a:solidFill>
                    <a:prstClr val="black"/>
                  </a:solidFill>
                  <a:latin typeface="맑은 고딕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201216" y="3176951"/>
                <a:ext cx="46490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600" b="1" dirty="0" err="1">
                    <a:solidFill>
                      <a:prstClr val="black"/>
                    </a:solidFill>
                    <a:latin typeface="맑은 고딕"/>
                  </a:rPr>
                  <a:t>소주제별</a:t>
                </a:r>
                <a:r>
                  <a:rPr lang="ko-KR" altLang="en-US" sz="1600" b="1" dirty="0">
                    <a:solidFill>
                      <a:prstClr val="black"/>
                    </a:solidFill>
                    <a:latin typeface="맑은 고딕"/>
                  </a:rPr>
                  <a:t> 효율적인 중재 </a:t>
                </a:r>
                <a:r>
                  <a:rPr lang="ko-KR" altLang="en-US" sz="1600" dirty="0">
                    <a:solidFill>
                      <a:prstClr val="black"/>
                    </a:solidFill>
                    <a:latin typeface="맑은 고딕"/>
                  </a:rPr>
                  <a:t>방안 위한 </a:t>
                </a:r>
                <a:r>
                  <a:rPr lang="ko-KR" altLang="en-US" sz="1600" b="1" dirty="0" smtClean="0">
                    <a:solidFill>
                      <a:prstClr val="black"/>
                    </a:solidFill>
                    <a:latin typeface="맑은 고딕"/>
                  </a:rPr>
                  <a:t>특화프로그램</a:t>
                </a:r>
                <a:endParaRPr lang="en-US" altLang="ko-KR" sz="1600" b="1" dirty="0">
                  <a:solidFill>
                    <a:prstClr val="black"/>
                  </a:solidFill>
                  <a:latin typeface="맑은 고딕"/>
                </a:endParaRPr>
              </a:p>
            </p:txBody>
          </p:sp>
        </p:grpSp>
        <p:sp>
          <p:nvSpPr>
            <p:cNvPr id="4" name="타원 3"/>
            <p:cNvSpPr/>
            <p:nvPr/>
          </p:nvSpPr>
          <p:spPr>
            <a:xfrm>
              <a:off x="1147361" y="2269298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1147361" y="261847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/>
            <p:cNvSpPr/>
            <p:nvPr/>
          </p:nvSpPr>
          <p:spPr>
            <a:xfrm>
              <a:off x="1147361" y="2956071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/>
            <p:cNvSpPr/>
            <p:nvPr/>
          </p:nvSpPr>
          <p:spPr>
            <a:xfrm>
              <a:off x="1147361" y="3293671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019793" y="4322005"/>
            <a:ext cx="7090061" cy="889029"/>
            <a:chOff x="1019793" y="4322005"/>
            <a:chExt cx="7090061" cy="889029"/>
          </a:xfrm>
        </p:grpSpPr>
        <p:sp>
          <p:nvSpPr>
            <p:cNvPr id="20" name="직사각형 19"/>
            <p:cNvSpPr/>
            <p:nvPr/>
          </p:nvSpPr>
          <p:spPr>
            <a:xfrm>
              <a:off x="1019793" y="4322005"/>
              <a:ext cx="7090061" cy="889029"/>
            </a:xfrm>
            <a:prstGeom prst="rect">
              <a:avLst/>
            </a:prstGeom>
            <a:solidFill>
              <a:srgbClr val="FBE5D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ko-KR" sz="1600" dirty="0">
                <a:solidFill>
                  <a:prstClr val="black"/>
                </a:solidFill>
                <a:latin typeface="맑은 고딕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01216" y="4401909"/>
              <a:ext cx="58528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spc="-100" dirty="0">
                  <a:solidFill>
                    <a:prstClr val="black"/>
                  </a:solidFill>
                  <a:latin typeface="맑은 고딕"/>
                </a:rPr>
                <a:t>맞춤형</a:t>
              </a:r>
              <a:r>
                <a:rPr lang="ko-KR" altLang="en-US" sz="1600" b="1" spc="-100" dirty="0">
                  <a:solidFill>
                    <a:prstClr val="black"/>
                  </a:solidFill>
                  <a:latin typeface="맑은 고딕"/>
                </a:rPr>
                <a:t> 사회복지 서비스 연계</a:t>
              </a:r>
              <a:r>
                <a:rPr lang="ko-KR" altLang="en-US" sz="1600" spc="-100" dirty="0">
                  <a:solidFill>
                    <a:prstClr val="black"/>
                  </a:solidFill>
                  <a:latin typeface="맑은 고딕"/>
                </a:rPr>
                <a:t> 및</a:t>
              </a:r>
              <a:r>
                <a:rPr lang="ko-KR" altLang="en-US" sz="1600" b="1" spc="-100" dirty="0">
                  <a:solidFill>
                    <a:prstClr val="black"/>
                  </a:solidFill>
                  <a:latin typeface="맑은 고딕"/>
                </a:rPr>
                <a:t> 선배암환자 전문가 활용 </a:t>
              </a:r>
              <a:r>
                <a:rPr lang="ko-KR" altLang="en-US" sz="1600" spc="-100" dirty="0" smtClean="0">
                  <a:solidFill>
                    <a:prstClr val="black"/>
                  </a:solidFill>
                  <a:latin typeface="맑은 고딕"/>
                </a:rPr>
                <a:t>정보교육</a:t>
              </a:r>
              <a:endParaRPr lang="en-US" altLang="ko-KR" sz="1600" spc="-100" dirty="0">
                <a:solidFill>
                  <a:prstClr val="black"/>
                </a:solidFill>
                <a:latin typeface="맑은 고딕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01216" y="4747825"/>
              <a:ext cx="58560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b="1" dirty="0">
                  <a:solidFill>
                    <a:prstClr val="black"/>
                  </a:solidFill>
                  <a:latin typeface="+mn-ea"/>
                </a:rPr>
                <a:t>지역자원 활용 </a:t>
              </a:r>
              <a:r>
                <a:rPr lang="ko-KR" altLang="en-US" sz="1600" dirty="0">
                  <a:solidFill>
                    <a:prstClr val="black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prstClr val="black"/>
                  </a:solidFill>
                  <a:latin typeface="+mn-ea"/>
                </a:rPr>
                <a:t>운동프로그램 적용 및 개발</a:t>
              </a: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(</a:t>
              </a:r>
              <a:r>
                <a:rPr lang="ko-KR" altLang="en-US" sz="1400" b="1" dirty="0">
                  <a:solidFill>
                    <a:prstClr val="black"/>
                  </a:solidFill>
                  <a:latin typeface="+mn-ea"/>
                </a:rPr>
                <a:t>기초반</a:t>
              </a: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, </a:t>
              </a:r>
              <a:r>
                <a:rPr lang="ko-KR" altLang="en-US" sz="1400" b="1" dirty="0" err="1">
                  <a:solidFill>
                    <a:prstClr val="black"/>
                  </a:solidFill>
                  <a:latin typeface="+mn-ea"/>
                </a:rPr>
                <a:t>심화반</a:t>
              </a:r>
              <a:r>
                <a:rPr lang="en-US" altLang="ko-KR" sz="1400" dirty="0">
                  <a:solidFill>
                    <a:prstClr val="black"/>
                  </a:solidFill>
                  <a:latin typeface="+mn-ea"/>
                </a:rPr>
                <a:t>, </a:t>
              </a:r>
              <a:r>
                <a:rPr lang="ko-KR" altLang="en-US" sz="1400" dirty="0">
                  <a:solidFill>
                    <a:prstClr val="black"/>
                  </a:solidFill>
                  <a:latin typeface="+mn-ea"/>
                </a:rPr>
                <a:t>기타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+mn-ea"/>
                </a:rPr>
                <a:t>)</a:t>
              </a:r>
              <a:endParaRPr lang="en-US" altLang="ko-KR" sz="1400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32" name="타원 31"/>
            <p:cNvSpPr/>
            <p:nvPr/>
          </p:nvSpPr>
          <p:spPr>
            <a:xfrm>
              <a:off x="1147361" y="4535186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타원 32"/>
            <p:cNvSpPr/>
            <p:nvPr/>
          </p:nvSpPr>
          <p:spPr>
            <a:xfrm>
              <a:off x="1147361" y="4886420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1019791" y="5857668"/>
            <a:ext cx="7090065" cy="868736"/>
            <a:chOff x="1019791" y="5857668"/>
            <a:chExt cx="7090065" cy="868736"/>
          </a:xfrm>
        </p:grpSpPr>
        <p:sp>
          <p:nvSpPr>
            <p:cNvPr id="21" name="직사각형 20"/>
            <p:cNvSpPr/>
            <p:nvPr/>
          </p:nvSpPr>
          <p:spPr>
            <a:xfrm>
              <a:off x="1019791" y="5857668"/>
              <a:ext cx="7090065" cy="868736"/>
            </a:xfrm>
            <a:prstGeom prst="rect">
              <a:avLst/>
            </a:prstGeom>
            <a:solidFill>
              <a:srgbClr val="E2F0D9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ko-KR" altLang="en-US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01216" y="5945356"/>
              <a:ext cx="54745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600" b="1" spc="-100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원내</a:t>
              </a:r>
              <a:r>
                <a:rPr lang="ko-KR" altLang="en-US" sz="1600" b="1" spc="-100" dirty="0">
                  <a:solidFill>
                    <a:prstClr val="black"/>
                  </a:solidFill>
                  <a:latin typeface="맑은 고딕"/>
                </a:rPr>
                <a:t>∙외</a:t>
              </a:r>
              <a:r>
                <a:rPr lang="en-US" altLang="ko-KR" sz="1600" b="1" spc="-100" dirty="0">
                  <a:solidFill>
                    <a:prstClr val="black"/>
                  </a:solidFill>
                  <a:latin typeface="맑은 고딕"/>
                </a:rPr>
                <a:t>) </a:t>
              </a:r>
              <a:r>
                <a:rPr lang="ko-KR" altLang="en-US" sz="1600" b="1" spc="-100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원내 </a:t>
              </a:r>
              <a:r>
                <a:rPr lang="ko-KR" altLang="en-US" sz="1600" b="1" spc="-100" dirty="0" err="1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진료과</a:t>
              </a:r>
              <a:r>
                <a:rPr lang="en-US" altLang="ko-KR" sz="1600" b="1" spc="-100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 </a:t>
              </a:r>
              <a:r>
                <a:rPr lang="ko-KR" altLang="en-US" sz="1600" b="1" spc="-100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도 보건소 </a:t>
              </a:r>
              <a:r>
                <a:rPr lang="ko-KR" altLang="en-US" sz="1600" spc="-100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대상 </a:t>
              </a:r>
              <a:r>
                <a:rPr lang="ko-KR" altLang="en-US" sz="1600" spc="-100" dirty="0" err="1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암생존자통합지지</a:t>
              </a:r>
              <a:r>
                <a:rPr lang="ko-KR" altLang="en-US" sz="1600" spc="-100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사업 소개</a:t>
              </a:r>
              <a:endParaRPr lang="en-US" altLang="ko-KR" sz="1600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01216" y="6308113"/>
              <a:ext cx="55707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600" b="1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대중매체</a:t>
              </a:r>
              <a:r>
                <a:rPr lang="en-US" altLang="ko-KR" sz="1600" b="1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sz="1600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국민대상 </a:t>
              </a:r>
              <a:r>
                <a:rPr lang="ko-KR" altLang="en-US" sz="1600" dirty="0" err="1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암생존자</a:t>
              </a:r>
              <a:r>
                <a:rPr lang="ko-KR" altLang="en-US" sz="1600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관리 인식 제고 위한 </a:t>
              </a:r>
              <a:r>
                <a:rPr lang="ko-KR" altLang="en-US" sz="1600" b="1" dirty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캠페인 </a:t>
              </a:r>
              <a:r>
                <a:rPr lang="ko-KR" altLang="en-US" sz="1600" b="1" dirty="0" smtClean="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진행</a:t>
              </a:r>
              <a:endParaRPr lang="ko-KR" altLang="en-US" sz="16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4" name="타원 33"/>
            <p:cNvSpPr/>
            <p:nvPr/>
          </p:nvSpPr>
          <p:spPr>
            <a:xfrm>
              <a:off x="1147361" y="6075889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/>
            <p:cNvSpPr/>
            <p:nvPr/>
          </p:nvSpPr>
          <p:spPr>
            <a:xfrm>
              <a:off x="1147361" y="6456413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47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6344276" y="6581299"/>
            <a:ext cx="133428" cy="256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31649" y="6567536"/>
            <a:ext cx="280557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50" dirty="0" err="1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750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750" dirty="0" err="1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750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7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7" name="자유형 16"/>
          <p:cNvSpPr/>
          <p:nvPr/>
        </p:nvSpPr>
        <p:spPr>
          <a:xfrm rot="10800000">
            <a:off x="1" y="-1"/>
            <a:ext cx="3159578" cy="6858000"/>
          </a:xfrm>
          <a:custGeom>
            <a:avLst/>
            <a:gdLst>
              <a:gd name="connsiteX0" fmla="*/ 4212771 w 4212771"/>
              <a:gd name="connsiteY0" fmla="*/ 6858000 h 6858000"/>
              <a:gd name="connsiteX1" fmla="*/ 2211383 w 4212771"/>
              <a:gd name="connsiteY1" fmla="*/ 6858000 h 6858000"/>
              <a:gd name="connsiteX2" fmla="*/ 0 w 4212771"/>
              <a:gd name="connsiteY2" fmla="*/ 0 h 6858000"/>
              <a:gd name="connsiteX3" fmla="*/ 4212771 w 4212771"/>
              <a:gd name="connsiteY3" fmla="*/ 0 h 6858000"/>
              <a:gd name="connsiteX4" fmla="*/ 4212771 w 421277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2771" h="6858000">
                <a:moveTo>
                  <a:pt x="4212771" y="6858000"/>
                </a:moveTo>
                <a:lnTo>
                  <a:pt x="2211383" y="6858000"/>
                </a:lnTo>
                <a:lnTo>
                  <a:pt x="0" y="0"/>
                </a:lnTo>
                <a:lnTo>
                  <a:pt x="4212771" y="0"/>
                </a:lnTo>
                <a:lnTo>
                  <a:pt x="4212771" y="6858000"/>
                </a:lnTo>
                <a:close/>
              </a:path>
            </a:pathLst>
          </a:custGeom>
          <a:solidFill>
            <a:srgbClr val="26375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18" name="이등변 삼각형 17"/>
          <p:cNvSpPr/>
          <p:nvPr/>
        </p:nvSpPr>
        <p:spPr>
          <a:xfrm rot="10800000">
            <a:off x="1485999" y="-2"/>
            <a:ext cx="1922690" cy="4114802"/>
          </a:xfrm>
          <a:prstGeom prst="triangle">
            <a:avLst>
              <a:gd name="adj" fmla="val 47757"/>
            </a:avLst>
          </a:prstGeom>
          <a:solidFill>
            <a:srgbClr val="F8B5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9793" y="3181133"/>
            <a:ext cx="14446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PART </a:t>
            </a:r>
            <a:r>
              <a:rPr lang="en-US" altLang="ko-KR" sz="3000" b="1" dirty="0" smtClean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3</a:t>
            </a:r>
            <a:endParaRPr lang="ko-KR" altLang="en-US" sz="3000" b="1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0299" y="3194524"/>
            <a:ext cx="3166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prstClr val="white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사업 추진 내용</a:t>
            </a:r>
            <a:endParaRPr lang="ko-KR" altLang="en-US" sz="4000" dirty="0">
              <a:solidFill>
                <a:prstClr val="white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11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" y="647019"/>
            <a:ext cx="9144002" cy="678091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 rot="10800000">
            <a:off x="-21775" y="647020"/>
            <a:ext cx="3907973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19899" y="755231"/>
            <a:ext cx="6142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7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03</a:t>
            </a:r>
            <a:endParaRPr lang="ko-KR" altLang="en-US" sz="27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9829" y="779625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사업추진 내용</a:t>
            </a:r>
            <a:endParaRPr lang="ko-KR" altLang="en-US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22912" y="787396"/>
            <a:ext cx="550817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00" spc="-1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요구도 파악  및  </a:t>
            </a:r>
            <a:r>
              <a:rPr lang="ko-KR" altLang="en-US" sz="1900" spc="-100" dirty="0" err="1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위험군</a:t>
            </a:r>
            <a:r>
              <a:rPr lang="ko-KR" altLang="en-US" sz="1900" spc="-1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lang="ko-KR" altLang="en-US" sz="1900" spc="-1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분류  </a:t>
            </a:r>
            <a:r>
              <a:rPr lang="en-US" altLang="ko-KR" sz="1900" spc="-1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-  </a:t>
            </a:r>
            <a:r>
              <a:rPr lang="ko-KR" altLang="en-US" sz="1900" spc="-1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전담간호사 </a:t>
            </a:r>
            <a:r>
              <a:rPr lang="en-US" altLang="ko-KR" sz="1900" spc="-1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1:1 </a:t>
            </a:r>
            <a:r>
              <a:rPr lang="ko-KR" altLang="en-US" sz="1900" spc="-1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상담 </a:t>
            </a:r>
            <a:endParaRPr lang="ko-KR" altLang="en-US" sz="1900" spc="-1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5288" y="1786382"/>
            <a:ext cx="2910758" cy="369332"/>
          </a:xfrm>
          <a:prstGeom prst="rect">
            <a:avLst/>
          </a:prstGeom>
          <a:solidFill>
            <a:srgbClr val="2D7164"/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통합지지서비스 제공 </a:t>
            </a:r>
            <a:r>
              <a:rPr lang="en-US" altLang="ko-KR" b="1" dirty="0" smtClean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FLOW</a:t>
            </a:r>
            <a:endParaRPr lang="ko-KR" altLang="en-US" b="1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96841" y="2301927"/>
            <a:ext cx="5270500" cy="3451010"/>
          </a:xfrm>
          <a:prstGeom prst="rect">
            <a:avLst/>
          </a:prstGeom>
          <a:solidFill>
            <a:srgbClr val="F6F1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  <a:latin typeface="맑은 고딕" panose="020B0503020000020004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430881" y="2383828"/>
            <a:ext cx="1556000" cy="48229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원내 및 지역내 </a:t>
            </a:r>
            <a:endParaRPr lang="en-US" altLang="ko-KR" sz="1200" b="1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암생존자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393717" y="2383827"/>
            <a:ext cx="1555200" cy="4833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암생존자</a:t>
            </a:r>
            <a:endParaRPr lang="en-US" altLang="ko-KR" sz="1200" b="1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통합지지센터 방문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30882" y="3080880"/>
            <a:ext cx="3482094" cy="331733"/>
          </a:xfrm>
          <a:prstGeom prst="roundRect">
            <a:avLst/>
          </a:prstGeom>
          <a:solidFill>
            <a:srgbClr val="4BB9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암생존자 초기평가 및 선별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30882" y="3627368"/>
            <a:ext cx="1436904" cy="332100"/>
          </a:xfrm>
          <a:prstGeom prst="roundRect">
            <a:avLst/>
          </a:prstGeom>
          <a:solidFill>
            <a:srgbClr val="F39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기본관리군</a:t>
            </a:r>
          </a:p>
        </p:txBody>
      </p:sp>
      <p:sp>
        <p:nvSpPr>
          <p:cNvPr id="19" name="모서리가 둥근 직사각형 18"/>
          <p:cNvSpPr/>
          <p:nvPr/>
        </p:nvSpPr>
        <p:spPr>
          <a:xfrm>
            <a:off x="2453117" y="3627368"/>
            <a:ext cx="1436400" cy="332100"/>
          </a:xfrm>
          <a:prstGeom prst="roundRect">
            <a:avLst/>
          </a:prstGeom>
          <a:solidFill>
            <a:srgbClr val="F8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집중관리군</a:t>
            </a:r>
          </a:p>
        </p:txBody>
      </p:sp>
      <p:sp>
        <p:nvSpPr>
          <p:cNvPr id="20" name="모서리가 둥근 직사각형 19"/>
          <p:cNvSpPr/>
          <p:nvPr/>
        </p:nvSpPr>
        <p:spPr>
          <a:xfrm>
            <a:off x="440249" y="4174224"/>
            <a:ext cx="1436904" cy="332100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기본프로그램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430882" y="4721081"/>
            <a:ext cx="1436904" cy="332100"/>
          </a:xfrm>
          <a:prstGeom prst="round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서비스 후 재평가</a:t>
            </a:r>
          </a:p>
        </p:txBody>
      </p:sp>
      <p:sp>
        <p:nvSpPr>
          <p:cNvPr id="22" name="모서리가 둥근 직사각형 21"/>
          <p:cNvSpPr/>
          <p:nvPr/>
        </p:nvSpPr>
        <p:spPr>
          <a:xfrm>
            <a:off x="2453117" y="4180653"/>
            <a:ext cx="1436400" cy="3321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통합지지 클리닉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2453117" y="4733939"/>
            <a:ext cx="1466694" cy="3321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심화프로그램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2482223" y="5287224"/>
            <a:ext cx="1466694" cy="3321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서비스 후 재평가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176046" y="4076690"/>
            <a:ext cx="1311997" cy="560969"/>
          </a:xfrm>
          <a:prstGeom prst="round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원내 진료과</a:t>
            </a:r>
            <a:r>
              <a:rPr lang="en-US" altLang="ko-KR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/</a:t>
            </a:r>
          </a:p>
          <a:p>
            <a:pPr algn="ctr"/>
            <a:r>
              <a:rPr lang="ko-KR" altLang="en-US" sz="12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외부 의료기관</a:t>
            </a:r>
          </a:p>
        </p:txBody>
      </p:sp>
      <p:sp>
        <p:nvSpPr>
          <p:cNvPr id="26" name="이등변 삼각형 25"/>
          <p:cNvSpPr/>
          <p:nvPr/>
        </p:nvSpPr>
        <p:spPr>
          <a:xfrm rot="5400000">
            <a:off x="2132232" y="2557474"/>
            <a:ext cx="135000" cy="135000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10800000">
            <a:off x="3110941" y="2917155"/>
            <a:ext cx="135000" cy="135000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8" name="이등변 삼각형 27"/>
          <p:cNvSpPr/>
          <p:nvPr/>
        </p:nvSpPr>
        <p:spPr>
          <a:xfrm rot="10800000">
            <a:off x="1091201" y="3459400"/>
            <a:ext cx="135000" cy="135000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9" name="이등변 삼각형 28"/>
          <p:cNvSpPr/>
          <p:nvPr/>
        </p:nvSpPr>
        <p:spPr>
          <a:xfrm rot="10800000">
            <a:off x="3110941" y="3454584"/>
            <a:ext cx="135000" cy="135000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0" name="이등변 삼각형 29"/>
          <p:cNvSpPr/>
          <p:nvPr/>
        </p:nvSpPr>
        <p:spPr>
          <a:xfrm rot="10800000">
            <a:off x="1081834" y="4004746"/>
            <a:ext cx="135000" cy="135000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1" name="이등변 삼각형 30"/>
          <p:cNvSpPr/>
          <p:nvPr/>
        </p:nvSpPr>
        <p:spPr>
          <a:xfrm rot="10800000">
            <a:off x="1082005" y="4546203"/>
            <a:ext cx="135000" cy="135000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2" name="이등변 삼각형 31"/>
          <p:cNvSpPr/>
          <p:nvPr/>
        </p:nvSpPr>
        <p:spPr>
          <a:xfrm rot="10800000">
            <a:off x="3110941" y="4010825"/>
            <a:ext cx="135000" cy="135000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3" name="이등변 삼각형 32"/>
          <p:cNvSpPr/>
          <p:nvPr/>
        </p:nvSpPr>
        <p:spPr>
          <a:xfrm rot="10800000">
            <a:off x="3110941" y="4561855"/>
            <a:ext cx="135000" cy="135000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4" name="이등변 삼각형 33"/>
          <p:cNvSpPr/>
          <p:nvPr/>
        </p:nvSpPr>
        <p:spPr>
          <a:xfrm rot="10800000">
            <a:off x="3110941" y="5109908"/>
            <a:ext cx="135000" cy="135000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5" name="이등변 삼각형 34"/>
          <p:cNvSpPr/>
          <p:nvPr/>
        </p:nvSpPr>
        <p:spPr>
          <a:xfrm rot="5400000">
            <a:off x="3993262" y="4279203"/>
            <a:ext cx="135000" cy="135000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775449" y="2499195"/>
            <a:ext cx="3167308" cy="369332"/>
            <a:chOff x="5718672" y="1790889"/>
            <a:chExt cx="3167308" cy="369332"/>
          </a:xfrm>
        </p:grpSpPr>
        <p:sp>
          <p:nvSpPr>
            <p:cNvPr id="41" name="타원 40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806291" y="1790889"/>
              <a:ext cx="3079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기간</a:t>
              </a:r>
              <a:r>
                <a:rPr lang="en-US" altLang="ko-KR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: 2018.5.1~2018.12.31</a:t>
              </a:r>
              <a:endParaRPr lang="ko-KR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5775449" y="3063282"/>
            <a:ext cx="3135248" cy="615553"/>
            <a:chOff x="5718672" y="1790889"/>
            <a:chExt cx="3135248" cy="615553"/>
          </a:xfrm>
        </p:grpSpPr>
        <p:sp>
          <p:nvSpPr>
            <p:cNvPr id="44" name="타원 43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806291" y="1790889"/>
              <a:ext cx="304762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등록</a:t>
              </a:r>
              <a:r>
                <a:rPr lang="ko-KR" altLang="en-US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자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: 301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명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/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목표자 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300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명</a:t>
              </a:r>
              <a:endParaRPr lang="en-US" altLang="ko-KR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r>
                <a:rPr lang="en-US" altLang="ko-KR" sz="16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                             (10.31.</a:t>
              </a:r>
              <a:r>
                <a:rPr lang="ko-KR" altLang="en-US" sz="16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기준</a:t>
              </a:r>
              <a:r>
                <a:rPr lang="en-US" altLang="ko-KR" sz="16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)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5884309" y="3627368"/>
            <a:ext cx="3101586" cy="646331"/>
            <a:chOff x="5718672" y="1790889"/>
            <a:chExt cx="3101586" cy="646331"/>
          </a:xfrm>
        </p:grpSpPr>
        <p:sp>
          <p:nvSpPr>
            <p:cNvPr id="47" name="타원 46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806291" y="1790889"/>
              <a:ext cx="30139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err="1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위험</a:t>
              </a:r>
              <a:r>
                <a:rPr lang="ko-KR" altLang="en-US" dirty="0" err="1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군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 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분류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: (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기본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)   35 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명</a:t>
              </a:r>
              <a:endParaRPr lang="en-US" altLang="ko-KR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r>
                <a:rPr lang="en-US" altLang="ko-KR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                    (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집중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) 266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명</a:t>
              </a:r>
              <a:endParaRPr lang="ko-KR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  <p:sp>
        <p:nvSpPr>
          <p:cNvPr id="40" name="모서리가 둥근 직사각형 39"/>
          <p:cNvSpPr/>
          <p:nvPr/>
        </p:nvSpPr>
        <p:spPr>
          <a:xfrm>
            <a:off x="4154274" y="2950227"/>
            <a:ext cx="1311997" cy="56096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rgbClr val="C00000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맞춤형 </a:t>
            </a:r>
            <a:endParaRPr lang="en-US" altLang="ko-KR" sz="1600" b="1" dirty="0" smtClean="0">
              <a:solidFill>
                <a:srgbClr val="C00000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  <a:p>
            <a:pPr algn="ctr"/>
            <a:r>
              <a:rPr lang="ko-KR" altLang="en-US" sz="1600" b="1" dirty="0" smtClean="0">
                <a:solidFill>
                  <a:srgbClr val="C00000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프로그램</a:t>
            </a:r>
            <a:endParaRPr lang="en-US" altLang="ko-KR" sz="1600" b="1" dirty="0">
              <a:solidFill>
                <a:srgbClr val="C00000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4176046" y="4687580"/>
            <a:ext cx="1311997" cy="56096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rgbClr val="C00000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특화 </a:t>
            </a:r>
            <a:endParaRPr lang="en-US" altLang="ko-KR" sz="1600" b="1" dirty="0" smtClean="0">
              <a:solidFill>
                <a:srgbClr val="C00000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  <a:p>
            <a:pPr algn="ctr"/>
            <a:r>
              <a:rPr lang="ko-KR" altLang="en-US" sz="1600" b="1" dirty="0" smtClean="0">
                <a:solidFill>
                  <a:srgbClr val="C00000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프로그램</a:t>
            </a:r>
            <a:endParaRPr lang="ko-KR" altLang="en-US" sz="1600" b="1" dirty="0">
              <a:solidFill>
                <a:srgbClr val="C00000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3948917" y="3247948"/>
            <a:ext cx="179345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3948917" y="4968064"/>
            <a:ext cx="22712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17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" y="647019"/>
            <a:ext cx="9144002" cy="678091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 rot="10800000">
            <a:off x="-21775" y="647020"/>
            <a:ext cx="3907973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자유형 4"/>
          <p:cNvSpPr/>
          <p:nvPr/>
        </p:nvSpPr>
        <p:spPr>
          <a:xfrm rot="10800000">
            <a:off x="-21775" y="647020"/>
            <a:ext cx="3907973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19899" y="755231"/>
            <a:ext cx="6142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7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03</a:t>
            </a:r>
            <a:endParaRPr lang="ko-KR" altLang="en-US" sz="27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9829" y="779625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사업추진 내용</a:t>
            </a:r>
            <a:endParaRPr lang="ko-KR" altLang="en-US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22912" y="787396"/>
            <a:ext cx="550817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00" spc="-1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요구도 파악  및  </a:t>
            </a:r>
            <a:r>
              <a:rPr lang="ko-KR" altLang="en-US" sz="1900" spc="-100" dirty="0" err="1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위험군</a:t>
            </a:r>
            <a:r>
              <a:rPr lang="ko-KR" altLang="en-US" sz="1900" spc="-1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lang="ko-KR" altLang="en-US" sz="1900" spc="-1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분류  </a:t>
            </a:r>
            <a:r>
              <a:rPr lang="en-US" altLang="ko-KR" sz="1900" spc="-1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-  </a:t>
            </a:r>
            <a:r>
              <a:rPr lang="ko-KR" altLang="en-US" sz="1900" spc="-1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전담간호사 </a:t>
            </a:r>
            <a:r>
              <a:rPr lang="en-US" altLang="ko-KR" sz="1900" spc="-1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1:1 </a:t>
            </a:r>
            <a:r>
              <a:rPr lang="ko-KR" altLang="en-US" sz="1900" spc="-1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상담 </a:t>
            </a:r>
            <a:endParaRPr lang="ko-KR" altLang="en-US" sz="1900" spc="-1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96842" y="1405855"/>
            <a:ext cx="8789054" cy="5305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336337" y="1675307"/>
            <a:ext cx="2305937" cy="369332"/>
          </a:xfrm>
          <a:prstGeom prst="rect">
            <a:avLst/>
          </a:prstGeom>
          <a:solidFill>
            <a:srgbClr val="172949"/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   맞춤형 프로그</a:t>
            </a:r>
            <a:r>
              <a:rPr lang="ko-KR" altLang="en-US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램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548137" y="2528578"/>
            <a:ext cx="3941169" cy="1892808"/>
            <a:chOff x="5884530" y="1768710"/>
            <a:chExt cx="3712464" cy="1892808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5884530" y="1768710"/>
              <a:ext cx="3712464" cy="1892808"/>
            </a:xfrm>
            <a:prstGeom prst="roundRect">
              <a:avLst/>
            </a:prstGeom>
            <a:solidFill>
              <a:srgbClr val="CFDF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07629" y="1984563"/>
              <a:ext cx="1633133" cy="369332"/>
            </a:xfrm>
            <a:prstGeom prst="rect">
              <a:avLst/>
            </a:prstGeom>
            <a:solidFill>
              <a:schemeClr val="bg1">
                <a:alpha val="39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신체활동 교육</a:t>
              </a:r>
              <a:endParaRPr lang="ko-KR" altLang="en-US" b="1" dirty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140598" y="2543487"/>
              <a:ext cx="3106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개별 신체활동 및 체력측정</a:t>
              </a:r>
              <a:endParaRPr lang="ko-KR" altLang="en-US" dirty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132893" y="2973182"/>
              <a:ext cx="2263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운동교실</a:t>
              </a:r>
              <a:r>
                <a:rPr lang="en-US" altLang="ko-KR" sz="1600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sz="1600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기초반</a:t>
              </a:r>
              <a:r>
                <a:rPr lang="en-US" altLang="ko-KR" sz="1600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/</a:t>
              </a:r>
              <a:r>
                <a:rPr lang="ko-KR" altLang="en-US" sz="1600" dirty="0" err="1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심화반</a:t>
              </a:r>
              <a:r>
                <a:rPr lang="en-US" altLang="ko-KR" sz="1600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)</a:t>
              </a:r>
              <a:endParaRPr lang="ko-KR" altLang="en-US" sz="1600" dirty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48137" y="4488459"/>
            <a:ext cx="3941169" cy="1892808"/>
            <a:chOff x="548137" y="4488459"/>
            <a:chExt cx="3941169" cy="1892808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548137" y="4488459"/>
              <a:ext cx="3941169" cy="1892808"/>
            </a:xfrm>
            <a:prstGeom prst="roundRect">
              <a:avLst/>
            </a:prstGeom>
            <a:solidFill>
              <a:srgbClr val="CDDA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84979" y="4673297"/>
              <a:ext cx="2275539" cy="369332"/>
            </a:xfrm>
            <a:prstGeom prst="rect">
              <a:avLst/>
            </a:prstGeom>
            <a:solidFill>
              <a:schemeClr val="bg1">
                <a:alpha val="39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생활습관개선교육</a:t>
              </a:r>
              <a:endParaRPr lang="ko-KR" altLang="en-US" b="1" dirty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79446" y="5175177"/>
              <a:ext cx="16663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만성질환관</a:t>
              </a:r>
              <a:r>
                <a:rPr lang="ko-KR" altLang="en-US" dirty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리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07826" y="5580340"/>
              <a:ext cx="11762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영양교</a:t>
              </a:r>
              <a:r>
                <a:rPr lang="ko-KR" altLang="en-US" dirty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육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32196" y="5175177"/>
              <a:ext cx="14213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err="1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이차암검</a:t>
              </a:r>
              <a:r>
                <a:rPr lang="ko-KR" altLang="en-US" dirty="0" err="1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진</a:t>
              </a:r>
              <a:endParaRPr lang="ko-KR" altLang="en-US" dirty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62574" y="5596816"/>
              <a:ext cx="11762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예방접</a:t>
              </a:r>
              <a:r>
                <a:rPr lang="ko-KR" altLang="en-US" dirty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종</a:t>
              </a: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4579016" y="2520166"/>
            <a:ext cx="3941169" cy="1892808"/>
            <a:chOff x="2019666" y="1768710"/>
            <a:chExt cx="3712464" cy="1892808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2019666" y="1768710"/>
              <a:ext cx="3712464" cy="1892808"/>
            </a:xfrm>
            <a:prstGeom prst="roundRect">
              <a:avLst/>
            </a:prstGeom>
            <a:solidFill>
              <a:srgbClr val="EEE5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75898" y="1988783"/>
              <a:ext cx="1622560" cy="369332"/>
            </a:xfrm>
            <a:prstGeom prst="rect">
              <a:avLst/>
            </a:prstGeom>
            <a:solidFill>
              <a:schemeClr val="bg1">
                <a:alpha val="39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b="1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정서지지 교육</a:t>
              </a:r>
              <a:endParaRPr lang="ko-KR" altLang="en-US" b="1" dirty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11546" y="2530448"/>
              <a:ext cx="2263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이완교실</a:t>
              </a:r>
              <a:r>
                <a:rPr lang="en-US" altLang="ko-KR" sz="1600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sz="1600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기초반</a:t>
              </a:r>
              <a:r>
                <a:rPr lang="en-US" altLang="ko-KR" sz="1600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/</a:t>
              </a:r>
              <a:r>
                <a:rPr lang="ko-KR" altLang="en-US" sz="1600" dirty="0" err="1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심화반</a:t>
              </a:r>
              <a:r>
                <a:rPr lang="en-US" altLang="ko-KR" sz="1600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)</a:t>
              </a:r>
              <a:endParaRPr lang="ko-KR" altLang="en-US" sz="1600" dirty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55417" y="2993088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아로마요법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411388" y="2983583"/>
              <a:ext cx="11079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원예요법</a:t>
              </a:r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4238" y="2621059"/>
              <a:ext cx="800213" cy="800213"/>
            </a:xfrm>
            <a:prstGeom prst="rect">
              <a:avLst/>
            </a:prstGeom>
          </p:spPr>
        </p:pic>
      </p:grpSp>
      <p:grpSp>
        <p:nvGrpSpPr>
          <p:cNvPr id="42" name="그룹 41"/>
          <p:cNvGrpSpPr/>
          <p:nvPr/>
        </p:nvGrpSpPr>
        <p:grpSpPr>
          <a:xfrm>
            <a:off x="4606405" y="4488459"/>
            <a:ext cx="3941169" cy="1892808"/>
            <a:chOff x="4606405" y="4488459"/>
            <a:chExt cx="3941169" cy="1892808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4606405" y="4488459"/>
              <a:ext cx="3941169" cy="1892808"/>
            </a:xfrm>
            <a:prstGeom prst="roundRect">
              <a:avLst/>
            </a:prstGeom>
            <a:solidFill>
              <a:srgbClr val="FFC0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95442" y="4632107"/>
              <a:ext cx="1756485" cy="369332"/>
            </a:xfrm>
            <a:prstGeom prst="rect">
              <a:avLst/>
            </a:prstGeom>
            <a:solidFill>
              <a:schemeClr val="bg1">
                <a:alpha val="39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특화프로그램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33349" y="5065531"/>
              <a:ext cx="1752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암생존자</a:t>
              </a:r>
              <a:r>
                <a:rPr lang="ko-KR" altLang="en-US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교실</a:t>
              </a:r>
              <a:endParaRPr lang="en-US" altLang="ko-KR" dirty="0" smtClean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854456" y="5596816"/>
              <a:ext cx="2080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1:1 </a:t>
              </a:r>
              <a:r>
                <a:rPr lang="ko-KR" altLang="en-US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맞춤형 교육</a:t>
              </a:r>
              <a:endParaRPr lang="ko-KR" altLang="en-US" dirty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915032" y="5065531"/>
              <a:ext cx="13018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힐링캠</a:t>
              </a:r>
              <a:r>
                <a:rPr lang="ko-KR" altLang="en-US" dirty="0" err="1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프</a:t>
              </a:r>
              <a:endParaRPr lang="ko-KR" altLang="en-US" dirty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935348" y="5590443"/>
              <a:ext cx="13018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직장복</a:t>
              </a:r>
              <a:r>
                <a:rPr lang="ko-KR" altLang="en-US" dirty="0">
                  <a:solidFill>
                    <a:prstClr val="black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344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" y="647019"/>
            <a:ext cx="9144002" cy="678091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 rot="10800000">
            <a:off x="-21775" y="647020"/>
            <a:ext cx="3907973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19899" y="755231"/>
            <a:ext cx="61427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7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03</a:t>
            </a:r>
            <a:endParaRPr lang="ko-KR" altLang="en-US" sz="27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9829" y="779625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사업추진 내용</a:t>
            </a:r>
            <a:endParaRPr lang="ko-KR" altLang="en-US" sz="240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44606" y="809168"/>
            <a:ext cx="550817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맞춤형 서비스 </a:t>
            </a:r>
            <a:r>
              <a:rPr lang="en-US" altLang="ko-KR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– </a:t>
            </a:r>
            <a:r>
              <a:rPr lang="ko-KR" altLang="en-US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신체활동증진 ∙ 피로관리</a:t>
            </a:r>
            <a:endParaRPr lang="ko-KR" altLang="en-US" sz="19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527034" y="1816776"/>
            <a:ext cx="7407251" cy="369332"/>
            <a:chOff x="5718672" y="1790889"/>
            <a:chExt cx="7407251" cy="369332"/>
          </a:xfrm>
        </p:grpSpPr>
        <p:sp>
          <p:nvSpPr>
            <p:cNvPr id="13" name="타원 12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806291" y="1790889"/>
              <a:ext cx="73196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초기평가</a:t>
              </a:r>
              <a:r>
                <a:rPr lang="en-US" altLang="ko-KR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b="1" dirty="0" err="1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체성분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평가 및 </a:t>
              </a:r>
              <a:r>
                <a:rPr lang="ko-KR" altLang="en-US" b="1" dirty="0" smtClean="0">
                  <a:solidFill>
                    <a:srgbClr val="C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운동 전 </a:t>
              </a:r>
              <a:r>
                <a:rPr lang="ko-KR" altLang="en-US" sz="1600" b="1" dirty="0" smtClean="0">
                  <a:solidFill>
                    <a:srgbClr val="C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체력평가</a:t>
              </a:r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6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인바디</a:t>
              </a:r>
              <a:r>
                <a:rPr lang="en-US" altLang="ko-KR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6</a:t>
              </a:r>
              <a:r>
                <a:rPr lang="ko-KR" altLang="en-US" sz="16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분걷기</a:t>
              </a:r>
              <a:r>
                <a:rPr lang="en-US" altLang="ko-KR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설문지 상담 등</a:t>
              </a:r>
              <a:r>
                <a:rPr lang="en-US" altLang="ko-KR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545762" y="2229648"/>
            <a:ext cx="6479112" cy="1084912"/>
            <a:chOff x="5718672" y="1790889"/>
            <a:chExt cx="6479112" cy="1084912"/>
          </a:xfrm>
        </p:grpSpPr>
        <p:sp>
          <p:nvSpPr>
            <p:cNvPr id="16" name="타원 15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806291" y="1790889"/>
              <a:ext cx="6391493" cy="10849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기초반</a:t>
              </a:r>
              <a:r>
                <a:rPr lang="en-US" altLang="ko-KR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코어근육 강화 트레이닝 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(4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43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명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endParaRPr lang="en-US" altLang="ko-KR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b="1" dirty="0" err="1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심화반</a:t>
              </a:r>
              <a:r>
                <a:rPr lang="en-US" altLang="ko-KR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근력향상 </a:t>
              </a:r>
              <a:r>
                <a:rPr lang="ko-KR" altLang="en-US" b="1" dirty="0" err="1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홈트레이닝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‘</a:t>
              </a:r>
              <a:r>
                <a:rPr lang="ko-KR" altLang="en-US" b="1" dirty="0" err="1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다니엘운동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프로그램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’(8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회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51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명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endParaRPr lang="en-US" altLang="ko-KR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269825320" descr="EMB000036701a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862" y="3799124"/>
            <a:ext cx="1741154" cy="222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그룹 19"/>
          <p:cNvGrpSpPr/>
          <p:nvPr/>
        </p:nvGrpSpPr>
        <p:grpSpPr>
          <a:xfrm>
            <a:off x="262795" y="6295320"/>
            <a:ext cx="1194152" cy="307777"/>
            <a:chOff x="144790" y="5916873"/>
            <a:chExt cx="1194152" cy="307777"/>
          </a:xfrm>
        </p:grpSpPr>
        <p:sp>
          <p:nvSpPr>
            <p:cNvPr id="18" name="직사각형 17"/>
            <p:cNvSpPr/>
            <p:nvPr/>
          </p:nvSpPr>
          <p:spPr>
            <a:xfrm>
              <a:off x="144790" y="5943888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7241" y="5916873"/>
              <a:ext cx="11517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체력 측정</a:t>
              </a:r>
              <a:endParaRPr lang="ko-KR" altLang="en-US" sz="1000" dirty="0"/>
            </a:p>
          </p:txBody>
        </p:sp>
      </p:grp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730" y="3799125"/>
            <a:ext cx="2454982" cy="226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918" y="3799125"/>
            <a:ext cx="1812324" cy="231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3979" y="4529340"/>
            <a:ext cx="2161149" cy="961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그룹 31"/>
          <p:cNvGrpSpPr/>
          <p:nvPr/>
        </p:nvGrpSpPr>
        <p:grpSpPr>
          <a:xfrm>
            <a:off x="2753779" y="6347447"/>
            <a:ext cx="1194152" cy="307777"/>
            <a:chOff x="144790" y="5916873"/>
            <a:chExt cx="1194152" cy="307777"/>
          </a:xfrm>
        </p:grpSpPr>
        <p:sp>
          <p:nvSpPr>
            <p:cNvPr id="33" name="직사각형 32"/>
            <p:cNvSpPr/>
            <p:nvPr/>
          </p:nvSpPr>
          <p:spPr>
            <a:xfrm>
              <a:off x="144790" y="5943888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87241" y="5916873"/>
              <a:ext cx="11517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상담 및 평가</a:t>
              </a:r>
              <a:endParaRPr lang="ko-KR" altLang="en-US" sz="1000" dirty="0"/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4826907" y="6373150"/>
            <a:ext cx="1867807" cy="307777"/>
            <a:chOff x="144790" y="5916873"/>
            <a:chExt cx="1867807" cy="307777"/>
          </a:xfrm>
        </p:grpSpPr>
        <p:sp>
          <p:nvSpPr>
            <p:cNvPr id="36" name="직사각형 35"/>
            <p:cNvSpPr/>
            <p:nvPr/>
          </p:nvSpPr>
          <p:spPr>
            <a:xfrm>
              <a:off x="144790" y="5943888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87241" y="5916873"/>
              <a:ext cx="18253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운동교육</a:t>
              </a:r>
              <a:r>
                <a:rPr lang="en-US" altLang="ko-KR" sz="1400" b="1" dirty="0" smtClean="0"/>
                <a:t>(</a:t>
              </a:r>
              <a:r>
                <a:rPr lang="ko-KR" altLang="en-US" sz="1400" b="1" dirty="0" smtClean="0"/>
                <a:t>기초</a:t>
              </a:r>
              <a:r>
                <a:rPr lang="en-US" altLang="ko-KR" sz="1400" b="1" dirty="0" smtClean="0"/>
                <a:t>/</a:t>
              </a:r>
              <a:r>
                <a:rPr lang="ko-KR" altLang="en-US" sz="1400" b="1" dirty="0" smtClean="0"/>
                <a:t>심화</a:t>
              </a:r>
              <a:r>
                <a:rPr lang="en-US" altLang="ko-KR" sz="1400" b="1" dirty="0" smtClean="0"/>
                <a:t>)</a:t>
              </a:r>
              <a:endParaRPr lang="ko-KR" altLang="en-US" sz="1000" dirty="0"/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7416749" y="6239541"/>
            <a:ext cx="1727251" cy="523220"/>
            <a:chOff x="144790" y="5911898"/>
            <a:chExt cx="1727251" cy="523220"/>
          </a:xfrm>
        </p:grpSpPr>
        <p:sp>
          <p:nvSpPr>
            <p:cNvPr id="39" name="직사각형 38"/>
            <p:cNvSpPr/>
            <p:nvPr/>
          </p:nvSpPr>
          <p:spPr>
            <a:xfrm>
              <a:off x="144790" y="5943888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29691" y="5911898"/>
              <a:ext cx="16423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실천일지 활용 </a:t>
              </a:r>
              <a:endParaRPr lang="en-US" altLang="ko-KR" sz="1400" b="1" dirty="0" smtClean="0"/>
            </a:p>
            <a:p>
              <a:r>
                <a:rPr lang="ko-KR" altLang="en-US" sz="1400" b="1" dirty="0" smtClean="0"/>
                <a:t>재평가</a:t>
              </a:r>
              <a:endParaRPr lang="ko-KR" altLang="en-US" sz="1400" b="1" dirty="0"/>
            </a:p>
          </p:txBody>
        </p:sp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-435920" y="4542027"/>
            <a:ext cx="2187936" cy="96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545762" y="3204897"/>
            <a:ext cx="6846200" cy="369332"/>
            <a:chOff x="5718672" y="1790889"/>
            <a:chExt cx="6846200" cy="369332"/>
          </a:xfrm>
        </p:grpSpPr>
        <p:sp>
          <p:nvSpPr>
            <p:cNvPr id="42" name="타원 41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06291" y="1790889"/>
              <a:ext cx="67585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재</a:t>
              </a:r>
              <a:r>
                <a:rPr lang="ko-KR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평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가</a:t>
              </a:r>
              <a:r>
                <a:rPr lang="en-US" altLang="ko-KR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교육 </a:t>
              </a:r>
              <a:r>
                <a:rPr lang="en-US" altLang="ko-KR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lang="ko-KR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개월 후 </a:t>
              </a:r>
              <a:r>
                <a:rPr lang="ko-KR" altLang="en-US" b="1" dirty="0">
                  <a:solidFill>
                    <a:srgbClr val="C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운동실천 일지 및 재평가</a:t>
              </a:r>
              <a:r>
                <a:rPr lang="ko-KR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를 통한 </a:t>
              </a:r>
              <a:r>
                <a:rPr lang="ko-KR" altLang="en-US" b="1" dirty="0">
                  <a:solidFill>
                    <a:srgbClr val="C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피드백 제공</a:t>
              </a:r>
              <a:endParaRPr lang="en-US" altLang="ko-KR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039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7746" y="755231"/>
              <a:ext cx="1944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사업추진 내용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03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984172" y="809091"/>
            <a:ext cx="515983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맞춤형 서비스 </a:t>
            </a:r>
            <a:r>
              <a:rPr lang="en-US" altLang="ko-KR" sz="19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- </a:t>
            </a:r>
            <a:r>
              <a:rPr lang="ko-KR" altLang="en-US" sz="19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심리정서적지지</a:t>
            </a:r>
            <a:endParaRPr lang="ko-KR" altLang="en-US" sz="19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83826" y="3598057"/>
            <a:ext cx="3528162" cy="307777"/>
            <a:chOff x="344701" y="3581391"/>
            <a:chExt cx="3528162" cy="307777"/>
          </a:xfrm>
        </p:grpSpPr>
        <p:sp>
          <p:nvSpPr>
            <p:cNvPr id="12" name="TextBox 11"/>
            <p:cNvSpPr txBox="1"/>
            <p:nvPr/>
          </p:nvSpPr>
          <p:spPr>
            <a:xfrm>
              <a:off x="407825" y="3581391"/>
              <a:ext cx="3465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이완교실 </a:t>
              </a:r>
              <a:r>
                <a:rPr lang="en-US" altLang="ko-KR" sz="1400" spc="-1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-   </a:t>
              </a:r>
              <a:r>
                <a:rPr lang="ko-KR" altLang="en-US" sz="1400" spc="-1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기본반</a:t>
              </a:r>
              <a:r>
                <a:rPr lang="ko-KR" altLang="en-US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en-US" altLang="ko-KR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20</a:t>
              </a:r>
              <a:r>
                <a:rPr lang="ko-KR" altLang="en-US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회</a:t>
              </a:r>
              <a:r>
                <a:rPr lang="en-US" altLang="ko-KR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48</a:t>
              </a:r>
              <a:r>
                <a:rPr lang="ko-KR" altLang="en-US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명</a:t>
              </a:r>
              <a:endParaRPr lang="ko-KR" altLang="en-US" sz="1400" spc="-1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383826" y="6382423"/>
            <a:ext cx="2232762" cy="307777"/>
            <a:chOff x="344701" y="3581391"/>
            <a:chExt cx="2232762" cy="307777"/>
          </a:xfrm>
        </p:grpSpPr>
        <p:sp>
          <p:nvSpPr>
            <p:cNvPr id="18" name="TextBox 17"/>
            <p:cNvSpPr txBox="1"/>
            <p:nvPr/>
          </p:nvSpPr>
          <p:spPr>
            <a:xfrm>
              <a:off x="407825" y="3581391"/>
              <a:ext cx="21696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아로마요법</a:t>
              </a:r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– 9</a:t>
              </a:r>
              <a:r>
                <a:rPr lang="ko-KR" altLang="en-US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회</a:t>
              </a:r>
              <a:r>
                <a:rPr lang="en-US" altLang="ko-KR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71</a:t>
              </a:r>
              <a:r>
                <a:rPr lang="ko-KR" altLang="en-US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명</a:t>
              </a:r>
              <a:endPara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4028965" y="6382423"/>
            <a:ext cx="1966869" cy="307777"/>
            <a:chOff x="344701" y="3581391"/>
            <a:chExt cx="1966869" cy="307777"/>
          </a:xfrm>
        </p:grpSpPr>
        <p:sp>
          <p:nvSpPr>
            <p:cNvPr id="21" name="TextBox 20"/>
            <p:cNvSpPr txBox="1"/>
            <p:nvPr/>
          </p:nvSpPr>
          <p:spPr>
            <a:xfrm>
              <a:off x="407825" y="3581391"/>
              <a:ext cx="19037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원예요법 </a:t>
              </a:r>
              <a:r>
                <a:rPr lang="en-US" altLang="ko-KR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– 9</a:t>
              </a:r>
              <a:r>
                <a:rPr lang="ko-KR" altLang="en-US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회 </a:t>
              </a:r>
              <a:r>
                <a:rPr lang="en-US" altLang="ko-KR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58</a:t>
              </a:r>
              <a:r>
                <a:rPr lang="ko-KR" altLang="en-US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명</a:t>
              </a:r>
              <a:endPara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60"/>
          <a:stretch/>
        </p:blipFill>
        <p:spPr bwMode="auto">
          <a:xfrm>
            <a:off x="7141625" y="1725082"/>
            <a:ext cx="1692722" cy="17801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363" y="1788952"/>
            <a:ext cx="1217316" cy="178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1258" y="4477116"/>
            <a:ext cx="2860300" cy="174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16498" y="4477117"/>
            <a:ext cx="3357730" cy="174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39" y="1788952"/>
            <a:ext cx="2545570" cy="171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그룹 25"/>
          <p:cNvGrpSpPr/>
          <p:nvPr/>
        </p:nvGrpSpPr>
        <p:grpSpPr>
          <a:xfrm>
            <a:off x="5657602" y="3766103"/>
            <a:ext cx="1155077" cy="257112"/>
            <a:chOff x="344701" y="3592272"/>
            <a:chExt cx="1155077" cy="257112"/>
          </a:xfrm>
        </p:grpSpPr>
        <p:sp>
          <p:nvSpPr>
            <p:cNvPr id="27" name="TextBox 26"/>
            <p:cNvSpPr txBox="1"/>
            <p:nvPr/>
          </p:nvSpPr>
          <p:spPr>
            <a:xfrm>
              <a:off x="407825" y="3603163"/>
              <a:ext cx="10919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소책자 제작</a:t>
              </a:r>
              <a:endPara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7274228" y="3755212"/>
            <a:ext cx="1155077" cy="257112"/>
            <a:chOff x="344701" y="3592272"/>
            <a:chExt cx="1155077" cy="257112"/>
          </a:xfrm>
        </p:grpSpPr>
        <p:sp>
          <p:nvSpPr>
            <p:cNvPr id="30" name="TextBox 29"/>
            <p:cNvSpPr txBox="1"/>
            <p:nvPr/>
          </p:nvSpPr>
          <p:spPr>
            <a:xfrm>
              <a:off x="407825" y="3603163"/>
              <a:ext cx="10919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평가도</a:t>
              </a:r>
              <a:r>
                <a:rPr lang="ko-KR" altLang="en-US" sz="10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구</a:t>
              </a: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76"/>
          <a:stretch/>
        </p:blipFill>
        <p:spPr bwMode="auto">
          <a:xfrm>
            <a:off x="3030662" y="1788952"/>
            <a:ext cx="2396898" cy="171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그룹 32"/>
          <p:cNvGrpSpPr/>
          <p:nvPr/>
        </p:nvGrpSpPr>
        <p:grpSpPr>
          <a:xfrm>
            <a:off x="3029790" y="3623335"/>
            <a:ext cx="2211283" cy="307777"/>
            <a:chOff x="344701" y="3581391"/>
            <a:chExt cx="2211283" cy="307777"/>
          </a:xfrm>
        </p:grpSpPr>
        <p:sp>
          <p:nvSpPr>
            <p:cNvPr id="34" name="TextBox 33"/>
            <p:cNvSpPr txBox="1"/>
            <p:nvPr/>
          </p:nvSpPr>
          <p:spPr>
            <a:xfrm>
              <a:off x="407825" y="3581391"/>
              <a:ext cx="21481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이완교실 </a:t>
              </a:r>
              <a:r>
                <a:rPr lang="en-US" altLang="ko-KR" sz="1400" spc="-1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-  </a:t>
              </a:r>
              <a:r>
                <a:rPr lang="ko-KR" altLang="en-US" sz="1400" spc="-1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심화반</a:t>
              </a:r>
              <a:r>
                <a:rPr lang="ko-KR" altLang="en-US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en-US" altLang="ko-KR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lang="ko-KR" altLang="en-US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회</a:t>
              </a:r>
              <a:r>
                <a:rPr lang="en-US" altLang="ko-KR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4</a:t>
              </a:r>
              <a:r>
                <a:rPr lang="ko-KR" altLang="en-US" sz="1400" spc="-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명</a:t>
              </a:r>
              <a:endParaRPr lang="ko-KR" altLang="en-US" sz="1400" spc="-1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417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85720" y="755231"/>
              <a:ext cx="20217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사업추진 내용 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03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886198" y="818241"/>
            <a:ext cx="515983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맞춤형 서비스 </a:t>
            </a:r>
            <a:r>
              <a:rPr lang="en-US" altLang="ko-KR" sz="19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- </a:t>
            </a:r>
            <a:r>
              <a:rPr lang="ko-KR" altLang="en-US" sz="1900" dirty="0" smtClean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자가간호능력 향상 교육</a:t>
            </a:r>
            <a:endParaRPr lang="ko-KR" altLang="en-US" sz="19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50988" y="1889316"/>
            <a:ext cx="5712877" cy="1477328"/>
            <a:chOff x="5718672" y="1790889"/>
            <a:chExt cx="5712877" cy="1477328"/>
          </a:xfrm>
        </p:grpSpPr>
        <p:sp>
          <p:nvSpPr>
            <p:cNvPr id="13" name="타원 12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806291" y="1790889"/>
              <a:ext cx="5625258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영양</a:t>
              </a:r>
              <a:r>
                <a:rPr lang="en-US" altLang="ko-KR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암 치료 후 </a:t>
              </a:r>
              <a:r>
                <a:rPr lang="ko-KR" altLang="en-US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균형잡힌</a:t>
              </a:r>
              <a:r>
                <a:rPr lang="ko-KR" altLang="en-US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영양과 식사에 대한 집단교육</a:t>
              </a:r>
              <a:endPara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endPara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285750" indent="-285750">
                <a:buFontTx/>
                <a:buChar char="-"/>
              </a:pP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암 치료 후 올바른 영양과 식사방법</a:t>
              </a:r>
              <a:endPara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285750" indent="-285750">
                <a:buFontTx/>
                <a:buChar char="-"/>
              </a:pP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건강보조식품에 대한 오해와 진실</a:t>
              </a:r>
              <a:endPara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285750" indent="-285750">
                <a:buFontTx/>
                <a:buChar char="-"/>
              </a:pPr>
              <a:r>
                <a:rPr lang="ko-KR" altLang="en-US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암치료</a:t>
              </a: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후 건강한 삶 유지를 위한 </a:t>
              </a:r>
              <a:r>
                <a:rPr lang="ko-KR" altLang="en-US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건강레시피</a:t>
              </a: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등</a:t>
              </a:r>
              <a:r>
                <a:rPr lang="en-US" altLang="ko-KR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3424540" y="4356063"/>
            <a:ext cx="4502610" cy="1477328"/>
            <a:chOff x="5718672" y="1790889"/>
            <a:chExt cx="4502610" cy="1477328"/>
          </a:xfrm>
        </p:grpSpPr>
        <p:sp>
          <p:nvSpPr>
            <p:cNvPr id="16" name="타원 15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806291" y="1790889"/>
              <a:ext cx="4414991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생활습관</a:t>
              </a:r>
              <a:r>
                <a:rPr lang="en-US" altLang="ko-KR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암 치료 후 건강한 생활습관 교육</a:t>
              </a:r>
              <a:endParaRPr lang="en-US" altLang="ko-KR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endParaRPr lang="en-US" altLang="ko-KR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- 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건강한 생활습관 및 스트레스 관리 방법</a:t>
              </a:r>
              <a:endParaRPr lang="en-US" altLang="ko-KR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- </a:t>
              </a:r>
              <a:r>
                <a:rPr lang="ko-KR" altLang="en-US" dirty="0" err="1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이차암검진과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예방접종 교육</a:t>
              </a:r>
              <a:endParaRPr lang="en-US" altLang="ko-KR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endParaRPr lang="ko-KR" altLang="en-US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693" y="1686148"/>
            <a:ext cx="2958336" cy="190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11" y="4296150"/>
            <a:ext cx="2853542" cy="212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72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7746" y="755231"/>
              <a:ext cx="1944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사업추진 내용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03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886198" y="818241"/>
            <a:ext cx="5159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맞춤형 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- </a:t>
            </a:r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특화 프로그램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(</a:t>
            </a:r>
            <a:r>
              <a:rPr lang="ko-KR" altLang="en-US" sz="2000" dirty="0" err="1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암생존자</a:t>
            </a:r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교실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)</a:t>
            </a:r>
            <a:endParaRPr lang="ko-KR" altLang="en-US" sz="2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79810" y="1624640"/>
            <a:ext cx="5269876" cy="307777"/>
            <a:chOff x="344701" y="3581391"/>
            <a:chExt cx="5269876" cy="307777"/>
          </a:xfrm>
        </p:grpSpPr>
        <p:sp>
          <p:nvSpPr>
            <p:cNvPr id="16" name="TextBox 15"/>
            <p:cNvSpPr txBox="1"/>
            <p:nvPr/>
          </p:nvSpPr>
          <p:spPr>
            <a:xfrm>
              <a:off x="407824" y="3581391"/>
              <a:ext cx="5206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자녀양육  </a:t>
              </a:r>
              <a:r>
                <a:rPr lang="en-US" altLang="ko-KR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– 5</a:t>
              </a:r>
              <a:r>
                <a:rPr lang="ko-KR" altLang="en-US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회</a:t>
              </a:r>
              <a:r>
                <a:rPr lang="en-US" altLang="ko-KR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22</a:t>
              </a:r>
              <a:r>
                <a:rPr lang="ko-KR" altLang="en-US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명</a:t>
              </a:r>
              <a:endPara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270553552" descr="EMB000036701a0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10" y="2113605"/>
            <a:ext cx="3131728" cy="211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9" name="_x270553632" descr="EMB000036701a0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084" y="2077043"/>
            <a:ext cx="1896386" cy="215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그룹 20"/>
          <p:cNvGrpSpPr/>
          <p:nvPr/>
        </p:nvGrpSpPr>
        <p:grpSpPr>
          <a:xfrm>
            <a:off x="4173701" y="1567230"/>
            <a:ext cx="2292412" cy="307777"/>
            <a:chOff x="344701" y="3581391"/>
            <a:chExt cx="2292412" cy="307777"/>
          </a:xfrm>
        </p:grpSpPr>
        <p:sp>
          <p:nvSpPr>
            <p:cNvPr id="22" name="TextBox 21"/>
            <p:cNvSpPr txBox="1"/>
            <p:nvPr/>
          </p:nvSpPr>
          <p:spPr>
            <a:xfrm>
              <a:off x="407825" y="3581391"/>
              <a:ext cx="22292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자녀양육 일지 작성</a:t>
              </a:r>
              <a:endPara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379810" y="4542003"/>
            <a:ext cx="6826533" cy="307777"/>
            <a:chOff x="344701" y="3581391"/>
            <a:chExt cx="6826533" cy="307777"/>
          </a:xfrm>
        </p:grpSpPr>
        <p:sp>
          <p:nvSpPr>
            <p:cNvPr id="25" name="TextBox 24"/>
            <p:cNvSpPr txBox="1"/>
            <p:nvPr/>
          </p:nvSpPr>
          <p:spPr>
            <a:xfrm>
              <a:off x="407824" y="3581391"/>
              <a:ext cx="67634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사별관리  </a:t>
              </a:r>
              <a:r>
                <a:rPr lang="en-US" altLang="ko-KR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– </a:t>
              </a: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lang="ko-KR" altLang="en-US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회 </a:t>
              </a:r>
              <a:r>
                <a:rPr lang="en-US" altLang="ko-KR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5</a:t>
              </a:r>
              <a:r>
                <a:rPr lang="ko-KR" altLang="en-US" sz="14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명</a:t>
              </a:r>
              <a:endPara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469" y="4695891"/>
            <a:ext cx="2865226" cy="196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343" y="4672627"/>
            <a:ext cx="2734686" cy="20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그룹 27"/>
          <p:cNvGrpSpPr/>
          <p:nvPr/>
        </p:nvGrpSpPr>
        <p:grpSpPr>
          <a:xfrm>
            <a:off x="6311343" y="2113036"/>
            <a:ext cx="2619081" cy="861774"/>
            <a:chOff x="5718672" y="1790889"/>
            <a:chExt cx="2619081" cy="861774"/>
          </a:xfrm>
        </p:grpSpPr>
        <p:sp>
          <p:nvSpPr>
            <p:cNvPr id="29" name="타원 28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06291" y="1790889"/>
              <a:ext cx="2531462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전문의료진을 통한 올바른 </a:t>
              </a:r>
              <a:endPara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자녀양육  및 스트레스 관리</a:t>
              </a:r>
              <a:endPara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방법 제시</a:t>
              </a:r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6311343" y="3257025"/>
            <a:ext cx="2417103" cy="584775"/>
            <a:chOff x="5718672" y="1790889"/>
            <a:chExt cx="2417103" cy="584775"/>
          </a:xfrm>
        </p:grpSpPr>
        <p:sp>
          <p:nvSpPr>
            <p:cNvPr id="32" name="타원 31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806291" y="1790889"/>
              <a:ext cx="232948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상담 일지 활용</a:t>
              </a:r>
              <a:r>
                <a:rPr lang="en-US" altLang="ko-KR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개월 후 </a:t>
              </a:r>
              <a:endPara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피드백 제공</a:t>
              </a:r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268340" y="4874489"/>
            <a:ext cx="2426721" cy="861774"/>
            <a:chOff x="5718672" y="1790889"/>
            <a:chExt cx="2426721" cy="861774"/>
          </a:xfrm>
        </p:grpSpPr>
        <p:sp>
          <p:nvSpPr>
            <p:cNvPr id="35" name="타원 34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806291" y="1790889"/>
              <a:ext cx="2339102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(1</a:t>
              </a: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회기</a:t>
              </a:r>
              <a:r>
                <a:rPr lang="en-US" altLang="ko-KR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그룹상담</a:t>
              </a:r>
              <a:r>
                <a:rPr lang="en-US" altLang="ko-KR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</a:t>
              </a:r>
            </a:p>
            <a:p>
              <a:r>
                <a:rPr lang="en-US" altLang="ko-KR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     </a:t>
              </a:r>
              <a:r>
                <a:rPr lang="ko-KR" altLang="en-US" sz="1600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아로마요법</a:t>
              </a:r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활용 </a:t>
              </a:r>
              <a:endPara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16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     </a:t>
              </a:r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정서지지제공</a:t>
              </a:r>
              <a:endPara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268340" y="5727650"/>
            <a:ext cx="1745445" cy="338554"/>
            <a:chOff x="5718672" y="1790889"/>
            <a:chExt cx="1745445" cy="338554"/>
          </a:xfrm>
        </p:grpSpPr>
        <p:sp>
          <p:nvSpPr>
            <p:cNvPr id="38" name="타원 37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806291" y="1790889"/>
              <a:ext cx="16578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(2</a:t>
              </a: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회기</a:t>
              </a:r>
              <a:r>
                <a:rPr lang="en-US" altLang="ko-KR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전화상담</a:t>
              </a:r>
              <a:endPara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268340" y="6133451"/>
            <a:ext cx="2787397" cy="338554"/>
            <a:chOff x="5718672" y="1714687"/>
            <a:chExt cx="2787397" cy="338554"/>
          </a:xfrm>
        </p:grpSpPr>
        <p:sp>
          <p:nvSpPr>
            <p:cNvPr id="41" name="타원 40"/>
            <p:cNvSpPr/>
            <p:nvPr/>
          </p:nvSpPr>
          <p:spPr>
            <a:xfrm>
              <a:off x="5718672" y="1843460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806291" y="1714687"/>
              <a:ext cx="26997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(3</a:t>
              </a:r>
              <a:r>
                <a:rPr lang="ko-KR" altLang="en-US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회기</a:t>
              </a:r>
              <a:r>
                <a:rPr lang="en-US" altLang="ko-KR" sz="16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sz="16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마무리 모임</a:t>
              </a:r>
              <a:r>
                <a:rPr lang="en-US" altLang="ko-KR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(12</a:t>
              </a:r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월 예정</a:t>
              </a:r>
              <a:r>
                <a:rPr lang="en-US" altLang="ko-KR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endPara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426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7746" y="755231"/>
              <a:ext cx="1944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사업추진 내용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03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886198" y="818241"/>
            <a:ext cx="5159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맞춤형 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- </a:t>
            </a:r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특화 프로그램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(</a:t>
            </a:r>
            <a:r>
              <a:rPr lang="ko-KR" altLang="en-US" sz="2000" dirty="0" err="1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힐링캠프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)</a:t>
            </a:r>
            <a:endParaRPr lang="ko-KR" altLang="en-US" sz="2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206964" y="1882385"/>
            <a:ext cx="4678659" cy="4508587"/>
            <a:chOff x="2206964" y="1882385"/>
            <a:chExt cx="4678659" cy="4508587"/>
          </a:xfrm>
        </p:grpSpPr>
        <p:sp>
          <p:nvSpPr>
            <p:cNvPr id="9" name="막힌 원호 8"/>
            <p:cNvSpPr/>
            <p:nvPr/>
          </p:nvSpPr>
          <p:spPr>
            <a:xfrm>
              <a:off x="2676113" y="2440946"/>
              <a:ext cx="3740361" cy="3740361"/>
            </a:xfrm>
            <a:prstGeom prst="blockArc">
              <a:avLst>
                <a:gd name="adj1" fmla="val 11880000"/>
                <a:gd name="adj2" fmla="val 16200000"/>
                <a:gd name="adj3" fmla="val 4634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353345"/>
                <a:satOff val="-10228"/>
                <a:lumOff val="-3922"/>
                <a:alphaOff val="0"/>
              </a:schemeClr>
            </a:fillRef>
            <a:effectRef idx="0">
              <a:schemeClr val="accent5">
                <a:hueOff val="-7353345"/>
                <a:satOff val="-10228"/>
                <a:lumOff val="-392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막힌 원호 10"/>
            <p:cNvSpPr/>
            <p:nvPr/>
          </p:nvSpPr>
          <p:spPr>
            <a:xfrm>
              <a:off x="2676113" y="2440946"/>
              <a:ext cx="3740361" cy="3740361"/>
            </a:xfrm>
            <a:prstGeom prst="blockArc">
              <a:avLst>
                <a:gd name="adj1" fmla="val 7560000"/>
                <a:gd name="adj2" fmla="val 11880000"/>
                <a:gd name="adj3" fmla="val 4634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5515009"/>
                <a:satOff val="-7671"/>
                <a:lumOff val="-2942"/>
                <a:alphaOff val="0"/>
              </a:schemeClr>
            </a:fillRef>
            <a:effectRef idx="0">
              <a:schemeClr val="accent5">
                <a:hueOff val="-5515009"/>
                <a:satOff val="-7671"/>
                <a:lumOff val="-294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막힌 원호 11"/>
            <p:cNvSpPr/>
            <p:nvPr/>
          </p:nvSpPr>
          <p:spPr>
            <a:xfrm>
              <a:off x="2676113" y="2440946"/>
              <a:ext cx="3740361" cy="3740361"/>
            </a:xfrm>
            <a:prstGeom prst="blockArc">
              <a:avLst>
                <a:gd name="adj1" fmla="val 3240000"/>
                <a:gd name="adj2" fmla="val 7560000"/>
                <a:gd name="adj3" fmla="val 4634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676673"/>
                <a:satOff val="-5114"/>
                <a:lumOff val="-1961"/>
                <a:alphaOff val="0"/>
              </a:schemeClr>
            </a:fillRef>
            <a:effectRef idx="0">
              <a:schemeClr val="accent5">
                <a:hueOff val="-3676673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막힌 원호 12"/>
            <p:cNvSpPr/>
            <p:nvPr/>
          </p:nvSpPr>
          <p:spPr>
            <a:xfrm>
              <a:off x="2676113" y="2440946"/>
              <a:ext cx="3740361" cy="3740361"/>
            </a:xfrm>
            <a:prstGeom prst="blockArc">
              <a:avLst>
                <a:gd name="adj1" fmla="val 20520000"/>
                <a:gd name="adj2" fmla="val 3240000"/>
                <a:gd name="adj3" fmla="val 4634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838336"/>
                <a:satOff val="-2557"/>
                <a:lumOff val="-981"/>
                <a:alphaOff val="0"/>
              </a:schemeClr>
            </a:fillRef>
            <a:effectRef idx="0">
              <a:schemeClr val="accent5">
                <a:hueOff val="-1838336"/>
                <a:satOff val="-2557"/>
                <a:lumOff val="-98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막힌 원호 14"/>
            <p:cNvSpPr/>
            <p:nvPr/>
          </p:nvSpPr>
          <p:spPr>
            <a:xfrm>
              <a:off x="2676113" y="2440946"/>
              <a:ext cx="3740361" cy="3740361"/>
            </a:xfrm>
            <a:prstGeom prst="blockArc">
              <a:avLst>
                <a:gd name="adj1" fmla="val 16200000"/>
                <a:gd name="adj2" fmla="val 20520000"/>
                <a:gd name="adj3" fmla="val 4634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자유형 16"/>
            <p:cNvSpPr/>
            <p:nvPr/>
          </p:nvSpPr>
          <p:spPr>
            <a:xfrm>
              <a:off x="3944396" y="1882385"/>
              <a:ext cx="1203795" cy="1203795"/>
            </a:xfrm>
            <a:custGeom>
              <a:avLst/>
              <a:gdLst>
                <a:gd name="connsiteX0" fmla="*/ 0 w 1203795"/>
                <a:gd name="connsiteY0" fmla="*/ 601898 h 1203795"/>
                <a:gd name="connsiteX1" fmla="*/ 601898 w 1203795"/>
                <a:gd name="connsiteY1" fmla="*/ 0 h 1203795"/>
                <a:gd name="connsiteX2" fmla="*/ 1203796 w 1203795"/>
                <a:gd name="connsiteY2" fmla="*/ 601898 h 1203795"/>
                <a:gd name="connsiteX3" fmla="*/ 601898 w 1203795"/>
                <a:gd name="connsiteY3" fmla="*/ 1203796 h 1203795"/>
                <a:gd name="connsiteX4" fmla="*/ 0 w 1203795"/>
                <a:gd name="connsiteY4" fmla="*/ 601898 h 120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3795" h="1203795">
                  <a:moveTo>
                    <a:pt x="0" y="601898"/>
                  </a:moveTo>
                  <a:cubicBezTo>
                    <a:pt x="0" y="269479"/>
                    <a:pt x="269479" y="0"/>
                    <a:pt x="601898" y="0"/>
                  </a:cubicBezTo>
                  <a:cubicBezTo>
                    <a:pt x="934317" y="0"/>
                    <a:pt x="1203796" y="269479"/>
                    <a:pt x="1203796" y="601898"/>
                  </a:cubicBezTo>
                  <a:cubicBezTo>
                    <a:pt x="1203796" y="934317"/>
                    <a:pt x="934317" y="1203796"/>
                    <a:pt x="601898" y="1203796"/>
                  </a:cubicBezTo>
                  <a:cubicBezTo>
                    <a:pt x="269479" y="1203796"/>
                    <a:pt x="0" y="934317"/>
                    <a:pt x="0" y="601898"/>
                  </a:cubicBezTo>
                  <a:close/>
                </a:path>
              </a:pathLst>
            </a:custGeom>
            <a:blipFill rotWithShape="0">
              <a:blip r:embed="rId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0422" tIns="200422" rIns="200422" bIns="200422" numCol="1" spcCol="1270" anchor="ctr" anchorCtr="0">
              <a:noAutofit/>
            </a:bodyPr>
            <a:lstStyle/>
            <a:p>
              <a:pPr lvl="0" algn="ctr" defTabSz="8445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9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" name="자유형 17"/>
            <p:cNvSpPr/>
            <p:nvPr/>
          </p:nvSpPr>
          <p:spPr>
            <a:xfrm>
              <a:off x="5681828" y="3144703"/>
              <a:ext cx="1203795" cy="1203795"/>
            </a:xfrm>
            <a:custGeom>
              <a:avLst/>
              <a:gdLst>
                <a:gd name="connsiteX0" fmla="*/ 0 w 1203795"/>
                <a:gd name="connsiteY0" fmla="*/ 601898 h 1203795"/>
                <a:gd name="connsiteX1" fmla="*/ 601898 w 1203795"/>
                <a:gd name="connsiteY1" fmla="*/ 0 h 1203795"/>
                <a:gd name="connsiteX2" fmla="*/ 1203796 w 1203795"/>
                <a:gd name="connsiteY2" fmla="*/ 601898 h 1203795"/>
                <a:gd name="connsiteX3" fmla="*/ 601898 w 1203795"/>
                <a:gd name="connsiteY3" fmla="*/ 1203796 h 1203795"/>
                <a:gd name="connsiteX4" fmla="*/ 0 w 1203795"/>
                <a:gd name="connsiteY4" fmla="*/ 601898 h 120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3795" h="1203795">
                  <a:moveTo>
                    <a:pt x="0" y="601898"/>
                  </a:moveTo>
                  <a:cubicBezTo>
                    <a:pt x="0" y="269479"/>
                    <a:pt x="269479" y="0"/>
                    <a:pt x="601898" y="0"/>
                  </a:cubicBezTo>
                  <a:cubicBezTo>
                    <a:pt x="934317" y="0"/>
                    <a:pt x="1203796" y="269479"/>
                    <a:pt x="1203796" y="601898"/>
                  </a:cubicBezTo>
                  <a:cubicBezTo>
                    <a:pt x="1203796" y="934317"/>
                    <a:pt x="934317" y="1203796"/>
                    <a:pt x="601898" y="1203796"/>
                  </a:cubicBezTo>
                  <a:cubicBezTo>
                    <a:pt x="269479" y="1203796"/>
                    <a:pt x="0" y="934317"/>
                    <a:pt x="0" y="601898"/>
                  </a:cubicBezTo>
                  <a:close/>
                </a:path>
              </a:pathLst>
            </a:custGeom>
            <a:blipFill rotWithShape="0">
              <a:blip r:embed="rId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1838336"/>
                <a:satOff val="-2557"/>
                <a:lumOff val="-98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0422" tIns="200422" rIns="200422" bIns="200422" numCol="1" spcCol="1270" anchor="ctr" anchorCtr="0">
              <a:noAutofit/>
            </a:bodyPr>
            <a:lstStyle/>
            <a:p>
              <a:pPr lvl="0" algn="ctr" defTabSz="8445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9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9" name="자유형 18"/>
            <p:cNvSpPr/>
            <p:nvPr/>
          </p:nvSpPr>
          <p:spPr>
            <a:xfrm>
              <a:off x="5018188" y="5187177"/>
              <a:ext cx="1203795" cy="1203795"/>
            </a:xfrm>
            <a:custGeom>
              <a:avLst/>
              <a:gdLst>
                <a:gd name="connsiteX0" fmla="*/ 0 w 1203795"/>
                <a:gd name="connsiteY0" fmla="*/ 601898 h 1203795"/>
                <a:gd name="connsiteX1" fmla="*/ 601898 w 1203795"/>
                <a:gd name="connsiteY1" fmla="*/ 0 h 1203795"/>
                <a:gd name="connsiteX2" fmla="*/ 1203796 w 1203795"/>
                <a:gd name="connsiteY2" fmla="*/ 601898 h 1203795"/>
                <a:gd name="connsiteX3" fmla="*/ 601898 w 1203795"/>
                <a:gd name="connsiteY3" fmla="*/ 1203796 h 1203795"/>
                <a:gd name="connsiteX4" fmla="*/ 0 w 1203795"/>
                <a:gd name="connsiteY4" fmla="*/ 601898 h 120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3795" h="1203795">
                  <a:moveTo>
                    <a:pt x="0" y="601898"/>
                  </a:moveTo>
                  <a:cubicBezTo>
                    <a:pt x="0" y="269479"/>
                    <a:pt x="269479" y="0"/>
                    <a:pt x="601898" y="0"/>
                  </a:cubicBezTo>
                  <a:cubicBezTo>
                    <a:pt x="934317" y="0"/>
                    <a:pt x="1203796" y="269479"/>
                    <a:pt x="1203796" y="601898"/>
                  </a:cubicBezTo>
                  <a:cubicBezTo>
                    <a:pt x="1203796" y="934317"/>
                    <a:pt x="934317" y="1203796"/>
                    <a:pt x="601898" y="1203796"/>
                  </a:cubicBezTo>
                  <a:cubicBezTo>
                    <a:pt x="269479" y="1203796"/>
                    <a:pt x="0" y="934317"/>
                    <a:pt x="0" y="601898"/>
                  </a:cubicBezTo>
                  <a:close/>
                </a:path>
              </a:pathLst>
            </a:custGeom>
            <a:blipFill rotWithShape="0">
              <a:blip r:embed="rId5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3676673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0422" tIns="200422" rIns="200422" bIns="200422" numCol="1" spcCol="1270" anchor="ctr" anchorCtr="0">
              <a:noAutofit/>
            </a:bodyPr>
            <a:lstStyle/>
            <a:p>
              <a:pPr lvl="0" algn="ctr" defTabSz="8445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9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0" name="자유형 19"/>
            <p:cNvSpPr/>
            <p:nvPr/>
          </p:nvSpPr>
          <p:spPr>
            <a:xfrm>
              <a:off x="2870604" y="5187177"/>
              <a:ext cx="1203795" cy="1203795"/>
            </a:xfrm>
            <a:custGeom>
              <a:avLst/>
              <a:gdLst>
                <a:gd name="connsiteX0" fmla="*/ 0 w 1203795"/>
                <a:gd name="connsiteY0" fmla="*/ 601898 h 1203795"/>
                <a:gd name="connsiteX1" fmla="*/ 601898 w 1203795"/>
                <a:gd name="connsiteY1" fmla="*/ 0 h 1203795"/>
                <a:gd name="connsiteX2" fmla="*/ 1203796 w 1203795"/>
                <a:gd name="connsiteY2" fmla="*/ 601898 h 1203795"/>
                <a:gd name="connsiteX3" fmla="*/ 601898 w 1203795"/>
                <a:gd name="connsiteY3" fmla="*/ 1203796 h 1203795"/>
                <a:gd name="connsiteX4" fmla="*/ 0 w 1203795"/>
                <a:gd name="connsiteY4" fmla="*/ 601898 h 120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3795" h="1203795">
                  <a:moveTo>
                    <a:pt x="0" y="601898"/>
                  </a:moveTo>
                  <a:cubicBezTo>
                    <a:pt x="0" y="269479"/>
                    <a:pt x="269479" y="0"/>
                    <a:pt x="601898" y="0"/>
                  </a:cubicBezTo>
                  <a:cubicBezTo>
                    <a:pt x="934317" y="0"/>
                    <a:pt x="1203796" y="269479"/>
                    <a:pt x="1203796" y="601898"/>
                  </a:cubicBezTo>
                  <a:cubicBezTo>
                    <a:pt x="1203796" y="934317"/>
                    <a:pt x="934317" y="1203796"/>
                    <a:pt x="601898" y="1203796"/>
                  </a:cubicBezTo>
                  <a:cubicBezTo>
                    <a:pt x="269479" y="1203796"/>
                    <a:pt x="0" y="934317"/>
                    <a:pt x="0" y="601898"/>
                  </a:cubicBezTo>
                  <a:close/>
                </a:path>
              </a:pathLst>
            </a:custGeom>
            <a:blipFill rotWithShape="0">
              <a:blip r:embed="rId6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5515009"/>
                <a:satOff val="-7671"/>
                <a:lumOff val="-294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0422" tIns="200422" rIns="200422" bIns="200422" numCol="1" spcCol="1270" anchor="ctr" anchorCtr="0">
              <a:noAutofit/>
            </a:bodyPr>
            <a:lstStyle/>
            <a:p>
              <a:pPr lvl="0" algn="ctr" defTabSz="8445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9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자유형 20"/>
            <p:cNvSpPr/>
            <p:nvPr/>
          </p:nvSpPr>
          <p:spPr>
            <a:xfrm>
              <a:off x="2206964" y="3144703"/>
              <a:ext cx="1203795" cy="1203795"/>
            </a:xfrm>
            <a:custGeom>
              <a:avLst/>
              <a:gdLst>
                <a:gd name="connsiteX0" fmla="*/ 0 w 1203795"/>
                <a:gd name="connsiteY0" fmla="*/ 601898 h 1203795"/>
                <a:gd name="connsiteX1" fmla="*/ 601898 w 1203795"/>
                <a:gd name="connsiteY1" fmla="*/ 0 h 1203795"/>
                <a:gd name="connsiteX2" fmla="*/ 1203796 w 1203795"/>
                <a:gd name="connsiteY2" fmla="*/ 601898 h 1203795"/>
                <a:gd name="connsiteX3" fmla="*/ 601898 w 1203795"/>
                <a:gd name="connsiteY3" fmla="*/ 1203796 h 1203795"/>
                <a:gd name="connsiteX4" fmla="*/ 0 w 1203795"/>
                <a:gd name="connsiteY4" fmla="*/ 601898 h 1203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3795" h="1203795">
                  <a:moveTo>
                    <a:pt x="0" y="601898"/>
                  </a:moveTo>
                  <a:cubicBezTo>
                    <a:pt x="0" y="269479"/>
                    <a:pt x="269479" y="0"/>
                    <a:pt x="601898" y="0"/>
                  </a:cubicBezTo>
                  <a:cubicBezTo>
                    <a:pt x="934317" y="0"/>
                    <a:pt x="1203796" y="269479"/>
                    <a:pt x="1203796" y="601898"/>
                  </a:cubicBezTo>
                  <a:cubicBezTo>
                    <a:pt x="1203796" y="934317"/>
                    <a:pt x="934317" y="1203796"/>
                    <a:pt x="601898" y="1203796"/>
                  </a:cubicBezTo>
                  <a:cubicBezTo>
                    <a:pt x="269479" y="1203796"/>
                    <a:pt x="0" y="934317"/>
                    <a:pt x="0" y="601898"/>
                  </a:cubicBezTo>
                  <a:close/>
                </a:path>
              </a:pathLst>
            </a:custGeom>
            <a:blipFill rotWithShape="0">
              <a:blip r:embed="rId7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7353345"/>
                <a:satOff val="-10228"/>
                <a:lumOff val="-392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692" tIns="201692" rIns="201692" bIns="201692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2000" kern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3843969" y="1415447"/>
            <a:ext cx="1360579" cy="470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나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표현하기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소통과 공감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915839" y="3451732"/>
            <a:ext cx="1360579" cy="470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나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움직이기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신체활동 증진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902970" y="6406308"/>
            <a:ext cx="1434946" cy="470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자신감회복하기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이완명상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716586" y="6406307"/>
            <a:ext cx="1360579" cy="470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나</a:t>
            </a:r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사랑하기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이완명상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27035" y="3451732"/>
            <a:ext cx="1605646" cy="470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자신감강화하기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건강한 자기관리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54329" y="3709395"/>
            <a:ext cx="212749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</a:rPr>
              <a:t>자신감 강화</a:t>
            </a:r>
            <a:endParaRPr lang="en-US" altLang="ko-KR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altLang="ko-KR" b="1" dirty="0" smtClean="0">
                <a:solidFill>
                  <a:schemeClr val="accent6">
                    <a:lumMod val="50000"/>
                  </a:schemeClr>
                </a:solidFill>
              </a:rPr>
              <a:t>‘</a:t>
            </a: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</a:rPr>
              <a:t>오직 나를 위한 쉼</a:t>
            </a:r>
            <a:r>
              <a:rPr lang="en-US" altLang="ko-KR" b="1" dirty="0" smtClean="0">
                <a:solidFill>
                  <a:schemeClr val="accent6">
                    <a:lumMod val="50000"/>
                  </a:schemeClr>
                </a:solidFill>
              </a:rPr>
              <a:t>’</a:t>
            </a:r>
          </a:p>
          <a:p>
            <a:r>
              <a:rPr lang="ko-KR" altLang="en-US" sz="4000" b="1" dirty="0" smtClean="0">
                <a:solidFill>
                  <a:schemeClr val="accent2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  </a:t>
            </a:r>
            <a:r>
              <a:rPr lang="ko-KR" altLang="en-US" sz="4000" b="1" dirty="0" err="1" smtClean="0">
                <a:solidFill>
                  <a:schemeClr val="accent2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rPr>
              <a:t>힐링캠프</a:t>
            </a:r>
            <a:endParaRPr lang="ko-KR" altLang="en-US" sz="4000" b="1" dirty="0">
              <a:solidFill>
                <a:schemeClr val="accent2"/>
              </a:solidFill>
              <a:latin typeface="나눔손글씨 붓" panose="03060600000000000000" pitchFamily="66" charset="-127"/>
              <a:ea typeface="나눔손글씨 붓" panose="03060600000000000000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798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7746" y="755231"/>
              <a:ext cx="1944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사업추진 내용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03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886198" y="818241"/>
            <a:ext cx="5159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맞춤형 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- </a:t>
            </a:r>
            <a:r>
              <a:rPr lang="ko-KR" altLang="en-US" sz="2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특화 프로그램 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(</a:t>
            </a:r>
            <a:r>
              <a:rPr lang="ko-KR" altLang="en-US" sz="2000" dirty="0" err="1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홈커밍데이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)</a:t>
            </a:r>
            <a:endParaRPr lang="ko-KR" altLang="en-US" sz="2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t="37660" r="-60"/>
          <a:stretch/>
        </p:blipFill>
        <p:spPr bwMode="auto">
          <a:xfrm>
            <a:off x="278208" y="4142217"/>
            <a:ext cx="5081566" cy="215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239" y="4120513"/>
            <a:ext cx="3273221" cy="2181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493264" y="1661045"/>
            <a:ext cx="2918714" cy="369332"/>
            <a:chOff x="381635" y="2033731"/>
            <a:chExt cx="2918714" cy="369332"/>
          </a:xfrm>
        </p:grpSpPr>
        <p:sp>
          <p:nvSpPr>
            <p:cNvPr id="12" name="TextBox 11"/>
            <p:cNvSpPr txBox="1"/>
            <p:nvPr/>
          </p:nvSpPr>
          <p:spPr>
            <a:xfrm>
              <a:off x="475537" y="2033731"/>
              <a:ext cx="28248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주  제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‘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수고했어요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,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우리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!’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384234" y="6377970"/>
            <a:ext cx="1575893" cy="307777"/>
            <a:chOff x="344701" y="3581391"/>
            <a:chExt cx="1575893" cy="307777"/>
          </a:xfrm>
        </p:grpSpPr>
        <p:sp>
          <p:nvSpPr>
            <p:cNvPr id="15" name="TextBox 14"/>
            <p:cNvSpPr txBox="1"/>
            <p:nvPr/>
          </p:nvSpPr>
          <p:spPr>
            <a:xfrm>
              <a:off x="390344" y="3581391"/>
              <a:ext cx="15302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단체사진</a:t>
              </a:r>
              <a:r>
                <a:rPr lang="en-US" altLang="ko-KR" sz="1400" b="1" dirty="0" smtClean="0"/>
                <a:t>(66</a:t>
              </a:r>
              <a:r>
                <a:rPr lang="ko-KR" altLang="en-US" sz="1400" b="1" dirty="0" smtClean="0"/>
                <a:t>명</a:t>
              </a:r>
              <a:r>
                <a:rPr lang="en-US" altLang="ko-KR" sz="1400" b="1" dirty="0" smtClean="0"/>
                <a:t>)</a:t>
              </a:r>
              <a:endParaRPr lang="ko-KR" altLang="en-US" sz="1400" b="1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666221" y="6388851"/>
            <a:ext cx="3077087" cy="307777"/>
            <a:chOff x="344701" y="3581391"/>
            <a:chExt cx="2099243" cy="307777"/>
          </a:xfrm>
        </p:grpSpPr>
        <p:sp>
          <p:nvSpPr>
            <p:cNvPr id="18" name="TextBox 17"/>
            <p:cNvSpPr txBox="1"/>
            <p:nvPr/>
          </p:nvSpPr>
          <p:spPr>
            <a:xfrm>
              <a:off x="390344" y="3581391"/>
              <a:ext cx="2053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err="1" smtClean="0"/>
                <a:t>암생존자</a:t>
              </a:r>
              <a:r>
                <a:rPr lang="ko-KR" altLang="en-US" sz="1400" b="1" dirty="0" err="1"/>
                <a:t>의</a:t>
              </a:r>
              <a:r>
                <a:rPr lang="ko-KR" altLang="en-US" sz="1400" b="1" dirty="0" smtClean="0"/>
                <a:t> 영양과 식사 강의</a:t>
              </a:r>
              <a:endParaRPr lang="ko-KR" altLang="en-US" sz="1400" b="1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493264" y="2189509"/>
            <a:ext cx="7190717" cy="646331"/>
            <a:chOff x="381635" y="2033731"/>
            <a:chExt cx="7190717" cy="646331"/>
          </a:xfrm>
        </p:grpSpPr>
        <p:sp>
          <p:nvSpPr>
            <p:cNvPr id="24" name="TextBox 23"/>
            <p:cNvSpPr txBox="1"/>
            <p:nvPr/>
          </p:nvSpPr>
          <p:spPr>
            <a:xfrm>
              <a:off x="475537" y="2033731"/>
              <a:ext cx="70968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목  적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암 치료 후 생존자의 삶을 격려하며 희망의 메시지 전달</a:t>
              </a:r>
              <a:endPara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r>
                <a:rPr lang="en-US" altLang="ko-KR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         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센터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서비스 이용 수기를 공유하여 유대감 강화 및 홍보 효과 기대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93264" y="2994972"/>
            <a:ext cx="5126049" cy="923330"/>
            <a:chOff x="381635" y="2033731"/>
            <a:chExt cx="5126049" cy="923330"/>
          </a:xfrm>
        </p:grpSpPr>
        <p:sp>
          <p:nvSpPr>
            <p:cNvPr id="27" name="TextBox 26"/>
            <p:cNvSpPr txBox="1"/>
            <p:nvPr/>
          </p:nvSpPr>
          <p:spPr>
            <a:xfrm>
              <a:off x="475537" y="2033731"/>
              <a:ext cx="50321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내  용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즐거운 우리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-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웃음치료요법</a:t>
              </a:r>
              <a:endPara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r>
                <a:rPr lang="en-US" altLang="ko-KR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         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건강한 우리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- 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암생존자의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영양과 식사</a:t>
              </a:r>
              <a:endPara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r>
                <a:rPr lang="en-US" altLang="ko-KR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         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행복한 우리 </a:t>
              </a:r>
              <a:r>
                <a:rPr lang="en-US" altLang="ko-KR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-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센터 이용수기 발표 및 시상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 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67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7746" y="755231"/>
              <a:ext cx="1944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사업추진 내용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03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886198" y="818241"/>
            <a:ext cx="515983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맞춤형 </a:t>
            </a:r>
            <a:r>
              <a:rPr lang="en-US" altLang="ko-KR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-</a:t>
            </a:r>
            <a:r>
              <a:rPr lang="ko-KR" altLang="en-US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특화 프로그램 </a:t>
            </a:r>
            <a:r>
              <a:rPr lang="en-US" altLang="ko-KR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(</a:t>
            </a:r>
            <a:r>
              <a:rPr lang="ko-KR" altLang="en-US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개별 교육자료 우편발송</a:t>
            </a:r>
            <a:r>
              <a:rPr lang="en-US" altLang="ko-KR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) </a:t>
            </a:r>
            <a:r>
              <a:rPr lang="ko-KR" altLang="en-US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endParaRPr lang="ko-KR" altLang="en-US" sz="19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sp>
        <p:nvSpPr>
          <p:cNvPr id="10" name="눈물 방울 9"/>
          <p:cNvSpPr/>
          <p:nvPr/>
        </p:nvSpPr>
        <p:spPr>
          <a:xfrm rot="5400000">
            <a:off x="345633" y="1589314"/>
            <a:ext cx="273482" cy="283029"/>
          </a:xfrm>
          <a:prstGeom prst="teardrop">
            <a:avLst/>
          </a:prstGeom>
          <a:solidFill>
            <a:srgbClr val="D1B9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6241" y="1575460"/>
            <a:ext cx="415209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100" dirty="0" smtClean="0">
                <a:solidFill>
                  <a:srgbClr val="172949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1:1 </a:t>
            </a:r>
            <a:r>
              <a:rPr lang="ko-KR" altLang="en-US" sz="2100" dirty="0" smtClean="0">
                <a:solidFill>
                  <a:srgbClr val="172949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개별 맞춤형 교육 정보 우편발송</a:t>
            </a:r>
            <a:endParaRPr lang="ko-KR" altLang="en-US" sz="2100" dirty="0">
              <a:solidFill>
                <a:srgbClr val="172949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27" y="3095407"/>
            <a:ext cx="4669762" cy="32171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620496" y="2043802"/>
            <a:ext cx="7223900" cy="646331"/>
            <a:chOff x="381635" y="2033731"/>
            <a:chExt cx="7223900" cy="646331"/>
          </a:xfrm>
        </p:grpSpPr>
        <p:sp>
          <p:nvSpPr>
            <p:cNvPr id="17" name="TextBox 16"/>
            <p:cNvSpPr txBox="1"/>
            <p:nvPr/>
          </p:nvSpPr>
          <p:spPr>
            <a:xfrm>
              <a:off x="595283" y="2033731"/>
              <a:ext cx="70102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센터 내 프로그램 참여가 어렵거나 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먼거리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대상자 등 </a:t>
              </a:r>
              <a:endPara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r>
                <a:rPr lang="ko-KR" altLang="en-US" dirty="0" err="1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전담감호사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상담 </a:t>
              </a:r>
              <a:r>
                <a:rPr lang="en-US" altLang="ko-KR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Feed back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및 개인 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맞춤형 교육자료 </a:t>
              </a:r>
              <a:r>
                <a:rPr lang="ko-KR" altLang="en-US" dirty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우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편발송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(239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건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</a:t>
              </a:r>
              <a:endParaRPr lang="ko-KR" altLang="en-US" dirty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46" y="2820775"/>
            <a:ext cx="2794618" cy="3766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554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7746" y="755231"/>
              <a:ext cx="1944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사업추진 내용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03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886198" y="818241"/>
            <a:ext cx="5159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맞춤형 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– </a:t>
            </a:r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지역사회 활용 특화 프로그램 </a:t>
            </a:r>
            <a:endParaRPr lang="ko-KR" altLang="en-US" sz="20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sp>
        <p:nvSpPr>
          <p:cNvPr id="10" name="눈물 방울 9"/>
          <p:cNvSpPr/>
          <p:nvPr/>
        </p:nvSpPr>
        <p:spPr>
          <a:xfrm rot="5400000">
            <a:off x="316770" y="1680038"/>
            <a:ext cx="273482" cy="283029"/>
          </a:xfrm>
          <a:prstGeom prst="teardrop">
            <a:avLst/>
          </a:prstGeom>
          <a:solidFill>
            <a:srgbClr val="D1B9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6746" y="1742386"/>
            <a:ext cx="243528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100" dirty="0" smtClean="0">
                <a:solidFill>
                  <a:srgbClr val="172949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개별 영양상담</a:t>
            </a:r>
            <a:r>
              <a:rPr lang="en-US" altLang="ko-KR" dirty="0" smtClean="0">
                <a:solidFill>
                  <a:srgbClr val="172949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(37</a:t>
            </a:r>
            <a:r>
              <a:rPr lang="ko-KR" altLang="en-US" dirty="0" smtClean="0">
                <a:solidFill>
                  <a:srgbClr val="172949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건</a:t>
            </a:r>
            <a:r>
              <a:rPr lang="en-US" altLang="ko-KR" dirty="0" smtClean="0">
                <a:solidFill>
                  <a:srgbClr val="172949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)</a:t>
            </a:r>
            <a:endParaRPr lang="ko-KR" altLang="en-US" dirty="0">
              <a:solidFill>
                <a:srgbClr val="172949"/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3886198" y="1698209"/>
            <a:ext cx="5399979" cy="452011"/>
            <a:chOff x="4560846" y="1769858"/>
            <a:chExt cx="5399979" cy="452011"/>
          </a:xfrm>
        </p:grpSpPr>
        <p:sp>
          <p:nvSpPr>
            <p:cNvPr id="12" name="눈물 방울 11"/>
            <p:cNvSpPr/>
            <p:nvPr/>
          </p:nvSpPr>
          <p:spPr>
            <a:xfrm rot="5400000">
              <a:off x="4565620" y="1765084"/>
              <a:ext cx="273482" cy="283029"/>
            </a:xfrm>
            <a:prstGeom prst="teardrop">
              <a:avLst/>
            </a:prstGeom>
            <a:solidFill>
              <a:srgbClr val="D1B99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38910" y="1806371"/>
              <a:ext cx="5121915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100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지역사회 복지 서비스 연계 상담</a:t>
              </a:r>
              <a:r>
                <a:rPr lang="en-US" altLang="ko-KR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(</a:t>
              </a:r>
              <a:r>
                <a:rPr lang="en-US" altLang="ko-KR" dirty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6</a:t>
              </a:r>
              <a:r>
                <a:rPr lang="ko-KR" altLang="en-US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건</a:t>
              </a:r>
              <a:r>
                <a:rPr lang="en-US" altLang="ko-KR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/20</a:t>
              </a:r>
              <a:r>
                <a:rPr lang="ko-KR" altLang="en-US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명</a:t>
              </a:r>
              <a:r>
                <a:rPr lang="en-US" altLang="ko-KR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)</a:t>
              </a:r>
              <a:endParaRPr lang="ko-KR" altLang="en-US" dirty="0">
                <a:solidFill>
                  <a:srgbClr val="172949"/>
                </a:solidFill>
                <a:latin typeface="옥션고딕 B" panose="02000000000000000000" pitchFamily="2" charset="-127"/>
                <a:ea typeface="옥션고딕 B" panose="02000000000000000000" pitchFamily="2" charset="-127"/>
              </a:endParaRPr>
            </a:p>
          </p:txBody>
        </p:sp>
      </p:grp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81" y="2679309"/>
            <a:ext cx="2526020" cy="3804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391" y="2363623"/>
            <a:ext cx="2592276" cy="3668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339" y="2515791"/>
            <a:ext cx="2502664" cy="3702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69701032" descr="EMB000036dc127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8" y="2871062"/>
            <a:ext cx="3445594" cy="299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그룹 16"/>
          <p:cNvGrpSpPr/>
          <p:nvPr/>
        </p:nvGrpSpPr>
        <p:grpSpPr>
          <a:xfrm>
            <a:off x="121220" y="6104657"/>
            <a:ext cx="3528162" cy="307777"/>
            <a:chOff x="344701" y="3581391"/>
            <a:chExt cx="3528162" cy="307777"/>
          </a:xfrm>
        </p:grpSpPr>
        <p:sp>
          <p:nvSpPr>
            <p:cNvPr id="18" name="TextBox 17"/>
            <p:cNvSpPr txBox="1"/>
            <p:nvPr/>
          </p:nvSpPr>
          <p:spPr>
            <a:xfrm>
              <a:off x="407825" y="3581391"/>
              <a:ext cx="3465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상담일</a:t>
              </a:r>
              <a:r>
                <a:rPr lang="ko-KR" altLang="en-US" sz="1400" b="1" dirty="0"/>
                <a:t>지</a:t>
              </a:r>
              <a:r>
                <a:rPr lang="ko-KR" altLang="en-US" sz="1400" dirty="0" smtClean="0"/>
                <a:t> </a:t>
              </a:r>
              <a:r>
                <a:rPr lang="ko-KR" altLang="en-US" sz="1400" b="1" dirty="0" smtClean="0"/>
                <a:t>작성 </a:t>
              </a:r>
              <a:endParaRPr lang="ko-KR" altLang="en-US" sz="1000" b="1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311996" y="2333242"/>
            <a:ext cx="3061510" cy="369332"/>
            <a:chOff x="5718672" y="1790889"/>
            <a:chExt cx="3061510" cy="369332"/>
          </a:xfrm>
        </p:grpSpPr>
        <p:sp>
          <p:nvSpPr>
            <p:cNvPr id="22" name="타원 21"/>
            <p:cNvSpPr/>
            <p:nvPr/>
          </p:nvSpPr>
          <p:spPr>
            <a:xfrm>
              <a:off x="5718672" y="1930548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06291" y="1790889"/>
              <a:ext cx="29738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선배암환우</a:t>
              </a: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영양사 재능기부 </a:t>
              </a:r>
              <a:endPara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567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7746" y="755231"/>
              <a:ext cx="1944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사업추진 내용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03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886198" y="818241"/>
            <a:ext cx="5159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지역사회 자원연계 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– </a:t>
            </a:r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직장복귀  </a:t>
            </a:r>
            <a:endParaRPr lang="ko-KR" altLang="en-US" sz="19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293234" y="4138797"/>
            <a:ext cx="4206810" cy="2279913"/>
            <a:chOff x="156652" y="3937645"/>
            <a:chExt cx="4699923" cy="2525484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018" b="7100"/>
            <a:stretch/>
          </p:blipFill>
          <p:spPr bwMode="auto">
            <a:xfrm>
              <a:off x="156652" y="3937645"/>
              <a:ext cx="3285202" cy="2525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912126" y="4518680"/>
              <a:ext cx="2525484" cy="136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그룹 18"/>
          <p:cNvGrpSpPr/>
          <p:nvPr/>
        </p:nvGrpSpPr>
        <p:grpSpPr>
          <a:xfrm>
            <a:off x="446314" y="1953941"/>
            <a:ext cx="3927003" cy="369332"/>
            <a:chOff x="381635" y="2033731"/>
            <a:chExt cx="3927003" cy="369332"/>
          </a:xfrm>
        </p:grpSpPr>
        <p:sp>
          <p:nvSpPr>
            <p:cNvPr id="20" name="TextBox 19"/>
            <p:cNvSpPr txBox="1"/>
            <p:nvPr/>
          </p:nvSpPr>
          <p:spPr>
            <a:xfrm>
              <a:off x="475537" y="2033731"/>
              <a:ext cx="3833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연계기관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삼성서울병원 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암교육센터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46314" y="2638440"/>
            <a:ext cx="8053730" cy="923330"/>
            <a:chOff x="381635" y="2033731"/>
            <a:chExt cx="8053730" cy="923330"/>
          </a:xfrm>
        </p:grpSpPr>
        <p:sp>
          <p:nvSpPr>
            <p:cNvPr id="23" name="TextBox 22"/>
            <p:cNvSpPr txBox="1"/>
            <p:nvPr/>
          </p:nvSpPr>
          <p:spPr>
            <a:xfrm>
              <a:off x="508195" y="2033731"/>
              <a:ext cx="792717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중  재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 -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직장복귀에 대한 인식조사 및 사전 설문평가</a:t>
              </a:r>
              <a:endPara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r>
                <a:rPr lang="en-US" altLang="ko-KR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           -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인식개선 </a:t>
              </a:r>
              <a:r>
                <a:rPr lang="ko-KR" altLang="en-US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동영상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시청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, </a:t>
              </a:r>
              <a:r>
                <a:rPr lang="ko-KR" altLang="en-US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교육 소책자 </a:t>
              </a:r>
              <a:r>
                <a:rPr lang="en-US" altLang="ko-KR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‘</a:t>
              </a:r>
              <a:r>
                <a:rPr lang="ko-KR" altLang="en-US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암 진단 후 일을 계속해도 될까요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?’</a:t>
              </a:r>
            </a:p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ko-KR" altLang="en-US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         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-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신체적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,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심리적 </a:t>
              </a:r>
              <a:r>
                <a:rPr lang="ko-KR" altLang="en-US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어려움 대처방법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교육</a:t>
              </a:r>
              <a:r>
                <a:rPr lang="en-US" altLang="ko-KR" sz="16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(2</a:t>
              </a:r>
              <a:r>
                <a:rPr lang="ko-KR" altLang="en-US" sz="1600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시</a:t>
              </a:r>
              <a:r>
                <a:rPr lang="ko-KR" altLang="en-US" sz="16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간</a:t>
              </a:r>
              <a:r>
                <a:rPr lang="en-US" altLang="ko-KR" sz="16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후 전화상담</a:t>
              </a:r>
              <a:r>
                <a:rPr lang="en-US" altLang="ko-KR" sz="16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(3</a:t>
              </a:r>
              <a:r>
                <a:rPr lang="ko-KR" altLang="en-US" sz="16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회</a:t>
              </a:r>
              <a:r>
                <a:rPr lang="en-US" altLang="ko-KR" sz="16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/1</a:t>
              </a:r>
              <a:r>
                <a:rPr lang="ko-KR" altLang="en-US" sz="16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주 간격</a:t>
              </a:r>
              <a:r>
                <a:rPr lang="en-US" altLang="ko-KR" sz="16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</a:t>
              </a:r>
              <a:r>
                <a:rPr lang="ko-KR" altLang="en-US" sz="16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endParaRPr lang="en-US" altLang="ko-KR" sz="1600" dirty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24" name="타원 23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4443589" y="6561094"/>
            <a:ext cx="1067990" cy="307777"/>
            <a:chOff x="344701" y="3581391"/>
            <a:chExt cx="1067990" cy="307777"/>
          </a:xfrm>
        </p:grpSpPr>
        <p:sp>
          <p:nvSpPr>
            <p:cNvPr id="26" name="TextBox 25"/>
            <p:cNvSpPr txBox="1"/>
            <p:nvPr/>
          </p:nvSpPr>
          <p:spPr>
            <a:xfrm>
              <a:off x="390344" y="3581391"/>
              <a:ext cx="10223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/>
                <a:t>교육자료</a:t>
              </a:r>
              <a:endParaRPr lang="ko-KR" altLang="en-US" sz="1400" b="1" dirty="0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눈물 방울 27"/>
          <p:cNvSpPr/>
          <p:nvPr/>
        </p:nvSpPr>
        <p:spPr>
          <a:xfrm rot="5400000">
            <a:off x="224672" y="1509967"/>
            <a:ext cx="273482" cy="283029"/>
          </a:xfrm>
          <a:prstGeom prst="teardrop">
            <a:avLst/>
          </a:prstGeom>
          <a:solidFill>
            <a:srgbClr val="D1B9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3559" y="1554184"/>
            <a:ext cx="388760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100" dirty="0" smtClean="0">
                <a:solidFill>
                  <a:srgbClr val="172949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직장복귀 지원 프로그램 공동 운영</a:t>
            </a:r>
            <a:endParaRPr lang="ko-KR" altLang="en-US" sz="2100" dirty="0">
              <a:solidFill>
                <a:srgbClr val="172949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361413" y="6555123"/>
            <a:ext cx="1349257" cy="307777"/>
            <a:chOff x="344701" y="3581391"/>
            <a:chExt cx="1349257" cy="307777"/>
          </a:xfrm>
        </p:grpSpPr>
        <p:sp>
          <p:nvSpPr>
            <p:cNvPr id="32" name="TextBox 31"/>
            <p:cNvSpPr txBox="1"/>
            <p:nvPr/>
          </p:nvSpPr>
          <p:spPr>
            <a:xfrm>
              <a:off x="390344" y="3581391"/>
              <a:ext cx="13036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err="1" smtClean="0"/>
                <a:t>교육전</a:t>
              </a:r>
              <a:r>
                <a:rPr lang="ko-KR" altLang="en-US" sz="1400" b="1" dirty="0" smtClean="0"/>
                <a:t> 평가</a:t>
              </a:r>
              <a:endParaRPr lang="ko-KR" altLang="en-US" sz="1400" b="1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446314" y="3616200"/>
            <a:ext cx="5378127" cy="369332"/>
            <a:chOff x="381635" y="2033731"/>
            <a:chExt cx="5378127" cy="369332"/>
          </a:xfrm>
        </p:grpSpPr>
        <p:sp>
          <p:nvSpPr>
            <p:cNvPr id="55" name="TextBox 54"/>
            <p:cNvSpPr txBox="1"/>
            <p:nvPr/>
          </p:nvSpPr>
          <p:spPr>
            <a:xfrm>
              <a:off x="410221" y="2033731"/>
              <a:ext cx="5349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효과평</a:t>
              </a:r>
              <a:r>
                <a:rPr lang="ko-KR" altLang="en-US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가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: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중재 후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1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개월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, 1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년 후 직장복귀 유무 확인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56" name="타원 55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14" y="4050752"/>
            <a:ext cx="3516512" cy="2335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그룹 29"/>
          <p:cNvGrpSpPr/>
          <p:nvPr/>
        </p:nvGrpSpPr>
        <p:grpSpPr>
          <a:xfrm>
            <a:off x="455199" y="2287778"/>
            <a:ext cx="5388941" cy="369332"/>
            <a:chOff x="381635" y="2033731"/>
            <a:chExt cx="5388941" cy="369332"/>
          </a:xfrm>
        </p:grpSpPr>
        <p:sp>
          <p:nvSpPr>
            <p:cNvPr id="34" name="TextBox 33"/>
            <p:cNvSpPr txBox="1"/>
            <p:nvPr/>
          </p:nvSpPr>
          <p:spPr>
            <a:xfrm>
              <a:off x="475537" y="2033731"/>
              <a:ext cx="5295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목  적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암치료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후 직장복귀 지원 중재 및 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효과성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검증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577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7746" y="755231"/>
              <a:ext cx="1944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사업추진 내용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03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886198" y="818241"/>
            <a:ext cx="5159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지역사회 자원연계 </a:t>
            </a:r>
            <a:r>
              <a:rPr lang="en-US" altLang="ko-KR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- </a:t>
            </a:r>
            <a:r>
              <a:rPr lang="ko-KR" altLang="en-US" sz="20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운동 </a:t>
            </a:r>
            <a:endParaRPr lang="ko-KR" altLang="en-US" sz="19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0" name="눈물 방울 29"/>
          <p:cNvSpPr/>
          <p:nvPr/>
        </p:nvSpPr>
        <p:spPr>
          <a:xfrm rot="5400000">
            <a:off x="322921" y="1506621"/>
            <a:ext cx="273482" cy="283029"/>
          </a:xfrm>
          <a:prstGeom prst="teardrop">
            <a:avLst/>
          </a:prstGeom>
          <a:solidFill>
            <a:srgbClr val="D1B9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4428" y="1500328"/>
            <a:ext cx="332975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100" dirty="0" smtClean="0">
                <a:solidFill>
                  <a:srgbClr val="172949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신체활동 증진 프로그램 개발</a:t>
            </a:r>
            <a:endParaRPr lang="ko-KR" altLang="en-US" sz="2100" dirty="0">
              <a:solidFill>
                <a:srgbClr val="172949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507868" y="1980125"/>
            <a:ext cx="4555380" cy="369332"/>
            <a:chOff x="381635" y="2033731"/>
            <a:chExt cx="4555380" cy="369332"/>
          </a:xfrm>
        </p:grpSpPr>
        <p:sp>
          <p:nvSpPr>
            <p:cNvPr id="39" name="TextBox 38"/>
            <p:cNvSpPr txBox="1"/>
            <p:nvPr/>
          </p:nvSpPr>
          <p:spPr>
            <a:xfrm>
              <a:off x="475537" y="2033731"/>
              <a:ext cx="44614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연계기관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연세대학교 스포츠 응용산업학과 </a:t>
              </a:r>
              <a:endPara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40" name="타원 39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495577" y="3145596"/>
            <a:ext cx="3860610" cy="369332"/>
            <a:chOff x="381635" y="2033731"/>
            <a:chExt cx="3860610" cy="369332"/>
          </a:xfrm>
        </p:grpSpPr>
        <p:sp>
          <p:nvSpPr>
            <p:cNvPr id="42" name="TextBox 41"/>
            <p:cNvSpPr txBox="1"/>
            <p:nvPr/>
          </p:nvSpPr>
          <p:spPr>
            <a:xfrm>
              <a:off x="497309" y="2033731"/>
              <a:ext cx="37449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방법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근력강화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‘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다니엘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운동</a:t>
              </a:r>
              <a:r>
                <a:rPr lang="en-US" altLang="ko-KR" sz="16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’(</a:t>
              </a:r>
              <a:r>
                <a:rPr lang="ko-KR" altLang="en-US" sz="1600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심화반</a:t>
              </a:r>
              <a:r>
                <a:rPr lang="en-US" altLang="ko-KR" sz="1600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</a:t>
              </a:r>
              <a:endParaRPr lang="ko-KR" altLang="en-US" sz="1600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43" name="타원 42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659" y="4019908"/>
            <a:ext cx="1897704" cy="232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그룹 30"/>
          <p:cNvGrpSpPr/>
          <p:nvPr/>
        </p:nvGrpSpPr>
        <p:grpSpPr>
          <a:xfrm>
            <a:off x="6694112" y="6445984"/>
            <a:ext cx="1349257" cy="307777"/>
            <a:chOff x="344701" y="3581391"/>
            <a:chExt cx="1349257" cy="307777"/>
          </a:xfrm>
        </p:grpSpPr>
        <p:sp>
          <p:nvSpPr>
            <p:cNvPr id="32" name="TextBox 31"/>
            <p:cNvSpPr txBox="1"/>
            <p:nvPr/>
          </p:nvSpPr>
          <p:spPr>
            <a:xfrm>
              <a:off x="390344" y="3581391"/>
              <a:ext cx="13036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운동방</a:t>
              </a:r>
              <a:r>
                <a:rPr lang="ko-KR" altLang="en-US" sz="14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법</a:t>
              </a: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106" y="4105354"/>
            <a:ext cx="1889719" cy="22193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" name="그룹 46"/>
          <p:cNvGrpSpPr/>
          <p:nvPr/>
        </p:nvGrpSpPr>
        <p:grpSpPr>
          <a:xfrm>
            <a:off x="4227106" y="6433749"/>
            <a:ext cx="2307228" cy="307777"/>
            <a:chOff x="344701" y="3581391"/>
            <a:chExt cx="2307228" cy="307777"/>
          </a:xfrm>
        </p:grpSpPr>
        <p:sp>
          <p:nvSpPr>
            <p:cNvPr id="48" name="TextBox 47"/>
            <p:cNvSpPr txBox="1"/>
            <p:nvPr/>
          </p:nvSpPr>
          <p:spPr>
            <a:xfrm>
              <a:off x="390343" y="3581391"/>
              <a:ext cx="22615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신체활동량 측정 설문지</a:t>
              </a:r>
              <a:endPara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507868" y="2748873"/>
            <a:ext cx="6642825" cy="646331"/>
            <a:chOff x="381635" y="2033731"/>
            <a:chExt cx="6642825" cy="646331"/>
          </a:xfrm>
        </p:grpSpPr>
        <p:sp>
          <p:nvSpPr>
            <p:cNvPr id="51" name="TextBox 50"/>
            <p:cNvSpPr txBox="1"/>
            <p:nvPr/>
          </p:nvSpPr>
          <p:spPr>
            <a:xfrm>
              <a:off x="464651" y="2033731"/>
              <a:ext cx="65598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운동 전 평가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 6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분걷기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, seat-up test,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신체활동량 측정 설문 상담</a:t>
              </a:r>
              <a:endPara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     </a:t>
              </a:r>
            </a:p>
          </p:txBody>
        </p:sp>
        <p:sp>
          <p:nvSpPr>
            <p:cNvPr id="52" name="타원 51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608133" y="3542836"/>
            <a:ext cx="829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(</a:t>
            </a:r>
            <a:r>
              <a:rPr lang="ko-KR" altLang="en-US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운동 후 평가</a:t>
            </a:r>
            <a:r>
              <a: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) </a:t>
            </a:r>
            <a:r>
              <a:rPr lang="ko-KR" altLang="en-US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신체활동량 </a:t>
            </a:r>
            <a:r>
              <a: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MET</a:t>
            </a:r>
            <a:r>
              <a:rPr lang="ko-KR" altLang="en-US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로 환산하여 </a:t>
            </a:r>
            <a:r>
              <a: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ACSM</a:t>
            </a:r>
            <a:r>
              <a:rPr lang="en-US" altLang="ko-KR" baseline="300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※</a:t>
            </a:r>
            <a:r>
              <a: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 </a:t>
            </a:r>
            <a:r>
              <a:rPr lang="ko-KR" altLang="en-US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기준 충족 여부에 따라</a:t>
            </a:r>
            <a:r>
              <a: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  </a:t>
            </a:r>
            <a:r>
              <a:rPr lang="ko-KR" altLang="en-US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피드백 </a:t>
            </a:r>
            <a:endParaRPr lang="ko-KR" altLang="en-US" dirty="0">
              <a:latin typeface="제주고딕" panose="020B0600000101010101" charset="-127"/>
              <a:ea typeface="제주고딕" panose="020B0600000101010101" charset="-127"/>
            </a:endParaRPr>
          </a:p>
        </p:txBody>
      </p:sp>
      <p:sp>
        <p:nvSpPr>
          <p:cNvPr id="55" name="타원 54"/>
          <p:cNvSpPr/>
          <p:nvPr/>
        </p:nvSpPr>
        <p:spPr>
          <a:xfrm>
            <a:off x="492459" y="3702656"/>
            <a:ext cx="81000" cy="81000"/>
          </a:xfrm>
          <a:prstGeom prst="ellipse">
            <a:avLst/>
          </a:prstGeom>
          <a:solidFill>
            <a:srgbClr val="014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925" y="6624508"/>
            <a:ext cx="4151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latin typeface="제주고딕"/>
                <a:ea typeface="제주고딕"/>
              </a:rPr>
              <a:t>※</a:t>
            </a:r>
            <a:r>
              <a:rPr lang="en-US" altLang="ko-KR" sz="1200" dirty="0" smtClean="0"/>
              <a:t>ACSM: </a:t>
            </a:r>
            <a:r>
              <a:rPr lang="en-US" altLang="ko-KR" sz="1200" dirty="0" err="1" smtClean="0"/>
              <a:t>Amedica</a:t>
            </a:r>
            <a:r>
              <a:rPr lang="en-US" altLang="ko-KR" sz="1200" dirty="0" smtClean="0"/>
              <a:t> College of Sports Medicine</a:t>
            </a:r>
            <a:endParaRPr lang="ko-KR" altLang="en-US" sz="1200" dirty="0"/>
          </a:p>
        </p:txBody>
      </p:sp>
      <p:grpSp>
        <p:nvGrpSpPr>
          <p:cNvPr id="35" name="그룹 34"/>
          <p:cNvGrpSpPr/>
          <p:nvPr/>
        </p:nvGrpSpPr>
        <p:grpSpPr>
          <a:xfrm>
            <a:off x="495577" y="2369989"/>
            <a:ext cx="7572231" cy="369332"/>
            <a:chOff x="381635" y="2033731"/>
            <a:chExt cx="7572231" cy="369332"/>
          </a:xfrm>
        </p:grpSpPr>
        <p:sp>
          <p:nvSpPr>
            <p:cNvPr id="36" name="TextBox 35"/>
            <p:cNvSpPr txBox="1"/>
            <p:nvPr/>
          </p:nvSpPr>
          <p:spPr>
            <a:xfrm>
              <a:off x="475537" y="2033731"/>
              <a:ext cx="74783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목</a:t>
              </a:r>
              <a:r>
                <a:rPr lang="ko-KR" altLang="en-US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적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암생존자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대상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‘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다니엘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운동 프로그램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’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과 평가도구 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적용  및 </a:t>
              </a:r>
              <a:r>
                <a:rPr lang="ko-KR" altLang="en-US" dirty="0" err="1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효과성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검증</a:t>
              </a:r>
              <a:endParaRPr lang="en-US" altLang="ko-KR" dirty="0" smtClean="0">
                <a:solidFill>
                  <a:srgbClr val="C00000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44" name="타원 43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85" y="4163106"/>
            <a:ext cx="3259613" cy="2031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" name="그룹 44"/>
          <p:cNvGrpSpPr/>
          <p:nvPr/>
        </p:nvGrpSpPr>
        <p:grpSpPr>
          <a:xfrm>
            <a:off x="626585" y="6312093"/>
            <a:ext cx="1745579" cy="307777"/>
            <a:chOff x="344701" y="3581391"/>
            <a:chExt cx="1745579" cy="307777"/>
          </a:xfrm>
        </p:grpSpPr>
        <p:sp>
          <p:nvSpPr>
            <p:cNvPr id="46" name="TextBox 45"/>
            <p:cNvSpPr txBox="1"/>
            <p:nvPr/>
          </p:nvSpPr>
          <p:spPr>
            <a:xfrm>
              <a:off x="390343" y="3581391"/>
              <a:ext cx="16999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다니엘</a:t>
              </a:r>
              <a:r>
                <a:rPr lang="ko-KR" altLang="en-US" sz="1400" b="1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운동 실제 </a:t>
              </a:r>
              <a:endPara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344701" y="3592272"/>
              <a:ext cx="84901" cy="239486"/>
            </a:xfrm>
            <a:prstGeom prst="rect">
              <a:avLst/>
            </a:prstGeom>
            <a:solidFill>
              <a:srgbClr val="A47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683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7746" y="755231"/>
              <a:ext cx="1944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사업추진 내용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03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617966" y="818241"/>
            <a:ext cx="5526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lang="ko-KR" altLang="en-US" sz="20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지역사회 자원연계</a:t>
            </a:r>
            <a:r>
              <a:rPr lang="en-US" altLang="ko-KR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– </a:t>
            </a:r>
            <a:r>
              <a:rPr lang="ko-KR" altLang="en-US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찾아가는 </a:t>
            </a:r>
            <a:r>
              <a:rPr lang="ko-KR" altLang="en-US" sz="1900" dirty="0" err="1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암생존자통합지지센터</a:t>
            </a:r>
            <a:endParaRPr lang="ko-KR" altLang="en-US" sz="19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68"/>
          <a:stretch/>
        </p:blipFill>
        <p:spPr bwMode="auto">
          <a:xfrm>
            <a:off x="211175" y="1542604"/>
            <a:ext cx="2716971" cy="248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75" y="4146524"/>
            <a:ext cx="2712610" cy="250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3185855" y="1825878"/>
            <a:ext cx="3987247" cy="369332"/>
            <a:chOff x="381635" y="2033731"/>
            <a:chExt cx="3987247" cy="369332"/>
          </a:xfrm>
        </p:grpSpPr>
        <p:sp>
          <p:nvSpPr>
            <p:cNvPr id="12" name="TextBox 11"/>
            <p:cNvSpPr txBox="1"/>
            <p:nvPr/>
          </p:nvSpPr>
          <p:spPr>
            <a:xfrm>
              <a:off x="497309" y="2033731"/>
              <a:ext cx="38715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연계기관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이천시 지역사회보장협의체</a:t>
              </a:r>
              <a:endParaRPr lang="ko-KR" altLang="en-US" sz="1600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3185855" y="3671282"/>
            <a:ext cx="3269101" cy="369332"/>
            <a:chOff x="381635" y="2033731"/>
            <a:chExt cx="3269101" cy="369332"/>
          </a:xfrm>
        </p:grpSpPr>
        <p:sp>
          <p:nvSpPr>
            <p:cNvPr id="15" name="TextBox 14"/>
            <p:cNvSpPr txBox="1"/>
            <p:nvPr/>
          </p:nvSpPr>
          <p:spPr>
            <a:xfrm>
              <a:off x="497309" y="2033731"/>
              <a:ext cx="3153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장  소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경기도의료원 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이천병원</a:t>
              </a:r>
              <a:endParaRPr lang="ko-KR" altLang="en-US" sz="1600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16" name="타원 15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185855" y="4316985"/>
            <a:ext cx="2607062" cy="369332"/>
            <a:chOff x="381635" y="2033731"/>
            <a:chExt cx="2607062" cy="369332"/>
          </a:xfrm>
        </p:grpSpPr>
        <p:sp>
          <p:nvSpPr>
            <p:cNvPr id="18" name="TextBox 17"/>
            <p:cNvSpPr txBox="1"/>
            <p:nvPr/>
          </p:nvSpPr>
          <p:spPr>
            <a:xfrm>
              <a:off x="497309" y="2033731"/>
              <a:ext cx="24913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대상</a:t>
              </a:r>
              <a:r>
                <a:rPr lang="ko-KR" altLang="en-US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자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암생존자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(2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명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</a:t>
              </a:r>
              <a:endParaRPr lang="ko-KR" altLang="en-US" sz="1600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3185855" y="4962687"/>
            <a:ext cx="5224765" cy="1200329"/>
            <a:chOff x="381635" y="2033731"/>
            <a:chExt cx="5224765" cy="1200329"/>
          </a:xfrm>
        </p:grpSpPr>
        <p:sp>
          <p:nvSpPr>
            <p:cNvPr id="21" name="TextBox 20"/>
            <p:cNvSpPr txBox="1"/>
            <p:nvPr/>
          </p:nvSpPr>
          <p:spPr>
            <a:xfrm>
              <a:off x="497309" y="2033731"/>
              <a:ext cx="510909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내  용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전담간호사와 상담을 통한 요구도 파악</a:t>
              </a:r>
              <a:endPara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r>
                <a:rPr lang="en-US" altLang="ko-KR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         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의료진 상담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통합지지 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클리닉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</a:t>
              </a:r>
            </a:p>
            <a:p>
              <a:r>
                <a:rPr lang="en-US" altLang="ko-KR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          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심신요법을 통한 스트레스 관리 방법 교육</a:t>
              </a:r>
              <a:endPara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endPara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3185855" y="2471581"/>
            <a:ext cx="6301983" cy="923330"/>
            <a:chOff x="381635" y="2033731"/>
            <a:chExt cx="6301983" cy="923330"/>
          </a:xfrm>
        </p:grpSpPr>
        <p:sp>
          <p:nvSpPr>
            <p:cNvPr id="27" name="TextBox 26"/>
            <p:cNvSpPr txBox="1"/>
            <p:nvPr/>
          </p:nvSpPr>
          <p:spPr>
            <a:xfrm>
              <a:off x="497309" y="2033731"/>
              <a:ext cx="618630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(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목  적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) </a:t>
              </a:r>
            </a:p>
            <a:p>
              <a:r>
                <a:rPr lang="en-US" altLang="ko-KR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-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지역사회 내 </a:t>
              </a:r>
              <a:r>
                <a:rPr lang="ko-KR" altLang="en-US" dirty="0" err="1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암생존자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 요구도 파악 및 통합지지 서비스 제공</a:t>
              </a:r>
              <a:endParaRPr lang="en-US" altLang="ko-KR" dirty="0" smtClean="0"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  <a:p>
              <a:r>
                <a:rPr lang="en-US" altLang="ko-KR" dirty="0">
                  <a:latin typeface="제주고딕" panose="02000300000000000000" pitchFamily="2" charset="-127"/>
                  <a:ea typeface="제주고딕" panose="02000300000000000000" pitchFamily="2" charset="-127"/>
                </a:rPr>
                <a:t> </a:t>
              </a:r>
              <a:r>
                <a:rPr lang="en-US" altLang="ko-KR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- </a:t>
              </a:r>
              <a:r>
                <a:rPr lang="ko-KR" altLang="en-US" dirty="0" smtClean="0">
                  <a:latin typeface="제주고딕" panose="02000300000000000000" pitchFamily="2" charset="-127"/>
                  <a:ea typeface="제주고딕" panose="02000300000000000000" pitchFamily="2" charset="-127"/>
                </a:rPr>
                <a:t>지역사회 연계를 통한 통합지지 서비스 모델 확산 시도 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859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7746" y="755231"/>
              <a:ext cx="1944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사업추진 내용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03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886198" y="818241"/>
            <a:ext cx="515983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</a:t>
            </a:r>
            <a:r>
              <a:rPr lang="ko-KR" altLang="en-US" sz="1900" dirty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홍</a:t>
            </a:r>
            <a:r>
              <a:rPr lang="ko-KR" altLang="en-US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보</a:t>
            </a:r>
            <a:r>
              <a:rPr lang="en-US" altLang="ko-KR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 - </a:t>
            </a:r>
            <a:r>
              <a:rPr lang="ko-KR" altLang="en-US" sz="1900" dirty="0" smtClean="0">
                <a:latin typeface="나눔스퀘어라운드 ExtraBold" panose="020B0600000101010101" pitchFamily="50" charset="-127"/>
                <a:ea typeface="나눔스퀘어라운드 ExtraBold" panose="020B0600000101010101" pitchFamily="50" charset="-127"/>
              </a:rPr>
              <a:t>인식제고 및 효율적 사업수행 </a:t>
            </a:r>
            <a:endParaRPr lang="ko-KR" altLang="en-US" sz="1900" dirty="0">
              <a:latin typeface="나눔스퀘어라운드 ExtraBold" panose="020B0600000101010101" pitchFamily="50" charset="-127"/>
              <a:ea typeface="나눔스퀘어라운드 ExtraBold" panose="020B060000010101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11996" y="1684812"/>
            <a:ext cx="992377" cy="473072"/>
            <a:chOff x="311996" y="1684812"/>
            <a:chExt cx="992377" cy="473072"/>
          </a:xfrm>
        </p:grpSpPr>
        <p:sp>
          <p:nvSpPr>
            <p:cNvPr id="12" name="눈물 방울 11"/>
            <p:cNvSpPr/>
            <p:nvPr/>
          </p:nvSpPr>
          <p:spPr>
            <a:xfrm rot="5400000">
              <a:off x="316770" y="1680038"/>
              <a:ext cx="273482" cy="283029"/>
            </a:xfrm>
            <a:prstGeom prst="teardrop">
              <a:avLst/>
            </a:prstGeom>
            <a:solidFill>
              <a:srgbClr val="D1B99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6746" y="1742386"/>
              <a:ext cx="69762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100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원</a:t>
              </a:r>
              <a:r>
                <a:rPr lang="ko-KR" altLang="en-US" sz="2100" dirty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내</a:t>
              </a: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292143" y="3295933"/>
            <a:ext cx="2896744" cy="473072"/>
            <a:chOff x="311996" y="1684812"/>
            <a:chExt cx="2896744" cy="473072"/>
          </a:xfrm>
        </p:grpSpPr>
        <p:sp>
          <p:nvSpPr>
            <p:cNvPr id="15" name="눈물 방울 14"/>
            <p:cNvSpPr/>
            <p:nvPr/>
          </p:nvSpPr>
          <p:spPr>
            <a:xfrm rot="5400000">
              <a:off x="316770" y="1680038"/>
              <a:ext cx="273482" cy="283029"/>
            </a:xfrm>
            <a:prstGeom prst="teardrop">
              <a:avLst/>
            </a:prstGeom>
            <a:solidFill>
              <a:srgbClr val="D1B99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6746" y="1742386"/>
              <a:ext cx="2601994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100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원외</a:t>
              </a:r>
              <a:r>
                <a:rPr lang="en-US" altLang="ko-KR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(</a:t>
              </a:r>
              <a:r>
                <a:rPr lang="ko-KR" altLang="en-US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도 내 보건소 대상</a:t>
              </a:r>
              <a:r>
                <a:rPr lang="en-US" altLang="ko-KR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)</a:t>
              </a:r>
              <a:endParaRPr lang="ko-KR" altLang="en-US" dirty="0">
                <a:solidFill>
                  <a:srgbClr val="172949"/>
                </a:solidFill>
                <a:latin typeface="옥션고딕 B" panose="02000000000000000000" pitchFamily="2" charset="-127"/>
                <a:ea typeface="옥션고딕 B" panose="02000000000000000000" pitchFamily="2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11996" y="5678360"/>
            <a:ext cx="5519257" cy="473072"/>
            <a:chOff x="311996" y="1684812"/>
            <a:chExt cx="5519257" cy="473072"/>
          </a:xfrm>
        </p:grpSpPr>
        <p:sp>
          <p:nvSpPr>
            <p:cNvPr id="18" name="눈물 방울 17"/>
            <p:cNvSpPr/>
            <p:nvPr/>
          </p:nvSpPr>
          <p:spPr>
            <a:xfrm rot="5400000">
              <a:off x="316770" y="1680038"/>
              <a:ext cx="273482" cy="283029"/>
            </a:xfrm>
            <a:prstGeom prst="teardrop">
              <a:avLst/>
            </a:prstGeom>
            <a:solidFill>
              <a:srgbClr val="D1B99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06746" y="1742386"/>
              <a:ext cx="522450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100" dirty="0" err="1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해피투게더</a:t>
              </a:r>
              <a:r>
                <a:rPr lang="ko-KR" altLang="en-US" sz="2100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 라디오 캠페인</a:t>
              </a:r>
              <a:r>
                <a:rPr lang="en-US" altLang="ko-KR" sz="1600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(EBS </a:t>
              </a:r>
              <a:r>
                <a:rPr lang="ko-KR" altLang="en-US" sz="1600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국민보건캠페인</a:t>
              </a:r>
              <a:r>
                <a:rPr lang="en-US" altLang="ko-KR" sz="1600" dirty="0" smtClean="0">
                  <a:solidFill>
                    <a:srgbClr val="172949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) </a:t>
              </a:r>
              <a:endParaRPr lang="ko-KR" altLang="en-US" sz="1600" dirty="0">
                <a:solidFill>
                  <a:srgbClr val="172949"/>
                </a:solidFill>
                <a:latin typeface="옥션고딕 B" panose="02000000000000000000" pitchFamily="2" charset="-127"/>
                <a:ea typeface="옥션고딕 B" panose="02000000000000000000" pitchFamily="2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557656" y="2239865"/>
            <a:ext cx="7924413" cy="369332"/>
            <a:chOff x="381635" y="2033731"/>
            <a:chExt cx="7924413" cy="369332"/>
          </a:xfrm>
        </p:grpSpPr>
        <p:sp>
          <p:nvSpPr>
            <p:cNvPr id="21" name="TextBox 20"/>
            <p:cNvSpPr txBox="1"/>
            <p:nvPr/>
          </p:nvSpPr>
          <p:spPr>
            <a:xfrm>
              <a:off x="595283" y="2033731"/>
              <a:ext cx="7710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err="1" smtClean="0">
                  <a:latin typeface="제주고딕" panose="02000300000000000000" charset="-127"/>
                  <a:ea typeface="제주고딕" panose="02000300000000000000" charset="-127"/>
                </a:rPr>
                <a:t>암센터</a:t>
              </a:r>
              <a:r>
                <a:rPr lang="ko-KR" altLang="en-US" dirty="0" smtClean="0">
                  <a:latin typeface="제주고딕" panose="02000300000000000000" charset="-127"/>
                  <a:ea typeface="제주고딕" panose="02000300000000000000" charset="-127"/>
                </a:rPr>
                <a:t> 워크숍 및 </a:t>
              </a:r>
              <a:r>
                <a:rPr lang="ko-KR" altLang="en-US" dirty="0" err="1" smtClean="0">
                  <a:latin typeface="제주고딕" panose="02000300000000000000" charset="-127"/>
                  <a:ea typeface="제주고딕" panose="02000300000000000000" charset="-127"/>
                </a:rPr>
                <a:t>암종별</a:t>
              </a:r>
              <a:r>
                <a:rPr lang="ko-KR" altLang="en-US" dirty="0" smtClean="0">
                  <a:latin typeface="제주고딕" panose="02000300000000000000" charset="-127"/>
                  <a:ea typeface="제주고딕" panose="02000300000000000000" charset="-127"/>
                </a:rPr>
                <a:t> 컨퍼런스 시 </a:t>
              </a:r>
              <a:r>
                <a:rPr lang="ko-KR" altLang="en-US" dirty="0" err="1" smtClean="0">
                  <a:solidFill>
                    <a:srgbClr val="C00000"/>
                  </a:solidFill>
                  <a:latin typeface="제주고딕" panose="02000300000000000000" charset="-127"/>
                  <a:ea typeface="제주고딕" panose="02000300000000000000" charset="-127"/>
                </a:rPr>
                <a:t>환자의뢰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charset="-127"/>
                  <a:ea typeface="제주고딕" panose="02000300000000000000" charset="-127"/>
                </a:rPr>
                <a:t> 및 </a:t>
              </a:r>
              <a:r>
                <a:rPr lang="ko-KR" altLang="en-US" dirty="0" err="1" smtClean="0">
                  <a:solidFill>
                    <a:srgbClr val="C00000"/>
                  </a:solidFill>
                  <a:latin typeface="제주고딕" panose="02000300000000000000" charset="-127"/>
                  <a:ea typeface="제주고딕" panose="02000300000000000000" charset="-127"/>
                </a:rPr>
                <a:t>생존자관리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00300000000000000" charset="-127"/>
                  <a:ea typeface="제주고딕" panose="02000300000000000000" charset="-127"/>
                </a:rPr>
                <a:t> 필요성 </a:t>
              </a:r>
              <a:r>
                <a:rPr lang="ko-KR" altLang="en-US" dirty="0" smtClean="0">
                  <a:latin typeface="제주고딕" panose="02000300000000000000" charset="-127"/>
                  <a:ea typeface="제주고딕" panose="02000300000000000000" charset="-127"/>
                </a:rPr>
                <a:t>홍보</a:t>
              </a:r>
              <a:r>
                <a:rPr lang="en-US" altLang="ko-KR" dirty="0" smtClean="0">
                  <a:latin typeface="제주고딕" panose="02000300000000000000" charset="-127"/>
                  <a:ea typeface="제주고딕" panose="02000300000000000000" charset="-127"/>
                </a:rPr>
                <a:t>(5</a:t>
              </a:r>
              <a:r>
                <a:rPr lang="ko-KR" altLang="en-US" dirty="0" smtClean="0">
                  <a:latin typeface="제주고딕" panose="02000300000000000000" charset="-127"/>
                  <a:ea typeface="제주고딕" panose="02000300000000000000" charset="-127"/>
                </a:rPr>
                <a:t>회</a:t>
              </a:r>
              <a:r>
                <a:rPr lang="en-US" altLang="ko-KR" dirty="0" smtClean="0">
                  <a:latin typeface="제주고딕" panose="02000300000000000000" charset="-127"/>
                  <a:ea typeface="제주고딕" panose="02000300000000000000" charset="-127"/>
                </a:rPr>
                <a:t>)</a:t>
              </a:r>
              <a:endParaRPr lang="ko-KR" altLang="en-US" dirty="0">
                <a:latin typeface="제주고딕" panose="02000300000000000000" charset="-127"/>
                <a:ea typeface="제주고딕" panose="02000300000000000000" charset="-127"/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576027" y="2691178"/>
            <a:ext cx="6388736" cy="369332"/>
            <a:chOff x="381635" y="2033731"/>
            <a:chExt cx="6388736" cy="369332"/>
          </a:xfrm>
        </p:grpSpPr>
        <p:sp>
          <p:nvSpPr>
            <p:cNvPr id="24" name="TextBox 23"/>
            <p:cNvSpPr txBox="1"/>
            <p:nvPr/>
          </p:nvSpPr>
          <p:spPr>
            <a:xfrm>
              <a:off x="595283" y="2033731"/>
              <a:ext cx="61750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원내 행사에 참여하여 환자 및 </a:t>
              </a:r>
              <a:r>
                <a:rPr lang="ko-KR" altLang="en-US" dirty="0" err="1" smtClean="0">
                  <a:latin typeface="제주고딕" panose="020B0600000101010101" charset="-127"/>
                  <a:ea typeface="제주고딕" panose="020B0600000101010101" charset="-127"/>
                </a:rPr>
                <a:t>내원객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 대상 캠페인 진행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(300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명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)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527034" y="3943148"/>
            <a:ext cx="6459269" cy="369332"/>
            <a:chOff x="381635" y="2033731"/>
            <a:chExt cx="6459269" cy="369332"/>
          </a:xfrm>
        </p:grpSpPr>
        <p:sp>
          <p:nvSpPr>
            <p:cNvPr id="27" name="TextBox 26"/>
            <p:cNvSpPr txBox="1"/>
            <p:nvPr/>
          </p:nvSpPr>
          <p:spPr>
            <a:xfrm>
              <a:off x="595283" y="2033731"/>
              <a:ext cx="62456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err="1" smtClean="0">
                  <a:latin typeface="제주고딕" panose="020B0600000101010101" charset="-127"/>
                  <a:ea typeface="제주고딕" panose="020B0600000101010101" charset="-127"/>
                </a:rPr>
                <a:t>암생존자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 통합지지 사업 </a:t>
              </a:r>
              <a:r>
                <a:rPr lang="ko-KR" altLang="en-US" dirty="0" err="1" smtClean="0">
                  <a:latin typeface="제주고딕" panose="020B0600000101010101" charset="-127"/>
                  <a:ea typeface="제주고딕" panose="020B0600000101010101" charset="-127"/>
                </a:rPr>
                <a:t>리플렛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 및 포스터 배포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(12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개소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, 62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건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)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557656" y="4363617"/>
            <a:ext cx="5720284" cy="369332"/>
            <a:chOff x="381635" y="2033731"/>
            <a:chExt cx="5720284" cy="369332"/>
          </a:xfrm>
        </p:grpSpPr>
        <p:sp>
          <p:nvSpPr>
            <p:cNvPr id="30" name="TextBox 29"/>
            <p:cNvSpPr txBox="1"/>
            <p:nvPr/>
          </p:nvSpPr>
          <p:spPr>
            <a:xfrm>
              <a:off x="595283" y="2033731"/>
              <a:ext cx="55066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err="1" smtClean="0">
                  <a:latin typeface="제주고딕" panose="020B0600000101010101" charset="-127"/>
                  <a:ea typeface="제주고딕" panose="020B0600000101010101" charset="-127"/>
                </a:rPr>
                <a:t>암생존자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 통합지지 사업 안내 및 연계방안 논의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(18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개소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)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 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31" name="타원 30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527034" y="4759321"/>
            <a:ext cx="8326766" cy="369332"/>
            <a:chOff x="381635" y="2033731"/>
            <a:chExt cx="8326766" cy="369332"/>
          </a:xfrm>
        </p:grpSpPr>
        <p:sp>
          <p:nvSpPr>
            <p:cNvPr id="33" name="TextBox 32"/>
            <p:cNvSpPr txBox="1"/>
            <p:nvPr/>
          </p:nvSpPr>
          <p:spPr>
            <a:xfrm>
              <a:off x="595283" y="2033731"/>
              <a:ext cx="81131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지역사회 내 통합지지서비스 확산 방안 논의</a:t>
              </a:r>
              <a:r>
                <a:rPr lang="en-US" altLang="ko-KR" sz="1600" dirty="0" smtClean="0">
                  <a:latin typeface="제주고딕" panose="020B0600000101010101" charset="-127"/>
                  <a:ea typeface="제주고딕" panose="020B0600000101010101" charset="-127"/>
                </a:rPr>
                <a:t>(</a:t>
              </a:r>
              <a:r>
                <a:rPr lang="ko-KR" altLang="en-US" sz="1600" dirty="0" err="1" smtClean="0">
                  <a:latin typeface="제주고딕" panose="020B0600000101010101" charset="-127"/>
                  <a:ea typeface="제주고딕" panose="020B0600000101010101" charset="-127"/>
                </a:rPr>
                <a:t>단원</a:t>
              </a:r>
              <a:r>
                <a:rPr lang="ko-KR" altLang="en-US" sz="1600" dirty="0" err="1">
                  <a:latin typeface="제주고딕" panose="020B0600000101010101" charset="-127"/>
                  <a:ea typeface="제주고딕" panose="020B0600000101010101" charset="-127"/>
                </a:rPr>
                <a:t>구</a:t>
              </a:r>
              <a:r>
                <a:rPr lang="ko-KR" altLang="en-US" sz="1600" dirty="0" err="1" smtClean="0">
                  <a:latin typeface="제주고딕" panose="020B0600000101010101" charset="-127"/>
                  <a:ea typeface="제주고딕" panose="020B0600000101010101" charset="-127"/>
                </a:rPr>
                <a:t>보건소</a:t>
              </a:r>
              <a:r>
                <a:rPr lang="en-US" altLang="ko-KR" sz="1600" dirty="0" smtClean="0">
                  <a:latin typeface="제주고딕" panose="020B0600000101010101" charset="-127"/>
                  <a:ea typeface="제주고딕" panose="020B0600000101010101" charset="-127"/>
                </a:rPr>
                <a:t>,</a:t>
              </a:r>
              <a:r>
                <a:rPr lang="ko-KR" altLang="en-US" sz="1600" dirty="0" smtClean="0">
                  <a:latin typeface="제주고딕" panose="020B0600000101010101" charset="-127"/>
                  <a:ea typeface="제주고딕" panose="020B0600000101010101" charset="-127"/>
                </a:rPr>
                <a:t> 남양주보건소</a:t>
              </a:r>
              <a:r>
                <a:rPr lang="en-US" altLang="ko-KR" sz="1600" dirty="0" smtClean="0">
                  <a:latin typeface="제주고딕" panose="020B0600000101010101" charset="-127"/>
                  <a:ea typeface="제주고딕" panose="020B0600000101010101" charset="-127"/>
                </a:rPr>
                <a:t>, </a:t>
              </a:r>
              <a:r>
                <a:rPr lang="ko-KR" altLang="en-US" sz="1600" dirty="0" smtClean="0">
                  <a:latin typeface="제주고딕" panose="020B0600000101010101" charset="-127"/>
                  <a:ea typeface="제주고딕" panose="020B0600000101010101" charset="-127"/>
                </a:rPr>
                <a:t>이천시보건소</a:t>
              </a:r>
              <a:r>
                <a:rPr lang="en-US" altLang="ko-KR" sz="1600" dirty="0" smtClean="0">
                  <a:latin typeface="제주고딕" panose="020B0600000101010101" charset="-127"/>
                  <a:ea typeface="제주고딕" panose="020B0600000101010101" charset="-127"/>
                </a:rPr>
                <a:t>)</a:t>
              </a:r>
              <a:endParaRPr lang="ko-KR" altLang="en-US" sz="1600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34" name="타원 33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75173" y="6238243"/>
            <a:ext cx="7028334" cy="369332"/>
            <a:chOff x="381635" y="2033731"/>
            <a:chExt cx="7028334" cy="369332"/>
          </a:xfrm>
        </p:grpSpPr>
        <p:sp>
          <p:nvSpPr>
            <p:cNvPr id="36" name="TextBox 35"/>
            <p:cNvSpPr txBox="1"/>
            <p:nvPr/>
          </p:nvSpPr>
          <p:spPr>
            <a:xfrm>
              <a:off x="595283" y="2033731"/>
              <a:ext cx="6814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‘</a:t>
              </a:r>
              <a:r>
                <a:rPr lang="ko-KR" altLang="en-US" dirty="0" err="1" smtClean="0">
                  <a:latin typeface="제주고딕" panose="020B0600000101010101" charset="-127"/>
                  <a:ea typeface="제주고딕" panose="020B0600000101010101" charset="-127"/>
                </a:rPr>
                <a:t>암생존자의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 스트레스 관리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’, ‘</a:t>
              </a:r>
              <a:r>
                <a:rPr lang="ko-KR" altLang="en-US" dirty="0" err="1" smtClean="0">
                  <a:latin typeface="제주고딕" panose="020B0600000101010101" charset="-127"/>
                  <a:ea typeface="제주고딕" panose="020B0600000101010101" charset="-127"/>
                </a:rPr>
                <a:t>이차암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 관리 필요성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’ (60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회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/4~5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주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 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송출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)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527034" y="5117123"/>
            <a:ext cx="6880858" cy="369332"/>
            <a:chOff x="381635" y="2033731"/>
            <a:chExt cx="6880858" cy="369332"/>
          </a:xfrm>
        </p:grpSpPr>
        <p:sp>
          <p:nvSpPr>
            <p:cNvPr id="39" name="TextBox 38"/>
            <p:cNvSpPr txBox="1"/>
            <p:nvPr/>
          </p:nvSpPr>
          <p:spPr>
            <a:xfrm>
              <a:off x="595283" y="2033731"/>
              <a:ext cx="66672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‘</a:t>
              </a:r>
              <a:r>
                <a:rPr lang="ko-KR" altLang="en-US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찾아가는 생존자통합지지센터</a:t>
              </a:r>
              <a:r>
                <a:rPr lang="en-US" altLang="ko-KR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＇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운영 예정</a:t>
              </a:r>
              <a:r>
                <a:rPr lang="en-US" altLang="ko-KR" sz="1600" dirty="0" smtClean="0">
                  <a:latin typeface="제주고딕" panose="020B0600000101010101" charset="-127"/>
                  <a:ea typeface="제주고딕" panose="020B0600000101010101" charset="-127"/>
                </a:rPr>
                <a:t>(</a:t>
              </a:r>
              <a:r>
                <a:rPr lang="ko-KR" altLang="en-US" sz="16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이천시지역의료보장협의체</a:t>
              </a:r>
              <a:r>
                <a:rPr lang="en-US" altLang="ko-KR" sz="1600" dirty="0" smtClean="0">
                  <a:latin typeface="제주고딕" panose="020B0600000101010101" charset="-127"/>
                  <a:ea typeface="제주고딕" panose="020B0600000101010101" charset="-127"/>
                </a:rPr>
                <a:t>)</a:t>
              </a:r>
              <a:endParaRPr lang="ko-KR" altLang="en-US" sz="1600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40" name="타원 39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81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6344276" y="6581299"/>
            <a:ext cx="133428" cy="2566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31649" y="6567536"/>
            <a:ext cx="280557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50" dirty="0" err="1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750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750" dirty="0" err="1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750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75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7" name="자유형 16"/>
          <p:cNvSpPr/>
          <p:nvPr/>
        </p:nvSpPr>
        <p:spPr>
          <a:xfrm rot="10800000">
            <a:off x="1" y="-1"/>
            <a:ext cx="3159578" cy="6858000"/>
          </a:xfrm>
          <a:custGeom>
            <a:avLst/>
            <a:gdLst>
              <a:gd name="connsiteX0" fmla="*/ 4212771 w 4212771"/>
              <a:gd name="connsiteY0" fmla="*/ 6858000 h 6858000"/>
              <a:gd name="connsiteX1" fmla="*/ 2211383 w 4212771"/>
              <a:gd name="connsiteY1" fmla="*/ 6858000 h 6858000"/>
              <a:gd name="connsiteX2" fmla="*/ 0 w 4212771"/>
              <a:gd name="connsiteY2" fmla="*/ 0 h 6858000"/>
              <a:gd name="connsiteX3" fmla="*/ 4212771 w 4212771"/>
              <a:gd name="connsiteY3" fmla="*/ 0 h 6858000"/>
              <a:gd name="connsiteX4" fmla="*/ 4212771 w 421277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2771" h="6858000">
                <a:moveTo>
                  <a:pt x="4212771" y="6858000"/>
                </a:moveTo>
                <a:lnTo>
                  <a:pt x="2211383" y="6858000"/>
                </a:lnTo>
                <a:lnTo>
                  <a:pt x="0" y="0"/>
                </a:lnTo>
                <a:lnTo>
                  <a:pt x="4212771" y="0"/>
                </a:lnTo>
                <a:lnTo>
                  <a:pt x="4212771" y="6858000"/>
                </a:lnTo>
                <a:close/>
              </a:path>
            </a:pathLst>
          </a:custGeom>
          <a:solidFill>
            <a:srgbClr val="26375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18" name="이등변 삼각형 17"/>
          <p:cNvSpPr/>
          <p:nvPr/>
        </p:nvSpPr>
        <p:spPr>
          <a:xfrm rot="10800000">
            <a:off x="1485999" y="-2"/>
            <a:ext cx="1922690" cy="4114802"/>
          </a:xfrm>
          <a:prstGeom prst="triangle">
            <a:avLst>
              <a:gd name="adj" fmla="val 47757"/>
            </a:avLst>
          </a:prstGeom>
          <a:solidFill>
            <a:srgbClr val="F8B500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9793" y="3181133"/>
            <a:ext cx="14446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000" b="1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PART </a:t>
            </a:r>
            <a:r>
              <a:rPr lang="en-US" altLang="ko-KR" sz="3000" b="1" dirty="0" smtClean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4</a:t>
            </a:r>
            <a:endParaRPr lang="ko-KR" altLang="en-US" sz="3000" b="1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0299" y="3194524"/>
            <a:ext cx="3679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err="1" smtClean="0">
                <a:solidFill>
                  <a:prstClr val="white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추진결과</a:t>
            </a:r>
            <a:r>
              <a:rPr lang="ko-KR" altLang="en-US" sz="4000" dirty="0" smtClean="0">
                <a:solidFill>
                  <a:prstClr val="white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 및 제언</a:t>
            </a:r>
            <a:endParaRPr lang="ko-KR" altLang="en-US" sz="4000" dirty="0">
              <a:solidFill>
                <a:prstClr val="white"/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813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21775" y="647019"/>
            <a:ext cx="9165778" cy="682728"/>
            <a:chOff x="-21775" y="647019"/>
            <a:chExt cx="9165778" cy="682728"/>
          </a:xfrm>
        </p:grpSpPr>
        <p:sp>
          <p:nvSpPr>
            <p:cNvPr id="4" name="직사각형 3"/>
            <p:cNvSpPr/>
            <p:nvPr/>
          </p:nvSpPr>
          <p:spPr>
            <a:xfrm>
              <a:off x="1" y="647019"/>
              <a:ext cx="9144002" cy="678091"/>
            </a:xfrm>
            <a:prstGeom prst="rect">
              <a:avLst/>
            </a:prstGeom>
            <a:solidFill>
              <a:srgbClr val="DDD9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 rot="10800000">
              <a:off x="-21775" y="651657"/>
              <a:ext cx="3907973" cy="678090"/>
            </a:xfrm>
            <a:custGeom>
              <a:avLst/>
              <a:gdLst>
                <a:gd name="connsiteX0" fmla="*/ 3989602 w 3989602"/>
                <a:gd name="connsiteY0" fmla="*/ 811659 h 811659"/>
                <a:gd name="connsiteX1" fmla="*/ 0 w 3989602"/>
                <a:gd name="connsiteY1" fmla="*/ 811659 h 811659"/>
                <a:gd name="connsiteX2" fmla="*/ 331254 w 3989602"/>
                <a:gd name="connsiteY2" fmla="*/ 0 h 811659"/>
                <a:gd name="connsiteX3" fmla="*/ 3989602 w 3989602"/>
                <a:gd name="connsiteY3" fmla="*/ 0 h 811659"/>
                <a:gd name="connsiteX4" fmla="*/ 3989602 w 3989602"/>
                <a:gd name="connsiteY4" fmla="*/ 811659 h 81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9602" h="811659">
                  <a:moveTo>
                    <a:pt x="3989602" y="811659"/>
                  </a:moveTo>
                  <a:lnTo>
                    <a:pt x="0" y="811659"/>
                  </a:lnTo>
                  <a:lnTo>
                    <a:pt x="331254" y="0"/>
                  </a:lnTo>
                  <a:lnTo>
                    <a:pt x="3989602" y="0"/>
                  </a:lnTo>
                  <a:lnTo>
                    <a:pt x="3989602" y="81165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7746" y="755231"/>
              <a:ext cx="23022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err="1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추진결과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및 제언</a:t>
              </a:r>
              <a:endParaRPr lang="ko-KR" altLang="en-US" sz="24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899" y="755231"/>
              <a:ext cx="6142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700" dirty="0" smtClean="0">
                  <a:solidFill>
                    <a:schemeClr val="bg1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04</a:t>
              </a:r>
              <a:endParaRPr lang="ko-KR" altLang="en-US" sz="270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538185" y="1790665"/>
            <a:ext cx="7142148" cy="707886"/>
            <a:chOff x="381635" y="2033731"/>
            <a:chExt cx="7142148" cy="707886"/>
          </a:xfrm>
        </p:grpSpPr>
        <p:sp>
          <p:nvSpPr>
            <p:cNvPr id="9" name="TextBox 8"/>
            <p:cNvSpPr txBox="1"/>
            <p:nvPr/>
          </p:nvSpPr>
          <p:spPr>
            <a:xfrm>
              <a:off x="595283" y="2033731"/>
              <a:ext cx="69285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센터 등록 목표 대상자 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300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명 중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 301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명으로 </a:t>
              </a:r>
              <a:r>
                <a:rPr lang="en-US" altLang="ko-KR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100% 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초과 달성</a:t>
              </a:r>
              <a:endParaRPr lang="en-US" altLang="ko-KR" sz="2000" dirty="0">
                <a:solidFill>
                  <a:srgbClr val="C00000"/>
                </a:solidFill>
                <a:latin typeface="제주고딕" panose="020B0600000101010101" charset="-127"/>
                <a:ea typeface="제주고딕" panose="020B0600000101010101" charset="-127"/>
              </a:endParaRPr>
            </a:p>
            <a:p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 - 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프로그램 참여 인원은 </a:t>
              </a:r>
              <a:r>
                <a:rPr lang="ko-KR" altLang="en-US" sz="2000" dirty="0" err="1" smtClean="0">
                  <a:latin typeface="제주고딕" panose="020B0600000101010101" charset="-127"/>
                  <a:ea typeface="제주고딕" panose="020B0600000101010101" charset="-127"/>
                </a:rPr>
                <a:t>참여형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 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271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명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, 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강의형 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47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명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, 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특화 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78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명</a:t>
              </a:r>
              <a:endParaRPr lang="ko-KR" altLang="en-US" sz="2000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10" name="타원 9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489414" y="3991744"/>
            <a:ext cx="7829836" cy="1015663"/>
            <a:chOff x="381635" y="2033731"/>
            <a:chExt cx="7829836" cy="1015663"/>
          </a:xfrm>
        </p:grpSpPr>
        <p:sp>
          <p:nvSpPr>
            <p:cNvPr id="12" name="TextBox 11"/>
            <p:cNvSpPr txBox="1"/>
            <p:nvPr/>
          </p:nvSpPr>
          <p:spPr>
            <a:xfrm>
              <a:off x="595283" y="2033731"/>
              <a:ext cx="761618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err="1" smtClean="0">
                  <a:latin typeface="제주고딕" panose="020B0600000101010101" charset="-127"/>
                  <a:ea typeface="제주고딕" panose="020B0600000101010101" charset="-127"/>
                </a:rPr>
                <a:t>암생존자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 요구 및 상황에 따른 신체활동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, 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정서지지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,  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생활습관 개선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, </a:t>
              </a:r>
            </a:p>
            <a:p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특화 프로그램을 통해 </a:t>
              </a:r>
              <a:r>
                <a:rPr lang="ko-KR" altLang="en-US" sz="2000" dirty="0" err="1" smtClean="0">
                  <a:latin typeface="제주고딕" panose="020B0600000101010101" charset="-127"/>
                  <a:ea typeface="제주고딕" panose="020B0600000101010101" charset="-127"/>
                </a:rPr>
                <a:t>암생존자가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 경험하는 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다양한 문제에 대한 맞춤형 </a:t>
              </a:r>
              <a:endParaRPr lang="en-US" altLang="ko-KR" sz="2000" dirty="0">
                <a:solidFill>
                  <a:srgbClr val="C00000"/>
                </a:solidFill>
                <a:latin typeface="제주고딕" panose="020B0600000101010101" charset="-127"/>
                <a:ea typeface="제주고딕" panose="020B0600000101010101" charset="-127"/>
              </a:endParaRPr>
            </a:p>
            <a:p>
              <a:r>
                <a:rPr lang="ko-KR" altLang="en-US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 프로그램  개발 및 </a:t>
              </a:r>
              <a:r>
                <a:rPr lang="ko-KR" altLang="en-US" sz="2000" dirty="0" err="1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효과성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 평가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(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기초반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, </a:t>
              </a:r>
              <a:r>
                <a:rPr lang="ko-KR" altLang="en-US" dirty="0" err="1" smtClean="0">
                  <a:latin typeface="제주고딕" panose="020B0600000101010101" charset="-127"/>
                  <a:ea typeface="제주고딕" panose="020B0600000101010101" charset="-127"/>
                </a:rPr>
                <a:t>심화반</a:t>
              </a:r>
              <a:r>
                <a:rPr lang="en-US" altLang="ko-KR" dirty="0" smtClean="0">
                  <a:latin typeface="제주고딕" panose="020B0600000101010101" charset="-127"/>
                  <a:ea typeface="제주고딕" panose="020B0600000101010101" charset="-127"/>
                </a:rPr>
                <a:t>)</a:t>
              </a:r>
              <a:r>
                <a:rPr lang="ko-KR" altLang="en-US" dirty="0" smtClean="0">
                  <a:latin typeface="제주고딕" panose="020B0600000101010101" charset="-127"/>
                  <a:ea typeface="제주고딕" panose="020B0600000101010101" charset="-127"/>
                </a:rPr>
                <a:t> </a:t>
              </a:r>
              <a:endParaRPr lang="ko-KR" altLang="en-US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13" name="타원 12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496710" y="5194458"/>
            <a:ext cx="6779869" cy="707886"/>
            <a:chOff x="381635" y="2033731"/>
            <a:chExt cx="6779869" cy="707886"/>
          </a:xfrm>
        </p:grpSpPr>
        <p:sp>
          <p:nvSpPr>
            <p:cNvPr id="18" name="TextBox 17"/>
            <p:cNvSpPr txBox="1"/>
            <p:nvPr/>
          </p:nvSpPr>
          <p:spPr>
            <a:xfrm>
              <a:off x="595283" y="2033731"/>
              <a:ext cx="65662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err="1" smtClean="0">
                  <a:latin typeface="제주고딕" panose="020B0600000101010101" charset="-127"/>
                  <a:ea typeface="제주고딕" panose="020B0600000101010101" charset="-127"/>
                </a:rPr>
                <a:t>강사간담회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, 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만족도 결과 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모니터링 및 평가도구 개발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을 통해</a:t>
              </a:r>
              <a:endParaRPr lang="en-US" altLang="ko-KR" sz="2000" dirty="0" smtClean="0">
                <a:latin typeface="제주고딕" panose="020B0600000101010101" charset="-127"/>
                <a:ea typeface="제주고딕" panose="020B0600000101010101" charset="-127"/>
              </a:endParaRPr>
            </a:p>
            <a:p>
              <a:r>
                <a:rPr lang="ko-KR" altLang="en-US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프로그램의 지속적 </a:t>
              </a:r>
              <a:r>
                <a:rPr lang="ko-KR" altLang="en-US" sz="2000" dirty="0" err="1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질관리</a:t>
              </a:r>
              <a:endParaRPr lang="en-US" altLang="ko-KR" sz="2000" dirty="0">
                <a:solidFill>
                  <a:srgbClr val="C00000"/>
                </a:solidFill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19" name="타원 18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489414" y="6061634"/>
            <a:ext cx="6395148" cy="400110"/>
            <a:chOff x="381635" y="2033731"/>
            <a:chExt cx="6395148" cy="400110"/>
          </a:xfrm>
        </p:grpSpPr>
        <p:sp>
          <p:nvSpPr>
            <p:cNvPr id="21" name="TextBox 20"/>
            <p:cNvSpPr txBox="1"/>
            <p:nvPr/>
          </p:nvSpPr>
          <p:spPr>
            <a:xfrm>
              <a:off x="595283" y="2033731"/>
              <a:ext cx="61815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서비스 </a:t>
              </a:r>
              <a:r>
                <a:rPr lang="ko-KR" altLang="en-US" sz="2000" dirty="0">
                  <a:latin typeface="제주고딕" panose="020B0600000101010101" charset="-127"/>
                  <a:ea typeface="제주고딕" panose="020B0600000101010101" charset="-127"/>
                </a:rPr>
                <a:t>효율성 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극대화를 위한  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지역사회 자원 발굴</a:t>
              </a:r>
              <a:r>
                <a:rPr lang="en-US" altLang="ko-KR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·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연계</a:t>
              </a:r>
              <a:endParaRPr lang="en-US" altLang="ko-KR" sz="2000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496710" y="2744120"/>
            <a:ext cx="8458213" cy="400110"/>
            <a:chOff x="381635" y="2033731"/>
            <a:chExt cx="8458213" cy="400110"/>
          </a:xfrm>
        </p:grpSpPr>
        <p:sp>
          <p:nvSpPr>
            <p:cNvPr id="24" name="TextBox 23"/>
            <p:cNvSpPr txBox="1"/>
            <p:nvPr/>
          </p:nvSpPr>
          <p:spPr>
            <a:xfrm>
              <a:off x="595283" y="2033731"/>
              <a:ext cx="82445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err="1" smtClean="0">
                  <a:latin typeface="제주고딕" panose="020B0600000101010101" charset="-127"/>
                  <a:ea typeface="제주고딕" panose="020B0600000101010101" charset="-127"/>
                </a:rPr>
                <a:t>치료요약지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 작성 및 </a:t>
              </a:r>
              <a:r>
                <a:rPr lang="ko-KR" altLang="en-US" sz="2000" dirty="0" err="1" smtClean="0">
                  <a:latin typeface="제주고딕" panose="020B0600000101010101" charset="-127"/>
                  <a:ea typeface="제주고딕" panose="020B0600000101010101" charset="-127"/>
                </a:rPr>
                <a:t>환자등록에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 대한 </a:t>
              </a:r>
              <a:r>
                <a:rPr lang="ko-KR" altLang="en-US" sz="2000" dirty="0" err="1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진료과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 간 긴밀한 협조 체계 구축 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필요 </a:t>
              </a:r>
              <a:endParaRPr lang="ko-KR" altLang="en-US" sz="2000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25" name="타원 24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89414" y="3335646"/>
            <a:ext cx="7966091" cy="400110"/>
            <a:chOff x="381635" y="2033731"/>
            <a:chExt cx="7966091" cy="400110"/>
          </a:xfrm>
        </p:grpSpPr>
        <p:sp>
          <p:nvSpPr>
            <p:cNvPr id="27" name="TextBox 26"/>
            <p:cNvSpPr txBox="1"/>
            <p:nvPr/>
          </p:nvSpPr>
          <p:spPr>
            <a:xfrm>
              <a:off x="595283" y="2033731"/>
              <a:ext cx="77524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사별</a:t>
              </a:r>
              <a:r>
                <a:rPr lang="en-US" altLang="ko-KR" sz="2000" dirty="0" smtClean="0">
                  <a:latin typeface="제주고딕" panose="020B0600000101010101" charset="-127"/>
                  <a:ea typeface="제주고딕" panose="020B0600000101010101" charset="-127"/>
                </a:rPr>
                <a:t>·</a:t>
              </a:r>
              <a:r>
                <a:rPr lang="ko-KR" altLang="en-US" sz="2000" smtClean="0">
                  <a:latin typeface="제주고딕" panose="020B0600000101010101" charset="-127"/>
                  <a:ea typeface="제주고딕" panose="020B0600000101010101" charset="-127"/>
                </a:rPr>
                <a:t>양육</a:t>
              </a:r>
              <a:r>
                <a:rPr lang="en-US" altLang="ko-KR" sz="2000" smtClean="0">
                  <a:latin typeface="제주고딕" panose="020B0600000101010101" charset="-127"/>
                  <a:ea typeface="제주고딕" panose="020B0600000101010101" charset="-127"/>
                </a:rPr>
                <a:t>·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직장복귀 등 </a:t>
              </a:r>
              <a:r>
                <a:rPr lang="ko-KR" altLang="en-US" sz="2000" dirty="0" err="1" smtClean="0">
                  <a:latin typeface="제주고딕" panose="020B0600000101010101" charset="-127"/>
                  <a:ea typeface="제주고딕" panose="020B0600000101010101" charset="-127"/>
                </a:rPr>
                <a:t>요구도에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 따른 </a:t>
              </a:r>
              <a:r>
                <a:rPr lang="ko-KR" altLang="en-US" sz="2000" dirty="0" err="1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소주제별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제주고딕" panose="020B0600000101010101" charset="-127"/>
                  <a:ea typeface="제주고딕" panose="020B0600000101010101" charset="-127"/>
                </a:rPr>
                <a:t> 프로그램  </a:t>
              </a:r>
              <a:r>
                <a:rPr lang="ko-KR" altLang="en-US" sz="2000" dirty="0" smtClean="0">
                  <a:latin typeface="제주고딕" panose="020B0600000101010101" charset="-127"/>
                  <a:ea typeface="제주고딕" panose="020B0600000101010101" charset="-127"/>
                </a:rPr>
                <a:t>지속적 개발</a:t>
              </a:r>
              <a:endParaRPr lang="ko-KR" altLang="en-US" sz="2000" dirty="0">
                <a:latin typeface="제주고딕" panose="020B0600000101010101" charset="-127"/>
                <a:ea typeface="제주고딕" panose="020B0600000101010101" charset="-127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381635" y="2193551"/>
              <a:ext cx="81000" cy="81000"/>
            </a:xfrm>
            <a:prstGeom prst="ellipse">
              <a:avLst/>
            </a:prstGeom>
            <a:solidFill>
              <a:srgbClr val="0146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17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각 삼각형 30"/>
          <p:cNvSpPr/>
          <p:nvPr/>
        </p:nvSpPr>
        <p:spPr>
          <a:xfrm>
            <a:off x="0" y="-1298448"/>
            <a:ext cx="6453868" cy="8156448"/>
          </a:xfrm>
          <a:prstGeom prst="rtTriangle">
            <a:avLst/>
          </a:prstGeom>
          <a:solidFill>
            <a:srgbClr val="263755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2" name="직각 삼각형 31"/>
          <p:cNvSpPr/>
          <p:nvPr/>
        </p:nvSpPr>
        <p:spPr>
          <a:xfrm>
            <a:off x="0" y="2646905"/>
            <a:ext cx="3599100" cy="4211095"/>
          </a:xfrm>
          <a:prstGeom prst="rtTriangle">
            <a:avLst/>
          </a:prstGeom>
          <a:solidFill>
            <a:srgbClr val="263755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grpSp>
        <p:nvGrpSpPr>
          <p:cNvPr id="33" name="그룹 32"/>
          <p:cNvGrpSpPr/>
          <p:nvPr/>
        </p:nvGrpSpPr>
        <p:grpSpPr>
          <a:xfrm>
            <a:off x="2856149" y="1693574"/>
            <a:ext cx="3431700" cy="864675"/>
            <a:chOff x="3604800" y="945768"/>
            <a:chExt cx="4575600" cy="1152900"/>
          </a:xfrm>
        </p:grpSpPr>
        <p:cxnSp>
          <p:nvCxnSpPr>
            <p:cNvPr id="34" name="직선 연결선 33"/>
            <p:cNvCxnSpPr/>
            <p:nvPr/>
          </p:nvCxnSpPr>
          <p:spPr>
            <a:xfrm>
              <a:off x="3604800" y="945768"/>
              <a:ext cx="45756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3614325" y="946668"/>
              <a:ext cx="0" cy="115200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>
              <a:off x="8170986" y="945768"/>
              <a:ext cx="0" cy="115200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그룹 36"/>
          <p:cNvGrpSpPr/>
          <p:nvPr/>
        </p:nvGrpSpPr>
        <p:grpSpPr>
          <a:xfrm rot="10800000">
            <a:off x="2856150" y="3882319"/>
            <a:ext cx="3431700" cy="864675"/>
            <a:chOff x="3604800" y="945768"/>
            <a:chExt cx="4575600" cy="1152900"/>
          </a:xfrm>
        </p:grpSpPr>
        <p:cxnSp>
          <p:nvCxnSpPr>
            <p:cNvPr id="38" name="직선 연결선 37"/>
            <p:cNvCxnSpPr/>
            <p:nvPr/>
          </p:nvCxnSpPr>
          <p:spPr>
            <a:xfrm>
              <a:off x="3604800" y="945768"/>
              <a:ext cx="45756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3614325" y="946668"/>
              <a:ext cx="0" cy="115200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8170986" y="945768"/>
              <a:ext cx="0" cy="115200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032781" y="2874036"/>
            <a:ext cx="312540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50" dirty="0">
                <a:solidFill>
                  <a:schemeClr val="bg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THANK YOU</a:t>
            </a:r>
            <a:endParaRPr lang="ko-KR" altLang="en-US" sz="4050" dirty="0">
              <a:solidFill>
                <a:schemeClr val="bg1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190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5973</TotalTime>
  <Words>2806</Words>
  <Application>Microsoft Office PowerPoint</Application>
  <PresentationFormat>화면 슬라이드 쇼(4:3)</PresentationFormat>
  <Paragraphs>392</Paragraphs>
  <Slides>27</Slides>
  <Notes>27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27</vt:i4>
      </vt:variant>
    </vt:vector>
  </HeadingPairs>
  <TitlesOfParts>
    <vt:vector size="41" baseType="lpstr">
      <vt:lpstr>굴림</vt:lpstr>
      <vt:lpstr>Arial</vt:lpstr>
      <vt:lpstr>옥션고딕 B</vt:lpstr>
      <vt:lpstr>Calibri</vt:lpstr>
      <vt:lpstr>KoPub돋움체 Bold</vt:lpstr>
      <vt:lpstr>나눔스퀘어라운드 ExtraBold</vt:lpstr>
      <vt:lpstr>제주고딕</vt:lpstr>
      <vt:lpstr>나눔손글씨 붓</vt:lpstr>
      <vt:lpstr>Calibri Light</vt:lpstr>
      <vt:lpstr>나눔스퀘어 ExtraBold</vt:lpstr>
      <vt:lpstr>나눔고딕</vt:lpstr>
      <vt:lpstr>맑은 고딕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AJOU</dc:creator>
  <cp:lastModifiedBy>AJOU</cp:lastModifiedBy>
  <cp:revision>258</cp:revision>
  <cp:lastPrinted>2018-11-26T02:20:13Z</cp:lastPrinted>
  <dcterms:created xsi:type="dcterms:W3CDTF">2018-06-18T23:32:07Z</dcterms:created>
  <dcterms:modified xsi:type="dcterms:W3CDTF">2018-11-28T07:58:02Z</dcterms:modified>
</cp:coreProperties>
</file>