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8" r:id="rId2"/>
    <p:sldId id="257" r:id="rId3"/>
    <p:sldId id="274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2" r:id="rId13"/>
    <p:sldId id="275" r:id="rId14"/>
    <p:sldId id="269" r:id="rId15"/>
    <p:sldId id="270" r:id="rId16"/>
    <p:sldId id="273" r:id="rId17"/>
    <p:sldId id="271" r:id="rId18"/>
  </p:sldIdLst>
  <p:sldSz cx="12192000" cy="6858000"/>
  <p:notesSz cx="6858000" cy="9144000"/>
  <p:embeddedFontLst>
    <p:embeddedFont>
      <p:font typeface="맑은 고딕" pitchFamily="50" charset="-127"/>
      <p:regular r:id="rId19"/>
      <p:bold r:id="rId20"/>
    </p:embeddedFont>
    <p:embeddedFont>
      <p:font typeface="08서울한강체 L" pitchFamily="18" charset="-127"/>
      <p:regular r:id="rId21"/>
    </p:embeddedFont>
    <p:embeddedFont>
      <p:font typeface="08서울한강체 M" pitchFamily="18" charset="-127"/>
      <p:regular r:id="rId22"/>
    </p:embeddedFont>
    <p:embeddedFont>
      <p:font typeface="08서울남산체 B" pitchFamily="18" charset="-127"/>
      <p:regular r:id="rId23"/>
    </p:embeddedFont>
    <p:embeddedFont>
      <p:font typeface="08서울남산체 L" pitchFamily="18" charset="-127"/>
      <p:regular r:id="rId24"/>
    </p:embeddedFont>
    <p:embeddedFont>
      <p:font typeface="08서울남산체 EB" pitchFamily="18" charset="-127"/>
      <p:regular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DEDC"/>
    <a:srgbClr val="FFFFFF"/>
    <a:srgbClr val="BACAE3"/>
    <a:srgbClr val="FBE7CD"/>
    <a:srgbClr val="FF3399"/>
    <a:srgbClr val="6AA3DC"/>
    <a:srgbClr val="FF9999"/>
    <a:srgbClr val="FEDADD"/>
    <a:srgbClr val="FE352F"/>
    <a:srgbClr val="FA9B32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936" y="-8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44517D4-EB44-4E1D-A703-59647C85E8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="" xmlns:a16="http://schemas.microsoft.com/office/drawing/2014/main" id="{6EF52533-29AE-4129-B37B-A4E6B5414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41AEF1A9-B54A-4D28-8CAD-D84DC2D76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78F836F9-4D75-40B7-A568-0CD969E91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6DF0275C-A595-4542-AB81-A1F4B667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818665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D7551FB-C596-4BDE-AFBE-73D65D299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3960444D-67DC-45F5-BF53-805A3FC680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2B283876-D87C-48B8-A591-D5F66441D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0C504264-0E08-4017-8002-7A8F19D0B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84AC2B61-BAB4-4152-A2FF-37AC742F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6016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BAC3F7BB-918D-488B-8C0F-01F5B8A6B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29425F3E-264C-4C49-A507-1AB6E085E3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AADD70F8-777A-4F49-B3E8-6DB49EAC8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8767AC2-04F9-47DA-A31C-598F79D86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6F611737-31BF-41B8-AF3A-7A4941F5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951018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9DF0B92B-B652-46D5-B096-1CA6DF238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51398C1C-9F68-443C-BD9F-9BE1C28B5E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F70A9E45-4312-45EA-A9D3-939290BC7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3DF4C668-488F-4299-9F15-12F57A363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7300E8B1-40BC-4CC9-BD63-0A5D078D1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9C39E378-6062-4675-8F08-07E0501B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3416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045C5ADE-3372-42FC-B3FC-F9DC9F920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82EFE41-7A39-447E-A3B8-9EF4EF6FF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="" xmlns:a16="http://schemas.microsoft.com/office/drawing/2014/main" id="{EC49F639-0714-4134-BF4D-5686CCF8D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="" xmlns:a16="http://schemas.microsoft.com/office/drawing/2014/main" id="{2C0D8DAB-FD54-4837-8A8E-E1E825FED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="" xmlns:a16="http://schemas.microsoft.com/office/drawing/2014/main" id="{7D519927-ED88-4910-B91E-F1524FA282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="" xmlns:a16="http://schemas.microsoft.com/office/drawing/2014/main" id="{894BB9BD-1D71-4C1A-AFF9-9648AF7AA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="" xmlns:a16="http://schemas.microsoft.com/office/drawing/2014/main" id="{D199B1D2-2A0C-4AAE-880E-E84C84552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="" xmlns:a16="http://schemas.microsoft.com/office/drawing/2014/main" id="{6C16C035-44E0-49DA-AEAD-AA06EEF45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421658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7D95D14B-0066-4F58-8D5F-728D6D48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="" xmlns:a16="http://schemas.microsoft.com/office/drawing/2014/main" id="{07A68518-EF33-4B48-AF37-BC3BA025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="" xmlns:a16="http://schemas.microsoft.com/office/drawing/2014/main" id="{89592358-42A6-42FE-A59E-137377B66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="" xmlns:a16="http://schemas.microsoft.com/office/drawing/2014/main" id="{818F5BA0-4E88-4268-83D4-F066073F9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15816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="" xmlns:a16="http://schemas.microsoft.com/office/drawing/2014/main" id="{9999873B-883A-4154-B015-605711C77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="" xmlns:a16="http://schemas.microsoft.com/office/drawing/2014/main" id="{CF14D74D-797D-48C3-8281-7A6592B4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="" xmlns:a16="http://schemas.microsoft.com/office/drawing/2014/main" id="{B3C8045E-6DD5-4FBD-832A-DFD69790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51922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E4572A91-1864-445D-8315-246A26AB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="" xmlns:a16="http://schemas.microsoft.com/office/drawing/2014/main" id="{3F705D88-7998-4D6C-825D-59B7B9B84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32D4C33C-E1EC-4749-BE26-3D8BCA641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B5DAACC0-D2E5-49B4-A799-B6EE98B5A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DF6A638E-4AB5-4AEC-B426-35466D67C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AA60C735-ADE8-42D8-8ADA-5AAF1B80B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692452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165A5E9C-AC32-4528-B278-9A2A8731F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632E7E68-58B7-4984-AB1E-EDB64CD3F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="" xmlns:a16="http://schemas.microsoft.com/office/drawing/2014/main" id="{2CAF0DE6-3360-4159-BD3B-1CF9E8E7FC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="" xmlns:a16="http://schemas.microsoft.com/office/drawing/2014/main" id="{B15DCEE7-6E0B-452F-B30D-F8FEF231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="" xmlns:a16="http://schemas.microsoft.com/office/drawing/2014/main" id="{F620F2B1-1D57-417B-814C-7F450D9A5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="" xmlns:a16="http://schemas.microsoft.com/office/drawing/2014/main" id="{D84D668E-FAC9-4E1E-B5B5-7E61B950A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21290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="" xmlns:a16="http://schemas.microsoft.com/office/drawing/2014/main" id="{8AC8A025-DAEF-4E05-AD61-A8285AFD4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D8BFA695-612D-44E7-86E3-F339E8A9E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E0DB6B9E-B9E3-4865-AEB7-89FD0063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76284FBE-018E-4F88-8AD6-36701335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8AA35402-B0B1-4635-B2E0-8F896E75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946971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="" xmlns:a16="http://schemas.microsoft.com/office/drawing/2014/main" id="{4F84AEE6-6274-4691-8E55-59188D51E0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="" xmlns:a16="http://schemas.microsoft.com/office/drawing/2014/main" id="{1EF65F02-B198-4952-897A-CAFD5F450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E47D4CD6-7454-430D-A850-34C554D84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CBC51432-3C43-49F3-B9A5-1CB05203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DBF7F346-0911-4821-A91E-433392D16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78305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="" xmlns:a16="http://schemas.microsoft.com/office/drawing/2014/main" id="{A5018B84-0D73-4F6D-9C36-067ADA841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="" xmlns:a16="http://schemas.microsoft.com/office/drawing/2014/main" id="{EB350DE9-85D3-4AD6-ABED-00F398280D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="" xmlns:a16="http://schemas.microsoft.com/office/drawing/2014/main" id="{928A1BFC-2EF3-4B3A-AC6C-2C3FB9FAE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79C35-F7BC-4F7E-9F69-95644FBA8E4D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="" xmlns:a16="http://schemas.microsoft.com/office/drawing/2014/main" id="{5E5F05AC-F8B1-4EBC-8503-E98284941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="" xmlns:a16="http://schemas.microsoft.com/office/drawing/2014/main" id="{C122AD3D-1117-44B8-9668-B3C61C448B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D93A7-9446-4B89-91E0-59C28CFA5D0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217978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&#45208;&#51032;&#54032;&#53440;&#49828;&#54001;&#54620;&#51109;&#47168;&#49885;_1.mp4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6" name="TextBox 5"/>
          <p:cNvSpPr txBox="1"/>
          <p:nvPr/>
        </p:nvSpPr>
        <p:spPr>
          <a:xfrm>
            <a:off x="1074057" y="1195786"/>
            <a:ext cx="10043886" cy="20005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7200" b="1" dirty="0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나의 </a:t>
            </a:r>
            <a:r>
              <a:rPr lang="ko-KR" altLang="en-US" sz="7200" b="1" dirty="0" err="1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판타스틱한</a:t>
            </a:r>
            <a:r>
              <a:rPr lang="ko-KR" altLang="en-US" sz="7200" b="1" dirty="0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 장례식</a:t>
            </a:r>
            <a:endParaRPr lang="en-US" altLang="ko-KR" sz="7200" b="1" dirty="0">
              <a:solidFill>
                <a:schemeClr val="bg1"/>
              </a:solidFill>
              <a:latin typeface="08서울한강체 L" pitchFamily="18" charset="-127"/>
              <a:ea typeface="08서울한강체 L" pitchFamily="18" charset="-127"/>
            </a:endParaRPr>
          </a:p>
          <a:p>
            <a:pPr algn="ctr"/>
            <a:endParaRPr lang="en-US" altLang="ko-KR" sz="2400" b="1" dirty="0">
              <a:solidFill>
                <a:schemeClr val="bg1"/>
              </a:solidFill>
              <a:latin typeface="08서울한강체 L" pitchFamily="18" charset="-127"/>
              <a:ea typeface="08서울한강체 L" pitchFamily="18" charset="-127"/>
            </a:endParaRPr>
          </a:p>
          <a:p>
            <a:pPr algn="ctr"/>
            <a:r>
              <a:rPr lang="ko-KR" altLang="en-US" sz="2800" b="1" dirty="0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어느 </a:t>
            </a:r>
            <a:r>
              <a:rPr lang="ko-KR" altLang="en-US" sz="2800" b="1" dirty="0" err="1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말기암</a:t>
            </a:r>
            <a:r>
              <a:rPr lang="ko-KR" altLang="en-US" sz="2800" b="1" dirty="0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 환자의 </a:t>
            </a:r>
            <a:r>
              <a:rPr lang="ko-KR" altLang="en-US" sz="2800" b="1" dirty="0" err="1">
                <a:solidFill>
                  <a:schemeClr val="bg1"/>
                </a:solidFill>
                <a:latin typeface="08서울한강체 L" pitchFamily="18" charset="-127"/>
                <a:ea typeface="08서울한강체 L" pitchFamily="18" charset="-127"/>
              </a:rPr>
              <a:t>생전장례식</a:t>
            </a:r>
            <a:endParaRPr lang="en-US" altLang="ko-KR" sz="8000" b="1" dirty="0">
              <a:solidFill>
                <a:schemeClr val="bg1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0" y="4572009"/>
            <a:ext cx="4826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서울특별시 동부병원 </a:t>
            </a:r>
            <a:r>
              <a:rPr lang="ko-KR" altLang="en-US" b="1" dirty="0" err="1" smtClean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호스피스팀</a:t>
            </a:r>
            <a:endParaRPr lang="en-US" altLang="ko-KR" b="1" dirty="0">
              <a:solidFill>
                <a:schemeClr val="tx2"/>
              </a:solidFill>
              <a:latin typeface="08서울한강체 L" pitchFamily="18" charset="-127"/>
              <a:ea typeface="08서울한강체 L" pitchFamily="18" charset="-127"/>
            </a:endParaRPr>
          </a:p>
          <a:p>
            <a:pPr algn="ctr"/>
            <a:endParaRPr lang="en-US" altLang="ko-KR" b="1" dirty="0">
              <a:solidFill>
                <a:schemeClr val="tx2"/>
              </a:solidFill>
              <a:latin typeface="08서울한강체 L" pitchFamily="18" charset="-127"/>
              <a:ea typeface="08서울한강체 L" pitchFamily="18" charset="-127"/>
            </a:endParaRPr>
          </a:p>
          <a:p>
            <a:pPr algn="ctr"/>
            <a:r>
              <a:rPr lang="ko-KR" altLang="en-US" b="1" dirty="0" smtClean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발표자</a:t>
            </a:r>
            <a:r>
              <a:rPr lang="en-US" altLang="ko-KR" b="1" dirty="0" smtClean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: </a:t>
            </a:r>
            <a:r>
              <a:rPr lang="ko-KR" altLang="en-US" b="1" dirty="0" smtClean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호스피스전담 </a:t>
            </a:r>
            <a:r>
              <a:rPr lang="ko-KR" altLang="en-US" b="1" dirty="0" err="1" smtClean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사회복지사</a:t>
            </a:r>
            <a:r>
              <a:rPr lang="ko-KR" altLang="en-US" b="1" dirty="0" smtClean="0">
                <a:solidFill>
                  <a:schemeClr val="tx2"/>
                </a:solidFill>
                <a:latin typeface="08서울한강체 L" pitchFamily="18" charset="-127"/>
                <a:ea typeface="08서울한강체 L" pitchFamily="18" charset="-127"/>
              </a:rPr>
              <a:t> 윤화영</a:t>
            </a:r>
            <a:endParaRPr lang="ko-KR" altLang="en-US" b="1" dirty="0">
              <a:solidFill>
                <a:schemeClr val="tx2"/>
              </a:solidFill>
              <a:latin typeface="08서울한강체 L" pitchFamily="18" charset="-127"/>
              <a:ea typeface="08서울한강체 L" pitchFamily="18" charset="-127"/>
            </a:endParaRPr>
          </a:p>
        </p:txBody>
      </p:sp>
      <p:pic>
        <p:nvPicPr>
          <p:cNvPr id="8" name="그림 7" descr="[짙은회색]서울특별시동부병원 CI(최종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="" xmlns:a16="http://schemas.microsoft.com/office/drawing/2014/main" id="{E5F5EB9D-D85A-4056-A1CD-35F57957A988}"/>
              </a:ext>
            </a:extLst>
          </p:cNvPr>
          <p:cNvSpPr/>
          <p:nvPr/>
        </p:nvSpPr>
        <p:spPr>
          <a:xfrm>
            <a:off x="6843486" y="-1944914"/>
            <a:ext cx="776514" cy="936171"/>
          </a:xfrm>
          <a:prstGeom prst="rect">
            <a:avLst/>
          </a:prstGeom>
          <a:solidFill>
            <a:srgbClr val="BACA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="" xmlns:a16="http://schemas.microsoft.com/office/drawing/2014/main" id="{F92B560D-8B05-48C3-8833-A4F6FAFC3B9E}"/>
              </a:ext>
            </a:extLst>
          </p:cNvPr>
          <p:cNvSpPr/>
          <p:nvPr/>
        </p:nvSpPr>
        <p:spPr>
          <a:xfrm>
            <a:off x="9891486" y="-1908628"/>
            <a:ext cx="776514" cy="936171"/>
          </a:xfrm>
          <a:prstGeom prst="rect">
            <a:avLst/>
          </a:prstGeom>
          <a:solidFill>
            <a:srgbClr val="DEE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="" xmlns:a16="http://schemas.microsoft.com/office/drawing/2014/main" id="{9D351F86-EB0C-4C51-A5B5-1798E0D87FF6}"/>
              </a:ext>
            </a:extLst>
          </p:cNvPr>
          <p:cNvSpPr/>
          <p:nvPr/>
        </p:nvSpPr>
        <p:spPr>
          <a:xfrm>
            <a:off x="8367486" y="-1944915"/>
            <a:ext cx="776514" cy="936171"/>
          </a:xfrm>
          <a:prstGeom prst="rect">
            <a:avLst/>
          </a:prstGeom>
          <a:solidFill>
            <a:srgbClr val="EBCE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="" xmlns:a16="http://schemas.microsoft.com/office/drawing/2014/main" id="{1A849360-48E0-47B2-BF6F-F1DEE4C158E1}"/>
              </a:ext>
            </a:extLst>
          </p:cNvPr>
          <p:cNvSpPr/>
          <p:nvPr/>
        </p:nvSpPr>
        <p:spPr>
          <a:xfrm>
            <a:off x="11415486" y="-1944915"/>
            <a:ext cx="776514" cy="936171"/>
          </a:xfrm>
          <a:prstGeom prst="rect">
            <a:avLst/>
          </a:prstGeom>
          <a:solidFill>
            <a:srgbClr val="FBE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="" xmlns:a16="http://schemas.microsoft.com/office/drawing/2014/main" id="{98A593DE-9A6C-479B-94F6-089598D6003B}"/>
              </a:ext>
            </a:extLst>
          </p:cNvPr>
          <p:cNvSpPr/>
          <p:nvPr/>
        </p:nvSpPr>
        <p:spPr>
          <a:xfrm>
            <a:off x="5319486" y="-1983581"/>
            <a:ext cx="776514" cy="936171"/>
          </a:xfrm>
          <a:prstGeom prst="rect">
            <a:avLst/>
          </a:prstGeom>
          <a:solidFill>
            <a:srgbClr val="DED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="" xmlns:a16="http://schemas.microsoft.com/office/drawing/2014/main" id="{C86D9902-D375-4295-865A-2BD64D0548C1}"/>
              </a:ext>
            </a:extLst>
          </p:cNvPr>
          <p:cNvSpPr/>
          <p:nvPr/>
        </p:nvSpPr>
        <p:spPr>
          <a:xfrm>
            <a:off x="12830629" y="-1908628"/>
            <a:ext cx="776514" cy="936171"/>
          </a:xfrm>
          <a:prstGeom prst="rect">
            <a:avLst/>
          </a:prstGeom>
          <a:solidFill>
            <a:srgbClr val="6AA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시작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83042AE-603B-4D80-9C59-D261B96FF564}"/>
              </a:ext>
            </a:extLst>
          </p:cNvPr>
          <p:cNvSpPr txBox="1"/>
          <p:nvPr/>
        </p:nvSpPr>
        <p:spPr>
          <a:xfrm>
            <a:off x="1317965" y="1851066"/>
            <a:ext cx="5101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서울특별시 동부병원 환자유형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F8505AF-7DD7-45B7-8870-8560306E52BC}"/>
              </a:ext>
            </a:extLst>
          </p:cNvPr>
          <p:cNvSpPr txBox="1"/>
          <p:nvPr/>
        </p:nvSpPr>
        <p:spPr>
          <a:xfrm>
            <a:off x="7048511" y="1872747"/>
            <a:ext cx="5101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동부병원 호스피스 환자유형</a:t>
            </a:r>
          </a:p>
        </p:txBody>
      </p:sp>
      <p:grpSp>
        <p:nvGrpSpPr>
          <p:cNvPr id="61" name="그룹 60">
            <a:extLst>
              <a:ext uri="{FF2B5EF4-FFF2-40B4-BE49-F238E27FC236}">
                <a16:creationId xmlns="" xmlns:a16="http://schemas.microsoft.com/office/drawing/2014/main" id="{9B70EC06-3297-4684-B8EE-9B01097FA4AB}"/>
              </a:ext>
            </a:extLst>
          </p:cNvPr>
          <p:cNvGrpSpPr/>
          <p:nvPr/>
        </p:nvGrpSpPr>
        <p:grpSpPr>
          <a:xfrm>
            <a:off x="1348006" y="2477564"/>
            <a:ext cx="3795485" cy="3174699"/>
            <a:chOff x="1348006" y="2477564"/>
            <a:chExt cx="3795485" cy="3174699"/>
          </a:xfrm>
        </p:grpSpPr>
        <p:sp>
          <p:nvSpPr>
            <p:cNvPr id="32" name="직사각형 31">
              <a:extLst>
                <a:ext uri="{FF2B5EF4-FFF2-40B4-BE49-F238E27FC236}">
                  <a16:creationId xmlns="" xmlns:a16="http://schemas.microsoft.com/office/drawing/2014/main" id="{039452A9-DBE8-4562-AB2A-D093B985A357}"/>
                </a:ext>
              </a:extLst>
            </p:cNvPr>
            <p:cNvSpPr/>
            <p:nvPr/>
          </p:nvSpPr>
          <p:spPr>
            <a:xfrm>
              <a:off x="1348006" y="2477564"/>
              <a:ext cx="3795485" cy="3174699"/>
            </a:xfrm>
            <a:prstGeom prst="rect">
              <a:avLst/>
            </a:prstGeom>
            <a:solidFill>
              <a:srgbClr val="FBE7CD">
                <a:alpha val="65000"/>
              </a:srgbClr>
            </a:solidFill>
            <a:ln w="41275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="" xmlns:a16="http://schemas.microsoft.com/office/drawing/2014/main" id="{F0C206CA-E45D-4B06-9793-95EC6AB87D46}"/>
                </a:ext>
              </a:extLst>
            </p:cNvPr>
            <p:cNvCxnSpPr/>
            <p:nvPr/>
          </p:nvCxnSpPr>
          <p:spPr>
            <a:xfrm>
              <a:off x="1466735" y="4978895"/>
              <a:ext cx="3472543" cy="0"/>
            </a:xfrm>
            <a:prstGeom prst="line">
              <a:avLst/>
            </a:prstGeom>
            <a:ln w="25400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E5825B-2AF7-4009-BD89-E0440E5C192D}"/>
                </a:ext>
              </a:extLst>
            </p:cNvPr>
            <p:cNvSpPr txBox="1"/>
            <p:nvPr/>
          </p:nvSpPr>
          <p:spPr>
            <a:xfrm>
              <a:off x="1907606" y="5078682"/>
              <a:ext cx="111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의료급여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FEAFACFD-59EC-4C6D-ACFF-2CE9DC18F2E7}"/>
                </a:ext>
              </a:extLst>
            </p:cNvPr>
            <p:cNvSpPr txBox="1"/>
            <p:nvPr/>
          </p:nvSpPr>
          <p:spPr>
            <a:xfrm>
              <a:off x="3605777" y="5078682"/>
              <a:ext cx="111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건강보험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="" xmlns:a16="http://schemas.microsoft.com/office/drawing/2014/main" id="{5EA0901A-BBB7-49B0-9EBF-06D455D647DD}"/>
                </a:ext>
              </a:extLst>
            </p:cNvPr>
            <p:cNvSpPr txBox="1"/>
            <p:nvPr/>
          </p:nvSpPr>
          <p:spPr>
            <a:xfrm>
              <a:off x="2123304" y="2681521"/>
              <a:ext cx="718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accent5">
                      <a:lumMod val="50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73%</a:t>
              </a:r>
              <a:endParaRPr lang="ko-KR" altLang="en-US" dirty="0">
                <a:solidFill>
                  <a:schemeClr val="accent5">
                    <a:lumMod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="" xmlns:a16="http://schemas.microsoft.com/office/drawing/2014/main" id="{29A4E090-6CB2-451F-AB6C-5F0A5FF20085}"/>
                </a:ext>
              </a:extLst>
            </p:cNvPr>
            <p:cNvSpPr txBox="1"/>
            <p:nvPr/>
          </p:nvSpPr>
          <p:spPr>
            <a:xfrm>
              <a:off x="3822652" y="3897928"/>
              <a:ext cx="718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26%</a:t>
              </a:r>
              <a:endParaRPr lang="ko-KR" altLang="en-US" dirty="0">
                <a:solidFill>
                  <a:srgbClr val="FF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" name="평행 사변형 2">
              <a:extLst>
                <a:ext uri="{FF2B5EF4-FFF2-40B4-BE49-F238E27FC236}">
                  <a16:creationId xmlns="" xmlns:a16="http://schemas.microsoft.com/office/drawing/2014/main" id="{F0ACEA9D-F48C-4E3B-8B92-F5BC087459EE}"/>
                </a:ext>
              </a:extLst>
            </p:cNvPr>
            <p:cNvSpPr/>
            <p:nvPr/>
          </p:nvSpPr>
          <p:spPr>
            <a:xfrm rot="16200000">
              <a:off x="1246930" y="3925246"/>
              <a:ext cx="1943962" cy="362909"/>
            </a:xfrm>
            <a:prstGeom prst="parallelogram">
              <a:avLst/>
            </a:prstGeom>
            <a:solidFill>
              <a:srgbClr val="BACA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평행 사변형 36">
              <a:extLst>
                <a:ext uri="{FF2B5EF4-FFF2-40B4-BE49-F238E27FC236}">
                  <a16:creationId xmlns="" xmlns:a16="http://schemas.microsoft.com/office/drawing/2014/main" id="{9AC14C4C-1E9E-469B-A3CB-2EB54FDDC491}"/>
                </a:ext>
              </a:extLst>
            </p:cNvPr>
            <p:cNvSpPr/>
            <p:nvPr/>
          </p:nvSpPr>
          <p:spPr>
            <a:xfrm rot="5400000">
              <a:off x="1613964" y="3925246"/>
              <a:ext cx="1943962" cy="362909"/>
            </a:xfrm>
            <a:prstGeom prst="parallelogram">
              <a:avLst/>
            </a:prstGeom>
            <a:solidFill>
              <a:srgbClr val="6AA3DC"/>
            </a:solidFill>
            <a:scene3d>
              <a:camera prst="orthographicFront">
                <a:rot lat="600001" lon="10799999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다이아몬드 14">
              <a:extLst>
                <a:ext uri="{FF2B5EF4-FFF2-40B4-BE49-F238E27FC236}">
                  <a16:creationId xmlns="" xmlns:a16="http://schemas.microsoft.com/office/drawing/2014/main" id="{262437AD-69A3-4946-B1D3-97C8FD4C92D3}"/>
                </a:ext>
              </a:extLst>
            </p:cNvPr>
            <p:cNvSpPr/>
            <p:nvPr/>
          </p:nvSpPr>
          <p:spPr>
            <a:xfrm>
              <a:off x="2037457" y="3039578"/>
              <a:ext cx="718457" cy="195472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9" name="평행 사변형 38">
              <a:extLst>
                <a:ext uri="{FF2B5EF4-FFF2-40B4-BE49-F238E27FC236}">
                  <a16:creationId xmlns="" xmlns:a16="http://schemas.microsoft.com/office/drawing/2014/main" id="{C19E470E-8BDB-4ED7-A9DB-FF79DA191ACB}"/>
                </a:ext>
              </a:extLst>
            </p:cNvPr>
            <p:cNvSpPr/>
            <p:nvPr/>
          </p:nvSpPr>
          <p:spPr>
            <a:xfrm rot="16200000">
              <a:off x="3614275" y="4585687"/>
              <a:ext cx="623079" cy="362909"/>
            </a:xfrm>
            <a:prstGeom prst="parallelogram">
              <a:avLst/>
            </a:prstGeom>
            <a:solidFill>
              <a:srgbClr val="FEDADD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평행 사변형 39">
              <a:extLst>
                <a:ext uri="{FF2B5EF4-FFF2-40B4-BE49-F238E27FC236}">
                  <a16:creationId xmlns="" xmlns:a16="http://schemas.microsoft.com/office/drawing/2014/main" id="{A32DF38E-2E64-4759-AD24-A3C0C3DB5870}"/>
                </a:ext>
              </a:extLst>
            </p:cNvPr>
            <p:cNvSpPr/>
            <p:nvPr/>
          </p:nvSpPr>
          <p:spPr>
            <a:xfrm rot="5400000">
              <a:off x="3981309" y="4585687"/>
              <a:ext cx="623079" cy="362909"/>
            </a:xfrm>
            <a:prstGeom prst="parallelogram">
              <a:avLst/>
            </a:prstGeom>
            <a:solidFill>
              <a:srgbClr val="FF9999"/>
            </a:solidFill>
            <a:ln>
              <a:solidFill>
                <a:srgbClr val="FF0000"/>
              </a:solidFill>
            </a:ln>
            <a:scene3d>
              <a:camera prst="orthographicFront">
                <a:rot lat="600001" lon="10799999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다이아몬드 40">
              <a:extLst>
                <a:ext uri="{FF2B5EF4-FFF2-40B4-BE49-F238E27FC236}">
                  <a16:creationId xmlns="" xmlns:a16="http://schemas.microsoft.com/office/drawing/2014/main" id="{CAFDC1E2-9F34-4682-AA2D-BAA5938D7338}"/>
                </a:ext>
              </a:extLst>
            </p:cNvPr>
            <p:cNvSpPr/>
            <p:nvPr/>
          </p:nvSpPr>
          <p:spPr>
            <a:xfrm>
              <a:off x="3751338" y="4332250"/>
              <a:ext cx="711863" cy="224350"/>
            </a:xfrm>
            <a:prstGeom prst="diamond">
              <a:avLst/>
            </a:prstGeom>
            <a:solidFill>
              <a:srgbClr val="FF3399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="" xmlns:a16="http://schemas.microsoft.com/office/drawing/2014/main" id="{0CF83BCB-5F78-4B08-A2CC-2334C3DA27DB}"/>
              </a:ext>
            </a:extLst>
          </p:cNvPr>
          <p:cNvGrpSpPr/>
          <p:nvPr/>
        </p:nvGrpSpPr>
        <p:grpSpPr>
          <a:xfrm>
            <a:off x="7048511" y="2477564"/>
            <a:ext cx="3795485" cy="3174699"/>
            <a:chOff x="7048511" y="2477564"/>
            <a:chExt cx="3795485" cy="3174699"/>
          </a:xfrm>
        </p:grpSpPr>
        <p:sp>
          <p:nvSpPr>
            <p:cNvPr id="33" name="직사각형 32">
              <a:extLst>
                <a:ext uri="{FF2B5EF4-FFF2-40B4-BE49-F238E27FC236}">
                  <a16:creationId xmlns="" xmlns:a16="http://schemas.microsoft.com/office/drawing/2014/main" id="{9D2135AA-73B2-477D-A686-D45A74BB9A77}"/>
                </a:ext>
              </a:extLst>
            </p:cNvPr>
            <p:cNvSpPr/>
            <p:nvPr/>
          </p:nvSpPr>
          <p:spPr>
            <a:xfrm>
              <a:off x="7048511" y="2477564"/>
              <a:ext cx="3795485" cy="3174699"/>
            </a:xfrm>
            <a:prstGeom prst="rect">
              <a:avLst/>
            </a:prstGeom>
            <a:solidFill>
              <a:srgbClr val="FBE7CD">
                <a:alpha val="65000"/>
              </a:srgbClr>
            </a:solidFill>
            <a:ln w="412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="" xmlns:a16="http://schemas.microsoft.com/office/drawing/2014/main" id="{73194B6B-04C3-47B8-BB04-C565048729B4}"/>
                </a:ext>
              </a:extLst>
            </p:cNvPr>
            <p:cNvCxnSpPr/>
            <p:nvPr/>
          </p:nvCxnSpPr>
          <p:spPr>
            <a:xfrm>
              <a:off x="7268038" y="4972320"/>
              <a:ext cx="3472543" cy="0"/>
            </a:xfrm>
            <a:prstGeom prst="line">
              <a:avLst/>
            </a:prstGeom>
            <a:ln w="25400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CFA64824-94F0-4D7A-A10B-C450BAE5466A}"/>
                </a:ext>
              </a:extLst>
            </p:cNvPr>
            <p:cNvSpPr txBox="1"/>
            <p:nvPr/>
          </p:nvSpPr>
          <p:spPr>
            <a:xfrm>
              <a:off x="7683068" y="5084807"/>
              <a:ext cx="111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의료급여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D1085955-3B52-47FA-A431-29003F0F4068}"/>
                </a:ext>
              </a:extLst>
            </p:cNvPr>
            <p:cNvSpPr txBox="1"/>
            <p:nvPr/>
          </p:nvSpPr>
          <p:spPr>
            <a:xfrm>
              <a:off x="9290059" y="5084807"/>
              <a:ext cx="11157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건강보험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14FC9A22-C2FE-4CD8-86D7-A75F4E12E17B}"/>
                </a:ext>
              </a:extLst>
            </p:cNvPr>
            <p:cNvSpPr txBox="1"/>
            <p:nvPr/>
          </p:nvSpPr>
          <p:spPr>
            <a:xfrm>
              <a:off x="7910297" y="4179561"/>
              <a:ext cx="718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22%</a:t>
              </a:r>
              <a:endParaRPr lang="ko-KR" altLang="en-US" dirty="0">
                <a:solidFill>
                  <a:schemeClr val="accent1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="" xmlns:a16="http://schemas.microsoft.com/office/drawing/2014/main" id="{97C72F9B-C2A9-4B5A-A3F9-9DECBE6D7443}"/>
                </a:ext>
              </a:extLst>
            </p:cNvPr>
            <p:cNvSpPr txBox="1"/>
            <p:nvPr/>
          </p:nvSpPr>
          <p:spPr>
            <a:xfrm>
              <a:off x="9488723" y="2616730"/>
              <a:ext cx="7184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78%</a:t>
              </a:r>
              <a:endParaRPr lang="ko-KR" altLang="en-US" dirty="0">
                <a:solidFill>
                  <a:srgbClr val="FF0000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7" name="평행 사변형 46">
              <a:extLst>
                <a:ext uri="{FF2B5EF4-FFF2-40B4-BE49-F238E27FC236}">
                  <a16:creationId xmlns="" xmlns:a16="http://schemas.microsoft.com/office/drawing/2014/main" id="{5D5A4B81-2650-432E-A27D-D627D3CEA4D4}"/>
                </a:ext>
              </a:extLst>
            </p:cNvPr>
            <p:cNvSpPr/>
            <p:nvPr/>
          </p:nvSpPr>
          <p:spPr>
            <a:xfrm rot="16200000">
              <a:off x="7772296" y="4660916"/>
              <a:ext cx="459166" cy="362909"/>
            </a:xfrm>
            <a:prstGeom prst="parallelogram">
              <a:avLst/>
            </a:prstGeom>
            <a:solidFill>
              <a:srgbClr val="BACAE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평행 사변형 47">
              <a:extLst>
                <a:ext uri="{FF2B5EF4-FFF2-40B4-BE49-F238E27FC236}">
                  <a16:creationId xmlns="" xmlns:a16="http://schemas.microsoft.com/office/drawing/2014/main" id="{F61840D9-58B6-4F12-A858-5F09B73E1E70}"/>
                </a:ext>
              </a:extLst>
            </p:cNvPr>
            <p:cNvSpPr/>
            <p:nvPr/>
          </p:nvSpPr>
          <p:spPr>
            <a:xfrm rot="5400000">
              <a:off x="8139330" y="4660916"/>
              <a:ext cx="459166" cy="362909"/>
            </a:xfrm>
            <a:prstGeom prst="parallelogram">
              <a:avLst/>
            </a:prstGeom>
            <a:solidFill>
              <a:srgbClr val="6AA3DC"/>
            </a:solidFill>
            <a:scene3d>
              <a:camera prst="orthographicFront">
                <a:rot lat="600001" lon="10799999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다이아몬드 48">
              <a:extLst>
                <a:ext uri="{FF2B5EF4-FFF2-40B4-BE49-F238E27FC236}">
                  <a16:creationId xmlns="" xmlns:a16="http://schemas.microsoft.com/office/drawing/2014/main" id="{1520555D-0C7F-4E11-A8BE-A5069EBAEBF2}"/>
                </a:ext>
              </a:extLst>
            </p:cNvPr>
            <p:cNvSpPr/>
            <p:nvPr/>
          </p:nvSpPr>
          <p:spPr>
            <a:xfrm>
              <a:off x="7829939" y="4490208"/>
              <a:ext cx="718457" cy="241793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7" name="평행 사변형 56">
              <a:extLst>
                <a:ext uri="{FF2B5EF4-FFF2-40B4-BE49-F238E27FC236}">
                  <a16:creationId xmlns="" xmlns:a16="http://schemas.microsoft.com/office/drawing/2014/main" id="{35A74591-B654-47A2-ACC9-6AFC26691EEE}"/>
                </a:ext>
              </a:extLst>
            </p:cNvPr>
            <p:cNvSpPr/>
            <p:nvPr/>
          </p:nvSpPr>
          <p:spPr>
            <a:xfrm rot="16200000">
              <a:off x="8643244" y="3924888"/>
              <a:ext cx="1943248" cy="362909"/>
            </a:xfrm>
            <a:prstGeom prst="parallelogram">
              <a:avLst/>
            </a:prstGeom>
            <a:solidFill>
              <a:srgbClr val="FEDADD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평행 사변형 57">
              <a:extLst>
                <a:ext uri="{FF2B5EF4-FFF2-40B4-BE49-F238E27FC236}">
                  <a16:creationId xmlns="" xmlns:a16="http://schemas.microsoft.com/office/drawing/2014/main" id="{37EEC6AD-0940-4D1B-BEB1-0E24CE2A7A43}"/>
                </a:ext>
              </a:extLst>
            </p:cNvPr>
            <p:cNvSpPr/>
            <p:nvPr/>
          </p:nvSpPr>
          <p:spPr>
            <a:xfrm rot="5400000">
              <a:off x="9010277" y="3924888"/>
              <a:ext cx="1943248" cy="362909"/>
            </a:xfrm>
            <a:prstGeom prst="parallelogram">
              <a:avLst/>
            </a:prstGeom>
            <a:solidFill>
              <a:srgbClr val="FF9999"/>
            </a:solidFill>
            <a:ln>
              <a:solidFill>
                <a:srgbClr val="FF0000"/>
              </a:solidFill>
            </a:ln>
            <a:scene3d>
              <a:camera prst="orthographicFront">
                <a:rot lat="600001" lon="10799999" rev="10799999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다이아몬드 58">
              <a:extLst>
                <a:ext uri="{FF2B5EF4-FFF2-40B4-BE49-F238E27FC236}">
                  <a16:creationId xmlns="" xmlns:a16="http://schemas.microsoft.com/office/drawing/2014/main" id="{2144041D-A760-4E2D-AB14-726D220FBF2A}"/>
                </a:ext>
              </a:extLst>
            </p:cNvPr>
            <p:cNvSpPr/>
            <p:nvPr/>
          </p:nvSpPr>
          <p:spPr>
            <a:xfrm>
              <a:off x="9436086" y="2999520"/>
              <a:ext cx="727270" cy="287617"/>
            </a:xfrm>
            <a:prstGeom prst="diamond">
              <a:avLst/>
            </a:prstGeom>
            <a:solidFill>
              <a:srgbClr val="FF3399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6" name="말풍선: 모서리가 둥근 사각형 35">
            <a:extLst>
              <a:ext uri="{FF2B5EF4-FFF2-40B4-BE49-F238E27FC236}">
                <a16:creationId xmlns="" xmlns:a16="http://schemas.microsoft.com/office/drawing/2014/main" id="{DDE745D1-2BBF-48B0-8766-04A8FA3320B6}"/>
              </a:ext>
            </a:extLst>
          </p:cNvPr>
          <p:cNvSpPr/>
          <p:nvPr/>
        </p:nvSpPr>
        <p:spPr>
          <a:xfrm>
            <a:off x="5467013" y="2764640"/>
            <a:ext cx="2953174" cy="1145259"/>
          </a:xfrm>
          <a:prstGeom prst="wedgeRoundRectCallout">
            <a:avLst>
              <a:gd name="adj1" fmla="val 41754"/>
              <a:gd name="adj2" fmla="val 78658"/>
              <a:gd name="adj3" fmla="val 16667"/>
            </a:avLst>
          </a:prstGeom>
          <a:solidFill>
            <a:srgbClr val="DEDED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독거노인</a:t>
            </a:r>
            <a:endParaRPr lang="en-US" altLang="ko-KR" b="1" dirty="0">
              <a:solidFill>
                <a:schemeClr val="tx1"/>
              </a:solidFill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  <a:p>
            <a:pPr algn="ctr"/>
            <a:r>
              <a:rPr lang="ko-KR" altLang="en-US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가족과 단절된 환자</a:t>
            </a:r>
            <a:r>
              <a:rPr lang="en-US" altLang="ko-KR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 </a:t>
            </a:r>
          </a:p>
          <a:p>
            <a:pPr algn="ctr"/>
            <a:r>
              <a:rPr lang="ko-KR" altLang="en-US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행려</a:t>
            </a:r>
            <a:r>
              <a:rPr lang="en-US" altLang="ko-KR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, </a:t>
            </a:r>
            <a:r>
              <a:rPr lang="ko-KR" altLang="en-US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노숙인 등 저소득층</a:t>
            </a:r>
          </a:p>
        </p:txBody>
      </p:sp>
    </p:spTree>
    <p:extLst>
      <p:ext uri="{BB962C8B-B14F-4D97-AF65-F5344CB8AC3E}">
        <p14:creationId xmlns="" xmlns:p14="http://schemas.microsoft.com/office/powerpoint/2010/main" val="373762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685FD5DD-C33E-4BDA-9487-F8DA1D05544B}"/>
              </a:ext>
            </a:extLst>
          </p:cNvPr>
          <p:cNvSpPr/>
          <p:nvPr/>
        </p:nvSpPr>
        <p:spPr>
          <a:xfrm>
            <a:off x="971820" y="2320148"/>
            <a:ext cx="10390495" cy="3794078"/>
          </a:xfrm>
          <a:prstGeom prst="rect">
            <a:avLst/>
          </a:prstGeom>
          <a:solidFill>
            <a:srgbClr val="FBE7CD">
              <a:alpha val="67000"/>
            </a:srgb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시작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D353E85C-C36F-48B4-AD24-8F22E32C7792}"/>
              </a:ext>
            </a:extLst>
          </p:cNvPr>
          <p:cNvSpPr txBox="1"/>
          <p:nvPr/>
        </p:nvSpPr>
        <p:spPr>
          <a:xfrm>
            <a:off x="558801" y="1718721"/>
            <a:ext cx="11774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독거노인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등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가족이 찾아오지 않거나 가족과 연락이 두절된 </a:t>
            </a:r>
            <a:r>
              <a:rPr lang="ko-KR" alt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말기암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 환자의 사후 장례절차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65F9C3E-8F2F-4908-8661-C22EBF00F7A0}"/>
              </a:ext>
            </a:extLst>
          </p:cNvPr>
          <p:cNvGrpSpPr/>
          <p:nvPr/>
        </p:nvGrpSpPr>
        <p:grpSpPr>
          <a:xfrm>
            <a:off x="1326634" y="2493502"/>
            <a:ext cx="9691076" cy="3321635"/>
            <a:chOff x="838200" y="2470944"/>
            <a:chExt cx="10430330" cy="3575016"/>
          </a:xfrm>
        </p:grpSpPr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4CDE4EEA-885D-44F0-B4A6-F9863BF48AAD}"/>
                </a:ext>
              </a:extLst>
            </p:cNvPr>
            <p:cNvSpPr/>
            <p:nvPr/>
          </p:nvSpPr>
          <p:spPr>
            <a:xfrm>
              <a:off x="838200" y="2470944"/>
              <a:ext cx="2079084" cy="515940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호스피스 입원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="" xmlns:a16="http://schemas.microsoft.com/office/drawing/2014/main" id="{43654244-3CAB-4ABA-9DE5-49BD97F83DCB}"/>
                </a:ext>
              </a:extLst>
            </p:cNvPr>
            <p:cNvSpPr/>
            <p:nvPr/>
          </p:nvSpPr>
          <p:spPr>
            <a:xfrm>
              <a:off x="3396899" y="2470944"/>
              <a:ext cx="2079084" cy="515940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초기상담</a:t>
              </a:r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/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임종상담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539597B8-F98C-44AB-80ED-BCDDA731B43E}"/>
                </a:ext>
              </a:extLst>
            </p:cNvPr>
            <p:cNvSpPr/>
            <p:nvPr/>
          </p:nvSpPr>
          <p:spPr>
            <a:xfrm>
              <a:off x="5955597" y="2470944"/>
              <a:ext cx="2079084" cy="515940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임종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3D2328CB-01FD-4343-B710-8092E7AFAB6D}"/>
                </a:ext>
              </a:extLst>
            </p:cNvPr>
            <p:cNvSpPr/>
            <p:nvPr/>
          </p:nvSpPr>
          <p:spPr>
            <a:xfrm>
              <a:off x="3396899" y="3253712"/>
              <a:ext cx="7187697" cy="515941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주민센터 </a:t>
              </a:r>
              <a:r>
                <a:rPr lang="en-US" altLang="ko-KR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· </a:t>
              </a:r>
              <a:r>
                <a:rPr lang="ko-KR" altLang="en-US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해당구청</a:t>
              </a:r>
              <a:r>
                <a:rPr lang="en-US" altLang="ko-KR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(</a:t>
              </a:r>
              <a:r>
                <a:rPr lang="ko-KR" altLang="en-US" dirty="0" err="1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노인복지과</a:t>
              </a:r>
              <a:r>
                <a:rPr lang="en-US" altLang="ko-KR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7E5E4163-F44C-4674-9CD8-A28EA5856FBB}"/>
                </a:ext>
              </a:extLst>
            </p:cNvPr>
            <p:cNvSpPr/>
            <p:nvPr/>
          </p:nvSpPr>
          <p:spPr>
            <a:xfrm>
              <a:off x="8514296" y="2470944"/>
              <a:ext cx="2079084" cy="515940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국공립병원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영안실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="" xmlns:a16="http://schemas.microsoft.com/office/drawing/2014/main" id="{67C2AD5A-1460-4C33-94FA-0B8C425F3FC9}"/>
                </a:ext>
              </a:extLst>
            </p:cNvPr>
            <p:cNvSpPr/>
            <p:nvPr/>
          </p:nvSpPr>
          <p:spPr>
            <a:xfrm>
              <a:off x="8514295" y="3938031"/>
              <a:ext cx="2079084" cy="515940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가족에게 인계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7798F304-0A81-429D-9CF6-2A196039A169}"/>
                </a:ext>
              </a:extLst>
            </p:cNvPr>
            <p:cNvSpPr/>
            <p:nvPr/>
          </p:nvSpPr>
          <p:spPr>
            <a:xfrm>
              <a:off x="8514295" y="4573422"/>
              <a:ext cx="2079085" cy="483071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가족의 </a:t>
              </a:r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시신포기각서</a:t>
              </a:r>
              <a:endParaRPr lang="ko-KR" altLang="en-US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="" xmlns:a16="http://schemas.microsoft.com/office/drawing/2014/main" id="{4C4C6D0C-4BC4-4872-9E90-37F8633ADF99}"/>
                </a:ext>
              </a:extLst>
            </p:cNvPr>
            <p:cNvSpPr/>
            <p:nvPr/>
          </p:nvSpPr>
          <p:spPr>
            <a:xfrm>
              <a:off x="7745992" y="5463597"/>
              <a:ext cx="1915962" cy="563221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지인에 의한 장례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="" xmlns:a16="http://schemas.microsoft.com/office/drawing/2014/main" id="{05DBF92C-AE5C-40E0-A7AE-88B93A944138}"/>
                </a:ext>
              </a:extLst>
            </p:cNvPr>
            <p:cNvSpPr/>
            <p:nvPr/>
          </p:nvSpPr>
          <p:spPr>
            <a:xfrm>
              <a:off x="3403709" y="4035715"/>
              <a:ext cx="4628242" cy="515941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가족 찾기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="" xmlns:a16="http://schemas.microsoft.com/office/drawing/2014/main" id="{E324962D-78A8-4E6C-831B-55C28F36EC04}"/>
                </a:ext>
              </a:extLst>
            </p:cNvPr>
            <p:cNvSpPr/>
            <p:nvPr/>
          </p:nvSpPr>
          <p:spPr>
            <a:xfrm>
              <a:off x="4785605" y="5530020"/>
              <a:ext cx="2043744" cy="515940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무연고 장례</a:t>
              </a:r>
              <a:endParaRPr lang="ko-KR" altLang="en-US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="" xmlns:a16="http://schemas.microsoft.com/office/drawing/2014/main" id="{36127272-716D-45F2-A6A8-A1C2B0AC6BB0}"/>
                </a:ext>
              </a:extLst>
            </p:cNvPr>
            <p:cNvSpPr/>
            <p:nvPr/>
          </p:nvSpPr>
          <p:spPr>
            <a:xfrm>
              <a:off x="4785605" y="4806393"/>
              <a:ext cx="2021192" cy="503027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가족 부재</a:t>
              </a:r>
              <a:endParaRPr lang="ko-KR" altLang="en-US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="" xmlns:a16="http://schemas.microsoft.com/office/drawing/2014/main" id="{D914A507-5603-4E8E-BF59-0A14843DE008}"/>
                </a:ext>
              </a:extLst>
            </p:cNvPr>
            <p:cNvSpPr/>
            <p:nvPr/>
          </p:nvSpPr>
          <p:spPr>
            <a:xfrm>
              <a:off x="9815728" y="5457645"/>
              <a:ext cx="1452802" cy="515941"/>
            </a:xfrm>
            <a:prstGeom prst="rect">
              <a:avLst/>
            </a:prstGeom>
            <a:solidFill>
              <a:srgbClr val="BACAE3"/>
            </a:solidFill>
            <a:ln w="25400"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무연고장례</a:t>
              </a:r>
              <a:endParaRPr lang="ko-KR" altLang="en-US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8" name="순서도: 병합 37">
              <a:extLst>
                <a:ext uri="{FF2B5EF4-FFF2-40B4-BE49-F238E27FC236}">
                  <a16:creationId xmlns="" xmlns:a16="http://schemas.microsoft.com/office/drawing/2014/main" id="{5121DEBF-B139-4924-A259-07387BBF9190}"/>
                </a:ext>
              </a:extLst>
            </p:cNvPr>
            <p:cNvSpPr/>
            <p:nvPr/>
          </p:nvSpPr>
          <p:spPr>
            <a:xfrm>
              <a:off x="4278367" y="3059560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9" name="순서도: 병합 38">
              <a:extLst>
                <a:ext uri="{FF2B5EF4-FFF2-40B4-BE49-F238E27FC236}">
                  <a16:creationId xmlns="" xmlns:a16="http://schemas.microsoft.com/office/drawing/2014/main" id="{53656486-8BA9-4FF6-B13A-97605F50E5DC}"/>
                </a:ext>
              </a:extLst>
            </p:cNvPr>
            <p:cNvSpPr/>
            <p:nvPr/>
          </p:nvSpPr>
          <p:spPr>
            <a:xfrm>
              <a:off x="4278366" y="3844870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2" name="순서도: 병합 41">
              <a:extLst>
                <a:ext uri="{FF2B5EF4-FFF2-40B4-BE49-F238E27FC236}">
                  <a16:creationId xmlns="" xmlns:a16="http://schemas.microsoft.com/office/drawing/2014/main" id="{CCD52EC7-D23F-47F4-8018-EA88C050CFAE}"/>
                </a:ext>
              </a:extLst>
            </p:cNvPr>
            <p:cNvSpPr/>
            <p:nvPr/>
          </p:nvSpPr>
          <p:spPr>
            <a:xfrm>
              <a:off x="6869132" y="3064128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3" name="순서도: 병합 42">
              <a:extLst>
                <a:ext uri="{FF2B5EF4-FFF2-40B4-BE49-F238E27FC236}">
                  <a16:creationId xmlns="" xmlns:a16="http://schemas.microsoft.com/office/drawing/2014/main" id="{139B2276-C49F-48C7-80F4-E49B24F7D266}"/>
                </a:ext>
              </a:extLst>
            </p:cNvPr>
            <p:cNvSpPr/>
            <p:nvPr/>
          </p:nvSpPr>
          <p:spPr>
            <a:xfrm rot="16200000">
              <a:off x="3037537" y="2667241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4" name="순서도: 병합 43">
              <a:extLst>
                <a:ext uri="{FF2B5EF4-FFF2-40B4-BE49-F238E27FC236}">
                  <a16:creationId xmlns="" xmlns:a16="http://schemas.microsoft.com/office/drawing/2014/main" id="{2C49CCA6-204D-4526-A44E-6B0B7F88BD56}"/>
                </a:ext>
              </a:extLst>
            </p:cNvPr>
            <p:cNvSpPr/>
            <p:nvPr/>
          </p:nvSpPr>
          <p:spPr>
            <a:xfrm>
              <a:off x="5584680" y="4614370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5" name="순서도: 병합 44">
              <a:extLst>
                <a:ext uri="{FF2B5EF4-FFF2-40B4-BE49-F238E27FC236}">
                  <a16:creationId xmlns="" xmlns:a16="http://schemas.microsoft.com/office/drawing/2014/main" id="{DA2531BE-E108-4405-967A-1A7B9C713107}"/>
                </a:ext>
              </a:extLst>
            </p:cNvPr>
            <p:cNvSpPr/>
            <p:nvPr/>
          </p:nvSpPr>
          <p:spPr>
            <a:xfrm rot="16200000">
              <a:off x="5600002" y="2667241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6" name="순서도: 병합 45">
              <a:extLst>
                <a:ext uri="{FF2B5EF4-FFF2-40B4-BE49-F238E27FC236}">
                  <a16:creationId xmlns="" xmlns:a16="http://schemas.microsoft.com/office/drawing/2014/main" id="{73F66EA2-C8E6-441C-95E2-0E23F367E5E1}"/>
                </a:ext>
              </a:extLst>
            </p:cNvPr>
            <p:cNvSpPr/>
            <p:nvPr/>
          </p:nvSpPr>
          <p:spPr>
            <a:xfrm rot="16200000">
              <a:off x="8138266" y="2684597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55" name="순서도: 병합 54">
              <a:extLst>
                <a:ext uri="{FF2B5EF4-FFF2-40B4-BE49-F238E27FC236}">
                  <a16:creationId xmlns="" xmlns:a16="http://schemas.microsoft.com/office/drawing/2014/main" id="{169A7EF6-58AE-4201-A23C-1BE0EDBD0DA8}"/>
                </a:ext>
              </a:extLst>
            </p:cNvPr>
            <p:cNvSpPr/>
            <p:nvPr/>
          </p:nvSpPr>
          <p:spPr>
            <a:xfrm>
              <a:off x="6869133" y="3845125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56" name="순서도: 병합 55">
              <a:extLst>
                <a:ext uri="{FF2B5EF4-FFF2-40B4-BE49-F238E27FC236}">
                  <a16:creationId xmlns="" xmlns:a16="http://schemas.microsoft.com/office/drawing/2014/main" id="{4A708C1E-360A-4E36-AFDD-7F8C4C2F1B20}"/>
                </a:ext>
              </a:extLst>
            </p:cNvPr>
            <p:cNvSpPr/>
            <p:nvPr/>
          </p:nvSpPr>
          <p:spPr>
            <a:xfrm>
              <a:off x="5617975" y="5344877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57" name="순서도: 병합 56">
              <a:extLst>
                <a:ext uri="{FF2B5EF4-FFF2-40B4-BE49-F238E27FC236}">
                  <a16:creationId xmlns="" xmlns:a16="http://schemas.microsoft.com/office/drawing/2014/main" id="{2C0FD531-C29D-4481-9352-4C02E5E3ED34}"/>
                </a:ext>
              </a:extLst>
            </p:cNvPr>
            <p:cNvSpPr/>
            <p:nvPr/>
          </p:nvSpPr>
          <p:spPr>
            <a:xfrm rot="16200000">
              <a:off x="8138265" y="4129915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58" name="순서도: 병합 57">
              <a:extLst>
                <a:ext uri="{FF2B5EF4-FFF2-40B4-BE49-F238E27FC236}">
                  <a16:creationId xmlns="" xmlns:a16="http://schemas.microsoft.com/office/drawing/2014/main" id="{94D1814B-54C8-4C8E-9BF4-F9997843E696}"/>
                </a:ext>
              </a:extLst>
            </p:cNvPr>
            <p:cNvSpPr/>
            <p:nvPr/>
          </p:nvSpPr>
          <p:spPr>
            <a:xfrm rot="15965517">
              <a:off x="8150096" y="4744765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59" name="순서도: 병합 58">
              <a:extLst>
                <a:ext uri="{FF2B5EF4-FFF2-40B4-BE49-F238E27FC236}">
                  <a16:creationId xmlns="" xmlns:a16="http://schemas.microsoft.com/office/drawing/2014/main" id="{0F17088C-B7ED-4E63-9FA5-DD5FDD22682E}"/>
                </a:ext>
              </a:extLst>
            </p:cNvPr>
            <p:cNvSpPr/>
            <p:nvPr/>
          </p:nvSpPr>
          <p:spPr>
            <a:xfrm>
              <a:off x="8706709" y="5215259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60" name="순서도: 병합 59">
              <a:extLst>
                <a:ext uri="{FF2B5EF4-FFF2-40B4-BE49-F238E27FC236}">
                  <a16:creationId xmlns="" xmlns:a16="http://schemas.microsoft.com/office/drawing/2014/main" id="{04300BEF-AB51-4767-A92E-BC8720CBDCA3}"/>
                </a:ext>
              </a:extLst>
            </p:cNvPr>
            <p:cNvSpPr/>
            <p:nvPr/>
          </p:nvSpPr>
          <p:spPr>
            <a:xfrm>
              <a:off x="10116603" y="5215260"/>
              <a:ext cx="252011" cy="140387"/>
            </a:xfrm>
            <a:prstGeom prst="flowChartMerge">
              <a:avLst/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  <p:sp>
        <p:nvSpPr>
          <p:cNvPr id="41" name="순서도: 병합 40">
            <a:extLst>
              <a:ext uri="{FF2B5EF4-FFF2-40B4-BE49-F238E27FC236}">
                <a16:creationId xmlns="" xmlns:a16="http://schemas.microsoft.com/office/drawing/2014/main" id="{CCD52EC7-D23F-47F4-8018-EA88C050CFAE}"/>
              </a:ext>
            </a:extLst>
          </p:cNvPr>
          <p:cNvSpPr/>
          <p:nvPr/>
        </p:nvSpPr>
        <p:spPr>
          <a:xfrm>
            <a:off x="9244696" y="3044644"/>
            <a:ext cx="234150" cy="130437"/>
          </a:xfrm>
          <a:prstGeom prst="flowChartMerge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599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시작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89279705-B64A-4A88-9B9E-02BFBE6B3799}"/>
              </a:ext>
            </a:extLst>
          </p:cNvPr>
          <p:cNvGrpSpPr/>
          <p:nvPr/>
        </p:nvGrpSpPr>
        <p:grpSpPr>
          <a:xfrm>
            <a:off x="3620200" y="1636835"/>
            <a:ext cx="2215243" cy="1113102"/>
            <a:chOff x="1289957" y="3048000"/>
            <a:chExt cx="2215243" cy="1113102"/>
          </a:xfrm>
        </p:grpSpPr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0A864DED-BFA6-4570-9039-F300DF5A3758}"/>
                </a:ext>
              </a:extLst>
            </p:cNvPr>
            <p:cNvSpPr/>
            <p:nvPr/>
          </p:nvSpPr>
          <p:spPr>
            <a:xfrm>
              <a:off x="1289957" y="3048000"/>
              <a:ext cx="2215243" cy="1113102"/>
            </a:xfrm>
            <a:prstGeom prst="rect">
              <a:avLst/>
            </a:prstGeom>
            <a:gradFill flip="none" rotWithShape="1">
              <a:gsLst>
                <a:gs pos="0">
                  <a:srgbClr val="5E9EFF">
                    <a:alpha val="58000"/>
                  </a:srgbClr>
                </a:gs>
                <a:gs pos="39999">
                  <a:srgbClr val="85C2FF"/>
                </a:gs>
                <a:gs pos="34000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6200000" scaled="1"/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="" xmlns:a16="http://schemas.microsoft.com/office/drawing/2014/main" id="{4F5B1125-B26C-4101-9C51-04FAA982BBC8}"/>
                </a:ext>
              </a:extLst>
            </p:cNvPr>
            <p:cNvSpPr/>
            <p:nvPr/>
          </p:nvSpPr>
          <p:spPr>
            <a:xfrm>
              <a:off x="1453243" y="3178629"/>
              <a:ext cx="1894115" cy="866783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외로운 죽음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F192ECC3-1F03-4193-BD9B-33FD421C83B7}"/>
              </a:ext>
            </a:extLst>
          </p:cNvPr>
          <p:cNvGrpSpPr/>
          <p:nvPr/>
        </p:nvGrpSpPr>
        <p:grpSpPr>
          <a:xfrm>
            <a:off x="6313947" y="1644304"/>
            <a:ext cx="2215243" cy="1113102"/>
            <a:chOff x="1289957" y="3048000"/>
            <a:chExt cx="2215243" cy="1113102"/>
          </a:xfrm>
        </p:grpSpPr>
        <p:sp>
          <p:nvSpPr>
            <p:cNvPr id="17" name="직사각형 16">
              <a:extLst>
                <a:ext uri="{FF2B5EF4-FFF2-40B4-BE49-F238E27FC236}">
                  <a16:creationId xmlns="" xmlns:a16="http://schemas.microsoft.com/office/drawing/2014/main" id="{6B1E0517-A474-40BE-90E5-737D57EFB8B1}"/>
                </a:ext>
              </a:extLst>
            </p:cNvPr>
            <p:cNvSpPr/>
            <p:nvPr/>
          </p:nvSpPr>
          <p:spPr>
            <a:xfrm>
              <a:off x="1289957" y="3048000"/>
              <a:ext cx="2215243" cy="1113102"/>
            </a:xfrm>
            <a:prstGeom prst="rect">
              <a:avLst/>
            </a:prstGeom>
            <a:gradFill flip="none" rotWithShape="1">
              <a:gsLst>
                <a:gs pos="0">
                  <a:srgbClr val="5E9EFF">
                    <a:alpha val="58000"/>
                  </a:srgbClr>
                </a:gs>
                <a:gs pos="39999">
                  <a:srgbClr val="85C2FF"/>
                </a:gs>
                <a:gs pos="34000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6200000" scaled="1"/>
              <a:tileRect/>
            </a:gra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dirty="0">
                <a:solidFill>
                  <a:schemeClr val="tx1"/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B24122D0-8A23-4405-A3A3-7839822A8442}"/>
                </a:ext>
              </a:extLst>
            </p:cNvPr>
            <p:cNvSpPr/>
            <p:nvPr/>
          </p:nvSpPr>
          <p:spPr>
            <a:xfrm>
              <a:off x="1453243" y="3178629"/>
              <a:ext cx="1894115" cy="866783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행복한 죽음</a:t>
              </a: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="" xmlns:a16="http://schemas.microsoft.com/office/drawing/2014/main" id="{0A21C54C-36C3-499A-9756-BE17C857FCFC}"/>
              </a:ext>
            </a:extLst>
          </p:cNvPr>
          <p:cNvGrpSpPr/>
          <p:nvPr/>
        </p:nvGrpSpPr>
        <p:grpSpPr>
          <a:xfrm>
            <a:off x="1633181" y="2954382"/>
            <a:ext cx="8707272" cy="3120224"/>
            <a:chOff x="1605886" y="2718492"/>
            <a:chExt cx="8707272" cy="3120224"/>
          </a:xfrm>
        </p:grpSpPr>
        <p:sp>
          <p:nvSpPr>
            <p:cNvPr id="3" name="직사각형 2">
              <a:extLst>
                <a:ext uri="{FF2B5EF4-FFF2-40B4-BE49-F238E27FC236}">
                  <a16:creationId xmlns="" xmlns:a16="http://schemas.microsoft.com/office/drawing/2014/main" id="{BE23E945-F95A-4B31-9A18-52352C92CA1A}"/>
                </a:ext>
              </a:extLst>
            </p:cNvPr>
            <p:cNvSpPr/>
            <p:nvPr/>
          </p:nvSpPr>
          <p:spPr>
            <a:xfrm>
              <a:off x="1605886" y="2718492"/>
              <a:ext cx="8707272" cy="3120224"/>
            </a:xfrm>
            <a:prstGeom prst="rect">
              <a:avLst/>
            </a:prstGeom>
            <a:solidFill>
              <a:schemeClr val="bg1">
                <a:lumMod val="95000"/>
                <a:alpha val="82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="" xmlns:a16="http://schemas.microsoft.com/office/drawing/2014/main" id="{E6F3D54B-6885-4A0A-B3B6-24973A7A9BE1}"/>
                </a:ext>
              </a:extLst>
            </p:cNvPr>
            <p:cNvSpPr/>
            <p:nvPr/>
          </p:nvSpPr>
          <p:spPr>
            <a:xfrm>
              <a:off x="3726294" y="3486299"/>
              <a:ext cx="4704004" cy="1673879"/>
            </a:xfrm>
            <a:prstGeom prst="ellipse">
              <a:avLst/>
            </a:prstGeom>
            <a:noFill/>
            <a:ln w="22225">
              <a:solidFill>
                <a:srgbClr val="FEDAD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>
              <a:extLst>
                <a:ext uri="{FF2B5EF4-FFF2-40B4-BE49-F238E27FC236}">
                  <a16:creationId xmlns="" xmlns:a16="http://schemas.microsoft.com/office/drawing/2014/main" id="{E65121AD-4414-45DD-A6C0-316EF0379FFA}"/>
                </a:ext>
              </a:extLst>
            </p:cNvPr>
            <p:cNvGrpSpPr/>
            <p:nvPr/>
          </p:nvGrpSpPr>
          <p:grpSpPr>
            <a:xfrm>
              <a:off x="5016500" y="4560926"/>
              <a:ext cx="2215243" cy="1113102"/>
              <a:chOff x="1289957" y="3048000"/>
              <a:chExt cx="2215243" cy="1113102"/>
            </a:xfrm>
          </p:grpSpPr>
          <p:sp>
            <p:nvSpPr>
              <p:cNvPr id="20" name="직사각형 19">
                <a:extLst>
                  <a:ext uri="{FF2B5EF4-FFF2-40B4-BE49-F238E27FC236}">
                    <a16:creationId xmlns="" xmlns:a16="http://schemas.microsoft.com/office/drawing/2014/main" id="{B0DA5A4B-C458-430D-9846-880E8C9CBC7A}"/>
                  </a:ext>
                </a:extLst>
              </p:cNvPr>
              <p:cNvSpPr/>
              <p:nvPr/>
            </p:nvSpPr>
            <p:spPr>
              <a:xfrm>
                <a:off x="1289957" y="3048000"/>
                <a:ext cx="2215243" cy="1113102"/>
              </a:xfrm>
              <a:prstGeom prst="rect">
                <a:avLst/>
              </a:prstGeom>
              <a:gradFill flip="none" rotWithShape="1">
                <a:gsLst>
                  <a:gs pos="0">
                    <a:srgbClr val="5E9EFF">
                      <a:alpha val="58000"/>
                    </a:srgbClr>
                  </a:gs>
                  <a:gs pos="39999">
                    <a:srgbClr val="85C2FF"/>
                  </a:gs>
                  <a:gs pos="34000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143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  <p:sp>
            <p:nvSpPr>
              <p:cNvPr id="21" name="직사각형 20">
                <a:extLst>
                  <a:ext uri="{FF2B5EF4-FFF2-40B4-BE49-F238E27FC236}">
                    <a16:creationId xmlns="" xmlns:a16="http://schemas.microsoft.com/office/drawing/2014/main" id="{3F8829CA-0040-43B9-B645-FB133F19DB81}"/>
                  </a:ext>
                </a:extLst>
              </p:cNvPr>
              <p:cNvSpPr/>
              <p:nvPr/>
            </p:nvSpPr>
            <p:spPr>
              <a:xfrm>
                <a:off x="1453243" y="3178629"/>
                <a:ext cx="1894115" cy="8667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의미있는</a:t>
                </a:r>
                <a:r>
                  <a:rPr lang="ko-KR" alt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 정리</a:t>
                </a: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="" xmlns:a16="http://schemas.microsoft.com/office/drawing/2014/main" id="{AD9A7877-DAF8-4D3B-8065-0CACB904EB66}"/>
                </a:ext>
              </a:extLst>
            </p:cNvPr>
            <p:cNvGrpSpPr/>
            <p:nvPr/>
          </p:nvGrpSpPr>
          <p:grpSpPr>
            <a:xfrm>
              <a:off x="2357224" y="3858919"/>
              <a:ext cx="2215243" cy="1113102"/>
              <a:chOff x="1289957" y="3048000"/>
              <a:chExt cx="2215243" cy="1113102"/>
            </a:xfrm>
          </p:grpSpPr>
          <p:sp>
            <p:nvSpPr>
              <p:cNvPr id="23" name="직사각형 22">
                <a:extLst>
                  <a:ext uri="{FF2B5EF4-FFF2-40B4-BE49-F238E27FC236}">
                    <a16:creationId xmlns="" xmlns:a16="http://schemas.microsoft.com/office/drawing/2014/main" id="{9E5E313D-A14C-4B68-9FFC-2E0F76406E92}"/>
                  </a:ext>
                </a:extLst>
              </p:cNvPr>
              <p:cNvSpPr/>
              <p:nvPr/>
            </p:nvSpPr>
            <p:spPr>
              <a:xfrm>
                <a:off x="1289957" y="3048000"/>
                <a:ext cx="2215243" cy="1113102"/>
              </a:xfrm>
              <a:prstGeom prst="rect">
                <a:avLst/>
              </a:prstGeom>
              <a:gradFill flip="none" rotWithShape="1">
                <a:gsLst>
                  <a:gs pos="0">
                    <a:srgbClr val="5E9EFF">
                      <a:alpha val="58000"/>
                    </a:srgbClr>
                  </a:gs>
                  <a:gs pos="39999">
                    <a:srgbClr val="85C2FF"/>
                  </a:gs>
                  <a:gs pos="34000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143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  <p:sp>
            <p:nvSpPr>
              <p:cNvPr id="24" name="직사각형 23">
                <a:extLst>
                  <a:ext uri="{FF2B5EF4-FFF2-40B4-BE49-F238E27FC236}">
                    <a16:creationId xmlns="" xmlns:a16="http://schemas.microsoft.com/office/drawing/2014/main" id="{A0C49723-6A0D-4626-BCCB-8869B35FF424}"/>
                  </a:ext>
                </a:extLst>
              </p:cNvPr>
              <p:cNvSpPr/>
              <p:nvPr/>
            </p:nvSpPr>
            <p:spPr>
              <a:xfrm>
                <a:off x="1444188" y="3171159"/>
                <a:ext cx="1894115" cy="8667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사랑의 나눔</a:t>
                </a: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="" xmlns:a16="http://schemas.microsoft.com/office/drawing/2014/main" id="{CB338085-9988-4752-A370-01B406DACDE6}"/>
                </a:ext>
              </a:extLst>
            </p:cNvPr>
            <p:cNvGrpSpPr/>
            <p:nvPr/>
          </p:nvGrpSpPr>
          <p:grpSpPr>
            <a:xfrm>
              <a:off x="4572969" y="2913142"/>
              <a:ext cx="3018974" cy="1487392"/>
              <a:chOff x="1289957" y="3048000"/>
              <a:chExt cx="2215243" cy="1113102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="" xmlns:a16="http://schemas.microsoft.com/office/drawing/2014/main" id="{56A2CDD9-2ACD-4282-8E67-A4171FA3BFCF}"/>
                  </a:ext>
                </a:extLst>
              </p:cNvPr>
              <p:cNvSpPr/>
              <p:nvPr/>
            </p:nvSpPr>
            <p:spPr>
              <a:xfrm>
                <a:off x="1289957" y="3048000"/>
                <a:ext cx="2215243" cy="1113102"/>
              </a:xfrm>
              <a:prstGeom prst="rect">
                <a:avLst/>
              </a:prstGeom>
              <a:gradFill flip="none" rotWithShape="1">
                <a:gsLst>
                  <a:gs pos="0">
                    <a:srgbClr val="5E9EFF">
                      <a:alpha val="58000"/>
                    </a:srgbClr>
                  </a:gs>
                  <a:gs pos="39999">
                    <a:srgbClr val="85C2FF"/>
                  </a:gs>
                  <a:gs pos="34000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143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="" xmlns:a16="http://schemas.microsoft.com/office/drawing/2014/main" id="{52222485-AF53-482A-BF8D-6847C94E50CD}"/>
                  </a:ext>
                </a:extLst>
              </p:cNvPr>
              <p:cNvSpPr/>
              <p:nvPr/>
            </p:nvSpPr>
            <p:spPr>
              <a:xfrm>
                <a:off x="1453243" y="3178629"/>
                <a:ext cx="1894115" cy="866783"/>
              </a:xfrm>
              <a:prstGeom prst="rect">
                <a:avLst/>
              </a:prstGeom>
              <a:solidFill>
                <a:srgbClr val="FEDADD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2800" b="1" dirty="0" err="1">
                    <a:solidFill>
                      <a:schemeClr val="tx1"/>
                    </a:solidFill>
                    <a:latin typeface="08서울한강체 L" panose="02020603020101020101" pitchFamily="18" charset="-127"/>
                    <a:ea typeface="08서울한강체 L" panose="02020603020101020101" pitchFamily="18" charset="-127"/>
                  </a:rPr>
                  <a:t>생전장례식</a:t>
                </a:r>
                <a:endParaRPr lang="ko-KR" altLang="en-US" sz="2800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</p:grpSp>
        <p:grpSp>
          <p:nvGrpSpPr>
            <p:cNvPr id="28" name="그룹 27">
              <a:extLst>
                <a:ext uri="{FF2B5EF4-FFF2-40B4-BE49-F238E27FC236}">
                  <a16:creationId xmlns="" xmlns:a16="http://schemas.microsoft.com/office/drawing/2014/main" id="{0A96A716-2FF1-411D-9BD9-CFA326B5FE0D}"/>
                </a:ext>
              </a:extLst>
            </p:cNvPr>
            <p:cNvGrpSpPr/>
            <p:nvPr/>
          </p:nvGrpSpPr>
          <p:grpSpPr>
            <a:xfrm>
              <a:off x="7680503" y="3858919"/>
              <a:ext cx="2215243" cy="1113102"/>
              <a:chOff x="1289957" y="3048000"/>
              <a:chExt cx="2215243" cy="1113102"/>
            </a:xfrm>
          </p:grpSpPr>
          <p:sp>
            <p:nvSpPr>
              <p:cNvPr id="29" name="직사각형 28">
                <a:extLst>
                  <a:ext uri="{FF2B5EF4-FFF2-40B4-BE49-F238E27FC236}">
                    <a16:creationId xmlns="" xmlns:a16="http://schemas.microsoft.com/office/drawing/2014/main" id="{4C66A5BA-B1F0-4C22-9C98-FAC03676575E}"/>
                  </a:ext>
                </a:extLst>
              </p:cNvPr>
              <p:cNvSpPr/>
              <p:nvPr/>
            </p:nvSpPr>
            <p:spPr>
              <a:xfrm>
                <a:off x="1289957" y="3048000"/>
                <a:ext cx="2215243" cy="1113102"/>
              </a:xfrm>
              <a:prstGeom prst="rect">
                <a:avLst/>
              </a:prstGeom>
              <a:gradFill flip="none" rotWithShape="1">
                <a:gsLst>
                  <a:gs pos="0">
                    <a:srgbClr val="5E9EFF">
                      <a:alpha val="58000"/>
                    </a:srgbClr>
                  </a:gs>
                  <a:gs pos="39999">
                    <a:srgbClr val="85C2FF"/>
                  </a:gs>
                  <a:gs pos="34000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143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endParaRPr>
              </a:p>
            </p:txBody>
          </p:sp>
          <p:sp>
            <p:nvSpPr>
              <p:cNvPr id="30" name="직사각형 29">
                <a:extLst>
                  <a:ext uri="{FF2B5EF4-FFF2-40B4-BE49-F238E27FC236}">
                    <a16:creationId xmlns="" xmlns:a16="http://schemas.microsoft.com/office/drawing/2014/main" id="{55F81E38-E26D-4B41-8802-562D86C4C4AC}"/>
                  </a:ext>
                </a:extLst>
              </p:cNvPr>
              <p:cNvSpPr/>
              <p:nvPr/>
            </p:nvSpPr>
            <p:spPr>
              <a:xfrm>
                <a:off x="1453243" y="3178629"/>
                <a:ext cx="1894115" cy="86678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인간다움</a:t>
                </a:r>
                <a:r>
                  <a:rPr lang="ko-KR" altLang="en-US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 되찾기</a:t>
                </a:r>
              </a:p>
            </p:txBody>
          </p:sp>
        </p:grpSp>
      </p:grpSp>
      <p:cxnSp>
        <p:nvCxnSpPr>
          <p:cNvPr id="35" name="직선 화살표 연결선 34">
            <a:extLst>
              <a:ext uri="{FF2B5EF4-FFF2-40B4-BE49-F238E27FC236}">
                <a16:creationId xmlns="" xmlns:a16="http://schemas.microsoft.com/office/drawing/2014/main" id="{E075B990-B3CF-4D25-A18E-2BE7650FF916}"/>
              </a:ext>
            </a:extLst>
          </p:cNvPr>
          <p:cNvCxnSpPr>
            <a:cxnSpLocks/>
          </p:cNvCxnSpPr>
          <p:nvPr/>
        </p:nvCxnSpPr>
        <p:spPr>
          <a:xfrm>
            <a:off x="5835443" y="2208324"/>
            <a:ext cx="485706" cy="0"/>
          </a:xfrm>
          <a:prstGeom prst="straightConnector1">
            <a:avLst/>
          </a:prstGeom>
          <a:ln w="28575">
            <a:solidFill>
              <a:srgbClr val="FEDAD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5006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 계획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grpSp>
        <p:nvGrpSpPr>
          <p:cNvPr id="25" name="그룹 24">
            <a:extLst>
              <a:ext uri="{FF2B5EF4-FFF2-40B4-BE49-F238E27FC236}">
                <a16:creationId xmlns="" xmlns:a16="http://schemas.microsoft.com/office/drawing/2014/main" id="{4667CCAA-097F-4E4C-9312-0DABE2726C0B}"/>
              </a:ext>
            </a:extLst>
          </p:cNvPr>
          <p:cNvGrpSpPr/>
          <p:nvPr/>
        </p:nvGrpSpPr>
        <p:grpSpPr>
          <a:xfrm>
            <a:off x="4997760" y="3347981"/>
            <a:ext cx="2147494" cy="725025"/>
            <a:chOff x="4991099" y="2893979"/>
            <a:chExt cx="1868715" cy="725025"/>
          </a:xfrm>
        </p:grpSpPr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DB6FB3F8-65FB-4E45-BA19-C860348569FB}"/>
                </a:ext>
              </a:extLst>
            </p:cNvPr>
            <p:cNvSpPr txBox="1"/>
            <p:nvPr/>
          </p:nvSpPr>
          <p:spPr>
            <a:xfrm>
              <a:off x="4991099" y="2911118"/>
              <a:ext cx="18015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000" b="1" dirty="0"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2018</a:t>
              </a:r>
              <a:r>
                <a:rPr lang="ko-KR" altLang="en-US" sz="2000" b="1" dirty="0"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년 사업 목표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="" xmlns:a16="http://schemas.microsoft.com/office/drawing/2014/main" id="{D130B5BB-6CA2-4023-B8FC-350F67D08540}"/>
                </a:ext>
              </a:extLst>
            </p:cNvPr>
            <p:cNvCxnSpPr/>
            <p:nvPr/>
          </p:nvCxnSpPr>
          <p:spPr>
            <a:xfrm>
              <a:off x="4991099" y="2893979"/>
              <a:ext cx="1868715" cy="0"/>
            </a:xfrm>
            <a:prstGeom prst="line">
              <a:avLst/>
            </a:prstGeom>
            <a:ln w="12700">
              <a:solidFill>
                <a:srgbClr val="BACA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="" xmlns:a16="http://schemas.microsoft.com/office/drawing/2014/main" id="{583E98E0-DD55-417D-94C4-889D6ECF1802}"/>
                </a:ext>
              </a:extLst>
            </p:cNvPr>
            <p:cNvCxnSpPr/>
            <p:nvPr/>
          </p:nvCxnSpPr>
          <p:spPr>
            <a:xfrm>
              <a:off x="4991099" y="3323993"/>
              <a:ext cx="1868715" cy="0"/>
            </a:xfrm>
            <a:prstGeom prst="line">
              <a:avLst/>
            </a:prstGeom>
            <a:ln w="12700">
              <a:solidFill>
                <a:srgbClr val="BACAE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="" xmlns:a16="http://schemas.microsoft.com/office/drawing/2014/main" id="{C44D83B7-BBA1-453B-8984-2E32DDDFEAED}"/>
              </a:ext>
            </a:extLst>
          </p:cNvPr>
          <p:cNvGrpSpPr/>
          <p:nvPr/>
        </p:nvGrpSpPr>
        <p:grpSpPr>
          <a:xfrm>
            <a:off x="478970" y="3983383"/>
            <a:ext cx="11185073" cy="1600202"/>
            <a:chOff x="478970" y="3983383"/>
            <a:chExt cx="11185073" cy="1600202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="" xmlns:a16="http://schemas.microsoft.com/office/drawing/2014/main" id="{3FF2C7BB-E7CB-4FBA-A93C-175C7EBC6E02}"/>
                </a:ext>
              </a:extLst>
            </p:cNvPr>
            <p:cNvSpPr/>
            <p:nvPr/>
          </p:nvSpPr>
          <p:spPr>
            <a:xfrm>
              <a:off x="478970" y="3983383"/>
              <a:ext cx="1992087" cy="1600202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호스피스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입원환자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안내</a:t>
              </a: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="" xmlns:a16="http://schemas.microsoft.com/office/drawing/2014/main" id="{EE7D8A37-C4AA-437B-8745-31D1A550814A}"/>
                </a:ext>
              </a:extLst>
            </p:cNvPr>
            <p:cNvSpPr/>
            <p:nvPr/>
          </p:nvSpPr>
          <p:spPr>
            <a:xfrm>
              <a:off x="2777217" y="3983383"/>
              <a:ext cx="1992087" cy="1600202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지역사회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유관기관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사업설명회</a:t>
              </a: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="" xmlns:a16="http://schemas.microsoft.com/office/drawing/2014/main" id="{BD0311C8-A484-44D4-B649-708814C41D28}"/>
                </a:ext>
              </a:extLst>
            </p:cNvPr>
            <p:cNvSpPr/>
            <p:nvPr/>
          </p:nvSpPr>
          <p:spPr>
            <a:xfrm>
              <a:off x="5075464" y="3983383"/>
              <a:ext cx="1992087" cy="1600202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배너 및 포스터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홍보자료 게시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언론보도자료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홍보</a:t>
              </a: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="" xmlns:a16="http://schemas.microsoft.com/office/drawing/2014/main" id="{2683C249-B704-43EA-A0AE-531E2C62478A}"/>
                </a:ext>
              </a:extLst>
            </p:cNvPr>
            <p:cNvSpPr/>
            <p:nvPr/>
          </p:nvSpPr>
          <p:spPr>
            <a:xfrm>
              <a:off x="7373711" y="3983383"/>
              <a:ext cx="1992087" cy="1600202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진행</a:t>
              </a: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="" xmlns:a16="http://schemas.microsoft.com/office/drawing/2014/main" id="{E5F8A523-45A5-4596-BD9F-539D698081C3}"/>
                </a:ext>
              </a:extLst>
            </p:cNvPr>
            <p:cNvSpPr/>
            <p:nvPr/>
          </p:nvSpPr>
          <p:spPr>
            <a:xfrm>
              <a:off x="9671956" y="3983383"/>
              <a:ext cx="1992087" cy="1600202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임종준비에 관한 인식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설문조사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0453906F-464E-4E1E-93D7-3DC44EB2C36D}"/>
              </a:ext>
            </a:extLst>
          </p:cNvPr>
          <p:cNvGrpSpPr/>
          <p:nvPr/>
        </p:nvGrpSpPr>
        <p:grpSpPr>
          <a:xfrm>
            <a:off x="3962400" y="1894893"/>
            <a:ext cx="5181600" cy="1261603"/>
            <a:chOff x="3962400" y="1894893"/>
            <a:chExt cx="5181600" cy="1261603"/>
          </a:xfrm>
        </p:grpSpPr>
        <p:sp>
          <p:nvSpPr>
            <p:cNvPr id="13" name="TextBox 12">
              <a:extLst>
                <a:ext uri="{FF2B5EF4-FFF2-40B4-BE49-F238E27FC236}">
                  <a16:creationId xmlns="" xmlns:a16="http://schemas.microsoft.com/office/drawing/2014/main" id="{76EACCD9-13AB-447F-B39C-82AF5B8B44F0}"/>
                </a:ext>
              </a:extLst>
            </p:cNvPr>
            <p:cNvSpPr txBox="1"/>
            <p:nvPr/>
          </p:nvSpPr>
          <p:spPr>
            <a:xfrm>
              <a:off x="3962400" y="1894893"/>
              <a:ext cx="518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사업 대상</a:t>
              </a:r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: </a:t>
              </a:r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호스피스병동 입원 </a:t>
              </a:r>
              <a:r>
                <a:rPr lang="ko-KR" altLang="en-US" sz="20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말기암환자</a:t>
              </a:r>
              <a:endPara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8BD9B88B-C772-442A-81AC-57B5A0C6DB45}"/>
                </a:ext>
              </a:extLst>
            </p:cNvPr>
            <p:cNvSpPr txBox="1"/>
            <p:nvPr/>
          </p:nvSpPr>
          <p:spPr>
            <a:xfrm>
              <a:off x="3962400" y="2325639"/>
              <a:ext cx="518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사업 이름</a:t>
              </a:r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: </a:t>
              </a:r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나의 </a:t>
              </a:r>
              <a:r>
                <a:rPr lang="ko-KR" altLang="en-US" sz="20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판타스틱한</a:t>
              </a:r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 장례식 </a:t>
              </a:r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(</a:t>
              </a:r>
              <a:r>
                <a:rPr lang="ko-KR" altLang="en-US" sz="20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생전장례식</a:t>
              </a:r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)</a:t>
              </a:r>
              <a:endPara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6A434381-04C6-47F1-A167-F75DA4248092}"/>
                </a:ext>
              </a:extLst>
            </p:cNvPr>
            <p:cNvSpPr txBox="1"/>
            <p:nvPr/>
          </p:nvSpPr>
          <p:spPr>
            <a:xfrm>
              <a:off x="3962400" y="2756386"/>
              <a:ext cx="5181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예산</a:t>
              </a:r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: </a:t>
              </a:r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국고보조금 의료사회사업비 </a:t>
              </a:r>
              <a:r>
                <a:rPr lang="en-US" altLang="ko-KR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2,000,000</a:t>
              </a:r>
              <a:r>
                <a:rPr lang="ko-KR" altLang="en-US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원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7759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 진행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1D66801-F192-423F-92DC-F05C5B682510}"/>
              </a:ext>
            </a:extLst>
          </p:cNvPr>
          <p:cNvSpPr txBox="1"/>
          <p:nvPr/>
        </p:nvSpPr>
        <p:spPr>
          <a:xfrm>
            <a:off x="772886" y="1585757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임종준비에 관한 인식 설문조사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AB8B4465-DB50-4630-B18B-5F066D06D93E}"/>
              </a:ext>
            </a:extLst>
          </p:cNvPr>
          <p:cNvSpPr/>
          <p:nvPr/>
        </p:nvSpPr>
        <p:spPr>
          <a:xfrm>
            <a:off x="568735" y="2176987"/>
            <a:ext cx="4969329" cy="376305"/>
          </a:xfrm>
          <a:prstGeom prst="rect">
            <a:avLst/>
          </a:prstGeom>
          <a:solidFill>
            <a:srgbClr val="FBE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지역사회 유관기관 노인대상 응답자 </a:t>
            </a:r>
            <a:r>
              <a:rPr lang="en-US" altLang="ko-KR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119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rPr>
              <a:t>명 중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="" xmlns:a16="http://schemas.microsoft.com/office/drawing/2014/main" id="{5A3EABAF-8702-416D-83BF-1A926C425FEB}"/>
              </a:ext>
            </a:extLst>
          </p:cNvPr>
          <p:cNvGrpSpPr/>
          <p:nvPr/>
        </p:nvGrpSpPr>
        <p:grpSpPr>
          <a:xfrm>
            <a:off x="257117" y="2783033"/>
            <a:ext cx="3578572" cy="2637382"/>
            <a:chOff x="566057" y="2976350"/>
            <a:chExt cx="4011386" cy="2956363"/>
          </a:xfrm>
        </p:grpSpPr>
        <p:sp>
          <p:nvSpPr>
            <p:cNvPr id="25" name="직사각형 24">
              <a:extLst>
                <a:ext uri="{FF2B5EF4-FFF2-40B4-BE49-F238E27FC236}">
                  <a16:creationId xmlns="" xmlns:a16="http://schemas.microsoft.com/office/drawing/2014/main" id="{15D08B36-6C0A-466A-A0D4-CC92D0FB14AB}"/>
                </a:ext>
              </a:extLst>
            </p:cNvPr>
            <p:cNvSpPr/>
            <p:nvPr/>
          </p:nvSpPr>
          <p:spPr>
            <a:xfrm>
              <a:off x="566057" y="2976350"/>
              <a:ext cx="2351315" cy="2110042"/>
            </a:xfrm>
            <a:prstGeom prst="rect">
              <a:avLst/>
            </a:prstGeom>
            <a:solidFill>
              <a:srgbClr val="DEDEDC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7EF753ED-26FC-4519-A050-97AA4296BB93}"/>
                </a:ext>
              </a:extLst>
            </p:cNvPr>
            <p:cNvSpPr/>
            <p:nvPr/>
          </p:nvSpPr>
          <p:spPr>
            <a:xfrm>
              <a:off x="566057" y="5165270"/>
              <a:ext cx="4011386" cy="767443"/>
            </a:xfrm>
            <a:prstGeom prst="rect">
              <a:avLst/>
            </a:prstGeom>
            <a:solidFill>
              <a:srgbClr val="FEDAD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말기암</a:t>
              </a:r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진단시</a:t>
              </a:r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연명치료와 장례절차에 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대한 결정은 </a:t>
              </a:r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누가해야하는가</a:t>
              </a:r>
              <a:r>
                <a:rPr lang="en-US" altLang="ko-KR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?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B7117C6A-572C-4B40-A208-B870873800CF}"/>
                </a:ext>
              </a:extLst>
            </p:cNvPr>
            <p:cNvSpPr/>
            <p:nvPr/>
          </p:nvSpPr>
          <p:spPr>
            <a:xfrm>
              <a:off x="3006272" y="2988130"/>
              <a:ext cx="1571171" cy="2098262"/>
            </a:xfrm>
            <a:prstGeom prst="rect">
              <a:avLst/>
            </a:prstGeom>
            <a:noFill/>
            <a:ln>
              <a:solidFill>
                <a:srgbClr val="DEDE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본인</a:t>
              </a:r>
              <a:endParaRPr lang="en-US" altLang="ko-KR" sz="1600" dirty="0">
                <a:solidFill>
                  <a:schemeClr val="accent1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en-US" altLang="ko-KR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80.7%</a:t>
              </a:r>
            </a:p>
          </p:txBody>
        </p:sp>
        <p:sp>
          <p:nvSpPr>
            <p:cNvPr id="33" name="부분 원형 32">
              <a:extLst>
                <a:ext uri="{FF2B5EF4-FFF2-40B4-BE49-F238E27FC236}">
                  <a16:creationId xmlns="" xmlns:a16="http://schemas.microsoft.com/office/drawing/2014/main" id="{3A2C38FA-8004-4F2C-996F-91D91B3C755E}"/>
                </a:ext>
              </a:extLst>
            </p:cNvPr>
            <p:cNvSpPr/>
            <p:nvPr/>
          </p:nvSpPr>
          <p:spPr>
            <a:xfrm rot="11356397">
              <a:off x="1095043" y="3429000"/>
              <a:ext cx="1259344" cy="1259344"/>
            </a:xfrm>
            <a:prstGeom prst="pie">
              <a:avLst>
                <a:gd name="adj1" fmla="val 0"/>
                <a:gd name="adj2" fmla="val 18738196"/>
              </a:avLst>
            </a:prstGeom>
            <a:solidFill>
              <a:srgbClr val="FF339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부분 원형 34">
              <a:extLst>
                <a:ext uri="{FF2B5EF4-FFF2-40B4-BE49-F238E27FC236}">
                  <a16:creationId xmlns="" xmlns:a16="http://schemas.microsoft.com/office/drawing/2014/main" id="{DF8DB2A4-61BB-4DD8-890D-20FC04BD59DD}"/>
                </a:ext>
              </a:extLst>
            </p:cNvPr>
            <p:cNvSpPr/>
            <p:nvPr/>
          </p:nvSpPr>
          <p:spPr>
            <a:xfrm rot="7972041">
              <a:off x="1109102" y="3622737"/>
              <a:ext cx="937664" cy="937664"/>
            </a:xfrm>
            <a:prstGeom prst="pie">
              <a:avLst>
                <a:gd name="adj1" fmla="val 476483"/>
                <a:gd name="adj2" fmla="val 3323186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="" xmlns:a16="http://schemas.microsoft.com/office/drawing/2014/main" id="{8555C640-B8A6-4C99-B51B-FBC9FB29D665}"/>
              </a:ext>
            </a:extLst>
          </p:cNvPr>
          <p:cNvGrpSpPr/>
          <p:nvPr/>
        </p:nvGrpSpPr>
        <p:grpSpPr>
          <a:xfrm>
            <a:off x="4017480" y="2793542"/>
            <a:ext cx="3578572" cy="2637382"/>
            <a:chOff x="4706983" y="2994626"/>
            <a:chExt cx="4011386" cy="2956363"/>
          </a:xfrm>
        </p:grpSpPr>
        <p:sp>
          <p:nvSpPr>
            <p:cNvPr id="30" name="타원 29">
              <a:extLst>
                <a:ext uri="{FF2B5EF4-FFF2-40B4-BE49-F238E27FC236}">
                  <a16:creationId xmlns="" xmlns:a16="http://schemas.microsoft.com/office/drawing/2014/main" id="{21333791-D526-4588-B641-95538AF86F11}"/>
                </a:ext>
              </a:extLst>
            </p:cNvPr>
            <p:cNvSpPr/>
            <p:nvPr/>
          </p:nvSpPr>
          <p:spPr>
            <a:xfrm>
              <a:off x="6091380" y="3749666"/>
              <a:ext cx="287153" cy="2841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="" xmlns:a16="http://schemas.microsoft.com/office/drawing/2014/main" id="{77D4BDB1-CDCC-429C-B96A-6B076266C2CB}"/>
                </a:ext>
              </a:extLst>
            </p:cNvPr>
            <p:cNvSpPr/>
            <p:nvPr/>
          </p:nvSpPr>
          <p:spPr>
            <a:xfrm>
              <a:off x="4706983" y="2994626"/>
              <a:ext cx="2351315" cy="2110042"/>
            </a:xfrm>
            <a:prstGeom prst="rect">
              <a:avLst/>
            </a:prstGeom>
            <a:solidFill>
              <a:srgbClr val="DEDEDC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="" xmlns:a16="http://schemas.microsoft.com/office/drawing/2014/main" id="{F74AFFC3-CBF6-4FD3-A86F-114CEE29B554}"/>
                </a:ext>
              </a:extLst>
            </p:cNvPr>
            <p:cNvSpPr/>
            <p:nvPr/>
          </p:nvSpPr>
          <p:spPr>
            <a:xfrm>
              <a:off x="4706983" y="5183546"/>
              <a:ext cx="4011386" cy="767443"/>
            </a:xfrm>
            <a:prstGeom prst="rect">
              <a:avLst/>
            </a:prstGeom>
            <a:solidFill>
              <a:srgbClr val="FEDAD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우리나라 장례문화에 대해서 만족하는가</a:t>
              </a:r>
              <a:r>
                <a:rPr lang="en-US" altLang="ko-KR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?</a:t>
              </a: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="" xmlns:a16="http://schemas.microsoft.com/office/drawing/2014/main" id="{88EA5DF0-5841-4E59-9B6C-920F5938FCE5}"/>
                </a:ext>
              </a:extLst>
            </p:cNvPr>
            <p:cNvSpPr/>
            <p:nvPr/>
          </p:nvSpPr>
          <p:spPr>
            <a:xfrm>
              <a:off x="7147198" y="3006406"/>
              <a:ext cx="1571171" cy="2098262"/>
            </a:xfrm>
            <a:prstGeom prst="rect">
              <a:avLst/>
            </a:prstGeom>
            <a:noFill/>
            <a:ln>
              <a:solidFill>
                <a:srgbClr val="DEDE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만족하지 </a:t>
              </a:r>
              <a:endParaRPr lang="en-US" altLang="ko-KR" sz="1600" dirty="0">
                <a:solidFill>
                  <a:schemeClr val="accent1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않는다</a:t>
              </a:r>
              <a:endParaRPr lang="en-US" altLang="ko-KR" sz="1600" dirty="0">
                <a:solidFill>
                  <a:schemeClr val="accent1">
                    <a:lumMod val="75000"/>
                  </a:schemeClr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en-US" altLang="ko-KR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45.4%</a:t>
              </a:r>
            </a:p>
          </p:txBody>
        </p:sp>
        <p:sp>
          <p:nvSpPr>
            <p:cNvPr id="39" name="부분 원형 38">
              <a:extLst>
                <a:ext uri="{FF2B5EF4-FFF2-40B4-BE49-F238E27FC236}">
                  <a16:creationId xmlns="" xmlns:a16="http://schemas.microsoft.com/office/drawing/2014/main" id="{B11DDDA3-C69F-4C91-9DCB-8767C576A653}"/>
                </a:ext>
              </a:extLst>
            </p:cNvPr>
            <p:cNvSpPr/>
            <p:nvPr/>
          </p:nvSpPr>
          <p:spPr>
            <a:xfrm rot="11356397">
              <a:off x="5235969" y="3447276"/>
              <a:ext cx="1259344" cy="1259344"/>
            </a:xfrm>
            <a:prstGeom prst="pie">
              <a:avLst>
                <a:gd name="adj1" fmla="val 8480123"/>
                <a:gd name="adj2" fmla="val 18738196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0" name="부분 원형 39">
              <a:extLst>
                <a:ext uri="{FF2B5EF4-FFF2-40B4-BE49-F238E27FC236}">
                  <a16:creationId xmlns="" xmlns:a16="http://schemas.microsoft.com/office/drawing/2014/main" id="{3BE24C2B-9C59-4127-8754-57CD3A9D8E6A}"/>
                </a:ext>
              </a:extLst>
            </p:cNvPr>
            <p:cNvSpPr/>
            <p:nvPr/>
          </p:nvSpPr>
          <p:spPr>
            <a:xfrm rot="7972041">
              <a:off x="5169496" y="3457100"/>
              <a:ext cx="1279512" cy="1153509"/>
            </a:xfrm>
            <a:prstGeom prst="pie">
              <a:avLst>
                <a:gd name="adj1" fmla="val 476483"/>
                <a:gd name="adj2" fmla="val 11879254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="" xmlns:a16="http://schemas.microsoft.com/office/drawing/2014/main" id="{E4F64174-7DBA-4633-87FB-948BF6963C62}"/>
              </a:ext>
            </a:extLst>
          </p:cNvPr>
          <p:cNvGrpSpPr/>
          <p:nvPr/>
        </p:nvGrpSpPr>
        <p:grpSpPr>
          <a:xfrm>
            <a:off x="7775228" y="2783033"/>
            <a:ext cx="3578572" cy="2637382"/>
            <a:chOff x="4706983" y="2994626"/>
            <a:chExt cx="4011386" cy="2956363"/>
          </a:xfrm>
        </p:grpSpPr>
        <p:sp>
          <p:nvSpPr>
            <p:cNvPr id="44" name="타원 43">
              <a:extLst>
                <a:ext uri="{FF2B5EF4-FFF2-40B4-BE49-F238E27FC236}">
                  <a16:creationId xmlns="" xmlns:a16="http://schemas.microsoft.com/office/drawing/2014/main" id="{6A469090-5FB9-4C1B-8874-64F3CF38A912}"/>
                </a:ext>
              </a:extLst>
            </p:cNvPr>
            <p:cNvSpPr/>
            <p:nvPr/>
          </p:nvSpPr>
          <p:spPr>
            <a:xfrm>
              <a:off x="6091380" y="3749666"/>
              <a:ext cx="287153" cy="2841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="" xmlns:a16="http://schemas.microsoft.com/office/drawing/2014/main" id="{8A322071-8C32-454D-AE91-5A25F3E78B74}"/>
                </a:ext>
              </a:extLst>
            </p:cNvPr>
            <p:cNvSpPr/>
            <p:nvPr/>
          </p:nvSpPr>
          <p:spPr>
            <a:xfrm>
              <a:off x="4706983" y="2994626"/>
              <a:ext cx="2351315" cy="2110042"/>
            </a:xfrm>
            <a:prstGeom prst="rect">
              <a:avLst/>
            </a:prstGeom>
            <a:solidFill>
              <a:srgbClr val="DEDEDC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="" xmlns:a16="http://schemas.microsoft.com/office/drawing/2014/main" id="{A589FD32-AD41-4A5D-8EC3-3AB3655885A9}"/>
                </a:ext>
              </a:extLst>
            </p:cNvPr>
            <p:cNvSpPr/>
            <p:nvPr/>
          </p:nvSpPr>
          <p:spPr>
            <a:xfrm>
              <a:off x="4706983" y="5183546"/>
              <a:ext cx="4011386" cy="767443"/>
            </a:xfrm>
            <a:prstGeom prst="rect">
              <a:avLst/>
            </a:prstGeom>
            <a:solidFill>
              <a:srgbClr val="FEDAD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생전장례식에</a:t>
              </a:r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참여할 의향이 있는가</a:t>
              </a:r>
              <a:r>
                <a:rPr lang="en-US" altLang="ko-KR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?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="" xmlns:a16="http://schemas.microsoft.com/office/drawing/2014/main" id="{1D607ED1-061F-4793-AAC1-0ADD08C5FE05}"/>
                </a:ext>
              </a:extLst>
            </p:cNvPr>
            <p:cNvSpPr/>
            <p:nvPr/>
          </p:nvSpPr>
          <p:spPr>
            <a:xfrm>
              <a:off x="7147198" y="3006406"/>
              <a:ext cx="1571171" cy="2098262"/>
            </a:xfrm>
            <a:prstGeom prst="rect">
              <a:avLst/>
            </a:prstGeom>
            <a:noFill/>
            <a:ln>
              <a:solidFill>
                <a:srgbClr val="DEDE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참여하겠다</a:t>
              </a:r>
              <a:r>
                <a:rPr lang="en-US" altLang="ko-KR" sz="1600" dirty="0">
                  <a:solidFill>
                    <a:schemeClr val="accent1">
                      <a:lumMod val="75000"/>
                    </a:schemeClr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47.1%</a:t>
              </a:r>
            </a:p>
          </p:txBody>
        </p:sp>
        <p:sp>
          <p:nvSpPr>
            <p:cNvPr id="48" name="부분 원형 47">
              <a:extLst>
                <a:ext uri="{FF2B5EF4-FFF2-40B4-BE49-F238E27FC236}">
                  <a16:creationId xmlns="" xmlns:a16="http://schemas.microsoft.com/office/drawing/2014/main" id="{4CB83B07-239E-4C0B-ABF3-B1DE67F13935}"/>
                </a:ext>
              </a:extLst>
            </p:cNvPr>
            <p:cNvSpPr/>
            <p:nvPr/>
          </p:nvSpPr>
          <p:spPr>
            <a:xfrm rot="11356397">
              <a:off x="5235969" y="3447276"/>
              <a:ext cx="1259344" cy="1259344"/>
            </a:xfrm>
            <a:prstGeom prst="pie">
              <a:avLst>
                <a:gd name="adj1" fmla="val 8166436"/>
                <a:gd name="adj2" fmla="val 18738196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49" name="부분 원형 48">
              <a:extLst>
                <a:ext uri="{FF2B5EF4-FFF2-40B4-BE49-F238E27FC236}">
                  <a16:creationId xmlns="" xmlns:a16="http://schemas.microsoft.com/office/drawing/2014/main" id="{C6A1A3E1-987C-4625-8190-C2DE41CAF265}"/>
                </a:ext>
              </a:extLst>
            </p:cNvPr>
            <p:cNvSpPr/>
            <p:nvPr/>
          </p:nvSpPr>
          <p:spPr>
            <a:xfrm rot="7972041">
              <a:off x="5169496" y="3457100"/>
              <a:ext cx="1279512" cy="1153509"/>
            </a:xfrm>
            <a:prstGeom prst="pie">
              <a:avLst>
                <a:gd name="adj1" fmla="val 476483"/>
                <a:gd name="adj2" fmla="val 11544963"/>
              </a:avLst>
            </a:prstGeom>
            <a:solidFill>
              <a:srgbClr val="FF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0" name="직사각형 49">
            <a:extLst>
              <a:ext uri="{FF2B5EF4-FFF2-40B4-BE49-F238E27FC236}">
                <a16:creationId xmlns="" xmlns:a16="http://schemas.microsoft.com/office/drawing/2014/main" id="{30E041E3-F01B-4AEF-809B-5770A1F0D362}"/>
              </a:ext>
            </a:extLst>
          </p:cNvPr>
          <p:cNvSpPr/>
          <p:nvPr/>
        </p:nvSpPr>
        <p:spPr>
          <a:xfrm>
            <a:off x="4017480" y="5531515"/>
            <a:ext cx="3578572" cy="285812"/>
          </a:xfrm>
          <a:prstGeom prst="rect">
            <a:avLst/>
          </a:prstGeom>
          <a:solidFill>
            <a:srgbClr val="DEE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주변사람을 의식해 과한 비용을 지출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="" xmlns:a16="http://schemas.microsoft.com/office/drawing/2014/main" id="{E2A55577-E85B-423F-B089-15CF5D7DC263}"/>
              </a:ext>
            </a:extLst>
          </p:cNvPr>
          <p:cNvSpPr/>
          <p:nvPr/>
        </p:nvSpPr>
        <p:spPr>
          <a:xfrm>
            <a:off x="4017480" y="5909018"/>
            <a:ext cx="3578572" cy="285812"/>
          </a:xfrm>
          <a:prstGeom prst="rect">
            <a:avLst/>
          </a:prstGeom>
          <a:solidFill>
            <a:srgbClr val="DEE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고인보다는 체면을 중시하는 것</a:t>
            </a:r>
          </a:p>
        </p:txBody>
      </p:sp>
      <p:sp>
        <p:nvSpPr>
          <p:cNvPr id="52" name="직사각형 51">
            <a:extLst>
              <a:ext uri="{FF2B5EF4-FFF2-40B4-BE49-F238E27FC236}">
                <a16:creationId xmlns="" xmlns:a16="http://schemas.microsoft.com/office/drawing/2014/main" id="{B1CA784B-1B56-4F94-BCB5-B83269D7E109}"/>
              </a:ext>
            </a:extLst>
          </p:cNvPr>
          <p:cNvSpPr/>
          <p:nvPr/>
        </p:nvSpPr>
        <p:spPr>
          <a:xfrm>
            <a:off x="7775228" y="5531514"/>
            <a:ext cx="3578572" cy="663315"/>
          </a:xfrm>
          <a:prstGeom prst="rect">
            <a:avLst/>
          </a:prstGeom>
          <a:solidFill>
            <a:srgbClr val="DEE3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남겨질 사람들과 자신을 위해 </a:t>
            </a:r>
            <a:endParaRPr lang="en-US" altLang="ko-KR" sz="1600" b="1" dirty="0">
              <a:solidFill>
                <a:schemeClr val="tx1">
                  <a:lumMod val="50000"/>
                  <a:lumOff val="50000"/>
                </a:schemeClr>
              </a:solidFill>
              <a:latin typeface="08서울한강체 L" panose="02020603020101020101" pitchFamily="18" charset="-127"/>
              <a:ea typeface="08서울한강체 L" panose="02020603020101020101" pitchFamily="18" charset="-127"/>
            </a:endParaRPr>
          </a:p>
          <a:p>
            <a:pPr algn="ctr"/>
            <a:r>
              <a:rPr lang="ko-KR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rPr>
              <a:t>행복한 나눔을 갖고 싶다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66667059-5858-414E-B9DD-28DE98337187}"/>
              </a:ext>
            </a:extLst>
          </p:cNvPr>
          <p:cNvSpPr txBox="1"/>
          <p:nvPr/>
        </p:nvSpPr>
        <p:spPr>
          <a:xfrm>
            <a:off x="1257299" y="3467116"/>
            <a:ext cx="57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80.7%</a:t>
            </a:r>
            <a:endParaRPr lang="ko-KR" altLang="en-US" sz="900" dirty="0">
              <a:solidFill>
                <a:schemeClr val="bg1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4CC269B8-FD48-42A4-B186-B4D5EFA807ED}"/>
              </a:ext>
            </a:extLst>
          </p:cNvPr>
          <p:cNvSpPr txBox="1"/>
          <p:nvPr/>
        </p:nvSpPr>
        <p:spPr>
          <a:xfrm>
            <a:off x="4967355" y="3842753"/>
            <a:ext cx="57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45.4%</a:t>
            </a:r>
            <a:endParaRPr lang="ko-KR" altLang="en-US" sz="900" dirty="0">
              <a:solidFill>
                <a:schemeClr val="bg1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468F5164-CFF3-4656-B1FB-BD2B2181527C}"/>
              </a:ext>
            </a:extLst>
          </p:cNvPr>
          <p:cNvSpPr txBox="1"/>
          <p:nvPr/>
        </p:nvSpPr>
        <p:spPr>
          <a:xfrm>
            <a:off x="8702966" y="3812500"/>
            <a:ext cx="5707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47.1%</a:t>
            </a:r>
            <a:endParaRPr lang="ko-KR" altLang="en-US" sz="900" dirty="0">
              <a:solidFill>
                <a:schemeClr val="bg1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083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진행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0FCA1801-BE99-4D04-BA2C-908D64283A97}"/>
              </a:ext>
            </a:extLst>
          </p:cNvPr>
          <p:cNvSpPr txBox="1"/>
          <p:nvPr/>
        </p:nvSpPr>
        <p:spPr>
          <a:xfrm>
            <a:off x="444137" y="1506766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지역사회 유관기관 사업설명회 </a:t>
            </a:r>
          </a:p>
        </p:txBody>
      </p:sp>
      <p:grpSp>
        <p:nvGrpSpPr>
          <p:cNvPr id="20" name="그룹 19">
            <a:extLst>
              <a:ext uri="{FF2B5EF4-FFF2-40B4-BE49-F238E27FC236}">
                <a16:creationId xmlns="" xmlns:a16="http://schemas.microsoft.com/office/drawing/2014/main" id="{29F61D56-B11D-47FB-B7C2-99C7B4CD072E}"/>
              </a:ext>
            </a:extLst>
          </p:cNvPr>
          <p:cNvGrpSpPr/>
          <p:nvPr/>
        </p:nvGrpSpPr>
        <p:grpSpPr>
          <a:xfrm>
            <a:off x="729593" y="2155128"/>
            <a:ext cx="3989490" cy="4422234"/>
            <a:chOff x="291737" y="1928949"/>
            <a:chExt cx="4214949" cy="4672148"/>
          </a:xfrm>
        </p:grpSpPr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B78723D4-EB87-464F-BE20-B471890A5F34}"/>
                </a:ext>
              </a:extLst>
            </p:cNvPr>
            <p:cNvSpPr/>
            <p:nvPr/>
          </p:nvSpPr>
          <p:spPr>
            <a:xfrm>
              <a:off x="291737" y="1928949"/>
              <a:ext cx="4214949" cy="4672148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>
              <a:extLst>
                <a:ext uri="{FF2B5EF4-FFF2-40B4-BE49-F238E27FC236}">
                  <a16:creationId xmlns="" xmlns:a16="http://schemas.microsoft.com/office/drawing/2014/main" id="{79E04365-715D-40BD-8E85-452BEDA6F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06" y="2047422"/>
              <a:ext cx="3880452" cy="2182755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="" xmlns:a16="http://schemas.microsoft.com/office/drawing/2014/main" id="{A1DAC4D0-3ED9-4527-BB17-7B34E15B6FA0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14952"/>
            <a:stretch/>
          </p:blipFill>
          <p:spPr>
            <a:xfrm>
              <a:off x="444137" y="4309168"/>
              <a:ext cx="3878275" cy="2182755"/>
            </a:xfrm>
            <a:prstGeom prst="rect">
              <a:avLst/>
            </a:prstGeom>
          </p:spPr>
        </p:pic>
      </p:grpSp>
      <p:grpSp>
        <p:nvGrpSpPr>
          <p:cNvPr id="38" name="그룹 37">
            <a:extLst>
              <a:ext uri="{FF2B5EF4-FFF2-40B4-BE49-F238E27FC236}">
                <a16:creationId xmlns="" xmlns:a16="http://schemas.microsoft.com/office/drawing/2014/main" id="{50F43BFD-2B59-4393-ABFD-ABB53E3169FD}"/>
              </a:ext>
            </a:extLst>
          </p:cNvPr>
          <p:cNvGrpSpPr/>
          <p:nvPr/>
        </p:nvGrpSpPr>
        <p:grpSpPr>
          <a:xfrm>
            <a:off x="5414552" y="2470944"/>
            <a:ext cx="5253448" cy="3259697"/>
            <a:chOff x="5057501" y="2314975"/>
            <a:chExt cx="5253448" cy="3259697"/>
          </a:xfrm>
        </p:grpSpPr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FDB33613-B13B-4610-8CBD-92D305FB0762}"/>
                </a:ext>
              </a:extLst>
            </p:cNvPr>
            <p:cNvSpPr/>
            <p:nvPr/>
          </p:nvSpPr>
          <p:spPr>
            <a:xfrm>
              <a:off x="6096000" y="2314975"/>
              <a:ext cx="4214949" cy="632876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웰다잉</a:t>
              </a:r>
              <a:endParaRPr lang="ko-KR" altLang="en-US" sz="1600" b="1" dirty="0">
                <a:solidFill>
                  <a:schemeClr val="tx1"/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A51AE811-E4EE-4267-97E7-BDF5D33581D5}"/>
                </a:ext>
              </a:extLst>
            </p:cNvPr>
            <p:cNvSpPr/>
            <p:nvPr/>
          </p:nvSpPr>
          <p:spPr>
            <a:xfrm>
              <a:off x="6096000" y="3190582"/>
              <a:ext cx="4214949" cy="632876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연명의료결정법</a:t>
              </a:r>
              <a:endParaRPr lang="ko-KR" altLang="en-US" sz="1600" b="1" dirty="0">
                <a:solidFill>
                  <a:schemeClr val="tx1"/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F7819670-DB0A-4C3F-AAAF-1836C46B63A1}"/>
                </a:ext>
              </a:extLst>
            </p:cNvPr>
            <p:cNvSpPr/>
            <p:nvPr/>
          </p:nvSpPr>
          <p:spPr>
            <a:xfrm>
              <a:off x="6073502" y="4066189"/>
              <a:ext cx="4214949" cy="632876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호스피스</a:t>
              </a:r>
              <a:r>
                <a:rPr lang="en-US" altLang="ko-KR" sz="1600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·</a:t>
              </a:r>
              <a:r>
                <a:rPr lang="ko-KR" altLang="en-US" sz="1600" b="1" dirty="0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완화의료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9FE576D9-18D1-4311-B122-212F54081D63}"/>
                </a:ext>
              </a:extLst>
            </p:cNvPr>
            <p:cNvSpPr/>
            <p:nvPr/>
          </p:nvSpPr>
          <p:spPr>
            <a:xfrm>
              <a:off x="6095999" y="4941796"/>
              <a:ext cx="4214949" cy="632876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b="1" dirty="0" err="1">
                  <a:solidFill>
                    <a:schemeClr val="tx1"/>
                  </a:solidFill>
                  <a:latin typeface="08서울한강체 L" panose="02020603020101020101" pitchFamily="18" charset="-127"/>
                  <a:ea typeface="08서울한강체 L" panose="02020603020101020101" pitchFamily="18" charset="-127"/>
                </a:rPr>
                <a:t>생전장례식</a:t>
              </a:r>
              <a:endParaRPr lang="ko-KR" altLang="en-US" sz="1600" b="1" dirty="0">
                <a:solidFill>
                  <a:schemeClr val="tx1"/>
                </a:solidFill>
                <a:latin typeface="08서울한강체 L" panose="02020603020101020101" pitchFamily="18" charset="-127"/>
                <a:ea typeface="08서울한강체 L" panose="02020603020101020101" pitchFamily="18" charset="-127"/>
              </a:endParaRPr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="" xmlns:a16="http://schemas.microsoft.com/office/drawing/2014/main" id="{FE9F91F4-93EA-4D21-818A-D83E5543EDE9}"/>
                </a:ext>
              </a:extLst>
            </p:cNvPr>
            <p:cNvGrpSpPr/>
            <p:nvPr/>
          </p:nvGrpSpPr>
          <p:grpSpPr>
            <a:xfrm>
              <a:off x="5057501" y="2574807"/>
              <a:ext cx="1038498" cy="113211"/>
              <a:chOff x="5057502" y="2574807"/>
              <a:chExt cx="1038498" cy="113211"/>
            </a:xfrm>
          </p:grpSpPr>
          <p:sp>
            <p:nvSpPr>
              <p:cNvPr id="25" name="타원 24">
                <a:extLst>
                  <a:ext uri="{FF2B5EF4-FFF2-40B4-BE49-F238E27FC236}">
                    <a16:creationId xmlns="" xmlns:a16="http://schemas.microsoft.com/office/drawing/2014/main" id="{91CFCBC3-D3D4-447B-AB0B-422757069017}"/>
                  </a:ext>
                </a:extLst>
              </p:cNvPr>
              <p:cNvSpPr/>
              <p:nvPr/>
            </p:nvSpPr>
            <p:spPr>
              <a:xfrm>
                <a:off x="5057502" y="2574807"/>
                <a:ext cx="113211" cy="113211"/>
              </a:xfrm>
              <a:prstGeom prst="ellipse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직선 연결선 26">
                <a:extLst>
                  <a:ext uri="{FF2B5EF4-FFF2-40B4-BE49-F238E27FC236}">
                    <a16:creationId xmlns="" xmlns:a16="http://schemas.microsoft.com/office/drawing/2014/main" id="{534308C8-C53A-417F-9DD5-F2AC30F81CC5}"/>
                  </a:ext>
                </a:extLst>
              </p:cNvPr>
              <p:cNvCxnSpPr>
                <a:stCxn id="25" idx="6"/>
                <a:endCxn id="21" idx="1"/>
              </p:cNvCxnSpPr>
              <p:nvPr/>
            </p:nvCxnSpPr>
            <p:spPr>
              <a:xfrm>
                <a:off x="5170713" y="2631413"/>
                <a:ext cx="925287" cy="0"/>
              </a:xfrm>
              <a:prstGeom prst="line">
                <a:avLst/>
              </a:prstGeom>
              <a:ln w="19050">
                <a:solidFill>
                  <a:srgbClr val="DEDE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그룹 28">
              <a:extLst>
                <a:ext uri="{FF2B5EF4-FFF2-40B4-BE49-F238E27FC236}">
                  <a16:creationId xmlns="" xmlns:a16="http://schemas.microsoft.com/office/drawing/2014/main" id="{FD1DB11E-6812-437C-B79C-8BC4509EDE51}"/>
                </a:ext>
              </a:extLst>
            </p:cNvPr>
            <p:cNvGrpSpPr/>
            <p:nvPr/>
          </p:nvGrpSpPr>
          <p:grpSpPr>
            <a:xfrm>
              <a:off x="5057501" y="3442223"/>
              <a:ext cx="1038498" cy="113211"/>
              <a:chOff x="5057502" y="2574807"/>
              <a:chExt cx="1038498" cy="113211"/>
            </a:xfrm>
          </p:grpSpPr>
          <p:sp>
            <p:nvSpPr>
              <p:cNvPr id="30" name="타원 29">
                <a:extLst>
                  <a:ext uri="{FF2B5EF4-FFF2-40B4-BE49-F238E27FC236}">
                    <a16:creationId xmlns="" xmlns:a16="http://schemas.microsoft.com/office/drawing/2014/main" id="{13E906D9-62EF-491E-8943-D3D36495D58D}"/>
                  </a:ext>
                </a:extLst>
              </p:cNvPr>
              <p:cNvSpPr/>
              <p:nvPr/>
            </p:nvSpPr>
            <p:spPr>
              <a:xfrm>
                <a:off x="5057502" y="2574807"/>
                <a:ext cx="113211" cy="113211"/>
              </a:xfrm>
              <a:prstGeom prst="ellipse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" name="직선 연결선 30">
                <a:extLst>
                  <a:ext uri="{FF2B5EF4-FFF2-40B4-BE49-F238E27FC236}">
                    <a16:creationId xmlns="" xmlns:a16="http://schemas.microsoft.com/office/drawing/2014/main" id="{69620A43-5980-4424-A3EC-FE26E8C625A3}"/>
                  </a:ext>
                </a:extLst>
              </p:cNvPr>
              <p:cNvCxnSpPr>
                <a:stCxn id="30" idx="6"/>
              </p:cNvCxnSpPr>
              <p:nvPr/>
            </p:nvCxnSpPr>
            <p:spPr>
              <a:xfrm>
                <a:off x="5170713" y="2631413"/>
                <a:ext cx="925287" cy="0"/>
              </a:xfrm>
              <a:prstGeom prst="line">
                <a:avLst/>
              </a:prstGeom>
              <a:ln w="19050">
                <a:solidFill>
                  <a:srgbClr val="DEDE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그룹 31">
              <a:extLst>
                <a:ext uri="{FF2B5EF4-FFF2-40B4-BE49-F238E27FC236}">
                  <a16:creationId xmlns="" xmlns:a16="http://schemas.microsoft.com/office/drawing/2014/main" id="{55EE7AC4-B54B-4ABD-89AA-BA59AD0425E3}"/>
                </a:ext>
              </a:extLst>
            </p:cNvPr>
            <p:cNvGrpSpPr/>
            <p:nvPr/>
          </p:nvGrpSpPr>
          <p:grpSpPr>
            <a:xfrm>
              <a:off x="5057501" y="4309639"/>
              <a:ext cx="1038498" cy="113211"/>
              <a:chOff x="5057502" y="2574807"/>
              <a:chExt cx="1038498" cy="113211"/>
            </a:xfrm>
          </p:grpSpPr>
          <p:sp>
            <p:nvSpPr>
              <p:cNvPr id="33" name="타원 32">
                <a:extLst>
                  <a:ext uri="{FF2B5EF4-FFF2-40B4-BE49-F238E27FC236}">
                    <a16:creationId xmlns="" xmlns:a16="http://schemas.microsoft.com/office/drawing/2014/main" id="{A6A90966-51B9-4841-8604-8964315017AE}"/>
                  </a:ext>
                </a:extLst>
              </p:cNvPr>
              <p:cNvSpPr/>
              <p:nvPr/>
            </p:nvSpPr>
            <p:spPr>
              <a:xfrm>
                <a:off x="5057502" y="2574807"/>
                <a:ext cx="113211" cy="113211"/>
              </a:xfrm>
              <a:prstGeom prst="ellipse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직선 연결선 33">
                <a:extLst>
                  <a:ext uri="{FF2B5EF4-FFF2-40B4-BE49-F238E27FC236}">
                    <a16:creationId xmlns="" xmlns:a16="http://schemas.microsoft.com/office/drawing/2014/main" id="{3D4E08C4-6C35-4CDF-B949-0A9467E76C06}"/>
                  </a:ext>
                </a:extLst>
              </p:cNvPr>
              <p:cNvCxnSpPr>
                <a:stCxn id="33" idx="6"/>
              </p:cNvCxnSpPr>
              <p:nvPr/>
            </p:nvCxnSpPr>
            <p:spPr>
              <a:xfrm>
                <a:off x="5170713" y="2631413"/>
                <a:ext cx="925287" cy="0"/>
              </a:xfrm>
              <a:prstGeom prst="line">
                <a:avLst/>
              </a:prstGeom>
              <a:ln w="19050">
                <a:solidFill>
                  <a:srgbClr val="DEDE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그룹 34">
              <a:extLst>
                <a:ext uri="{FF2B5EF4-FFF2-40B4-BE49-F238E27FC236}">
                  <a16:creationId xmlns="" xmlns:a16="http://schemas.microsoft.com/office/drawing/2014/main" id="{41862D08-56AE-43C9-9BB1-BF45B70C0681}"/>
                </a:ext>
              </a:extLst>
            </p:cNvPr>
            <p:cNvGrpSpPr/>
            <p:nvPr/>
          </p:nvGrpSpPr>
          <p:grpSpPr>
            <a:xfrm>
              <a:off x="5057501" y="5177056"/>
              <a:ext cx="1038498" cy="113211"/>
              <a:chOff x="5057502" y="2574807"/>
              <a:chExt cx="1038498" cy="113211"/>
            </a:xfrm>
          </p:grpSpPr>
          <p:sp>
            <p:nvSpPr>
              <p:cNvPr id="36" name="타원 35">
                <a:extLst>
                  <a:ext uri="{FF2B5EF4-FFF2-40B4-BE49-F238E27FC236}">
                    <a16:creationId xmlns="" xmlns:a16="http://schemas.microsoft.com/office/drawing/2014/main" id="{5F8A4B8A-C88F-458A-BBD1-576FBAAA564D}"/>
                  </a:ext>
                </a:extLst>
              </p:cNvPr>
              <p:cNvSpPr/>
              <p:nvPr/>
            </p:nvSpPr>
            <p:spPr>
              <a:xfrm>
                <a:off x="5057502" y="2574807"/>
                <a:ext cx="113211" cy="113211"/>
              </a:xfrm>
              <a:prstGeom prst="ellipse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직선 연결선 36">
                <a:extLst>
                  <a:ext uri="{FF2B5EF4-FFF2-40B4-BE49-F238E27FC236}">
                    <a16:creationId xmlns="" xmlns:a16="http://schemas.microsoft.com/office/drawing/2014/main" id="{E7DE835D-5A5C-4751-BB9A-D1D5DB9CB149}"/>
                  </a:ext>
                </a:extLst>
              </p:cNvPr>
              <p:cNvCxnSpPr>
                <a:stCxn id="36" idx="6"/>
              </p:cNvCxnSpPr>
              <p:nvPr/>
            </p:nvCxnSpPr>
            <p:spPr>
              <a:xfrm>
                <a:off x="5170713" y="2631413"/>
                <a:ext cx="925287" cy="0"/>
              </a:xfrm>
              <a:prstGeom prst="line">
                <a:avLst/>
              </a:prstGeom>
              <a:ln w="19050">
                <a:solidFill>
                  <a:srgbClr val="DEDED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="" xmlns:p14="http://schemas.microsoft.com/office/powerpoint/2010/main" val="324205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진행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932A7B55-E74F-4EC3-A692-9C108D711EFD}"/>
              </a:ext>
            </a:extLst>
          </p:cNvPr>
          <p:cNvSpPr txBox="1"/>
          <p:nvPr/>
        </p:nvSpPr>
        <p:spPr>
          <a:xfrm>
            <a:off x="4292237" y="1541044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홍보포스터 게시</a:t>
            </a:r>
          </a:p>
        </p:txBody>
      </p:sp>
      <p:pic>
        <p:nvPicPr>
          <p:cNvPr id="16" name="_x242385792" descr="EMB000015585365">
            <a:extLst>
              <a:ext uri="{FF2B5EF4-FFF2-40B4-BE49-F238E27FC236}">
                <a16:creationId xmlns="" xmlns:a16="http://schemas.microsoft.com/office/drawing/2014/main" id="{938389D3-66D4-4662-A5B2-7CDEB1246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270" y="2047422"/>
            <a:ext cx="5722938" cy="40362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01930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="" xmlns:a16="http://schemas.microsoft.com/office/drawing/2014/main" id="{FDDB2A77-1BCB-4969-88A9-8DFBC1F3ED46}"/>
              </a:ext>
            </a:extLst>
          </p:cNvPr>
          <p:cNvSpPr/>
          <p:nvPr/>
        </p:nvSpPr>
        <p:spPr>
          <a:xfrm>
            <a:off x="5927678" y="1712515"/>
            <a:ext cx="5986818" cy="4410781"/>
          </a:xfrm>
          <a:prstGeom prst="rect">
            <a:avLst/>
          </a:prstGeom>
          <a:solidFill>
            <a:srgbClr val="FBE7CD">
              <a:alpha val="24000"/>
            </a:srgbClr>
          </a:solidFill>
          <a:ln w="222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진행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="" xmlns:a16="http://schemas.microsoft.com/office/drawing/2014/main" id="{8B54F135-A9DB-4C38-AF8F-2010314DD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CF307B7-2AF6-4CB5-ADF3-5DFE58923F2F}"/>
              </a:ext>
            </a:extLst>
          </p:cNvPr>
          <p:cNvSpPr txBox="1"/>
          <p:nvPr/>
        </p:nvSpPr>
        <p:spPr>
          <a:xfrm>
            <a:off x="1835865" y="1769924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기획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FAF95606-EEA0-4701-9183-5D67BA0C2002}"/>
              </a:ext>
            </a:extLst>
          </p:cNvPr>
          <p:cNvGrpSpPr/>
          <p:nvPr/>
        </p:nvGrpSpPr>
        <p:grpSpPr>
          <a:xfrm>
            <a:off x="6057294" y="1846807"/>
            <a:ext cx="5714051" cy="4142340"/>
            <a:chOff x="5143500" y="1731662"/>
            <a:chExt cx="5982740" cy="4337123"/>
          </a:xfrm>
        </p:grpSpPr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88D8AEB0-FBBB-43F1-B6F9-B133AA6976BD}"/>
                </a:ext>
              </a:extLst>
            </p:cNvPr>
            <p:cNvSpPr/>
            <p:nvPr/>
          </p:nvSpPr>
          <p:spPr>
            <a:xfrm>
              <a:off x="5143500" y="1731662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dirty="0" err="1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동부병원호스피스</a:t>
              </a:r>
              <a:endParaRPr lang="ko-KR" altLang="en-US" sz="16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="" xmlns:a16="http://schemas.microsoft.com/office/drawing/2014/main" id="{B2F9295D-9E70-47F0-A1E6-6B60512E6FD8}"/>
                </a:ext>
              </a:extLst>
            </p:cNvPr>
            <p:cNvSpPr/>
            <p:nvPr/>
          </p:nvSpPr>
          <p:spPr>
            <a:xfrm>
              <a:off x="8525967" y="1731662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6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환자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C78C1E9C-B1B0-420A-847F-820A37D8EE53}"/>
                </a:ext>
              </a:extLst>
            </p:cNvPr>
            <p:cNvSpPr/>
            <p:nvPr/>
          </p:nvSpPr>
          <p:spPr>
            <a:xfrm>
              <a:off x="5143500" y="2518887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 err="1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생전장례식</a:t>
              </a:r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 </a:t>
              </a:r>
              <a:endParaRPr lang="en-US" altLang="ko-KR" sz="14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기획 및 총괄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28516F61-94AE-49B2-9722-92555D56E8A3}"/>
                </a:ext>
              </a:extLst>
            </p:cNvPr>
            <p:cNvSpPr/>
            <p:nvPr/>
          </p:nvSpPr>
          <p:spPr>
            <a:xfrm>
              <a:off x="5735854" y="3148591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동부병원 장소 제공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C10991CF-6A56-47D8-8B18-DB289920813E}"/>
                </a:ext>
              </a:extLst>
            </p:cNvPr>
            <p:cNvSpPr/>
            <p:nvPr/>
          </p:nvSpPr>
          <p:spPr>
            <a:xfrm>
              <a:off x="5735853" y="3744717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장소 인테리어 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4DBCD7AE-CB16-4A22-9939-46B5D25FDD11}"/>
                </a:ext>
              </a:extLst>
            </p:cNvPr>
            <p:cNvSpPr/>
            <p:nvPr/>
          </p:nvSpPr>
          <p:spPr>
            <a:xfrm>
              <a:off x="8539601" y="2518887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100" b="1" dirty="0" err="1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노년유니온</a:t>
              </a:r>
              <a:r>
                <a:rPr lang="en-US" altLang="ko-KR" sz="11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/</a:t>
              </a:r>
              <a:r>
                <a:rPr lang="ko-KR" altLang="en-US" sz="1100" b="1" dirty="0" err="1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종로시니어클럽</a:t>
              </a:r>
              <a:endParaRPr lang="ko-KR" altLang="en-US" sz="11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="" xmlns:a16="http://schemas.microsoft.com/office/drawing/2014/main" id="{D23BD31C-2421-463C-88A1-9EA094F25C78}"/>
                </a:ext>
              </a:extLst>
            </p:cNvPr>
            <p:cNvSpPr/>
            <p:nvPr/>
          </p:nvSpPr>
          <p:spPr>
            <a:xfrm>
              <a:off x="9197550" y="3819930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환자의 지인 초대</a:t>
              </a:r>
              <a:endParaRPr lang="ko-KR" altLang="en-US" sz="14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3F441DA3-93AF-41C7-9D1F-332A9BE28255}"/>
                </a:ext>
              </a:extLst>
            </p:cNvPr>
            <p:cNvSpPr/>
            <p:nvPr/>
          </p:nvSpPr>
          <p:spPr>
            <a:xfrm>
              <a:off x="9197550" y="4491270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행사 공연 섭외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="" xmlns:a16="http://schemas.microsoft.com/office/drawing/2014/main" id="{2466E476-415D-4E55-BCA3-6B450EA878B0}"/>
                </a:ext>
              </a:extLst>
            </p:cNvPr>
            <p:cNvSpPr/>
            <p:nvPr/>
          </p:nvSpPr>
          <p:spPr>
            <a:xfrm>
              <a:off x="9197550" y="5162610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언론 섭외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="" xmlns:a16="http://schemas.microsoft.com/office/drawing/2014/main" id="{107F6A33-D60B-4B47-8A32-D07BC8996BAD}"/>
                </a:ext>
              </a:extLst>
            </p:cNvPr>
            <p:cNvSpPr/>
            <p:nvPr/>
          </p:nvSpPr>
          <p:spPr>
            <a:xfrm>
              <a:off x="5735853" y="4978234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행사인력 지원</a:t>
              </a:r>
              <a:endParaRPr lang="en-US" altLang="ko-KR" sz="14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  <a:p>
              <a:pPr algn="ctr"/>
              <a:r>
                <a:rPr lang="en-US" altLang="ko-KR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(</a:t>
              </a:r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호스피스자원봉사자</a:t>
              </a:r>
              <a:r>
                <a:rPr lang="en-US" altLang="ko-KR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)</a:t>
              </a:r>
              <a:endParaRPr lang="ko-KR" altLang="en-US" sz="14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="" xmlns:a16="http://schemas.microsoft.com/office/drawing/2014/main" id="{F2F4EC56-1F8D-48E2-82BF-3AC7EC2B93B4}"/>
                </a:ext>
              </a:extLst>
            </p:cNvPr>
            <p:cNvSpPr/>
            <p:nvPr/>
          </p:nvSpPr>
          <p:spPr>
            <a:xfrm>
              <a:off x="5735853" y="4359867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행사 다과준비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="" xmlns:a16="http://schemas.microsoft.com/office/drawing/2014/main" id="{0D5D06D1-B421-432B-8A5E-4C03EB0792F2}"/>
                </a:ext>
              </a:extLst>
            </p:cNvPr>
            <p:cNvSpPr/>
            <p:nvPr/>
          </p:nvSpPr>
          <p:spPr>
            <a:xfrm>
              <a:off x="5735852" y="5596601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다수 언론보도 참여</a:t>
              </a:r>
              <a:endParaRPr lang="ko-KR" altLang="en-US" sz="1400" b="1" dirty="0">
                <a:solidFill>
                  <a:schemeClr val="tx1"/>
                </a:solidFill>
                <a:latin typeface="08서울남산체 L" panose="02020603020101020101" pitchFamily="18" charset="-127"/>
                <a:ea typeface="08서울남산체 L" panose="02020603020101020101" pitchFamily="18" charset="-127"/>
              </a:endParaRPr>
            </a:p>
          </p:txBody>
        </p:sp>
        <p:cxnSp>
          <p:nvCxnSpPr>
            <p:cNvPr id="31" name="직선 연결선 30">
              <a:extLst>
                <a:ext uri="{FF2B5EF4-FFF2-40B4-BE49-F238E27FC236}">
                  <a16:creationId xmlns="" xmlns:a16="http://schemas.microsoft.com/office/drawing/2014/main" id="{56685A99-E158-47F7-BDA7-80F2FDE2D94B}"/>
                </a:ext>
              </a:extLst>
            </p:cNvPr>
            <p:cNvCxnSpPr>
              <a:stCxn id="19" idx="3"/>
            </p:cNvCxnSpPr>
            <p:nvPr/>
          </p:nvCxnSpPr>
          <p:spPr>
            <a:xfrm>
              <a:off x="7072190" y="1967754"/>
              <a:ext cx="1453777" cy="0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연결선 31">
              <a:extLst>
                <a:ext uri="{FF2B5EF4-FFF2-40B4-BE49-F238E27FC236}">
                  <a16:creationId xmlns="" xmlns:a16="http://schemas.microsoft.com/office/drawing/2014/main" id="{670DA9AF-DEA8-4343-9271-27CB70314CF9}"/>
                </a:ext>
              </a:extLst>
            </p:cNvPr>
            <p:cNvCxnSpPr>
              <a:cxnSpLocks/>
              <a:stCxn id="19" idx="2"/>
              <a:endCxn id="21" idx="0"/>
            </p:cNvCxnSpPr>
            <p:nvPr/>
          </p:nvCxnSpPr>
          <p:spPr>
            <a:xfrm>
              <a:off x="6107845" y="2203846"/>
              <a:ext cx="0" cy="31504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연결선 32">
              <a:extLst>
                <a:ext uri="{FF2B5EF4-FFF2-40B4-BE49-F238E27FC236}">
                  <a16:creationId xmlns="" xmlns:a16="http://schemas.microsoft.com/office/drawing/2014/main" id="{A5954091-1F15-4B08-AE93-A175D9B7D8A4}"/>
                </a:ext>
              </a:extLst>
            </p:cNvPr>
            <p:cNvCxnSpPr>
              <a:cxnSpLocks/>
            </p:cNvCxnSpPr>
            <p:nvPr/>
          </p:nvCxnSpPr>
          <p:spPr>
            <a:xfrm>
              <a:off x="5481700" y="2991070"/>
              <a:ext cx="0" cy="285888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="" xmlns:a16="http://schemas.microsoft.com/office/drawing/2014/main" id="{45CB8BCE-D365-44C4-8D00-C47A04893717}"/>
                </a:ext>
              </a:extLst>
            </p:cNvPr>
            <p:cNvCxnSpPr>
              <a:cxnSpLocks/>
              <a:endCxn id="22" idx="1"/>
            </p:cNvCxnSpPr>
            <p:nvPr/>
          </p:nvCxnSpPr>
          <p:spPr>
            <a:xfrm>
              <a:off x="5481700" y="3384682"/>
              <a:ext cx="254154" cy="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="" xmlns:a16="http://schemas.microsoft.com/office/drawing/2014/main" id="{BC123C84-6B42-41DE-821B-3A423761E149}"/>
                </a:ext>
              </a:extLst>
            </p:cNvPr>
            <p:cNvCxnSpPr>
              <a:cxnSpLocks/>
            </p:cNvCxnSpPr>
            <p:nvPr/>
          </p:nvCxnSpPr>
          <p:spPr>
            <a:xfrm>
              <a:off x="5481700" y="3999343"/>
              <a:ext cx="254154" cy="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직선 연결선 35">
              <a:extLst>
                <a:ext uri="{FF2B5EF4-FFF2-40B4-BE49-F238E27FC236}">
                  <a16:creationId xmlns="" xmlns:a16="http://schemas.microsoft.com/office/drawing/2014/main" id="{53D62A47-36D2-41F8-9C12-5002E00D113E}"/>
                </a:ext>
              </a:extLst>
            </p:cNvPr>
            <p:cNvCxnSpPr>
              <a:cxnSpLocks/>
            </p:cNvCxnSpPr>
            <p:nvPr/>
          </p:nvCxnSpPr>
          <p:spPr>
            <a:xfrm>
              <a:off x="5486379" y="4595469"/>
              <a:ext cx="254154" cy="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="" xmlns:a16="http://schemas.microsoft.com/office/drawing/2014/main" id="{F2FD0507-3216-4822-BF03-144B9C079B2E}"/>
                </a:ext>
              </a:extLst>
            </p:cNvPr>
            <p:cNvCxnSpPr>
              <a:cxnSpLocks/>
            </p:cNvCxnSpPr>
            <p:nvPr/>
          </p:nvCxnSpPr>
          <p:spPr>
            <a:xfrm>
              <a:off x="5481698" y="5849952"/>
              <a:ext cx="254154" cy="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="" xmlns:a16="http://schemas.microsoft.com/office/drawing/2014/main" id="{F416BE5B-5614-452C-8AD4-65B72BDD42C4}"/>
                </a:ext>
              </a:extLst>
            </p:cNvPr>
            <p:cNvCxnSpPr>
              <a:cxnSpLocks/>
            </p:cNvCxnSpPr>
            <p:nvPr/>
          </p:nvCxnSpPr>
          <p:spPr>
            <a:xfrm>
              <a:off x="9502945" y="2203846"/>
              <a:ext cx="0" cy="31504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>
              <a:extLst>
                <a:ext uri="{FF2B5EF4-FFF2-40B4-BE49-F238E27FC236}">
                  <a16:creationId xmlns="" xmlns:a16="http://schemas.microsoft.com/office/drawing/2014/main" id="{17CBD8B5-3F11-4D9E-A77F-F1AF74BE56D3}"/>
                </a:ext>
              </a:extLst>
            </p:cNvPr>
            <p:cNvCxnSpPr>
              <a:cxnSpLocks/>
            </p:cNvCxnSpPr>
            <p:nvPr/>
          </p:nvCxnSpPr>
          <p:spPr>
            <a:xfrm>
              <a:off x="8916554" y="2991070"/>
              <a:ext cx="0" cy="2459347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직사각형 39">
              <a:extLst>
                <a:ext uri="{FF2B5EF4-FFF2-40B4-BE49-F238E27FC236}">
                  <a16:creationId xmlns="" xmlns:a16="http://schemas.microsoft.com/office/drawing/2014/main" id="{E0D841FD-D711-4110-827B-C48729A8D212}"/>
                </a:ext>
              </a:extLst>
            </p:cNvPr>
            <p:cNvSpPr/>
            <p:nvPr/>
          </p:nvSpPr>
          <p:spPr>
            <a:xfrm>
              <a:off x="9170707" y="3148591"/>
              <a:ext cx="1928690" cy="472184"/>
            </a:xfrm>
            <a:prstGeom prst="rect">
              <a:avLst/>
            </a:prstGeom>
            <a:noFill/>
            <a:ln w="28575">
              <a:solidFill>
                <a:srgbClr val="6AA3D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400" b="1" dirty="0">
                  <a:solidFill>
                    <a:schemeClr val="tx1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부고장 작성</a:t>
              </a: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="" xmlns:a16="http://schemas.microsoft.com/office/drawing/2014/main" id="{ABC3FFB8-6CB5-49D4-A424-251CB13D10CD}"/>
                </a:ext>
              </a:extLst>
            </p:cNvPr>
            <p:cNvCxnSpPr>
              <a:cxnSpLocks/>
            </p:cNvCxnSpPr>
            <p:nvPr/>
          </p:nvCxnSpPr>
          <p:spPr>
            <a:xfrm>
              <a:off x="8916554" y="3383288"/>
              <a:ext cx="254154" cy="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="" xmlns:a16="http://schemas.microsoft.com/office/drawing/2014/main" id="{6AB9B161-1F64-4DDA-A499-79986243C601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>
              <a:off x="8916553" y="4056021"/>
              <a:ext cx="280997" cy="2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="" xmlns:a16="http://schemas.microsoft.com/office/drawing/2014/main" id="{B0B69462-98B4-4A42-92D6-B3FF2C3A39DB}"/>
                </a:ext>
              </a:extLst>
            </p:cNvPr>
            <p:cNvCxnSpPr>
              <a:cxnSpLocks/>
            </p:cNvCxnSpPr>
            <p:nvPr/>
          </p:nvCxnSpPr>
          <p:spPr>
            <a:xfrm>
              <a:off x="8916552" y="4727361"/>
              <a:ext cx="280997" cy="2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직선 연결선 43">
              <a:extLst>
                <a:ext uri="{FF2B5EF4-FFF2-40B4-BE49-F238E27FC236}">
                  <a16:creationId xmlns="" xmlns:a16="http://schemas.microsoft.com/office/drawing/2014/main" id="{802C607A-6C79-4CF4-9A43-F31E46494C61}"/>
                </a:ext>
              </a:extLst>
            </p:cNvPr>
            <p:cNvCxnSpPr>
              <a:cxnSpLocks/>
            </p:cNvCxnSpPr>
            <p:nvPr/>
          </p:nvCxnSpPr>
          <p:spPr>
            <a:xfrm>
              <a:off x="8916552" y="5450416"/>
              <a:ext cx="280997" cy="2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="" xmlns:a16="http://schemas.microsoft.com/office/drawing/2014/main" id="{F86B689F-DA0C-4759-A0D3-DA68BB8658CB}"/>
                </a:ext>
              </a:extLst>
            </p:cNvPr>
            <p:cNvCxnSpPr>
              <a:cxnSpLocks/>
            </p:cNvCxnSpPr>
            <p:nvPr/>
          </p:nvCxnSpPr>
          <p:spPr>
            <a:xfrm>
              <a:off x="5481698" y="5231584"/>
              <a:ext cx="254154" cy="1"/>
            </a:xfrm>
            <a:prstGeom prst="line">
              <a:avLst/>
            </a:prstGeom>
            <a:ln w="28575">
              <a:solidFill>
                <a:srgbClr val="6AA3D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="" xmlns:a16="http://schemas.microsoft.com/office/drawing/2014/main" id="{D89F2DE1-3F51-446D-81DE-CA3A10448F7F}"/>
              </a:ext>
            </a:extLst>
          </p:cNvPr>
          <p:cNvGrpSpPr/>
          <p:nvPr/>
        </p:nvGrpSpPr>
        <p:grpSpPr>
          <a:xfrm>
            <a:off x="393508" y="2491345"/>
            <a:ext cx="4834037" cy="2792608"/>
            <a:chOff x="393508" y="2491345"/>
            <a:chExt cx="4834037" cy="2792608"/>
          </a:xfrm>
        </p:grpSpPr>
        <p:sp>
          <p:nvSpPr>
            <p:cNvPr id="48" name="사각형: 둥근 모서리 47">
              <a:extLst>
                <a:ext uri="{FF2B5EF4-FFF2-40B4-BE49-F238E27FC236}">
                  <a16:creationId xmlns="" xmlns:a16="http://schemas.microsoft.com/office/drawing/2014/main" id="{032CD553-AE58-45DE-8D3C-533B9A492AF1}"/>
                </a:ext>
              </a:extLst>
            </p:cNvPr>
            <p:cNvSpPr/>
            <p:nvPr/>
          </p:nvSpPr>
          <p:spPr>
            <a:xfrm>
              <a:off x="2102785" y="2491345"/>
              <a:ext cx="1442357" cy="461665"/>
            </a:xfrm>
            <a:prstGeom prst="round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참여환자</a:t>
              </a: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="" xmlns:a16="http://schemas.microsoft.com/office/drawing/2014/main" id="{BA90D791-BA36-430D-944C-496F7B76D32D}"/>
                </a:ext>
              </a:extLst>
            </p:cNvPr>
            <p:cNvSpPr/>
            <p:nvPr/>
          </p:nvSpPr>
          <p:spPr>
            <a:xfrm>
              <a:off x="393508" y="3234156"/>
              <a:ext cx="1442357" cy="461665"/>
            </a:xfrm>
            <a:prstGeom prst="round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err="1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말기암</a:t>
              </a:r>
              <a:endParaRPr lang="ko-KR" altLang="en-US" b="1" dirty="0">
                <a:solidFill>
                  <a:schemeClr val="tx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="" xmlns:a16="http://schemas.microsoft.com/office/drawing/2014/main" id="{C5AE7677-8155-46B9-8181-1E868A025E4B}"/>
                </a:ext>
              </a:extLst>
            </p:cNvPr>
            <p:cNvSpPr/>
            <p:nvPr/>
          </p:nvSpPr>
          <p:spPr>
            <a:xfrm>
              <a:off x="2090017" y="3234156"/>
              <a:ext cx="1442357" cy="461665"/>
            </a:xfrm>
            <a:prstGeom prst="round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의료급여</a:t>
              </a:r>
              <a:endParaRPr lang="ko-KR" altLang="en-US" b="1" dirty="0">
                <a:solidFill>
                  <a:schemeClr val="tx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  <p:sp>
          <p:nvSpPr>
            <p:cNvPr id="53" name="사각형: 둥근 모서리 52">
              <a:extLst>
                <a:ext uri="{FF2B5EF4-FFF2-40B4-BE49-F238E27FC236}">
                  <a16:creationId xmlns="" xmlns:a16="http://schemas.microsoft.com/office/drawing/2014/main" id="{8357CBC0-FA49-4A6D-BC31-4565ED91FF9F}"/>
                </a:ext>
              </a:extLst>
            </p:cNvPr>
            <p:cNvSpPr/>
            <p:nvPr/>
          </p:nvSpPr>
          <p:spPr>
            <a:xfrm>
              <a:off x="3785188" y="3234156"/>
              <a:ext cx="1442357" cy="461665"/>
            </a:xfrm>
            <a:prstGeom prst="round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독거노인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="" xmlns:a16="http://schemas.microsoft.com/office/drawing/2014/main" id="{B9F68091-4415-4237-8F83-FAFF6D4F422C}"/>
                </a:ext>
              </a:extLst>
            </p:cNvPr>
            <p:cNvSpPr/>
            <p:nvPr/>
          </p:nvSpPr>
          <p:spPr>
            <a:xfrm>
              <a:off x="440872" y="3951803"/>
              <a:ext cx="4740648" cy="461665"/>
            </a:xfrm>
            <a:prstGeom prst="round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진단 전 </a:t>
              </a:r>
              <a:r>
                <a:rPr lang="ko-KR" altLang="en-US" b="1" dirty="0" err="1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노년유니온</a:t>
              </a:r>
              <a:r>
                <a:rPr lang="en-US" altLang="ko-KR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·</a:t>
              </a:r>
              <a:r>
                <a:rPr lang="ko-KR" altLang="en-US" b="1" dirty="0" err="1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종로시니어클럽에서</a:t>
              </a:r>
              <a:r>
                <a: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 활동</a:t>
              </a:r>
            </a:p>
          </p:txBody>
        </p:sp>
        <p:sp>
          <p:nvSpPr>
            <p:cNvPr id="55" name="사각형: 둥근 모서리 54">
              <a:extLst>
                <a:ext uri="{FF2B5EF4-FFF2-40B4-BE49-F238E27FC236}">
                  <a16:creationId xmlns="" xmlns:a16="http://schemas.microsoft.com/office/drawing/2014/main" id="{F5FD1D07-3A30-4099-B42F-FA192A10F287}"/>
                </a:ext>
              </a:extLst>
            </p:cNvPr>
            <p:cNvSpPr/>
            <p:nvPr/>
          </p:nvSpPr>
          <p:spPr>
            <a:xfrm>
              <a:off x="440871" y="4822288"/>
              <a:ext cx="4740648" cy="461665"/>
            </a:xfrm>
            <a:prstGeom prst="round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단체 담당자와 사전미팅</a:t>
              </a:r>
              <a:r>
                <a:rPr lang="en-US" altLang="ko-KR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, </a:t>
              </a:r>
              <a:r>
                <a:rPr lang="ko-KR" altLang="en-US" b="1" dirty="0" err="1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생전장례식</a:t>
              </a:r>
              <a:r>
                <a: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 기획</a:t>
              </a:r>
            </a:p>
          </p:txBody>
        </p:sp>
        <p:sp>
          <p:nvSpPr>
            <p:cNvPr id="56" name="순서도: 병합 55">
              <a:extLst>
                <a:ext uri="{FF2B5EF4-FFF2-40B4-BE49-F238E27FC236}">
                  <a16:creationId xmlns="" xmlns:a16="http://schemas.microsoft.com/office/drawing/2014/main" id="{161B8306-AE3A-491F-8E1F-EF42047F4AD8}"/>
                </a:ext>
              </a:extLst>
            </p:cNvPr>
            <p:cNvSpPr/>
            <p:nvPr/>
          </p:nvSpPr>
          <p:spPr>
            <a:xfrm>
              <a:off x="2711202" y="4568095"/>
              <a:ext cx="252011" cy="140387"/>
            </a:xfrm>
            <a:prstGeom prst="flowChartMerge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406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err="1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생전장례식의</a:t>
            </a:r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실현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541B46A6-36E9-4D61-9E17-9D0AEC766268}"/>
              </a:ext>
            </a:extLst>
          </p:cNvPr>
          <p:cNvGrpSpPr/>
          <p:nvPr/>
        </p:nvGrpSpPr>
        <p:grpSpPr>
          <a:xfrm>
            <a:off x="1110343" y="2954735"/>
            <a:ext cx="9971314" cy="1897648"/>
            <a:chOff x="1331793" y="1819066"/>
            <a:chExt cx="9528414" cy="1401953"/>
          </a:xfrm>
          <a:solidFill>
            <a:srgbClr val="FBE7CD"/>
          </a:solidFill>
        </p:grpSpPr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4F7AE0E2-B43C-4080-92C2-C1E1ADE10F31}"/>
                </a:ext>
              </a:extLst>
            </p:cNvPr>
            <p:cNvSpPr/>
            <p:nvPr/>
          </p:nvSpPr>
          <p:spPr>
            <a:xfrm>
              <a:off x="1331793" y="181906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계획</a:t>
              </a: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622C6DF3-0A2B-4CDE-834C-D3C28B522F75}"/>
                </a:ext>
              </a:extLst>
            </p:cNvPr>
            <p:cNvSpPr/>
            <p:nvPr/>
          </p:nvSpPr>
          <p:spPr>
            <a:xfrm>
              <a:off x="2975439" y="181906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노년유니온단체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사무처장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간담회 진행</a:t>
              </a: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4BA8E29D-E8A1-48D1-8AA7-0A93F13D2182}"/>
                </a:ext>
              </a:extLst>
            </p:cNvPr>
            <p:cNvSpPr/>
            <p:nvPr/>
          </p:nvSpPr>
          <p:spPr>
            <a:xfrm>
              <a:off x="4619085" y="181906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부고장 작성</a:t>
              </a:r>
              <a:endParaRPr lang="ko-KR" altLang="en-US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="" xmlns:a16="http://schemas.microsoft.com/office/drawing/2014/main" id="{B3504171-715A-4F8B-8380-1BA37B80BA87}"/>
                </a:ext>
              </a:extLst>
            </p:cNvPr>
            <p:cNvSpPr/>
            <p:nvPr/>
          </p:nvSpPr>
          <p:spPr>
            <a:xfrm>
              <a:off x="6262731" y="181906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환자의 지인들에게 부고장 발송</a:t>
              </a:r>
              <a:endParaRPr lang="ko-KR" altLang="en-US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E64C18A7-066F-48FA-9A73-5D3AD9E584E2}"/>
                </a:ext>
              </a:extLst>
            </p:cNvPr>
            <p:cNvSpPr/>
            <p:nvPr/>
          </p:nvSpPr>
          <p:spPr>
            <a:xfrm>
              <a:off x="7906377" y="181906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연주</a:t>
              </a:r>
              <a:r>
                <a:rPr lang="en-US" altLang="ko-KR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, </a:t>
              </a:r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공연 등 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행사 진행준비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9D12FC3A-50E8-4FD9-865C-11F4BF9A9957}"/>
                </a:ext>
              </a:extLst>
            </p:cNvPr>
            <p:cNvSpPr/>
            <p:nvPr/>
          </p:nvSpPr>
          <p:spPr>
            <a:xfrm>
              <a:off x="9550022" y="181906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장례식장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r>
                <a:rPr lang="ko-KR" altLang="en-US" sz="1200" b="1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데코레이션</a:t>
              </a:r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및 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다과준비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="" xmlns:a16="http://schemas.microsoft.com/office/drawing/2014/main" id="{51AA7429-9FFE-41EE-A5E5-A9B18CC11476}"/>
                </a:ext>
              </a:extLst>
            </p:cNvPr>
            <p:cNvSpPr/>
            <p:nvPr/>
          </p:nvSpPr>
          <p:spPr>
            <a:xfrm>
              <a:off x="1331793" y="264475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진행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11D77883-B19B-4871-83E4-FB81F9883E89}"/>
                </a:ext>
              </a:extLst>
            </p:cNvPr>
            <p:cNvSpPr/>
            <p:nvPr/>
          </p:nvSpPr>
          <p:spPr>
            <a:xfrm>
              <a:off x="2975439" y="264475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음악연주 및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손님맞이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77308DEE-23F6-4CA8-B022-0969E4D176AE}"/>
                </a:ext>
              </a:extLst>
            </p:cNvPr>
            <p:cNvSpPr/>
            <p:nvPr/>
          </p:nvSpPr>
          <p:spPr>
            <a:xfrm>
              <a:off x="4619085" y="264475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부고인 약력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D03D0F6A-2AE9-4D74-BD53-E835CE569876}"/>
                </a:ext>
              </a:extLst>
            </p:cNvPr>
            <p:cNvSpPr/>
            <p:nvPr/>
          </p:nvSpPr>
          <p:spPr>
            <a:xfrm>
              <a:off x="7906377" y="264475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부고인 지인과의 용서와 화해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13E34ABE-3E2C-40CC-A055-4A62A8CEF73F}"/>
                </a:ext>
              </a:extLst>
            </p:cNvPr>
            <p:cNvSpPr/>
            <p:nvPr/>
          </p:nvSpPr>
          <p:spPr>
            <a:xfrm>
              <a:off x="9550021" y="2644756"/>
              <a:ext cx="1310185" cy="576261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함께 나누는 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음식</a:t>
              </a: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="" xmlns:a16="http://schemas.microsoft.com/office/drawing/2014/main" id="{E54E23EF-C9AD-4D88-89FE-6C1CDF9453EE}"/>
                </a:ext>
              </a:extLst>
            </p:cNvPr>
            <p:cNvSpPr/>
            <p:nvPr/>
          </p:nvSpPr>
          <p:spPr>
            <a:xfrm>
              <a:off x="6262731" y="2644756"/>
              <a:ext cx="1310185" cy="576263"/>
            </a:xfrm>
            <a:prstGeom prst="rect">
              <a:avLst/>
            </a:prstGeom>
            <a:grpFill/>
            <a:ln w="25400">
              <a:solidFill>
                <a:srgbClr val="FBE7C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부고인</a:t>
              </a:r>
              <a:endParaRPr lang="en-US" altLang="ko-KR" sz="1200" b="1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인사 및 노래</a:t>
              </a:r>
            </a:p>
          </p:txBody>
        </p:sp>
        <p:cxnSp>
          <p:nvCxnSpPr>
            <p:cNvPr id="26" name="직선 화살표 연결선 25">
              <a:extLst>
                <a:ext uri="{FF2B5EF4-FFF2-40B4-BE49-F238E27FC236}">
                  <a16:creationId xmlns="" xmlns:a16="http://schemas.microsoft.com/office/drawing/2014/main" id="{994C7DA9-49CB-41AC-8F96-74AF5BF5AF7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5198" y="2101120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>
              <a:extLst>
                <a:ext uri="{FF2B5EF4-FFF2-40B4-BE49-F238E27FC236}">
                  <a16:creationId xmlns="" xmlns:a16="http://schemas.microsoft.com/office/drawing/2014/main" id="{481FB0A7-24E1-45C0-B91E-7D08734C2C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85198" y="2954105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화살표 연결선 27">
              <a:extLst>
                <a:ext uri="{FF2B5EF4-FFF2-40B4-BE49-F238E27FC236}">
                  <a16:creationId xmlns="" xmlns:a16="http://schemas.microsoft.com/office/drawing/2014/main" id="{15830C9A-5881-4603-A7B3-2BC32912B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22702" y="2954105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>
              <a:extLst>
                <a:ext uri="{FF2B5EF4-FFF2-40B4-BE49-F238E27FC236}">
                  <a16:creationId xmlns="" xmlns:a16="http://schemas.microsoft.com/office/drawing/2014/main" id="{925E8FD5-08C6-4B22-8517-2A14B8A156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65211" y="2954105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>
              <a:extLst>
                <a:ext uri="{FF2B5EF4-FFF2-40B4-BE49-F238E27FC236}">
                  <a16:creationId xmlns="" xmlns:a16="http://schemas.microsoft.com/office/drawing/2014/main" id="{A224A76B-BC8C-41B4-ADC9-1DA90089CD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9424" y="2954105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>
              <a:extLst>
                <a:ext uri="{FF2B5EF4-FFF2-40B4-BE49-F238E27FC236}">
                  <a16:creationId xmlns="" xmlns:a16="http://schemas.microsoft.com/office/drawing/2014/main" id="{8589B7C6-8821-42A4-8FF7-39883E4A47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53070" y="2954105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>
              <a:extLst>
                <a:ext uri="{FF2B5EF4-FFF2-40B4-BE49-F238E27FC236}">
                  <a16:creationId xmlns="" xmlns:a16="http://schemas.microsoft.com/office/drawing/2014/main" id="{7B165D78-315B-4075-91E9-9E389835FF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28844" y="2101120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>
              <a:extLst>
                <a:ext uri="{FF2B5EF4-FFF2-40B4-BE49-F238E27FC236}">
                  <a16:creationId xmlns="" xmlns:a16="http://schemas.microsoft.com/office/drawing/2014/main" id="{1058BD12-6A9F-4911-83BD-3CE06DAA33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81135" y="2101118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>
              <a:extLst>
                <a:ext uri="{FF2B5EF4-FFF2-40B4-BE49-F238E27FC236}">
                  <a16:creationId xmlns="" xmlns:a16="http://schemas.microsoft.com/office/drawing/2014/main" id="{9B52ABF0-51D0-4550-93CC-DDA33F3422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33426" y="2101116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화살표 연결선 34">
              <a:extLst>
                <a:ext uri="{FF2B5EF4-FFF2-40B4-BE49-F238E27FC236}">
                  <a16:creationId xmlns="" xmlns:a16="http://schemas.microsoft.com/office/drawing/2014/main" id="{A8B78812-EF1D-4BAD-B141-3A45F40E99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261488" y="2101114"/>
              <a:ext cx="263856" cy="2"/>
            </a:xfrm>
            <a:prstGeom prst="straightConnector1">
              <a:avLst/>
            </a:prstGeom>
            <a:grpFill/>
            <a:ln w="25400">
              <a:solidFill>
                <a:srgbClr val="FBE7C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B3E728EF-157A-4F2C-AFE4-0498534C8CB5}"/>
              </a:ext>
            </a:extLst>
          </p:cNvPr>
          <p:cNvSpPr txBox="1"/>
          <p:nvPr/>
        </p:nvSpPr>
        <p:spPr>
          <a:xfrm>
            <a:off x="986779" y="1734454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진행과정</a:t>
            </a:r>
          </a:p>
        </p:txBody>
      </p:sp>
      <p:cxnSp>
        <p:nvCxnSpPr>
          <p:cNvPr id="39" name="직선 연결선 38">
            <a:extLst>
              <a:ext uri="{FF2B5EF4-FFF2-40B4-BE49-F238E27FC236}">
                <a16:creationId xmlns="" xmlns:a16="http://schemas.microsoft.com/office/drawing/2014/main" id="{6C68B722-A7BD-49C0-BEDF-5404AD9B16B0}"/>
              </a:ext>
            </a:extLst>
          </p:cNvPr>
          <p:cNvCxnSpPr/>
          <p:nvPr/>
        </p:nvCxnSpPr>
        <p:spPr>
          <a:xfrm>
            <a:off x="1083129" y="2639786"/>
            <a:ext cx="10009414" cy="0"/>
          </a:xfrm>
          <a:prstGeom prst="line">
            <a:avLst/>
          </a:prstGeom>
          <a:ln w="190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="" xmlns:a16="http://schemas.microsoft.com/office/drawing/2014/main" id="{02034050-F12E-4677-A1FD-CDB4170E08AB}"/>
              </a:ext>
            </a:extLst>
          </p:cNvPr>
          <p:cNvCxnSpPr/>
          <p:nvPr/>
        </p:nvCxnSpPr>
        <p:spPr>
          <a:xfrm>
            <a:off x="1110343" y="5176158"/>
            <a:ext cx="10009414" cy="0"/>
          </a:xfrm>
          <a:prstGeom prst="line">
            <a:avLst/>
          </a:prstGeom>
          <a:ln w="1905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7432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err="1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생전장례식의</a:t>
            </a:r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실현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DFCB749-5C25-4204-9126-4E496876A59B}"/>
              </a:ext>
            </a:extLst>
          </p:cNvPr>
          <p:cNvSpPr txBox="1"/>
          <p:nvPr/>
        </p:nvSpPr>
        <p:spPr>
          <a:xfrm>
            <a:off x="1037772" y="1690688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환자 부고장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="" xmlns:a16="http://schemas.microsoft.com/office/drawing/2014/main" id="{65E243D3-3FFD-4594-94CA-14D97D3CE716}"/>
              </a:ext>
            </a:extLst>
          </p:cNvPr>
          <p:cNvGrpSpPr/>
          <p:nvPr/>
        </p:nvGrpSpPr>
        <p:grpSpPr>
          <a:xfrm>
            <a:off x="771072" y="2233995"/>
            <a:ext cx="10383156" cy="3998076"/>
            <a:chOff x="771072" y="2087038"/>
            <a:chExt cx="10383156" cy="3998076"/>
          </a:xfrm>
        </p:grpSpPr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48C006A1-92DE-4CFC-84A6-D40D20E41EC4}"/>
                </a:ext>
              </a:extLst>
            </p:cNvPr>
            <p:cNvSpPr/>
            <p:nvPr/>
          </p:nvSpPr>
          <p:spPr>
            <a:xfrm>
              <a:off x="771072" y="2087038"/>
              <a:ext cx="10383156" cy="3998076"/>
            </a:xfrm>
            <a:prstGeom prst="rect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95000"/>
                    <a:alpha val="73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>
              <a:softEdge rad="317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="" xmlns:a16="http://schemas.microsoft.com/office/drawing/2014/main" id="{4A1135AA-E947-4140-AE3A-436CF01821F4}"/>
                </a:ext>
              </a:extLst>
            </p:cNvPr>
            <p:cNvSpPr/>
            <p:nvPr/>
          </p:nvSpPr>
          <p:spPr>
            <a:xfrm>
              <a:off x="1130301" y="2266653"/>
              <a:ext cx="9537699" cy="3344505"/>
            </a:xfrm>
            <a:prstGeom prst="rect">
              <a:avLst/>
            </a:prstGeom>
            <a:solidFill>
              <a:srgbClr val="FBE7CD">
                <a:alpha val="73000"/>
              </a:srgbClr>
            </a:solidFill>
          </p:spPr>
          <p:txBody>
            <a:bodyPr wrap="square">
              <a:spAutoFit/>
            </a:bodyPr>
            <a:lstStyle/>
            <a:p>
              <a:pPr algn="just" fontAlgn="base">
                <a:lnSpc>
                  <a:spcPct val="140000"/>
                </a:lnSpc>
                <a:spcBef>
                  <a:spcPts val="500"/>
                </a:spcBef>
              </a:pP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저 김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00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은 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85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세입니다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전립선암으로 병원 생활을 한지 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1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년이 넘었습니다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전립선암이 몸 곳곳에 전이가 되었습니다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소변 줄을 차고 휠체어에 의지하고 있습니다만 정신은 아직 반듯합니다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죽지 않고 살아 있을 때 하고 싶습니다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endPara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</a:endParaRPr>
            </a:p>
            <a:p>
              <a:pPr algn="just" fontAlgn="base">
                <a:lnSpc>
                  <a:spcPct val="140000"/>
                </a:lnSpc>
                <a:spcBef>
                  <a:spcPts val="500"/>
                </a:spcBef>
              </a:pP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제 장례식에 오세요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죽어서 장례는 아무 의미가 없습니다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그들의 손을 잡고 웃을 수 있을 때 인생의 작별인사를 나누고 싶습니다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endPara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</a:endParaRPr>
            </a:p>
            <a:p>
              <a:pPr algn="just" fontAlgn="base">
                <a:lnSpc>
                  <a:spcPct val="140000"/>
                </a:lnSpc>
                <a:spcBef>
                  <a:spcPts val="500"/>
                </a:spcBef>
              </a:pP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감사의 인사를 전하고 싶습니다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화해와 용서의 시간을 갖고 싶습니다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endPara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</a:endParaRPr>
            </a:p>
            <a:p>
              <a:pPr algn="just" fontAlgn="base">
                <a:lnSpc>
                  <a:spcPct val="140000"/>
                </a:lnSpc>
                <a:spcBef>
                  <a:spcPts val="500"/>
                </a:spcBef>
              </a:pP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고인이 되어서 치르는 장례가 아닌 임종 전 가족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,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지인과 함께 이별 인사를 나누는 살아서 치루는 장례식을 하려고 합니다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검은 옷 대신 밝고 예쁜 옷 입고 오세요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 </a:t>
              </a:r>
              <a:r>
                <a:rPr lang="ko-KR" altLang="en-US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능동적인 마침표를 찍고 싶습니다</a:t>
              </a:r>
              <a:r>
                <a:rPr lang="en-US" altLang="ko-KR" kern="0" dirty="0">
                  <a:solidFill>
                    <a:srgbClr val="000000"/>
                  </a:solidFill>
                  <a:latin typeface="08서울남산체 L" panose="02020603020101020101" pitchFamily="18" charset="-127"/>
                  <a:ea typeface="08서울남산체 L" panose="02020603020101020101" pitchFamily="18" charset="-127"/>
                </a:rPr>
                <a:t>.</a:t>
              </a:r>
              <a:endParaRPr lang="ko-KR" altLang="en-US" kern="0" dirty="0">
                <a:solidFill>
                  <a:srgbClr val="000000"/>
                </a:solidFill>
                <a:latin typeface="함초롬바탕" panose="0203060400010101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693457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err="1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생전장례식의</a:t>
            </a:r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실현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DFCB749-5C25-4204-9126-4E496876A59B}"/>
              </a:ext>
            </a:extLst>
          </p:cNvPr>
          <p:cNvSpPr txBox="1"/>
          <p:nvPr/>
        </p:nvSpPr>
        <p:spPr>
          <a:xfrm>
            <a:off x="5418165" y="1501438"/>
            <a:ext cx="4669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장례 순서</a:t>
            </a:r>
          </a:p>
        </p:txBody>
      </p:sp>
      <p:grpSp>
        <p:nvGrpSpPr>
          <p:cNvPr id="60" name="그룹 59">
            <a:extLst>
              <a:ext uri="{FF2B5EF4-FFF2-40B4-BE49-F238E27FC236}">
                <a16:creationId xmlns="" xmlns:a16="http://schemas.microsoft.com/office/drawing/2014/main" id="{594B23AD-D7DD-422D-B38E-A8BCB430AD70}"/>
              </a:ext>
            </a:extLst>
          </p:cNvPr>
          <p:cNvGrpSpPr/>
          <p:nvPr/>
        </p:nvGrpSpPr>
        <p:grpSpPr>
          <a:xfrm>
            <a:off x="1306292" y="1981754"/>
            <a:ext cx="9579415" cy="4218471"/>
            <a:chOff x="1304472" y="2047422"/>
            <a:chExt cx="9579415" cy="4218471"/>
          </a:xfrm>
        </p:grpSpPr>
        <p:sp>
          <p:nvSpPr>
            <p:cNvPr id="17" name="사각형: 둥근 모서리 16">
              <a:extLst>
                <a:ext uri="{FF2B5EF4-FFF2-40B4-BE49-F238E27FC236}">
                  <a16:creationId xmlns="" xmlns:a16="http://schemas.microsoft.com/office/drawing/2014/main" id="{F64C4424-0108-49CC-A07C-6B84461DB3E9}"/>
                </a:ext>
              </a:extLst>
            </p:cNvPr>
            <p:cNvSpPr/>
            <p:nvPr/>
          </p:nvSpPr>
          <p:spPr>
            <a:xfrm>
              <a:off x="1304472" y="2402715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16:00~16:02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="" xmlns:a16="http://schemas.microsoft.com/office/drawing/2014/main" id="{2328C19A-F5A6-4CE5-BAB7-7ABF768DE3D3}"/>
                </a:ext>
              </a:extLst>
            </p:cNvPr>
            <p:cNvSpPr/>
            <p:nvPr/>
          </p:nvSpPr>
          <p:spPr>
            <a:xfrm>
              <a:off x="1304472" y="2047422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 dirty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15:50~16:00</a:t>
              </a: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="" xmlns:a16="http://schemas.microsoft.com/office/drawing/2014/main" id="{9C60CC07-AEF7-470A-B8CD-62C66324ED21}"/>
                </a:ext>
              </a:extLst>
            </p:cNvPr>
            <p:cNvSpPr/>
            <p:nvPr/>
          </p:nvSpPr>
          <p:spPr>
            <a:xfrm>
              <a:off x="1308101" y="2758008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16:02~16:07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0" name="사각형: 둥근 모서리 19">
              <a:extLst>
                <a:ext uri="{FF2B5EF4-FFF2-40B4-BE49-F238E27FC236}">
                  <a16:creationId xmlns="" xmlns:a16="http://schemas.microsoft.com/office/drawing/2014/main" id="{4EA1B0BF-24BF-4AAE-A4EC-E516408E01A0}"/>
                </a:ext>
              </a:extLst>
            </p:cNvPr>
            <p:cNvSpPr/>
            <p:nvPr/>
          </p:nvSpPr>
          <p:spPr>
            <a:xfrm>
              <a:off x="1304472" y="3113301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16:07~16:10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1" name="사각형: 둥근 모서리 20">
              <a:extLst>
                <a:ext uri="{FF2B5EF4-FFF2-40B4-BE49-F238E27FC236}">
                  <a16:creationId xmlns="" xmlns:a16="http://schemas.microsoft.com/office/drawing/2014/main" id="{C02CF9C5-D81F-4FD5-A6FC-CFEE2055653F}"/>
                </a:ext>
              </a:extLst>
            </p:cNvPr>
            <p:cNvSpPr/>
            <p:nvPr/>
          </p:nvSpPr>
          <p:spPr>
            <a:xfrm>
              <a:off x="1304472" y="3468594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16:10~16:12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2" name="사각형: 둥근 모서리 21">
              <a:extLst>
                <a:ext uri="{FF2B5EF4-FFF2-40B4-BE49-F238E27FC236}">
                  <a16:creationId xmlns="" xmlns:a16="http://schemas.microsoft.com/office/drawing/2014/main" id="{7EEF24CD-65DF-4EBB-81DE-878488DF19E8}"/>
                </a:ext>
              </a:extLst>
            </p:cNvPr>
            <p:cNvSpPr/>
            <p:nvPr/>
          </p:nvSpPr>
          <p:spPr>
            <a:xfrm>
              <a:off x="1304472" y="3823887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16:12~16:14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="" xmlns:a16="http://schemas.microsoft.com/office/drawing/2014/main" id="{CBCCF3C4-0DD4-40B8-A61E-FAEB6B8A3871}"/>
                </a:ext>
              </a:extLst>
            </p:cNvPr>
            <p:cNvSpPr/>
            <p:nvPr/>
          </p:nvSpPr>
          <p:spPr>
            <a:xfrm>
              <a:off x="1304472" y="4179180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16:14~16:24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="" xmlns:a16="http://schemas.microsoft.com/office/drawing/2014/main" id="{F2998C7E-70A8-46DC-ADA5-51E4FF985D1C}"/>
                </a:ext>
              </a:extLst>
            </p:cNvPr>
            <p:cNvSpPr/>
            <p:nvPr/>
          </p:nvSpPr>
          <p:spPr>
            <a:xfrm>
              <a:off x="1304472" y="4534473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16:24~16:50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="" xmlns:a16="http://schemas.microsoft.com/office/drawing/2014/main" id="{5A5CA9AC-9F9D-4FCE-817B-C50D9D4AA31F}"/>
                </a:ext>
              </a:extLst>
            </p:cNvPr>
            <p:cNvSpPr/>
            <p:nvPr/>
          </p:nvSpPr>
          <p:spPr>
            <a:xfrm>
              <a:off x="1304472" y="5245059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17:55~17:10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="" xmlns:a16="http://schemas.microsoft.com/office/drawing/2014/main" id="{4C3EF2C8-5F41-4CA8-AB6F-38A569683BC4}"/>
                </a:ext>
              </a:extLst>
            </p:cNvPr>
            <p:cNvSpPr/>
            <p:nvPr/>
          </p:nvSpPr>
          <p:spPr>
            <a:xfrm>
              <a:off x="1304472" y="4889766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16:50~17:55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="" xmlns:a16="http://schemas.microsoft.com/office/drawing/2014/main" id="{E4AE06BE-DE17-466E-9E09-0083310F5065}"/>
                </a:ext>
              </a:extLst>
            </p:cNvPr>
            <p:cNvSpPr/>
            <p:nvPr/>
          </p:nvSpPr>
          <p:spPr>
            <a:xfrm>
              <a:off x="1304472" y="5600352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17:10~17:35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="" xmlns:a16="http://schemas.microsoft.com/office/drawing/2014/main" id="{4A9698C1-094E-491D-80CF-F6E50D00F9E3}"/>
                </a:ext>
              </a:extLst>
            </p:cNvPr>
            <p:cNvSpPr/>
            <p:nvPr/>
          </p:nvSpPr>
          <p:spPr>
            <a:xfrm>
              <a:off x="1304472" y="5955650"/>
              <a:ext cx="1981200" cy="310243"/>
            </a:xfrm>
            <a:prstGeom prst="round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en-US" altLang="ko-KR" sz="1400" b="1" kern="0">
                  <a:solidFill>
                    <a:schemeClr val="bg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17:35~18:30</a:t>
              </a:r>
              <a:endParaRPr lang="en-US" altLang="ko-KR" sz="1400" b="1" kern="0" dirty="0">
                <a:solidFill>
                  <a:schemeClr val="bg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1" name="사각형: 둥근 모서리 40">
              <a:extLst>
                <a:ext uri="{FF2B5EF4-FFF2-40B4-BE49-F238E27FC236}">
                  <a16:creationId xmlns="" xmlns:a16="http://schemas.microsoft.com/office/drawing/2014/main" id="{3E03B682-DBB2-4E1A-956E-B1450D558226}"/>
                </a:ext>
              </a:extLst>
            </p:cNvPr>
            <p:cNvSpPr/>
            <p:nvPr/>
          </p:nvSpPr>
          <p:spPr>
            <a:xfrm>
              <a:off x="3414474" y="2050696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접 수</a:t>
              </a:r>
            </a:p>
          </p:txBody>
        </p:sp>
        <p:sp>
          <p:nvSpPr>
            <p:cNvPr id="42" name="사각형: 둥근 모서리 41">
              <a:extLst>
                <a:ext uri="{FF2B5EF4-FFF2-40B4-BE49-F238E27FC236}">
                  <a16:creationId xmlns="" xmlns:a16="http://schemas.microsoft.com/office/drawing/2014/main" id="{1E38F0B4-A3F3-45CD-87CF-D233394A7DDF}"/>
                </a:ext>
              </a:extLst>
            </p:cNvPr>
            <p:cNvSpPr/>
            <p:nvPr/>
          </p:nvSpPr>
          <p:spPr>
            <a:xfrm>
              <a:off x="3414474" y="2405692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dirty="0">
                  <a:solidFill>
                    <a:srgbClr val="00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개회 인사</a:t>
              </a:r>
              <a:endParaRPr lang="ko-KR" altLang="en-US" sz="1400" b="1" kern="0" spc="0" dirty="0">
                <a:solidFill>
                  <a:srgbClr val="000000"/>
                </a:solidFill>
                <a:effectLst/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3" name="사각형: 둥근 모서리 42">
              <a:extLst>
                <a:ext uri="{FF2B5EF4-FFF2-40B4-BE49-F238E27FC236}">
                  <a16:creationId xmlns="" xmlns:a16="http://schemas.microsoft.com/office/drawing/2014/main" id="{CAC3DC08-02B7-44E1-A49D-DDD739BDC204}"/>
                </a:ext>
              </a:extLst>
            </p:cNvPr>
            <p:cNvSpPr/>
            <p:nvPr/>
          </p:nvSpPr>
          <p:spPr>
            <a:xfrm>
              <a:off x="3414474" y="3115684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dirty="0">
                  <a:solidFill>
                    <a:srgbClr val="00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파티 참가자 소개</a:t>
              </a:r>
              <a:endParaRPr lang="ko-KR" altLang="en-US" sz="1400" b="1" kern="0" spc="0" dirty="0">
                <a:solidFill>
                  <a:srgbClr val="000000"/>
                </a:solidFill>
                <a:effectLst/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  <p:sp>
          <p:nvSpPr>
            <p:cNvPr id="44" name="사각형: 둥근 모서리 43">
              <a:extLst>
                <a:ext uri="{FF2B5EF4-FFF2-40B4-BE49-F238E27FC236}">
                  <a16:creationId xmlns="" xmlns:a16="http://schemas.microsoft.com/office/drawing/2014/main" id="{EBADD48A-8F82-4E71-BD31-81C7736DECFA}"/>
                </a:ext>
              </a:extLst>
            </p:cNvPr>
            <p:cNvSpPr/>
            <p:nvPr/>
          </p:nvSpPr>
          <p:spPr>
            <a:xfrm>
              <a:off x="3414474" y="3470680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부고인 약력</a:t>
              </a:r>
            </a:p>
          </p:txBody>
        </p:sp>
        <p:sp>
          <p:nvSpPr>
            <p:cNvPr id="45" name="사각형: 둥근 모서리 44">
              <a:extLst>
                <a:ext uri="{FF2B5EF4-FFF2-40B4-BE49-F238E27FC236}">
                  <a16:creationId xmlns="" xmlns:a16="http://schemas.microsoft.com/office/drawing/2014/main" id="{10B8A972-4382-4A29-BDE8-B08AF6082DEC}"/>
                </a:ext>
              </a:extLst>
            </p:cNvPr>
            <p:cNvSpPr/>
            <p:nvPr/>
          </p:nvSpPr>
          <p:spPr>
            <a:xfrm>
              <a:off x="3414474" y="3825676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부고인 인사</a:t>
              </a:r>
            </a:p>
          </p:txBody>
        </p:sp>
        <p:sp>
          <p:nvSpPr>
            <p:cNvPr id="46" name="사각형: 둥근 모서리 45">
              <a:extLst>
                <a:ext uri="{FF2B5EF4-FFF2-40B4-BE49-F238E27FC236}">
                  <a16:creationId xmlns="" xmlns:a16="http://schemas.microsoft.com/office/drawing/2014/main" id="{19ED3C4E-C885-4F29-AD76-2F71728DEC6E}"/>
                </a:ext>
              </a:extLst>
            </p:cNvPr>
            <p:cNvSpPr/>
            <p:nvPr/>
          </p:nvSpPr>
          <p:spPr>
            <a:xfrm>
              <a:off x="3414474" y="4535668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부고인과 인사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="" xmlns:a16="http://schemas.microsoft.com/office/drawing/2014/main" id="{77E3C6C2-7D2C-45C7-8E77-C06066CB5E15}"/>
                </a:ext>
              </a:extLst>
            </p:cNvPr>
            <p:cNvSpPr/>
            <p:nvPr/>
          </p:nvSpPr>
          <p:spPr>
            <a:xfrm>
              <a:off x="3414474" y="4890664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용서와 화해</a:t>
              </a:r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="" xmlns:a16="http://schemas.microsoft.com/office/drawing/2014/main" id="{89E14F71-585C-4151-BDD9-28926FD11854}"/>
                </a:ext>
              </a:extLst>
            </p:cNvPr>
            <p:cNvSpPr/>
            <p:nvPr/>
          </p:nvSpPr>
          <p:spPr>
            <a:xfrm>
              <a:off x="3414474" y="5245660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그 노래를 아십니까</a:t>
              </a: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="" xmlns:a16="http://schemas.microsoft.com/office/drawing/2014/main" id="{959C484D-10F9-4470-A8B9-9D5B6752B950}"/>
                </a:ext>
              </a:extLst>
            </p:cNvPr>
            <p:cNvSpPr/>
            <p:nvPr/>
          </p:nvSpPr>
          <p:spPr>
            <a:xfrm>
              <a:off x="3414474" y="5600656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삶의 마무리를 축하하는 </a:t>
              </a:r>
              <a:r>
                <a:rPr lang="ko-KR" altLang="en-US" sz="1400" b="1" kern="0" spc="0" dirty="0" err="1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다함께</a:t>
              </a: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추는 춤</a:t>
              </a:r>
            </a:p>
          </p:txBody>
        </p:sp>
        <p:sp>
          <p:nvSpPr>
            <p:cNvPr id="51" name="사각형: 둥근 모서리 50">
              <a:extLst>
                <a:ext uri="{FF2B5EF4-FFF2-40B4-BE49-F238E27FC236}">
                  <a16:creationId xmlns="" xmlns:a16="http://schemas.microsoft.com/office/drawing/2014/main" id="{35CF3791-94D6-4E59-B0B0-C9E45446B324}"/>
                </a:ext>
              </a:extLst>
            </p:cNvPr>
            <p:cNvSpPr/>
            <p:nvPr/>
          </p:nvSpPr>
          <p:spPr>
            <a:xfrm>
              <a:off x="3414474" y="5955650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함께 나누는 음식</a:t>
              </a:r>
            </a:p>
          </p:txBody>
        </p:sp>
        <p:sp>
          <p:nvSpPr>
            <p:cNvPr id="52" name="사각형: 둥근 모서리 51">
              <a:extLst>
                <a:ext uri="{FF2B5EF4-FFF2-40B4-BE49-F238E27FC236}">
                  <a16:creationId xmlns="" xmlns:a16="http://schemas.microsoft.com/office/drawing/2014/main" id="{5CA87310-7DA7-4313-B880-6792EEA7D11D}"/>
                </a:ext>
              </a:extLst>
            </p:cNvPr>
            <p:cNvSpPr/>
            <p:nvPr/>
          </p:nvSpPr>
          <p:spPr>
            <a:xfrm>
              <a:off x="3414474" y="4180672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spc="0" dirty="0">
                  <a:solidFill>
                    <a:srgbClr val="000000"/>
                  </a:solidFill>
                  <a:effectLst/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초대 감사</a:t>
              </a: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="" xmlns:a16="http://schemas.microsoft.com/office/drawing/2014/main" id="{0A9C49C0-1D18-43A6-9F99-FCC8B0D6E718}"/>
                </a:ext>
              </a:extLst>
            </p:cNvPr>
            <p:cNvSpPr/>
            <p:nvPr/>
          </p:nvSpPr>
          <p:spPr>
            <a:xfrm>
              <a:off x="3414474" y="2760688"/>
              <a:ext cx="7469413" cy="310243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 latinLnBrk="0">
                <a:lnSpc>
                  <a:spcPct val="130000"/>
                </a:lnSpc>
              </a:pPr>
              <a:r>
                <a:rPr lang="ko-KR" altLang="en-US" sz="1400" b="1" kern="0" dirty="0">
                  <a:solidFill>
                    <a:srgbClr val="000000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파티를 알리는 음악</a:t>
              </a:r>
              <a:endParaRPr lang="ko-KR" altLang="en-US" sz="1400" b="1" kern="0" spc="0" dirty="0">
                <a:solidFill>
                  <a:srgbClr val="000000"/>
                </a:solidFill>
                <a:effectLst/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6874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 err="1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생전장례식의</a:t>
            </a:r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 실현</a:t>
            </a:r>
          </a:p>
        </p:txBody>
      </p:sp>
      <p:pic>
        <p:nvPicPr>
          <p:cNvPr id="1026" name="Picture 2" descr="C:\Users\dongbu\Desktop\나의판타스틱한장례식PPT\포스터\7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450" y="1907251"/>
            <a:ext cx="6540300" cy="436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사각형: 둥근 모서리 50">
            <a:extLst>
              <a:ext uri="{FF2B5EF4-FFF2-40B4-BE49-F238E27FC236}">
                <a16:creationId xmlns="" xmlns:a16="http://schemas.microsoft.com/office/drawing/2014/main" id="{D04FB66F-04BE-4111-9D6E-9DB89870EC9A}"/>
              </a:ext>
            </a:extLst>
          </p:cNvPr>
          <p:cNvSpPr/>
          <p:nvPr/>
        </p:nvSpPr>
        <p:spPr>
          <a:xfrm>
            <a:off x="6300061" y="2732264"/>
            <a:ext cx="5370302" cy="3439885"/>
          </a:xfrm>
          <a:prstGeom prst="roundRect">
            <a:avLst/>
          </a:prstGeom>
          <a:gradFill>
            <a:gsLst>
              <a:gs pos="0">
                <a:srgbClr val="FBE7CD"/>
              </a:gs>
              <a:gs pos="100000">
                <a:srgbClr val="FEDADD"/>
              </a:gs>
            </a:gsLst>
            <a:lin ang="5400000" scaled="0"/>
          </a:gradFill>
          <a:ln>
            <a:noFill/>
          </a:ln>
          <a:effectLst>
            <a:softEdge rad="152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08서울남산체 B" panose="02020603020101020101" pitchFamily="18" charset="-127"/>
              <a:ea typeface="08서울남산체 B" panose="02020603020101020101" pitchFamily="18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성과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grpSp>
        <p:nvGrpSpPr>
          <p:cNvPr id="46" name="그룹 45">
            <a:extLst>
              <a:ext uri="{FF2B5EF4-FFF2-40B4-BE49-F238E27FC236}">
                <a16:creationId xmlns="" xmlns:a16="http://schemas.microsoft.com/office/drawing/2014/main" id="{1189AD8E-B7EF-4C8D-96EF-299C3AB1DE9B}"/>
              </a:ext>
            </a:extLst>
          </p:cNvPr>
          <p:cNvGrpSpPr/>
          <p:nvPr/>
        </p:nvGrpSpPr>
        <p:grpSpPr>
          <a:xfrm>
            <a:off x="1057904" y="1861786"/>
            <a:ext cx="10240504" cy="3968265"/>
            <a:chOff x="1057904" y="1861786"/>
            <a:chExt cx="10240504" cy="3968265"/>
          </a:xfrm>
        </p:grpSpPr>
        <p:grpSp>
          <p:nvGrpSpPr>
            <p:cNvPr id="24" name="그룹 23">
              <a:extLst>
                <a:ext uri="{FF2B5EF4-FFF2-40B4-BE49-F238E27FC236}">
                  <a16:creationId xmlns="" xmlns:a16="http://schemas.microsoft.com/office/drawing/2014/main" id="{F202D467-8F38-4E42-AC48-9F1533116063}"/>
                </a:ext>
              </a:extLst>
            </p:cNvPr>
            <p:cNvGrpSpPr/>
            <p:nvPr/>
          </p:nvGrpSpPr>
          <p:grpSpPr>
            <a:xfrm>
              <a:off x="1057904" y="1861786"/>
              <a:ext cx="10240504" cy="3968265"/>
              <a:chOff x="393508" y="2491345"/>
              <a:chExt cx="10240504" cy="3968265"/>
            </a:xfrm>
          </p:grpSpPr>
          <p:sp>
            <p:nvSpPr>
              <p:cNvPr id="25" name="사각형: 둥근 모서리 24">
                <a:extLst>
                  <a:ext uri="{FF2B5EF4-FFF2-40B4-BE49-F238E27FC236}">
                    <a16:creationId xmlns="" xmlns:a16="http://schemas.microsoft.com/office/drawing/2014/main" id="{6596B977-70C5-43E2-ABFF-9DECD6C5F9A3}"/>
                  </a:ext>
                </a:extLst>
              </p:cNvPr>
              <p:cNvSpPr/>
              <p:nvPr/>
            </p:nvSpPr>
            <p:spPr>
              <a:xfrm>
                <a:off x="2102785" y="2491345"/>
                <a:ext cx="1442357" cy="461665"/>
              </a:xfrm>
              <a:prstGeom prst="roundRect">
                <a:avLst/>
              </a:prstGeom>
              <a:solidFill>
                <a:srgbClr val="FBE7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>
                    <a:solidFill>
                      <a:schemeClr val="tx1"/>
                    </a:solidFill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참여환자</a:t>
                </a:r>
              </a:p>
            </p:txBody>
          </p:sp>
          <p:sp>
            <p:nvSpPr>
              <p:cNvPr id="26" name="사각형: 둥근 모서리 25">
                <a:extLst>
                  <a:ext uri="{FF2B5EF4-FFF2-40B4-BE49-F238E27FC236}">
                    <a16:creationId xmlns="" xmlns:a16="http://schemas.microsoft.com/office/drawing/2014/main" id="{D0E6DB2B-FC18-43BE-A499-708BEC8AE838}"/>
                  </a:ext>
                </a:extLst>
              </p:cNvPr>
              <p:cNvSpPr/>
              <p:nvPr/>
            </p:nvSpPr>
            <p:spPr>
              <a:xfrm>
                <a:off x="393508" y="3234156"/>
                <a:ext cx="1442357" cy="461665"/>
              </a:xfrm>
              <a:prstGeom prst="roundRect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err="1">
                    <a:solidFill>
                      <a:schemeClr val="tx1"/>
                    </a:solidFill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말기암</a:t>
                </a:r>
                <a:endPara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endParaRPr>
              </a:p>
            </p:txBody>
          </p:sp>
          <p:sp>
            <p:nvSpPr>
              <p:cNvPr id="27" name="사각형: 둥근 모서리 26">
                <a:extLst>
                  <a:ext uri="{FF2B5EF4-FFF2-40B4-BE49-F238E27FC236}">
                    <a16:creationId xmlns="" xmlns:a16="http://schemas.microsoft.com/office/drawing/2014/main" id="{22A289F3-3792-4AA7-A988-D8574091C775}"/>
                  </a:ext>
                </a:extLst>
              </p:cNvPr>
              <p:cNvSpPr/>
              <p:nvPr/>
            </p:nvSpPr>
            <p:spPr>
              <a:xfrm>
                <a:off x="2090017" y="3234156"/>
                <a:ext cx="1442357" cy="461665"/>
              </a:xfrm>
              <a:prstGeom prst="roundRect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>
                    <a:solidFill>
                      <a:schemeClr val="tx1"/>
                    </a:solidFill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의료급여</a:t>
                </a:r>
                <a:endPara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endParaRPr>
              </a:p>
            </p:txBody>
          </p:sp>
          <p:sp>
            <p:nvSpPr>
              <p:cNvPr id="28" name="사각형: 둥근 모서리 27">
                <a:extLst>
                  <a:ext uri="{FF2B5EF4-FFF2-40B4-BE49-F238E27FC236}">
                    <a16:creationId xmlns="" xmlns:a16="http://schemas.microsoft.com/office/drawing/2014/main" id="{F8643ED9-49C8-49F6-AAF5-307F66344137}"/>
                  </a:ext>
                </a:extLst>
              </p:cNvPr>
              <p:cNvSpPr/>
              <p:nvPr/>
            </p:nvSpPr>
            <p:spPr>
              <a:xfrm>
                <a:off x="3785188" y="3234156"/>
                <a:ext cx="1442357" cy="461665"/>
              </a:xfrm>
              <a:prstGeom prst="roundRect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>
                    <a:solidFill>
                      <a:schemeClr val="tx1"/>
                    </a:solidFill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독거노인</a:t>
                </a:r>
              </a:p>
            </p:txBody>
          </p:sp>
          <p:sp>
            <p:nvSpPr>
              <p:cNvPr id="29" name="사각형: 둥근 모서리 28">
                <a:extLst>
                  <a:ext uri="{FF2B5EF4-FFF2-40B4-BE49-F238E27FC236}">
                    <a16:creationId xmlns="" xmlns:a16="http://schemas.microsoft.com/office/drawing/2014/main" id="{F531555C-F5EE-4DD5-9201-079AACBE0A49}"/>
                  </a:ext>
                </a:extLst>
              </p:cNvPr>
              <p:cNvSpPr/>
              <p:nvPr/>
            </p:nvSpPr>
            <p:spPr>
              <a:xfrm>
                <a:off x="440872" y="3951803"/>
                <a:ext cx="4740648" cy="461665"/>
              </a:xfrm>
              <a:prstGeom prst="roundRect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>
                    <a:solidFill>
                      <a:schemeClr val="tx1"/>
                    </a:solidFill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무연고 장례 예정</a:t>
                </a:r>
              </a:p>
            </p:txBody>
          </p:sp>
          <p:sp>
            <p:nvSpPr>
              <p:cNvPr id="30" name="사각형: 둥근 모서리 29">
                <a:extLst>
                  <a:ext uri="{FF2B5EF4-FFF2-40B4-BE49-F238E27FC236}">
                    <a16:creationId xmlns="" xmlns:a16="http://schemas.microsoft.com/office/drawing/2014/main" id="{9F84EE81-32D5-49BE-88E5-07E94A5E0914}"/>
                  </a:ext>
                </a:extLst>
              </p:cNvPr>
              <p:cNvSpPr/>
              <p:nvPr/>
            </p:nvSpPr>
            <p:spPr>
              <a:xfrm>
                <a:off x="440871" y="4822288"/>
                <a:ext cx="4740648" cy="461665"/>
              </a:xfrm>
              <a:prstGeom prst="roundRect">
                <a:avLst/>
              </a:prstGeom>
              <a:solidFill>
                <a:srgbClr val="DEDE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err="1">
                    <a:solidFill>
                      <a:schemeClr val="tx1"/>
                    </a:solidFill>
                    <a:latin typeface="08서울한강체 M" panose="02020603020101020101" pitchFamily="18" charset="-127"/>
                    <a:ea typeface="08서울한강체 M" panose="02020603020101020101" pitchFamily="18" charset="-127"/>
                  </a:rPr>
                  <a:t>생전장례식</a:t>
                </a:r>
                <a:endParaRPr lang="ko-KR" altLang="en-US" b="1" dirty="0">
                  <a:solidFill>
                    <a:schemeClr val="tx1"/>
                  </a:solidFill>
                  <a:latin typeface="08서울한강체 M" panose="02020603020101020101" pitchFamily="18" charset="-127"/>
                  <a:ea typeface="08서울한강체 M" panose="02020603020101020101" pitchFamily="18" charset="-127"/>
                </a:endParaRPr>
              </a:p>
            </p:txBody>
          </p:sp>
          <p:sp>
            <p:nvSpPr>
              <p:cNvPr id="31" name="순서도: 병합 30">
                <a:extLst>
                  <a:ext uri="{FF2B5EF4-FFF2-40B4-BE49-F238E27FC236}">
                    <a16:creationId xmlns="" xmlns:a16="http://schemas.microsoft.com/office/drawing/2014/main" id="{46CF206D-A67B-4C80-A627-F37F83D6D3D9}"/>
                  </a:ext>
                </a:extLst>
              </p:cNvPr>
              <p:cNvSpPr/>
              <p:nvPr/>
            </p:nvSpPr>
            <p:spPr>
              <a:xfrm>
                <a:off x="2711202" y="4568095"/>
                <a:ext cx="252011" cy="140387"/>
              </a:xfrm>
              <a:prstGeom prst="flowChartMerge">
                <a:avLst/>
              </a:prstGeom>
              <a:solidFill>
                <a:srgbClr val="FF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32" name="사각형: 둥근 모서리 31">
                <a:extLst>
                  <a:ext uri="{FF2B5EF4-FFF2-40B4-BE49-F238E27FC236}">
                    <a16:creationId xmlns="" xmlns:a16="http://schemas.microsoft.com/office/drawing/2014/main" id="{E4420EC3-29CA-476C-BEAA-BEA60D23A1CB}"/>
                  </a:ext>
                </a:extLst>
              </p:cNvPr>
              <p:cNvSpPr/>
              <p:nvPr/>
            </p:nvSpPr>
            <p:spPr>
              <a:xfrm>
                <a:off x="5893364" y="4242623"/>
                <a:ext cx="4740648" cy="461665"/>
              </a:xfrm>
              <a:prstGeom prst="roundRect">
                <a:avLst/>
              </a:prstGeom>
              <a:solidFill>
                <a:srgbClr val="BACA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>
                    <a:solidFill>
                      <a:schemeClr val="tx1"/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행복한 이별</a:t>
                </a:r>
                <a:endParaRPr lang="ko-KR" altLang="en-US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  <p:sp>
            <p:nvSpPr>
              <p:cNvPr id="33" name="사각형: 둥근 모서리 32">
                <a:extLst>
                  <a:ext uri="{FF2B5EF4-FFF2-40B4-BE49-F238E27FC236}">
                    <a16:creationId xmlns="" xmlns:a16="http://schemas.microsoft.com/office/drawing/2014/main" id="{1F7F5393-429A-4611-9E9A-7E3AD839196C}"/>
                  </a:ext>
                </a:extLst>
              </p:cNvPr>
              <p:cNvSpPr/>
              <p:nvPr/>
            </p:nvSpPr>
            <p:spPr>
              <a:xfrm>
                <a:off x="5893364" y="5412838"/>
                <a:ext cx="4740648" cy="461665"/>
              </a:xfrm>
              <a:prstGeom prst="roundRect">
                <a:avLst/>
              </a:prstGeom>
              <a:solidFill>
                <a:srgbClr val="BACA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 err="1">
                    <a:solidFill>
                      <a:schemeClr val="tx1"/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의미있는</a:t>
                </a:r>
                <a:r>
                  <a:rPr lang="ko-KR" altLang="en-US" b="1" dirty="0">
                    <a:solidFill>
                      <a:schemeClr val="tx1"/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 삶의 마무리</a:t>
                </a:r>
              </a:p>
            </p:txBody>
          </p:sp>
          <p:sp>
            <p:nvSpPr>
              <p:cNvPr id="34" name="사각형: 둥근 모서리 33">
                <a:extLst>
                  <a:ext uri="{FF2B5EF4-FFF2-40B4-BE49-F238E27FC236}">
                    <a16:creationId xmlns="" xmlns:a16="http://schemas.microsoft.com/office/drawing/2014/main" id="{6CBACE2B-E746-437D-A4F5-45192DB29845}"/>
                  </a:ext>
                </a:extLst>
              </p:cNvPr>
              <p:cNvSpPr/>
              <p:nvPr/>
            </p:nvSpPr>
            <p:spPr>
              <a:xfrm>
                <a:off x="5893364" y="5997945"/>
                <a:ext cx="4740648" cy="461665"/>
              </a:xfrm>
              <a:prstGeom prst="roundRect">
                <a:avLst/>
              </a:prstGeom>
              <a:solidFill>
                <a:srgbClr val="BACA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>
                    <a:solidFill>
                      <a:schemeClr val="tx1"/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따뜻한 장례식</a:t>
                </a:r>
              </a:p>
            </p:txBody>
          </p:sp>
          <p:sp>
            <p:nvSpPr>
              <p:cNvPr id="35" name="사각형: 둥근 모서리 34">
                <a:extLst>
                  <a:ext uri="{FF2B5EF4-FFF2-40B4-BE49-F238E27FC236}">
                    <a16:creationId xmlns="" xmlns:a16="http://schemas.microsoft.com/office/drawing/2014/main" id="{3C59FCF5-C638-4BC9-9DA4-7FA46E534165}"/>
                  </a:ext>
                </a:extLst>
              </p:cNvPr>
              <p:cNvSpPr/>
              <p:nvPr/>
            </p:nvSpPr>
            <p:spPr>
              <a:xfrm>
                <a:off x="5893364" y="3657515"/>
                <a:ext cx="4740648" cy="461665"/>
              </a:xfrm>
              <a:prstGeom prst="roundRect">
                <a:avLst/>
              </a:prstGeom>
              <a:solidFill>
                <a:srgbClr val="BACAE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b="1" dirty="0">
                    <a:solidFill>
                      <a:schemeClr val="tx1"/>
                    </a:solidFill>
                    <a:latin typeface="08서울남산체 B" panose="02020603020101020101" pitchFamily="18" charset="-127"/>
                    <a:ea typeface="08서울남산체 B" panose="02020603020101020101" pitchFamily="18" charset="-127"/>
                  </a:rPr>
                  <a:t>환자 스스로 장례의 주체</a:t>
                </a:r>
              </a:p>
            </p:txBody>
          </p:sp>
          <p:sp>
            <p:nvSpPr>
              <p:cNvPr id="44" name="순서도: 병합 43">
                <a:extLst>
                  <a:ext uri="{FF2B5EF4-FFF2-40B4-BE49-F238E27FC236}">
                    <a16:creationId xmlns="" xmlns:a16="http://schemas.microsoft.com/office/drawing/2014/main" id="{3C29C901-DBB8-4934-B32F-2A738C67E26B}"/>
                  </a:ext>
                </a:extLst>
              </p:cNvPr>
              <p:cNvSpPr/>
              <p:nvPr/>
            </p:nvSpPr>
            <p:spPr>
              <a:xfrm rot="16200000">
                <a:off x="5477939" y="4964585"/>
                <a:ext cx="252011" cy="140387"/>
              </a:xfrm>
              <a:prstGeom prst="flowChartMerge">
                <a:avLst/>
              </a:prstGeom>
              <a:solidFill>
                <a:srgbClr val="FF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endParaRPr>
              </a:p>
            </p:txBody>
          </p:sp>
        </p:grpSp>
        <p:sp>
          <p:nvSpPr>
            <p:cNvPr id="45" name="사각형: 둥근 모서리 44">
              <a:extLst>
                <a:ext uri="{FF2B5EF4-FFF2-40B4-BE49-F238E27FC236}">
                  <a16:creationId xmlns="" xmlns:a16="http://schemas.microsoft.com/office/drawing/2014/main" id="{B1AEA761-B9C6-460B-A8B9-E98CE3273486}"/>
                </a:ext>
              </a:extLst>
            </p:cNvPr>
            <p:cNvSpPr/>
            <p:nvPr/>
          </p:nvSpPr>
          <p:spPr>
            <a:xfrm>
              <a:off x="6557760" y="4198172"/>
              <a:ext cx="4740648" cy="461665"/>
            </a:xfrm>
            <a:prstGeom prst="round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사랑하는 사람들과 덕담</a:t>
              </a:r>
              <a:r>
                <a:rPr lang="en-US" altLang="ko-KR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, </a:t>
              </a:r>
              <a:r>
                <a:rPr lang="ko-KR" altLang="en-US" b="1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용서와 화해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233905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성과</a:t>
            </a:r>
            <a:endParaRPr lang="ko-KR" altLang="en-US" sz="4800" dirty="0"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grpSp>
        <p:nvGrpSpPr>
          <p:cNvPr id="40" name="그룹 39">
            <a:extLst>
              <a:ext uri="{FF2B5EF4-FFF2-40B4-BE49-F238E27FC236}">
                <a16:creationId xmlns="" xmlns:a16="http://schemas.microsoft.com/office/drawing/2014/main" id="{7F7EB370-5645-4105-818A-F376401F10F0}"/>
              </a:ext>
            </a:extLst>
          </p:cNvPr>
          <p:cNvGrpSpPr/>
          <p:nvPr/>
        </p:nvGrpSpPr>
        <p:grpSpPr>
          <a:xfrm>
            <a:off x="365165" y="1771877"/>
            <a:ext cx="11345850" cy="4508344"/>
            <a:chOff x="365165" y="1771877"/>
            <a:chExt cx="11345850" cy="4508344"/>
          </a:xfrm>
        </p:grpSpPr>
        <p:sp>
          <p:nvSpPr>
            <p:cNvPr id="15" name="사각형: 둥근 모서리 14">
              <a:extLst>
                <a:ext uri="{FF2B5EF4-FFF2-40B4-BE49-F238E27FC236}">
                  <a16:creationId xmlns="" xmlns:a16="http://schemas.microsoft.com/office/drawing/2014/main" id="{D494C2CE-B251-4D80-9D9B-2E0262D9992F}"/>
                </a:ext>
              </a:extLst>
            </p:cNvPr>
            <p:cNvSpPr/>
            <p:nvPr/>
          </p:nvSpPr>
          <p:spPr>
            <a:xfrm>
              <a:off x="996043" y="1771877"/>
              <a:ext cx="1992087" cy="1205366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호스피스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입원환자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안내</a:t>
              </a: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="" xmlns:a16="http://schemas.microsoft.com/office/drawing/2014/main" id="{B8BA2FF4-4056-4B7A-A43B-97383FA58310}"/>
                </a:ext>
              </a:extLst>
            </p:cNvPr>
            <p:cNvSpPr/>
            <p:nvPr/>
          </p:nvSpPr>
          <p:spPr>
            <a:xfrm>
              <a:off x="3175224" y="1771877"/>
              <a:ext cx="1992087" cy="1205366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지역사회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유관기관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사업설명회</a:t>
              </a: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="" xmlns:a16="http://schemas.microsoft.com/office/drawing/2014/main" id="{BAFD3083-C384-41E8-A98B-1BC851FC1B05}"/>
                </a:ext>
              </a:extLst>
            </p:cNvPr>
            <p:cNvSpPr/>
            <p:nvPr/>
          </p:nvSpPr>
          <p:spPr>
            <a:xfrm>
              <a:off x="5354405" y="1771877"/>
              <a:ext cx="1992087" cy="1205366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배너 및 포스터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홍보자료 게시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언론보도자료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홍보</a:t>
              </a: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="" xmlns:a16="http://schemas.microsoft.com/office/drawing/2014/main" id="{569E006B-C9B6-4141-B3DF-65F2A7425FD2}"/>
                </a:ext>
              </a:extLst>
            </p:cNvPr>
            <p:cNvSpPr/>
            <p:nvPr/>
          </p:nvSpPr>
          <p:spPr>
            <a:xfrm>
              <a:off x="7533586" y="1771877"/>
              <a:ext cx="1992087" cy="1205366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진행</a:t>
              </a: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="" xmlns:a16="http://schemas.microsoft.com/office/drawing/2014/main" id="{1DA42E59-6BA8-4867-A9D1-D59EAFCFDBFB}"/>
                </a:ext>
              </a:extLst>
            </p:cNvPr>
            <p:cNvSpPr/>
            <p:nvPr/>
          </p:nvSpPr>
          <p:spPr>
            <a:xfrm>
              <a:off x="9712768" y="1771877"/>
              <a:ext cx="1992087" cy="1205366"/>
            </a:xfrm>
            <a:prstGeom prst="roundRect">
              <a:avLst/>
            </a:prstGeom>
            <a:solidFill>
              <a:srgbClr val="FBE7C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임종준비에 관한 인식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설문조사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="" xmlns:a16="http://schemas.microsoft.com/office/drawing/2014/main" id="{42B46361-9FA1-4B7F-A0E8-879C080FF6DF}"/>
                </a:ext>
              </a:extLst>
            </p:cNvPr>
            <p:cNvSpPr txBox="1"/>
            <p:nvPr/>
          </p:nvSpPr>
          <p:spPr>
            <a:xfrm>
              <a:off x="365165" y="3185656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목표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="" xmlns:a16="http://schemas.microsoft.com/office/drawing/2014/main" id="{7525146E-1FE2-464D-8AB4-F4A977662A56}"/>
                </a:ext>
              </a:extLst>
            </p:cNvPr>
            <p:cNvSpPr txBox="1"/>
            <p:nvPr/>
          </p:nvSpPr>
          <p:spPr>
            <a:xfrm>
              <a:off x="365165" y="3839705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실적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="" xmlns:a16="http://schemas.microsoft.com/office/drawing/2014/main" id="{D89676AA-3A62-497B-854C-11304D6C1653}"/>
                </a:ext>
              </a:extLst>
            </p:cNvPr>
            <p:cNvSpPr txBox="1"/>
            <p:nvPr/>
          </p:nvSpPr>
          <p:spPr>
            <a:xfrm>
              <a:off x="400050" y="4815649"/>
              <a:ext cx="876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내용</a:t>
              </a: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="" xmlns:a16="http://schemas.microsoft.com/office/drawing/2014/main" id="{9776B12E-403B-443D-875E-C181AAD6446B}"/>
                </a:ext>
              </a:extLst>
            </p:cNvPr>
            <p:cNvSpPr/>
            <p:nvPr/>
          </p:nvSpPr>
          <p:spPr>
            <a:xfrm>
              <a:off x="996041" y="3158722"/>
              <a:ext cx="1992087" cy="493197"/>
            </a:xfrm>
            <a:prstGeom prst="roundRect">
              <a:avLst/>
            </a:prstGeom>
            <a:solidFill>
              <a:srgbClr val="BACAE3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50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건</a:t>
              </a:r>
            </a:p>
          </p:txBody>
        </p:sp>
        <p:sp>
          <p:nvSpPr>
            <p:cNvPr id="24" name="사각형: 둥근 모서리 23">
              <a:extLst>
                <a:ext uri="{FF2B5EF4-FFF2-40B4-BE49-F238E27FC236}">
                  <a16:creationId xmlns="" xmlns:a16="http://schemas.microsoft.com/office/drawing/2014/main" id="{A5585F68-3E63-42EB-A088-5EEF6C6471E2}"/>
                </a:ext>
              </a:extLst>
            </p:cNvPr>
            <p:cNvSpPr/>
            <p:nvPr/>
          </p:nvSpPr>
          <p:spPr>
            <a:xfrm>
              <a:off x="996040" y="3796103"/>
              <a:ext cx="1992087" cy="493197"/>
            </a:xfrm>
            <a:prstGeom prst="roundRect">
              <a:avLst/>
            </a:prstGeom>
            <a:solidFill>
              <a:srgbClr val="6AA3DC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55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건</a:t>
              </a:r>
            </a:p>
          </p:txBody>
        </p:sp>
        <p:sp>
          <p:nvSpPr>
            <p:cNvPr id="25" name="사각형: 둥근 모서리 24">
              <a:extLst>
                <a:ext uri="{FF2B5EF4-FFF2-40B4-BE49-F238E27FC236}">
                  <a16:creationId xmlns="" xmlns:a16="http://schemas.microsoft.com/office/drawing/2014/main" id="{93B5F739-3C22-4A31-ADC1-BA71A6F32865}"/>
                </a:ext>
              </a:extLst>
            </p:cNvPr>
            <p:cNvSpPr/>
            <p:nvPr/>
          </p:nvSpPr>
          <p:spPr>
            <a:xfrm>
              <a:off x="996040" y="4472211"/>
              <a:ext cx="1992087" cy="1558656"/>
            </a:xfrm>
            <a:prstGeom prst="roundRect">
              <a:avLst/>
            </a:prstGeom>
            <a:solidFill>
              <a:srgbClr val="FEDAD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2018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년 </a:t>
              </a:r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03~09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월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실적사항</a:t>
              </a:r>
            </a:p>
          </p:txBody>
        </p:sp>
        <p:sp>
          <p:nvSpPr>
            <p:cNvPr id="26" name="사각형: 둥근 모서리 25">
              <a:extLst>
                <a:ext uri="{FF2B5EF4-FFF2-40B4-BE49-F238E27FC236}">
                  <a16:creationId xmlns="" xmlns:a16="http://schemas.microsoft.com/office/drawing/2014/main" id="{632215FA-9437-4FD0-A5ED-FF8844A488AB}"/>
                </a:ext>
              </a:extLst>
            </p:cNvPr>
            <p:cNvSpPr/>
            <p:nvPr/>
          </p:nvSpPr>
          <p:spPr>
            <a:xfrm>
              <a:off x="5354405" y="3158722"/>
              <a:ext cx="1992087" cy="493197"/>
            </a:xfrm>
            <a:prstGeom prst="roundRect">
              <a:avLst/>
            </a:prstGeom>
            <a:solidFill>
              <a:srgbClr val="BACAE3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5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건</a:t>
              </a:r>
            </a:p>
          </p:txBody>
        </p:sp>
        <p:sp>
          <p:nvSpPr>
            <p:cNvPr id="27" name="사각형: 둥근 모서리 26">
              <a:extLst>
                <a:ext uri="{FF2B5EF4-FFF2-40B4-BE49-F238E27FC236}">
                  <a16:creationId xmlns="" xmlns:a16="http://schemas.microsoft.com/office/drawing/2014/main" id="{B929B828-3C08-4ACD-B681-5AAA0E8248C7}"/>
                </a:ext>
              </a:extLst>
            </p:cNvPr>
            <p:cNvSpPr/>
            <p:nvPr/>
          </p:nvSpPr>
          <p:spPr>
            <a:xfrm>
              <a:off x="3175223" y="3158722"/>
              <a:ext cx="1992087" cy="493197"/>
            </a:xfrm>
            <a:prstGeom prst="roundRect">
              <a:avLst/>
            </a:prstGeom>
            <a:solidFill>
              <a:srgbClr val="BACAE3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4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회</a:t>
              </a:r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="" xmlns:a16="http://schemas.microsoft.com/office/drawing/2014/main" id="{2CB3EE7F-3DEA-43A1-9E59-29E5FD775F96}"/>
                </a:ext>
              </a:extLst>
            </p:cNvPr>
            <p:cNvSpPr/>
            <p:nvPr/>
          </p:nvSpPr>
          <p:spPr>
            <a:xfrm>
              <a:off x="7533587" y="3158722"/>
              <a:ext cx="1992087" cy="493197"/>
            </a:xfrm>
            <a:prstGeom prst="roundRect">
              <a:avLst/>
            </a:prstGeom>
            <a:solidFill>
              <a:srgbClr val="BACAE3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3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회</a:t>
              </a:r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="" xmlns:a16="http://schemas.microsoft.com/office/drawing/2014/main" id="{A374FEE1-2167-4994-A08A-DB8F6BB456A1}"/>
                </a:ext>
              </a:extLst>
            </p:cNvPr>
            <p:cNvSpPr/>
            <p:nvPr/>
          </p:nvSpPr>
          <p:spPr>
            <a:xfrm>
              <a:off x="9712768" y="3139921"/>
              <a:ext cx="1992087" cy="493197"/>
            </a:xfrm>
            <a:prstGeom prst="roundRect">
              <a:avLst/>
            </a:prstGeom>
            <a:solidFill>
              <a:srgbClr val="BACAE3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건</a:t>
              </a:r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="" xmlns:a16="http://schemas.microsoft.com/office/drawing/2014/main" id="{6F82C4D2-ECB3-4A56-BA05-7F2CD86B228E}"/>
                </a:ext>
              </a:extLst>
            </p:cNvPr>
            <p:cNvSpPr/>
            <p:nvPr/>
          </p:nvSpPr>
          <p:spPr>
            <a:xfrm>
              <a:off x="3175222" y="3796103"/>
              <a:ext cx="1992087" cy="493197"/>
            </a:xfrm>
            <a:prstGeom prst="roundRect">
              <a:avLst/>
            </a:prstGeom>
            <a:solidFill>
              <a:srgbClr val="6AA3DC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3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회</a:t>
              </a: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="" xmlns:a16="http://schemas.microsoft.com/office/drawing/2014/main" id="{BFDECE93-0BF0-401B-A453-5004DAB14632}"/>
                </a:ext>
              </a:extLst>
            </p:cNvPr>
            <p:cNvSpPr/>
            <p:nvPr/>
          </p:nvSpPr>
          <p:spPr>
            <a:xfrm>
              <a:off x="5354404" y="3796103"/>
              <a:ext cx="1992087" cy="493197"/>
            </a:xfrm>
            <a:prstGeom prst="roundRect">
              <a:avLst/>
            </a:prstGeom>
            <a:solidFill>
              <a:srgbClr val="6AA3DC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25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건</a:t>
              </a:r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="" xmlns:a16="http://schemas.microsoft.com/office/drawing/2014/main" id="{E2F2659B-31F6-4FEF-B9DD-340EF1EDA946}"/>
                </a:ext>
              </a:extLst>
            </p:cNvPr>
            <p:cNvSpPr/>
            <p:nvPr/>
          </p:nvSpPr>
          <p:spPr>
            <a:xfrm>
              <a:off x="7533586" y="3796103"/>
              <a:ext cx="1992087" cy="493197"/>
            </a:xfrm>
            <a:prstGeom prst="roundRect">
              <a:avLst/>
            </a:prstGeom>
            <a:solidFill>
              <a:srgbClr val="6AA3DC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회</a:t>
              </a:r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="" xmlns:a16="http://schemas.microsoft.com/office/drawing/2014/main" id="{0E50578C-D812-4839-B025-2DE1EADB23F9}"/>
                </a:ext>
              </a:extLst>
            </p:cNvPr>
            <p:cNvSpPr/>
            <p:nvPr/>
          </p:nvSpPr>
          <p:spPr>
            <a:xfrm>
              <a:off x="9712766" y="3796103"/>
              <a:ext cx="1998249" cy="493196"/>
            </a:xfrm>
            <a:prstGeom prst="roundRect">
              <a:avLst/>
            </a:prstGeom>
            <a:solidFill>
              <a:srgbClr val="6AA3DC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건</a:t>
              </a:r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="" xmlns:a16="http://schemas.microsoft.com/office/drawing/2014/main" id="{17F99748-FAA5-4DDC-8C06-B1378B8C458D}"/>
                </a:ext>
              </a:extLst>
            </p:cNvPr>
            <p:cNvSpPr/>
            <p:nvPr/>
          </p:nvSpPr>
          <p:spPr>
            <a:xfrm>
              <a:off x="3175222" y="4472211"/>
              <a:ext cx="1992087" cy="1558656"/>
            </a:xfrm>
            <a:prstGeom prst="roundRect">
              <a:avLst/>
            </a:prstGeom>
            <a:solidFill>
              <a:srgbClr val="FEDAD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보건소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종로시니어클럽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en-US" altLang="ko-KR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·</a:t>
              </a:r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노년유니온</a:t>
              </a:r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호스피스교육 및 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endParaRPr lang="en-US" altLang="ko-KR" sz="16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사업설명회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="" xmlns:a16="http://schemas.microsoft.com/office/drawing/2014/main" id="{83326E91-B12C-4DE0-B191-F4AC88F120E7}"/>
                </a:ext>
              </a:extLst>
            </p:cNvPr>
            <p:cNvSpPr/>
            <p:nvPr/>
          </p:nvSpPr>
          <p:spPr>
            <a:xfrm>
              <a:off x="5319486" y="4470779"/>
              <a:ext cx="2085983" cy="1809442"/>
            </a:xfrm>
            <a:prstGeom prst="roundRect">
              <a:avLst/>
            </a:prstGeom>
            <a:solidFill>
              <a:srgbClr val="FEDAD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원내홍보</a:t>
              </a:r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:</a:t>
              </a:r>
            </a:p>
            <a:p>
              <a:pPr algn="ctr"/>
              <a:r>
                <a:rPr lang="ko-KR" altLang="en-US" sz="14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배너및포스터</a:t>
              </a:r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</a:t>
              </a:r>
              <a:r>
                <a:rPr lang="ko-KR" altLang="en-US" sz="14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원내게시</a:t>
              </a:r>
              <a:endParaRPr lang="en-US" altLang="ko-KR" sz="14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원외홍보</a:t>
              </a:r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:</a:t>
              </a:r>
            </a:p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조선</a:t>
              </a:r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,</a:t>
              </a:r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중앙</a:t>
              </a:r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,</a:t>
              </a:r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동아언론보도</a:t>
              </a:r>
              <a:endParaRPr lang="en-US" altLang="ko-KR" sz="14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KBS</a:t>
              </a:r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라디오</a:t>
              </a:r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, KBS </a:t>
              </a:r>
              <a:r>
                <a:rPr lang="ko-KR" altLang="en-US" sz="1400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오늘밤김제동</a:t>
              </a:r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등 다수</a:t>
              </a:r>
              <a:endParaRPr lang="en-US" altLang="ko-KR" sz="1400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en-US" altLang="ko-KR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MBC </a:t>
              </a:r>
              <a:r>
                <a:rPr lang="ko-KR" altLang="en-US" sz="1400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스페셜 촬영 중</a:t>
              </a:r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="" xmlns:a16="http://schemas.microsoft.com/office/drawing/2014/main" id="{36CFBA1E-4C89-4FB6-896B-CDBCB9BD4A35}"/>
                </a:ext>
              </a:extLst>
            </p:cNvPr>
            <p:cNvSpPr/>
            <p:nvPr/>
          </p:nvSpPr>
          <p:spPr>
            <a:xfrm>
              <a:off x="7533585" y="4472211"/>
              <a:ext cx="1992087" cy="1558656"/>
            </a:xfrm>
            <a:prstGeom prst="roundRect">
              <a:avLst/>
            </a:prstGeom>
            <a:solidFill>
              <a:srgbClr val="FEDAD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2018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년 </a:t>
              </a:r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08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월</a:t>
              </a:r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14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일 </a:t>
              </a:r>
              <a:r>
                <a:rPr lang="ko-KR" altLang="en-US" dirty="0" err="1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생전장례식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 진행</a:t>
              </a:r>
            </a:p>
          </p:txBody>
        </p:sp>
        <p:sp>
          <p:nvSpPr>
            <p:cNvPr id="37" name="사각형: 둥근 모서리 36">
              <a:extLst>
                <a:ext uri="{FF2B5EF4-FFF2-40B4-BE49-F238E27FC236}">
                  <a16:creationId xmlns="" xmlns:a16="http://schemas.microsoft.com/office/drawing/2014/main" id="{09A73A1E-20D2-46F9-9FC0-12023BED34E6}"/>
                </a:ext>
              </a:extLst>
            </p:cNvPr>
            <p:cNvSpPr/>
            <p:nvPr/>
          </p:nvSpPr>
          <p:spPr>
            <a:xfrm>
              <a:off x="9712768" y="4472211"/>
              <a:ext cx="1992087" cy="1558656"/>
            </a:xfrm>
            <a:prstGeom prst="roundRect">
              <a:avLst/>
            </a:prstGeom>
            <a:solidFill>
              <a:srgbClr val="FEDADD">
                <a:alpha val="57000"/>
              </a:srgb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2018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년 </a:t>
              </a:r>
              <a:r>
                <a:rPr lang="en-US" altLang="ko-KR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03</a:t>
              </a:r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월 </a:t>
              </a:r>
              <a:endParaRPr lang="en-US" altLang="ko-KR" dirty="0">
                <a:solidFill>
                  <a:schemeClr val="tx1"/>
                </a:solidFill>
                <a:latin typeface="08서울남산체 B" panose="02020603020101020101" pitchFamily="18" charset="-127"/>
                <a:ea typeface="08서울남산체 B" panose="02020603020101020101" pitchFamily="18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B" panose="02020603020101020101" pitchFamily="18" charset="-127"/>
                  <a:ea typeface="08서울남산체 B" panose="02020603020101020101" pitchFamily="18" charset="-127"/>
                </a:rPr>
                <a:t>설문조사 실시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7539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="" xmlns:a16="http://schemas.microsoft.com/office/drawing/2014/main" id="{478A3F0A-EBCE-47C8-BC60-31062D688199}"/>
              </a:ext>
            </a:extLst>
          </p:cNvPr>
          <p:cNvSpPr/>
          <p:nvPr/>
        </p:nvSpPr>
        <p:spPr>
          <a:xfrm>
            <a:off x="413657" y="1638300"/>
            <a:ext cx="11293929" cy="45774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="" xmlns:a16="http://schemas.microsoft.com/office/drawing/2014/main" id="{B3BF7CE0-1313-4821-AE08-9041E30C472E}"/>
              </a:ext>
            </a:extLst>
          </p:cNvPr>
          <p:cNvGrpSpPr/>
          <p:nvPr/>
        </p:nvGrpSpPr>
        <p:grpSpPr>
          <a:xfrm>
            <a:off x="5319486" y="-1983581"/>
            <a:ext cx="8287657" cy="1011124"/>
            <a:chOff x="5319486" y="-1983581"/>
            <a:chExt cx="8287657" cy="1011124"/>
          </a:xfrm>
        </p:grpSpPr>
        <p:sp>
          <p:nvSpPr>
            <p:cNvPr id="5" name="직사각형 4">
              <a:extLst>
                <a:ext uri="{FF2B5EF4-FFF2-40B4-BE49-F238E27FC236}">
                  <a16:creationId xmlns="" xmlns:a16="http://schemas.microsoft.com/office/drawing/2014/main" id="{E5F5EB9D-D85A-4056-A1CD-35F57957A988}"/>
                </a:ext>
              </a:extLst>
            </p:cNvPr>
            <p:cNvSpPr/>
            <p:nvPr/>
          </p:nvSpPr>
          <p:spPr>
            <a:xfrm>
              <a:off x="6843486" y="-1944914"/>
              <a:ext cx="776514" cy="936171"/>
            </a:xfrm>
            <a:prstGeom prst="rect">
              <a:avLst/>
            </a:prstGeom>
            <a:solidFill>
              <a:srgbClr val="BACA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="" xmlns:a16="http://schemas.microsoft.com/office/drawing/2014/main" id="{F92B560D-8B05-48C3-8833-A4F6FAFC3B9E}"/>
                </a:ext>
              </a:extLst>
            </p:cNvPr>
            <p:cNvSpPr/>
            <p:nvPr/>
          </p:nvSpPr>
          <p:spPr>
            <a:xfrm>
              <a:off x="9891486" y="-1908628"/>
              <a:ext cx="776514" cy="936171"/>
            </a:xfrm>
            <a:prstGeom prst="rect">
              <a:avLst/>
            </a:prstGeom>
            <a:solidFill>
              <a:srgbClr val="DEE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="" xmlns:a16="http://schemas.microsoft.com/office/drawing/2014/main" id="{9D351F86-EB0C-4C51-A5B5-1798E0D87FF6}"/>
                </a:ext>
              </a:extLst>
            </p:cNvPr>
            <p:cNvSpPr/>
            <p:nvPr/>
          </p:nvSpPr>
          <p:spPr>
            <a:xfrm>
              <a:off x="8367486" y="-1944915"/>
              <a:ext cx="776514" cy="936171"/>
            </a:xfrm>
            <a:prstGeom prst="rect">
              <a:avLst/>
            </a:prstGeom>
            <a:solidFill>
              <a:srgbClr val="EBCE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="" xmlns:a16="http://schemas.microsoft.com/office/drawing/2014/main" id="{1A849360-48E0-47B2-BF6F-F1DEE4C158E1}"/>
                </a:ext>
              </a:extLst>
            </p:cNvPr>
            <p:cNvSpPr/>
            <p:nvPr/>
          </p:nvSpPr>
          <p:spPr>
            <a:xfrm>
              <a:off x="11415486" y="-1944915"/>
              <a:ext cx="776514" cy="936171"/>
            </a:xfrm>
            <a:prstGeom prst="rect">
              <a:avLst/>
            </a:prstGeom>
            <a:solidFill>
              <a:srgbClr val="FBE7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="" xmlns:a16="http://schemas.microsoft.com/office/drawing/2014/main" id="{98A593DE-9A6C-479B-94F6-089598D6003B}"/>
                </a:ext>
              </a:extLst>
            </p:cNvPr>
            <p:cNvSpPr/>
            <p:nvPr/>
          </p:nvSpPr>
          <p:spPr>
            <a:xfrm>
              <a:off x="5319486" y="-1983581"/>
              <a:ext cx="776514" cy="936171"/>
            </a:xfrm>
            <a:prstGeom prst="rect">
              <a:avLst/>
            </a:prstGeom>
            <a:solidFill>
              <a:srgbClr val="DEDE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="" xmlns:a16="http://schemas.microsoft.com/office/drawing/2014/main" id="{C86D9902-D375-4295-865A-2BD64D0548C1}"/>
                </a:ext>
              </a:extLst>
            </p:cNvPr>
            <p:cNvSpPr/>
            <p:nvPr/>
          </p:nvSpPr>
          <p:spPr>
            <a:xfrm>
              <a:off x="12830629" y="-1908628"/>
              <a:ext cx="776514" cy="936171"/>
            </a:xfrm>
            <a:prstGeom prst="rect">
              <a:avLst/>
            </a:prstGeom>
            <a:solidFill>
              <a:srgbClr val="6AA3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="" xmlns:a16="http://schemas.microsoft.com/office/drawing/2014/main" id="{45D4869B-44A6-4555-B0E5-00C19A697FBA}"/>
              </a:ext>
            </a:extLst>
          </p:cNvPr>
          <p:cNvSpPr/>
          <p:nvPr/>
        </p:nvSpPr>
        <p:spPr>
          <a:xfrm>
            <a:off x="0" y="8391"/>
            <a:ext cx="12192000" cy="1406752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800" dirty="0"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사업의 의미</a:t>
            </a:r>
          </a:p>
        </p:txBody>
      </p:sp>
      <p:pic>
        <p:nvPicPr>
          <p:cNvPr id="12" name="그림 11" descr="[짙은회색]서울특별시동부병원 CI(최종).png">
            <a:extLst>
              <a:ext uri="{FF2B5EF4-FFF2-40B4-BE49-F238E27FC236}">
                <a16:creationId xmlns="" xmlns:a16="http://schemas.microsoft.com/office/drawing/2014/main" id="{39130021-0A24-4DD9-B796-611F837EF22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graphicFrame>
        <p:nvGraphicFramePr>
          <p:cNvPr id="3" name="표 2">
            <a:extLst>
              <a:ext uri="{FF2B5EF4-FFF2-40B4-BE49-F238E27FC236}">
                <a16:creationId xmlns="" xmlns:a16="http://schemas.microsoft.com/office/drawing/2014/main" id="{F582CDA3-7CB5-4C71-A993-C57BD896BE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28567890"/>
              </p:ext>
            </p:extLst>
          </p:nvPr>
        </p:nvGraphicFramePr>
        <p:xfrm>
          <a:off x="4698859" y="8421784"/>
          <a:ext cx="7379845" cy="3436446"/>
        </p:xfrm>
        <a:graphic>
          <a:graphicData uri="http://schemas.openxmlformats.org/drawingml/2006/table">
            <a:tbl>
              <a:tblPr/>
              <a:tblGrid>
                <a:gridCol w="7379845">
                  <a:extLst>
                    <a:ext uri="{9D8B030D-6E8A-4147-A177-3AD203B41FA5}">
                      <a16:colId xmlns="" xmlns:a16="http://schemas.microsoft.com/office/drawing/2014/main" val="4193659950"/>
                    </a:ext>
                  </a:extLst>
                </a:gridCol>
              </a:tblGrid>
              <a:tr h="343644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89711" marR="89711" marT="24802" marB="24802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9216809"/>
                  </a:ext>
                </a:extLst>
              </a:tr>
            </a:tbl>
          </a:graphicData>
        </a:graphic>
      </p:graphicFrame>
      <p:grpSp>
        <p:nvGrpSpPr>
          <p:cNvPr id="51" name="그룹 50">
            <a:extLst>
              <a:ext uri="{FF2B5EF4-FFF2-40B4-BE49-F238E27FC236}">
                <a16:creationId xmlns="" xmlns:a16="http://schemas.microsoft.com/office/drawing/2014/main" id="{C946151F-0669-4F20-B956-A05F986F44C5}"/>
              </a:ext>
            </a:extLst>
          </p:cNvPr>
          <p:cNvGrpSpPr/>
          <p:nvPr/>
        </p:nvGrpSpPr>
        <p:grpSpPr>
          <a:xfrm>
            <a:off x="674715" y="1771877"/>
            <a:ext cx="10740771" cy="4335411"/>
            <a:chOff x="689228" y="1904273"/>
            <a:chExt cx="10740771" cy="4335411"/>
          </a:xfrm>
        </p:grpSpPr>
        <p:sp>
          <p:nvSpPr>
            <p:cNvPr id="13" name="직사각형 12">
              <a:extLst>
                <a:ext uri="{FF2B5EF4-FFF2-40B4-BE49-F238E27FC236}">
                  <a16:creationId xmlns="" xmlns:a16="http://schemas.microsoft.com/office/drawing/2014/main" id="{ED83A465-62FF-4165-8A4D-1BA83DA13080}"/>
                </a:ext>
              </a:extLst>
            </p:cNvPr>
            <p:cNvSpPr/>
            <p:nvPr/>
          </p:nvSpPr>
          <p:spPr>
            <a:xfrm>
              <a:off x="689228" y="1904273"/>
              <a:ext cx="2059414" cy="528004"/>
            </a:xfrm>
            <a:prstGeom prst="rect">
              <a:avLst/>
            </a:prstGeom>
            <a:solidFill>
              <a:srgbClr val="BACAE3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웰다잉</a:t>
              </a:r>
              <a:endParaRPr lang="ko-KR" altLang="en-US" dirty="0">
                <a:solidFill>
                  <a:schemeClr val="tx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="" xmlns:a16="http://schemas.microsoft.com/office/drawing/2014/main" id="{584A4A5B-D0B3-4229-BF70-B860845DDA40}"/>
                </a:ext>
              </a:extLst>
            </p:cNvPr>
            <p:cNvSpPr/>
            <p:nvPr/>
          </p:nvSpPr>
          <p:spPr>
            <a:xfrm>
              <a:off x="3578176" y="1914318"/>
              <a:ext cx="2059414" cy="528004"/>
            </a:xfrm>
            <a:prstGeom prst="rect">
              <a:avLst/>
            </a:prstGeom>
            <a:solidFill>
              <a:srgbClr val="BACAE3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연명의료결정법</a:t>
              </a: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="" xmlns:a16="http://schemas.microsoft.com/office/drawing/2014/main" id="{B25B97C0-5B56-4A6C-A773-BBB10CA8407D}"/>
                </a:ext>
              </a:extLst>
            </p:cNvPr>
            <p:cNvSpPr/>
            <p:nvPr/>
          </p:nvSpPr>
          <p:spPr>
            <a:xfrm>
              <a:off x="6467124" y="1913797"/>
              <a:ext cx="2059414" cy="528004"/>
            </a:xfrm>
            <a:prstGeom prst="rect">
              <a:avLst/>
            </a:prstGeom>
            <a:solidFill>
              <a:srgbClr val="BACAE3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노령인구 증가</a:t>
              </a: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="" xmlns:a16="http://schemas.microsoft.com/office/drawing/2014/main" id="{C620740F-6E16-46F9-A3A0-3587A785B975}"/>
                </a:ext>
              </a:extLst>
            </p:cNvPr>
            <p:cNvSpPr/>
            <p:nvPr/>
          </p:nvSpPr>
          <p:spPr>
            <a:xfrm>
              <a:off x="9356072" y="1913797"/>
              <a:ext cx="2059414" cy="528004"/>
            </a:xfrm>
            <a:prstGeom prst="rect">
              <a:avLst/>
            </a:prstGeom>
            <a:solidFill>
              <a:srgbClr val="BACAE3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장례절차에 대한 불만족</a:t>
              </a:r>
              <a:endParaRPr lang="ko-KR" altLang="en-US" sz="1400" dirty="0">
                <a:solidFill>
                  <a:schemeClr val="tx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="" xmlns:a16="http://schemas.microsoft.com/office/drawing/2014/main" id="{D7E7B7CB-A4ED-4B99-A2E6-B683E5DEFC61}"/>
                </a:ext>
              </a:extLst>
            </p:cNvPr>
            <p:cNvSpPr/>
            <p:nvPr/>
          </p:nvSpPr>
          <p:spPr>
            <a:xfrm>
              <a:off x="689228" y="3008609"/>
              <a:ext cx="2059414" cy="528004"/>
            </a:xfrm>
            <a:prstGeom prst="rect">
              <a:avLst/>
            </a:prstGeom>
            <a:solidFill>
              <a:srgbClr val="FEDAD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좋은 죽음에 대한 관심</a:t>
              </a: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="" xmlns:a16="http://schemas.microsoft.com/office/drawing/2014/main" id="{5422F68E-9F94-4674-B14E-8502F70424DC}"/>
                </a:ext>
              </a:extLst>
            </p:cNvPr>
            <p:cNvSpPr/>
            <p:nvPr/>
          </p:nvSpPr>
          <p:spPr>
            <a:xfrm>
              <a:off x="3583014" y="3005093"/>
              <a:ext cx="2059414" cy="528004"/>
            </a:xfrm>
            <a:prstGeom prst="rect">
              <a:avLst/>
            </a:prstGeom>
            <a:solidFill>
              <a:srgbClr val="FEDAD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인간다운 죽음</a:t>
              </a:r>
              <a:r>
                <a:rPr lang="en-US" altLang="ko-KR" sz="16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, </a:t>
              </a:r>
              <a:r>
                <a:rPr lang="ko-KR" altLang="en-US" sz="1600" dirty="0" err="1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존엄사</a:t>
              </a:r>
              <a:endParaRPr lang="ko-KR" altLang="en-US" sz="1600" dirty="0">
                <a:solidFill>
                  <a:schemeClr val="tx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="" xmlns:a16="http://schemas.microsoft.com/office/drawing/2014/main" id="{2605AFD3-EA70-49B0-B135-F26F830CBB85}"/>
                </a:ext>
              </a:extLst>
            </p:cNvPr>
            <p:cNvSpPr/>
            <p:nvPr/>
          </p:nvSpPr>
          <p:spPr>
            <a:xfrm>
              <a:off x="3578176" y="4077001"/>
              <a:ext cx="2059414" cy="528004"/>
            </a:xfrm>
            <a:prstGeom prst="rect">
              <a:avLst/>
            </a:prstGeom>
            <a:solidFill>
              <a:srgbClr val="FEDAD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죽음의 방식에 대한</a:t>
              </a:r>
              <a:endParaRPr lang="en-US" altLang="ko-KR" sz="1600" dirty="0">
                <a:solidFill>
                  <a:schemeClr val="tx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  <a:p>
              <a:pPr algn="ctr"/>
              <a:r>
                <a:rPr lang="ko-KR" altLang="en-US" sz="16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자기 결정권</a:t>
              </a: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="" xmlns:a16="http://schemas.microsoft.com/office/drawing/2014/main" id="{A0EC23B1-9D5E-4E9C-9159-894B846E2E92}"/>
                </a:ext>
              </a:extLst>
            </p:cNvPr>
            <p:cNvSpPr/>
            <p:nvPr/>
          </p:nvSpPr>
          <p:spPr>
            <a:xfrm>
              <a:off x="6476800" y="3009608"/>
              <a:ext cx="2059414" cy="528004"/>
            </a:xfrm>
            <a:prstGeom prst="rect">
              <a:avLst/>
            </a:prstGeom>
            <a:solidFill>
              <a:srgbClr val="FEDAD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독거노인 증가</a:t>
              </a:r>
              <a:endParaRPr lang="ko-KR" altLang="en-US" dirty="0">
                <a:solidFill>
                  <a:schemeClr val="tx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="" xmlns:a16="http://schemas.microsoft.com/office/drawing/2014/main" id="{1378DCAC-4049-432E-965A-059C6DE724BC}"/>
                </a:ext>
              </a:extLst>
            </p:cNvPr>
            <p:cNvSpPr/>
            <p:nvPr/>
          </p:nvSpPr>
          <p:spPr>
            <a:xfrm>
              <a:off x="6467124" y="4087367"/>
              <a:ext cx="2059414" cy="528004"/>
            </a:xfrm>
            <a:prstGeom prst="rect">
              <a:avLst/>
            </a:prstGeom>
            <a:solidFill>
              <a:srgbClr val="FEDAD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장례 치뤄줄 가족의 부재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884DA86F-A36A-41F4-B31E-CD8A309AA75B}"/>
                </a:ext>
              </a:extLst>
            </p:cNvPr>
            <p:cNvSpPr/>
            <p:nvPr/>
          </p:nvSpPr>
          <p:spPr>
            <a:xfrm>
              <a:off x="9370585" y="3005093"/>
              <a:ext cx="2059414" cy="528004"/>
            </a:xfrm>
            <a:prstGeom prst="rect">
              <a:avLst/>
            </a:prstGeom>
            <a:solidFill>
              <a:srgbClr val="FEDADD">
                <a:alpha val="7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08서울남산체 EB" panose="02020603020101020101" pitchFamily="18" charset="-127"/>
                  <a:ea typeface="08서울남산체 EB" panose="02020603020101020101" pitchFamily="18" charset="-127"/>
                </a:rPr>
                <a:t>새로운 장례문화에 대한 요구 증가</a:t>
              </a:r>
              <a:endParaRPr lang="en-US" altLang="ko-KR" sz="1400" dirty="0">
                <a:solidFill>
                  <a:schemeClr val="tx1"/>
                </a:solidFill>
                <a:latin typeface="08서울남산체 EB" panose="02020603020101020101" pitchFamily="18" charset="-127"/>
                <a:ea typeface="08서울남산체 EB" panose="02020603020101020101" pitchFamily="18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378E63DA-9C73-4520-B0CB-18AAE62DE408}"/>
                </a:ext>
              </a:extLst>
            </p:cNvPr>
            <p:cNvSpPr/>
            <p:nvPr/>
          </p:nvSpPr>
          <p:spPr>
            <a:xfrm>
              <a:off x="4752558" y="5575097"/>
              <a:ext cx="2592139" cy="664587"/>
            </a:xfrm>
            <a:prstGeom prst="rect">
              <a:avLst/>
            </a:prstGeom>
            <a:solidFill>
              <a:srgbClr val="FBE7CD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2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08서울한강체 M" panose="02020603020101020101" pitchFamily="18" charset="-127"/>
                  <a:ea typeface="08서울한강체 M" panose="02020603020101020101" pitchFamily="18" charset="-127"/>
                </a:rPr>
                <a:t>생전 장례식</a:t>
              </a:r>
              <a:endPara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한강체 M" panose="02020603020101020101" pitchFamily="18" charset="-127"/>
                <a:ea typeface="08서울한강체 M" panose="02020603020101020101" pitchFamily="18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="" xmlns:a16="http://schemas.microsoft.com/office/drawing/2014/main" id="{B062023E-91C0-4272-B419-CAE48D208FCD}"/>
                </a:ext>
              </a:extLst>
            </p:cNvPr>
            <p:cNvCxnSpPr>
              <a:cxnSpLocks/>
            </p:cNvCxnSpPr>
            <p:nvPr/>
          </p:nvCxnSpPr>
          <p:spPr>
            <a:xfrm>
              <a:off x="1702607" y="3646496"/>
              <a:ext cx="0" cy="1437133"/>
            </a:xfrm>
            <a:prstGeom prst="line">
              <a:avLst/>
            </a:prstGeom>
            <a:ln w="2540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화살표 연결선 26">
              <a:extLst>
                <a:ext uri="{FF2B5EF4-FFF2-40B4-BE49-F238E27FC236}">
                  <a16:creationId xmlns="" xmlns:a16="http://schemas.microsoft.com/office/drawing/2014/main" id="{F7094657-0B22-4E64-B065-F994E99C29DD}"/>
                </a:ext>
              </a:extLst>
            </p:cNvPr>
            <p:cNvCxnSpPr>
              <a:cxnSpLocks/>
            </p:cNvCxnSpPr>
            <p:nvPr/>
          </p:nvCxnSpPr>
          <p:spPr>
            <a:xfrm>
              <a:off x="1718935" y="2496206"/>
              <a:ext cx="0" cy="429986"/>
            </a:xfrm>
            <a:prstGeom prst="straightConnector1">
              <a:avLst/>
            </a:prstGeom>
            <a:ln w="25400">
              <a:solidFill>
                <a:srgbClr val="FF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>
              <a:extLst>
                <a:ext uri="{FF2B5EF4-FFF2-40B4-BE49-F238E27FC236}">
                  <a16:creationId xmlns="" xmlns:a16="http://schemas.microsoft.com/office/drawing/2014/main" id="{438F22F9-0962-416A-97FA-00D29423593F}"/>
                </a:ext>
              </a:extLst>
            </p:cNvPr>
            <p:cNvCxnSpPr>
              <a:cxnSpLocks/>
            </p:cNvCxnSpPr>
            <p:nvPr/>
          </p:nvCxnSpPr>
          <p:spPr>
            <a:xfrm>
              <a:off x="4626832" y="2496206"/>
              <a:ext cx="0" cy="429986"/>
            </a:xfrm>
            <a:prstGeom prst="straightConnector1">
              <a:avLst/>
            </a:prstGeom>
            <a:ln w="25400">
              <a:solidFill>
                <a:srgbClr val="FF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>
              <a:extLst>
                <a:ext uri="{FF2B5EF4-FFF2-40B4-BE49-F238E27FC236}">
                  <a16:creationId xmlns="" xmlns:a16="http://schemas.microsoft.com/office/drawing/2014/main" id="{95677E48-BB8D-48DC-817E-44F41A90A1A3}"/>
                </a:ext>
              </a:extLst>
            </p:cNvPr>
            <p:cNvCxnSpPr>
              <a:cxnSpLocks/>
            </p:cNvCxnSpPr>
            <p:nvPr/>
          </p:nvCxnSpPr>
          <p:spPr>
            <a:xfrm>
              <a:off x="7534729" y="2496206"/>
              <a:ext cx="0" cy="429986"/>
            </a:xfrm>
            <a:prstGeom prst="straightConnector1">
              <a:avLst/>
            </a:prstGeom>
            <a:ln w="25400">
              <a:solidFill>
                <a:srgbClr val="FF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>
              <a:extLst>
                <a:ext uri="{FF2B5EF4-FFF2-40B4-BE49-F238E27FC236}">
                  <a16:creationId xmlns="" xmlns:a16="http://schemas.microsoft.com/office/drawing/2014/main" id="{74BCC05E-060E-4D67-8856-3673FFC274B5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626" y="2496206"/>
              <a:ext cx="0" cy="429986"/>
            </a:xfrm>
            <a:prstGeom prst="straightConnector1">
              <a:avLst/>
            </a:prstGeom>
            <a:ln w="25400">
              <a:solidFill>
                <a:srgbClr val="FF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>
              <a:extLst>
                <a:ext uri="{FF2B5EF4-FFF2-40B4-BE49-F238E27FC236}">
                  <a16:creationId xmlns="" xmlns:a16="http://schemas.microsoft.com/office/drawing/2014/main" id="{42F534D0-3F29-46A1-9957-DE940AE266DB}"/>
                </a:ext>
              </a:extLst>
            </p:cNvPr>
            <p:cNvCxnSpPr>
              <a:cxnSpLocks/>
            </p:cNvCxnSpPr>
            <p:nvPr/>
          </p:nvCxnSpPr>
          <p:spPr>
            <a:xfrm>
              <a:off x="7503483" y="3564436"/>
              <a:ext cx="0" cy="429986"/>
            </a:xfrm>
            <a:prstGeom prst="straightConnector1">
              <a:avLst/>
            </a:prstGeom>
            <a:ln w="25400">
              <a:solidFill>
                <a:srgbClr val="FF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="" xmlns:a16="http://schemas.microsoft.com/office/drawing/2014/main" id="{A234CE9A-822D-4D15-BB0D-76A3DD47007B}"/>
                </a:ext>
              </a:extLst>
            </p:cNvPr>
            <p:cNvCxnSpPr>
              <a:cxnSpLocks/>
            </p:cNvCxnSpPr>
            <p:nvPr/>
          </p:nvCxnSpPr>
          <p:spPr>
            <a:xfrm>
              <a:off x="1702607" y="5083629"/>
              <a:ext cx="8740019" cy="0"/>
            </a:xfrm>
            <a:prstGeom prst="line">
              <a:avLst/>
            </a:prstGeom>
            <a:ln w="2540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연결선 37">
              <a:extLst>
                <a:ext uri="{FF2B5EF4-FFF2-40B4-BE49-F238E27FC236}">
                  <a16:creationId xmlns="" xmlns:a16="http://schemas.microsoft.com/office/drawing/2014/main" id="{B8989439-8D42-4CE3-80B0-0768ECFB212A}"/>
                </a:ext>
              </a:extLst>
            </p:cNvPr>
            <p:cNvCxnSpPr>
              <a:cxnSpLocks/>
            </p:cNvCxnSpPr>
            <p:nvPr/>
          </p:nvCxnSpPr>
          <p:spPr>
            <a:xfrm>
              <a:off x="10442626" y="3646496"/>
              <a:ext cx="0" cy="1437133"/>
            </a:xfrm>
            <a:prstGeom prst="line">
              <a:avLst/>
            </a:prstGeom>
            <a:ln w="2540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="" xmlns:a16="http://schemas.microsoft.com/office/drawing/2014/main" id="{222162F3-789A-4C5F-A780-B3E297A526B7}"/>
                </a:ext>
              </a:extLst>
            </p:cNvPr>
            <p:cNvCxnSpPr>
              <a:cxnSpLocks/>
            </p:cNvCxnSpPr>
            <p:nvPr/>
          </p:nvCxnSpPr>
          <p:spPr>
            <a:xfrm>
              <a:off x="4607883" y="3591616"/>
              <a:ext cx="0" cy="402806"/>
            </a:xfrm>
            <a:prstGeom prst="line">
              <a:avLst/>
            </a:prstGeom>
            <a:ln w="2540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="" xmlns:a16="http://schemas.microsoft.com/office/drawing/2014/main" id="{CDE803C2-147B-4153-AB37-6C621E0E01A2}"/>
                </a:ext>
              </a:extLst>
            </p:cNvPr>
            <p:cNvCxnSpPr>
              <a:cxnSpLocks/>
            </p:cNvCxnSpPr>
            <p:nvPr/>
          </p:nvCxnSpPr>
          <p:spPr>
            <a:xfrm>
              <a:off x="4607883" y="4680823"/>
              <a:ext cx="0" cy="402806"/>
            </a:xfrm>
            <a:prstGeom prst="line">
              <a:avLst/>
            </a:prstGeom>
            <a:ln w="2540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="" xmlns:a16="http://schemas.microsoft.com/office/drawing/2014/main" id="{C17FBB23-62FC-4E53-A8D5-864E6C1EA2AD}"/>
                </a:ext>
              </a:extLst>
            </p:cNvPr>
            <p:cNvCxnSpPr>
              <a:cxnSpLocks/>
            </p:cNvCxnSpPr>
            <p:nvPr/>
          </p:nvCxnSpPr>
          <p:spPr>
            <a:xfrm>
              <a:off x="7534729" y="4680823"/>
              <a:ext cx="0" cy="402806"/>
            </a:xfrm>
            <a:prstGeom prst="line">
              <a:avLst/>
            </a:prstGeom>
            <a:ln w="25400">
              <a:solidFill>
                <a:srgbClr val="FF33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>
              <a:extLst>
                <a:ext uri="{FF2B5EF4-FFF2-40B4-BE49-F238E27FC236}">
                  <a16:creationId xmlns="" xmlns:a16="http://schemas.microsoft.com/office/drawing/2014/main" id="{DAC4392C-F5BA-454A-B09E-0E681BB472B9}"/>
                </a:ext>
              </a:extLst>
            </p:cNvPr>
            <p:cNvCxnSpPr>
              <a:cxnSpLocks/>
            </p:cNvCxnSpPr>
            <p:nvPr/>
          </p:nvCxnSpPr>
          <p:spPr>
            <a:xfrm>
              <a:off x="6048628" y="5083629"/>
              <a:ext cx="0" cy="429986"/>
            </a:xfrm>
            <a:prstGeom prst="straightConnector1">
              <a:avLst/>
            </a:prstGeom>
            <a:ln w="25400">
              <a:solidFill>
                <a:srgbClr val="FF33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="" xmlns:p14="http://schemas.microsoft.com/office/powerpoint/2010/main" val="512024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34000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08서울한강체 M" pitchFamily="18" charset="-127"/>
              <a:ea typeface="08서울한강체 M" pitchFamily="18" charset="-127"/>
            </a:endParaRPr>
          </a:p>
        </p:txBody>
      </p:sp>
      <p:pic>
        <p:nvPicPr>
          <p:cNvPr id="8" name="그림 7" descr="[짙은회색]서울특별시동부병원 CI(최종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10116" y="6286520"/>
            <a:ext cx="2571770" cy="4108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FF42E9A-EBB7-4AC1-BD84-ECBB9C45B09A}"/>
              </a:ext>
            </a:extLst>
          </p:cNvPr>
          <p:cNvSpPr txBox="1"/>
          <p:nvPr/>
        </p:nvSpPr>
        <p:spPr>
          <a:xfrm>
            <a:off x="789214" y="2057400"/>
            <a:ext cx="10668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“</a:t>
            </a:r>
            <a:r>
              <a:rPr lang="ko-KR" altLang="en-US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죽은 뒤에 누가 왔는지도 모르는 장례식보다 살아있을 때 사랑하는 사람들의 얼굴을 보고</a:t>
            </a:r>
            <a:r>
              <a:rPr lang="en-US" altLang="ko-KR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, </a:t>
            </a:r>
            <a:r>
              <a:rPr lang="ko-KR" altLang="en-US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밥 한끼 함께 먹고 가는게 훨씬 낫다고 생각해요</a:t>
            </a:r>
            <a:r>
              <a:rPr lang="en-US" altLang="ko-KR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.</a:t>
            </a:r>
          </a:p>
          <a:p>
            <a:r>
              <a:rPr lang="ko-KR" altLang="en-US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죽음은 한 인생의 </a:t>
            </a:r>
            <a:r>
              <a:rPr lang="ko-KR" altLang="en-US" sz="2800" dirty="0" err="1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마무리잖아요</a:t>
            </a:r>
            <a:r>
              <a:rPr lang="en-US" altLang="ko-KR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”</a:t>
            </a:r>
          </a:p>
          <a:p>
            <a:pPr algn="r"/>
            <a:r>
              <a:rPr lang="en-US" altLang="ko-KR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-</a:t>
            </a:r>
            <a:r>
              <a:rPr lang="ko-KR" altLang="en-US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환자 김</a:t>
            </a:r>
            <a:r>
              <a:rPr lang="en-US" altLang="ko-KR" sz="2800" dirty="0">
                <a:solidFill>
                  <a:schemeClr val="bg1"/>
                </a:solidFill>
                <a:latin typeface="08서울한강체 M" panose="02020603020101020101" pitchFamily="18" charset="-127"/>
                <a:ea typeface="08서울한강체 M" panose="02020603020101020101" pitchFamily="18" charset="-127"/>
              </a:rPr>
              <a:t>OO</a:t>
            </a:r>
            <a:endParaRPr lang="ko-KR" altLang="en-US" sz="2800" dirty="0">
              <a:solidFill>
                <a:schemeClr val="bg1"/>
              </a:solidFill>
              <a:latin typeface="08서울한강체 M" panose="02020603020101020101" pitchFamily="18" charset="-127"/>
              <a:ea typeface="08서울한강체 M" panose="0202060302010102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C225683-4130-43BD-834E-CF3B50602EAE}"/>
              </a:ext>
            </a:extLst>
          </p:cNvPr>
          <p:cNvSpPr txBox="1"/>
          <p:nvPr/>
        </p:nvSpPr>
        <p:spPr>
          <a:xfrm>
            <a:off x="2911928" y="4068634"/>
            <a:ext cx="6368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08서울남산체 L" pitchFamily="18" charset="-127"/>
                <a:ea typeface="08서울남산체 L" pitchFamily="18" charset="-127"/>
              </a:rPr>
              <a:t>감사합니다</a:t>
            </a:r>
          </a:p>
        </p:txBody>
      </p:sp>
    </p:spTree>
    <p:extLst>
      <p:ext uri="{BB962C8B-B14F-4D97-AF65-F5344CB8AC3E}">
        <p14:creationId xmlns="" xmlns:p14="http://schemas.microsoft.com/office/powerpoint/2010/main" val="338121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676</Words>
  <Application>Microsoft Office PowerPoint</Application>
  <PresentationFormat>사용자 지정</PresentationFormat>
  <Paragraphs>243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7" baseType="lpstr">
      <vt:lpstr>굴림</vt:lpstr>
      <vt:lpstr>Arial</vt:lpstr>
      <vt:lpstr>맑은 고딕</vt:lpstr>
      <vt:lpstr>08서울한강체 L</vt:lpstr>
      <vt:lpstr>08서울한강체 M</vt:lpstr>
      <vt:lpstr>08서울남산체 B</vt:lpstr>
      <vt:lpstr>08서울남산체 L</vt:lpstr>
      <vt:lpstr>함초롬바탕</vt:lpstr>
      <vt:lpstr>08서울남산체 EB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나의 판타스틱한 장례식  ‘어느 말기암 환자의 생전장례식＇</dc:title>
  <dc:creator>김 혜지</dc:creator>
  <cp:lastModifiedBy>DT153</cp:lastModifiedBy>
  <cp:revision>57</cp:revision>
  <dcterms:created xsi:type="dcterms:W3CDTF">2018-10-26T12:56:07Z</dcterms:created>
  <dcterms:modified xsi:type="dcterms:W3CDTF">2018-11-28T00:17:58Z</dcterms:modified>
</cp:coreProperties>
</file>