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468" r:id="rId2"/>
    <p:sldId id="473" r:id="rId3"/>
    <p:sldId id="367" r:id="rId4"/>
    <p:sldId id="471" r:id="rId5"/>
    <p:sldId id="470" r:id="rId6"/>
    <p:sldId id="475" r:id="rId7"/>
    <p:sldId id="476" r:id="rId8"/>
    <p:sldId id="451" r:id="rId9"/>
    <p:sldId id="467" r:id="rId10"/>
    <p:sldId id="443" r:id="rId11"/>
    <p:sldId id="452" r:id="rId12"/>
    <p:sldId id="444" r:id="rId13"/>
    <p:sldId id="445" r:id="rId14"/>
    <p:sldId id="446" r:id="rId15"/>
    <p:sldId id="447" r:id="rId16"/>
    <p:sldId id="474" r:id="rId17"/>
    <p:sldId id="448" r:id="rId18"/>
    <p:sldId id="449" r:id="rId19"/>
    <p:sldId id="461" r:id="rId20"/>
    <p:sldId id="463" r:id="rId21"/>
    <p:sldId id="465" r:id="rId22"/>
    <p:sldId id="464" r:id="rId23"/>
    <p:sldId id="455" r:id="rId24"/>
    <p:sldId id="404" r:id="rId25"/>
  </p:sldIdLst>
  <p:sldSz cx="9144000" cy="6858000" type="screen4x3"/>
  <p:notesSz cx="6743700" cy="987425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0000FF"/>
    <a:srgbClr val="DAFBD1"/>
    <a:srgbClr val="0066CC"/>
    <a:srgbClr val="F8FBD1"/>
    <a:srgbClr val="000000"/>
    <a:srgbClr val="218F26"/>
    <a:srgbClr val="133925"/>
    <a:srgbClr val="1C54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C4B1156A-380E-4F78-BDF5-A606A8083BF9}" styleName="보통 스타일 4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45" autoAdjust="0"/>
    <p:restoredTop sz="89035" autoAdjust="0"/>
  </p:normalViewPr>
  <p:slideViewPr>
    <p:cSldViewPr>
      <p:cViewPr varScale="1">
        <p:scale>
          <a:sx n="97" d="100"/>
          <a:sy n="97" d="100"/>
        </p:scale>
        <p:origin x="92" y="6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313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이종우" userId="551a82be9d52af18" providerId="LiveId" clId="{EE30AAF7-7C63-4016-A2AB-48407E343DFD}"/>
    <pc:docChg chg="modSld">
      <pc:chgData name="이종우" userId="551a82be9d52af18" providerId="LiveId" clId="{EE30AAF7-7C63-4016-A2AB-48407E343DFD}" dt="2018-03-13T06:12:17.107" v="0" actId="1076"/>
      <pc:docMkLst>
        <pc:docMk/>
      </pc:docMkLst>
      <pc:sldChg chg="modSp">
        <pc:chgData name="이종우" userId="551a82be9d52af18" providerId="LiveId" clId="{EE30AAF7-7C63-4016-A2AB-48407E343DFD}" dt="2018-03-13T06:12:17.107" v="0" actId="1076"/>
        <pc:sldMkLst>
          <pc:docMk/>
          <pc:sldMk cId="462066167" sldId="468"/>
        </pc:sldMkLst>
        <pc:picChg chg="mod">
          <ac:chgData name="이종우" userId="551a82be9d52af18" providerId="LiveId" clId="{EE30AAF7-7C63-4016-A2AB-48407E343DFD}" dt="2018-03-13T06:12:17.107" v="0" actId="1076"/>
          <ac:picMkLst>
            <pc:docMk/>
            <pc:sldMk cId="462066167" sldId="468"/>
            <ac:picMk id="3" creationId="{00000000-0000-0000-0000-000000000000}"/>
          </ac:picMkLst>
        </pc:pic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/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3276" cy="493713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l" eaLnBrk="1" latinLnBrk="1" hangingPunct="1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>
            <a:extLst/>
          </p:cNvPr>
          <p:cNvSpPr>
            <a:spLocks noGrp="1"/>
          </p:cNvSpPr>
          <p:nvPr>
            <p:ph type="dt" sz="quarter" idx="1"/>
          </p:nvPr>
        </p:nvSpPr>
        <p:spPr>
          <a:xfrm>
            <a:off x="3818837" y="0"/>
            <a:ext cx="2923275" cy="493713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r" eaLnBrk="1" latinLnBrk="1" hangingPunct="1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A7CFD062-5CB2-427B-AC7C-7282B7F54DB3}" type="datetimeFigureOut">
              <a:rPr lang="ko-KR" altLang="en-US"/>
              <a:pPr>
                <a:defRPr/>
              </a:pPr>
              <a:t>2018-03-13</a:t>
            </a:fld>
            <a:endParaRPr lang="ko-KR" altLang="en-US"/>
          </a:p>
        </p:txBody>
      </p:sp>
      <p:sp>
        <p:nvSpPr>
          <p:cNvPr id="4" name="바닥글 개체 틀 3">
            <a:extLst/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8951"/>
            <a:ext cx="2923276" cy="493713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l" eaLnBrk="1" latinLnBrk="1" hangingPunct="1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>
            <a:extLst/>
          </p:cNvPr>
          <p:cNvSpPr>
            <a:spLocks noGrp="1"/>
          </p:cNvSpPr>
          <p:nvPr>
            <p:ph type="sldNum" sz="quarter" idx="3"/>
          </p:nvPr>
        </p:nvSpPr>
        <p:spPr>
          <a:xfrm>
            <a:off x="3818837" y="9378951"/>
            <a:ext cx="2923275" cy="493713"/>
          </a:xfrm>
          <a:prstGeom prst="rect">
            <a:avLst/>
          </a:prstGeom>
        </p:spPr>
        <p:txBody>
          <a:bodyPr vert="horz" wrap="square" lIns="91427" tIns="45714" rIns="91427" bIns="45714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 smtClean="0"/>
            </a:lvl1pPr>
          </a:lstStyle>
          <a:p>
            <a:pPr>
              <a:defRPr/>
            </a:pPr>
            <a:fld id="{6D628F3B-70F3-45C3-8943-812B93607B14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12746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/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3276" cy="493713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>
            <a:extLst/>
          </p:cNvPr>
          <p:cNvSpPr>
            <a:spLocks noGrp="1"/>
          </p:cNvSpPr>
          <p:nvPr>
            <p:ph type="dt" idx="1"/>
          </p:nvPr>
        </p:nvSpPr>
        <p:spPr>
          <a:xfrm>
            <a:off x="3818837" y="0"/>
            <a:ext cx="2923275" cy="493713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C155630-4DDB-4D30-BEE8-97A732B108F8}" type="datetimeFigureOut">
              <a:rPr lang="ko-KR" altLang="en-US"/>
              <a:pPr>
                <a:defRPr/>
              </a:pPr>
              <a:t>2018-03-13</a:t>
            </a:fld>
            <a:endParaRPr lang="ko-KR" altLang="en-US"/>
          </a:p>
        </p:txBody>
      </p:sp>
      <p:sp>
        <p:nvSpPr>
          <p:cNvPr id="4" name="슬라이드 이미지 개체 틀 3">
            <a:extLst/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7" tIns="45714" rIns="91427" bIns="45714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>
            <a:extLst/>
          </p:cNvPr>
          <p:cNvSpPr>
            <a:spLocks noGrp="1"/>
          </p:cNvSpPr>
          <p:nvPr>
            <p:ph type="body" sz="quarter" idx="3"/>
          </p:nvPr>
        </p:nvSpPr>
        <p:spPr>
          <a:xfrm>
            <a:off x="674848" y="4689476"/>
            <a:ext cx="5394006" cy="4443413"/>
          </a:xfrm>
          <a:prstGeom prst="rect">
            <a:avLst/>
          </a:prstGeom>
        </p:spPr>
        <p:txBody>
          <a:bodyPr vert="horz" lIns="91427" tIns="45714" rIns="91427" bIns="45714" rtlCol="0">
            <a:normAutofit/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>
            <a:extLst/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8951"/>
            <a:ext cx="2923276" cy="493713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>
            <a:extLst/>
          </p:cNvPr>
          <p:cNvSpPr>
            <a:spLocks noGrp="1"/>
          </p:cNvSpPr>
          <p:nvPr>
            <p:ph type="sldNum" sz="quarter" idx="5"/>
          </p:nvPr>
        </p:nvSpPr>
        <p:spPr>
          <a:xfrm>
            <a:off x="3818837" y="9378951"/>
            <a:ext cx="2923275" cy="493713"/>
          </a:xfrm>
          <a:prstGeom prst="rect">
            <a:avLst/>
          </a:prstGeom>
        </p:spPr>
        <p:txBody>
          <a:bodyPr vert="horz" wrap="square" lIns="91427" tIns="45714" rIns="91427" bIns="45714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 smtClean="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C7EA0C68-C648-4E72-945B-A101883A783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502734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/>
              <a:t>항상 재활사업에 대한 헌신과 노력을 다하고 계시는 여러분들의 열정과 노고에 감사드리며 발표를 시작하겠습니다</a:t>
            </a:r>
            <a:r>
              <a:rPr lang="en-US" altLang="ko-K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05026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85108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32699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/>
              <a:t> </a:t>
            </a: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716466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00793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33FD8-AD00-49CF-821D-6945A24C8483}" type="datetimeFigureOut">
              <a:rPr lang="ko-KR" altLang="en-US"/>
              <a:pPr>
                <a:defRPr/>
              </a:pPr>
              <a:t>2018-03-13</a:t>
            </a:fld>
            <a:endParaRPr lang="ko-KR" altLang="en-US"/>
          </a:p>
        </p:txBody>
      </p:sp>
      <p:sp>
        <p:nvSpPr>
          <p:cNvPr id="5" name="바닥글 개체 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A3D28D-60A7-4C92-9061-75D4E3BB770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64184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6E5BFF-405A-44A1-A504-C1188872F19F}" type="datetimeFigureOut">
              <a:rPr lang="ko-KR" altLang="en-US"/>
              <a:pPr>
                <a:defRPr/>
              </a:pPr>
              <a:t>2018-03-13</a:t>
            </a:fld>
            <a:endParaRPr lang="ko-KR" altLang="en-US"/>
          </a:p>
        </p:txBody>
      </p:sp>
      <p:sp>
        <p:nvSpPr>
          <p:cNvPr id="5" name="바닥글 개체 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FCFC4E-BDDF-4869-948A-2956E29843E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90409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3B61A5-1ABC-4611-A2B6-9E677BA77703}" type="datetimeFigureOut">
              <a:rPr lang="ko-KR" altLang="en-US"/>
              <a:pPr>
                <a:defRPr/>
              </a:pPr>
              <a:t>2018-03-13</a:t>
            </a:fld>
            <a:endParaRPr lang="ko-KR" altLang="en-US"/>
          </a:p>
        </p:txBody>
      </p:sp>
      <p:sp>
        <p:nvSpPr>
          <p:cNvPr id="5" name="바닥글 개체 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BC1BF0-F1A7-4010-80CA-FA2B84E3C757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74376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CE140D-7E04-4620-8735-050E4C477756}" type="datetimeFigureOut">
              <a:rPr lang="ko-KR" altLang="en-US"/>
              <a:pPr>
                <a:defRPr/>
              </a:pPr>
              <a:t>2018-03-13</a:t>
            </a:fld>
            <a:endParaRPr lang="ko-KR" altLang="en-US"/>
          </a:p>
        </p:txBody>
      </p:sp>
      <p:sp>
        <p:nvSpPr>
          <p:cNvPr id="6" name="바닥글 개체 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36145E-D6AD-487B-A55A-F61E5F4D2BF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58137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232EC-B09A-405D-A746-A16E00AC24AF}" type="datetimeFigureOut">
              <a:rPr lang="ko-KR" altLang="en-US"/>
              <a:pPr>
                <a:defRPr/>
              </a:pPr>
              <a:t>2018-03-13</a:t>
            </a:fld>
            <a:endParaRPr lang="ko-KR" altLang="en-US"/>
          </a:p>
        </p:txBody>
      </p:sp>
      <p:sp>
        <p:nvSpPr>
          <p:cNvPr id="8" name="바닥글 개체 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BF88E1-CEFF-4F96-81F6-45A99A61E0FE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69876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FCD45-D86A-4B02-AEB0-078D3DCA9E95}" type="datetimeFigureOut">
              <a:rPr lang="ko-KR" altLang="en-US"/>
              <a:pPr>
                <a:defRPr/>
              </a:pPr>
              <a:t>2018-03-13</a:t>
            </a:fld>
            <a:endParaRPr lang="ko-KR" altLang="en-US"/>
          </a:p>
        </p:txBody>
      </p:sp>
      <p:sp>
        <p:nvSpPr>
          <p:cNvPr id="4" name="바닥글 개체 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B712FB-91BD-4EDD-B303-E4F8E06663A4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52566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906C5-30E3-4AA4-A72D-88F59AF5073E}" type="datetimeFigureOut">
              <a:rPr lang="ko-KR" altLang="en-US"/>
              <a:pPr>
                <a:defRPr/>
              </a:pPr>
              <a:t>2018-03-13</a:t>
            </a:fld>
            <a:endParaRPr lang="ko-KR" altLang="en-US"/>
          </a:p>
        </p:txBody>
      </p:sp>
      <p:sp>
        <p:nvSpPr>
          <p:cNvPr id="3" name="바닥글 개체 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7A4BA-826A-4FC5-B927-85E48DF248DF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89159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CBAA3-4805-4985-A333-98418E46C30A}" type="datetimeFigureOut">
              <a:rPr lang="ko-KR" altLang="en-US"/>
              <a:pPr>
                <a:defRPr/>
              </a:pPr>
              <a:t>2018-03-13</a:t>
            </a:fld>
            <a:endParaRPr lang="ko-KR" altLang="en-US"/>
          </a:p>
        </p:txBody>
      </p:sp>
      <p:sp>
        <p:nvSpPr>
          <p:cNvPr id="6" name="바닥글 개체 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948EB6-2FDF-4152-864F-8355876B1E2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07089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7F744E-38E2-48AA-8564-167FD96E8344}" type="datetimeFigureOut">
              <a:rPr lang="ko-KR" altLang="en-US"/>
              <a:pPr>
                <a:defRPr/>
              </a:pPr>
              <a:t>2018-03-13</a:t>
            </a:fld>
            <a:endParaRPr lang="ko-KR" altLang="en-US"/>
          </a:p>
        </p:txBody>
      </p:sp>
      <p:sp>
        <p:nvSpPr>
          <p:cNvPr id="6" name="바닥글 개체 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010F6-F4FD-4172-B23C-5FFC93A3B9EB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1277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C799A4-1925-4F17-81EE-2B5F951A9F96}" type="datetimeFigureOut">
              <a:rPr lang="ko-KR" altLang="en-US"/>
              <a:pPr>
                <a:defRPr/>
              </a:pPr>
              <a:t>2018-03-13</a:t>
            </a:fld>
            <a:endParaRPr lang="ko-KR" altLang="en-US"/>
          </a:p>
        </p:txBody>
      </p:sp>
      <p:sp>
        <p:nvSpPr>
          <p:cNvPr id="5" name="바닥글 개체 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07C20-CD6F-4002-886B-BE8E3A5A8AA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81332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C4B638-6D3C-498C-8F91-DFB3C350AFA9}" type="datetimeFigureOut">
              <a:rPr lang="ko-KR" altLang="en-US"/>
              <a:pPr>
                <a:defRPr/>
              </a:pPr>
              <a:t>2018-03-13</a:t>
            </a:fld>
            <a:endParaRPr lang="ko-KR" altLang="en-US"/>
          </a:p>
        </p:txBody>
      </p:sp>
      <p:sp>
        <p:nvSpPr>
          <p:cNvPr id="5" name="바닥글 개체 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224B55-AC84-4243-931D-F08F3960BDA7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75395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/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D9C2A7E-B9CD-4C1A-A58C-A4D201B5A8C8}" type="datetimeFigureOut">
              <a:rPr lang="ko-KR" altLang="en-US"/>
              <a:pPr>
                <a:defRPr/>
              </a:pPr>
              <a:t>2018-03-13</a:t>
            </a:fld>
            <a:endParaRPr lang="ko-KR" altLang="en-US"/>
          </a:p>
        </p:txBody>
      </p:sp>
      <p:sp>
        <p:nvSpPr>
          <p:cNvPr id="5" name="바닥글 개체 틀 4">
            <a:extLst/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/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 smtClean="0">
                <a:solidFill>
                  <a:srgbClr val="898989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60DBF396-09E7-4234-9E54-A11F0A80A69C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4.png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2.png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oleObject" Target="../embeddings/oleObject3.bin"/><Relationship Id="rId7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0.png"/><Relationship Id="rId11" Type="http://schemas.openxmlformats.org/officeDocument/2006/relationships/image" Target="../media/image7.png"/><Relationship Id="rId5" Type="http://schemas.openxmlformats.org/officeDocument/2006/relationships/oleObject" Target="../embeddings/oleObject4.bin"/><Relationship Id="rId10" Type="http://schemas.openxmlformats.org/officeDocument/2006/relationships/image" Target="../media/image24.jpeg"/><Relationship Id="rId4" Type="http://schemas.openxmlformats.org/officeDocument/2006/relationships/image" Target="../media/image19.png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7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jpe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10" Type="http://schemas.openxmlformats.org/officeDocument/2006/relationships/image" Target="../media/image37.png"/><Relationship Id="rId4" Type="http://schemas.openxmlformats.org/officeDocument/2006/relationships/image" Target="../media/image32.png"/><Relationship Id="rId9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9.jpeg"/><Relationship Id="rId7" Type="http://schemas.openxmlformats.org/officeDocument/2006/relationships/image" Target="../media/image7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5.jpeg"/><Relationship Id="rId7" Type="http://schemas.openxmlformats.org/officeDocument/2006/relationships/image" Target="../media/image7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1.jpeg"/><Relationship Id="rId7" Type="http://schemas.openxmlformats.org/officeDocument/2006/relationships/image" Target="../media/image7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7" Type="http://schemas.openxmlformats.org/officeDocument/2006/relationships/image" Target="../media/image60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7" Type="http://schemas.openxmlformats.org/officeDocument/2006/relationships/image" Target="../media/image65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10" Type="http://schemas.openxmlformats.org/officeDocument/2006/relationships/image" Target="../media/image7.png"/><Relationship Id="rId4" Type="http://schemas.openxmlformats.org/officeDocument/2006/relationships/image" Target="../media/image68.jpeg"/><Relationship Id="rId9" Type="http://schemas.openxmlformats.org/officeDocument/2006/relationships/image" Target="../media/image7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7" Type="http://schemas.openxmlformats.org/officeDocument/2006/relationships/image" Target="../media/image81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jpeg"/><Relationship Id="rId5" Type="http://schemas.openxmlformats.org/officeDocument/2006/relationships/image" Target="../media/image7.png"/><Relationship Id="rId4" Type="http://schemas.openxmlformats.org/officeDocument/2006/relationships/image" Target="../media/image7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/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pic>
        <p:nvPicPr>
          <p:cNvPr id="8" name="Picture 2" descr="잔디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98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 descr="하늘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햇살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501" y="-28576"/>
            <a:ext cx="9324975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1" name="TextBox 10"/>
          <p:cNvSpPr txBox="1">
            <a:spLocks noChangeArrowheads="1"/>
          </p:cNvSpPr>
          <p:nvPr/>
        </p:nvSpPr>
        <p:spPr bwMode="auto">
          <a:xfrm>
            <a:off x="2484438" y="4581525"/>
            <a:ext cx="4175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endParaRPr lang="ko-KR" altLang="en-US" sz="2400" b="1"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2057" name="Rectangle 9">
            <a:extLst/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1" latinLnBrk="1" hangingPunct="1">
              <a:defRPr/>
            </a:pPr>
            <a:endParaRPr lang="ko-KR" altLang="en-US"/>
          </a:p>
        </p:txBody>
      </p:sp>
      <p:sp>
        <p:nvSpPr>
          <p:cNvPr id="2059" name="Rectangle 11">
            <a:extLst/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1" latinLnBrk="1" hangingPunct="1">
              <a:defRPr/>
            </a:pPr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107504" y="924961"/>
            <a:ext cx="7272808" cy="573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75640" marR="25400" indent="-325120" algn="just" latinLnBrk="1">
              <a:lnSpc>
                <a:spcPct val="130000"/>
              </a:lnSpc>
              <a:spcBef>
                <a:spcPts val="280"/>
              </a:spcBef>
              <a:spcAft>
                <a:spcPts val="280"/>
              </a:spcAft>
            </a:pPr>
            <a:r>
              <a:rPr lang="ko-KR" altLang="en-US" sz="2000" b="1" i="1" kern="0" spc="-100">
                <a:solidFill>
                  <a:srgbClr val="0000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건강할 때 미리미리 </a:t>
            </a:r>
            <a:r>
              <a:rPr lang="en-US" altLang="ko-KR" sz="2800" b="1" i="1" kern="0" spc="-100">
                <a:solidFill>
                  <a:srgbClr val="0000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『</a:t>
            </a:r>
            <a:r>
              <a:rPr lang="en-US" altLang="ko-KR" sz="2800" b="1" i="1" kern="0" spc="-100">
                <a:solidFill>
                  <a:srgbClr val="FF00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No</a:t>
            </a:r>
            <a:r>
              <a:rPr lang="ko-KR" altLang="en-US" sz="2800" b="1" i="1" kern="0" spc="-100">
                <a:solidFill>
                  <a:srgbClr val="0000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암</a:t>
            </a:r>
            <a:r>
              <a:rPr lang="en-US" altLang="ko-KR" sz="2800" b="1" i="1" kern="0" spc="-100">
                <a:solidFill>
                  <a:srgbClr val="0000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! </a:t>
            </a:r>
            <a:r>
              <a:rPr lang="en-US" altLang="ko-KR" sz="2800" b="1" i="1" kern="0" spc="-100">
                <a:solidFill>
                  <a:srgbClr val="0000FF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Yes</a:t>
            </a:r>
            <a:r>
              <a:rPr lang="ko-KR" altLang="en-US" sz="2800" b="1" i="1" kern="0" spc="-100">
                <a:solidFill>
                  <a:srgbClr val="FF19FF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</a:t>
            </a:r>
            <a:r>
              <a:rPr lang="ko-KR" altLang="en-US" sz="2800" b="1" i="1" kern="0" spc="-100">
                <a:solidFill>
                  <a:srgbClr val="0000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조기검진</a:t>
            </a:r>
            <a:r>
              <a:rPr lang="en-US" altLang="ko-KR" sz="2800" b="1" i="1" kern="0" spc="-100">
                <a:solidFill>
                  <a:srgbClr val="0000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!』</a:t>
            </a:r>
            <a:endParaRPr lang="ko-KR" altLang="en-US" sz="2800" b="1" i="1" kern="0" spc="-100">
              <a:solidFill>
                <a:srgbClr val="000000"/>
              </a:solidFill>
              <a:effectLst/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3607" y="2307067"/>
            <a:ext cx="7219950" cy="1204796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77195" y="5961286"/>
            <a:ext cx="3152775" cy="5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066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/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pic>
        <p:nvPicPr>
          <p:cNvPr id="4099" name="Picture 2" descr="잔디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98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3" descr="하늘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8738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4659313" y="1855788"/>
            <a:ext cx="4808537" cy="3698875"/>
            <a:chOff x="808" y="1424"/>
            <a:chExt cx="4114" cy="1916"/>
          </a:xfrm>
        </p:grpSpPr>
        <p:sp>
          <p:nvSpPr>
            <p:cNvPr id="12" name="모서리가 둥근 직사각형 11">
              <a:extLst/>
            </p:cNvPr>
            <p:cNvSpPr/>
            <p:nvPr/>
          </p:nvSpPr>
          <p:spPr>
            <a:xfrm>
              <a:off x="1027" y="1908"/>
              <a:ext cx="2770" cy="405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13" name="모서리가 둥근 직사각형 12">
              <a:extLst/>
            </p:cNvPr>
            <p:cNvSpPr/>
            <p:nvPr/>
          </p:nvSpPr>
          <p:spPr>
            <a:xfrm>
              <a:off x="1027" y="2403"/>
              <a:ext cx="2770" cy="405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14" name="모서리가 둥근 직사각형 13">
              <a:extLst/>
            </p:cNvPr>
            <p:cNvSpPr/>
            <p:nvPr/>
          </p:nvSpPr>
          <p:spPr>
            <a:xfrm>
              <a:off x="1027" y="2898"/>
              <a:ext cx="2770" cy="405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15" name="모서리가 둥근 직사각형 14">
              <a:extLst/>
            </p:cNvPr>
            <p:cNvSpPr/>
            <p:nvPr/>
          </p:nvSpPr>
          <p:spPr>
            <a:xfrm>
              <a:off x="1027" y="1424"/>
              <a:ext cx="2770" cy="405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16" name="정육면체 15">
              <a:extLst/>
            </p:cNvPr>
            <p:cNvSpPr/>
            <p:nvPr/>
          </p:nvSpPr>
          <p:spPr>
            <a:xfrm rot="20134583">
              <a:off x="875" y="1434"/>
              <a:ext cx="405" cy="402"/>
            </a:xfrm>
            <a:prstGeom prst="cube">
              <a:avLst>
                <a:gd name="adj" fmla="val 19269"/>
              </a:avLst>
            </a:prstGeom>
            <a:gradFill flip="none" rotWithShape="1">
              <a:gsLst>
                <a:gs pos="0">
                  <a:schemeClr val="tx2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tx2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tx2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9525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17" name="TextBox 16">
              <a:extLst/>
            </p:cNvPr>
            <p:cNvSpPr txBox="1"/>
            <p:nvPr/>
          </p:nvSpPr>
          <p:spPr>
            <a:xfrm>
              <a:off x="824" y="1455"/>
              <a:ext cx="450" cy="43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36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Georgia" pitchFamily="18" charset="0"/>
                  <a:ea typeface="+mn-ea"/>
                </a:rPr>
                <a:t>1</a:t>
              </a:r>
              <a:endParaRPr kumimoji="0" lang="ko-KR" alt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+mn-ea"/>
              </a:endParaRPr>
            </a:p>
          </p:txBody>
        </p:sp>
        <p:sp>
          <p:nvSpPr>
            <p:cNvPr id="4127" name="TextBox 31"/>
            <p:cNvSpPr txBox="1">
              <a:spLocks noChangeArrowheads="1"/>
            </p:cNvSpPr>
            <p:nvPr/>
          </p:nvSpPr>
          <p:spPr bwMode="auto">
            <a:xfrm>
              <a:off x="1397" y="1483"/>
              <a:ext cx="2268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kumimoji="0" lang="ko-KR" altLang="en-US" sz="280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일반 현황</a:t>
              </a:r>
              <a:endParaRPr kumimoji="0" lang="ko-KR" altLang="ko-KR" sz="280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9" name="정육면체 18">
              <a:extLst/>
            </p:cNvPr>
            <p:cNvSpPr/>
            <p:nvPr/>
          </p:nvSpPr>
          <p:spPr>
            <a:xfrm rot="20134583">
              <a:off x="875" y="1918"/>
              <a:ext cx="405" cy="403"/>
            </a:xfrm>
            <a:prstGeom prst="cube">
              <a:avLst>
                <a:gd name="adj" fmla="val 19269"/>
              </a:avLst>
            </a:prstGeom>
            <a:gradFill flip="none" rotWithShape="1">
              <a:gsLst>
                <a:gs pos="0">
                  <a:schemeClr val="tx2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tx2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tx2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9525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0" name="TextBox 19">
              <a:extLst/>
            </p:cNvPr>
            <p:cNvSpPr txBox="1"/>
            <p:nvPr/>
          </p:nvSpPr>
          <p:spPr>
            <a:xfrm>
              <a:off x="808" y="1928"/>
              <a:ext cx="450" cy="43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36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Georgia" pitchFamily="18" charset="0"/>
                  <a:ea typeface="+mn-ea"/>
                </a:rPr>
                <a:t>2</a:t>
              </a:r>
              <a:endParaRPr kumimoji="0" lang="ko-KR" alt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+mn-ea"/>
              </a:endParaRPr>
            </a:p>
          </p:txBody>
        </p:sp>
        <p:sp>
          <p:nvSpPr>
            <p:cNvPr id="4130" name="TextBox 34"/>
            <p:cNvSpPr txBox="1">
              <a:spLocks noChangeArrowheads="1"/>
            </p:cNvSpPr>
            <p:nvPr/>
          </p:nvSpPr>
          <p:spPr bwMode="auto">
            <a:xfrm>
              <a:off x="1397" y="1967"/>
              <a:ext cx="3525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kumimoji="0" lang="ko-KR" altLang="en-US" sz="280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사업의 필요성</a:t>
              </a:r>
              <a:endParaRPr kumimoji="0" lang="ko-KR" altLang="ko-KR" sz="280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2" name="정육면체 21">
              <a:extLst/>
            </p:cNvPr>
            <p:cNvSpPr/>
            <p:nvPr/>
          </p:nvSpPr>
          <p:spPr>
            <a:xfrm rot="20134583">
              <a:off x="875" y="2413"/>
              <a:ext cx="405" cy="393"/>
            </a:xfrm>
            <a:prstGeom prst="cube">
              <a:avLst>
                <a:gd name="adj" fmla="val 19269"/>
              </a:avLst>
            </a:prstGeom>
            <a:gradFill flip="none" rotWithShape="1">
              <a:gsLst>
                <a:gs pos="0">
                  <a:schemeClr val="tx2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tx2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tx2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9525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3" name="TextBox 22">
              <a:extLst/>
            </p:cNvPr>
            <p:cNvSpPr txBox="1"/>
            <p:nvPr/>
          </p:nvSpPr>
          <p:spPr>
            <a:xfrm>
              <a:off x="847" y="2438"/>
              <a:ext cx="445" cy="42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+mn-ea"/>
              </a:endParaRPr>
            </a:p>
          </p:txBody>
        </p:sp>
        <p:sp>
          <p:nvSpPr>
            <p:cNvPr id="4133" name="TextBox 37"/>
            <p:cNvSpPr txBox="1">
              <a:spLocks noChangeArrowheads="1"/>
            </p:cNvSpPr>
            <p:nvPr/>
          </p:nvSpPr>
          <p:spPr bwMode="auto">
            <a:xfrm>
              <a:off x="1397" y="2462"/>
              <a:ext cx="2268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kumimoji="0" lang="ko-KR" altLang="en-US" sz="280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 추진 전략</a:t>
              </a:r>
              <a:endParaRPr kumimoji="0" lang="ko-KR" altLang="ko-KR" sz="280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5" name="정육면체 24">
              <a:extLst/>
            </p:cNvPr>
            <p:cNvSpPr/>
            <p:nvPr/>
          </p:nvSpPr>
          <p:spPr>
            <a:xfrm rot="20134583">
              <a:off x="875" y="2908"/>
              <a:ext cx="405" cy="402"/>
            </a:xfrm>
            <a:prstGeom prst="cube">
              <a:avLst>
                <a:gd name="adj" fmla="val 19269"/>
              </a:avLst>
            </a:prstGeom>
            <a:gradFill flip="none" rotWithShape="1">
              <a:gsLst>
                <a:gs pos="0">
                  <a:schemeClr val="tx2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tx2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tx2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9525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6" name="TextBox 25">
              <a:extLst/>
            </p:cNvPr>
            <p:cNvSpPr txBox="1"/>
            <p:nvPr/>
          </p:nvSpPr>
          <p:spPr>
            <a:xfrm>
              <a:off x="824" y="2910"/>
              <a:ext cx="450" cy="43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36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Georgia" pitchFamily="18" charset="0"/>
                  <a:ea typeface="+mn-ea"/>
                </a:rPr>
                <a:t>4</a:t>
              </a:r>
              <a:endParaRPr kumimoji="0" lang="ko-KR" alt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+mn-ea"/>
              </a:endParaRPr>
            </a:p>
          </p:txBody>
        </p:sp>
        <p:sp>
          <p:nvSpPr>
            <p:cNvPr id="4136" name="TextBox 40"/>
            <p:cNvSpPr txBox="1">
              <a:spLocks noChangeArrowheads="1"/>
            </p:cNvSpPr>
            <p:nvPr/>
          </p:nvSpPr>
          <p:spPr bwMode="auto">
            <a:xfrm>
              <a:off x="1397" y="2975"/>
              <a:ext cx="2268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kumimoji="0" lang="ko-KR" altLang="en-US" sz="280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 추진 내용</a:t>
              </a:r>
              <a:endParaRPr kumimoji="0" lang="ko-KR" altLang="ko-KR" sz="280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8" name="모서리가 둥근 직사각형 27">
            <a:extLst/>
          </p:cNvPr>
          <p:cNvSpPr/>
          <p:nvPr/>
        </p:nvSpPr>
        <p:spPr bwMode="auto">
          <a:xfrm>
            <a:off x="3019265" y="557802"/>
            <a:ext cx="3096344" cy="86409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254000" prst="coolSlant"/>
          </a:sp3d>
        </p:spPr>
        <p:txBody>
          <a:bodyPr wrap="none" anchor="ctr"/>
          <a:lstStyle/>
          <a:p>
            <a:pPr algn="ctr" eaLnBrk="1" latinLnBrk="1" hangingPunct="1">
              <a:defRPr/>
            </a:pPr>
            <a:r>
              <a:rPr lang="ko-KR" altLang="en-US" sz="3600" dirty="0">
                <a:latin typeface="HY헤드라인M" pitchFamily="18" charset="-127"/>
                <a:ea typeface="HY헤드라인M" pitchFamily="18" charset="-127"/>
              </a:rPr>
              <a:t>목 차</a:t>
            </a:r>
          </a:p>
        </p:txBody>
      </p:sp>
      <p:sp>
        <p:nvSpPr>
          <p:cNvPr id="29" name="TextBox 28">
            <a:extLst/>
          </p:cNvPr>
          <p:cNvSpPr txBox="1"/>
          <p:nvPr/>
        </p:nvSpPr>
        <p:spPr bwMode="auto">
          <a:xfrm>
            <a:off x="4580926" y="3816074"/>
            <a:ext cx="714375" cy="6463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+mn-ea"/>
              </a:rPr>
              <a:t>3</a:t>
            </a:r>
            <a:endParaRPr kumimoji="0" lang="ko-KR" alt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  <a:ea typeface="+mn-ea"/>
            </a:endParaRPr>
          </a:p>
        </p:txBody>
      </p:sp>
      <p:grpSp>
        <p:nvGrpSpPr>
          <p:cNvPr id="4106" name="그룹 2"/>
          <p:cNvGrpSpPr>
            <a:grpSpLocks/>
          </p:cNvGrpSpPr>
          <p:nvPr/>
        </p:nvGrpSpPr>
        <p:grpSpPr bwMode="auto">
          <a:xfrm>
            <a:off x="4684713" y="5762625"/>
            <a:ext cx="3546475" cy="828675"/>
            <a:chOff x="4684507" y="5765317"/>
            <a:chExt cx="3547036" cy="828540"/>
          </a:xfrm>
        </p:grpSpPr>
        <p:sp>
          <p:nvSpPr>
            <p:cNvPr id="27" name="모서리가 둥근 직사각형 13">
              <a:extLst/>
            </p:cNvPr>
            <p:cNvSpPr/>
            <p:nvPr/>
          </p:nvSpPr>
          <p:spPr bwMode="auto">
            <a:xfrm>
              <a:off x="4983048" y="5791863"/>
              <a:ext cx="3248495" cy="801994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4111" name="TextBox 40"/>
            <p:cNvSpPr txBox="1">
              <a:spLocks noChangeArrowheads="1"/>
            </p:cNvSpPr>
            <p:nvPr/>
          </p:nvSpPr>
          <p:spPr bwMode="auto">
            <a:xfrm>
              <a:off x="5327658" y="5924726"/>
              <a:ext cx="2659779" cy="477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kumimoji="0" lang="ko-KR" altLang="en-US" sz="280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 추진 결과</a:t>
              </a:r>
              <a:endParaRPr kumimoji="0" lang="ko-KR" altLang="ko-KR" sz="280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73" name="정육면체 72">
              <a:extLst/>
            </p:cNvPr>
            <p:cNvSpPr/>
            <p:nvPr/>
          </p:nvSpPr>
          <p:spPr bwMode="auto">
            <a:xfrm rot="20134583">
              <a:off x="4684507" y="5765317"/>
              <a:ext cx="471562" cy="796795"/>
            </a:xfrm>
            <a:prstGeom prst="cube">
              <a:avLst>
                <a:gd name="adj" fmla="val 19269"/>
              </a:avLst>
            </a:prstGeom>
            <a:gradFill flip="none" rotWithShape="1">
              <a:gsLst>
                <a:gs pos="0">
                  <a:schemeClr val="tx2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tx2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tx2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9525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sp>
        <p:nvSpPr>
          <p:cNvPr id="34" name="TextBox 33">
            <a:extLst/>
          </p:cNvPr>
          <p:cNvSpPr txBox="1"/>
          <p:nvPr/>
        </p:nvSpPr>
        <p:spPr bwMode="auto">
          <a:xfrm>
            <a:off x="4659266" y="5754669"/>
            <a:ext cx="527734" cy="6463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  <a:ea typeface="+mn-ea"/>
              </a:rPr>
              <a:t>5</a:t>
            </a:r>
            <a:endParaRPr kumimoji="0" lang="ko-KR" alt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eorgia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51887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ko-KR" altLang="en-US" sz="1800"/>
          </a:p>
        </p:txBody>
      </p:sp>
      <p:grpSp>
        <p:nvGrpSpPr>
          <p:cNvPr id="6148" name="Group 294"/>
          <p:cNvGrpSpPr>
            <a:grpSpLocks/>
          </p:cNvGrpSpPr>
          <p:nvPr/>
        </p:nvGrpSpPr>
        <p:grpSpPr bwMode="auto">
          <a:xfrm>
            <a:off x="344488" y="142875"/>
            <a:ext cx="476250" cy="474663"/>
            <a:chOff x="2789" y="1370"/>
            <a:chExt cx="300" cy="299"/>
          </a:xfrm>
        </p:grpSpPr>
        <p:grpSp>
          <p:nvGrpSpPr>
            <p:cNvPr id="6180" name="Group 295"/>
            <p:cNvGrpSpPr>
              <a:grpSpLocks/>
            </p:cNvGrpSpPr>
            <p:nvPr/>
          </p:nvGrpSpPr>
          <p:grpSpPr bwMode="auto">
            <a:xfrm>
              <a:off x="2789" y="1370"/>
              <a:ext cx="300" cy="299"/>
              <a:chOff x="2789" y="1370"/>
              <a:chExt cx="300" cy="299"/>
            </a:xfrm>
          </p:grpSpPr>
          <p:sp>
            <p:nvSpPr>
              <p:cNvPr id="10" name="AutoShape 296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2789" y="1370"/>
                <a:ext cx="300" cy="299"/>
              </a:xfrm>
              <a:prstGeom prst="roundRect">
                <a:avLst>
                  <a:gd name="adj" fmla="val 6690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latinLnBrk="1" hangingPunct="1">
                  <a:defRPr/>
                </a:pPr>
                <a:endParaRPr kumimoji="0" lang="ko-KR" altLang="en-US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6183" name="AutoShape 297"/>
              <p:cNvSpPr>
                <a:spLocks noChangeArrowheads="1"/>
              </p:cNvSpPr>
              <p:nvPr/>
            </p:nvSpPr>
            <p:spPr bwMode="auto">
              <a:xfrm>
                <a:off x="2804" y="1386"/>
                <a:ext cx="269" cy="269"/>
              </a:xfrm>
              <a:prstGeom prst="roundRect">
                <a:avLst>
                  <a:gd name="adj" fmla="val 6690"/>
                </a:avLst>
              </a:prstGeom>
              <a:gradFill rotWithShape="1">
                <a:gsLst>
                  <a:gs pos="0">
                    <a:srgbClr val="437600"/>
                  </a:gs>
                  <a:gs pos="100000">
                    <a:srgbClr val="0033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pic>
            <p:nvPicPr>
              <p:cNvPr id="6184" name="Picture 298" descr="바코드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7" t="9724" r="20175" b="6055"/>
              <a:stretch>
                <a:fillRect/>
              </a:stretch>
            </p:blipFill>
            <p:spPr bwMode="auto">
              <a:xfrm>
                <a:off x="2995" y="1400"/>
                <a:ext cx="52" cy="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185" name="AutoShape 299"/>
              <p:cNvSpPr>
                <a:spLocks noChangeArrowheads="1"/>
              </p:cNvSpPr>
              <p:nvPr/>
            </p:nvSpPr>
            <p:spPr bwMode="auto">
              <a:xfrm>
                <a:off x="2812" y="1394"/>
                <a:ext cx="253" cy="48"/>
              </a:xfrm>
              <a:prstGeom prst="roundRect">
                <a:avLst>
                  <a:gd name="adj" fmla="val 20227"/>
                </a:avLst>
              </a:prstGeom>
              <a:gradFill rotWithShape="1">
                <a:gsLst>
                  <a:gs pos="0">
                    <a:srgbClr val="99DD01"/>
                  </a:gs>
                  <a:gs pos="100000">
                    <a:srgbClr val="569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sp>
          <p:nvSpPr>
            <p:cNvPr id="6181" name="Text Box 300"/>
            <p:cNvSpPr txBox="1">
              <a:spLocks noChangeArrowheads="1"/>
            </p:cNvSpPr>
            <p:nvPr/>
          </p:nvSpPr>
          <p:spPr bwMode="auto">
            <a:xfrm>
              <a:off x="2875" y="1459"/>
              <a:ext cx="1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ko-KR" sz="200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</a:p>
          </p:txBody>
        </p:sp>
      </p:grpSp>
      <p:sp>
        <p:nvSpPr>
          <p:cNvPr id="6149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ko-KR" altLang="en-US" sz="1800"/>
          </a:p>
        </p:txBody>
      </p:sp>
      <p:sp>
        <p:nvSpPr>
          <p:cNvPr id="6150" name="제목 148"/>
          <p:cNvSpPr>
            <a:spLocks noGrp="1"/>
          </p:cNvSpPr>
          <p:nvPr>
            <p:ph type="title"/>
          </p:nvPr>
        </p:nvSpPr>
        <p:spPr>
          <a:xfrm>
            <a:off x="887413" y="114300"/>
            <a:ext cx="8229600" cy="536575"/>
          </a:xfrm>
        </p:spPr>
        <p:txBody>
          <a:bodyPr>
            <a:sp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ko-KR" altLang="en-US" sz="300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32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지역 현황</a:t>
            </a:r>
            <a:endParaRPr lang="ko-KR" altLang="en-US" sz="30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15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ko-KR" altLang="en-US" sz="180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9" y="845753"/>
            <a:ext cx="9144000" cy="6012247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제목 148"/>
          <p:cNvSpPr>
            <a:spLocks noGrp="1"/>
          </p:cNvSpPr>
          <p:nvPr>
            <p:ph type="title"/>
          </p:nvPr>
        </p:nvSpPr>
        <p:spPr>
          <a:xfrm>
            <a:off x="820738" y="128588"/>
            <a:ext cx="8296275" cy="536575"/>
          </a:xfrm>
        </p:spPr>
        <p:txBody>
          <a:bodyPr>
            <a:sp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ko-KR" altLang="en-US" sz="300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32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사업의 필요성</a:t>
            </a:r>
            <a:endParaRPr lang="ko-KR" altLang="en-US" sz="30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9" name="Group 294"/>
          <p:cNvGrpSpPr>
            <a:grpSpLocks/>
          </p:cNvGrpSpPr>
          <p:nvPr/>
        </p:nvGrpSpPr>
        <p:grpSpPr bwMode="auto">
          <a:xfrm>
            <a:off x="344488" y="128588"/>
            <a:ext cx="476250" cy="474663"/>
            <a:chOff x="2789" y="1370"/>
            <a:chExt cx="300" cy="299"/>
          </a:xfrm>
        </p:grpSpPr>
        <p:grpSp>
          <p:nvGrpSpPr>
            <p:cNvPr id="20" name="Group 295"/>
            <p:cNvGrpSpPr>
              <a:grpSpLocks/>
            </p:cNvGrpSpPr>
            <p:nvPr/>
          </p:nvGrpSpPr>
          <p:grpSpPr bwMode="auto">
            <a:xfrm>
              <a:off x="2789" y="1370"/>
              <a:ext cx="300" cy="299"/>
              <a:chOff x="2789" y="1370"/>
              <a:chExt cx="300" cy="299"/>
            </a:xfrm>
          </p:grpSpPr>
          <p:sp>
            <p:nvSpPr>
              <p:cNvPr id="22" name="AutoShape 296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2789" y="1370"/>
                <a:ext cx="300" cy="299"/>
              </a:xfrm>
              <a:prstGeom prst="roundRect">
                <a:avLst>
                  <a:gd name="adj" fmla="val 6690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latinLnBrk="1" hangingPunct="1">
                  <a:defRPr/>
                </a:pPr>
                <a:endParaRPr kumimoji="0" lang="ko-KR" altLang="en-US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23" name="AutoShape 297"/>
              <p:cNvSpPr>
                <a:spLocks noChangeArrowheads="1"/>
              </p:cNvSpPr>
              <p:nvPr/>
            </p:nvSpPr>
            <p:spPr bwMode="auto">
              <a:xfrm>
                <a:off x="2804" y="1386"/>
                <a:ext cx="269" cy="269"/>
              </a:xfrm>
              <a:prstGeom prst="roundRect">
                <a:avLst>
                  <a:gd name="adj" fmla="val 6690"/>
                </a:avLst>
              </a:prstGeom>
              <a:gradFill rotWithShape="1">
                <a:gsLst>
                  <a:gs pos="0">
                    <a:srgbClr val="437600"/>
                  </a:gs>
                  <a:gs pos="100000">
                    <a:srgbClr val="0033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pic>
            <p:nvPicPr>
              <p:cNvPr id="25" name="Picture 298" descr="바코드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7" t="9724" r="20175" b="6055"/>
              <a:stretch>
                <a:fillRect/>
              </a:stretch>
            </p:blipFill>
            <p:spPr bwMode="auto">
              <a:xfrm>
                <a:off x="2995" y="1400"/>
                <a:ext cx="52" cy="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" name="AutoShape 299"/>
              <p:cNvSpPr>
                <a:spLocks noChangeArrowheads="1"/>
              </p:cNvSpPr>
              <p:nvPr/>
            </p:nvSpPr>
            <p:spPr bwMode="auto">
              <a:xfrm>
                <a:off x="2812" y="1394"/>
                <a:ext cx="253" cy="48"/>
              </a:xfrm>
              <a:prstGeom prst="roundRect">
                <a:avLst>
                  <a:gd name="adj" fmla="val 20227"/>
                </a:avLst>
              </a:prstGeom>
              <a:gradFill rotWithShape="1">
                <a:gsLst>
                  <a:gs pos="0">
                    <a:srgbClr val="99DD01"/>
                  </a:gs>
                  <a:gs pos="100000">
                    <a:srgbClr val="569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sp>
          <p:nvSpPr>
            <p:cNvPr id="21" name="Text Box 300"/>
            <p:cNvSpPr txBox="1">
              <a:spLocks noChangeArrowheads="1"/>
            </p:cNvSpPr>
            <p:nvPr/>
          </p:nvSpPr>
          <p:spPr bwMode="auto">
            <a:xfrm>
              <a:off x="2875" y="1459"/>
              <a:ext cx="1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ko-KR" sz="200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</a:p>
          </p:txBody>
        </p:sp>
      </p:grp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196752"/>
            <a:ext cx="8924925" cy="54673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460432" y="1916832"/>
            <a:ext cx="7920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/>
              <a:t>단위</a:t>
            </a:r>
            <a:r>
              <a:rPr lang="en-US" altLang="ko-KR" sz="1000" b="1"/>
              <a:t>:%</a:t>
            </a:r>
            <a:endParaRPr lang="ko-KR" altLang="en-US" sz="1000" b="1"/>
          </a:p>
        </p:txBody>
      </p:sp>
    </p:spTree>
    <p:extLst>
      <p:ext uri="{BB962C8B-B14F-4D97-AF65-F5344CB8AC3E}">
        <p14:creationId xmlns:p14="http://schemas.microsoft.com/office/powerpoint/2010/main" val="653221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제목 148"/>
          <p:cNvSpPr>
            <a:spLocks noGrp="1"/>
          </p:cNvSpPr>
          <p:nvPr>
            <p:ph type="title"/>
          </p:nvPr>
        </p:nvSpPr>
        <p:spPr>
          <a:xfrm>
            <a:off x="820738" y="128588"/>
            <a:ext cx="8296275" cy="536575"/>
          </a:xfrm>
        </p:spPr>
        <p:txBody>
          <a:bodyPr>
            <a:sp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ko-KR" altLang="en-US" sz="300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32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사업의 필요성</a:t>
            </a:r>
            <a:endParaRPr lang="ko-KR" altLang="en-US" sz="30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9" name="Group 294"/>
          <p:cNvGrpSpPr>
            <a:grpSpLocks/>
          </p:cNvGrpSpPr>
          <p:nvPr/>
        </p:nvGrpSpPr>
        <p:grpSpPr bwMode="auto">
          <a:xfrm>
            <a:off x="344488" y="128588"/>
            <a:ext cx="476250" cy="474663"/>
            <a:chOff x="2789" y="1370"/>
            <a:chExt cx="300" cy="299"/>
          </a:xfrm>
        </p:grpSpPr>
        <p:grpSp>
          <p:nvGrpSpPr>
            <p:cNvPr id="20" name="Group 295"/>
            <p:cNvGrpSpPr>
              <a:grpSpLocks/>
            </p:cNvGrpSpPr>
            <p:nvPr/>
          </p:nvGrpSpPr>
          <p:grpSpPr bwMode="auto">
            <a:xfrm>
              <a:off x="2789" y="1370"/>
              <a:ext cx="300" cy="299"/>
              <a:chOff x="2789" y="1370"/>
              <a:chExt cx="300" cy="299"/>
            </a:xfrm>
          </p:grpSpPr>
          <p:sp>
            <p:nvSpPr>
              <p:cNvPr id="22" name="AutoShape 296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2789" y="1370"/>
                <a:ext cx="300" cy="299"/>
              </a:xfrm>
              <a:prstGeom prst="roundRect">
                <a:avLst>
                  <a:gd name="adj" fmla="val 6690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latinLnBrk="1" hangingPunct="1">
                  <a:defRPr/>
                </a:pPr>
                <a:endParaRPr kumimoji="0" lang="ko-KR" altLang="en-US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23" name="AutoShape 297"/>
              <p:cNvSpPr>
                <a:spLocks noChangeArrowheads="1"/>
              </p:cNvSpPr>
              <p:nvPr/>
            </p:nvSpPr>
            <p:spPr bwMode="auto">
              <a:xfrm>
                <a:off x="2804" y="1386"/>
                <a:ext cx="269" cy="269"/>
              </a:xfrm>
              <a:prstGeom prst="roundRect">
                <a:avLst>
                  <a:gd name="adj" fmla="val 6690"/>
                </a:avLst>
              </a:prstGeom>
              <a:gradFill rotWithShape="1">
                <a:gsLst>
                  <a:gs pos="0">
                    <a:srgbClr val="437600"/>
                  </a:gs>
                  <a:gs pos="100000">
                    <a:srgbClr val="0033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pic>
            <p:nvPicPr>
              <p:cNvPr id="25" name="Picture 298" descr="바코드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7" t="9724" r="20175" b="6055"/>
              <a:stretch>
                <a:fillRect/>
              </a:stretch>
            </p:blipFill>
            <p:spPr bwMode="auto">
              <a:xfrm>
                <a:off x="2995" y="1400"/>
                <a:ext cx="52" cy="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" name="AutoShape 299"/>
              <p:cNvSpPr>
                <a:spLocks noChangeArrowheads="1"/>
              </p:cNvSpPr>
              <p:nvPr/>
            </p:nvSpPr>
            <p:spPr bwMode="auto">
              <a:xfrm>
                <a:off x="2812" y="1394"/>
                <a:ext cx="253" cy="48"/>
              </a:xfrm>
              <a:prstGeom prst="roundRect">
                <a:avLst>
                  <a:gd name="adj" fmla="val 20227"/>
                </a:avLst>
              </a:prstGeom>
              <a:gradFill rotWithShape="1">
                <a:gsLst>
                  <a:gs pos="0">
                    <a:srgbClr val="99DD01"/>
                  </a:gs>
                  <a:gs pos="100000">
                    <a:srgbClr val="569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sp>
          <p:nvSpPr>
            <p:cNvPr id="21" name="Text Box 300"/>
            <p:cNvSpPr txBox="1">
              <a:spLocks noChangeArrowheads="1"/>
            </p:cNvSpPr>
            <p:nvPr/>
          </p:nvSpPr>
          <p:spPr bwMode="auto">
            <a:xfrm>
              <a:off x="2875" y="1459"/>
              <a:ext cx="1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ko-KR" sz="200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</a:p>
          </p:txBody>
        </p:sp>
      </p:grpSp>
      <p:sp>
        <p:nvSpPr>
          <p:cNvPr id="28" name="모서리가 둥근 직사각형 27"/>
          <p:cNvSpPr/>
          <p:nvPr/>
        </p:nvSpPr>
        <p:spPr>
          <a:xfrm>
            <a:off x="2555874" y="1214436"/>
            <a:ext cx="4319588" cy="725487"/>
          </a:xfrm>
          <a:prstGeom prst="roundRect">
            <a:avLst>
              <a:gd name="adj" fmla="val 39343"/>
            </a:avLst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2992438" y="1362075"/>
            <a:ext cx="3662362" cy="3698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b="1">
                <a:solidFill>
                  <a:schemeClr val="bg1"/>
                </a:solidFill>
                <a:latin typeface="+mj-ea"/>
                <a:ea typeface="+mj-ea"/>
              </a:rPr>
              <a:t>동별 인구분포 및 의료기관 현황</a:t>
            </a:r>
            <a:endParaRPr lang="ko-KR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30" name="그림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9" y="2071688"/>
            <a:ext cx="5989662" cy="4597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506" y="1184272"/>
            <a:ext cx="987425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9431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모서리가 둥근 직사각형 22"/>
          <p:cNvSpPr/>
          <p:nvPr/>
        </p:nvSpPr>
        <p:spPr>
          <a:xfrm>
            <a:off x="2051720" y="882979"/>
            <a:ext cx="5400600" cy="601806"/>
          </a:xfrm>
          <a:prstGeom prst="roundRect">
            <a:avLst>
              <a:gd name="adj" fmla="val 39343"/>
            </a:avLst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88375" y="1897858"/>
            <a:ext cx="2809376" cy="4105275"/>
          </a:xfrm>
          <a:prstGeom prst="rect">
            <a:avLst/>
          </a:prstGeom>
        </p:spPr>
      </p:pic>
      <p:graphicFrame>
        <p:nvGraphicFramePr>
          <p:cNvPr id="8" name="차트 12"/>
          <p:cNvGraphicFramePr>
            <a:graphicFrameLocks/>
          </p:cNvGraphicFramePr>
          <p:nvPr>
            <p:extLst/>
          </p:nvPr>
        </p:nvGraphicFramePr>
        <p:xfrm>
          <a:off x="3817672" y="1702601"/>
          <a:ext cx="5025759" cy="2304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차트" r:id="rId4" imgW="6937849" imgH="2853175" progId="Excel.Chart.8">
                  <p:embed/>
                </p:oleObj>
              </mc:Choice>
              <mc:Fallback>
                <p:oleObj name="차트" r:id="rId4" imgW="6937849" imgH="2853175" progId="Excel.Chart.8">
                  <p:embed/>
                  <p:pic>
                    <p:nvPicPr>
                      <p:cNvPr id="8" name="차트 1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7672" y="1702601"/>
                        <a:ext cx="5025759" cy="23042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차트 13"/>
          <p:cNvGraphicFramePr>
            <a:graphicFrameLocks/>
          </p:cNvGraphicFramePr>
          <p:nvPr>
            <p:extLst/>
          </p:nvPr>
        </p:nvGraphicFramePr>
        <p:xfrm>
          <a:off x="3817673" y="4081238"/>
          <a:ext cx="5050904" cy="20162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차트" r:id="rId6" imgW="6925656" imgH="2847079" progId="Excel.Chart.8">
                  <p:embed/>
                </p:oleObj>
              </mc:Choice>
              <mc:Fallback>
                <p:oleObj name="차트" r:id="rId6" imgW="6925656" imgH="2847079" progId="Excel.Chart.8">
                  <p:embed/>
                  <p:pic>
                    <p:nvPicPr>
                      <p:cNvPr id="9" name="차트 1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7673" y="4081238"/>
                        <a:ext cx="5050904" cy="20162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294"/>
          <p:cNvGrpSpPr>
            <a:grpSpLocks/>
          </p:cNvGrpSpPr>
          <p:nvPr/>
        </p:nvGrpSpPr>
        <p:grpSpPr bwMode="auto">
          <a:xfrm>
            <a:off x="344488" y="128588"/>
            <a:ext cx="476250" cy="474663"/>
            <a:chOff x="2789" y="1370"/>
            <a:chExt cx="300" cy="299"/>
          </a:xfrm>
        </p:grpSpPr>
        <p:grpSp>
          <p:nvGrpSpPr>
            <p:cNvPr id="11" name="Group 295"/>
            <p:cNvGrpSpPr>
              <a:grpSpLocks/>
            </p:cNvGrpSpPr>
            <p:nvPr/>
          </p:nvGrpSpPr>
          <p:grpSpPr bwMode="auto">
            <a:xfrm>
              <a:off x="2789" y="1370"/>
              <a:ext cx="300" cy="299"/>
              <a:chOff x="2789" y="1370"/>
              <a:chExt cx="300" cy="299"/>
            </a:xfrm>
          </p:grpSpPr>
          <p:sp>
            <p:nvSpPr>
              <p:cNvPr id="13" name="AutoShape 296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2789" y="1370"/>
                <a:ext cx="300" cy="299"/>
              </a:xfrm>
              <a:prstGeom prst="roundRect">
                <a:avLst>
                  <a:gd name="adj" fmla="val 6690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latinLnBrk="1" hangingPunct="1">
                  <a:defRPr/>
                </a:pPr>
                <a:endParaRPr kumimoji="0" lang="ko-KR" altLang="en-US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14" name="AutoShape 297"/>
              <p:cNvSpPr>
                <a:spLocks noChangeArrowheads="1"/>
              </p:cNvSpPr>
              <p:nvPr/>
            </p:nvSpPr>
            <p:spPr bwMode="auto">
              <a:xfrm>
                <a:off x="2804" y="1386"/>
                <a:ext cx="269" cy="269"/>
              </a:xfrm>
              <a:prstGeom prst="roundRect">
                <a:avLst>
                  <a:gd name="adj" fmla="val 6690"/>
                </a:avLst>
              </a:prstGeom>
              <a:gradFill rotWithShape="1">
                <a:gsLst>
                  <a:gs pos="0">
                    <a:srgbClr val="437600"/>
                  </a:gs>
                  <a:gs pos="100000">
                    <a:srgbClr val="0033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pic>
            <p:nvPicPr>
              <p:cNvPr id="15" name="Picture 298" descr="바코드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7" t="9724" r="20175" b="6055"/>
              <a:stretch>
                <a:fillRect/>
              </a:stretch>
            </p:blipFill>
            <p:spPr bwMode="auto">
              <a:xfrm>
                <a:off x="2995" y="1400"/>
                <a:ext cx="52" cy="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" name="AutoShape 299"/>
              <p:cNvSpPr>
                <a:spLocks noChangeArrowheads="1"/>
              </p:cNvSpPr>
              <p:nvPr/>
            </p:nvSpPr>
            <p:spPr bwMode="auto">
              <a:xfrm>
                <a:off x="2812" y="1394"/>
                <a:ext cx="253" cy="48"/>
              </a:xfrm>
              <a:prstGeom prst="roundRect">
                <a:avLst>
                  <a:gd name="adj" fmla="val 20227"/>
                </a:avLst>
              </a:prstGeom>
              <a:gradFill rotWithShape="1">
                <a:gsLst>
                  <a:gs pos="0">
                    <a:srgbClr val="99DD01"/>
                  </a:gs>
                  <a:gs pos="100000">
                    <a:srgbClr val="569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sp>
          <p:nvSpPr>
            <p:cNvPr id="12" name="Text Box 300"/>
            <p:cNvSpPr txBox="1">
              <a:spLocks noChangeArrowheads="1"/>
            </p:cNvSpPr>
            <p:nvPr/>
          </p:nvSpPr>
          <p:spPr bwMode="auto">
            <a:xfrm>
              <a:off x="2875" y="1459"/>
              <a:ext cx="1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ko-KR" sz="200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</a:p>
          </p:txBody>
        </p:sp>
      </p:grpSp>
      <p:sp>
        <p:nvSpPr>
          <p:cNvPr id="17" name="제목 148"/>
          <p:cNvSpPr>
            <a:spLocks noGrp="1"/>
          </p:cNvSpPr>
          <p:nvPr>
            <p:ph type="title"/>
          </p:nvPr>
        </p:nvSpPr>
        <p:spPr>
          <a:xfrm>
            <a:off x="820738" y="128588"/>
            <a:ext cx="8296275" cy="536575"/>
          </a:xfrm>
        </p:spPr>
        <p:txBody>
          <a:bodyPr>
            <a:sp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ko-KR" altLang="en-US" sz="300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32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사업의 필요성</a:t>
            </a:r>
            <a:endParaRPr lang="ko-KR" altLang="en-US" sz="30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8" name="타원 17"/>
          <p:cNvSpPr/>
          <p:nvPr/>
        </p:nvSpPr>
        <p:spPr>
          <a:xfrm>
            <a:off x="8394979" y="5850367"/>
            <a:ext cx="432098" cy="189930"/>
          </a:xfrm>
          <a:prstGeom prst="ellipse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19" name="타원 18"/>
          <p:cNvSpPr/>
          <p:nvPr/>
        </p:nvSpPr>
        <p:spPr>
          <a:xfrm>
            <a:off x="8326710" y="3675127"/>
            <a:ext cx="360015" cy="216024"/>
          </a:xfrm>
          <a:prstGeom prst="ellipse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20" name="타원 19"/>
          <p:cNvSpPr/>
          <p:nvPr/>
        </p:nvSpPr>
        <p:spPr>
          <a:xfrm>
            <a:off x="3995936" y="3725796"/>
            <a:ext cx="395263" cy="165355"/>
          </a:xfrm>
          <a:prstGeom prst="ellipse">
            <a:avLst/>
          </a:prstGeom>
          <a:noFill/>
          <a:ln>
            <a:solidFill>
              <a:srgbClr val="00B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21" name="타원 20"/>
          <p:cNvSpPr/>
          <p:nvPr/>
        </p:nvSpPr>
        <p:spPr>
          <a:xfrm>
            <a:off x="4067944" y="5850367"/>
            <a:ext cx="395263" cy="179685"/>
          </a:xfrm>
          <a:prstGeom prst="ellipse">
            <a:avLst/>
          </a:prstGeom>
          <a:noFill/>
          <a:ln>
            <a:solidFill>
              <a:srgbClr val="00B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2267744" y="1028550"/>
            <a:ext cx="498566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600" b="1">
                <a:solidFill>
                  <a:schemeClr val="bg1"/>
                </a:solidFill>
                <a:latin typeface="+mj-ea"/>
                <a:ea typeface="+mj-ea"/>
              </a:rPr>
              <a:t>2011~2014</a:t>
            </a:r>
            <a:r>
              <a:rPr lang="ko-KR" altLang="en-US" sz="1600" b="1">
                <a:solidFill>
                  <a:schemeClr val="bg1"/>
                </a:solidFill>
                <a:latin typeface="+mj-ea"/>
                <a:ea typeface="+mj-ea"/>
              </a:rPr>
              <a:t>년 지역사회건강조사 동별 건강행태분석</a:t>
            </a:r>
            <a:endParaRPr lang="ko-KR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675656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924944"/>
            <a:ext cx="2900713" cy="237626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556792"/>
            <a:ext cx="3340615" cy="3849632"/>
          </a:xfrm>
          <a:prstGeom prst="rect">
            <a:avLst/>
          </a:prstGeom>
        </p:spPr>
      </p:pic>
      <p:grpSp>
        <p:nvGrpSpPr>
          <p:cNvPr id="17" name="Group 294"/>
          <p:cNvGrpSpPr>
            <a:grpSpLocks/>
          </p:cNvGrpSpPr>
          <p:nvPr/>
        </p:nvGrpSpPr>
        <p:grpSpPr bwMode="auto">
          <a:xfrm>
            <a:off x="468313" y="128588"/>
            <a:ext cx="476250" cy="474662"/>
            <a:chOff x="2789" y="1370"/>
            <a:chExt cx="300" cy="299"/>
          </a:xfrm>
        </p:grpSpPr>
        <p:grpSp>
          <p:nvGrpSpPr>
            <p:cNvPr id="18" name="Group 295"/>
            <p:cNvGrpSpPr>
              <a:grpSpLocks/>
            </p:cNvGrpSpPr>
            <p:nvPr/>
          </p:nvGrpSpPr>
          <p:grpSpPr bwMode="auto">
            <a:xfrm>
              <a:off x="2789" y="1370"/>
              <a:ext cx="300" cy="299"/>
              <a:chOff x="2789" y="1370"/>
              <a:chExt cx="300" cy="299"/>
            </a:xfrm>
          </p:grpSpPr>
          <p:sp>
            <p:nvSpPr>
              <p:cNvPr id="31" name="AutoShape 296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2789" y="1370"/>
                <a:ext cx="300" cy="299"/>
              </a:xfrm>
              <a:prstGeom prst="roundRect">
                <a:avLst>
                  <a:gd name="adj" fmla="val 6690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latinLnBrk="1" hangingPunct="1">
                  <a:defRPr/>
                </a:pPr>
                <a:endParaRPr kumimoji="0" lang="ko-KR" altLang="en-US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32" name="AutoShape 297"/>
              <p:cNvSpPr>
                <a:spLocks noChangeArrowheads="1"/>
              </p:cNvSpPr>
              <p:nvPr/>
            </p:nvSpPr>
            <p:spPr bwMode="auto">
              <a:xfrm>
                <a:off x="2804" y="1386"/>
                <a:ext cx="269" cy="269"/>
              </a:xfrm>
              <a:prstGeom prst="roundRect">
                <a:avLst>
                  <a:gd name="adj" fmla="val 6690"/>
                </a:avLst>
              </a:prstGeom>
              <a:gradFill rotWithShape="1">
                <a:gsLst>
                  <a:gs pos="0">
                    <a:srgbClr val="437600"/>
                  </a:gs>
                  <a:gs pos="100000">
                    <a:srgbClr val="0033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pic>
            <p:nvPicPr>
              <p:cNvPr id="33" name="Picture 298" descr="바코드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7" t="9724" r="20175" b="6055"/>
              <a:stretch>
                <a:fillRect/>
              </a:stretch>
            </p:blipFill>
            <p:spPr bwMode="auto">
              <a:xfrm>
                <a:off x="2995" y="1400"/>
                <a:ext cx="52" cy="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4" name="AutoShape 299"/>
              <p:cNvSpPr>
                <a:spLocks noChangeArrowheads="1"/>
              </p:cNvSpPr>
              <p:nvPr/>
            </p:nvSpPr>
            <p:spPr bwMode="auto">
              <a:xfrm>
                <a:off x="2812" y="1394"/>
                <a:ext cx="253" cy="48"/>
              </a:xfrm>
              <a:prstGeom prst="roundRect">
                <a:avLst>
                  <a:gd name="adj" fmla="val 20227"/>
                </a:avLst>
              </a:prstGeom>
              <a:gradFill rotWithShape="1">
                <a:gsLst>
                  <a:gs pos="0">
                    <a:srgbClr val="99DD01"/>
                  </a:gs>
                  <a:gs pos="100000">
                    <a:srgbClr val="569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sp>
          <p:nvSpPr>
            <p:cNvPr id="24" name="Text Box 300"/>
            <p:cNvSpPr txBox="1">
              <a:spLocks noChangeArrowheads="1"/>
            </p:cNvSpPr>
            <p:nvPr/>
          </p:nvSpPr>
          <p:spPr bwMode="auto">
            <a:xfrm>
              <a:off x="2875" y="1459"/>
              <a:ext cx="1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ko-KR" sz="200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</a:p>
          </p:txBody>
        </p:sp>
      </p:grpSp>
      <p:sp>
        <p:nvSpPr>
          <p:cNvPr id="35" name="제목 148"/>
          <p:cNvSpPr>
            <a:spLocks noGrp="1"/>
          </p:cNvSpPr>
          <p:nvPr>
            <p:ph type="title"/>
          </p:nvPr>
        </p:nvSpPr>
        <p:spPr>
          <a:xfrm>
            <a:off x="820738" y="128588"/>
            <a:ext cx="8296275" cy="536575"/>
          </a:xfrm>
        </p:spPr>
        <p:txBody>
          <a:bodyPr>
            <a:sp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ko-KR" altLang="en-US" sz="300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32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사업 추진 전략</a:t>
            </a:r>
            <a:endParaRPr lang="ko-KR" altLang="en-US" sz="30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87705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제목 148"/>
          <p:cNvSpPr>
            <a:spLocks noGrp="1"/>
          </p:cNvSpPr>
          <p:nvPr>
            <p:ph type="title"/>
          </p:nvPr>
        </p:nvSpPr>
        <p:spPr>
          <a:xfrm>
            <a:off x="820738" y="128588"/>
            <a:ext cx="8296275" cy="536575"/>
          </a:xfrm>
        </p:spPr>
        <p:txBody>
          <a:bodyPr>
            <a:sp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ko-KR" altLang="en-US" sz="300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32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사업 추진 전략</a:t>
            </a:r>
            <a:endParaRPr lang="ko-KR" altLang="en-US" sz="30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2308" name="Group 294"/>
          <p:cNvGrpSpPr>
            <a:grpSpLocks/>
          </p:cNvGrpSpPr>
          <p:nvPr/>
        </p:nvGrpSpPr>
        <p:grpSpPr bwMode="auto">
          <a:xfrm>
            <a:off x="468313" y="128588"/>
            <a:ext cx="476250" cy="474662"/>
            <a:chOff x="2789" y="1370"/>
            <a:chExt cx="300" cy="299"/>
          </a:xfrm>
        </p:grpSpPr>
        <p:grpSp>
          <p:nvGrpSpPr>
            <p:cNvPr id="12309" name="Group 295"/>
            <p:cNvGrpSpPr>
              <a:grpSpLocks/>
            </p:cNvGrpSpPr>
            <p:nvPr/>
          </p:nvGrpSpPr>
          <p:grpSpPr bwMode="auto">
            <a:xfrm>
              <a:off x="2789" y="1370"/>
              <a:ext cx="300" cy="299"/>
              <a:chOff x="2789" y="1370"/>
              <a:chExt cx="300" cy="299"/>
            </a:xfrm>
          </p:grpSpPr>
          <p:sp>
            <p:nvSpPr>
              <p:cNvPr id="36" name="AutoShape 296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2789" y="1370"/>
                <a:ext cx="300" cy="299"/>
              </a:xfrm>
              <a:prstGeom prst="roundRect">
                <a:avLst>
                  <a:gd name="adj" fmla="val 6690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latinLnBrk="1" hangingPunct="1">
                  <a:defRPr/>
                </a:pPr>
                <a:endParaRPr kumimoji="0" lang="ko-KR" altLang="en-US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12312" name="AutoShape 297"/>
              <p:cNvSpPr>
                <a:spLocks noChangeArrowheads="1"/>
              </p:cNvSpPr>
              <p:nvPr/>
            </p:nvSpPr>
            <p:spPr bwMode="auto">
              <a:xfrm>
                <a:off x="2804" y="1386"/>
                <a:ext cx="269" cy="269"/>
              </a:xfrm>
              <a:prstGeom prst="roundRect">
                <a:avLst>
                  <a:gd name="adj" fmla="val 6690"/>
                </a:avLst>
              </a:prstGeom>
              <a:gradFill rotWithShape="1">
                <a:gsLst>
                  <a:gs pos="0">
                    <a:srgbClr val="437600"/>
                  </a:gs>
                  <a:gs pos="100000">
                    <a:srgbClr val="0033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pic>
            <p:nvPicPr>
              <p:cNvPr id="12313" name="Picture 298" descr="바코드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7" t="9724" r="20175" b="6055"/>
              <a:stretch>
                <a:fillRect/>
              </a:stretch>
            </p:blipFill>
            <p:spPr bwMode="auto">
              <a:xfrm>
                <a:off x="2995" y="1400"/>
                <a:ext cx="52" cy="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314" name="AutoShape 299"/>
              <p:cNvSpPr>
                <a:spLocks noChangeArrowheads="1"/>
              </p:cNvSpPr>
              <p:nvPr/>
            </p:nvSpPr>
            <p:spPr bwMode="auto">
              <a:xfrm>
                <a:off x="2812" y="1394"/>
                <a:ext cx="253" cy="48"/>
              </a:xfrm>
              <a:prstGeom prst="roundRect">
                <a:avLst>
                  <a:gd name="adj" fmla="val 20227"/>
                </a:avLst>
              </a:prstGeom>
              <a:gradFill rotWithShape="1">
                <a:gsLst>
                  <a:gs pos="0">
                    <a:srgbClr val="99DD01"/>
                  </a:gs>
                  <a:gs pos="100000">
                    <a:srgbClr val="569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sp>
          <p:nvSpPr>
            <p:cNvPr id="12310" name="Text Box 300"/>
            <p:cNvSpPr txBox="1">
              <a:spLocks noChangeArrowheads="1"/>
            </p:cNvSpPr>
            <p:nvPr/>
          </p:nvSpPr>
          <p:spPr bwMode="auto">
            <a:xfrm>
              <a:off x="2875" y="1459"/>
              <a:ext cx="1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ko-KR" sz="200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484784"/>
            <a:ext cx="8712968" cy="511256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488" y="1052736"/>
            <a:ext cx="8450761" cy="5480109"/>
          </a:xfrm>
          <a:prstGeom prst="rect">
            <a:avLst/>
          </a:prstGeom>
        </p:spPr>
      </p:pic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ko-KR" altLang="en-US" sz="1800"/>
          </a:p>
        </p:txBody>
      </p:sp>
      <p:sp>
        <p:nvSpPr>
          <p:cNvPr id="1331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ko-KR" altLang="en-US" sz="1800"/>
          </a:p>
        </p:txBody>
      </p:sp>
      <p:sp>
        <p:nvSpPr>
          <p:cNvPr id="13316" name="제목 148"/>
          <p:cNvSpPr>
            <a:spLocks noGrp="1"/>
          </p:cNvSpPr>
          <p:nvPr>
            <p:ph type="title"/>
          </p:nvPr>
        </p:nvSpPr>
        <p:spPr>
          <a:xfrm>
            <a:off x="887413" y="114300"/>
            <a:ext cx="8229600" cy="536575"/>
          </a:xfrm>
        </p:spPr>
        <p:txBody>
          <a:bodyPr>
            <a:sp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ko-KR" altLang="en-US" sz="300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32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사업 추진 전략</a:t>
            </a:r>
            <a:endParaRPr lang="ko-KR" altLang="en-US" sz="30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331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ko-KR" altLang="en-US" sz="1800"/>
          </a:p>
        </p:txBody>
      </p:sp>
      <p:grpSp>
        <p:nvGrpSpPr>
          <p:cNvPr id="13320" name="Group 294"/>
          <p:cNvGrpSpPr>
            <a:grpSpLocks/>
          </p:cNvGrpSpPr>
          <p:nvPr/>
        </p:nvGrpSpPr>
        <p:grpSpPr bwMode="auto">
          <a:xfrm>
            <a:off x="344488" y="142875"/>
            <a:ext cx="476250" cy="474663"/>
            <a:chOff x="2789" y="1370"/>
            <a:chExt cx="300" cy="299"/>
          </a:xfrm>
        </p:grpSpPr>
        <p:grpSp>
          <p:nvGrpSpPr>
            <p:cNvPr id="13321" name="Group 295"/>
            <p:cNvGrpSpPr>
              <a:grpSpLocks/>
            </p:cNvGrpSpPr>
            <p:nvPr/>
          </p:nvGrpSpPr>
          <p:grpSpPr bwMode="auto">
            <a:xfrm>
              <a:off x="2789" y="1370"/>
              <a:ext cx="300" cy="299"/>
              <a:chOff x="2789" y="1370"/>
              <a:chExt cx="300" cy="299"/>
            </a:xfrm>
          </p:grpSpPr>
          <p:sp>
            <p:nvSpPr>
              <p:cNvPr id="59" name="AutoShape 296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2789" y="1370"/>
                <a:ext cx="300" cy="299"/>
              </a:xfrm>
              <a:prstGeom prst="roundRect">
                <a:avLst>
                  <a:gd name="adj" fmla="val 6690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latinLnBrk="1" hangingPunct="1">
                  <a:defRPr/>
                </a:pPr>
                <a:endParaRPr kumimoji="0" lang="ko-KR" altLang="en-US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13324" name="AutoShape 297"/>
              <p:cNvSpPr>
                <a:spLocks noChangeArrowheads="1"/>
              </p:cNvSpPr>
              <p:nvPr/>
            </p:nvSpPr>
            <p:spPr bwMode="auto">
              <a:xfrm>
                <a:off x="2804" y="1386"/>
                <a:ext cx="269" cy="269"/>
              </a:xfrm>
              <a:prstGeom prst="roundRect">
                <a:avLst>
                  <a:gd name="adj" fmla="val 6690"/>
                </a:avLst>
              </a:prstGeom>
              <a:gradFill rotWithShape="1">
                <a:gsLst>
                  <a:gs pos="0">
                    <a:srgbClr val="437600"/>
                  </a:gs>
                  <a:gs pos="100000">
                    <a:srgbClr val="0033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pic>
            <p:nvPicPr>
              <p:cNvPr id="13325" name="Picture 298" descr="바코드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7" t="9724" r="20175" b="6055"/>
              <a:stretch>
                <a:fillRect/>
              </a:stretch>
            </p:blipFill>
            <p:spPr bwMode="auto">
              <a:xfrm>
                <a:off x="2995" y="1400"/>
                <a:ext cx="52" cy="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326" name="AutoShape 299"/>
              <p:cNvSpPr>
                <a:spLocks noChangeArrowheads="1"/>
              </p:cNvSpPr>
              <p:nvPr/>
            </p:nvSpPr>
            <p:spPr bwMode="auto">
              <a:xfrm>
                <a:off x="2812" y="1394"/>
                <a:ext cx="253" cy="48"/>
              </a:xfrm>
              <a:prstGeom prst="roundRect">
                <a:avLst>
                  <a:gd name="adj" fmla="val 20227"/>
                </a:avLst>
              </a:prstGeom>
              <a:gradFill rotWithShape="1">
                <a:gsLst>
                  <a:gs pos="0">
                    <a:srgbClr val="99DD01"/>
                  </a:gs>
                  <a:gs pos="100000">
                    <a:srgbClr val="569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sp>
          <p:nvSpPr>
            <p:cNvPr id="13322" name="Text Box 300"/>
            <p:cNvSpPr txBox="1">
              <a:spLocks noChangeArrowheads="1"/>
            </p:cNvSpPr>
            <p:nvPr/>
          </p:nvSpPr>
          <p:spPr bwMode="auto">
            <a:xfrm>
              <a:off x="2875" y="1459"/>
              <a:ext cx="1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ko-KR" sz="200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</a:p>
          </p:txBody>
        </p:sp>
      </p:grp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제목 148"/>
          <p:cNvSpPr>
            <a:spLocks noGrp="1"/>
          </p:cNvSpPr>
          <p:nvPr>
            <p:ph type="title"/>
          </p:nvPr>
        </p:nvSpPr>
        <p:spPr>
          <a:xfrm>
            <a:off x="820738" y="128588"/>
            <a:ext cx="8296275" cy="536575"/>
          </a:xfrm>
        </p:spPr>
        <p:txBody>
          <a:bodyPr>
            <a:sp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ko-KR" altLang="en-US" sz="300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32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사업 추진 내용</a:t>
            </a:r>
            <a:endParaRPr lang="ko-KR" altLang="en-US" sz="30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2" name="직사각형 2"/>
          <p:cNvSpPr/>
          <p:nvPr/>
        </p:nvSpPr>
        <p:spPr>
          <a:xfrm>
            <a:off x="0" y="836613"/>
            <a:ext cx="2563813" cy="2087562"/>
          </a:xfrm>
          <a:custGeom>
            <a:avLst/>
            <a:gdLst>
              <a:gd name="connsiteX0" fmla="*/ 0 w 2713512"/>
              <a:gd name="connsiteY0" fmla="*/ 0 h 3003383"/>
              <a:gd name="connsiteX1" fmla="*/ 2713512 w 2713512"/>
              <a:gd name="connsiteY1" fmla="*/ 0 h 3003383"/>
              <a:gd name="connsiteX2" fmla="*/ 2713512 w 2713512"/>
              <a:gd name="connsiteY2" fmla="*/ 3003383 h 3003383"/>
              <a:gd name="connsiteX3" fmla="*/ 0 w 2713512"/>
              <a:gd name="connsiteY3" fmla="*/ 3003383 h 3003383"/>
              <a:gd name="connsiteX4" fmla="*/ 0 w 2713512"/>
              <a:gd name="connsiteY4" fmla="*/ 0 h 3003383"/>
              <a:gd name="connsiteX0dup0" fmla="*/ 0 w 2713512"/>
              <a:gd name="connsiteY0dup0" fmla="*/ 0 h 3003383"/>
              <a:gd name="connsiteX1dup0" fmla="*/ 2713512 w 2713512"/>
              <a:gd name="connsiteY1dup0" fmla="*/ 0 h 3003383"/>
              <a:gd name="connsiteX2dup0" fmla="*/ 2713512 w 2713512"/>
              <a:gd name="connsiteY2dup0" fmla="*/ 2280063 h 3003383"/>
              <a:gd name="connsiteX3dup0" fmla="*/ 2713512 w 2713512"/>
              <a:gd name="connsiteY3dup0" fmla="*/ 3003383 h 3003383"/>
              <a:gd name="connsiteX4dup0" fmla="*/ 0 w 2713512"/>
              <a:gd name="connsiteY4dup0" fmla="*/ 3003383 h 3003383"/>
              <a:gd name="connsiteX5" fmla="*/ 0 w 2713512"/>
              <a:gd name="connsiteY5" fmla="*/ 0 h 3003383"/>
              <a:gd name="connsiteX0dup0dup1" fmla="*/ 0 w 2713512"/>
              <a:gd name="connsiteY0dup0dup1" fmla="*/ 0 h 3003383"/>
              <a:gd name="connsiteX1dup0dup1" fmla="*/ 2713512 w 2713512"/>
              <a:gd name="connsiteY1dup0dup1" fmla="*/ 0 h 3003383"/>
              <a:gd name="connsiteX2dup0dup1" fmla="*/ 2713512 w 2713512"/>
              <a:gd name="connsiteY2dup0dup1" fmla="*/ 2280063 h 3003383"/>
              <a:gd name="connsiteX3dup0dup1" fmla="*/ 0 w 2713512"/>
              <a:gd name="connsiteY3dup0dup1" fmla="*/ 3003383 h 3003383"/>
              <a:gd name="connsiteX4dup0dup1" fmla="*/ 0 w 2713512"/>
              <a:gd name="connsiteY4dup0dup1" fmla="*/ 0 h 3003383"/>
              <a:gd name="connsiteX0dup0dup1dup2" fmla="*/ 0 w 2713512"/>
              <a:gd name="connsiteY0dup0dup1dup2" fmla="*/ 0 h 3003383"/>
              <a:gd name="connsiteX1dup0dup1dup2" fmla="*/ 2713512 w 2713512"/>
              <a:gd name="connsiteY1dup0dup1dup2" fmla="*/ 0 h 3003383"/>
              <a:gd name="connsiteX2dup0dup1dup2" fmla="*/ 2713512 w 2713512"/>
              <a:gd name="connsiteY2dup0dup1dup2" fmla="*/ 2280063 h 3003383"/>
              <a:gd name="connsiteX3dup0dup1dup2" fmla="*/ 0 w 2713512"/>
              <a:gd name="connsiteY3dup0dup1dup2" fmla="*/ 3003383 h 3003383"/>
              <a:gd name="connsiteX4dup0dup1dup2" fmla="*/ 0 w 2713512"/>
              <a:gd name="connsiteY4dup0dup1dup2" fmla="*/ 0 h 3003383"/>
            </a:gdLst>
            <a:ahLst/>
            <a:cxnLst>
              <a:cxn ang="0">
                <a:pos x="connsiteX0dup0dup1dup2" y="connsiteY0dup0dup1dup2"/>
              </a:cxn>
              <a:cxn ang="0">
                <a:pos x="connsiteX1dup0dup1dup2" y="connsiteY1dup0dup1dup2"/>
              </a:cxn>
              <a:cxn ang="0">
                <a:pos x="connsiteX2dup0dup1dup2" y="connsiteY2dup0dup1dup2"/>
              </a:cxn>
              <a:cxn ang="0">
                <a:pos x="connsiteX3dup0dup1dup2" y="connsiteY3dup0dup1dup2"/>
              </a:cxn>
              <a:cxn ang="0">
                <a:pos x="connsiteX4dup0dup1dup2" y="connsiteY4dup0dup1dup2"/>
              </a:cxn>
            </a:cxnLst>
            <a:rect l="l" t="t" r="r" b="b"/>
            <a:pathLst>
              <a:path w="2713512" h="3003383">
                <a:moveTo>
                  <a:pt x="0" y="0"/>
                </a:moveTo>
                <a:lnTo>
                  <a:pt x="2713512" y="0"/>
                </a:lnTo>
                <a:lnTo>
                  <a:pt x="2713512" y="2280063"/>
                </a:lnTo>
                <a:lnTo>
                  <a:pt x="0" y="3003383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sp>
        <p:nvSpPr>
          <p:cNvPr id="15364" name="TextBox 12"/>
          <p:cNvSpPr txBox="1">
            <a:spLocks noChangeArrowheads="1"/>
          </p:cNvSpPr>
          <p:nvPr/>
        </p:nvSpPr>
        <p:spPr bwMode="auto">
          <a:xfrm>
            <a:off x="69850" y="1104900"/>
            <a:ext cx="2424113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34290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6858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0287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13716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ko-KR" altLang="en-US" sz="24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주민대상 </a:t>
            </a:r>
            <a:endParaRPr kumimoji="0" lang="en-US" altLang="ko-KR" sz="240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kumimoji="0" lang="ko-KR" altLang="en-US" sz="24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건강지표 설명회</a:t>
            </a:r>
          </a:p>
        </p:txBody>
      </p:sp>
      <p:sp>
        <p:nvSpPr>
          <p:cNvPr id="14" name="TextBox 26"/>
          <p:cNvSpPr txBox="1">
            <a:spLocks noChangeArrowheads="1"/>
          </p:cNvSpPr>
          <p:nvPr/>
        </p:nvSpPr>
        <p:spPr bwMode="auto">
          <a:xfrm>
            <a:off x="2616200" y="981075"/>
            <a:ext cx="6427788" cy="133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 smtId="4294967295"/>
            </a:defPPr>
            <a:lvl1pPr marL="171450" indent="-171450" algn="l" defTabSz="914400" rtl="0" eaLnBrk="0" fontAlgn="base" latinLnBrk="1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kumimoji="1" sz="2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742950" indent="-28575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4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11430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6002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20574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5pPr>
            <a:lvl6pPr marL="25146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6pPr>
            <a:lvl7pPr marL="29718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7pPr>
            <a:lvl8pPr marL="34290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kumimoji="0" lang="en-US" altLang="ko-KR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동별 건강지표설명회 추진 지역의 건강문제 관심 유발</a:t>
            </a:r>
            <a:endParaRPr kumimoji="0" lang="en-US" altLang="ko-KR" sz="18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0" indent="0" algn="just" eaLnBrk="1" hangingPunct="1">
              <a:lnSpc>
                <a:spcPct val="150000"/>
              </a:lnSpc>
              <a:spcBef>
                <a:spcPct val="0"/>
              </a:spcBef>
              <a:buFont typeface="Arial" charset="0"/>
              <a:buNone/>
              <a:defRPr/>
            </a:pPr>
            <a:r>
              <a:rPr kumimoji="0" lang="en-US" altLang="ko-KR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   - 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암수검률 및 만성질환</a:t>
            </a:r>
            <a:r>
              <a:rPr kumimoji="0" lang="en-US" altLang="ko-KR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(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고혈압</a:t>
            </a:r>
            <a:r>
              <a:rPr kumimoji="0" lang="en-US" altLang="ko-KR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, 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당뇨 등</a:t>
            </a:r>
            <a:r>
              <a:rPr kumimoji="0" lang="en-US" altLang="ko-KR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)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관련 지표 </a:t>
            </a:r>
            <a:endParaRPr kumimoji="0" lang="en-US" altLang="ko-KR" sz="18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우리동네 건강소식지를 통한 검진안내</a:t>
            </a:r>
          </a:p>
        </p:txBody>
      </p:sp>
      <p:graphicFrame>
        <p:nvGraphicFramePr>
          <p:cNvPr id="15366" name="차트 2"/>
          <p:cNvGraphicFramePr>
            <a:graphicFrameLocks/>
          </p:cNvGraphicFramePr>
          <p:nvPr/>
        </p:nvGraphicFramePr>
        <p:xfrm>
          <a:off x="2768600" y="2360613"/>
          <a:ext cx="2933700" cy="140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차트" r:id="rId3" imgW="6937849" imgH="2847079" progId="Excel.Chart.8">
                  <p:embed/>
                </p:oleObj>
              </mc:Choice>
              <mc:Fallback>
                <p:oleObj name="차트" r:id="rId3" imgW="6937849" imgH="2847079" progId="Excel.Chart.8">
                  <p:embed/>
                  <p:pic>
                    <p:nvPicPr>
                      <p:cNvPr id="15366" name="차트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8600" y="2360613"/>
                        <a:ext cx="2933700" cy="1408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7" name="차트 13"/>
          <p:cNvGraphicFramePr>
            <a:graphicFrameLocks/>
          </p:cNvGraphicFramePr>
          <p:nvPr/>
        </p:nvGraphicFramePr>
        <p:xfrm>
          <a:off x="5972175" y="2414588"/>
          <a:ext cx="2709863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차트" r:id="rId5" imgW="7090262" imgH="2847079" progId="Excel.Chart.8">
                  <p:embed/>
                </p:oleObj>
              </mc:Choice>
              <mc:Fallback>
                <p:oleObj name="차트" r:id="rId5" imgW="7090262" imgH="2847079" progId="Excel.Chart.8">
                  <p:embed/>
                  <p:pic>
                    <p:nvPicPr>
                      <p:cNvPr id="15367" name="차트 1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72175" y="2414588"/>
                        <a:ext cx="2709863" cy="1301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368" name="그림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" y="3995738"/>
            <a:ext cx="2147888" cy="248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그림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025" y="3995738"/>
            <a:ext cx="1939925" cy="248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0" name="그림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913" y="3995738"/>
            <a:ext cx="1730375" cy="248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1" name="그림 1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5" y="3965575"/>
            <a:ext cx="1739900" cy="248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72" name="Group 294"/>
          <p:cNvGrpSpPr>
            <a:grpSpLocks/>
          </p:cNvGrpSpPr>
          <p:nvPr/>
        </p:nvGrpSpPr>
        <p:grpSpPr bwMode="auto">
          <a:xfrm>
            <a:off x="344488" y="142875"/>
            <a:ext cx="476250" cy="474663"/>
            <a:chOff x="2789" y="1370"/>
            <a:chExt cx="300" cy="299"/>
          </a:xfrm>
        </p:grpSpPr>
        <p:grpSp>
          <p:nvGrpSpPr>
            <p:cNvPr id="15373" name="Group 295"/>
            <p:cNvGrpSpPr>
              <a:grpSpLocks/>
            </p:cNvGrpSpPr>
            <p:nvPr/>
          </p:nvGrpSpPr>
          <p:grpSpPr bwMode="auto">
            <a:xfrm>
              <a:off x="2789" y="1370"/>
              <a:ext cx="300" cy="299"/>
              <a:chOff x="2789" y="1370"/>
              <a:chExt cx="300" cy="299"/>
            </a:xfrm>
          </p:grpSpPr>
          <p:sp>
            <p:nvSpPr>
              <p:cNvPr id="24" name="AutoShape 296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2789" y="1370"/>
                <a:ext cx="300" cy="299"/>
              </a:xfrm>
              <a:prstGeom prst="roundRect">
                <a:avLst>
                  <a:gd name="adj" fmla="val 6690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latinLnBrk="1" hangingPunct="1">
                  <a:defRPr/>
                </a:pPr>
                <a:endParaRPr kumimoji="0" lang="ko-KR" altLang="en-US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15376" name="AutoShape 297"/>
              <p:cNvSpPr>
                <a:spLocks noChangeArrowheads="1"/>
              </p:cNvSpPr>
              <p:nvPr/>
            </p:nvSpPr>
            <p:spPr bwMode="auto">
              <a:xfrm>
                <a:off x="2804" y="1386"/>
                <a:ext cx="269" cy="269"/>
              </a:xfrm>
              <a:prstGeom prst="roundRect">
                <a:avLst>
                  <a:gd name="adj" fmla="val 6690"/>
                </a:avLst>
              </a:prstGeom>
              <a:gradFill rotWithShape="1">
                <a:gsLst>
                  <a:gs pos="0">
                    <a:srgbClr val="437600"/>
                  </a:gs>
                  <a:gs pos="100000">
                    <a:srgbClr val="0033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pic>
            <p:nvPicPr>
              <p:cNvPr id="15377" name="Picture 298" descr="바코드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7" t="9724" r="20175" b="6055"/>
              <a:stretch>
                <a:fillRect/>
              </a:stretch>
            </p:blipFill>
            <p:spPr bwMode="auto">
              <a:xfrm>
                <a:off x="2995" y="1400"/>
                <a:ext cx="52" cy="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378" name="AutoShape 299"/>
              <p:cNvSpPr>
                <a:spLocks noChangeArrowheads="1"/>
              </p:cNvSpPr>
              <p:nvPr/>
            </p:nvSpPr>
            <p:spPr bwMode="auto">
              <a:xfrm>
                <a:off x="2812" y="1394"/>
                <a:ext cx="253" cy="48"/>
              </a:xfrm>
              <a:prstGeom prst="roundRect">
                <a:avLst>
                  <a:gd name="adj" fmla="val 20227"/>
                </a:avLst>
              </a:prstGeom>
              <a:gradFill rotWithShape="1">
                <a:gsLst>
                  <a:gs pos="0">
                    <a:srgbClr val="99DD01"/>
                  </a:gs>
                  <a:gs pos="100000">
                    <a:srgbClr val="569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sp>
          <p:nvSpPr>
            <p:cNvPr id="15374" name="Text Box 300"/>
            <p:cNvSpPr txBox="1">
              <a:spLocks noChangeArrowheads="1"/>
            </p:cNvSpPr>
            <p:nvPr/>
          </p:nvSpPr>
          <p:spPr bwMode="auto">
            <a:xfrm>
              <a:off x="2875" y="1459"/>
              <a:ext cx="1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ko-KR" sz="200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제목 148"/>
          <p:cNvSpPr>
            <a:spLocks noGrp="1"/>
          </p:cNvSpPr>
          <p:nvPr>
            <p:ph type="title"/>
          </p:nvPr>
        </p:nvSpPr>
        <p:spPr>
          <a:xfrm>
            <a:off x="820738" y="128588"/>
            <a:ext cx="8296275" cy="536575"/>
          </a:xfrm>
        </p:spPr>
        <p:txBody>
          <a:bodyPr>
            <a:sp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ko-KR" altLang="en-US" sz="300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32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사업 추진 내용</a:t>
            </a:r>
            <a:endParaRPr lang="ko-KR" altLang="en-US" sz="30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2" name="직사각형 2"/>
          <p:cNvSpPr/>
          <p:nvPr/>
        </p:nvSpPr>
        <p:spPr>
          <a:xfrm>
            <a:off x="0" y="877888"/>
            <a:ext cx="2563813" cy="2087562"/>
          </a:xfrm>
          <a:custGeom>
            <a:avLst/>
            <a:gdLst>
              <a:gd name="connsiteX0" fmla="*/ 0 w 2713512"/>
              <a:gd name="connsiteY0" fmla="*/ 0 h 3003383"/>
              <a:gd name="connsiteX1" fmla="*/ 2713512 w 2713512"/>
              <a:gd name="connsiteY1" fmla="*/ 0 h 3003383"/>
              <a:gd name="connsiteX2" fmla="*/ 2713512 w 2713512"/>
              <a:gd name="connsiteY2" fmla="*/ 3003383 h 3003383"/>
              <a:gd name="connsiteX3" fmla="*/ 0 w 2713512"/>
              <a:gd name="connsiteY3" fmla="*/ 3003383 h 3003383"/>
              <a:gd name="connsiteX4" fmla="*/ 0 w 2713512"/>
              <a:gd name="connsiteY4" fmla="*/ 0 h 3003383"/>
              <a:gd name="connsiteX0dup0" fmla="*/ 0 w 2713512"/>
              <a:gd name="connsiteY0dup0" fmla="*/ 0 h 3003383"/>
              <a:gd name="connsiteX1dup0" fmla="*/ 2713512 w 2713512"/>
              <a:gd name="connsiteY1dup0" fmla="*/ 0 h 3003383"/>
              <a:gd name="connsiteX2dup0" fmla="*/ 2713512 w 2713512"/>
              <a:gd name="connsiteY2dup0" fmla="*/ 2280063 h 3003383"/>
              <a:gd name="connsiteX3dup0" fmla="*/ 2713512 w 2713512"/>
              <a:gd name="connsiteY3dup0" fmla="*/ 3003383 h 3003383"/>
              <a:gd name="connsiteX4dup0" fmla="*/ 0 w 2713512"/>
              <a:gd name="connsiteY4dup0" fmla="*/ 3003383 h 3003383"/>
              <a:gd name="connsiteX5" fmla="*/ 0 w 2713512"/>
              <a:gd name="connsiteY5" fmla="*/ 0 h 3003383"/>
              <a:gd name="connsiteX0dup0dup1" fmla="*/ 0 w 2713512"/>
              <a:gd name="connsiteY0dup0dup1" fmla="*/ 0 h 3003383"/>
              <a:gd name="connsiteX1dup0dup1" fmla="*/ 2713512 w 2713512"/>
              <a:gd name="connsiteY1dup0dup1" fmla="*/ 0 h 3003383"/>
              <a:gd name="connsiteX2dup0dup1" fmla="*/ 2713512 w 2713512"/>
              <a:gd name="connsiteY2dup0dup1" fmla="*/ 2280063 h 3003383"/>
              <a:gd name="connsiteX3dup0dup1" fmla="*/ 0 w 2713512"/>
              <a:gd name="connsiteY3dup0dup1" fmla="*/ 3003383 h 3003383"/>
              <a:gd name="connsiteX4dup0dup1" fmla="*/ 0 w 2713512"/>
              <a:gd name="connsiteY4dup0dup1" fmla="*/ 0 h 3003383"/>
              <a:gd name="connsiteX0dup0dup1dup2" fmla="*/ 0 w 2713512"/>
              <a:gd name="connsiteY0dup0dup1dup2" fmla="*/ 0 h 3003383"/>
              <a:gd name="connsiteX1dup0dup1dup2" fmla="*/ 2713512 w 2713512"/>
              <a:gd name="connsiteY1dup0dup1dup2" fmla="*/ 0 h 3003383"/>
              <a:gd name="connsiteX2dup0dup1dup2" fmla="*/ 2713512 w 2713512"/>
              <a:gd name="connsiteY2dup0dup1dup2" fmla="*/ 2280063 h 3003383"/>
              <a:gd name="connsiteX3dup0dup1dup2" fmla="*/ 0 w 2713512"/>
              <a:gd name="connsiteY3dup0dup1dup2" fmla="*/ 3003383 h 3003383"/>
              <a:gd name="connsiteX4dup0dup1dup2" fmla="*/ 0 w 2713512"/>
              <a:gd name="connsiteY4dup0dup1dup2" fmla="*/ 0 h 3003383"/>
            </a:gdLst>
            <a:ahLst/>
            <a:cxnLst>
              <a:cxn ang="0">
                <a:pos x="connsiteX0dup0dup1dup2" y="connsiteY0dup0dup1dup2"/>
              </a:cxn>
              <a:cxn ang="0">
                <a:pos x="connsiteX1dup0dup1dup2" y="connsiteY1dup0dup1dup2"/>
              </a:cxn>
              <a:cxn ang="0">
                <a:pos x="connsiteX2dup0dup1dup2" y="connsiteY2dup0dup1dup2"/>
              </a:cxn>
              <a:cxn ang="0">
                <a:pos x="connsiteX3dup0dup1dup2" y="connsiteY3dup0dup1dup2"/>
              </a:cxn>
              <a:cxn ang="0">
                <a:pos x="connsiteX4dup0dup1dup2" y="connsiteY4dup0dup1dup2"/>
              </a:cxn>
            </a:cxnLst>
            <a:rect l="l" t="t" r="r" b="b"/>
            <a:pathLst>
              <a:path w="2713512" h="3003383">
                <a:moveTo>
                  <a:pt x="0" y="0"/>
                </a:moveTo>
                <a:lnTo>
                  <a:pt x="2713512" y="0"/>
                </a:lnTo>
                <a:lnTo>
                  <a:pt x="2713512" y="2280063"/>
                </a:lnTo>
                <a:lnTo>
                  <a:pt x="0" y="3003383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sp>
        <p:nvSpPr>
          <p:cNvPr id="16388" name="TextBox 12"/>
          <p:cNvSpPr txBox="1">
            <a:spLocks noChangeArrowheads="1"/>
          </p:cNvSpPr>
          <p:nvPr/>
        </p:nvSpPr>
        <p:spPr bwMode="auto">
          <a:xfrm>
            <a:off x="107950" y="1341438"/>
            <a:ext cx="217963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34290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6858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0287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13716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ko-KR" altLang="en-US" sz="24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암 홍보단 활동</a:t>
            </a:r>
            <a:endParaRPr kumimoji="0" lang="en-US" altLang="ko-KR" sz="240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4" name="TextBox 26"/>
          <p:cNvSpPr txBox="1">
            <a:spLocks noChangeArrowheads="1"/>
          </p:cNvSpPr>
          <p:nvPr/>
        </p:nvSpPr>
        <p:spPr bwMode="auto">
          <a:xfrm>
            <a:off x="2640013" y="901700"/>
            <a:ext cx="6205537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 smtId="4294967295"/>
            </a:defPPr>
            <a:lvl1pPr marL="171450" indent="-171450" algn="l" defTabSz="914400" rtl="0" eaLnBrk="0" fontAlgn="base" latinLnBrk="1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kumimoji="1" sz="2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742950" indent="-28575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4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11430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6002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20574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5pPr>
            <a:lvl6pPr marL="25146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6pPr>
            <a:lvl7pPr marL="29718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7pPr>
            <a:lvl8pPr marL="34290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암홍보단 동별 </a:t>
            </a:r>
            <a:r>
              <a:rPr kumimoji="0" lang="en-US" altLang="ko-KR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10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명씩 </a:t>
            </a:r>
            <a:r>
              <a:rPr kumimoji="0" lang="en-US" altLang="ko-KR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130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명 위촉</a:t>
            </a:r>
            <a:r>
              <a:rPr kumimoji="0" lang="en-US" altLang="ko-KR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, 1:1 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밀착 홍보</a:t>
            </a:r>
            <a:endParaRPr kumimoji="0" lang="en-US" altLang="ko-KR" sz="18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0" indent="0" algn="just" eaLnBrk="1" hangingPunct="1">
              <a:lnSpc>
                <a:spcPct val="150000"/>
              </a:lnSpc>
              <a:spcBef>
                <a:spcPct val="0"/>
              </a:spcBef>
              <a:buFont typeface="Arial" charset="0"/>
              <a:buNone/>
              <a:defRPr/>
            </a:pPr>
            <a:r>
              <a:rPr kumimoji="0" lang="en-US" altLang="ko-KR" sz="1800" spc="-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    -  </a:t>
            </a:r>
            <a:r>
              <a:rPr kumimoji="0" lang="ko-KR" altLang="en-US" sz="1800" spc="-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아파트</a:t>
            </a:r>
            <a:r>
              <a:rPr kumimoji="0" lang="en-US" altLang="ko-KR" sz="1800" spc="-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,  </a:t>
            </a:r>
            <a:r>
              <a:rPr kumimoji="0" lang="ko-KR" altLang="en-US" sz="1800" spc="-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미용실</a:t>
            </a:r>
            <a:r>
              <a:rPr kumimoji="0" lang="en-US" altLang="ko-KR" sz="1800" spc="-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,  </a:t>
            </a:r>
            <a:r>
              <a:rPr kumimoji="0" lang="ko-KR" altLang="en-US" sz="1800" spc="-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슈퍼마켓</a:t>
            </a:r>
            <a:r>
              <a:rPr kumimoji="0" lang="en-US" altLang="ko-KR" sz="1800" spc="-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,  </a:t>
            </a:r>
            <a:r>
              <a:rPr kumimoji="0" lang="ko-KR" altLang="en-US" sz="1800" spc="-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문화센터</a:t>
            </a:r>
            <a:r>
              <a:rPr kumimoji="0" lang="en-US" altLang="ko-KR" sz="1800" spc="-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,   </a:t>
            </a:r>
            <a:r>
              <a:rPr kumimoji="0" lang="ko-KR" altLang="en-US" sz="1800" spc="-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공원 및  다중이용시설</a:t>
            </a:r>
            <a:endParaRPr kumimoji="0" lang="en-US" altLang="ko-KR" sz="1800" spc="-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검진홍보단 월</a:t>
            </a:r>
            <a:r>
              <a:rPr kumimoji="0" lang="en-US" altLang="ko-KR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1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회 전문교육 실시</a:t>
            </a:r>
            <a:endParaRPr kumimoji="0" lang="en-US" altLang="ko-KR" sz="18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0" indent="0" algn="just" eaLnBrk="1" hangingPunct="1">
              <a:lnSpc>
                <a:spcPct val="150000"/>
              </a:lnSpc>
              <a:spcBef>
                <a:spcPct val="0"/>
              </a:spcBef>
              <a:buFont typeface="Arial" charset="0"/>
              <a:buNone/>
              <a:defRPr/>
            </a:pPr>
            <a:endParaRPr kumimoji="0" lang="ko-KR" altLang="en-US" sz="18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16390" name="그림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788" y="2292350"/>
            <a:ext cx="2405062" cy="191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그림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2343150"/>
            <a:ext cx="2532063" cy="181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그림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63" y="4362450"/>
            <a:ext cx="2363787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그림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788" y="4430713"/>
            <a:ext cx="2405062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4" name="그림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4362450"/>
            <a:ext cx="2446338" cy="191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95" name="Group 294"/>
          <p:cNvGrpSpPr>
            <a:grpSpLocks/>
          </p:cNvGrpSpPr>
          <p:nvPr/>
        </p:nvGrpSpPr>
        <p:grpSpPr bwMode="auto">
          <a:xfrm>
            <a:off x="344488" y="142875"/>
            <a:ext cx="476250" cy="474663"/>
            <a:chOff x="2789" y="1370"/>
            <a:chExt cx="300" cy="299"/>
          </a:xfrm>
        </p:grpSpPr>
        <p:grpSp>
          <p:nvGrpSpPr>
            <p:cNvPr id="16396" name="Group 295"/>
            <p:cNvGrpSpPr>
              <a:grpSpLocks/>
            </p:cNvGrpSpPr>
            <p:nvPr/>
          </p:nvGrpSpPr>
          <p:grpSpPr bwMode="auto">
            <a:xfrm>
              <a:off x="2789" y="1370"/>
              <a:ext cx="300" cy="299"/>
              <a:chOff x="2789" y="1370"/>
              <a:chExt cx="300" cy="299"/>
            </a:xfrm>
          </p:grpSpPr>
          <p:sp>
            <p:nvSpPr>
              <p:cNvPr id="23" name="AutoShape 296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2789" y="1370"/>
                <a:ext cx="300" cy="299"/>
              </a:xfrm>
              <a:prstGeom prst="roundRect">
                <a:avLst>
                  <a:gd name="adj" fmla="val 6690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latinLnBrk="1" hangingPunct="1">
                  <a:defRPr/>
                </a:pPr>
                <a:endParaRPr kumimoji="0" lang="ko-KR" altLang="en-US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16399" name="AutoShape 297"/>
              <p:cNvSpPr>
                <a:spLocks noChangeArrowheads="1"/>
              </p:cNvSpPr>
              <p:nvPr/>
            </p:nvSpPr>
            <p:spPr bwMode="auto">
              <a:xfrm>
                <a:off x="2804" y="1386"/>
                <a:ext cx="269" cy="269"/>
              </a:xfrm>
              <a:prstGeom prst="roundRect">
                <a:avLst>
                  <a:gd name="adj" fmla="val 6690"/>
                </a:avLst>
              </a:prstGeom>
              <a:gradFill rotWithShape="1">
                <a:gsLst>
                  <a:gs pos="0">
                    <a:srgbClr val="437600"/>
                  </a:gs>
                  <a:gs pos="100000">
                    <a:srgbClr val="0033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pic>
            <p:nvPicPr>
              <p:cNvPr id="16400" name="Picture 298" descr="바코드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7" t="9724" r="20175" b="6055"/>
              <a:stretch>
                <a:fillRect/>
              </a:stretch>
            </p:blipFill>
            <p:spPr bwMode="auto">
              <a:xfrm>
                <a:off x="2995" y="1400"/>
                <a:ext cx="52" cy="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401" name="AutoShape 299"/>
              <p:cNvSpPr>
                <a:spLocks noChangeArrowheads="1"/>
              </p:cNvSpPr>
              <p:nvPr/>
            </p:nvSpPr>
            <p:spPr bwMode="auto">
              <a:xfrm>
                <a:off x="2812" y="1394"/>
                <a:ext cx="253" cy="48"/>
              </a:xfrm>
              <a:prstGeom prst="roundRect">
                <a:avLst>
                  <a:gd name="adj" fmla="val 20227"/>
                </a:avLst>
              </a:prstGeom>
              <a:gradFill rotWithShape="1">
                <a:gsLst>
                  <a:gs pos="0">
                    <a:srgbClr val="99DD01"/>
                  </a:gs>
                  <a:gs pos="100000">
                    <a:srgbClr val="569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sp>
          <p:nvSpPr>
            <p:cNvPr id="16397" name="Text Box 300"/>
            <p:cNvSpPr txBox="1">
              <a:spLocks noChangeArrowheads="1"/>
            </p:cNvSpPr>
            <p:nvPr/>
          </p:nvSpPr>
          <p:spPr bwMode="auto">
            <a:xfrm>
              <a:off x="2875" y="1459"/>
              <a:ext cx="1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ko-KR" sz="200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제목 148"/>
          <p:cNvSpPr>
            <a:spLocks noGrp="1"/>
          </p:cNvSpPr>
          <p:nvPr>
            <p:ph type="title"/>
          </p:nvPr>
        </p:nvSpPr>
        <p:spPr>
          <a:xfrm>
            <a:off x="820738" y="128588"/>
            <a:ext cx="8296275" cy="536575"/>
          </a:xfrm>
        </p:spPr>
        <p:txBody>
          <a:bodyPr>
            <a:sp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ko-KR" altLang="en-US" sz="300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32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사업 추진 내용</a:t>
            </a:r>
            <a:endParaRPr lang="ko-KR" altLang="en-US" sz="30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2" name="직사각형 2"/>
          <p:cNvSpPr/>
          <p:nvPr/>
        </p:nvSpPr>
        <p:spPr>
          <a:xfrm>
            <a:off x="0" y="836613"/>
            <a:ext cx="2563813" cy="2087562"/>
          </a:xfrm>
          <a:custGeom>
            <a:avLst/>
            <a:gdLst>
              <a:gd name="connsiteX0" fmla="*/ 0 w 2713512"/>
              <a:gd name="connsiteY0" fmla="*/ 0 h 3003383"/>
              <a:gd name="connsiteX1" fmla="*/ 2713512 w 2713512"/>
              <a:gd name="connsiteY1" fmla="*/ 0 h 3003383"/>
              <a:gd name="connsiteX2" fmla="*/ 2713512 w 2713512"/>
              <a:gd name="connsiteY2" fmla="*/ 3003383 h 3003383"/>
              <a:gd name="connsiteX3" fmla="*/ 0 w 2713512"/>
              <a:gd name="connsiteY3" fmla="*/ 3003383 h 3003383"/>
              <a:gd name="connsiteX4" fmla="*/ 0 w 2713512"/>
              <a:gd name="connsiteY4" fmla="*/ 0 h 3003383"/>
              <a:gd name="connsiteX0dup0" fmla="*/ 0 w 2713512"/>
              <a:gd name="connsiteY0dup0" fmla="*/ 0 h 3003383"/>
              <a:gd name="connsiteX1dup0" fmla="*/ 2713512 w 2713512"/>
              <a:gd name="connsiteY1dup0" fmla="*/ 0 h 3003383"/>
              <a:gd name="connsiteX2dup0" fmla="*/ 2713512 w 2713512"/>
              <a:gd name="connsiteY2dup0" fmla="*/ 2280063 h 3003383"/>
              <a:gd name="connsiteX3dup0" fmla="*/ 2713512 w 2713512"/>
              <a:gd name="connsiteY3dup0" fmla="*/ 3003383 h 3003383"/>
              <a:gd name="connsiteX4dup0" fmla="*/ 0 w 2713512"/>
              <a:gd name="connsiteY4dup0" fmla="*/ 3003383 h 3003383"/>
              <a:gd name="connsiteX5" fmla="*/ 0 w 2713512"/>
              <a:gd name="connsiteY5" fmla="*/ 0 h 3003383"/>
              <a:gd name="connsiteX0dup0dup1" fmla="*/ 0 w 2713512"/>
              <a:gd name="connsiteY0dup0dup1" fmla="*/ 0 h 3003383"/>
              <a:gd name="connsiteX1dup0dup1" fmla="*/ 2713512 w 2713512"/>
              <a:gd name="connsiteY1dup0dup1" fmla="*/ 0 h 3003383"/>
              <a:gd name="connsiteX2dup0dup1" fmla="*/ 2713512 w 2713512"/>
              <a:gd name="connsiteY2dup0dup1" fmla="*/ 2280063 h 3003383"/>
              <a:gd name="connsiteX3dup0dup1" fmla="*/ 0 w 2713512"/>
              <a:gd name="connsiteY3dup0dup1" fmla="*/ 3003383 h 3003383"/>
              <a:gd name="connsiteX4dup0dup1" fmla="*/ 0 w 2713512"/>
              <a:gd name="connsiteY4dup0dup1" fmla="*/ 0 h 3003383"/>
              <a:gd name="connsiteX0dup0dup1dup2" fmla="*/ 0 w 2713512"/>
              <a:gd name="connsiteY0dup0dup1dup2" fmla="*/ 0 h 3003383"/>
              <a:gd name="connsiteX1dup0dup1dup2" fmla="*/ 2713512 w 2713512"/>
              <a:gd name="connsiteY1dup0dup1dup2" fmla="*/ 0 h 3003383"/>
              <a:gd name="connsiteX2dup0dup1dup2" fmla="*/ 2713512 w 2713512"/>
              <a:gd name="connsiteY2dup0dup1dup2" fmla="*/ 2280063 h 3003383"/>
              <a:gd name="connsiteX3dup0dup1dup2" fmla="*/ 0 w 2713512"/>
              <a:gd name="connsiteY3dup0dup1dup2" fmla="*/ 3003383 h 3003383"/>
              <a:gd name="connsiteX4dup0dup1dup2" fmla="*/ 0 w 2713512"/>
              <a:gd name="connsiteY4dup0dup1dup2" fmla="*/ 0 h 3003383"/>
            </a:gdLst>
            <a:ahLst/>
            <a:cxnLst>
              <a:cxn ang="0">
                <a:pos x="connsiteX0dup0dup1dup2" y="connsiteY0dup0dup1dup2"/>
              </a:cxn>
              <a:cxn ang="0">
                <a:pos x="connsiteX1dup0dup1dup2" y="connsiteY1dup0dup1dup2"/>
              </a:cxn>
              <a:cxn ang="0">
                <a:pos x="connsiteX2dup0dup1dup2" y="connsiteY2dup0dup1dup2"/>
              </a:cxn>
              <a:cxn ang="0">
                <a:pos x="connsiteX3dup0dup1dup2" y="connsiteY3dup0dup1dup2"/>
              </a:cxn>
              <a:cxn ang="0">
                <a:pos x="connsiteX4dup0dup1dup2" y="connsiteY4dup0dup1dup2"/>
              </a:cxn>
            </a:cxnLst>
            <a:rect l="l" t="t" r="r" b="b"/>
            <a:pathLst>
              <a:path w="2713512" h="3003383">
                <a:moveTo>
                  <a:pt x="0" y="0"/>
                </a:moveTo>
                <a:lnTo>
                  <a:pt x="2713512" y="0"/>
                </a:lnTo>
                <a:lnTo>
                  <a:pt x="2713512" y="2280063"/>
                </a:lnTo>
                <a:lnTo>
                  <a:pt x="0" y="3003383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sp>
        <p:nvSpPr>
          <p:cNvPr id="17412" name="TextBox 12"/>
          <p:cNvSpPr txBox="1">
            <a:spLocks noChangeArrowheads="1"/>
          </p:cNvSpPr>
          <p:nvPr/>
        </p:nvSpPr>
        <p:spPr bwMode="auto">
          <a:xfrm>
            <a:off x="349250" y="969963"/>
            <a:ext cx="1789113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34290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6858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0287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13716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ko-KR" altLang="en-US" sz="24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맞춤형</a:t>
            </a:r>
            <a:endParaRPr kumimoji="0" lang="en-US" altLang="ko-KR" sz="240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kumimoji="0" lang="ko-KR" altLang="en-US" sz="24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홍보</a:t>
            </a:r>
            <a:endParaRPr kumimoji="0" lang="en-US" altLang="ko-KR" sz="240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kumimoji="0" lang="en-US" altLang="ko-KR" sz="24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kumimoji="0" lang="ko-KR" altLang="en-US" sz="24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젊은층</a:t>
            </a:r>
            <a:r>
              <a:rPr kumimoji="0" lang="en-US" altLang="ko-KR" sz="24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endParaRPr kumimoji="0" lang="en-US" altLang="ko-KR" sz="240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ko-KR" altLang="en-US" sz="240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4" name="TextBox 26"/>
          <p:cNvSpPr txBox="1">
            <a:spLocks noChangeArrowheads="1"/>
          </p:cNvSpPr>
          <p:nvPr/>
        </p:nvSpPr>
        <p:spPr bwMode="auto">
          <a:xfrm>
            <a:off x="2627313" y="823913"/>
            <a:ext cx="5395912" cy="133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 smtId="4294967295"/>
            </a:defPPr>
            <a:lvl1pPr marL="171450" indent="-171450" algn="l" defTabSz="914400" rtl="0" eaLnBrk="0" fontAlgn="base" latinLnBrk="1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kumimoji="1" sz="2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742950" indent="-28575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4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11430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6002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20574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5pPr>
            <a:lvl6pPr marL="25146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6pPr>
            <a:lvl7pPr marL="29718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7pPr>
            <a:lvl8pPr marL="34290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kumimoji="0" lang="ko-KR" alt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동구 어플 및 </a:t>
            </a:r>
            <a:r>
              <a:rPr kumimoji="0" lang="en-US" altLang="ko-KR" sz="18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SNS </a:t>
            </a:r>
            <a:r>
              <a:rPr kumimoji="0" lang="ko-KR" alt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홍보</a:t>
            </a:r>
            <a:endParaRPr kumimoji="0" lang="en-US" altLang="ko-KR" sz="180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kumimoji="0" lang="en-US" altLang="ko-KR" sz="18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</a:t>
            </a:r>
            <a:r>
              <a:rPr kumimoji="0" lang="ko-KR" alt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운전면허적성검사 및 보건증</a:t>
            </a:r>
            <a:r>
              <a:rPr kumimoji="0" lang="en-US" altLang="ko-KR" sz="18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 </a:t>
            </a:r>
            <a:r>
              <a:rPr kumimoji="0" lang="ko-KR" alt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활용 검진 안내</a:t>
            </a:r>
            <a:endParaRPr kumimoji="0" lang="en-US" altLang="ko-KR" sz="180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kumimoji="0" lang="en-US" altLang="ko-KR" sz="18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</a:t>
            </a:r>
            <a:r>
              <a:rPr kumimoji="0" lang="ko-KR" alt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대학 학과홈페이지 및 게시판홍보</a:t>
            </a:r>
          </a:p>
        </p:txBody>
      </p:sp>
      <p:pic>
        <p:nvPicPr>
          <p:cNvPr id="17414" name="_x203206400" descr="DRW00000a9c3e5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975" y="2255838"/>
            <a:ext cx="1046163" cy="189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그림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7588" y="2308225"/>
            <a:ext cx="1527175" cy="180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2900" y="2305050"/>
            <a:ext cx="1622425" cy="18161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300" y="4149725"/>
            <a:ext cx="1893888" cy="25193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8088" y="4217988"/>
            <a:ext cx="1979612" cy="24971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2175" y="4210050"/>
            <a:ext cx="1778000" cy="25209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50038" y="4652963"/>
            <a:ext cx="2228850" cy="18018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17421" name="Group 294"/>
          <p:cNvGrpSpPr>
            <a:grpSpLocks/>
          </p:cNvGrpSpPr>
          <p:nvPr/>
        </p:nvGrpSpPr>
        <p:grpSpPr bwMode="auto">
          <a:xfrm>
            <a:off x="344488" y="142875"/>
            <a:ext cx="476250" cy="474663"/>
            <a:chOff x="2789" y="1370"/>
            <a:chExt cx="300" cy="299"/>
          </a:xfrm>
        </p:grpSpPr>
        <p:grpSp>
          <p:nvGrpSpPr>
            <p:cNvPr id="17422" name="Group 295"/>
            <p:cNvGrpSpPr>
              <a:grpSpLocks/>
            </p:cNvGrpSpPr>
            <p:nvPr/>
          </p:nvGrpSpPr>
          <p:grpSpPr bwMode="auto">
            <a:xfrm>
              <a:off x="2789" y="1370"/>
              <a:ext cx="300" cy="299"/>
              <a:chOff x="2789" y="1370"/>
              <a:chExt cx="300" cy="299"/>
            </a:xfrm>
          </p:grpSpPr>
          <p:sp>
            <p:nvSpPr>
              <p:cNvPr id="25" name="AutoShape 296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2789" y="1370"/>
                <a:ext cx="300" cy="299"/>
              </a:xfrm>
              <a:prstGeom prst="roundRect">
                <a:avLst>
                  <a:gd name="adj" fmla="val 6690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latinLnBrk="1" hangingPunct="1">
                  <a:defRPr/>
                </a:pPr>
                <a:endParaRPr kumimoji="0" lang="ko-KR" altLang="en-US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17425" name="AutoShape 297"/>
              <p:cNvSpPr>
                <a:spLocks noChangeArrowheads="1"/>
              </p:cNvSpPr>
              <p:nvPr/>
            </p:nvSpPr>
            <p:spPr bwMode="auto">
              <a:xfrm>
                <a:off x="2804" y="1386"/>
                <a:ext cx="269" cy="269"/>
              </a:xfrm>
              <a:prstGeom prst="roundRect">
                <a:avLst>
                  <a:gd name="adj" fmla="val 6690"/>
                </a:avLst>
              </a:prstGeom>
              <a:gradFill rotWithShape="1">
                <a:gsLst>
                  <a:gs pos="0">
                    <a:srgbClr val="437600"/>
                  </a:gs>
                  <a:gs pos="100000">
                    <a:srgbClr val="0033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pic>
            <p:nvPicPr>
              <p:cNvPr id="17426" name="Picture 298" descr="바코드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7" t="9724" r="20175" b="6055"/>
              <a:stretch>
                <a:fillRect/>
              </a:stretch>
            </p:blipFill>
            <p:spPr bwMode="auto">
              <a:xfrm>
                <a:off x="2995" y="1400"/>
                <a:ext cx="52" cy="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427" name="AutoShape 299"/>
              <p:cNvSpPr>
                <a:spLocks noChangeArrowheads="1"/>
              </p:cNvSpPr>
              <p:nvPr/>
            </p:nvSpPr>
            <p:spPr bwMode="auto">
              <a:xfrm>
                <a:off x="2812" y="1394"/>
                <a:ext cx="253" cy="48"/>
              </a:xfrm>
              <a:prstGeom prst="roundRect">
                <a:avLst>
                  <a:gd name="adj" fmla="val 20227"/>
                </a:avLst>
              </a:prstGeom>
              <a:gradFill rotWithShape="1">
                <a:gsLst>
                  <a:gs pos="0">
                    <a:srgbClr val="99DD01"/>
                  </a:gs>
                  <a:gs pos="100000">
                    <a:srgbClr val="569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sp>
          <p:nvSpPr>
            <p:cNvPr id="17423" name="Text Box 300"/>
            <p:cNvSpPr txBox="1">
              <a:spLocks noChangeArrowheads="1"/>
            </p:cNvSpPr>
            <p:nvPr/>
          </p:nvSpPr>
          <p:spPr bwMode="auto">
            <a:xfrm>
              <a:off x="2875" y="1459"/>
              <a:ext cx="1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ko-KR" sz="200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00" y="2357435"/>
            <a:ext cx="993567" cy="140017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제목 148"/>
          <p:cNvSpPr>
            <a:spLocks noGrp="1"/>
          </p:cNvSpPr>
          <p:nvPr>
            <p:ph type="title"/>
          </p:nvPr>
        </p:nvSpPr>
        <p:spPr>
          <a:xfrm>
            <a:off x="820738" y="128588"/>
            <a:ext cx="8296275" cy="536575"/>
          </a:xfrm>
        </p:spPr>
        <p:txBody>
          <a:bodyPr>
            <a:sp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ko-KR" altLang="en-US" sz="300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32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사업 추진 내용</a:t>
            </a:r>
            <a:endParaRPr lang="ko-KR" altLang="en-US" sz="30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2" name="직사각형 2"/>
          <p:cNvSpPr/>
          <p:nvPr/>
        </p:nvSpPr>
        <p:spPr>
          <a:xfrm>
            <a:off x="0" y="836613"/>
            <a:ext cx="2563813" cy="2087562"/>
          </a:xfrm>
          <a:custGeom>
            <a:avLst/>
            <a:gdLst>
              <a:gd name="connsiteX0" fmla="*/ 0 w 2713512"/>
              <a:gd name="connsiteY0" fmla="*/ 0 h 3003383"/>
              <a:gd name="connsiteX1" fmla="*/ 2713512 w 2713512"/>
              <a:gd name="connsiteY1" fmla="*/ 0 h 3003383"/>
              <a:gd name="connsiteX2" fmla="*/ 2713512 w 2713512"/>
              <a:gd name="connsiteY2" fmla="*/ 3003383 h 3003383"/>
              <a:gd name="connsiteX3" fmla="*/ 0 w 2713512"/>
              <a:gd name="connsiteY3" fmla="*/ 3003383 h 3003383"/>
              <a:gd name="connsiteX4" fmla="*/ 0 w 2713512"/>
              <a:gd name="connsiteY4" fmla="*/ 0 h 3003383"/>
              <a:gd name="connsiteX0dup0" fmla="*/ 0 w 2713512"/>
              <a:gd name="connsiteY0dup0" fmla="*/ 0 h 3003383"/>
              <a:gd name="connsiteX1dup0" fmla="*/ 2713512 w 2713512"/>
              <a:gd name="connsiteY1dup0" fmla="*/ 0 h 3003383"/>
              <a:gd name="connsiteX2dup0" fmla="*/ 2713512 w 2713512"/>
              <a:gd name="connsiteY2dup0" fmla="*/ 2280063 h 3003383"/>
              <a:gd name="connsiteX3dup0" fmla="*/ 2713512 w 2713512"/>
              <a:gd name="connsiteY3dup0" fmla="*/ 3003383 h 3003383"/>
              <a:gd name="connsiteX4dup0" fmla="*/ 0 w 2713512"/>
              <a:gd name="connsiteY4dup0" fmla="*/ 3003383 h 3003383"/>
              <a:gd name="connsiteX5" fmla="*/ 0 w 2713512"/>
              <a:gd name="connsiteY5" fmla="*/ 0 h 3003383"/>
              <a:gd name="connsiteX0dup0dup1" fmla="*/ 0 w 2713512"/>
              <a:gd name="connsiteY0dup0dup1" fmla="*/ 0 h 3003383"/>
              <a:gd name="connsiteX1dup0dup1" fmla="*/ 2713512 w 2713512"/>
              <a:gd name="connsiteY1dup0dup1" fmla="*/ 0 h 3003383"/>
              <a:gd name="connsiteX2dup0dup1" fmla="*/ 2713512 w 2713512"/>
              <a:gd name="connsiteY2dup0dup1" fmla="*/ 2280063 h 3003383"/>
              <a:gd name="connsiteX3dup0dup1" fmla="*/ 0 w 2713512"/>
              <a:gd name="connsiteY3dup0dup1" fmla="*/ 3003383 h 3003383"/>
              <a:gd name="connsiteX4dup0dup1" fmla="*/ 0 w 2713512"/>
              <a:gd name="connsiteY4dup0dup1" fmla="*/ 0 h 3003383"/>
              <a:gd name="connsiteX0dup0dup1dup2" fmla="*/ 0 w 2713512"/>
              <a:gd name="connsiteY0dup0dup1dup2" fmla="*/ 0 h 3003383"/>
              <a:gd name="connsiteX1dup0dup1dup2" fmla="*/ 2713512 w 2713512"/>
              <a:gd name="connsiteY1dup0dup1dup2" fmla="*/ 0 h 3003383"/>
              <a:gd name="connsiteX2dup0dup1dup2" fmla="*/ 2713512 w 2713512"/>
              <a:gd name="connsiteY2dup0dup1dup2" fmla="*/ 2280063 h 3003383"/>
              <a:gd name="connsiteX3dup0dup1dup2" fmla="*/ 0 w 2713512"/>
              <a:gd name="connsiteY3dup0dup1dup2" fmla="*/ 3003383 h 3003383"/>
              <a:gd name="connsiteX4dup0dup1dup2" fmla="*/ 0 w 2713512"/>
              <a:gd name="connsiteY4dup0dup1dup2" fmla="*/ 0 h 3003383"/>
            </a:gdLst>
            <a:ahLst/>
            <a:cxnLst>
              <a:cxn ang="0">
                <a:pos x="connsiteX0dup0dup1dup2" y="connsiteY0dup0dup1dup2"/>
              </a:cxn>
              <a:cxn ang="0">
                <a:pos x="connsiteX1dup0dup1dup2" y="connsiteY1dup0dup1dup2"/>
              </a:cxn>
              <a:cxn ang="0">
                <a:pos x="connsiteX2dup0dup1dup2" y="connsiteY2dup0dup1dup2"/>
              </a:cxn>
              <a:cxn ang="0">
                <a:pos x="connsiteX3dup0dup1dup2" y="connsiteY3dup0dup1dup2"/>
              </a:cxn>
              <a:cxn ang="0">
                <a:pos x="connsiteX4dup0dup1dup2" y="connsiteY4dup0dup1dup2"/>
              </a:cxn>
            </a:cxnLst>
            <a:rect l="l" t="t" r="r" b="b"/>
            <a:pathLst>
              <a:path w="2713512" h="3003383">
                <a:moveTo>
                  <a:pt x="0" y="0"/>
                </a:moveTo>
                <a:lnTo>
                  <a:pt x="2713512" y="0"/>
                </a:lnTo>
                <a:lnTo>
                  <a:pt x="2713512" y="2280063"/>
                </a:lnTo>
                <a:lnTo>
                  <a:pt x="0" y="3003383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sp>
        <p:nvSpPr>
          <p:cNvPr id="18436" name="TextBox 12"/>
          <p:cNvSpPr txBox="1">
            <a:spLocks noChangeArrowheads="1"/>
          </p:cNvSpPr>
          <p:nvPr/>
        </p:nvSpPr>
        <p:spPr bwMode="auto">
          <a:xfrm>
            <a:off x="131763" y="973138"/>
            <a:ext cx="1966912" cy="191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34290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6858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0287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13716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ko-KR" altLang="en-US" sz="24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찾아 가는</a:t>
            </a:r>
            <a:endParaRPr kumimoji="0" lang="en-US" altLang="ko-KR" sz="240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kumimoji="0" lang="ko-KR" altLang="en-US" sz="24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이동 홍보 </a:t>
            </a:r>
            <a:endParaRPr kumimoji="0" lang="en-US" altLang="ko-KR" sz="240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kumimoji="0" lang="en-US" altLang="ko-KR" sz="24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kumimoji="0" lang="ko-KR" altLang="en-US" sz="24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중년층</a:t>
            </a:r>
            <a:r>
              <a:rPr kumimoji="0" lang="en-US" altLang="ko-KR" sz="24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endParaRPr kumimoji="0" lang="en-US" altLang="ko-KR" sz="240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spcBef>
                <a:spcPct val="0"/>
              </a:spcBef>
              <a:buFontTx/>
              <a:buNone/>
            </a:pPr>
            <a:endParaRPr kumimoji="0" lang="ko-KR" altLang="en-US" sz="240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4" name="TextBox 26"/>
          <p:cNvSpPr txBox="1">
            <a:spLocks noChangeArrowheads="1"/>
          </p:cNvSpPr>
          <p:nvPr/>
        </p:nvSpPr>
        <p:spPr bwMode="auto">
          <a:xfrm>
            <a:off x="2601913" y="792163"/>
            <a:ext cx="6434137" cy="133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 smtId="4294967295"/>
            </a:defPPr>
            <a:lvl1pPr marL="171450" indent="-171450" algn="l" defTabSz="914400" rtl="0" eaLnBrk="0" fontAlgn="base" latinLnBrk="1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kumimoji="1" sz="2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742950" indent="-28575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4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11430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6002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20574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5pPr>
            <a:lvl6pPr marL="25146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6pPr>
            <a:lvl7pPr marL="29718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7pPr>
            <a:lvl8pPr marL="34290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</a:t>
            </a:r>
            <a:r>
              <a:rPr kumimoji="0" lang="ko-KR" altLang="en-US" sz="1800" spc="-15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관내 검진기관 암검진 안내 및 건강관련 상담</a:t>
            </a:r>
            <a:endParaRPr kumimoji="0" lang="en-US" altLang="ko-KR" sz="1800" spc="-15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kumimoji="0" lang="en-US" altLang="ko-KR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대학입시설명회</a:t>
            </a:r>
            <a:r>
              <a:rPr kumimoji="0" lang="en-US" altLang="ko-KR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, 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여성리더 대상 교육</a:t>
            </a:r>
            <a:endParaRPr kumimoji="0" lang="en-US" altLang="ko-KR" sz="18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</a:t>
            </a:r>
            <a:r>
              <a:rPr kumimoji="0" lang="en-US" altLang="ko-KR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KT 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등 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관내 사업장 방문교육 실시</a:t>
            </a:r>
            <a:endParaRPr kumimoji="0" lang="en-US" altLang="ko-KR" sz="18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18438" name="_x432623032" descr="EMB0000b2300f6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75" y="2708275"/>
            <a:ext cx="2403475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그림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2706688"/>
            <a:ext cx="2395538" cy="165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그림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13" y="4579938"/>
            <a:ext cx="2543175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_x432623432" descr="EMB0000b2300f6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713" y="4579938"/>
            <a:ext cx="2420937" cy="185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2" name="_x432625912" descr="EMB0000b2300f5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9025" y="4573588"/>
            <a:ext cx="2376488" cy="185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443" name="Group 294"/>
          <p:cNvGrpSpPr>
            <a:grpSpLocks/>
          </p:cNvGrpSpPr>
          <p:nvPr/>
        </p:nvGrpSpPr>
        <p:grpSpPr bwMode="auto">
          <a:xfrm>
            <a:off x="344488" y="142875"/>
            <a:ext cx="476250" cy="474663"/>
            <a:chOff x="2789" y="1370"/>
            <a:chExt cx="300" cy="299"/>
          </a:xfrm>
        </p:grpSpPr>
        <p:grpSp>
          <p:nvGrpSpPr>
            <p:cNvPr id="18444" name="Group 295"/>
            <p:cNvGrpSpPr>
              <a:grpSpLocks/>
            </p:cNvGrpSpPr>
            <p:nvPr/>
          </p:nvGrpSpPr>
          <p:grpSpPr bwMode="auto">
            <a:xfrm>
              <a:off x="2789" y="1370"/>
              <a:ext cx="300" cy="299"/>
              <a:chOff x="2789" y="1370"/>
              <a:chExt cx="300" cy="299"/>
            </a:xfrm>
          </p:grpSpPr>
          <p:sp>
            <p:nvSpPr>
              <p:cNvPr id="23" name="AutoShape 296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2789" y="1370"/>
                <a:ext cx="300" cy="299"/>
              </a:xfrm>
              <a:prstGeom prst="roundRect">
                <a:avLst>
                  <a:gd name="adj" fmla="val 6690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latinLnBrk="1" hangingPunct="1">
                  <a:defRPr/>
                </a:pPr>
                <a:endParaRPr kumimoji="0" lang="ko-KR" altLang="en-US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18447" name="AutoShape 297"/>
              <p:cNvSpPr>
                <a:spLocks noChangeArrowheads="1"/>
              </p:cNvSpPr>
              <p:nvPr/>
            </p:nvSpPr>
            <p:spPr bwMode="auto">
              <a:xfrm>
                <a:off x="2804" y="1386"/>
                <a:ext cx="269" cy="269"/>
              </a:xfrm>
              <a:prstGeom prst="roundRect">
                <a:avLst>
                  <a:gd name="adj" fmla="val 6690"/>
                </a:avLst>
              </a:prstGeom>
              <a:gradFill rotWithShape="1">
                <a:gsLst>
                  <a:gs pos="0">
                    <a:srgbClr val="437600"/>
                  </a:gs>
                  <a:gs pos="100000">
                    <a:srgbClr val="0033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pic>
            <p:nvPicPr>
              <p:cNvPr id="18448" name="Picture 298" descr="바코드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7" t="9724" r="20175" b="6055"/>
              <a:stretch>
                <a:fillRect/>
              </a:stretch>
            </p:blipFill>
            <p:spPr bwMode="auto">
              <a:xfrm>
                <a:off x="2995" y="1400"/>
                <a:ext cx="52" cy="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449" name="AutoShape 299"/>
              <p:cNvSpPr>
                <a:spLocks noChangeArrowheads="1"/>
              </p:cNvSpPr>
              <p:nvPr/>
            </p:nvSpPr>
            <p:spPr bwMode="auto">
              <a:xfrm>
                <a:off x="2812" y="1394"/>
                <a:ext cx="253" cy="48"/>
              </a:xfrm>
              <a:prstGeom prst="roundRect">
                <a:avLst>
                  <a:gd name="adj" fmla="val 20227"/>
                </a:avLst>
              </a:prstGeom>
              <a:gradFill rotWithShape="1">
                <a:gsLst>
                  <a:gs pos="0">
                    <a:srgbClr val="99DD01"/>
                  </a:gs>
                  <a:gs pos="100000">
                    <a:srgbClr val="569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sp>
          <p:nvSpPr>
            <p:cNvPr id="18445" name="Text Box 300"/>
            <p:cNvSpPr txBox="1">
              <a:spLocks noChangeArrowheads="1"/>
            </p:cNvSpPr>
            <p:nvPr/>
          </p:nvSpPr>
          <p:spPr bwMode="auto">
            <a:xfrm>
              <a:off x="2875" y="1459"/>
              <a:ext cx="1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ko-KR" sz="200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92" y="2308350"/>
            <a:ext cx="1042853" cy="147295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제목 148"/>
          <p:cNvSpPr>
            <a:spLocks noGrp="1"/>
          </p:cNvSpPr>
          <p:nvPr>
            <p:ph type="title"/>
          </p:nvPr>
        </p:nvSpPr>
        <p:spPr>
          <a:xfrm>
            <a:off x="820738" y="128588"/>
            <a:ext cx="8296275" cy="536575"/>
          </a:xfrm>
        </p:spPr>
        <p:txBody>
          <a:bodyPr>
            <a:sp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ko-KR" altLang="en-US" sz="300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32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사업 추진 내용</a:t>
            </a:r>
            <a:endParaRPr lang="ko-KR" altLang="en-US" sz="30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2" name="직사각형 2"/>
          <p:cNvSpPr/>
          <p:nvPr/>
        </p:nvSpPr>
        <p:spPr>
          <a:xfrm>
            <a:off x="0" y="836613"/>
            <a:ext cx="2563813" cy="2087562"/>
          </a:xfrm>
          <a:custGeom>
            <a:avLst/>
            <a:gdLst>
              <a:gd name="connsiteX0" fmla="*/ 0 w 2713512"/>
              <a:gd name="connsiteY0" fmla="*/ 0 h 3003383"/>
              <a:gd name="connsiteX1" fmla="*/ 2713512 w 2713512"/>
              <a:gd name="connsiteY1" fmla="*/ 0 h 3003383"/>
              <a:gd name="connsiteX2" fmla="*/ 2713512 w 2713512"/>
              <a:gd name="connsiteY2" fmla="*/ 3003383 h 3003383"/>
              <a:gd name="connsiteX3" fmla="*/ 0 w 2713512"/>
              <a:gd name="connsiteY3" fmla="*/ 3003383 h 3003383"/>
              <a:gd name="connsiteX4" fmla="*/ 0 w 2713512"/>
              <a:gd name="connsiteY4" fmla="*/ 0 h 3003383"/>
              <a:gd name="connsiteX0dup0" fmla="*/ 0 w 2713512"/>
              <a:gd name="connsiteY0dup0" fmla="*/ 0 h 3003383"/>
              <a:gd name="connsiteX1dup0" fmla="*/ 2713512 w 2713512"/>
              <a:gd name="connsiteY1dup0" fmla="*/ 0 h 3003383"/>
              <a:gd name="connsiteX2dup0" fmla="*/ 2713512 w 2713512"/>
              <a:gd name="connsiteY2dup0" fmla="*/ 2280063 h 3003383"/>
              <a:gd name="connsiteX3dup0" fmla="*/ 2713512 w 2713512"/>
              <a:gd name="connsiteY3dup0" fmla="*/ 3003383 h 3003383"/>
              <a:gd name="connsiteX4dup0" fmla="*/ 0 w 2713512"/>
              <a:gd name="connsiteY4dup0" fmla="*/ 3003383 h 3003383"/>
              <a:gd name="connsiteX5" fmla="*/ 0 w 2713512"/>
              <a:gd name="connsiteY5" fmla="*/ 0 h 3003383"/>
              <a:gd name="connsiteX0dup0dup1" fmla="*/ 0 w 2713512"/>
              <a:gd name="connsiteY0dup0dup1" fmla="*/ 0 h 3003383"/>
              <a:gd name="connsiteX1dup0dup1" fmla="*/ 2713512 w 2713512"/>
              <a:gd name="connsiteY1dup0dup1" fmla="*/ 0 h 3003383"/>
              <a:gd name="connsiteX2dup0dup1" fmla="*/ 2713512 w 2713512"/>
              <a:gd name="connsiteY2dup0dup1" fmla="*/ 2280063 h 3003383"/>
              <a:gd name="connsiteX3dup0dup1" fmla="*/ 0 w 2713512"/>
              <a:gd name="connsiteY3dup0dup1" fmla="*/ 3003383 h 3003383"/>
              <a:gd name="connsiteX4dup0dup1" fmla="*/ 0 w 2713512"/>
              <a:gd name="connsiteY4dup0dup1" fmla="*/ 0 h 3003383"/>
              <a:gd name="connsiteX0dup0dup1dup2" fmla="*/ 0 w 2713512"/>
              <a:gd name="connsiteY0dup0dup1dup2" fmla="*/ 0 h 3003383"/>
              <a:gd name="connsiteX1dup0dup1dup2" fmla="*/ 2713512 w 2713512"/>
              <a:gd name="connsiteY1dup0dup1dup2" fmla="*/ 0 h 3003383"/>
              <a:gd name="connsiteX2dup0dup1dup2" fmla="*/ 2713512 w 2713512"/>
              <a:gd name="connsiteY2dup0dup1dup2" fmla="*/ 2280063 h 3003383"/>
              <a:gd name="connsiteX3dup0dup1dup2" fmla="*/ 0 w 2713512"/>
              <a:gd name="connsiteY3dup0dup1dup2" fmla="*/ 3003383 h 3003383"/>
              <a:gd name="connsiteX4dup0dup1dup2" fmla="*/ 0 w 2713512"/>
              <a:gd name="connsiteY4dup0dup1dup2" fmla="*/ 0 h 3003383"/>
            </a:gdLst>
            <a:ahLst/>
            <a:cxnLst>
              <a:cxn ang="0">
                <a:pos x="connsiteX0dup0dup1dup2" y="connsiteY0dup0dup1dup2"/>
              </a:cxn>
              <a:cxn ang="0">
                <a:pos x="connsiteX1dup0dup1dup2" y="connsiteY1dup0dup1dup2"/>
              </a:cxn>
              <a:cxn ang="0">
                <a:pos x="connsiteX2dup0dup1dup2" y="connsiteY2dup0dup1dup2"/>
              </a:cxn>
              <a:cxn ang="0">
                <a:pos x="connsiteX3dup0dup1dup2" y="connsiteY3dup0dup1dup2"/>
              </a:cxn>
              <a:cxn ang="0">
                <a:pos x="connsiteX4dup0dup1dup2" y="connsiteY4dup0dup1dup2"/>
              </a:cxn>
            </a:cxnLst>
            <a:rect l="l" t="t" r="r" b="b"/>
            <a:pathLst>
              <a:path w="2713512" h="3003383">
                <a:moveTo>
                  <a:pt x="0" y="0"/>
                </a:moveTo>
                <a:lnTo>
                  <a:pt x="2713512" y="0"/>
                </a:lnTo>
                <a:lnTo>
                  <a:pt x="2713512" y="2280063"/>
                </a:lnTo>
                <a:lnTo>
                  <a:pt x="0" y="3003383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sp>
        <p:nvSpPr>
          <p:cNvPr id="19460" name="TextBox 12"/>
          <p:cNvSpPr txBox="1">
            <a:spLocks noChangeArrowheads="1"/>
          </p:cNvSpPr>
          <p:nvPr/>
        </p:nvSpPr>
        <p:spPr bwMode="auto">
          <a:xfrm>
            <a:off x="192088" y="1052513"/>
            <a:ext cx="2179637" cy="11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34290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6858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0287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13716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ko-KR" altLang="en-US" sz="24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치매검진과 </a:t>
            </a:r>
            <a:endParaRPr kumimoji="0" lang="en-US" altLang="ko-KR" sz="240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kumimoji="0" lang="ko-KR" altLang="en-US" sz="24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연계한 홍보</a:t>
            </a:r>
            <a:endParaRPr kumimoji="0" lang="en-US" altLang="ko-KR" sz="240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kumimoji="0" lang="en-US" altLang="ko-KR" sz="24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kumimoji="0" lang="ko-KR" altLang="en-US" sz="24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노년층</a:t>
            </a:r>
            <a:r>
              <a:rPr kumimoji="0" lang="en-US" altLang="ko-KR" sz="24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r>
              <a:rPr kumimoji="0" lang="ko-KR" altLang="en-US" sz="24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</a:p>
        </p:txBody>
      </p:sp>
      <p:sp>
        <p:nvSpPr>
          <p:cNvPr id="14" name="TextBox 26"/>
          <p:cNvSpPr txBox="1">
            <a:spLocks noChangeArrowheads="1"/>
          </p:cNvSpPr>
          <p:nvPr/>
        </p:nvSpPr>
        <p:spPr bwMode="auto">
          <a:xfrm>
            <a:off x="2665413" y="825500"/>
            <a:ext cx="6429375" cy="133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 smtId="4294967295"/>
            </a:defPPr>
            <a:lvl1pPr marL="171450" indent="-171450" algn="l" defTabSz="914400" rtl="0" eaLnBrk="0" fontAlgn="base" latinLnBrk="1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kumimoji="1" sz="2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742950" indent="-28575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4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11430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6002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20574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5pPr>
            <a:lvl6pPr marL="25146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6pPr>
            <a:lvl7pPr marL="29718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7pPr>
            <a:lvl8pPr marL="34290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kumimoji="0" lang="en-US" altLang="ko-KR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보건소 치매검진과 연계</a:t>
            </a:r>
            <a:r>
              <a:rPr kumimoji="0" lang="en-US" altLang="ko-KR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, 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관심과 홍보 극대화</a:t>
            </a:r>
            <a:endParaRPr kumimoji="0" lang="en-US" altLang="ko-KR" sz="18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kumimoji="0" lang="en-US" altLang="ko-KR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노인대학</a:t>
            </a:r>
            <a:r>
              <a:rPr kumimoji="0" lang="en-US" altLang="ko-KR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, 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경로당</a:t>
            </a:r>
            <a:r>
              <a:rPr kumimoji="0" lang="en-US" altLang="ko-KR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방문 교육</a:t>
            </a:r>
            <a:endParaRPr kumimoji="0" lang="en-US" altLang="ko-KR" sz="18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건강검진 질환의심자 상담 및 혈압</a:t>
            </a:r>
            <a:r>
              <a:rPr kumimoji="0" lang="en-US" altLang="ko-KR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, 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당뇨</a:t>
            </a:r>
            <a:r>
              <a:rPr kumimoji="0" lang="en-US" altLang="ko-KR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,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콜레스테롤 측정</a:t>
            </a: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5867" y="2102035"/>
            <a:ext cx="2669059" cy="22275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4812" y="2064964"/>
            <a:ext cx="2652580" cy="23017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64" name="그림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" y="4479925"/>
            <a:ext cx="2627313" cy="197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1188" y="4492625"/>
            <a:ext cx="2579687" cy="19891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888" y="4492625"/>
            <a:ext cx="2495550" cy="1989138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467" name="Group 294"/>
          <p:cNvGrpSpPr>
            <a:grpSpLocks/>
          </p:cNvGrpSpPr>
          <p:nvPr/>
        </p:nvGrpSpPr>
        <p:grpSpPr bwMode="auto">
          <a:xfrm>
            <a:off x="344488" y="142875"/>
            <a:ext cx="476250" cy="474663"/>
            <a:chOff x="2789" y="1370"/>
            <a:chExt cx="300" cy="299"/>
          </a:xfrm>
        </p:grpSpPr>
        <p:grpSp>
          <p:nvGrpSpPr>
            <p:cNvPr id="19468" name="Group 295"/>
            <p:cNvGrpSpPr>
              <a:grpSpLocks/>
            </p:cNvGrpSpPr>
            <p:nvPr/>
          </p:nvGrpSpPr>
          <p:grpSpPr bwMode="auto">
            <a:xfrm>
              <a:off x="2789" y="1370"/>
              <a:ext cx="300" cy="299"/>
              <a:chOff x="2789" y="1370"/>
              <a:chExt cx="300" cy="299"/>
            </a:xfrm>
          </p:grpSpPr>
          <p:sp>
            <p:nvSpPr>
              <p:cNvPr id="23" name="AutoShape 296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2789" y="1370"/>
                <a:ext cx="300" cy="299"/>
              </a:xfrm>
              <a:prstGeom prst="roundRect">
                <a:avLst>
                  <a:gd name="adj" fmla="val 6690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latinLnBrk="1" hangingPunct="1">
                  <a:defRPr/>
                </a:pPr>
                <a:endParaRPr kumimoji="0" lang="ko-KR" altLang="en-US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19471" name="AutoShape 297"/>
              <p:cNvSpPr>
                <a:spLocks noChangeArrowheads="1"/>
              </p:cNvSpPr>
              <p:nvPr/>
            </p:nvSpPr>
            <p:spPr bwMode="auto">
              <a:xfrm>
                <a:off x="2804" y="1386"/>
                <a:ext cx="269" cy="269"/>
              </a:xfrm>
              <a:prstGeom prst="roundRect">
                <a:avLst>
                  <a:gd name="adj" fmla="val 6690"/>
                </a:avLst>
              </a:prstGeom>
              <a:gradFill rotWithShape="1">
                <a:gsLst>
                  <a:gs pos="0">
                    <a:srgbClr val="437600"/>
                  </a:gs>
                  <a:gs pos="100000">
                    <a:srgbClr val="0033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pic>
            <p:nvPicPr>
              <p:cNvPr id="19472" name="Picture 298" descr="바코드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7" t="9724" r="20175" b="6055"/>
              <a:stretch>
                <a:fillRect/>
              </a:stretch>
            </p:blipFill>
            <p:spPr bwMode="auto">
              <a:xfrm>
                <a:off x="2995" y="1400"/>
                <a:ext cx="52" cy="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473" name="AutoShape 299"/>
              <p:cNvSpPr>
                <a:spLocks noChangeArrowheads="1"/>
              </p:cNvSpPr>
              <p:nvPr/>
            </p:nvSpPr>
            <p:spPr bwMode="auto">
              <a:xfrm>
                <a:off x="2812" y="1394"/>
                <a:ext cx="253" cy="48"/>
              </a:xfrm>
              <a:prstGeom prst="roundRect">
                <a:avLst>
                  <a:gd name="adj" fmla="val 20227"/>
                </a:avLst>
              </a:prstGeom>
              <a:gradFill rotWithShape="1">
                <a:gsLst>
                  <a:gs pos="0">
                    <a:srgbClr val="99DD01"/>
                  </a:gs>
                  <a:gs pos="100000">
                    <a:srgbClr val="569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sp>
          <p:nvSpPr>
            <p:cNvPr id="19469" name="Text Box 300"/>
            <p:cNvSpPr txBox="1">
              <a:spLocks noChangeArrowheads="1"/>
            </p:cNvSpPr>
            <p:nvPr/>
          </p:nvSpPr>
          <p:spPr bwMode="auto">
            <a:xfrm>
              <a:off x="2875" y="1459"/>
              <a:ext cx="1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ko-KR" sz="200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1513" y="2313232"/>
            <a:ext cx="1080121" cy="147295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제목 148"/>
          <p:cNvSpPr>
            <a:spLocks noGrp="1"/>
          </p:cNvSpPr>
          <p:nvPr>
            <p:ph type="title"/>
          </p:nvPr>
        </p:nvSpPr>
        <p:spPr>
          <a:xfrm>
            <a:off x="820738" y="128588"/>
            <a:ext cx="8296275" cy="536575"/>
          </a:xfrm>
        </p:spPr>
        <p:txBody>
          <a:bodyPr>
            <a:sp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ko-KR" altLang="en-US" sz="300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32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사업 추진 내용</a:t>
            </a:r>
            <a:endParaRPr lang="ko-KR" altLang="en-US" sz="30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2" name="직사각형 2"/>
          <p:cNvSpPr/>
          <p:nvPr/>
        </p:nvSpPr>
        <p:spPr>
          <a:xfrm>
            <a:off x="0" y="836613"/>
            <a:ext cx="2563813" cy="2087562"/>
          </a:xfrm>
          <a:custGeom>
            <a:avLst/>
            <a:gdLst>
              <a:gd name="connsiteX0" fmla="*/ 0 w 2713512"/>
              <a:gd name="connsiteY0" fmla="*/ 0 h 3003383"/>
              <a:gd name="connsiteX1" fmla="*/ 2713512 w 2713512"/>
              <a:gd name="connsiteY1" fmla="*/ 0 h 3003383"/>
              <a:gd name="connsiteX2" fmla="*/ 2713512 w 2713512"/>
              <a:gd name="connsiteY2" fmla="*/ 3003383 h 3003383"/>
              <a:gd name="connsiteX3" fmla="*/ 0 w 2713512"/>
              <a:gd name="connsiteY3" fmla="*/ 3003383 h 3003383"/>
              <a:gd name="connsiteX4" fmla="*/ 0 w 2713512"/>
              <a:gd name="connsiteY4" fmla="*/ 0 h 3003383"/>
              <a:gd name="connsiteX0dup0" fmla="*/ 0 w 2713512"/>
              <a:gd name="connsiteY0dup0" fmla="*/ 0 h 3003383"/>
              <a:gd name="connsiteX1dup0" fmla="*/ 2713512 w 2713512"/>
              <a:gd name="connsiteY1dup0" fmla="*/ 0 h 3003383"/>
              <a:gd name="connsiteX2dup0" fmla="*/ 2713512 w 2713512"/>
              <a:gd name="connsiteY2dup0" fmla="*/ 2280063 h 3003383"/>
              <a:gd name="connsiteX3dup0" fmla="*/ 2713512 w 2713512"/>
              <a:gd name="connsiteY3dup0" fmla="*/ 3003383 h 3003383"/>
              <a:gd name="connsiteX4dup0" fmla="*/ 0 w 2713512"/>
              <a:gd name="connsiteY4dup0" fmla="*/ 3003383 h 3003383"/>
              <a:gd name="connsiteX5" fmla="*/ 0 w 2713512"/>
              <a:gd name="connsiteY5" fmla="*/ 0 h 3003383"/>
              <a:gd name="connsiteX0dup0dup1" fmla="*/ 0 w 2713512"/>
              <a:gd name="connsiteY0dup0dup1" fmla="*/ 0 h 3003383"/>
              <a:gd name="connsiteX1dup0dup1" fmla="*/ 2713512 w 2713512"/>
              <a:gd name="connsiteY1dup0dup1" fmla="*/ 0 h 3003383"/>
              <a:gd name="connsiteX2dup0dup1" fmla="*/ 2713512 w 2713512"/>
              <a:gd name="connsiteY2dup0dup1" fmla="*/ 2280063 h 3003383"/>
              <a:gd name="connsiteX3dup0dup1" fmla="*/ 0 w 2713512"/>
              <a:gd name="connsiteY3dup0dup1" fmla="*/ 3003383 h 3003383"/>
              <a:gd name="connsiteX4dup0dup1" fmla="*/ 0 w 2713512"/>
              <a:gd name="connsiteY4dup0dup1" fmla="*/ 0 h 3003383"/>
              <a:gd name="connsiteX0dup0dup1dup2" fmla="*/ 0 w 2713512"/>
              <a:gd name="connsiteY0dup0dup1dup2" fmla="*/ 0 h 3003383"/>
              <a:gd name="connsiteX1dup0dup1dup2" fmla="*/ 2713512 w 2713512"/>
              <a:gd name="connsiteY1dup0dup1dup2" fmla="*/ 0 h 3003383"/>
              <a:gd name="connsiteX2dup0dup1dup2" fmla="*/ 2713512 w 2713512"/>
              <a:gd name="connsiteY2dup0dup1dup2" fmla="*/ 2280063 h 3003383"/>
              <a:gd name="connsiteX3dup0dup1dup2" fmla="*/ 0 w 2713512"/>
              <a:gd name="connsiteY3dup0dup1dup2" fmla="*/ 3003383 h 3003383"/>
              <a:gd name="connsiteX4dup0dup1dup2" fmla="*/ 0 w 2713512"/>
              <a:gd name="connsiteY4dup0dup1dup2" fmla="*/ 0 h 3003383"/>
            </a:gdLst>
            <a:ahLst/>
            <a:cxnLst>
              <a:cxn ang="0">
                <a:pos x="connsiteX0dup0dup1dup2" y="connsiteY0dup0dup1dup2"/>
              </a:cxn>
              <a:cxn ang="0">
                <a:pos x="connsiteX1dup0dup1dup2" y="connsiteY1dup0dup1dup2"/>
              </a:cxn>
              <a:cxn ang="0">
                <a:pos x="connsiteX2dup0dup1dup2" y="connsiteY2dup0dup1dup2"/>
              </a:cxn>
              <a:cxn ang="0">
                <a:pos x="connsiteX3dup0dup1dup2" y="connsiteY3dup0dup1dup2"/>
              </a:cxn>
              <a:cxn ang="0">
                <a:pos x="connsiteX4dup0dup1dup2" y="connsiteY4dup0dup1dup2"/>
              </a:cxn>
            </a:cxnLst>
            <a:rect l="l" t="t" r="r" b="b"/>
            <a:pathLst>
              <a:path w="2713512" h="3003383">
                <a:moveTo>
                  <a:pt x="0" y="0"/>
                </a:moveTo>
                <a:lnTo>
                  <a:pt x="2713512" y="0"/>
                </a:lnTo>
                <a:lnTo>
                  <a:pt x="2713512" y="2280063"/>
                </a:lnTo>
                <a:lnTo>
                  <a:pt x="0" y="3003383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sp>
        <p:nvSpPr>
          <p:cNvPr id="20484" name="TextBox 12"/>
          <p:cNvSpPr txBox="1">
            <a:spLocks noChangeArrowheads="1"/>
          </p:cNvSpPr>
          <p:nvPr/>
        </p:nvSpPr>
        <p:spPr bwMode="auto">
          <a:xfrm>
            <a:off x="34925" y="1054100"/>
            <a:ext cx="2181225" cy="11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34290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6858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0287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13716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ko-KR" altLang="en-US" sz="24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취약계층 </a:t>
            </a:r>
            <a:endParaRPr kumimoji="0" lang="en-US" altLang="ko-KR" sz="240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kumimoji="0" lang="ko-KR" altLang="en-US" sz="24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건강검진</a:t>
            </a:r>
            <a:endParaRPr kumimoji="0" lang="en-US" altLang="ko-KR" sz="240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kumimoji="0" lang="en-US" altLang="ko-KR" sz="24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kumimoji="0" lang="ko-KR" altLang="en-US" sz="24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장애인</a:t>
            </a:r>
            <a:r>
              <a:rPr kumimoji="0" lang="en-US" altLang="ko-KR" sz="24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r>
              <a:rPr kumimoji="0" lang="ko-KR" altLang="en-US" sz="24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</a:p>
        </p:txBody>
      </p:sp>
      <p:sp>
        <p:nvSpPr>
          <p:cNvPr id="14" name="TextBox 26"/>
          <p:cNvSpPr txBox="1">
            <a:spLocks noChangeArrowheads="1"/>
          </p:cNvSpPr>
          <p:nvPr/>
        </p:nvSpPr>
        <p:spPr bwMode="auto">
          <a:xfrm>
            <a:off x="2665413" y="825500"/>
            <a:ext cx="6429375" cy="133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 smtId="4294967295"/>
            </a:defPPr>
            <a:lvl1pPr marL="171450" indent="-171450" algn="l" defTabSz="914400" rtl="0" eaLnBrk="0" fontAlgn="base" latinLnBrk="1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kumimoji="1" sz="2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742950" indent="-28575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4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11430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6002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20574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5pPr>
            <a:lvl6pPr marL="25146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6pPr>
            <a:lvl7pPr marL="29718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7pPr>
            <a:lvl8pPr marL="34290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의료기관 협약 등 지역사회 협력 구축</a:t>
            </a:r>
            <a:endParaRPr kumimoji="0" lang="en-US" altLang="ko-KR" sz="18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kumimoji="0" lang="en-US" altLang="ko-KR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장애인 활동도우미 및 무료 이동차량 연계 검진</a:t>
            </a:r>
            <a:endParaRPr kumimoji="0" lang="en-US" altLang="ko-KR" sz="18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kumimoji="0" lang="en-US" altLang="ko-KR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유소견자 체계적 관리  </a:t>
            </a:r>
          </a:p>
        </p:txBody>
      </p:sp>
      <p:pic>
        <p:nvPicPr>
          <p:cNvPr id="20486" name="그림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3263" y="2314575"/>
            <a:ext cx="2339975" cy="188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그림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438" y="4391025"/>
            <a:ext cx="2339975" cy="184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8" name="_x364754296" descr="EMB0000157800f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100" y="2333625"/>
            <a:ext cx="2339975" cy="191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9" name="Picture 37" descr="C:\Users\admin\Desktop\16년 진료\16년 장애인건강검진\R001445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13" y="4311650"/>
            <a:ext cx="2441575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0" name="Picture 38" descr="C:\Users\admin\Desktop\16년 진료\R001470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8825" y="4413250"/>
            <a:ext cx="238125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491" name="Group 294"/>
          <p:cNvGrpSpPr>
            <a:grpSpLocks/>
          </p:cNvGrpSpPr>
          <p:nvPr/>
        </p:nvGrpSpPr>
        <p:grpSpPr bwMode="auto">
          <a:xfrm>
            <a:off x="344488" y="142875"/>
            <a:ext cx="476250" cy="474663"/>
            <a:chOff x="2789" y="1370"/>
            <a:chExt cx="300" cy="299"/>
          </a:xfrm>
        </p:grpSpPr>
        <p:grpSp>
          <p:nvGrpSpPr>
            <p:cNvPr id="20492" name="Group 295"/>
            <p:cNvGrpSpPr>
              <a:grpSpLocks/>
            </p:cNvGrpSpPr>
            <p:nvPr/>
          </p:nvGrpSpPr>
          <p:grpSpPr bwMode="auto">
            <a:xfrm>
              <a:off x="2789" y="1370"/>
              <a:ext cx="300" cy="299"/>
              <a:chOff x="2789" y="1370"/>
              <a:chExt cx="300" cy="299"/>
            </a:xfrm>
          </p:grpSpPr>
          <p:sp>
            <p:nvSpPr>
              <p:cNvPr id="26" name="AutoShape 296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2789" y="1370"/>
                <a:ext cx="300" cy="299"/>
              </a:xfrm>
              <a:prstGeom prst="roundRect">
                <a:avLst>
                  <a:gd name="adj" fmla="val 6690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latinLnBrk="1" hangingPunct="1">
                  <a:defRPr/>
                </a:pPr>
                <a:endParaRPr kumimoji="0" lang="ko-KR" altLang="en-US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20495" name="AutoShape 297"/>
              <p:cNvSpPr>
                <a:spLocks noChangeArrowheads="1"/>
              </p:cNvSpPr>
              <p:nvPr/>
            </p:nvSpPr>
            <p:spPr bwMode="auto">
              <a:xfrm>
                <a:off x="2804" y="1386"/>
                <a:ext cx="269" cy="269"/>
              </a:xfrm>
              <a:prstGeom prst="roundRect">
                <a:avLst>
                  <a:gd name="adj" fmla="val 6690"/>
                </a:avLst>
              </a:prstGeom>
              <a:gradFill rotWithShape="1">
                <a:gsLst>
                  <a:gs pos="0">
                    <a:srgbClr val="437600"/>
                  </a:gs>
                  <a:gs pos="100000">
                    <a:srgbClr val="0033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pic>
            <p:nvPicPr>
              <p:cNvPr id="20496" name="Picture 298" descr="바코드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7" t="9724" r="20175" b="6055"/>
              <a:stretch>
                <a:fillRect/>
              </a:stretch>
            </p:blipFill>
            <p:spPr bwMode="auto">
              <a:xfrm>
                <a:off x="2995" y="1400"/>
                <a:ext cx="52" cy="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497" name="AutoShape 299"/>
              <p:cNvSpPr>
                <a:spLocks noChangeArrowheads="1"/>
              </p:cNvSpPr>
              <p:nvPr/>
            </p:nvSpPr>
            <p:spPr bwMode="auto">
              <a:xfrm>
                <a:off x="2812" y="1394"/>
                <a:ext cx="253" cy="48"/>
              </a:xfrm>
              <a:prstGeom prst="roundRect">
                <a:avLst>
                  <a:gd name="adj" fmla="val 20227"/>
                </a:avLst>
              </a:prstGeom>
              <a:gradFill rotWithShape="1">
                <a:gsLst>
                  <a:gs pos="0">
                    <a:srgbClr val="99DD01"/>
                  </a:gs>
                  <a:gs pos="100000">
                    <a:srgbClr val="569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sp>
          <p:nvSpPr>
            <p:cNvPr id="20493" name="Text Box 300"/>
            <p:cNvSpPr txBox="1">
              <a:spLocks noChangeArrowheads="1"/>
            </p:cNvSpPr>
            <p:nvPr/>
          </p:nvSpPr>
          <p:spPr bwMode="auto">
            <a:xfrm>
              <a:off x="2875" y="1459"/>
              <a:ext cx="1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ko-KR" sz="200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11" y="2300501"/>
            <a:ext cx="1267186" cy="129941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제목 148"/>
          <p:cNvSpPr>
            <a:spLocks noGrp="1"/>
          </p:cNvSpPr>
          <p:nvPr>
            <p:ph type="title"/>
          </p:nvPr>
        </p:nvSpPr>
        <p:spPr>
          <a:xfrm>
            <a:off x="820738" y="128588"/>
            <a:ext cx="8296275" cy="536575"/>
          </a:xfrm>
        </p:spPr>
        <p:txBody>
          <a:bodyPr>
            <a:sp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ko-KR" altLang="en-US" sz="300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32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사업 추진 내용</a:t>
            </a:r>
            <a:endParaRPr lang="ko-KR" altLang="en-US" sz="30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2" name="직사각형 2"/>
          <p:cNvSpPr/>
          <p:nvPr/>
        </p:nvSpPr>
        <p:spPr>
          <a:xfrm>
            <a:off x="0" y="836613"/>
            <a:ext cx="2563813" cy="2087562"/>
          </a:xfrm>
          <a:custGeom>
            <a:avLst/>
            <a:gdLst>
              <a:gd name="connsiteX0" fmla="*/ 0 w 2713512"/>
              <a:gd name="connsiteY0" fmla="*/ 0 h 3003383"/>
              <a:gd name="connsiteX1" fmla="*/ 2713512 w 2713512"/>
              <a:gd name="connsiteY1" fmla="*/ 0 h 3003383"/>
              <a:gd name="connsiteX2" fmla="*/ 2713512 w 2713512"/>
              <a:gd name="connsiteY2" fmla="*/ 3003383 h 3003383"/>
              <a:gd name="connsiteX3" fmla="*/ 0 w 2713512"/>
              <a:gd name="connsiteY3" fmla="*/ 3003383 h 3003383"/>
              <a:gd name="connsiteX4" fmla="*/ 0 w 2713512"/>
              <a:gd name="connsiteY4" fmla="*/ 0 h 3003383"/>
              <a:gd name="connsiteX0dup0" fmla="*/ 0 w 2713512"/>
              <a:gd name="connsiteY0dup0" fmla="*/ 0 h 3003383"/>
              <a:gd name="connsiteX1dup0" fmla="*/ 2713512 w 2713512"/>
              <a:gd name="connsiteY1dup0" fmla="*/ 0 h 3003383"/>
              <a:gd name="connsiteX2dup0" fmla="*/ 2713512 w 2713512"/>
              <a:gd name="connsiteY2dup0" fmla="*/ 2280063 h 3003383"/>
              <a:gd name="connsiteX3dup0" fmla="*/ 2713512 w 2713512"/>
              <a:gd name="connsiteY3dup0" fmla="*/ 3003383 h 3003383"/>
              <a:gd name="connsiteX4dup0" fmla="*/ 0 w 2713512"/>
              <a:gd name="connsiteY4dup0" fmla="*/ 3003383 h 3003383"/>
              <a:gd name="connsiteX5" fmla="*/ 0 w 2713512"/>
              <a:gd name="connsiteY5" fmla="*/ 0 h 3003383"/>
              <a:gd name="connsiteX0dup0dup1" fmla="*/ 0 w 2713512"/>
              <a:gd name="connsiteY0dup0dup1" fmla="*/ 0 h 3003383"/>
              <a:gd name="connsiteX1dup0dup1" fmla="*/ 2713512 w 2713512"/>
              <a:gd name="connsiteY1dup0dup1" fmla="*/ 0 h 3003383"/>
              <a:gd name="connsiteX2dup0dup1" fmla="*/ 2713512 w 2713512"/>
              <a:gd name="connsiteY2dup0dup1" fmla="*/ 2280063 h 3003383"/>
              <a:gd name="connsiteX3dup0dup1" fmla="*/ 0 w 2713512"/>
              <a:gd name="connsiteY3dup0dup1" fmla="*/ 3003383 h 3003383"/>
              <a:gd name="connsiteX4dup0dup1" fmla="*/ 0 w 2713512"/>
              <a:gd name="connsiteY4dup0dup1" fmla="*/ 0 h 3003383"/>
              <a:gd name="connsiteX0dup0dup1dup2" fmla="*/ 0 w 2713512"/>
              <a:gd name="connsiteY0dup0dup1dup2" fmla="*/ 0 h 3003383"/>
              <a:gd name="connsiteX1dup0dup1dup2" fmla="*/ 2713512 w 2713512"/>
              <a:gd name="connsiteY1dup0dup1dup2" fmla="*/ 0 h 3003383"/>
              <a:gd name="connsiteX2dup0dup1dup2" fmla="*/ 2713512 w 2713512"/>
              <a:gd name="connsiteY2dup0dup1dup2" fmla="*/ 2280063 h 3003383"/>
              <a:gd name="connsiteX3dup0dup1dup2" fmla="*/ 0 w 2713512"/>
              <a:gd name="connsiteY3dup0dup1dup2" fmla="*/ 3003383 h 3003383"/>
              <a:gd name="connsiteX4dup0dup1dup2" fmla="*/ 0 w 2713512"/>
              <a:gd name="connsiteY4dup0dup1dup2" fmla="*/ 0 h 3003383"/>
            </a:gdLst>
            <a:ahLst/>
            <a:cxnLst>
              <a:cxn ang="0">
                <a:pos x="connsiteX0dup0dup1dup2" y="connsiteY0dup0dup1dup2"/>
              </a:cxn>
              <a:cxn ang="0">
                <a:pos x="connsiteX1dup0dup1dup2" y="connsiteY1dup0dup1dup2"/>
              </a:cxn>
              <a:cxn ang="0">
                <a:pos x="connsiteX2dup0dup1dup2" y="connsiteY2dup0dup1dup2"/>
              </a:cxn>
              <a:cxn ang="0">
                <a:pos x="connsiteX3dup0dup1dup2" y="connsiteY3dup0dup1dup2"/>
              </a:cxn>
              <a:cxn ang="0">
                <a:pos x="connsiteX4dup0dup1dup2" y="connsiteY4dup0dup1dup2"/>
              </a:cxn>
            </a:cxnLst>
            <a:rect l="l" t="t" r="r" b="b"/>
            <a:pathLst>
              <a:path w="2713512" h="3003383">
                <a:moveTo>
                  <a:pt x="0" y="0"/>
                </a:moveTo>
                <a:lnTo>
                  <a:pt x="2713512" y="0"/>
                </a:lnTo>
                <a:lnTo>
                  <a:pt x="2713512" y="2280063"/>
                </a:lnTo>
                <a:lnTo>
                  <a:pt x="0" y="3003383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sp>
        <p:nvSpPr>
          <p:cNvPr id="22532" name="TextBox 19"/>
          <p:cNvSpPr txBox="1">
            <a:spLocks noChangeArrowheads="1"/>
          </p:cNvSpPr>
          <p:nvPr/>
        </p:nvSpPr>
        <p:spPr bwMode="auto">
          <a:xfrm>
            <a:off x="107950" y="1268413"/>
            <a:ext cx="2179638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34290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6858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0287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13716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ko-KR" altLang="en-US" sz="24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지역축제연계</a:t>
            </a:r>
            <a:endParaRPr kumimoji="0" lang="en-US" altLang="ko-KR" sz="240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kumimoji="0" lang="ko-KR" altLang="en-US" sz="24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홍보관 운영</a:t>
            </a:r>
          </a:p>
        </p:txBody>
      </p:sp>
      <p:sp>
        <p:nvSpPr>
          <p:cNvPr id="21" name="TextBox 26"/>
          <p:cNvSpPr txBox="1">
            <a:spLocks noChangeArrowheads="1"/>
          </p:cNvSpPr>
          <p:nvPr/>
        </p:nvSpPr>
        <p:spPr bwMode="auto">
          <a:xfrm>
            <a:off x="2665413" y="858838"/>
            <a:ext cx="6437312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 smtId="4294967295"/>
            </a:defPPr>
            <a:lvl1pPr marL="171450" indent="-171450" algn="l" defTabSz="914400" rtl="0" eaLnBrk="0" fontAlgn="base" latinLnBrk="1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kumimoji="1" sz="2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742950" indent="-28575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4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11430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6002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20574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5pPr>
            <a:lvl6pPr marL="25146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6pPr>
            <a:lvl7pPr marL="29718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7pPr>
            <a:lvl8pPr marL="34290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kumimoji="0" lang="ko-KR" altLang="en-US" sz="1800" spc="-15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암 예방의날</a:t>
            </a:r>
            <a:r>
              <a:rPr kumimoji="0" lang="en-US" altLang="ko-KR" sz="1800" spc="-15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, </a:t>
            </a:r>
            <a:r>
              <a:rPr kumimoji="0" lang="ko-KR" altLang="en-US" sz="1800" spc="-15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걷기캠페인을 통한 암검진 인식개선 도모</a:t>
            </a:r>
            <a:endParaRPr kumimoji="0" lang="en-US" altLang="ko-KR" sz="1800" spc="-15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kumimoji="0" lang="en-US" altLang="ko-KR" sz="1800" spc="-15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</a:t>
            </a:r>
            <a:r>
              <a:rPr kumimoji="0" lang="ko-KR" altLang="en-US" sz="1800" spc="-15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동구</a:t>
            </a:r>
            <a:r>
              <a:rPr kumimoji="0" lang="ko-KR" altLang="en-US" sz="1800" spc="-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충장축제 등</a:t>
            </a:r>
            <a:r>
              <a:rPr kumimoji="0" lang="en-US" altLang="ko-KR" sz="1800" spc="-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,  </a:t>
            </a:r>
            <a:r>
              <a:rPr kumimoji="0" lang="ko-KR" altLang="en-US" sz="1800" spc="-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각종 행사 연계 캠페인 실시로 지역주민 맞춤 홍보 </a:t>
            </a:r>
            <a:endParaRPr kumimoji="0" lang="en-US" altLang="ko-KR" sz="1800" spc="-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22534" name="그림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242344"/>
            <a:ext cx="2624262" cy="205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그림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984" y="2242344"/>
            <a:ext cx="2755404" cy="205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6" name="그림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548188"/>
            <a:ext cx="2695820" cy="195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7" name="그림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984" y="4548188"/>
            <a:ext cx="2746375" cy="195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538" name="Group 294"/>
          <p:cNvGrpSpPr>
            <a:grpSpLocks/>
          </p:cNvGrpSpPr>
          <p:nvPr/>
        </p:nvGrpSpPr>
        <p:grpSpPr bwMode="auto">
          <a:xfrm>
            <a:off x="344488" y="142875"/>
            <a:ext cx="476250" cy="474663"/>
            <a:chOff x="2789" y="1370"/>
            <a:chExt cx="300" cy="299"/>
          </a:xfrm>
        </p:grpSpPr>
        <p:grpSp>
          <p:nvGrpSpPr>
            <p:cNvPr id="22539" name="Group 295"/>
            <p:cNvGrpSpPr>
              <a:grpSpLocks/>
            </p:cNvGrpSpPr>
            <p:nvPr/>
          </p:nvGrpSpPr>
          <p:grpSpPr bwMode="auto">
            <a:xfrm>
              <a:off x="2789" y="1370"/>
              <a:ext cx="300" cy="299"/>
              <a:chOff x="2789" y="1370"/>
              <a:chExt cx="300" cy="299"/>
            </a:xfrm>
          </p:grpSpPr>
          <p:sp>
            <p:nvSpPr>
              <p:cNvPr id="29" name="AutoShape 296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2789" y="1370"/>
                <a:ext cx="300" cy="299"/>
              </a:xfrm>
              <a:prstGeom prst="roundRect">
                <a:avLst>
                  <a:gd name="adj" fmla="val 6690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latinLnBrk="1" hangingPunct="1">
                  <a:defRPr/>
                </a:pPr>
                <a:endParaRPr kumimoji="0" lang="ko-KR" altLang="en-US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22542" name="AutoShape 297"/>
              <p:cNvSpPr>
                <a:spLocks noChangeArrowheads="1"/>
              </p:cNvSpPr>
              <p:nvPr/>
            </p:nvSpPr>
            <p:spPr bwMode="auto">
              <a:xfrm>
                <a:off x="2804" y="1386"/>
                <a:ext cx="269" cy="269"/>
              </a:xfrm>
              <a:prstGeom prst="roundRect">
                <a:avLst>
                  <a:gd name="adj" fmla="val 6690"/>
                </a:avLst>
              </a:prstGeom>
              <a:gradFill rotWithShape="1">
                <a:gsLst>
                  <a:gs pos="0">
                    <a:srgbClr val="437600"/>
                  </a:gs>
                  <a:gs pos="100000">
                    <a:srgbClr val="0033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pic>
            <p:nvPicPr>
              <p:cNvPr id="22543" name="Picture 298" descr="바코드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7" t="9724" r="20175" b="6055"/>
              <a:stretch>
                <a:fillRect/>
              </a:stretch>
            </p:blipFill>
            <p:spPr bwMode="auto">
              <a:xfrm>
                <a:off x="2995" y="1400"/>
                <a:ext cx="52" cy="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544" name="AutoShape 299"/>
              <p:cNvSpPr>
                <a:spLocks noChangeArrowheads="1"/>
              </p:cNvSpPr>
              <p:nvPr/>
            </p:nvSpPr>
            <p:spPr bwMode="auto">
              <a:xfrm>
                <a:off x="2812" y="1394"/>
                <a:ext cx="253" cy="48"/>
              </a:xfrm>
              <a:prstGeom prst="roundRect">
                <a:avLst>
                  <a:gd name="adj" fmla="val 20227"/>
                </a:avLst>
              </a:prstGeom>
              <a:gradFill rotWithShape="1">
                <a:gsLst>
                  <a:gs pos="0">
                    <a:srgbClr val="99DD01"/>
                  </a:gs>
                  <a:gs pos="100000">
                    <a:srgbClr val="569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sp>
          <p:nvSpPr>
            <p:cNvPr id="22540" name="Text Box 300"/>
            <p:cNvSpPr txBox="1">
              <a:spLocks noChangeArrowheads="1"/>
            </p:cNvSpPr>
            <p:nvPr/>
          </p:nvSpPr>
          <p:spPr bwMode="auto">
            <a:xfrm>
              <a:off x="2875" y="1459"/>
              <a:ext cx="1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ko-KR" sz="200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" y="4548188"/>
            <a:ext cx="2641475" cy="195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7933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제목 148"/>
          <p:cNvSpPr>
            <a:spLocks noGrp="1"/>
          </p:cNvSpPr>
          <p:nvPr>
            <p:ph type="title"/>
          </p:nvPr>
        </p:nvSpPr>
        <p:spPr>
          <a:xfrm>
            <a:off x="820738" y="128588"/>
            <a:ext cx="8296275" cy="536575"/>
          </a:xfrm>
        </p:spPr>
        <p:txBody>
          <a:bodyPr>
            <a:sp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ko-KR" altLang="en-US" sz="300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32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사업 추진 내용</a:t>
            </a:r>
            <a:endParaRPr lang="ko-KR" altLang="en-US" sz="30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2" name="직사각형 2"/>
          <p:cNvSpPr/>
          <p:nvPr/>
        </p:nvSpPr>
        <p:spPr>
          <a:xfrm>
            <a:off x="0" y="836613"/>
            <a:ext cx="2563813" cy="2087562"/>
          </a:xfrm>
          <a:custGeom>
            <a:avLst/>
            <a:gdLst>
              <a:gd name="connsiteX0" fmla="*/ 0 w 2713512"/>
              <a:gd name="connsiteY0" fmla="*/ 0 h 3003383"/>
              <a:gd name="connsiteX1" fmla="*/ 2713512 w 2713512"/>
              <a:gd name="connsiteY1" fmla="*/ 0 h 3003383"/>
              <a:gd name="connsiteX2" fmla="*/ 2713512 w 2713512"/>
              <a:gd name="connsiteY2" fmla="*/ 3003383 h 3003383"/>
              <a:gd name="connsiteX3" fmla="*/ 0 w 2713512"/>
              <a:gd name="connsiteY3" fmla="*/ 3003383 h 3003383"/>
              <a:gd name="connsiteX4" fmla="*/ 0 w 2713512"/>
              <a:gd name="connsiteY4" fmla="*/ 0 h 3003383"/>
              <a:gd name="connsiteX0dup0" fmla="*/ 0 w 2713512"/>
              <a:gd name="connsiteY0dup0" fmla="*/ 0 h 3003383"/>
              <a:gd name="connsiteX1dup0" fmla="*/ 2713512 w 2713512"/>
              <a:gd name="connsiteY1dup0" fmla="*/ 0 h 3003383"/>
              <a:gd name="connsiteX2dup0" fmla="*/ 2713512 w 2713512"/>
              <a:gd name="connsiteY2dup0" fmla="*/ 2280063 h 3003383"/>
              <a:gd name="connsiteX3dup0" fmla="*/ 2713512 w 2713512"/>
              <a:gd name="connsiteY3dup0" fmla="*/ 3003383 h 3003383"/>
              <a:gd name="connsiteX4dup0" fmla="*/ 0 w 2713512"/>
              <a:gd name="connsiteY4dup0" fmla="*/ 3003383 h 3003383"/>
              <a:gd name="connsiteX5" fmla="*/ 0 w 2713512"/>
              <a:gd name="connsiteY5" fmla="*/ 0 h 3003383"/>
              <a:gd name="connsiteX0dup0dup1" fmla="*/ 0 w 2713512"/>
              <a:gd name="connsiteY0dup0dup1" fmla="*/ 0 h 3003383"/>
              <a:gd name="connsiteX1dup0dup1" fmla="*/ 2713512 w 2713512"/>
              <a:gd name="connsiteY1dup0dup1" fmla="*/ 0 h 3003383"/>
              <a:gd name="connsiteX2dup0dup1" fmla="*/ 2713512 w 2713512"/>
              <a:gd name="connsiteY2dup0dup1" fmla="*/ 2280063 h 3003383"/>
              <a:gd name="connsiteX3dup0dup1" fmla="*/ 0 w 2713512"/>
              <a:gd name="connsiteY3dup0dup1" fmla="*/ 3003383 h 3003383"/>
              <a:gd name="connsiteX4dup0dup1" fmla="*/ 0 w 2713512"/>
              <a:gd name="connsiteY4dup0dup1" fmla="*/ 0 h 3003383"/>
              <a:gd name="connsiteX0dup0dup1dup2" fmla="*/ 0 w 2713512"/>
              <a:gd name="connsiteY0dup0dup1dup2" fmla="*/ 0 h 3003383"/>
              <a:gd name="connsiteX1dup0dup1dup2" fmla="*/ 2713512 w 2713512"/>
              <a:gd name="connsiteY1dup0dup1dup2" fmla="*/ 0 h 3003383"/>
              <a:gd name="connsiteX2dup0dup1dup2" fmla="*/ 2713512 w 2713512"/>
              <a:gd name="connsiteY2dup0dup1dup2" fmla="*/ 2280063 h 3003383"/>
              <a:gd name="connsiteX3dup0dup1dup2" fmla="*/ 0 w 2713512"/>
              <a:gd name="connsiteY3dup0dup1dup2" fmla="*/ 3003383 h 3003383"/>
              <a:gd name="connsiteX4dup0dup1dup2" fmla="*/ 0 w 2713512"/>
              <a:gd name="connsiteY4dup0dup1dup2" fmla="*/ 0 h 3003383"/>
            </a:gdLst>
            <a:ahLst/>
            <a:cxnLst>
              <a:cxn ang="0">
                <a:pos x="connsiteX0dup0dup1dup2" y="connsiteY0dup0dup1dup2"/>
              </a:cxn>
              <a:cxn ang="0">
                <a:pos x="connsiteX1dup0dup1dup2" y="connsiteY1dup0dup1dup2"/>
              </a:cxn>
              <a:cxn ang="0">
                <a:pos x="connsiteX2dup0dup1dup2" y="connsiteY2dup0dup1dup2"/>
              </a:cxn>
              <a:cxn ang="0">
                <a:pos x="connsiteX3dup0dup1dup2" y="connsiteY3dup0dup1dup2"/>
              </a:cxn>
              <a:cxn ang="0">
                <a:pos x="connsiteX4dup0dup1dup2" y="connsiteY4dup0dup1dup2"/>
              </a:cxn>
            </a:cxnLst>
            <a:rect l="l" t="t" r="r" b="b"/>
            <a:pathLst>
              <a:path w="2713512" h="3003383">
                <a:moveTo>
                  <a:pt x="0" y="0"/>
                </a:moveTo>
                <a:lnTo>
                  <a:pt x="2713512" y="0"/>
                </a:lnTo>
                <a:lnTo>
                  <a:pt x="2713512" y="2280063"/>
                </a:lnTo>
                <a:lnTo>
                  <a:pt x="0" y="3003383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sp>
        <p:nvSpPr>
          <p:cNvPr id="21508" name="TextBox 12"/>
          <p:cNvSpPr txBox="1">
            <a:spLocks noChangeArrowheads="1"/>
          </p:cNvSpPr>
          <p:nvPr/>
        </p:nvSpPr>
        <p:spPr bwMode="auto">
          <a:xfrm>
            <a:off x="192088" y="1044575"/>
            <a:ext cx="2179637" cy="80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34290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6858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0287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13716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ko-KR" altLang="en-US" sz="24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다양한</a:t>
            </a:r>
            <a:endParaRPr kumimoji="0" lang="en-US" altLang="ko-KR" sz="240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kumimoji="0" lang="ko-KR" altLang="en-US" sz="24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홍보방법 추진</a:t>
            </a:r>
          </a:p>
        </p:txBody>
      </p:sp>
      <p:sp>
        <p:nvSpPr>
          <p:cNvPr id="14" name="TextBox 26"/>
          <p:cNvSpPr txBox="1">
            <a:spLocks noChangeArrowheads="1"/>
          </p:cNvSpPr>
          <p:nvPr/>
        </p:nvSpPr>
        <p:spPr bwMode="auto">
          <a:xfrm>
            <a:off x="2627313" y="908050"/>
            <a:ext cx="5849937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 smtId="4294967295"/>
            </a:defPPr>
            <a:lvl1pPr marL="171450" indent="-171450" algn="l" defTabSz="914400" rtl="0" eaLnBrk="0" fontAlgn="base" latinLnBrk="1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kumimoji="1" sz="2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742950" indent="-28575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4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11430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6002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20574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5pPr>
            <a:lvl6pPr marL="25146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6pPr>
            <a:lvl7pPr marL="29718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7pPr>
            <a:lvl8pPr marL="34290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택배차량</a:t>
            </a:r>
            <a:r>
              <a:rPr kumimoji="0" lang="en-US" altLang="ko-KR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, 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대형전광판을 통한 대중홍보</a:t>
            </a:r>
            <a:r>
              <a:rPr kumimoji="0" lang="en-US" altLang="ko-KR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  </a:t>
            </a:r>
            <a:endParaRPr kumimoji="0" lang="en-US" altLang="ko-KR" sz="8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영화관등 홍보동영상 상영</a:t>
            </a:r>
            <a:endParaRPr kumimoji="0" lang="en-US" altLang="ko-KR" sz="18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kumimoji="0" lang="en-US" altLang="ko-KR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건강조사원 활용 암검진 홍보</a:t>
            </a:r>
          </a:p>
        </p:txBody>
      </p:sp>
      <p:pic>
        <p:nvPicPr>
          <p:cNvPr id="21510" name="그림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963" y="2357438"/>
            <a:ext cx="2413000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_x432623592" descr="EMB0000b2300f6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475" y="2357438"/>
            <a:ext cx="2416175" cy="190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2" name="그림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13" y="4437063"/>
            <a:ext cx="2640012" cy="203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3" name="그림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963" y="4437063"/>
            <a:ext cx="2413000" cy="203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515" name="Group 294"/>
          <p:cNvGrpSpPr>
            <a:grpSpLocks/>
          </p:cNvGrpSpPr>
          <p:nvPr/>
        </p:nvGrpSpPr>
        <p:grpSpPr bwMode="auto">
          <a:xfrm>
            <a:off x="344488" y="142875"/>
            <a:ext cx="476250" cy="474663"/>
            <a:chOff x="2789" y="1370"/>
            <a:chExt cx="300" cy="299"/>
          </a:xfrm>
        </p:grpSpPr>
        <p:grpSp>
          <p:nvGrpSpPr>
            <p:cNvPr id="21516" name="Group 295"/>
            <p:cNvGrpSpPr>
              <a:grpSpLocks/>
            </p:cNvGrpSpPr>
            <p:nvPr/>
          </p:nvGrpSpPr>
          <p:grpSpPr bwMode="auto">
            <a:xfrm>
              <a:off x="2789" y="1370"/>
              <a:ext cx="300" cy="299"/>
              <a:chOff x="2789" y="1370"/>
              <a:chExt cx="300" cy="299"/>
            </a:xfrm>
          </p:grpSpPr>
          <p:sp>
            <p:nvSpPr>
              <p:cNvPr id="23" name="AutoShape 296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2789" y="1370"/>
                <a:ext cx="300" cy="299"/>
              </a:xfrm>
              <a:prstGeom prst="roundRect">
                <a:avLst>
                  <a:gd name="adj" fmla="val 6690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latinLnBrk="1" hangingPunct="1">
                  <a:defRPr/>
                </a:pPr>
                <a:endParaRPr kumimoji="0" lang="ko-KR" altLang="en-US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21519" name="AutoShape 297"/>
              <p:cNvSpPr>
                <a:spLocks noChangeArrowheads="1"/>
              </p:cNvSpPr>
              <p:nvPr/>
            </p:nvSpPr>
            <p:spPr bwMode="auto">
              <a:xfrm>
                <a:off x="2804" y="1386"/>
                <a:ext cx="269" cy="269"/>
              </a:xfrm>
              <a:prstGeom prst="roundRect">
                <a:avLst>
                  <a:gd name="adj" fmla="val 6690"/>
                </a:avLst>
              </a:prstGeom>
              <a:gradFill rotWithShape="1">
                <a:gsLst>
                  <a:gs pos="0">
                    <a:srgbClr val="437600"/>
                  </a:gs>
                  <a:gs pos="100000">
                    <a:srgbClr val="0033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pic>
            <p:nvPicPr>
              <p:cNvPr id="21520" name="Picture 298" descr="바코드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7" t="9724" r="20175" b="6055"/>
              <a:stretch>
                <a:fillRect/>
              </a:stretch>
            </p:blipFill>
            <p:spPr bwMode="auto">
              <a:xfrm>
                <a:off x="2995" y="1400"/>
                <a:ext cx="52" cy="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521" name="AutoShape 299"/>
              <p:cNvSpPr>
                <a:spLocks noChangeArrowheads="1"/>
              </p:cNvSpPr>
              <p:nvPr/>
            </p:nvSpPr>
            <p:spPr bwMode="auto">
              <a:xfrm>
                <a:off x="2812" y="1394"/>
                <a:ext cx="253" cy="48"/>
              </a:xfrm>
              <a:prstGeom prst="roundRect">
                <a:avLst>
                  <a:gd name="adj" fmla="val 20227"/>
                </a:avLst>
              </a:prstGeom>
              <a:gradFill rotWithShape="1">
                <a:gsLst>
                  <a:gs pos="0">
                    <a:srgbClr val="99DD01"/>
                  </a:gs>
                  <a:gs pos="100000">
                    <a:srgbClr val="569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sp>
          <p:nvSpPr>
            <p:cNvPr id="21517" name="Text Box 300"/>
            <p:cNvSpPr txBox="1">
              <a:spLocks noChangeArrowheads="1"/>
            </p:cNvSpPr>
            <p:nvPr/>
          </p:nvSpPr>
          <p:spPr bwMode="auto">
            <a:xfrm>
              <a:off x="2875" y="1459"/>
              <a:ext cx="1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ko-KR" sz="200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</a:p>
          </p:txBody>
        </p:sp>
      </p:grpSp>
      <p:pic>
        <p:nvPicPr>
          <p:cNvPr id="19457" name="_x44740656" descr="EMB000077a0097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8480" y="4437064"/>
            <a:ext cx="2378770" cy="2036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2"/>
          <p:cNvSpPr/>
          <p:nvPr/>
        </p:nvSpPr>
        <p:spPr>
          <a:xfrm>
            <a:off x="0" y="866775"/>
            <a:ext cx="2563813" cy="2087563"/>
          </a:xfrm>
          <a:custGeom>
            <a:avLst/>
            <a:gdLst>
              <a:gd name="connsiteX0" fmla="*/ 0 w 2713512"/>
              <a:gd name="connsiteY0" fmla="*/ 0 h 3003383"/>
              <a:gd name="connsiteX1" fmla="*/ 2713512 w 2713512"/>
              <a:gd name="connsiteY1" fmla="*/ 0 h 3003383"/>
              <a:gd name="connsiteX2" fmla="*/ 2713512 w 2713512"/>
              <a:gd name="connsiteY2" fmla="*/ 3003383 h 3003383"/>
              <a:gd name="connsiteX3" fmla="*/ 0 w 2713512"/>
              <a:gd name="connsiteY3" fmla="*/ 3003383 h 3003383"/>
              <a:gd name="connsiteX4" fmla="*/ 0 w 2713512"/>
              <a:gd name="connsiteY4" fmla="*/ 0 h 3003383"/>
              <a:gd name="connsiteX0dup0" fmla="*/ 0 w 2713512"/>
              <a:gd name="connsiteY0dup0" fmla="*/ 0 h 3003383"/>
              <a:gd name="connsiteX1dup0" fmla="*/ 2713512 w 2713512"/>
              <a:gd name="connsiteY1dup0" fmla="*/ 0 h 3003383"/>
              <a:gd name="connsiteX2dup0" fmla="*/ 2713512 w 2713512"/>
              <a:gd name="connsiteY2dup0" fmla="*/ 2280063 h 3003383"/>
              <a:gd name="connsiteX3dup0" fmla="*/ 2713512 w 2713512"/>
              <a:gd name="connsiteY3dup0" fmla="*/ 3003383 h 3003383"/>
              <a:gd name="connsiteX4dup0" fmla="*/ 0 w 2713512"/>
              <a:gd name="connsiteY4dup0" fmla="*/ 3003383 h 3003383"/>
              <a:gd name="connsiteX5" fmla="*/ 0 w 2713512"/>
              <a:gd name="connsiteY5" fmla="*/ 0 h 3003383"/>
              <a:gd name="connsiteX0dup0dup1" fmla="*/ 0 w 2713512"/>
              <a:gd name="connsiteY0dup0dup1" fmla="*/ 0 h 3003383"/>
              <a:gd name="connsiteX1dup0dup1" fmla="*/ 2713512 w 2713512"/>
              <a:gd name="connsiteY1dup0dup1" fmla="*/ 0 h 3003383"/>
              <a:gd name="connsiteX2dup0dup1" fmla="*/ 2713512 w 2713512"/>
              <a:gd name="connsiteY2dup0dup1" fmla="*/ 2280063 h 3003383"/>
              <a:gd name="connsiteX3dup0dup1" fmla="*/ 0 w 2713512"/>
              <a:gd name="connsiteY3dup0dup1" fmla="*/ 3003383 h 3003383"/>
              <a:gd name="connsiteX4dup0dup1" fmla="*/ 0 w 2713512"/>
              <a:gd name="connsiteY4dup0dup1" fmla="*/ 0 h 3003383"/>
              <a:gd name="connsiteX0dup0dup1dup2" fmla="*/ 0 w 2713512"/>
              <a:gd name="connsiteY0dup0dup1dup2" fmla="*/ 0 h 3003383"/>
              <a:gd name="connsiteX1dup0dup1dup2" fmla="*/ 2713512 w 2713512"/>
              <a:gd name="connsiteY1dup0dup1dup2" fmla="*/ 0 h 3003383"/>
              <a:gd name="connsiteX2dup0dup1dup2" fmla="*/ 2713512 w 2713512"/>
              <a:gd name="connsiteY2dup0dup1dup2" fmla="*/ 2280063 h 3003383"/>
              <a:gd name="connsiteX3dup0dup1dup2" fmla="*/ 0 w 2713512"/>
              <a:gd name="connsiteY3dup0dup1dup2" fmla="*/ 3003383 h 3003383"/>
              <a:gd name="connsiteX4dup0dup1dup2" fmla="*/ 0 w 2713512"/>
              <a:gd name="connsiteY4dup0dup1dup2" fmla="*/ 0 h 3003383"/>
            </a:gdLst>
            <a:ahLst/>
            <a:cxnLst>
              <a:cxn ang="0">
                <a:pos x="connsiteX0dup0dup1dup2" y="connsiteY0dup0dup1dup2"/>
              </a:cxn>
              <a:cxn ang="0">
                <a:pos x="connsiteX1dup0dup1dup2" y="connsiteY1dup0dup1dup2"/>
              </a:cxn>
              <a:cxn ang="0">
                <a:pos x="connsiteX2dup0dup1dup2" y="connsiteY2dup0dup1dup2"/>
              </a:cxn>
              <a:cxn ang="0">
                <a:pos x="connsiteX3dup0dup1dup2" y="connsiteY3dup0dup1dup2"/>
              </a:cxn>
              <a:cxn ang="0">
                <a:pos x="connsiteX4dup0dup1dup2" y="connsiteY4dup0dup1dup2"/>
              </a:cxn>
            </a:cxnLst>
            <a:rect l="l" t="t" r="r" b="b"/>
            <a:pathLst>
              <a:path w="2713512" h="3003383">
                <a:moveTo>
                  <a:pt x="0" y="0"/>
                </a:moveTo>
                <a:lnTo>
                  <a:pt x="2713512" y="0"/>
                </a:lnTo>
                <a:lnTo>
                  <a:pt x="2713512" y="2280063"/>
                </a:lnTo>
                <a:lnTo>
                  <a:pt x="0" y="3003383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sp>
        <p:nvSpPr>
          <p:cNvPr id="23555" name="제목 148"/>
          <p:cNvSpPr>
            <a:spLocks noGrp="1"/>
          </p:cNvSpPr>
          <p:nvPr>
            <p:ph type="title"/>
          </p:nvPr>
        </p:nvSpPr>
        <p:spPr>
          <a:xfrm>
            <a:off x="820738" y="128588"/>
            <a:ext cx="8296275" cy="536575"/>
          </a:xfrm>
        </p:spPr>
        <p:txBody>
          <a:bodyPr>
            <a:sp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ko-KR" altLang="en-US" sz="300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32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사업 추진 내용</a:t>
            </a:r>
            <a:endParaRPr lang="ko-KR" altLang="en-US" sz="30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3556" name="TextBox 13"/>
          <p:cNvSpPr txBox="1">
            <a:spLocks noChangeArrowheads="1"/>
          </p:cNvSpPr>
          <p:nvPr/>
        </p:nvSpPr>
        <p:spPr bwMode="auto">
          <a:xfrm>
            <a:off x="192088" y="1103313"/>
            <a:ext cx="2179637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34290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6858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0287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13716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ko-KR" altLang="en-US" sz="24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다양한</a:t>
            </a:r>
            <a:endParaRPr kumimoji="0" lang="en-US" altLang="ko-KR" sz="240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kumimoji="0" lang="ko-KR" altLang="en-US" sz="24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홍보물 제작</a:t>
            </a:r>
          </a:p>
        </p:txBody>
      </p:sp>
      <p:pic>
        <p:nvPicPr>
          <p:cNvPr id="23557" name="그림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2" y="2076450"/>
            <a:ext cx="1603375" cy="1997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그림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2028" y="1986459"/>
            <a:ext cx="1693863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그림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6382" y="2085020"/>
            <a:ext cx="1617663" cy="2003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그림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365625"/>
            <a:ext cx="1666875" cy="213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1" name="그림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013" y="4365625"/>
            <a:ext cx="1566862" cy="213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2" name="그림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775" y="4337050"/>
            <a:ext cx="1533525" cy="211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3" name="그림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075" y="4232275"/>
            <a:ext cx="1724025" cy="222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4" name="그림 2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375" y="4365625"/>
            <a:ext cx="1565275" cy="210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6"/>
          <p:cNvSpPr txBox="1">
            <a:spLocks noChangeArrowheads="1"/>
          </p:cNvSpPr>
          <p:nvPr/>
        </p:nvSpPr>
        <p:spPr bwMode="auto">
          <a:xfrm>
            <a:off x="2678113" y="1017588"/>
            <a:ext cx="643731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 smtId="4294967295"/>
            </a:defPPr>
            <a:lvl1pPr marL="171450" indent="-171450" algn="l" defTabSz="914400" rtl="0" eaLnBrk="0" fontAlgn="base" latinLnBrk="1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kumimoji="1" sz="2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742950" indent="-28575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4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11430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6002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20574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5pPr>
            <a:lvl6pPr marL="25146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6pPr>
            <a:lvl7pPr marL="29718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7pPr>
            <a:lvl8pPr marL="34290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kumimoji="0" lang="ko-KR" altLang="en-US" sz="1800" spc="-15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슈퍼마켓 검진홍보용 종이가방 제작</a:t>
            </a:r>
            <a:r>
              <a:rPr kumimoji="0" lang="en-US" altLang="ko-KR" sz="1800" spc="-15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,  </a:t>
            </a:r>
            <a:r>
              <a:rPr kumimoji="0" lang="ko-KR" altLang="en-US" sz="1800" spc="-15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대장암 채변통</a:t>
            </a:r>
            <a:r>
              <a:rPr kumimoji="0" lang="en-US" altLang="ko-KR" sz="1800" spc="-15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kumimoji="0" lang="en-US" altLang="ko-KR" sz="1800" spc="-15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</a:t>
            </a:r>
            <a:r>
              <a:rPr kumimoji="0" lang="ko-KR" altLang="en-US" sz="1800" spc="-15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동별 맞춤형 현수막 및 포스터 제작</a:t>
            </a:r>
            <a:endParaRPr kumimoji="0" lang="en-US" altLang="ko-KR" sz="1800" spc="-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23566" name="Group 294"/>
          <p:cNvGrpSpPr>
            <a:grpSpLocks/>
          </p:cNvGrpSpPr>
          <p:nvPr/>
        </p:nvGrpSpPr>
        <p:grpSpPr bwMode="auto">
          <a:xfrm>
            <a:off x="344488" y="142875"/>
            <a:ext cx="476250" cy="474663"/>
            <a:chOff x="2789" y="1370"/>
            <a:chExt cx="300" cy="299"/>
          </a:xfrm>
        </p:grpSpPr>
        <p:grpSp>
          <p:nvGrpSpPr>
            <p:cNvPr id="23567" name="Group 295"/>
            <p:cNvGrpSpPr>
              <a:grpSpLocks/>
            </p:cNvGrpSpPr>
            <p:nvPr/>
          </p:nvGrpSpPr>
          <p:grpSpPr bwMode="auto">
            <a:xfrm>
              <a:off x="2789" y="1370"/>
              <a:ext cx="300" cy="299"/>
              <a:chOff x="2789" y="1370"/>
              <a:chExt cx="300" cy="299"/>
            </a:xfrm>
          </p:grpSpPr>
          <p:sp>
            <p:nvSpPr>
              <p:cNvPr id="27" name="AutoShape 296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2789" y="1370"/>
                <a:ext cx="300" cy="299"/>
              </a:xfrm>
              <a:prstGeom prst="roundRect">
                <a:avLst>
                  <a:gd name="adj" fmla="val 6690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latinLnBrk="1" hangingPunct="1">
                  <a:defRPr/>
                </a:pPr>
                <a:endParaRPr kumimoji="0" lang="ko-KR" altLang="en-US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23570" name="AutoShape 297"/>
              <p:cNvSpPr>
                <a:spLocks noChangeArrowheads="1"/>
              </p:cNvSpPr>
              <p:nvPr/>
            </p:nvSpPr>
            <p:spPr bwMode="auto">
              <a:xfrm>
                <a:off x="2804" y="1386"/>
                <a:ext cx="269" cy="269"/>
              </a:xfrm>
              <a:prstGeom prst="roundRect">
                <a:avLst>
                  <a:gd name="adj" fmla="val 6690"/>
                </a:avLst>
              </a:prstGeom>
              <a:gradFill rotWithShape="1">
                <a:gsLst>
                  <a:gs pos="0">
                    <a:srgbClr val="437600"/>
                  </a:gs>
                  <a:gs pos="100000">
                    <a:srgbClr val="0033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pic>
            <p:nvPicPr>
              <p:cNvPr id="23571" name="Picture 298" descr="바코드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7" t="9724" r="20175" b="6055"/>
              <a:stretch>
                <a:fillRect/>
              </a:stretch>
            </p:blipFill>
            <p:spPr bwMode="auto">
              <a:xfrm>
                <a:off x="2995" y="1400"/>
                <a:ext cx="52" cy="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572" name="AutoShape 299"/>
              <p:cNvSpPr>
                <a:spLocks noChangeArrowheads="1"/>
              </p:cNvSpPr>
              <p:nvPr/>
            </p:nvSpPr>
            <p:spPr bwMode="auto">
              <a:xfrm>
                <a:off x="2812" y="1394"/>
                <a:ext cx="253" cy="48"/>
              </a:xfrm>
              <a:prstGeom prst="roundRect">
                <a:avLst>
                  <a:gd name="adj" fmla="val 20227"/>
                </a:avLst>
              </a:prstGeom>
              <a:gradFill rotWithShape="1">
                <a:gsLst>
                  <a:gs pos="0">
                    <a:srgbClr val="99DD01"/>
                  </a:gs>
                  <a:gs pos="100000">
                    <a:srgbClr val="569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sp>
          <p:nvSpPr>
            <p:cNvPr id="23568" name="Text Box 300"/>
            <p:cNvSpPr txBox="1">
              <a:spLocks noChangeArrowheads="1"/>
            </p:cNvSpPr>
            <p:nvPr/>
          </p:nvSpPr>
          <p:spPr bwMode="auto">
            <a:xfrm>
              <a:off x="2875" y="1459"/>
              <a:ext cx="1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ko-KR" sz="200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2"/>
          <p:cNvSpPr/>
          <p:nvPr/>
        </p:nvSpPr>
        <p:spPr>
          <a:xfrm>
            <a:off x="1" y="836613"/>
            <a:ext cx="2483768" cy="1912937"/>
          </a:xfrm>
          <a:custGeom>
            <a:avLst/>
            <a:gdLst>
              <a:gd name="connsiteX0" fmla="*/ 0 w 2713512"/>
              <a:gd name="connsiteY0" fmla="*/ 0 h 3003383"/>
              <a:gd name="connsiteX1" fmla="*/ 2713512 w 2713512"/>
              <a:gd name="connsiteY1" fmla="*/ 0 h 3003383"/>
              <a:gd name="connsiteX2" fmla="*/ 2713512 w 2713512"/>
              <a:gd name="connsiteY2" fmla="*/ 3003383 h 3003383"/>
              <a:gd name="connsiteX3" fmla="*/ 0 w 2713512"/>
              <a:gd name="connsiteY3" fmla="*/ 3003383 h 3003383"/>
              <a:gd name="connsiteX4" fmla="*/ 0 w 2713512"/>
              <a:gd name="connsiteY4" fmla="*/ 0 h 3003383"/>
              <a:gd name="connsiteX0dup0" fmla="*/ 0 w 2713512"/>
              <a:gd name="connsiteY0dup0" fmla="*/ 0 h 3003383"/>
              <a:gd name="connsiteX1dup0" fmla="*/ 2713512 w 2713512"/>
              <a:gd name="connsiteY1dup0" fmla="*/ 0 h 3003383"/>
              <a:gd name="connsiteX2dup0" fmla="*/ 2713512 w 2713512"/>
              <a:gd name="connsiteY2dup0" fmla="*/ 2280063 h 3003383"/>
              <a:gd name="connsiteX3dup0" fmla="*/ 2713512 w 2713512"/>
              <a:gd name="connsiteY3dup0" fmla="*/ 3003383 h 3003383"/>
              <a:gd name="connsiteX4dup0" fmla="*/ 0 w 2713512"/>
              <a:gd name="connsiteY4dup0" fmla="*/ 3003383 h 3003383"/>
              <a:gd name="connsiteX5" fmla="*/ 0 w 2713512"/>
              <a:gd name="connsiteY5" fmla="*/ 0 h 3003383"/>
              <a:gd name="connsiteX0dup0dup1" fmla="*/ 0 w 2713512"/>
              <a:gd name="connsiteY0dup0dup1" fmla="*/ 0 h 3003383"/>
              <a:gd name="connsiteX1dup0dup1" fmla="*/ 2713512 w 2713512"/>
              <a:gd name="connsiteY1dup0dup1" fmla="*/ 0 h 3003383"/>
              <a:gd name="connsiteX2dup0dup1" fmla="*/ 2713512 w 2713512"/>
              <a:gd name="connsiteY2dup0dup1" fmla="*/ 2280063 h 3003383"/>
              <a:gd name="connsiteX3dup0dup1" fmla="*/ 0 w 2713512"/>
              <a:gd name="connsiteY3dup0dup1" fmla="*/ 3003383 h 3003383"/>
              <a:gd name="connsiteX4dup0dup1" fmla="*/ 0 w 2713512"/>
              <a:gd name="connsiteY4dup0dup1" fmla="*/ 0 h 3003383"/>
              <a:gd name="connsiteX0dup0dup1dup2" fmla="*/ 0 w 2713512"/>
              <a:gd name="connsiteY0dup0dup1dup2" fmla="*/ 0 h 3003383"/>
              <a:gd name="connsiteX1dup0dup1dup2" fmla="*/ 2713512 w 2713512"/>
              <a:gd name="connsiteY1dup0dup1dup2" fmla="*/ 0 h 3003383"/>
              <a:gd name="connsiteX2dup0dup1dup2" fmla="*/ 2713512 w 2713512"/>
              <a:gd name="connsiteY2dup0dup1dup2" fmla="*/ 2280063 h 3003383"/>
              <a:gd name="connsiteX3dup0dup1dup2" fmla="*/ 0 w 2713512"/>
              <a:gd name="connsiteY3dup0dup1dup2" fmla="*/ 3003383 h 3003383"/>
              <a:gd name="connsiteX4dup0dup1dup2" fmla="*/ 0 w 2713512"/>
              <a:gd name="connsiteY4dup0dup1dup2" fmla="*/ 0 h 3003383"/>
            </a:gdLst>
            <a:ahLst/>
            <a:cxnLst>
              <a:cxn ang="0">
                <a:pos x="connsiteX0dup0dup1dup2" y="connsiteY0dup0dup1dup2"/>
              </a:cxn>
              <a:cxn ang="0">
                <a:pos x="connsiteX1dup0dup1dup2" y="connsiteY1dup0dup1dup2"/>
              </a:cxn>
              <a:cxn ang="0">
                <a:pos x="connsiteX2dup0dup1dup2" y="connsiteY2dup0dup1dup2"/>
              </a:cxn>
              <a:cxn ang="0">
                <a:pos x="connsiteX3dup0dup1dup2" y="connsiteY3dup0dup1dup2"/>
              </a:cxn>
              <a:cxn ang="0">
                <a:pos x="connsiteX4dup0dup1dup2" y="connsiteY4dup0dup1dup2"/>
              </a:cxn>
            </a:cxnLst>
            <a:rect l="l" t="t" r="r" b="b"/>
            <a:pathLst>
              <a:path w="2713512" h="3003383">
                <a:moveTo>
                  <a:pt x="0" y="0"/>
                </a:moveTo>
                <a:lnTo>
                  <a:pt x="2713512" y="0"/>
                </a:lnTo>
                <a:lnTo>
                  <a:pt x="2713512" y="2280063"/>
                </a:lnTo>
                <a:lnTo>
                  <a:pt x="0" y="3003383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sp>
        <p:nvSpPr>
          <p:cNvPr id="24579" name="제목 148"/>
          <p:cNvSpPr>
            <a:spLocks noGrp="1"/>
          </p:cNvSpPr>
          <p:nvPr>
            <p:ph type="title"/>
          </p:nvPr>
        </p:nvSpPr>
        <p:spPr>
          <a:xfrm>
            <a:off x="820738" y="128588"/>
            <a:ext cx="8296275" cy="536575"/>
          </a:xfrm>
        </p:spPr>
        <p:txBody>
          <a:bodyPr>
            <a:sp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ko-KR" altLang="en-US" sz="300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32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사업 추진 결과</a:t>
            </a:r>
            <a:endParaRPr lang="ko-KR" altLang="en-US" sz="30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24580" name="Group 294"/>
          <p:cNvGrpSpPr>
            <a:grpSpLocks/>
          </p:cNvGrpSpPr>
          <p:nvPr/>
        </p:nvGrpSpPr>
        <p:grpSpPr bwMode="auto">
          <a:xfrm>
            <a:off x="344488" y="142875"/>
            <a:ext cx="476250" cy="474663"/>
            <a:chOff x="2789" y="1370"/>
            <a:chExt cx="300" cy="299"/>
          </a:xfrm>
        </p:grpSpPr>
        <p:grpSp>
          <p:nvGrpSpPr>
            <p:cNvPr id="24614" name="Group 295"/>
            <p:cNvGrpSpPr>
              <a:grpSpLocks/>
            </p:cNvGrpSpPr>
            <p:nvPr/>
          </p:nvGrpSpPr>
          <p:grpSpPr bwMode="auto">
            <a:xfrm>
              <a:off x="2789" y="1370"/>
              <a:ext cx="300" cy="299"/>
              <a:chOff x="2789" y="1370"/>
              <a:chExt cx="300" cy="299"/>
            </a:xfrm>
          </p:grpSpPr>
          <p:sp>
            <p:nvSpPr>
              <p:cNvPr id="16" name="AutoShape 296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2789" y="1370"/>
                <a:ext cx="300" cy="299"/>
              </a:xfrm>
              <a:prstGeom prst="roundRect">
                <a:avLst>
                  <a:gd name="adj" fmla="val 6690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latinLnBrk="1" hangingPunct="1">
                  <a:defRPr/>
                </a:pPr>
                <a:endParaRPr kumimoji="0" lang="ko-KR" altLang="en-US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24617" name="AutoShape 297"/>
              <p:cNvSpPr>
                <a:spLocks noChangeArrowheads="1"/>
              </p:cNvSpPr>
              <p:nvPr/>
            </p:nvSpPr>
            <p:spPr bwMode="auto">
              <a:xfrm>
                <a:off x="2804" y="1386"/>
                <a:ext cx="269" cy="269"/>
              </a:xfrm>
              <a:prstGeom prst="roundRect">
                <a:avLst>
                  <a:gd name="adj" fmla="val 6690"/>
                </a:avLst>
              </a:prstGeom>
              <a:gradFill rotWithShape="1">
                <a:gsLst>
                  <a:gs pos="0">
                    <a:srgbClr val="437600"/>
                  </a:gs>
                  <a:gs pos="100000">
                    <a:srgbClr val="0033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pic>
            <p:nvPicPr>
              <p:cNvPr id="24618" name="Picture 298" descr="바코드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7" t="9724" r="20175" b="6055"/>
              <a:stretch>
                <a:fillRect/>
              </a:stretch>
            </p:blipFill>
            <p:spPr bwMode="auto">
              <a:xfrm>
                <a:off x="2995" y="1400"/>
                <a:ext cx="52" cy="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4619" name="AutoShape 299"/>
              <p:cNvSpPr>
                <a:spLocks noChangeArrowheads="1"/>
              </p:cNvSpPr>
              <p:nvPr/>
            </p:nvSpPr>
            <p:spPr bwMode="auto">
              <a:xfrm>
                <a:off x="2812" y="1394"/>
                <a:ext cx="253" cy="48"/>
              </a:xfrm>
              <a:prstGeom prst="roundRect">
                <a:avLst>
                  <a:gd name="adj" fmla="val 20227"/>
                </a:avLst>
              </a:prstGeom>
              <a:gradFill rotWithShape="1">
                <a:gsLst>
                  <a:gs pos="0">
                    <a:srgbClr val="99DD01"/>
                  </a:gs>
                  <a:gs pos="100000">
                    <a:srgbClr val="569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sp>
          <p:nvSpPr>
            <p:cNvPr id="24615" name="Text Box 300"/>
            <p:cNvSpPr txBox="1">
              <a:spLocks noChangeArrowheads="1"/>
            </p:cNvSpPr>
            <p:nvPr/>
          </p:nvSpPr>
          <p:spPr bwMode="auto">
            <a:xfrm>
              <a:off x="2875" y="1459"/>
              <a:ext cx="1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ko-KR" sz="200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5</a:t>
              </a:r>
            </a:p>
          </p:txBody>
        </p:sp>
      </p:grpSp>
      <p:sp>
        <p:nvSpPr>
          <p:cNvPr id="24581" name="TextBox 19"/>
          <p:cNvSpPr txBox="1">
            <a:spLocks noChangeArrowheads="1"/>
          </p:cNvSpPr>
          <p:nvPr/>
        </p:nvSpPr>
        <p:spPr bwMode="auto">
          <a:xfrm>
            <a:off x="107950" y="1341438"/>
            <a:ext cx="217963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34290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6858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0287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13716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ko-KR" altLang="en-US" sz="24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수검율 향상</a:t>
            </a:r>
          </a:p>
        </p:txBody>
      </p:sp>
      <p:sp>
        <p:nvSpPr>
          <p:cNvPr id="21" name="TextBox 26"/>
          <p:cNvSpPr txBox="1">
            <a:spLocks noChangeArrowheads="1"/>
          </p:cNvSpPr>
          <p:nvPr/>
        </p:nvSpPr>
        <p:spPr bwMode="auto">
          <a:xfrm>
            <a:off x="2959100" y="1381125"/>
            <a:ext cx="4435475" cy="81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 smtId="4294967295"/>
            </a:defPPr>
            <a:lvl1pPr marL="171450" indent="-171450" algn="l" defTabSz="914400" rtl="0" eaLnBrk="0" fontAlgn="base" latinLnBrk="1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kumimoji="1" sz="2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742950" indent="-28575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4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11430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6002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20574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5pPr>
            <a:lvl6pPr marL="25146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6pPr>
            <a:lvl7pPr marL="29718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7pPr>
            <a:lvl8pPr marL="34290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Char char="-"/>
              <a:defRPr/>
            </a:pP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지역주민 특성별 맞춤 홍보방안 구축</a:t>
            </a:r>
            <a:endParaRPr kumimoji="0" lang="en-US" altLang="ko-KR" sz="18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Char char="-"/>
              <a:defRPr/>
            </a:pP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지역사회 협력 연계 지원 등</a:t>
            </a:r>
          </a:p>
        </p:txBody>
      </p:sp>
      <p:sp>
        <p:nvSpPr>
          <p:cNvPr id="22" name="TextBox 58"/>
          <p:cNvSpPr txBox="1">
            <a:spLocks noChangeArrowheads="1"/>
          </p:cNvSpPr>
          <p:nvPr/>
        </p:nvSpPr>
        <p:spPr bwMode="auto">
          <a:xfrm>
            <a:off x="2738438" y="892175"/>
            <a:ext cx="562133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defPPr>
              <a:defRPr lang="ko-KR" smtId="4294967295"/>
            </a:defPPr>
            <a:lvl1pPr marL="0" algn="l" defTabSz="914400" rtl="0" eaLnBrk="0" fontAlgn="base" latinLnBrk="1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kumimoji="1" sz="2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742950" indent="-28575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4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11430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6002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20574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5pPr>
            <a:lvl6pPr marL="25146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6pPr>
            <a:lvl7pPr marL="29718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7pPr>
            <a:lvl8pPr marL="34290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marL="342900" indent="-342900" eaLnBrk="1" hangingPunct="1"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v"/>
              <a:defRPr/>
            </a:pPr>
            <a:r>
              <a:rPr kumimoji="0" lang="ko-KR" altLang="en-US" sz="2000" b="1" spc="-150">
                <a:solidFill>
                  <a:schemeClr val="accent6">
                    <a:lumMod val="75000"/>
                  </a:schemeClr>
                </a:solidFill>
              </a:rPr>
              <a:t>암홍보단 활용 적극적 개입을 통한 홍보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257" y="2819400"/>
            <a:ext cx="8410575" cy="40386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2"/>
          <p:cNvSpPr/>
          <p:nvPr/>
        </p:nvSpPr>
        <p:spPr>
          <a:xfrm>
            <a:off x="1" y="836613"/>
            <a:ext cx="2411760" cy="1874464"/>
          </a:xfrm>
          <a:custGeom>
            <a:avLst/>
            <a:gdLst>
              <a:gd name="connsiteX0" fmla="*/ 0 w 2713512"/>
              <a:gd name="connsiteY0" fmla="*/ 0 h 3003383"/>
              <a:gd name="connsiteX1" fmla="*/ 2713512 w 2713512"/>
              <a:gd name="connsiteY1" fmla="*/ 0 h 3003383"/>
              <a:gd name="connsiteX2" fmla="*/ 2713512 w 2713512"/>
              <a:gd name="connsiteY2" fmla="*/ 3003383 h 3003383"/>
              <a:gd name="connsiteX3" fmla="*/ 0 w 2713512"/>
              <a:gd name="connsiteY3" fmla="*/ 3003383 h 3003383"/>
              <a:gd name="connsiteX4" fmla="*/ 0 w 2713512"/>
              <a:gd name="connsiteY4" fmla="*/ 0 h 3003383"/>
              <a:gd name="connsiteX0dup0" fmla="*/ 0 w 2713512"/>
              <a:gd name="connsiteY0dup0" fmla="*/ 0 h 3003383"/>
              <a:gd name="connsiteX1dup0" fmla="*/ 2713512 w 2713512"/>
              <a:gd name="connsiteY1dup0" fmla="*/ 0 h 3003383"/>
              <a:gd name="connsiteX2dup0" fmla="*/ 2713512 w 2713512"/>
              <a:gd name="connsiteY2dup0" fmla="*/ 2280063 h 3003383"/>
              <a:gd name="connsiteX3dup0" fmla="*/ 2713512 w 2713512"/>
              <a:gd name="connsiteY3dup0" fmla="*/ 3003383 h 3003383"/>
              <a:gd name="connsiteX4dup0" fmla="*/ 0 w 2713512"/>
              <a:gd name="connsiteY4dup0" fmla="*/ 3003383 h 3003383"/>
              <a:gd name="connsiteX5" fmla="*/ 0 w 2713512"/>
              <a:gd name="connsiteY5" fmla="*/ 0 h 3003383"/>
              <a:gd name="connsiteX0dup0dup1" fmla="*/ 0 w 2713512"/>
              <a:gd name="connsiteY0dup0dup1" fmla="*/ 0 h 3003383"/>
              <a:gd name="connsiteX1dup0dup1" fmla="*/ 2713512 w 2713512"/>
              <a:gd name="connsiteY1dup0dup1" fmla="*/ 0 h 3003383"/>
              <a:gd name="connsiteX2dup0dup1" fmla="*/ 2713512 w 2713512"/>
              <a:gd name="connsiteY2dup0dup1" fmla="*/ 2280063 h 3003383"/>
              <a:gd name="connsiteX3dup0dup1" fmla="*/ 0 w 2713512"/>
              <a:gd name="connsiteY3dup0dup1" fmla="*/ 3003383 h 3003383"/>
              <a:gd name="connsiteX4dup0dup1" fmla="*/ 0 w 2713512"/>
              <a:gd name="connsiteY4dup0dup1" fmla="*/ 0 h 3003383"/>
              <a:gd name="connsiteX0dup0dup1dup2" fmla="*/ 0 w 2713512"/>
              <a:gd name="connsiteY0dup0dup1dup2" fmla="*/ 0 h 3003383"/>
              <a:gd name="connsiteX1dup0dup1dup2" fmla="*/ 2713512 w 2713512"/>
              <a:gd name="connsiteY1dup0dup1dup2" fmla="*/ 0 h 3003383"/>
              <a:gd name="connsiteX2dup0dup1dup2" fmla="*/ 2713512 w 2713512"/>
              <a:gd name="connsiteY2dup0dup1dup2" fmla="*/ 2280063 h 3003383"/>
              <a:gd name="connsiteX3dup0dup1dup2" fmla="*/ 0 w 2713512"/>
              <a:gd name="connsiteY3dup0dup1dup2" fmla="*/ 3003383 h 3003383"/>
              <a:gd name="connsiteX4dup0dup1dup2" fmla="*/ 0 w 2713512"/>
              <a:gd name="connsiteY4dup0dup1dup2" fmla="*/ 0 h 3003383"/>
            </a:gdLst>
            <a:ahLst/>
            <a:cxnLst>
              <a:cxn ang="0">
                <a:pos x="connsiteX0dup0dup1dup2" y="connsiteY0dup0dup1dup2"/>
              </a:cxn>
              <a:cxn ang="0">
                <a:pos x="connsiteX1dup0dup1dup2" y="connsiteY1dup0dup1dup2"/>
              </a:cxn>
              <a:cxn ang="0">
                <a:pos x="connsiteX2dup0dup1dup2" y="connsiteY2dup0dup1dup2"/>
              </a:cxn>
              <a:cxn ang="0">
                <a:pos x="connsiteX3dup0dup1dup2" y="connsiteY3dup0dup1dup2"/>
              </a:cxn>
              <a:cxn ang="0">
                <a:pos x="connsiteX4dup0dup1dup2" y="connsiteY4dup0dup1dup2"/>
              </a:cxn>
            </a:cxnLst>
            <a:rect l="l" t="t" r="r" b="b"/>
            <a:pathLst>
              <a:path w="2713512" h="3003383">
                <a:moveTo>
                  <a:pt x="0" y="0"/>
                </a:moveTo>
                <a:lnTo>
                  <a:pt x="2713512" y="0"/>
                </a:lnTo>
                <a:lnTo>
                  <a:pt x="2713512" y="2280063"/>
                </a:lnTo>
                <a:lnTo>
                  <a:pt x="0" y="3003383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sp>
        <p:nvSpPr>
          <p:cNvPr id="25603" name="제목 148"/>
          <p:cNvSpPr>
            <a:spLocks noGrp="1"/>
          </p:cNvSpPr>
          <p:nvPr>
            <p:ph type="title"/>
          </p:nvPr>
        </p:nvSpPr>
        <p:spPr>
          <a:xfrm>
            <a:off x="820738" y="128588"/>
            <a:ext cx="8296275" cy="536575"/>
          </a:xfrm>
        </p:spPr>
        <p:txBody>
          <a:bodyPr>
            <a:sp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ko-KR" altLang="en-US" sz="300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32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사업 추진 결과</a:t>
            </a:r>
            <a:endParaRPr lang="ko-KR" altLang="en-US" sz="30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5604" name="TextBox 10"/>
          <p:cNvSpPr txBox="1">
            <a:spLocks noChangeArrowheads="1"/>
          </p:cNvSpPr>
          <p:nvPr/>
        </p:nvSpPr>
        <p:spPr bwMode="auto">
          <a:xfrm>
            <a:off x="107950" y="1125538"/>
            <a:ext cx="2179638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34290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6858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0287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13716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ko-KR" altLang="en-US" sz="24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암검진 인식률 향상</a:t>
            </a:r>
            <a:endParaRPr kumimoji="0" lang="en-US" altLang="ko-KR" sz="240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kumimoji="0" lang="en-US" altLang="ko-KR" sz="20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kumimoji="0" lang="ko-KR" altLang="en-US" sz="20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지원</a:t>
            </a:r>
            <a:r>
              <a:rPr kumimoji="0" lang="en-US" altLang="ko-KR" sz="20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1.2</a:t>
            </a:r>
            <a:r>
              <a:rPr kumimoji="0" lang="ko-KR" altLang="en-US" sz="20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동</a:t>
            </a:r>
            <a:r>
              <a:rPr kumimoji="0" lang="en-US" altLang="ko-KR" sz="20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kumimoji="0" lang="ko-KR" altLang="en-US" sz="200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1" name="TextBox 58"/>
          <p:cNvSpPr txBox="1">
            <a:spLocks noChangeArrowheads="1"/>
          </p:cNvSpPr>
          <p:nvPr/>
        </p:nvSpPr>
        <p:spPr bwMode="auto">
          <a:xfrm>
            <a:off x="2701925" y="893763"/>
            <a:ext cx="56102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defPPr>
              <a:defRPr lang="ko-KR" smtId="4294967295"/>
            </a:defPPr>
            <a:lvl1pPr marL="0" algn="l" defTabSz="914400" rtl="0" eaLnBrk="0" fontAlgn="base" latinLnBrk="1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kumimoji="1" sz="2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742950" indent="-28575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4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11430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6002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20574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5pPr>
            <a:lvl6pPr marL="25146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6pPr>
            <a:lvl7pPr marL="29718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7pPr>
            <a:lvl8pPr marL="34290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marL="342900" indent="-342900" eaLnBrk="1" hangingPunct="1"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v"/>
              <a:defRPr/>
            </a:pPr>
            <a:r>
              <a:rPr kumimoji="0" lang="ko-KR" altLang="en-US" sz="2000" b="1" spc="-150">
                <a:solidFill>
                  <a:schemeClr val="accent6">
                    <a:lumMod val="75000"/>
                  </a:schemeClr>
                </a:solidFill>
              </a:rPr>
              <a:t>주민과의 소통으로 암검진에 대한 인식률 변화</a:t>
            </a:r>
          </a:p>
        </p:txBody>
      </p:sp>
      <p:sp>
        <p:nvSpPr>
          <p:cNvPr id="32" name="TextBox 26"/>
          <p:cNvSpPr txBox="1">
            <a:spLocks noChangeArrowheads="1"/>
          </p:cNvSpPr>
          <p:nvPr/>
        </p:nvSpPr>
        <p:spPr bwMode="auto">
          <a:xfrm>
            <a:off x="2846388" y="1363663"/>
            <a:ext cx="5902325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 smtId="4294967295"/>
            </a:defPPr>
            <a:lvl1pPr marL="171450" indent="-171450" algn="l" defTabSz="914400" rtl="0" eaLnBrk="0" fontAlgn="base" latinLnBrk="1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kumimoji="1" sz="2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742950" indent="-28575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4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11430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6002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20574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5pPr>
            <a:lvl6pPr marL="25146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6pPr>
            <a:lvl7pPr marL="29718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7pPr>
            <a:lvl8pPr marL="34290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marL="266700" indent="-266700" eaLnBrk="1" hangingPunct="1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kumimoji="0" lang="en-US" altLang="ko-KR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- 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다양한 전문인력을 통한 대상자들과의</a:t>
            </a:r>
            <a:r>
              <a:rPr kumimoji="0" lang="en-US" altLang="ko-KR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 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라포형성으로 암검진 수검인식 변화 향상</a:t>
            </a:r>
            <a:endParaRPr kumimoji="0" lang="ko-KR" altLang="en-US" sz="18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25611" name="Group 294"/>
          <p:cNvGrpSpPr>
            <a:grpSpLocks/>
          </p:cNvGrpSpPr>
          <p:nvPr/>
        </p:nvGrpSpPr>
        <p:grpSpPr bwMode="auto">
          <a:xfrm>
            <a:off x="344488" y="142875"/>
            <a:ext cx="476250" cy="474663"/>
            <a:chOff x="2789" y="1370"/>
            <a:chExt cx="300" cy="299"/>
          </a:xfrm>
        </p:grpSpPr>
        <p:grpSp>
          <p:nvGrpSpPr>
            <p:cNvPr id="25612" name="Group 295"/>
            <p:cNvGrpSpPr>
              <a:grpSpLocks/>
            </p:cNvGrpSpPr>
            <p:nvPr/>
          </p:nvGrpSpPr>
          <p:grpSpPr bwMode="auto">
            <a:xfrm>
              <a:off x="2789" y="1370"/>
              <a:ext cx="300" cy="299"/>
              <a:chOff x="2789" y="1370"/>
              <a:chExt cx="300" cy="299"/>
            </a:xfrm>
          </p:grpSpPr>
          <p:sp>
            <p:nvSpPr>
              <p:cNvPr id="37" name="AutoShape 296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2789" y="1370"/>
                <a:ext cx="300" cy="299"/>
              </a:xfrm>
              <a:prstGeom prst="roundRect">
                <a:avLst>
                  <a:gd name="adj" fmla="val 6690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latinLnBrk="1" hangingPunct="1">
                  <a:defRPr/>
                </a:pPr>
                <a:endParaRPr kumimoji="0" lang="ko-KR" altLang="en-US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25615" name="AutoShape 297"/>
              <p:cNvSpPr>
                <a:spLocks noChangeArrowheads="1"/>
              </p:cNvSpPr>
              <p:nvPr/>
            </p:nvSpPr>
            <p:spPr bwMode="auto">
              <a:xfrm>
                <a:off x="2804" y="1386"/>
                <a:ext cx="269" cy="269"/>
              </a:xfrm>
              <a:prstGeom prst="roundRect">
                <a:avLst>
                  <a:gd name="adj" fmla="val 6690"/>
                </a:avLst>
              </a:prstGeom>
              <a:gradFill rotWithShape="1">
                <a:gsLst>
                  <a:gs pos="0">
                    <a:srgbClr val="437600"/>
                  </a:gs>
                  <a:gs pos="100000">
                    <a:srgbClr val="0033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pic>
            <p:nvPicPr>
              <p:cNvPr id="25616" name="Picture 298" descr="바코드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7" t="9724" r="20175" b="6055"/>
              <a:stretch>
                <a:fillRect/>
              </a:stretch>
            </p:blipFill>
            <p:spPr bwMode="auto">
              <a:xfrm>
                <a:off x="2995" y="1400"/>
                <a:ext cx="52" cy="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617" name="AutoShape 299"/>
              <p:cNvSpPr>
                <a:spLocks noChangeArrowheads="1"/>
              </p:cNvSpPr>
              <p:nvPr/>
            </p:nvSpPr>
            <p:spPr bwMode="auto">
              <a:xfrm>
                <a:off x="2812" y="1394"/>
                <a:ext cx="253" cy="48"/>
              </a:xfrm>
              <a:prstGeom prst="roundRect">
                <a:avLst>
                  <a:gd name="adj" fmla="val 20227"/>
                </a:avLst>
              </a:prstGeom>
              <a:gradFill rotWithShape="1">
                <a:gsLst>
                  <a:gs pos="0">
                    <a:srgbClr val="99DD01"/>
                  </a:gs>
                  <a:gs pos="100000">
                    <a:srgbClr val="569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sp>
          <p:nvSpPr>
            <p:cNvPr id="25613" name="Text Box 300"/>
            <p:cNvSpPr txBox="1">
              <a:spLocks noChangeArrowheads="1"/>
            </p:cNvSpPr>
            <p:nvPr/>
          </p:nvSpPr>
          <p:spPr bwMode="auto">
            <a:xfrm>
              <a:off x="2875" y="1459"/>
              <a:ext cx="1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ko-KR" sz="200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5</a:t>
              </a:r>
            </a:p>
          </p:txBody>
        </p:sp>
      </p:grp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506" y="2713763"/>
            <a:ext cx="8151440" cy="396753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2"/>
          <p:cNvSpPr/>
          <p:nvPr/>
        </p:nvSpPr>
        <p:spPr>
          <a:xfrm>
            <a:off x="0" y="836613"/>
            <a:ext cx="2563813" cy="2087562"/>
          </a:xfrm>
          <a:custGeom>
            <a:avLst/>
            <a:gdLst>
              <a:gd name="connsiteX0" fmla="*/ 0 w 2713512"/>
              <a:gd name="connsiteY0" fmla="*/ 0 h 3003383"/>
              <a:gd name="connsiteX1" fmla="*/ 2713512 w 2713512"/>
              <a:gd name="connsiteY1" fmla="*/ 0 h 3003383"/>
              <a:gd name="connsiteX2" fmla="*/ 2713512 w 2713512"/>
              <a:gd name="connsiteY2" fmla="*/ 3003383 h 3003383"/>
              <a:gd name="connsiteX3" fmla="*/ 0 w 2713512"/>
              <a:gd name="connsiteY3" fmla="*/ 3003383 h 3003383"/>
              <a:gd name="connsiteX4" fmla="*/ 0 w 2713512"/>
              <a:gd name="connsiteY4" fmla="*/ 0 h 3003383"/>
              <a:gd name="connsiteX0dup0" fmla="*/ 0 w 2713512"/>
              <a:gd name="connsiteY0dup0" fmla="*/ 0 h 3003383"/>
              <a:gd name="connsiteX1dup0" fmla="*/ 2713512 w 2713512"/>
              <a:gd name="connsiteY1dup0" fmla="*/ 0 h 3003383"/>
              <a:gd name="connsiteX2dup0" fmla="*/ 2713512 w 2713512"/>
              <a:gd name="connsiteY2dup0" fmla="*/ 2280063 h 3003383"/>
              <a:gd name="connsiteX3dup0" fmla="*/ 2713512 w 2713512"/>
              <a:gd name="connsiteY3dup0" fmla="*/ 3003383 h 3003383"/>
              <a:gd name="connsiteX4dup0" fmla="*/ 0 w 2713512"/>
              <a:gd name="connsiteY4dup0" fmla="*/ 3003383 h 3003383"/>
              <a:gd name="connsiteX5" fmla="*/ 0 w 2713512"/>
              <a:gd name="connsiteY5" fmla="*/ 0 h 3003383"/>
              <a:gd name="connsiteX0dup0dup1" fmla="*/ 0 w 2713512"/>
              <a:gd name="connsiteY0dup0dup1" fmla="*/ 0 h 3003383"/>
              <a:gd name="connsiteX1dup0dup1" fmla="*/ 2713512 w 2713512"/>
              <a:gd name="connsiteY1dup0dup1" fmla="*/ 0 h 3003383"/>
              <a:gd name="connsiteX2dup0dup1" fmla="*/ 2713512 w 2713512"/>
              <a:gd name="connsiteY2dup0dup1" fmla="*/ 2280063 h 3003383"/>
              <a:gd name="connsiteX3dup0dup1" fmla="*/ 0 w 2713512"/>
              <a:gd name="connsiteY3dup0dup1" fmla="*/ 3003383 h 3003383"/>
              <a:gd name="connsiteX4dup0dup1" fmla="*/ 0 w 2713512"/>
              <a:gd name="connsiteY4dup0dup1" fmla="*/ 0 h 3003383"/>
              <a:gd name="connsiteX0dup0dup1dup2" fmla="*/ 0 w 2713512"/>
              <a:gd name="connsiteY0dup0dup1dup2" fmla="*/ 0 h 3003383"/>
              <a:gd name="connsiteX1dup0dup1dup2" fmla="*/ 2713512 w 2713512"/>
              <a:gd name="connsiteY1dup0dup1dup2" fmla="*/ 0 h 3003383"/>
              <a:gd name="connsiteX2dup0dup1dup2" fmla="*/ 2713512 w 2713512"/>
              <a:gd name="connsiteY2dup0dup1dup2" fmla="*/ 2280063 h 3003383"/>
              <a:gd name="connsiteX3dup0dup1dup2" fmla="*/ 0 w 2713512"/>
              <a:gd name="connsiteY3dup0dup1dup2" fmla="*/ 3003383 h 3003383"/>
              <a:gd name="connsiteX4dup0dup1dup2" fmla="*/ 0 w 2713512"/>
              <a:gd name="connsiteY4dup0dup1dup2" fmla="*/ 0 h 3003383"/>
            </a:gdLst>
            <a:ahLst/>
            <a:cxnLst>
              <a:cxn ang="0">
                <a:pos x="connsiteX0dup0dup1dup2" y="connsiteY0dup0dup1dup2"/>
              </a:cxn>
              <a:cxn ang="0">
                <a:pos x="connsiteX1dup0dup1dup2" y="connsiteY1dup0dup1dup2"/>
              </a:cxn>
              <a:cxn ang="0">
                <a:pos x="connsiteX2dup0dup1dup2" y="connsiteY2dup0dup1dup2"/>
              </a:cxn>
              <a:cxn ang="0">
                <a:pos x="connsiteX3dup0dup1dup2" y="connsiteY3dup0dup1dup2"/>
              </a:cxn>
              <a:cxn ang="0">
                <a:pos x="connsiteX4dup0dup1dup2" y="connsiteY4dup0dup1dup2"/>
              </a:cxn>
            </a:cxnLst>
            <a:rect l="l" t="t" r="r" b="b"/>
            <a:pathLst>
              <a:path w="2713512" h="3003383">
                <a:moveTo>
                  <a:pt x="0" y="0"/>
                </a:moveTo>
                <a:lnTo>
                  <a:pt x="2713512" y="0"/>
                </a:lnTo>
                <a:lnTo>
                  <a:pt x="2713512" y="2280063"/>
                </a:lnTo>
                <a:lnTo>
                  <a:pt x="0" y="3003383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sp>
        <p:nvSpPr>
          <p:cNvPr id="26627" name="제목 148"/>
          <p:cNvSpPr>
            <a:spLocks noGrp="1"/>
          </p:cNvSpPr>
          <p:nvPr>
            <p:ph type="title"/>
          </p:nvPr>
        </p:nvSpPr>
        <p:spPr>
          <a:xfrm>
            <a:off x="820738" y="128588"/>
            <a:ext cx="8296275" cy="536575"/>
          </a:xfrm>
        </p:spPr>
        <p:txBody>
          <a:bodyPr>
            <a:sp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ko-KR" altLang="en-US" sz="300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32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사업 추진 결과</a:t>
            </a:r>
            <a:endParaRPr lang="ko-KR" altLang="en-US" sz="30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6628" name="TextBox 10"/>
          <p:cNvSpPr txBox="1">
            <a:spLocks noChangeArrowheads="1"/>
          </p:cNvSpPr>
          <p:nvPr/>
        </p:nvSpPr>
        <p:spPr bwMode="auto">
          <a:xfrm>
            <a:off x="107950" y="1268413"/>
            <a:ext cx="2179638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34290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6858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0287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13716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ko-KR" altLang="en-US" sz="24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질환의심자</a:t>
            </a:r>
            <a:endParaRPr kumimoji="0" lang="en-US" altLang="ko-KR" sz="240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kumimoji="0" lang="ko-KR" altLang="en-US" sz="24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조기발견</a:t>
            </a:r>
          </a:p>
        </p:txBody>
      </p:sp>
      <p:sp>
        <p:nvSpPr>
          <p:cNvPr id="12" name="TextBox 58"/>
          <p:cNvSpPr txBox="1">
            <a:spLocks noChangeArrowheads="1"/>
          </p:cNvSpPr>
          <p:nvPr/>
        </p:nvSpPr>
        <p:spPr bwMode="auto">
          <a:xfrm>
            <a:off x="2701925" y="893763"/>
            <a:ext cx="50387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defPPr>
              <a:defRPr lang="ko-KR" smtId="4294967295"/>
            </a:defPPr>
            <a:lvl1pPr marL="0" algn="l" defTabSz="914400" rtl="0" eaLnBrk="0" fontAlgn="base" latinLnBrk="1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kumimoji="1" sz="2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742950" indent="-28575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4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11430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6002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20574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5pPr>
            <a:lvl6pPr marL="25146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6pPr>
            <a:lvl7pPr marL="29718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7pPr>
            <a:lvl8pPr marL="34290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marL="342900" indent="-342900" eaLnBrk="1" hangingPunct="1"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v"/>
              <a:defRPr/>
            </a:pPr>
            <a:r>
              <a:rPr kumimoji="0" lang="ko-KR" altLang="en-US" sz="2000" b="1" spc="-150">
                <a:solidFill>
                  <a:schemeClr val="accent6">
                    <a:lumMod val="75000"/>
                  </a:schemeClr>
                </a:solidFill>
              </a:rPr>
              <a:t>지원 </a:t>
            </a:r>
            <a:r>
              <a:rPr kumimoji="0" lang="en-US" altLang="ko-KR" sz="2000" b="1" spc="-150">
                <a:solidFill>
                  <a:schemeClr val="accent6">
                    <a:lumMod val="75000"/>
                  </a:schemeClr>
                </a:solidFill>
              </a:rPr>
              <a:t>1 . 2</a:t>
            </a:r>
            <a:r>
              <a:rPr kumimoji="0" lang="ko-KR" altLang="en-US" sz="2000" b="1" spc="-150">
                <a:solidFill>
                  <a:schemeClr val="accent6">
                    <a:lumMod val="75000"/>
                  </a:schemeClr>
                </a:solidFill>
              </a:rPr>
              <a:t>동 주민대상 건강검진 결과 상담</a:t>
            </a:r>
          </a:p>
        </p:txBody>
      </p:sp>
      <p:sp>
        <p:nvSpPr>
          <p:cNvPr id="20" name="TextBox 26"/>
          <p:cNvSpPr txBox="1">
            <a:spLocks noChangeArrowheads="1"/>
          </p:cNvSpPr>
          <p:nvPr/>
        </p:nvSpPr>
        <p:spPr bwMode="auto">
          <a:xfrm>
            <a:off x="2846388" y="1363663"/>
            <a:ext cx="6059487" cy="412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 smtId="4294967295"/>
            </a:defPPr>
            <a:lvl1pPr marL="171450" indent="-171450" algn="l" defTabSz="914400" rtl="0" eaLnBrk="0" fontAlgn="base" latinLnBrk="1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kumimoji="1" sz="2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742950" indent="-28575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4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11430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6002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20574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5pPr>
            <a:lvl6pPr marL="25146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6pPr>
            <a:lvl7pPr marL="29718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7pPr>
            <a:lvl8pPr marL="34290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marL="266700" indent="-266700" eaLnBrk="1" hangingPunct="1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kumimoji="0" lang="en-US" altLang="ko-KR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- 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건강검진을 통한 질환의심자 조기발견 의료기관 연계</a:t>
            </a:r>
            <a:endParaRPr kumimoji="0" lang="en-US" altLang="ko-KR" sz="18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26636" name="Group 294"/>
          <p:cNvGrpSpPr>
            <a:grpSpLocks/>
          </p:cNvGrpSpPr>
          <p:nvPr/>
        </p:nvGrpSpPr>
        <p:grpSpPr bwMode="auto">
          <a:xfrm>
            <a:off x="344488" y="142875"/>
            <a:ext cx="476250" cy="474663"/>
            <a:chOff x="2789" y="1370"/>
            <a:chExt cx="300" cy="299"/>
          </a:xfrm>
        </p:grpSpPr>
        <p:grpSp>
          <p:nvGrpSpPr>
            <p:cNvPr id="26637" name="Group 295"/>
            <p:cNvGrpSpPr>
              <a:grpSpLocks/>
            </p:cNvGrpSpPr>
            <p:nvPr/>
          </p:nvGrpSpPr>
          <p:grpSpPr bwMode="auto">
            <a:xfrm>
              <a:off x="2789" y="1370"/>
              <a:ext cx="300" cy="299"/>
              <a:chOff x="2789" y="1370"/>
              <a:chExt cx="300" cy="299"/>
            </a:xfrm>
          </p:grpSpPr>
          <p:sp>
            <p:nvSpPr>
              <p:cNvPr id="24" name="AutoShape 296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2789" y="1370"/>
                <a:ext cx="300" cy="299"/>
              </a:xfrm>
              <a:prstGeom prst="roundRect">
                <a:avLst>
                  <a:gd name="adj" fmla="val 6690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latinLnBrk="1" hangingPunct="1">
                  <a:defRPr/>
                </a:pPr>
                <a:endParaRPr kumimoji="0" lang="ko-KR" altLang="en-US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26640" name="AutoShape 297"/>
              <p:cNvSpPr>
                <a:spLocks noChangeArrowheads="1"/>
              </p:cNvSpPr>
              <p:nvPr/>
            </p:nvSpPr>
            <p:spPr bwMode="auto">
              <a:xfrm>
                <a:off x="2804" y="1386"/>
                <a:ext cx="269" cy="269"/>
              </a:xfrm>
              <a:prstGeom prst="roundRect">
                <a:avLst>
                  <a:gd name="adj" fmla="val 6690"/>
                </a:avLst>
              </a:prstGeom>
              <a:gradFill rotWithShape="1">
                <a:gsLst>
                  <a:gs pos="0">
                    <a:srgbClr val="437600"/>
                  </a:gs>
                  <a:gs pos="100000">
                    <a:srgbClr val="0033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pic>
            <p:nvPicPr>
              <p:cNvPr id="26641" name="Picture 298" descr="바코드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7" t="9724" r="20175" b="6055"/>
              <a:stretch>
                <a:fillRect/>
              </a:stretch>
            </p:blipFill>
            <p:spPr bwMode="auto">
              <a:xfrm>
                <a:off x="2995" y="1400"/>
                <a:ext cx="52" cy="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642" name="AutoShape 299"/>
              <p:cNvSpPr>
                <a:spLocks noChangeArrowheads="1"/>
              </p:cNvSpPr>
              <p:nvPr/>
            </p:nvSpPr>
            <p:spPr bwMode="auto">
              <a:xfrm>
                <a:off x="2812" y="1394"/>
                <a:ext cx="253" cy="48"/>
              </a:xfrm>
              <a:prstGeom prst="roundRect">
                <a:avLst>
                  <a:gd name="adj" fmla="val 20227"/>
                </a:avLst>
              </a:prstGeom>
              <a:gradFill rotWithShape="1">
                <a:gsLst>
                  <a:gs pos="0">
                    <a:srgbClr val="99DD01"/>
                  </a:gs>
                  <a:gs pos="100000">
                    <a:srgbClr val="569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sp>
          <p:nvSpPr>
            <p:cNvPr id="26638" name="Text Box 300"/>
            <p:cNvSpPr txBox="1">
              <a:spLocks noChangeArrowheads="1"/>
            </p:cNvSpPr>
            <p:nvPr/>
          </p:nvSpPr>
          <p:spPr bwMode="auto">
            <a:xfrm>
              <a:off x="2875" y="1459"/>
              <a:ext cx="1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ko-KR" sz="200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5</a:t>
              </a:r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2626" y="2546350"/>
            <a:ext cx="6477322" cy="410535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2"/>
          <p:cNvSpPr/>
          <p:nvPr/>
        </p:nvSpPr>
        <p:spPr>
          <a:xfrm>
            <a:off x="0" y="836613"/>
            <a:ext cx="2563813" cy="2087562"/>
          </a:xfrm>
          <a:custGeom>
            <a:avLst/>
            <a:gdLst>
              <a:gd name="connsiteX0" fmla="*/ 0 w 2713512"/>
              <a:gd name="connsiteY0" fmla="*/ 0 h 3003383"/>
              <a:gd name="connsiteX1" fmla="*/ 2713512 w 2713512"/>
              <a:gd name="connsiteY1" fmla="*/ 0 h 3003383"/>
              <a:gd name="connsiteX2" fmla="*/ 2713512 w 2713512"/>
              <a:gd name="connsiteY2" fmla="*/ 3003383 h 3003383"/>
              <a:gd name="connsiteX3" fmla="*/ 0 w 2713512"/>
              <a:gd name="connsiteY3" fmla="*/ 3003383 h 3003383"/>
              <a:gd name="connsiteX4" fmla="*/ 0 w 2713512"/>
              <a:gd name="connsiteY4" fmla="*/ 0 h 3003383"/>
              <a:gd name="connsiteX0dup0" fmla="*/ 0 w 2713512"/>
              <a:gd name="connsiteY0dup0" fmla="*/ 0 h 3003383"/>
              <a:gd name="connsiteX1dup0" fmla="*/ 2713512 w 2713512"/>
              <a:gd name="connsiteY1dup0" fmla="*/ 0 h 3003383"/>
              <a:gd name="connsiteX2dup0" fmla="*/ 2713512 w 2713512"/>
              <a:gd name="connsiteY2dup0" fmla="*/ 2280063 h 3003383"/>
              <a:gd name="connsiteX3dup0" fmla="*/ 2713512 w 2713512"/>
              <a:gd name="connsiteY3dup0" fmla="*/ 3003383 h 3003383"/>
              <a:gd name="connsiteX4dup0" fmla="*/ 0 w 2713512"/>
              <a:gd name="connsiteY4dup0" fmla="*/ 3003383 h 3003383"/>
              <a:gd name="connsiteX5" fmla="*/ 0 w 2713512"/>
              <a:gd name="connsiteY5" fmla="*/ 0 h 3003383"/>
              <a:gd name="connsiteX0dup0dup1" fmla="*/ 0 w 2713512"/>
              <a:gd name="connsiteY0dup0dup1" fmla="*/ 0 h 3003383"/>
              <a:gd name="connsiteX1dup0dup1" fmla="*/ 2713512 w 2713512"/>
              <a:gd name="connsiteY1dup0dup1" fmla="*/ 0 h 3003383"/>
              <a:gd name="connsiteX2dup0dup1" fmla="*/ 2713512 w 2713512"/>
              <a:gd name="connsiteY2dup0dup1" fmla="*/ 2280063 h 3003383"/>
              <a:gd name="connsiteX3dup0dup1" fmla="*/ 0 w 2713512"/>
              <a:gd name="connsiteY3dup0dup1" fmla="*/ 3003383 h 3003383"/>
              <a:gd name="connsiteX4dup0dup1" fmla="*/ 0 w 2713512"/>
              <a:gd name="connsiteY4dup0dup1" fmla="*/ 0 h 3003383"/>
              <a:gd name="connsiteX0dup0dup1dup2" fmla="*/ 0 w 2713512"/>
              <a:gd name="connsiteY0dup0dup1dup2" fmla="*/ 0 h 3003383"/>
              <a:gd name="connsiteX1dup0dup1dup2" fmla="*/ 2713512 w 2713512"/>
              <a:gd name="connsiteY1dup0dup1dup2" fmla="*/ 0 h 3003383"/>
              <a:gd name="connsiteX2dup0dup1dup2" fmla="*/ 2713512 w 2713512"/>
              <a:gd name="connsiteY2dup0dup1dup2" fmla="*/ 2280063 h 3003383"/>
              <a:gd name="connsiteX3dup0dup1dup2" fmla="*/ 0 w 2713512"/>
              <a:gd name="connsiteY3dup0dup1dup2" fmla="*/ 3003383 h 3003383"/>
              <a:gd name="connsiteX4dup0dup1dup2" fmla="*/ 0 w 2713512"/>
              <a:gd name="connsiteY4dup0dup1dup2" fmla="*/ 0 h 3003383"/>
            </a:gdLst>
            <a:ahLst/>
            <a:cxnLst>
              <a:cxn ang="0">
                <a:pos x="connsiteX0dup0dup1dup2" y="connsiteY0dup0dup1dup2"/>
              </a:cxn>
              <a:cxn ang="0">
                <a:pos x="connsiteX1dup0dup1dup2" y="connsiteY1dup0dup1dup2"/>
              </a:cxn>
              <a:cxn ang="0">
                <a:pos x="connsiteX2dup0dup1dup2" y="connsiteY2dup0dup1dup2"/>
              </a:cxn>
              <a:cxn ang="0">
                <a:pos x="connsiteX3dup0dup1dup2" y="connsiteY3dup0dup1dup2"/>
              </a:cxn>
              <a:cxn ang="0">
                <a:pos x="connsiteX4dup0dup1dup2" y="connsiteY4dup0dup1dup2"/>
              </a:cxn>
            </a:cxnLst>
            <a:rect l="l" t="t" r="r" b="b"/>
            <a:pathLst>
              <a:path w="2713512" h="3003383">
                <a:moveTo>
                  <a:pt x="0" y="0"/>
                </a:moveTo>
                <a:lnTo>
                  <a:pt x="2713512" y="0"/>
                </a:lnTo>
                <a:lnTo>
                  <a:pt x="2713512" y="2280063"/>
                </a:lnTo>
                <a:lnTo>
                  <a:pt x="0" y="3003383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sp>
        <p:nvSpPr>
          <p:cNvPr id="27651" name="제목 148"/>
          <p:cNvSpPr>
            <a:spLocks noGrp="1"/>
          </p:cNvSpPr>
          <p:nvPr>
            <p:ph type="title"/>
          </p:nvPr>
        </p:nvSpPr>
        <p:spPr>
          <a:xfrm>
            <a:off x="820738" y="128588"/>
            <a:ext cx="8296275" cy="536575"/>
          </a:xfrm>
        </p:spPr>
        <p:txBody>
          <a:bodyPr>
            <a:sp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ko-KR" altLang="en-US" sz="300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32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사업 추진 결과</a:t>
            </a:r>
            <a:endParaRPr lang="ko-KR" altLang="en-US" sz="30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7652" name="TextBox 11"/>
          <p:cNvSpPr txBox="1">
            <a:spLocks noChangeArrowheads="1"/>
          </p:cNvSpPr>
          <p:nvPr/>
        </p:nvSpPr>
        <p:spPr bwMode="auto">
          <a:xfrm>
            <a:off x="107950" y="1268413"/>
            <a:ext cx="217963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34290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6858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0287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13716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ko-KR" altLang="en-US" sz="24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보건사업 연계</a:t>
            </a:r>
          </a:p>
        </p:txBody>
      </p:sp>
      <p:sp>
        <p:nvSpPr>
          <p:cNvPr id="20" name="TextBox 26"/>
          <p:cNvSpPr txBox="1">
            <a:spLocks noChangeArrowheads="1"/>
          </p:cNvSpPr>
          <p:nvPr/>
        </p:nvSpPr>
        <p:spPr bwMode="auto">
          <a:xfrm>
            <a:off x="2843808" y="942520"/>
            <a:ext cx="5138737" cy="133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ko-KR" smtId="4294967295"/>
            </a:defPPr>
            <a:lvl1pPr marL="171450" indent="-171450" algn="l" defTabSz="914400" rtl="0" eaLnBrk="0" fontAlgn="base" latinLnBrk="1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kumimoji="1" sz="2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742950" indent="-28575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4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11430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6002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20574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5pPr>
            <a:lvl6pPr marL="25146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6pPr>
            <a:lvl7pPr marL="29718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7pPr>
            <a:lvl8pPr marL="34290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marL="88900" indent="-88900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altLang="ko-KR" sz="18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</a:t>
            </a:r>
            <a:r>
              <a:rPr kumimoji="0" lang="ko-KR" alt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지원</a:t>
            </a:r>
            <a:r>
              <a:rPr kumimoji="0" lang="en-US" altLang="ko-KR" sz="18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1.2</a:t>
            </a:r>
            <a:r>
              <a:rPr kumimoji="0" lang="ko-KR" alt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동 주민대상 검진쿠폰증정</a:t>
            </a:r>
            <a:endParaRPr kumimoji="0" lang="en-US" altLang="ko-KR" sz="180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  <a:p>
            <a:pPr marL="88900" indent="-88900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altLang="ko-KR" sz="18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 </a:t>
            </a:r>
            <a:r>
              <a:rPr kumimoji="0" lang="ko-KR" alt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주민대상 고혈압운동교실</a:t>
            </a:r>
            <a:r>
              <a:rPr kumimoji="0" lang="en-US" altLang="ko-KR" sz="18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, </a:t>
            </a:r>
            <a:r>
              <a:rPr kumimoji="0" lang="ko-KR" alt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마을걷기 추진</a:t>
            </a:r>
            <a:endParaRPr kumimoji="0" lang="en-US" altLang="ko-KR" sz="180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  <a:p>
            <a:pPr marL="88900" indent="-88900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kumimoji="0" lang="ko-KR" alt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 만성질환자 고혈압</a:t>
            </a:r>
            <a:r>
              <a:rPr kumimoji="0" lang="en-US" altLang="ko-KR" sz="18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, </a:t>
            </a:r>
            <a:r>
              <a:rPr kumimoji="0" lang="ko-KR" alt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당뇨 등록관리 및 교육</a:t>
            </a:r>
            <a:endParaRPr kumimoji="0" lang="en-US" altLang="ko-KR" sz="180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pic>
        <p:nvPicPr>
          <p:cNvPr id="27654" name="그림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820" y="4620345"/>
            <a:ext cx="2557463" cy="2075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_x432614952" descr="EMB0000b2300fb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1419" y="2558141"/>
            <a:ext cx="2502200" cy="1972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6" name="_x432610792" descr="EMB0000b23010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874" y="2564904"/>
            <a:ext cx="2488729" cy="1972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657" name="Group 294"/>
          <p:cNvGrpSpPr>
            <a:grpSpLocks/>
          </p:cNvGrpSpPr>
          <p:nvPr/>
        </p:nvGrpSpPr>
        <p:grpSpPr bwMode="auto">
          <a:xfrm>
            <a:off x="344488" y="142875"/>
            <a:ext cx="476250" cy="474663"/>
            <a:chOff x="2789" y="1370"/>
            <a:chExt cx="300" cy="299"/>
          </a:xfrm>
        </p:grpSpPr>
        <p:grpSp>
          <p:nvGrpSpPr>
            <p:cNvPr id="27658" name="Group 295"/>
            <p:cNvGrpSpPr>
              <a:grpSpLocks/>
            </p:cNvGrpSpPr>
            <p:nvPr/>
          </p:nvGrpSpPr>
          <p:grpSpPr bwMode="auto">
            <a:xfrm>
              <a:off x="2789" y="1370"/>
              <a:ext cx="300" cy="299"/>
              <a:chOff x="2789" y="1370"/>
              <a:chExt cx="300" cy="299"/>
            </a:xfrm>
          </p:grpSpPr>
          <p:sp>
            <p:nvSpPr>
              <p:cNvPr id="28" name="AutoShape 296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2789" y="1370"/>
                <a:ext cx="300" cy="299"/>
              </a:xfrm>
              <a:prstGeom prst="roundRect">
                <a:avLst>
                  <a:gd name="adj" fmla="val 6690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latinLnBrk="1" hangingPunct="1">
                  <a:defRPr/>
                </a:pPr>
                <a:endParaRPr kumimoji="0" lang="ko-KR" altLang="en-US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27661" name="AutoShape 297"/>
              <p:cNvSpPr>
                <a:spLocks noChangeArrowheads="1"/>
              </p:cNvSpPr>
              <p:nvPr/>
            </p:nvSpPr>
            <p:spPr bwMode="auto">
              <a:xfrm>
                <a:off x="2804" y="1386"/>
                <a:ext cx="269" cy="269"/>
              </a:xfrm>
              <a:prstGeom prst="roundRect">
                <a:avLst>
                  <a:gd name="adj" fmla="val 6690"/>
                </a:avLst>
              </a:prstGeom>
              <a:gradFill rotWithShape="1">
                <a:gsLst>
                  <a:gs pos="0">
                    <a:srgbClr val="437600"/>
                  </a:gs>
                  <a:gs pos="100000">
                    <a:srgbClr val="0033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pic>
            <p:nvPicPr>
              <p:cNvPr id="27662" name="Picture 298" descr="바코드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7" t="9724" r="20175" b="6055"/>
              <a:stretch>
                <a:fillRect/>
              </a:stretch>
            </p:blipFill>
            <p:spPr bwMode="auto">
              <a:xfrm>
                <a:off x="2995" y="1400"/>
                <a:ext cx="52" cy="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7663" name="AutoShape 299"/>
              <p:cNvSpPr>
                <a:spLocks noChangeArrowheads="1"/>
              </p:cNvSpPr>
              <p:nvPr/>
            </p:nvSpPr>
            <p:spPr bwMode="auto">
              <a:xfrm>
                <a:off x="2812" y="1394"/>
                <a:ext cx="253" cy="48"/>
              </a:xfrm>
              <a:prstGeom prst="roundRect">
                <a:avLst>
                  <a:gd name="adj" fmla="val 20227"/>
                </a:avLst>
              </a:prstGeom>
              <a:gradFill rotWithShape="1">
                <a:gsLst>
                  <a:gs pos="0">
                    <a:srgbClr val="99DD01"/>
                  </a:gs>
                  <a:gs pos="100000">
                    <a:srgbClr val="569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sp>
          <p:nvSpPr>
            <p:cNvPr id="27659" name="Text Box 300"/>
            <p:cNvSpPr txBox="1">
              <a:spLocks noChangeArrowheads="1"/>
            </p:cNvSpPr>
            <p:nvPr/>
          </p:nvSpPr>
          <p:spPr bwMode="auto">
            <a:xfrm>
              <a:off x="2875" y="1459"/>
              <a:ext cx="1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ko-KR" sz="200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5</a:t>
              </a:r>
            </a:p>
          </p:txBody>
        </p:sp>
      </p:grpSp>
      <p:pic>
        <p:nvPicPr>
          <p:cNvPr id="17409" name="_x353635664" descr="EMB000077a0096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1418" y="4660565"/>
            <a:ext cx="2539014" cy="2035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5" name="_x44137240" descr="EMB000143c0256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874" y="4725144"/>
            <a:ext cx="2453180" cy="1923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2"/>
          <p:cNvSpPr/>
          <p:nvPr/>
        </p:nvSpPr>
        <p:spPr>
          <a:xfrm>
            <a:off x="1" y="836613"/>
            <a:ext cx="2555776" cy="1713195"/>
          </a:xfrm>
          <a:custGeom>
            <a:avLst/>
            <a:gdLst>
              <a:gd name="connsiteX0" fmla="*/ 0 w 2713512"/>
              <a:gd name="connsiteY0" fmla="*/ 0 h 3003383"/>
              <a:gd name="connsiteX1" fmla="*/ 2713512 w 2713512"/>
              <a:gd name="connsiteY1" fmla="*/ 0 h 3003383"/>
              <a:gd name="connsiteX2" fmla="*/ 2713512 w 2713512"/>
              <a:gd name="connsiteY2" fmla="*/ 3003383 h 3003383"/>
              <a:gd name="connsiteX3" fmla="*/ 0 w 2713512"/>
              <a:gd name="connsiteY3" fmla="*/ 3003383 h 3003383"/>
              <a:gd name="connsiteX4" fmla="*/ 0 w 2713512"/>
              <a:gd name="connsiteY4" fmla="*/ 0 h 3003383"/>
              <a:gd name="connsiteX0dup0" fmla="*/ 0 w 2713512"/>
              <a:gd name="connsiteY0dup0" fmla="*/ 0 h 3003383"/>
              <a:gd name="connsiteX1dup0" fmla="*/ 2713512 w 2713512"/>
              <a:gd name="connsiteY1dup0" fmla="*/ 0 h 3003383"/>
              <a:gd name="connsiteX2dup0" fmla="*/ 2713512 w 2713512"/>
              <a:gd name="connsiteY2dup0" fmla="*/ 2280063 h 3003383"/>
              <a:gd name="connsiteX3dup0" fmla="*/ 2713512 w 2713512"/>
              <a:gd name="connsiteY3dup0" fmla="*/ 3003383 h 3003383"/>
              <a:gd name="connsiteX4dup0" fmla="*/ 0 w 2713512"/>
              <a:gd name="connsiteY4dup0" fmla="*/ 3003383 h 3003383"/>
              <a:gd name="connsiteX5" fmla="*/ 0 w 2713512"/>
              <a:gd name="connsiteY5" fmla="*/ 0 h 3003383"/>
              <a:gd name="connsiteX0dup0dup1" fmla="*/ 0 w 2713512"/>
              <a:gd name="connsiteY0dup0dup1" fmla="*/ 0 h 3003383"/>
              <a:gd name="connsiteX1dup0dup1" fmla="*/ 2713512 w 2713512"/>
              <a:gd name="connsiteY1dup0dup1" fmla="*/ 0 h 3003383"/>
              <a:gd name="connsiteX2dup0dup1" fmla="*/ 2713512 w 2713512"/>
              <a:gd name="connsiteY2dup0dup1" fmla="*/ 2280063 h 3003383"/>
              <a:gd name="connsiteX3dup0dup1" fmla="*/ 0 w 2713512"/>
              <a:gd name="connsiteY3dup0dup1" fmla="*/ 3003383 h 3003383"/>
              <a:gd name="connsiteX4dup0dup1" fmla="*/ 0 w 2713512"/>
              <a:gd name="connsiteY4dup0dup1" fmla="*/ 0 h 3003383"/>
              <a:gd name="connsiteX0dup0dup1dup2" fmla="*/ 0 w 2713512"/>
              <a:gd name="connsiteY0dup0dup1dup2" fmla="*/ 0 h 3003383"/>
              <a:gd name="connsiteX1dup0dup1dup2" fmla="*/ 2713512 w 2713512"/>
              <a:gd name="connsiteY1dup0dup1dup2" fmla="*/ 0 h 3003383"/>
              <a:gd name="connsiteX2dup0dup1dup2" fmla="*/ 2713512 w 2713512"/>
              <a:gd name="connsiteY2dup0dup1dup2" fmla="*/ 2280063 h 3003383"/>
              <a:gd name="connsiteX3dup0dup1dup2" fmla="*/ 0 w 2713512"/>
              <a:gd name="connsiteY3dup0dup1dup2" fmla="*/ 3003383 h 3003383"/>
              <a:gd name="connsiteX4dup0dup1dup2" fmla="*/ 0 w 2713512"/>
              <a:gd name="connsiteY4dup0dup1dup2" fmla="*/ 0 h 3003383"/>
            </a:gdLst>
            <a:ahLst/>
            <a:cxnLst>
              <a:cxn ang="0">
                <a:pos x="connsiteX0dup0dup1dup2" y="connsiteY0dup0dup1dup2"/>
              </a:cxn>
              <a:cxn ang="0">
                <a:pos x="connsiteX1dup0dup1dup2" y="connsiteY1dup0dup1dup2"/>
              </a:cxn>
              <a:cxn ang="0">
                <a:pos x="connsiteX2dup0dup1dup2" y="connsiteY2dup0dup1dup2"/>
              </a:cxn>
              <a:cxn ang="0">
                <a:pos x="connsiteX3dup0dup1dup2" y="connsiteY3dup0dup1dup2"/>
              </a:cxn>
              <a:cxn ang="0">
                <a:pos x="connsiteX4dup0dup1dup2" y="connsiteY4dup0dup1dup2"/>
              </a:cxn>
            </a:cxnLst>
            <a:rect l="l" t="t" r="r" b="b"/>
            <a:pathLst>
              <a:path w="2713512" h="3003383">
                <a:moveTo>
                  <a:pt x="0" y="0"/>
                </a:moveTo>
                <a:lnTo>
                  <a:pt x="2713512" y="0"/>
                </a:lnTo>
                <a:lnTo>
                  <a:pt x="2713512" y="2280063"/>
                </a:lnTo>
                <a:lnTo>
                  <a:pt x="0" y="3003383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sp>
        <p:nvSpPr>
          <p:cNvPr id="28674" name="제목 148"/>
          <p:cNvSpPr>
            <a:spLocks noGrp="1"/>
          </p:cNvSpPr>
          <p:nvPr>
            <p:ph type="title"/>
          </p:nvPr>
        </p:nvSpPr>
        <p:spPr>
          <a:xfrm>
            <a:off x="820738" y="128588"/>
            <a:ext cx="8296275" cy="536575"/>
          </a:xfrm>
        </p:spPr>
        <p:txBody>
          <a:bodyPr>
            <a:sp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ko-KR" altLang="en-US" sz="300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3200" b="1">
                <a:latin typeface="HY헤드라인M" panose="02030600000101010101" pitchFamily="18" charset="-127"/>
                <a:ea typeface="HY헤드라인M" panose="02030600000101010101" pitchFamily="18" charset="-127"/>
              </a:rPr>
              <a:t>사업 추진 결과</a:t>
            </a:r>
            <a:endParaRPr lang="ko-KR" altLang="en-US" sz="30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3" name="TextBox 58"/>
          <p:cNvSpPr txBox="1">
            <a:spLocks noChangeArrowheads="1"/>
          </p:cNvSpPr>
          <p:nvPr/>
        </p:nvSpPr>
        <p:spPr bwMode="auto">
          <a:xfrm>
            <a:off x="2987824" y="830534"/>
            <a:ext cx="4119562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defPPr>
              <a:defRPr lang="ko-KR" smtId="4294967295"/>
            </a:defPPr>
            <a:lvl1pPr marL="0" algn="l" defTabSz="914400" rtl="0" eaLnBrk="0" fontAlgn="base" latinLnBrk="1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kumimoji="1" sz="2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742950" indent="-28575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4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11430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6002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20574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5pPr>
            <a:lvl6pPr marL="25146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6pPr>
            <a:lvl7pPr marL="29718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7pPr>
            <a:lvl8pPr marL="34290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marL="342900" indent="-342900" eaLnBrk="1" hangingPunct="1"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v"/>
              <a:defRPr/>
            </a:pPr>
            <a:r>
              <a:rPr kumimoji="0" lang="ko-KR" altLang="en-US" sz="2000" b="1" spc="-150">
                <a:solidFill>
                  <a:schemeClr val="accent6">
                    <a:lumMod val="75000"/>
                  </a:schemeClr>
                </a:solidFill>
              </a:rPr>
              <a:t>사업 전 후 개선 요인</a:t>
            </a:r>
          </a:p>
        </p:txBody>
      </p:sp>
      <p:sp>
        <p:nvSpPr>
          <p:cNvPr id="28714" name="TextBox 15"/>
          <p:cNvSpPr txBox="1">
            <a:spLocks noChangeArrowheads="1"/>
          </p:cNvSpPr>
          <p:nvPr/>
        </p:nvSpPr>
        <p:spPr bwMode="auto">
          <a:xfrm>
            <a:off x="107504" y="1334294"/>
            <a:ext cx="217963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34290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6858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0287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13716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ko-KR" altLang="en-US" sz="24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개선 요인</a:t>
            </a:r>
          </a:p>
        </p:txBody>
      </p:sp>
      <p:grpSp>
        <p:nvGrpSpPr>
          <p:cNvPr id="28715" name="Group 294"/>
          <p:cNvGrpSpPr>
            <a:grpSpLocks/>
          </p:cNvGrpSpPr>
          <p:nvPr/>
        </p:nvGrpSpPr>
        <p:grpSpPr bwMode="auto">
          <a:xfrm>
            <a:off x="344488" y="142875"/>
            <a:ext cx="476250" cy="474663"/>
            <a:chOff x="2789" y="1370"/>
            <a:chExt cx="300" cy="299"/>
          </a:xfrm>
        </p:grpSpPr>
        <p:grpSp>
          <p:nvGrpSpPr>
            <p:cNvPr id="28716" name="Group 295"/>
            <p:cNvGrpSpPr>
              <a:grpSpLocks/>
            </p:cNvGrpSpPr>
            <p:nvPr/>
          </p:nvGrpSpPr>
          <p:grpSpPr bwMode="auto">
            <a:xfrm>
              <a:off x="2789" y="1370"/>
              <a:ext cx="300" cy="299"/>
              <a:chOff x="2789" y="1370"/>
              <a:chExt cx="300" cy="299"/>
            </a:xfrm>
          </p:grpSpPr>
          <p:sp>
            <p:nvSpPr>
              <p:cNvPr id="20" name="AutoShape 296">
                <a:extLst/>
              </p:cNvPr>
              <p:cNvSpPr>
                <a:spLocks noChangeArrowheads="1"/>
              </p:cNvSpPr>
              <p:nvPr/>
            </p:nvSpPr>
            <p:spPr bwMode="auto">
              <a:xfrm>
                <a:off x="2789" y="1370"/>
                <a:ext cx="300" cy="299"/>
              </a:xfrm>
              <a:prstGeom prst="roundRect">
                <a:avLst>
                  <a:gd name="adj" fmla="val 6690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latinLnBrk="1" hangingPunct="1">
                  <a:defRPr/>
                </a:pPr>
                <a:endParaRPr kumimoji="0" lang="ko-KR" altLang="en-US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28719" name="AutoShape 297"/>
              <p:cNvSpPr>
                <a:spLocks noChangeArrowheads="1"/>
              </p:cNvSpPr>
              <p:nvPr/>
            </p:nvSpPr>
            <p:spPr bwMode="auto">
              <a:xfrm>
                <a:off x="2804" y="1386"/>
                <a:ext cx="269" cy="269"/>
              </a:xfrm>
              <a:prstGeom prst="roundRect">
                <a:avLst>
                  <a:gd name="adj" fmla="val 6690"/>
                </a:avLst>
              </a:prstGeom>
              <a:gradFill rotWithShape="1">
                <a:gsLst>
                  <a:gs pos="0">
                    <a:srgbClr val="437600"/>
                  </a:gs>
                  <a:gs pos="100000">
                    <a:srgbClr val="0033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pic>
            <p:nvPicPr>
              <p:cNvPr id="28720" name="Picture 298" descr="바코드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7" t="9724" r="20175" b="6055"/>
              <a:stretch>
                <a:fillRect/>
              </a:stretch>
            </p:blipFill>
            <p:spPr bwMode="auto">
              <a:xfrm>
                <a:off x="2995" y="1400"/>
                <a:ext cx="52" cy="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8721" name="AutoShape 299"/>
              <p:cNvSpPr>
                <a:spLocks noChangeArrowheads="1"/>
              </p:cNvSpPr>
              <p:nvPr/>
            </p:nvSpPr>
            <p:spPr bwMode="auto">
              <a:xfrm>
                <a:off x="2812" y="1394"/>
                <a:ext cx="253" cy="48"/>
              </a:xfrm>
              <a:prstGeom prst="roundRect">
                <a:avLst>
                  <a:gd name="adj" fmla="val 20227"/>
                </a:avLst>
              </a:prstGeom>
              <a:gradFill rotWithShape="1">
                <a:gsLst>
                  <a:gs pos="0">
                    <a:srgbClr val="99DD01"/>
                  </a:gs>
                  <a:gs pos="100000">
                    <a:srgbClr val="569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en-US" sz="18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sp>
          <p:nvSpPr>
            <p:cNvPr id="28717" name="Text Box 300"/>
            <p:cNvSpPr txBox="1">
              <a:spLocks noChangeArrowheads="1"/>
            </p:cNvSpPr>
            <p:nvPr/>
          </p:nvSpPr>
          <p:spPr bwMode="auto">
            <a:xfrm>
              <a:off x="2875" y="1459"/>
              <a:ext cx="1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ko-KR" sz="200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5</a:t>
              </a:r>
            </a:p>
          </p:txBody>
        </p:sp>
      </p:grpSp>
      <p:sp>
        <p:nvSpPr>
          <p:cNvPr id="15" name="TextBox 26"/>
          <p:cNvSpPr txBox="1">
            <a:spLocks noChangeArrowheads="1"/>
          </p:cNvSpPr>
          <p:nvPr/>
        </p:nvSpPr>
        <p:spPr bwMode="auto">
          <a:xfrm>
            <a:off x="2771800" y="1210980"/>
            <a:ext cx="6228184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 smtId="4294967295"/>
            </a:defPPr>
            <a:lvl1pPr marL="171450" indent="-171450" algn="l" defTabSz="914400" rtl="0" eaLnBrk="0" fontAlgn="base" latinLnBrk="1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kumimoji="1" sz="2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742950" indent="-28575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4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11430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6002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20574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5pPr>
            <a:lvl6pPr marL="25146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6pPr>
            <a:lvl7pPr marL="29718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7pPr>
            <a:lvl8pPr marL="34290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marL="88900" indent="-88900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altLang="ko-KR" sz="18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</a:t>
            </a:r>
            <a:r>
              <a:rPr kumimoji="0" lang="ko-KR" alt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찾아가는 검진 홍보로 검진율 향상</a:t>
            </a:r>
            <a:endParaRPr kumimoji="0" lang="en-US" altLang="ko-KR" sz="180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  <a:p>
            <a:pPr marL="88900" indent="-88900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altLang="ko-KR" sz="18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 </a:t>
            </a:r>
            <a:r>
              <a:rPr kumimoji="0" lang="ko-KR" altLang="en-US" sz="1800" spc="-1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지역자원 협력 참여로 예산절감 및 다양한 검진서비스 제공</a:t>
            </a:r>
            <a:endParaRPr kumimoji="0" lang="en-US" altLang="ko-KR" sz="1800" spc="-10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  <a:p>
            <a:pPr marL="88900" indent="-88900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kumimoji="0" lang="ko-KR" alt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 지역주민 관심과 지지로 암검진 인식 개선</a:t>
            </a:r>
            <a:endParaRPr kumimoji="0" lang="en-US" altLang="ko-KR" sz="180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474" y="2765927"/>
            <a:ext cx="7704856" cy="4077072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/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pic>
        <p:nvPicPr>
          <p:cNvPr id="8" name="Picture 2" descr="잔디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98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 descr="하늘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467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TextBox 10"/>
          <p:cNvSpPr txBox="1">
            <a:spLocks noChangeArrowheads="1"/>
          </p:cNvSpPr>
          <p:nvPr/>
        </p:nvSpPr>
        <p:spPr bwMode="auto">
          <a:xfrm>
            <a:off x="2484438" y="4581525"/>
            <a:ext cx="4175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ko-KR" altLang="en-US" sz="2400" b="1"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2057" name="Rectangle 9">
            <a:extLst/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1" latinLnBrk="1" hangingPunct="1">
              <a:defRPr/>
            </a:pPr>
            <a:endParaRPr lang="ko-KR" altLang="en-US"/>
          </a:p>
        </p:txBody>
      </p:sp>
      <p:sp>
        <p:nvSpPr>
          <p:cNvPr id="2059" name="Rectangle 11">
            <a:extLst/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1" latinLnBrk="1" hangingPunct="1">
              <a:defRPr/>
            </a:pPr>
            <a:endParaRPr lang="ko-KR" altLang="en-US"/>
          </a:p>
        </p:txBody>
      </p:sp>
      <p:sp>
        <p:nvSpPr>
          <p:cNvPr id="14" name="제목 1">
            <a:extLst/>
          </p:cNvPr>
          <p:cNvSpPr txBox="1">
            <a:spLocks/>
          </p:cNvSpPr>
          <p:nvPr/>
        </p:nvSpPr>
        <p:spPr>
          <a:xfrm>
            <a:off x="2267744" y="3802242"/>
            <a:ext cx="4803775" cy="785242"/>
          </a:xfrm>
          <a:prstGeom prst="rect">
            <a:avLst/>
          </a:prstGeom>
        </p:spPr>
        <p:txBody>
          <a:bodyPr/>
          <a:lstStyle/>
          <a:p>
            <a:pPr eaLnBrk="1" fontAlgn="auto" latinLnBrk="1" hangingPunct="1">
              <a:lnSpc>
                <a:spcPts val="5600"/>
              </a:lnSpc>
              <a:spcAft>
                <a:spcPts val="0"/>
              </a:spcAft>
              <a:defRPr/>
            </a:pPr>
            <a:r>
              <a:rPr kumimoji="0" lang="ko-KR" altLang="en-US" sz="8000" b="1" spc="3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매직체" pitchFamily="18" charset="-127"/>
                <a:ea typeface="휴먼매직체" pitchFamily="18" charset="-127"/>
                <a:cs typeface="+mj-cs"/>
              </a:rPr>
              <a:t>감사합니다</a:t>
            </a:r>
          </a:p>
        </p:txBody>
      </p:sp>
      <p:sp>
        <p:nvSpPr>
          <p:cNvPr id="10" name="Text Box 28"/>
          <p:cNvSpPr txBox="1">
            <a:spLocks noChangeArrowheads="1"/>
          </p:cNvSpPr>
          <p:nvPr/>
        </p:nvSpPr>
        <p:spPr bwMode="auto">
          <a:xfrm>
            <a:off x="633412" y="1560193"/>
            <a:ext cx="8072437" cy="70802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1" latinLnBrk="1" hangingPunct="1">
              <a:spcBef>
                <a:spcPct val="50000"/>
              </a:spcBef>
              <a:defRPr/>
            </a:pPr>
            <a:r>
              <a:rPr lang="ko-KR" altLang="en-US" sz="4000" b="1" dirty="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4000" dirty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암 예방</a:t>
            </a:r>
            <a:r>
              <a:rPr lang="en-US" altLang="ko-KR" sz="4000" dirty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!</a:t>
            </a:r>
            <a:r>
              <a:rPr lang="en-US" altLang="ko-KR" sz="4000" dirty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4000" dirty="0">
                <a:solidFill>
                  <a:srgbClr val="C00000"/>
                </a:solidFill>
                <a:latin typeface="나눔고딕 ExtraBold" pitchFamily="50" charset="-127"/>
                <a:ea typeface="나눔고딕 ExtraBold" pitchFamily="50" charset="-127"/>
              </a:rPr>
              <a:t>국가 암 조기검진이 최선</a:t>
            </a:r>
            <a:endParaRPr lang="en-US" altLang="ko-KR" sz="4000" dirty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0" cap="flat" cmpd="sng" algn="ctr">
          <a:solidFill>
            <a:srgbClr val="00B050"/>
          </a:solidFill>
          <a:prstDash val="solid"/>
          <a:round/>
          <a:headEnd type="none" w="med" len="med"/>
          <a:tailEnd type="none" w="med" len="med"/>
        </a:ln>
        <a:effectLst/>
        <a:scene3d>
          <a:camera prst="orthographicFront"/>
          <a:lightRig rig="threePt" dir="t"/>
        </a:scene3d>
        <a:sp3d>
          <a:bevelT w="254000" prst="coolSlant"/>
        </a:sp3d>
      </a:spPr>
      <a:bodyPr wrap="none" anchor="ctr"/>
      <a:lstStyle>
        <a:defPPr>
          <a:defRPr/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5896</TotalTime>
  <Words>512</Words>
  <Application>Microsoft Office PowerPoint</Application>
  <PresentationFormat>화면 슬라이드 쇼(4:3)</PresentationFormat>
  <Paragraphs>128</Paragraphs>
  <Slides>24</Slides>
  <Notes>5</Notes>
  <HiddenSlides>0</HiddenSlides>
  <MMClips>0</MMClips>
  <ScaleCrop>false</ScaleCrop>
  <HeadingPairs>
    <vt:vector size="8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36" baseType="lpstr">
      <vt:lpstr>HY목각파임B</vt:lpstr>
      <vt:lpstr>HY울릉도B</vt:lpstr>
      <vt:lpstr>HY헤드라인M</vt:lpstr>
      <vt:lpstr>굴림</vt:lpstr>
      <vt:lpstr>나눔고딕 ExtraBold</vt:lpstr>
      <vt:lpstr>맑은 고딕</vt:lpstr>
      <vt:lpstr>휴먼매직체</vt:lpstr>
      <vt:lpstr>Arial</vt:lpstr>
      <vt:lpstr>Georgia</vt:lpstr>
      <vt:lpstr>Wingdings</vt:lpstr>
      <vt:lpstr>Office 테마</vt:lpstr>
      <vt:lpstr>차트</vt:lpstr>
      <vt:lpstr>PowerPoint 프레젠테이션</vt:lpstr>
      <vt:lpstr>PowerPoint 프레젠테이션</vt:lpstr>
      <vt:lpstr> 지역 현황</vt:lpstr>
      <vt:lpstr> 사업의 필요성</vt:lpstr>
      <vt:lpstr> 사업의 필요성</vt:lpstr>
      <vt:lpstr> 사업의 필요성</vt:lpstr>
      <vt:lpstr> 사업 추진 전략</vt:lpstr>
      <vt:lpstr> 사업 추진 전략</vt:lpstr>
      <vt:lpstr> 사업 추진 전략</vt:lpstr>
      <vt:lpstr> 사업 추진 내용</vt:lpstr>
      <vt:lpstr> 사업 추진 내용</vt:lpstr>
      <vt:lpstr> 사업 추진 내용</vt:lpstr>
      <vt:lpstr> 사업 추진 내용</vt:lpstr>
      <vt:lpstr> 사업 추진 내용</vt:lpstr>
      <vt:lpstr> 사업 추진 내용</vt:lpstr>
      <vt:lpstr> 사업 추진 내용</vt:lpstr>
      <vt:lpstr> 사업 추진 내용</vt:lpstr>
      <vt:lpstr> 사업 추진 내용</vt:lpstr>
      <vt:lpstr> 사업 추진 결과</vt:lpstr>
      <vt:lpstr> 사업 추진 결과</vt:lpstr>
      <vt:lpstr> 사업 추진 결과</vt:lpstr>
      <vt:lpstr> 사업 추진 결과</vt:lpstr>
      <vt:lpstr> 사업 추진 결과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Windows XP</dc:creator>
  <cp:lastModifiedBy>이종우</cp:lastModifiedBy>
  <cp:revision>774</cp:revision>
  <cp:lastPrinted>2017-11-09T06:50:01Z</cp:lastPrinted>
  <dcterms:created xsi:type="dcterms:W3CDTF">2009-08-20T08:52:41Z</dcterms:created>
  <dcterms:modified xsi:type="dcterms:W3CDTF">2018-03-13T06:12:27Z</dcterms:modified>
</cp:coreProperties>
</file>