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4" r:id="rId5"/>
    <p:sldId id="281" r:id="rId6"/>
    <p:sldId id="260" r:id="rId7"/>
    <p:sldId id="261" r:id="rId8"/>
    <p:sldId id="263" r:id="rId9"/>
    <p:sldId id="264" r:id="rId10"/>
    <p:sldId id="265" r:id="rId11"/>
    <p:sldId id="275" r:id="rId12"/>
    <p:sldId id="276" r:id="rId13"/>
    <p:sldId id="279" r:id="rId14"/>
    <p:sldId id="266" r:id="rId15"/>
    <p:sldId id="267" r:id="rId16"/>
    <p:sldId id="280" r:id="rId17"/>
    <p:sldId id="272" r:id="rId18"/>
  </p:sldIdLst>
  <p:sldSz cx="18288000" cy="10287000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78" y="-16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28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28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2.png"/><Relationship Id="rId7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28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28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27211" y="0"/>
            <a:ext cx="18285714" cy="10312925"/>
            <a:chOff x="-27211" y="0"/>
            <a:chExt cx="18285714" cy="1031292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27211" y="0"/>
              <a:ext cx="18285714" cy="1031292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3308844" y="2057143"/>
            <a:ext cx="14064756" cy="6171429"/>
            <a:chOff x="3308844" y="2057143"/>
            <a:chExt cx="12965327" cy="617142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08844" y="2057143"/>
              <a:ext cx="12965327" cy="6171429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331388" y="6779482"/>
            <a:ext cx="3603378" cy="5747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22291" y="4845903"/>
            <a:ext cx="14706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b="1" dirty="0" err="1" smtClean="0"/>
              <a:t>암등록</a:t>
            </a:r>
            <a:r>
              <a:rPr lang="ko-KR" altLang="en-US" sz="4800" b="1" dirty="0" smtClean="0"/>
              <a:t> 자료 분석을 통한 </a:t>
            </a:r>
            <a:r>
              <a:rPr lang="ko-KR" altLang="en-US" sz="4800" b="1" dirty="0" err="1" smtClean="0"/>
              <a:t>암관리사업의</a:t>
            </a:r>
            <a:r>
              <a:rPr lang="ko-KR" altLang="en-US" sz="4800" b="1" dirty="0" smtClean="0"/>
              <a:t> 효율성 향상</a:t>
            </a:r>
            <a:endParaRPr lang="ko-KR" altLang="en-US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5163800" y="67437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smtClean="0"/>
              <a:t>최순영</a:t>
            </a:r>
            <a:endParaRPr lang="ko-KR" altLang="en-US" sz="3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17603" y="877431"/>
            <a:ext cx="449535" cy="296949"/>
            <a:chOff x="917603" y="877431"/>
            <a:chExt cx="449535" cy="296949"/>
          </a:xfrm>
        </p:grpSpPr>
        <p:pic>
          <p:nvPicPr>
            <p:cNvPr id="5" name="Object 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7603" y="877431"/>
              <a:ext cx="449535" cy="296949"/>
            </a:xfrm>
            <a:prstGeom prst="rect">
              <a:avLst/>
            </a:prstGeom>
          </p:spPr>
        </p:pic>
      </p:grpSp>
      <p:sp>
        <p:nvSpPr>
          <p:cNvPr id="4" name="TextBox 3"/>
          <p:cNvSpPr txBox="1"/>
          <p:nvPr/>
        </p:nvSpPr>
        <p:spPr>
          <a:xfrm>
            <a:off x="1676400" y="2628900"/>
            <a:ext cx="8305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dirty="0" smtClean="0">
                <a:solidFill>
                  <a:srgbClr val="002060"/>
                </a:solidFill>
              </a:rPr>
              <a:t>1.  </a:t>
            </a:r>
            <a:r>
              <a:rPr lang="ko-KR" altLang="en-US" sz="5400" dirty="0" smtClean="0">
                <a:solidFill>
                  <a:srgbClr val="002060"/>
                </a:solidFill>
              </a:rPr>
              <a:t>사업의 필요성</a:t>
            </a:r>
            <a:r>
              <a:rPr lang="en-US" altLang="ko-KR" sz="54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altLang="ko-KR" sz="5400" dirty="0" smtClean="0">
                <a:solidFill>
                  <a:srgbClr val="002060"/>
                </a:solidFill>
              </a:rPr>
              <a:t>2.  </a:t>
            </a:r>
            <a:r>
              <a:rPr lang="ko-KR" altLang="en-US" sz="5400" dirty="0" smtClean="0">
                <a:solidFill>
                  <a:srgbClr val="002060"/>
                </a:solidFill>
              </a:rPr>
              <a:t>사업의 목적</a:t>
            </a:r>
            <a:endParaRPr lang="en-US" altLang="ko-KR" sz="5400" dirty="0">
              <a:solidFill>
                <a:srgbClr val="002060"/>
              </a:solidFill>
            </a:endParaRPr>
          </a:p>
          <a:p>
            <a:r>
              <a:rPr lang="en-US" altLang="ko-KR" sz="5400" dirty="0" smtClean="0">
                <a:solidFill>
                  <a:srgbClr val="002060"/>
                </a:solidFill>
              </a:rPr>
              <a:t>3.  </a:t>
            </a:r>
            <a:r>
              <a:rPr lang="ko-KR" altLang="en-US" sz="5400" dirty="0" smtClean="0">
                <a:solidFill>
                  <a:srgbClr val="002060"/>
                </a:solidFill>
              </a:rPr>
              <a:t>사업의 계획</a:t>
            </a:r>
            <a:endParaRPr lang="en-US" altLang="ko-KR" sz="5400" dirty="0" smtClean="0">
              <a:solidFill>
                <a:srgbClr val="002060"/>
              </a:solidFill>
            </a:endParaRPr>
          </a:p>
          <a:p>
            <a:r>
              <a:rPr lang="en-US" altLang="ko-KR" sz="5400" dirty="0" smtClean="0">
                <a:solidFill>
                  <a:srgbClr val="002060"/>
                </a:solidFill>
              </a:rPr>
              <a:t>4</a:t>
            </a:r>
            <a:r>
              <a:rPr lang="en-US" altLang="ko-KR" sz="5400" dirty="0" smtClean="0">
                <a:solidFill>
                  <a:srgbClr val="002060"/>
                </a:solidFill>
              </a:rPr>
              <a:t>.</a:t>
            </a:r>
            <a:r>
              <a:rPr lang="ko-KR" altLang="en-US" sz="5400" dirty="0">
                <a:solidFill>
                  <a:srgbClr val="002060"/>
                </a:solidFill>
              </a:rPr>
              <a:t> </a:t>
            </a:r>
            <a:r>
              <a:rPr lang="ko-KR" altLang="en-US" sz="5400" dirty="0" smtClean="0">
                <a:solidFill>
                  <a:srgbClr val="002060"/>
                </a:solidFill>
              </a:rPr>
              <a:t> 추진 내용</a:t>
            </a:r>
            <a:endParaRPr lang="en-US" altLang="ko-KR" sz="5400" dirty="0" smtClean="0">
              <a:solidFill>
                <a:srgbClr val="002060"/>
              </a:solidFill>
            </a:endParaRPr>
          </a:p>
          <a:p>
            <a:r>
              <a:rPr lang="en-US" altLang="ko-KR" sz="5400" dirty="0" smtClean="0">
                <a:solidFill>
                  <a:srgbClr val="002060"/>
                </a:solidFill>
              </a:rPr>
              <a:t>5</a:t>
            </a:r>
            <a:r>
              <a:rPr lang="en-US" altLang="ko-KR" sz="5400" dirty="0" smtClean="0">
                <a:solidFill>
                  <a:srgbClr val="002060"/>
                </a:solidFill>
              </a:rPr>
              <a:t>.  </a:t>
            </a:r>
            <a:r>
              <a:rPr lang="ko-KR" altLang="en-US" sz="5400" dirty="0" smtClean="0">
                <a:solidFill>
                  <a:srgbClr val="002060"/>
                </a:solidFill>
              </a:rPr>
              <a:t>추진 실적</a:t>
            </a:r>
            <a:endParaRPr lang="en-US" altLang="ko-KR" sz="5400" dirty="0" smtClean="0">
              <a:solidFill>
                <a:srgbClr val="002060"/>
              </a:solidFill>
            </a:endParaRPr>
          </a:p>
          <a:p>
            <a:r>
              <a:rPr lang="en-US" altLang="ko-KR" sz="5400" dirty="0" smtClean="0">
                <a:solidFill>
                  <a:srgbClr val="002060"/>
                </a:solidFill>
              </a:rPr>
              <a:t>6</a:t>
            </a:r>
            <a:r>
              <a:rPr lang="en-US" altLang="ko-KR" sz="5400" dirty="0" smtClean="0">
                <a:solidFill>
                  <a:srgbClr val="002060"/>
                </a:solidFill>
              </a:rPr>
              <a:t>. </a:t>
            </a:r>
            <a:r>
              <a:rPr lang="ko-KR" altLang="en-US" sz="5400" dirty="0" smtClean="0">
                <a:solidFill>
                  <a:srgbClr val="002060"/>
                </a:solidFill>
              </a:rPr>
              <a:t>자료의 활용</a:t>
            </a:r>
            <a:endParaRPr lang="en-US" altLang="ko-KR" sz="5400" dirty="0" smtClean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85067" y="459770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/>
              <a:t>목차</a:t>
            </a:r>
            <a:endParaRPr lang="ko-KR" altLang="en-US" sz="4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7830800" y="0"/>
            <a:ext cx="454914" cy="10354746"/>
            <a:chOff x="17141096" y="0"/>
            <a:chExt cx="1144618" cy="10354746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41096" y="0"/>
              <a:ext cx="1144618" cy="1035474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17603" y="877431"/>
            <a:ext cx="449535" cy="296949"/>
            <a:chOff x="917603" y="877431"/>
            <a:chExt cx="449535" cy="29694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603" y="877431"/>
              <a:ext cx="449535" cy="296949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367138" y="528049"/>
            <a:ext cx="6702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/>
              <a:t>1. </a:t>
            </a:r>
            <a:r>
              <a:rPr lang="ko-KR" altLang="en-US" sz="3600" b="1" dirty="0" smtClean="0"/>
              <a:t>사업의 필요성</a:t>
            </a:r>
            <a:endParaRPr lang="ko-KR" alt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17603" y="1790700"/>
            <a:ext cx="152367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/>
            <a:r>
              <a:rPr lang="en-US" altLang="ko-KR" sz="3200" dirty="0"/>
              <a:t>- 2018</a:t>
            </a:r>
            <a:r>
              <a:rPr lang="ko-KR" altLang="en-US" sz="3200" dirty="0"/>
              <a:t>년 우리나라 총 </a:t>
            </a:r>
            <a:r>
              <a:rPr lang="ko-KR" altLang="en-US" sz="3200" dirty="0" err="1"/>
              <a:t>연앙인구</a:t>
            </a:r>
            <a:r>
              <a:rPr lang="en-US" altLang="ko-KR" sz="3200" dirty="0"/>
              <a:t>(</a:t>
            </a:r>
            <a:r>
              <a:rPr lang="ko-KR" altLang="en-US" sz="3200" dirty="0"/>
              <a:t>전국 </a:t>
            </a:r>
            <a:r>
              <a:rPr lang="en-US" altLang="ko-KR" sz="3200" dirty="0"/>
              <a:t>51,301,008</a:t>
            </a:r>
            <a:r>
              <a:rPr lang="ko-KR" altLang="en-US" sz="3200" dirty="0"/>
              <a:t>명</a:t>
            </a:r>
            <a:r>
              <a:rPr lang="en-US" altLang="ko-KR" sz="3200" dirty="0"/>
              <a:t>, </a:t>
            </a:r>
            <a:r>
              <a:rPr lang="ko-KR" altLang="en-US" sz="3200" dirty="0"/>
              <a:t>부산 </a:t>
            </a:r>
            <a:r>
              <a:rPr lang="en-US" altLang="ko-KR" sz="3200" dirty="0"/>
              <a:t>3,418,068</a:t>
            </a:r>
            <a:r>
              <a:rPr lang="ko-KR" altLang="en-US" sz="3200" dirty="0"/>
              <a:t>명</a:t>
            </a:r>
            <a:r>
              <a:rPr lang="en-US" altLang="ko-KR" sz="3200" dirty="0"/>
              <a:t>)</a:t>
            </a:r>
            <a:r>
              <a:rPr lang="ko-KR" altLang="en-US" sz="3200" dirty="0"/>
              <a:t>는 </a:t>
            </a:r>
            <a:r>
              <a:rPr lang="en-US" altLang="ko-KR" sz="3200" dirty="0"/>
              <a:t>2009</a:t>
            </a:r>
            <a:r>
              <a:rPr lang="ko-KR" altLang="en-US" sz="3200" dirty="0"/>
              <a:t>년 대비</a:t>
            </a:r>
            <a:r>
              <a:rPr lang="en-US" altLang="ko-KR" sz="3200" dirty="0"/>
              <a:t>(</a:t>
            </a:r>
            <a:r>
              <a:rPr lang="ko-KR" altLang="en-US" sz="3200" dirty="0"/>
              <a:t>전국 </a:t>
            </a:r>
            <a:r>
              <a:rPr lang="en-US" altLang="ko-KR" sz="3200" dirty="0"/>
              <a:t>3.3%,</a:t>
            </a:r>
            <a:r>
              <a:rPr lang="ko-KR" altLang="en-US" sz="3200" dirty="0"/>
              <a:t> 부산 </a:t>
            </a:r>
            <a:r>
              <a:rPr lang="en-US" altLang="ko-KR" sz="3200" dirty="0"/>
              <a:t>-3.8%) </a:t>
            </a:r>
            <a:r>
              <a:rPr lang="ko-KR" altLang="en-US" sz="3200" dirty="0"/>
              <a:t>변화하여 전국 인구의 </a:t>
            </a:r>
            <a:r>
              <a:rPr lang="en-US" altLang="ko-KR" sz="3200" dirty="0"/>
              <a:t>7.2%</a:t>
            </a:r>
            <a:r>
              <a:rPr lang="ko-KR" altLang="en-US" sz="3200" dirty="0"/>
              <a:t>를 차지하며</a:t>
            </a:r>
            <a:r>
              <a:rPr lang="en-US" altLang="ko-KR" sz="3200" dirty="0"/>
              <a:t>, 2019</a:t>
            </a:r>
            <a:r>
              <a:rPr lang="ko-KR" altLang="en-US" sz="3200" dirty="0"/>
              <a:t>년 </a:t>
            </a:r>
            <a:r>
              <a:rPr lang="en-US" altLang="ko-KR" sz="3200" dirty="0"/>
              <a:t>10</a:t>
            </a:r>
            <a:r>
              <a:rPr lang="ko-KR" altLang="en-US" sz="3200" dirty="0"/>
              <a:t>월 기준 부산의 총 인구는 </a:t>
            </a:r>
            <a:r>
              <a:rPr lang="en-US" altLang="ko-KR" sz="3200" dirty="0"/>
              <a:t>3,472,359</a:t>
            </a:r>
            <a:r>
              <a:rPr lang="ko-KR" altLang="en-US" sz="3200" dirty="0"/>
              <a:t>명으로 지역별로 인구 분포가 </a:t>
            </a:r>
            <a:r>
              <a:rPr lang="ko-KR" altLang="en-US" sz="3200" dirty="0" smtClean="0"/>
              <a:t>다름</a:t>
            </a:r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385" name="_x409680584" descr="EMB00006990042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370" y="3619499"/>
            <a:ext cx="15012030" cy="571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7830800" y="0"/>
            <a:ext cx="454914" cy="10354746"/>
            <a:chOff x="17141096" y="0"/>
            <a:chExt cx="1144618" cy="10354746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41096" y="0"/>
              <a:ext cx="1144618" cy="1035474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17603" y="877431"/>
            <a:ext cx="449535" cy="296949"/>
            <a:chOff x="917603" y="877431"/>
            <a:chExt cx="449535" cy="29694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603" y="877431"/>
              <a:ext cx="449535" cy="296949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367138" y="579596"/>
            <a:ext cx="6702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/>
              <a:t>1. </a:t>
            </a:r>
            <a:r>
              <a:rPr lang="ko-KR" altLang="en-US" sz="3600" b="1" dirty="0"/>
              <a:t>사업의 필요성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5650" y="1638300"/>
            <a:ext cx="7772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/>
            <a:r>
              <a:rPr lang="ko-KR" altLang="en-US" sz="3200" dirty="0"/>
              <a:t>○ </a:t>
            </a:r>
            <a:r>
              <a:rPr lang="en-US" altLang="ko-KR" sz="3200" dirty="0"/>
              <a:t>2019</a:t>
            </a:r>
            <a:r>
              <a:rPr lang="ko-KR" altLang="en-US" sz="3200" dirty="0"/>
              <a:t>년 우리나라 총 고령인구</a:t>
            </a:r>
            <a:r>
              <a:rPr lang="en-US" altLang="ko-KR" sz="3200" dirty="0"/>
              <a:t>(65</a:t>
            </a:r>
            <a:r>
              <a:rPr lang="ko-KR" altLang="en-US" sz="3200" dirty="0" err="1"/>
              <a:t>세이상</a:t>
            </a:r>
            <a:r>
              <a:rPr lang="en-US" altLang="ko-KR" sz="3200" dirty="0"/>
              <a:t>)</a:t>
            </a:r>
            <a:r>
              <a:rPr lang="ko-KR" altLang="en-US" sz="3200" dirty="0"/>
              <a:t>는 </a:t>
            </a:r>
            <a:r>
              <a:rPr lang="en-US" altLang="ko-KR" sz="3200" dirty="0"/>
              <a:t>14.9%(768</a:t>
            </a:r>
            <a:r>
              <a:rPr lang="ko-KR" altLang="en-US" sz="3200" dirty="0" err="1"/>
              <a:t>만명</a:t>
            </a:r>
            <a:r>
              <a:rPr lang="en-US" altLang="ko-KR" sz="3200" dirty="0"/>
              <a:t>)</a:t>
            </a:r>
            <a:r>
              <a:rPr lang="ko-KR" altLang="en-US" sz="3200" dirty="0"/>
              <a:t>이고</a:t>
            </a:r>
            <a:r>
              <a:rPr lang="en-US" altLang="ko-KR" sz="3200" dirty="0"/>
              <a:t>, </a:t>
            </a:r>
            <a:r>
              <a:rPr lang="ko-KR" altLang="en-US" sz="3200" dirty="0"/>
              <a:t>부산은 </a:t>
            </a:r>
            <a:r>
              <a:rPr lang="en-US" altLang="ko-KR" sz="3200" dirty="0"/>
              <a:t>65</a:t>
            </a:r>
            <a:r>
              <a:rPr lang="ko-KR" altLang="en-US" sz="3200" dirty="0"/>
              <a:t>세 이상 인구 비율이 </a:t>
            </a:r>
            <a:r>
              <a:rPr lang="ko-KR" altLang="en-US" sz="3200" dirty="0" err="1"/>
              <a:t>특</a:t>
            </a:r>
            <a:r>
              <a:rPr lang="en-US" altLang="ko-KR" sz="3200" dirty="0"/>
              <a:t>·</a:t>
            </a:r>
            <a:r>
              <a:rPr lang="ko-KR" altLang="en-US" sz="3200" dirty="0"/>
              <a:t>광역시 중 </a:t>
            </a:r>
            <a:r>
              <a:rPr lang="en-US" altLang="ko-KR" sz="3200" dirty="0"/>
              <a:t>1</a:t>
            </a:r>
            <a:r>
              <a:rPr lang="ko-KR" altLang="en-US" sz="3200" dirty="0"/>
              <a:t>위인 </a:t>
            </a:r>
            <a:r>
              <a:rPr lang="en-US" altLang="ko-KR" sz="3200" dirty="0"/>
              <a:t>17.5%(59</a:t>
            </a:r>
            <a:r>
              <a:rPr lang="ko-KR" altLang="en-US" sz="3200" dirty="0" err="1"/>
              <a:t>만명</a:t>
            </a:r>
            <a:r>
              <a:rPr lang="en-US" altLang="ko-KR" sz="3200" dirty="0"/>
              <a:t>)</a:t>
            </a:r>
            <a:r>
              <a:rPr lang="ko-KR" altLang="en-US" sz="3200" dirty="0"/>
              <a:t>로 높은 노령 인구를 </a:t>
            </a:r>
            <a:r>
              <a:rPr lang="ko-KR" altLang="en-US" sz="3200" dirty="0" smtClean="0"/>
              <a:t>보여줌</a:t>
            </a:r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7409" name="_x409680024" descr="EMB00006990043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462404"/>
            <a:ext cx="8116901" cy="502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9390529" y="1662953"/>
            <a:ext cx="73831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ko-KR" altLang="en-US" sz="3200" dirty="0"/>
              <a:t>○ </a:t>
            </a:r>
            <a:r>
              <a:rPr lang="ko-KR" altLang="en-US" sz="3200" dirty="0" smtClean="0"/>
              <a:t>주요 </a:t>
            </a:r>
            <a:r>
              <a:rPr lang="ko-KR" altLang="en-US" sz="3200" dirty="0"/>
              <a:t>만성질환 진료 인원을 살펴보면 악성 </a:t>
            </a:r>
            <a:r>
              <a:rPr lang="ko-KR" altLang="en-US" sz="3200" dirty="0" err="1"/>
              <a:t>신생물이</a:t>
            </a:r>
            <a:r>
              <a:rPr lang="ko-KR" altLang="en-US" sz="3200" dirty="0"/>
              <a:t> </a:t>
            </a:r>
            <a:r>
              <a:rPr lang="en-US" altLang="ko-KR" sz="3200" dirty="0"/>
              <a:t>2011</a:t>
            </a:r>
            <a:r>
              <a:rPr lang="ko-KR" altLang="en-US" sz="3200" dirty="0"/>
              <a:t>년에 </a:t>
            </a:r>
            <a:r>
              <a:rPr lang="en-US" altLang="ko-KR" sz="3200" dirty="0"/>
              <a:t>1,043</a:t>
            </a:r>
            <a:r>
              <a:rPr lang="ko-KR" altLang="en-US" sz="3200" dirty="0"/>
              <a:t>명에서 </a:t>
            </a:r>
            <a:r>
              <a:rPr lang="en-US" altLang="ko-KR" sz="3200" dirty="0"/>
              <a:t>2018</a:t>
            </a:r>
            <a:r>
              <a:rPr lang="ko-KR" altLang="en-US" sz="3200" dirty="0"/>
              <a:t>년 </a:t>
            </a:r>
            <a:r>
              <a:rPr lang="en-US" altLang="ko-KR" sz="3200" dirty="0"/>
              <a:t>1,602</a:t>
            </a:r>
            <a:r>
              <a:rPr lang="ko-KR" altLang="en-US" sz="3200" dirty="0"/>
              <a:t>명으로 크게 </a:t>
            </a:r>
            <a:r>
              <a:rPr lang="ko-KR" altLang="en-US" sz="3200" dirty="0" smtClean="0"/>
              <a:t>증가함</a:t>
            </a:r>
            <a:endParaRPr lang="ko-KR" altLang="en-US" sz="3200" dirty="0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7411" name="_x409679704" descr="EMB00006990043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4657" y="4000501"/>
            <a:ext cx="7239000" cy="532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38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7830800" y="0"/>
            <a:ext cx="454914" cy="10354746"/>
            <a:chOff x="17141096" y="0"/>
            <a:chExt cx="1144618" cy="10354746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41096" y="0"/>
              <a:ext cx="1144618" cy="1035474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17603" y="877431"/>
            <a:ext cx="449535" cy="296949"/>
            <a:chOff x="917603" y="877431"/>
            <a:chExt cx="449535" cy="29694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603" y="877431"/>
              <a:ext cx="449535" cy="296949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367138" y="490818"/>
            <a:ext cx="6702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/>
              <a:t>1.</a:t>
            </a:r>
            <a:r>
              <a:rPr lang="ko-KR" altLang="en-US" sz="3600" b="1" dirty="0" smtClean="0"/>
              <a:t>사업의 필요성</a:t>
            </a:r>
            <a:endParaRPr lang="ko-KR" alt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13121" y="1562100"/>
            <a:ext cx="152367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/>
              <a:t>○ 부산지역은 </a:t>
            </a:r>
            <a:r>
              <a:rPr lang="ko-KR" altLang="en-US" sz="3200" dirty="0" err="1"/>
              <a:t>특</a:t>
            </a:r>
            <a:r>
              <a:rPr lang="en-US" altLang="ko-KR" sz="3200" dirty="0"/>
              <a:t>·</a:t>
            </a:r>
            <a:r>
              <a:rPr lang="ko-KR" altLang="en-US" sz="3200" dirty="0"/>
              <a:t>광역시 </a:t>
            </a:r>
            <a:r>
              <a:rPr lang="en-US" altLang="ko-KR" sz="3200" dirty="0"/>
              <a:t>2016</a:t>
            </a:r>
            <a:r>
              <a:rPr lang="ko-KR" altLang="en-US" sz="3200" dirty="0"/>
              <a:t>년 연령표준화 </a:t>
            </a:r>
            <a:r>
              <a:rPr lang="ko-KR" altLang="en-US" sz="3200" dirty="0" err="1"/>
              <a:t>암발생률을</a:t>
            </a:r>
            <a:r>
              <a:rPr lang="ko-KR" altLang="en-US" sz="3200" dirty="0"/>
              <a:t> 비교해 보면 울산</a:t>
            </a:r>
            <a:r>
              <a:rPr lang="en-US" altLang="ko-KR" sz="3200" dirty="0"/>
              <a:t>(301.9</a:t>
            </a:r>
            <a:r>
              <a:rPr lang="ko-KR" altLang="en-US" sz="3200" dirty="0"/>
              <a:t>명</a:t>
            </a:r>
            <a:r>
              <a:rPr lang="en-US" altLang="ko-KR" sz="3200" dirty="0"/>
              <a:t>)</a:t>
            </a:r>
            <a:r>
              <a:rPr lang="ko-KR" altLang="en-US" sz="3200" dirty="0"/>
              <a:t>이 가장 높고 그 다음이 부산</a:t>
            </a:r>
            <a:r>
              <a:rPr lang="en-US" altLang="ko-KR" sz="3200" dirty="0"/>
              <a:t>(300.1</a:t>
            </a:r>
            <a:r>
              <a:rPr lang="ko-KR" altLang="en-US" sz="3200" dirty="0"/>
              <a:t>명</a:t>
            </a:r>
            <a:r>
              <a:rPr lang="en-US" altLang="ko-KR" sz="3200" dirty="0"/>
              <a:t>) </a:t>
            </a:r>
            <a:r>
              <a:rPr lang="en-US" altLang="ko-KR" sz="3200" dirty="0" smtClean="0"/>
              <a:t> </a:t>
            </a:r>
            <a:r>
              <a:rPr lang="ko-KR" altLang="en-US" sz="3200" dirty="0" smtClean="0"/>
              <a:t>임</a:t>
            </a:r>
            <a:r>
              <a:rPr lang="en-US" altLang="ko-KR" sz="3200" dirty="0" smtClean="0"/>
              <a:t>.</a:t>
            </a:r>
          </a:p>
          <a:p>
            <a:r>
              <a:rPr lang="ko-KR" altLang="en-US" sz="3200" dirty="0"/>
              <a:t>○ </a:t>
            </a:r>
            <a:r>
              <a:rPr lang="en-US" altLang="ko-KR" sz="3200" dirty="0" smtClean="0"/>
              <a:t>2018</a:t>
            </a:r>
            <a:r>
              <a:rPr lang="ko-KR" altLang="en-US" sz="3200" dirty="0"/>
              <a:t>년 연령표준화 </a:t>
            </a:r>
            <a:r>
              <a:rPr lang="ko-KR" altLang="en-US" sz="3200" dirty="0" err="1"/>
              <a:t>암사망률은</a:t>
            </a:r>
            <a:r>
              <a:rPr lang="ko-KR" altLang="en-US" sz="3200" dirty="0"/>
              <a:t> </a:t>
            </a:r>
            <a:r>
              <a:rPr lang="en-US" altLang="ko-KR" sz="3200" dirty="0"/>
              <a:t>100.3</a:t>
            </a:r>
            <a:r>
              <a:rPr lang="ko-KR" altLang="en-US" sz="3200" dirty="0"/>
              <a:t>명으로 </a:t>
            </a:r>
            <a:r>
              <a:rPr lang="ko-KR" altLang="en-US" sz="3200" dirty="0" smtClean="0"/>
              <a:t>  높게 </a:t>
            </a:r>
            <a:r>
              <a:rPr lang="ko-KR" altLang="en-US" sz="3200" dirty="0" smtClean="0"/>
              <a:t>나왔음</a:t>
            </a:r>
            <a:r>
              <a:rPr lang="en-US" altLang="ko-KR" sz="3200" dirty="0" smtClean="0"/>
              <a:t>.</a:t>
            </a:r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309368648" descr="EMB00000bb401a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370" y="4715402"/>
            <a:ext cx="9982830" cy="515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8433" name="_x409678984" descr="EMB00006990044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200" y="2933700"/>
            <a:ext cx="5943600" cy="71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8435" name="_x409679144" descr="EMB00006990044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229" y="3437999"/>
            <a:ext cx="9982830" cy="127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63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17603" y="979738"/>
            <a:ext cx="449535" cy="296949"/>
            <a:chOff x="917603" y="877431"/>
            <a:chExt cx="449535" cy="296949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7603" y="877431"/>
              <a:ext cx="449535" cy="296949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376103" y="656573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/>
              <a:t>2. </a:t>
            </a:r>
            <a:r>
              <a:rPr lang="ko-KR" altLang="en-US" sz="3600" b="1" dirty="0" smtClean="0"/>
              <a:t>사업의 목적</a:t>
            </a:r>
            <a:endParaRPr lang="ko-KR" altLang="en-US" sz="3600" b="1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396801256" descr="EMB0000699003a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1302904"/>
            <a:ext cx="7543800" cy="722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79929" y="24003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/>
              <a:t>부산지역의 </a:t>
            </a:r>
            <a:r>
              <a:rPr lang="ko-KR" altLang="en-US" sz="3200" dirty="0" err="1"/>
              <a:t>암검진율</a:t>
            </a:r>
            <a:r>
              <a:rPr lang="ko-KR" altLang="en-US" sz="3200" dirty="0"/>
              <a:t> 및 </a:t>
            </a:r>
            <a:r>
              <a:rPr lang="ko-KR" altLang="en-US" sz="3200" dirty="0" err="1"/>
              <a:t>암발생</a:t>
            </a:r>
            <a:r>
              <a:rPr lang="en-US" altLang="ko-KR" sz="3200" dirty="0"/>
              <a:t>, </a:t>
            </a:r>
            <a:r>
              <a:rPr lang="ko-KR" altLang="en-US" sz="3200" dirty="0"/>
              <a:t>사망</a:t>
            </a:r>
            <a:r>
              <a:rPr lang="en-US" altLang="ko-KR" sz="3200" dirty="0"/>
              <a:t>, </a:t>
            </a:r>
            <a:r>
              <a:rPr lang="ko-KR" altLang="en-US" sz="3200" dirty="0"/>
              <a:t>생존에 영향을 주는 요인에 대한 연구는 지역사회기반의 정책수립을 위해 반드시 필요하며</a:t>
            </a:r>
            <a:r>
              <a:rPr lang="en-US" altLang="ko-KR" sz="3200" dirty="0"/>
              <a:t>, </a:t>
            </a:r>
            <a:r>
              <a:rPr lang="ko-KR" altLang="en-US" sz="3200" dirty="0"/>
              <a:t>향후 </a:t>
            </a:r>
            <a:r>
              <a:rPr lang="ko-KR" altLang="en-US" sz="3200" dirty="0" err="1"/>
              <a:t>암사망율의</a:t>
            </a:r>
            <a:r>
              <a:rPr lang="ko-KR" altLang="en-US" sz="3200" dirty="0"/>
              <a:t> 격차와 수준을 감소하기 위해서 필요한 전체 인구집단을 대상으로 한 사업과 함께 고위험군</a:t>
            </a:r>
            <a:r>
              <a:rPr lang="en-US" altLang="ko-KR" sz="3200" dirty="0"/>
              <a:t>/</a:t>
            </a:r>
            <a:r>
              <a:rPr lang="ko-KR" altLang="en-US" sz="3200" dirty="0"/>
              <a:t>지역에 대한 중점사업의 개발에서 부산지역의 특성을 반영한 효과적인 전략 개발에 활용될 수 있을 </a:t>
            </a:r>
            <a:r>
              <a:rPr lang="ko-KR" altLang="en-US" sz="3200" dirty="0" smtClean="0"/>
              <a:t>것임</a:t>
            </a:r>
            <a:endParaRPr lang="ko-KR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884947" y="584411"/>
            <a:ext cx="449535" cy="296949"/>
            <a:chOff x="917603" y="877431"/>
            <a:chExt cx="449535" cy="296949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7603" y="877431"/>
              <a:ext cx="449535" cy="296949"/>
            </a:xfrm>
            <a:prstGeom prst="rect">
              <a:avLst/>
            </a:prstGeom>
          </p:spPr>
        </p:pic>
      </p:grpSp>
      <p:sp>
        <p:nvSpPr>
          <p:cNvPr id="6" name="직사각형 5"/>
          <p:cNvSpPr/>
          <p:nvPr/>
        </p:nvSpPr>
        <p:spPr>
          <a:xfrm>
            <a:off x="1334482" y="297217"/>
            <a:ext cx="9144000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 latinLnBrk="1"/>
            <a:r>
              <a:rPr lang="en-US" altLang="ko-KR" sz="3600" b="1" dirty="0" smtClean="0"/>
              <a:t>3. </a:t>
            </a:r>
            <a:r>
              <a:rPr lang="ko-KR" altLang="en-US" sz="3600" b="1" dirty="0" smtClean="0"/>
              <a:t>사업의 </a:t>
            </a:r>
            <a:r>
              <a:rPr lang="ko-KR" altLang="en-US" sz="3600" b="1" dirty="0" smtClean="0"/>
              <a:t>계획</a:t>
            </a:r>
            <a:endParaRPr lang="en-US" altLang="ko-KR" sz="3600" b="1" dirty="0" smtClean="0"/>
          </a:p>
          <a:p>
            <a:pPr fontAlgn="base" latinLnBrk="1"/>
            <a:endParaRPr lang="en-US" altLang="ko-KR" b="1" dirty="0" smtClean="0"/>
          </a:p>
          <a:p>
            <a:pPr fontAlgn="base" latinLnBrk="1"/>
            <a:r>
              <a:rPr lang="en-US" altLang="ko-KR" sz="3600" dirty="0"/>
              <a:t> </a:t>
            </a:r>
            <a:r>
              <a:rPr lang="ko-KR" altLang="en-US" sz="3600" b="1" dirty="0"/>
              <a:t>● </a:t>
            </a:r>
            <a:r>
              <a:rPr lang="ko-KR" altLang="en-US" sz="3600" b="1" dirty="0" smtClean="0"/>
              <a:t> </a:t>
            </a:r>
            <a:r>
              <a:rPr lang="ko-KR" altLang="en-US" sz="3600" dirty="0" smtClean="0"/>
              <a:t>구성현황</a:t>
            </a:r>
            <a:endParaRPr lang="en-US" altLang="ko-KR" sz="3600" dirty="0" smtClean="0"/>
          </a:p>
          <a:p>
            <a:pPr fontAlgn="base" latinLnBrk="1"/>
            <a:endParaRPr lang="ko-KR" altLang="en-US" sz="1600" dirty="0"/>
          </a:p>
          <a:p>
            <a:pPr fontAlgn="base" latinLnBrk="1"/>
            <a:r>
              <a:rPr lang="en-US" altLang="ko-KR" sz="3600" dirty="0" smtClean="0"/>
              <a:t>   - </a:t>
            </a:r>
            <a:r>
              <a:rPr lang="ko-KR" altLang="en-US" sz="3600" dirty="0" err="1" smtClean="0"/>
              <a:t>암역학조사</a:t>
            </a:r>
            <a:r>
              <a:rPr lang="ko-KR" altLang="en-US" sz="3600" dirty="0" smtClean="0"/>
              <a:t> </a:t>
            </a:r>
            <a:r>
              <a:rPr lang="ko-KR" altLang="en-US" sz="3600" dirty="0"/>
              <a:t>통계 </a:t>
            </a:r>
            <a:r>
              <a:rPr lang="ko-KR" altLang="en-US" sz="3600" dirty="0" err="1"/>
              <a:t>자문팀</a:t>
            </a:r>
            <a:r>
              <a:rPr lang="ko-KR" altLang="en-US" sz="3600" dirty="0"/>
              <a:t> </a:t>
            </a:r>
            <a:r>
              <a:rPr lang="ko-KR" altLang="en-US" sz="3600" dirty="0" smtClean="0"/>
              <a:t> </a:t>
            </a:r>
            <a:endParaRPr lang="ko-KR" altLang="en-US" sz="3600" dirty="0"/>
          </a:p>
          <a:p>
            <a:pPr fontAlgn="base" latinLnBrk="1"/>
            <a:r>
              <a:rPr lang="en-US" altLang="ko-KR" sz="3600" dirty="0" smtClean="0"/>
              <a:t>   - </a:t>
            </a:r>
            <a:r>
              <a:rPr lang="ko-KR" altLang="en-US" sz="3600" dirty="0" err="1"/>
              <a:t>암역학조사</a:t>
            </a:r>
            <a:r>
              <a:rPr lang="ko-KR" altLang="en-US" sz="3600" dirty="0"/>
              <a:t> </a:t>
            </a:r>
            <a:r>
              <a:rPr lang="ko-KR" altLang="en-US" sz="3600" dirty="0" err="1"/>
              <a:t>실무팀</a:t>
            </a:r>
            <a:r>
              <a:rPr lang="ko-KR" altLang="en-US" sz="3600" dirty="0"/>
              <a:t> </a:t>
            </a:r>
            <a:r>
              <a:rPr lang="ko-KR" altLang="en-US" sz="3600" dirty="0" smtClean="0"/>
              <a:t> </a:t>
            </a:r>
            <a:endParaRPr lang="ko-KR" altLang="en-US" sz="3600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0" name="_x169268632" descr="EMB0000699003a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2480315"/>
            <a:ext cx="7543800" cy="593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947" y="3626224"/>
            <a:ext cx="7620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877800" y="1374435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추진체계</a:t>
            </a:r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705652" y="525584"/>
            <a:ext cx="449535" cy="296949"/>
            <a:chOff x="917603" y="877431"/>
            <a:chExt cx="449535" cy="296949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7603" y="877431"/>
              <a:ext cx="449535" cy="296949"/>
            </a:xfrm>
            <a:prstGeom prst="rect">
              <a:avLst/>
            </a:prstGeom>
          </p:spPr>
        </p:pic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159" y="1246556"/>
            <a:ext cx="8001000" cy="3892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12" y="5992781"/>
            <a:ext cx="7131587" cy="160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3817938" y="160020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11" name="_x169268392" descr="EMB0000699003c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5295899"/>
            <a:ext cx="3368486" cy="117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8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13" name="_x396795336" descr="EMB0000699003d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6658" y="5295900"/>
            <a:ext cx="3187469" cy="117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15" name="_x169270232" descr="EMB0000699003d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1" y="6470211"/>
            <a:ext cx="3399864" cy="111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2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17" name="_x396796856" descr="EMB0000699003d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6" y="6369338"/>
            <a:ext cx="3116263" cy="121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24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19" name="_x169269512" descr="EMB0000699003d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1" y="7581900"/>
            <a:ext cx="3368485" cy="129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26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21" name="_x396797976" descr="EMB0000699003d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6659" y="7581899"/>
            <a:ext cx="3187470" cy="123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8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23" name="_x169269432" descr="EMB0000699003d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8845833"/>
            <a:ext cx="3390900" cy="110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30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25" name="_x396802456" descr="EMB0000699003d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7865" y="8818119"/>
            <a:ext cx="3116263" cy="110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3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27" name="_x169269192" descr="EMB0000699003d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631" y="8200010"/>
            <a:ext cx="3556568" cy="136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34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29" name="_x396801416" descr="EMB0000699003da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11" y="8200010"/>
            <a:ext cx="3565793" cy="136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21454" y="5311588"/>
            <a:ext cx="6917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2) </a:t>
            </a:r>
            <a:r>
              <a:rPr lang="ko-KR" altLang="en-US" sz="3200" dirty="0" err="1" smtClean="0"/>
              <a:t>암역학조사</a:t>
            </a:r>
            <a:r>
              <a:rPr lang="ko-KR" altLang="en-US" sz="3200" dirty="0" smtClean="0"/>
              <a:t> </a:t>
            </a:r>
            <a:r>
              <a:rPr lang="ko-KR" altLang="en-US" sz="3200" dirty="0" err="1" smtClean="0"/>
              <a:t>실무팅</a:t>
            </a:r>
            <a:r>
              <a:rPr lang="ko-KR" altLang="en-US" sz="3200" dirty="0" smtClean="0"/>
              <a:t> 회의</a:t>
            </a:r>
            <a:r>
              <a:rPr lang="en-US" altLang="ko-KR" sz="3200" dirty="0" smtClean="0"/>
              <a:t>; 2</a:t>
            </a:r>
            <a:r>
              <a:rPr lang="ko-KR" altLang="en-US" sz="3200" dirty="0" smtClean="0"/>
              <a:t>회</a:t>
            </a:r>
            <a:endParaRPr lang="ko-KR" altLang="en-US" sz="3200" dirty="0"/>
          </a:p>
        </p:txBody>
      </p:sp>
      <p:sp>
        <p:nvSpPr>
          <p:cNvPr id="6" name="직사각형 5"/>
          <p:cNvSpPr/>
          <p:nvPr/>
        </p:nvSpPr>
        <p:spPr>
          <a:xfrm>
            <a:off x="1413688" y="340918"/>
            <a:ext cx="24609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b="1" dirty="0"/>
              <a:t>4. </a:t>
            </a:r>
            <a:r>
              <a:rPr lang="ko-KR" altLang="en-US" sz="3600" b="1" dirty="0" smtClean="0"/>
              <a:t>추진내용</a:t>
            </a:r>
            <a:endParaRPr lang="ko-KR" altLang="en-US" sz="3600" b="1" dirty="0"/>
          </a:p>
        </p:txBody>
      </p:sp>
      <p:pic>
        <p:nvPicPr>
          <p:cNvPr id="30" name="_x169269512" descr="EMB0000699003b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76" y="2647648"/>
            <a:ext cx="7235797" cy="140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945613" y="1230868"/>
            <a:ext cx="66351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1"/>
            <a:r>
              <a:rPr lang="en-US" altLang="ko-KR" sz="3200" dirty="0" smtClean="0"/>
              <a:t>1) </a:t>
            </a:r>
            <a:r>
              <a:rPr lang="ko-KR" altLang="en-US" sz="3200" dirty="0" err="1" smtClean="0"/>
              <a:t>부산지역암등록</a:t>
            </a:r>
            <a:r>
              <a:rPr lang="ko-KR" altLang="en-US" sz="3200" dirty="0" smtClean="0"/>
              <a:t> </a:t>
            </a:r>
            <a:r>
              <a:rPr lang="ko-KR" altLang="en-US" sz="3200" dirty="0"/>
              <a:t>통계 워크숍 개최</a:t>
            </a:r>
            <a:endParaRPr lang="en-US" altLang="ko-KR" sz="3200" dirty="0"/>
          </a:p>
        </p:txBody>
      </p:sp>
      <p:sp>
        <p:nvSpPr>
          <p:cNvPr id="32" name="직사각형 31"/>
          <p:cNvSpPr/>
          <p:nvPr/>
        </p:nvSpPr>
        <p:spPr>
          <a:xfrm>
            <a:off x="9886825" y="637867"/>
            <a:ext cx="79448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1"/>
            <a:r>
              <a:rPr lang="en-US" altLang="ko-KR" sz="3200" dirty="0" smtClean="0"/>
              <a:t>3) </a:t>
            </a:r>
            <a:r>
              <a:rPr lang="ko-KR" altLang="en-US" sz="3200" dirty="0" err="1" smtClean="0"/>
              <a:t>암역학조사</a:t>
            </a:r>
            <a:r>
              <a:rPr lang="ko-KR" altLang="en-US" sz="3200" dirty="0" smtClean="0"/>
              <a:t> </a:t>
            </a:r>
            <a:r>
              <a:rPr lang="ko-KR" altLang="en-US" sz="3200" dirty="0" err="1" smtClean="0"/>
              <a:t>통계자문팀</a:t>
            </a:r>
            <a:r>
              <a:rPr lang="ko-KR" altLang="en-US" sz="3200" dirty="0" smtClean="0"/>
              <a:t>  회의 </a:t>
            </a:r>
            <a:r>
              <a:rPr lang="en-US" altLang="ko-KR" sz="3200" dirty="0" smtClean="0"/>
              <a:t>: 10</a:t>
            </a:r>
            <a:r>
              <a:rPr lang="ko-KR" altLang="en-US" sz="3200" dirty="0" smtClean="0"/>
              <a:t>회 개최 </a:t>
            </a:r>
            <a:endParaRPr lang="en-US" altLang="ko-KR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2" name="그룹 1002"/>
          <p:cNvGrpSpPr/>
          <p:nvPr/>
        </p:nvGrpSpPr>
        <p:grpSpPr>
          <a:xfrm>
            <a:off x="917603" y="877431"/>
            <a:ext cx="449535" cy="296949"/>
            <a:chOff x="917603" y="877431"/>
            <a:chExt cx="449535" cy="296949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7603" y="877431"/>
              <a:ext cx="449535" cy="296949"/>
            </a:xfrm>
            <a:prstGeom prst="rect">
              <a:avLst/>
            </a:prstGeom>
          </p:spPr>
        </p:pic>
      </p:grp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28923" y="2022287"/>
            <a:ext cx="1577014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 latinLnBrk="1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367138" y="622158"/>
            <a:ext cx="2669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b="1" dirty="0" smtClean="0"/>
              <a:t> </a:t>
            </a:r>
            <a:r>
              <a:rPr lang="en-US" altLang="ko-KR" sz="3600" b="1" dirty="0"/>
              <a:t>5. </a:t>
            </a:r>
            <a:r>
              <a:rPr lang="ko-KR" altLang="en-US" sz="3600" b="1" dirty="0" smtClean="0"/>
              <a:t>추진 </a:t>
            </a:r>
            <a:r>
              <a:rPr lang="ko-KR" altLang="en-US" sz="3600" b="1" dirty="0"/>
              <a:t>실적</a:t>
            </a:r>
            <a:endParaRPr lang="ko-KR" alt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494462" y="1025905"/>
            <a:ext cx="531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 ○ </a:t>
            </a:r>
            <a:r>
              <a:rPr lang="ko-KR" altLang="en-US" sz="3200" dirty="0" err="1" smtClean="0"/>
              <a:t>암등록</a:t>
            </a:r>
            <a:r>
              <a:rPr lang="ko-KR" altLang="en-US" sz="3200" dirty="0" smtClean="0"/>
              <a:t> 추가 조사</a:t>
            </a:r>
            <a:endParaRPr lang="ko-KR" altLang="en-US" sz="3200" dirty="0"/>
          </a:p>
        </p:txBody>
      </p:sp>
      <p:grpSp>
        <p:nvGrpSpPr>
          <p:cNvPr id="11" name="그룹 1004"/>
          <p:cNvGrpSpPr/>
          <p:nvPr/>
        </p:nvGrpSpPr>
        <p:grpSpPr>
          <a:xfrm>
            <a:off x="9867114" y="2022287"/>
            <a:ext cx="7506485" cy="6800996"/>
            <a:chOff x="10903065" y="1292209"/>
            <a:chExt cx="6858900" cy="5020716"/>
          </a:xfrm>
        </p:grpSpPr>
        <p:pic>
          <p:nvPicPr>
            <p:cNvPr id="12" name="Object 1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03065" y="1292209"/>
              <a:ext cx="6858900" cy="5020716"/>
            </a:xfrm>
            <a:prstGeom prst="rect">
              <a:avLst/>
            </a:prstGeom>
          </p:spPr>
        </p:pic>
      </p:grp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3255" y="2625163"/>
            <a:ext cx="6934201" cy="632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그룹 1003"/>
          <p:cNvGrpSpPr/>
          <p:nvPr/>
        </p:nvGrpSpPr>
        <p:grpSpPr>
          <a:xfrm>
            <a:off x="1491466" y="2029011"/>
            <a:ext cx="7766834" cy="6794272"/>
            <a:chOff x="3739441" y="4827895"/>
            <a:chExt cx="6867557" cy="4861908"/>
          </a:xfrm>
        </p:grpSpPr>
        <p:pic>
          <p:nvPicPr>
            <p:cNvPr id="15" name="Object 10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39441" y="4827895"/>
              <a:ext cx="6867557" cy="4861908"/>
            </a:xfrm>
            <a:prstGeom prst="rect">
              <a:avLst/>
            </a:prstGeom>
          </p:spPr>
        </p:pic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705100"/>
            <a:ext cx="7337595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17603" y="877431"/>
            <a:ext cx="449535" cy="296949"/>
            <a:chOff x="917603" y="877431"/>
            <a:chExt cx="449535" cy="296949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7603" y="877431"/>
              <a:ext cx="449535" cy="29694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916861" y="1256230"/>
            <a:ext cx="8141539" cy="3326000"/>
            <a:chOff x="3685020" y="1295678"/>
            <a:chExt cx="6867557" cy="3326000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5020" y="1295678"/>
              <a:ext cx="6867557" cy="332600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971282" y="4827894"/>
            <a:ext cx="8087118" cy="4861908"/>
            <a:chOff x="3739441" y="4827895"/>
            <a:chExt cx="6867557" cy="4861908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9441" y="4827895"/>
              <a:ext cx="6867557" cy="486190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0439400" y="1167874"/>
            <a:ext cx="7041776" cy="5020716"/>
            <a:chOff x="11118727" y="1292209"/>
            <a:chExt cx="6643238" cy="5020716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18727" y="1292209"/>
              <a:ext cx="6643238" cy="5020716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0439400" y="6541739"/>
            <a:ext cx="7349776" cy="3148065"/>
            <a:chOff x="10930276" y="6541739"/>
            <a:chExt cx="6858900" cy="3148065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30276" y="6541739"/>
              <a:ext cx="6858900" cy="3148065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8404282" y="441130"/>
            <a:ext cx="4070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 </a:t>
            </a:r>
            <a:r>
              <a:rPr lang="en-US" altLang="ko-KR" sz="3200" dirty="0" smtClean="0"/>
              <a:t>○  </a:t>
            </a:r>
            <a:r>
              <a:rPr lang="ko-KR" altLang="en-US" sz="3200" dirty="0" smtClean="0"/>
              <a:t>박탈지수 분석</a:t>
            </a:r>
            <a:endParaRPr lang="ko-KR" altLang="en-US" sz="32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5" name="_x169270232" descr="EMB0000699003db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907" y="5033361"/>
            <a:ext cx="7719893" cy="441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7" name="_x396794776" descr="EMB0000699003dc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1351354"/>
            <a:ext cx="6629400" cy="465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1971282" y="1634263"/>
            <a:ext cx="7163624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2300" dirty="0" smtClean="0"/>
              <a:t>*   </a:t>
            </a:r>
            <a:r>
              <a:rPr lang="ko-KR" altLang="en-US" sz="2300" dirty="0" smtClean="0"/>
              <a:t>박탈지수 </a:t>
            </a:r>
            <a:r>
              <a:rPr lang="ko-KR" altLang="en-US" sz="2300" dirty="0"/>
              <a:t>산출 과정</a:t>
            </a:r>
          </a:p>
          <a:p>
            <a:pPr fontAlgn="base" latinLnBrk="1"/>
            <a:r>
              <a:rPr lang="ko-KR" altLang="en-US" sz="2300" dirty="0"/>
              <a:t>① 박탈지수 구성지표 선정 및 산출</a:t>
            </a:r>
          </a:p>
          <a:p>
            <a:pPr fontAlgn="base" latinLnBrk="1"/>
            <a:r>
              <a:rPr lang="ko-KR" altLang="en-US" sz="2300" dirty="0"/>
              <a:t>② 구성지표에 대하여 정규분포 여부 확인 및 통계 변환</a:t>
            </a:r>
          </a:p>
          <a:p>
            <a:pPr fontAlgn="base" latinLnBrk="1"/>
            <a:r>
              <a:rPr lang="ko-KR" altLang="en-US" sz="2300" dirty="0"/>
              <a:t>③ 요인분석을 통한 최종 구성지표 선정 및 표준화 시행</a:t>
            </a:r>
          </a:p>
          <a:p>
            <a:pPr fontAlgn="base" latinLnBrk="1"/>
            <a:r>
              <a:rPr lang="ko-KR" altLang="en-US" sz="2300" dirty="0"/>
              <a:t>④ 지역별로 표준화 점수를 합산하여 </a:t>
            </a:r>
            <a:r>
              <a:rPr lang="ko-KR" altLang="en-US" sz="2300" dirty="0" err="1"/>
              <a:t>읍면동</a:t>
            </a:r>
            <a:r>
              <a:rPr lang="ko-KR" altLang="en-US" sz="2300" dirty="0"/>
              <a:t> 박탈지수 산출</a:t>
            </a:r>
          </a:p>
          <a:p>
            <a:pPr fontAlgn="base" latinLnBrk="1"/>
            <a:r>
              <a:rPr lang="ko-KR" altLang="en-US" sz="2300" dirty="0"/>
              <a:t>⑤ 구군 박탈지수 산출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1002952" y="6838498"/>
            <a:ext cx="7056448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Font typeface="Arial" pitchFamily="34" charset="0"/>
              <a:buChar char="•"/>
            </a:pPr>
            <a:r>
              <a:rPr lang="ko-KR" altLang="en-US" sz="2100" dirty="0" err="1" smtClean="0"/>
              <a:t>암등록</a:t>
            </a:r>
            <a:r>
              <a:rPr lang="ko-KR" altLang="en-US" sz="2100" dirty="0" smtClean="0"/>
              <a:t> </a:t>
            </a:r>
            <a:r>
              <a:rPr lang="ko-KR" altLang="en-US" sz="2100" dirty="0"/>
              <a:t>자료 </a:t>
            </a:r>
            <a:r>
              <a:rPr lang="ko-KR" altLang="en-US" sz="2100" dirty="0" err="1"/>
              <a:t>행정동</a:t>
            </a:r>
            <a:r>
              <a:rPr lang="ko-KR" altLang="en-US" sz="2100" dirty="0"/>
              <a:t> </a:t>
            </a:r>
            <a:r>
              <a:rPr lang="ko-KR" altLang="en-US" sz="2100" dirty="0" smtClean="0"/>
              <a:t>변환</a:t>
            </a:r>
            <a:endParaRPr lang="en-US" altLang="ko-KR" sz="2100" dirty="0" smtClean="0"/>
          </a:p>
          <a:p>
            <a:pPr fontAlgn="base" latinLnBrk="1"/>
            <a:r>
              <a:rPr lang="en-US" altLang="ko-KR" sz="2100" dirty="0" smtClean="0"/>
              <a:t>- 1</a:t>
            </a:r>
            <a:r>
              <a:rPr lang="ko-KR" altLang="en-US" sz="2100" dirty="0"/>
              <a:t>단계 </a:t>
            </a:r>
            <a:r>
              <a:rPr lang="en-US" altLang="ko-KR" sz="2100" dirty="0"/>
              <a:t>: </a:t>
            </a:r>
            <a:r>
              <a:rPr lang="ko-KR" altLang="en-US" sz="2100" dirty="0" err="1"/>
              <a:t>구군정보</a:t>
            </a:r>
            <a:r>
              <a:rPr lang="ko-KR" altLang="en-US" sz="2100" dirty="0"/>
              <a:t> </a:t>
            </a:r>
            <a:r>
              <a:rPr lang="ko-KR" altLang="en-US" sz="2100" dirty="0" err="1"/>
              <a:t>결측</a:t>
            </a:r>
            <a:r>
              <a:rPr lang="ko-KR" altLang="en-US" sz="2100" dirty="0"/>
              <a:t> 여부 확인</a:t>
            </a:r>
          </a:p>
          <a:p>
            <a:pPr fontAlgn="base"/>
            <a:r>
              <a:rPr lang="en-US" altLang="ko-KR" sz="2100" dirty="0" smtClean="0"/>
              <a:t>                 (1999</a:t>
            </a:r>
            <a:r>
              <a:rPr lang="ko-KR" altLang="en-US" sz="2100" dirty="0"/>
              <a:t>년부터 </a:t>
            </a:r>
            <a:r>
              <a:rPr lang="en-US" altLang="ko-KR" sz="2100" dirty="0"/>
              <a:t>2016</a:t>
            </a:r>
            <a:r>
              <a:rPr lang="ko-KR" altLang="en-US" sz="2100" dirty="0"/>
              <a:t>년까지 총 </a:t>
            </a:r>
            <a:r>
              <a:rPr lang="en-US" altLang="ko-KR" sz="2100" dirty="0"/>
              <a:t>236,277</a:t>
            </a:r>
            <a:r>
              <a:rPr lang="ko-KR" altLang="en-US" sz="2100" dirty="0" smtClean="0"/>
              <a:t>건</a:t>
            </a:r>
            <a:r>
              <a:rPr lang="en-US" altLang="ko-KR" sz="2100" dirty="0" smtClean="0"/>
              <a:t>)</a:t>
            </a:r>
            <a:r>
              <a:rPr lang="ko-KR" altLang="en-US" sz="2100" dirty="0" smtClean="0"/>
              <a:t> </a:t>
            </a:r>
            <a:endParaRPr lang="ko-KR" altLang="en-US" sz="2100" dirty="0"/>
          </a:p>
          <a:p>
            <a:pPr fontAlgn="base"/>
            <a:r>
              <a:rPr lang="ko-KR" altLang="en-US" sz="2100" dirty="0"/>
              <a:t>◦ </a:t>
            </a:r>
            <a:r>
              <a:rPr lang="en-US" altLang="ko-KR" sz="2100" dirty="0"/>
              <a:t>2</a:t>
            </a:r>
            <a:r>
              <a:rPr lang="ko-KR" altLang="en-US" sz="2100" dirty="0"/>
              <a:t>단계 </a:t>
            </a:r>
            <a:r>
              <a:rPr lang="en-US" altLang="ko-KR" sz="2100" dirty="0"/>
              <a:t>: </a:t>
            </a:r>
            <a:r>
              <a:rPr lang="ko-KR" altLang="en-US" sz="2100" dirty="0"/>
              <a:t>행정자치부 주소 분류</a:t>
            </a:r>
          </a:p>
          <a:p>
            <a:pPr fontAlgn="base"/>
            <a:r>
              <a:rPr lang="en-US" altLang="ko-KR" sz="2100" dirty="0"/>
              <a:t>- </a:t>
            </a:r>
            <a:r>
              <a:rPr lang="ko-KR" altLang="en-US" sz="2100" dirty="0"/>
              <a:t>주소를 나타내는 </a:t>
            </a:r>
            <a:r>
              <a:rPr lang="ko-KR" altLang="en-US" sz="2100" dirty="0" err="1"/>
              <a:t>두가지</a:t>
            </a:r>
            <a:r>
              <a:rPr lang="ko-KR" altLang="en-US" sz="2100" dirty="0"/>
              <a:t> 변수 중에서 국가 </a:t>
            </a:r>
            <a:r>
              <a:rPr lang="ko-KR" altLang="en-US" sz="2100" dirty="0" err="1"/>
              <a:t>암등록자료</a:t>
            </a:r>
            <a:r>
              <a:rPr lang="ko-KR" altLang="en-US" sz="2100" dirty="0"/>
              <a:t> 주소지</a:t>
            </a:r>
            <a:r>
              <a:rPr lang="en-US" altLang="ko-KR" sz="2100" dirty="0"/>
              <a:t>(</a:t>
            </a:r>
            <a:r>
              <a:rPr lang="ko-KR" altLang="en-US" sz="2100" dirty="0" err="1"/>
              <a:t>행자부주소</a:t>
            </a:r>
            <a:r>
              <a:rPr lang="en-US" altLang="ko-KR" sz="2100" dirty="0"/>
              <a:t>)</a:t>
            </a:r>
            <a:r>
              <a:rPr lang="ko-KR" altLang="en-US" sz="2100" dirty="0"/>
              <a:t>를 우선시 하여 </a:t>
            </a:r>
            <a:r>
              <a:rPr lang="en-US" altLang="ko-KR" sz="2100" dirty="0"/>
              <a:t>60,496</a:t>
            </a:r>
            <a:r>
              <a:rPr lang="ko-KR" altLang="en-US" sz="2100" dirty="0"/>
              <a:t>건</a:t>
            </a:r>
            <a:r>
              <a:rPr lang="en-US" altLang="ko-KR" sz="2100" dirty="0"/>
              <a:t>(25.6%)</a:t>
            </a:r>
            <a:r>
              <a:rPr lang="ko-KR" altLang="en-US" sz="2100" dirty="0"/>
              <a:t>에 대해 </a:t>
            </a:r>
            <a:r>
              <a:rPr lang="ko-KR" altLang="en-US" sz="2100" dirty="0" err="1"/>
              <a:t>행정동으로</a:t>
            </a:r>
            <a:r>
              <a:rPr lang="ko-KR" altLang="en-US" sz="2100" dirty="0"/>
              <a:t> 분류</a:t>
            </a:r>
            <a:r>
              <a:rPr lang="en-US" altLang="ko-KR" sz="2100" dirty="0"/>
              <a:t>, 175,770</a:t>
            </a:r>
            <a:r>
              <a:rPr lang="ko-KR" altLang="en-US" sz="2100" dirty="0"/>
              <a:t>건</a:t>
            </a:r>
            <a:r>
              <a:rPr lang="en-US" altLang="ko-KR" sz="2100" dirty="0"/>
              <a:t>(74.4%)</a:t>
            </a:r>
            <a:r>
              <a:rPr lang="ko-KR" altLang="en-US" sz="2100" dirty="0"/>
              <a:t>는 분류되지 않음</a:t>
            </a:r>
          </a:p>
          <a:p>
            <a:pPr fontAlgn="base"/>
            <a:r>
              <a:rPr lang="ko-KR" altLang="en-US" sz="2100" dirty="0"/>
              <a:t>◦ </a:t>
            </a:r>
            <a:r>
              <a:rPr lang="en-US" altLang="ko-KR" sz="2100" dirty="0"/>
              <a:t>3</a:t>
            </a:r>
            <a:r>
              <a:rPr lang="ko-KR" altLang="en-US" sz="2100" dirty="0"/>
              <a:t>단계 </a:t>
            </a:r>
            <a:r>
              <a:rPr lang="en-US" altLang="ko-KR" sz="2100" dirty="0"/>
              <a:t>: </a:t>
            </a:r>
            <a:r>
              <a:rPr lang="ko-KR" altLang="en-US" sz="2100" dirty="0"/>
              <a:t>주소 일치 여부 확인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94032" y="4572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/>
              <a:t>5. </a:t>
            </a:r>
            <a:r>
              <a:rPr lang="ko-KR" altLang="en-US" sz="3600" b="1" dirty="0" smtClean="0"/>
              <a:t>추진 </a:t>
            </a:r>
            <a:r>
              <a:rPr lang="ko-KR" altLang="en-US" sz="3600" b="1" dirty="0" smtClean="0"/>
              <a:t>실적</a:t>
            </a:r>
            <a:endParaRPr lang="ko-KR" altLang="en-US" sz="36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17603" y="877431"/>
            <a:ext cx="449535" cy="296949"/>
            <a:chOff x="917603" y="877431"/>
            <a:chExt cx="449535" cy="296949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7603" y="877431"/>
              <a:ext cx="449535" cy="29694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367138" y="1866899"/>
            <a:ext cx="7776862" cy="3039223"/>
            <a:chOff x="3685020" y="1295678"/>
            <a:chExt cx="6867557" cy="3326000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5020" y="1295678"/>
              <a:ext cx="6867557" cy="332600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367138" y="5041606"/>
            <a:ext cx="7776863" cy="4648199"/>
            <a:chOff x="3739442" y="4641613"/>
            <a:chExt cx="6867557" cy="4861908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9442" y="4641613"/>
              <a:ext cx="6867557" cy="486190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9601200" y="1876145"/>
            <a:ext cx="7697100" cy="2886355"/>
            <a:chOff x="10903065" y="1292209"/>
            <a:chExt cx="6858900" cy="5020716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03065" y="1292209"/>
              <a:ext cx="6858900" cy="5020716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9601200" y="5041606"/>
            <a:ext cx="7697100" cy="4648199"/>
            <a:chOff x="10930276" y="6541739"/>
            <a:chExt cx="6858900" cy="3148065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30276" y="6541739"/>
              <a:ext cx="6858900" cy="3148065"/>
            </a:xfrm>
            <a:prstGeom prst="rect">
              <a:avLst/>
            </a:prstGeom>
          </p:spPr>
        </p:pic>
      </p:grp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-53918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1524000" y="2395992"/>
            <a:ext cx="7620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2800" dirty="0"/>
              <a:t>1) 2015년 </a:t>
            </a:r>
            <a:r>
              <a:rPr lang="en-US" altLang="ko-KR" sz="2800" dirty="0" err="1"/>
              <a:t>부산</a:t>
            </a:r>
            <a:r>
              <a:rPr lang="en-US" altLang="ko-KR" sz="2800" dirty="0"/>
              <a:t> </a:t>
            </a:r>
            <a:r>
              <a:rPr lang="en-US" altLang="ko-KR" sz="2800" dirty="0" err="1"/>
              <a:t>박탈지수는</a:t>
            </a:r>
            <a:r>
              <a:rPr lang="en-US" altLang="ko-KR" sz="2800" dirty="0"/>
              <a:t> </a:t>
            </a:r>
            <a:r>
              <a:rPr lang="en-US" altLang="ko-KR" sz="2800" dirty="0" err="1"/>
              <a:t>지역별로</a:t>
            </a:r>
            <a:r>
              <a:rPr lang="en-US" altLang="ko-KR" sz="2800" dirty="0"/>
              <a:t> </a:t>
            </a:r>
            <a:r>
              <a:rPr lang="en-US" altLang="ko-KR" sz="2800" dirty="0" err="1"/>
              <a:t>매우</a:t>
            </a:r>
            <a:r>
              <a:rPr lang="en-US" altLang="ko-KR" sz="2800" dirty="0"/>
              <a:t> </a:t>
            </a:r>
            <a:r>
              <a:rPr lang="en-US" altLang="ko-KR" sz="2800" dirty="0" err="1"/>
              <a:t>다른</a:t>
            </a:r>
            <a:r>
              <a:rPr lang="en-US" altLang="ko-KR" sz="2800" dirty="0"/>
              <a:t> </a:t>
            </a:r>
            <a:r>
              <a:rPr lang="en-US" altLang="ko-KR" sz="2800" dirty="0" err="1"/>
              <a:t>양상을</a:t>
            </a:r>
            <a:r>
              <a:rPr lang="en-US" altLang="ko-KR" sz="2800" dirty="0"/>
              <a:t> </a:t>
            </a:r>
            <a:r>
              <a:rPr lang="en-US" altLang="ko-KR" sz="2800" dirty="0" err="1"/>
              <a:t>보였으며</a:t>
            </a:r>
            <a:r>
              <a:rPr lang="en-US" altLang="ko-KR" sz="2800" dirty="0"/>
              <a:t>, </a:t>
            </a:r>
            <a:r>
              <a:rPr lang="en-US" altLang="ko-KR" sz="2800" dirty="0" err="1"/>
              <a:t>특히</a:t>
            </a:r>
            <a:r>
              <a:rPr lang="en-US" altLang="ko-KR" sz="2800" dirty="0"/>
              <a:t> </a:t>
            </a:r>
            <a:r>
              <a:rPr lang="en-US" altLang="ko-KR" sz="2800" dirty="0" err="1"/>
              <a:t>중구</a:t>
            </a:r>
            <a:r>
              <a:rPr lang="en-US" altLang="ko-KR" sz="2800" dirty="0"/>
              <a:t>, </a:t>
            </a:r>
            <a:r>
              <a:rPr lang="en-US" altLang="ko-KR" sz="2800" dirty="0" err="1"/>
              <a:t>동구</a:t>
            </a:r>
            <a:r>
              <a:rPr lang="en-US" altLang="ko-KR" sz="2800" dirty="0"/>
              <a:t>, </a:t>
            </a:r>
            <a:r>
              <a:rPr lang="en-US" altLang="ko-KR" sz="2800" dirty="0" err="1"/>
              <a:t>영도구의</a:t>
            </a:r>
            <a:r>
              <a:rPr lang="en-US" altLang="ko-KR" sz="2800" dirty="0"/>
              <a:t> </a:t>
            </a:r>
            <a:r>
              <a:rPr lang="en-US" altLang="ko-KR" sz="2800" dirty="0" err="1"/>
              <a:t>읍면동</a:t>
            </a:r>
            <a:r>
              <a:rPr lang="en-US" altLang="ko-KR" sz="2800" dirty="0"/>
              <a:t> </a:t>
            </a:r>
            <a:r>
              <a:rPr lang="en-US" altLang="ko-KR" sz="2800" dirty="0" err="1"/>
              <a:t>발탈지수가</a:t>
            </a:r>
            <a:r>
              <a:rPr lang="en-US" altLang="ko-KR" sz="2800" dirty="0"/>
              <a:t> </a:t>
            </a:r>
            <a:r>
              <a:rPr lang="en-US" altLang="ko-KR" sz="2800" dirty="0" err="1"/>
              <a:t>대부분</a:t>
            </a:r>
            <a:r>
              <a:rPr lang="en-US" altLang="ko-KR" sz="2800" dirty="0"/>
              <a:t> </a:t>
            </a:r>
            <a:r>
              <a:rPr lang="en-US" altLang="ko-KR" sz="2800" dirty="0" err="1"/>
              <a:t>높게</a:t>
            </a:r>
            <a:r>
              <a:rPr lang="en-US" altLang="ko-KR" sz="2800" dirty="0"/>
              <a:t> </a:t>
            </a:r>
            <a:r>
              <a:rPr lang="en-US" altLang="ko-KR" sz="2800" dirty="0" err="1"/>
              <a:t>나타났으며</a:t>
            </a:r>
            <a:r>
              <a:rPr lang="en-US" altLang="ko-KR" sz="2800" dirty="0"/>
              <a:t>, </a:t>
            </a:r>
            <a:r>
              <a:rPr lang="en-US" altLang="ko-KR" sz="2800" dirty="0" err="1"/>
              <a:t>읍면동별</a:t>
            </a:r>
            <a:r>
              <a:rPr lang="en-US" altLang="ko-KR" sz="2800" dirty="0"/>
              <a:t> </a:t>
            </a:r>
            <a:r>
              <a:rPr lang="en-US" altLang="ko-KR" sz="2800" dirty="0" err="1"/>
              <a:t>높은</a:t>
            </a:r>
            <a:r>
              <a:rPr lang="en-US" altLang="ko-KR" sz="2800" dirty="0"/>
              <a:t> </a:t>
            </a:r>
            <a:r>
              <a:rPr lang="en-US" altLang="ko-KR" sz="2800" dirty="0" err="1"/>
              <a:t>지역은</a:t>
            </a:r>
            <a:r>
              <a:rPr lang="en-US" altLang="ko-KR" sz="2800" dirty="0"/>
              <a:t> </a:t>
            </a:r>
            <a:r>
              <a:rPr lang="en-US" altLang="ko-KR" sz="2800" dirty="0" err="1"/>
              <a:t>서구</a:t>
            </a:r>
            <a:r>
              <a:rPr lang="en-US" altLang="ko-KR" sz="2800" dirty="0"/>
              <a:t> </a:t>
            </a:r>
            <a:r>
              <a:rPr lang="en-US" altLang="ko-KR" sz="2800" dirty="0" err="1"/>
              <a:t>초장동</a:t>
            </a:r>
            <a:r>
              <a:rPr lang="en-US" altLang="ko-KR" sz="2800" dirty="0"/>
              <a:t>(17.8), </a:t>
            </a:r>
            <a:r>
              <a:rPr lang="en-US" altLang="ko-KR" sz="2800" dirty="0" err="1"/>
              <a:t>가장</a:t>
            </a:r>
            <a:r>
              <a:rPr lang="en-US" altLang="ko-KR" sz="2800" dirty="0"/>
              <a:t> </a:t>
            </a:r>
            <a:r>
              <a:rPr lang="en-US" altLang="ko-KR" sz="2800" dirty="0" err="1"/>
              <a:t>낮은</a:t>
            </a:r>
            <a:r>
              <a:rPr lang="en-US" altLang="ko-KR" sz="2800" dirty="0"/>
              <a:t> </a:t>
            </a:r>
            <a:r>
              <a:rPr lang="en-US" altLang="ko-KR" sz="2800" dirty="0" err="1"/>
              <a:t>지역은</a:t>
            </a:r>
            <a:r>
              <a:rPr lang="en-US" altLang="ko-KR" sz="2800" dirty="0"/>
              <a:t> </a:t>
            </a:r>
            <a:r>
              <a:rPr lang="en-US" altLang="ko-KR" sz="2800" dirty="0" err="1"/>
              <a:t>북구</a:t>
            </a:r>
            <a:r>
              <a:rPr lang="en-US" altLang="ko-KR" sz="2800" dirty="0"/>
              <a:t> 화명1동 (-26.3)</a:t>
            </a:r>
            <a:r>
              <a:rPr lang="en-US" altLang="ko-KR" sz="2800" dirty="0" smtClean="0"/>
              <a:t>임</a:t>
            </a:r>
            <a:endParaRPr lang="en-US" altLang="ko-KR" sz="28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169" name="_x169269992" descr="EMB0000699003d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219700"/>
            <a:ext cx="7391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10211250" y="2463180"/>
            <a:ext cx="6477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2800" dirty="0"/>
              <a:t>2) </a:t>
            </a:r>
            <a:r>
              <a:rPr lang="ko-KR" altLang="en-US" sz="2800" dirty="0"/>
              <a:t>사상구</a:t>
            </a:r>
            <a:r>
              <a:rPr lang="en-US" altLang="ko-KR" sz="2800" dirty="0"/>
              <a:t>, </a:t>
            </a:r>
            <a:r>
              <a:rPr lang="ko-KR" altLang="en-US" sz="2800" dirty="0"/>
              <a:t>영도구의 </a:t>
            </a:r>
            <a:r>
              <a:rPr lang="ko-KR" altLang="en-US" sz="2800" dirty="0" err="1"/>
              <a:t>읍면동별</a:t>
            </a:r>
            <a:r>
              <a:rPr lang="ko-KR" altLang="en-US" sz="2800" dirty="0"/>
              <a:t> 전체 </a:t>
            </a:r>
            <a:r>
              <a:rPr lang="ko-KR" altLang="en-US" sz="2800" dirty="0" err="1"/>
              <a:t>표준화사망률이</a:t>
            </a:r>
            <a:r>
              <a:rPr lang="ko-KR" altLang="en-US" sz="2800" dirty="0"/>
              <a:t> 비교적 높으며</a:t>
            </a:r>
            <a:r>
              <a:rPr lang="en-US" altLang="ko-KR" sz="2800" dirty="0"/>
              <a:t>,</a:t>
            </a:r>
          </a:p>
          <a:p>
            <a:pPr fontAlgn="base"/>
            <a:r>
              <a:rPr lang="ko-KR" altLang="en-US" sz="2800" dirty="0"/>
              <a:t>해운대구</a:t>
            </a:r>
            <a:r>
              <a:rPr lang="en-US" altLang="ko-KR" sz="2800" dirty="0"/>
              <a:t>, </a:t>
            </a:r>
            <a:r>
              <a:rPr lang="ko-KR" altLang="en-US" sz="2800" dirty="0"/>
              <a:t>수영구는 대부분이 낮게 </a:t>
            </a:r>
            <a:r>
              <a:rPr lang="ko-KR" altLang="en-US" sz="2800" dirty="0" smtClean="0"/>
              <a:t>나타남</a:t>
            </a:r>
            <a:endParaRPr lang="ko-KR" altLang="en-US" sz="2800" dirty="0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171" name="_x169269992" descr="EMB0000699003d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5219700"/>
            <a:ext cx="73152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7947083" y="953526"/>
            <a:ext cx="4070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 </a:t>
            </a:r>
            <a:r>
              <a:rPr lang="en-US" altLang="ko-KR" sz="2800" dirty="0" smtClean="0"/>
              <a:t>○  </a:t>
            </a:r>
            <a:r>
              <a:rPr lang="ko-KR" altLang="en-US" sz="2800" dirty="0" smtClean="0"/>
              <a:t>박탈지수 분석</a:t>
            </a:r>
            <a:endParaRPr lang="ko-KR" alt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1394032" y="4572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/>
              <a:t>5. </a:t>
            </a:r>
            <a:r>
              <a:rPr lang="ko-KR" altLang="en-US" sz="3600" b="1" dirty="0" smtClean="0"/>
              <a:t>추진 </a:t>
            </a:r>
            <a:r>
              <a:rPr lang="ko-KR" altLang="en-US" sz="3600" b="1" dirty="0" smtClean="0"/>
              <a:t>실적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772235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17603" y="877431"/>
            <a:ext cx="449535" cy="296949"/>
            <a:chOff x="917603" y="877431"/>
            <a:chExt cx="449535" cy="296949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7603" y="877431"/>
              <a:ext cx="449535" cy="29694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367138" y="1866899"/>
            <a:ext cx="7776862" cy="3039223"/>
            <a:chOff x="3685020" y="1295678"/>
            <a:chExt cx="6867557" cy="3326000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5020" y="1295678"/>
              <a:ext cx="6867557" cy="332600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367138" y="5041606"/>
            <a:ext cx="7776863" cy="4648199"/>
            <a:chOff x="3739442" y="4641613"/>
            <a:chExt cx="6867557" cy="4861908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9442" y="4641613"/>
              <a:ext cx="6867557" cy="486190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9601200" y="1784226"/>
            <a:ext cx="7697100" cy="2886355"/>
            <a:chOff x="10903065" y="1292209"/>
            <a:chExt cx="6858900" cy="5020716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03065" y="1292209"/>
              <a:ext cx="6858900" cy="5020716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9601200" y="5041606"/>
            <a:ext cx="7697100" cy="4648199"/>
            <a:chOff x="10930276" y="6541739"/>
            <a:chExt cx="6858900" cy="3148065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30276" y="6541739"/>
              <a:ext cx="6858900" cy="3148065"/>
            </a:xfrm>
            <a:prstGeom prst="rect">
              <a:avLst/>
            </a:prstGeom>
          </p:spPr>
        </p:pic>
      </p:grp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600200" y="2463180"/>
            <a:ext cx="7239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2800" dirty="0"/>
              <a:t>3) </a:t>
            </a:r>
            <a:r>
              <a:rPr lang="ko-KR" altLang="en-US" sz="2800" dirty="0" err="1"/>
              <a:t>암검진통합수검률은</a:t>
            </a:r>
            <a:r>
              <a:rPr lang="ko-KR" altLang="en-US" sz="2800" dirty="0"/>
              <a:t> 기장군</a:t>
            </a:r>
            <a:r>
              <a:rPr lang="en-US" altLang="ko-KR" sz="2800" dirty="0"/>
              <a:t>, </a:t>
            </a:r>
            <a:r>
              <a:rPr lang="ko-KR" altLang="en-US" sz="2800" dirty="0"/>
              <a:t>금정구</a:t>
            </a:r>
            <a:r>
              <a:rPr lang="en-US" altLang="ko-KR" sz="2800" dirty="0"/>
              <a:t>, </a:t>
            </a:r>
            <a:r>
              <a:rPr lang="ko-KR" altLang="en-US" sz="2800" dirty="0"/>
              <a:t>해운대구 등 동부지역에서 현저히 낮은 </a:t>
            </a:r>
            <a:r>
              <a:rPr lang="ko-KR" altLang="en-US" sz="2800" dirty="0" err="1"/>
              <a:t>읍면동이</a:t>
            </a:r>
            <a:r>
              <a:rPr lang="ko-KR" altLang="en-US" sz="2800" dirty="0"/>
              <a:t> 존재하며</a:t>
            </a:r>
            <a:r>
              <a:rPr lang="en-US" altLang="ko-KR" sz="2800" dirty="0"/>
              <a:t>, </a:t>
            </a:r>
            <a:r>
              <a:rPr lang="ko-KR" altLang="en-US" sz="2800" dirty="0" err="1"/>
              <a:t>수검률이</a:t>
            </a:r>
            <a:r>
              <a:rPr lang="ko-KR" altLang="en-US" sz="2800" dirty="0"/>
              <a:t> 가장 높은 </a:t>
            </a:r>
            <a:r>
              <a:rPr lang="ko-KR" altLang="en-US" sz="2800" dirty="0" err="1"/>
              <a:t>읍면동은</a:t>
            </a:r>
            <a:r>
              <a:rPr lang="ko-KR" altLang="en-US" sz="2800" dirty="0"/>
              <a:t> 강서구 </a:t>
            </a:r>
            <a:r>
              <a:rPr lang="ko-KR" altLang="en-US" sz="2800" dirty="0" err="1"/>
              <a:t>명지동</a:t>
            </a:r>
            <a:r>
              <a:rPr lang="en-US" altLang="ko-KR" sz="2800" dirty="0"/>
              <a:t>(46.3%), </a:t>
            </a:r>
            <a:r>
              <a:rPr lang="ko-KR" altLang="en-US" sz="2800" dirty="0"/>
              <a:t>가장 낮은 </a:t>
            </a:r>
            <a:r>
              <a:rPr lang="ko-KR" altLang="en-US" sz="2800" dirty="0" err="1"/>
              <a:t>읍면동은</a:t>
            </a:r>
            <a:r>
              <a:rPr lang="ko-KR" altLang="en-US" sz="2800" dirty="0"/>
              <a:t> 중구 </a:t>
            </a:r>
            <a:r>
              <a:rPr lang="ko-KR" altLang="en-US" sz="2800" dirty="0" err="1"/>
              <a:t>광복동</a:t>
            </a:r>
            <a:r>
              <a:rPr lang="en-US" altLang="ko-KR" sz="2800" dirty="0"/>
              <a:t>(33.6%)</a:t>
            </a:r>
            <a:r>
              <a:rPr lang="ko-KR" altLang="en-US" sz="2800" dirty="0"/>
              <a:t>으로 </a:t>
            </a:r>
            <a:r>
              <a:rPr lang="ko-KR" altLang="en-US" sz="2800" dirty="0" smtClean="0"/>
              <a:t>나타남</a:t>
            </a:r>
            <a:endParaRPr lang="ko-KR" altLang="en-US" sz="28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289" name="_x169270232" descr="EMB0000699003d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1" y="5295900"/>
            <a:ext cx="7239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12"/>
          <p:cNvSpPr/>
          <p:nvPr/>
        </p:nvSpPr>
        <p:spPr>
          <a:xfrm>
            <a:off x="9830250" y="2442230"/>
            <a:ext cx="7239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2800" dirty="0"/>
              <a:t>4) </a:t>
            </a:r>
            <a:r>
              <a:rPr lang="ko-KR" altLang="en-US" sz="2800" dirty="0" err="1"/>
              <a:t>위암검진수검률이</a:t>
            </a:r>
            <a:r>
              <a:rPr lang="ko-KR" altLang="en-US" sz="2800" dirty="0"/>
              <a:t> 가장 높은 지역은 동래구 사직</a:t>
            </a:r>
            <a:r>
              <a:rPr lang="en-US" altLang="ko-KR" sz="2800" dirty="0"/>
              <a:t>2</a:t>
            </a:r>
            <a:r>
              <a:rPr lang="ko-KR" altLang="en-US" sz="2800" dirty="0"/>
              <a:t>동</a:t>
            </a:r>
            <a:r>
              <a:rPr lang="en-US" altLang="ko-KR" sz="2800" dirty="0"/>
              <a:t>(41.1%), </a:t>
            </a:r>
            <a:r>
              <a:rPr lang="ko-KR" altLang="en-US" sz="2800" dirty="0"/>
              <a:t>가장 낮은 지역은 중구 </a:t>
            </a:r>
            <a:r>
              <a:rPr lang="ko-KR" altLang="en-US" sz="2800" dirty="0" err="1"/>
              <a:t>남포동</a:t>
            </a:r>
            <a:r>
              <a:rPr lang="en-US" altLang="ko-KR" sz="2800" dirty="0"/>
              <a:t>(28.4%)</a:t>
            </a:r>
            <a:r>
              <a:rPr lang="ko-KR" altLang="en-US" sz="2800" dirty="0" smtClean="0"/>
              <a:t>임</a:t>
            </a:r>
            <a:endParaRPr lang="ko-KR" altLang="en-US" sz="2800" dirty="0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291" name="_x396796296" descr="EMB0000699003e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5295900"/>
            <a:ext cx="7238999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7239000" y="1174380"/>
            <a:ext cx="4070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 </a:t>
            </a:r>
            <a:r>
              <a:rPr lang="en-US" altLang="ko-KR" sz="2800" dirty="0" smtClean="0"/>
              <a:t>○  </a:t>
            </a:r>
            <a:r>
              <a:rPr lang="ko-KR" altLang="en-US" sz="2800" dirty="0" smtClean="0"/>
              <a:t>박탈지수 분석</a:t>
            </a:r>
            <a:endParaRPr lang="ko-KR" alt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1394032" y="4572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/>
              <a:t>5. </a:t>
            </a:r>
            <a:r>
              <a:rPr lang="ko-KR" altLang="en-US" sz="3600" b="1" dirty="0" smtClean="0"/>
              <a:t>추진 </a:t>
            </a:r>
            <a:r>
              <a:rPr lang="ko-KR" altLang="en-US" sz="3600" b="1" dirty="0" smtClean="0"/>
              <a:t>실적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348259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17603" y="877431"/>
            <a:ext cx="449535" cy="296949"/>
            <a:chOff x="917603" y="877431"/>
            <a:chExt cx="449535" cy="296949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7603" y="877431"/>
              <a:ext cx="449535" cy="29694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367138" y="1866899"/>
            <a:ext cx="7776862" cy="3039223"/>
            <a:chOff x="3685020" y="1295678"/>
            <a:chExt cx="6867557" cy="3326000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5020" y="1295678"/>
              <a:ext cx="6867557" cy="332600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367138" y="5041606"/>
            <a:ext cx="7776863" cy="4648199"/>
            <a:chOff x="3739442" y="4641613"/>
            <a:chExt cx="6867557" cy="4861908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9442" y="4641613"/>
              <a:ext cx="6867557" cy="486190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9601200" y="1876145"/>
            <a:ext cx="7697100" cy="7813660"/>
            <a:chOff x="10903065" y="1292209"/>
            <a:chExt cx="6858900" cy="5020716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03065" y="1292209"/>
              <a:ext cx="6858900" cy="5020716"/>
            </a:xfrm>
            <a:prstGeom prst="rect">
              <a:avLst/>
            </a:prstGeom>
          </p:spPr>
        </p:pic>
      </p:grp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1524000" y="2672991"/>
            <a:ext cx="7315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2800" dirty="0"/>
              <a:t>5) </a:t>
            </a:r>
            <a:r>
              <a:rPr lang="ko-KR" altLang="en-US" sz="2800" dirty="0" err="1"/>
              <a:t>대장암검진수검률이</a:t>
            </a:r>
            <a:r>
              <a:rPr lang="ko-KR" altLang="en-US" sz="2800" dirty="0"/>
              <a:t> 가장 높은 </a:t>
            </a:r>
            <a:r>
              <a:rPr lang="ko-KR" altLang="en-US" sz="2800" dirty="0" err="1"/>
              <a:t>읍면동은</a:t>
            </a:r>
            <a:r>
              <a:rPr lang="ko-KR" altLang="en-US" sz="2800" dirty="0"/>
              <a:t> 영도구 청학</a:t>
            </a:r>
            <a:r>
              <a:rPr lang="en-US" altLang="ko-KR" sz="2800" dirty="0"/>
              <a:t>2</a:t>
            </a:r>
            <a:r>
              <a:rPr lang="ko-KR" altLang="en-US" sz="2800" dirty="0"/>
              <a:t>동</a:t>
            </a:r>
            <a:r>
              <a:rPr lang="en-US" altLang="ko-KR" sz="2800" dirty="0"/>
              <a:t>(17.9%)</a:t>
            </a:r>
            <a:r>
              <a:rPr lang="ko-KR" altLang="en-US" sz="2800" dirty="0"/>
              <a:t>이며</a:t>
            </a:r>
            <a:r>
              <a:rPr lang="en-US" altLang="ko-KR" sz="2800" dirty="0"/>
              <a:t>, </a:t>
            </a:r>
            <a:r>
              <a:rPr lang="ko-KR" altLang="en-US" sz="2800" dirty="0"/>
              <a:t>가장 낮은 </a:t>
            </a:r>
            <a:r>
              <a:rPr lang="ko-KR" altLang="en-US" sz="2800" dirty="0" err="1"/>
              <a:t>읍면동은</a:t>
            </a:r>
            <a:r>
              <a:rPr lang="ko-KR" altLang="en-US" sz="2800" dirty="0"/>
              <a:t> 해운대구 우</a:t>
            </a:r>
            <a:r>
              <a:rPr lang="en-US" altLang="ko-KR" sz="2800" dirty="0"/>
              <a:t>3</a:t>
            </a:r>
            <a:r>
              <a:rPr lang="ko-KR" altLang="en-US" sz="2800" dirty="0"/>
              <a:t>동</a:t>
            </a:r>
            <a:r>
              <a:rPr lang="en-US" altLang="ko-KR" sz="2800" dirty="0"/>
              <a:t>(11.0%)</a:t>
            </a:r>
            <a:r>
              <a:rPr lang="ko-KR" altLang="en-US" sz="2800" dirty="0" smtClean="0"/>
              <a:t>임</a:t>
            </a:r>
            <a:endParaRPr lang="ko-KR" altLang="en-US" sz="28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217" name="_x169270312" descr="EMB0000699003e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600700"/>
            <a:ext cx="74676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9879106" y="2272390"/>
            <a:ext cx="7087500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2800" dirty="0"/>
              <a:t>6) </a:t>
            </a:r>
            <a:r>
              <a:rPr lang="ko-KR" altLang="en-US" sz="2800" dirty="0" err="1"/>
              <a:t>유방암검진수검률이</a:t>
            </a:r>
            <a:r>
              <a:rPr lang="ko-KR" altLang="en-US" sz="2800" dirty="0"/>
              <a:t> 가장 높은 지역은 사상구 주례</a:t>
            </a:r>
            <a:r>
              <a:rPr lang="en-US" altLang="ko-KR" sz="2800" dirty="0"/>
              <a:t>3</a:t>
            </a:r>
            <a:r>
              <a:rPr lang="ko-KR" altLang="en-US" sz="2800" dirty="0"/>
              <a:t>동</a:t>
            </a:r>
            <a:r>
              <a:rPr lang="en-US" altLang="ko-KR" sz="2800" dirty="0"/>
              <a:t>(22.8%), </a:t>
            </a:r>
            <a:r>
              <a:rPr lang="ko-KR" altLang="en-US" sz="2800" dirty="0"/>
              <a:t>가장 낮은 지역은 기장군 </a:t>
            </a:r>
            <a:r>
              <a:rPr lang="ko-KR" altLang="en-US" sz="2800" dirty="0" err="1"/>
              <a:t>장안읍</a:t>
            </a:r>
            <a:r>
              <a:rPr lang="en-US" altLang="ko-KR" sz="2800" dirty="0"/>
              <a:t>(17.2%)</a:t>
            </a:r>
            <a:r>
              <a:rPr lang="ko-KR" altLang="en-US" sz="2800" dirty="0"/>
              <a:t>으로 나타났으며</a:t>
            </a:r>
            <a:r>
              <a:rPr lang="en-US" altLang="ko-KR" sz="2800" dirty="0"/>
              <a:t>, </a:t>
            </a:r>
            <a:r>
              <a:rPr lang="ko-KR" altLang="en-US" sz="2800" dirty="0"/>
              <a:t>북구</a:t>
            </a:r>
            <a:r>
              <a:rPr lang="en-US" altLang="ko-KR" sz="2800" dirty="0"/>
              <a:t>, </a:t>
            </a:r>
            <a:r>
              <a:rPr lang="ko-KR" altLang="en-US" sz="2800" dirty="0"/>
              <a:t>남구 등의 </a:t>
            </a:r>
            <a:r>
              <a:rPr lang="ko-KR" altLang="en-US" sz="2800" dirty="0" err="1"/>
              <a:t>읍면동</a:t>
            </a:r>
            <a:r>
              <a:rPr lang="ko-KR" altLang="en-US" sz="2800" dirty="0"/>
              <a:t> </a:t>
            </a:r>
            <a:r>
              <a:rPr lang="ko-KR" altLang="en-US" sz="2800" dirty="0" err="1"/>
              <a:t>자궁경부암검진수검률이</a:t>
            </a:r>
            <a:r>
              <a:rPr lang="ko-KR" altLang="en-US" sz="2800" dirty="0"/>
              <a:t> 높은 편이며</a:t>
            </a:r>
            <a:r>
              <a:rPr lang="en-US" altLang="ko-KR" sz="2800" dirty="0"/>
              <a:t>, </a:t>
            </a:r>
            <a:r>
              <a:rPr lang="ko-KR" altLang="en-US" sz="2800" dirty="0"/>
              <a:t>중구</a:t>
            </a:r>
            <a:r>
              <a:rPr lang="en-US" altLang="ko-KR" sz="2800" dirty="0"/>
              <a:t>, </a:t>
            </a:r>
            <a:r>
              <a:rPr lang="ko-KR" altLang="en-US" sz="2800" dirty="0"/>
              <a:t>수영구 등에서 낮게 나타남</a:t>
            </a:r>
            <a:r>
              <a:rPr lang="en-US" altLang="ko-KR" sz="2800" dirty="0" smtClean="0"/>
              <a:t>.</a:t>
            </a:r>
          </a:p>
          <a:p>
            <a:pPr fontAlgn="base"/>
            <a:endParaRPr lang="en-US" altLang="ko-KR" sz="2800" dirty="0"/>
          </a:p>
          <a:p>
            <a:pPr fontAlgn="base"/>
            <a:r>
              <a:rPr lang="en-US" altLang="ko-KR" sz="2800" dirty="0"/>
              <a:t>7) </a:t>
            </a:r>
            <a:r>
              <a:rPr lang="ko-KR" altLang="en-US" sz="2800" dirty="0" err="1"/>
              <a:t>자궁경부암검진수검률이</a:t>
            </a:r>
            <a:r>
              <a:rPr lang="ko-KR" altLang="en-US" sz="2800" dirty="0"/>
              <a:t> 가장 높은 </a:t>
            </a:r>
            <a:r>
              <a:rPr lang="ko-KR" altLang="en-US" sz="2800" dirty="0" err="1"/>
              <a:t>읍면동은</a:t>
            </a:r>
            <a:r>
              <a:rPr lang="ko-KR" altLang="en-US" sz="2800" dirty="0"/>
              <a:t> 북구 </a:t>
            </a:r>
            <a:r>
              <a:rPr lang="ko-KR" altLang="en-US" sz="2800" dirty="0" err="1"/>
              <a:t>화명</a:t>
            </a:r>
            <a:r>
              <a:rPr lang="en-US" altLang="ko-KR" sz="2800" dirty="0"/>
              <a:t>1</a:t>
            </a:r>
            <a:r>
              <a:rPr lang="ko-KR" altLang="en-US" sz="2800" dirty="0"/>
              <a:t>동</a:t>
            </a:r>
            <a:r>
              <a:rPr lang="en-US" altLang="ko-KR" sz="2800" dirty="0"/>
              <a:t>(30.8%)</a:t>
            </a:r>
            <a:r>
              <a:rPr lang="ko-KR" altLang="en-US" sz="2800" dirty="0"/>
              <a:t>이며</a:t>
            </a:r>
            <a:r>
              <a:rPr lang="en-US" altLang="ko-KR" sz="2800" dirty="0"/>
              <a:t>, </a:t>
            </a:r>
            <a:r>
              <a:rPr lang="ko-KR" altLang="en-US" sz="2800" dirty="0"/>
              <a:t>가장 낮은 지역은 중구 </a:t>
            </a:r>
            <a:r>
              <a:rPr lang="ko-KR" altLang="en-US" sz="2800" dirty="0" err="1"/>
              <a:t>광복동</a:t>
            </a:r>
            <a:r>
              <a:rPr lang="en-US" altLang="ko-KR" sz="2800" dirty="0"/>
              <a:t>(21.2%)</a:t>
            </a:r>
            <a:r>
              <a:rPr lang="ko-KR" altLang="en-US" sz="2800" dirty="0"/>
              <a:t>이며</a:t>
            </a:r>
            <a:r>
              <a:rPr lang="en-US" altLang="ko-KR" sz="2800" dirty="0"/>
              <a:t>, </a:t>
            </a:r>
            <a:endParaRPr lang="en-US" altLang="ko-KR" sz="2800" dirty="0" smtClean="0"/>
          </a:p>
          <a:p>
            <a:pPr fontAlgn="base"/>
            <a:endParaRPr lang="en-US" altLang="ko-KR" sz="2800" dirty="0"/>
          </a:p>
          <a:p>
            <a:pPr fontAlgn="base"/>
            <a:endParaRPr lang="ko-KR" altLang="en-US" sz="2800" dirty="0"/>
          </a:p>
          <a:p>
            <a:pPr fontAlgn="base"/>
            <a:r>
              <a:rPr lang="en-US" altLang="ko-KR" sz="2800" dirty="0"/>
              <a:t>8) </a:t>
            </a:r>
            <a:r>
              <a:rPr lang="ko-KR" altLang="en-US" sz="2800" dirty="0" err="1"/>
              <a:t>간암검진수검률이</a:t>
            </a:r>
            <a:r>
              <a:rPr lang="ko-KR" altLang="en-US" sz="2800" dirty="0"/>
              <a:t> 낮은 </a:t>
            </a:r>
            <a:r>
              <a:rPr lang="ko-KR" altLang="en-US" sz="2800" dirty="0" err="1"/>
              <a:t>읍면동이</a:t>
            </a:r>
            <a:r>
              <a:rPr lang="ko-KR" altLang="en-US" sz="2800" dirty="0"/>
              <a:t> 금정구에 많으며</a:t>
            </a:r>
            <a:r>
              <a:rPr lang="en-US" altLang="ko-KR" sz="2800" dirty="0"/>
              <a:t>, </a:t>
            </a:r>
            <a:r>
              <a:rPr lang="ko-KR" altLang="en-US" sz="2800" dirty="0" err="1"/>
              <a:t>간암검진수검률이</a:t>
            </a:r>
            <a:r>
              <a:rPr lang="ko-KR" altLang="en-US" sz="2800" dirty="0"/>
              <a:t> 가장 높은 </a:t>
            </a:r>
            <a:r>
              <a:rPr lang="ko-KR" altLang="en-US" sz="2800" dirty="0" err="1"/>
              <a:t>읍면동은</a:t>
            </a:r>
            <a:r>
              <a:rPr lang="ko-KR" altLang="en-US" sz="2800" dirty="0"/>
              <a:t> 금정구 </a:t>
            </a:r>
            <a:r>
              <a:rPr lang="ko-KR" altLang="en-US" sz="2800" dirty="0" err="1"/>
              <a:t>부곡</a:t>
            </a:r>
            <a:r>
              <a:rPr lang="en-US" altLang="ko-KR" sz="2800" dirty="0"/>
              <a:t>4</a:t>
            </a:r>
            <a:r>
              <a:rPr lang="ko-KR" altLang="en-US" sz="2800" dirty="0"/>
              <a:t>동</a:t>
            </a:r>
            <a:r>
              <a:rPr lang="en-US" altLang="ko-KR" sz="2800" dirty="0"/>
              <a:t>(54.3%)</a:t>
            </a:r>
            <a:r>
              <a:rPr lang="ko-KR" altLang="en-US" sz="2800" dirty="0"/>
              <a:t>이며</a:t>
            </a:r>
            <a:r>
              <a:rPr lang="en-US" altLang="ko-KR" sz="2800" dirty="0"/>
              <a:t>, </a:t>
            </a:r>
            <a:r>
              <a:rPr lang="ko-KR" altLang="en-US" sz="2800" dirty="0"/>
              <a:t>가장 낮은 지역은 중구 </a:t>
            </a:r>
            <a:r>
              <a:rPr lang="ko-KR" altLang="en-US" sz="2800" dirty="0" err="1"/>
              <a:t>광복동</a:t>
            </a:r>
            <a:r>
              <a:rPr lang="en-US" altLang="ko-KR" sz="2800" dirty="0"/>
              <a:t>(29.6%)</a:t>
            </a:r>
            <a:r>
              <a:rPr lang="ko-KR" altLang="en-US" sz="2800" dirty="0"/>
              <a:t>임</a:t>
            </a:r>
            <a:r>
              <a:rPr lang="en-US" altLang="ko-KR" sz="2800" dirty="0"/>
              <a:t>.</a:t>
            </a:r>
            <a:endParaRPr lang="ko-KR" altLang="en-US" sz="2800" dirty="0"/>
          </a:p>
          <a:p>
            <a:pPr fontAlgn="base"/>
            <a:endParaRPr lang="ko-KR" alt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391400" y="1165415"/>
            <a:ext cx="4070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 </a:t>
            </a:r>
            <a:r>
              <a:rPr lang="en-US" altLang="ko-KR" sz="2800" dirty="0" smtClean="0"/>
              <a:t>○  </a:t>
            </a:r>
            <a:r>
              <a:rPr lang="ko-KR" altLang="en-US" sz="2800" dirty="0" smtClean="0"/>
              <a:t>박탈지수 분석</a:t>
            </a:r>
            <a:endParaRPr lang="ko-KR" alt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1394032" y="4572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/>
              <a:t>5. </a:t>
            </a:r>
            <a:r>
              <a:rPr lang="ko-KR" altLang="en-US" sz="3600" b="1" dirty="0" smtClean="0"/>
              <a:t>추진 </a:t>
            </a:r>
            <a:r>
              <a:rPr lang="ko-KR" altLang="en-US" sz="3600" b="1" dirty="0" smtClean="0"/>
              <a:t>실적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160174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17603" y="877431"/>
            <a:ext cx="449535" cy="296949"/>
            <a:chOff x="917603" y="877431"/>
            <a:chExt cx="449535" cy="296949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7603" y="877431"/>
              <a:ext cx="449535" cy="296949"/>
            </a:xfrm>
            <a:prstGeom prst="rect">
              <a:avLst/>
            </a:prstGeom>
          </p:spPr>
        </p:pic>
      </p:grpSp>
      <p:sp>
        <p:nvSpPr>
          <p:cNvPr id="5" name="직사각형 4"/>
          <p:cNvSpPr/>
          <p:nvPr/>
        </p:nvSpPr>
        <p:spPr>
          <a:xfrm>
            <a:off x="874079" y="1541929"/>
            <a:ext cx="9829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 latinLnBrk="1">
              <a:buAutoNum type="arabicParenR"/>
            </a:pPr>
            <a:r>
              <a:rPr lang="ko-KR" altLang="en-US" sz="3500" b="1" dirty="0" smtClean="0"/>
              <a:t>평가대회 </a:t>
            </a:r>
            <a:r>
              <a:rPr lang="ko-KR" altLang="en-US" sz="3500" b="1" dirty="0"/>
              <a:t>분석 자료 공유 </a:t>
            </a:r>
            <a:endParaRPr lang="en-US" altLang="ko-KR" sz="3500" b="1" dirty="0" smtClean="0"/>
          </a:p>
          <a:p>
            <a:pPr fontAlgn="base" latinLnBrk="1"/>
            <a:r>
              <a:rPr lang="en-US" altLang="ko-KR" sz="2800" dirty="0" smtClean="0"/>
              <a:t>- </a:t>
            </a:r>
            <a:r>
              <a:rPr lang="ko-KR" altLang="en-US" sz="2800" dirty="0" err="1"/>
              <a:t>행사명</a:t>
            </a:r>
            <a:r>
              <a:rPr lang="en-US" altLang="ko-KR" sz="2800" dirty="0"/>
              <a:t>: </a:t>
            </a:r>
            <a:r>
              <a:rPr lang="ko-KR" altLang="en-US" sz="2800" dirty="0"/>
              <a:t>제</a:t>
            </a:r>
            <a:r>
              <a:rPr lang="en-US" altLang="ko-KR" sz="2800" dirty="0"/>
              <a:t>12</a:t>
            </a:r>
            <a:r>
              <a:rPr lang="ko-KR" altLang="en-US" sz="2800" dirty="0"/>
              <a:t>회 부산지역 </a:t>
            </a:r>
            <a:r>
              <a:rPr lang="ko-KR" altLang="en-US" sz="2800" dirty="0" err="1"/>
              <a:t>암관리</a:t>
            </a:r>
            <a:r>
              <a:rPr lang="ko-KR" altLang="en-US" sz="2800" dirty="0"/>
              <a:t> 및 호스피스사업 성과공유대회</a:t>
            </a:r>
          </a:p>
          <a:p>
            <a:pPr fontAlgn="base" latinLnBrk="1"/>
            <a:r>
              <a:rPr lang="en-US" altLang="ko-KR" sz="2800" dirty="0"/>
              <a:t>- </a:t>
            </a:r>
            <a:r>
              <a:rPr lang="ko-KR" altLang="en-US" sz="2800" dirty="0"/>
              <a:t>일시</a:t>
            </a:r>
            <a:r>
              <a:rPr lang="en-US" altLang="ko-KR" sz="2800" dirty="0"/>
              <a:t>: 2019. 12. 11.(</a:t>
            </a:r>
            <a:r>
              <a:rPr lang="ko-KR" altLang="en-US" sz="2800" dirty="0"/>
              <a:t>수</a:t>
            </a:r>
            <a:r>
              <a:rPr lang="en-US" altLang="ko-KR" sz="2800" dirty="0"/>
              <a:t>), 11:00~15:00</a:t>
            </a:r>
            <a:endParaRPr lang="ko-KR" altLang="en-US" sz="2800" dirty="0"/>
          </a:p>
          <a:p>
            <a:pPr fontAlgn="base" latinLnBrk="1"/>
            <a:r>
              <a:rPr lang="en-US" altLang="ko-KR" sz="2800" dirty="0"/>
              <a:t>- </a:t>
            </a:r>
            <a:r>
              <a:rPr lang="ko-KR" altLang="en-US" sz="2800" dirty="0"/>
              <a:t>장소</a:t>
            </a:r>
            <a:r>
              <a:rPr lang="en-US" altLang="ko-KR" sz="2800" dirty="0"/>
              <a:t>: </a:t>
            </a:r>
            <a:r>
              <a:rPr lang="ko-KR" altLang="en-US" sz="2800" dirty="0"/>
              <a:t>국민연금관리공단 </a:t>
            </a:r>
            <a:r>
              <a:rPr lang="en-US" altLang="ko-KR" sz="2800" dirty="0"/>
              <a:t>2</a:t>
            </a:r>
            <a:r>
              <a:rPr lang="ko-KR" altLang="en-US" sz="2800" dirty="0"/>
              <a:t>층 </a:t>
            </a:r>
            <a:r>
              <a:rPr lang="ko-KR" altLang="en-US" sz="2800" dirty="0" err="1"/>
              <a:t>더파티</a:t>
            </a:r>
            <a:endParaRPr lang="ko-KR" altLang="en-US" sz="2800" dirty="0"/>
          </a:p>
          <a:p>
            <a:pPr fontAlgn="base" latinLnBrk="1"/>
            <a:r>
              <a:rPr lang="en-US" altLang="ko-KR" sz="2800" dirty="0"/>
              <a:t>- </a:t>
            </a:r>
            <a:r>
              <a:rPr lang="ko-KR" altLang="en-US" sz="2800" dirty="0"/>
              <a:t>참석자</a:t>
            </a:r>
            <a:r>
              <a:rPr lang="en-US" altLang="ko-KR" sz="2800" dirty="0" smtClean="0"/>
              <a:t>:</a:t>
            </a:r>
            <a:r>
              <a:rPr lang="ko-KR" altLang="en-US" sz="2800" dirty="0" smtClean="0"/>
              <a:t>부산광역시 </a:t>
            </a:r>
            <a:r>
              <a:rPr lang="ko-KR" altLang="en-US" sz="2800" dirty="0"/>
              <a:t>및 </a:t>
            </a:r>
            <a:r>
              <a:rPr lang="en-US" altLang="ko-KR" sz="2800" dirty="0"/>
              <a:t>16</a:t>
            </a:r>
            <a:r>
              <a:rPr lang="ko-KR" altLang="en-US" sz="2800" dirty="0"/>
              <a:t>개 구</a:t>
            </a:r>
            <a:r>
              <a:rPr lang="en-US" altLang="ko-KR" sz="2800" dirty="0"/>
              <a:t>‧</a:t>
            </a:r>
            <a:r>
              <a:rPr lang="ko-KR" altLang="en-US" sz="2800" dirty="0"/>
              <a:t>군 보건소</a:t>
            </a:r>
            <a:r>
              <a:rPr lang="en-US" altLang="ko-KR" sz="2800" dirty="0"/>
              <a:t>, </a:t>
            </a:r>
            <a:r>
              <a:rPr lang="ko-KR" altLang="en-US" sz="2800" dirty="0" smtClean="0"/>
              <a:t>국민건강보험 공단 </a:t>
            </a:r>
            <a:r>
              <a:rPr lang="ko-KR" altLang="en-US" sz="2800" dirty="0"/>
              <a:t>부산지역본부 및 지사 등 부산지역 </a:t>
            </a:r>
            <a:r>
              <a:rPr lang="ko-KR" altLang="en-US" sz="2800" dirty="0" err="1"/>
              <a:t>암관리</a:t>
            </a:r>
            <a:r>
              <a:rPr lang="ko-KR" altLang="en-US" sz="2800" dirty="0"/>
              <a:t> 사업 관계자 </a:t>
            </a:r>
            <a:r>
              <a:rPr lang="en-US" altLang="ko-KR" sz="2800" b="1" dirty="0"/>
              <a:t>167</a:t>
            </a:r>
            <a:r>
              <a:rPr lang="ko-KR" altLang="en-US" sz="2800" b="1" dirty="0"/>
              <a:t>명</a:t>
            </a:r>
            <a:r>
              <a:rPr lang="ko-KR" altLang="en-US" sz="2800" dirty="0"/>
              <a:t> </a:t>
            </a:r>
          </a:p>
          <a:p>
            <a:pPr fontAlgn="base" latinLnBrk="1"/>
            <a:r>
              <a:rPr lang="en-US" altLang="ko-KR" sz="2800" dirty="0"/>
              <a:t>-</a:t>
            </a:r>
            <a:r>
              <a:rPr lang="ko-KR" altLang="en-US" sz="2800" dirty="0"/>
              <a:t>발표</a:t>
            </a:r>
            <a:r>
              <a:rPr lang="en-US" altLang="ko-KR" sz="2800" dirty="0"/>
              <a:t>: </a:t>
            </a:r>
            <a:r>
              <a:rPr lang="ko-KR" altLang="en-US" sz="2800" dirty="0" err="1"/>
              <a:t>부산지역암등록자료를</a:t>
            </a:r>
            <a:r>
              <a:rPr lang="ko-KR" altLang="en-US" sz="2800" dirty="0"/>
              <a:t> 활용한 </a:t>
            </a:r>
            <a:r>
              <a:rPr lang="ko-KR" altLang="en-US" sz="2800" dirty="0" err="1"/>
              <a:t>소지역</a:t>
            </a:r>
            <a:r>
              <a:rPr lang="ko-KR" altLang="en-US" sz="2800" dirty="0"/>
              <a:t> 단위 </a:t>
            </a:r>
            <a:r>
              <a:rPr lang="ko-KR" altLang="en-US" sz="2800" dirty="0" err="1"/>
              <a:t>암발생</a:t>
            </a:r>
            <a:r>
              <a:rPr lang="en-US" altLang="ko-KR" sz="2800" dirty="0"/>
              <a:t>, </a:t>
            </a:r>
            <a:r>
              <a:rPr lang="ko-KR" altLang="en-US" sz="2800" dirty="0" err="1"/>
              <a:t>암사망</a:t>
            </a:r>
            <a:r>
              <a:rPr lang="en-US" altLang="ko-KR" sz="2800" dirty="0"/>
              <a:t>, </a:t>
            </a:r>
            <a:r>
              <a:rPr lang="ko-KR" altLang="en-US" sz="2800" dirty="0" err="1"/>
              <a:t>암생존</a:t>
            </a:r>
            <a:r>
              <a:rPr lang="ko-KR" altLang="en-US" sz="2800" dirty="0"/>
              <a:t> 분석 결과 발표 </a:t>
            </a:r>
          </a:p>
          <a:p>
            <a:pPr fontAlgn="base" latinLnBrk="1"/>
            <a:r>
              <a:rPr lang="en-US" altLang="ko-KR" sz="2800" dirty="0"/>
              <a:t>: </a:t>
            </a:r>
            <a:r>
              <a:rPr lang="ko-KR" altLang="en-US" sz="2800" dirty="0" err="1"/>
              <a:t>구군별지도</a:t>
            </a:r>
            <a:r>
              <a:rPr lang="en-US" altLang="ko-KR" sz="2800" dirty="0"/>
              <a:t>, </a:t>
            </a:r>
            <a:r>
              <a:rPr lang="ko-KR" altLang="en-US" sz="2800" dirty="0" err="1"/>
              <a:t>구군별</a:t>
            </a:r>
            <a:r>
              <a:rPr lang="ko-KR" altLang="en-US" sz="2800" dirty="0"/>
              <a:t> 순위산정도</a:t>
            </a:r>
            <a:r>
              <a:rPr lang="en-US" altLang="ko-KR" sz="2800" dirty="0"/>
              <a:t>, </a:t>
            </a:r>
            <a:r>
              <a:rPr lang="ko-KR" altLang="en-US" sz="2800" dirty="0" err="1"/>
              <a:t>구군별</a:t>
            </a:r>
            <a:r>
              <a:rPr lang="ko-KR" altLang="en-US" sz="2800" dirty="0"/>
              <a:t> 수치 및 순위표 제공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313" name="_x169269672" descr="EMB0000699003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0773" y="1541929"/>
            <a:ext cx="65532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94032" y="4572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/>
              <a:t>6. </a:t>
            </a:r>
            <a:r>
              <a:rPr lang="ko-KR" altLang="en-US" sz="3600" b="1" dirty="0" smtClean="0"/>
              <a:t>자료의 활용</a:t>
            </a:r>
            <a:endParaRPr lang="ko-KR" altLang="en-US" sz="3600" b="1" dirty="0"/>
          </a:p>
        </p:txBody>
      </p:sp>
      <p:sp>
        <p:nvSpPr>
          <p:cNvPr id="2" name="직사각형 1"/>
          <p:cNvSpPr/>
          <p:nvPr/>
        </p:nvSpPr>
        <p:spPr>
          <a:xfrm>
            <a:off x="976543" y="7429500"/>
            <a:ext cx="9144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 latinLnBrk="1"/>
            <a:r>
              <a:rPr lang="ko-KR" altLang="en-US" sz="2800" dirty="0" smtClean="0"/>
              <a:t>부산시 </a:t>
            </a:r>
            <a:r>
              <a:rPr lang="ko-KR" altLang="en-US" sz="2800" dirty="0"/>
              <a:t>지표를 활용하여 </a:t>
            </a:r>
            <a:r>
              <a:rPr lang="ko-KR" altLang="en-US" sz="2800" dirty="0" err="1"/>
              <a:t>검진율</a:t>
            </a:r>
            <a:r>
              <a:rPr lang="ko-KR" altLang="en-US" sz="2800" dirty="0"/>
              <a:t> 향상을 위한 사업</a:t>
            </a:r>
            <a:r>
              <a:rPr lang="en-US" altLang="ko-KR" sz="2800" dirty="0"/>
              <a:t>(</a:t>
            </a:r>
            <a:r>
              <a:rPr lang="ko-KR" altLang="en-US" sz="2800" dirty="0"/>
              <a:t>예</a:t>
            </a:r>
            <a:r>
              <a:rPr lang="en-US" altLang="ko-KR" sz="2800" dirty="0"/>
              <a:t>)</a:t>
            </a:r>
            <a:endParaRPr lang="ko-KR" altLang="en-US" sz="2800" dirty="0"/>
          </a:p>
          <a:p>
            <a:pPr fontAlgn="base" latinLnBrk="1"/>
            <a:r>
              <a:rPr lang="en-US" altLang="ko-KR" sz="2800" dirty="0"/>
              <a:t>: 1</a:t>
            </a:r>
            <a:r>
              <a:rPr lang="ko-KR" altLang="en-US" sz="2800" dirty="0"/>
              <a:t>차 </a:t>
            </a:r>
            <a:r>
              <a:rPr lang="ko-KR" altLang="en-US" sz="2800" dirty="0" err="1"/>
              <a:t>암검진</a:t>
            </a:r>
            <a:r>
              <a:rPr lang="ko-KR" altLang="en-US" sz="2800" dirty="0"/>
              <a:t> 이상소견자가 </a:t>
            </a:r>
            <a:r>
              <a:rPr lang="en-US" altLang="ko-KR" sz="2800" dirty="0"/>
              <a:t>2</a:t>
            </a:r>
            <a:r>
              <a:rPr lang="ko-KR" altLang="en-US" sz="2800" dirty="0"/>
              <a:t>차 검진 비용의 부담 감소를 위한 사업</a:t>
            </a:r>
            <a:endParaRPr lang="ko-KR" altLang="en-US" sz="2800" dirty="0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3026" y="6419268"/>
            <a:ext cx="6808694" cy="3324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926568" y="6359586"/>
            <a:ext cx="15369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/>
              <a:t> 2)</a:t>
            </a:r>
            <a:r>
              <a:rPr lang="ko-KR" altLang="en-US" sz="3500" b="1" dirty="0" err="1" smtClean="0"/>
              <a:t>암정복</a:t>
            </a:r>
            <a:r>
              <a:rPr lang="ko-KR" altLang="en-US" sz="3500" b="1" dirty="0" smtClean="0"/>
              <a:t> 희망릴레이 유방자궁초음파 무료검진</a:t>
            </a:r>
            <a:endParaRPr lang="ko-KR" altLang="en-US" sz="3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3227444" y="6049936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추진체계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3227444" y="918865"/>
            <a:ext cx="3899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성과공유회</a:t>
            </a:r>
            <a:endParaRPr lang="ko-KR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2" name="그룹 1002"/>
          <p:cNvGrpSpPr/>
          <p:nvPr/>
        </p:nvGrpSpPr>
        <p:grpSpPr>
          <a:xfrm>
            <a:off x="917603" y="877431"/>
            <a:ext cx="449535" cy="296949"/>
            <a:chOff x="917603" y="877431"/>
            <a:chExt cx="449535" cy="296949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7603" y="877431"/>
              <a:ext cx="449535" cy="296949"/>
            </a:xfrm>
            <a:prstGeom prst="rect">
              <a:avLst/>
            </a:prstGeom>
          </p:spPr>
        </p:pic>
      </p:grpSp>
      <p:sp>
        <p:nvSpPr>
          <p:cNvPr id="2" name="직사각형 1"/>
          <p:cNvSpPr/>
          <p:nvPr/>
        </p:nvSpPr>
        <p:spPr>
          <a:xfrm>
            <a:off x="1752600" y="1915800"/>
            <a:ext cx="14478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ko-KR" altLang="en-US" sz="2800" dirty="0" smtClean="0"/>
              <a:t>① </a:t>
            </a:r>
            <a:r>
              <a:rPr lang="ko-KR" altLang="en-US" sz="2800" dirty="0"/>
              <a:t>대상자 선별</a:t>
            </a:r>
            <a:r>
              <a:rPr lang="en-US" altLang="ko-KR" sz="2800" dirty="0"/>
              <a:t>: </a:t>
            </a:r>
            <a:r>
              <a:rPr lang="ko-KR" altLang="en-US" sz="2800" dirty="0"/>
              <a:t>부산광역시</a:t>
            </a:r>
            <a:r>
              <a:rPr lang="en-US" altLang="ko-KR" sz="2800" dirty="0"/>
              <a:t>/</a:t>
            </a:r>
            <a:r>
              <a:rPr lang="ko-KR" altLang="en-US" sz="2800" dirty="0"/>
              <a:t>보건소를 통한 대상자 </a:t>
            </a:r>
            <a:r>
              <a:rPr lang="ko-KR" altLang="en-US" sz="2800" dirty="0" smtClean="0"/>
              <a:t>선별  </a:t>
            </a:r>
            <a:r>
              <a:rPr lang="en-US" altLang="ko-KR" sz="2800" dirty="0" smtClean="0"/>
              <a:t>:  , </a:t>
            </a:r>
            <a:r>
              <a:rPr lang="ko-KR" altLang="en-US" sz="2800" dirty="0"/>
              <a:t>검진의뢰서</a:t>
            </a:r>
            <a:r>
              <a:rPr lang="en-US" altLang="ko-KR" sz="2800" dirty="0"/>
              <a:t>(</a:t>
            </a:r>
            <a:r>
              <a:rPr lang="ko-KR" altLang="en-US" sz="2800" dirty="0"/>
              <a:t>보건소에서 </a:t>
            </a:r>
            <a:r>
              <a:rPr lang="ko-KR" altLang="en-US" sz="2800" dirty="0" smtClean="0"/>
              <a:t>병원</a:t>
            </a:r>
            <a:r>
              <a:rPr lang="en-US" altLang="ko-KR" sz="2800" dirty="0" smtClean="0"/>
              <a:t>)</a:t>
            </a:r>
            <a:endParaRPr lang="ko-KR" altLang="en-US" sz="2800" dirty="0"/>
          </a:p>
          <a:p>
            <a:pPr fontAlgn="base"/>
            <a:r>
              <a:rPr lang="ko-KR" altLang="en-US" sz="2800" dirty="0"/>
              <a:t>② </a:t>
            </a:r>
            <a:r>
              <a:rPr lang="ko-KR" altLang="en-US" sz="2800" dirty="0" err="1"/>
              <a:t>보건소별</a:t>
            </a:r>
            <a:r>
              <a:rPr lang="ko-KR" altLang="en-US" sz="2800" dirty="0"/>
              <a:t> </a:t>
            </a:r>
            <a:r>
              <a:rPr lang="ko-KR" altLang="en-US" sz="2800" dirty="0" err="1"/>
              <a:t>검진율이</a:t>
            </a:r>
            <a:r>
              <a:rPr lang="ko-KR" altLang="en-US" sz="2800" dirty="0"/>
              <a:t> 낮은 동 환자 특별 </a:t>
            </a:r>
            <a:r>
              <a:rPr lang="ko-KR" altLang="en-US" sz="2800" dirty="0" smtClean="0"/>
              <a:t>지원 </a:t>
            </a:r>
            <a:r>
              <a:rPr lang="en-US" altLang="ko-KR" sz="2800" dirty="0"/>
              <a:t>(</a:t>
            </a:r>
            <a:r>
              <a:rPr lang="ko-KR" altLang="en-US" sz="2800" dirty="0"/>
              <a:t>기장군</a:t>
            </a:r>
            <a:r>
              <a:rPr lang="en-US" altLang="ko-KR" sz="2800" dirty="0"/>
              <a:t>, </a:t>
            </a:r>
            <a:r>
              <a:rPr lang="ko-KR" altLang="en-US" sz="2800" dirty="0"/>
              <a:t>북구</a:t>
            </a:r>
            <a:r>
              <a:rPr lang="en-US" altLang="ko-KR" sz="2800" dirty="0"/>
              <a:t>, </a:t>
            </a:r>
            <a:r>
              <a:rPr lang="ko-KR" altLang="en-US" sz="2800" dirty="0"/>
              <a:t>남구</a:t>
            </a:r>
            <a:r>
              <a:rPr lang="en-US" altLang="ko-KR" sz="2800" dirty="0" smtClean="0"/>
              <a:t>)</a:t>
            </a:r>
            <a:endParaRPr lang="ko-KR" altLang="en-US" sz="2800" dirty="0"/>
          </a:p>
          <a:p>
            <a:pPr fontAlgn="base"/>
            <a:r>
              <a:rPr lang="ko-KR" altLang="en-US" sz="2800" dirty="0"/>
              <a:t>③ </a:t>
            </a:r>
            <a:r>
              <a:rPr lang="en-US" altLang="ko-KR" sz="2800" dirty="0"/>
              <a:t>2019</a:t>
            </a:r>
            <a:r>
              <a:rPr lang="ko-KR" altLang="en-US" sz="2800" dirty="0"/>
              <a:t>년 결과 </a:t>
            </a:r>
            <a:r>
              <a:rPr lang="en-US" altLang="ko-KR" sz="2800" dirty="0"/>
              <a:t>: 47</a:t>
            </a:r>
            <a:r>
              <a:rPr lang="ko-KR" altLang="en-US" sz="2800" dirty="0"/>
              <a:t>명 무료 검진 지원</a:t>
            </a:r>
            <a:r>
              <a:rPr lang="en-US" altLang="ko-KR" sz="2800" dirty="0"/>
              <a:t>(</a:t>
            </a:r>
            <a:r>
              <a:rPr lang="ko-KR" altLang="en-US" sz="2800" dirty="0" err="1"/>
              <a:t>악성암</a:t>
            </a:r>
            <a:r>
              <a:rPr lang="en-US" altLang="ko-KR" sz="2800" dirty="0"/>
              <a:t>3</a:t>
            </a:r>
            <a:r>
              <a:rPr lang="ko-KR" altLang="en-US" sz="2800" dirty="0"/>
              <a:t>명</a:t>
            </a:r>
            <a:r>
              <a:rPr lang="en-US" altLang="ko-KR" sz="2800" dirty="0"/>
              <a:t>, </a:t>
            </a:r>
            <a:r>
              <a:rPr lang="ko-KR" altLang="en-US" sz="2800" dirty="0" err="1"/>
              <a:t>제자리암</a:t>
            </a:r>
            <a:r>
              <a:rPr lang="ko-KR" altLang="en-US" sz="2800" dirty="0"/>
              <a:t> </a:t>
            </a:r>
            <a:r>
              <a:rPr lang="en-US" altLang="ko-KR" sz="2800" dirty="0"/>
              <a:t>1</a:t>
            </a:r>
            <a:r>
              <a:rPr lang="ko-KR" altLang="en-US" sz="2800" dirty="0"/>
              <a:t>명 </a:t>
            </a:r>
            <a:r>
              <a:rPr lang="en-US" altLang="ko-KR" sz="2800" dirty="0"/>
              <a:t>)</a:t>
            </a:r>
            <a:endParaRPr lang="ko-KR" altLang="en-US" sz="28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337" name="_x169270312" descr="EMB0000699003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918" y="3924300"/>
            <a:ext cx="74676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339" name="_x396800856" descr="EMB0000699003e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4076700"/>
            <a:ext cx="73152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416444" y="379574"/>
            <a:ext cx="16642956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/>
              <a:t>6. </a:t>
            </a:r>
            <a:r>
              <a:rPr lang="ko-KR" altLang="en-US" sz="3600" b="1" dirty="0" smtClean="0"/>
              <a:t>자료의 활용 </a:t>
            </a:r>
            <a:r>
              <a:rPr lang="en-US" altLang="ko-KR" sz="3600" b="1" dirty="0"/>
              <a:t> </a:t>
            </a:r>
            <a:endParaRPr lang="en-US" altLang="ko-KR" sz="3600" b="1" dirty="0" smtClean="0"/>
          </a:p>
          <a:p>
            <a:r>
              <a:rPr lang="en-US" altLang="ko-KR" sz="3500" b="1" dirty="0" smtClean="0"/>
              <a:t> 2</a:t>
            </a:r>
            <a:r>
              <a:rPr lang="en-US" altLang="ko-KR" sz="3500" b="1" dirty="0"/>
              <a:t>)</a:t>
            </a:r>
            <a:r>
              <a:rPr lang="ko-KR" altLang="en-US" sz="3500" b="1" dirty="0" err="1"/>
              <a:t>암정복</a:t>
            </a:r>
            <a:r>
              <a:rPr lang="ko-KR" altLang="en-US" sz="3500" b="1" dirty="0"/>
              <a:t> 희망릴레이 유방자궁초음파 </a:t>
            </a:r>
            <a:r>
              <a:rPr lang="ko-KR" altLang="en-US" sz="3500" b="1" dirty="0" smtClean="0"/>
              <a:t>무료검진</a:t>
            </a:r>
            <a:endParaRPr lang="ko-KR" altLang="en-US" sz="35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733800" y="3303032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err="1" smtClean="0"/>
              <a:t>무료암검진</a:t>
            </a:r>
            <a:r>
              <a:rPr lang="ko-KR" altLang="en-US" dirty="0" smtClean="0"/>
              <a:t> 초대권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420600" y="3303032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err="1" smtClean="0"/>
              <a:t>무료암검진</a:t>
            </a:r>
            <a:r>
              <a:rPr lang="ko-KR" altLang="en-US" dirty="0" smtClean="0"/>
              <a:t> 의뢰서</a:t>
            </a:r>
            <a:endParaRPr lang="ko-KR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2" name="그룹 1002"/>
          <p:cNvGrpSpPr/>
          <p:nvPr/>
        </p:nvGrpSpPr>
        <p:grpSpPr>
          <a:xfrm>
            <a:off x="917603" y="877431"/>
            <a:ext cx="449535" cy="296949"/>
            <a:chOff x="917603" y="877431"/>
            <a:chExt cx="449535" cy="296949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7603" y="877431"/>
              <a:ext cx="449535" cy="296949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389550" y="2781300"/>
            <a:ext cx="7594834" cy="7110295"/>
            <a:chOff x="9976871" y="877431"/>
            <a:chExt cx="7594834" cy="8701491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76871" y="877431"/>
              <a:ext cx="7594834" cy="8701491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1394032" y="457200"/>
            <a:ext cx="153699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/>
              <a:t>6. </a:t>
            </a:r>
            <a:r>
              <a:rPr lang="ko-KR" altLang="en-US" sz="3600" b="1" dirty="0" smtClean="0"/>
              <a:t>자료의 활용 </a:t>
            </a:r>
            <a:endParaRPr lang="en-US" altLang="ko-KR" sz="3600" b="1" dirty="0" smtClean="0"/>
          </a:p>
          <a:p>
            <a:endParaRPr lang="en-US" altLang="ko-KR" sz="3600" b="1" dirty="0"/>
          </a:p>
          <a:p>
            <a:r>
              <a:rPr lang="en-US" altLang="ko-KR" sz="3600" b="1" dirty="0" smtClean="0"/>
              <a:t>2)</a:t>
            </a:r>
            <a:r>
              <a:rPr lang="ko-KR" altLang="en-US" sz="3500" b="1" dirty="0" err="1" smtClean="0"/>
              <a:t>암정복</a:t>
            </a:r>
            <a:r>
              <a:rPr lang="ko-KR" altLang="en-US" sz="3500" b="1" dirty="0" smtClean="0"/>
              <a:t> 희망릴레이 유방자궁초음파 무료검진</a:t>
            </a:r>
            <a:endParaRPr lang="ko-KR" altLang="en-US" sz="35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733800" y="2439324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대상자 선정기준</a:t>
            </a:r>
            <a:endParaRPr lang="ko-KR" altLang="en-US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313" y="3959898"/>
            <a:ext cx="8001000" cy="3963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039600" y="3270766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2019</a:t>
            </a:r>
            <a:r>
              <a:rPr lang="ko-KR" altLang="en-US" dirty="0" smtClean="0"/>
              <a:t>년 결과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6295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120463" y="0"/>
            <a:ext cx="18406178" cy="10285714"/>
            <a:chOff x="-120463" y="0"/>
            <a:chExt cx="18406178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20463" y="0"/>
              <a:ext cx="18406178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3336054" y="2682993"/>
            <a:ext cx="12965327" cy="6171429"/>
            <a:chOff x="3336054" y="2682993"/>
            <a:chExt cx="12965327" cy="617142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36054" y="2682993"/>
              <a:ext cx="12965327" cy="6171429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84286" y="4503428"/>
            <a:ext cx="8809524" cy="25047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1097</TotalTime>
  <Words>876</Words>
  <Application>Microsoft Office PowerPoint</Application>
  <PresentationFormat>사용자 지정</PresentationFormat>
  <Paragraphs>89</Paragraphs>
  <Slides>17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Windows 사용자</cp:lastModifiedBy>
  <cp:revision>34</cp:revision>
  <dcterms:created xsi:type="dcterms:W3CDTF">2020-12-01T15:56:34Z</dcterms:created>
  <dcterms:modified xsi:type="dcterms:W3CDTF">2021-01-13T03:59:55Z</dcterms:modified>
</cp:coreProperties>
</file>