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23"/>
  </p:notesMasterIdLst>
  <p:handoutMasterIdLst>
    <p:handoutMasterId r:id="rId24"/>
  </p:handoutMasterIdLst>
  <p:sldIdLst>
    <p:sldId id="260" r:id="rId2"/>
    <p:sldId id="261" r:id="rId3"/>
    <p:sldId id="263" r:id="rId4"/>
    <p:sldId id="264" r:id="rId5"/>
    <p:sldId id="262" r:id="rId6"/>
    <p:sldId id="265" r:id="rId7"/>
    <p:sldId id="266" r:id="rId8"/>
    <p:sldId id="268" r:id="rId9"/>
    <p:sldId id="269" r:id="rId10"/>
    <p:sldId id="271" r:id="rId11"/>
    <p:sldId id="270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56" r:id="rId22"/>
  </p:sldIdLst>
  <p:sldSz cx="9902825" cy="6858000"/>
  <p:notesSz cx="6807200" cy="9939338"/>
  <p:embeddedFontLst>
    <p:embeddedFont>
      <p:font typeface="경기천년제목 Medium" panose="02020603020101020101" pitchFamily="18" charset="-127"/>
      <p:regular r:id="rId25"/>
    </p:embeddedFont>
    <p:embeddedFont>
      <p:font typeface="경기천년제목 Bold" panose="02020803020101020101" pitchFamily="18" charset="-127"/>
      <p:bold r:id="rId26"/>
    </p:embeddedFont>
    <p:embeddedFont>
      <p:font typeface="맑은 고딕" panose="020B0503020000020004" pitchFamily="50" charset="-127"/>
      <p:regular r:id="rId27"/>
      <p:bold r:id="rId28"/>
    </p:embeddedFont>
    <p:embeddedFont>
      <p:font typeface="HY헤드라인M" panose="02030600000101010101" pitchFamily="18" charset="-127"/>
      <p:regular r:id="rId29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EWoFP8TrpMmHMR52SrHWLQ==" hashData="pUj96X7C/4QlNu7tQtn4gtc+RqfhkGxPANfcDg/rcLeEhz93gmCwOxsaj/pPlwPp8lfjWA3Hdxvk/z+LH/dnkw=="/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T" initials="D" lastIdx="1" clrIdx="0">
    <p:extLst>
      <p:ext uri="{19B8F6BF-5375-455C-9EA6-DF929625EA0E}">
        <p15:presenceInfo xmlns:p15="http://schemas.microsoft.com/office/powerpoint/2012/main" userId="DO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3F54"/>
    <a:srgbClr val="8AE7FD"/>
    <a:srgbClr val="60829A"/>
    <a:srgbClr val="3997BB"/>
    <a:srgbClr val="96E2F0"/>
    <a:srgbClr val="538A9F"/>
    <a:srgbClr val="A3DFD5"/>
    <a:srgbClr val="256278"/>
    <a:srgbClr val="276880"/>
    <a:srgbClr val="78A2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856" autoAdjust="0"/>
    <p:restoredTop sz="84298" autoAdjust="0"/>
  </p:normalViewPr>
  <p:slideViewPr>
    <p:cSldViewPr snapToGrid="0">
      <p:cViewPr varScale="1">
        <p:scale>
          <a:sx n="115" d="100"/>
          <a:sy n="115" d="100"/>
        </p:scale>
        <p:origin x="1380" y="114"/>
      </p:cViewPr>
      <p:guideLst/>
    </p:cSldViewPr>
  </p:slideViewPr>
  <p:notesTextViewPr>
    <p:cViewPr>
      <p:scale>
        <a:sx n="20" d="100"/>
        <a:sy n="20" d="100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95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3A2A5C-B3AF-4F5E-A9CC-EC94A06FEFB1}" type="datetimeFigureOut">
              <a:rPr lang="ko-KR" altLang="en-US" smtClean="0"/>
              <a:t>2021-01-11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D6A158-0135-47E6-936F-767A793C1AC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04946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BECFAB-198D-4764-A623-7A589EEDCE54}" type="datetimeFigureOut">
              <a:rPr lang="ko-KR" altLang="en-US" smtClean="0"/>
              <a:t>2021-01-11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82663" y="1243013"/>
            <a:ext cx="4841875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DB963D-D5F4-4936-9B8A-7E33248D8B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7063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DB963D-D5F4-4936-9B8A-7E33248D8B2C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3026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98" descr="10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902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99" descr="10"/>
          <p:cNvPicPr>
            <a:picLocks noChangeAspect="1" noChangeArrowheads="1"/>
          </p:cNvPicPr>
          <p:nvPr userDrawn="1"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60"/>
          <a:stretch>
            <a:fillRect/>
          </a:stretch>
        </p:blipFill>
        <p:spPr bwMode="auto">
          <a:xfrm>
            <a:off x="1719" y="3644900"/>
            <a:ext cx="9901105" cy="3211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97884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0" descr="1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13" t="69946"/>
          <a:stretch>
            <a:fillRect/>
          </a:stretch>
        </p:blipFill>
        <p:spPr bwMode="auto">
          <a:xfrm>
            <a:off x="5576465" y="4797425"/>
            <a:ext cx="4326360" cy="2060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92" descr="12-1"/>
          <p:cNvPicPr>
            <a:picLocks noChangeAspect="1" noChangeArrowheads="1"/>
          </p:cNvPicPr>
          <p:nvPr userDrawn="1"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682"/>
          <a:stretch>
            <a:fillRect/>
          </a:stretch>
        </p:blipFill>
        <p:spPr bwMode="auto">
          <a:xfrm>
            <a:off x="0" y="1588"/>
            <a:ext cx="3002315" cy="6856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>
            <a:extLst>
              <a:ext uri="{FF2B5EF4-FFF2-40B4-BE49-F238E27FC236}">
                <a16:creationId xmlns="" xmlns:a16="http://schemas.microsoft.com/office/drawing/2014/main" id="{4A81F405-967D-41F1-906E-7FEBF354F48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87" y="6388924"/>
            <a:ext cx="1393029" cy="276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7326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92" descr="12-1"/>
          <p:cNvPicPr>
            <a:picLocks noChangeAspect="1" noChangeArrowheads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682"/>
          <a:stretch>
            <a:fillRect/>
          </a:stretch>
        </p:blipFill>
        <p:spPr bwMode="auto">
          <a:xfrm>
            <a:off x="0" y="1588"/>
            <a:ext cx="3002315" cy="6856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>
            <a:extLst>
              <a:ext uri="{FF2B5EF4-FFF2-40B4-BE49-F238E27FC236}">
                <a16:creationId xmlns="" xmlns:a16="http://schemas.microsoft.com/office/drawing/2014/main" id="{4A81F405-967D-41F1-906E-7FEBF354F48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87" y="6388924"/>
            <a:ext cx="1393029" cy="276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7034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2" descr="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902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93" descr="1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80" t="56287"/>
          <a:stretch>
            <a:fillRect/>
          </a:stretch>
        </p:blipFill>
        <p:spPr bwMode="auto">
          <a:xfrm>
            <a:off x="3265981" y="3860800"/>
            <a:ext cx="6665496" cy="299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94" descr="12-1"/>
          <p:cNvPicPr>
            <a:picLocks noChangeAspect="1" noChangeArrowheads="1"/>
          </p:cNvPicPr>
          <p:nvPr userDrawn="1"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682"/>
          <a:stretch>
            <a:fillRect/>
          </a:stretch>
        </p:blipFill>
        <p:spPr bwMode="auto">
          <a:xfrm>
            <a:off x="-1" y="1588"/>
            <a:ext cx="3001794" cy="6856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>
            <a:extLst>
              <a:ext uri="{FF2B5EF4-FFF2-40B4-BE49-F238E27FC236}">
                <a16:creationId xmlns="" xmlns:a16="http://schemas.microsoft.com/office/drawing/2014/main" id="{4A81F405-967D-41F1-906E-7FEBF354F48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87" y="6388924"/>
            <a:ext cx="1393029" cy="276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158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1008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3" r:id="rId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8"/>
          <p:cNvSpPr txBox="1">
            <a:spLocks noChangeArrowheads="1"/>
          </p:cNvSpPr>
          <p:nvPr/>
        </p:nvSpPr>
        <p:spPr bwMode="auto">
          <a:xfrm>
            <a:off x="2104562" y="1351861"/>
            <a:ext cx="4659312" cy="2032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bIns="4680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ko-KR" altLang="en-US" sz="5400" b="1" dirty="0" err="1" smtClean="0">
                <a:solidFill>
                  <a:srgbClr val="166AA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광산형</a:t>
            </a:r>
            <a:r>
              <a:rPr lang="ko-KR" altLang="en-US" sz="5400" b="1" dirty="0" smtClean="0">
                <a:solidFill>
                  <a:srgbClr val="166AA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 찰떡</a:t>
            </a:r>
            <a:r>
              <a:rPr lang="en-US" altLang="ko-KR" sz="5400" b="1" dirty="0" smtClean="0">
                <a:solidFill>
                  <a:srgbClr val="166AA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~ </a:t>
            </a:r>
            <a:endParaRPr lang="en-US" altLang="ko-KR" sz="5400" b="1" dirty="0">
              <a:solidFill>
                <a:srgbClr val="166AA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  <a:p>
            <a:pPr algn="ctr" eaLnBrk="1" hangingPunct="1"/>
            <a:r>
              <a:rPr lang="ko-KR" altLang="en-US" sz="72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국가암관리</a:t>
            </a:r>
            <a:endParaRPr lang="en-US" altLang="ko-KR" sz="72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72735" y="113729"/>
            <a:ext cx="3336392" cy="720080"/>
            <a:chOff x="2193925" y="1038225"/>
            <a:chExt cx="2743835" cy="504825"/>
          </a:xfrm>
        </p:grpSpPr>
        <p:pic>
          <p:nvPicPr>
            <p:cNvPr id="4" name="Picture 16" descr="1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635" t="15327" r="47647" b="77310"/>
            <a:stretch>
              <a:fillRect/>
            </a:stretch>
          </p:blipFill>
          <p:spPr bwMode="auto">
            <a:xfrm>
              <a:off x="2193925" y="1038225"/>
              <a:ext cx="2743835" cy="5048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 11"/>
            <p:cNvSpPr>
              <a:spLocks noChangeArrowheads="1"/>
            </p:cNvSpPr>
            <p:nvPr/>
          </p:nvSpPr>
          <p:spPr bwMode="auto">
            <a:xfrm>
              <a:off x="2481655" y="1187569"/>
              <a:ext cx="2242697" cy="2589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ko-KR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2019</a:t>
              </a:r>
              <a:r>
                <a:rPr lang="ko-KR" altLang="en-US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년 </a:t>
              </a:r>
              <a:r>
                <a:rPr lang="ko-KR" altLang="en-US" b="1" dirty="0" err="1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국가암검진</a:t>
              </a:r>
              <a:r>
                <a:rPr lang="ko-KR" altLang="en-US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사업</a:t>
              </a:r>
              <a:endParaRPr lang="en-US" altLang="ko-KR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4A81F405-967D-41F1-906E-7FEBF354F4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9060" y="5586153"/>
            <a:ext cx="1904704" cy="377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819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7816" y="1348735"/>
            <a:ext cx="5178425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4800" b="1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</a:t>
            </a:r>
            <a:r>
              <a:rPr kumimoji="0" lang="en-US" altLang="ko-KR" sz="4800" b="1" dirty="0">
                <a:solidFill>
                  <a:schemeClr val="accent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ONTENTS</a:t>
            </a:r>
            <a:endParaRPr kumimoji="0" lang="ko-KR" altLang="en-US" sz="4800" b="1" dirty="0">
              <a:solidFill>
                <a:schemeClr val="accent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" name="그룹 3"/>
          <p:cNvGrpSpPr>
            <a:grpSpLocks/>
          </p:cNvGrpSpPr>
          <p:nvPr/>
        </p:nvGrpSpPr>
        <p:grpSpPr bwMode="auto">
          <a:xfrm>
            <a:off x="2742672" y="2677834"/>
            <a:ext cx="1827176" cy="584775"/>
            <a:chOff x="505520" y="2678727"/>
            <a:chExt cx="1825842" cy="584022"/>
          </a:xfrm>
        </p:grpSpPr>
        <p:sp>
          <p:nvSpPr>
            <p:cNvPr id="4" name="타원 3"/>
            <p:cNvSpPr/>
            <p:nvPr/>
          </p:nvSpPr>
          <p:spPr bwMode="auto">
            <a:xfrm>
              <a:off x="505520" y="2926513"/>
              <a:ext cx="115804" cy="114153"/>
            </a:xfrm>
            <a:prstGeom prst="ellipse">
              <a:avLst/>
            </a:prstGeom>
            <a:solidFill>
              <a:srgbClr val="125B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endParaRPr>
            </a:p>
          </p:txBody>
        </p:sp>
        <p:sp>
          <p:nvSpPr>
            <p:cNvPr id="5" name="TextBox 15"/>
            <p:cNvSpPr txBox="1">
              <a:spLocks noChangeArrowheads="1"/>
            </p:cNvSpPr>
            <p:nvPr/>
          </p:nvSpPr>
          <p:spPr bwMode="auto">
            <a:xfrm>
              <a:off x="604265" y="2678727"/>
              <a:ext cx="1727097" cy="5840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</a:defRPr>
              </a:lvl2pPr>
              <a:lvl3pPr>
                <a:defRPr sz="2000"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</a:defRPr>
              </a:lvl3pPr>
              <a:lvl4pPr>
                <a:defRPr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</a:defRPr>
              </a:lvl4pPr>
              <a:lvl5pPr>
                <a:defRPr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</a:defRPr>
              </a:lvl5pPr>
              <a:lvl6pPr fontAlgn="base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</a:defRPr>
              </a:lvl6pPr>
              <a:lvl7pPr fontAlgn="base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</a:defRPr>
              </a:lvl7pPr>
              <a:lvl8pPr fontAlgn="base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</a:defRPr>
              </a:lvl8pPr>
              <a:lvl9pPr fontAlgn="base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</a:defRPr>
              </a:lvl9pPr>
            </a:lstStyle>
            <a:p>
              <a:pPr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3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경기천년제목 Bold" panose="02020803020101020101" pitchFamily="18" charset="-127"/>
                  <a:ea typeface="경기천년제목 Bold" panose="02020803020101020101" pitchFamily="18" charset="-127"/>
                </a:rPr>
                <a:t>사업 계획</a:t>
              </a:r>
            </a:p>
          </p:txBody>
        </p:sp>
      </p:grpSp>
      <p:grpSp>
        <p:nvGrpSpPr>
          <p:cNvPr id="6" name="그룹 1"/>
          <p:cNvGrpSpPr>
            <a:grpSpLocks/>
          </p:cNvGrpSpPr>
          <p:nvPr/>
        </p:nvGrpSpPr>
        <p:grpSpPr bwMode="auto">
          <a:xfrm>
            <a:off x="2747082" y="3524648"/>
            <a:ext cx="2629086" cy="584775"/>
            <a:chOff x="509926" y="3171824"/>
            <a:chExt cx="2627206" cy="584022"/>
          </a:xfrm>
        </p:grpSpPr>
        <p:sp>
          <p:nvSpPr>
            <p:cNvPr id="7" name="타원 6"/>
            <p:cNvSpPr/>
            <p:nvPr/>
          </p:nvSpPr>
          <p:spPr bwMode="auto">
            <a:xfrm>
              <a:off x="509926" y="3433285"/>
              <a:ext cx="115805" cy="114153"/>
            </a:xfrm>
            <a:prstGeom prst="ellipse">
              <a:avLst/>
            </a:prstGeom>
            <a:solidFill>
              <a:srgbClr val="1779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endParaRPr>
            </a:p>
          </p:txBody>
        </p:sp>
        <p:sp>
          <p:nvSpPr>
            <p:cNvPr id="8" name="TextBox 26"/>
            <p:cNvSpPr txBox="1">
              <a:spLocks noChangeArrowheads="1"/>
            </p:cNvSpPr>
            <p:nvPr/>
          </p:nvSpPr>
          <p:spPr bwMode="auto">
            <a:xfrm>
              <a:off x="604276" y="3171824"/>
              <a:ext cx="2532856" cy="5840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</a:defRPr>
              </a:lvl2pPr>
              <a:lvl3pPr>
                <a:defRPr sz="2000"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</a:defRPr>
              </a:lvl3pPr>
              <a:lvl4pPr>
                <a:defRPr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</a:defRPr>
              </a:lvl4pPr>
              <a:lvl5pPr>
                <a:defRPr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</a:defRPr>
              </a:lvl5pPr>
              <a:lvl6pPr fontAlgn="base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</a:defRPr>
              </a:lvl6pPr>
              <a:lvl7pPr fontAlgn="base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</a:defRPr>
              </a:lvl7pPr>
              <a:lvl8pPr fontAlgn="base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</a:defRPr>
              </a:lvl8pPr>
              <a:lvl9pPr fontAlgn="base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</a:defRPr>
              </a:lvl9pPr>
            </a:lstStyle>
            <a:p>
              <a:pPr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3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경기천년제목 Bold" panose="02020803020101020101" pitchFamily="18" charset="-127"/>
                  <a:ea typeface="경기천년제목 Bold" panose="02020803020101020101" pitchFamily="18" charset="-127"/>
                </a:rPr>
                <a:t>사업 추진 내용</a:t>
              </a:r>
              <a:endParaRPr kumimoji="0" lang="ko-KR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endParaRPr>
            </a:p>
          </p:txBody>
        </p:sp>
      </p:grpSp>
      <p:grpSp>
        <p:nvGrpSpPr>
          <p:cNvPr id="9" name="그룹 2"/>
          <p:cNvGrpSpPr>
            <a:grpSpLocks/>
          </p:cNvGrpSpPr>
          <p:nvPr/>
        </p:nvGrpSpPr>
        <p:grpSpPr bwMode="auto">
          <a:xfrm>
            <a:off x="2726091" y="4371462"/>
            <a:ext cx="2650046" cy="584775"/>
            <a:chOff x="488950" y="3450247"/>
            <a:chExt cx="2648066" cy="584022"/>
          </a:xfrm>
        </p:grpSpPr>
        <p:sp>
          <p:nvSpPr>
            <p:cNvPr id="10" name="타원 9"/>
            <p:cNvSpPr/>
            <p:nvPr/>
          </p:nvSpPr>
          <p:spPr bwMode="auto">
            <a:xfrm>
              <a:off x="488950" y="3685178"/>
              <a:ext cx="115801" cy="114153"/>
            </a:xfrm>
            <a:prstGeom prst="ellipse">
              <a:avLst/>
            </a:prstGeom>
            <a:solidFill>
              <a:srgbClr val="1C90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endParaRPr>
            </a:p>
          </p:txBody>
        </p:sp>
        <p:sp>
          <p:nvSpPr>
            <p:cNvPr id="11" name="TextBox 32"/>
            <p:cNvSpPr txBox="1">
              <a:spLocks noChangeArrowheads="1"/>
            </p:cNvSpPr>
            <p:nvPr/>
          </p:nvSpPr>
          <p:spPr bwMode="auto">
            <a:xfrm>
              <a:off x="604242" y="3450247"/>
              <a:ext cx="2532774" cy="5840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</a:defRPr>
              </a:lvl2pPr>
              <a:lvl3pPr>
                <a:defRPr sz="2000"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</a:defRPr>
              </a:lvl3pPr>
              <a:lvl4pPr>
                <a:defRPr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</a:defRPr>
              </a:lvl4pPr>
              <a:lvl5pPr>
                <a:defRPr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</a:defRPr>
              </a:lvl5pPr>
              <a:lvl6pPr fontAlgn="base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</a:defRPr>
              </a:lvl6pPr>
              <a:lvl7pPr fontAlgn="base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</a:defRPr>
              </a:lvl7pPr>
              <a:lvl8pPr fontAlgn="base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</a:defRPr>
              </a:lvl8pPr>
              <a:lvl9pPr fontAlgn="base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</a:defRPr>
              </a:lvl9pPr>
            </a:lstStyle>
            <a:p>
              <a:pPr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3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경기천년제목 Bold" panose="02020803020101020101" pitchFamily="18" charset="-127"/>
                  <a:ea typeface="경기천년제목 Bold" panose="02020803020101020101" pitchFamily="18" charset="-127"/>
                </a:rPr>
                <a:t>사업 추진 결과</a:t>
              </a:r>
              <a:endParaRPr kumimoji="0" lang="ko-KR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44233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15992" y="1004168"/>
            <a:ext cx="6548437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kumimoji="0"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지역사회 현황분석 </a:t>
            </a:r>
            <a:r>
              <a:rPr kumimoji="0" lang="en-US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kumimoji="0" lang="ko-KR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지역현황 및 특징</a:t>
            </a:r>
            <a:endParaRPr kumimoji="0"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4"/>
          <p:cNvSpPr txBox="1">
            <a:spLocks noChangeArrowheads="1"/>
          </p:cNvSpPr>
          <p:nvPr/>
        </p:nvSpPr>
        <p:spPr bwMode="auto">
          <a:xfrm>
            <a:off x="1132983" y="-2272"/>
            <a:ext cx="6203602" cy="920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200000"/>
              </a:lnSpc>
            </a:pPr>
            <a:r>
              <a:rPr kumimoji="0" lang="en-US" altLang="ko-KR" sz="3200" b="1" dirty="0" smtClean="0">
                <a:solidFill>
                  <a:srgbClr val="35435F"/>
                </a:solidFill>
                <a:ea typeface="맑은 고딕" panose="020B0503020000020004" pitchFamily="50" charset="-127"/>
              </a:rPr>
              <a:t>Ⅰ. </a:t>
            </a:r>
            <a:r>
              <a:rPr kumimoji="0" lang="ko-KR" altLang="en-US" sz="3200" b="1" dirty="0" smtClean="0">
                <a:solidFill>
                  <a:srgbClr val="35435F"/>
                </a:solidFill>
                <a:ea typeface="맑은 고딕" panose="020B0503020000020004" pitchFamily="50" charset="-127"/>
              </a:rPr>
              <a:t>사업 계획</a:t>
            </a:r>
            <a:endParaRPr kumimoji="0" lang="en-US" altLang="ko-KR" sz="3200" b="1" dirty="0" smtClean="0">
              <a:solidFill>
                <a:srgbClr val="35435F"/>
              </a:solidFill>
              <a:ea typeface="맑은 고딕" panose="020B0503020000020004" pitchFamily="50" charset="-127"/>
            </a:endParaRPr>
          </a:p>
        </p:txBody>
      </p:sp>
      <p:pic>
        <p:nvPicPr>
          <p:cNvPr id="4" name="_x400650480" descr="EMB00007384306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67" t="45728" r="55676" b="31656"/>
          <a:stretch>
            <a:fillRect/>
          </a:stretch>
        </p:blipFill>
        <p:spPr bwMode="auto">
          <a:xfrm>
            <a:off x="1515992" y="2143348"/>
            <a:ext cx="7836519" cy="3387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1199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15992" y="1004168"/>
            <a:ext cx="6548437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1. </a:t>
            </a:r>
            <a:r>
              <a:rPr kumimoji="0"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지역사회 현황분석 </a:t>
            </a:r>
            <a:r>
              <a:rPr kumimoji="0" lang="en-US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– </a:t>
            </a:r>
            <a:r>
              <a:rPr kumimoji="0" lang="ko-KR" altLang="en-US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국가암검진</a:t>
            </a:r>
            <a:r>
              <a:rPr kumimoji="0" lang="ko-KR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현황</a:t>
            </a:r>
            <a:endParaRPr kumimoji="0"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" name="TextBox 4"/>
          <p:cNvSpPr txBox="1">
            <a:spLocks noChangeArrowheads="1"/>
          </p:cNvSpPr>
          <p:nvPr/>
        </p:nvSpPr>
        <p:spPr bwMode="auto">
          <a:xfrm>
            <a:off x="1132983" y="-2272"/>
            <a:ext cx="620360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200000"/>
              </a:lnSpc>
            </a:pPr>
            <a:r>
              <a:rPr kumimoji="0" lang="en-US" altLang="ko-KR" sz="3200" b="1" dirty="0" smtClean="0">
                <a:solidFill>
                  <a:srgbClr val="35435F"/>
                </a:solidFill>
                <a:latin typeface="+mj-ea"/>
                <a:ea typeface="+mj-ea"/>
              </a:rPr>
              <a:t>Ⅰ. </a:t>
            </a:r>
            <a:r>
              <a:rPr kumimoji="0" lang="ko-KR" altLang="en-US" sz="3200" b="1" dirty="0" smtClean="0">
                <a:solidFill>
                  <a:srgbClr val="35435F"/>
                </a:solidFill>
                <a:latin typeface="+mj-ea"/>
                <a:ea typeface="+mj-ea"/>
              </a:rPr>
              <a:t>사업 계획</a:t>
            </a:r>
            <a:endParaRPr kumimoji="0" lang="en-US" altLang="ko-KR" sz="3200" b="1" dirty="0" smtClean="0">
              <a:solidFill>
                <a:srgbClr val="35435F"/>
              </a:solidFill>
              <a:latin typeface="+mj-ea"/>
              <a:ea typeface="+mj-ea"/>
            </a:endParaRPr>
          </a:p>
        </p:txBody>
      </p:sp>
      <p:pic>
        <p:nvPicPr>
          <p:cNvPr id="5" name="_x400653144" descr="EMB00007384306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85"/>
          <a:stretch>
            <a:fillRect/>
          </a:stretch>
        </p:blipFill>
        <p:spPr bwMode="auto">
          <a:xfrm>
            <a:off x="1052537" y="2088913"/>
            <a:ext cx="2372307" cy="1932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1515992" y="4618042"/>
            <a:ext cx="828565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25400" indent="-285750" latinLnBrk="1">
              <a:buClr>
                <a:srgbClr val="256278"/>
              </a:buClr>
              <a:buFont typeface="Wingdings" panose="05000000000000000000" pitchFamily="2" charset="2"/>
              <a:buChar char="l"/>
            </a:pPr>
            <a:r>
              <a:rPr lang="en-US" altLang="ko-KR" sz="1600" kern="0" spc="-20" dirty="0" smtClean="0">
                <a:solidFill>
                  <a:schemeClr val="bg2">
                    <a:lumMod val="25000"/>
                  </a:schemeClr>
                </a:solidFill>
                <a:effectLst/>
                <a:latin typeface="+mj-ea"/>
                <a:ea typeface="+mj-ea"/>
              </a:rPr>
              <a:t>2019</a:t>
            </a:r>
            <a:r>
              <a:rPr lang="ko-KR" altLang="en-US" sz="1600" kern="0" spc="-20" dirty="0" smtClean="0">
                <a:solidFill>
                  <a:schemeClr val="bg2">
                    <a:lumMod val="25000"/>
                  </a:schemeClr>
                </a:solidFill>
                <a:effectLst/>
                <a:latin typeface="+mj-ea"/>
                <a:ea typeface="+mj-ea"/>
              </a:rPr>
              <a:t>년 광산구 </a:t>
            </a:r>
            <a:r>
              <a:rPr lang="ko-KR" altLang="en-US" sz="1600" kern="0" spc="-20" dirty="0" err="1" smtClean="0">
                <a:solidFill>
                  <a:schemeClr val="bg2">
                    <a:lumMod val="25000"/>
                  </a:schemeClr>
                </a:solidFill>
                <a:effectLst/>
                <a:latin typeface="+mj-ea"/>
                <a:ea typeface="+mj-ea"/>
              </a:rPr>
              <a:t>국가암검진</a:t>
            </a:r>
            <a:r>
              <a:rPr lang="ko-KR" altLang="en-US" sz="1600" kern="0" spc="-20" dirty="0" smtClean="0">
                <a:solidFill>
                  <a:schemeClr val="bg2">
                    <a:lumMod val="25000"/>
                  </a:schemeClr>
                </a:solidFill>
                <a:effectLst/>
                <a:latin typeface="+mj-ea"/>
                <a:ea typeface="+mj-ea"/>
              </a:rPr>
              <a:t> 대상자는 </a:t>
            </a:r>
            <a:r>
              <a:rPr lang="en-US" altLang="ko-KR" sz="1600" kern="0" spc="-20" dirty="0" smtClean="0">
                <a:solidFill>
                  <a:schemeClr val="bg2">
                    <a:lumMod val="25000"/>
                  </a:schemeClr>
                </a:solidFill>
                <a:effectLst/>
                <a:latin typeface="+mj-ea"/>
                <a:ea typeface="+mj-ea"/>
              </a:rPr>
              <a:t>19</a:t>
            </a:r>
            <a:r>
              <a:rPr lang="ko-KR" altLang="en-US" sz="1600" kern="0" spc="-20" dirty="0" smtClean="0">
                <a:solidFill>
                  <a:schemeClr val="bg2">
                    <a:lumMod val="25000"/>
                  </a:schemeClr>
                </a:solidFill>
                <a:effectLst/>
                <a:latin typeface="+mj-ea"/>
                <a:ea typeface="+mj-ea"/>
              </a:rPr>
              <a:t>만</a:t>
            </a:r>
            <a:r>
              <a:rPr lang="en-US" altLang="ko-KR" sz="1600" kern="0" spc="-20" dirty="0" smtClean="0">
                <a:solidFill>
                  <a:schemeClr val="bg2">
                    <a:lumMod val="25000"/>
                  </a:schemeClr>
                </a:solidFill>
                <a:effectLst/>
                <a:latin typeface="+mj-ea"/>
                <a:ea typeface="+mj-ea"/>
              </a:rPr>
              <a:t>8</a:t>
            </a:r>
            <a:r>
              <a:rPr lang="ko-KR" altLang="en-US" sz="1600" kern="0" spc="-20" dirty="0" smtClean="0">
                <a:solidFill>
                  <a:schemeClr val="bg2">
                    <a:lumMod val="25000"/>
                  </a:schemeClr>
                </a:solidFill>
                <a:effectLst/>
                <a:latin typeface="+mj-ea"/>
                <a:ea typeface="+mj-ea"/>
              </a:rPr>
              <a:t>천여 명</a:t>
            </a:r>
            <a:r>
              <a:rPr lang="en-US" altLang="ko-KR" sz="1600" kern="0" spc="-20" dirty="0" smtClean="0">
                <a:solidFill>
                  <a:schemeClr val="bg2">
                    <a:lumMod val="25000"/>
                  </a:schemeClr>
                </a:solidFill>
                <a:effectLst/>
                <a:latin typeface="+mj-ea"/>
                <a:ea typeface="+mj-ea"/>
              </a:rPr>
              <a:t>(</a:t>
            </a:r>
            <a:r>
              <a:rPr lang="ko-KR" altLang="en-US" sz="1600" kern="0" spc="-20" dirty="0" smtClean="0">
                <a:solidFill>
                  <a:schemeClr val="bg2">
                    <a:lumMod val="25000"/>
                  </a:schemeClr>
                </a:solidFill>
                <a:effectLst/>
                <a:latin typeface="+mj-ea"/>
                <a:ea typeface="+mj-ea"/>
              </a:rPr>
              <a:t>암 종별 합계</a:t>
            </a:r>
            <a:r>
              <a:rPr lang="en-US" altLang="ko-KR" sz="1600" kern="0" spc="-20" dirty="0" smtClean="0">
                <a:solidFill>
                  <a:schemeClr val="bg2">
                    <a:lumMod val="25000"/>
                  </a:schemeClr>
                </a:solidFill>
                <a:effectLst/>
                <a:latin typeface="+mj-ea"/>
                <a:ea typeface="+mj-ea"/>
              </a:rPr>
              <a:t>)</a:t>
            </a:r>
            <a:r>
              <a:rPr lang="ko-KR" altLang="en-US" sz="1600" kern="0" spc="-20" dirty="0" smtClean="0">
                <a:solidFill>
                  <a:schemeClr val="bg2">
                    <a:lumMod val="25000"/>
                  </a:schemeClr>
                </a:solidFill>
                <a:effectLst/>
                <a:latin typeface="+mj-ea"/>
                <a:ea typeface="+mj-ea"/>
              </a:rPr>
              <a:t>으로</a:t>
            </a:r>
            <a:r>
              <a:rPr lang="ko-KR" altLang="en-US" sz="1600" kern="0" spc="0" dirty="0" smtClean="0">
                <a:solidFill>
                  <a:schemeClr val="bg2">
                    <a:lumMod val="25000"/>
                  </a:schemeClr>
                </a:solidFill>
                <a:effectLst/>
                <a:latin typeface="+mj-ea"/>
                <a:ea typeface="+mj-ea"/>
              </a:rPr>
              <a:t> </a:t>
            </a:r>
            <a:r>
              <a:rPr lang="ko-KR" altLang="en-US" sz="1600" b="1" kern="0" spc="0" dirty="0" smtClean="0">
                <a:solidFill>
                  <a:schemeClr val="bg2">
                    <a:lumMod val="25000"/>
                  </a:schemeClr>
                </a:solidFill>
                <a:effectLst/>
                <a:latin typeface="+mj-ea"/>
                <a:ea typeface="+mj-ea"/>
              </a:rPr>
              <a:t>꾸준히 증가추세</a:t>
            </a:r>
            <a:endParaRPr lang="ko-KR" altLang="en-US" sz="1600" kern="0" spc="0" dirty="0">
              <a:solidFill>
                <a:schemeClr val="bg2">
                  <a:lumMod val="25000"/>
                </a:schemeClr>
              </a:solidFill>
              <a:effectLst/>
              <a:latin typeface="+mj-ea"/>
              <a:ea typeface="+mj-ea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000234" y="1759353"/>
            <a:ext cx="2476319" cy="372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6510" marR="25400" indent="-16510" algn="ctr">
              <a:lnSpc>
                <a:spcPct val="130000"/>
              </a:lnSpc>
              <a:spcBef>
                <a:spcPts val="280"/>
              </a:spcBef>
              <a:spcAft>
                <a:spcPts val="280"/>
              </a:spcAft>
            </a:pPr>
            <a:r>
              <a:rPr lang="en-US" altLang="ko-KR" sz="1400" b="1" kern="0" spc="-40" dirty="0" smtClean="0">
                <a:solidFill>
                  <a:schemeClr val="bg2">
                    <a:lumMod val="50000"/>
                  </a:schemeClr>
                </a:solidFill>
                <a:effectLst/>
                <a:latin typeface="+mj-ea"/>
                <a:ea typeface="+mj-ea"/>
              </a:rPr>
              <a:t>[ </a:t>
            </a:r>
            <a:r>
              <a:rPr lang="ko-KR" altLang="en-US" sz="1400" b="1" kern="0" spc="-40" dirty="0" smtClean="0">
                <a:solidFill>
                  <a:schemeClr val="bg2">
                    <a:lumMod val="50000"/>
                  </a:schemeClr>
                </a:solidFill>
                <a:effectLst/>
                <a:latin typeface="+mj-ea"/>
                <a:ea typeface="+mj-ea"/>
              </a:rPr>
              <a:t>광산구 </a:t>
            </a:r>
            <a:r>
              <a:rPr lang="ko-KR" altLang="en-US" sz="1400" b="1" kern="0" spc="-40" dirty="0" err="1" smtClean="0">
                <a:solidFill>
                  <a:schemeClr val="bg2">
                    <a:lumMod val="50000"/>
                  </a:schemeClr>
                </a:solidFill>
                <a:effectLst/>
                <a:latin typeface="+mj-ea"/>
                <a:ea typeface="+mj-ea"/>
              </a:rPr>
              <a:t>국가암검진</a:t>
            </a:r>
            <a:r>
              <a:rPr lang="ko-KR" altLang="en-US" sz="1400" b="1" kern="0" spc="-40" dirty="0" smtClean="0">
                <a:solidFill>
                  <a:schemeClr val="bg2">
                    <a:lumMod val="50000"/>
                  </a:schemeClr>
                </a:solidFill>
                <a:effectLst/>
                <a:latin typeface="+mj-ea"/>
                <a:ea typeface="+mj-ea"/>
              </a:rPr>
              <a:t> 대상자 </a:t>
            </a:r>
            <a:r>
              <a:rPr lang="en-US" altLang="ko-KR" sz="1400" b="1" kern="0" spc="-40" dirty="0" smtClean="0">
                <a:solidFill>
                  <a:schemeClr val="bg2">
                    <a:lumMod val="50000"/>
                  </a:schemeClr>
                </a:solidFill>
                <a:effectLst/>
                <a:latin typeface="+mj-ea"/>
                <a:ea typeface="+mj-ea"/>
              </a:rPr>
              <a:t>]</a:t>
            </a:r>
            <a:endParaRPr lang="ko-KR" altLang="en-US" sz="1400" b="1" kern="0" spc="0" dirty="0">
              <a:solidFill>
                <a:schemeClr val="bg2">
                  <a:lumMod val="50000"/>
                </a:schemeClr>
              </a:solidFill>
              <a:effectLst/>
              <a:latin typeface="+mj-ea"/>
              <a:ea typeface="+mj-ea"/>
            </a:endParaRPr>
          </a:p>
        </p:txBody>
      </p:sp>
      <p:pic>
        <p:nvPicPr>
          <p:cNvPr id="8" name="_x400638672" descr="EMB00007384306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49"/>
          <a:stretch>
            <a:fillRect/>
          </a:stretch>
        </p:blipFill>
        <p:spPr bwMode="auto">
          <a:xfrm>
            <a:off x="3424844" y="2088913"/>
            <a:ext cx="3434367" cy="198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직사각형 8"/>
          <p:cNvSpPr/>
          <p:nvPr/>
        </p:nvSpPr>
        <p:spPr>
          <a:xfrm>
            <a:off x="4098201" y="1759353"/>
            <a:ext cx="2226571" cy="372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6510" marR="25400" indent="-16510" algn="ctr">
              <a:lnSpc>
                <a:spcPct val="130000"/>
              </a:lnSpc>
              <a:spcBef>
                <a:spcPts val="280"/>
              </a:spcBef>
              <a:spcAft>
                <a:spcPts val="280"/>
              </a:spcAft>
            </a:pPr>
            <a:r>
              <a:rPr lang="en-US" altLang="ko-KR" sz="1400" b="1" kern="0" spc="-40" dirty="0" smtClean="0">
                <a:solidFill>
                  <a:schemeClr val="bg2">
                    <a:lumMod val="50000"/>
                  </a:schemeClr>
                </a:solidFill>
                <a:effectLst/>
                <a:latin typeface="+mj-ea"/>
                <a:ea typeface="+mj-ea"/>
              </a:rPr>
              <a:t>[ 5</a:t>
            </a:r>
            <a:r>
              <a:rPr lang="ko-KR" altLang="en-US" sz="1400" b="1" kern="0" spc="-40" dirty="0" err="1" smtClean="0">
                <a:solidFill>
                  <a:schemeClr val="bg2">
                    <a:lumMod val="50000"/>
                  </a:schemeClr>
                </a:solidFill>
                <a:effectLst/>
                <a:latin typeface="+mj-ea"/>
                <a:ea typeface="+mj-ea"/>
              </a:rPr>
              <a:t>대암</a:t>
            </a:r>
            <a:r>
              <a:rPr lang="ko-KR" altLang="en-US" sz="1400" b="1" kern="0" spc="-40" dirty="0" smtClean="0">
                <a:solidFill>
                  <a:schemeClr val="bg2">
                    <a:lumMod val="50000"/>
                  </a:schemeClr>
                </a:solidFill>
                <a:effectLst/>
                <a:latin typeface="+mj-ea"/>
                <a:ea typeface="+mj-ea"/>
              </a:rPr>
              <a:t> </a:t>
            </a:r>
            <a:r>
              <a:rPr lang="ko-KR" altLang="en-US" sz="1400" b="1" kern="0" spc="-40" dirty="0" err="1" smtClean="0">
                <a:solidFill>
                  <a:schemeClr val="bg2">
                    <a:lumMod val="50000"/>
                  </a:schemeClr>
                </a:solidFill>
                <a:effectLst/>
                <a:latin typeface="+mj-ea"/>
                <a:ea typeface="+mj-ea"/>
              </a:rPr>
              <a:t>수검률</a:t>
            </a:r>
            <a:r>
              <a:rPr lang="ko-KR" altLang="en-US" sz="1400" b="1" kern="0" spc="-40" dirty="0" smtClean="0">
                <a:solidFill>
                  <a:schemeClr val="bg2">
                    <a:lumMod val="50000"/>
                  </a:schemeClr>
                </a:solidFill>
                <a:effectLst/>
                <a:latin typeface="+mj-ea"/>
                <a:ea typeface="+mj-ea"/>
              </a:rPr>
              <a:t> 현황비교 </a:t>
            </a:r>
            <a:r>
              <a:rPr lang="en-US" altLang="ko-KR" sz="1400" b="1" kern="0" spc="-40" dirty="0" smtClean="0">
                <a:solidFill>
                  <a:schemeClr val="bg2">
                    <a:lumMod val="50000"/>
                  </a:schemeClr>
                </a:solidFill>
                <a:effectLst/>
                <a:latin typeface="+mj-ea"/>
                <a:ea typeface="+mj-ea"/>
              </a:rPr>
              <a:t>]</a:t>
            </a:r>
            <a:endParaRPr lang="ko-KR" altLang="en-US" sz="1400" b="1" kern="0" spc="0" dirty="0">
              <a:solidFill>
                <a:schemeClr val="bg2">
                  <a:lumMod val="50000"/>
                </a:schemeClr>
              </a:solidFill>
              <a:effectLst/>
              <a:latin typeface="+mj-ea"/>
              <a:ea typeface="+mj-ea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1781999" y="5095498"/>
            <a:ext cx="79522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25400" indent="-285750" latinLnBrk="1">
              <a:buClr>
                <a:srgbClr val="256278"/>
              </a:buClr>
              <a:buFont typeface="Wingdings" panose="05000000000000000000" pitchFamily="2" charset="2"/>
              <a:buChar char="l"/>
            </a:pPr>
            <a:r>
              <a:rPr lang="en-US" altLang="ko-KR" sz="1600" kern="0" spc="0" dirty="0" smtClean="0">
                <a:solidFill>
                  <a:schemeClr val="bg2">
                    <a:lumMod val="25000"/>
                  </a:schemeClr>
                </a:solidFill>
                <a:effectLst/>
                <a:latin typeface="+mj-ea"/>
                <a:ea typeface="+mj-ea"/>
              </a:rPr>
              <a:t>2010~2017</a:t>
            </a:r>
            <a:r>
              <a:rPr lang="ko-KR" altLang="en-US" sz="1600" kern="0" spc="0" dirty="0" smtClean="0">
                <a:solidFill>
                  <a:schemeClr val="bg2">
                    <a:lumMod val="25000"/>
                  </a:schemeClr>
                </a:solidFill>
                <a:effectLst/>
                <a:latin typeface="+mj-ea"/>
                <a:ea typeface="+mj-ea"/>
              </a:rPr>
              <a:t>년 </a:t>
            </a:r>
            <a:r>
              <a:rPr lang="ko-KR" altLang="en-US" sz="1600" kern="0" spc="0" dirty="0" err="1" smtClean="0">
                <a:solidFill>
                  <a:schemeClr val="bg2">
                    <a:lumMod val="25000"/>
                  </a:schemeClr>
                </a:solidFill>
                <a:effectLst/>
                <a:latin typeface="+mj-ea"/>
                <a:ea typeface="+mj-ea"/>
              </a:rPr>
              <a:t>국가암검진</a:t>
            </a:r>
            <a:r>
              <a:rPr lang="ko-KR" altLang="en-US" sz="1600" kern="0" spc="0" dirty="0" smtClean="0">
                <a:solidFill>
                  <a:schemeClr val="bg2">
                    <a:lumMod val="25000"/>
                  </a:schemeClr>
                </a:solidFill>
                <a:effectLst/>
                <a:latin typeface="+mj-ea"/>
                <a:ea typeface="+mj-ea"/>
              </a:rPr>
              <a:t> </a:t>
            </a:r>
            <a:r>
              <a:rPr lang="ko-KR" altLang="en-US" sz="1600" kern="0" spc="0" dirty="0" err="1" smtClean="0">
                <a:solidFill>
                  <a:schemeClr val="bg2">
                    <a:lumMod val="25000"/>
                  </a:schemeClr>
                </a:solidFill>
                <a:effectLst/>
                <a:latin typeface="+mj-ea"/>
                <a:ea typeface="+mj-ea"/>
              </a:rPr>
              <a:t>수검률은</a:t>
            </a:r>
            <a:r>
              <a:rPr lang="ko-KR" altLang="en-US" sz="1600" kern="0" spc="0" dirty="0" smtClean="0">
                <a:solidFill>
                  <a:schemeClr val="bg2">
                    <a:lumMod val="25000"/>
                  </a:schemeClr>
                </a:solidFill>
                <a:effectLst/>
                <a:latin typeface="+mj-ea"/>
                <a:ea typeface="+mj-ea"/>
              </a:rPr>
              <a:t> 전국보다 비교적 높은 수준으로 증가추세이나</a:t>
            </a:r>
            <a:r>
              <a:rPr lang="en-US" altLang="ko-KR" sz="1600" kern="0" spc="0" dirty="0" smtClean="0">
                <a:solidFill>
                  <a:schemeClr val="bg2">
                    <a:lumMod val="25000"/>
                  </a:schemeClr>
                </a:solidFill>
                <a:effectLst/>
                <a:latin typeface="+mj-ea"/>
                <a:ea typeface="+mj-ea"/>
              </a:rPr>
              <a:t>,</a:t>
            </a:r>
            <a:r>
              <a:rPr lang="ko-KR" altLang="en-US" sz="1600" b="1" kern="0" spc="0" dirty="0" smtClean="0">
                <a:solidFill>
                  <a:schemeClr val="bg2">
                    <a:lumMod val="25000"/>
                  </a:schemeClr>
                </a:solidFill>
                <a:effectLst/>
                <a:latin typeface="+mj-ea"/>
                <a:ea typeface="+mj-ea"/>
              </a:rPr>
              <a:t>대장암은 전국보다 낮은 수준</a:t>
            </a:r>
            <a:r>
              <a:rPr lang="ko-KR" altLang="en-US" sz="1600" kern="0" spc="0" dirty="0" smtClean="0">
                <a:solidFill>
                  <a:schemeClr val="bg2">
                    <a:lumMod val="25000"/>
                  </a:schemeClr>
                </a:solidFill>
                <a:effectLst/>
                <a:latin typeface="+mj-ea"/>
                <a:ea typeface="+mj-ea"/>
              </a:rPr>
              <a:t>으로 그 차이를 줄여나가는데 그침</a:t>
            </a:r>
            <a:endParaRPr lang="ko-KR" altLang="en-US" sz="1600" kern="0" spc="0" dirty="0">
              <a:solidFill>
                <a:schemeClr val="bg2">
                  <a:lumMod val="25000"/>
                </a:schemeClr>
              </a:solidFill>
              <a:effectLst/>
              <a:latin typeface="+mj-ea"/>
              <a:ea typeface="+mj-ea"/>
            </a:endParaRPr>
          </a:p>
        </p:txBody>
      </p:sp>
      <p:pic>
        <p:nvPicPr>
          <p:cNvPr id="11" name="_x400667904" descr="EMB00007384306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3" t="16893" r="1795" b="3024"/>
          <a:stretch/>
        </p:blipFill>
        <p:spPr bwMode="auto">
          <a:xfrm>
            <a:off x="6941127" y="2201653"/>
            <a:ext cx="2793077" cy="2145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직사각형 11"/>
          <p:cNvSpPr/>
          <p:nvPr/>
        </p:nvSpPr>
        <p:spPr>
          <a:xfrm>
            <a:off x="7016628" y="1759353"/>
            <a:ext cx="2661306" cy="372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6510" marR="25400" indent="-16510" algn="ctr">
              <a:lnSpc>
                <a:spcPct val="130000"/>
              </a:lnSpc>
              <a:spcBef>
                <a:spcPts val="280"/>
              </a:spcBef>
              <a:spcAft>
                <a:spcPts val="280"/>
              </a:spcAft>
            </a:pPr>
            <a:r>
              <a:rPr lang="en-US" altLang="ko-KR" sz="1400" b="1" kern="0" spc="-120" dirty="0" smtClean="0">
                <a:solidFill>
                  <a:schemeClr val="bg2">
                    <a:lumMod val="50000"/>
                  </a:schemeClr>
                </a:solidFill>
                <a:effectLst/>
                <a:latin typeface="+mj-ea"/>
                <a:ea typeface="+mj-ea"/>
              </a:rPr>
              <a:t>[ </a:t>
            </a:r>
            <a:r>
              <a:rPr lang="ko-KR" altLang="en-US" sz="1400" b="1" kern="0" spc="-120" dirty="0" smtClean="0">
                <a:solidFill>
                  <a:schemeClr val="bg2">
                    <a:lumMod val="50000"/>
                  </a:schemeClr>
                </a:solidFill>
                <a:effectLst/>
                <a:latin typeface="+mj-ea"/>
                <a:ea typeface="+mj-ea"/>
              </a:rPr>
              <a:t>건강보험</a:t>
            </a:r>
            <a:r>
              <a:rPr lang="en-US" altLang="ko-KR" sz="1400" b="1" kern="0" spc="-120" dirty="0" smtClean="0">
                <a:solidFill>
                  <a:schemeClr val="bg2">
                    <a:lumMod val="50000"/>
                  </a:schemeClr>
                </a:solidFill>
                <a:effectLst/>
                <a:latin typeface="+mj-ea"/>
                <a:ea typeface="+mj-ea"/>
              </a:rPr>
              <a:t>·</a:t>
            </a:r>
            <a:r>
              <a:rPr lang="ko-KR" altLang="en-US" sz="1400" b="1" kern="0" spc="-120" dirty="0" smtClean="0">
                <a:solidFill>
                  <a:schemeClr val="bg2">
                    <a:lumMod val="50000"/>
                  </a:schemeClr>
                </a:solidFill>
                <a:effectLst/>
                <a:latin typeface="+mj-ea"/>
                <a:ea typeface="+mj-ea"/>
              </a:rPr>
              <a:t>의료급여 </a:t>
            </a:r>
            <a:r>
              <a:rPr lang="ko-KR" altLang="en-US" sz="1400" b="1" kern="0" spc="-120" dirty="0" err="1" smtClean="0">
                <a:solidFill>
                  <a:schemeClr val="bg2">
                    <a:lumMod val="50000"/>
                  </a:schemeClr>
                </a:solidFill>
                <a:effectLst/>
                <a:latin typeface="+mj-ea"/>
                <a:ea typeface="+mj-ea"/>
              </a:rPr>
              <a:t>수검률</a:t>
            </a:r>
            <a:r>
              <a:rPr lang="ko-KR" altLang="en-US" sz="1400" b="1" kern="0" spc="-120" dirty="0" smtClean="0">
                <a:solidFill>
                  <a:schemeClr val="bg2">
                    <a:lumMod val="50000"/>
                  </a:schemeClr>
                </a:solidFill>
                <a:effectLst/>
                <a:latin typeface="+mj-ea"/>
                <a:ea typeface="+mj-ea"/>
              </a:rPr>
              <a:t> 비교 </a:t>
            </a:r>
            <a:r>
              <a:rPr lang="en-US" altLang="ko-KR" sz="1400" b="1" kern="0" spc="-120" dirty="0" smtClean="0">
                <a:solidFill>
                  <a:schemeClr val="bg2">
                    <a:lumMod val="50000"/>
                  </a:schemeClr>
                </a:solidFill>
                <a:effectLst/>
                <a:latin typeface="+mj-ea"/>
                <a:ea typeface="+mj-ea"/>
              </a:rPr>
              <a:t>]</a:t>
            </a:r>
            <a:endParaRPr lang="ko-KR" altLang="en-US" sz="1400" b="1" kern="0" spc="0" dirty="0">
              <a:solidFill>
                <a:schemeClr val="bg2">
                  <a:lumMod val="50000"/>
                </a:schemeClr>
              </a:solidFill>
              <a:effectLst/>
              <a:latin typeface="+mj-ea"/>
              <a:ea typeface="+mj-ea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105257" y="5819175"/>
            <a:ext cx="76289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25400" indent="-285750" latinLnBrk="1">
              <a:buClr>
                <a:srgbClr val="256278"/>
              </a:buClr>
              <a:buFont typeface="Wingdings" panose="05000000000000000000" pitchFamily="2" charset="2"/>
              <a:buChar char="l"/>
            </a:pPr>
            <a:r>
              <a:rPr lang="ko-KR" altLang="en-US" sz="1600" kern="0" spc="-10" dirty="0" smtClean="0">
                <a:solidFill>
                  <a:schemeClr val="bg2">
                    <a:lumMod val="25000"/>
                  </a:schemeClr>
                </a:solidFill>
                <a:effectLst/>
                <a:latin typeface="+mj-ea"/>
                <a:ea typeface="+mj-ea"/>
              </a:rPr>
              <a:t>건강보험가입자보다 </a:t>
            </a:r>
            <a:r>
              <a:rPr lang="ko-KR" altLang="en-US" sz="1600" b="1" kern="0" spc="-10" dirty="0" err="1" smtClean="0">
                <a:solidFill>
                  <a:schemeClr val="bg2">
                    <a:lumMod val="25000"/>
                  </a:schemeClr>
                </a:solidFill>
                <a:effectLst/>
                <a:latin typeface="+mj-ea"/>
                <a:ea typeface="+mj-ea"/>
              </a:rPr>
              <a:t>의료급여수급권자의</a:t>
            </a:r>
            <a:r>
              <a:rPr lang="ko-KR" altLang="en-US" sz="1600" b="1" kern="0" spc="-10" dirty="0" smtClean="0">
                <a:solidFill>
                  <a:schemeClr val="bg2">
                    <a:lumMod val="25000"/>
                  </a:schemeClr>
                </a:solidFill>
                <a:effectLst/>
                <a:latin typeface="+mj-ea"/>
                <a:ea typeface="+mj-ea"/>
              </a:rPr>
              <a:t> </a:t>
            </a:r>
            <a:r>
              <a:rPr lang="ko-KR" altLang="en-US" sz="1600" b="1" kern="0" spc="-10" dirty="0" err="1" smtClean="0">
                <a:solidFill>
                  <a:schemeClr val="bg2">
                    <a:lumMod val="25000"/>
                  </a:schemeClr>
                </a:solidFill>
                <a:effectLst/>
                <a:latin typeface="+mj-ea"/>
                <a:ea typeface="+mj-ea"/>
              </a:rPr>
              <a:t>수검률이</a:t>
            </a:r>
            <a:r>
              <a:rPr lang="ko-KR" altLang="en-US" sz="1600" b="1" kern="0" spc="-10" dirty="0" smtClean="0">
                <a:solidFill>
                  <a:schemeClr val="bg2">
                    <a:lumMod val="25000"/>
                  </a:schemeClr>
                </a:solidFill>
                <a:effectLst/>
                <a:latin typeface="+mj-ea"/>
                <a:ea typeface="+mj-ea"/>
              </a:rPr>
              <a:t> 약 </a:t>
            </a:r>
            <a:r>
              <a:rPr lang="en-US" altLang="ko-KR" sz="1600" b="1" kern="0" spc="-50" dirty="0" smtClean="0">
                <a:solidFill>
                  <a:schemeClr val="bg2">
                    <a:lumMod val="25000"/>
                  </a:schemeClr>
                </a:solidFill>
                <a:effectLst/>
                <a:latin typeface="+mj-ea"/>
                <a:ea typeface="+mj-ea"/>
              </a:rPr>
              <a:t>9% </a:t>
            </a:r>
            <a:r>
              <a:rPr lang="ko-KR" altLang="en-US" sz="1600" b="1" kern="0" spc="-50" dirty="0" smtClean="0">
                <a:solidFill>
                  <a:schemeClr val="bg2">
                    <a:lumMod val="25000"/>
                  </a:schemeClr>
                </a:solidFill>
                <a:effectLst/>
                <a:latin typeface="+mj-ea"/>
                <a:ea typeface="+mj-ea"/>
              </a:rPr>
              <a:t>낮음 </a:t>
            </a:r>
            <a:endParaRPr lang="ko-KR" altLang="en-US" sz="1600" kern="0" spc="0" dirty="0">
              <a:solidFill>
                <a:schemeClr val="bg2">
                  <a:lumMod val="25000"/>
                </a:schemeClr>
              </a:solidFill>
              <a:effectLst/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625030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15992" y="1004168"/>
            <a:ext cx="6548437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2. </a:t>
            </a:r>
            <a:r>
              <a:rPr kumimoji="0"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사업 필요성</a:t>
            </a:r>
            <a:endParaRPr kumimoji="0"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" name="TextBox 4"/>
          <p:cNvSpPr txBox="1">
            <a:spLocks noChangeArrowheads="1"/>
          </p:cNvSpPr>
          <p:nvPr/>
        </p:nvSpPr>
        <p:spPr bwMode="auto">
          <a:xfrm>
            <a:off x="1132983" y="-2272"/>
            <a:ext cx="620360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200000"/>
              </a:lnSpc>
            </a:pPr>
            <a:r>
              <a:rPr kumimoji="0" lang="en-US" altLang="ko-KR" sz="3200" b="1" dirty="0" smtClean="0">
                <a:solidFill>
                  <a:srgbClr val="35435F"/>
                </a:solidFill>
                <a:latin typeface="+mn-ea"/>
                <a:ea typeface="+mn-ea"/>
              </a:rPr>
              <a:t>Ⅰ. </a:t>
            </a:r>
            <a:r>
              <a:rPr kumimoji="0" lang="ko-KR" altLang="en-US" sz="3200" b="1" dirty="0" smtClean="0">
                <a:solidFill>
                  <a:srgbClr val="35435F"/>
                </a:solidFill>
                <a:latin typeface="+mn-ea"/>
                <a:ea typeface="+mn-ea"/>
              </a:rPr>
              <a:t>사업 계획</a:t>
            </a:r>
            <a:endParaRPr kumimoji="0" lang="en-US" altLang="ko-KR" sz="3200" b="1" dirty="0" smtClean="0">
              <a:solidFill>
                <a:srgbClr val="35435F"/>
              </a:solidFill>
              <a:latin typeface="+mn-ea"/>
              <a:ea typeface="+mn-ea"/>
            </a:endParaRPr>
          </a:p>
        </p:txBody>
      </p:sp>
      <p:pic>
        <p:nvPicPr>
          <p:cNvPr id="5" name="_x400668624" descr="EMB00007384306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32"/>
          <a:stretch>
            <a:fillRect/>
          </a:stretch>
        </p:blipFill>
        <p:spPr bwMode="auto">
          <a:xfrm>
            <a:off x="1515991" y="1942083"/>
            <a:ext cx="4525579" cy="2078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_x400689648" descr="EMB00007384306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86"/>
          <a:stretch>
            <a:fillRect/>
          </a:stretch>
        </p:blipFill>
        <p:spPr bwMode="auto">
          <a:xfrm>
            <a:off x="6041570" y="1930474"/>
            <a:ext cx="3600000" cy="2020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직사각형 6"/>
          <p:cNvSpPr/>
          <p:nvPr/>
        </p:nvSpPr>
        <p:spPr>
          <a:xfrm>
            <a:off x="2645779" y="1614061"/>
            <a:ext cx="2266005" cy="372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6510" marR="25400" indent="-16510" algn="ctr">
              <a:lnSpc>
                <a:spcPct val="130000"/>
              </a:lnSpc>
              <a:spcBef>
                <a:spcPts val="280"/>
              </a:spcBef>
              <a:spcAft>
                <a:spcPts val="280"/>
              </a:spcAft>
            </a:pPr>
            <a:r>
              <a:rPr lang="en-US" altLang="ko-KR" sz="1400" b="1" kern="0" spc="-40" dirty="0" smtClean="0">
                <a:solidFill>
                  <a:schemeClr val="bg2">
                    <a:lumMod val="50000"/>
                  </a:schemeClr>
                </a:solidFill>
                <a:effectLst/>
                <a:latin typeface="+mn-ea"/>
              </a:rPr>
              <a:t>[ 5</a:t>
            </a:r>
            <a:r>
              <a:rPr lang="ko-KR" altLang="en-US" sz="1400" b="1" kern="0" spc="-40" dirty="0" smtClean="0">
                <a:solidFill>
                  <a:schemeClr val="bg2">
                    <a:lumMod val="50000"/>
                  </a:schemeClr>
                </a:solidFill>
                <a:effectLst/>
                <a:latin typeface="+mn-ea"/>
              </a:rPr>
              <a:t>대 암 </a:t>
            </a:r>
            <a:r>
              <a:rPr lang="en-US" altLang="ko-KR" sz="1400" b="1" kern="0" spc="-40" dirty="0" smtClean="0">
                <a:solidFill>
                  <a:schemeClr val="bg2">
                    <a:lumMod val="50000"/>
                  </a:schemeClr>
                </a:solidFill>
                <a:effectLst/>
                <a:latin typeface="+mn-ea"/>
              </a:rPr>
              <a:t>5</a:t>
            </a:r>
            <a:r>
              <a:rPr lang="ko-KR" altLang="en-US" sz="1400" b="1" kern="0" spc="-40" dirty="0" smtClean="0">
                <a:solidFill>
                  <a:schemeClr val="bg2">
                    <a:lumMod val="50000"/>
                  </a:schemeClr>
                </a:solidFill>
                <a:effectLst/>
                <a:latin typeface="+mn-ea"/>
              </a:rPr>
              <a:t>년 상대 </a:t>
            </a:r>
            <a:r>
              <a:rPr lang="ko-KR" altLang="en-US" sz="1400" b="1" kern="0" spc="-40" dirty="0" err="1" smtClean="0">
                <a:solidFill>
                  <a:schemeClr val="bg2">
                    <a:lumMod val="50000"/>
                  </a:schemeClr>
                </a:solidFill>
                <a:effectLst/>
                <a:latin typeface="+mn-ea"/>
              </a:rPr>
              <a:t>생존률</a:t>
            </a:r>
            <a:r>
              <a:rPr lang="ko-KR" altLang="en-US" sz="1400" b="1" kern="0" spc="-40" dirty="0" smtClean="0">
                <a:solidFill>
                  <a:schemeClr val="bg2">
                    <a:lumMod val="50000"/>
                  </a:schemeClr>
                </a:solidFill>
                <a:effectLst/>
                <a:latin typeface="+mn-ea"/>
              </a:rPr>
              <a:t> </a:t>
            </a:r>
            <a:r>
              <a:rPr lang="en-US" altLang="ko-KR" sz="1400" b="1" kern="0" spc="-40" dirty="0" smtClean="0">
                <a:solidFill>
                  <a:schemeClr val="bg2">
                    <a:lumMod val="50000"/>
                  </a:schemeClr>
                </a:solidFill>
                <a:effectLst/>
                <a:latin typeface="+mn-ea"/>
              </a:rPr>
              <a:t>]</a:t>
            </a:r>
            <a:endParaRPr lang="ko-KR" altLang="en-US" sz="1400" b="1" kern="0" spc="0" dirty="0">
              <a:solidFill>
                <a:schemeClr val="bg2">
                  <a:lumMod val="50000"/>
                </a:schemeClr>
              </a:solidFill>
              <a:effectLst/>
              <a:latin typeface="+mn-ea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753332" y="1614061"/>
            <a:ext cx="2622193" cy="372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6510" marR="25400" indent="-16510" algn="ctr">
              <a:lnSpc>
                <a:spcPct val="130000"/>
              </a:lnSpc>
              <a:spcBef>
                <a:spcPts val="280"/>
              </a:spcBef>
              <a:spcAft>
                <a:spcPts val="280"/>
              </a:spcAft>
            </a:pPr>
            <a:r>
              <a:rPr lang="en-US" altLang="ko-KR" sz="1400" b="1" kern="0" spc="-130" dirty="0" smtClean="0">
                <a:solidFill>
                  <a:schemeClr val="bg2">
                    <a:lumMod val="50000"/>
                  </a:schemeClr>
                </a:solidFill>
                <a:effectLst/>
                <a:latin typeface="+mn-ea"/>
              </a:rPr>
              <a:t>[ 5</a:t>
            </a:r>
            <a:r>
              <a:rPr lang="ko-KR" altLang="en-US" sz="1400" b="1" kern="0" spc="-130" dirty="0" smtClean="0">
                <a:solidFill>
                  <a:schemeClr val="bg2">
                    <a:lumMod val="50000"/>
                  </a:schemeClr>
                </a:solidFill>
                <a:effectLst/>
                <a:latin typeface="+mn-ea"/>
              </a:rPr>
              <a:t>년 단위 암 연령표준화 발생률 </a:t>
            </a:r>
            <a:r>
              <a:rPr lang="en-US" altLang="ko-KR" sz="1400" b="1" kern="0" spc="-130" dirty="0" smtClean="0">
                <a:solidFill>
                  <a:schemeClr val="bg2">
                    <a:lumMod val="50000"/>
                  </a:schemeClr>
                </a:solidFill>
                <a:effectLst/>
                <a:latin typeface="+mn-ea"/>
              </a:rPr>
              <a:t>]</a:t>
            </a:r>
            <a:endParaRPr lang="ko-KR" altLang="en-US" sz="1400" b="1" kern="0" spc="0" dirty="0">
              <a:solidFill>
                <a:schemeClr val="bg2">
                  <a:lumMod val="50000"/>
                </a:schemeClr>
              </a:solidFill>
              <a:effectLst/>
              <a:latin typeface="+mn-ea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733703" y="4311883"/>
            <a:ext cx="7932808" cy="1735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25400" indent="-285750" algn="just">
              <a:lnSpc>
                <a:spcPct val="120000"/>
              </a:lnSpc>
              <a:spcAft>
                <a:spcPts val="1200"/>
              </a:spcAft>
              <a:buClr>
                <a:srgbClr val="256278"/>
              </a:buClr>
              <a:buFont typeface="Wingdings" panose="05000000000000000000" pitchFamily="2" charset="2"/>
              <a:buChar char="l"/>
            </a:pPr>
            <a:r>
              <a:rPr lang="en-US" altLang="ko-KR" sz="1600" kern="0" spc="-70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+mn-ea"/>
              </a:rPr>
              <a:t>5</a:t>
            </a:r>
            <a:r>
              <a:rPr lang="ko-KR" altLang="en-US" sz="1600" kern="0" spc="-70" dirty="0" err="1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+mn-ea"/>
              </a:rPr>
              <a:t>대암의</a:t>
            </a:r>
            <a:r>
              <a:rPr lang="ko-KR" altLang="en-US" sz="1600" kern="0" spc="-70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+mn-ea"/>
              </a:rPr>
              <a:t> </a:t>
            </a:r>
            <a:r>
              <a:rPr lang="en-US" altLang="ko-KR" sz="1600" kern="0" spc="-70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+mn-ea"/>
              </a:rPr>
              <a:t>5</a:t>
            </a:r>
            <a:r>
              <a:rPr lang="ko-KR" altLang="en-US" sz="1600" kern="0" spc="-70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+mn-ea"/>
              </a:rPr>
              <a:t>년 </a:t>
            </a:r>
            <a:r>
              <a:rPr lang="ko-KR" altLang="en-US" sz="1600" kern="0" spc="-70" dirty="0" err="1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+mn-ea"/>
              </a:rPr>
              <a:t>상대생존률은</a:t>
            </a:r>
            <a:r>
              <a:rPr lang="ko-KR" altLang="en-US" sz="1600" kern="0" spc="-70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+mn-ea"/>
              </a:rPr>
              <a:t> 대부분 </a:t>
            </a:r>
            <a:r>
              <a:rPr lang="ko-KR" altLang="en-US" sz="1600" kern="0" spc="-70" dirty="0" err="1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+mn-ea"/>
              </a:rPr>
              <a:t>크케</a:t>
            </a:r>
            <a:r>
              <a:rPr lang="ko-KR" altLang="en-US" sz="1600" kern="0" spc="-70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+mn-ea"/>
              </a:rPr>
              <a:t> 높아</a:t>
            </a:r>
            <a:r>
              <a:rPr lang="ko-KR" altLang="en-US" sz="1600" kern="0" spc="-60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+mn-ea"/>
              </a:rPr>
              <a:t>지고 있으므로 </a:t>
            </a:r>
            <a:r>
              <a:rPr lang="ko-KR" altLang="en-US" sz="1600" b="1" kern="0" spc="-60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+mn-ea"/>
              </a:rPr>
              <a:t>암 조기 발견이 중요</a:t>
            </a:r>
            <a:r>
              <a:rPr lang="ko-KR" altLang="en-US" sz="1600" b="1" kern="0" spc="0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+mn-ea"/>
              </a:rPr>
              <a:t> </a:t>
            </a:r>
            <a:endParaRPr lang="en-US" altLang="ko-KR" sz="1600" b="1" kern="0" spc="0" dirty="0" smtClean="0">
              <a:effectLst>
                <a:glow rad="228600">
                  <a:schemeClr val="bg1">
                    <a:alpha val="40000"/>
                  </a:schemeClr>
                </a:glow>
              </a:effectLst>
              <a:latin typeface="+mn-ea"/>
            </a:endParaRPr>
          </a:p>
          <a:p>
            <a:pPr marL="285750" marR="25400" indent="-285750" algn="just">
              <a:lnSpc>
                <a:spcPct val="120000"/>
              </a:lnSpc>
              <a:spcAft>
                <a:spcPts val="1200"/>
              </a:spcAft>
              <a:buClr>
                <a:srgbClr val="256278"/>
              </a:buClr>
              <a:buFont typeface="Wingdings" panose="05000000000000000000" pitchFamily="2" charset="2"/>
              <a:buChar char="l"/>
            </a:pPr>
            <a:r>
              <a:rPr lang="en-US" altLang="ko-KR" sz="1600" kern="0" spc="-40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+mn-ea"/>
              </a:rPr>
              <a:t>5</a:t>
            </a:r>
            <a:r>
              <a:rPr lang="ko-KR" altLang="en-US" sz="1600" kern="0" spc="-40" dirty="0" err="1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+mn-ea"/>
              </a:rPr>
              <a:t>년단위</a:t>
            </a:r>
            <a:r>
              <a:rPr lang="ko-KR" altLang="en-US" sz="1600" kern="0" spc="-40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+mn-ea"/>
              </a:rPr>
              <a:t> </a:t>
            </a:r>
            <a:r>
              <a:rPr lang="ko-KR" altLang="en-US" sz="1600" kern="0" spc="-40" dirty="0" err="1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+mn-ea"/>
              </a:rPr>
              <a:t>암발생률의</a:t>
            </a:r>
            <a:r>
              <a:rPr lang="ko-KR" altLang="en-US" sz="1600" kern="0" spc="-40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+mn-ea"/>
              </a:rPr>
              <a:t> </a:t>
            </a:r>
            <a:r>
              <a:rPr lang="ko-KR" altLang="en-US" sz="1600" kern="0" spc="-40" dirty="0" err="1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+mn-ea"/>
              </a:rPr>
              <a:t>우리구</a:t>
            </a:r>
            <a:r>
              <a:rPr lang="ko-KR" altLang="en-US" sz="1600" kern="0" spc="-40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+mn-ea"/>
              </a:rPr>
              <a:t> 증가추세</a:t>
            </a:r>
            <a:r>
              <a:rPr lang="en-US" altLang="ko-KR" sz="1600" kern="0" spc="-40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+mn-ea"/>
              </a:rPr>
              <a:t>(19.7%)</a:t>
            </a:r>
            <a:r>
              <a:rPr lang="ko-KR" altLang="en-US" sz="1600" kern="0" spc="-40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+mn-ea"/>
              </a:rPr>
              <a:t>가</a:t>
            </a:r>
            <a:r>
              <a:rPr lang="ko-KR" altLang="en-US" sz="1600" kern="0" spc="0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+mn-ea"/>
              </a:rPr>
              <a:t> 전국</a:t>
            </a:r>
            <a:r>
              <a:rPr lang="en-US" altLang="ko-KR" sz="1600" kern="0" spc="-40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+mn-ea"/>
              </a:rPr>
              <a:t>(18.4%)</a:t>
            </a:r>
            <a:r>
              <a:rPr lang="ko-KR" altLang="en-US" sz="1600" kern="0" spc="0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+mn-ea"/>
              </a:rPr>
              <a:t>대비 높아 관리 필요</a:t>
            </a:r>
            <a:endParaRPr lang="en-US" altLang="ko-KR" sz="1600" kern="0" spc="0" dirty="0" smtClean="0">
              <a:effectLst>
                <a:glow rad="228600">
                  <a:schemeClr val="bg1">
                    <a:alpha val="40000"/>
                  </a:schemeClr>
                </a:glow>
              </a:effectLst>
              <a:latin typeface="+mn-ea"/>
            </a:endParaRPr>
          </a:p>
          <a:p>
            <a:pPr marL="285750" marR="25400" indent="-285750" algn="just">
              <a:lnSpc>
                <a:spcPct val="120000"/>
              </a:lnSpc>
              <a:spcAft>
                <a:spcPts val="1200"/>
              </a:spcAft>
              <a:buClr>
                <a:srgbClr val="256278"/>
              </a:buClr>
              <a:buFont typeface="Wingdings" panose="05000000000000000000" pitchFamily="2" charset="2"/>
              <a:buChar char="l"/>
            </a:pPr>
            <a:r>
              <a:rPr lang="ko-KR" altLang="en-US" sz="1600" b="1" kern="0" spc="-50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+mn-ea"/>
              </a:rPr>
              <a:t>대장암검진 </a:t>
            </a:r>
            <a:r>
              <a:rPr lang="ko-KR" altLang="en-US" sz="1600" b="1" kern="0" spc="-50" dirty="0" err="1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+mn-ea"/>
              </a:rPr>
              <a:t>수검률을</a:t>
            </a:r>
            <a:r>
              <a:rPr lang="ko-KR" altLang="en-US" sz="1600" b="1" kern="0" spc="-50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+mn-ea"/>
              </a:rPr>
              <a:t> 증진</a:t>
            </a:r>
            <a:r>
              <a:rPr lang="ko-KR" altLang="en-US" sz="1600" kern="0" spc="-50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+mn-ea"/>
              </a:rPr>
              <a:t>과 함께</a:t>
            </a:r>
            <a:r>
              <a:rPr lang="ko-KR" altLang="en-US" sz="1600" kern="0" spc="-30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+mn-ea"/>
              </a:rPr>
              <a:t> </a:t>
            </a:r>
            <a:r>
              <a:rPr lang="ko-KR" altLang="en-US" sz="1600" b="1" kern="0" spc="-30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+mn-ea"/>
              </a:rPr>
              <a:t>도심과 농촌에 대한 </a:t>
            </a:r>
            <a:r>
              <a:rPr lang="ko-KR" altLang="en-US" sz="1600" b="1" kern="0" spc="0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+mn-ea"/>
              </a:rPr>
              <a:t>차별적인 접근</a:t>
            </a:r>
            <a:r>
              <a:rPr lang="ko-KR" altLang="en-US" sz="1600" kern="0" spc="0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+mn-ea"/>
              </a:rPr>
              <a:t>이 요구됨</a:t>
            </a:r>
          </a:p>
          <a:p>
            <a:pPr marL="285750" marR="25400" indent="-285750" algn="just">
              <a:lnSpc>
                <a:spcPct val="120000"/>
              </a:lnSpc>
              <a:spcAft>
                <a:spcPts val="1200"/>
              </a:spcAft>
              <a:buClr>
                <a:srgbClr val="256278"/>
              </a:buClr>
              <a:buFont typeface="Wingdings" panose="05000000000000000000" pitchFamily="2" charset="2"/>
              <a:buChar char="l"/>
            </a:pPr>
            <a:r>
              <a:rPr lang="ko-KR" altLang="en-US" sz="1600" kern="0" spc="-40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+mn-ea"/>
              </a:rPr>
              <a:t>미래 대비를 위한 </a:t>
            </a:r>
            <a:r>
              <a:rPr lang="ko-KR" altLang="en-US" sz="1600" b="1" kern="0" spc="-40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+mn-ea"/>
              </a:rPr>
              <a:t>젊은 인구 관리</a:t>
            </a:r>
            <a:r>
              <a:rPr lang="ko-KR" altLang="en-US" sz="1600" kern="0" spc="-40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+mn-ea"/>
              </a:rPr>
              <a:t>와 함께 의료취약계층인 </a:t>
            </a:r>
            <a:r>
              <a:rPr lang="ko-KR" altLang="en-US" sz="1600" b="1" kern="0" spc="0" dirty="0" err="1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+mn-ea"/>
              </a:rPr>
              <a:t>수급자</a:t>
            </a:r>
            <a:r>
              <a:rPr lang="ko-KR" altLang="en-US" sz="1600" b="1" kern="0" spc="0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+mn-ea"/>
              </a:rPr>
              <a:t> 집중관리 </a:t>
            </a:r>
            <a:r>
              <a:rPr lang="ko-KR" altLang="en-US" sz="1600" kern="0" spc="0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+mn-ea"/>
              </a:rPr>
              <a:t>필요</a:t>
            </a:r>
            <a:endParaRPr lang="ko-KR" altLang="en-US" sz="1600" kern="0" spc="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60503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그룹 94"/>
          <p:cNvGrpSpPr/>
          <p:nvPr/>
        </p:nvGrpSpPr>
        <p:grpSpPr>
          <a:xfrm>
            <a:off x="5674341" y="2495827"/>
            <a:ext cx="3006458" cy="2860176"/>
            <a:chOff x="3386702" y="2882852"/>
            <a:chExt cx="3006458" cy="2860176"/>
          </a:xfrm>
        </p:grpSpPr>
        <p:grpSp>
          <p:nvGrpSpPr>
            <p:cNvPr id="96" name="그룹 95"/>
            <p:cNvGrpSpPr/>
            <p:nvPr/>
          </p:nvGrpSpPr>
          <p:grpSpPr>
            <a:xfrm>
              <a:off x="3719968" y="2882852"/>
              <a:ext cx="2673192" cy="2860176"/>
              <a:chOff x="5235496" y="1871460"/>
              <a:chExt cx="2673192" cy="2860176"/>
            </a:xfrm>
            <a:effectLst>
              <a:reflection blurRad="6350" stA="20000" endPos="38500" dist="101600" dir="5400000" sy="-100000" algn="bl" rotWithShape="0"/>
            </a:effectLst>
          </p:grpSpPr>
          <p:grpSp>
            <p:nvGrpSpPr>
              <p:cNvPr id="98" name="그룹 97"/>
              <p:cNvGrpSpPr/>
              <p:nvPr/>
            </p:nvGrpSpPr>
            <p:grpSpPr>
              <a:xfrm>
                <a:off x="5235496" y="1871460"/>
                <a:ext cx="2673192" cy="2860176"/>
                <a:chOff x="5235496" y="1871460"/>
                <a:chExt cx="2673192" cy="2860176"/>
              </a:xfrm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grpSpPr>
            <p:grpSp>
              <p:nvGrpSpPr>
                <p:cNvPr id="100" name="그룹 99"/>
                <p:cNvGrpSpPr/>
                <p:nvPr/>
              </p:nvGrpSpPr>
              <p:grpSpPr>
                <a:xfrm>
                  <a:off x="5235496" y="1871460"/>
                  <a:ext cx="2616724" cy="2860176"/>
                  <a:chOff x="5235496" y="1871460"/>
                  <a:chExt cx="2616724" cy="2860176"/>
                </a:xfrm>
              </p:grpSpPr>
              <p:sp>
                <p:nvSpPr>
                  <p:cNvPr id="107" name="자유형 106"/>
                  <p:cNvSpPr/>
                  <p:nvPr/>
                </p:nvSpPr>
                <p:spPr>
                  <a:xfrm rot="2700000">
                    <a:off x="6622069" y="2329713"/>
                    <a:ext cx="1688404" cy="771898"/>
                  </a:xfrm>
                  <a:custGeom>
                    <a:avLst/>
                    <a:gdLst>
                      <a:gd name="connsiteX0" fmla="*/ 0 w 1928511"/>
                      <a:gd name="connsiteY0" fmla="*/ 881670 h 881670"/>
                      <a:gd name="connsiteX1" fmla="*/ 881670 w 1928511"/>
                      <a:gd name="connsiteY1" fmla="*/ 0 h 881670"/>
                      <a:gd name="connsiteX2" fmla="*/ 1494888 w 1928511"/>
                      <a:gd name="connsiteY2" fmla="*/ 0 h 881670"/>
                      <a:gd name="connsiteX3" fmla="*/ 1928511 w 1928511"/>
                      <a:gd name="connsiteY3" fmla="*/ 433623 h 881670"/>
                      <a:gd name="connsiteX4" fmla="*/ 1928511 w 1928511"/>
                      <a:gd name="connsiteY4" fmla="*/ 881670 h 8816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28511" h="881670">
                        <a:moveTo>
                          <a:pt x="0" y="881670"/>
                        </a:moveTo>
                        <a:lnTo>
                          <a:pt x="881670" y="0"/>
                        </a:lnTo>
                        <a:lnTo>
                          <a:pt x="1494888" y="0"/>
                        </a:lnTo>
                        <a:lnTo>
                          <a:pt x="1928511" y="433623"/>
                        </a:lnTo>
                        <a:lnTo>
                          <a:pt x="1928511" y="881670"/>
                        </a:lnTo>
                        <a:close/>
                      </a:path>
                    </a:pathLst>
                  </a:custGeom>
                  <a:solidFill>
                    <a:schemeClr val="tx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ko-K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eaLnBrk="1" fontAlgn="auto" latinLnBrk="1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ko-KR" altLang="en-US" dirty="0">
                      <a:latin typeface="+mn-ea"/>
                    </a:endParaRPr>
                  </a:p>
                </p:txBody>
              </p:sp>
              <p:sp>
                <p:nvSpPr>
                  <p:cNvPr id="108" name="자유형 107"/>
                  <p:cNvSpPr/>
                  <p:nvPr/>
                </p:nvSpPr>
                <p:spPr>
                  <a:xfrm rot="18900000" flipV="1">
                    <a:off x="5235496" y="1921650"/>
                    <a:ext cx="1967906" cy="2809986"/>
                  </a:xfrm>
                  <a:custGeom>
                    <a:avLst/>
                    <a:gdLst>
                      <a:gd name="connsiteX0" fmla="*/ 0 w 2043063"/>
                      <a:gd name="connsiteY0" fmla="*/ 1870464 h 2917305"/>
                      <a:gd name="connsiteX1" fmla="*/ 1870465 w 2043063"/>
                      <a:gd name="connsiteY1" fmla="*/ 0 h 2917305"/>
                      <a:gd name="connsiteX2" fmla="*/ 2043063 w 2043063"/>
                      <a:gd name="connsiteY2" fmla="*/ 0 h 2917305"/>
                      <a:gd name="connsiteX3" fmla="*/ 2043063 w 2043063"/>
                      <a:gd name="connsiteY3" fmla="*/ 1921084 h 2917305"/>
                      <a:gd name="connsiteX4" fmla="*/ 1046841 w 2043063"/>
                      <a:gd name="connsiteY4" fmla="*/ 2917305 h 2917305"/>
                      <a:gd name="connsiteX5" fmla="*/ 433623 w 2043063"/>
                      <a:gd name="connsiteY5" fmla="*/ 2917305 h 2917305"/>
                      <a:gd name="connsiteX6" fmla="*/ 0 w 2043063"/>
                      <a:gd name="connsiteY6" fmla="*/ 2483683 h 2917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043063" h="2917305">
                        <a:moveTo>
                          <a:pt x="0" y="1870464"/>
                        </a:moveTo>
                        <a:lnTo>
                          <a:pt x="1870465" y="0"/>
                        </a:lnTo>
                        <a:lnTo>
                          <a:pt x="2043063" y="0"/>
                        </a:lnTo>
                        <a:lnTo>
                          <a:pt x="2043063" y="1921084"/>
                        </a:lnTo>
                        <a:lnTo>
                          <a:pt x="1046841" y="2917305"/>
                        </a:lnTo>
                        <a:lnTo>
                          <a:pt x="433623" y="2917305"/>
                        </a:lnTo>
                        <a:lnTo>
                          <a:pt x="0" y="2483683"/>
                        </a:lnTo>
                        <a:close/>
                      </a:path>
                    </a:pathLst>
                  </a:custGeom>
                  <a:gradFill>
                    <a:gsLst>
                      <a:gs pos="100000">
                        <a:schemeClr val="accent1">
                          <a:lumMod val="20000"/>
                          <a:lumOff val="80000"/>
                        </a:schemeClr>
                      </a:gs>
                      <a:gs pos="0">
                        <a:schemeClr val="accent1">
                          <a:lumMod val="40000"/>
                          <a:lumOff val="60000"/>
                        </a:schemeClr>
                      </a:gs>
                    </a:gsLst>
                    <a:lin ang="108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ko-K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eaLnBrk="1" fontAlgn="auto" latinLnBrk="1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ko-KR" altLang="en-US" dirty="0">
                      <a:latin typeface="+mn-ea"/>
                    </a:endParaRPr>
                  </a:p>
                </p:txBody>
              </p:sp>
            </p:grpSp>
            <p:sp>
              <p:nvSpPr>
                <p:cNvPr id="101" name="TextBox 22"/>
                <p:cNvSpPr txBox="1">
                  <a:spLocks noChangeArrowheads="1"/>
                </p:cNvSpPr>
                <p:nvPr/>
              </p:nvSpPr>
              <p:spPr bwMode="auto">
                <a:xfrm>
                  <a:off x="7156189" y="2483000"/>
                  <a:ext cx="752499" cy="5847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defPPr>
                    <a:defRPr lang="ko-K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맑은 고딕" pitchFamily="50" charset="-127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맑은 고딕" pitchFamily="50" charset="-127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맑은 고딕" pitchFamily="50" charset="-127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맑은 고딕" pitchFamily="50" charset="-127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맑은 고딕" pitchFamily="50" charset="-127"/>
                      <a:cs typeface="+mn-cs"/>
                    </a:defRPr>
                  </a:lvl5pPr>
                  <a:lvl6pPr marL="2286000" algn="l" defTabSz="914400" rtl="0" eaLnBrk="1" latinLnBrk="1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맑은 고딕" pitchFamily="50" charset="-127"/>
                      <a:cs typeface="+mn-cs"/>
                    </a:defRPr>
                  </a:lvl6pPr>
                  <a:lvl7pPr marL="2743200" algn="l" defTabSz="914400" rtl="0" eaLnBrk="1" latinLnBrk="1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맑은 고딕" pitchFamily="50" charset="-127"/>
                      <a:cs typeface="+mn-cs"/>
                    </a:defRPr>
                  </a:lvl7pPr>
                  <a:lvl8pPr marL="3200400" algn="l" defTabSz="914400" rtl="0" eaLnBrk="1" latinLnBrk="1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맑은 고딕" pitchFamily="50" charset="-127"/>
                      <a:cs typeface="+mn-cs"/>
                    </a:defRPr>
                  </a:lvl8pPr>
                  <a:lvl9pPr marL="3657600" algn="l" defTabSz="914400" rtl="0" eaLnBrk="1" latinLnBrk="1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맑은 고딕" pitchFamily="50" charset="-127"/>
                      <a:cs typeface="+mn-cs"/>
                    </a:defRPr>
                  </a:lvl9pPr>
                </a:lstStyle>
                <a:p>
                  <a:pPr algn="ctr" eaLnBrk="1" fontAlgn="auto" latinLnBrk="1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ko-KR" sz="3200" b="1" dirty="0" smtClean="0">
                      <a:solidFill>
                        <a:schemeClr val="bg1"/>
                      </a:solidFill>
                      <a:latin typeface="+mn-ea"/>
                      <a:ea typeface="+mn-ea"/>
                    </a:rPr>
                    <a:t>02</a:t>
                  </a:r>
                  <a:endParaRPr lang="ko-KR" altLang="en-US" sz="3200" b="1" dirty="0">
                    <a:solidFill>
                      <a:schemeClr val="bg1"/>
                    </a:solidFill>
                    <a:latin typeface="+mn-ea"/>
                    <a:ea typeface="+mn-ea"/>
                  </a:endParaRPr>
                </a:p>
              </p:txBody>
            </p:sp>
            <p:grpSp>
              <p:nvGrpSpPr>
                <p:cNvPr id="102" name="그룹 101"/>
                <p:cNvGrpSpPr/>
                <p:nvPr/>
              </p:nvGrpSpPr>
              <p:grpSpPr>
                <a:xfrm>
                  <a:off x="5251021" y="2656847"/>
                  <a:ext cx="1229081" cy="87240"/>
                  <a:chOff x="6967256" y="2077533"/>
                  <a:chExt cx="1476089" cy="104775"/>
                </a:xfrm>
              </p:grpSpPr>
              <p:sp>
                <p:nvSpPr>
                  <p:cNvPr id="103" name="타원 102"/>
                  <p:cNvSpPr/>
                  <p:nvPr/>
                </p:nvSpPr>
                <p:spPr>
                  <a:xfrm>
                    <a:off x="6967256" y="2077533"/>
                    <a:ext cx="104775" cy="104775"/>
                  </a:xfrm>
                  <a:prstGeom prst="ellipse">
                    <a:avLst/>
                  </a:prstGeom>
                  <a:solidFill>
                    <a:srgbClr val="2F5597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ko-K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eaLnBrk="1" fontAlgn="auto" latinLnBrk="1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ko-KR" altLang="en-US" dirty="0">
                      <a:latin typeface="+mn-ea"/>
                    </a:endParaRPr>
                  </a:p>
                </p:txBody>
              </p:sp>
              <p:sp>
                <p:nvSpPr>
                  <p:cNvPr id="104" name="타원 103"/>
                  <p:cNvSpPr/>
                  <p:nvPr/>
                </p:nvSpPr>
                <p:spPr>
                  <a:xfrm>
                    <a:off x="7427574" y="2077533"/>
                    <a:ext cx="104775" cy="104775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ko-K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eaLnBrk="1" fontAlgn="auto" latinLnBrk="1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ko-KR" altLang="en-US" dirty="0">
                      <a:latin typeface="+mn-ea"/>
                    </a:endParaRPr>
                  </a:p>
                </p:txBody>
              </p:sp>
              <p:sp>
                <p:nvSpPr>
                  <p:cNvPr id="105" name="타원 104"/>
                  <p:cNvSpPr/>
                  <p:nvPr/>
                </p:nvSpPr>
                <p:spPr>
                  <a:xfrm>
                    <a:off x="7883072" y="2077533"/>
                    <a:ext cx="104775" cy="104775"/>
                  </a:xfrm>
                  <a:prstGeom prst="ellipse">
                    <a:avLst/>
                  </a:prstGeom>
                  <a:solidFill>
                    <a:srgbClr val="2F5597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ko-K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eaLnBrk="1" fontAlgn="auto" latinLnBrk="1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ko-KR" altLang="en-US" dirty="0">
                      <a:latin typeface="+mn-ea"/>
                    </a:endParaRPr>
                  </a:p>
                </p:txBody>
              </p:sp>
              <p:sp>
                <p:nvSpPr>
                  <p:cNvPr id="106" name="타원 105"/>
                  <p:cNvSpPr/>
                  <p:nvPr/>
                </p:nvSpPr>
                <p:spPr>
                  <a:xfrm>
                    <a:off x="8338570" y="2077533"/>
                    <a:ext cx="104775" cy="104775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ko-K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eaLnBrk="1" fontAlgn="auto" latinLnBrk="1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ko-KR" altLang="en-US" dirty="0">
                      <a:latin typeface="+mn-ea"/>
                    </a:endParaRPr>
                  </a:p>
                </p:txBody>
              </p:sp>
            </p:grpSp>
          </p:grpSp>
          <p:sp>
            <p:nvSpPr>
              <p:cNvPr id="99" name="자유형 98"/>
              <p:cNvSpPr/>
              <p:nvPr/>
            </p:nvSpPr>
            <p:spPr>
              <a:xfrm rot="2700000">
                <a:off x="6219061" y="2923787"/>
                <a:ext cx="1944209" cy="93796"/>
              </a:xfrm>
              <a:custGeom>
                <a:avLst/>
                <a:gdLst>
                  <a:gd name="connsiteX0" fmla="*/ 93794 w 1944209"/>
                  <a:gd name="connsiteY0" fmla="*/ 1 h 93796"/>
                  <a:gd name="connsiteX1" fmla="*/ 1944209 w 1944209"/>
                  <a:gd name="connsiteY1" fmla="*/ 0 h 93796"/>
                  <a:gd name="connsiteX2" fmla="*/ 1944209 w 1944209"/>
                  <a:gd name="connsiteY2" fmla="*/ 93796 h 93796"/>
                  <a:gd name="connsiteX3" fmla="*/ 0 w 1944209"/>
                  <a:gd name="connsiteY3" fmla="*/ 93796 h 937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44209" h="93796">
                    <a:moveTo>
                      <a:pt x="93794" y="1"/>
                    </a:moveTo>
                    <a:lnTo>
                      <a:pt x="1944209" y="0"/>
                    </a:lnTo>
                    <a:lnTo>
                      <a:pt x="1944209" y="93796"/>
                    </a:lnTo>
                    <a:lnTo>
                      <a:pt x="0" y="93796"/>
                    </a:lnTo>
                    <a:close/>
                  </a:path>
                </a:pathLst>
              </a:cu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ko-K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fontAlgn="auto" latinLnBrk="1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dirty="0">
                  <a:latin typeface="+mn-ea"/>
                </a:endParaRPr>
              </a:p>
            </p:txBody>
          </p:sp>
        </p:grpSp>
        <p:sp>
          <p:nvSpPr>
            <p:cNvPr id="97" name="TextBox 61"/>
            <p:cNvSpPr txBox="1">
              <a:spLocks noChangeArrowheads="1"/>
            </p:cNvSpPr>
            <p:nvPr/>
          </p:nvSpPr>
          <p:spPr bwMode="auto">
            <a:xfrm>
              <a:off x="3386702" y="3825274"/>
              <a:ext cx="2194832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  <a:cs typeface="+mn-cs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암검진</a:t>
              </a:r>
              <a:r>
                <a:rPr lang="ko-KR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 문화정착 및</a:t>
              </a:r>
              <a:endPara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젊은 </a:t>
              </a:r>
              <a:r>
                <a:rPr lang="ko-KR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인구 </a:t>
              </a:r>
              <a:r>
                <a:rPr lang="ko-KR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집중공략</a:t>
              </a:r>
              <a:endPara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515992" y="1004168"/>
            <a:ext cx="6548437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3. </a:t>
            </a:r>
            <a:r>
              <a:rPr kumimoji="0"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사업 목적</a:t>
            </a:r>
            <a:endParaRPr kumimoji="0"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" name="TextBox 4"/>
          <p:cNvSpPr txBox="1">
            <a:spLocks noChangeArrowheads="1"/>
          </p:cNvSpPr>
          <p:nvPr/>
        </p:nvSpPr>
        <p:spPr bwMode="auto">
          <a:xfrm>
            <a:off x="1132983" y="-2272"/>
            <a:ext cx="620360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200000"/>
              </a:lnSpc>
            </a:pPr>
            <a:r>
              <a:rPr kumimoji="0" lang="en-US" altLang="ko-KR" sz="3200" b="1" dirty="0" smtClean="0">
                <a:solidFill>
                  <a:srgbClr val="35435F"/>
                </a:solidFill>
                <a:latin typeface="+mn-ea"/>
                <a:ea typeface="+mn-ea"/>
              </a:rPr>
              <a:t>Ⅰ. </a:t>
            </a:r>
            <a:r>
              <a:rPr kumimoji="0" lang="ko-KR" altLang="en-US" sz="3200" b="1" dirty="0" smtClean="0">
                <a:solidFill>
                  <a:srgbClr val="35435F"/>
                </a:solidFill>
                <a:latin typeface="+mn-ea"/>
                <a:ea typeface="+mn-ea"/>
              </a:rPr>
              <a:t>사업 계획</a:t>
            </a:r>
            <a:endParaRPr kumimoji="0" lang="en-US" altLang="ko-KR" sz="3200" b="1" dirty="0" smtClean="0">
              <a:solidFill>
                <a:srgbClr val="35435F"/>
              </a:solidFill>
              <a:latin typeface="+mn-ea"/>
              <a:ea typeface="+mn-ea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722922" y="1552547"/>
            <a:ext cx="8037095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5400" algn="just" fontAlgn="base">
              <a:lnSpc>
                <a:spcPct val="120000"/>
              </a:lnSpc>
            </a:pPr>
            <a:r>
              <a:rPr lang="ko-KR" altLang="en-US" sz="1600" b="1" kern="0" dirty="0">
                <a:solidFill>
                  <a:srgbClr val="000000"/>
                </a:solidFill>
                <a:latin typeface="+mn-ea"/>
              </a:rPr>
              <a:t>향후 미래세대의 건강까지 책임지는 </a:t>
            </a:r>
            <a:r>
              <a:rPr lang="ko-KR" altLang="en-US" sz="1600" b="1" kern="0" dirty="0" err="1">
                <a:solidFill>
                  <a:srgbClr val="000000"/>
                </a:solidFill>
                <a:latin typeface="+mn-ea"/>
              </a:rPr>
              <a:t>암검진</a:t>
            </a:r>
            <a:r>
              <a:rPr lang="ko-KR" altLang="en-US" sz="1600" b="1" kern="0" dirty="0">
                <a:solidFill>
                  <a:srgbClr val="000000"/>
                </a:solidFill>
                <a:latin typeface="+mn-ea"/>
              </a:rPr>
              <a:t> 문화 </a:t>
            </a:r>
            <a:r>
              <a:rPr lang="ko-KR" altLang="en-US" sz="1600" b="1" kern="0" dirty="0" smtClean="0">
                <a:solidFill>
                  <a:srgbClr val="000000"/>
                </a:solidFill>
                <a:latin typeface="+mn-ea"/>
              </a:rPr>
              <a:t>정착으로 암환자의 </a:t>
            </a:r>
            <a:r>
              <a:rPr lang="ko-KR" altLang="en-US" sz="1600" b="1" kern="0" dirty="0" err="1">
                <a:solidFill>
                  <a:srgbClr val="000000"/>
                </a:solidFill>
                <a:latin typeface="+mn-ea"/>
              </a:rPr>
              <a:t>생존률을</a:t>
            </a:r>
            <a:r>
              <a:rPr lang="ko-KR" altLang="en-US" sz="1600" b="1" kern="0" dirty="0">
                <a:solidFill>
                  <a:srgbClr val="000000"/>
                </a:solidFill>
                <a:latin typeface="+mn-ea"/>
              </a:rPr>
              <a:t> </a:t>
            </a:r>
            <a:r>
              <a:rPr lang="ko-KR" altLang="en-US" sz="1600" b="1" kern="0" dirty="0" smtClean="0">
                <a:solidFill>
                  <a:srgbClr val="000000"/>
                </a:solidFill>
                <a:latin typeface="+mn-ea"/>
              </a:rPr>
              <a:t>높이고 </a:t>
            </a:r>
            <a:r>
              <a:rPr lang="ko-KR" altLang="en-US" sz="1600" b="1" kern="0" dirty="0">
                <a:solidFill>
                  <a:srgbClr val="000000"/>
                </a:solidFill>
                <a:latin typeface="+mn-ea"/>
              </a:rPr>
              <a:t>지역주민의 </a:t>
            </a:r>
            <a:r>
              <a:rPr lang="ko-KR" altLang="en-US" sz="1600" b="1" kern="0" dirty="0" smtClean="0">
                <a:solidFill>
                  <a:srgbClr val="000000"/>
                </a:solidFill>
                <a:latin typeface="+mn-ea"/>
              </a:rPr>
              <a:t>건강을 증진하고자 </a:t>
            </a:r>
            <a:r>
              <a:rPr lang="ko-KR" altLang="en-US" sz="1600" b="1" kern="0" dirty="0">
                <a:solidFill>
                  <a:srgbClr val="000000"/>
                </a:solidFill>
                <a:latin typeface="+mn-ea"/>
              </a:rPr>
              <a:t>함</a:t>
            </a:r>
            <a:endParaRPr lang="ko-KR" altLang="en-US" sz="1200" b="1" kern="0" spc="0" dirty="0">
              <a:solidFill>
                <a:srgbClr val="000000"/>
              </a:solidFill>
              <a:effectLst/>
              <a:latin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15991" y="2283513"/>
            <a:ext cx="6548437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4. </a:t>
            </a:r>
            <a:r>
              <a:rPr kumimoji="0"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추진전략</a:t>
            </a:r>
            <a:endParaRPr kumimoji="0"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grpSp>
        <p:nvGrpSpPr>
          <p:cNvPr id="81" name="그룹 80"/>
          <p:cNvGrpSpPr/>
          <p:nvPr/>
        </p:nvGrpSpPr>
        <p:grpSpPr>
          <a:xfrm>
            <a:off x="2140552" y="2466204"/>
            <a:ext cx="2921449" cy="2860176"/>
            <a:chOff x="435158" y="1753294"/>
            <a:chExt cx="2921449" cy="2860176"/>
          </a:xfrm>
        </p:grpSpPr>
        <p:grpSp>
          <p:nvGrpSpPr>
            <p:cNvPr id="82" name="그룹 81"/>
            <p:cNvGrpSpPr/>
            <p:nvPr/>
          </p:nvGrpSpPr>
          <p:grpSpPr>
            <a:xfrm>
              <a:off x="626072" y="1753294"/>
              <a:ext cx="2730535" cy="2860176"/>
              <a:chOff x="1509149" y="1871460"/>
              <a:chExt cx="2730535" cy="2860176"/>
            </a:xfrm>
            <a:effectLst>
              <a:reflection blurRad="6350" stA="50000" endA="275" endPos="40000" dist="101600" dir="5400000" sy="-100000" algn="bl" rotWithShape="0"/>
            </a:effectLst>
          </p:grpSpPr>
          <p:grpSp>
            <p:nvGrpSpPr>
              <p:cNvPr id="84" name="그룹 83"/>
              <p:cNvGrpSpPr/>
              <p:nvPr/>
            </p:nvGrpSpPr>
            <p:grpSpPr>
              <a:xfrm>
                <a:off x="1509149" y="1871460"/>
                <a:ext cx="2730535" cy="2860176"/>
                <a:chOff x="1509149" y="1871460"/>
                <a:chExt cx="2730535" cy="2860176"/>
              </a:xfrm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grpSpPr>
            <p:grpSp>
              <p:nvGrpSpPr>
                <p:cNvPr id="86" name="그룹 85"/>
                <p:cNvGrpSpPr/>
                <p:nvPr/>
              </p:nvGrpSpPr>
              <p:grpSpPr>
                <a:xfrm>
                  <a:off x="1509149" y="1871460"/>
                  <a:ext cx="2616724" cy="2860176"/>
                  <a:chOff x="1509149" y="1871460"/>
                  <a:chExt cx="2616724" cy="2860176"/>
                </a:xfrm>
              </p:grpSpPr>
              <p:sp>
                <p:nvSpPr>
                  <p:cNvPr id="93" name="자유형 92"/>
                  <p:cNvSpPr/>
                  <p:nvPr/>
                </p:nvSpPr>
                <p:spPr>
                  <a:xfrm rot="2700000">
                    <a:off x="2895722" y="2329713"/>
                    <a:ext cx="1688404" cy="771898"/>
                  </a:xfrm>
                  <a:custGeom>
                    <a:avLst/>
                    <a:gdLst>
                      <a:gd name="connsiteX0" fmla="*/ 0 w 1928511"/>
                      <a:gd name="connsiteY0" fmla="*/ 881670 h 881670"/>
                      <a:gd name="connsiteX1" fmla="*/ 881670 w 1928511"/>
                      <a:gd name="connsiteY1" fmla="*/ 0 h 881670"/>
                      <a:gd name="connsiteX2" fmla="*/ 1494888 w 1928511"/>
                      <a:gd name="connsiteY2" fmla="*/ 0 h 881670"/>
                      <a:gd name="connsiteX3" fmla="*/ 1928511 w 1928511"/>
                      <a:gd name="connsiteY3" fmla="*/ 433623 h 881670"/>
                      <a:gd name="connsiteX4" fmla="*/ 1928511 w 1928511"/>
                      <a:gd name="connsiteY4" fmla="*/ 881670 h 8816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28511" h="881670">
                        <a:moveTo>
                          <a:pt x="0" y="881670"/>
                        </a:moveTo>
                        <a:lnTo>
                          <a:pt x="881670" y="0"/>
                        </a:lnTo>
                        <a:lnTo>
                          <a:pt x="1494888" y="0"/>
                        </a:lnTo>
                        <a:lnTo>
                          <a:pt x="1928511" y="433623"/>
                        </a:lnTo>
                        <a:lnTo>
                          <a:pt x="1928511" y="881670"/>
                        </a:lnTo>
                        <a:close/>
                      </a:path>
                    </a:pathLst>
                  </a:custGeom>
                  <a:solidFill>
                    <a:srgbClr val="2F5597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ko-K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eaLnBrk="1" fontAlgn="auto" latinLnBrk="1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ko-KR" altLang="en-US" dirty="0">
                      <a:latin typeface="+mn-ea"/>
                    </a:endParaRPr>
                  </a:p>
                </p:txBody>
              </p:sp>
              <p:sp>
                <p:nvSpPr>
                  <p:cNvPr id="94" name="자유형 93"/>
                  <p:cNvSpPr/>
                  <p:nvPr/>
                </p:nvSpPr>
                <p:spPr>
                  <a:xfrm rot="18900000" flipV="1">
                    <a:off x="1509149" y="1921650"/>
                    <a:ext cx="1967906" cy="2809986"/>
                  </a:xfrm>
                  <a:custGeom>
                    <a:avLst/>
                    <a:gdLst>
                      <a:gd name="connsiteX0" fmla="*/ 0 w 2043063"/>
                      <a:gd name="connsiteY0" fmla="*/ 1870464 h 2917305"/>
                      <a:gd name="connsiteX1" fmla="*/ 1870465 w 2043063"/>
                      <a:gd name="connsiteY1" fmla="*/ 0 h 2917305"/>
                      <a:gd name="connsiteX2" fmla="*/ 2043063 w 2043063"/>
                      <a:gd name="connsiteY2" fmla="*/ 0 h 2917305"/>
                      <a:gd name="connsiteX3" fmla="*/ 2043063 w 2043063"/>
                      <a:gd name="connsiteY3" fmla="*/ 1921084 h 2917305"/>
                      <a:gd name="connsiteX4" fmla="*/ 1046841 w 2043063"/>
                      <a:gd name="connsiteY4" fmla="*/ 2917305 h 2917305"/>
                      <a:gd name="connsiteX5" fmla="*/ 433623 w 2043063"/>
                      <a:gd name="connsiteY5" fmla="*/ 2917305 h 2917305"/>
                      <a:gd name="connsiteX6" fmla="*/ 0 w 2043063"/>
                      <a:gd name="connsiteY6" fmla="*/ 2483683 h 2917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043063" h="2917305">
                        <a:moveTo>
                          <a:pt x="0" y="1870464"/>
                        </a:moveTo>
                        <a:lnTo>
                          <a:pt x="1870465" y="0"/>
                        </a:lnTo>
                        <a:lnTo>
                          <a:pt x="2043063" y="0"/>
                        </a:lnTo>
                        <a:lnTo>
                          <a:pt x="2043063" y="1921084"/>
                        </a:lnTo>
                        <a:lnTo>
                          <a:pt x="1046841" y="2917305"/>
                        </a:lnTo>
                        <a:lnTo>
                          <a:pt x="433623" y="2917305"/>
                        </a:lnTo>
                        <a:lnTo>
                          <a:pt x="0" y="2483683"/>
                        </a:lnTo>
                        <a:close/>
                      </a:path>
                    </a:pathLst>
                  </a:custGeom>
                  <a:gradFill>
                    <a:gsLst>
                      <a:gs pos="100000">
                        <a:schemeClr val="accent1">
                          <a:lumMod val="20000"/>
                          <a:lumOff val="80000"/>
                        </a:schemeClr>
                      </a:gs>
                      <a:gs pos="0">
                        <a:schemeClr val="accent1">
                          <a:lumMod val="40000"/>
                          <a:lumOff val="60000"/>
                        </a:schemeClr>
                      </a:gs>
                    </a:gsLst>
                    <a:lin ang="108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ko-K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eaLnBrk="1" fontAlgn="auto" latinLnBrk="1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ko-KR" altLang="en-US" dirty="0">
                      <a:latin typeface="+mn-ea"/>
                    </a:endParaRPr>
                  </a:p>
                </p:txBody>
              </p:sp>
            </p:grpSp>
            <p:sp>
              <p:nvSpPr>
                <p:cNvPr id="87" name="TextBox 22"/>
                <p:cNvSpPr txBox="1">
                  <a:spLocks noChangeArrowheads="1"/>
                </p:cNvSpPr>
                <p:nvPr/>
              </p:nvSpPr>
              <p:spPr bwMode="auto">
                <a:xfrm>
                  <a:off x="3487185" y="2483000"/>
                  <a:ext cx="752499" cy="5847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defPPr>
                    <a:defRPr lang="ko-K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맑은 고딕" pitchFamily="50" charset="-127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맑은 고딕" pitchFamily="50" charset="-127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맑은 고딕" pitchFamily="50" charset="-127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맑은 고딕" pitchFamily="50" charset="-127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맑은 고딕" pitchFamily="50" charset="-127"/>
                      <a:cs typeface="+mn-cs"/>
                    </a:defRPr>
                  </a:lvl5pPr>
                  <a:lvl6pPr marL="2286000" algn="l" defTabSz="914400" rtl="0" eaLnBrk="1" latinLnBrk="1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맑은 고딕" pitchFamily="50" charset="-127"/>
                      <a:cs typeface="+mn-cs"/>
                    </a:defRPr>
                  </a:lvl6pPr>
                  <a:lvl7pPr marL="2743200" algn="l" defTabSz="914400" rtl="0" eaLnBrk="1" latinLnBrk="1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맑은 고딕" pitchFamily="50" charset="-127"/>
                      <a:cs typeface="+mn-cs"/>
                    </a:defRPr>
                  </a:lvl7pPr>
                  <a:lvl8pPr marL="3200400" algn="l" defTabSz="914400" rtl="0" eaLnBrk="1" latinLnBrk="1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맑은 고딕" pitchFamily="50" charset="-127"/>
                      <a:cs typeface="+mn-cs"/>
                    </a:defRPr>
                  </a:lvl8pPr>
                  <a:lvl9pPr marL="3657600" algn="l" defTabSz="914400" rtl="0" eaLnBrk="1" latinLnBrk="1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맑은 고딕" pitchFamily="50" charset="-127"/>
                      <a:cs typeface="+mn-cs"/>
                    </a:defRPr>
                  </a:lvl9pPr>
                </a:lstStyle>
                <a:p>
                  <a:pPr algn="ctr" eaLnBrk="1" fontAlgn="auto" latinLnBrk="1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ko-KR" sz="3200" b="1" dirty="0" smtClean="0">
                      <a:solidFill>
                        <a:schemeClr val="bg1"/>
                      </a:solidFill>
                      <a:latin typeface="+mn-ea"/>
                      <a:ea typeface="+mn-ea"/>
                    </a:rPr>
                    <a:t>01</a:t>
                  </a:r>
                  <a:endParaRPr lang="ko-KR" altLang="en-US" sz="3200" b="1" dirty="0">
                    <a:solidFill>
                      <a:schemeClr val="bg1"/>
                    </a:solidFill>
                    <a:latin typeface="+mn-ea"/>
                    <a:ea typeface="+mn-ea"/>
                  </a:endParaRPr>
                </a:p>
              </p:txBody>
            </p:sp>
            <p:grpSp>
              <p:nvGrpSpPr>
                <p:cNvPr id="88" name="그룹 87"/>
                <p:cNvGrpSpPr/>
                <p:nvPr/>
              </p:nvGrpSpPr>
              <p:grpSpPr>
                <a:xfrm>
                  <a:off x="1526415" y="2656847"/>
                  <a:ext cx="1229081" cy="87240"/>
                  <a:chOff x="6967256" y="2077533"/>
                  <a:chExt cx="1476089" cy="104775"/>
                </a:xfrm>
              </p:grpSpPr>
              <p:sp>
                <p:nvSpPr>
                  <p:cNvPr id="89" name="타원 88"/>
                  <p:cNvSpPr/>
                  <p:nvPr/>
                </p:nvSpPr>
                <p:spPr>
                  <a:xfrm>
                    <a:off x="6967256" y="2077533"/>
                    <a:ext cx="104775" cy="104775"/>
                  </a:xfrm>
                  <a:prstGeom prst="ellipse">
                    <a:avLst/>
                  </a:prstGeom>
                  <a:solidFill>
                    <a:srgbClr val="2F5597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ko-K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eaLnBrk="1" fontAlgn="auto" latinLnBrk="1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ko-KR" altLang="en-US" dirty="0">
                      <a:latin typeface="+mn-ea"/>
                    </a:endParaRPr>
                  </a:p>
                </p:txBody>
              </p:sp>
              <p:sp>
                <p:nvSpPr>
                  <p:cNvPr id="90" name="타원 89"/>
                  <p:cNvSpPr/>
                  <p:nvPr/>
                </p:nvSpPr>
                <p:spPr>
                  <a:xfrm>
                    <a:off x="7427574" y="2077533"/>
                    <a:ext cx="104775" cy="104775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ko-K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eaLnBrk="1" fontAlgn="auto" latinLnBrk="1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ko-KR" altLang="en-US" dirty="0">
                      <a:latin typeface="+mn-ea"/>
                    </a:endParaRPr>
                  </a:p>
                </p:txBody>
              </p:sp>
              <p:sp>
                <p:nvSpPr>
                  <p:cNvPr id="91" name="타원 90"/>
                  <p:cNvSpPr/>
                  <p:nvPr/>
                </p:nvSpPr>
                <p:spPr>
                  <a:xfrm>
                    <a:off x="7883072" y="2077533"/>
                    <a:ext cx="104775" cy="104775"/>
                  </a:xfrm>
                  <a:prstGeom prst="ellipse">
                    <a:avLst/>
                  </a:prstGeom>
                  <a:solidFill>
                    <a:srgbClr val="2F5597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ko-K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eaLnBrk="1" fontAlgn="auto" latinLnBrk="1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ko-KR" altLang="en-US" dirty="0">
                      <a:latin typeface="+mn-ea"/>
                    </a:endParaRPr>
                  </a:p>
                </p:txBody>
              </p:sp>
              <p:sp>
                <p:nvSpPr>
                  <p:cNvPr id="92" name="타원 91"/>
                  <p:cNvSpPr/>
                  <p:nvPr/>
                </p:nvSpPr>
                <p:spPr>
                  <a:xfrm>
                    <a:off x="8338570" y="2077533"/>
                    <a:ext cx="104775" cy="104775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ko-K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eaLnBrk="1" fontAlgn="auto" latinLnBrk="1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ko-KR" altLang="en-US" dirty="0">
                      <a:latin typeface="+mn-ea"/>
                    </a:endParaRPr>
                  </a:p>
                </p:txBody>
              </p:sp>
            </p:grpSp>
          </p:grpSp>
          <p:sp>
            <p:nvSpPr>
              <p:cNvPr id="85" name="자유형 84"/>
              <p:cNvSpPr/>
              <p:nvPr/>
            </p:nvSpPr>
            <p:spPr>
              <a:xfrm rot="2700000">
                <a:off x="2492743" y="2923787"/>
                <a:ext cx="1944209" cy="93796"/>
              </a:xfrm>
              <a:custGeom>
                <a:avLst/>
                <a:gdLst>
                  <a:gd name="connsiteX0" fmla="*/ 93794 w 1944209"/>
                  <a:gd name="connsiteY0" fmla="*/ 1 h 93796"/>
                  <a:gd name="connsiteX1" fmla="*/ 1944209 w 1944209"/>
                  <a:gd name="connsiteY1" fmla="*/ 0 h 93796"/>
                  <a:gd name="connsiteX2" fmla="*/ 1944209 w 1944209"/>
                  <a:gd name="connsiteY2" fmla="*/ 93796 h 93796"/>
                  <a:gd name="connsiteX3" fmla="*/ 0 w 1944209"/>
                  <a:gd name="connsiteY3" fmla="*/ 93796 h 937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44209" h="93796">
                    <a:moveTo>
                      <a:pt x="93794" y="1"/>
                    </a:moveTo>
                    <a:lnTo>
                      <a:pt x="1944209" y="0"/>
                    </a:lnTo>
                    <a:lnTo>
                      <a:pt x="1944209" y="93796"/>
                    </a:lnTo>
                    <a:lnTo>
                      <a:pt x="0" y="93796"/>
                    </a:lnTo>
                    <a:close/>
                  </a:path>
                </a:pathLst>
              </a:custGeom>
              <a:solidFill>
                <a:srgbClr val="8FAA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ko-K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fontAlgn="auto" latinLnBrk="1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dirty="0">
                  <a:latin typeface="+mn-ea"/>
                </a:endParaRPr>
              </a:p>
            </p:txBody>
          </p:sp>
        </p:grpSp>
        <p:sp>
          <p:nvSpPr>
            <p:cNvPr id="83" name="TextBox 61"/>
            <p:cNvSpPr txBox="1">
              <a:spLocks noChangeArrowheads="1"/>
            </p:cNvSpPr>
            <p:nvPr/>
          </p:nvSpPr>
          <p:spPr bwMode="auto">
            <a:xfrm>
              <a:off x="435158" y="2674887"/>
              <a:ext cx="2285426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  <a:cs typeface="+mn-cs"/>
                </a:defRPr>
              </a:lvl9pPr>
            </a:lstStyle>
            <a:p>
              <a:pPr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도심</a:t>
              </a:r>
              <a:r>
                <a:rPr lang="en-US" altLang="ko-KR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/</a:t>
              </a:r>
              <a:r>
                <a:rPr lang="ko-KR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농촌 이원화 </a:t>
              </a:r>
              <a:endPara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endParaRPr>
            </a:p>
            <a:p>
              <a:pPr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의료취약계층 관리</a:t>
              </a:r>
              <a:endPara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109" name="그룹 108"/>
          <p:cNvGrpSpPr/>
          <p:nvPr/>
        </p:nvGrpSpPr>
        <p:grpSpPr>
          <a:xfrm>
            <a:off x="2659638" y="4229128"/>
            <a:ext cx="2859192" cy="2860176"/>
            <a:chOff x="613474" y="3974454"/>
            <a:chExt cx="2859192" cy="2860176"/>
          </a:xfrm>
        </p:grpSpPr>
        <p:grpSp>
          <p:nvGrpSpPr>
            <p:cNvPr id="110" name="그룹 109"/>
            <p:cNvGrpSpPr/>
            <p:nvPr/>
          </p:nvGrpSpPr>
          <p:grpSpPr>
            <a:xfrm>
              <a:off x="742130" y="3974454"/>
              <a:ext cx="2730536" cy="2860176"/>
              <a:chOff x="1509148" y="3819568"/>
              <a:chExt cx="2730536" cy="2860176"/>
            </a:xfrm>
            <a:effectLst>
              <a:reflection blurRad="6350" stA="50000" endA="275" endPos="40000" dist="101600" dir="5400000" sy="-100000" algn="bl" rotWithShape="0"/>
            </a:effectLst>
          </p:grpSpPr>
          <p:grpSp>
            <p:nvGrpSpPr>
              <p:cNvPr id="112" name="그룹 111"/>
              <p:cNvGrpSpPr/>
              <p:nvPr/>
            </p:nvGrpSpPr>
            <p:grpSpPr>
              <a:xfrm>
                <a:off x="1509148" y="3819568"/>
                <a:ext cx="2730536" cy="2860176"/>
                <a:chOff x="1509148" y="3819568"/>
                <a:chExt cx="2730536" cy="2860176"/>
              </a:xfrm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grpSpPr>
            <p:grpSp>
              <p:nvGrpSpPr>
                <p:cNvPr id="114" name="그룹 113"/>
                <p:cNvGrpSpPr/>
                <p:nvPr/>
              </p:nvGrpSpPr>
              <p:grpSpPr>
                <a:xfrm>
                  <a:off x="1509148" y="3819568"/>
                  <a:ext cx="2616724" cy="2860176"/>
                  <a:chOff x="1509148" y="3819568"/>
                  <a:chExt cx="2616724" cy="2860176"/>
                </a:xfrm>
              </p:grpSpPr>
              <p:sp>
                <p:nvSpPr>
                  <p:cNvPr id="121" name="자유형 120"/>
                  <p:cNvSpPr/>
                  <p:nvPr/>
                </p:nvSpPr>
                <p:spPr>
                  <a:xfrm rot="2700000">
                    <a:off x="2895721" y="4277821"/>
                    <a:ext cx="1688404" cy="771898"/>
                  </a:xfrm>
                  <a:custGeom>
                    <a:avLst/>
                    <a:gdLst>
                      <a:gd name="connsiteX0" fmla="*/ 0 w 1928511"/>
                      <a:gd name="connsiteY0" fmla="*/ 881670 h 881670"/>
                      <a:gd name="connsiteX1" fmla="*/ 881670 w 1928511"/>
                      <a:gd name="connsiteY1" fmla="*/ 0 h 881670"/>
                      <a:gd name="connsiteX2" fmla="*/ 1494888 w 1928511"/>
                      <a:gd name="connsiteY2" fmla="*/ 0 h 881670"/>
                      <a:gd name="connsiteX3" fmla="*/ 1928511 w 1928511"/>
                      <a:gd name="connsiteY3" fmla="*/ 433623 h 881670"/>
                      <a:gd name="connsiteX4" fmla="*/ 1928511 w 1928511"/>
                      <a:gd name="connsiteY4" fmla="*/ 881670 h 8816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28511" h="881670">
                        <a:moveTo>
                          <a:pt x="0" y="881670"/>
                        </a:moveTo>
                        <a:lnTo>
                          <a:pt x="881670" y="0"/>
                        </a:lnTo>
                        <a:lnTo>
                          <a:pt x="1494888" y="0"/>
                        </a:lnTo>
                        <a:lnTo>
                          <a:pt x="1928511" y="433623"/>
                        </a:lnTo>
                        <a:lnTo>
                          <a:pt x="1928511" y="881670"/>
                        </a:lnTo>
                        <a:close/>
                      </a:path>
                    </a:pathLst>
                  </a:custGeom>
                  <a:solidFill>
                    <a:schemeClr val="accent5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ko-K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eaLnBrk="1" fontAlgn="auto" latinLnBrk="1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ko-KR" altLang="en-US" dirty="0">
                      <a:latin typeface="+mn-ea"/>
                    </a:endParaRPr>
                  </a:p>
                </p:txBody>
              </p:sp>
              <p:sp>
                <p:nvSpPr>
                  <p:cNvPr id="122" name="자유형 121"/>
                  <p:cNvSpPr/>
                  <p:nvPr/>
                </p:nvSpPr>
                <p:spPr>
                  <a:xfrm rot="18900000" flipV="1">
                    <a:off x="1509148" y="3869758"/>
                    <a:ext cx="1967906" cy="2809986"/>
                  </a:xfrm>
                  <a:custGeom>
                    <a:avLst/>
                    <a:gdLst>
                      <a:gd name="connsiteX0" fmla="*/ 0 w 2043063"/>
                      <a:gd name="connsiteY0" fmla="*/ 1870464 h 2917305"/>
                      <a:gd name="connsiteX1" fmla="*/ 1870465 w 2043063"/>
                      <a:gd name="connsiteY1" fmla="*/ 0 h 2917305"/>
                      <a:gd name="connsiteX2" fmla="*/ 2043063 w 2043063"/>
                      <a:gd name="connsiteY2" fmla="*/ 0 h 2917305"/>
                      <a:gd name="connsiteX3" fmla="*/ 2043063 w 2043063"/>
                      <a:gd name="connsiteY3" fmla="*/ 1921084 h 2917305"/>
                      <a:gd name="connsiteX4" fmla="*/ 1046841 w 2043063"/>
                      <a:gd name="connsiteY4" fmla="*/ 2917305 h 2917305"/>
                      <a:gd name="connsiteX5" fmla="*/ 433623 w 2043063"/>
                      <a:gd name="connsiteY5" fmla="*/ 2917305 h 2917305"/>
                      <a:gd name="connsiteX6" fmla="*/ 0 w 2043063"/>
                      <a:gd name="connsiteY6" fmla="*/ 2483683 h 2917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043063" h="2917305">
                        <a:moveTo>
                          <a:pt x="0" y="1870464"/>
                        </a:moveTo>
                        <a:lnTo>
                          <a:pt x="1870465" y="0"/>
                        </a:lnTo>
                        <a:lnTo>
                          <a:pt x="2043063" y="0"/>
                        </a:lnTo>
                        <a:lnTo>
                          <a:pt x="2043063" y="1921084"/>
                        </a:lnTo>
                        <a:lnTo>
                          <a:pt x="1046841" y="2917305"/>
                        </a:lnTo>
                        <a:lnTo>
                          <a:pt x="433623" y="2917305"/>
                        </a:lnTo>
                        <a:lnTo>
                          <a:pt x="0" y="2483683"/>
                        </a:lnTo>
                        <a:close/>
                      </a:path>
                    </a:pathLst>
                  </a:custGeom>
                  <a:gradFill>
                    <a:gsLst>
                      <a:gs pos="100000">
                        <a:schemeClr val="accent1">
                          <a:lumMod val="20000"/>
                          <a:lumOff val="80000"/>
                        </a:schemeClr>
                      </a:gs>
                      <a:gs pos="0">
                        <a:schemeClr val="accent1">
                          <a:lumMod val="40000"/>
                          <a:lumOff val="60000"/>
                        </a:schemeClr>
                      </a:gs>
                    </a:gsLst>
                    <a:lin ang="108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ko-K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eaLnBrk="1" fontAlgn="auto" latinLnBrk="1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ko-KR" altLang="en-US" dirty="0">
                      <a:latin typeface="+mn-ea"/>
                    </a:endParaRPr>
                  </a:p>
                </p:txBody>
              </p:sp>
            </p:grpSp>
            <p:sp>
              <p:nvSpPr>
                <p:cNvPr id="115" name="TextBox 22"/>
                <p:cNvSpPr txBox="1">
                  <a:spLocks noChangeArrowheads="1"/>
                </p:cNvSpPr>
                <p:nvPr/>
              </p:nvSpPr>
              <p:spPr bwMode="auto">
                <a:xfrm>
                  <a:off x="3487185" y="4431106"/>
                  <a:ext cx="752499" cy="5847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defPPr>
                    <a:defRPr lang="ko-K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맑은 고딕" pitchFamily="50" charset="-127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맑은 고딕" pitchFamily="50" charset="-127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맑은 고딕" pitchFamily="50" charset="-127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맑은 고딕" pitchFamily="50" charset="-127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맑은 고딕" pitchFamily="50" charset="-127"/>
                      <a:cs typeface="+mn-cs"/>
                    </a:defRPr>
                  </a:lvl5pPr>
                  <a:lvl6pPr marL="2286000" algn="l" defTabSz="914400" rtl="0" eaLnBrk="1" latinLnBrk="1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맑은 고딕" pitchFamily="50" charset="-127"/>
                      <a:cs typeface="+mn-cs"/>
                    </a:defRPr>
                  </a:lvl6pPr>
                  <a:lvl7pPr marL="2743200" algn="l" defTabSz="914400" rtl="0" eaLnBrk="1" latinLnBrk="1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맑은 고딕" pitchFamily="50" charset="-127"/>
                      <a:cs typeface="+mn-cs"/>
                    </a:defRPr>
                  </a:lvl7pPr>
                  <a:lvl8pPr marL="3200400" algn="l" defTabSz="914400" rtl="0" eaLnBrk="1" latinLnBrk="1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맑은 고딕" pitchFamily="50" charset="-127"/>
                      <a:cs typeface="+mn-cs"/>
                    </a:defRPr>
                  </a:lvl8pPr>
                  <a:lvl9pPr marL="3657600" algn="l" defTabSz="914400" rtl="0" eaLnBrk="1" latinLnBrk="1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맑은 고딕" pitchFamily="50" charset="-127"/>
                      <a:cs typeface="+mn-cs"/>
                    </a:defRPr>
                  </a:lvl9pPr>
                </a:lstStyle>
                <a:p>
                  <a:pPr algn="ctr" eaLnBrk="1" fontAlgn="auto" latinLnBrk="1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ko-KR" sz="3200" b="1" dirty="0" smtClean="0">
                      <a:solidFill>
                        <a:schemeClr val="bg1"/>
                      </a:solidFill>
                      <a:latin typeface="+mn-ea"/>
                      <a:ea typeface="+mn-ea"/>
                    </a:rPr>
                    <a:t>03</a:t>
                  </a:r>
                  <a:endParaRPr lang="ko-KR" altLang="en-US" sz="3200" b="1" dirty="0">
                    <a:solidFill>
                      <a:schemeClr val="bg1"/>
                    </a:solidFill>
                    <a:latin typeface="+mn-ea"/>
                    <a:ea typeface="+mn-ea"/>
                  </a:endParaRPr>
                </a:p>
              </p:txBody>
            </p:sp>
            <p:grpSp>
              <p:nvGrpSpPr>
                <p:cNvPr id="116" name="그룹 115"/>
                <p:cNvGrpSpPr/>
                <p:nvPr/>
              </p:nvGrpSpPr>
              <p:grpSpPr>
                <a:xfrm>
                  <a:off x="1526415" y="4574865"/>
                  <a:ext cx="1229081" cy="87240"/>
                  <a:chOff x="6967256" y="2077533"/>
                  <a:chExt cx="1476089" cy="104775"/>
                </a:xfrm>
              </p:grpSpPr>
              <p:sp>
                <p:nvSpPr>
                  <p:cNvPr id="117" name="타원 116"/>
                  <p:cNvSpPr/>
                  <p:nvPr/>
                </p:nvSpPr>
                <p:spPr>
                  <a:xfrm>
                    <a:off x="6967256" y="2077533"/>
                    <a:ext cx="104775" cy="104775"/>
                  </a:xfrm>
                  <a:prstGeom prst="ellipse">
                    <a:avLst/>
                  </a:prstGeom>
                  <a:solidFill>
                    <a:srgbClr val="2F5597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ko-K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eaLnBrk="1" fontAlgn="auto" latinLnBrk="1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ko-KR" altLang="en-US" dirty="0">
                      <a:latin typeface="+mn-ea"/>
                    </a:endParaRPr>
                  </a:p>
                </p:txBody>
              </p:sp>
              <p:sp>
                <p:nvSpPr>
                  <p:cNvPr id="118" name="타원 117"/>
                  <p:cNvSpPr/>
                  <p:nvPr/>
                </p:nvSpPr>
                <p:spPr>
                  <a:xfrm>
                    <a:off x="7427574" y="2077533"/>
                    <a:ext cx="104775" cy="104775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ko-K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eaLnBrk="1" fontAlgn="auto" latinLnBrk="1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ko-KR" altLang="en-US" dirty="0">
                      <a:latin typeface="+mn-ea"/>
                    </a:endParaRPr>
                  </a:p>
                </p:txBody>
              </p:sp>
              <p:sp>
                <p:nvSpPr>
                  <p:cNvPr id="119" name="타원 118"/>
                  <p:cNvSpPr/>
                  <p:nvPr/>
                </p:nvSpPr>
                <p:spPr>
                  <a:xfrm>
                    <a:off x="7883072" y="2077533"/>
                    <a:ext cx="104775" cy="104775"/>
                  </a:xfrm>
                  <a:prstGeom prst="ellipse">
                    <a:avLst/>
                  </a:prstGeom>
                  <a:solidFill>
                    <a:srgbClr val="2F5597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ko-K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eaLnBrk="1" fontAlgn="auto" latinLnBrk="1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ko-KR" altLang="en-US" dirty="0">
                      <a:latin typeface="+mn-ea"/>
                    </a:endParaRPr>
                  </a:p>
                </p:txBody>
              </p:sp>
              <p:sp>
                <p:nvSpPr>
                  <p:cNvPr id="120" name="타원 119"/>
                  <p:cNvSpPr/>
                  <p:nvPr/>
                </p:nvSpPr>
                <p:spPr>
                  <a:xfrm>
                    <a:off x="8338570" y="2077533"/>
                    <a:ext cx="104775" cy="104775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ko-K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eaLnBrk="1" fontAlgn="auto" latinLnBrk="1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ko-KR" altLang="en-US" dirty="0">
                      <a:latin typeface="+mn-ea"/>
                    </a:endParaRPr>
                  </a:p>
                </p:txBody>
              </p:sp>
            </p:grpSp>
          </p:grpSp>
          <p:sp>
            <p:nvSpPr>
              <p:cNvPr id="113" name="자유형 112"/>
              <p:cNvSpPr/>
              <p:nvPr/>
            </p:nvSpPr>
            <p:spPr>
              <a:xfrm rot="2700000">
                <a:off x="2492744" y="4872622"/>
                <a:ext cx="1944209" cy="93796"/>
              </a:xfrm>
              <a:custGeom>
                <a:avLst/>
                <a:gdLst>
                  <a:gd name="connsiteX0" fmla="*/ 93794 w 1944209"/>
                  <a:gd name="connsiteY0" fmla="*/ 1 h 93796"/>
                  <a:gd name="connsiteX1" fmla="*/ 1944209 w 1944209"/>
                  <a:gd name="connsiteY1" fmla="*/ 0 h 93796"/>
                  <a:gd name="connsiteX2" fmla="*/ 1944209 w 1944209"/>
                  <a:gd name="connsiteY2" fmla="*/ 93796 h 93796"/>
                  <a:gd name="connsiteX3" fmla="*/ 0 w 1944209"/>
                  <a:gd name="connsiteY3" fmla="*/ 93796 h 937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44209" h="93796">
                    <a:moveTo>
                      <a:pt x="93794" y="1"/>
                    </a:moveTo>
                    <a:lnTo>
                      <a:pt x="1944209" y="0"/>
                    </a:lnTo>
                    <a:lnTo>
                      <a:pt x="1944209" y="93796"/>
                    </a:lnTo>
                    <a:lnTo>
                      <a:pt x="0" y="93796"/>
                    </a:lnTo>
                    <a:close/>
                  </a:path>
                </a:pathLst>
              </a:cu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ko-K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fontAlgn="auto" latinLnBrk="1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dirty="0">
                  <a:latin typeface="+mn-ea"/>
                </a:endParaRPr>
              </a:p>
            </p:txBody>
          </p:sp>
        </p:grpSp>
        <p:sp>
          <p:nvSpPr>
            <p:cNvPr id="111" name="TextBox 61"/>
            <p:cNvSpPr txBox="1">
              <a:spLocks noChangeArrowheads="1"/>
            </p:cNvSpPr>
            <p:nvPr/>
          </p:nvSpPr>
          <p:spPr bwMode="auto">
            <a:xfrm>
              <a:off x="613474" y="4932308"/>
              <a:ext cx="1338828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  <a:cs typeface="+mn-cs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대장암검진</a:t>
              </a:r>
              <a:endPara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집중관리</a:t>
              </a:r>
              <a:endPara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137" name="그룹 136"/>
          <p:cNvGrpSpPr/>
          <p:nvPr/>
        </p:nvGrpSpPr>
        <p:grpSpPr>
          <a:xfrm>
            <a:off x="6385285" y="4229412"/>
            <a:ext cx="2808312" cy="2860176"/>
            <a:chOff x="6681192" y="4005064"/>
            <a:chExt cx="2808312" cy="2860176"/>
          </a:xfrm>
        </p:grpSpPr>
        <p:grpSp>
          <p:nvGrpSpPr>
            <p:cNvPr id="138" name="그룹 137"/>
            <p:cNvGrpSpPr/>
            <p:nvPr/>
          </p:nvGrpSpPr>
          <p:grpSpPr>
            <a:xfrm>
              <a:off x="6816311" y="4005064"/>
              <a:ext cx="2673193" cy="2860176"/>
              <a:chOff x="5235495" y="3819568"/>
              <a:chExt cx="2673193" cy="2860176"/>
            </a:xfrm>
            <a:effectLst>
              <a:reflection blurRad="6350" stA="50000" endA="275" endPos="40000" dist="101600" dir="5400000" sy="-100000" algn="bl" rotWithShape="0"/>
            </a:effectLst>
          </p:grpSpPr>
          <p:grpSp>
            <p:nvGrpSpPr>
              <p:cNvPr id="140" name="그룹 139"/>
              <p:cNvGrpSpPr/>
              <p:nvPr/>
            </p:nvGrpSpPr>
            <p:grpSpPr>
              <a:xfrm>
                <a:off x="5235495" y="3819568"/>
                <a:ext cx="2673193" cy="2860176"/>
                <a:chOff x="5235495" y="3819568"/>
                <a:chExt cx="2673193" cy="2860176"/>
              </a:xfrm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grpSpPr>
            <p:grpSp>
              <p:nvGrpSpPr>
                <p:cNvPr id="142" name="그룹 141"/>
                <p:cNvGrpSpPr/>
                <p:nvPr/>
              </p:nvGrpSpPr>
              <p:grpSpPr>
                <a:xfrm>
                  <a:off x="5235495" y="3819568"/>
                  <a:ext cx="2616724" cy="2860176"/>
                  <a:chOff x="5235495" y="3819568"/>
                  <a:chExt cx="2616724" cy="2860176"/>
                </a:xfrm>
              </p:grpSpPr>
              <p:sp>
                <p:nvSpPr>
                  <p:cNvPr id="149" name="자유형 148"/>
                  <p:cNvSpPr/>
                  <p:nvPr/>
                </p:nvSpPr>
                <p:spPr>
                  <a:xfrm rot="2700000">
                    <a:off x="6622068" y="4277821"/>
                    <a:ext cx="1688404" cy="771898"/>
                  </a:xfrm>
                  <a:custGeom>
                    <a:avLst/>
                    <a:gdLst>
                      <a:gd name="connsiteX0" fmla="*/ 0 w 1928511"/>
                      <a:gd name="connsiteY0" fmla="*/ 881670 h 881670"/>
                      <a:gd name="connsiteX1" fmla="*/ 881670 w 1928511"/>
                      <a:gd name="connsiteY1" fmla="*/ 0 h 881670"/>
                      <a:gd name="connsiteX2" fmla="*/ 1494888 w 1928511"/>
                      <a:gd name="connsiteY2" fmla="*/ 0 h 881670"/>
                      <a:gd name="connsiteX3" fmla="*/ 1928511 w 1928511"/>
                      <a:gd name="connsiteY3" fmla="*/ 433623 h 881670"/>
                      <a:gd name="connsiteX4" fmla="*/ 1928511 w 1928511"/>
                      <a:gd name="connsiteY4" fmla="*/ 881670 h 8816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28511" h="881670">
                        <a:moveTo>
                          <a:pt x="0" y="881670"/>
                        </a:moveTo>
                        <a:lnTo>
                          <a:pt x="881670" y="0"/>
                        </a:lnTo>
                        <a:lnTo>
                          <a:pt x="1494888" y="0"/>
                        </a:lnTo>
                        <a:lnTo>
                          <a:pt x="1928511" y="433623"/>
                        </a:lnTo>
                        <a:lnTo>
                          <a:pt x="1928511" y="881670"/>
                        </a:lnTo>
                        <a:close/>
                      </a:path>
                    </a:pathLst>
                  </a:custGeom>
                  <a:solidFill>
                    <a:schemeClr val="accent5">
                      <a:lumMod val="75000"/>
                    </a:scheme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ko-K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eaLnBrk="1" fontAlgn="auto" latinLnBrk="1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ko-KR" altLang="en-US" dirty="0">
                      <a:latin typeface="+mn-ea"/>
                    </a:endParaRPr>
                  </a:p>
                </p:txBody>
              </p:sp>
              <p:sp>
                <p:nvSpPr>
                  <p:cNvPr id="150" name="자유형 149"/>
                  <p:cNvSpPr/>
                  <p:nvPr/>
                </p:nvSpPr>
                <p:spPr>
                  <a:xfrm rot="18900000" flipV="1">
                    <a:off x="5235495" y="3869758"/>
                    <a:ext cx="1967906" cy="2809986"/>
                  </a:xfrm>
                  <a:custGeom>
                    <a:avLst/>
                    <a:gdLst>
                      <a:gd name="connsiteX0" fmla="*/ 0 w 2043063"/>
                      <a:gd name="connsiteY0" fmla="*/ 1870464 h 2917305"/>
                      <a:gd name="connsiteX1" fmla="*/ 1870465 w 2043063"/>
                      <a:gd name="connsiteY1" fmla="*/ 0 h 2917305"/>
                      <a:gd name="connsiteX2" fmla="*/ 2043063 w 2043063"/>
                      <a:gd name="connsiteY2" fmla="*/ 0 h 2917305"/>
                      <a:gd name="connsiteX3" fmla="*/ 2043063 w 2043063"/>
                      <a:gd name="connsiteY3" fmla="*/ 1921084 h 2917305"/>
                      <a:gd name="connsiteX4" fmla="*/ 1046841 w 2043063"/>
                      <a:gd name="connsiteY4" fmla="*/ 2917305 h 2917305"/>
                      <a:gd name="connsiteX5" fmla="*/ 433623 w 2043063"/>
                      <a:gd name="connsiteY5" fmla="*/ 2917305 h 2917305"/>
                      <a:gd name="connsiteX6" fmla="*/ 0 w 2043063"/>
                      <a:gd name="connsiteY6" fmla="*/ 2483683 h 2917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043063" h="2917305">
                        <a:moveTo>
                          <a:pt x="0" y="1870464"/>
                        </a:moveTo>
                        <a:lnTo>
                          <a:pt x="1870465" y="0"/>
                        </a:lnTo>
                        <a:lnTo>
                          <a:pt x="2043063" y="0"/>
                        </a:lnTo>
                        <a:lnTo>
                          <a:pt x="2043063" y="1921084"/>
                        </a:lnTo>
                        <a:lnTo>
                          <a:pt x="1046841" y="2917305"/>
                        </a:lnTo>
                        <a:lnTo>
                          <a:pt x="433623" y="2917305"/>
                        </a:lnTo>
                        <a:lnTo>
                          <a:pt x="0" y="2483683"/>
                        </a:lnTo>
                        <a:close/>
                      </a:path>
                    </a:pathLst>
                  </a:custGeom>
                  <a:gradFill>
                    <a:gsLst>
                      <a:gs pos="100000">
                        <a:schemeClr val="accent1">
                          <a:lumMod val="20000"/>
                          <a:lumOff val="80000"/>
                        </a:schemeClr>
                      </a:gs>
                      <a:gs pos="0">
                        <a:schemeClr val="accent1">
                          <a:lumMod val="40000"/>
                          <a:lumOff val="60000"/>
                        </a:schemeClr>
                      </a:gs>
                    </a:gsLst>
                    <a:lin ang="10800000" scaled="0"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ko-K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eaLnBrk="1" fontAlgn="auto" latinLnBrk="1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ko-KR" altLang="en-US" dirty="0">
                      <a:latin typeface="+mn-ea"/>
                    </a:endParaRPr>
                  </a:p>
                </p:txBody>
              </p:sp>
            </p:grpSp>
            <p:sp>
              <p:nvSpPr>
                <p:cNvPr id="143" name="TextBox 22"/>
                <p:cNvSpPr txBox="1">
                  <a:spLocks noChangeArrowheads="1"/>
                </p:cNvSpPr>
                <p:nvPr/>
              </p:nvSpPr>
              <p:spPr bwMode="auto">
                <a:xfrm>
                  <a:off x="7156189" y="4431106"/>
                  <a:ext cx="752499" cy="5847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defPPr>
                    <a:defRPr lang="ko-K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맑은 고딕" pitchFamily="50" charset="-127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맑은 고딕" pitchFamily="50" charset="-127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맑은 고딕" pitchFamily="50" charset="-127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맑은 고딕" pitchFamily="50" charset="-127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맑은 고딕" pitchFamily="50" charset="-127"/>
                      <a:cs typeface="+mn-cs"/>
                    </a:defRPr>
                  </a:lvl5pPr>
                  <a:lvl6pPr marL="2286000" algn="l" defTabSz="914400" rtl="0" eaLnBrk="1" latinLnBrk="1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맑은 고딕" pitchFamily="50" charset="-127"/>
                      <a:cs typeface="+mn-cs"/>
                    </a:defRPr>
                  </a:lvl6pPr>
                  <a:lvl7pPr marL="2743200" algn="l" defTabSz="914400" rtl="0" eaLnBrk="1" latinLnBrk="1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맑은 고딕" pitchFamily="50" charset="-127"/>
                      <a:cs typeface="+mn-cs"/>
                    </a:defRPr>
                  </a:lvl7pPr>
                  <a:lvl8pPr marL="3200400" algn="l" defTabSz="914400" rtl="0" eaLnBrk="1" latinLnBrk="1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맑은 고딕" pitchFamily="50" charset="-127"/>
                      <a:cs typeface="+mn-cs"/>
                    </a:defRPr>
                  </a:lvl8pPr>
                  <a:lvl9pPr marL="3657600" algn="l" defTabSz="914400" rtl="0" eaLnBrk="1" latinLnBrk="1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맑은 고딕" pitchFamily="50" charset="-127"/>
                      <a:cs typeface="+mn-cs"/>
                    </a:defRPr>
                  </a:lvl9pPr>
                </a:lstStyle>
                <a:p>
                  <a:pPr algn="ctr" eaLnBrk="1" fontAlgn="auto" latinLnBrk="1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ko-KR" sz="3200" b="1" dirty="0" smtClean="0">
                      <a:solidFill>
                        <a:schemeClr val="bg1"/>
                      </a:solidFill>
                      <a:latin typeface="+mn-ea"/>
                      <a:ea typeface="+mn-ea"/>
                    </a:rPr>
                    <a:t>04</a:t>
                  </a:r>
                  <a:endParaRPr lang="ko-KR" altLang="en-US" sz="3200" b="1" dirty="0">
                    <a:solidFill>
                      <a:schemeClr val="bg1"/>
                    </a:solidFill>
                    <a:latin typeface="+mn-ea"/>
                    <a:ea typeface="+mn-ea"/>
                  </a:endParaRPr>
                </a:p>
              </p:txBody>
            </p:sp>
            <p:grpSp>
              <p:nvGrpSpPr>
                <p:cNvPr id="144" name="그룹 143"/>
                <p:cNvGrpSpPr/>
                <p:nvPr/>
              </p:nvGrpSpPr>
              <p:grpSpPr>
                <a:xfrm>
                  <a:off x="5251021" y="4574865"/>
                  <a:ext cx="1229081" cy="87240"/>
                  <a:chOff x="6967256" y="2077533"/>
                  <a:chExt cx="1476089" cy="104775"/>
                </a:xfrm>
              </p:grpSpPr>
              <p:sp>
                <p:nvSpPr>
                  <p:cNvPr id="145" name="타원 144"/>
                  <p:cNvSpPr/>
                  <p:nvPr/>
                </p:nvSpPr>
                <p:spPr>
                  <a:xfrm>
                    <a:off x="6967256" y="2077533"/>
                    <a:ext cx="104775" cy="104775"/>
                  </a:xfrm>
                  <a:prstGeom prst="ellipse">
                    <a:avLst/>
                  </a:prstGeom>
                  <a:solidFill>
                    <a:srgbClr val="2F5597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ko-K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eaLnBrk="1" fontAlgn="auto" latinLnBrk="1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ko-KR" altLang="en-US" dirty="0">
                      <a:latin typeface="+mn-ea"/>
                    </a:endParaRPr>
                  </a:p>
                </p:txBody>
              </p:sp>
              <p:sp>
                <p:nvSpPr>
                  <p:cNvPr id="146" name="타원 145"/>
                  <p:cNvSpPr/>
                  <p:nvPr/>
                </p:nvSpPr>
                <p:spPr>
                  <a:xfrm>
                    <a:off x="7427574" y="2077533"/>
                    <a:ext cx="104775" cy="104775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ko-K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eaLnBrk="1" fontAlgn="auto" latinLnBrk="1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ko-KR" altLang="en-US" dirty="0">
                      <a:latin typeface="+mn-ea"/>
                    </a:endParaRPr>
                  </a:p>
                </p:txBody>
              </p:sp>
              <p:sp>
                <p:nvSpPr>
                  <p:cNvPr id="147" name="타원 146"/>
                  <p:cNvSpPr/>
                  <p:nvPr/>
                </p:nvSpPr>
                <p:spPr>
                  <a:xfrm>
                    <a:off x="7883072" y="2077533"/>
                    <a:ext cx="104775" cy="104775"/>
                  </a:xfrm>
                  <a:prstGeom prst="ellipse">
                    <a:avLst/>
                  </a:prstGeom>
                  <a:solidFill>
                    <a:srgbClr val="2F5597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ko-K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eaLnBrk="1" fontAlgn="auto" latinLnBrk="1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ko-KR" altLang="en-US" dirty="0">
                      <a:latin typeface="+mn-ea"/>
                    </a:endParaRPr>
                  </a:p>
                </p:txBody>
              </p:sp>
              <p:sp>
                <p:nvSpPr>
                  <p:cNvPr id="148" name="타원 147"/>
                  <p:cNvSpPr/>
                  <p:nvPr/>
                </p:nvSpPr>
                <p:spPr>
                  <a:xfrm>
                    <a:off x="8338570" y="2077533"/>
                    <a:ext cx="104775" cy="104775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ko-K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eaLnBrk="1" fontAlgn="auto" latinLnBrk="1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ko-KR" altLang="en-US" dirty="0">
                      <a:latin typeface="+mn-ea"/>
                    </a:endParaRPr>
                  </a:p>
                </p:txBody>
              </p:sp>
            </p:grpSp>
          </p:grpSp>
          <p:sp>
            <p:nvSpPr>
              <p:cNvPr id="141" name="자유형 140"/>
              <p:cNvSpPr/>
              <p:nvPr/>
            </p:nvSpPr>
            <p:spPr>
              <a:xfrm rot="2700000">
                <a:off x="6219062" y="4872622"/>
                <a:ext cx="1944209" cy="93796"/>
              </a:xfrm>
              <a:custGeom>
                <a:avLst/>
                <a:gdLst>
                  <a:gd name="connsiteX0" fmla="*/ 93794 w 1944209"/>
                  <a:gd name="connsiteY0" fmla="*/ 1 h 93796"/>
                  <a:gd name="connsiteX1" fmla="*/ 1944209 w 1944209"/>
                  <a:gd name="connsiteY1" fmla="*/ 0 h 93796"/>
                  <a:gd name="connsiteX2" fmla="*/ 1944209 w 1944209"/>
                  <a:gd name="connsiteY2" fmla="*/ 93796 h 93796"/>
                  <a:gd name="connsiteX3" fmla="*/ 0 w 1944209"/>
                  <a:gd name="connsiteY3" fmla="*/ 93796 h 937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44209" h="93796">
                    <a:moveTo>
                      <a:pt x="93794" y="1"/>
                    </a:moveTo>
                    <a:lnTo>
                      <a:pt x="1944209" y="0"/>
                    </a:lnTo>
                    <a:lnTo>
                      <a:pt x="1944209" y="93796"/>
                    </a:lnTo>
                    <a:lnTo>
                      <a:pt x="0" y="93796"/>
                    </a:lnTo>
                    <a:close/>
                  </a:path>
                </a:pathLst>
              </a:custGeom>
              <a:solidFill>
                <a:srgbClr val="8FAA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ko-K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fontAlgn="auto" latinLnBrk="1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dirty="0">
                  <a:latin typeface="+mn-ea"/>
                </a:endParaRPr>
              </a:p>
            </p:txBody>
          </p:sp>
        </p:grpSp>
        <p:sp>
          <p:nvSpPr>
            <p:cNvPr id="139" name="TextBox 61"/>
            <p:cNvSpPr txBox="1">
              <a:spLocks noChangeArrowheads="1"/>
            </p:cNvSpPr>
            <p:nvPr/>
          </p:nvSpPr>
          <p:spPr bwMode="auto">
            <a:xfrm>
              <a:off x="6681192" y="4981409"/>
              <a:ext cx="1420582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맑은 고딕" pitchFamily="50" charset="-127"/>
                  <a:cs typeface="+mn-cs"/>
                </a:defRPr>
              </a:lvl9pPr>
            </a:lstStyle>
            <a:p>
              <a:pPr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폐암검진 </a:t>
              </a:r>
              <a:endPara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endParaRPr>
            </a:p>
            <a:p>
              <a:pPr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도입의 등대</a:t>
              </a:r>
              <a:endPara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3215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15992" y="1004168"/>
            <a:ext cx="6548437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1. </a:t>
            </a:r>
            <a:r>
              <a:rPr kumimoji="0"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추진 </a:t>
            </a:r>
            <a:r>
              <a:rPr kumimoji="0" lang="ko-KR" altLang="en-US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전략별</a:t>
            </a:r>
            <a:r>
              <a:rPr kumimoji="0"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사업 내용</a:t>
            </a:r>
            <a:endParaRPr kumimoji="0"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" name="TextBox 4"/>
          <p:cNvSpPr txBox="1">
            <a:spLocks noChangeArrowheads="1"/>
          </p:cNvSpPr>
          <p:nvPr/>
        </p:nvSpPr>
        <p:spPr bwMode="auto">
          <a:xfrm>
            <a:off x="1132983" y="-2272"/>
            <a:ext cx="620360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200000"/>
              </a:lnSpc>
            </a:pPr>
            <a:r>
              <a:rPr kumimoji="0" lang="en-US" altLang="ko-KR" sz="3200" b="1" dirty="0" smtClean="0">
                <a:solidFill>
                  <a:srgbClr val="35435F"/>
                </a:solidFill>
                <a:latin typeface="+mn-ea"/>
                <a:ea typeface="+mn-ea"/>
              </a:rPr>
              <a:t>Ⅱ. </a:t>
            </a:r>
            <a:r>
              <a:rPr kumimoji="0" lang="ko-KR" altLang="en-US" sz="3200" b="1" dirty="0" smtClean="0">
                <a:solidFill>
                  <a:srgbClr val="35435F"/>
                </a:solidFill>
                <a:latin typeface="+mn-ea"/>
                <a:ea typeface="+mn-ea"/>
              </a:rPr>
              <a:t>사업 추진 내용</a:t>
            </a:r>
            <a:endParaRPr kumimoji="0" lang="en-US" altLang="ko-KR" sz="3200" b="1" dirty="0" smtClean="0">
              <a:solidFill>
                <a:srgbClr val="35435F"/>
              </a:solidFill>
              <a:latin typeface="+mn-ea"/>
              <a:ea typeface="+mn-ea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1962960" y="1676573"/>
            <a:ext cx="7498540" cy="417513"/>
            <a:chOff x="1962960" y="1663873"/>
            <a:chExt cx="5552296" cy="417513"/>
          </a:xfrm>
        </p:grpSpPr>
        <p:sp>
          <p:nvSpPr>
            <p:cNvPr id="18" name="Rectangle 102"/>
            <p:cNvSpPr>
              <a:spLocks noChangeArrowheads="1"/>
            </p:cNvSpPr>
            <p:nvPr/>
          </p:nvSpPr>
          <p:spPr bwMode="auto">
            <a:xfrm>
              <a:off x="1962960" y="1663873"/>
              <a:ext cx="634151" cy="417513"/>
            </a:xfrm>
            <a:prstGeom prst="rect">
              <a:avLst/>
            </a:prstGeom>
            <a:gradFill flip="none" rotWithShape="1">
              <a:gsLst>
                <a:gs pos="0">
                  <a:srgbClr val="60829A">
                    <a:shade val="30000"/>
                    <a:satMod val="115000"/>
                  </a:srgbClr>
                </a:gs>
                <a:gs pos="50000">
                  <a:srgbClr val="60829A">
                    <a:shade val="67500"/>
                    <a:satMod val="115000"/>
                  </a:srgbClr>
                </a:gs>
                <a:gs pos="100000">
                  <a:srgbClr val="60829A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15875">
              <a:noFill/>
              <a:miter lim="800000"/>
              <a:headEnd/>
              <a:tailEnd/>
            </a:ln>
            <a:effectLst>
              <a:outerShdw dist="89803" dir="2700000" algn="ctr" rotWithShape="0">
                <a:srgbClr val="C0C0C0">
                  <a:alpha val="50000"/>
                </a:srgbClr>
              </a:outerShdw>
            </a:effectLst>
          </p:spPr>
          <p:txBody>
            <a:bodyPr wrap="none" lIns="92075" tIns="46038" rIns="92075" bIns="46038" anchor="ctr"/>
            <a:lstStyle/>
            <a:p>
              <a:pPr algn="ctr" eaLnBrk="0" latinLnBrk="0" hangingPunct="0"/>
              <a:r>
                <a:rPr lang="ko-KR" altLang="en-US" dirty="0" smtClean="0">
                  <a:solidFill>
                    <a:schemeClr val="bg1"/>
                  </a:solidFill>
                  <a:latin typeface="+mn-ea"/>
                </a:rPr>
                <a:t>전략 </a:t>
              </a:r>
              <a:r>
                <a:rPr lang="en-US" altLang="ko-KR" dirty="0" smtClean="0">
                  <a:solidFill>
                    <a:schemeClr val="bg1"/>
                  </a:solidFill>
                  <a:latin typeface="+mn-ea"/>
                </a:rPr>
                <a:t>1</a:t>
              </a:r>
              <a:endParaRPr lang="en-US" altLang="ko-KR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9" name="Rectangle 304"/>
            <p:cNvSpPr>
              <a:spLocks noChangeArrowheads="1"/>
            </p:cNvSpPr>
            <p:nvPr/>
          </p:nvSpPr>
          <p:spPr bwMode="auto">
            <a:xfrm>
              <a:off x="2683464" y="1681276"/>
              <a:ext cx="4831792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>
                <a:defRPr/>
              </a:pPr>
              <a:r>
                <a:rPr lang="ko-KR" altLang="en-US" sz="2000" b="1" dirty="0">
                  <a:solidFill>
                    <a:srgbClr val="363F54"/>
                  </a:solidFill>
                  <a:latin typeface="+mn-ea"/>
                  <a:ea typeface="+mn-ea"/>
                </a:rPr>
                <a:t>도심</a:t>
              </a:r>
              <a:r>
                <a:rPr lang="en-US" altLang="ko-KR" sz="2000" b="1" dirty="0">
                  <a:solidFill>
                    <a:srgbClr val="363F54"/>
                  </a:solidFill>
                  <a:latin typeface="+mn-ea"/>
                  <a:ea typeface="+mn-ea"/>
                </a:rPr>
                <a:t>/</a:t>
              </a:r>
              <a:r>
                <a:rPr lang="ko-KR" altLang="en-US" sz="2000" b="1" dirty="0">
                  <a:solidFill>
                    <a:srgbClr val="363F54"/>
                  </a:solidFill>
                  <a:latin typeface="+mn-ea"/>
                  <a:ea typeface="+mn-ea"/>
                </a:rPr>
                <a:t>농촌 </a:t>
              </a:r>
              <a:r>
                <a:rPr lang="ko-KR" altLang="en-US" sz="2000" b="1" dirty="0" err="1" smtClean="0">
                  <a:solidFill>
                    <a:srgbClr val="363F54"/>
                  </a:solidFill>
                  <a:latin typeface="+mn-ea"/>
                  <a:ea typeface="+mn-ea"/>
                </a:rPr>
                <a:t>이원화접근</a:t>
              </a:r>
              <a:r>
                <a:rPr lang="ko-KR" altLang="en-US" sz="2000" b="1" dirty="0" smtClean="0">
                  <a:solidFill>
                    <a:srgbClr val="363F54"/>
                  </a:solidFill>
                  <a:latin typeface="+mn-ea"/>
                  <a:ea typeface="+mn-ea"/>
                </a:rPr>
                <a:t> </a:t>
              </a:r>
              <a:r>
                <a:rPr lang="en-US" altLang="ko-KR" sz="2000" b="1" dirty="0" smtClean="0">
                  <a:solidFill>
                    <a:srgbClr val="363F54"/>
                  </a:solidFill>
                  <a:latin typeface="+mn-ea"/>
                  <a:ea typeface="+mn-ea"/>
                </a:rPr>
                <a:t>– </a:t>
              </a:r>
              <a:r>
                <a:rPr lang="ko-KR" altLang="en-US" sz="2000" b="1" dirty="0" smtClean="0">
                  <a:solidFill>
                    <a:srgbClr val="363F54"/>
                  </a:solidFill>
                  <a:latin typeface="+mn-ea"/>
                  <a:ea typeface="+mn-ea"/>
                </a:rPr>
                <a:t>도심지역 협력체계 구축</a:t>
              </a:r>
              <a:endParaRPr lang="ko-KR" altLang="en-US" sz="2000" b="1" dirty="0">
                <a:solidFill>
                  <a:srgbClr val="363F54"/>
                </a:solidFill>
                <a:latin typeface="+mn-ea"/>
                <a:ea typeface="+mn-ea"/>
              </a:endParaRPr>
            </a:p>
          </p:txBody>
        </p:sp>
      </p:grpSp>
      <p:pic>
        <p:nvPicPr>
          <p:cNvPr id="39" name="Picture 87" descr="8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5" t="11160" r="2744" b="23732"/>
          <a:stretch>
            <a:fillRect/>
          </a:stretch>
        </p:blipFill>
        <p:spPr bwMode="auto">
          <a:xfrm>
            <a:off x="2003551" y="2119320"/>
            <a:ext cx="7341538" cy="3760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Rectangle 304"/>
          <p:cNvSpPr>
            <a:spLocks noChangeArrowheads="1"/>
          </p:cNvSpPr>
          <p:nvPr/>
        </p:nvSpPr>
        <p:spPr bwMode="auto">
          <a:xfrm>
            <a:off x="4636421" y="3671336"/>
            <a:ext cx="2016125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kumimoji="0" lang="ko-KR" altLang="en-US" sz="4400" b="1" dirty="0" smtClean="0">
                <a:solidFill>
                  <a:srgbClr val="1F4183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통∙반장</a:t>
            </a:r>
            <a:endParaRPr lang="en-US" altLang="ko-KR" dirty="0">
              <a:solidFill>
                <a:srgbClr val="1F4183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1" name="Rectangle 304"/>
          <p:cNvSpPr>
            <a:spLocks noChangeArrowheads="1"/>
          </p:cNvSpPr>
          <p:nvPr/>
        </p:nvSpPr>
        <p:spPr bwMode="auto">
          <a:xfrm>
            <a:off x="2332959" y="3430492"/>
            <a:ext cx="201612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kumimoji="0" lang="ko-KR" altLang="en-US" sz="3600" b="1" dirty="0" smtClean="0"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종합</a:t>
            </a:r>
            <a:endParaRPr kumimoji="0" lang="en-US" altLang="ko-KR" sz="3600" b="1" dirty="0" smtClean="0">
              <a:solidFill>
                <a:schemeClr val="tx2">
                  <a:lumMod val="7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 eaLnBrk="1" hangingPunct="1"/>
            <a:r>
              <a:rPr kumimoji="0" lang="ko-KR" altLang="en-US" sz="3600" b="1" dirty="0" smtClean="0"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복지관</a:t>
            </a:r>
            <a:endParaRPr lang="en-US" altLang="ko-KR" sz="3600" dirty="0">
              <a:solidFill>
                <a:schemeClr val="tx2">
                  <a:lumMod val="7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2" name="Rectangle 304"/>
          <p:cNvSpPr>
            <a:spLocks noChangeArrowheads="1"/>
          </p:cNvSpPr>
          <p:nvPr/>
        </p:nvSpPr>
        <p:spPr bwMode="auto">
          <a:xfrm>
            <a:off x="6843046" y="3455892"/>
            <a:ext cx="201612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kumimoji="0" lang="ko-KR" altLang="en-US" sz="3600" b="1" dirty="0" smtClean="0">
                <a:solidFill>
                  <a:schemeClr val="bg2">
                    <a:lumMod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방문</a:t>
            </a:r>
            <a:endParaRPr kumimoji="0" lang="en-US" altLang="ko-KR" sz="3600" b="1" dirty="0" smtClean="0">
              <a:solidFill>
                <a:schemeClr val="bg2">
                  <a:lumMod val="2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 eaLnBrk="1" hangingPunct="1"/>
            <a:r>
              <a:rPr kumimoji="0" lang="ko-KR" altLang="en-US" sz="3600" b="1" dirty="0" smtClean="0">
                <a:solidFill>
                  <a:schemeClr val="bg2">
                    <a:lumMod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간호</a:t>
            </a:r>
            <a:endParaRPr lang="en-US" altLang="ko-KR" sz="3600" dirty="0">
              <a:solidFill>
                <a:schemeClr val="bg2">
                  <a:lumMod val="2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39989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15992" y="1004168"/>
            <a:ext cx="6548437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1. </a:t>
            </a:r>
            <a:r>
              <a:rPr kumimoji="0"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추진 </a:t>
            </a:r>
            <a:r>
              <a:rPr kumimoji="0" lang="ko-KR" altLang="en-US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전략별</a:t>
            </a:r>
            <a:r>
              <a:rPr kumimoji="0"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사업 내용</a:t>
            </a:r>
            <a:endParaRPr kumimoji="0"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" name="TextBox 4"/>
          <p:cNvSpPr txBox="1">
            <a:spLocks noChangeArrowheads="1"/>
          </p:cNvSpPr>
          <p:nvPr/>
        </p:nvSpPr>
        <p:spPr bwMode="auto">
          <a:xfrm>
            <a:off x="1132983" y="-2272"/>
            <a:ext cx="620360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200000"/>
              </a:lnSpc>
            </a:pPr>
            <a:r>
              <a:rPr kumimoji="0" lang="en-US" altLang="ko-KR" sz="3200" b="1" dirty="0" smtClean="0">
                <a:solidFill>
                  <a:srgbClr val="35435F"/>
                </a:solidFill>
                <a:latin typeface="+mn-ea"/>
                <a:ea typeface="+mn-ea"/>
              </a:rPr>
              <a:t>Ⅱ. </a:t>
            </a:r>
            <a:r>
              <a:rPr kumimoji="0" lang="ko-KR" altLang="en-US" sz="3200" b="1" dirty="0" smtClean="0">
                <a:solidFill>
                  <a:srgbClr val="35435F"/>
                </a:solidFill>
                <a:latin typeface="+mn-ea"/>
                <a:ea typeface="+mn-ea"/>
              </a:rPr>
              <a:t>사업 추진 내용</a:t>
            </a:r>
            <a:endParaRPr kumimoji="0" lang="en-US" altLang="ko-KR" sz="3200" b="1" dirty="0" smtClean="0">
              <a:solidFill>
                <a:srgbClr val="35435F"/>
              </a:solidFill>
              <a:latin typeface="+mn-ea"/>
              <a:ea typeface="+mn-ea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1962960" y="1676573"/>
            <a:ext cx="7498540" cy="417513"/>
            <a:chOff x="1962960" y="1663873"/>
            <a:chExt cx="5552296" cy="417513"/>
          </a:xfrm>
        </p:grpSpPr>
        <p:sp>
          <p:nvSpPr>
            <p:cNvPr id="18" name="Rectangle 102"/>
            <p:cNvSpPr>
              <a:spLocks noChangeArrowheads="1"/>
            </p:cNvSpPr>
            <p:nvPr/>
          </p:nvSpPr>
          <p:spPr bwMode="auto">
            <a:xfrm>
              <a:off x="1962960" y="1663873"/>
              <a:ext cx="634151" cy="417513"/>
            </a:xfrm>
            <a:prstGeom prst="rect">
              <a:avLst/>
            </a:prstGeom>
            <a:gradFill flip="none" rotWithShape="1">
              <a:gsLst>
                <a:gs pos="0">
                  <a:srgbClr val="60829A">
                    <a:shade val="30000"/>
                    <a:satMod val="115000"/>
                  </a:srgbClr>
                </a:gs>
                <a:gs pos="50000">
                  <a:srgbClr val="60829A">
                    <a:shade val="67500"/>
                    <a:satMod val="115000"/>
                  </a:srgbClr>
                </a:gs>
                <a:gs pos="100000">
                  <a:srgbClr val="60829A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15875">
              <a:noFill/>
              <a:miter lim="800000"/>
              <a:headEnd/>
              <a:tailEnd/>
            </a:ln>
            <a:effectLst>
              <a:outerShdw dist="89803" dir="2700000" algn="ctr" rotWithShape="0">
                <a:srgbClr val="C0C0C0">
                  <a:alpha val="50000"/>
                </a:srgbClr>
              </a:outerShdw>
            </a:effectLst>
          </p:spPr>
          <p:txBody>
            <a:bodyPr wrap="none" lIns="92075" tIns="46038" rIns="92075" bIns="46038" anchor="ctr"/>
            <a:lstStyle/>
            <a:p>
              <a:pPr algn="ctr" eaLnBrk="0" latinLnBrk="0" hangingPunct="0"/>
              <a:r>
                <a:rPr lang="ko-KR" altLang="en-US" dirty="0" smtClean="0">
                  <a:solidFill>
                    <a:schemeClr val="bg1"/>
                  </a:solidFill>
                  <a:latin typeface="+mn-ea"/>
                </a:rPr>
                <a:t>전략 </a:t>
              </a:r>
              <a:r>
                <a:rPr lang="en-US" altLang="ko-KR" dirty="0" smtClean="0">
                  <a:solidFill>
                    <a:schemeClr val="bg1"/>
                  </a:solidFill>
                  <a:latin typeface="+mn-ea"/>
                </a:rPr>
                <a:t>1</a:t>
              </a:r>
              <a:endParaRPr lang="en-US" altLang="ko-KR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9" name="Rectangle 304"/>
            <p:cNvSpPr>
              <a:spLocks noChangeArrowheads="1"/>
            </p:cNvSpPr>
            <p:nvPr/>
          </p:nvSpPr>
          <p:spPr bwMode="auto">
            <a:xfrm>
              <a:off x="2683464" y="1681276"/>
              <a:ext cx="4831792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>
                <a:defRPr/>
              </a:pPr>
              <a:r>
                <a:rPr lang="ko-KR" altLang="en-US" sz="2000" b="1" dirty="0">
                  <a:solidFill>
                    <a:srgbClr val="363F54"/>
                  </a:solidFill>
                  <a:latin typeface="+mn-ea"/>
                  <a:ea typeface="+mn-ea"/>
                </a:rPr>
                <a:t>도심</a:t>
              </a:r>
              <a:r>
                <a:rPr lang="en-US" altLang="ko-KR" sz="2000" b="1" dirty="0">
                  <a:solidFill>
                    <a:srgbClr val="363F54"/>
                  </a:solidFill>
                  <a:latin typeface="+mn-ea"/>
                  <a:ea typeface="+mn-ea"/>
                </a:rPr>
                <a:t>/</a:t>
              </a:r>
              <a:r>
                <a:rPr lang="ko-KR" altLang="en-US" sz="2000" b="1" dirty="0">
                  <a:solidFill>
                    <a:srgbClr val="363F54"/>
                  </a:solidFill>
                  <a:latin typeface="+mn-ea"/>
                  <a:ea typeface="+mn-ea"/>
                </a:rPr>
                <a:t>농촌 </a:t>
              </a:r>
              <a:r>
                <a:rPr lang="ko-KR" altLang="en-US" sz="2000" b="1" dirty="0" err="1" smtClean="0">
                  <a:solidFill>
                    <a:srgbClr val="363F54"/>
                  </a:solidFill>
                  <a:latin typeface="+mn-ea"/>
                  <a:ea typeface="+mn-ea"/>
                </a:rPr>
                <a:t>이원화접근</a:t>
              </a:r>
              <a:r>
                <a:rPr lang="ko-KR" altLang="en-US" sz="2000" b="1" dirty="0" smtClean="0">
                  <a:solidFill>
                    <a:srgbClr val="363F54"/>
                  </a:solidFill>
                  <a:latin typeface="+mn-ea"/>
                  <a:ea typeface="+mn-ea"/>
                </a:rPr>
                <a:t> </a:t>
              </a:r>
              <a:r>
                <a:rPr lang="en-US" altLang="ko-KR" sz="2000" b="1" dirty="0" smtClean="0">
                  <a:solidFill>
                    <a:srgbClr val="363F54"/>
                  </a:solidFill>
                  <a:latin typeface="+mn-ea"/>
                  <a:ea typeface="+mn-ea"/>
                </a:rPr>
                <a:t>– </a:t>
              </a:r>
              <a:r>
                <a:rPr lang="ko-KR" altLang="en-US" sz="2000" b="1" dirty="0" smtClean="0">
                  <a:solidFill>
                    <a:srgbClr val="363F54"/>
                  </a:solidFill>
                  <a:latin typeface="+mn-ea"/>
                  <a:ea typeface="+mn-ea"/>
                </a:rPr>
                <a:t>도심지역 협력체계 구축</a:t>
              </a:r>
              <a:endParaRPr lang="ko-KR" altLang="en-US" sz="2000" b="1" dirty="0">
                <a:solidFill>
                  <a:srgbClr val="363F54"/>
                </a:solidFill>
                <a:latin typeface="+mn-ea"/>
                <a:ea typeface="+mn-ea"/>
              </a:endParaRPr>
            </a:p>
          </p:txBody>
        </p:sp>
      </p:grpSp>
      <p:pic>
        <p:nvPicPr>
          <p:cNvPr id="1025" name="_x405566736" descr="EMB00004cb80d6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8897" y="2377433"/>
            <a:ext cx="3959758" cy="2868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_x404819496" descr="EMB00004cb80d6b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60" t="23389" r="33749" b="55204"/>
          <a:stretch/>
        </p:blipFill>
        <p:spPr bwMode="auto">
          <a:xfrm>
            <a:off x="5401342" y="2377434"/>
            <a:ext cx="4313459" cy="2868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직사각형 6"/>
          <p:cNvSpPr/>
          <p:nvPr/>
        </p:nvSpPr>
        <p:spPr>
          <a:xfrm>
            <a:off x="6067117" y="5426406"/>
            <a:ext cx="29819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6510" marR="25400" indent="-16510" algn="ctr" fontAlgn="base" latinLnBrk="0">
              <a:lnSpc>
                <a:spcPct val="100000"/>
              </a:lnSpc>
              <a:spcBef>
                <a:spcPts val="280"/>
              </a:spcBef>
              <a:spcAft>
                <a:spcPts val="280"/>
              </a:spcAft>
            </a:pPr>
            <a:r>
              <a:rPr lang="en-US" altLang="ko-KR" b="1" kern="0" spc="-40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[</a:t>
            </a:r>
            <a:r>
              <a:rPr lang="ko-KR" altLang="en-US" b="1" kern="0" spc="-40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하남</a:t>
            </a:r>
            <a:r>
              <a:rPr lang="en-US" altLang="ko-KR" b="1" kern="0" spc="-40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·</a:t>
            </a:r>
            <a:r>
              <a:rPr lang="ko-KR" altLang="en-US" b="1" kern="0" spc="-40" dirty="0" err="1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송광</a:t>
            </a:r>
            <a:r>
              <a:rPr lang="ko-KR" altLang="en-US" b="1" kern="0" spc="-40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 종합사회복지관</a:t>
            </a:r>
            <a:r>
              <a:rPr lang="en-US" altLang="ko-KR" b="1" kern="0" spc="-40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]</a:t>
            </a:r>
            <a:endParaRPr lang="ko-KR" altLang="en-US" b="1" kern="0" spc="0" dirty="0">
              <a:solidFill>
                <a:schemeClr val="bg2">
                  <a:lumMod val="50000"/>
                </a:schemeClr>
              </a:solidFill>
              <a:effectLst/>
              <a:latin typeface="+mn-ea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773895" y="5426406"/>
            <a:ext cx="32175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6510" marR="25400" indent="-16510" algn="ctr" fontAlgn="base" latinLnBrk="0">
              <a:lnSpc>
                <a:spcPct val="100000"/>
              </a:lnSpc>
              <a:spcBef>
                <a:spcPts val="280"/>
              </a:spcBef>
              <a:spcAft>
                <a:spcPts val="280"/>
              </a:spcAft>
            </a:pPr>
            <a:r>
              <a:rPr lang="en-US" altLang="ko-KR" b="1" kern="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[</a:t>
            </a:r>
            <a:r>
              <a:rPr lang="ko-KR" altLang="en-US" b="1" kern="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통장 인력 활용 안내문 게시</a:t>
            </a:r>
            <a:r>
              <a:rPr lang="en-US" altLang="ko-KR" b="1" kern="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]</a:t>
            </a:r>
            <a:endParaRPr lang="ko-KR" altLang="en-US" b="1" kern="0" spc="0" dirty="0">
              <a:solidFill>
                <a:schemeClr val="bg2">
                  <a:lumMod val="50000"/>
                </a:schemeClr>
              </a:solidFill>
              <a:effectLst/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8524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15992" y="1004168"/>
            <a:ext cx="6548437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1. </a:t>
            </a:r>
            <a:r>
              <a:rPr kumimoji="0"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추진 </a:t>
            </a:r>
            <a:r>
              <a:rPr kumimoji="0" lang="ko-KR" altLang="en-US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전략별</a:t>
            </a:r>
            <a:r>
              <a:rPr kumimoji="0"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사업 내용</a:t>
            </a:r>
            <a:endParaRPr kumimoji="0"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" name="TextBox 4"/>
          <p:cNvSpPr txBox="1">
            <a:spLocks noChangeArrowheads="1"/>
          </p:cNvSpPr>
          <p:nvPr/>
        </p:nvSpPr>
        <p:spPr bwMode="auto">
          <a:xfrm>
            <a:off x="1132983" y="-2272"/>
            <a:ext cx="620360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200000"/>
              </a:lnSpc>
            </a:pPr>
            <a:r>
              <a:rPr kumimoji="0" lang="en-US" altLang="ko-KR" sz="3200" b="1" dirty="0" smtClean="0">
                <a:solidFill>
                  <a:srgbClr val="35435F"/>
                </a:solidFill>
                <a:latin typeface="+mn-ea"/>
                <a:ea typeface="+mn-ea"/>
              </a:rPr>
              <a:t>Ⅱ. </a:t>
            </a:r>
            <a:r>
              <a:rPr kumimoji="0" lang="ko-KR" altLang="en-US" sz="3200" b="1" dirty="0" smtClean="0">
                <a:solidFill>
                  <a:srgbClr val="35435F"/>
                </a:solidFill>
                <a:latin typeface="+mn-ea"/>
                <a:ea typeface="+mn-ea"/>
              </a:rPr>
              <a:t>사업 추진 내용</a:t>
            </a:r>
            <a:endParaRPr kumimoji="0" lang="en-US" altLang="ko-KR" sz="3200" b="1" dirty="0" smtClean="0">
              <a:solidFill>
                <a:srgbClr val="35435F"/>
              </a:solidFill>
              <a:latin typeface="+mn-ea"/>
              <a:ea typeface="+mn-ea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1962960" y="1676573"/>
            <a:ext cx="7664516" cy="417513"/>
            <a:chOff x="1962960" y="1663873"/>
            <a:chExt cx="5675193" cy="417513"/>
          </a:xfrm>
        </p:grpSpPr>
        <p:sp>
          <p:nvSpPr>
            <p:cNvPr id="18" name="Rectangle 102"/>
            <p:cNvSpPr>
              <a:spLocks noChangeArrowheads="1"/>
            </p:cNvSpPr>
            <p:nvPr/>
          </p:nvSpPr>
          <p:spPr bwMode="auto">
            <a:xfrm>
              <a:off x="1962960" y="1663873"/>
              <a:ext cx="634151" cy="417513"/>
            </a:xfrm>
            <a:prstGeom prst="rect">
              <a:avLst/>
            </a:prstGeom>
            <a:gradFill flip="none" rotWithShape="1">
              <a:gsLst>
                <a:gs pos="0">
                  <a:srgbClr val="60829A">
                    <a:shade val="30000"/>
                    <a:satMod val="115000"/>
                  </a:srgbClr>
                </a:gs>
                <a:gs pos="50000">
                  <a:srgbClr val="60829A">
                    <a:shade val="67500"/>
                    <a:satMod val="115000"/>
                  </a:srgbClr>
                </a:gs>
                <a:gs pos="100000">
                  <a:srgbClr val="60829A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15875">
              <a:noFill/>
              <a:miter lim="800000"/>
              <a:headEnd/>
              <a:tailEnd/>
            </a:ln>
            <a:effectLst>
              <a:outerShdw dist="89803" dir="2700000" algn="ctr" rotWithShape="0">
                <a:srgbClr val="C0C0C0">
                  <a:alpha val="50000"/>
                </a:srgbClr>
              </a:outerShdw>
            </a:effectLst>
          </p:spPr>
          <p:txBody>
            <a:bodyPr wrap="none" lIns="92075" tIns="46038" rIns="92075" bIns="46038" anchor="ctr"/>
            <a:lstStyle/>
            <a:p>
              <a:pPr algn="ctr" eaLnBrk="0" latinLnBrk="0" hangingPunct="0"/>
              <a:r>
                <a:rPr lang="ko-KR" altLang="en-US" dirty="0" smtClean="0">
                  <a:solidFill>
                    <a:schemeClr val="bg1"/>
                  </a:solidFill>
                  <a:latin typeface="+mn-ea"/>
                </a:rPr>
                <a:t>전략 </a:t>
              </a:r>
              <a:r>
                <a:rPr lang="en-US" altLang="ko-KR" dirty="0" smtClean="0">
                  <a:solidFill>
                    <a:schemeClr val="bg1"/>
                  </a:solidFill>
                  <a:latin typeface="+mn-ea"/>
                </a:rPr>
                <a:t>1</a:t>
              </a:r>
              <a:endParaRPr lang="en-US" altLang="ko-KR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9" name="Rectangle 304"/>
            <p:cNvSpPr>
              <a:spLocks noChangeArrowheads="1"/>
            </p:cNvSpPr>
            <p:nvPr/>
          </p:nvSpPr>
          <p:spPr bwMode="auto">
            <a:xfrm>
              <a:off x="2683464" y="1681276"/>
              <a:ext cx="4954689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>
                <a:defRPr/>
              </a:pPr>
              <a:r>
                <a:rPr lang="ko-KR" altLang="en-US" sz="2000" b="1" dirty="0">
                  <a:solidFill>
                    <a:srgbClr val="363F54"/>
                  </a:solidFill>
                  <a:latin typeface="+mn-ea"/>
                  <a:ea typeface="+mn-ea"/>
                </a:rPr>
                <a:t>도심</a:t>
              </a:r>
              <a:r>
                <a:rPr lang="en-US" altLang="ko-KR" sz="2000" b="1" dirty="0">
                  <a:solidFill>
                    <a:srgbClr val="363F54"/>
                  </a:solidFill>
                  <a:latin typeface="+mn-ea"/>
                  <a:ea typeface="+mn-ea"/>
                </a:rPr>
                <a:t>/</a:t>
              </a:r>
              <a:r>
                <a:rPr lang="ko-KR" altLang="en-US" sz="2000" b="1" dirty="0">
                  <a:solidFill>
                    <a:srgbClr val="363F54"/>
                  </a:solidFill>
                  <a:latin typeface="+mn-ea"/>
                  <a:ea typeface="+mn-ea"/>
                </a:rPr>
                <a:t>농촌 </a:t>
              </a:r>
              <a:r>
                <a:rPr lang="ko-KR" altLang="en-US" sz="2000" b="1" dirty="0" err="1" smtClean="0">
                  <a:solidFill>
                    <a:srgbClr val="363F54"/>
                  </a:solidFill>
                  <a:latin typeface="+mn-ea"/>
                  <a:ea typeface="+mn-ea"/>
                </a:rPr>
                <a:t>이원화접근</a:t>
              </a:r>
              <a:r>
                <a:rPr lang="ko-KR" altLang="en-US" sz="2000" b="1" dirty="0" smtClean="0">
                  <a:solidFill>
                    <a:srgbClr val="363F54"/>
                  </a:solidFill>
                  <a:latin typeface="+mn-ea"/>
                  <a:ea typeface="+mn-ea"/>
                </a:rPr>
                <a:t> </a:t>
              </a:r>
              <a:r>
                <a:rPr lang="en-US" altLang="ko-KR" sz="2000" b="1" dirty="0" smtClean="0">
                  <a:solidFill>
                    <a:srgbClr val="363F54"/>
                  </a:solidFill>
                  <a:latin typeface="+mn-ea"/>
                  <a:ea typeface="+mn-ea"/>
                </a:rPr>
                <a:t>– 7</a:t>
              </a:r>
              <a:r>
                <a:rPr lang="ko-KR" altLang="en-US" sz="2000" b="1" dirty="0" smtClean="0">
                  <a:solidFill>
                    <a:srgbClr val="363F54"/>
                  </a:solidFill>
                  <a:latin typeface="+mn-ea"/>
                  <a:ea typeface="+mn-ea"/>
                </a:rPr>
                <a:t>개 진료소 중축 농촌지역 관리</a:t>
              </a:r>
              <a:endParaRPr lang="ko-KR" altLang="en-US" sz="2000" b="1" dirty="0">
                <a:solidFill>
                  <a:srgbClr val="363F54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1476147" y="2330073"/>
            <a:ext cx="3884129" cy="3681844"/>
            <a:chOff x="1854516" y="2351093"/>
            <a:chExt cx="4242895" cy="4187822"/>
          </a:xfrm>
        </p:grpSpPr>
        <p:sp>
          <p:nvSpPr>
            <p:cNvPr id="11" name="Oval 116"/>
            <p:cNvSpPr>
              <a:spLocks noChangeArrowheads="1"/>
            </p:cNvSpPr>
            <p:nvPr/>
          </p:nvSpPr>
          <p:spPr bwMode="auto">
            <a:xfrm>
              <a:off x="1854516" y="2368552"/>
              <a:ext cx="4168775" cy="4170363"/>
            </a:xfrm>
            <a:prstGeom prst="ellipse">
              <a:avLst/>
            </a:prstGeom>
            <a:gradFill flip="none" rotWithShape="1">
              <a:gsLst>
                <a:gs pos="0">
                  <a:srgbClr val="60829A">
                    <a:shade val="30000"/>
                    <a:satMod val="115000"/>
                  </a:srgbClr>
                </a:gs>
                <a:gs pos="50000">
                  <a:srgbClr val="60829A">
                    <a:shade val="67500"/>
                    <a:satMod val="115000"/>
                  </a:srgbClr>
                </a:gs>
                <a:gs pos="100000">
                  <a:srgbClr val="60829A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15875" algn="ctr">
              <a:noFill/>
              <a:round/>
              <a:headEnd/>
              <a:tailEnd/>
            </a:ln>
            <a:effectLst>
              <a:outerShdw dist="89803" dir="2700000" algn="ctr" rotWithShape="0">
                <a:srgbClr val="C0C0C0">
                  <a:alpha val="50000"/>
                </a:srgbClr>
              </a:outerShdw>
            </a:effectLst>
          </p:spPr>
          <p:txBody>
            <a:bodyPr wrap="none" lIns="92075" tIns="46038" rIns="92075" bIns="46038" anchor="ctr"/>
            <a:lstStyle/>
            <a:p>
              <a:endParaRPr lang="ko-KR" altLang="en-US" dirty="0">
                <a:latin typeface="+mn-ea"/>
              </a:endParaRPr>
            </a:p>
          </p:txBody>
        </p:sp>
        <p:sp>
          <p:nvSpPr>
            <p:cNvPr id="12" name="Oval 117"/>
            <p:cNvSpPr>
              <a:spLocks noChangeArrowheads="1"/>
            </p:cNvSpPr>
            <p:nvPr/>
          </p:nvSpPr>
          <p:spPr bwMode="auto">
            <a:xfrm>
              <a:off x="2483166" y="2997205"/>
              <a:ext cx="2913062" cy="291306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6275"/>
                    <a:invGamma/>
                  </a:schemeClr>
                </a:gs>
              </a:gsLst>
              <a:lin ang="2700000" scaled="1"/>
            </a:gradFill>
            <a:ln w="12700" algn="ctr">
              <a:solidFill>
                <a:srgbClr val="C0C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8980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7313" tIns="44450" rIns="87313" bIns="44450" anchor="ctr"/>
            <a:lstStyle/>
            <a:p>
              <a:endParaRPr kumimoji="1" lang="ko-KR" altLang="en-US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3" name="Oval 118"/>
            <p:cNvSpPr>
              <a:spLocks noChangeArrowheads="1"/>
            </p:cNvSpPr>
            <p:nvPr/>
          </p:nvSpPr>
          <p:spPr bwMode="auto">
            <a:xfrm>
              <a:off x="2643401" y="3157441"/>
              <a:ext cx="2592592" cy="2592592"/>
            </a:xfrm>
            <a:prstGeom prst="ellipse">
              <a:avLst/>
            </a:prstGeom>
            <a:gradFill flip="none" rotWithShape="1">
              <a:gsLst>
                <a:gs pos="0">
                  <a:srgbClr val="60829A">
                    <a:shade val="30000"/>
                    <a:satMod val="115000"/>
                  </a:srgbClr>
                </a:gs>
                <a:gs pos="50000">
                  <a:srgbClr val="60829A">
                    <a:shade val="67500"/>
                    <a:satMod val="115000"/>
                  </a:srgbClr>
                </a:gs>
                <a:gs pos="100000">
                  <a:srgbClr val="60829A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15875" algn="ctr">
              <a:noFill/>
              <a:round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endParaRPr lang="ko-KR" altLang="en-US" dirty="0">
                <a:latin typeface="+mn-ea"/>
              </a:endParaRPr>
            </a:p>
          </p:txBody>
        </p:sp>
        <p:sp>
          <p:nvSpPr>
            <p:cNvPr id="15" name="Line 120"/>
            <p:cNvSpPr>
              <a:spLocks noChangeShapeType="1"/>
            </p:cNvSpPr>
            <p:nvPr/>
          </p:nvSpPr>
          <p:spPr bwMode="auto">
            <a:xfrm>
              <a:off x="3938903" y="2351093"/>
              <a:ext cx="0" cy="1558925"/>
            </a:xfrm>
            <a:prstGeom prst="line">
              <a:avLst/>
            </a:prstGeom>
            <a:noFill/>
            <a:ln w="31750">
              <a:solidFill>
                <a:schemeClr val="bg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 dirty="0">
                <a:latin typeface="+mn-ea"/>
              </a:endParaRPr>
            </a:p>
          </p:txBody>
        </p:sp>
        <p:sp>
          <p:nvSpPr>
            <p:cNvPr id="16" name="Line 121"/>
            <p:cNvSpPr>
              <a:spLocks noChangeShapeType="1"/>
            </p:cNvSpPr>
            <p:nvPr/>
          </p:nvSpPr>
          <p:spPr bwMode="auto">
            <a:xfrm>
              <a:off x="4170129" y="4951697"/>
              <a:ext cx="714923" cy="1509901"/>
            </a:xfrm>
            <a:prstGeom prst="line">
              <a:avLst/>
            </a:prstGeom>
            <a:noFill/>
            <a:ln w="31750">
              <a:solidFill>
                <a:schemeClr val="bg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 dirty="0">
                <a:latin typeface="+mn-ea"/>
              </a:endParaRPr>
            </a:p>
          </p:txBody>
        </p:sp>
        <p:sp>
          <p:nvSpPr>
            <p:cNvPr id="17" name="Line 122"/>
            <p:cNvSpPr>
              <a:spLocks noChangeShapeType="1"/>
            </p:cNvSpPr>
            <p:nvPr/>
          </p:nvSpPr>
          <p:spPr bwMode="auto">
            <a:xfrm flipH="1">
              <a:off x="1881426" y="4575181"/>
              <a:ext cx="1580458" cy="594874"/>
            </a:xfrm>
            <a:prstGeom prst="line">
              <a:avLst/>
            </a:prstGeom>
            <a:noFill/>
            <a:ln w="31750">
              <a:solidFill>
                <a:schemeClr val="bg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 dirty="0">
                <a:latin typeface="+mn-ea"/>
              </a:endParaRPr>
            </a:p>
          </p:txBody>
        </p:sp>
        <p:sp>
          <p:nvSpPr>
            <p:cNvPr id="21" name="Line 123"/>
            <p:cNvSpPr>
              <a:spLocks noChangeShapeType="1"/>
            </p:cNvSpPr>
            <p:nvPr/>
          </p:nvSpPr>
          <p:spPr bwMode="auto">
            <a:xfrm flipH="1">
              <a:off x="4338781" y="3223542"/>
              <a:ext cx="1366256" cy="1005563"/>
            </a:xfrm>
            <a:prstGeom prst="line">
              <a:avLst/>
            </a:prstGeom>
            <a:noFill/>
            <a:ln w="31750">
              <a:solidFill>
                <a:schemeClr val="bg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 dirty="0">
                <a:latin typeface="+mn-ea"/>
              </a:endParaRPr>
            </a:p>
          </p:txBody>
        </p:sp>
        <p:sp>
          <p:nvSpPr>
            <p:cNvPr id="22" name="Line 124"/>
            <p:cNvSpPr>
              <a:spLocks noChangeShapeType="1"/>
            </p:cNvSpPr>
            <p:nvPr/>
          </p:nvSpPr>
          <p:spPr bwMode="auto">
            <a:xfrm>
              <a:off x="2232478" y="3066163"/>
              <a:ext cx="1318431" cy="1080393"/>
            </a:xfrm>
            <a:prstGeom prst="line">
              <a:avLst/>
            </a:prstGeom>
            <a:noFill/>
            <a:ln w="31750">
              <a:solidFill>
                <a:schemeClr val="bg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 dirty="0">
                <a:latin typeface="+mn-ea"/>
              </a:endParaRPr>
            </a:p>
          </p:txBody>
        </p:sp>
        <p:sp>
          <p:nvSpPr>
            <p:cNvPr id="23" name="Line 125"/>
            <p:cNvSpPr>
              <a:spLocks noChangeShapeType="1"/>
            </p:cNvSpPr>
            <p:nvPr/>
          </p:nvSpPr>
          <p:spPr bwMode="auto">
            <a:xfrm>
              <a:off x="4441593" y="4657730"/>
              <a:ext cx="1655818" cy="587207"/>
            </a:xfrm>
            <a:prstGeom prst="line">
              <a:avLst/>
            </a:prstGeom>
            <a:noFill/>
            <a:ln w="31750">
              <a:solidFill>
                <a:schemeClr val="bg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 dirty="0">
                <a:latin typeface="+mn-ea"/>
              </a:endParaRPr>
            </a:p>
          </p:txBody>
        </p:sp>
        <p:sp>
          <p:nvSpPr>
            <p:cNvPr id="30" name="Rectangle 304"/>
            <p:cNvSpPr>
              <a:spLocks noChangeArrowheads="1"/>
            </p:cNvSpPr>
            <p:nvPr/>
          </p:nvSpPr>
          <p:spPr bwMode="auto">
            <a:xfrm rot="19843153">
              <a:off x="2444868" y="2552662"/>
              <a:ext cx="1512888" cy="595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hangingPunct="1"/>
              <a:r>
                <a:rPr kumimoji="0" lang="ko-KR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광산</a:t>
              </a:r>
              <a:endParaRPr kumimoji="0" lang="en-US" altLang="ko-K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1" name="Rectangle 304"/>
            <p:cNvSpPr>
              <a:spLocks noChangeArrowheads="1"/>
            </p:cNvSpPr>
            <p:nvPr/>
          </p:nvSpPr>
          <p:spPr bwMode="auto">
            <a:xfrm rot="8206118">
              <a:off x="4431927" y="5387614"/>
              <a:ext cx="1512887" cy="595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hangingPunct="1"/>
              <a:r>
                <a:rPr kumimoji="0" lang="ko-KR" altLang="en-US" sz="2800" b="1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양동</a:t>
              </a:r>
              <a:endParaRPr kumimoji="0" lang="en-US" altLang="ko-K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2" name="Rectangle 304"/>
            <p:cNvSpPr>
              <a:spLocks noChangeArrowheads="1"/>
            </p:cNvSpPr>
            <p:nvPr/>
          </p:nvSpPr>
          <p:spPr bwMode="auto">
            <a:xfrm rot="16806610">
              <a:off x="1455728" y="3838073"/>
              <a:ext cx="1512887" cy="5715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hangingPunct="1"/>
              <a:r>
                <a:rPr kumimoji="0" lang="ko-KR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산수</a:t>
              </a:r>
              <a:endParaRPr kumimoji="0" lang="en-US" altLang="ko-K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3" name="Rectangle 304"/>
            <p:cNvSpPr>
              <a:spLocks noChangeArrowheads="1"/>
            </p:cNvSpPr>
            <p:nvPr/>
          </p:nvSpPr>
          <p:spPr bwMode="auto">
            <a:xfrm rot="4993710">
              <a:off x="4908424" y="3897701"/>
              <a:ext cx="1512887" cy="5715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hangingPunct="1"/>
              <a:r>
                <a:rPr kumimoji="0" lang="ko-KR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명화</a:t>
              </a:r>
              <a:endParaRPr kumimoji="0" lang="en-US" altLang="ko-K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4" name="Rectangle 304"/>
            <p:cNvSpPr>
              <a:spLocks noChangeArrowheads="1"/>
            </p:cNvSpPr>
            <p:nvPr/>
          </p:nvSpPr>
          <p:spPr bwMode="auto">
            <a:xfrm rot="1756847" flipH="1">
              <a:off x="3931934" y="2583430"/>
              <a:ext cx="1512888" cy="595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hangingPunct="1"/>
              <a:r>
                <a:rPr kumimoji="0" lang="ko-KR" altLang="en-US" sz="2800" b="1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신룡</a:t>
              </a:r>
              <a:endParaRPr kumimoji="0" lang="en-US" altLang="ko-K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5" name="Rectangle 304"/>
            <p:cNvSpPr>
              <a:spLocks noChangeArrowheads="1"/>
            </p:cNvSpPr>
            <p:nvPr/>
          </p:nvSpPr>
          <p:spPr bwMode="auto">
            <a:xfrm rot="13167722" flipH="1">
              <a:off x="1955161" y="5396621"/>
              <a:ext cx="1512887" cy="595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hangingPunct="1"/>
              <a:r>
                <a:rPr kumimoji="0" lang="ko-KR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동호</a:t>
              </a:r>
              <a:endParaRPr kumimoji="0" lang="en-US" altLang="ko-K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6" name="Line 120"/>
            <p:cNvSpPr>
              <a:spLocks noChangeShapeType="1"/>
            </p:cNvSpPr>
            <p:nvPr/>
          </p:nvSpPr>
          <p:spPr bwMode="auto">
            <a:xfrm flipH="1">
              <a:off x="3184840" y="4951698"/>
              <a:ext cx="556663" cy="1469746"/>
            </a:xfrm>
            <a:prstGeom prst="line">
              <a:avLst/>
            </a:prstGeom>
            <a:noFill/>
            <a:ln w="31750">
              <a:solidFill>
                <a:schemeClr val="bg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 dirty="0">
                <a:latin typeface="+mn-ea"/>
              </a:endParaRPr>
            </a:p>
          </p:txBody>
        </p:sp>
        <p:sp>
          <p:nvSpPr>
            <p:cNvPr id="47" name="Rectangle 304"/>
            <p:cNvSpPr>
              <a:spLocks noChangeArrowheads="1"/>
            </p:cNvSpPr>
            <p:nvPr/>
          </p:nvSpPr>
          <p:spPr bwMode="auto">
            <a:xfrm rot="10800000" flipH="1">
              <a:off x="3269428" y="5940525"/>
              <a:ext cx="1512887" cy="595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hangingPunct="1"/>
              <a:r>
                <a:rPr kumimoji="0" lang="ko-KR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신동</a:t>
              </a:r>
              <a:endParaRPr kumimoji="0" lang="en-US" altLang="ko-K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" name="Oval 119"/>
            <p:cNvSpPr>
              <a:spLocks noChangeArrowheads="1"/>
            </p:cNvSpPr>
            <p:nvPr/>
          </p:nvSpPr>
          <p:spPr bwMode="auto">
            <a:xfrm>
              <a:off x="2792416" y="3306456"/>
              <a:ext cx="2294562" cy="2294562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80808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 eaLnBrk="0" latinLnBrk="0" hangingPunct="0">
                <a:lnSpc>
                  <a:spcPct val="90000"/>
                </a:lnSpc>
              </a:pPr>
              <a:endParaRPr kumimoji="1" lang="en-US" altLang="ko-KR" sz="4800" b="1" dirty="0">
                <a:solidFill>
                  <a:srgbClr val="35435F"/>
                </a:solidFill>
                <a:latin typeface="+mn-ea"/>
              </a:endParaRPr>
            </a:p>
          </p:txBody>
        </p:sp>
      </p:grpSp>
      <p:pic>
        <p:nvPicPr>
          <p:cNvPr id="2049" name="_x405702680" descr="EMB00004cb80d6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5588" y="2642738"/>
            <a:ext cx="4277911" cy="3095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6260729" y="5886937"/>
            <a:ext cx="26792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6510" marR="25400" indent="-16510" algn="ctr" fontAlgn="base" latinLnBrk="0">
              <a:lnSpc>
                <a:spcPct val="100000"/>
              </a:lnSpc>
              <a:spcBef>
                <a:spcPts val="280"/>
              </a:spcBef>
              <a:spcAft>
                <a:spcPts val="280"/>
              </a:spcAft>
            </a:pPr>
            <a:r>
              <a:rPr lang="en-US" altLang="ko-KR" b="1" kern="0" spc="-4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[</a:t>
            </a:r>
            <a:r>
              <a:rPr lang="ko-KR" altLang="en-US" b="1" kern="0" spc="-4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농촌지역 진료소 </a:t>
            </a:r>
            <a:r>
              <a:rPr lang="en-US" altLang="ko-KR" b="1" kern="0" spc="-4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7</a:t>
            </a:r>
            <a:r>
              <a:rPr lang="ko-KR" altLang="en-US" b="1" kern="0" spc="-4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개소</a:t>
            </a:r>
            <a:r>
              <a:rPr lang="en-US" altLang="ko-KR" b="1" kern="0" spc="-4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]</a:t>
            </a:r>
            <a:endParaRPr lang="ko-KR" altLang="en-US" b="1" kern="0" spc="0" dirty="0">
              <a:solidFill>
                <a:schemeClr val="bg2">
                  <a:lumMod val="50000"/>
                </a:schemeClr>
              </a:solidFill>
              <a:effectLst/>
              <a:latin typeface="+mn-ea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2599873" y="3611334"/>
            <a:ext cx="1619027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latinLnBrk="0" hangingPunct="0">
              <a:lnSpc>
                <a:spcPct val="90000"/>
              </a:lnSpc>
            </a:pPr>
            <a:r>
              <a:rPr kumimoji="1" lang="ko-KR" altLang="en-US" sz="3600" b="1" dirty="0">
                <a:solidFill>
                  <a:srgbClr val="35435F"/>
                </a:solidFill>
                <a:latin typeface="+mn-ea"/>
              </a:rPr>
              <a:t>진료소</a:t>
            </a:r>
            <a:endParaRPr kumimoji="1" lang="en-US" altLang="ko-KR" sz="3600" b="1" dirty="0">
              <a:solidFill>
                <a:srgbClr val="35435F"/>
              </a:solidFill>
              <a:latin typeface="+mn-ea"/>
            </a:endParaRPr>
          </a:p>
          <a:p>
            <a:pPr algn="ctr" eaLnBrk="0" latinLnBrk="0" hangingPunct="0">
              <a:lnSpc>
                <a:spcPct val="90000"/>
              </a:lnSpc>
            </a:pPr>
            <a:r>
              <a:rPr kumimoji="1" lang="en-US" altLang="ko-KR" sz="6000" b="1" dirty="0">
                <a:solidFill>
                  <a:srgbClr val="35435F"/>
                </a:solidFill>
                <a:latin typeface="+mn-ea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113641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15992" y="1004168"/>
            <a:ext cx="6548437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1. </a:t>
            </a:r>
            <a:r>
              <a:rPr kumimoji="0"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추진 </a:t>
            </a:r>
            <a:r>
              <a:rPr kumimoji="0" lang="ko-KR" altLang="en-US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전략별</a:t>
            </a:r>
            <a:r>
              <a:rPr kumimoji="0"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사업 내용</a:t>
            </a:r>
            <a:endParaRPr kumimoji="0"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" name="TextBox 4"/>
          <p:cNvSpPr txBox="1">
            <a:spLocks noChangeArrowheads="1"/>
          </p:cNvSpPr>
          <p:nvPr/>
        </p:nvSpPr>
        <p:spPr bwMode="auto">
          <a:xfrm>
            <a:off x="1132983" y="-2272"/>
            <a:ext cx="620360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200000"/>
              </a:lnSpc>
            </a:pPr>
            <a:r>
              <a:rPr kumimoji="0" lang="en-US" altLang="ko-KR" sz="3200" b="1" dirty="0" smtClean="0">
                <a:solidFill>
                  <a:srgbClr val="35435F"/>
                </a:solidFill>
                <a:latin typeface="+mn-ea"/>
                <a:ea typeface="+mn-ea"/>
              </a:rPr>
              <a:t>Ⅱ. </a:t>
            </a:r>
            <a:r>
              <a:rPr kumimoji="0" lang="ko-KR" altLang="en-US" sz="3200" b="1" dirty="0" smtClean="0">
                <a:solidFill>
                  <a:srgbClr val="35435F"/>
                </a:solidFill>
                <a:latin typeface="+mn-ea"/>
                <a:ea typeface="+mn-ea"/>
              </a:rPr>
              <a:t>사업 추진 내용</a:t>
            </a:r>
            <a:endParaRPr kumimoji="0" lang="en-US" altLang="ko-KR" sz="3200" b="1" dirty="0" smtClean="0">
              <a:solidFill>
                <a:srgbClr val="35435F"/>
              </a:solidFill>
              <a:latin typeface="+mn-ea"/>
              <a:ea typeface="+mn-ea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1962960" y="1676573"/>
            <a:ext cx="7498540" cy="417513"/>
            <a:chOff x="1962960" y="1663873"/>
            <a:chExt cx="5552296" cy="417513"/>
          </a:xfrm>
        </p:grpSpPr>
        <p:sp>
          <p:nvSpPr>
            <p:cNvPr id="18" name="Rectangle 102"/>
            <p:cNvSpPr>
              <a:spLocks noChangeArrowheads="1"/>
            </p:cNvSpPr>
            <p:nvPr/>
          </p:nvSpPr>
          <p:spPr bwMode="auto">
            <a:xfrm>
              <a:off x="1962960" y="1663873"/>
              <a:ext cx="634151" cy="417513"/>
            </a:xfrm>
            <a:prstGeom prst="rect">
              <a:avLst/>
            </a:prstGeom>
            <a:gradFill flip="none" rotWithShape="1">
              <a:gsLst>
                <a:gs pos="0">
                  <a:srgbClr val="60829A">
                    <a:shade val="30000"/>
                    <a:satMod val="115000"/>
                  </a:srgbClr>
                </a:gs>
                <a:gs pos="50000">
                  <a:srgbClr val="60829A">
                    <a:shade val="67500"/>
                    <a:satMod val="115000"/>
                  </a:srgbClr>
                </a:gs>
                <a:gs pos="100000">
                  <a:srgbClr val="60829A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15875">
              <a:noFill/>
              <a:miter lim="800000"/>
              <a:headEnd/>
              <a:tailEnd/>
            </a:ln>
            <a:effectLst>
              <a:outerShdw dist="89803" dir="2700000" algn="ctr" rotWithShape="0">
                <a:srgbClr val="C0C0C0">
                  <a:alpha val="50000"/>
                </a:srgbClr>
              </a:outerShdw>
            </a:effectLst>
          </p:spPr>
          <p:txBody>
            <a:bodyPr wrap="none" lIns="92075" tIns="46038" rIns="92075" bIns="46038" anchor="ctr"/>
            <a:lstStyle/>
            <a:p>
              <a:pPr algn="ctr" eaLnBrk="0" latinLnBrk="0" hangingPunct="0"/>
              <a:r>
                <a:rPr lang="ko-KR" altLang="en-US" dirty="0" smtClean="0">
                  <a:solidFill>
                    <a:schemeClr val="bg1"/>
                  </a:solidFill>
                  <a:latin typeface="+mn-ea"/>
                </a:rPr>
                <a:t>전략 </a:t>
              </a:r>
              <a:r>
                <a:rPr lang="en-US" altLang="ko-KR" dirty="0" smtClean="0">
                  <a:solidFill>
                    <a:schemeClr val="bg1"/>
                  </a:solidFill>
                  <a:latin typeface="+mn-ea"/>
                </a:rPr>
                <a:t>2</a:t>
              </a:r>
              <a:endParaRPr lang="en-US" altLang="ko-KR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9" name="Rectangle 304"/>
            <p:cNvSpPr>
              <a:spLocks noChangeArrowheads="1"/>
            </p:cNvSpPr>
            <p:nvPr/>
          </p:nvSpPr>
          <p:spPr bwMode="auto">
            <a:xfrm>
              <a:off x="2683464" y="1681276"/>
              <a:ext cx="4831792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>
                <a:defRPr/>
              </a:pPr>
              <a:r>
                <a:rPr lang="ko-KR" altLang="en-US" sz="2000" b="1" dirty="0" err="1" smtClean="0">
                  <a:solidFill>
                    <a:srgbClr val="363F54"/>
                  </a:solidFill>
                  <a:latin typeface="+mn-ea"/>
                  <a:ea typeface="+mn-ea"/>
                </a:rPr>
                <a:t>암검진</a:t>
              </a:r>
              <a:r>
                <a:rPr lang="ko-KR" altLang="en-US" sz="2000" b="1" dirty="0" smtClean="0">
                  <a:solidFill>
                    <a:srgbClr val="363F54"/>
                  </a:solidFill>
                  <a:latin typeface="+mn-ea"/>
                  <a:ea typeface="+mn-ea"/>
                </a:rPr>
                <a:t> 문화정착 및 젊은 인구 집중 공략</a:t>
              </a:r>
              <a:endParaRPr lang="ko-KR" altLang="en-US" sz="2000" b="1" dirty="0">
                <a:solidFill>
                  <a:srgbClr val="363F54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1786071" y="2546489"/>
            <a:ext cx="7881132" cy="2414392"/>
            <a:chOff x="1786071" y="2367816"/>
            <a:chExt cx="7881132" cy="2414392"/>
          </a:xfrm>
        </p:grpSpPr>
        <p:grpSp>
          <p:nvGrpSpPr>
            <p:cNvPr id="17" name="그룹 62"/>
            <p:cNvGrpSpPr>
              <a:grpSpLocks/>
            </p:cNvGrpSpPr>
            <p:nvPr/>
          </p:nvGrpSpPr>
          <p:grpSpPr bwMode="auto">
            <a:xfrm>
              <a:off x="1786071" y="2367816"/>
              <a:ext cx="7881132" cy="2414392"/>
              <a:chOff x="1049456" y="2600328"/>
              <a:chExt cx="7086811" cy="2287108"/>
            </a:xfrm>
          </p:grpSpPr>
          <p:pic>
            <p:nvPicPr>
              <p:cNvPr id="21" name="그림 252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0968"/>
              <a:stretch/>
            </p:blipFill>
            <p:spPr bwMode="auto">
              <a:xfrm>
                <a:off x="1054100" y="2600328"/>
                <a:ext cx="7035800" cy="22871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6" name="TextBox 61"/>
              <p:cNvSpPr txBox="1">
                <a:spLocks noChangeArrowheads="1"/>
              </p:cNvSpPr>
              <p:nvPr/>
            </p:nvSpPr>
            <p:spPr bwMode="auto">
              <a:xfrm>
                <a:off x="1049456" y="2734669"/>
                <a:ext cx="1509477" cy="3790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800">
                    <a:solidFill>
                      <a:schemeClr val="tx1"/>
                    </a:solidFill>
                    <a:latin typeface="Calibri" pitchFamily="34" charset="0"/>
                    <a:ea typeface="맑은 고딕" pitchFamily="50" charset="-127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alibri" pitchFamily="34" charset="0"/>
                    <a:ea typeface="맑은 고딕" pitchFamily="50" charset="-127"/>
                  </a:defRPr>
                </a:lvl2pPr>
                <a:lvl3pPr>
                  <a:defRPr sz="2000">
                    <a:solidFill>
                      <a:schemeClr val="tx1"/>
                    </a:solidFill>
                    <a:latin typeface="Calibri" pitchFamily="34" charset="0"/>
                    <a:ea typeface="맑은 고딕" pitchFamily="50" charset="-127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itchFamily="34" charset="0"/>
                    <a:ea typeface="맑은 고딕" pitchFamily="50" charset="-127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itchFamily="34" charset="0"/>
                    <a:ea typeface="맑은 고딕" pitchFamily="50" charset="-127"/>
                  </a:defRPr>
                </a:lvl5pPr>
                <a:lvl6pPr fontAlgn="base"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맑은 고딕" pitchFamily="50" charset="-127"/>
                  </a:defRPr>
                </a:lvl6pPr>
                <a:lvl7pPr fontAlgn="base"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맑은 고딕" pitchFamily="50" charset="-127"/>
                  </a:defRPr>
                </a:lvl7pPr>
                <a:lvl8pPr fontAlgn="base"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맑은 고딕" pitchFamily="50" charset="-127"/>
                  </a:defRPr>
                </a:lvl8pPr>
                <a:lvl9pPr fontAlgn="base"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맑은 고딕" pitchFamily="50" charset="-127"/>
                  </a:defRPr>
                </a:lvl9pPr>
              </a:lstStyle>
              <a:p>
                <a:pPr algn="ctr" eaLnBrk="1" fontAlgn="auto" latinLnBrk="1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2000" b="1" spc="-15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유선 안내전화</a:t>
                </a:r>
              </a:p>
            </p:txBody>
          </p:sp>
          <p:sp>
            <p:nvSpPr>
              <p:cNvPr id="27" name="TextBox 61"/>
              <p:cNvSpPr txBox="1">
                <a:spLocks noChangeArrowheads="1"/>
              </p:cNvSpPr>
              <p:nvPr/>
            </p:nvSpPr>
            <p:spPr bwMode="auto">
              <a:xfrm>
                <a:off x="2867822" y="2737342"/>
                <a:ext cx="1554161" cy="3498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800">
                    <a:solidFill>
                      <a:schemeClr val="tx1"/>
                    </a:solidFill>
                    <a:latin typeface="Calibri" pitchFamily="34" charset="0"/>
                    <a:ea typeface="맑은 고딕" pitchFamily="50" charset="-127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alibri" pitchFamily="34" charset="0"/>
                    <a:ea typeface="맑은 고딕" pitchFamily="50" charset="-127"/>
                  </a:defRPr>
                </a:lvl2pPr>
                <a:lvl3pPr>
                  <a:defRPr sz="2000">
                    <a:solidFill>
                      <a:schemeClr val="tx1"/>
                    </a:solidFill>
                    <a:latin typeface="Calibri" pitchFamily="34" charset="0"/>
                    <a:ea typeface="맑은 고딕" pitchFamily="50" charset="-127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itchFamily="34" charset="0"/>
                    <a:ea typeface="맑은 고딕" pitchFamily="50" charset="-127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itchFamily="34" charset="0"/>
                    <a:ea typeface="맑은 고딕" pitchFamily="50" charset="-127"/>
                  </a:defRPr>
                </a:lvl5pPr>
                <a:lvl6pPr fontAlgn="base"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맑은 고딕" pitchFamily="50" charset="-127"/>
                  </a:defRPr>
                </a:lvl6pPr>
                <a:lvl7pPr fontAlgn="base"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맑은 고딕" pitchFamily="50" charset="-127"/>
                  </a:defRPr>
                </a:lvl7pPr>
                <a:lvl8pPr fontAlgn="base"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맑은 고딕" pitchFamily="50" charset="-127"/>
                  </a:defRPr>
                </a:lvl8pPr>
                <a:lvl9pPr fontAlgn="base"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맑은 고딕" pitchFamily="50" charset="-127"/>
                  </a:defRPr>
                </a:lvl9pPr>
              </a:lstStyle>
              <a:p>
                <a:pPr algn="ctr" eaLnBrk="1" fontAlgn="auto" latinLnBrk="1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800" b="1" spc="-15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신규대상자 교육</a:t>
                </a:r>
                <a:endParaRPr kumimoji="0" lang="ko-KR" altLang="en-US" sz="1800" b="1" spc="-15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8" name="TextBox 61"/>
              <p:cNvSpPr txBox="1">
                <a:spLocks noChangeArrowheads="1"/>
              </p:cNvSpPr>
              <p:nvPr/>
            </p:nvSpPr>
            <p:spPr bwMode="auto">
              <a:xfrm>
                <a:off x="4671365" y="2737342"/>
                <a:ext cx="1666593" cy="3498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800">
                    <a:solidFill>
                      <a:schemeClr val="tx1"/>
                    </a:solidFill>
                    <a:latin typeface="Calibri" pitchFamily="34" charset="0"/>
                    <a:ea typeface="맑은 고딕" pitchFamily="50" charset="-127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alibri" pitchFamily="34" charset="0"/>
                    <a:ea typeface="맑은 고딕" pitchFamily="50" charset="-127"/>
                  </a:defRPr>
                </a:lvl2pPr>
                <a:lvl3pPr>
                  <a:defRPr sz="2000">
                    <a:solidFill>
                      <a:schemeClr val="tx1"/>
                    </a:solidFill>
                    <a:latin typeface="Calibri" pitchFamily="34" charset="0"/>
                    <a:ea typeface="맑은 고딕" pitchFamily="50" charset="-127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itchFamily="34" charset="0"/>
                    <a:ea typeface="맑은 고딕" pitchFamily="50" charset="-127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itchFamily="34" charset="0"/>
                    <a:ea typeface="맑은 고딕" pitchFamily="50" charset="-127"/>
                  </a:defRPr>
                </a:lvl5pPr>
                <a:lvl6pPr fontAlgn="base"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맑은 고딕" pitchFamily="50" charset="-127"/>
                  </a:defRPr>
                </a:lvl6pPr>
                <a:lvl7pPr fontAlgn="base"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맑은 고딕" pitchFamily="50" charset="-127"/>
                  </a:defRPr>
                </a:lvl7pPr>
                <a:lvl8pPr fontAlgn="base"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맑은 고딕" pitchFamily="50" charset="-127"/>
                  </a:defRPr>
                </a:lvl8pPr>
                <a:lvl9pPr fontAlgn="base"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맑은 고딕" pitchFamily="50" charset="-127"/>
                  </a:defRPr>
                </a:lvl9pPr>
              </a:lstStyle>
              <a:p>
                <a:pPr algn="ctr" eaLnBrk="1" fontAlgn="auto" latinLnBrk="1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ko-KR" altLang="en-US" sz="1800" b="1" spc="-15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연계 및 자원 활용</a:t>
                </a:r>
                <a:endParaRPr kumimoji="0" lang="ko-KR" altLang="en-US" sz="1800" b="1" spc="-15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9" name="TextBox 61"/>
              <p:cNvSpPr txBox="1">
                <a:spLocks noChangeArrowheads="1"/>
              </p:cNvSpPr>
              <p:nvPr/>
            </p:nvSpPr>
            <p:spPr bwMode="auto">
              <a:xfrm>
                <a:off x="6525889" y="2737342"/>
                <a:ext cx="1610378" cy="3498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800">
                    <a:solidFill>
                      <a:schemeClr val="tx1"/>
                    </a:solidFill>
                    <a:latin typeface="Calibri" pitchFamily="34" charset="0"/>
                    <a:ea typeface="맑은 고딕" pitchFamily="50" charset="-127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alibri" pitchFamily="34" charset="0"/>
                    <a:ea typeface="맑은 고딕" pitchFamily="50" charset="-127"/>
                  </a:defRPr>
                </a:lvl2pPr>
                <a:lvl3pPr>
                  <a:defRPr sz="2000">
                    <a:solidFill>
                      <a:schemeClr val="tx1"/>
                    </a:solidFill>
                    <a:latin typeface="Calibri" pitchFamily="34" charset="0"/>
                    <a:ea typeface="맑은 고딕" pitchFamily="50" charset="-127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itchFamily="34" charset="0"/>
                    <a:ea typeface="맑은 고딕" pitchFamily="50" charset="-127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itchFamily="34" charset="0"/>
                    <a:ea typeface="맑은 고딕" pitchFamily="50" charset="-127"/>
                  </a:defRPr>
                </a:lvl5pPr>
                <a:lvl6pPr fontAlgn="base"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맑은 고딕" pitchFamily="50" charset="-127"/>
                  </a:defRPr>
                </a:lvl6pPr>
                <a:lvl7pPr fontAlgn="base"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맑은 고딕" pitchFamily="50" charset="-127"/>
                  </a:defRPr>
                </a:lvl7pPr>
                <a:lvl8pPr fontAlgn="base"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맑은 고딕" pitchFamily="50" charset="-127"/>
                  </a:defRPr>
                </a:lvl8pPr>
                <a:lvl9pPr fontAlgn="base"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맑은 고딕" pitchFamily="50" charset="-127"/>
                  </a:defRPr>
                </a:lvl9pPr>
              </a:lstStyle>
              <a:p>
                <a:pPr algn="ctr" eaLnBrk="1" fontAlgn="auto" latinLnBrk="1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800" b="1" spc="-15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</a:rPr>
                  <a:t>상반기 집중 홍보</a:t>
                </a:r>
                <a:endParaRPr kumimoji="0" lang="ko-KR" altLang="en-US" sz="1800" b="1" spc="-15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30" name="TextBox 22"/>
              <p:cNvSpPr txBox="1">
                <a:spLocks noChangeArrowheads="1"/>
              </p:cNvSpPr>
              <p:nvPr/>
            </p:nvSpPr>
            <p:spPr bwMode="auto">
              <a:xfrm>
                <a:off x="1062898" y="3364954"/>
                <a:ext cx="1329229" cy="12536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latinLnBrk="1">
                  <a:defRPr kumimoji="1">
                    <a:solidFill>
                      <a:schemeClr val="tx1"/>
                    </a:solidFill>
                    <a:latin typeface="맑은 고딕" panose="020B0503020000020004" pitchFamily="50" charset="-127"/>
                    <a:ea typeface="굴림" panose="020B0600000101010101" pitchFamily="50" charset="-127"/>
                  </a:defRPr>
                </a:lvl1pPr>
                <a:lvl2pPr marL="742950" indent="-285750" latinLnBrk="1">
                  <a:defRPr kumimoji="1">
                    <a:solidFill>
                      <a:schemeClr val="tx1"/>
                    </a:solidFill>
                    <a:latin typeface="맑은 고딕" panose="020B0503020000020004" pitchFamily="50" charset="-127"/>
                    <a:ea typeface="굴림" panose="020B0600000101010101" pitchFamily="50" charset="-127"/>
                  </a:defRPr>
                </a:lvl2pPr>
                <a:lvl3pPr marL="1143000" indent="-228600" latinLnBrk="1">
                  <a:defRPr kumimoji="1">
                    <a:solidFill>
                      <a:schemeClr val="tx1"/>
                    </a:solidFill>
                    <a:latin typeface="맑은 고딕" panose="020B0503020000020004" pitchFamily="50" charset="-127"/>
                    <a:ea typeface="굴림" panose="020B0600000101010101" pitchFamily="50" charset="-127"/>
                  </a:defRPr>
                </a:lvl3pPr>
                <a:lvl4pPr marL="1600200" indent="-228600" latinLnBrk="1">
                  <a:defRPr kumimoji="1">
                    <a:solidFill>
                      <a:schemeClr val="tx1"/>
                    </a:solidFill>
                    <a:latin typeface="맑은 고딕" panose="020B0503020000020004" pitchFamily="50" charset="-127"/>
                    <a:ea typeface="굴림" panose="020B0600000101010101" pitchFamily="50" charset="-127"/>
                  </a:defRPr>
                </a:lvl4pPr>
                <a:lvl5pPr marL="2057400" indent="-228600" latinLnBrk="1">
                  <a:defRPr kumimoji="1">
                    <a:solidFill>
                      <a:schemeClr val="tx1"/>
                    </a:solidFill>
                    <a:latin typeface="맑은 고딕" panose="020B0503020000020004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anose="020B0503020000020004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anose="020B0503020000020004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anose="020B0503020000020004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맑은 고딕" panose="020B0503020000020004" pitchFamily="50" charset="-127"/>
                    <a:ea typeface="굴림" panose="020B0600000101010101" pitchFamily="50" charset="-127"/>
                  </a:defRPr>
                </a:lvl9pPr>
              </a:lstStyle>
              <a:p>
                <a:pPr algn="ctr" eaLnBrk="1" hangingPunct="1"/>
                <a:r>
                  <a:rPr kumimoji="0" lang="ko-KR" altLang="en-US" sz="2000" b="1" dirty="0" smtClean="0">
                    <a:solidFill>
                      <a:schemeClr val="bg2">
                        <a:lumMod val="10000"/>
                      </a:schemeClr>
                    </a:solidFill>
                    <a:latin typeface="+mn-ea"/>
                    <a:ea typeface="+mn-ea"/>
                  </a:rPr>
                  <a:t>신규대상자</a:t>
                </a:r>
                <a:endParaRPr kumimoji="0" lang="en-US" altLang="ko-KR" sz="2000" b="1" dirty="0" smtClean="0">
                  <a:solidFill>
                    <a:schemeClr val="bg2">
                      <a:lumMod val="10000"/>
                    </a:schemeClr>
                  </a:solidFill>
                  <a:latin typeface="+mn-ea"/>
                  <a:ea typeface="+mn-ea"/>
                </a:endParaRPr>
              </a:p>
              <a:p>
                <a:pPr algn="ctr" eaLnBrk="1" hangingPunct="1"/>
                <a:r>
                  <a:rPr kumimoji="0" lang="en-US" altLang="ko-KR" sz="2000" dirty="0" smtClean="0">
                    <a:solidFill>
                      <a:schemeClr val="bg2">
                        <a:lumMod val="10000"/>
                      </a:schemeClr>
                    </a:solidFill>
                    <a:latin typeface="+mn-ea"/>
                    <a:ea typeface="+mn-ea"/>
                  </a:rPr>
                  <a:t>(99, 79, </a:t>
                </a:r>
              </a:p>
              <a:p>
                <a:pPr algn="ctr" eaLnBrk="1" hangingPunct="1"/>
                <a:r>
                  <a:rPr kumimoji="0" lang="en-US" altLang="ko-KR" sz="2000" dirty="0" smtClean="0">
                    <a:solidFill>
                      <a:schemeClr val="bg2">
                        <a:lumMod val="10000"/>
                      </a:schemeClr>
                    </a:solidFill>
                    <a:latin typeface="+mn-ea"/>
                    <a:ea typeface="+mn-ea"/>
                  </a:rPr>
                  <a:t>59</a:t>
                </a:r>
                <a:r>
                  <a:rPr kumimoji="0" lang="ko-KR" altLang="en-US" sz="2000" dirty="0" smtClean="0">
                    <a:solidFill>
                      <a:schemeClr val="bg2">
                        <a:lumMod val="10000"/>
                      </a:schemeClr>
                    </a:solidFill>
                    <a:latin typeface="+mn-ea"/>
                    <a:ea typeface="+mn-ea"/>
                  </a:rPr>
                  <a:t>년생</a:t>
                </a:r>
                <a:r>
                  <a:rPr kumimoji="0" lang="en-US" altLang="ko-KR" sz="2000" dirty="0" smtClean="0">
                    <a:solidFill>
                      <a:schemeClr val="bg2">
                        <a:lumMod val="10000"/>
                      </a:schemeClr>
                    </a:solidFill>
                    <a:latin typeface="+mn-ea"/>
                    <a:ea typeface="+mn-ea"/>
                  </a:rPr>
                  <a:t>)</a:t>
                </a:r>
                <a:r>
                  <a:rPr kumimoji="0" lang="en-US" altLang="ko-KR" sz="2000" b="1" dirty="0" smtClean="0">
                    <a:solidFill>
                      <a:schemeClr val="bg2">
                        <a:lumMod val="10000"/>
                      </a:schemeClr>
                    </a:solidFill>
                    <a:latin typeface="+mn-ea"/>
                    <a:ea typeface="+mn-ea"/>
                  </a:rPr>
                  <a:t> </a:t>
                </a:r>
              </a:p>
              <a:p>
                <a:pPr algn="ctr" eaLnBrk="1" hangingPunct="1"/>
                <a:r>
                  <a:rPr kumimoji="0" lang="ko-KR" altLang="en-US" sz="2000" b="1" dirty="0" smtClean="0">
                    <a:solidFill>
                      <a:schemeClr val="bg2">
                        <a:lumMod val="10000"/>
                      </a:schemeClr>
                    </a:solidFill>
                    <a:latin typeface="+mn-ea"/>
                    <a:ea typeface="+mn-ea"/>
                  </a:rPr>
                  <a:t>우선 실시</a:t>
                </a:r>
                <a:endParaRPr kumimoji="0" lang="ko-KR" altLang="en-US" sz="2000" b="1" dirty="0">
                  <a:solidFill>
                    <a:schemeClr val="bg2">
                      <a:lumMod val="10000"/>
                    </a:schemeClr>
                  </a:solidFill>
                  <a:latin typeface="+mn-ea"/>
                  <a:ea typeface="+mn-ea"/>
                </a:endParaRPr>
              </a:p>
            </p:txBody>
          </p:sp>
        </p:grpSp>
        <p:sp>
          <p:nvSpPr>
            <p:cNvPr id="43" name="TextBox 22"/>
            <p:cNvSpPr txBox="1">
              <a:spLocks noChangeArrowheads="1"/>
            </p:cNvSpPr>
            <p:nvPr/>
          </p:nvSpPr>
          <p:spPr bwMode="auto">
            <a:xfrm>
              <a:off x="3836027" y="3185506"/>
              <a:ext cx="1685358" cy="132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latinLnBrk="1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1pPr>
              <a:lvl2pPr marL="742950" indent="-285750" latinLnBrk="1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2pPr>
              <a:lvl3pPr marL="1143000" indent="-228600" latinLnBrk="1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3pPr>
              <a:lvl4pPr marL="1600200" indent="-228600" latinLnBrk="1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4pPr>
              <a:lvl5pPr marL="2057400" indent="-228600" latinLnBrk="1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kumimoji="0" lang="ko-KR" altLang="en-US" sz="2000" b="1" dirty="0" smtClean="0">
                  <a:solidFill>
                    <a:schemeClr val="tx2">
                      <a:lumMod val="50000"/>
                    </a:schemeClr>
                  </a:solidFill>
                  <a:latin typeface="+mn-ea"/>
                  <a:ea typeface="+mn-ea"/>
                </a:rPr>
                <a:t>검진안내</a:t>
              </a:r>
              <a:endParaRPr kumimoji="0" lang="en-US" altLang="ko-KR" sz="2000" b="1" dirty="0" smtClean="0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</a:endParaRPr>
            </a:p>
            <a:p>
              <a:pPr algn="ctr" eaLnBrk="1" hangingPunct="1">
                <a:lnSpc>
                  <a:spcPct val="80000"/>
                </a:lnSpc>
              </a:pPr>
              <a:r>
                <a:rPr kumimoji="0" lang="en-US" altLang="ko-KR" sz="2000" b="1" dirty="0" smtClean="0">
                  <a:solidFill>
                    <a:schemeClr val="tx2">
                      <a:lumMod val="50000"/>
                    </a:schemeClr>
                  </a:solidFill>
                  <a:latin typeface="+mn-ea"/>
                  <a:ea typeface="+mn-ea"/>
                </a:rPr>
                <a:t>+</a:t>
              </a:r>
            </a:p>
            <a:p>
              <a:pPr algn="ctr" eaLnBrk="1" hangingPunct="1">
                <a:lnSpc>
                  <a:spcPct val="80000"/>
                </a:lnSpc>
              </a:pPr>
              <a:r>
                <a:rPr kumimoji="0" lang="ko-KR" altLang="en-US" sz="2000" b="1" spc="-150" dirty="0" smtClean="0">
                  <a:solidFill>
                    <a:schemeClr val="tx2">
                      <a:lumMod val="50000"/>
                    </a:schemeClr>
                  </a:solidFill>
                  <a:latin typeface="+mn-ea"/>
                  <a:ea typeface="+mn-ea"/>
                </a:rPr>
                <a:t>조기검진 강조</a:t>
              </a:r>
              <a:endParaRPr kumimoji="0" lang="en-US" altLang="ko-KR" sz="2000" b="1" spc="-150" dirty="0" smtClean="0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</a:endParaRPr>
            </a:p>
            <a:p>
              <a:pPr algn="ctr" eaLnBrk="1" hangingPunct="1">
                <a:lnSpc>
                  <a:spcPct val="80000"/>
                </a:lnSpc>
              </a:pPr>
              <a:r>
                <a:rPr kumimoji="0" lang="en-US" altLang="ko-KR" sz="2000" b="1" dirty="0" smtClean="0">
                  <a:solidFill>
                    <a:schemeClr val="tx2">
                      <a:lumMod val="50000"/>
                    </a:schemeClr>
                  </a:solidFill>
                  <a:latin typeface="+mn-ea"/>
                  <a:ea typeface="+mn-ea"/>
                </a:rPr>
                <a:t>+</a:t>
              </a:r>
            </a:p>
            <a:p>
              <a:pPr algn="ctr" eaLnBrk="1" hangingPunct="1">
                <a:lnSpc>
                  <a:spcPct val="80000"/>
                </a:lnSpc>
              </a:pPr>
              <a:r>
                <a:rPr kumimoji="0" lang="ko-KR" altLang="en-US" sz="2000" b="1" dirty="0" smtClean="0">
                  <a:solidFill>
                    <a:schemeClr val="tx2">
                      <a:lumMod val="50000"/>
                    </a:schemeClr>
                  </a:solidFill>
                  <a:latin typeface="+mn-ea"/>
                  <a:ea typeface="+mn-ea"/>
                </a:rPr>
                <a:t>의료비지원</a:t>
              </a:r>
              <a:endParaRPr kumimoji="0" lang="ko-KR" altLang="en-US" sz="2000" b="1" dirty="0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</a:endParaRPr>
            </a:p>
          </p:txBody>
        </p:sp>
        <p:sp>
          <p:nvSpPr>
            <p:cNvPr id="45" name="TextBox 22"/>
            <p:cNvSpPr txBox="1">
              <a:spLocks noChangeArrowheads="1"/>
            </p:cNvSpPr>
            <p:nvPr/>
          </p:nvSpPr>
          <p:spPr bwMode="auto">
            <a:xfrm>
              <a:off x="5953943" y="3155517"/>
              <a:ext cx="1478215" cy="132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latinLnBrk="1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1pPr>
              <a:lvl2pPr marL="742950" indent="-285750" latinLnBrk="1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2pPr>
              <a:lvl3pPr marL="1143000" indent="-228600" latinLnBrk="1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3pPr>
              <a:lvl4pPr marL="1600200" indent="-228600" latinLnBrk="1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4pPr>
              <a:lvl5pPr marL="2057400" indent="-228600" latinLnBrk="1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hangingPunct="1"/>
              <a:r>
                <a:rPr kumimoji="0" lang="ko-KR" altLang="en-US" sz="2000" b="1" dirty="0" err="1" smtClean="0">
                  <a:solidFill>
                    <a:srgbClr val="8AE7FD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타사업</a:t>
              </a:r>
              <a:endParaRPr kumimoji="0" lang="en-US" altLang="ko-KR" sz="2000" b="1" dirty="0" smtClean="0">
                <a:solidFill>
                  <a:srgbClr val="8AE7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 eaLnBrk="1" hangingPunct="1"/>
              <a:r>
                <a:rPr kumimoji="0" lang="en-US" altLang="ko-KR" sz="2000" dirty="0" smtClean="0">
                  <a:solidFill>
                    <a:srgbClr val="8AE7FD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(</a:t>
              </a:r>
              <a:r>
                <a:rPr kumimoji="0" lang="ko-KR" altLang="en-US" sz="2000" dirty="0" smtClean="0">
                  <a:solidFill>
                    <a:srgbClr val="8AE7FD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보건∙복지</a:t>
              </a:r>
              <a:r>
                <a:rPr kumimoji="0" lang="en-US" altLang="ko-KR" sz="2000" dirty="0" smtClean="0">
                  <a:solidFill>
                    <a:srgbClr val="8AE7FD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)</a:t>
              </a:r>
            </a:p>
            <a:p>
              <a:pPr algn="ctr" eaLnBrk="1" hangingPunct="1"/>
              <a:r>
                <a:rPr kumimoji="0" lang="ko-KR" altLang="en-US" sz="2000" b="1" dirty="0" smtClean="0">
                  <a:solidFill>
                    <a:srgbClr val="8AE7FD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연계 활동</a:t>
              </a:r>
              <a:r>
                <a:rPr kumimoji="0" lang="en-US" altLang="ko-KR" sz="2000" b="1" dirty="0" smtClean="0">
                  <a:solidFill>
                    <a:srgbClr val="8AE7FD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,</a:t>
              </a:r>
              <a:r>
                <a:rPr kumimoji="0" lang="ko-KR" altLang="en-US" sz="2000" b="1" dirty="0" smtClean="0">
                  <a:solidFill>
                    <a:srgbClr val="8AE7FD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 </a:t>
              </a:r>
              <a:endParaRPr kumimoji="0" lang="en-US" altLang="ko-KR" sz="2000" b="1" dirty="0" smtClean="0">
                <a:solidFill>
                  <a:srgbClr val="8AE7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 eaLnBrk="1" hangingPunct="1"/>
              <a:r>
                <a:rPr kumimoji="0" lang="ko-KR" altLang="en-US" sz="2000" b="1" dirty="0" smtClean="0">
                  <a:solidFill>
                    <a:srgbClr val="8AE7FD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캠페인</a:t>
              </a:r>
              <a:endParaRPr kumimoji="0" lang="ko-KR" altLang="en-US" sz="2000" b="1" dirty="0">
                <a:solidFill>
                  <a:srgbClr val="8AE7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6" name="TextBox 22"/>
            <p:cNvSpPr txBox="1">
              <a:spLocks noChangeArrowheads="1"/>
            </p:cNvSpPr>
            <p:nvPr/>
          </p:nvSpPr>
          <p:spPr bwMode="auto">
            <a:xfrm>
              <a:off x="7989557" y="3311627"/>
              <a:ext cx="1605062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latinLnBrk="1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1pPr>
              <a:lvl2pPr marL="742950" indent="-285750" latinLnBrk="1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2pPr>
              <a:lvl3pPr marL="1143000" indent="-228600" latinLnBrk="1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3pPr>
              <a:lvl4pPr marL="1600200" indent="-228600" latinLnBrk="1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4pPr>
              <a:lvl5pPr marL="2057400" indent="-228600" latinLnBrk="1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hangingPunct="1"/>
              <a:r>
                <a:rPr kumimoji="0" lang="en-US" altLang="ko-KR" sz="2000" b="1" dirty="0" smtClean="0">
                  <a:solidFill>
                    <a:srgbClr val="8AE7FD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2~4</a:t>
              </a:r>
              <a:r>
                <a:rPr kumimoji="0" lang="ko-KR" altLang="en-US" sz="2000" b="1" dirty="0" smtClean="0">
                  <a:solidFill>
                    <a:srgbClr val="8AE7FD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월</a:t>
              </a:r>
              <a:r>
                <a:rPr kumimoji="0" lang="en-US" altLang="ko-KR" sz="2000" b="1" dirty="0" smtClean="0">
                  <a:solidFill>
                    <a:srgbClr val="8AE7FD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/</a:t>
              </a:r>
            </a:p>
            <a:p>
              <a:pPr algn="ctr" eaLnBrk="1" hangingPunct="1"/>
              <a:r>
                <a:rPr kumimoji="0" lang="ko-KR" altLang="en-US" sz="2000" b="1" dirty="0" smtClean="0">
                  <a:solidFill>
                    <a:srgbClr val="8AE7FD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여름 휴가철</a:t>
              </a:r>
              <a:endParaRPr kumimoji="0" lang="en-US" altLang="ko-KR" sz="2000" b="1" dirty="0" smtClean="0">
                <a:solidFill>
                  <a:srgbClr val="8AE7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  <a:p>
              <a:pPr algn="ctr" eaLnBrk="1" hangingPunct="1"/>
              <a:r>
                <a:rPr kumimoji="0" lang="ko-KR" altLang="en-US" sz="2000" b="1" dirty="0" smtClean="0">
                  <a:solidFill>
                    <a:srgbClr val="8AE7FD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집중 홍보</a:t>
              </a:r>
              <a:endParaRPr kumimoji="0" lang="en-US" altLang="ko-KR" sz="2000" b="1" dirty="0" smtClean="0">
                <a:solidFill>
                  <a:srgbClr val="8AE7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4566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15992" y="1004168"/>
            <a:ext cx="6548437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1. </a:t>
            </a:r>
            <a:r>
              <a:rPr kumimoji="0"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추진 </a:t>
            </a:r>
            <a:r>
              <a:rPr kumimoji="0" lang="ko-KR" altLang="en-US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전략별</a:t>
            </a:r>
            <a:r>
              <a:rPr kumimoji="0"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사업 내용</a:t>
            </a:r>
            <a:endParaRPr kumimoji="0"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" name="TextBox 4"/>
          <p:cNvSpPr txBox="1">
            <a:spLocks noChangeArrowheads="1"/>
          </p:cNvSpPr>
          <p:nvPr/>
        </p:nvSpPr>
        <p:spPr bwMode="auto">
          <a:xfrm>
            <a:off x="1132983" y="-2272"/>
            <a:ext cx="620360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200000"/>
              </a:lnSpc>
            </a:pPr>
            <a:r>
              <a:rPr kumimoji="0" lang="en-US" altLang="ko-KR" sz="3200" b="1" dirty="0" smtClean="0">
                <a:solidFill>
                  <a:srgbClr val="35435F"/>
                </a:solidFill>
                <a:latin typeface="+mn-ea"/>
                <a:ea typeface="+mn-ea"/>
              </a:rPr>
              <a:t>Ⅱ. </a:t>
            </a:r>
            <a:r>
              <a:rPr kumimoji="0" lang="ko-KR" altLang="en-US" sz="3200" b="1" dirty="0" smtClean="0">
                <a:solidFill>
                  <a:srgbClr val="35435F"/>
                </a:solidFill>
                <a:latin typeface="+mn-ea"/>
                <a:ea typeface="+mn-ea"/>
              </a:rPr>
              <a:t>사업 추진 내용</a:t>
            </a:r>
            <a:endParaRPr kumimoji="0" lang="en-US" altLang="ko-KR" sz="3200" b="1" dirty="0" smtClean="0">
              <a:solidFill>
                <a:srgbClr val="35435F"/>
              </a:solidFill>
              <a:latin typeface="+mn-ea"/>
              <a:ea typeface="+mn-ea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1962960" y="1676573"/>
            <a:ext cx="7498540" cy="417513"/>
            <a:chOff x="1962960" y="1663873"/>
            <a:chExt cx="5552296" cy="417513"/>
          </a:xfrm>
        </p:grpSpPr>
        <p:sp>
          <p:nvSpPr>
            <p:cNvPr id="18" name="Rectangle 102"/>
            <p:cNvSpPr>
              <a:spLocks noChangeArrowheads="1"/>
            </p:cNvSpPr>
            <p:nvPr/>
          </p:nvSpPr>
          <p:spPr bwMode="auto">
            <a:xfrm>
              <a:off x="1962960" y="1663873"/>
              <a:ext cx="634151" cy="417513"/>
            </a:xfrm>
            <a:prstGeom prst="rect">
              <a:avLst/>
            </a:prstGeom>
            <a:gradFill flip="none" rotWithShape="1">
              <a:gsLst>
                <a:gs pos="0">
                  <a:srgbClr val="60829A">
                    <a:shade val="30000"/>
                    <a:satMod val="115000"/>
                  </a:srgbClr>
                </a:gs>
                <a:gs pos="50000">
                  <a:srgbClr val="60829A">
                    <a:shade val="67500"/>
                    <a:satMod val="115000"/>
                  </a:srgbClr>
                </a:gs>
                <a:gs pos="100000">
                  <a:srgbClr val="60829A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15875">
              <a:noFill/>
              <a:miter lim="800000"/>
              <a:headEnd/>
              <a:tailEnd/>
            </a:ln>
            <a:effectLst>
              <a:outerShdw dist="89803" dir="2700000" algn="ctr" rotWithShape="0">
                <a:srgbClr val="C0C0C0">
                  <a:alpha val="50000"/>
                </a:srgbClr>
              </a:outerShdw>
            </a:effectLst>
          </p:spPr>
          <p:txBody>
            <a:bodyPr wrap="none" lIns="92075" tIns="46038" rIns="92075" bIns="46038" anchor="ctr"/>
            <a:lstStyle/>
            <a:p>
              <a:pPr algn="ctr" eaLnBrk="0" latinLnBrk="0" hangingPunct="0"/>
              <a:r>
                <a:rPr lang="ko-KR" altLang="en-US" dirty="0" smtClean="0">
                  <a:solidFill>
                    <a:schemeClr val="bg1"/>
                  </a:solidFill>
                  <a:latin typeface="+mn-ea"/>
                </a:rPr>
                <a:t>전략 </a:t>
              </a:r>
              <a:r>
                <a:rPr lang="en-US" altLang="ko-KR" dirty="0" smtClean="0">
                  <a:solidFill>
                    <a:schemeClr val="bg1"/>
                  </a:solidFill>
                  <a:latin typeface="+mn-ea"/>
                </a:rPr>
                <a:t>2</a:t>
              </a:r>
              <a:endParaRPr lang="en-US" altLang="ko-KR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9" name="Rectangle 304"/>
            <p:cNvSpPr>
              <a:spLocks noChangeArrowheads="1"/>
            </p:cNvSpPr>
            <p:nvPr/>
          </p:nvSpPr>
          <p:spPr bwMode="auto">
            <a:xfrm>
              <a:off x="2683464" y="1681276"/>
              <a:ext cx="4831792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>
                <a:defRPr/>
              </a:pPr>
              <a:r>
                <a:rPr lang="ko-KR" altLang="en-US" sz="2000" b="1" dirty="0" err="1" smtClean="0">
                  <a:solidFill>
                    <a:srgbClr val="363F54"/>
                  </a:solidFill>
                  <a:latin typeface="+mn-ea"/>
                  <a:ea typeface="+mn-ea"/>
                </a:rPr>
                <a:t>암검진</a:t>
              </a:r>
              <a:r>
                <a:rPr lang="ko-KR" altLang="en-US" sz="2000" b="1" dirty="0" smtClean="0">
                  <a:solidFill>
                    <a:srgbClr val="363F54"/>
                  </a:solidFill>
                  <a:latin typeface="+mn-ea"/>
                  <a:ea typeface="+mn-ea"/>
                </a:rPr>
                <a:t> 문화정착 및 젊은 인구 집중 공략</a:t>
              </a:r>
              <a:endParaRPr lang="ko-KR" altLang="en-US" sz="2000" b="1" dirty="0">
                <a:solidFill>
                  <a:srgbClr val="363F54"/>
                </a:solidFill>
                <a:latin typeface="+mn-ea"/>
                <a:ea typeface="+mn-ea"/>
              </a:endParaRPr>
            </a:p>
          </p:txBody>
        </p:sp>
      </p:grpSp>
      <p:pic>
        <p:nvPicPr>
          <p:cNvPr id="3073" name="_x398324440" descr="EMB00004cb80d6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690" y="2339317"/>
            <a:ext cx="5502172" cy="2083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_x405817008" descr="EMB00004cb80d6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63" t="26160"/>
          <a:stretch>
            <a:fillRect/>
          </a:stretch>
        </p:blipFill>
        <p:spPr bwMode="auto">
          <a:xfrm>
            <a:off x="6506097" y="2339317"/>
            <a:ext cx="3279034" cy="2083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직사각형 8"/>
          <p:cNvSpPr/>
          <p:nvPr/>
        </p:nvSpPr>
        <p:spPr>
          <a:xfrm>
            <a:off x="2476336" y="4667730"/>
            <a:ext cx="27446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6510" marR="25400" indent="-16510" algn="ctr" fontAlgn="base" latinLnBrk="0">
              <a:lnSpc>
                <a:spcPct val="100000"/>
              </a:lnSpc>
              <a:spcBef>
                <a:spcPts val="280"/>
              </a:spcBef>
              <a:spcAft>
                <a:spcPts val="280"/>
              </a:spcAft>
            </a:pPr>
            <a:r>
              <a:rPr lang="en-US" altLang="ko-KR" b="1" kern="0" spc="-4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[KTX </a:t>
            </a:r>
            <a:r>
              <a:rPr lang="ko-KR" altLang="en-US" b="1" kern="0" spc="-40" dirty="0" err="1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송정역</a:t>
            </a:r>
            <a:r>
              <a:rPr lang="ko-KR" altLang="en-US" b="1" kern="0" spc="-40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 건강캠페인</a:t>
            </a:r>
            <a:r>
              <a:rPr lang="en-US" altLang="ko-KR" b="1" kern="0" spc="-40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]</a:t>
            </a:r>
            <a:endParaRPr lang="ko-KR" altLang="en-US" b="1" kern="0" spc="0" dirty="0">
              <a:solidFill>
                <a:schemeClr val="bg2">
                  <a:lumMod val="50000"/>
                </a:schemeClr>
              </a:solidFill>
              <a:effectLst/>
              <a:latin typeface="+mn-ea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6769917" y="4667730"/>
            <a:ext cx="27513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6510" marR="25400" indent="-16510" algn="ctr" fontAlgn="base" latinLnBrk="0">
              <a:lnSpc>
                <a:spcPct val="100000"/>
              </a:lnSpc>
              <a:spcBef>
                <a:spcPts val="280"/>
              </a:spcBef>
              <a:spcAft>
                <a:spcPts val="280"/>
              </a:spcAft>
            </a:pPr>
            <a:r>
              <a:rPr lang="en-US" altLang="ko-KR" b="1" kern="0" spc="-4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[</a:t>
            </a:r>
            <a:r>
              <a:rPr lang="ko-KR" altLang="en-US" b="1" kern="0" spc="-4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광주광역시 합동 캠페인</a:t>
            </a:r>
            <a:r>
              <a:rPr lang="en-US" altLang="ko-KR" b="1" kern="0" spc="-4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]</a:t>
            </a:r>
            <a:endParaRPr lang="ko-KR" altLang="en-US" b="1" kern="0" spc="0" dirty="0">
              <a:solidFill>
                <a:schemeClr val="bg2">
                  <a:lumMod val="50000"/>
                </a:schemeClr>
              </a:solidFill>
              <a:effectLst/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75196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15992" y="1004168"/>
            <a:ext cx="6548437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1. </a:t>
            </a:r>
            <a:r>
              <a:rPr kumimoji="0"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추진 </a:t>
            </a:r>
            <a:r>
              <a:rPr kumimoji="0" lang="ko-KR" altLang="en-US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전략별</a:t>
            </a:r>
            <a:r>
              <a:rPr kumimoji="0"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사업 내용</a:t>
            </a:r>
            <a:endParaRPr kumimoji="0"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" name="TextBox 4"/>
          <p:cNvSpPr txBox="1">
            <a:spLocks noChangeArrowheads="1"/>
          </p:cNvSpPr>
          <p:nvPr/>
        </p:nvSpPr>
        <p:spPr bwMode="auto">
          <a:xfrm>
            <a:off x="1132983" y="-2272"/>
            <a:ext cx="620360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200000"/>
              </a:lnSpc>
            </a:pPr>
            <a:r>
              <a:rPr kumimoji="0" lang="en-US" altLang="ko-KR" sz="3200" b="1" dirty="0" smtClean="0">
                <a:solidFill>
                  <a:srgbClr val="35435F"/>
                </a:solidFill>
                <a:latin typeface="+mn-ea"/>
                <a:ea typeface="+mn-ea"/>
              </a:rPr>
              <a:t>Ⅱ. </a:t>
            </a:r>
            <a:r>
              <a:rPr kumimoji="0" lang="ko-KR" altLang="en-US" sz="3200" b="1" dirty="0" smtClean="0">
                <a:solidFill>
                  <a:srgbClr val="35435F"/>
                </a:solidFill>
                <a:latin typeface="+mn-ea"/>
                <a:ea typeface="+mn-ea"/>
              </a:rPr>
              <a:t>사업 추진 내용</a:t>
            </a:r>
            <a:endParaRPr kumimoji="0" lang="en-US" altLang="ko-KR" sz="3200" b="1" dirty="0" smtClean="0">
              <a:solidFill>
                <a:srgbClr val="35435F"/>
              </a:solidFill>
              <a:latin typeface="+mn-ea"/>
              <a:ea typeface="+mn-ea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1962960" y="1676573"/>
            <a:ext cx="7498540" cy="417513"/>
            <a:chOff x="1962960" y="1663873"/>
            <a:chExt cx="5552296" cy="417513"/>
          </a:xfrm>
        </p:grpSpPr>
        <p:sp>
          <p:nvSpPr>
            <p:cNvPr id="18" name="Rectangle 102"/>
            <p:cNvSpPr>
              <a:spLocks noChangeArrowheads="1"/>
            </p:cNvSpPr>
            <p:nvPr/>
          </p:nvSpPr>
          <p:spPr bwMode="auto">
            <a:xfrm>
              <a:off x="1962960" y="1663873"/>
              <a:ext cx="634151" cy="417513"/>
            </a:xfrm>
            <a:prstGeom prst="rect">
              <a:avLst/>
            </a:prstGeom>
            <a:gradFill flip="none" rotWithShape="1">
              <a:gsLst>
                <a:gs pos="0">
                  <a:srgbClr val="60829A">
                    <a:shade val="30000"/>
                    <a:satMod val="115000"/>
                  </a:srgbClr>
                </a:gs>
                <a:gs pos="50000">
                  <a:srgbClr val="60829A">
                    <a:shade val="67500"/>
                    <a:satMod val="115000"/>
                  </a:srgbClr>
                </a:gs>
                <a:gs pos="100000">
                  <a:srgbClr val="60829A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15875">
              <a:noFill/>
              <a:miter lim="800000"/>
              <a:headEnd/>
              <a:tailEnd/>
            </a:ln>
            <a:effectLst>
              <a:outerShdw dist="89803" dir="2700000" algn="ctr" rotWithShape="0">
                <a:srgbClr val="C0C0C0">
                  <a:alpha val="50000"/>
                </a:srgbClr>
              </a:outerShdw>
            </a:effectLst>
          </p:spPr>
          <p:txBody>
            <a:bodyPr wrap="none" lIns="92075" tIns="46038" rIns="92075" bIns="46038" anchor="ctr"/>
            <a:lstStyle/>
            <a:p>
              <a:pPr algn="ctr" eaLnBrk="0" latinLnBrk="0" hangingPunct="0"/>
              <a:r>
                <a:rPr lang="ko-KR" altLang="en-US" dirty="0" smtClean="0">
                  <a:solidFill>
                    <a:schemeClr val="bg1"/>
                  </a:solidFill>
                  <a:latin typeface="+mn-ea"/>
                </a:rPr>
                <a:t>전략 </a:t>
              </a:r>
              <a:r>
                <a:rPr lang="en-US" altLang="ko-KR" dirty="0" smtClean="0">
                  <a:solidFill>
                    <a:schemeClr val="bg1"/>
                  </a:solidFill>
                  <a:latin typeface="+mn-ea"/>
                </a:rPr>
                <a:t>2</a:t>
              </a:r>
              <a:endParaRPr lang="en-US" altLang="ko-KR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9" name="Rectangle 304"/>
            <p:cNvSpPr>
              <a:spLocks noChangeArrowheads="1"/>
            </p:cNvSpPr>
            <p:nvPr/>
          </p:nvSpPr>
          <p:spPr bwMode="auto">
            <a:xfrm>
              <a:off x="2683464" y="1681276"/>
              <a:ext cx="4831792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>
                <a:defRPr/>
              </a:pPr>
              <a:r>
                <a:rPr lang="ko-KR" altLang="en-US" sz="2000" b="1" dirty="0" err="1" smtClean="0">
                  <a:solidFill>
                    <a:srgbClr val="363F54"/>
                  </a:solidFill>
                  <a:latin typeface="+mn-ea"/>
                  <a:ea typeface="+mn-ea"/>
                </a:rPr>
                <a:t>암검진</a:t>
              </a:r>
              <a:r>
                <a:rPr lang="ko-KR" altLang="en-US" sz="2000" b="1" dirty="0" smtClean="0">
                  <a:solidFill>
                    <a:srgbClr val="363F54"/>
                  </a:solidFill>
                  <a:latin typeface="+mn-ea"/>
                  <a:ea typeface="+mn-ea"/>
                </a:rPr>
                <a:t> 문화정착 및 젊은 인구 집중 공략</a:t>
              </a:r>
              <a:endParaRPr lang="ko-KR" altLang="en-US" sz="2000" b="1" dirty="0">
                <a:solidFill>
                  <a:srgbClr val="363F54"/>
                </a:solidFill>
                <a:latin typeface="+mn-ea"/>
                <a:ea typeface="+mn-ea"/>
              </a:endParaRPr>
            </a:p>
          </p:txBody>
        </p:sp>
      </p:grpSp>
      <p:pic>
        <p:nvPicPr>
          <p:cNvPr id="3077" name="_x405173064" descr="EMB00004cb80d9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3" t="32344" r="61337" b="20813"/>
          <a:stretch>
            <a:fillRect/>
          </a:stretch>
        </p:blipFill>
        <p:spPr bwMode="auto">
          <a:xfrm>
            <a:off x="1962960" y="2177980"/>
            <a:ext cx="7401757" cy="3689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직사각형 46"/>
          <p:cNvSpPr/>
          <p:nvPr/>
        </p:nvSpPr>
        <p:spPr>
          <a:xfrm>
            <a:off x="4101636" y="5867212"/>
            <a:ext cx="33098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6510" marR="25400" indent="-16510" algn="ctr" fontAlgn="base" latinLnBrk="0">
              <a:lnSpc>
                <a:spcPct val="100000"/>
              </a:lnSpc>
              <a:spcBef>
                <a:spcPts val="280"/>
              </a:spcBef>
              <a:spcAft>
                <a:spcPts val="280"/>
              </a:spcAft>
            </a:pPr>
            <a:r>
              <a:rPr lang="en-US" altLang="ko-KR" b="1" kern="0" spc="-6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[</a:t>
            </a:r>
            <a:r>
              <a:rPr lang="ko-KR" altLang="en-US" b="1" kern="0" spc="-6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휴가철 검진 안내 현수막 </a:t>
            </a:r>
            <a:r>
              <a:rPr lang="ko-KR" altLang="en-US" b="1" kern="0" spc="-60" dirty="0" err="1">
                <a:solidFill>
                  <a:schemeClr val="bg2">
                    <a:lumMod val="50000"/>
                  </a:schemeClr>
                </a:solidFill>
                <a:latin typeface="+mn-ea"/>
              </a:rPr>
              <a:t>게첩</a:t>
            </a:r>
            <a:r>
              <a:rPr lang="en-US" altLang="ko-KR" b="1" kern="0" spc="-6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]</a:t>
            </a:r>
            <a:endParaRPr lang="ko-KR" altLang="en-US" b="1" kern="0" spc="0" dirty="0">
              <a:solidFill>
                <a:schemeClr val="bg2">
                  <a:lumMod val="50000"/>
                </a:schemeClr>
              </a:solidFill>
              <a:effectLst/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4013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15992" y="1004168"/>
            <a:ext cx="6548437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1. </a:t>
            </a:r>
            <a:r>
              <a:rPr kumimoji="0"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추진 </a:t>
            </a:r>
            <a:r>
              <a:rPr kumimoji="0" lang="ko-KR" altLang="en-US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전략별</a:t>
            </a:r>
            <a:r>
              <a:rPr kumimoji="0"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사업 내용</a:t>
            </a:r>
            <a:endParaRPr kumimoji="0"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" name="TextBox 4"/>
          <p:cNvSpPr txBox="1">
            <a:spLocks noChangeArrowheads="1"/>
          </p:cNvSpPr>
          <p:nvPr/>
        </p:nvSpPr>
        <p:spPr bwMode="auto">
          <a:xfrm>
            <a:off x="1132983" y="-2272"/>
            <a:ext cx="620360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200000"/>
              </a:lnSpc>
            </a:pPr>
            <a:r>
              <a:rPr kumimoji="0" lang="en-US" altLang="ko-KR" sz="3200" b="1" dirty="0" smtClean="0">
                <a:solidFill>
                  <a:srgbClr val="35435F"/>
                </a:solidFill>
                <a:latin typeface="+mn-ea"/>
                <a:ea typeface="+mn-ea"/>
              </a:rPr>
              <a:t>Ⅱ. </a:t>
            </a:r>
            <a:r>
              <a:rPr kumimoji="0" lang="ko-KR" altLang="en-US" sz="3200" b="1" dirty="0" smtClean="0">
                <a:solidFill>
                  <a:srgbClr val="35435F"/>
                </a:solidFill>
                <a:latin typeface="+mn-ea"/>
                <a:ea typeface="+mn-ea"/>
              </a:rPr>
              <a:t>사업 추진 내용</a:t>
            </a:r>
            <a:endParaRPr kumimoji="0" lang="en-US" altLang="ko-KR" sz="3200" b="1" dirty="0" smtClean="0">
              <a:solidFill>
                <a:srgbClr val="35435F"/>
              </a:solidFill>
              <a:latin typeface="+mn-ea"/>
              <a:ea typeface="+mn-ea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1962960" y="1676573"/>
            <a:ext cx="7498540" cy="417513"/>
            <a:chOff x="1962960" y="1663873"/>
            <a:chExt cx="5552296" cy="417513"/>
          </a:xfrm>
        </p:grpSpPr>
        <p:sp>
          <p:nvSpPr>
            <p:cNvPr id="18" name="Rectangle 102"/>
            <p:cNvSpPr>
              <a:spLocks noChangeArrowheads="1"/>
            </p:cNvSpPr>
            <p:nvPr/>
          </p:nvSpPr>
          <p:spPr bwMode="auto">
            <a:xfrm>
              <a:off x="1962960" y="1663873"/>
              <a:ext cx="634151" cy="417513"/>
            </a:xfrm>
            <a:prstGeom prst="rect">
              <a:avLst/>
            </a:prstGeom>
            <a:gradFill flip="none" rotWithShape="1">
              <a:gsLst>
                <a:gs pos="0">
                  <a:srgbClr val="60829A">
                    <a:shade val="30000"/>
                    <a:satMod val="115000"/>
                  </a:srgbClr>
                </a:gs>
                <a:gs pos="50000">
                  <a:srgbClr val="60829A">
                    <a:shade val="67500"/>
                    <a:satMod val="115000"/>
                  </a:srgbClr>
                </a:gs>
                <a:gs pos="100000">
                  <a:srgbClr val="60829A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15875">
              <a:noFill/>
              <a:miter lim="800000"/>
              <a:headEnd/>
              <a:tailEnd/>
            </a:ln>
            <a:effectLst>
              <a:outerShdw dist="89803" dir="2700000" algn="ctr" rotWithShape="0">
                <a:srgbClr val="C0C0C0">
                  <a:alpha val="50000"/>
                </a:srgbClr>
              </a:outerShdw>
            </a:effectLst>
          </p:spPr>
          <p:txBody>
            <a:bodyPr wrap="none" lIns="92075" tIns="46038" rIns="92075" bIns="46038" anchor="ctr"/>
            <a:lstStyle/>
            <a:p>
              <a:pPr algn="ctr" eaLnBrk="0" latinLnBrk="0" hangingPunct="0"/>
              <a:r>
                <a:rPr lang="ko-KR" altLang="en-US" dirty="0" smtClean="0">
                  <a:solidFill>
                    <a:schemeClr val="bg1"/>
                  </a:solidFill>
                  <a:latin typeface="+mn-ea"/>
                </a:rPr>
                <a:t>전략 </a:t>
              </a:r>
              <a:r>
                <a:rPr lang="en-US" altLang="ko-KR" dirty="0" smtClean="0">
                  <a:solidFill>
                    <a:schemeClr val="bg1"/>
                  </a:solidFill>
                  <a:latin typeface="+mn-ea"/>
                </a:rPr>
                <a:t>3</a:t>
              </a:r>
              <a:endParaRPr lang="en-US" altLang="ko-KR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9" name="Rectangle 304"/>
            <p:cNvSpPr>
              <a:spLocks noChangeArrowheads="1"/>
            </p:cNvSpPr>
            <p:nvPr/>
          </p:nvSpPr>
          <p:spPr bwMode="auto">
            <a:xfrm>
              <a:off x="2683464" y="1681276"/>
              <a:ext cx="4831792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>
                <a:defRPr/>
              </a:pPr>
              <a:r>
                <a:rPr lang="ko-KR" altLang="en-US" sz="2000" b="1" dirty="0" smtClean="0">
                  <a:solidFill>
                    <a:srgbClr val="363F54"/>
                  </a:solidFill>
                  <a:latin typeface="+mn-ea"/>
                  <a:ea typeface="+mn-ea"/>
                </a:rPr>
                <a:t>대장암 검진 대상자 집중 관리</a:t>
              </a:r>
              <a:endParaRPr lang="ko-KR" altLang="en-US" sz="2000" b="1" dirty="0">
                <a:solidFill>
                  <a:srgbClr val="363F54"/>
                </a:solidFill>
                <a:latin typeface="+mn-ea"/>
                <a:ea typeface="+mn-ea"/>
              </a:endParaRPr>
            </a:p>
          </p:txBody>
        </p:sp>
      </p:grpSp>
      <p:sp>
        <p:nvSpPr>
          <p:cNvPr id="5" name="직사각형 4"/>
          <p:cNvSpPr/>
          <p:nvPr/>
        </p:nvSpPr>
        <p:spPr>
          <a:xfrm>
            <a:off x="1962961" y="2232223"/>
            <a:ext cx="7498540" cy="14280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fontAlgn="base" latinLnBrk="0">
              <a:lnSpc>
                <a:spcPct val="120000"/>
              </a:lnSpc>
              <a:spcAft>
                <a:spcPts val="1200"/>
              </a:spcAft>
              <a:buClr>
                <a:srgbClr val="256278"/>
              </a:buClr>
              <a:buFont typeface="Wingdings" panose="05000000000000000000" pitchFamily="2" charset="2"/>
              <a:buChar char="l"/>
            </a:pPr>
            <a:r>
              <a:rPr lang="ko-KR" altLang="en-US" sz="1600" kern="0" spc="-10" dirty="0" smtClean="0">
                <a:solidFill>
                  <a:srgbClr val="000000"/>
                </a:solidFill>
                <a:latin typeface="+mn-ea"/>
              </a:rPr>
              <a:t> </a:t>
            </a:r>
            <a:r>
              <a:rPr lang="en-US" altLang="ko-KR" sz="1600" kern="0" spc="-10" dirty="0">
                <a:solidFill>
                  <a:srgbClr val="000000"/>
                </a:solidFill>
                <a:latin typeface="+mn-ea"/>
              </a:rPr>
              <a:t>50</a:t>
            </a:r>
            <a:r>
              <a:rPr lang="ko-KR" altLang="en-US" sz="1600" kern="0" spc="-10" dirty="0">
                <a:solidFill>
                  <a:srgbClr val="000000"/>
                </a:solidFill>
                <a:latin typeface="+mn-ea"/>
              </a:rPr>
              <a:t>세 이상 대상자의 </a:t>
            </a:r>
            <a:r>
              <a:rPr lang="en-US" altLang="ko-KR" sz="1600" kern="0" spc="-10" dirty="0">
                <a:solidFill>
                  <a:srgbClr val="000000"/>
                </a:solidFill>
                <a:latin typeface="+mn-ea"/>
              </a:rPr>
              <a:t>54%</a:t>
            </a:r>
            <a:r>
              <a:rPr lang="ko-KR" altLang="en-US" sz="1600" kern="0" spc="-10" dirty="0">
                <a:solidFill>
                  <a:srgbClr val="000000"/>
                </a:solidFill>
                <a:latin typeface="+mn-ea"/>
              </a:rPr>
              <a:t>가 </a:t>
            </a:r>
            <a:r>
              <a:rPr lang="en-US" altLang="ko-KR" sz="1600" kern="0" spc="-10" dirty="0">
                <a:solidFill>
                  <a:srgbClr val="000000"/>
                </a:solidFill>
                <a:latin typeface="+mn-ea"/>
              </a:rPr>
              <a:t>50~59</a:t>
            </a:r>
            <a:r>
              <a:rPr lang="ko-KR" altLang="en-US" sz="1600" kern="0" spc="-10" dirty="0">
                <a:solidFill>
                  <a:srgbClr val="000000"/>
                </a:solidFill>
                <a:latin typeface="+mn-ea"/>
              </a:rPr>
              <a:t>세로 아직 소득활동 중인 경우가 많아</a:t>
            </a:r>
            <a:r>
              <a:rPr lang="ko-KR" altLang="en-US" sz="1600" kern="0" dirty="0">
                <a:solidFill>
                  <a:srgbClr val="000000"/>
                </a:solidFill>
                <a:latin typeface="+mn-ea"/>
              </a:rPr>
              <a:t> 직장인 검진지원 대상자가 대장암만 누락되는 일이 없도록 </a:t>
            </a:r>
            <a:r>
              <a:rPr lang="ko-KR" altLang="en-US" sz="1600" b="1" kern="0" dirty="0">
                <a:solidFill>
                  <a:srgbClr val="000000"/>
                </a:solidFill>
                <a:latin typeface="+mn-ea"/>
              </a:rPr>
              <a:t>대변제출 유도</a:t>
            </a:r>
            <a:r>
              <a:rPr lang="ko-KR" altLang="en-US" sz="1600" kern="0" dirty="0">
                <a:solidFill>
                  <a:srgbClr val="000000"/>
                </a:solidFill>
                <a:latin typeface="+mn-ea"/>
              </a:rPr>
              <a:t> 및 </a:t>
            </a:r>
            <a:r>
              <a:rPr lang="ko-KR" altLang="en-US" sz="1600" b="1" kern="0" dirty="0">
                <a:solidFill>
                  <a:srgbClr val="000000"/>
                </a:solidFill>
                <a:latin typeface="+mn-ea"/>
              </a:rPr>
              <a:t>대장내시경 시 검진제외 신청 독려</a:t>
            </a:r>
            <a:r>
              <a:rPr lang="ko-KR" altLang="en-US" sz="1600" kern="0" dirty="0">
                <a:solidFill>
                  <a:srgbClr val="000000"/>
                </a:solidFill>
                <a:latin typeface="+mn-ea"/>
              </a:rPr>
              <a:t> </a:t>
            </a:r>
          </a:p>
          <a:p>
            <a:pPr marL="285750" indent="-285750" algn="just" fontAlgn="base" latinLnBrk="0">
              <a:lnSpc>
                <a:spcPct val="120000"/>
              </a:lnSpc>
              <a:spcAft>
                <a:spcPts val="1200"/>
              </a:spcAft>
              <a:buClr>
                <a:srgbClr val="256278"/>
              </a:buClr>
              <a:buFont typeface="Wingdings" panose="05000000000000000000" pitchFamily="2" charset="2"/>
              <a:buChar char="l"/>
            </a:pPr>
            <a:r>
              <a:rPr lang="ko-KR" altLang="en-US" sz="1600" kern="0" dirty="0" smtClean="0">
                <a:solidFill>
                  <a:srgbClr val="000000"/>
                </a:solidFill>
                <a:latin typeface="+mn-ea"/>
              </a:rPr>
              <a:t>관내 시설에 </a:t>
            </a:r>
            <a:r>
              <a:rPr lang="ko-KR" altLang="en-US" sz="1600" b="1" kern="0" dirty="0">
                <a:solidFill>
                  <a:srgbClr val="000000"/>
                </a:solidFill>
                <a:latin typeface="+mn-ea"/>
              </a:rPr>
              <a:t>대장암 </a:t>
            </a:r>
            <a:r>
              <a:rPr lang="ko-KR" altLang="en-US" sz="1600" b="1" kern="0" dirty="0" err="1">
                <a:solidFill>
                  <a:srgbClr val="000000"/>
                </a:solidFill>
                <a:latin typeface="+mn-ea"/>
              </a:rPr>
              <a:t>채변통</a:t>
            </a:r>
            <a:r>
              <a:rPr lang="ko-KR" altLang="en-US" sz="1600" b="1" kern="0" dirty="0">
                <a:solidFill>
                  <a:srgbClr val="000000"/>
                </a:solidFill>
                <a:latin typeface="+mn-ea"/>
              </a:rPr>
              <a:t> </a:t>
            </a:r>
            <a:r>
              <a:rPr lang="ko-KR" altLang="en-US" sz="1600" b="1" kern="0" dirty="0" smtClean="0">
                <a:solidFill>
                  <a:srgbClr val="000000"/>
                </a:solidFill>
                <a:latin typeface="+mn-ea"/>
              </a:rPr>
              <a:t>비치</a:t>
            </a:r>
            <a:r>
              <a:rPr lang="en-US" altLang="ko-KR" sz="1600" b="1" kern="0" dirty="0" smtClean="0">
                <a:solidFill>
                  <a:srgbClr val="000000"/>
                </a:solidFill>
                <a:latin typeface="+mn-ea"/>
              </a:rPr>
              <a:t>,</a:t>
            </a:r>
            <a:r>
              <a:rPr lang="ko-KR" altLang="en-US" sz="1600" kern="0" dirty="0" smtClean="0">
                <a:solidFill>
                  <a:srgbClr val="000000"/>
                </a:solidFill>
                <a:latin typeface="+mn-ea"/>
              </a:rPr>
              <a:t> </a:t>
            </a:r>
            <a:r>
              <a:rPr lang="ko-KR" altLang="en-US" sz="1600" kern="0" dirty="0">
                <a:solidFill>
                  <a:srgbClr val="000000"/>
                </a:solidFill>
                <a:latin typeface="+mn-ea"/>
              </a:rPr>
              <a:t>다문화 </a:t>
            </a:r>
            <a:r>
              <a:rPr lang="ko-KR" altLang="en-US" sz="1600" kern="0" dirty="0" smtClean="0">
                <a:solidFill>
                  <a:srgbClr val="000000"/>
                </a:solidFill>
                <a:latin typeface="+mn-ea"/>
              </a:rPr>
              <a:t>검진안내책자 배부에 </a:t>
            </a:r>
            <a:r>
              <a:rPr lang="ko-KR" altLang="en-US" sz="1600" b="1" kern="0" dirty="0" err="1">
                <a:solidFill>
                  <a:srgbClr val="000000"/>
                </a:solidFill>
                <a:latin typeface="+mn-ea"/>
              </a:rPr>
              <a:t>채변통</a:t>
            </a:r>
            <a:r>
              <a:rPr lang="ko-KR" altLang="en-US" sz="1600" b="1" kern="0" dirty="0">
                <a:solidFill>
                  <a:srgbClr val="000000"/>
                </a:solidFill>
                <a:latin typeface="+mn-ea"/>
              </a:rPr>
              <a:t> 동봉</a:t>
            </a:r>
            <a:endParaRPr lang="ko-KR" altLang="en-US" sz="1200" b="1" kern="0" spc="0" dirty="0">
              <a:solidFill>
                <a:srgbClr val="000000"/>
              </a:solidFill>
              <a:effectLst/>
              <a:latin typeface="+mn-ea"/>
            </a:endParaRPr>
          </a:p>
        </p:txBody>
      </p:sp>
      <p:pic>
        <p:nvPicPr>
          <p:cNvPr id="4097" name="_x400422128" descr="EMB00004cb80d9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24" t="20152" r="33221" b="50977"/>
          <a:stretch>
            <a:fillRect/>
          </a:stretch>
        </p:blipFill>
        <p:spPr bwMode="auto">
          <a:xfrm>
            <a:off x="2462245" y="3706974"/>
            <a:ext cx="6797369" cy="251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직사각형 6"/>
          <p:cNvSpPr/>
          <p:nvPr/>
        </p:nvSpPr>
        <p:spPr>
          <a:xfrm>
            <a:off x="4234784" y="6292334"/>
            <a:ext cx="27513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6510" marR="25400" indent="-16510" algn="ctr" fontAlgn="base" latinLnBrk="0">
              <a:lnSpc>
                <a:spcPct val="100000"/>
              </a:lnSpc>
              <a:spcBef>
                <a:spcPts val="280"/>
              </a:spcBef>
              <a:spcAft>
                <a:spcPts val="280"/>
              </a:spcAft>
            </a:pPr>
            <a:r>
              <a:rPr lang="en-US" altLang="ko-KR" b="1" kern="0" spc="-4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[</a:t>
            </a:r>
            <a:r>
              <a:rPr lang="ko-KR" altLang="en-US" b="1" kern="0" spc="-4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대장암검진 </a:t>
            </a:r>
            <a:r>
              <a:rPr lang="ko-KR" altLang="en-US" b="1" kern="0" spc="-40" dirty="0" err="1">
                <a:solidFill>
                  <a:schemeClr val="bg2">
                    <a:lumMod val="50000"/>
                  </a:schemeClr>
                </a:solidFill>
                <a:latin typeface="+mn-ea"/>
              </a:rPr>
              <a:t>채변통</a:t>
            </a:r>
            <a:r>
              <a:rPr lang="ko-KR" altLang="en-US" b="1" kern="0" spc="-4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 비치</a:t>
            </a:r>
            <a:r>
              <a:rPr lang="en-US" altLang="ko-KR" b="1" kern="0" spc="-4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]</a:t>
            </a:r>
            <a:endParaRPr lang="ko-KR" altLang="en-US" b="1" kern="0" spc="0" dirty="0">
              <a:solidFill>
                <a:schemeClr val="bg2">
                  <a:lumMod val="50000"/>
                </a:schemeClr>
              </a:solidFill>
              <a:effectLst/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91387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15992" y="1004168"/>
            <a:ext cx="6548437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1. </a:t>
            </a:r>
            <a:r>
              <a:rPr kumimoji="0"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추진 </a:t>
            </a:r>
            <a:r>
              <a:rPr kumimoji="0" lang="ko-KR" altLang="en-US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전략별</a:t>
            </a:r>
            <a:r>
              <a:rPr kumimoji="0"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사업 내용</a:t>
            </a:r>
            <a:endParaRPr kumimoji="0"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" name="TextBox 4"/>
          <p:cNvSpPr txBox="1">
            <a:spLocks noChangeArrowheads="1"/>
          </p:cNvSpPr>
          <p:nvPr/>
        </p:nvSpPr>
        <p:spPr bwMode="auto">
          <a:xfrm>
            <a:off x="1132983" y="-2272"/>
            <a:ext cx="620360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200000"/>
              </a:lnSpc>
            </a:pPr>
            <a:r>
              <a:rPr kumimoji="0" lang="en-US" altLang="ko-KR" sz="3200" b="1" dirty="0" smtClean="0">
                <a:solidFill>
                  <a:srgbClr val="35435F"/>
                </a:solidFill>
                <a:latin typeface="+mn-ea"/>
                <a:ea typeface="+mn-ea"/>
              </a:rPr>
              <a:t>Ⅱ. </a:t>
            </a:r>
            <a:r>
              <a:rPr kumimoji="0" lang="ko-KR" altLang="en-US" sz="3200" b="1" dirty="0" smtClean="0">
                <a:solidFill>
                  <a:srgbClr val="35435F"/>
                </a:solidFill>
                <a:latin typeface="+mn-ea"/>
                <a:ea typeface="+mn-ea"/>
              </a:rPr>
              <a:t>사업 추진 내용</a:t>
            </a:r>
            <a:endParaRPr kumimoji="0" lang="en-US" altLang="ko-KR" sz="3200" b="1" dirty="0" smtClean="0">
              <a:solidFill>
                <a:srgbClr val="35435F"/>
              </a:solidFill>
              <a:latin typeface="+mn-ea"/>
              <a:ea typeface="+mn-ea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1962960" y="1676573"/>
            <a:ext cx="7498540" cy="417513"/>
            <a:chOff x="1962960" y="1663873"/>
            <a:chExt cx="5552296" cy="417513"/>
          </a:xfrm>
        </p:grpSpPr>
        <p:sp>
          <p:nvSpPr>
            <p:cNvPr id="18" name="Rectangle 102"/>
            <p:cNvSpPr>
              <a:spLocks noChangeArrowheads="1"/>
            </p:cNvSpPr>
            <p:nvPr/>
          </p:nvSpPr>
          <p:spPr bwMode="auto">
            <a:xfrm>
              <a:off x="1962960" y="1663873"/>
              <a:ext cx="634151" cy="417513"/>
            </a:xfrm>
            <a:prstGeom prst="rect">
              <a:avLst/>
            </a:prstGeom>
            <a:gradFill flip="none" rotWithShape="1">
              <a:gsLst>
                <a:gs pos="0">
                  <a:srgbClr val="60829A">
                    <a:shade val="30000"/>
                    <a:satMod val="115000"/>
                  </a:srgbClr>
                </a:gs>
                <a:gs pos="50000">
                  <a:srgbClr val="60829A">
                    <a:shade val="67500"/>
                    <a:satMod val="115000"/>
                  </a:srgbClr>
                </a:gs>
                <a:gs pos="100000">
                  <a:srgbClr val="60829A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15875">
              <a:noFill/>
              <a:miter lim="800000"/>
              <a:headEnd/>
              <a:tailEnd/>
            </a:ln>
            <a:effectLst>
              <a:outerShdw dist="89803" dir="2700000" algn="ctr" rotWithShape="0">
                <a:srgbClr val="C0C0C0">
                  <a:alpha val="50000"/>
                </a:srgbClr>
              </a:outerShdw>
            </a:effectLst>
          </p:spPr>
          <p:txBody>
            <a:bodyPr wrap="none" lIns="92075" tIns="46038" rIns="92075" bIns="46038" anchor="ctr"/>
            <a:lstStyle/>
            <a:p>
              <a:pPr algn="ctr" eaLnBrk="0" latinLnBrk="0" hangingPunct="0"/>
              <a:r>
                <a:rPr lang="ko-KR" altLang="en-US" dirty="0" smtClean="0">
                  <a:solidFill>
                    <a:schemeClr val="bg1"/>
                  </a:solidFill>
                  <a:latin typeface="+mn-ea"/>
                </a:rPr>
                <a:t>전략 </a:t>
              </a:r>
              <a:r>
                <a:rPr lang="en-US" altLang="ko-KR" dirty="0" smtClean="0">
                  <a:solidFill>
                    <a:schemeClr val="bg1"/>
                  </a:solidFill>
                  <a:latin typeface="+mn-ea"/>
                </a:rPr>
                <a:t>4</a:t>
              </a:r>
              <a:endParaRPr lang="en-US" altLang="ko-KR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9" name="Rectangle 304"/>
            <p:cNvSpPr>
              <a:spLocks noChangeArrowheads="1"/>
            </p:cNvSpPr>
            <p:nvPr/>
          </p:nvSpPr>
          <p:spPr bwMode="auto">
            <a:xfrm>
              <a:off x="2683464" y="1681276"/>
              <a:ext cx="4831792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>
                <a:defRPr/>
              </a:pPr>
              <a:r>
                <a:rPr lang="ko-KR" altLang="en-US" sz="2000" b="1" dirty="0" smtClean="0">
                  <a:solidFill>
                    <a:srgbClr val="363F54"/>
                  </a:solidFill>
                  <a:latin typeface="+mn-ea"/>
                  <a:ea typeface="+mn-ea"/>
                </a:rPr>
                <a:t>원활한 폐암 검진 도입을 위한 등대 역할</a:t>
              </a:r>
              <a:endParaRPr lang="ko-KR" altLang="en-US" sz="2000" b="1" dirty="0">
                <a:solidFill>
                  <a:srgbClr val="363F54"/>
                </a:solidFill>
                <a:latin typeface="+mn-ea"/>
                <a:ea typeface="+mn-ea"/>
              </a:endParaRPr>
            </a:p>
          </p:txBody>
        </p:sp>
      </p:grpSp>
      <p:sp>
        <p:nvSpPr>
          <p:cNvPr id="5" name="직사각형 4"/>
          <p:cNvSpPr/>
          <p:nvPr/>
        </p:nvSpPr>
        <p:spPr>
          <a:xfrm>
            <a:off x="1962961" y="2232223"/>
            <a:ext cx="749854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spcAft>
                <a:spcPts val="1200"/>
              </a:spcAft>
              <a:buClr>
                <a:srgbClr val="256278"/>
              </a:buClr>
              <a:buFont typeface="Wingdings" panose="05000000000000000000" pitchFamily="2" charset="2"/>
              <a:buChar char="l"/>
            </a:pPr>
            <a:r>
              <a:rPr lang="ko-KR" altLang="en-US" sz="1600" dirty="0" smtClean="0">
                <a:latin typeface="+mn-ea"/>
              </a:rPr>
              <a:t>폐암 </a:t>
            </a:r>
            <a:r>
              <a:rPr lang="ko-KR" altLang="en-US" sz="1600" dirty="0">
                <a:latin typeface="+mn-ea"/>
              </a:rPr>
              <a:t>검진 도입 홍보 시 </a:t>
            </a:r>
            <a:r>
              <a:rPr lang="ko-KR" altLang="en-US" sz="1600" b="1" dirty="0">
                <a:latin typeface="+mn-ea"/>
              </a:rPr>
              <a:t>관내 폐암검진기관 명단</a:t>
            </a:r>
            <a:r>
              <a:rPr lang="ko-KR" altLang="en-US" sz="1600" dirty="0">
                <a:latin typeface="+mn-ea"/>
              </a:rPr>
              <a:t> 확보하여 안내</a:t>
            </a:r>
          </a:p>
          <a:p>
            <a:pPr marL="285750" indent="-285750" fontAlgn="base">
              <a:spcAft>
                <a:spcPts val="1200"/>
              </a:spcAft>
              <a:buClr>
                <a:srgbClr val="256278"/>
              </a:buClr>
              <a:buFont typeface="Wingdings" panose="05000000000000000000" pitchFamily="2" charset="2"/>
              <a:buChar char="l"/>
            </a:pPr>
            <a:r>
              <a:rPr lang="ko-KR" altLang="en-US" sz="1600" dirty="0" smtClean="0">
                <a:latin typeface="+mn-ea"/>
              </a:rPr>
              <a:t>누락된 </a:t>
            </a:r>
            <a:r>
              <a:rPr lang="ko-KR" altLang="en-US" sz="1600" dirty="0">
                <a:latin typeface="+mn-ea"/>
              </a:rPr>
              <a:t>대상자가 </a:t>
            </a:r>
            <a:r>
              <a:rPr lang="ko-KR" altLang="en-US" sz="1600" dirty="0" smtClean="0">
                <a:latin typeface="+mn-ea"/>
              </a:rPr>
              <a:t>없도록 </a:t>
            </a:r>
            <a:r>
              <a:rPr lang="ko-KR" altLang="en-US" sz="1600" b="1" dirty="0" smtClean="0">
                <a:latin typeface="+mn-ea"/>
              </a:rPr>
              <a:t>개별 유선 전화 안내 및 우편발송</a:t>
            </a:r>
            <a:endParaRPr lang="ko-KR" altLang="en-US" sz="1600" b="1" dirty="0">
              <a:latin typeface="+mn-ea"/>
            </a:endParaRPr>
          </a:p>
          <a:p>
            <a:pPr marL="285750" indent="-285750" fontAlgn="base">
              <a:spcAft>
                <a:spcPts val="1200"/>
              </a:spcAft>
              <a:buClr>
                <a:srgbClr val="256278"/>
              </a:buClr>
              <a:buFont typeface="Wingdings" panose="05000000000000000000" pitchFamily="2" charset="2"/>
              <a:buChar char="l"/>
            </a:pPr>
            <a:r>
              <a:rPr lang="ko-KR" altLang="en-US" sz="1600" dirty="0" smtClean="0">
                <a:latin typeface="+mn-ea"/>
              </a:rPr>
              <a:t>문진</a:t>
            </a:r>
            <a:r>
              <a:rPr lang="en-US" altLang="ko-KR" sz="1600" dirty="0">
                <a:latin typeface="+mn-ea"/>
              </a:rPr>
              <a:t>·</a:t>
            </a:r>
            <a:r>
              <a:rPr lang="ko-KR" altLang="en-US" sz="1600" dirty="0">
                <a:latin typeface="+mn-ea"/>
              </a:rPr>
              <a:t>상담 이력이 없어 불이익 없도록 </a:t>
            </a:r>
            <a:r>
              <a:rPr lang="ko-KR" altLang="en-US" sz="1600" b="1" dirty="0">
                <a:latin typeface="+mn-ea"/>
              </a:rPr>
              <a:t>금연 사업과 </a:t>
            </a:r>
            <a:r>
              <a:rPr lang="ko-KR" altLang="en-US" sz="1600" b="1" dirty="0" smtClean="0">
                <a:latin typeface="+mn-ea"/>
              </a:rPr>
              <a:t>연계 </a:t>
            </a:r>
            <a:r>
              <a:rPr lang="ko-KR" altLang="en-US" sz="1600" dirty="0">
                <a:latin typeface="+mn-ea"/>
              </a:rPr>
              <a:t>홍보 </a:t>
            </a:r>
            <a:endParaRPr lang="ko-KR" altLang="en-US" sz="1600" b="1" kern="0" spc="0" dirty="0">
              <a:solidFill>
                <a:srgbClr val="000000"/>
              </a:solidFill>
              <a:effectLst/>
              <a:latin typeface="+mn-ea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256697" y="5864146"/>
            <a:ext cx="13462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6510" marR="25400" indent="-16510" algn="ctr" fontAlgn="base" latinLnBrk="0">
              <a:lnSpc>
                <a:spcPct val="100000"/>
              </a:lnSpc>
              <a:spcBef>
                <a:spcPts val="280"/>
              </a:spcBef>
              <a:spcAft>
                <a:spcPts val="280"/>
              </a:spcAft>
            </a:pPr>
            <a:r>
              <a:rPr lang="en-US" altLang="ko-KR" b="1" kern="0" spc="-40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[</a:t>
            </a:r>
            <a:r>
              <a:rPr lang="ko-KR" altLang="en-US" b="1" kern="0" spc="-40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구보 홍보</a:t>
            </a:r>
            <a:r>
              <a:rPr lang="en-US" altLang="ko-KR" b="1" kern="0" spc="-40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]</a:t>
            </a:r>
            <a:endParaRPr lang="ko-KR" altLang="en-US" b="1" kern="0" spc="0" dirty="0">
              <a:solidFill>
                <a:schemeClr val="bg2">
                  <a:lumMod val="50000"/>
                </a:schemeClr>
              </a:solidFill>
              <a:effectLst/>
              <a:latin typeface="+mn-ea"/>
            </a:endParaRPr>
          </a:p>
        </p:txBody>
      </p:sp>
      <p:pic>
        <p:nvPicPr>
          <p:cNvPr id="6145" name="_x405941144" descr="EMB00004cb80d9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12" t="30522" r="7147" b="26132"/>
          <a:stretch>
            <a:fillRect/>
          </a:stretch>
        </p:blipFill>
        <p:spPr bwMode="auto">
          <a:xfrm>
            <a:off x="1962959" y="3509133"/>
            <a:ext cx="3933343" cy="2216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_x405829240" descr="EMB00004cb80d9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3007" y="3509133"/>
            <a:ext cx="3600000" cy="2216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직사각형 13"/>
          <p:cNvSpPr/>
          <p:nvPr/>
        </p:nvSpPr>
        <p:spPr>
          <a:xfrm>
            <a:off x="6271634" y="5864146"/>
            <a:ext cx="30027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6510" marR="25400" indent="-16510" algn="ctr" fontAlgn="base" latinLnBrk="0">
              <a:lnSpc>
                <a:spcPct val="100000"/>
              </a:lnSpc>
              <a:spcBef>
                <a:spcPts val="280"/>
              </a:spcBef>
              <a:spcAft>
                <a:spcPts val="280"/>
              </a:spcAft>
            </a:pPr>
            <a:r>
              <a:rPr lang="en-US" altLang="ko-KR" b="1" kern="0" spc="-40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[</a:t>
            </a:r>
            <a:r>
              <a:rPr lang="ko-KR" altLang="en-US" b="1" kern="0" spc="-40" dirty="0" err="1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금연클리닉</a:t>
            </a:r>
            <a:r>
              <a:rPr lang="ko-KR" altLang="en-US" b="1" kern="0" spc="-40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 폐암검진 안내</a:t>
            </a:r>
            <a:r>
              <a:rPr lang="en-US" altLang="ko-KR" b="1" kern="0" spc="-40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]</a:t>
            </a:r>
            <a:endParaRPr lang="ko-KR" altLang="en-US" b="1" kern="0" spc="0" dirty="0">
              <a:solidFill>
                <a:schemeClr val="bg2">
                  <a:lumMod val="50000"/>
                </a:schemeClr>
              </a:solidFill>
              <a:effectLst/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86613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Picture 90" descr="49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41" t="52512" r="4323" b="33852"/>
          <a:stretch>
            <a:fillRect/>
          </a:stretch>
        </p:blipFill>
        <p:spPr bwMode="auto">
          <a:xfrm>
            <a:off x="1953035" y="3842909"/>
            <a:ext cx="7285096" cy="3058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15992" y="1004168"/>
            <a:ext cx="6548437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kumimoji="0"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사업 추진 현황</a:t>
            </a:r>
            <a:endParaRPr kumimoji="0"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4"/>
          <p:cNvSpPr txBox="1">
            <a:spLocks noChangeArrowheads="1"/>
          </p:cNvSpPr>
          <p:nvPr/>
        </p:nvSpPr>
        <p:spPr bwMode="auto">
          <a:xfrm>
            <a:off x="1132983" y="-2272"/>
            <a:ext cx="6203602" cy="920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200000"/>
              </a:lnSpc>
            </a:pPr>
            <a:r>
              <a:rPr kumimoji="0" lang="en-US" altLang="ko-KR" sz="3200" b="1" dirty="0" smtClean="0">
                <a:solidFill>
                  <a:srgbClr val="35435F"/>
                </a:solidFill>
                <a:ea typeface="맑은 고딕" panose="020B0503020000020004" pitchFamily="50" charset="-127"/>
              </a:rPr>
              <a:t>Ⅱ. </a:t>
            </a:r>
            <a:r>
              <a:rPr kumimoji="0" lang="ko-KR" altLang="en-US" sz="3200" b="1" dirty="0" smtClean="0">
                <a:solidFill>
                  <a:srgbClr val="35435F"/>
                </a:solidFill>
                <a:ea typeface="맑은 고딕" panose="020B0503020000020004" pitchFamily="50" charset="-127"/>
              </a:rPr>
              <a:t>사업 추진 내용</a:t>
            </a:r>
            <a:endParaRPr kumimoji="0" lang="en-US" altLang="ko-KR" sz="3200" b="1" dirty="0" smtClean="0">
              <a:solidFill>
                <a:srgbClr val="35435F"/>
              </a:solidFill>
              <a:ea typeface="맑은 고딕" panose="020B0503020000020004" pitchFamily="50" charset="-127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1422289" y="1623421"/>
            <a:ext cx="8496854" cy="5335059"/>
            <a:chOff x="1412240" y="1502844"/>
            <a:chExt cx="8496854" cy="5335059"/>
          </a:xfrm>
        </p:grpSpPr>
        <p:pic>
          <p:nvPicPr>
            <p:cNvPr id="79" name="Picture 88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683131" y="4030360"/>
              <a:ext cx="2241057" cy="2807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" name="그룹 3"/>
            <p:cNvGrpSpPr/>
            <p:nvPr/>
          </p:nvGrpSpPr>
          <p:grpSpPr>
            <a:xfrm>
              <a:off x="1418509" y="2952509"/>
              <a:ext cx="8490585" cy="2055486"/>
              <a:chOff x="1418509" y="2973528"/>
              <a:chExt cx="8490585" cy="2055486"/>
            </a:xfrm>
          </p:grpSpPr>
          <p:pic>
            <p:nvPicPr>
              <p:cNvPr id="58" name="Picture 89" descr="495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06" t="67215" r="14568" b="8243"/>
              <a:stretch>
                <a:fillRect/>
              </a:stretch>
            </p:blipFill>
            <p:spPr bwMode="auto">
              <a:xfrm>
                <a:off x="1424778" y="3346264"/>
                <a:ext cx="8473805" cy="16827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9" name="Picture 87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1418509" y="2973528"/>
                <a:ext cx="8490585" cy="10874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0" name="Rectangle 304"/>
              <p:cNvSpPr>
                <a:spLocks noChangeArrowheads="1"/>
              </p:cNvSpPr>
              <p:nvPr/>
            </p:nvSpPr>
            <p:spPr bwMode="auto">
              <a:xfrm>
                <a:off x="1942986" y="3204274"/>
                <a:ext cx="1673500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chemeClr val="tx1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/>
                <a:r>
                  <a:rPr kumimoji="0" lang="ko-KR" altLang="en-US" sz="2400" b="1" spc="-15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경기천년제목 Bold" panose="02020803020101020101" pitchFamily="18" charset="-127"/>
                    <a:ea typeface="경기천년제목 Bold" panose="02020803020101020101" pitchFamily="18" charset="-127"/>
                  </a:rPr>
                  <a:t>구보 홍보</a:t>
                </a:r>
                <a:endParaRPr lang="en-US" altLang="ko-KR" sz="1050" spc="-15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경기천년제목 Bold" panose="02020803020101020101" pitchFamily="18" charset="-127"/>
                  <a:ea typeface="경기천년제목 Bold" panose="02020803020101020101" pitchFamily="18" charset="-127"/>
                </a:endParaRPr>
              </a:p>
            </p:txBody>
          </p:sp>
          <p:sp>
            <p:nvSpPr>
              <p:cNvPr id="61" name="Rectangle 304"/>
              <p:cNvSpPr>
                <a:spLocks noChangeArrowheads="1"/>
              </p:cNvSpPr>
              <p:nvPr/>
            </p:nvSpPr>
            <p:spPr bwMode="auto">
              <a:xfrm>
                <a:off x="3565512" y="3218757"/>
                <a:ext cx="2288354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chemeClr val="tx1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/>
                <a:r>
                  <a:rPr kumimoji="0" lang="en-US" altLang="ko-KR" sz="2400" b="1" spc="-15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경기천년제목 Bold" panose="02020803020101020101" pitchFamily="18" charset="-127"/>
                    <a:ea typeface="경기천년제목 Bold" panose="02020803020101020101" pitchFamily="18" charset="-127"/>
                  </a:rPr>
                  <a:t>LED </a:t>
                </a:r>
                <a:r>
                  <a:rPr kumimoji="0" lang="ko-KR" altLang="en-US" sz="2400" b="1" spc="-15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경기천년제목 Bold" panose="02020803020101020101" pitchFamily="18" charset="-127"/>
                    <a:ea typeface="경기천년제목 Bold" panose="02020803020101020101" pitchFamily="18" charset="-127"/>
                  </a:rPr>
                  <a:t>전광판</a:t>
                </a:r>
                <a:endParaRPr lang="en-US" altLang="ko-KR" sz="1050" spc="-15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경기천년제목 Bold" panose="02020803020101020101" pitchFamily="18" charset="-127"/>
                  <a:ea typeface="경기천년제목 Bold" panose="02020803020101020101" pitchFamily="18" charset="-127"/>
                </a:endParaRPr>
              </a:p>
            </p:txBody>
          </p:sp>
          <p:sp>
            <p:nvSpPr>
              <p:cNvPr id="62" name="Rectangle 304"/>
              <p:cNvSpPr>
                <a:spLocks noChangeArrowheads="1"/>
              </p:cNvSpPr>
              <p:nvPr/>
            </p:nvSpPr>
            <p:spPr bwMode="auto">
              <a:xfrm>
                <a:off x="5431459" y="3229939"/>
                <a:ext cx="2180931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chemeClr val="tx1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/>
                <a:r>
                  <a:rPr kumimoji="0" lang="ko-KR" altLang="en-US" sz="2400" b="1" spc="-15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경기천년제목 Bold" panose="02020803020101020101" pitchFamily="18" charset="-127"/>
                    <a:ea typeface="경기천년제목 Bold" panose="02020803020101020101" pitchFamily="18" charset="-127"/>
                  </a:rPr>
                  <a:t>현수막 </a:t>
                </a:r>
                <a:r>
                  <a:rPr kumimoji="0" lang="ko-KR" altLang="en-US" sz="2400" b="1" spc="-150" dirty="0" err="1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경기천년제목 Bold" panose="02020803020101020101" pitchFamily="18" charset="-127"/>
                    <a:ea typeface="경기천년제목 Bold" panose="02020803020101020101" pitchFamily="18" charset="-127"/>
                  </a:rPr>
                  <a:t>게첩</a:t>
                </a:r>
                <a:endParaRPr lang="en-US" altLang="ko-KR" sz="1050" spc="-15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경기천년제목 Bold" panose="02020803020101020101" pitchFamily="18" charset="-127"/>
                  <a:ea typeface="경기천년제목 Bold" panose="02020803020101020101" pitchFamily="18" charset="-127"/>
                </a:endParaRPr>
              </a:p>
            </p:txBody>
          </p:sp>
          <p:sp>
            <p:nvSpPr>
              <p:cNvPr id="63" name="Rectangle 304"/>
              <p:cNvSpPr>
                <a:spLocks noChangeArrowheads="1"/>
              </p:cNvSpPr>
              <p:nvPr/>
            </p:nvSpPr>
            <p:spPr bwMode="auto">
              <a:xfrm>
                <a:off x="7297406" y="3212358"/>
                <a:ext cx="2180931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chemeClr val="tx1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/>
                <a:r>
                  <a:rPr lang="ko-KR" altLang="en-US" sz="2400" b="1" spc="-15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경기천년제목 Bold" panose="02020803020101020101" pitchFamily="18" charset="-127"/>
                    <a:ea typeface="경기천년제목 Bold" panose="02020803020101020101" pitchFamily="18" charset="-127"/>
                  </a:rPr>
                  <a:t>간담회</a:t>
                </a:r>
                <a:endParaRPr lang="en-US" altLang="ko-KR" sz="1050" spc="-15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경기천년제목 Bold" panose="02020803020101020101" pitchFamily="18" charset="-127"/>
                  <a:ea typeface="경기천년제목 Bold" panose="02020803020101020101" pitchFamily="18" charset="-127"/>
                </a:endParaRPr>
              </a:p>
            </p:txBody>
          </p:sp>
          <p:sp>
            <p:nvSpPr>
              <p:cNvPr id="64" name="Rectangle 304"/>
              <p:cNvSpPr>
                <a:spLocks noChangeArrowheads="1"/>
              </p:cNvSpPr>
              <p:nvPr/>
            </p:nvSpPr>
            <p:spPr bwMode="auto">
              <a:xfrm>
                <a:off x="1681255" y="3921978"/>
                <a:ext cx="1986457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chemeClr val="tx1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/>
                <a:r>
                  <a:rPr kumimoji="0" lang="en-US" altLang="ko-KR" sz="2400" b="1" spc="-150" dirty="0" smtClean="0">
                    <a:latin typeface="경기천년제목 Bold" panose="02020803020101020101" pitchFamily="18" charset="-127"/>
                    <a:ea typeface="경기천년제목 Bold" panose="02020803020101020101" pitchFamily="18" charset="-127"/>
                  </a:rPr>
                  <a:t>3</a:t>
                </a:r>
                <a:r>
                  <a:rPr kumimoji="0" lang="ko-KR" altLang="en-US" sz="2400" b="1" spc="-150" dirty="0" smtClean="0">
                    <a:latin typeface="경기천년제목 Bold" panose="02020803020101020101" pitchFamily="18" charset="-127"/>
                    <a:ea typeface="경기천년제목 Bold" panose="02020803020101020101" pitchFamily="18" charset="-127"/>
                  </a:rPr>
                  <a:t>월</a:t>
                </a:r>
                <a:r>
                  <a:rPr kumimoji="0" lang="en-US" altLang="ko-KR" sz="2400" b="1" spc="-150" dirty="0" smtClean="0">
                    <a:latin typeface="경기천년제목 Bold" panose="02020803020101020101" pitchFamily="18" charset="-127"/>
                    <a:ea typeface="경기천년제목 Bold" panose="02020803020101020101" pitchFamily="18" charset="-127"/>
                  </a:rPr>
                  <a:t>, 8</a:t>
                </a:r>
                <a:r>
                  <a:rPr kumimoji="0" lang="ko-KR" altLang="en-US" sz="2400" b="1" spc="-150" dirty="0" smtClean="0">
                    <a:latin typeface="경기천년제목 Bold" panose="02020803020101020101" pitchFamily="18" charset="-127"/>
                    <a:ea typeface="경기천년제목 Bold" panose="02020803020101020101" pitchFamily="18" charset="-127"/>
                  </a:rPr>
                  <a:t>월</a:t>
                </a:r>
                <a:endParaRPr lang="en-US" altLang="ko-KR" sz="1050" spc="-150" dirty="0">
                  <a:latin typeface="경기천년제목 Bold" panose="02020803020101020101" pitchFamily="18" charset="-127"/>
                  <a:ea typeface="경기천년제목 Bold" panose="02020803020101020101" pitchFamily="18" charset="-127"/>
                </a:endParaRPr>
              </a:p>
            </p:txBody>
          </p:sp>
          <p:sp>
            <p:nvSpPr>
              <p:cNvPr id="65" name="Rectangle 304"/>
              <p:cNvSpPr>
                <a:spLocks noChangeArrowheads="1"/>
              </p:cNvSpPr>
              <p:nvPr/>
            </p:nvSpPr>
            <p:spPr bwMode="auto">
              <a:xfrm>
                <a:off x="3536330" y="3932488"/>
                <a:ext cx="2288354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chemeClr val="tx1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/>
                <a:r>
                  <a:rPr kumimoji="0" lang="en-US" altLang="ko-KR" sz="2400" b="1" spc="-300" dirty="0" smtClean="0">
                    <a:latin typeface="경기천년제목 Bold" panose="02020803020101020101" pitchFamily="18" charset="-127"/>
                    <a:ea typeface="경기천년제목 Bold" panose="02020803020101020101" pitchFamily="18" charset="-127"/>
                  </a:rPr>
                  <a:t>19.07.22.~12.31.</a:t>
                </a:r>
                <a:endParaRPr lang="en-US" altLang="ko-KR" sz="1050" spc="-300" dirty="0">
                  <a:latin typeface="경기천년제목 Bold" panose="02020803020101020101" pitchFamily="18" charset="-127"/>
                  <a:ea typeface="경기천년제목 Bold" panose="02020803020101020101" pitchFamily="18" charset="-127"/>
                </a:endParaRPr>
              </a:p>
            </p:txBody>
          </p:sp>
          <p:sp>
            <p:nvSpPr>
              <p:cNvPr id="66" name="Rectangle 304"/>
              <p:cNvSpPr>
                <a:spLocks noChangeArrowheads="1"/>
              </p:cNvSpPr>
              <p:nvPr/>
            </p:nvSpPr>
            <p:spPr bwMode="auto">
              <a:xfrm>
                <a:off x="5370747" y="3932488"/>
                <a:ext cx="2180931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chemeClr val="tx1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/>
                <a:r>
                  <a:rPr kumimoji="0" lang="en-US" altLang="ko-KR" sz="2400" b="1" spc="-150" dirty="0" smtClean="0">
                    <a:latin typeface="경기천년제목 Bold" panose="02020803020101020101" pitchFamily="18" charset="-127"/>
                    <a:ea typeface="경기천년제목 Bold" panose="02020803020101020101" pitchFamily="18" charset="-127"/>
                  </a:rPr>
                  <a:t>9</a:t>
                </a:r>
                <a:r>
                  <a:rPr kumimoji="0" lang="ko-KR" altLang="en-US" sz="2400" b="1" spc="-150" dirty="0" smtClean="0">
                    <a:latin typeface="경기천년제목 Bold" panose="02020803020101020101" pitchFamily="18" charset="-127"/>
                    <a:ea typeface="경기천년제목 Bold" panose="02020803020101020101" pitchFamily="18" charset="-127"/>
                  </a:rPr>
                  <a:t>곳</a:t>
                </a:r>
                <a:endParaRPr lang="en-US" altLang="ko-KR" sz="1050" spc="-150" dirty="0">
                  <a:latin typeface="경기천년제목 Bold" panose="02020803020101020101" pitchFamily="18" charset="-127"/>
                  <a:ea typeface="경기천년제목 Bold" panose="02020803020101020101" pitchFamily="18" charset="-127"/>
                </a:endParaRPr>
              </a:p>
            </p:txBody>
          </p:sp>
          <p:sp>
            <p:nvSpPr>
              <p:cNvPr id="67" name="Rectangle 304"/>
              <p:cNvSpPr>
                <a:spLocks noChangeArrowheads="1"/>
              </p:cNvSpPr>
              <p:nvPr/>
            </p:nvSpPr>
            <p:spPr bwMode="auto">
              <a:xfrm>
                <a:off x="7297406" y="3972123"/>
                <a:ext cx="2180931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chemeClr val="tx1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/>
                <a:r>
                  <a:rPr kumimoji="0" lang="en-US" altLang="ko-KR" sz="2400" b="1" spc="-150" dirty="0" smtClean="0">
                    <a:latin typeface="경기천년제목 Bold" panose="02020803020101020101" pitchFamily="18" charset="-127"/>
                    <a:ea typeface="경기천년제목 Bold" panose="02020803020101020101" pitchFamily="18" charset="-127"/>
                  </a:rPr>
                  <a:t>3</a:t>
                </a:r>
                <a:r>
                  <a:rPr kumimoji="0" lang="ko-KR" altLang="en-US" sz="2400" b="1" spc="-150" dirty="0" smtClean="0">
                    <a:latin typeface="경기천년제목 Bold" panose="02020803020101020101" pitchFamily="18" charset="-127"/>
                    <a:ea typeface="경기천년제목 Bold" panose="02020803020101020101" pitchFamily="18" charset="-127"/>
                  </a:rPr>
                  <a:t>회</a:t>
                </a:r>
                <a:endParaRPr lang="en-US" altLang="ko-KR" sz="1050" spc="-150" dirty="0">
                  <a:latin typeface="경기천년제목 Bold" panose="02020803020101020101" pitchFamily="18" charset="-127"/>
                  <a:ea typeface="경기천년제목 Bold" panose="02020803020101020101" pitchFamily="18" charset="-127"/>
                </a:endParaRPr>
              </a:p>
            </p:txBody>
          </p:sp>
        </p:grpSp>
        <p:pic>
          <p:nvPicPr>
            <p:cNvPr id="28" name="Picture 89" descr="495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06" t="67215" r="14568" b="8243"/>
            <a:stretch>
              <a:fillRect/>
            </a:stretch>
          </p:blipFill>
          <p:spPr bwMode="auto">
            <a:xfrm>
              <a:off x="1418510" y="1875580"/>
              <a:ext cx="8469564" cy="1682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87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412240" y="1502844"/>
              <a:ext cx="8490585" cy="1087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Rectangle 304"/>
            <p:cNvSpPr>
              <a:spLocks noChangeArrowheads="1"/>
            </p:cNvSpPr>
            <p:nvPr/>
          </p:nvSpPr>
          <p:spPr bwMode="auto">
            <a:xfrm>
              <a:off x="1831300" y="1709548"/>
              <a:ext cx="1673500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eaLnBrk="1" hangingPunct="1"/>
              <a:r>
                <a:rPr kumimoji="0" lang="ko-KR" altLang="en-US" sz="2400" b="1" spc="-15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경기천년제목 Bold" panose="02020803020101020101" pitchFamily="18" charset="-127"/>
                  <a:ea typeface="경기천년제목 Bold" panose="02020803020101020101" pitchFamily="18" charset="-127"/>
                </a:rPr>
                <a:t>캠페인 실시</a:t>
              </a:r>
              <a:endParaRPr lang="en-US" altLang="ko-KR" sz="1050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기천년제목 Bold" panose="02020803020101020101" pitchFamily="18" charset="-127"/>
                <a:ea typeface="경기천년제목 Bold" panose="02020803020101020101" pitchFamily="18" charset="-127"/>
              </a:endParaRPr>
            </a:p>
          </p:txBody>
        </p:sp>
        <p:sp>
          <p:nvSpPr>
            <p:cNvPr id="51" name="Rectangle 304"/>
            <p:cNvSpPr>
              <a:spLocks noChangeArrowheads="1"/>
            </p:cNvSpPr>
            <p:nvPr/>
          </p:nvSpPr>
          <p:spPr bwMode="auto">
            <a:xfrm>
              <a:off x="3371068" y="1720058"/>
              <a:ext cx="2288354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eaLnBrk="1" hangingPunct="1"/>
              <a:r>
                <a:rPr kumimoji="0" lang="ko-KR" altLang="en-US" sz="2400" b="1" spc="-15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경기천년제목 Bold" panose="02020803020101020101" pitchFamily="18" charset="-127"/>
                  <a:ea typeface="경기천년제목 Bold" panose="02020803020101020101" pitchFamily="18" charset="-127"/>
                </a:rPr>
                <a:t>검진 안내문 게시</a:t>
              </a:r>
              <a:endParaRPr lang="en-US" altLang="ko-KR" sz="1050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기천년제목 Bold" panose="02020803020101020101" pitchFamily="18" charset="-127"/>
                <a:ea typeface="경기천년제목 Bold" panose="02020803020101020101" pitchFamily="18" charset="-127"/>
              </a:endParaRPr>
            </a:p>
          </p:txBody>
        </p:sp>
        <p:sp>
          <p:nvSpPr>
            <p:cNvPr id="52" name="Rectangle 304"/>
            <p:cNvSpPr>
              <a:spLocks noChangeArrowheads="1"/>
            </p:cNvSpPr>
            <p:nvPr/>
          </p:nvSpPr>
          <p:spPr bwMode="auto">
            <a:xfrm>
              <a:off x="5205486" y="1720058"/>
              <a:ext cx="2180931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eaLnBrk="1" hangingPunct="1"/>
              <a:r>
                <a:rPr kumimoji="0" lang="ko-KR" altLang="en-US" sz="2400" b="1" spc="-15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경기천년제목 Bold" panose="02020803020101020101" pitchFamily="18" charset="-127"/>
                  <a:ea typeface="경기천년제목 Bold" panose="02020803020101020101" pitchFamily="18" charset="-127"/>
                </a:rPr>
                <a:t>수검독려 전화</a:t>
              </a:r>
              <a:endParaRPr lang="en-US" altLang="ko-KR" sz="1050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기천년제목 Bold" panose="02020803020101020101" pitchFamily="18" charset="-127"/>
                <a:ea typeface="경기천년제목 Bold" panose="02020803020101020101" pitchFamily="18" charset="-127"/>
              </a:endParaRPr>
            </a:p>
          </p:txBody>
        </p:sp>
        <p:sp>
          <p:nvSpPr>
            <p:cNvPr id="53" name="Rectangle 304"/>
            <p:cNvSpPr>
              <a:spLocks noChangeArrowheads="1"/>
            </p:cNvSpPr>
            <p:nvPr/>
          </p:nvSpPr>
          <p:spPr bwMode="auto">
            <a:xfrm>
              <a:off x="7047151" y="1720058"/>
              <a:ext cx="2180931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eaLnBrk="1" hangingPunct="1"/>
              <a:r>
                <a:rPr kumimoji="0" lang="ko-KR" altLang="en-US" sz="2400" b="1" spc="-15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경기천년제목 Bold" panose="02020803020101020101" pitchFamily="18" charset="-127"/>
                  <a:ea typeface="경기천년제목 Bold" panose="02020803020101020101" pitchFamily="18" charset="-127"/>
                </a:rPr>
                <a:t>수검독려 우편</a:t>
              </a:r>
              <a:endParaRPr lang="en-US" altLang="ko-KR" sz="1050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기천년제목 Bold" panose="02020803020101020101" pitchFamily="18" charset="-127"/>
                <a:ea typeface="경기천년제목 Bold" panose="02020803020101020101" pitchFamily="18" charset="-127"/>
              </a:endParaRPr>
            </a:p>
          </p:txBody>
        </p:sp>
        <p:sp>
          <p:nvSpPr>
            <p:cNvPr id="54" name="Rectangle 304"/>
            <p:cNvSpPr>
              <a:spLocks noChangeArrowheads="1"/>
            </p:cNvSpPr>
            <p:nvPr/>
          </p:nvSpPr>
          <p:spPr bwMode="auto">
            <a:xfrm>
              <a:off x="1741967" y="2440013"/>
              <a:ext cx="1986457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eaLnBrk="1" hangingPunct="1"/>
              <a:r>
                <a:rPr kumimoji="0" lang="en-US" altLang="ko-KR" sz="2400" b="1" spc="-150" dirty="0" smtClean="0">
                  <a:latin typeface="경기천년제목 Bold" panose="02020803020101020101" pitchFamily="18" charset="-127"/>
                  <a:ea typeface="경기천년제목 Bold" panose="02020803020101020101" pitchFamily="18" charset="-127"/>
                </a:rPr>
                <a:t>16</a:t>
              </a:r>
              <a:r>
                <a:rPr kumimoji="0" lang="ko-KR" altLang="en-US" sz="2400" b="1" spc="-150" dirty="0" smtClean="0">
                  <a:latin typeface="경기천년제목 Bold" panose="02020803020101020101" pitchFamily="18" charset="-127"/>
                  <a:ea typeface="경기천년제목 Bold" panose="02020803020101020101" pitchFamily="18" charset="-127"/>
                </a:rPr>
                <a:t>회</a:t>
              </a:r>
              <a:r>
                <a:rPr kumimoji="0" lang="en-US" altLang="ko-KR" sz="2400" b="1" spc="-150" dirty="0" smtClean="0">
                  <a:latin typeface="경기천년제목 Bold" panose="02020803020101020101" pitchFamily="18" charset="-127"/>
                  <a:ea typeface="경기천년제목 Bold" panose="02020803020101020101" pitchFamily="18" charset="-127"/>
                </a:rPr>
                <a:t>/3,806</a:t>
              </a:r>
              <a:r>
                <a:rPr kumimoji="0" lang="ko-KR" altLang="en-US" sz="2400" b="1" spc="-150" dirty="0" smtClean="0">
                  <a:latin typeface="경기천년제목 Bold" panose="02020803020101020101" pitchFamily="18" charset="-127"/>
                  <a:ea typeface="경기천년제목 Bold" panose="02020803020101020101" pitchFamily="18" charset="-127"/>
                </a:rPr>
                <a:t>명</a:t>
              </a:r>
              <a:endParaRPr lang="en-US" altLang="ko-KR" sz="1050" spc="-150" dirty="0">
                <a:latin typeface="경기천년제목 Bold" panose="02020803020101020101" pitchFamily="18" charset="-127"/>
                <a:ea typeface="경기천년제목 Bold" panose="02020803020101020101" pitchFamily="18" charset="-127"/>
              </a:endParaRPr>
            </a:p>
          </p:txBody>
        </p:sp>
        <p:sp>
          <p:nvSpPr>
            <p:cNvPr id="55" name="Rectangle 304"/>
            <p:cNvSpPr>
              <a:spLocks noChangeArrowheads="1"/>
            </p:cNvSpPr>
            <p:nvPr/>
          </p:nvSpPr>
          <p:spPr bwMode="auto">
            <a:xfrm>
              <a:off x="3565512" y="2450523"/>
              <a:ext cx="2288354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/>
              <a:r>
                <a:rPr kumimoji="0" lang="en-US" altLang="ko-KR" sz="2400" b="1" spc="-150" smtClean="0">
                  <a:latin typeface="경기천년제목 Bold" panose="02020803020101020101" pitchFamily="18" charset="-127"/>
                  <a:ea typeface="경기천년제목 Bold" panose="02020803020101020101" pitchFamily="18" charset="-127"/>
                </a:rPr>
                <a:t>1,657</a:t>
              </a:r>
              <a:r>
                <a:rPr kumimoji="0" lang="ko-KR" altLang="en-US" sz="2400" b="1" spc="-150" dirty="0" smtClean="0">
                  <a:latin typeface="경기천년제목 Bold" panose="02020803020101020101" pitchFamily="18" charset="-127"/>
                  <a:ea typeface="경기천년제목 Bold" panose="02020803020101020101" pitchFamily="18" charset="-127"/>
                </a:rPr>
                <a:t>부</a:t>
              </a:r>
              <a:endParaRPr lang="en-US" altLang="ko-KR" sz="1050" spc="-150" dirty="0">
                <a:latin typeface="경기천년제목 Bold" panose="02020803020101020101" pitchFamily="18" charset="-127"/>
                <a:ea typeface="경기천년제목 Bold" panose="02020803020101020101" pitchFamily="18" charset="-127"/>
              </a:endParaRPr>
            </a:p>
          </p:txBody>
        </p:sp>
        <p:sp>
          <p:nvSpPr>
            <p:cNvPr id="56" name="Rectangle 304"/>
            <p:cNvSpPr>
              <a:spLocks noChangeArrowheads="1"/>
            </p:cNvSpPr>
            <p:nvPr/>
          </p:nvSpPr>
          <p:spPr bwMode="auto">
            <a:xfrm>
              <a:off x="5431459" y="2450523"/>
              <a:ext cx="2180931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/>
              <a:r>
                <a:rPr kumimoji="0" lang="en-US" altLang="ko-KR" sz="2400" b="1" spc="-150" dirty="0" smtClean="0">
                  <a:latin typeface="경기천년제목 Bold" panose="02020803020101020101" pitchFamily="18" charset="-127"/>
                  <a:ea typeface="경기천년제목 Bold" panose="02020803020101020101" pitchFamily="18" charset="-127"/>
                </a:rPr>
                <a:t>15,274</a:t>
              </a:r>
              <a:r>
                <a:rPr kumimoji="0" lang="ko-KR" altLang="en-US" sz="2400" b="1" spc="-150" dirty="0" smtClean="0">
                  <a:latin typeface="경기천년제목 Bold" panose="02020803020101020101" pitchFamily="18" charset="-127"/>
                  <a:ea typeface="경기천년제목 Bold" panose="02020803020101020101" pitchFamily="18" charset="-127"/>
                </a:rPr>
                <a:t>건</a:t>
              </a:r>
              <a:endParaRPr lang="en-US" altLang="ko-KR" sz="1050" spc="-150" dirty="0">
                <a:latin typeface="경기천년제목 Bold" panose="02020803020101020101" pitchFamily="18" charset="-127"/>
                <a:ea typeface="경기천년제목 Bold" panose="02020803020101020101" pitchFamily="18" charset="-127"/>
              </a:endParaRPr>
            </a:p>
          </p:txBody>
        </p:sp>
        <p:sp>
          <p:nvSpPr>
            <p:cNvPr id="57" name="Rectangle 304"/>
            <p:cNvSpPr>
              <a:spLocks noChangeArrowheads="1"/>
            </p:cNvSpPr>
            <p:nvPr/>
          </p:nvSpPr>
          <p:spPr bwMode="auto">
            <a:xfrm>
              <a:off x="7336186" y="2450523"/>
              <a:ext cx="2180931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/>
              <a:r>
                <a:rPr kumimoji="0" lang="en-US" altLang="ko-KR" sz="2400" b="1" spc="-150" smtClean="0">
                  <a:latin typeface="경기천년제목 Bold" panose="02020803020101020101" pitchFamily="18" charset="-127"/>
                  <a:ea typeface="경기천년제목 Bold" panose="02020803020101020101" pitchFamily="18" charset="-127"/>
                </a:rPr>
                <a:t>656</a:t>
              </a:r>
              <a:r>
                <a:rPr kumimoji="0" lang="ko-KR" altLang="en-US" sz="2400" b="1" spc="-150" dirty="0" smtClean="0">
                  <a:latin typeface="경기천년제목 Bold" panose="02020803020101020101" pitchFamily="18" charset="-127"/>
                  <a:ea typeface="경기천년제목 Bold" panose="02020803020101020101" pitchFamily="18" charset="-127"/>
                </a:rPr>
                <a:t>건</a:t>
              </a:r>
              <a:endParaRPr lang="en-US" altLang="ko-KR" sz="1050" spc="-150" dirty="0">
                <a:latin typeface="경기천년제목 Bold" panose="02020803020101020101" pitchFamily="18" charset="-127"/>
                <a:ea typeface="경기천년제목 Bold" panose="02020803020101020101" pitchFamily="18" charset="-127"/>
              </a:endParaRPr>
            </a:p>
          </p:txBody>
        </p:sp>
        <p:sp>
          <p:nvSpPr>
            <p:cNvPr id="80" name="Rectangle 304"/>
            <p:cNvSpPr>
              <a:spLocks noChangeArrowheads="1"/>
            </p:cNvSpPr>
            <p:nvPr/>
          </p:nvSpPr>
          <p:spPr bwMode="auto">
            <a:xfrm>
              <a:off x="1838347" y="4851934"/>
              <a:ext cx="1717117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/>
              <a:r>
                <a:rPr kumimoji="0" lang="ko-KR" altLang="en-US" sz="2400" b="1" spc="-15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경기천년제목 Bold" panose="02020803020101020101" pitchFamily="18" charset="-127"/>
                  <a:ea typeface="경기천년제목 Bold" panose="02020803020101020101" pitchFamily="18" charset="-127"/>
                </a:rPr>
                <a:t>협력체계 구축</a:t>
              </a:r>
              <a:endParaRPr lang="en-US" altLang="ko-KR" sz="1050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기천년제목 Bold" panose="02020803020101020101" pitchFamily="18" charset="-127"/>
                <a:ea typeface="경기천년제목 Bold" panose="02020803020101020101" pitchFamily="18" charset="-127"/>
              </a:endParaRPr>
            </a:p>
          </p:txBody>
        </p:sp>
        <p:sp>
          <p:nvSpPr>
            <p:cNvPr id="82" name="Rectangle 304"/>
            <p:cNvSpPr>
              <a:spLocks noChangeArrowheads="1"/>
            </p:cNvSpPr>
            <p:nvPr/>
          </p:nvSpPr>
          <p:spPr bwMode="auto">
            <a:xfrm>
              <a:off x="3705661" y="4563775"/>
              <a:ext cx="4738583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kumimoji="0" lang="ko-KR" altLang="en-US" sz="2000" b="1" spc="-150" dirty="0" smtClean="0">
                  <a:latin typeface="경기천년제목 Medium" panose="02020603020101020101" pitchFamily="18" charset="-127"/>
                  <a:ea typeface="경기천년제목 Medium" panose="02020603020101020101" pitchFamily="18" charset="-127"/>
                </a:rPr>
                <a:t>건강보험공단 </a:t>
              </a:r>
              <a:r>
                <a:rPr kumimoji="0" lang="en-US" altLang="ko-KR" sz="2000" b="1" spc="-150" dirty="0" smtClean="0">
                  <a:latin typeface="경기천년제목 Medium" panose="02020603020101020101" pitchFamily="18" charset="-127"/>
                  <a:ea typeface="경기천년제목 Medium" panose="02020603020101020101" pitchFamily="18" charset="-127"/>
                </a:rPr>
                <a:t>: </a:t>
              </a:r>
              <a:r>
                <a:rPr kumimoji="0" lang="ko-KR" altLang="en-US" sz="2000" b="1" spc="-150" dirty="0" err="1" smtClean="0">
                  <a:latin typeface="경기천년제목 Medium" panose="02020603020101020101" pitchFamily="18" charset="-127"/>
                  <a:ea typeface="경기천년제목 Medium" panose="02020603020101020101" pitchFamily="18" charset="-127"/>
                </a:rPr>
                <a:t>암의료비지원</a:t>
              </a:r>
              <a:r>
                <a:rPr kumimoji="0" lang="ko-KR" altLang="en-US" sz="2000" b="1" spc="-150" dirty="0" smtClean="0">
                  <a:latin typeface="경기천년제목 Medium" panose="02020603020101020101" pitchFamily="18" charset="-127"/>
                  <a:ea typeface="경기천년제목 Medium" panose="02020603020101020101" pitchFamily="18" charset="-127"/>
                </a:rPr>
                <a:t> 문구 포함 </a:t>
              </a:r>
              <a:r>
                <a:rPr kumimoji="0" lang="en-US" altLang="ko-KR" sz="2000" b="1" spc="-150" dirty="0" smtClean="0">
                  <a:latin typeface="경기천년제목 Medium" panose="02020603020101020101" pitchFamily="18" charset="-127"/>
                  <a:ea typeface="경기천년제목 Medium" panose="02020603020101020101" pitchFamily="18" charset="-127"/>
                </a:rPr>
                <a:t>LMS </a:t>
              </a:r>
              <a:r>
                <a:rPr kumimoji="0" lang="ko-KR" altLang="en-US" sz="2000" b="1" spc="-150" dirty="0" smtClean="0">
                  <a:latin typeface="경기천년제목 Medium" panose="02020603020101020101" pitchFamily="18" charset="-127"/>
                  <a:ea typeface="경기천년제목 Medium" panose="02020603020101020101" pitchFamily="18" charset="-127"/>
                </a:rPr>
                <a:t>발송</a:t>
              </a:r>
              <a:endParaRPr lang="en-US" altLang="ko-KR" sz="1000" spc="-150" dirty="0">
                <a:latin typeface="경기천년제목 Medium" panose="02020603020101020101" pitchFamily="18" charset="-127"/>
                <a:ea typeface="경기천년제목 Medium" panose="02020603020101020101" pitchFamily="18" charset="-127"/>
              </a:endParaRPr>
            </a:p>
          </p:txBody>
        </p:sp>
        <p:sp>
          <p:nvSpPr>
            <p:cNvPr id="83" name="Rectangle 304"/>
            <p:cNvSpPr>
              <a:spLocks noChangeArrowheads="1"/>
            </p:cNvSpPr>
            <p:nvPr/>
          </p:nvSpPr>
          <p:spPr bwMode="auto">
            <a:xfrm>
              <a:off x="3705662" y="4929125"/>
              <a:ext cx="5076598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kumimoji="0" lang="ko-KR" altLang="en-US" sz="2000" b="1" spc="-150" dirty="0" err="1" smtClean="0">
                  <a:latin typeface="경기천년제목 Medium" panose="02020603020101020101" pitchFamily="18" charset="-127"/>
                  <a:ea typeface="경기천년제목 Medium" panose="02020603020101020101" pitchFamily="18" charset="-127"/>
                </a:rPr>
                <a:t>송광</a:t>
              </a:r>
              <a:r>
                <a:rPr kumimoji="0" lang="ko-KR" altLang="en-US" sz="2000" b="1" spc="-150" dirty="0" smtClean="0">
                  <a:latin typeface="경기천년제목 Medium" panose="02020603020101020101" pitchFamily="18" charset="-127"/>
                  <a:ea typeface="경기천년제목 Medium" panose="02020603020101020101" pitchFamily="18" charset="-127"/>
                </a:rPr>
                <a:t>∙하남복지관 </a:t>
              </a:r>
              <a:r>
                <a:rPr kumimoji="0" lang="en-US" altLang="ko-KR" sz="2000" b="1" spc="-150" dirty="0" smtClean="0">
                  <a:latin typeface="경기천년제목 Medium" panose="02020603020101020101" pitchFamily="18" charset="-127"/>
                  <a:ea typeface="경기천년제목 Medium" panose="02020603020101020101" pitchFamily="18" charset="-127"/>
                </a:rPr>
                <a:t>: </a:t>
              </a:r>
              <a:r>
                <a:rPr kumimoji="0" lang="ko-KR" altLang="en-US" sz="2000" b="1" spc="-150" dirty="0" err="1" smtClean="0">
                  <a:latin typeface="경기천년제목 Medium" panose="02020603020101020101" pitchFamily="18" charset="-127"/>
                  <a:ea typeface="경기천년제목 Medium" panose="02020603020101020101" pitchFamily="18" charset="-127"/>
                </a:rPr>
                <a:t>우산동</a:t>
              </a:r>
              <a:r>
                <a:rPr kumimoji="0" lang="ko-KR" altLang="en-US" sz="2000" b="1" spc="-150" dirty="0" smtClean="0">
                  <a:latin typeface="경기천년제목 Medium" panose="02020603020101020101" pitchFamily="18" charset="-127"/>
                  <a:ea typeface="경기천년제목 Medium" panose="02020603020101020101" pitchFamily="18" charset="-127"/>
                </a:rPr>
                <a:t> 거주 의료취약 계층 관리</a:t>
              </a:r>
              <a:endParaRPr kumimoji="0" lang="en-US" altLang="ko-KR" sz="2000" b="1" spc="-150" dirty="0" smtClean="0">
                <a:latin typeface="경기천년제목 Medium" panose="02020603020101020101" pitchFamily="18" charset="-127"/>
                <a:ea typeface="경기천년제목 Medium" panose="02020603020101020101" pitchFamily="18" charset="-127"/>
              </a:endParaRPr>
            </a:p>
          </p:txBody>
        </p:sp>
        <p:sp>
          <p:nvSpPr>
            <p:cNvPr id="84" name="Rectangle 304"/>
            <p:cNvSpPr>
              <a:spLocks noChangeArrowheads="1"/>
            </p:cNvSpPr>
            <p:nvPr/>
          </p:nvSpPr>
          <p:spPr bwMode="auto">
            <a:xfrm>
              <a:off x="3705662" y="5294474"/>
              <a:ext cx="5076598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kumimoji="0" lang="en-US" altLang="ko-KR" sz="2000" b="1" spc="-150" dirty="0" smtClean="0">
                  <a:latin typeface="경기천년제목 Medium" panose="02020603020101020101" pitchFamily="18" charset="-127"/>
                  <a:ea typeface="경기천년제목 Medium" panose="02020603020101020101" pitchFamily="18" charset="-127"/>
                </a:rPr>
                <a:t>7</a:t>
              </a:r>
              <a:r>
                <a:rPr kumimoji="0" lang="ko-KR" altLang="en-US" sz="2000" b="1" spc="-150" dirty="0" smtClean="0">
                  <a:latin typeface="경기천년제목 Medium" panose="02020603020101020101" pitchFamily="18" charset="-127"/>
                  <a:ea typeface="경기천년제목 Medium" panose="02020603020101020101" pitchFamily="18" charset="-127"/>
                </a:rPr>
                <a:t>개 </a:t>
              </a:r>
              <a:r>
                <a:rPr lang="ko-KR" altLang="en-US" sz="2000" b="1" spc="-150" dirty="0" smtClean="0">
                  <a:latin typeface="경기천년제목 Medium" panose="02020603020101020101" pitchFamily="18" charset="-127"/>
                  <a:ea typeface="경기천년제목 Medium" panose="02020603020101020101" pitchFamily="18" charset="-127"/>
                </a:rPr>
                <a:t>진료소 </a:t>
              </a:r>
              <a:r>
                <a:rPr kumimoji="0" lang="en-US" altLang="ko-KR" sz="2000" b="1" spc="-150" dirty="0" smtClean="0">
                  <a:latin typeface="경기천년제목 Medium" panose="02020603020101020101" pitchFamily="18" charset="-127"/>
                  <a:ea typeface="경기천년제목 Medium" panose="02020603020101020101" pitchFamily="18" charset="-127"/>
                </a:rPr>
                <a:t>: </a:t>
              </a:r>
              <a:r>
                <a:rPr kumimoji="0" lang="ko-KR" altLang="en-US" sz="2000" b="1" spc="-150" dirty="0" smtClean="0">
                  <a:latin typeface="경기천년제목 Medium" panose="02020603020101020101" pitchFamily="18" charset="-127"/>
                  <a:ea typeface="경기천년제목 Medium" panose="02020603020101020101" pitchFamily="18" charset="-127"/>
                </a:rPr>
                <a:t>농촌지역 어르신 전담</a:t>
              </a:r>
              <a:endParaRPr kumimoji="0" lang="en-US" altLang="ko-KR" sz="2000" b="1" spc="-150" dirty="0" smtClean="0">
                <a:latin typeface="경기천년제목 Medium" panose="02020603020101020101" pitchFamily="18" charset="-127"/>
                <a:ea typeface="경기천년제목 Medium" panose="0202060302010102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2673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15992" y="1466389"/>
            <a:ext cx="6548437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3. </a:t>
            </a:r>
            <a:r>
              <a:rPr kumimoji="0" lang="ko-KR" altLang="en-US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국가암검진</a:t>
            </a:r>
            <a:r>
              <a:rPr kumimoji="0"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수검자 사후관리</a:t>
            </a:r>
            <a:endParaRPr kumimoji="0"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" name="TextBox 4"/>
          <p:cNvSpPr txBox="1">
            <a:spLocks noChangeArrowheads="1"/>
          </p:cNvSpPr>
          <p:nvPr/>
        </p:nvSpPr>
        <p:spPr bwMode="auto">
          <a:xfrm>
            <a:off x="1132983" y="-2272"/>
            <a:ext cx="620360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200000"/>
              </a:lnSpc>
            </a:pPr>
            <a:r>
              <a:rPr kumimoji="0" lang="en-US" altLang="ko-KR" sz="3200" b="1" dirty="0" smtClean="0">
                <a:solidFill>
                  <a:srgbClr val="35435F"/>
                </a:solidFill>
                <a:latin typeface="+mn-ea"/>
                <a:ea typeface="+mn-ea"/>
              </a:rPr>
              <a:t>Ⅱ. </a:t>
            </a:r>
            <a:r>
              <a:rPr kumimoji="0" lang="ko-KR" altLang="en-US" sz="3200" b="1" dirty="0" smtClean="0">
                <a:solidFill>
                  <a:srgbClr val="35435F"/>
                </a:solidFill>
                <a:latin typeface="+mn-ea"/>
                <a:ea typeface="+mn-ea"/>
              </a:rPr>
              <a:t>사업 추진 내용</a:t>
            </a:r>
            <a:endParaRPr kumimoji="0" lang="en-US" altLang="ko-KR" sz="3200" b="1" dirty="0" smtClean="0">
              <a:solidFill>
                <a:srgbClr val="35435F"/>
              </a:solidFill>
              <a:latin typeface="+mn-ea"/>
              <a:ea typeface="+mn-ea"/>
            </a:endParaRPr>
          </a:p>
        </p:txBody>
      </p:sp>
      <p:sp>
        <p:nvSpPr>
          <p:cNvPr id="4" name="Rectangle 50"/>
          <p:cNvSpPr>
            <a:spLocks noChangeArrowheads="1"/>
          </p:cNvSpPr>
          <p:nvPr/>
        </p:nvSpPr>
        <p:spPr bwMode="auto">
          <a:xfrm>
            <a:off x="1714893" y="3075892"/>
            <a:ext cx="1800225" cy="1196304"/>
          </a:xfrm>
          <a:prstGeom prst="rect">
            <a:avLst/>
          </a:prstGeom>
          <a:solidFill>
            <a:srgbClr val="B2B2B2">
              <a:alpha val="41000"/>
            </a:srgb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dirty="0">
              <a:latin typeface="+mn-ea"/>
            </a:endParaRPr>
          </a:p>
        </p:txBody>
      </p:sp>
      <p:sp>
        <p:nvSpPr>
          <p:cNvPr id="5" name="AutoShape 36"/>
          <p:cNvSpPr>
            <a:spLocks noChangeArrowheads="1"/>
          </p:cNvSpPr>
          <p:nvPr/>
        </p:nvSpPr>
        <p:spPr bwMode="auto">
          <a:xfrm>
            <a:off x="1673618" y="2445038"/>
            <a:ext cx="2114611" cy="559416"/>
          </a:xfrm>
          <a:prstGeom prst="chevron">
            <a:avLst>
              <a:gd name="adj" fmla="val 48283"/>
            </a:avLst>
          </a:prstGeom>
          <a:ln/>
          <a:ex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ko-KR" altLang="en-US">
              <a:latin typeface="+mn-ea"/>
            </a:endParaRPr>
          </a:p>
        </p:txBody>
      </p:sp>
      <p:sp>
        <p:nvSpPr>
          <p:cNvPr id="6" name="Rectangle 304"/>
          <p:cNvSpPr>
            <a:spLocks noChangeArrowheads="1"/>
          </p:cNvSpPr>
          <p:nvPr/>
        </p:nvSpPr>
        <p:spPr bwMode="auto">
          <a:xfrm>
            <a:off x="2184921" y="2481234"/>
            <a:ext cx="151075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kumimoji="0" lang="ko-KR" alt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정상</a:t>
            </a:r>
            <a:endParaRPr lang="en-US" altLang="ko-KR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7" name="Rectangle 304"/>
          <p:cNvSpPr>
            <a:spLocks noChangeArrowheads="1"/>
          </p:cNvSpPr>
          <p:nvPr/>
        </p:nvSpPr>
        <p:spPr bwMode="auto">
          <a:xfrm>
            <a:off x="1891105" y="3233054"/>
            <a:ext cx="14430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0" lang="ko-KR" altLang="en-US" sz="2400" b="1" dirty="0" smtClean="0">
                <a:latin typeface="+mn-ea"/>
              </a:rPr>
              <a:t>차년도 </a:t>
            </a:r>
            <a:endParaRPr kumimoji="0" lang="en-US" altLang="ko-KR" sz="2400" b="1" dirty="0" smtClean="0">
              <a:latin typeface="+mn-ea"/>
            </a:endParaRPr>
          </a:p>
          <a:p>
            <a:pPr algn="ctr"/>
            <a:r>
              <a:rPr kumimoji="0" lang="ko-KR" altLang="en-US" sz="2400" b="1" dirty="0" smtClean="0">
                <a:latin typeface="+mn-ea"/>
              </a:rPr>
              <a:t>검진안내</a:t>
            </a:r>
            <a:endParaRPr lang="en-US" altLang="ko-KR" sz="1000" b="1" dirty="0">
              <a:latin typeface="+mn-ea"/>
            </a:endParaRPr>
          </a:p>
        </p:txBody>
      </p:sp>
      <p:sp>
        <p:nvSpPr>
          <p:cNvPr id="8" name="Rectangle 50"/>
          <p:cNvSpPr>
            <a:spLocks noChangeArrowheads="1"/>
          </p:cNvSpPr>
          <p:nvPr/>
        </p:nvSpPr>
        <p:spPr bwMode="auto">
          <a:xfrm>
            <a:off x="3788229" y="3075892"/>
            <a:ext cx="2602523" cy="1196304"/>
          </a:xfrm>
          <a:prstGeom prst="rect">
            <a:avLst/>
          </a:prstGeom>
          <a:solidFill>
            <a:srgbClr val="B2B2B2">
              <a:alpha val="41000"/>
            </a:srgb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dirty="0">
              <a:latin typeface="+mn-ea"/>
            </a:endParaRPr>
          </a:p>
        </p:txBody>
      </p:sp>
      <p:sp>
        <p:nvSpPr>
          <p:cNvPr id="9" name="AutoShape 36"/>
          <p:cNvSpPr>
            <a:spLocks noChangeArrowheads="1"/>
          </p:cNvSpPr>
          <p:nvPr/>
        </p:nvSpPr>
        <p:spPr bwMode="auto">
          <a:xfrm>
            <a:off x="3788230" y="2445038"/>
            <a:ext cx="2844064" cy="559416"/>
          </a:xfrm>
          <a:prstGeom prst="chevron">
            <a:avLst>
              <a:gd name="adj" fmla="val 48283"/>
            </a:avLst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ko-KR" altLang="en-US">
              <a:latin typeface="+mn-ea"/>
            </a:endParaRPr>
          </a:p>
        </p:txBody>
      </p:sp>
      <p:sp>
        <p:nvSpPr>
          <p:cNvPr id="10" name="Rectangle 304"/>
          <p:cNvSpPr>
            <a:spLocks noChangeArrowheads="1"/>
          </p:cNvSpPr>
          <p:nvPr/>
        </p:nvSpPr>
        <p:spPr bwMode="auto">
          <a:xfrm>
            <a:off x="4206975" y="2481234"/>
            <a:ext cx="211218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kumimoji="0" lang="ko-KR" altLang="en-US" sz="28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암유소견자</a:t>
            </a:r>
            <a:endParaRPr lang="en-US" altLang="ko-KR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11" name="Rectangle 304"/>
          <p:cNvSpPr>
            <a:spLocks noChangeArrowheads="1"/>
          </p:cNvSpPr>
          <p:nvPr/>
        </p:nvSpPr>
        <p:spPr bwMode="auto">
          <a:xfrm>
            <a:off x="3616962" y="3233054"/>
            <a:ext cx="285098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400" b="1" spc="-150" dirty="0" err="1" smtClean="0">
                <a:latin typeface="+mn-ea"/>
              </a:rPr>
              <a:t>암유소견자</a:t>
            </a:r>
            <a:endParaRPr lang="en-US" altLang="ko-KR" sz="2400" b="1" spc="-150" dirty="0" smtClean="0">
              <a:latin typeface="+mn-ea"/>
            </a:endParaRPr>
          </a:p>
          <a:p>
            <a:pPr algn="ctr"/>
            <a:r>
              <a:rPr lang="ko-KR" altLang="en-US" sz="2400" b="1" spc="-150" dirty="0" smtClean="0">
                <a:latin typeface="+mn-ea"/>
              </a:rPr>
              <a:t> </a:t>
            </a:r>
            <a:r>
              <a:rPr lang="en-US" altLang="ko-KR" sz="2400" b="1" spc="-150" dirty="0" smtClean="0">
                <a:latin typeface="+mn-ea"/>
              </a:rPr>
              <a:t>2</a:t>
            </a:r>
            <a:r>
              <a:rPr lang="ko-KR" altLang="en-US" sz="2400" b="1" spc="-150" dirty="0" err="1" smtClean="0">
                <a:latin typeface="+mn-ea"/>
              </a:rPr>
              <a:t>차검진비</a:t>
            </a:r>
            <a:r>
              <a:rPr lang="ko-KR" altLang="en-US" sz="2400" b="1" spc="-150" dirty="0" smtClean="0">
                <a:latin typeface="+mn-ea"/>
              </a:rPr>
              <a:t> 지원안내</a:t>
            </a:r>
            <a:endParaRPr lang="en-US" altLang="ko-KR" sz="1000" b="1" spc="-150" dirty="0">
              <a:latin typeface="+mn-ea"/>
            </a:endParaRPr>
          </a:p>
        </p:txBody>
      </p:sp>
      <p:sp>
        <p:nvSpPr>
          <p:cNvPr id="12" name="Rectangle 50"/>
          <p:cNvSpPr>
            <a:spLocks noChangeArrowheads="1"/>
          </p:cNvSpPr>
          <p:nvPr/>
        </p:nvSpPr>
        <p:spPr bwMode="auto">
          <a:xfrm>
            <a:off x="6673568" y="3075892"/>
            <a:ext cx="2470432" cy="1196304"/>
          </a:xfrm>
          <a:prstGeom prst="rect">
            <a:avLst/>
          </a:prstGeom>
          <a:solidFill>
            <a:srgbClr val="B2B2B2">
              <a:alpha val="41000"/>
            </a:srgb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dirty="0">
              <a:latin typeface="+mn-ea"/>
            </a:endParaRPr>
          </a:p>
        </p:txBody>
      </p:sp>
      <p:sp>
        <p:nvSpPr>
          <p:cNvPr id="13" name="AutoShape 36"/>
          <p:cNvSpPr>
            <a:spLocks noChangeArrowheads="1"/>
          </p:cNvSpPr>
          <p:nvPr/>
        </p:nvSpPr>
        <p:spPr bwMode="auto">
          <a:xfrm>
            <a:off x="6632293" y="2445038"/>
            <a:ext cx="2783010" cy="559416"/>
          </a:xfrm>
          <a:prstGeom prst="chevron">
            <a:avLst>
              <a:gd name="adj" fmla="val 48283"/>
            </a:avLst>
          </a:prstGeom>
          <a:ln/>
          <a:ex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ko-KR" altLang="en-US">
              <a:latin typeface="+mn-ea"/>
            </a:endParaRPr>
          </a:p>
        </p:txBody>
      </p:sp>
      <p:sp>
        <p:nvSpPr>
          <p:cNvPr id="14" name="Rectangle 304"/>
          <p:cNvSpPr>
            <a:spLocks noChangeArrowheads="1"/>
          </p:cNvSpPr>
          <p:nvPr/>
        </p:nvSpPr>
        <p:spPr bwMode="auto">
          <a:xfrm>
            <a:off x="7143596" y="2481234"/>
            <a:ext cx="181953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kumimoji="0" lang="ko-KR" altLang="en-US" sz="28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암 </a:t>
            </a:r>
            <a:r>
              <a:rPr kumimoji="0" lang="ko-KR" altLang="en-US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확진자</a:t>
            </a:r>
            <a:endParaRPr lang="en-US" altLang="ko-KR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15" name="Rectangle 304"/>
          <p:cNvSpPr>
            <a:spLocks noChangeArrowheads="1"/>
          </p:cNvSpPr>
          <p:nvPr/>
        </p:nvSpPr>
        <p:spPr bwMode="auto">
          <a:xfrm>
            <a:off x="6849780" y="3233054"/>
            <a:ext cx="211335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0" lang="ko-KR" altLang="en-US" sz="2400" b="1" dirty="0" smtClean="0">
                <a:latin typeface="+mn-ea"/>
              </a:rPr>
              <a:t>암환자 의료비 지원 안내</a:t>
            </a:r>
            <a:endParaRPr lang="en-US" altLang="ko-KR" sz="10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69151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15992" y="1004168"/>
            <a:ext cx="6548437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1. </a:t>
            </a:r>
            <a:r>
              <a:rPr kumimoji="0"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사업추진 성과</a:t>
            </a:r>
            <a:endParaRPr kumimoji="0"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" name="TextBox 4"/>
          <p:cNvSpPr txBox="1">
            <a:spLocks noChangeArrowheads="1"/>
          </p:cNvSpPr>
          <p:nvPr/>
        </p:nvSpPr>
        <p:spPr bwMode="auto">
          <a:xfrm>
            <a:off x="1132983" y="-2272"/>
            <a:ext cx="620360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200000"/>
              </a:lnSpc>
            </a:pPr>
            <a:r>
              <a:rPr kumimoji="0" lang="en-US" altLang="ko-KR" sz="3200" b="1" dirty="0" smtClean="0">
                <a:solidFill>
                  <a:srgbClr val="35435F"/>
                </a:solidFill>
                <a:latin typeface="+mn-ea"/>
                <a:ea typeface="+mn-ea"/>
              </a:rPr>
              <a:t>Ⅲ. </a:t>
            </a:r>
            <a:r>
              <a:rPr kumimoji="0" lang="ko-KR" altLang="en-US" sz="3200" b="1" dirty="0" smtClean="0">
                <a:solidFill>
                  <a:srgbClr val="35435F"/>
                </a:solidFill>
                <a:latin typeface="+mn-ea"/>
                <a:ea typeface="+mn-ea"/>
              </a:rPr>
              <a:t>사업 추진 결과</a:t>
            </a:r>
            <a:endParaRPr kumimoji="0" lang="en-US" altLang="ko-KR" sz="3200" b="1" dirty="0" smtClean="0">
              <a:solidFill>
                <a:srgbClr val="35435F"/>
              </a:solidFill>
              <a:latin typeface="+mn-ea"/>
              <a:ea typeface="+mn-ea"/>
            </a:endParaRPr>
          </a:p>
        </p:txBody>
      </p:sp>
      <p:pic>
        <p:nvPicPr>
          <p:cNvPr id="7169" name="_x406359768" descr="EMB00004cb80d9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13"/>
          <a:stretch>
            <a:fillRect/>
          </a:stretch>
        </p:blipFill>
        <p:spPr bwMode="auto">
          <a:xfrm>
            <a:off x="3043466" y="2533828"/>
            <a:ext cx="5020963" cy="3585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3873701" y="6053792"/>
            <a:ext cx="34458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25400" algn="ctr" fontAlgn="base" latinLnBrk="0">
              <a:spcBef>
                <a:spcPts val="280"/>
              </a:spcBef>
              <a:spcAft>
                <a:spcPts val="280"/>
              </a:spcAft>
            </a:pPr>
            <a:r>
              <a:rPr lang="en-US" altLang="ko-KR" b="1" kern="0" spc="-90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[</a:t>
            </a:r>
            <a:r>
              <a:rPr lang="ko-KR" altLang="en-US" b="1" kern="0" spc="-90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광산구 </a:t>
            </a:r>
            <a:r>
              <a:rPr lang="ko-KR" altLang="en-US" b="1" kern="0" spc="-90" dirty="0" err="1">
                <a:solidFill>
                  <a:schemeClr val="bg2">
                    <a:lumMod val="50000"/>
                  </a:schemeClr>
                </a:solidFill>
                <a:latin typeface="+mn-ea"/>
              </a:rPr>
              <a:t>국가암검진</a:t>
            </a:r>
            <a:r>
              <a:rPr lang="ko-KR" altLang="en-US" b="1" kern="0" spc="-9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 </a:t>
            </a:r>
            <a:r>
              <a:rPr lang="ko-KR" altLang="en-US" b="1" kern="0" spc="-90" dirty="0" err="1">
                <a:solidFill>
                  <a:schemeClr val="bg2">
                    <a:lumMod val="50000"/>
                  </a:schemeClr>
                </a:solidFill>
                <a:latin typeface="+mn-ea"/>
              </a:rPr>
              <a:t>수검률</a:t>
            </a:r>
            <a:r>
              <a:rPr lang="ko-KR" altLang="en-US" b="1" kern="0" spc="-9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 현황</a:t>
            </a:r>
            <a:r>
              <a:rPr lang="en-US" altLang="ko-KR" b="1" kern="0" spc="-9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]</a:t>
            </a:r>
            <a:endParaRPr lang="ko-KR" altLang="en-US" b="1" kern="0" spc="0" dirty="0">
              <a:solidFill>
                <a:schemeClr val="bg2">
                  <a:lumMod val="50000"/>
                </a:schemeClr>
              </a:solidFill>
              <a:effectLst/>
              <a:latin typeface="+mn-ea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632440" y="1658015"/>
            <a:ext cx="7426325" cy="8510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88010" marR="25400" indent="-285750" algn="just" fontAlgn="base">
              <a:spcAft>
                <a:spcPts val="280"/>
              </a:spcAft>
              <a:buClr>
                <a:srgbClr val="256278"/>
              </a:buClr>
              <a:buFont typeface="Wingdings" panose="05000000000000000000" pitchFamily="2" charset="2"/>
              <a:buChar char="l"/>
            </a:pPr>
            <a:r>
              <a:rPr lang="en-US" altLang="ko-KR" b="1" kern="0" spc="-70" dirty="0">
                <a:solidFill>
                  <a:srgbClr val="000000"/>
                </a:solidFill>
                <a:latin typeface="+mn-ea"/>
              </a:rPr>
              <a:t>2019</a:t>
            </a:r>
            <a:r>
              <a:rPr lang="ko-KR" altLang="en-US" b="1" kern="0" spc="-70" dirty="0">
                <a:solidFill>
                  <a:srgbClr val="000000"/>
                </a:solidFill>
                <a:latin typeface="+mn-ea"/>
              </a:rPr>
              <a:t>년 </a:t>
            </a:r>
            <a:r>
              <a:rPr lang="ko-KR" altLang="en-US" b="1" kern="0" spc="-70" dirty="0" err="1">
                <a:solidFill>
                  <a:srgbClr val="000000"/>
                </a:solidFill>
                <a:latin typeface="+mn-ea"/>
              </a:rPr>
              <a:t>보건소별</a:t>
            </a:r>
            <a:r>
              <a:rPr lang="ko-KR" altLang="en-US" b="1" kern="0" spc="-70" dirty="0">
                <a:solidFill>
                  <a:srgbClr val="000000"/>
                </a:solidFill>
                <a:latin typeface="+mn-ea"/>
              </a:rPr>
              <a:t> </a:t>
            </a:r>
            <a:r>
              <a:rPr lang="ko-KR" altLang="en-US" b="1" kern="0" spc="-70" dirty="0" err="1">
                <a:solidFill>
                  <a:srgbClr val="000000"/>
                </a:solidFill>
                <a:latin typeface="+mn-ea"/>
              </a:rPr>
              <a:t>국가암</a:t>
            </a:r>
            <a:r>
              <a:rPr lang="ko-KR" altLang="en-US" b="1" kern="0" spc="-70" dirty="0">
                <a:solidFill>
                  <a:srgbClr val="000000"/>
                </a:solidFill>
                <a:latin typeface="+mn-ea"/>
              </a:rPr>
              <a:t> 검진 전국 순위 </a:t>
            </a:r>
            <a:r>
              <a:rPr lang="en-US" altLang="ko-KR" b="1" kern="0" spc="-70" dirty="0">
                <a:solidFill>
                  <a:srgbClr val="000000"/>
                </a:solidFill>
                <a:latin typeface="+mn-ea"/>
              </a:rPr>
              <a:t>10</a:t>
            </a:r>
            <a:r>
              <a:rPr lang="ko-KR" altLang="en-US" b="1" kern="0" spc="-70" dirty="0">
                <a:solidFill>
                  <a:srgbClr val="000000"/>
                </a:solidFill>
                <a:latin typeface="+mn-ea"/>
              </a:rPr>
              <a:t>위 달성</a:t>
            </a:r>
            <a:endParaRPr lang="ko-KR" altLang="en-US" b="1" kern="0" dirty="0">
              <a:solidFill>
                <a:srgbClr val="000000"/>
              </a:solidFill>
              <a:latin typeface="+mn-ea"/>
            </a:endParaRPr>
          </a:p>
          <a:p>
            <a:pPr marL="302260" marR="25400" algn="just" fontAlgn="base">
              <a:lnSpc>
                <a:spcPct val="180000"/>
              </a:lnSpc>
              <a:spcAft>
                <a:spcPts val="280"/>
              </a:spcAft>
              <a:buClr>
                <a:srgbClr val="256278"/>
              </a:buClr>
            </a:pPr>
            <a:r>
              <a:rPr lang="en-US" altLang="ko-KR" sz="1600" kern="0" spc="-70" dirty="0" smtClean="0">
                <a:solidFill>
                  <a:srgbClr val="000000"/>
                </a:solidFill>
                <a:latin typeface="+mn-ea"/>
              </a:rPr>
              <a:t>  - </a:t>
            </a:r>
            <a:r>
              <a:rPr lang="ko-KR" altLang="en-US" sz="1600" kern="0" spc="-70" dirty="0">
                <a:solidFill>
                  <a:srgbClr val="000000"/>
                </a:solidFill>
                <a:latin typeface="+mn-ea"/>
              </a:rPr>
              <a:t>전년대비 </a:t>
            </a:r>
            <a:r>
              <a:rPr lang="ko-KR" altLang="en-US" sz="1600" kern="0" spc="-70" dirty="0" err="1">
                <a:solidFill>
                  <a:srgbClr val="000000"/>
                </a:solidFill>
                <a:latin typeface="+mn-ea"/>
              </a:rPr>
              <a:t>수검률</a:t>
            </a:r>
            <a:r>
              <a:rPr lang="ko-KR" altLang="en-US" sz="1600" kern="0" spc="-70" dirty="0">
                <a:solidFill>
                  <a:srgbClr val="000000"/>
                </a:solidFill>
                <a:latin typeface="+mn-ea"/>
              </a:rPr>
              <a:t> </a:t>
            </a:r>
            <a:r>
              <a:rPr lang="en-US" altLang="ko-KR" sz="1600" kern="0" spc="-70" dirty="0">
                <a:solidFill>
                  <a:srgbClr val="000000"/>
                </a:solidFill>
                <a:latin typeface="+mn-ea"/>
              </a:rPr>
              <a:t>2.86%</a:t>
            </a:r>
            <a:r>
              <a:rPr lang="ko-KR" altLang="en-US" sz="1600" kern="0" spc="-70" dirty="0">
                <a:solidFill>
                  <a:srgbClr val="000000"/>
                </a:solidFill>
                <a:latin typeface="+mn-ea"/>
              </a:rPr>
              <a:t>상승</a:t>
            </a:r>
            <a:r>
              <a:rPr lang="en-US" altLang="ko-KR" sz="1600" kern="0" spc="-7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600" kern="0" spc="-70" dirty="0">
                <a:solidFill>
                  <a:srgbClr val="000000"/>
                </a:solidFill>
                <a:latin typeface="+mn-ea"/>
              </a:rPr>
              <a:t>전국 </a:t>
            </a:r>
            <a:r>
              <a:rPr lang="en-US" altLang="ko-KR" sz="1600" kern="0" spc="-70" dirty="0">
                <a:solidFill>
                  <a:srgbClr val="000000"/>
                </a:solidFill>
                <a:latin typeface="+mn-ea"/>
              </a:rPr>
              <a:t>22</a:t>
            </a:r>
            <a:r>
              <a:rPr lang="ko-KR" altLang="en-US" sz="1600" kern="0" spc="-70" dirty="0">
                <a:solidFill>
                  <a:srgbClr val="000000"/>
                </a:solidFill>
                <a:latin typeface="+mn-ea"/>
              </a:rPr>
              <a:t>계단 상승</a:t>
            </a:r>
            <a:r>
              <a:rPr lang="en-US" altLang="ko-KR" sz="1600" kern="0" spc="-70" dirty="0">
                <a:solidFill>
                  <a:srgbClr val="000000"/>
                </a:solidFill>
                <a:latin typeface="+mn-ea"/>
              </a:rPr>
              <a:t>(</a:t>
            </a:r>
            <a:r>
              <a:rPr lang="ko-KR" altLang="en-US" sz="1600" kern="0" spc="-70" dirty="0" err="1">
                <a:solidFill>
                  <a:srgbClr val="000000"/>
                </a:solidFill>
                <a:latin typeface="+mn-ea"/>
              </a:rPr>
              <a:t>암종별합계</a:t>
            </a:r>
            <a:r>
              <a:rPr lang="ko-KR" altLang="en-US" sz="1600" kern="0" spc="-70" dirty="0">
                <a:solidFill>
                  <a:srgbClr val="000000"/>
                </a:solidFill>
                <a:latin typeface="+mn-ea"/>
              </a:rPr>
              <a:t> </a:t>
            </a:r>
            <a:r>
              <a:rPr lang="en-US" altLang="ko-KR" sz="1600" kern="0" spc="-70" dirty="0">
                <a:solidFill>
                  <a:srgbClr val="000000"/>
                </a:solidFill>
                <a:latin typeface="+mn-ea"/>
              </a:rPr>
              <a:t>19.12.31.</a:t>
            </a:r>
            <a:r>
              <a:rPr lang="ko-KR" altLang="en-US" sz="1600" kern="0" spc="-70" dirty="0">
                <a:solidFill>
                  <a:srgbClr val="000000"/>
                </a:solidFill>
                <a:latin typeface="+mn-ea"/>
              </a:rPr>
              <a:t>기준</a:t>
            </a:r>
            <a:r>
              <a:rPr lang="en-US" altLang="ko-KR" sz="1600" kern="0" spc="-70" dirty="0">
                <a:solidFill>
                  <a:srgbClr val="000000"/>
                </a:solidFill>
                <a:latin typeface="+mn-ea"/>
              </a:rPr>
              <a:t>)</a:t>
            </a:r>
            <a:endParaRPr lang="ko-KR" altLang="en-US" sz="1600" kern="0" spc="0" dirty="0">
              <a:solidFill>
                <a:srgbClr val="000000"/>
              </a:solidFill>
              <a:effectLst/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70027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15992" y="1004168"/>
            <a:ext cx="6548437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1. </a:t>
            </a:r>
            <a:r>
              <a:rPr kumimoji="0"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사업추진 성과</a:t>
            </a:r>
            <a:endParaRPr kumimoji="0"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" name="TextBox 4"/>
          <p:cNvSpPr txBox="1">
            <a:spLocks noChangeArrowheads="1"/>
          </p:cNvSpPr>
          <p:nvPr/>
        </p:nvSpPr>
        <p:spPr bwMode="auto">
          <a:xfrm>
            <a:off x="1132983" y="-2272"/>
            <a:ext cx="620360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200000"/>
              </a:lnSpc>
            </a:pPr>
            <a:r>
              <a:rPr kumimoji="0" lang="en-US" altLang="ko-KR" sz="3200" b="1" dirty="0" smtClean="0">
                <a:solidFill>
                  <a:srgbClr val="35435F"/>
                </a:solidFill>
                <a:latin typeface="+mn-ea"/>
                <a:ea typeface="+mn-ea"/>
              </a:rPr>
              <a:t>Ⅲ. </a:t>
            </a:r>
            <a:r>
              <a:rPr kumimoji="0" lang="ko-KR" altLang="en-US" sz="3200" b="1" dirty="0" smtClean="0">
                <a:solidFill>
                  <a:srgbClr val="35435F"/>
                </a:solidFill>
                <a:latin typeface="+mn-ea"/>
                <a:ea typeface="+mn-ea"/>
              </a:rPr>
              <a:t>사업 추진 결과</a:t>
            </a:r>
            <a:endParaRPr kumimoji="0" lang="en-US" altLang="ko-KR" sz="3200" b="1" dirty="0" smtClean="0">
              <a:solidFill>
                <a:srgbClr val="35435F"/>
              </a:solidFill>
              <a:latin typeface="+mn-ea"/>
              <a:ea typeface="+mn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928364" y="6053792"/>
            <a:ext cx="33364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25400" algn="ctr" fontAlgn="base" latinLnBrk="0">
              <a:spcBef>
                <a:spcPts val="280"/>
              </a:spcBef>
              <a:spcAft>
                <a:spcPts val="280"/>
              </a:spcAft>
            </a:pPr>
            <a:r>
              <a:rPr lang="en-US" altLang="ko-KR" b="1" kern="0" spc="-90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[</a:t>
            </a:r>
            <a:r>
              <a:rPr lang="ko-KR" altLang="en-US" b="1" kern="0" spc="-90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전국 대비 대장암 </a:t>
            </a:r>
            <a:r>
              <a:rPr lang="ko-KR" altLang="en-US" b="1" kern="0" spc="-90" dirty="0" err="1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수검률</a:t>
            </a:r>
            <a:r>
              <a:rPr lang="ko-KR" altLang="en-US" b="1" kern="0" spc="-90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 </a:t>
            </a:r>
            <a:r>
              <a:rPr lang="ko-KR" altLang="en-US" b="1" kern="0" spc="-9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현황</a:t>
            </a:r>
            <a:r>
              <a:rPr lang="en-US" altLang="ko-KR" b="1" kern="0" spc="-9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]</a:t>
            </a:r>
            <a:endParaRPr lang="ko-KR" altLang="en-US" b="1" kern="0" spc="0" dirty="0">
              <a:solidFill>
                <a:schemeClr val="bg2">
                  <a:lumMod val="50000"/>
                </a:schemeClr>
              </a:solidFill>
              <a:effectLst/>
              <a:latin typeface="+mn-ea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632440" y="1658015"/>
            <a:ext cx="74263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88010" marR="25400" indent="-285750" algn="just" fontAlgn="base">
              <a:spcAft>
                <a:spcPts val="280"/>
              </a:spcAft>
              <a:buClr>
                <a:srgbClr val="256278"/>
              </a:buClr>
              <a:buFont typeface="Wingdings" panose="05000000000000000000" pitchFamily="2" charset="2"/>
              <a:buChar char="l"/>
            </a:pPr>
            <a:r>
              <a:rPr lang="ko-KR" altLang="en-US" b="1" dirty="0" smtClean="0">
                <a:latin typeface="+mn-ea"/>
              </a:rPr>
              <a:t>대장암 </a:t>
            </a:r>
            <a:r>
              <a:rPr lang="ko-KR" altLang="en-US" b="1" dirty="0" err="1">
                <a:latin typeface="+mn-ea"/>
              </a:rPr>
              <a:t>수검률</a:t>
            </a:r>
            <a:r>
              <a:rPr lang="ko-KR" altLang="en-US" b="1" dirty="0">
                <a:latin typeface="+mn-ea"/>
              </a:rPr>
              <a:t> 전년대비 </a:t>
            </a:r>
            <a:r>
              <a:rPr lang="en-US" altLang="ko-KR" b="1" dirty="0">
                <a:latin typeface="+mn-ea"/>
              </a:rPr>
              <a:t>1.62% </a:t>
            </a:r>
            <a:r>
              <a:rPr lang="ko-KR" altLang="en-US" b="1" dirty="0">
                <a:latin typeface="+mn-ea"/>
              </a:rPr>
              <a:t>상승하여 전국 수치 </a:t>
            </a:r>
            <a:r>
              <a:rPr lang="ko-KR" altLang="en-US" b="1" dirty="0" smtClean="0">
                <a:latin typeface="+mn-ea"/>
              </a:rPr>
              <a:t>추월</a:t>
            </a:r>
            <a:endParaRPr lang="ko-KR" altLang="en-US" kern="0" spc="0" dirty="0">
              <a:solidFill>
                <a:srgbClr val="000000"/>
              </a:solidFill>
              <a:effectLst/>
              <a:latin typeface="+mn-ea"/>
            </a:endParaRPr>
          </a:p>
        </p:txBody>
      </p:sp>
      <p:pic>
        <p:nvPicPr>
          <p:cNvPr id="10241" name="_x405753056" descr="EMB00004cb80d9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75"/>
          <a:stretch>
            <a:fillRect/>
          </a:stretch>
        </p:blipFill>
        <p:spPr bwMode="auto">
          <a:xfrm>
            <a:off x="2940639" y="2258456"/>
            <a:ext cx="5311938" cy="3795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2274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15992" y="1004168"/>
            <a:ext cx="6548437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1. </a:t>
            </a:r>
            <a:r>
              <a:rPr kumimoji="0"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사업추진 성과</a:t>
            </a:r>
            <a:endParaRPr kumimoji="0"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" name="TextBox 4"/>
          <p:cNvSpPr txBox="1">
            <a:spLocks noChangeArrowheads="1"/>
          </p:cNvSpPr>
          <p:nvPr/>
        </p:nvSpPr>
        <p:spPr bwMode="auto">
          <a:xfrm>
            <a:off x="1132983" y="-2272"/>
            <a:ext cx="620360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200000"/>
              </a:lnSpc>
            </a:pPr>
            <a:r>
              <a:rPr kumimoji="0" lang="en-US" altLang="ko-KR" sz="3200" b="1" dirty="0" smtClean="0">
                <a:solidFill>
                  <a:srgbClr val="35435F"/>
                </a:solidFill>
                <a:latin typeface="+mn-ea"/>
                <a:ea typeface="+mn-ea"/>
              </a:rPr>
              <a:t>Ⅲ. </a:t>
            </a:r>
            <a:r>
              <a:rPr kumimoji="0" lang="ko-KR" altLang="en-US" sz="3200" b="1" dirty="0" smtClean="0">
                <a:solidFill>
                  <a:srgbClr val="35435F"/>
                </a:solidFill>
                <a:latin typeface="+mn-ea"/>
                <a:ea typeface="+mn-ea"/>
              </a:rPr>
              <a:t>사업 추진 결과</a:t>
            </a:r>
            <a:endParaRPr kumimoji="0" lang="en-US" altLang="ko-KR" sz="3200" b="1" dirty="0" smtClean="0">
              <a:solidFill>
                <a:srgbClr val="35435F"/>
              </a:solidFill>
              <a:latin typeface="+mn-ea"/>
              <a:ea typeface="+mn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928365" y="6053792"/>
            <a:ext cx="33364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25400" algn="ctr" fontAlgn="base" latinLnBrk="0">
              <a:spcBef>
                <a:spcPts val="280"/>
              </a:spcBef>
              <a:spcAft>
                <a:spcPts val="280"/>
              </a:spcAft>
            </a:pPr>
            <a:r>
              <a:rPr lang="en-US" altLang="ko-KR" b="1" kern="0" spc="-90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[</a:t>
            </a:r>
            <a:r>
              <a:rPr lang="ko-KR" altLang="en-US" b="1" kern="0" spc="-90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전년 대비 </a:t>
            </a:r>
            <a:r>
              <a:rPr lang="ko-KR" altLang="en-US" b="1" kern="0" spc="-90" dirty="0" err="1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자격별</a:t>
            </a:r>
            <a:r>
              <a:rPr lang="ko-KR" altLang="en-US" b="1" kern="0" spc="-90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 </a:t>
            </a:r>
            <a:r>
              <a:rPr lang="ko-KR" altLang="en-US" b="1" kern="0" spc="-90" dirty="0" err="1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수검률</a:t>
            </a:r>
            <a:r>
              <a:rPr lang="ko-KR" altLang="en-US" b="1" kern="0" spc="-90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 </a:t>
            </a:r>
            <a:r>
              <a:rPr lang="ko-KR" altLang="en-US" b="1" kern="0" spc="-9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현황</a:t>
            </a:r>
            <a:r>
              <a:rPr lang="en-US" altLang="ko-KR" b="1" kern="0" spc="-9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]</a:t>
            </a:r>
            <a:endParaRPr lang="ko-KR" altLang="en-US" b="1" kern="0" spc="0" dirty="0">
              <a:solidFill>
                <a:schemeClr val="bg2">
                  <a:lumMod val="50000"/>
                </a:schemeClr>
              </a:solidFill>
              <a:effectLst/>
              <a:latin typeface="+mn-ea"/>
            </a:endParaRPr>
          </a:p>
        </p:txBody>
      </p:sp>
      <p:pic>
        <p:nvPicPr>
          <p:cNvPr id="11265" name="_x405702504" descr="EMB00004cb80da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" t="15237" r="239" b="914"/>
          <a:stretch/>
        </p:blipFill>
        <p:spPr bwMode="auto">
          <a:xfrm>
            <a:off x="2351314" y="2258461"/>
            <a:ext cx="6420897" cy="3644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직사각형 9"/>
          <p:cNvSpPr/>
          <p:nvPr/>
        </p:nvSpPr>
        <p:spPr>
          <a:xfrm>
            <a:off x="1632440" y="1658015"/>
            <a:ext cx="74263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88010" marR="25400" indent="-285750" algn="just" fontAlgn="base">
              <a:spcAft>
                <a:spcPts val="280"/>
              </a:spcAft>
              <a:buClr>
                <a:srgbClr val="256278"/>
              </a:buClr>
              <a:buFont typeface="Wingdings" panose="05000000000000000000" pitchFamily="2" charset="2"/>
              <a:buChar char="l"/>
            </a:pPr>
            <a:r>
              <a:rPr lang="ko-KR" altLang="en-US" b="1" dirty="0" err="1">
                <a:latin typeface="+mn-ea"/>
              </a:rPr>
              <a:t>의료수급권자</a:t>
            </a:r>
            <a:r>
              <a:rPr lang="ko-KR" altLang="en-US" b="1" dirty="0">
                <a:latin typeface="+mn-ea"/>
              </a:rPr>
              <a:t> </a:t>
            </a:r>
            <a:r>
              <a:rPr lang="ko-KR" altLang="en-US" b="1" dirty="0" err="1">
                <a:latin typeface="+mn-ea"/>
              </a:rPr>
              <a:t>수검률</a:t>
            </a:r>
            <a:r>
              <a:rPr lang="ko-KR" altLang="en-US" b="1" dirty="0">
                <a:latin typeface="+mn-ea"/>
              </a:rPr>
              <a:t> 전년대비 </a:t>
            </a:r>
            <a:r>
              <a:rPr lang="en-US" altLang="ko-KR" b="1" dirty="0">
                <a:latin typeface="+mn-ea"/>
              </a:rPr>
              <a:t>2.71% </a:t>
            </a:r>
            <a:r>
              <a:rPr lang="ko-KR" altLang="en-US" b="1" dirty="0" smtClean="0">
                <a:latin typeface="+mn-ea"/>
              </a:rPr>
              <a:t>상승</a:t>
            </a:r>
            <a:endParaRPr lang="ko-KR" altLang="en-US" kern="0" spc="0" dirty="0">
              <a:solidFill>
                <a:srgbClr val="000000"/>
              </a:solidFill>
              <a:effectLst/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26157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908942" y="2220723"/>
            <a:ext cx="7456121" cy="2603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00" marR="25400" algn="just" fontAlgn="base">
              <a:lnSpc>
                <a:spcPct val="120000"/>
              </a:lnSpc>
              <a:buClr>
                <a:srgbClr val="256278"/>
              </a:buClr>
              <a:buFont typeface="Wingdings" panose="05000000000000000000" pitchFamily="2" charset="2"/>
              <a:buChar char="l"/>
            </a:pPr>
            <a:r>
              <a:rPr lang="ko-KR" altLang="en-US" b="1" kern="0" dirty="0" smtClean="0">
                <a:solidFill>
                  <a:srgbClr val="000000"/>
                </a:solidFill>
                <a:latin typeface="+mn-ea"/>
              </a:rPr>
              <a:t> 대장암검진 </a:t>
            </a:r>
            <a:r>
              <a:rPr lang="ko-KR" altLang="en-US" b="1" kern="0" dirty="0" err="1">
                <a:solidFill>
                  <a:srgbClr val="000000"/>
                </a:solidFill>
                <a:latin typeface="+mn-ea"/>
              </a:rPr>
              <a:t>채변통</a:t>
            </a:r>
            <a:r>
              <a:rPr lang="ko-KR" altLang="en-US" b="1" kern="0" dirty="0">
                <a:solidFill>
                  <a:srgbClr val="000000"/>
                </a:solidFill>
                <a:latin typeface="+mn-ea"/>
              </a:rPr>
              <a:t> 비치 확대 </a:t>
            </a:r>
            <a:r>
              <a:rPr lang="ko-KR" altLang="en-US" b="1" kern="0" dirty="0" smtClean="0">
                <a:solidFill>
                  <a:srgbClr val="000000"/>
                </a:solidFill>
                <a:latin typeface="+mn-ea"/>
              </a:rPr>
              <a:t>및</a:t>
            </a:r>
            <a:endParaRPr lang="en-US" altLang="ko-KR" b="1" kern="0" dirty="0" smtClean="0">
              <a:solidFill>
                <a:srgbClr val="000000"/>
              </a:solidFill>
              <a:latin typeface="+mn-ea"/>
            </a:endParaRPr>
          </a:p>
          <a:p>
            <a:pPr marL="36000" marR="25400" algn="just" fontAlgn="base">
              <a:lnSpc>
                <a:spcPct val="120000"/>
              </a:lnSpc>
              <a:buClr>
                <a:srgbClr val="256278"/>
              </a:buClr>
            </a:pPr>
            <a:r>
              <a:rPr lang="en-US" altLang="ko-KR" b="1" kern="0" dirty="0">
                <a:solidFill>
                  <a:srgbClr val="000000"/>
                </a:solidFill>
                <a:latin typeface="+mn-ea"/>
              </a:rPr>
              <a:t> </a:t>
            </a:r>
            <a:r>
              <a:rPr lang="en-US" altLang="ko-KR" b="1" kern="0" dirty="0" smtClean="0">
                <a:solidFill>
                  <a:srgbClr val="000000"/>
                </a:solidFill>
                <a:latin typeface="+mn-ea"/>
              </a:rPr>
              <a:t> </a:t>
            </a:r>
            <a:r>
              <a:rPr lang="ko-KR" altLang="en-US" b="1" kern="0" dirty="0" smtClean="0">
                <a:solidFill>
                  <a:srgbClr val="000000"/>
                </a:solidFill>
                <a:latin typeface="+mn-ea"/>
              </a:rPr>
              <a:t>                           신규 </a:t>
            </a:r>
            <a:r>
              <a:rPr lang="ko-KR" altLang="en-US" b="1" kern="0" dirty="0">
                <a:solidFill>
                  <a:srgbClr val="000000"/>
                </a:solidFill>
                <a:latin typeface="+mn-ea"/>
              </a:rPr>
              <a:t>대상자 </a:t>
            </a:r>
            <a:r>
              <a:rPr lang="ko-KR" altLang="en-US" b="1" kern="0" dirty="0" err="1">
                <a:solidFill>
                  <a:srgbClr val="000000"/>
                </a:solidFill>
                <a:latin typeface="+mn-ea"/>
              </a:rPr>
              <a:t>채변통</a:t>
            </a:r>
            <a:r>
              <a:rPr lang="ko-KR" altLang="en-US" b="1" kern="0" dirty="0">
                <a:solidFill>
                  <a:srgbClr val="000000"/>
                </a:solidFill>
                <a:latin typeface="+mn-ea"/>
              </a:rPr>
              <a:t> 우편 </a:t>
            </a:r>
            <a:r>
              <a:rPr lang="ko-KR" altLang="en-US" b="1" kern="0" dirty="0" smtClean="0">
                <a:solidFill>
                  <a:srgbClr val="000000"/>
                </a:solidFill>
                <a:latin typeface="+mn-ea"/>
              </a:rPr>
              <a:t>배부</a:t>
            </a:r>
            <a:endParaRPr lang="en-US" altLang="ko-KR" b="1" kern="0" dirty="0" smtClean="0">
              <a:solidFill>
                <a:srgbClr val="000000"/>
              </a:solidFill>
              <a:latin typeface="+mn-ea"/>
            </a:endParaRPr>
          </a:p>
          <a:p>
            <a:pPr marL="36000" marR="25400" algn="just" fontAlgn="base">
              <a:lnSpc>
                <a:spcPct val="120000"/>
              </a:lnSpc>
              <a:buClr>
                <a:srgbClr val="256278"/>
              </a:buClr>
            </a:pPr>
            <a:endParaRPr lang="ko-KR" altLang="en-US" sz="1400" b="1" kern="0" dirty="0">
              <a:solidFill>
                <a:srgbClr val="000000"/>
              </a:solidFill>
              <a:latin typeface="+mn-ea"/>
            </a:endParaRPr>
          </a:p>
          <a:p>
            <a:pPr marL="36000" marR="25400" algn="just" fontAlgn="base">
              <a:lnSpc>
                <a:spcPct val="120000"/>
              </a:lnSpc>
              <a:buClr>
                <a:srgbClr val="256278"/>
              </a:buClr>
              <a:buFont typeface="Wingdings" panose="05000000000000000000" pitchFamily="2" charset="2"/>
              <a:buChar char="l"/>
            </a:pPr>
            <a:r>
              <a:rPr lang="en-US" altLang="ko-KR" b="1" kern="0" dirty="0" smtClean="0">
                <a:solidFill>
                  <a:srgbClr val="000000"/>
                </a:solidFill>
                <a:latin typeface="+mn-ea"/>
              </a:rPr>
              <a:t> </a:t>
            </a:r>
            <a:r>
              <a:rPr lang="ko-KR" altLang="en-US" b="1" kern="0" dirty="0">
                <a:solidFill>
                  <a:srgbClr val="000000"/>
                </a:solidFill>
                <a:latin typeface="+mn-ea"/>
              </a:rPr>
              <a:t>금연지도원 인력을 활용한 </a:t>
            </a:r>
            <a:endParaRPr lang="en-US" altLang="ko-KR" b="1" kern="0" dirty="0" smtClean="0">
              <a:solidFill>
                <a:srgbClr val="000000"/>
              </a:solidFill>
              <a:latin typeface="+mn-ea"/>
            </a:endParaRPr>
          </a:p>
          <a:p>
            <a:pPr marL="36000" marR="25400" algn="just" fontAlgn="base">
              <a:lnSpc>
                <a:spcPct val="120000"/>
              </a:lnSpc>
              <a:buClr>
                <a:srgbClr val="256278"/>
              </a:buClr>
            </a:pPr>
            <a:r>
              <a:rPr lang="en-US" altLang="ko-KR" b="1" kern="0" dirty="0">
                <a:solidFill>
                  <a:srgbClr val="000000"/>
                </a:solidFill>
                <a:latin typeface="+mn-ea"/>
              </a:rPr>
              <a:t> </a:t>
            </a:r>
            <a:r>
              <a:rPr lang="en-US" altLang="ko-KR" b="1" kern="0" dirty="0" smtClean="0">
                <a:solidFill>
                  <a:srgbClr val="000000"/>
                </a:solidFill>
                <a:latin typeface="+mn-ea"/>
              </a:rPr>
              <a:t>                              </a:t>
            </a:r>
            <a:r>
              <a:rPr lang="ko-KR" altLang="en-US" b="1" kern="0" dirty="0" smtClean="0">
                <a:solidFill>
                  <a:srgbClr val="000000"/>
                </a:solidFill>
                <a:latin typeface="+mn-ea"/>
              </a:rPr>
              <a:t>금연사업 </a:t>
            </a:r>
            <a:r>
              <a:rPr lang="ko-KR" altLang="en-US" b="1" kern="0" dirty="0">
                <a:solidFill>
                  <a:srgbClr val="000000"/>
                </a:solidFill>
                <a:latin typeface="+mn-ea"/>
              </a:rPr>
              <a:t>연계 폐암검진 </a:t>
            </a:r>
            <a:r>
              <a:rPr lang="ko-KR" altLang="en-US" b="1" kern="0" dirty="0" smtClean="0">
                <a:solidFill>
                  <a:srgbClr val="000000"/>
                </a:solidFill>
                <a:latin typeface="+mn-ea"/>
              </a:rPr>
              <a:t>홍보</a:t>
            </a:r>
            <a:endParaRPr lang="en-US" altLang="ko-KR" b="1" kern="0" dirty="0" smtClean="0">
              <a:solidFill>
                <a:srgbClr val="000000"/>
              </a:solidFill>
              <a:latin typeface="+mn-ea"/>
            </a:endParaRPr>
          </a:p>
          <a:p>
            <a:pPr marL="36000" marR="25400" algn="just" fontAlgn="base">
              <a:lnSpc>
                <a:spcPct val="120000"/>
              </a:lnSpc>
              <a:buClr>
                <a:srgbClr val="256278"/>
              </a:buClr>
            </a:pPr>
            <a:endParaRPr lang="ko-KR" altLang="en-US" sz="1400" b="1" kern="0" dirty="0">
              <a:solidFill>
                <a:srgbClr val="000000"/>
              </a:solidFill>
              <a:latin typeface="+mn-ea"/>
            </a:endParaRPr>
          </a:p>
          <a:p>
            <a:pPr marL="36000" marR="25400" algn="just" fontAlgn="base">
              <a:lnSpc>
                <a:spcPct val="120000"/>
              </a:lnSpc>
              <a:buClr>
                <a:srgbClr val="256278"/>
              </a:buClr>
              <a:buFont typeface="Wingdings" panose="05000000000000000000" pitchFamily="2" charset="2"/>
              <a:buChar char="l"/>
            </a:pPr>
            <a:r>
              <a:rPr lang="ko-KR" altLang="en-US" b="1" kern="0" dirty="0" smtClean="0">
                <a:solidFill>
                  <a:srgbClr val="000000"/>
                </a:solidFill>
                <a:latin typeface="+mn-ea"/>
              </a:rPr>
              <a:t> </a:t>
            </a:r>
            <a:r>
              <a:rPr lang="ko-KR" altLang="en-US" b="1" kern="0" dirty="0">
                <a:solidFill>
                  <a:srgbClr val="000000"/>
                </a:solidFill>
                <a:latin typeface="+mn-ea"/>
              </a:rPr>
              <a:t>동 방문간호</a:t>
            </a:r>
            <a:r>
              <a:rPr lang="en-US" altLang="ko-KR" b="1" kern="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b="1" kern="0" dirty="0">
                <a:solidFill>
                  <a:srgbClr val="000000"/>
                </a:solidFill>
                <a:latin typeface="+mn-ea"/>
              </a:rPr>
              <a:t>사례관리와 협력하여 </a:t>
            </a:r>
            <a:endParaRPr lang="en-US" altLang="ko-KR" b="1" kern="0" dirty="0" smtClean="0">
              <a:solidFill>
                <a:srgbClr val="000000"/>
              </a:solidFill>
              <a:latin typeface="+mn-ea"/>
            </a:endParaRPr>
          </a:p>
          <a:p>
            <a:pPr marL="36000" marR="25400" algn="just" fontAlgn="base">
              <a:lnSpc>
                <a:spcPct val="120000"/>
              </a:lnSpc>
              <a:buClr>
                <a:srgbClr val="256278"/>
              </a:buClr>
            </a:pPr>
            <a:r>
              <a:rPr lang="en-US" altLang="ko-KR" b="1" kern="0" dirty="0">
                <a:solidFill>
                  <a:srgbClr val="000000"/>
                </a:solidFill>
                <a:latin typeface="+mn-ea"/>
              </a:rPr>
              <a:t> </a:t>
            </a:r>
            <a:r>
              <a:rPr lang="en-US" altLang="ko-KR" b="1" kern="0" dirty="0" smtClean="0">
                <a:solidFill>
                  <a:srgbClr val="000000"/>
                </a:solidFill>
                <a:latin typeface="+mn-ea"/>
              </a:rPr>
              <a:t>                              </a:t>
            </a:r>
            <a:r>
              <a:rPr lang="ko-KR" altLang="en-US" b="1" kern="0" dirty="0" err="1" smtClean="0">
                <a:solidFill>
                  <a:srgbClr val="000000"/>
                </a:solidFill>
                <a:latin typeface="+mn-ea"/>
              </a:rPr>
              <a:t>의료급여수급권자</a:t>
            </a:r>
            <a:r>
              <a:rPr lang="ko-KR" altLang="en-US" b="1" kern="0" dirty="0" smtClean="0">
                <a:solidFill>
                  <a:srgbClr val="000000"/>
                </a:solidFill>
                <a:latin typeface="+mn-ea"/>
              </a:rPr>
              <a:t> </a:t>
            </a:r>
            <a:r>
              <a:rPr lang="ko-KR" altLang="en-US" b="1" kern="0" dirty="0">
                <a:solidFill>
                  <a:srgbClr val="000000"/>
                </a:solidFill>
                <a:latin typeface="+mn-ea"/>
              </a:rPr>
              <a:t>집중 관리로 </a:t>
            </a:r>
            <a:r>
              <a:rPr lang="ko-KR" altLang="en-US" b="1" kern="0" dirty="0" err="1">
                <a:solidFill>
                  <a:srgbClr val="000000"/>
                </a:solidFill>
                <a:latin typeface="+mn-ea"/>
              </a:rPr>
              <a:t>수검률</a:t>
            </a:r>
            <a:r>
              <a:rPr lang="ko-KR" altLang="en-US" b="1" kern="0" dirty="0">
                <a:solidFill>
                  <a:srgbClr val="000000"/>
                </a:solidFill>
                <a:latin typeface="+mn-ea"/>
              </a:rPr>
              <a:t> 제고</a:t>
            </a:r>
            <a:endParaRPr lang="ko-KR" altLang="en-US" b="1" kern="0" dirty="0">
              <a:solidFill>
                <a:srgbClr val="000000"/>
              </a:solidFill>
              <a:effectLst/>
              <a:latin typeface="+mn-e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06427" y="1345812"/>
            <a:ext cx="6548437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2. </a:t>
            </a:r>
            <a:r>
              <a:rPr kumimoji="0"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향후 계획</a:t>
            </a:r>
            <a:endParaRPr kumimoji="0"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" name="TextBox 4"/>
          <p:cNvSpPr txBox="1">
            <a:spLocks noChangeArrowheads="1"/>
          </p:cNvSpPr>
          <p:nvPr/>
        </p:nvSpPr>
        <p:spPr bwMode="auto">
          <a:xfrm>
            <a:off x="1132983" y="-2272"/>
            <a:ext cx="620360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 latinLnBrk="1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200000"/>
              </a:lnSpc>
            </a:pPr>
            <a:r>
              <a:rPr kumimoji="0" lang="en-US" altLang="ko-KR" sz="3200" b="1" dirty="0" smtClean="0">
                <a:solidFill>
                  <a:srgbClr val="35435F"/>
                </a:solidFill>
                <a:latin typeface="+mn-ea"/>
                <a:ea typeface="+mn-ea"/>
              </a:rPr>
              <a:t>Ⅲ. </a:t>
            </a:r>
            <a:r>
              <a:rPr kumimoji="0" lang="ko-KR" altLang="en-US" sz="3200" b="1" dirty="0" smtClean="0">
                <a:solidFill>
                  <a:srgbClr val="35435F"/>
                </a:solidFill>
                <a:latin typeface="+mn-ea"/>
                <a:ea typeface="+mn-ea"/>
              </a:rPr>
              <a:t>사업 추진 결과</a:t>
            </a:r>
            <a:endParaRPr kumimoji="0" lang="en-US" altLang="ko-KR" sz="3200" b="1" dirty="0" smtClean="0">
              <a:solidFill>
                <a:srgbClr val="35435F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70266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58"/>
          <p:cNvSpPr txBox="1">
            <a:spLocks noChangeArrowheads="1"/>
          </p:cNvSpPr>
          <p:nvPr/>
        </p:nvSpPr>
        <p:spPr bwMode="auto">
          <a:xfrm>
            <a:off x="3667404" y="2880524"/>
            <a:ext cx="4659312" cy="795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bIns="4680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l" eaLnBrk="1" hangingPunct="1">
              <a:lnSpc>
                <a:spcPct val="95000"/>
              </a:lnSpc>
            </a:pPr>
            <a:r>
              <a:rPr lang="ko-KR" altLang="en-US" sz="4800" b="1" dirty="0" smtClean="0">
                <a:solidFill>
                  <a:srgbClr val="35435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감사합니다</a:t>
            </a:r>
            <a:endParaRPr lang="en-US" altLang="ko-KR" sz="4800" b="1" dirty="0">
              <a:solidFill>
                <a:srgbClr val="65666B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55512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1556</TotalTime>
  <Words>803</Words>
  <Application>Microsoft Office PowerPoint</Application>
  <PresentationFormat>사용자 지정</PresentationFormat>
  <Paragraphs>178</Paragraphs>
  <Slides>21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28" baseType="lpstr">
      <vt:lpstr>경기천년제목 Medium</vt:lpstr>
      <vt:lpstr>경기천년제목 Bold</vt:lpstr>
      <vt:lpstr>Wingdings</vt:lpstr>
      <vt:lpstr>Arial</vt:lpstr>
      <vt:lpstr>맑은 고딕</vt:lpstr>
      <vt:lpstr>HY헤드라인M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DOT</dc:creator>
  <cp:lastModifiedBy>Admin</cp:lastModifiedBy>
  <cp:revision>137</cp:revision>
  <cp:lastPrinted>2021-01-08T08:35:38Z</cp:lastPrinted>
  <dcterms:created xsi:type="dcterms:W3CDTF">2015-10-26T05:00:49Z</dcterms:created>
  <dcterms:modified xsi:type="dcterms:W3CDTF">2021-01-11T00:32:41Z</dcterms:modified>
</cp:coreProperties>
</file>