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256" r:id="rId2"/>
    <p:sldId id="257" r:id="rId3"/>
    <p:sldId id="297" r:id="rId4"/>
    <p:sldId id="298" r:id="rId5"/>
    <p:sldId id="324" r:id="rId6"/>
    <p:sldId id="329" r:id="rId7"/>
    <p:sldId id="313" r:id="rId8"/>
    <p:sldId id="294" r:id="rId9"/>
    <p:sldId id="300" r:id="rId10"/>
    <p:sldId id="299" r:id="rId11"/>
    <p:sldId id="309" r:id="rId12"/>
    <p:sldId id="301" r:id="rId13"/>
    <p:sldId id="310" r:id="rId14"/>
    <p:sldId id="311" r:id="rId15"/>
    <p:sldId id="312" r:id="rId16"/>
    <p:sldId id="320" r:id="rId17"/>
    <p:sldId id="321" r:id="rId18"/>
    <p:sldId id="322" r:id="rId19"/>
    <p:sldId id="327" r:id="rId20"/>
    <p:sldId id="328" r:id="rId21"/>
    <p:sldId id="303" r:id="rId22"/>
    <p:sldId id="314" r:id="rId23"/>
    <p:sldId id="315" r:id="rId24"/>
    <p:sldId id="316" r:id="rId25"/>
    <p:sldId id="296" r:id="rId26"/>
  </p:sldIdLst>
  <p:sldSz cx="9144000" cy="6858000" type="screen4x3"/>
  <p:notesSz cx="6858000" cy="9144000"/>
  <p:embeddedFontLst>
    <p:embeddedFont>
      <p:font typeface="HY헤드라인M" panose="02030600000101010101" pitchFamily="18" charset="-127"/>
      <p:regular r:id="rId29"/>
    </p:embeddedFont>
    <p:embeddedFont>
      <p:font typeface="나눔손글씨 펜" panose="020B0600000101010101" charset="-127"/>
      <p:regular r:id="rId30"/>
    </p:embeddedFont>
    <p:embeddedFont>
      <p:font typeface="맑은 고딕" panose="020B0503020000020004" pitchFamily="50" charset="-127"/>
      <p:regular r:id="rId31"/>
      <p:bold r:id="rId32"/>
    </p:embeddedFont>
    <p:embeddedFont>
      <p:font typeface="210 선물상자 R" panose="02020603020101020101" pitchFamily="18" charset="-127"/>
      <p:regular r:id="rId33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572">
          <p15:clr>
            <a:srgbClr val="A4A3A4"/>
          </p15:clr>
        </p15:guide>
        <p15:guide id="4" pos="97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699"/>
    <a:srgbClr val="173A51"/>
    <a:srgbClr val="5AA4D4"/>
    <a:srgbClr val="87CFF0"/>
    <a:srgbClr val="4AB4AA"/>
    <a:srgbClr val="FFFFFF"/>
    <a:srgbClr val="3F9CBE"/>
    <a:srgbClr val="4A78AC"/>
    <a:srgbClr val="99CCFF"/>
    <a:srgbClr val="21C5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A488322-F2BA-4B5B-9748-0D474271808F}" styleName="보통 스타일 3 - 강조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2DE63D5-997A-4646-A377-4702673A728D}" styleName="밝은 스타일 2 - 강조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EB344D84-9AFB-497E-A393-DC336BA19D2E}" styleName="보통 스타일 3 - 강조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413" autoAdjust="0"/>
    <p:restoredTop sz="98811" autoAdjust="0"/>
  </p:normalViewPr>
  <p:slideViewPr>
    <p:cSldViewPr>
      <p:cViewPr varScale="1">
        <p:scale>
          <a:sx n="101" d="100"/>
          <a:sy n="101" d="100"/>
        </p:scale>
        <p:origin x="108" y="78"/>
      </p:cViewPr>
      <p:guideLst>
        <p:guide orient="horz" pos="2160"/>
        <p:guide pos="2880"/>
        <p:guide orient="horz" pos="572"/>
        <p:guide pos="975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98" d="100"/>
          <a:sy n="98" d="100"/>
        </p:scale>
        <p:origin x="3594" y="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2.fntdata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6ECE1B-7726-44AB-B68E-C11CE166C321}" type="datetimeFigureOut">
              <a:rPr lang="ko-KR" altLang="en-US" smtClean="0"/>
              <a:pPr/>
              <a:t>2021-01-29</a:t>
            </a:fld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3ECAE5-0202-457F-B7B5-C12BC9B75F7B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717647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2E0B50-12A7-4706-9B6D-E5E8A50018B8}" type="datetimeFigureOut">
              <a:rPr lang="ko-KR" altLang="en-US" smtClean="0"/>
              <a:pPr/>
              <a:t>2021-01-29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066DB7-65CD-4CC6-B354-EFC016D177D4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856175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066DB7-65CD-4CC6-B354-EFC016D177D4}" type="slidenum">
              <a:rPr lang="ko-KR" altLang="en-US" smtClean="0"/>
              <a:pPr/>
              <a:t>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050675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066DB7-65CD-4CC6-B354-EFC016D177D4}" type="slidenum">
              <a:rPr lang="ko-KR" altLang="en-US" smtClean="0"/>
              <a:pPr/>
              <a:t>2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396705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066DB7-65CD-4CC6-B354-EFC016D177D4}" type="slidenum">
              <a:rPr lang="ko-KR" altLang="en-US" smtClean="0"/>
              <a:pPr/>
              <a:t>4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142848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메인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6" name="부제목 2"/>
          <p:cNvSpPr>
            <a:spLocks noGrp="1"/>
          </p:cNvSpPr>
          <p:nvPr>
            <p:ph type="subTitle" idx="1"/>
          </p:nvPr>
        </p:nvSpPr>
        <p:spPr>
          <a:xfrm>
            <a:off x="4499992" y="2762399"/>
            <a:ext cx="3953810" cy="478904"/>
          </a:xfrm>
        </p:spPr>
        <p:txBody>
          <a:bodyPr>
            <a:normAutofit/>
          </a:bodyPr>
          <a:lstStyle>
            <a:lvl1pPr marL="0" indent="0" algn="l">
              <a:buNone/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 smtClean="0"/>
              <a:t>마스터 부제목 스타일 편집</a:t>
            </a:r>
            <a:endParaRPr lang="ko-KR" altLang="en-US" dirty="0"/>
          </a:p>
        </p:txBody>
      </p:sp>
      <p:sp>
        <p:nvSpPr>
          <p:cNvPr id="20" name="제목 1"/>
          <p:cNvSpPr>
            <a:spLocks noGrp="1"/>
          </p:cNvSpPr>
          <p:nvPr>
            <p:ph type="ctrTitle"/>
          </p:nvPr>
        </p:nvSpPr>
        <p:spPr>
          <a:xfrm>
            <a:off x="4499992" y="1268762"/>
            <a:ext cx="3953810" cy="1470025"/>
          </a:xfrm>
          <a:ln w="9525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100000"/>
              </a:lnSpc>
              <a:spcBef>
                <a:spcPts val="0"/>
              </a:spcBef>
              <a:buNone/>
              <a:defRPr lang="ko-KR" altLang="en-US" sz="4800" b="1" kern="1200" cap="none" spc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3" cstate="print"/>
          <a:srcRect t="4370"/>
          <a:stretch>
            <a:fillRect/>
          </a:stretch>
        </p:blipFill>
        <p:spPr bwMode="auto">
          <a:xfrm>
            <a:off x="36856" y="2671910"/>
            <a:ext cx="9107143" cy="4196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직사각형 14"/>
          <p:cNvSpPr/>
          <p:nvPr/>
        </p:nvSpPr>
        <p:spPr>
          <a:xfrm flipV="1">
            <a:off x="0" y="2671910"/>
            <a:ext cx="9144000" cy="1534214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7" name="직사각형 16"/>
          <p:cNvSpPr/>
          <p:nvPr userDrawn="1"/>
        </p:nvSpPr>
        <p:spPr>
          <a:xfrm rot="16200000" flipV="1">
            <a:off x="-1963094" y="3456344"/>
            <a:ext cx="5369750" cy="1443563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목차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제목 1"/>
          <p:cNvSpPr>
            <a:spLocks noGrp="1"/>
          </p:cNvSpPr>
          <p:nvPr>
            <p:ph type="title"/>
          </p:nvPr>
        </p:nvSpPr>
        <p:spPr>
          <a:xfrm>
            <a:off x="4572000" y="476672"/>
            <a:ext cx="2999184" cy="1143000"/>
          </a:xfrm>
        </p:spPr>
        <p:txBody>
          <a:bodyPr>
            <a:normAutofit/>
          </a:bodyPr>
          <a:lstStyle>
            <a:lvl1pPr algn="ctr">
              <a:defRPr sz="3600" b="1" cap="none" spc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itchFamily="34" charset="0"/>
                <a:ea typeface="맑은 고딕" pitchFamily="50" charset="-127"/>
                <a:cs typeface="Arial" pitchFamily="34" charset="0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5" name="제목 1"/>
          <p:cNvSpPr txBox="1">
            <a:spLocks/>
          </p:cNvSpPr>
          <p:nvPr userDrawn="1"/>
        </p:nvSpPr>
        <p:spPr>
          <a:xfrm>
            <a:off x="4572000" y="476672"/>
            <a:ext cx="299918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3600" b="1" kern="1200" cap="none" spc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itchFamily="34" charset="0"/>
                <a:ea typeface="맑은 고딕" pitchFamily="50" charset="-127"/>
                <a:cs typeface="Arial" pitchFamily="34" charset="0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pic>
        <p:nvPicPr>
          <p:cNvPr id="16" name="그림 1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0" name="Picture 3" descr="C:\Users\hong\Desktop\제목 없음-1.png"/>
          <p:cNvPicPr>
            <a:picLocks noChangeAspect="1" noChangeArrowheads="1"/>
          </p:cNvPicPr>
          <p:nvPr userDrawn="1"/>
        </p:nvPicPr>
        <p:blipFill>
          <a:blip r:embed="rId3" cstate="print"/>
          <a:stretch>
            <a:fillRect/>
          </a:stretch>
        </p:blipFill>
        <p:spPr bwMode="auto">
          <a:xfrm>
            <a:off x="3995936" y="892373"/>
            <a:ext cx="5766048" cy="596562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목차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제목 1"/>
          <p:cNvSpPr>
            <a:spLocks noGrp="1"/>
          </p:cNvSpPr>
          <p:nvPr>
            <p:ph type="title"/>
          </p:nvPr>
        </p:nvSpPr>
        <p:spPr>
          <a:xfrm>
            <a:off x="4572000" y="476672"/>
            <a:ext cx="2999184" cy="1143000"/>
          </a:xfrm>
        </p:spPr>
        <p:txBody>
          <a:bodyPr>
            <a:normAutofit/>
          </a:bodyPr>
          <a:lstStyle>
            <a:lvl1pPr algn="ctr">
              <a:defRPr sz="3600" b="1" cap="none" spc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itchFamily="34" charset="0"/>
                <a:ea typeface="맑은 고딕" pitchFamily="50" charset="-127"/>
                <a:cs typeface="Arial" pitchFamily="34" charset="0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5" name="제목 1"/>
          <p:cNvSpPr txBox="1">
            <a:spLocks/>
          </p:cNvSpPr>
          <p:nvPr userDrawn="1"/>
        </p:nvSpPr>
        <p:spPr>
          <a:xfrm>
            <a:off x="4572000" y="476672"/>
            <a:ext cx="299918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3600" b="1" kern="1200" cap="none" spc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itchFamily="34" charset="0"/>
                <a:ea typeface="맑은 고딕" pitchFamily="50" charset="-127"/>
                <a:cs typeface="Arial" pitchFamily="34" charset="0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pic>
        <p:nvPicPr>
          <p:cNvPr id="16" name="그림 1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0908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간지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제목 1"/>
          <p:cNvSpPr>
            <a:spLocks noGrp="1"/>
          </p:cNvSpPr>
          <p:nvPr>
            <p:ph type="title"/>
          </p:nvPr>
        </p:nvSpPr>
        <p:spPr>
          <a:xfrm>
            <a:off x="1681337" y="1930310"/>
            <a:ext cx="5770984" cy="1143000"/>
          </a:xfrm>
        </p:spPr>
        <p:txBody>
          <a:bodyPr>
            <a:normAutofit/>
          </a:bodyPr>
          <a:lstStyle>
            <a:lvl1pPr>
              <a:defRPr sz="3200" b="1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grpSp>
        <p:nvGrpSpPr>
          <p:cNvPr id="11" name="그룹 258"/>
          <p:cNvGrpSpPr/>
          <p:nvPr userDrawn="1"/>
        </p:nvGrpSpPr>
        <p:grpSpPr>
          <a:xfrm>
            <a:off x="3275856" y="1412776"/>
            <a:ext cx="9540552" cy="5461607"/>
            <a:chOff x="3425280" y="2825552"/>
            <a:chExt cx="6480720" cy="4042898"/>
          </a:xfrm>
        </p:grpSpPr>
        <p:pic>
          <p:nvPicPr>
            <p:cNvPr id="12" name="Picture 4"/>
            <p:cNvPicPr>
              <a:picLocks noChangeAspect="1" noChangeArrowheads="1"/>
            </p:cNvPicPr>
            <p:nvPr/>
          </p:nvPicPr>
          <p:blipFill>
            <a:blip r:embed="rId3" cstate="print"/>
            <a:srcRect t="4370"/>
            <a:stretch>
              <a:fillRect/>
            </a:stretch>
          </p:blipFill>
          <p:spPr bwMode="auto">
            <a:xfrm>
              <a:off x="3719686" y="3717032"/>
              <a:ext cx="6186313" cy="31514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" name="직사각형 12"/>
            <p:cNvSpPr/>
            <p:nvPr userDrawn="1"/>
          </p:nvSpPr>
          <p:spPr>
            <a:xfrm flipV="1">
              <a:off x="3425280" y="3717031"/>
              <a:ext cx="6480720" cy="1152128"/>
            </a:xfrm>
            <a:prstGeom prst="rect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14" name="직사각형 13"/>
            <p:cNvSpPr/>
            <p:nvPr/>
          </p:nvSpPr>
          <p:spPr>
            <a:xfrm rot="16200000" flipV="1">
              <a:off x="2263303" y="4265712"/>
              <a:ext cx="4032448" cy="1152128"/>
            </a:xfrm>
            <a:prstGeom prst="rect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속지 슬라이드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제목 1"/>
          <p:cNvSpPr>
            <a:spLocks noGrp="1"/>
          </p:cNvSpPr>
          <p:nvPr>
            <p:ph type="title"/>
          </p:nvPr>
        </p:nvSpPr>
        <p:spPr>
          <a:xfrm>
            <a:off x="179512" y="106239"/>
            <a:ext cx="6563072" cy="922114"/>
          </a:xfrm>
        </p:spPr>
        <p:txBody>
          <a:bodyPr>
            <a:normAutofit/>
          </a:bodyPr>
          <a:lstStyle>
            <a:lvl1pPr algn="l">
              <a:defRPr sz="3400" b="1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2112" y="6484"/>
            <a:ext cx="2828571" cy="1295238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4" y="6484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속지 슬라이드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제목 1"/>
          <p:cNvSpPr>
            <a:spLocks noGrp="1"/>
          </p:cNvSpPr>
          <p:nvPr>
            <p:ph type="title"/>
          </p:nvPr>
        </p:nvSpPr>
        <p:spPr>
          <a:xfrm>
            <a:off x="179512" y="97582"/>
            <a:ext cx="6275040" cy="921600"/>
          </a:xfr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lang="ko-KR" altLang="en-US" sz="34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/>
          <a:lstStyle/>
          <a:p>
            <a:fld id="{FEFA9C7D-A012-47C9-B76A-7E80F9847486}" type="datetimeFigureOut">
              <a:rPr lang="ko-KR" altLang="en-US" smtClean="0"/>
              <a:pPr/>
              <a:t>2021-01-29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/>
          <a:lstStyle/>
          <a:p>
            <a:fld id="{E75E0706-3AB8-4EE3-AC52-76B7BE4F0D4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14440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60" r:id="rId3"/>
    <p:sldLayoutId id="2147483655" r:id="rId4"/>
    <p:sldLayoutId id="2147483650" r:id="rId5"/>
    <p:sldLayoutId id="2147483656" r:id="rId6"/>
    <p:sldLayoutId id="2147483657" r:id="rId7"/>
    <p:sldLayoutId id="2147483659" r:id="rId8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7.jpe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://www.google.com/url?sa=i&amp;rct=j&amp;q=&amp;esrc=s&amp;source=images&amp;cd=&amp;ved=2ahUKEwj0-vWKi5vlAhVlyYsBHZp3BesQjRx6BAgBEAQ&amp;url=http://blog.naver.com/PostView.nhn?blogId=xoxojw&amp;logNo=221337695076&amp;parentCategoryNo=&amp;categoryNo=78&amp;viewDate=&amp;isShowPopularPosts=true&amp;from=search&amp;psig=AOvVaw3u3QZrFs9osjHjA9ktwppo&amp;ust=1571119688866765" TargetMode="Externa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hyperlink" Target="http://www.google.com/url?sa=i&amp;rct=j&amp;q=&amp;esrc=s&amp;source=images&amp;cd=&amp;ved=2ahUKEwj0-vWKi5vlAhVlyYsBHZp3BesQjRx6BAgBEAQ&amp;url=http://blog.naver.com/PostView.nhn?blogId=xoxojw&amp;logNo=221337695076&amp;parentCategoryNo=&amp;categoryNo=78&amp;viewDate=&amp;isShowPopularPosts=true&amp;from=search&amp;psig=AOvVaw3u3QZrFs9osjHjA9ktwppo&amp;ust=1571119688866765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google.com/url?sa=i&amp;rct=j&amp;q=&amp;esrc=s&amp;source=images&amp;cd=&amp;ved=2ahUKEwj0-vWKi5vlAhVlyYsBHZp3BesQjRx6BAgBEAQ&amp;url=http://blog.naver.com/PostView.nhn?blogId=xoxojw&amp;logNo=221337695076&amp;parentCategoryNo=&amp;categoryNo=78&amp;viewDate=&amp;isShowPopularPosts=true&amp;from=search&amp;psig=AOvVaw3u3QZrFs9osjHjA9ktwppo&amp;ust=1571119688866765" TargetMode="External"/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10" Type="http://schemas.openxmlformats.org/officeDocument/2006/relationships/image" Target="../media/image12.png"/><Relationship Id="rId4" Type="http://schemas.openxmlformats.org/officeDocument/2006/relationships/image" Target="../media/image22.jpeg"/><Relationship Id="rId9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0.jpeg"/><Relationship Id="rId11" Type="http://schemas.openxmlformats.org/officeDocument/2006/relationships/image" Target="../media/image12.png"/><Relationship Id="rId5" Type="http://schemas.openxmlformats.org/officeDocument/2006/relationships/image" Target="../media/image29.jpeg"/><Relationship Id="rId10" Type="http://schemas.openxmlformats.org/officeDocument/2006/relationships/image" Target="../media/image11.png"/><Relationship Id="rId4" Type="http://schemas.openxmlformats.org/officeDocument/2006/relationships/image" Target="../media/image28.jpeg"/><Relationship Id="rId9" Type="http://schemas.openxmlformats.org/officeDocument/2006/relationships/hyperlink" Target="http://www.google.com/url?sa=i&amp;rct=j&amp;q=&amp;esrc=s&amp;source=images&amp;cd=&amp;ved=2ahUKEwj0-vWKi5vlAhVlyYsBHZp3BesQjRx6BAgBEAQ&amp;url=http://blog.naver.com/PostView.nhn?blogId=xoxojw&amp;logNo=221337695076&amp;parentCategoryNo=&amp;categoryNo=78&amp;viewDate=&amp;isShowPopularPosts=true&amp;from=search&amp;psig=AOvVaw3u3QZrFs9osjHjA9ktwppo&amp;ust=1571119688866765" TargetMode="Externa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3" Type="http://schemas.openxmlformats.org/officeDocument/2006/relationships/image" Target="../media/image34.jpeg"/><Relationship Id="rId7" Type="http://schemas.microsoft.com/office/2007/relationships/hdphoto" Target="../media/hdphoto4.wdp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7.jpeg"/><Relationship Id="rId11" Type="http://schemas.openxmlformats.org/officeDocument/2006/relationships/image" Target="../media/image12.png"/><Relationship Id="rId5" Type="http://schemas.openxmlformats.org/officeDocument/2006/relationships/image" Target="../media/image36.jpeg"/><Relationship Id="rId10" Type="http://schemas.openxmlformats.org/officeDocument/2006/relationships/image" Target="../media/image11.png"/><Relationship Id="rId4" Type="http://schemas.openxmlformats.org/officeDocument/2006/relationships/image" Target="../media/image35.jpeg"/><Relationship Id="rId9" Type="http://schemas.openxmlformats.org/officeDocument/2006/relationships/hyperlink" Target="http://www.google.com/url?sa=i&amp;rct=j&amp;q=&amp;esrc=s&amp;source=images&amp;cd=&amp;ved=2ahUKEwj0-vWKi5vlAhVlyYsBHZp3BesQjRx6BAgBEAQ&amp;url=http://blog.naver.com/PostView.nhn?blogId=xoxojw&amp;logNo=221337695076&amp;parentCategoryNo=&amp;categoryNo=78&amp;viewDate=&amp;isShowPopularPosts=true&amp;from=search&amp;psig=AOvVaw3u3QZrFs9osjHjA9ktwppo&amp;ust=1571119688866765" TargetMode="Externa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44.png"/><Relationship Id="rId7" Type="http://schemas.openxmlformats.org/officeDocument/2006/relationships/image" Target="../media/image11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www.google.com/url?sa=i&amp;rct=j&amp;q=&amp;esrc=s&amp;source=images&amp;cd=&amp;ved=2ahUKEwj0-vWKi5vlAhVlyYsBHZp3BesQjRx6BAgBEAQ&amp;url=http://blog.naver.com/PostView.nhn?blogId=xoxojw&amp;logNo=221337695076&amp;parentCategoryNo=&amp;categoryNo=78&amp;viewDate=&amp;isShowPopularPosts=true&amp;from=search&amp;psig=AOvVaw3u3QZrFs9osjHjA9ktwppo&amp;ust=1571119688866765" TargetMode="External"/><Relationship Id="rId5" Type="http://schemas.openxmlformats.org/officeDocument/2006/relationships/image" Target="../media/image46.png"/><Relationship Id="rId4" Type="http://schemas.openxmlformats.org/officeDocument/2006/relationships/image" Target="../media/image45.png"/><Relationship Id="rId9" Type="http://schemas.openxmlformats.org/officeDocument/2006/relationships/image" Target="../media/image47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49.jpeg"/><Relationship Id="rId7" Type="http://schemas.openxmlformats.org/officeDocument/2006/relationships/hyperlink" Target="http://www.google.com/url?sa=i&amp;rct=j&amp;q=&amp;esrc=s&amp;source=images&amp;cd=&amp;ved=2ahUKEwj0-vWKi5vlAhVlyYsBHZp3BesQjRx6BAgBEAQ&amp;url=http://blog.naver.com/PostView.nhn?blogId=xoxojw&amp;logNo=221337695076&amp;parentCategoryNo=&amp;categoryNo=78&amp;viewDate=&amp;isShowPopularPosts=true&amp;from=search&amp;psig=AOvVaw3u3QZrFs9osjHjA9ktwppo&amp;ust=1571119688866765" TargetMode="External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2.jpeg"/><Relationship Id="rId5" Type="http://schemas.openxmlformats.org/officeDocument/2006/relationships/image" Target="../media/image51.png"/><Relationship Id="rId10" Type="http://schemas.openxmlformats.org/officeDocument/2006/relationships/image" Target="../media/image53.jpeg"/><Relationship Id="rId4" Type="http://schemas.openxmlformats.org/officeDocument/2006/relationships/image" Target="../media/image50.png"/><Relationship Id="rId9" Type="http://schemas.openxmlformats.org/officeDocument/2006/relationships/image" Target="../media/image1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7.jpg"/><Relationship Id="rId4" Type="http://schemas.openxmlformats.org/officeDocument/2006/relationships/image" Target="../media/image56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타원 4">
            <a:extLst>
              <a:ext uri="{FF2B5EF4-FFF2-40B4-BE49-F238E27FC236}">
                <a16:creationId xmlns:a16="http://schemas.microsoft.com/office/drawing/2014/main" id="{00B93D9F-7CBC-41F5-BC27-BB576E118B56}"/>
              </a:ext>
            </a:extLst>
          </p:cNvPr>
          <p:cNvSpPr/>
          <p:nvPr/>
        </p:nvSpPr>
        <p:spPr>
          <a:xfrm>
            <a:off x="6876256" y="3922554"/>
            <a:ext cx="1980000" cy="2098734"/>
          </a:xfrm>
          <a:prstGeom prst="ellipse">
            <a:avLst/>
          </a:prstGeom>
          <a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 w="104775">
            <a:solidFill>
              <a:srgbClr val="4A78A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latinLnBrk="0">
              <a:defRPr/>
            </a:pPr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8" name="타원 7">
            <a:extLst>
              <a:ext uri="{FF2B5EF4-FFF2-40B4-BE49-F238E27FC236}">
                <a16:creationId xmlns:a16="http://schemas.microsoft.com/office/drawing/2014/main" id="{28621910-E678-497A-85A4-0BC90B2B3C8D}"/>
              </a:ext>
            </a:extLst>
          </p:cNvPr>
          <p:cNvSpPr/>
          <p:nvPr/>
        </p:nvSpPr>
        <p:spPr>
          <a:xfrm>
            <a:off x="4860032" y="3298689"/>
            <a:ext cx="2060038" cy="2212884"/>
          </a:xfrm>
          <a:prstGeom prst="ellipse">
            <a:avLst/>
          </a:prstGeom>
          <a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 w="101600">
            <a:solidFill>
              <a:srgbClr val="4A78A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457200" latinLnBrk="0">
              <a:defRPr/>
            </a:pPr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1" name="직사각형 10"/>
          <p:cNvSpPr/>
          <p:nvPr/>
        </p:nvSpPr>
        <p:spPr bwMode="auto">
          <a:xfrm>
            <a:off x="3070786" y="5850114"/>
            <a:ext cx="3002429" cy="8912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50000"/>
              </a:lnSpc>
              <a:defRPr/>
            </a:pPr>
            <a:r>
              <a:rPr lang="ko-KR" altLang="en-US" sz="2000" b="1" dirty="0">
                <a:solidFill>
                  <a:srgbClr val="003366"/>
                </a:solidFill>
                <a:effectLst>
                  <a:glow rad="228600">
                    <a:srgbClr val="FFFFFF"/>
                  </a:glow>
                </a:effectLst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2000" b="1" dirty="0" smtClean="0">
                <a:solidFill>
                  <a:srgbClr val="003366"/>
                </a:solidFill>
                <a:effectLst>
                  <a:glow rad="228600">
                    <a:srgbClr val="FFFFFF"/>
                  </a:glow>
                </a:effectLst>
                <a:latin typeface="HY헤드라인M" pitchFamily="18" charset="-127"/>
                <a:ea typeface="HY헤드라인M" pitchFamily="18" charset="-127"/>
              </a:rPr>
              <a:t>영천시보건소</a:t>
            </a:r>
            <a:endParaRPr lang="en-US" altLang="ko-KR" sz="2000" b="1" dirty="0" smtClean="0">
              <a:solidFill>
                <a:srgbClr val="003366"/>
              </a:solidFill>
              <a:effectLst>
                <a:glow rad="228600">
                  <a:srgbClr val="FFFFFF"/>
                </a:glow>
              </a:effectLst>
              <a:latin typeface="HY헤드라인M" pitchFamily="18" charset="-127"/>
              <a:ea typeface="HY헤드라인M" pitchFamily="18" charset="-127"/>
            </a:endParaRPr>
          </a:p>
          <a:p>
            <a:pPr algn="ctr">
              <a:lnSpc>
                <a:spcPct val="150000"/>
              </a:lnSpc>
              <a:defRPr/>
            </a:pPr>
            <a:r>
              <a:rPr lang="ko-KR" altLang="en-US" sz="2400" b="1" dirty="0" smtClean="0">
                <a:solidFill>
                  <a:srgbClr val="003366"/>
                </a:solidFill>
                <a:effectLst>
                  <a:glow rad="228600">
                    <a:srgbClr val="FFFFFF"/>
                  </a:glow>
                </a:effectLst>
                <a:latin typeface="HY헤드라인M" pitchFamily="18" charset="-127"/>
                <a:ea typeface="HY헤드라인M" pitchFamily="18" charset="-127"/>
              </a:rPr>
              <a:t>곽 화 순</a:t>
            </a:r>
            <a:endParaRPr lang="en-US" altLang="ko-KR" sz="2400" b="1" dirty="0">
              <a:solidFill>
                <a:srgbClr val="003366"/>
              </a:solidFill>
              <a:effectLst>
                <a:glow rad="228600">
                  <a:srgbClr val="FFFFFF"/>
                </a:glo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0" y="1781690"/>
            <a:ext cx="9144000" cy="10072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제목 14"/>
          <p:cNvSpPr txBox="1">
            <a:spLocks/>
          </p:cNvSpPr>
          <p:nvPr/>
        </p:nvSpPr>
        <p:spPr>
          <a:xfrm>
            <a:off x="0" y="1698089"/>
            <a:ext cx="9144000" cy="1143000"/>
          </a:xfrm>
          <a:prstGeom prst="rect">
            <a:avLst/>
          </a:prstGeom>
          <a:ln w="9525"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lnSpc>
                <a:spcPct val="100000"/>
              </a:lnSpc>
              <a:spcBef>
                <a:spcPts val="0"/>
              </a:spcBef>
              <a:buNone/>
              <a:defRPr lang="ko-KR" altLang="en-US" sz="4800" b="1" kern="1200" cap="none" spc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algn="just"/>
            <a:r>
              <a:rPr lang="ko-KR" altLang="en-US" sz="4000" dirty="0" smtClean="0">
                <a:latin typeface="210 선물상자 R" panose="02020603020101020101" pitchFamily="18" charset="-127"/>
                <a:ea typeface="210 선물상자 R" panose="02020603020101020101" pitchFamily="18" charset="-127"/>
              </a:rPr>
              <a:t>  우리마을</a:t>
            </a:r>
            <a:r>
              <a:rPr lang="ko-KR" altLang="en-US" dirty="0" smtClean="0">
                <a:latin typeface="210 선물상자 R" panose="02020603020101020101" pitchFamily="18" charset="-127"/>
                <a:ea typeface="210 선물상자 R" panose="02020603020101020101" pitchFamily="18" charset="-127"/>
              </a:rPr>
              <a:t>                </a:t>
            </a:r>
            <a:r>
              <a:rPr lang="ko-KR" altLang="en-US" dirty="0" smtClean="0">
                <a:solidFill>
                  <a:srgbClr val="C00000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암</a:t>
            </a:r>
            <a:r>
              <a:rPr lang="ko-KR" altLang="en-US" sz="4000" dirty="0" smtClean="0">
                <a:latin typeface="210 선물상자 R" panose="02020603020101020101" pitchFamily="18" charset="-127"/>
                <a:ea typeface="210 선물상자 R" panose="02020603020101020101" pitchFamily="18" charset="-127"/>
              </a:rPr>
              <a:t> 예방활동 </a:t>
            </a:r>
            <a:r>
              <a:rPr lang="ko-KR" altLang="en-US" dirty="0" smtClean="0">
                <a:solidFill>
                  <a:schemeClr val="tx2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다양</a:t>
            </a:r>
            <a:r>
              <a:rPr lang="ko-KR" altLang="en-US" sz="4000" dirty="0" smtClean="0">
                <a:latin typeface="210 선물상자 R" panose="02020603020101020101" pitchFamily="18" charset="-127"/>
                <a:ea typeface="210 선물상자 R" panose="02020603020101020101" pitchFamily="18" charset="-127"/>
              </a:rPr>
              <a:t>하게 </a:t>
            </a:r>
            <a:endParaRPr lang="ko-KR" altLang="en-US" dirty="0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251520" y="30944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5123" name="_x220000360" descr="EMB00004ca0088e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91" t="15182" r="51030" b="3187"/>
          <a:stretch/>
        </p:blipFill>
        <p:spPr bwMode="auto">
          <a:xfrm>
            <a:off x="1979712" y="1844824"/>
            <a:ext cx="2592288" cy="872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AutoShape 4"/>
          <p:cNvSpPr>
            <a:spLocks noChangeArrowheads="1"/>
          </p:cNvSpPr>
          <p:nvPr/>
        </p:nvSpPr>
        <p:spPr bwMode="auto">
          <a:xfrm>
            <a:off x="1372452" y="1579944"/>
            <a:ext cx="7087980" cy="561975"/>
          </a:xfrm>
          <a:prstGeom prst="roundRect">
            <a:avLst>
              <a:gd name="adj" fmla="val 50000"/>
            </a:avLst>
          </a:prstGeom>
          <a:solidFill>
            <a:srgbClr val="336699"/>
          </a:soli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ctr">
              <a:spcBef>
                <a:spcPct val="0"/>
              </a:spcBef>
              <a:spcAft>
                <a:spcPct val="0"/>
              </a:spcAft>
            </a:pPr>
            <a:endParaRPr lang="ko-KR" altLang="en-US" b="1">
              <a:solidFill>
                <a:schemeClr val="tx1">
                  <a:lumMod val="75000"/>
                  <a:lumOff val="25000"/>
                </a:schemeClr>
              </a:solidFill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49" name="Rectangle 5"/>
          <p:cNvSpPr>
            <a:spLocks noChangeArrowheads="1"/>
          </p:cNvSpPr>
          <p:nvPr/>
        </p:nvSpPr>
        <p:spPr bwMode="gray">
          <a:xfrm>
            <a:off x="1799134" y="1617859"/>
            <a:ext cx="6661299" cy="441455"/>
          </a:xfrm>
          <a:prstGeom prst="round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108000" tIns="108000" rIns="144000" bIns="72000" anchor="ctr"/>
          <a:lstStyle/>
          <a:p>
            <a:pPr marL="381000" indent="-381000" fontAlgn="base">
              <a:spcBef>
                <a:spcPct val="0"/>
              </a:spcBef>
              <a:spcAft>
                <a:spcPct val="0"/>
              </a:spcAft>
            </a:pPr>
            <a:r>
              <a:rPr lang="ko-KR" altLang="en-US" sz="2400" b="1" dirty="0" smtClean="0">
                <a:solidFill>
                  <a:schemeClr val="bg1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추진배경</a:t>
            </a:r>
            <a:endParaRPr lang="ko-KR" altLang="en-US" sz="2400" b="1" dirty="0">
              <a:solidFill>
                <a:schemeClr val="bg1"/>
              </a:solidFill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50" name="눈물 방울 49"/>
          <p:cNvSpPr/>
          <p:nvPr/>
        </p:nvSpPr>
        <p:spPr>
          <a:xfrm rot="2700000">
            <a:off x="670707" y="1478861"/>
            <a:ext cx="780401" cy="780401"/>
          </a:xfrm>
          <a:prstGeom prst="teardrop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88900" dist="508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0" h="254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51" name="Oval 56"/>
          <p:cNvSpPr>
            <a:spLocks noChangeArrowheads="1"/>
          </p:cNvSpPr>
          <p:nvPr/>
        </p:nvSpPr>
        <p:spPr bwMode="auto">
          <a:xfrm>
            <a:off x="737178" y="1547732"/>
            <a:ext cx="647456" cy="642661"/>
          </a:xfrm>
          <a:prstGeom prst="ellipse">
            <a:avLst/>
          </a:prstGeom>
          <a:gradFill flip="none" rotWithShape="1">
            <a:gsLst>
              <a:gs pos="0">
                <a:schemeClr val="lt1">
                  <a:tint val="40000"/>
                  <a:satMod val="350000"/>
                </a:schemeClr>
              </a:gs>
              <a:gs pos="47000">
                <a:srgbClr val="336699"/>
              </a:gs>
              <a:gs pos="100000">
                <a:srgbClr val="336699"/>
              </a:gs>
            </a:gsLst>
            <a:path path="circle">
              <a:fillToRect l="100000" b="100000"/>
            </a:path>
            <a:tileRect t="-100000" r="-100000"/>
          </a:gradFill>
          <a:ln>
            <a:headEnd/>
            <a:tailEnd/>
          </a:ln>
          <a:effectLst>
            <a:innerShdw blurRad="101600" dist="38100" dir="13500000">
              <a:prstClr val="black">
                <a:alpha val="42000"/>
              </a:prstClr>
            </a:inn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contourClr>
              <a:srgbClr val="F0B147"/>
            </a:contourClr>
          </a:sp3d>
        </p:spPr>
        <p:style>
          <a:lnRef idx="0">
            <a:schemeClr val="accent2"/>
          </a:lnRef>
          <a:fillRef idx="1002">
            <a:schemeClr val="lt1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ctr">
              <a:spcBef>
                <a:spcPct val="0"/>
              </a:spcBef>
              <a:spcAft>
                <a:spcPct val="0"/>
              </a:spcAft>
            </a:pPr>
            <a:r>
              <a:rPr lang="en-US" altLang="ko-KR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210 선물상자 R" panose="02020603020101020101" pitchFamily="18" charset="-127"/>
                <a:ea typeface="210 선물상자 R" panose="02020603020101020101" pitchFamily="18" charset="-127"/>
                <a:cs typeface="Arial" pitchFamily="34" charset="0"/>
              </a:rPr>
              <a:t>01</a:t>
            </a:r>
            <a:endParaRPr lang="ko-KR" altLang="en-US" sz="24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210 선물상자 R" panose="02020603020101020101" pitchFamily="18" charset="-127"/>
              <a:ea typeface="210 선물상자 R" panose="02020603020101020101" pitchFamily="18" charset="-127"/>
              <a:cs typeface="Arial" pitchFamily="34" charset="0"/>
            </a:endParaRPr>
          </a:p>
        </p:txBody>
      </p:sp>
      <p:sp>
        <p:nvSpPr>
          <p:cNvPr id="53" name="AutoShape 4"/>
          <p:cNvSpPr>
            <a:spLocks noChangeArrowheads="1"/>
          </p:cNvSpPr>
          <p:nvPr/>
        </p:nvSpPr>
        <p:spPr bwMode="auto">
          <a:xfrm>
            <a:off x="1337007" y="2422528"/>
            <a:ext cx="7087980" cy="561975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ctr">
              <a:spcBef>
                <a:spcPct val="0"/>
              </a:spcBef>
              <a:spcAft>
                <a:spcPct val="0"/>
              </a:spcAft>
            </a:pPr>
            <a:endParaRPr lang="ko-KR" altLang="en-US" b="1">
              <a:solidFill>
                <a:schemeClr val="tx1">
                  <a:lumMod val="75000"/>
                  <a:lumOff val="25000"/>
                </a:schemeClr>
              </a:solidFill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54" name="Rectangle 5"/>
          <p:cNvSpPr>
            <a:spLocks noChangeArrowheads="1"/>
          </p:cNvSpPr>
          <p:nvPr/>
        </p:nvSpPr>
        <p:spPr bwMode="gray">
          <a:xfrm>
            <a:off x="1763689" y="2460444"/>
            <a:ext cx="6661299" cy="441455"/>
          </a:xfrm>
          <a:prstGeom prst="round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108000" tIns="108000" rIns="144000" bIns="72000" anchor="ctr"/>
          <a:lstStyle/>
          <a:p>
            <a:pPr marL="381000" indent="-381000" fontAlgn="base">
              <a:spcBef>
                <a:spcPct val="0"/>
              </a:spcBef>
              <a:spcAft>
                <a:spcPct val="0"/>
              </a:spcAft>
            </a:pPr>
            <a:r>
              <a:rPr lang="ko-KR" altLang="en-US" sz="2400" b="1" dirty="0" err="1" smtClean="0">
                <a:solidFill>
                  <a:schemeClr val="bg1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건강파발꾼</a:t>
            </a:r>
            <a:r>
              <a:rPr lang="ko-KR" altLang="en-US" sz="2400" b="1" dirty="0" smtClean="0">
                <a:solidFill>
                  <a:schemeClr val="bg1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 </a:t>
            </a:r>
            <a:r>
              <a:rPr lang="ko-KR" altLang="en-US" sz="2400" b="1" dirty="0" err="1" smtClean="0">
                <a:solidFill>
                  <a:schemeClr val="bg1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연차별</a:t>
            </a:r>
            <a:r>
              <a:rPr lang="ko-KR" altLang="en-US" sz="2400" b="1" dirty="0" smtClean="0">
                <a:solidFill>
                  <a:schemeClr val="bg1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 계획</a:t>
            </a:r>
            <a:endParaRPr lang="ko-KR" altLang="en-US" sz="2400" b="1" dirty="0">
              <a:solidFill>
                <a:schemeClr val="bg1"/>
              </a:solidFill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55" name="눈물 방울 54"/>
          <p:cNvSpPr/>
          <p:nvPr/>
        </p:nvSpPr>
        <p:spPr>
          <a:xfrm rot="2700000">
            <a:off x="670707" y="2294484"/>
            <a:ext cx="780401" cy="780401"/>
          </a:xfrm>
          <a:prstGeom prst="teardrop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88900" dist="508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0" h="254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59" name="Oval 56"/>
          <p:cNvSpPr>
            <a:spLocks noChangeArrowheads="1"/>
          </p:cNvSpPr>
          <p:nvPr/>
        </p:nvSpPr>
        <p:spPr bwMode="auto">
          <a:xfrm>
            <a:off x="737178" y="2363355"/>
            <a:ext cx="647456" cy="642661"/>
          </a:xfrm>
          <a:prstGeom prst="ellipse">
            <a:avLst/>
          </a:prstGeom>
          <a:gradFill flip="none" rotWithShape="1">
            <a:gsLst>
              <a:gs pos="0">
                <a:schemeClr val="lt1">
                  <a:tint val="40000"/>
                  <a:satMod val="350000"/>
                </a:schemeClr>
              </a:gs>
              <a:gs pos="4600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headEnd/>
            <a:tailEnd/>
          </a:ln>
          <a:effectLst>
            <a:innerShdw blurRad="101600" dist="38100" dir="13500000">
              <a:prstClr val="black">
                <a:alpha val="42000"/>
              </a:prstClr>
            </a:inn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contourClr>
              <a:srgbClr val="F0B147"/>
            </a:contourClr>
          </a:sp3d>
        </p:spPr>
        <p:style>
          <a:lnRef idx="0">
            <a:schemeClr val="accent2"/>
          </a:lnRef>
          <a:fillRef idx="1002">
            <a:schemeClr val="lt1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ctr">
              <a:spcBef>
                <a:spcPct val="0"/>
              </a:spcBef>
              <a:spcAft>
                <a:spcPct val="0"/>
              </a:spcAft>
            </a:pPr>
            <a:r>
              <a:rPr lang="en-US" altLang="ko-KR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210 선물상자 R" panose="02020603020101020101" pitchFamily="18" charset="-127"/>
                <a:ea typeface="210 선물상자 R" panose="02020603020101020101" pitchFamily="18" charset="-127"/>
                <a:cs typeface="Arial" pitchFamily="34" charset="0"/>
              </a:rPr>
              <a:t>02</a:t>
            </a:r>
            <a:endParaRPr lang="ko-KR" altLang="en-US" sz="24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210 선물상자 R" panose="02020603020101020101" pitchFamily="18" charset="-127"/>
              <a:ea typeface="210 선물상자 R" panose="02020603020101020101" pitchFamily="18" charset="-127"/>
              <a:cs typeface="Arial" pitchFamily="34" charset="0"/>
            </a:endParaRPr>
          </a:p>
        </p:txBody>
      </p:sp>
      <p:sp>
        <p:nvSpPr>
          <p:cNvPr id="61" name="AutoShape 4"/>
          <p:cNvSpPr>
            <a:spLocks noChangeArrowheads="1"/>
          </p:cNvSpPr>
          <p:nvPr/>
        </p:nvSpPr>
        <p:spPr bwMode="auto">
          <a:xfrm>
            <a:off x="1337007" y="3265111"/>
            <a:ext cx="7087980" cy="56197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ctr">
              <a:spcBef>
                <a:spcPct val="0"/>
              </a:spcBef>
              <a:spcAft>
                <a:spcPct val="0"/>
              </a:spcAft>
            </a:pPr>
            <a:endParaRPr lang="ko-KR" altLang="en-US" b="1">
              <a:solidFill>
                <a:schemeClr val="tx1">
                  <a:lumMod val="75000"/>
                  <a:lumOff val="25000"/>
                </a:schemeClr>
              </a:solidFill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62" name="Rectangle 5"/>
          <p:cNvSpPr>
            <a:spLocks noChangeArrowheads="1"/>
          </p:cNvSpPr>
          <p:nvPr/>
        </p:nvSpPr>
        <p:spPr bwMode="gray">
          <a:xfrm>
            <a:off x="1763689" y="3303027"/>
            <a:ext cx="6661299" cy="441455"/>
          </a:xfrm>
          <a:prstGeom prst="round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108000" tIns="108000" rIns="144000" bIns="72000" anchor="ctr"/>
          <a:lstStyle/>
          <a:p>
            <a:pPr marL="381000" indent="-381000" fontAlgn="base">
              <a:spcBef>
                <a:spcPct val="0"/>
              </a:spcBef>
              <a:spcAft>
                <a:spcPct val="0"/>
              </a:spcAft>
            </a:pPr>
            <a:r>
              <a:rPr lang="ko-KR" altLang="en-US" sz="2400" b="1" smtClean="0">
                <a:solidFill>
                  <a:schemeClr val="bg1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건강파발꾼 추진 체계도</a:t>
            </a:r>
            <a:endParaRPr lang="ko-KR" altLang="en-US" sz="2400" b="1" dirty="0">
              <a:solidFill>
                <a:schemeClr val="bg1"/>
              </a:solidFill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63" name="눈물 방울 62"/>
          <p:cNvSpPr/>
          <p:nvPr/>
        </p:nvSpPr>
        <p:spPr>
          <a:xfrm rot="2700000">
            <a:off x="670707" y="3158579"/>
            <a:ext cx="780401" cy="780401"/>
          </a:xfrm>
          <a:prstGeom prst="teardrop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88900" dist="508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0" h="254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64" name="Oval 56"/>
          <p:cNvSpPr>
            <a:spLocks noChangeArrowheads="1"/>
          </p:cNvSpPr>
          <p:nvPr/>
        </p:nvSpPr>
        <p:spPr bwMode="auto">
          <a:xfrm>
            <a:off x="728761" y="3228850"/>
            <a:ext cx="647456" cy="642661"/>
          </a:xfrm>
          <a:prstGeom prst="ellipse">
            <a:avLst/>
          </a:prstGeom>
          <a:gradFill flip="none" rotWithShape="1">
            <a:gsLst>
              <a:gs pos="0">
                <a:schemeClr val="lt1">
                  <a:tint val="40000"/>
                  <a:satMod val="350000"/>
                </a:schemeClr>
              </a:gs>
              <a:gs pos="46000">
                <a:schemeClr val="accent1"/>
              </a:gs>
              <a:gs pos="99000">
                <a:schemeClr val="accent1">
                  <a:lumMod val="75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headEnd/>
            <a:tailEnd/>
          </a:ln>
          <a:effectLst>
            <a:innerShdw blurRad="101600" dist="38100" dir="13500000">
              <a:prstClr val="black">
                <a:alpha val="42000"/>
              </a:prstClr>
            </a:inn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contourClr>
              <a:srgbClr val="F0B147"/>
            </a:contourClr>
          </a:sp3d>
        </p:spPr>
        <p:style>
          <a:lnRef idx="0">
            <a:schemeClr val="accent2"/>
          </a:lnRef>
          <a:fillRef idx="1002">
            <a:schemeClr val="lt1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ctr">
              <a:spcBef>
                <a:spcPct val="0"/>
              </a:spcBef>
              <a:spcAft>
                <a:spcPct val="0"/>
              </a:spcAft>
            </a:pPr>
            <a:r>
              <a:rPr lang="en-US" altLang="ko-KR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210 선물상자 R" panose="02020603020101020101" pitchFamily="18" charset="-127"/>
                <a:ea typeface="210 선물상자 R" panose="02020603020101020101" pitchFamily="18" charset="-127"/>
                <a:cs typeface="Arial" pitchFamily="34" charset="0"/>
              </a:rPr>
              <a:t>03</a:t>
            </a:r>
            <a:endParaRPr lang="ko-KR" altLang="en-US" sz="24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210 선물상자 R" panose="02020603020101020101" pitchFamily="18" charset="-127"/>
              <a:ea typeface="210 선물상자 R" panose="02020603020101020101" pitchFamily="18" charset="-127"/>
              <a:cs typeface="Arial" pitchFamily="34" charset="0"/>
            </a:endParaRPr>
          </a:p>
        </p:txBody>
      </p:sp>
      <p:sp>
        <p:nvSpPr>
          <p:cNvPr id="66" name="AutoShape 4"/>
          <p:cNvSpPr>
            <a:spLocks noChangeArrowheads="1"/>
          </p:cNvSpPr>
          <p:nvPr/>
        </p:nvSpPr>
        <p:spPr bwMode="auto">
          <a:xfrm>
            <a:off x="1337007" y="4107694"/>
            <a:ext cx="7087980" cy="561975"/>
          </a:xfrm>
          <a:prstGeom prst="roundRect">
            <a:avLst>
              <a:gd name="adj" fmla="val 50000"/>
            </a:avLst>
          </a:prstGeom>
          <a:solidFill>
            <a:srgbClr val="92D050"/>
          </a:soli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ctr">
              <a:spcBef>
                <a:spcPct val="0"/>
              </a:spcBef>
              <a:spcAft>
                <a:spcPct val="0"/>
              </a:spcAft>
            </a:pPr>
            <a:endParaRPr lang="ko-KR" altLang="en-US" b="1">
              <a:solidFill>
                <a:schemeClr val="tx1">
                  <a:lumMod val="75000"/>
                  <a:lumOff val="25000"/>
                </a:schemeClr>
              </a:solidFill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67" name="Rectangle 5"/>
          <p:cNvSpPr>
            <a:spLocks noChangeArrowheads="1"/>
          </p:cNvSpPr>
          <p:nvPr/>
        </p:nvSpPr>
        <p:spPr bwMode="gray">
          <a:xfrm>
            <a:off x="1763689" y="4145609"/>
            <a:ext cx="6661299" cy="441455"/>
          </a:xfrm>
          <a:prstGeom prst="round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108000" tIns="108000" rIns="144000" bIns="72000" anchor="ctr"/>
          <a:lstStyle/>
          <a:p>
            <a:pPr marL="381000" indent="-381000" fontAlgn="base">
              <a:spcBef>
                <a:spcPct val="0"/>
              </a:spcBef>
              <a:spcAft>
                <a:spcPct val="0"/>
              </a:spcAft>
            </a:pPr>
            <a:r>
              <a:rPr lang="ko-KR" altLang="en-US" sz="2400" b="1" smtClean="0">
                <a:solidFill>
                  <a:schemeClr val="bg1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건강파발꾼 활동 활성화를 위한 기반 및 관리체계 구축</a:t>
            </a:r>
            <a:endParaRPr lang="ko-KR" altLang="en-US" sz="2400" b="1" dirty="0">
              <a:solidFill>
                <a:schemeClr val="bg1"/>
              </a:solidFill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68" name="눈물 방울 67"/>
          <p:cNvSpPr/>
          <p:nvPr/>
        </p:nvSpPr>
        <p:spPr>
          <a:xfrm rot="2700000">
            <a:off x="670707" y="3999140"/>
            <a:ext cx="780401" cy="780401"/>
          </a:xfrm>
          <a:prstGeom prst="teardrop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88900" dist="508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0" h="254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69" name="Oval 56"/>
          <p:cNvSpPr>
            <a:spLocks noChangeArrowheads="1"/>
          </p:cNvSpPr>
          <p:nvPr/>
        </p:nvSpPr>
        <p:spPr bwMode="auto">
          <a:xfrm>
            <a:off x="737905" y="4059980"/>
            <a:ext cx="647456" cy="642661"/>
          </a:xfrm>
          <a:prstGeom prst="ellipse">
            <a:avLst/>
          </a:prstGeom>
          <a:gradFill flip="none" rotWithShape="1">
            <a:gsLst>
              <a:gs pos="0">
                <a:schemeClr val="lt1">
                  <a:tint val="40000"/>
                  <a:satMod val="350000"/>
                </a:schemeClr>
              </a:gs>
              <a:gs pos="47000">
                <a:srgbClr val="92D050"/>
              </a:gs>
              <a:gs pos="100000">
                <a:srgbClr val="81A042"/>
              </a:gs>
            </a:gsLst>
            <a:path path="circle">
              <a:fillToRect l="100000" b="100000"/>
            </a:path>
            <a:tileRect t="-100000" r="-100000"/>
          </a:gradFill>
          <a:ln>
            <a:headEnd/>
            <a:tailEnd/>
          </a:ln>
          <a:effectLst>
            <a:innerShdw blurRad="101600" dist="38100" dir="13500000">
              <a:prstClr val="black">
                <a:alpha val="42000"/>
              </a:prstClr>
            </a:inn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contourClr>
              <a:srgbClr val="F0B147"/>
            </a:contourClr>
          </a:sp3d>
        </p:spPr>
        <p:style>
          <a:lnRef idx="0">
            <a:schemeClr val="accent2"/>
          </a:lnRef>
          <a:fillRef idx="1002">
            <a:schemeClr val="lt1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ctr">
              <a:spcBef>
                <a:spcPct val="0"/>
              </a:spcBef>
              <a:spcAft>
                <a:spcPct val="0"/>
              </a:spcAft>
            </a:pPr>
            <a:r>
              <a:rPr lang="en-US" altLang="ko-KR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210 선물상자 R" panose="02020603020101020101" pitchFamily="18" charset="-127"/>
                <a:ea typeface="210 선물상자 R" panose="02020603020101020101" pitchFamily="18" charset="-127"/>
                <a:cs typeface="Arial" pitchFamily="34" charset="0"/>
              </a:rPr>
              <a:t>04</a:t>
            </a:r>
            <a:endParaRPr lang="ko-KR" altLang="en-US" sz="24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210 선물상자 R" panose="02020603020101020101" pitchFamily="18" charset="-127"/>
              <a:ea typeface="210 선물상자 R" panose="02020603020101020101" pitchFamily="18" charset="-127"/>
              <a:cs typeface="Arial" pitchFamily="34" charset="0"/>
            </a:endParaRPr>
          </a:p>
        </p:txBody>
      </p:sp>
      <p:sp>
        <p:nvSpPr>
          <p:cNvPr id="76" name="AutoShape 4"/>
          <p:cNvSpPr>
            <a:spLocks noChangeArrowheads="1"/>
          </p:cNvSpPr>
          <p:nvPr/>
        </p:nvSpPr>
        <p:spPr bwMode="auto">
          <a:xfrm>
            <a:off x="1333244" y="4950277"/>
            <a:ext cx="7087980" cy="561975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ctr">
              <a:spcBef>
                <a:spcPct val="0"/>
              </a:spcBef>
              <a:spcAft>
                <a:spcPct val="0"/>
              </a:spcAft>
            </a:pPr>
            <a:endParaRPr lang="ko-KR" altLang="en-US" b="1">
              <a:solidFill>
                <a:schemeClr val="tx1">
                  <a:lumMod val="75000"/>
                  <a:lumOff val="25000"/>
                </a:schemeClr>
              </a:solidFill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77" name="Rectangle 5"/>
          <p:cNvSpPr>
            <a:spLocks noChangeArrowheads="1"/>
          </p:cNvSpPr>
          <p:nvPr/>
        </p:nvSpPr>
        <p:spPr bwMode="gray">
          <a:xfrm>
            <a:off x="1759925" y="4988193"/>
            <a:ext cx="6661299" cy="441455"/>
          </a:xfrm>
          <a:prstGeom prst="round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108000" tIns="108000" rIns="144000" bIns="72000" anchor="ctr"/>
          <a:lstStyle/>
          <a:p>
            <a:pPr marL="381000" indent="-381000" fontAlgn="base">
              <a:spcBef>
                <a:spcPct val="0"/>
              </a:spcBef>
              <a:spcAft>
                <a:spcPct val="0"/>
              </a:spcAft>
            </a:pPr>
            <a:r>
              <a:rPr lang="ko-KR" altLang="en-US" sz="2400" b="1" smtClean="0">
                <a:solidFill>
                  <a:schemeClr val="bg1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건강파발꾼 활동내용</a:t>
            </a:r>
            <a:endParaRPr lang="ko-KR" altLang="en-US" sz="2400" b="1" dirty="0">
              <a:solidFill>
                <a:schemeClr val="bg1"/>
              </a:solidFill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78" name="눈물 방울 77"/>
          <p:cNvSpPr/>
          <p:nvPr/>
        </p:nvSpPr>
        <p:spPr>
          <a:xfrm rot="2700000">
            <a:off x="666943" y="4863237"/>
            <a:ext cx="780401" cy="780401"/>
          </a:xfrm>
          <a:prstGeom prst="teardrop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88900" dist="508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0" h="254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79" name="Oval 56"/>
          <p:cNvSpPr>
            <a:spLocks noChangeArrowheads="1"/>
          </p:cNvSpPr>
          <p:nvPr/>
        </p:nvSpPr>
        <p:spPr bwMode="auto">
          <a:xfrm>
            <a:off x="733415" y="4932108"/>
            <a:ext cx="647456" cy="642661"/>
          </a:xfrm>
          <a:prstGeom prst="ellipse">
            <a:avLst/>
          </a:prstGeom>
          <a:gradFill flip="none" rotWithShape="1">
            <a:gsLst>
              <a:gs pos="0">
                <a:schemeClr val="lt1">
                  <a:tint val="40000"/>
                  <a:satMod val="350000"/>
                </a:schemeClr>
              </a:gs>
              <a:gs pos="4600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headEnd/>
            <a:tailEnd/>
          </a:ln>
          <a:effectLst>
            <a:innerShdw blurRad="101600" dist="38100" dir="13500000">
              <a:prstClr val="black">
                <a:alpha val="42000"/>
              </a:prstClr>
            </a:inn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contourClr>
              <a:srgbClr val="F0B147"/>
            </a:contourClr>
          </a:sp3d>
        </p:spPr>
        <p:style>
          <a:lnRef idx="0">
            <a:schemeClr val="accent2"/>
          </a:lnRef>
          <a:fillRef idx="1002">
            <a:schemeClr val="lt1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ctr">
              <a:spcBef>
                <a:spcPct val="0"/>
              </a:spcBef>
              <a:spcAft>
                <a:spcPct val="0"/>
              </a:spcAft>
            </a:pPr>
            <a:r>
              <a:rPr lang="en-US" altLang="ko-KR" sz="2400" b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210 선물상자 R" panose="02020603020101020101" pitchFamily="18" charset="-127"/>
                <a:ea typeface="210 선물상자 R" panose="02020603020101020101" pitchFamily="18" charset="-127"/>
                <a:cs typeface="Arial" pitchFamily="34" charset="0"/>
              </a:rPr>
              <a:t>05</a:t>
            </a:r>
            <a:endParaRPr lang="ko-KR" altLang="en-US" sz="24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210 선물상자 R" panose="02020603020101020101" pitchFamily="18" charset="-127"/>
              <a:ea typeface="210 선물상자 R" panose="02020603020101020101" pitchFamily="18" charset="-127"/>
              <a:cs typeface="Arial" pitchFamily="34" charset="0"/>
            </a:endParaRPr>
          </a:p>
        </p:txBody>
      </p:sp>
      <p:sp>
        <p:nvSpPr>
          <p:cNvPr id="81" name="AutoShape 4"/>
          <p:cNvSpPr>
            <a:spLocks noChangeArrowheads="1"/>
          </p:cNvSpPr>
          <p:nvPr/>
        </p:nvSpPr>
        <p:spPr bwMode="auto">
          <a:xfrm>
            <a:off x="1333244" y="5792862"/>
            <a:ext cx="7087980" cy="56197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ctr">
              <a:spcBef>
                <a:spcPct val="0"/>
              </a:spcBef>
              <a:spcAft>
                <a:spcPct val="0"/>
              </a:spcAft>
            </a:pPr>
            <a:endParaRPr lang="ko-KR" altLang="en-US" b="1">
              <a:solidFill>
                <a:schemeClr val="tx1">
                  <a:lumMod val="75000"/>
                  <a:lumOff val="25000"/>
                </a:schemeClr>
              </a:solidFill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82" name="Rectangle 5"/>
          <p:cNvSpPr>
            <a:spLocks noChangeArrowheads="1"/>
          </p:cNvSpPr>
          <p:nvPr/>
        </p:nvSpPr>
        <p:spPr bwMode="gray">
          <a:xfrm>
            <a:off x="1759925" y="5830778"/>
            <a:ext cx="6661299" cy="441455"/>
          </a:xfrm>
          <a:prstGeom prst="round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108000" tIns="108000" rIns="144000" bIns="72000" anchor="ctr"/>
          <a:lstStyle/>
          <a:p>
            <a:pPr marL="381000" indent="-381000" fontAlgn="base">
              <a:spcBef>
                <a:spcPct val="0"/>
              </a:spcBef>
              <a:spcAft>
                <a:spcPct val="0"/>
              </a:spcAft>
            </a:pPr>
            <a:r>
              <a:rPr lang="ko-KR" altLang="en-US" sz="2400" b="1" smtClean="0">
                <a:solidFill>
                  <a:schemeClr val="bg1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추진성과 및 향후계획</a:t>
            </a:r>
            <a:endParaRPr lang="ko-KR" altLang="en-US" sz="2400" b="1" dirty="0">
              <a:solidFill>
                <a:schemeClr val="bg1"/>
              </a:solidFill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83" name="눈물 방울 82"/>
          <p:cNvSpPr/>
          <p:nvPr/>
        </p:nvSpPr>
        <p:spPr>
          <a:xfrm rot="2700000">
            <a:off x="666943" y="5678860"/>
            <a:ext cx="780401" cy="780401"/>
          </a:xfrm>
          <a:prstGeom prst="teardrop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88900" dist="508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0" h="254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84" name="Oval 56"/>
          <p:cNvSpPr>
            <a:spLocks noChangeArrowheads="1"/>
          </p:cNvSpPr>
          <p:nvPr/>
        </p:nvSpPr>
        <p:spPr bwMode="auto">
          <a:xfrm>
            <a:off x="724996" y="5749130"/>
            <a:ext cx="647456" cy="642661"/>
          </a:xfrm>
          <a:prstGeom prst="ellipse">
            <a:avLst/>
          </a:prstGeom>
          <a:gradFill flip="none" rotWithShape="1">
            <a:gsLst>
              <a:gs pos="0">
                <a:schemeClr val="lt1">
                  <a:tint val="40000"/>
                  <a:satMod val="350000"/>
                </a:schemeClr>
              </a:gs>
              <a:gs pos="46000">
                <a:schemeClr val="accent1"/>
              </a:gs>
              <a:gs pos="99000">
                <a:schemeClr val="accent1">
                  <a:lumMod val="75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headEnd/>
            <a:tailEnd/>
          </a:ln>
          <a:effectLst>
            <a:innerShdw blurRad="101600" dist="38100" dir="13500000">
              <a:prstClr val="black">
                <a:alpha val="42000"/>
              </a:prstClr>
            </a:inn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contourClr>
              <a:srgbClr val="F0B147"/>
            </a:contourClr>
          </a:sp3d>
        </p:spPr>
        <p:style>
          <a:lnRef idx="0">
            <a:schemeClr val="accent2"/>
          </a:lnRef>
          <a:fillRef idx="1002">
            <a:schemeClr val="lt1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ctr">
              <a:spcBef>
                <a:spcPct val="0"/>
              </a:spcBef>
              <a:spcAft>
                <a:spcPct val="0"/>
              </a:spcAft>
            </a:pPr>
            <a:r>
              <a:rPr lang="en-US" altLang="ko-KR" sz="2400" b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210 선물상자 R" panose="02020603020101020101" pitchFamily="18" charset="-127"/>
                <a:ea typeface="210 선물상자 R" panose="02020603020101020101" pitchFamily="18" charset="-127"/>
                <a:cs typeface="Arial" pitchFamily="34" charset="0"/>
              </a:rPr>
              <a:t>06</a:t>
            </a:r>
            <a:endParaRPr lang="ko-KR" altLang="en-US" sz="24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210 선물상자 R" panose="02020603020101020101" pitchFamily="18" charset="-127"/>
              <a:ea typeface="210 선물상자 R" panose="02020603020101020101" pitchFamily="18" charset="-127"/>
              <a:cs typeface="Arial" pitchFamily="34" charset="0"/>
            </a:endParaRPr>
          </a:p>
        </p:txBody>
      </p:sp>
      <p:sp>
        <p:nvSpPr>
          <p:cNvPr id="90" name="제목 14"/>
          <p:cNvSpPr>
            <a:spLocks noGrp="1"/>
          </p:cNvSpPr>
          <p:nvPr>
            <p:ph type="title"/>
          </p:nvPr>
        </p:nvSpPr>
        <p:spPr>
          <a:xfrm>
            <a:off x="202043" y="112525"/>
            <a:ext cx="2340818" cy="933210"/>
          </a:xfrm>
        </p:spPr>
        <p:txBody>
          <a:bodyPr>
            <a:noAutofit/>
          </a:bodyPr>
          <a:lstStyle/>
          <a:p>
            <a:pPr algn="ctr"/>
            <a:r>
              <a:rPr lang="ko-KR" altLang="en-US" sz="4800" dirty="0" smtClean="0">
                <a:latin typeface="210 선물상자 R" panose="02020603020101020101" pitchFamily="18" charset="-127"/>
                <a:ea typeface="210 선물상자 R" panose="02020603020101020101" pitchFamily="18" charset="-127"/>
              </a:rPr>
              <a:t>목  차</a:t>
            </a:r>
            <a:endParaRPr lang="ko-KR" altLang="en-US" sz="4800" dirty="0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직사각형 37"/>
          <p:cNvSpPr/>
          <p:nvPr/>
        </p:nvSpPr>
        <p:spPr>
          <a:xfrm>
            <a:off x="2305322" y="2019662"/>
            <a:ext cx="6838679" cy="833274"/>
          </a:xfrm>
          <a:prstGeom prst="rect">
            <a:avLst/>
          </a:prstGeom>
          <a:solidFill>
            <a:srgbClr val="4A78AC"/>
          </a:soli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ctr">
              <a:spcBef>
                <a:spcPct val="0"/>
              </a:spcBef>
              <a:spcAft>
                <a:spcPct val="0"/>
              </a:spcAft>
            </a:pPr>
            <a:endParaRPr lang="ko-KR" altLang="en-US" b="1">
              <a:solidFill>
                <a:schemeClr val="tx1">
                  <a:lumMod val="75000"/>
                  <a:lumOff val="25000"/>
                </a:schemeClr>
              </a:solidFill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481283" name="Rectangle 30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sz="3600" dirty="0" smtClean="0">
                <a:latin typeface="210 선물상자 R" panose="02020603020101020101" pitchFamily="18" charset="-127"/>
                <a:ea typeface="210 선물상자 R" panose="02020603020101020101" pitchFamily="18" charset="-127"/>
              </a:rPr>
              <a:t>명칭 유래 </a:t>
            </a:r>
            <a:r>
              <a:rPr lang="en-US" altLang="ko-KR" sz="3600" dirty="0" smtClean="0">
                <a:latin typeface="210 선물상자 R" panose="02020603020101020101" pitchFamily="18" charset="-127"/>
                <a:ea typeface="210 선물상자 R" panose="02020603020101020101" pitchFamily="18" charset="-127"/>
              </a:rPr>
              <a:t>: </a:t>
            </a:r>
            <a:r>
              <a:rPr lang="ko-KR" altLang="en-US" sz="3600" dirty="0" smtClean="0">
                <a:solidFill>
                  <a:schemeClr val="tx2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우리마을</a:t>
            </a:r>
            <a:endParaRPr lang="en-US" altLang="ko-KR" sz="3600" dirty="0" smtClean="0">
              <a:solidFill>
                <a:schemeClr val="tx2"/>
              </a:solidFill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-1" y="2019662"/>
            <a:ext cx="577131" cy="833274"/>
          </a:xfrm>
          <a:prstGeom prst="rect">
            <a:avLst/>
          </a:prstGeom>
          <a:solidFill>
            <a:srgbClr val="4A78AC"/>
          </a:soli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ctr">
              <a:spcBef>
                <a:spcPct val="0"/>
              </a:spcBef>
              <a:spcAft>
                <a:spcPct val="0"/>
              </a:spcAft>
            </a:pPr>
            <a:endParaRPr lang="ko-KR" altLang="en-US" b="1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361106" y="1813633"/>
            <a:ext cx="2160240" cy="833274"/>
          </a:xfrm>
          <a:prstGeom prst="rect">
            <a:avLst/>
          </a:prstGeom>
          <a:solidFill>
            <a:srgbClr val="336699"/>
          </a:soli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ctr">
              <a:spcBef>
                <a:spcPct val="0"/>
              </a:spcBef>
              <a:spcAft>
                <a:spcPct val="0"/>
              </a:spcAft>
            </a:pPr>
            <a:endParaRPr lang="ko-KR" altLang="en-US" b="1">
              <a:solidFill>
                <a:schemeClr val="tx1">
                  <a:lumMod val="75000"/>
                  <a:lumOff val="25000"/>
                </a:schemeClr>
              </a:solidFill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77130" y="1969676"/>
            <a:ext cx="17281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210 선물상자 R" panose="02020603020101020101" pitchFamily="18" charset="-127"/>
                <a:ea typeface="210 선물상자 R" panose="02020603020101020101" pitchFamily="18" charset="-127"/>
                <a:cs typeface="Arial" pitchFamily="34" charset="0"/>
              </a:rPr>
              <a:t>파 발</a:t>
            </a:r>
            <a:endParaRPr kumimoji="1" lang="ko-KR" altLang="ko-KR" sz="28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210 선물상자 R" panose="02020603020101020101" pitchFamily="18" charset="-127"/>
              <a:ea typeface="210 선물상자 R" panose="02020603020101020101" pitchFamily="18" charset="-127"/>
              <a:cs typeface="Arial" pitchFamily="34" charset="0"/>
            </a:endParaRPr>
          </a:p>
        </p:txBody>
      </p:sp>
      <p:sp>
        <p:nvSpPr>
          <p:cNvPr id="41" name="Rectangle 96"/>
          <p:cNvSpPr>
            <a:spLocks noChangeArrowheads="1"/>
          </p:cNvSpPr>
          <p:nvPr/>
        </p:nvSpPr>
        <p:spPr bwMode="auto">
          <a:xfrm>
            <a:off x="2699792" y="2132856"/>
            <a:ext cx="6192688" cy="6463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ctr">
              <a:spcBef>
                <a:spcPct val="0"/>
              </a:spcBef>
              <a:spcAft>
                <a:spcPct val="0"/>
              </a:spcAft>
            </a:pPr>
            <a:r>
              <a:rPr lang="ko-KR" alt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210 선물상자 R" panose="02020603020101020101" pitchFamily="18" charset="-127"/>
                <a:ea typeface="210 선물상자 R" panose="02020603020101020101" pitchFamily="18" charset="-127"/>
              </a:rPr>
              <a:t>조선 후기에 변경의 군사정세를 중앙에 신속히 전달하고</a:t>
            </a:r>
            <a:r>
              <a:rPr lang="en-US" altLang="ko-KR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210 선물상자 R" panose="02020603020101020101" pitchFamily="18" charset="-127"/>
                <a:ea typeface="210 선물상자 R" panose="02020603020101020101" pitchFamily="18" charset="-127"/>
              </a:rPr>
              <a:t>, </a:t>
            </a:r>
          </a:p>
          <a:p>
            <a:pPr fontAlgn="ctr">
              <a:spcBef>
                <a:spcPct val="0"/>
              </a:spcBef>
              <a:spcAft>
                <a:spcPct val="0"/>
              </a:spcAft>
            </a:pPr>
            <a:r>
              <a:rPr lang="ko-KR" alt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210 선물상자 R" panose="02020603020101020101" pitchFamily="18" charset="-127"/>
                <a:ea typeface="210 선물상자 R" panose="02020603020101020101" pitchFamily="18" charset="-127"/>
              </a:rPr>
              <a:t>중앙의 </a:t>
            </a:r>
            <a:r>
              <a:rPr lang="ko-KR" altLang="en-US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210 선물상자 R" panose="02020603020101020101" pitchFamily="18" charset="-127"/>
                <a:ea typeface="210 선물상자 R" panose="02020603020101020101" pitchFamily="18" charset="-127"/>
              </a:rPr>
              <a:t>시달사항을</a:t>
            </a:r>
            <a:r>
              <a:rPr lang="ko-KR" alt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210 선물상자 R" panose="02020603020101020101" pitchFamily="18" charset="-127"/>
                <a:ea typeface="210 선물상자 R" panose="02020603020101020101" pitchFamily="18" charset="-127"/>
              </a:rPr>
              <a:t> 변경에 전달하기 위해 설치한 특수 통신망</a:t>
            </a:r>
            <a:endParaRPr lang="en-US" altLang="ko-KR" sz="1100" noProof="1" smtClean="0">
              <a:solidFill>
                <a:schemeClr val="bg1"/>
              </a:solidFill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52" name="직사각형 51"/>
          <p:cNvSpPr/>
          <p:nvPr/>
        </p:nvSpPr>
        <p:spPr>
          <a:xfrm>
            <a:off x="2310519" y="3563021"/>
            <a:ext cx="6838679" cy="833274"/>
          </a:xfrm>
          <a:prstGeom prst="rect">
            <a:avLst/>
          </a:prstGeom>
          <a:solidFill>
            <a:srgbClr val="297F8B"/>
          </a:soli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ctr">
              <a:spcBef>
                <a:spcPct val="0"/>
              </a:spcBef>
              <a:spcAft>
                <a:spcPct val="0"/>
              </a:spcAft>
            </a:pPr>
            <a:endParaRPr lang="ko-KR" altLang="en-US" b="1">
              <a:solidFill>
                <a:schemeClr val="tx1">
                  <a:lumMod val="75000"/>
                  <a:lumOff val="25000"/>
                </a:schemeClr>
              </a:solidFill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55" name="직사각형 54"/>
          <p:cNvSpPr/>
          <p:nvPr/>
        </p:nvSpPr>
        <p:spPr>
          <a:xfrm>
            <a:off x="0" y="3563021"/>
            <a:ext cx="576066" cy="833274"/>
          </a:xfrm>
          <a:prstGeom prst="rect">
            <a:avLst/>
          </a:prstGeom>
          <a:solidFill>
            <a:srgbClr val="297F8B"/>
          </a:soli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ctr">
              <a:spcBef>
                <a:spcPct val="0"/>
              </a:spcBef>
              <a:spcAft>
                <a:spcPct val="0"/>
              </a:spcAft>
            </a:pPr>
            <a:endParaRPr lang="ko-KR" altLang="en-US" b="1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</a:endParaRPr>
          </a:p>
        </p:txBody>
      </p:sp>
      <p:sp>
        <p:nvSpPr>
          <p:cNvPr id="56" name="직사각형 55"/>
          <p:cNvSpPr/>
          <p:nvPr/>
        </p:nvSpPr>
        <p:spPr>
          <a:xfrm>
            <a:off x="366303" y="3356992"/>
            <a:ext cx="2160240" cy="833274"/>
          </a:xfrm>
          <a:prstGeom prst="rect">
            <a:avLst/>
          </a:prstGeom>
          <a:solidFill>
            <a:srgbClr val="38AEBE"/>
          </a:solidFill>
          <a:ln w="2857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ctr">
              <a:spcBef>
                <a:spcPct val="0"/>
              </a:spcBef>
              <a:spcAft>
                <a:spcPct val="0"/>
              </a:spcAft>
            </a:pPr>
            <a:endParaRPr lang="ko-KR" altLang="en-US" sz="3600" b="1">
              <a:solidFill>
                <a:schemeClr val="tx1">
                  <a:lumMod val="75000"/>
                  <a:lumOff val="25000"/>
                </a:schemeClr>
              </a:solidFill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59" name="직각 삼각형 58"/>
          <p:cNvSpPr/>
          <p:nvPr/>
        </p:nvSpPr>
        <p:spPr>
          <a:xfrm rot="10800000">
            <a:off x="366303" y="4186917"/>
            <a:ext cx="216024" cy="209378"/>
          </a:xfrm>
          <a:prstGeom prst="rtTriangle">
            <a:avLst/>
          </a:prstGeom>
          <a:solidFill>
            <a:srgbClr val="195057"/>
          </a:soli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ctr">
              <a:spcBef>
                <a:spcPct val="0"/>
              </a:spcBef>
              <a:spcAft>
                <a:spcPct val="0"/>
              </a:spcAft>
            </a:pPr>
            <a:endParaRPr lang="ko-KR" altLang="en-US" b="1">
              <a:solidFill>
                <a:schemeClr val="tx1">
                  <a:lumMod val="75000"/>
                  <a:lumOff val="25000"/>
                </a:schemeClr>
              </a:solidFill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60" name="직각 삼각형 59"/>
          <p:cNvSpPr/>
          <p:nvPr/>
        </p:nvSpPr>
        <p:spPr>
          <a:xfrm rot="10800000" flipH="1">
            <a:off x="2310519" y="4186916"/>
            <a:ext cx="216024" cy="209378"/>
          </a:xfrm>
          <a:prstGeom prst="rtTriangle">
            <a:avLst/>
          </a:prstGeom>
          <a:solidFill>
            <a:srgbClr val="195057"/>
          </a:soli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ctr">
              <a:spcBef>
                <a:spcPct val="0"/>
              </a:spcBef>
              <a:spcAft>
                <a:spcPct val="0"/>
              </a:spcAft>
            </a:pPr>
            <a:endParaRPr lang="ko-KR" altLang="en-US" b="1">
              <a:solidFill>
                <a:schemeClr val="tx1">
                  <a:lumMod val="75000"/>
                  <a:lumOff val="25000"/>
                </a:schemeClr>
              </a:solidFill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582327" y="3501008"/>
            <a:ext cx="17281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210 선물상자 R" panose="02020603020101020101" pitchFamily="18" charset="-127"/>
                <a:ea typeface="210 선물상자 R" panose="02020603020101020101" pitchFamily="18" charset="-127"/>
                <a:cs typeface="Arial" pitchFamily="34" charset="0"/>
              </a:rPr>
              <a:t>파발꾼</a:t>
            </a:r>
            <a:endParaRPr kumimoji="1" lang="ko-KR" altLang="ko-KR" sz="28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210 선물상자 R" panose="02020603020101020101" pitchFamily="18" charset="-127"/>
              <a:ea typeface="210 선물상자 R" panose="02020603020101020101" pitchFamily="18" charset="-127"/>
              <a:cs typeface="Arial" pitchFamily="34" charset="0"/>
            </a:endParaRPr>
          </a:p>
        </p:txBody>
      </p:sp>
      <p:sp>
        <p:nvSpPr>
          <p:cNvPr id="67" name="Rectangle 96"/>
          <p:cNvSpPr>
            <a:spLocks noChangeArrowheads="1"/>
          </p:cNvSpPr>
          <p:nvPr/>
        </p:nvSpPr>
        <p:spPr bwMode="auto">
          <a:xfrm>
            <a:off x="2776998" y="3748970"/>
            <a:ext cx="6192688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ctr">
              <a:spcBef>
                <a:spcPct val="0"/>
              </a:spcBef>
              <a:spcAft>
                <a:spcPct val="0"/>
              </a:spcAft>
            </a:pPr>
            <a:r>
              <a:rPr lang="ko-KR" alt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210 선물상자 R" panose="02020603020101020101" pitchFamily="18" charset="-127"/>
                <a:ea typeface="210 선물상자 R" panose="02020603020101020101" pitchFamily="18" charset="-127"/>
              </a:rPr>
              <a:t>조선 후기에 공문을 가지고 역참 사이를 오가던 사람</a:t>
            </a:r>
            <a:endParaRPr lang="en-US" altLang="ko-KR" sz="1200" noProof="1" smtClean="0">
              <a:solidFill>
                <a:schemeClr val="bg1"/>
              </a:solidFill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76" name="직사각형 75"/>
          <p:cNvSpPr/>
          <p:nvPr/>
        </p:nvSpPr>
        <p:spPr>
          <a:xfrm>
            <a:off x="2309502" y="5116006"/>
            <a:ext cx="6838679" cy="833274"/>
          </a:xfrm>
          <a:prstGeom prst="rect">
            <a:avLst/>
          </a:prstGeom>
          <a:solidFill>
            <a:srgbClr val="6CA428"/>
          </a:soli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ctr">
              <a:spcBef>
                <a:spcPct val="0"/>
              </a:spcBef>
              <a:spcAft>
                <a:spcPct val="0"/>
              </a:spcAft>
            </a:pPr>
            <a:endParaRPr lang="ko-KR" altLang="en-US" b="1">
              <a:solidFill>
                <a:schemeClr val="tx1">
                  <a:lumMod val="75000"/>
                  <a:lumOff val="25000"/>
                </a:schemeClr>
              </a:solidFill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77" name="직사각형 76"/>
          <p:cNvSpPr/>
          <p:nvPr/>
        </p:nvSpPr>
        <p:spPr>
          <a:xfrm>
            <a:off x="-1" y="5116006"/>
            <a:ext cx="575050" cy="833274"/>
          </a:xfrm>
          <a:prstGeom prst="rect">
            <a:avLst/>
          </a:prstGeom>
          <a:solidFill>
            <a:srgbClr val="6CA428"/>
          </a:soli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ctr">
              <a:spcBef>
                <a:spcPct val="0"/>
              </a:spcBef>
              <a:spcAft>
                <a:spcPct val="0"/>
              </a:spcAft>
            </a:pPr>
            <a:endParaRPr lang="ko-KR" altLang="en-US" b="1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</a:endParaRPr>
          </a:p>
        </p:txBody>
      </p:sp>
      <p:sp>
        <p:nvSpPr>
          <p:cNvPr id="78" name="직사각형 77"/>
          <p:cNvSpPr/>
          <p:nvPr/>
        </p:nvSpPr>
        <p:spPr>
          <a:xfrm>
            <a:off x="365286" y="4909977"/>
            <a:ext cx="2160240" cy="833274"/>
          </a:xfrm>
          <a:prstGeom prst="rect">
            <a:avLst/>
          </a:prstGeom>
          <a:solidFill>
            <a:srgbClr val="80C230"/>
          </a:soli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ctr">
              <a:spcBef>
                <a:spcPct val="0"/>
              </a:spcBef>
              <a:spcAft>
                <a:spcPct val="0"/>
              </a:spcAft>
            </a:pPr>
            <a:endParaRPr lang="ko-KR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79" name="직각 삼각형 78"/>
          <p:cNvSpPr/>
          <p:nvPr/>
        </p:nvSpPr>
        <p:spPr>
          <a:xfrm rot="10800000">
            <a:off x="365286" y="5739902"/>
            <a:ext cx="216024" cy="209378"/>
          </a:xfrm>
          <a:prstGeom prst="rtTriangle">
            <a:avLst/>
          </a:prstGeom>
          <a:solidFill>
            <a:srgbClr val="355014"/>
          </a:soli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ctr">
              <a:spcBef>
                <a:spcPct val="0"/>
              </a:spcBef>
              <a:spcAft>
                <a:spcPct val="0"/>
              </a:spcAft>
            </a:pPr>
            <a:endParaRPr lang="ko-KR" altLang="en-US" b="1">
              <a:solidFill>
                <a:schemeClr val="tx1">
                  <a:lumMod val="75000"/>
                  <a:lumOff val="25000"/>
                </a:schemeClr>
              </a:solidFill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80" name="직각 삼각형 79"/>
          <p:cNvSpPr/>
          <p:nvPr/>
        </p:nvSpPr>
        <p:spPr>
          <a:xfrm rot="10800000" flipH="1">
            <a:off x="2309502" y="5739901"/>
            <a:ext cx="216024" cy="209378"/>
          </a:xfrm>
          <a:prstGeom prst="rtTriangle">
            <a:avLst/>
          </a:prstGeom>
          <a:solidFill>
            <a:srgbClr val="355014"/>
          </a:soli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ctr">
              <a:spcBef>
                <a:spcPct val="0"/>
              </a:spcBef>
              <a:spcAft>
                <a:spcPct val="0"/>
              </a:spcAft>
            </a:pPr>
            <a:endParaRPr lang="ko-KR" altLang="en-US" b="1">
              <a:solidFill>
                <a:schemeClr val="tx1">
                  <a:lumMod val="75000"/>
                  <a:lumOff val="25000"/>
                </a:schemeClr>
              </a:solidFill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581310" y="5066020"/>
            <a:ext cx="17281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2800" b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210 선물상자 R" panose="02020603020101020101" pitchFamily="18" charset="-127"/>
                <a:ea typeface="210 선물상자 R" panose="02020603020101020101" pitchFamily="18" charset="-127"/>
                <a:cs typeface="Arial" pitchFamily="34" charset="0"/>
              </a:rPr>
              <a:t>건강파발꾼</a:t>
            </a:r>
            <a:endParaRPr kumimoji="1" lang="ko-KR" altLang="ko-KR" sz="2800" b="1" dirty="0" smtClean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210 선물상자 R" panose="02020603020101020101" pitchFamily="18" charset="-127"/>
              <a:ea typeface="210 선물상자 R" panose="02020603020101020101" pitchFamily="18" charset="-127"/>
              <a:cs typeface="Arial" pitchFamily="34" charset="0"/>
            </a:endParaRPr>
          </a:p>
        </p:txBody>
      </p:sp>
      <p:sp>
        <p:nvSpPr>
          <p:cNvPr id="83" name="Rectangle 96"/>
          <p:cNvSpPr>
            <a:spLocks noChangeArrowheads="1"/>
          </p:cNvSpPr>
          <p:nvPr/>
        </p:nvSpPr>
        <p:spPr bwMode="auto">
          <a:xfrm>
            <a:off x="2771800" y="5230941"/>
            <a:ext cx="6192688" cy="6463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ctr">
              <a:spcBef>
                <a:spcPct val="0"/>
              </a:spcBef>
              <a:spcAft>
                <a:spcPct val="0"/>
              </a:spcAft>
            </a:pPr>
            <a:r>
              <a:rPr lang="ko-KR" altLang="en-US" b="1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210 선물상자 R" panose="02020603020101020101" pitchFamily="18" charset="-127"/>
                <a:ea typeface="210 선물상자 R" panose="02020603020101020101" pitchFamily="18" charset="-127"/>
              </a:rPr>
              <a:t>공공기관인 보건소와 지역주민 사이에서 건강관련 일을 </a:t>
            </a:r>
            <a:endParaRPr lang="en-US" altLang="ko-KR" b="1" dirty="0" smtClean="0">
              <a:solidFill>
                <a:srgbClr val="FFFFFF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  <a:p>
            <a:pPr fontAlgn="ctr">
              <a:spcBef>
                <a:spcPct val="0"/>
              </a:spcBef>
              <a:spcAft>
                <a:spcPct val="0"/>
              </a:spcAft>
            </a:pPr>
            <a:r>
              <a:rPr lang="ko-KR" altLang="en-US" b="1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210 선물상자 R" panose="02020603020101020101" pitchFamily="18" charset="-127"/>
                <a:ea typeface="210 선물상자 R" panose="02020603020101020101" pitchFamily="18" charset="-127"/>
              </a:rPr>
              <a:t>즐겨</a:t>
            </a:r>
            <a:r>
              <a:rPr lang="en-US" altLang="ko-KR" b="1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210 선물상자 R" panose="02020603020101020101" pitchFamily="18" charset="-127"/>
                <a:ea typeface="210 선물상자 R" panose="02020603020101020101" pitchFamily="18" charset="-127"/>
              </a:rPr>
              <a:t>(</a:t>
            </a:r>
            <a:r>
              <a:rPr lang="ko-KR" altLang="en-US" b="1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210 선물상자 R" panose="02020603020101020101" pitchFamily="18" charset="-127"/>
                <a:ea typeface="210 선물상자 R" panose="02020603020101020101" pitchFamily="18" charset="-127"/>
              </a:rPr>
              <a:t>잘</a:t>
            </a:r>
            <a:r>
              <a:rPr lang="en-US" altLang="ko-KR" b="1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210 선물상자 R" panose="02020603020101020101" pitchFamily="18" charset="-127"/>
                <a:ea typeface="210 선물상자 R" panose="02020603020101020101" pitchFamily="18" charset="-127"/>
              </a:rPr>
              <a:t>)</a:t>
            </a:r>
            <a:r>
              <a:rPr lang="ko-KR" altLang="en-US" b="1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210 선물상자 R" panose="02020603020101020101" pitchFamily="18" charset="-127"/>
                <a:ea typeface="210 선물상자 R" panose="02020603020101020101" pitchFamily="18" charset="-127"/>
              </a:rPr>
              <a:t>하는 사람</a:t>
            </a:r>
            <a:endParaRPr lang="en-US" altLang="ko-KR" sz="1100" noProof="1" smtClean="0">
              <a:solidFill>
                <a:srgbClr val="FFFFFF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pic>
        <p:nvPicPr>
          <p:cNvPr id="36" name="그림 3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45" r="61489"/>
          <a:stretch/>
        </p:blipFill>
        <p:spPr>
          <a:xfrm>
            <a:off x="4143592" y="106239"/>
            <a:ext cx="3162138" cy="974822"/>
          </a:xfrm>
          <a:prstGeom prst="roundRect">
            <a:avLst>
              <a:gd name="adj" fmla="val 13256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23" name="직각 삼각형 22"/>
          <p:cNvSpPr/>
          <p:nvPr/>
        </p:nvSpPr>
        <p:spPr>
          <a:xfrm rot="10800000">
            <a:off x="361105" y="2625238"/>
            <a:ext cx="216024" cy="209378"/>
          </a:xfrm>
          <a:prstGeom prst="rtTriangle">
            <a:avLst/>
          </a:prstGeom>
          <a:solidFill>
            <a:srgbClr val="173A51"/>
          </a:soli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ctr">
              <a:spcBef>
                <a:spcPct val="0"/>
              </a:spcBef>
              <a:spcAft>
                <a:spcPct val="0"/>
              </a:spcAft>
            </a:pPr>
            <a:endParaRPr lang="ko-KR" altLang="en-US" b="1">
              <a:solidFill>
                <a:schemeClr val="tx1">
                  <a:lumMod val="75000"/>
                  <a:lumOff val="25000"/>
                </a:schemeClr>
              </a:solidFill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24" name="직각 삼각형 23"/>
          <p:cNvSpPr/>
          <p:nvPr/>
        </p:nvSpPr>
        <p:spPr>
          <a:xfrm rot="10800000" flipH="1">
            <a:off x="2305321" y="2625237"/>
            <a:ext cx="216024" cy="209378"/>
          </a:xfrm>
          <a:prstGeom prst="rtTriangle">
            <a:avLst/>
          </a:prstGeom>
          <a:solidFill>
            <a:srgbClr val="173A51"/>
          </a:soli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ctr">
              <a:spcBef>
                <a:spcPct val="0"/>
              </a:spcBef>
              <a:spcAft>
                <a:spcPct val="0"/>
              </a:spcAft>
            </a:pPr>
            <a:endParaRPr lang="ko-KR" altLang="en-US" b="1">
              <a:solidFill>
                <a:schemeClr val="tx1">
                  <a:lumMod val="75000"/>
                  <a:lumOff val="25000"/>
                </a:schemeClr>
              </a:solidFill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56943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8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8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/>
      <p:bldP spid="8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sz="3600" dirty="0" err="1" smtClean="0">
                <a:latin typeface="210 선물상자 R" panose="02020603020101020101" pitchFamily="18" charset="-127"/>
                <a:ea typeface="210 선물상자 R" panose="02020603020101020101" pitchFamily="18" charset="-127"/>
              </a:rPr>
              <a:t>건강파발꾼</a:t>
            </a:r>
            <a:r>
              <a:rPr lang="ko-KR" altLang="en-US" sz="3600" dirty="0" smtClean="0">
                <a:latin typeface="210 선물상자 R" panose="02020603020101020101" pitchFamily="18" charset="-127"/>
                <a:ea typeface="210 선물상자 R" panose="02020603020101020101" pitchFamily="18" charset="-127"/>
              </a:rPr>
              <a:t> 추진배경</a:t>
            </a:r>
            <a:endParaRPr lang="ko-KR" altLang="en-US" sz="3600" dirty="0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86" name="평행 사변형 85">
            <a:extLst>
              <a:ext uri="{FF2B5EF4-FFF2-40B4-BE49-F238E27FC236}">
                <a16:creationId xmlns:a16="http://schemas.microsoft.com/office/drawing/2014/main" id="{95427740-2D91-4271-BA4F-D6239C9A5551}"/>
              </a:ext>
            </a:extLst>
          </p:cNvPr>
          <p:cNvSpPr/>
          <p:nvPr/>
        </p:nvSpPr>
        <p:spPr>
          <a:xfrm>
            <a:off x="4708391" y="2136408"/>
            <a:ext cx="4435610" cy="2368118"/>
          </a:xfrm>
          <a:prstGeom prst="parallelogram">
            <a:avLst>
              <a:gd name="adj" fmla="val 0"/>
            </a:avLst>
          </a:prstGeom>
          <a:solidFill>
            <a:srgbClr val="1779B5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latinLnBrk="0">
              <a:defRPr/>
            </a:pPr>
            <a:endParaRPr lang="ko-KR" altLang="en-US" sz="2400">
              <a:solidFill>
                <a:prstClr val="white"/>
              </a:solidFill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88" name="Rectangle 96"/>
          <p:cNvSpPr>
            <a:spLocks noChangeArrowheads="1"/>
          </p:cNvSpPr>
          <p:nvPr/>
        </p:nvSpPr>
        <p:spPr bwMode="auto">
          <a:xfrm>
            <a:off x="4817106" y="2269002"/>
            <a:ext cx="4269626" cy="233910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ctr">
              <a:spcBef>
                <a:spcPct val="0"/>
              </a:spcBef>
              <a:spcAft>
                <a:spcPct val="0"/>
              </a:spcAft>
            </a:pPr>
            <a:r>
              <a:rPr lang="ko-KR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세분화 </a:t>
            </a:r>
            <a:r>
              <a:rPr lang="ko-KR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및 확장되는 </a:t>
            </a:r>
            <a:r>
              <a:rPr lang="ko-KR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보건 사업과 </a:t>
            </a:r>
            <a:endParaRPr lang="en-US" altLang="ko-KR" b="1" dirty="0" smtClean="0">
              <a:solidFill>
                <a:schemeClr val="tx1">
                  <a:lumMod val="75000"/>
                  <a:lumOff val="25000"/>
                </a:schemeClr>
              </a:solidFill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  <a:p>
            <a:pPr fontAlgn="ctr">
              <a:spcBef>
                <a:spcPct val="0"/>
              </a:spcBef>
              <a:spcAft>
                <a:spcPct val="0"/>
              </a:spcAft>
            </a:pPr>
            <a:r>
              <a:rPr lang="ko-KR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시민들의 건강 요구</a:t>
            </a:r>
            <a:r>
              <a:rPr lang="ko-KR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도</a:t>
            </a:r>
            <a:r>
              <a:rPr lang="en-US" altLang="ko-KR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 </a:t>
            </a:r>
            <a:r>
              <a:rPr lang="ko-KR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복잡</a:t>
            </a:r>
            <a:r>
              <a:rPr lang="en-US" altLang="ko-KR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, </a:t>
            </a:r>
            <a:r>
              <a:rPr lang="ko-KR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다양화에 적극 </a:t>
            </a:r>
            <a:r>
              <a:rPr lang="ko-KR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대응</a:t>
            </a:r>
            <a:endParaRPr lang="en-US" altLang="ko-KR" b="1" dirty="0" smtClean="0">
              <a:solidFill>
                <a:schemeClr val="tx1">
                  <a:lumMod val="75000"/>
                  <a:lumOff val="25000"/>
                </a:schemeClr>
              </a:solidFill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  <a:p>
            <a:pPr fontAlgn="ctr">
              <a:spcBef>
                <a:spcPct val="0"/>
              </a:spcBef>
              <a:spcAft>
                <a:spcPct val="0"/>
              </a:spcAft>
            </a:pPr>
            <a:endParaRPr lang="en-US" altLang="ko-KR" sz="1600" b="1" dirty="0">
              <a:solidFill>
                <a:schemeClr val="tx1">
                  <a:lumMod val="75000"/>
                  <a:lumOff val="25000"/>
                </a:schemeClr>
              </a:solidFill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  <a:p>
            <a:pPr fontAlgn="ctr">
              <a:spcBef>
                <a:spcPct val="0"/>
              </a:spcBef>
              <a:spcAft>
                <a:spcPct val="0"/>
              </a:spcAft>
            </a:pPr>
            <a:r>
              <a:rPr lang="en-US" altLang="ko-KR" sz="1600" noProof="1" smtClean="0">
                <a:solidFill>
                  <a:prstClr val="black">
                    <a:lumMod val="75000"/>
                    <a:lumOff val="25000"/>
                  </a:prst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 →</a:t>
            </a:r>
            <a:r>
              <a:rPr lang="en-US" altLang="ko-KR" sz="1600" noProof="1" smtClean="0">
                <a:solidFill>
                  <a:prstClr val="black">
                    <a:lumMod val="75000"/>
                    <a:lumOff val="25000"/>
                  </a:prst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 </a:t>
            </a:r>
            <a:r>
              <a:rPr lang="ko-KR" altLang="en-US" sz="1600" noProof="1" smtClean="0">
                <a:solidFill>
                  <a:prstClr val="black">
                    <a:lumMod val="75000"/>
                    <a:lumOff val="25000"/>
                  </a:prst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매년 영천시 암환자 증가 </a:t>
            </a:r>
            <a:endParaRPr lang="en-US" altLang="ko-KR" sz="1600" noProof="1" smtClean="0">
              <a:solidFill>
                <a:prstClr val="black">
                  <a:lumMod val="75000"/>
                  <a:lumOff val="25000"/>
                </a:prstClr>
              </a:solidFill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  <a:p>
            <a:pPr fontAlgn="ctr">
              <a:spcBef>
                <a:spcPct val="0"/>
              </a:spcBef>
              <a:spcAft>
                <a:spcPct val="0"/>
              </a:spcAft>
            </a:pPr>
            <a:r>
              <a:rPr lang="en-US" altLang="ko-KR" sz="1600" noProof="1">
                <a:solidFill>
                  <a:prstClr val="black">
                    <a:lumMod val="75000"/>
                    <a:lumOff val="25000"/>
                  </a:prst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 </a:t>
            </a:r>
            <a:r>
              <a:rPr lang="en-US" altLang="ko-KR" sz="1600" noProof="1" smtClean="0">
                <a:solidFill>
                  <a:prstClr val="black">
                    <a:lumMod val="75000"/>
                    <a:lumOff val="25000"/>
                  </a:prst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→</a:t>
            </a:r>
            <a:r>
              <a:rPr lang="ko-KR" altLang="en-US" sz="1600" noProof="1" smtClean="0">
                <a:solidFill>
                  <a:prstClr val="black">
                    <a:lumMod val="75000"/>
                    <a:lumOff val="25000"/>
                  </a:prst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 노인인구 증가에 따른 치매환자</a:t>
            </a:r>
            <a:r>
              <a:rPr lang="en-US" altLang="ko-KR" sz="1600" noProof="1" smtClean="0">
                <a:solidFill>
                  <a:prstClr val="black">
                    <a:lumMod val="75000"/>
                    <a:lumOff val="25000"/>
                  </a:prst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,</a:t>
            </a:r>
            <a:r>
              <a:rPr lang="ko-KR" altLang="en-US" sz="1600" noProof="1" smtClean="0">
                <a:solidFill>
                  <a:prstClr val="black">
                    <a:lumMod val="75000"/>
                    <a:lumOff val="25000"/>
                  </a:prst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 급격한 증가 추세</a:t>
            </a:r>
            <a:endParaRPr lang="en-US" altLang="ko-KR" sz="1600" noProof="1" smtClean="0">
              <a:solidFill>
                <a:prstClr val="black">
                  <a:lumMod val="75000"/>
                  <a:lumOff val="25000"/>
                </a:prstClr>
              </a:solidFill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  <a:p>
            <a:pPr fontAlgn="ctr">
              <a:spcBef>
                <a:spcPct val="0"/>
              </a:spcBef>
              <a:spcAft>
                <a:spcPct val="0"/>
              </a:spcAft>
            </a:pPr>
            <a:r>
              <a:rPr lang="en-US" altLang="ko-KR" sz="1600" noProof="1" smtClean="0">
                <a:solidFill>
                  <a:prstClr val="black">
                    <a:lumMod val="75000"/>
                    <a:lumOff val="25000"/>
                  </a:prst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 → </a:t>
            </a:r>
            <a:r>
              <a:rPr lang="ko-KR" altLang="en-US" sz="1600" noProof="1" smtClean="0">
                <a:solidFill>
                  <a:prstClr val="black">
                    <a:lumMod val="75000"/>
                    <a:lumOff val="25000"/>
                  </a:prst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후천적 장애 </a:t>
            </a:r>
            <a:r>
              <a:rPr lang="en-US" altLang="ko-KR" sz="1600" noProof="1" smtClean="0">
                <a:solidFill>
                  <a:prstClr val="black">
                    <a:lumMod val="75000"/>
                    <a:lumOff val="25000"/>
                  </a:prst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90% </a:t>
            </a:r>
            <a:r>
              <a:rPr lang="ko-KR" altLang="en-US" sz="1600" noProof="1" smtClean="0">
                <a:solidFill>
                  <a:prstClr val="black">
                    <a:lumMod val="75000"/>
                    <a:lumOff val="25000"/>
                  </a:prst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이상</a:t>
            </a:r>
            <a:r>
              <a:rPr lang="en-US" altLang="ko-KR" sz="1600" noProof="1" smtClean="0">
                <a:solidFill>
                  <a:prstClr val="black">
                    <a:lumMod val="75000"/>
                    <a:lumOff val="25000"/>
                  </a:prst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, </a:t>
            </a:r>
            <a:r>
              <a:rPr lang="ko-KR" altLang="en-US" sz="1600" noProof="1" smtClean="0">
                <a:solidFill>
                  <a:prstClr val="black">
                    <a:lumMod val="75000"/>
                    <a:lumOff val="25000"/>
                  </a:prst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재활 대상자 </a:t>
            </a:r>
            <a:r>
              <a:rPr lang="en-US" altLang="ko-KR" sz="1600" noProof="1" smtClean="0">
                <a:solidFill>
                  <a:prstClr val="black">
                    <a:lumMod val="75000"/>
                    <a:lumOff val="25000"/>
                  </a:prst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7,981</a:t>
            </a:r>
            <a:r>
              <a:rPr lang="ko-KR" altLang="en-US" sz="1600" noProof="1" smtClean="0">
                <a:solidFill>
                  <a:prstClr val="black">
                    <a:lumMod val="75000"/>
                    <a:lumOff val="25000"/>
                  </a:prst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명 </a:t>
            </a:r>
            <a:endParaRPr lang="en-US" altLang="ko-KR" sz="1600" noProof="1">
              <a:solidFill>
                <a:prstClr val="black">
                  <a:lumMod val="75000"/>
                  <a:lumOff val="25000"/>
                </a:prstClr>
              </a:solidFill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  <a:p>
            <a:pPr fontAlgn="ctr">
              <a:spcBef>
                <a:spcPct val="0"/>
              </a:spcBef>
              <a:spcAft>
                <a:spcPct val="0"/>
              </a:spcAft>
            </a:pPr>
            <a:r>
              <a:rPr lang="en-US" altLang="ko-KR" sz="1600" noProof="1">
                <a:solidFill>
                  <a:prstClr val="black">
                    <a:lumMod val="75000"/>
                    <a:lumOff val="25000"/>
                  </a:prst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 </a:t>
            </a:r>
            <a:r>
              <a:rPr lang="en-US" altLang="ko-KR" sz="1600" noProof="1" smtClean="0">
                <a:solidFill>
                  <a:prstClr val="black">
                    <a:lumMod val="75000"/>
                    <a:lumOff val="25000"/>
                  </a:prst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→ </a:t>
            </a:r>
            <a:r>
              <a:rPr lang="ko-KR" altLang="en-US" sz="1600" noProof="1" smtClean="0">
                <a:solidFill>
                  <a:prstClr val="black">
                    <a:lumMod val="75000"/>
                    <a:lumOff val="25000"/>
                  </a:prst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방문건강관리서비스 </a:t>
            </a:r>
            <a:r>
              <a:rPr lang="ko-KR" altLang="en-US" sz="1600" noProof="1">
                <a:solidFill>
                  <a:prstClr val="black">
                    <a:lumMod val="75000"/>
                    <a:lumOff val="25000"/>
                  </a:prst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대상자 요구 </a:t>
            </a:r>
            <a:r>
              <a:rPr lang="ko-KR" altLang="en-US" sz="1600" noProof="1" smtClean="0">
                <a:solidFill>
                  <a:prstClr val="black">
                    <a:lumMod val="75000"/>
                    <a:lumOff val="25000"/>
                  </a:prst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증가</a:t>
            </a:r>
            <a:r>
              <a:rPr lang="en-US" altLang="ko-KR" sz="1600" noProof="1" smtClean="0">
                <a:solidFill>
                  <a:prstClr val="black">
                    <a:lumMod val="75000"/>
                    <a:lumOff val="25000"/>
                  </a:prst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 </a:t>
            </a:r>
          </a:p>
          <a:p>
            <a:pPr fontAlgn="ctr">
              <a:spcBef>
                <a:spcPct val="0"/>
              </a:spcBef>
              <a:spcAft>
                <a:spcPct val="0"/>
              </a:spcAft>
            </a:pPr>
            <a:r>
              <a:rPr lang="en-US" altLang="ko-KR" sz="1600" noProof="1">
                <a:solidFill>
                  <a:prstClr val="black">
                    <a:lumMod val="75000"/>
                    <a:lumOff val="25000"/>
                  </a:prst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 </a:t>
            </a:r>
            <a:r>
              <a:rPr lang="en-US" altLang="ko-KR" sz="1600" noProof="1" smtClean="0">
                <a:solidFill>
                  <a:prstClr val="black">
                    <a:lumMod val="75000"/>
                    <a:lumOff val="25000"/>
                  </a:prst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→ </a:t>
            </a:r>
            <a:r>
              <a:rPr lang="ko-KR" altLang="en-US" sz="1600" noProof="1" smtClean="0">
                <a:solidFill>
                  <a:prstClr val="black">
                    <a:lumMod val="75000"/>
                    <a:lumOff val="25000"/>
                  </a:prst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다양한 </a:t>
            </a:r>
            <a:r>
              <a:rPr lang="ko-KR" altLang="en-US" sz="1600" noProof="1">
                <a:solidFill>
                  <a:prstClr val="black">
                    <a:lumMod val="75000"/>
                    <a:lumOff val="25000"/>
                  </a:prst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분야의 통합건강증진 홍보</a:t>
            </a:r>
            <a:endParaRPr lang="en-US" altLang="ko-KR" sz="1600" noProof="1">
              <a:solidFill>
                <a:prstClr val="black">
                  <a:lumMod val="75000"/>
                  <a:lumOff val="25000"/>
                </a:prstClr>
              </a:solidFill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  <a:p>
            <a:pPr lvl="0" fontAlgn="ctr">
              <a:spcBef>
                <a:spcPct val="0"/>
              </a:spcBef>
              <a:spcAft>
                <a:spcPct val="0"/>
              </a:spcAft>
            </a:pPr>
            <a:endParaRPr lang="en-US" altLang="ko-KR" sz="1200" noProof="1" smtClean="0">
              <a:solidFill>
                <a:prstClr val="black">
                  <a:lumMod val="75000"/>
                  <a:lumOff val="25000"/>
                </a:prstClr>
              </a:solidFill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89" name="평행 사변형 88">
            <a:extLst>
              <a:ext uri="{FF2B5EF4-FFF2-40B4-BE49-F238E27FC236}">
                <a16:creationId xmlns:a16="http://schemas.microsoft.com/office/drawing/2014/main" id="{95427740-2D91-4271-BA4F-D6239C9A5551}"/>
              </a:ext>
            </a:extLst>
          </p:cNvPr>
          <p:cNvSpPr/>
          <p:nvPr/>
        </p:nvSpPr>
        <p:spPr>
          <a:xfrm>
            <a:off x="0" y="2152566"/>
            <a:ext cx="4073146" cy="862334"/>
          </a:xfrm>
          <a:prstGeom prst="parallelogram">
            <a:avLst>
              <a:gd name="adj" fmla="val 0"/>
            </a:avLst>
          </a:prstGeom>
          <a:solidFill>
            <a:srgbClr val="1779B5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latinLnBrk="0">
              <a:defRPr/>
            </a:pPr>
            <a:endParaRPr lang="ko-KR" altLang="en-US" sz="2400">
              <a:solidFill>
                <a:prstClr val="white"/>
              </a:solidFill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90" name="Rectangle 96"/>
          <p:cNvSpPr>
            <a:spLocks noChangeArrowheads="1"/>
          </p:cNvSpPr>
          <p:nvPr/>
        </p:nvSpPr>
        <p:spPr bwMode="auto">
          <a:xfrm>
            <a:off x="461130" y="2393863"/>
            <a:ext cx="3217692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ctr">
              <a:spcBef>
                <a:spcPct val="0"/>
              </a:spcBef>
              <a:spcAft>
                <a:spcPct val="0"/>
              </a:spcAft>
            </a:pPr>
            <a:r>
              <a:rPr lang="ko-KR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자원봉사자 </a:t>
            </a:r>
            <a:r>
              <a:rPr lang="ko-KR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참여 활동 필요성 </a:t>
            </a:r>
            <a:r>
              <a:rPr lang="ko-KR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대두</a:t>
            </a:r>
            <a:endParaRPr lang="en-US" altLang="ko-KR" b="1" dirty="0" smtClean="0">
              <a:solidFill>
                <a:schemeClr val="tx1">
                  <a:lumMod val="75000"/>
                  <a:lumOff val="25000"/>
                </a:schemeClr>
              </a:solidFill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91" name="평행 사변형 90">
            <a:extLst>
              <a:ext uri="{FF2B5EF4-FFF2-40B4-BE49-F238E27FC236}">
                <a16:creationId xmlns:a16="http://schemas.microsoft.com/office/drawing/2014/main" id="{95427740-2D91-4271-BA4F-D6239C9A5551}"/>
              </a:ext>
            </a:extLst>
          </p:cNvPr>
          <p:cNvSpPr/>
          <p:nvPr/>
        </p:nvSpPr>
        <p:spPr>
          <a:xfrm>
            <a:off x="0" y="3693293"/>
            <a:ext cx="4073146" cy="816619"/>
          </a:xfrm>
          <a:prstGeom prst="parallelogram">
            <a:avLst>
              <a:gd name="adj" fmla="val 0"/>
            </a:avLst>
          </a:prstGeom>
          <a:solidFill>
            <a:srgbClr val="1779B5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latinLnBrk="0">
              <a:defRPr/>
            </a:pPr>
            <a:endParaRPr lang="ko-KR" altLang="en-US" sz="2400">
              <a:solidFill>
                <a:prstClr val="white"/>
              </a:solidFill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92" name="Rectangle 96"/>
          <p:cNvSpPr>
            <a:spLocks noChangeArrowheads="1"/>
          </p:cNvSpPr>
          <p:nvPr/>
        </p:nvSpPr>
        <p:spPr bwMode="auto">
          <a:xfrm>
            <a:off x="10564" y="3854052"/>
            <a:ext cx="4104712" cy="6463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ctr">
              <a:spcBef>
                <a:spcPct val="0"/>
              </a:spcBef>
              <a:spcAft>
                <a:spcPct val="0"/>
              </a:spcAft>
            </a:pPr>
            <a:r>
              <a:rPr lang="ko-KR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국정과제 </a:t>
            </a:r>
            <a:r>
              <a:rPr lang="en-US" altLang="ko-KR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74. </a:t>
            </a:r>
            <a:r>
              <a:rPr lang="ko-KR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지방분권에 따라 주민의 주체적인 </a:t>
            </a:r>
            <a:endParaRPr lang="en-US" altLang="ko-KR" b="1" dirty="0" smtClean="0">
              <a:solidFill>
                <a:schemeClr val="tx1">
                  <a:lumMod val="75000"/>
                  <a:lumOff val="25000"/>
                </a:schemeClr>
              </a:solidFill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  <a:p>
            <a:pPr fontAlgn="ctr">
              <a:spcBef>
                <a:spcPct val="0"/>
              </a:spcBef>
              <a:spcAft>
                <a:spcPct val="0"/>
              </a:spcAft>
            </a:pPr>
            <a:r>
              <a:rPr lang="en-US" altLang="ko-KR" b="1" dirty="0">
                <a:solidFill>
                  <a:schemeClr val="tx1">
                    <a:lumMod val="75000"/>
                    <a:lumOff val="25000"/>
                  </a:scheme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 </a:t>
            </a:r>
            <a:r>
              <a:rPr lang="ko-KR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참여로 </a:t>
            </a:r>
            <a:r>
              <a:rPr lang="ko-KR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주민 주도의 민관협력 강화</a:t>
            </a:r>
            <a:endParaRPr lang="en-US" altLang="ko-KR" dirty="0">
              <a:solidFill>
                <a:schemeClr val="tx1">
                  <a:lumMod val="75000"/>
                  <a:lumOff val="25000"/>
                </a:schemeClr>
              </a:solidFill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93" name="평행 사변형 92">
            <a:extLst>
              <a:ext uri="{FF2B5EF4-FFF2-40B4-BE49-F238E27FC236}">
                <a16:creationId xmlns:a16="http://schemas.microsoft.com/office/drawing/2014/main" id="{95427740-2D91-4271-BA4F-D6239C9A5551}"/>
              </a:ext>
            </a:extLst>
          </p:cNvPr>
          <p:cNvSpPr/>
          <p:nvPr/>
        </p:nvSpPr>
        <p:spPr>
          <a:xfrm>
            <a:off x="4708390" y="5133453"/>
            <a:ext cx="4435610" cy="816620"/>
          </a:xfrm>
          <a:prstGeom prst="parallelogram">
            <a:avLst>
              <a:gd name="adj" fmla="val 0"/>
            </a:avLst>
          </a:prstGeom>
          <a:solidFill>
            <a:srgbClr val="1779B5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latinLnBrk="0">
              <a:defRPr/>
            </a:pPr>
            <a:endParaRPr lang="ko-KR" altLang="en-US" sz="2400">
              <a:solidFill>
                <a:prstClr val="white"/>
              </a:solidFill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94" name="Rectangle 96"/>
          <p:cNvSpPr>
            <a:spLocks noChangeArrowheads="1"/>
          </p:cNvSpPr>
          <p:nvPr/>
        </p:nvSpPr>
        <p:spPr bwMode="auto">
          <a:xfrm>
            <a:off x="4708390" y="5407427"/>
            <a:ext cx="4435610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ctr">
              <a:spcBef>
                <a:spcPct val="0"/>
              </a:spcBef>
              <a:spcAft>
                <a:spcPct val="0"/>
              </a:spcAft>
            </a:pPr>
            <a:r>
              <a:rPr lang="ko-KR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자원봉사조직 관리체계 마련으로 주민 확대방안 모색</a:t>
            </a:r>
            <a:endParaRPr lang="en-US" altLang="ko-KR" dirty="0">
              <a:solidFill>
                <a:schemeClr val="tx1">
                  <a:lumMod val="75000"/>
                  <a:lumOff val="25000"/>
                </a:schemeClr>
              </a:solidFill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101" name="평행 사변형 100">
            <a:extLst>
              <a:ext uri="{FF2B5EF4-FFF2-40B4-BE49-F238E27FC236}">
                <a16:creationId xmlns:a16="http://schemas.microsoft.com/office/drawing/2014/main" id="{95427740-2D91-4271-BA4F-D6239C9A5551}"/>
              </a:ext>
            </a:extLst>
          </p:cNvPr>
          <p:cNvSpPr/>
          <p:nvPr/>
        </p:nvSpPr>
        <p:spPr>
          <a:xfrm>
            <a:off x="-24676" y="5133453"/>
            <a:ext cx="4097822" cy="816619"/>
          </a:xfrm>
          <a:prstGeom prst="parallelogram">
            <a:avLst>
              <a:gd name="adj" fmla="val 0"/>
            </a:avLst>
          </a:prstGeom>
          <a:solidFill>
            <a:srgbClr val="1779B5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latinLnBrk="0">
              <a:defRPr/>
            </a:pPr>
            <a:endParaRPr lang="ko-KR" altLang="en-US" sz="2400">
              <a:solidFill>
                <a:prstClr val="white"/>
              </a:solidFill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102" name="Rectangle 96"/>
          <p:cNvSpPr>
            <a:spLocks noChangeArrowheads="1"/>
          </p:cNvSpPr>
          <p:nvPr/>
        </p:nvSpPr>
        <p:spPr bwMode="auto">
          <a:xfrm>
            <a:off x="10884" y="5373216"/>
            <a:ext cx="4039545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ctr">
              <a:spcBef>
                <a:spcPct val="0"/>
              </a:spcBef>
              <a:spcAft>
                <a:spcPct val="0"/>
              </a:spcAft>
            </a:pPr>
            <a:r>
              <a:rPr lang="ko-KR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체감도 높은 개인별 맞춤형 보건복지서비스 제공</a:t>
            </a:r>
            <a:endParaRPr lang="en-US" altLang="ko-KR" dirty="0">
              <a:solidFill>
                <a:schemeClr val="tx1">
                  <a:lumMod val="75000"/>
                  <a:lumOff val="25000"/>
                </a:schemeClr>
              </a:solidFill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grpSp>
        <p:nvGrpSpPr>
          <p:cNvPr id="4" name="그룹 3"/>
          <p:cNvGrpSpPr/>
          <p:nvPr/>
        </p:nvGrpSpPr>
        <p:grpSpPr>
          <a:xfrm>
            <a:off x="4541706" y="1697256"/>
            <a:ext cx="5142862" cy="465217"/>
            <a:chOff x="4541706" y="1697256"/>
            <a:chExt cx="5142862" cy="465217"/>
          </a:xfrm>
        </p:grpSpPr>
        <p:sp>
          <p:nvSpPr>
            <p:cNvPr id="28" name="평행 사변형 27">
              <a:extLst>
                <a:ext uri="{FF2B5EF4-FFF2-40B4-BE49-F238E27FC236}">
                  <a16:creationId xmlns:a16="http://schemas.microsoft.com/office/drawing/2014/main" id="{95427740-2D91-4271-BA4F-D6239C9A5551}"/>
                </a:ext>
              </a:extLst>
            </p:cNvPr>
            <p:cNvSpPr/>
            <p:nvPr/>
          </p:nvSpPr>
          <p:spPr>
            <a:xfrm>
              <a:off x="4541706" y="1700808"/>
              <a:ext cx="5142862" cy="435600"/>
            </a:xfrm>
            <a:prstGeom prst="parallelogram">
              <a:avLst/>
            </a:prstGeom>
            <a:solidFill>
              <a:srgbClr val="1779B5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latinLnBrk="0">
                <a:defRPr/>
              </a:pPr>
              <a:endParaRPr lang="ko-KR" altLang="en-US" sz="2400">
                <a:solidFill>
                  <a:prstClr val="white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endParaRPr>
            </a:p>
          </p:txBody>
        </p:sp>
        <p:sp>
          <p:nvSpPr>
            <p:cNvPr id="103" name="평행 사변형 102">
              <a:extLst>
                <a:ext uri="{FF2B5EF4-FFF2-40B4-BE49-F238E27FC236}">
                  <a16:creationId xmlns:a16="http://schemas.microsoft.com/office/drawing/2014/main" id="{93B01942-5657-4CCC-AFB1-D3D2F351A1DA}"/>
                </a:ext>
              </a:extLst>
            </p:cNvPr>
            <p:cNvSpPr/>
            <p:nvPr/>
          </p:nvSpPr>
          <p:spPr>
            <a:xfrm>
              <a:off x="4708391" y="1697256"/>
              <a:ext cx="4832162" cy="435600"/>
            </a:xfrm>
            <a:prstGeom prst="parallelogram">
              <a:avLst/>
            </a:prstGeom>
            <a:gradFill flip="none" rotWithShape="1">
              <a:gsLst>
                <a:gs pos="5000">
                  <a:srgbClr val="2A8C75"/>
                </a:gs>
                <a:gs pos="100000">
                  <a:srgbClr val="1779B5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ko-KR" altLang="en-US">
                <a:solidFill>
                  <a:prstClr val="white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endParaRPr>
            </a:p>
          </p:txBody>
        </p:sp>
        <p:sp>
          <p:nvSpPr>
            <p:cNvPr id="31" name="직사각형 30"/>
            <p:cNvSpPr/>
            <p:nvPr/>
          </p:nvSpPr>
          <p:spPr>
            <a:xfrm>
              <a:off x="4829738" y="1700808"/>
              <a:ext cx="457200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457200" latinLnBrk="0">
                <a:defRPr/>
              </a:pPr>
              <a:r>
                <a:rPr lang="ko-KR" altLang="en-US" sz="2400" b="1" kern="0" dirty="0" err="1" smtClean="0">
                  <a:ln>
                    <a:solidFill>
                      <a:srgbClr val="4472C4">
                        <a:shade val="50000"/>
                        <a:alpha val="0"/>
                      </a:srgbClr>
                    </a:solidFill>
                  </a:ln>
                  <a:solidFill>
                    <a:prstClr val="white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건강요구도</a:t>
              </a:r>
              <a:r>
                <a:rPr lang="ko-KR" altLang="en-US" sz="2400" b="1" kern="0" dirty="0" smtClean="0">
                  <a:ln>
                    <a:solidFill>
                      <a:srgbClr val="4472C4">
                        <a:shade val="50000"/>
                        <a:alpha val="0"/>
                      </a:srgbClr>
                    </a:solidFill>
                  </a:ln>
                  <a:solidFill>
                    <a:prstClr val="white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 다양화</a:t>
              </a:r>
              <a:endParaRPr lang="ko-KR" altLang="en-US" sz="2400" b="1" kern="0" dirty="0" smtClean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endParaRPr>
            </a:p>
          </p:txBody>
        </p:sp>
      </p:grpSp>
      <p:grpSp>
        <p:nvGrpSpPr>
          <p:cNvPr id="5" name="그룹 4"/>
          <p:cNvGrpSpPr/>
          <p:nvPr/>
        </p:nvGrpSpPr>
        <p:grpSpPr>
          <a:xfrm>
            <a:off x="4521817" y="4694344"/>
            <a:ext cx="5142862" cy="465217"/>
            <a:chOff x="4521817" y="4694344"/>
            <a:chExt cx="5142862" cy="465217"/>
          </a:xfrm>
        </p:grpSpPr>
        <p:sp>
          <p:nvSpPr>
            <p:cNvPr id="106" name="평행 사변형 105">
              <a:extLst>
                <a:ext uri="{FF2B5EF4-FFF2-40B4-BE49-F238E27FC236}">
                  <a16:creationId xmlns:a16="http://schemas.microsoft.com/office/drawing/2014/main" id="{95427740-2D91-4271-BA4F-D6239C9A5551}"/>
                </a:ext>
              </a:extLst>
            </p:cNvPr>
            <p:cNvSpPr/>
            <p:nvPr/>
          </p:nvSpPr>
          <p:spPr>
            <a:xfrm>
              <a:off x="4521817" y="4697896"/>
              <a:ext cx="5142862" cy="435600"/>
            </a:xfrm>
            <a:prstGeom prst="parallelogram">
              <a:avLst/>
            </a:prstGeom>
            <a:solidFill>
              <a:srgbClr val="1779B5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latinLnBrk="0">
                <a:defRPr/>
              </a:pPr>
              <a:endParaRPr lang="ko-KR" altLang="en-US" sz="2400">
                <a:solidFill>
                  <a:prstClr val="white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endParaRPr>
            </a:p>
          </p:txBody>
        </p:sp>
        <p:sp>
          <p:nvSpPr>
            <p:cNvPr id="107" name="평행 사변형 106">
              <a:extLst>
                <a:ext uri="{FF2B5EF4-FFF2-40B4-BE49-F238E27FC236}">
                  <a16:creationId xmlns:a16="http://schemas.microsoft.com/office/drawing/2014/main" id="{93B01942-5657-4CCC-AFB1-D3D2F351A1DA}"/>
                </a:ext>
              </a:extLst>
            </p:cNvPr>
            <p:cNvSpPr/>
            <p:nvPr/>
          </p:nvSpPr>
          <p:spPr>
            <a:xfrm>
              <a:off x="4688502" y="4694344"/>
              <a:ext cx="4832162" cy="435600"/>
            </a:xfrm>
            <a:prstGeom prst="parallelogram">
              <a:avLst/>
            </a:prstGeom>
            <a:gradFill flip="none" rotWithShape="1">
              <a:gsLst>
                <a:gs pos="5000">
                  <a:srgbClr val="2A8C75"/>
                </a:gs>
                <a:gs pos="100000">
                  <a:srgbClr val="1779B5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ko-KR" altLang="en-US">
                <a:solidFill>
                  <a:prstClr val="white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endParaRPr>
            </a:p>
          </p:txBody>
        </p:sp>
        <p:sp>
          <p:nvSpPr>
            <p:cNvPr id="108" name="직사각형 107"/>
            <p:cNvSpPr/>
            <p:nvPr/>
          </p:nvSpPr>
          <p:spPr>
            <a:xfrm>
              <a:off x="4809849" y="4697896"/>
              <a:ext cx="457200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457200" latinLnBrk="0">
                <a:defRPr/>
              </a:pPr>
              <a:r>
                <a:rPr lang="ko-KR" altLang="en-US" sz="2400" b="1" kern="0" dirty="0" smtClean="0">
                  <a:ln>
                    <a:solidFill>
                      <a:srgbClr val="4472C4">
                        <a:shade val="50000"/>
                        <a:alpha val="0"/>
                      </a:srgbClr>
                    </a:solidFill>
                  </a:ln>
                  <a:solidFill>
                    <a:prstClr val="white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인프라</a:t>
              </a:r>
              <a:endParaRPr lang="ko-KR" altLang="en-US" sz="2400" b="1" kern="0" dirty="0" smtClean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endParaRPr>
            </a:p>
          </p:txBody>
        </p:sp>
      </p:grpSp>
      <p:grpSp>
        <p:nvGrpSpPr>
          <p:cNvPr id="109" name="그룹 108"/>
          <p:cNvGrpSpPr/>
          <p:nvPr/>
        </p:nvGrpSpPr>
        <p:grpSpPr>
          <a:xfrm flipH="1">
            <a:off x="-897713" y="1739647"/>
            <a:ext cx="5142862" cy="465217"/>
            <a:chOff x="4541706" y="1697256"/>
            <a:chExt cx="5142862" cy="465217"/>
          </a:xfrm>
        </p:grpSpPr>
        <p:sp>
          <p:nvSpPr>
            <p:cNvPr id="110" name="평행 사변형 109">
              <a:extLst>
                <a:ext uri="{FF2B5EF4-FFF2-40B4-BE49-F238E27FC236}">
                  <a16:creationId xmlns:a16="http://schemas.microsoft.com/office/drawing/2014/main" id="{95427740-2D91-4271-BA4F-D6239C9A5551}"/>
                </a:ext>
              </a:extLst>
            </p:cNvPr>
            <p:cNvSpPr/>
            <p:nvPr/>
          </p:nvSpPr>
          <p:spPr>
            <a:xfrm>
              <a:off x="4541706" y="1700808"/>
              <a:ext cx="5142862" cy="435600"/>
            </a:xfrm>
            <a:prstGeom prst="parallelogram">
              <a:avLst/>
            </a:prstGeom>
            <a:solidFill>
              <a:srgbClr val="1779B5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latinLnBrk="0">
                <a:defRPr/>
              </a:pPr>
              <a:endParaRPr lang="ko-KR" altLang="en-US" sz="2400">
                <a:solidFill>
                  <a:prstClr val="white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endParaRPr>
            </a:p>
          </p:txBody>
        </p:sp>
        <p:sp>
          <p:nvSpPr>
            <p:cNvPr id="111" name="평행 사변형 110">
              <a:extLst>
                <a:ext uri="{FF2B5EF4-FFF2-40B4-BE49-F238E27FC236}">
                  <a16:creationId xmlns:a16="http://schemas.microsoft.com/office/drawing/2014/main" id="{93B01942-5657-4CCC-AFB1-D3D2F351A1DA}"/>
                </a:ext>
              </a:extLst>
            </p:cNvPr>
            <p:cNvSpPr/>
            <p:nvPr/>
          </p:nvSpPr>
          <p:spPr>
            <a:xfrm>
              <a:off x="4708391" y="1697256"/>
              <a:ext cx="4832162" cy="435600"/>
            </a:xfrm>
            <a:prstGeom prst="parallelogram">
              <a:avLst/>
            </a:prstGeom>
            <a:gradFill flip="none" rotWithShape="1">
              <a:gsLst>
                <a:gs pos="5000">
                  <a:srgbClr val="2A8C75"/>
                </a:gs>
                <a:gs pos="100000">
                  <a:srgbClr val="1779B5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ko-KR" altLang="en-US">
                <a:solidFill>
                  <a:prstClr val="white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endParaRPr>
            </a:p>
          </p:txBody>
        </p:sp>
        <p:sp>
          <p:nvSpPr>
            <p:cNvPr id="112" name="직사각형 111"/>
            <p:cNvSpPr/>
            <p:nvPr/>
          </p:nvSpPr>
          <p:spPr>
            <a:xfrm>
              <a:off x="4829738" y="1700808"/>
              <a:ext cx="457200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defTabSz="457200" latinLnBrk="0">
                <a:defRPr/>
              </a:pPr>
              <a:r>
                <a:rPr lang="ko-KR" altLang="en-US" sz="2400" b="1" kern="0" dirty="0" smtClean="0">
                  <a:ln>
                    <a:solidFill>
                      <a:srgbClr val="4472C4">
                        <a:shade val="50000"/>
                        <a:alpha val="0"/>
                      </a:srgbClr>
                    </a:solidFill>
                  </a:ln>
                  <a:solidFill>
                    <a:prstClr val="white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자원봉사</a:t>
              </a:r>
              <a:endParaRPr lang="ko-KR" altLang="en-US" sz="2400" b="1" kern="0" dirty="0" smtClean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endParaRPr>
            </a:p>
          </p:txBody>
        </p:sp>
      </p:grpSp>
      <p:grpSp>
        <p:nvGrpSpPr>
          <p:cNvPr id="113" name="그룹 112"/>
          <p:cNvGrpSpPr/>
          <p:nvPr/>
        </p:nvGrpSpPr>
        <p:grpSpPr>
          <a:xfrm flipH="1">
            <a:off x="-900314" y="3281219"/>
            <a:ext cx="5142862" cy="465217"/>
            <a:chOff x="4541706" y="1697256"/>
            <a:chExt cx="5142862" cy="465217"/>
          </a:xfrm>
        </p:grpSpPr>
        <p:sp>
          <p:nvSpPr>
            <p:cNvPr id="114" name="평행 사변형 113">
              <a:extLst>
                <a:ext uri="{FF2B5EF4-FFF2-40B4-BE49-F238E27FC236}">
                  <a16:creationId xmlns:a16="http://schemas.microsoft.com/office/drawing/2014/main" id="{95427740-2D91-4271-BA4F-D6239C9A5551}"/>
                </a:ext>
              </a:extLst>
            </p:cNvPr>
            <p:cNvSpPr/>
            <p:nvPr/>
          </p:nvSpPr>
          <p:spPr>
            <a:xfrm>
              <a:off x="4541706" y="1700808"/>
              <a:ext cx="5142862" cy="435600"/>
            </a:xfrm>
            <a:prstGeom prst="parallelogram">
              <a:avLst/>
            </a:prstGeom>
            <a:solidFill>
              <a:srgbClr val="1779B5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latinLnBrk="0">
                <a:defRPr/>
              </a:pPr>
              <a:endParaRPr lang="ko-KR" altLang="en-US" sz="2400">
                <a:solidFill>
                  <a:prstClr val="white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endParaRPr>
            </a:p>
          </p:txBody>
        </p:sp>
        <p:sp>
          <p:nvSpPr>
            <p:cNvPr id="115" name="평행 사변형 114">
              <a:extLst>
                <a:ext uri="{FF2B5EF4-FFF2-40B4-BE49-F238E27FC236}">
                  <a16:creationId xmlns:a16="http://schemas.microsoft.com/office/drawing/2014/main" id="{93B01942-5657-4CCC-AFB1-D3D2F351A1DA}"/>
                </a:ext>
              </a:extLst>
            </p:cNvPr>
            <p:cNvSpPr/>
            <p:nvPr/>
          </p:nvSpPr>
          <p:spPr>
            <a:xfrm>
              <a:off x="4708391" y="1697256"/>
              <a:ext cx="4832162" cy="435600"/>
            </a:xfrm>
            <a:prstGeom prst="parallelogram">
              <a:avLst/>
            </a:prstGeom>
            <a:gradFill flip="none" rotWithShape="1">
              <a:gsLst>
                <a:gs pos="5000">
                  <a:srgbClr val="2A8C75"/>
                </a:gs>
                <a:gs pos="100000">
                  <a:srgbClr val="1779B5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ko-KR" altLang="en-US">
                <a:solidFill>
                  <a:prstClr val="white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endParaRPr>
            </a:p>
          </p:txBody>
        </p:sp>
        <p:sp>
          <p:nvSpPr>
            <p:cNvPr id="116" name="직사각형 115"/>
            <p:cNvSpPr/>
            <p:nvPr/>
          </p:nvSpPr>
          <p:spPr>
            <a:xfrm>
              <a:off x="4829738" y="1700808"/>
              <a:ext cx="457200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defTabSz="457200" latinLnBrk="0">
                <a:defRPr/>
              </a:pPr>
              <a:r>
                <a:rPr lang="ko-KR" altLang="en-US" sz="2400" b="1" kern="0" dirty="0" err="1" smtClean="0">
                  <a:ln>
                    <a:solidFill>
                      <a:srgbClr val="4472C4">
                        <a:shade val="50000"/>
                        <a:alpha val="0"/>
                      </a:srgbClr>
                    </a:solidFill>
                  </a:ln>
                  <a:solidFill>
                    <a:prstClr val="white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주민력</a:t>
              </a:r>
              <a:endParaRPr lang="ko-KR" altLang="en-US" sz="2400" b="1" kern="0" dirty="0" smtClean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endParaRPr>
            </a:p>
          </p:txBody>
        </p:sp>
      </p:grpSp>
      <p:grpSp>
        <p:nvGrpSpPr>
          <p:cNvPr id="117" name="그룹 116"/>
          <p:cNvGrpSpPr/>
          <p:nvPr/>
        </p:nvGrpSpPr>
        <p:grpSpPr>
          <a:xfrm flipH="1">
            <a:off x="-900608" y="4691975"/>
            <a:ext cx="5142862" cy="465217"/>
            <a:chOff x="4541706" y="1697256"/>
            <a:chExt cx="5142862" cy="465217"/>
          </a:xfrm>
        </p:grpSpPr>
        <p:sp>
          <p:nvSpPr>
            <p:cNvPr id="118" name="평행 사변형 117">
              <a:extLst>
                <a:ext uri="{FF2B5EF4-FFF2-40B4-BE49-F238E27FC236}">
                  <a16:creationId xmlns:a16="http://schemas.microsoft.com/office/drawing/2014/main" id="{95427740-2D91-4271-BA4F-D6239C9A5551}"/>
                </a:ext>
              </a:extLst>
            </p:cNvPr>
            <p:cNvSpPr/>
            <p:nvPr/>
          </p:nvSpPr>
          <p:spPr>
            <a:xfrm>
              <a:off x="4541706" y="1700808"/>
              <a:ext cx="5142862" cy="435600"/>
            </a:xfrm>
            <a:prstGeom prst="parallelogram">
              <a:avLst/>
            </a:prstGeom>
            <a:solidFill>
              <a:srgbClr val="1779B5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latinLnBrk="0">
                <a:defRPr/>
              </a:pPr>
              <a:endParaRPr lang="ko-KR" altLang="en-US" sz="2400">
                <a:solidFill>
                  <a:prstClr val="white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endParaRPr>
            </a:p>
          </p:txBody>
        </p:sp>
        <p:sp>
          <p:nvSpPr>
            <p:cNvPr id="119" name="평행 사변형 118">
              <a:extLst>
                <a:ext uri="{FF2B5EF4-FFF2-40B4-BE49-F238E27FC236}">
                  <a16:creationId xmlns:a16="http://schemas.microsoft.com/office/drawing/2014/main" id="{93B01942-5657-4CCC-AFB1-D3D2F351A1DA}"/>
                </a:ext>
              </a:extLst>
            </p:cNvPr>
            <p:cNvSpPr/>
            <p:nvPr/>
          </p:nvSpPr>
          <p:spPr>
            <a:xfrm>
              <a:off x="4708391" y="1697256"/>
              <a:ext cx="4832162" cy="435600"/>
            </a:xfrm>
            <a:prstGeom prst="parallelogram">
              <a:avLst/>
            </a:prstGeom>
            <a:gradFill flip="none" rotWithShape="1">
              <a:gsLst>
                <a:gs pos="5000">
                  <a:srgbClr val="2A8C75"/>
                </a:gs>
                <a:gs pos="100000">
                  <a:srgbClr val="1779B5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ko-KR" altLang="en-US">
                <a:solidFill>
                  <a:prstClr val="white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endParaRPr>
            </a:p>
          </p:txBody>
        </p:sp>
        <p:sp>
          <p:nvSpPr>
            <p:cNvPr id="120" name="직사각형 119"/>
            <p:cNvSpPr/>
            <p:nvPr/>
          </p:nvSpPr>
          <p:spPr>
            <a:xfrm>
              <a:off x="4829738" y="1700808"/>
              <a:ext cx="457200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defTabSz="457200" latinLnBrk="0">
                <a:defRPr/>
              </a:pPr>
              <a:r>
                <a:rPr lang="ko-KR" altLang="en-US" sz="2400" b="1" kern="0" dirty="0" smtClean="0">
                  <a:ln>
                    <a:solidFill>
                      <a:srgbClr val="4472C4">
                        <a:shade val="50000"/>
                        <a:alpha val="0"/>
                      </a:srgbClr>
                    </a:solidFill>
                  </a:ln>
                  <a:solidFill>
                    <a:prstClr val="white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체감도</a:t>
              </a:r>
              <a:endParaRPr lang="ko-KR" altLang="en-US" sz="2400" b="1" kern="0" dirty="0" smtClean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endParaRPr>
            </a:p>
          </p:txBody>
        </p:sp>
      </p:grpSp>
      <p:pic>
        <p:nvPicPr>
          <p:cNvPr id="121" name="그림 12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45" r="61489"/>
          <a:stretch/>
        </p:blipFill>
        <p:spPr>
          <a:xfrm>
            <a:off x="3678822" y="71681"/>
            <a:ext cx="3162138" cy="974822"/>
          </a:xfrm>
          <a:prstGeom prst="roundRect">
            <a:avLst>
              <a:gd name="adj" fmla="val 13256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3384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0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1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1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직사각형 28"/>
          <p:cNvSpPr/>
          <p:nvPr/>
        </p:nvSpPr>
        <p:spPr>
          <a:xfrm>
            <a:off x="6253558" y="2580191"/>
            <a:ext cx="2890442" cy="300904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ctr">
              <a:spcBef>
                <a:spcPct val="0"/>
              </a:spcBef>
              <a:spcAft>
                <a:spcPct val="0"/>
              </a:spcAft>
            </a:pPr>
            <a:endParaRPr lang="ko-KR" altLang="en-US" b="1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3162692" y="2680866"/>
            <a:ext cx="2993484" cy="290837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ctr">
              <a:spcBef>
                <a:spcPct val="0"/>
              </a:spcBef>
              <a:spcAft>
                <a:spcPct val="0"/>
              </a:spcAft>
            </a:pPr>
            <a:endParaRPr lang="ko-KR" altLang="en-US" b="1">
              <a:solidFill>
                <a:schemeClr val="tx1">
                  <a:lumMod val="75000"/>
                  <a:lumOff val="25000"/>
                </a:schemeClr>
              </a:solidFill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0" y="2680866"/>
            <a:ext cx="2987824" cy="290837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ctr">
              <a:spcBef>
                <a:spcPct val="0"/>
              </a:spcBef>
              <a:spcAft>
                <a:spcPct val="0"/>
              </a:spcAft>
            </a:pPr>
            <a:endParaRPr lang="ko-KR" altLang="en-US" b="1">
              <a:solidFill>
                <a:schemeClr val="tx1">
                  <a:lumMod val="75000"/>
                  <a:lumOff val="25000"/>
                </a:schemeClr>
              </a:solidFill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481283" name="Rectangle 30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>
                <a:solidFill>
                  <a:schemeClr val="tx1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국가암관리사업 추진배경</a:t>
            </a:r>
            <a:endParaRPr lang="en-US" altLang="ko-KR" dirty="0" smtClean="0">
              <a:solidFill>
                <a:schemeClr val="tx1"/>
              </a:solidFill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41" name="Rectangle 96"/>
          <p:cNvSpPr>
            <a:spLocks noChangeArrowheads="1"/>
          </p:cNvSpPr>
          <p:nvPr/>
        </p:nvSpPr>
        <p:spPr bwMode="auto">
          <a:xfrm>
            <a:off x="3255543" y="3124536"/>
            <a:ext cx="2828625" cy="166199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ctr">
              <a:spcBef>
                <a:spcPct val="0"/>
              </a:spcBef>
              <a:spcAft>
                <a:spcPct val="0"/>
              </a:spcAft>
            </a:pPr>
            <a:r>
              <a:rPr lang="ko-KR" altLang="en-US" sz="1700" b="1" dirty="0" smtClean="0">
                <a:latin typeface="210 선물상자 R" panose="02020603020101020101" pitchFamily="18" charset="-127"/>
                <a:ea typeface="210 선물상자 R" panose="02020603020101020101" pitchFamily="18" charset="-127"/>
              </a:rPr>
              <a:t>우리마을 건강파발꾼을 활용하여 암 예방과 조기발견을 위한 붐 조성</a:t>
            </a:r>
            <a:endParaRPr lang="en-US" altLang="ko-KR" sz="1700" b="1" dirty="0" smtClean="0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  <a:p>
            <a:pPr fontAlgn="ctr">
              <a:spcBef>
                <a:spcPct val="0"/>
              </a:spcBef>
              <a:spcAft>
                <a:spcPct val="0"/>
              </a:spcAft>
            </a:pPr>
            <a:endParaRPr lang="en-US" altLang="ko-KR" sz="1700" b="1" noProof="1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  <a:p>
            <a:pPr fontAlgn="ctr">
              <a:spcBef>
                <a:spcPct val="0"/>
              </a:spcBef>
              <a:spcAft>
                <a:spcPct val="0"/>
              </a:spcAft>
            </a:pPr>
            <a:r>
              <a:rPr lang="ko-KR" altLang="en-US" sz="1700" b="1" noProof="1" smtClean="0">
                <a:latin typeface="210 선물상자 R" panose="02020603020101020101" pitchFamily="18" charset="-127"/>
                <a:ea typeface="210 선물상자 R" panose="02020603020101020101" pitchFamily="18" charset="-127"/>
              </a:rPr>
              <a:t>벤치마킹을 통한 헬스트럭 운영</a:t>
            </a:r>
            <a:endParaRPr lang="en-US" altLang="ko-KR" sz="1700" b="1" noProof="1" smtClean="0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  <a:p>
            <a:pPr fontAlgn="ctr">
              <a:spcBef>
                <a:spcPct val="0"/>
              </a:spcBef>
              <a:spcAft>
                <a:spcPct val="0"/>
              </a:spcAft>
            </a:pPr>
            <a:endParaRPr lang="en-US" altLang="ko-KR" sz="1700" b="1" noProof="1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  <a:p>
            <a:pPr fontAlgn="ctr">
              <a:spcBef>
                <a:spcPct val="0"/>
              </a:spcBef>
              <a:spcAft>
                <a:spcPct val="0"/>
              </a:spcAft>
            </a:pPr>
            <a:r>
              <a:rPr lang="ko-KR" altLang="en-US" sz="1700" b="1" noProof="1" smtClean="0">
                <a:latin typeface="210 선물상자 R" panose="02020603020101020101" pitchFamily="18" charset="-127"/>
                <a:ea typeface="210 선물상자 R" panose="02020603020101020101" pitchFamily="18" charset="-127"/>
              </a:rPr>
              <a:t>대장앎의 날 골든리본 캠페인 운영</a:t>
            </a:r>
            <a:endParaRPr lang="en-US" altLang="ko-KR" sz="1700" noProof="1" smtClean="0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3156428" y="1860709"/>
            <a:ext cx="2999748" cy="1039303"/>
            <a:chOff x="3516469" y="1860709"/>
            <a:chExt cx="2999748" cy="1039303"/>
          </a:xfrm>
        </p:grpSpPr>
        <p:sp>
          <p:nvSpPr>
            <p:cNvPr id="52" name="직사각형 51"/>
            <p:cNvSpPr/>
            <p:nvPr/>
          </p:nvSpPr>
          <p:spPr>
            <a:xfrm>
              <a:off x="5826989" y="2066738"/>
              <a:ext cx="689228" cy="833274"/>
            </a:xfrm>
            <a:prstGeom prst="rect">
              <a:avLst/>
            </a:prstGeom>
            <a:solidFill>
              <a:srgbClr val="297F8B"/>
            </a:soli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ctr">
                <a:spcBef>
                  <a:spcPct val="0"/>
                </a:spcBef>
                <a:spcAft>
                  <a:spcPct val="0"/>
                </a:spcAft>
              </a:pPr>
              <a:endParaRPr lang="ko-KR" altLang="en-US" b="1">
                <a:solidFill>
                  <a:schemeClr val="tx1">
                    <a:lumMod val="75000"/>
                    <a:lumOff val="25000"/>
                  </a:scheme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endParaRPr>
            </a:p>
          </p:txBody>
        </p:sp>
        <p:sp>
          <p:nvSpPr>
            <p:cNvPr id="55" name="직사각형 54"/>
            <p:cNvSpPr/>
            <p:nvPr/>
          </p:nvSpPr>
          <p:spPr>
            <a:xfrm>
              <a:off x="3516469" y="2066738"/>
              <a:ext cx="576066" cy="833274"/>
            </a:xfrm>
            <a:prstGeom prst="rect">
              <a:avLst/>
            </a:prstGeom>
            <a:solidFill>
              <a:srgbClr val="297F8B"/>
            </a:soli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ctr">
                <a:spcBef>
                  <a:spcPct val="0"/>
                </a:spcBef>
                <a:spcAft>
                  <a:spcPct val="0"/>
                </a:spcAft>
              </a:pPr>
              <a:endParaRPr lang="ko-KR" altLang="en-US" b="1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endParaRPr>
            </a:p>
          </p:txBody>
        </p:sp>
        <p:sp>
          <p:nvSpPr>
            <p:cNvPr id="56" name="직사각형 55"/>
            <p:cNvSpPr/>
            <p:nvPr/>
          </p:nvSpPr>
          <p:spPr>
            <a:xfrm>
              <a:off x="3882772" y="1860709"/>
              <a:ext cx="2160240" cy="833274"/>
            </a:xfrm>
            <a:prstGeom prst="rect">
              <a:avLst/>
            </a:prstGeom>
            <a:solidFill>
              <a:srgbClr val="38AEBE"/>
            </a:solidFill>
            <a:ln w="2857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ctr">
                <a:spcBef>
                  <a:spcPct val="0"/>
                </a:spcBef>
                <a:spcAft>
                  <a:spcPct val="0"/>
                </a:spcAft>
              </a:pPr>
              <a:endParaRPr lang="ko-KR" altLang="en-US" sz="3600" b="1">
                <a:solidFill>
                  <a:schemeClr val="tx1">
                    <a:lumMod val="75000"/>
                    <a:lumOff val="25000"/>
                  </a:scheme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endParaRPr>
            </a:p>
          </p:txBody>
        </p:sp>
        <p:sp>
          <p:nvSpPr>
            <p:cNvPr id="59" name="직각 삼각형 58"/>
            <p:cNvSpPr/>
            <p:nvPr/>
          </p:nvSpPr>
          <p:spPr>
            <a:xfrm rot="10800000">
              <a:off x="3882772" y="2690634"/>
              <a:ext cx="216024" cy="209378"/>
            </a:xfrm>
            <a:prstGeom prst="rtTriangle">
              <a:avLst/>
            </a:prstGeom>
            <a:solidFill>
              <a:srgbClr val="195057"/>
            </a:soli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ctr">
                <a:spcBef>
                  <a:spcPct val="0"/>
                </a:spcBef>
                <a:spcAft>
                  <a:spcPct val="0"/>
                </a:spcAft>
              </a:pPr>
              <a:endParaRPr lang="ko-KR" altLang="en-US" b="1">
                <a:solidFill>
                  <a:schemeClr val="tx1">
                    <a:lumMod val="75000"/>
                    <a:lumOff val="25000"/>
                  </a:scheme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endParaRPr>
            </a:p>
          </p:txBody>
        </p:sp>
        <p:sp>
          <p:nvSpPr>
            <p:cNvPr id="60" name="직각 삼각형 59"/>
            <p:cNvSpPr/>
            <p:nvPr/>
          </p:nvSpPr>
          <p:spPr>
            <a:xfrm rot="10800000" flipH="1">
              <a:off x="5826988" y="2690633"/>
              <a:ext cx="216024" cy="209378"/>
            </a:xfrm>
            <a:prstGeom prst="rtTriangle">
              <a:avLst/>
            </a:prstGeom>
            <a:solidFill>
              <a:srgbClr val="195057"/>
            </a:soli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ctr">
                <a:spcBef>
                  <a:spcPct val="0"/>
                </a:spcBef>
                <a:spcAft>
                  <a:spcPct val="0"/>
                </a:spcAft>
              </a:pPr>
              <a:endParaRPr lang="ko-KR" altLang="en-US" b="1">
                <a:solidFill>
                  <a:schemeClr val="tx1">
                    <a:lumMod val="75000"/>
                    <a:lumOff val="25000"/>
                  </a:scheme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4098796" y="2004725"/>
              <a:ext cx="172819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28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210 선물상자 R" panose="02020603020101020101" pitchFamily="18" charset="-127"/>
                  <a:ea typeface="210 선물상자 R" panose="02020603020101020101" pitchFamily="18" charset="-127"/>
                  <a:cs typeface="Arial" pitchFamily="34" charset="0"/>
                </a:rPr>
                <a:t>홍보 캠페인</a:t>
              </a:r>
              <a:endParaRPr kumimoji="1" lang="ko-KR" altLang="ko-KR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210 선물상자 R" panose="02020603020101020101" pitchFamily="18" charset="-127"/>
                <a:ea typeface="210 선물상자 R" panose="02020603020101020101" pitchFamily="18" charset="-127"/>
                <a:cs typeface="Arial" pitchFamily="34" charset="0"/>
              </a:endParaRPr>
            </a:p>
          </p:txBody>
        </p:sp>
      </p:grpSp>
      <p:sp>
        <p:nvSpPr>
          <p:cNvPr id="67" name="Rectangle 96"/>
          <p:cNvSpPr>
            <a:spLocks noChangeArrowheads="1"/>
          </p:cNvSpPr>
          <p:nvPr/>
        </p:nvSpPr>
        <p:spPr bwMode="auto">
          <a:xfrm>
            <a:off x="179512" y="3145547"/>
            <a:ext cx="2592288" cy="218521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ctr">
              <a:spcBef>
                <a:spcPct val="0"/>
              </a:spcBef>
              <a:spcAft>
                <a:spcPct val="0"/>
              </a:spcAft>
            </a:pPr>
            <a:r>
              <a:rPr lang="ko-KR" altLang="en-US" sz="1700" b="1" dirty="0" smtClean="0">
                <a:latin typeface="210 선물상자 R" panose="02020603020101020101" pitchFamily="18" charset="-127"/>
                <a:ea typeface="210 선물상자 R" panose="02020603020101020101" pitchFamily="18" charset="-127"/>
              </a:rPr>
              <a:t>암은 일상에서 </a:t>
            </a:r>
            <a:r>
              <a:rPr lang="ko-KR" altLang="en-US" sz="1700" b="1" dirty="0">
                <a:latin typeface="210 선물상자 R" panose="02020603020101020101" pitchFamily="18" charset="-127"/>
                <a:ea typeface="210 선물상자 R" panose="02020603020101020101" pitchFamily="18" charset="-127"/>
              </a:rPr>
              <a:t>건</a:t>
            </a:r>
            <a:r>
              <a:rPr lang="ko-KR" altLang="en-US" sz="1700" b="1" dirty="0" smtClean="0">
                <a:latin typeface="210 선물상자 R" panose="02020603020101020101" pitchFamily="18" charset="-127"/>
                <a:ea typeface="210 선물상자 R" panose="02020603020101020101" pitchFamily="18" charset="-127"/>
              </a:rPr>
              <a:t>강 생활을 실천하는 개인의 노력을 통해 암 발생의 </a:t>
            </a:r>
            <a:r>
              <a:rPr lang="en-US" altLang="ko-KR" sz="1700" b="1" dirty="0" smtClean="0">
                <a:latin typeface="210 선물상자 R" panose="02020603020101020101" pitchFamily="18" charset="-127"/>
                <a:ea typeface="210 선물상자 R" panose="02020603020101020101" pitchFamily="18" charset="-127"/>
              </a:rPr>
              <a:t>1/3 </a:t>
            </a:r>
            <a:r>
              <a:rPr lang="ko-KR" altLang="en-US" sz="1700" b="1" dirty="0" smtClean="0">
                <a:latin typeface="210 선물상자 R" panose="02020603020101020101" pitchFamily="18" charset="-127"/>
                <a:ea typeface="210 선물상자 R" panose="02020603020101020101" pitchFamily="18" charset="-127"/>
              </a:rPr>
              <a:t>예방 가능 </a:t>
            </a:r>
            <a:endParaRPr lang="en-US" altLang="ko-KR" sz="1700" b="1" dirty="0" smtClean="0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  <a:p>
            <a:pPr fontAlgn="ctr">
              <a:spcBef>
                <a:spcPct val="0"/>
              </a:spcBef>
              <a:spcAft>
                <a:spcPct val="0"/>
              </a:spcAft>
            </a:pPr>
            <a:endParaRPr lang="en-US" altLang="ko-KR" sz="1700" b="1" dirty="0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  <a:p>
            <a:pPr fontAlgn="ctr">
              <a:spcBef>
                <a:spcPct val="0"/>
              </a:spcBef>
              <a:spcAft>
                <a:spcPct val="0"/>
              </a:spcAft>
            </a:pPr>
            <a:r>
              <a:rPr lang="ko-KR" altLang="en-US" sz="1700" b="1" dirty="0" smtClean="0">
                <a:latin typeface="210 선물상자 R" panose="02020603020101020101" pitchFamily="18" charset="-127"/>
                <a:ea typeface="210 선물상자 R" panose="02020603020101020101" pitchFamily="18" charset="-127"/>
              </a:rPr>
              <a:t>조기 발견 시</a:t>
            </a:r>
            <a:r>
              <a:rPr lang="en-US" altLang="ko-KR" sz="1700" b="1" dirty="0" smtClean="0">
                <a:latin typeface="210 선물상자 R" panose="02020603020101020101" pitchFamily="18" charset="-127"/>
                <a:ea typeface="210 선물상자 R" panose="02020603020101020101" pitchFamily="18" charset="-127"/>
              </a:rPr>
              <a:t>,</a:t>
            </a:r>
          </a:p>
          <a:p>
            <a:pPr fontAlgn="ctr">
              <a:spcBef>
                <a:spcPct val="0"/>
              </a:spcBef>
              <a:spcAft>
                <a:spcPct val="0"/>
              </a:spcAft>
            </a:pPr>
            <a:r>
              <a:rPr lang="en-US" altLang="ko-KR" sz="1700" b="1" dirty="0" smtClean="0">
                <a:latin typeface="210 선물상자 R" panose="02020603020101020101" pitchFamily="18" charset="-127"/>
                <a:ea typeface="210 선물상자 R" panose="02020603020101020101" pitchFamily="18" charset="-127"/>
              </a:rPr>
              <a:t>90%</a:t>
            </a:r>
            <a:r>
              <a:rPr lang="ko-KR" altLang="en-US" sz="1700" b="1" dirty="0">
                <a:latin typeface="210 선물상자 R" panose="02020603020101020101" pitchFamily="18" charset="-127"/>
                <a:ea typeface="210 선물상자 R" panose="02020603020101020101" pitchFamily="18" charset="-127"/>
              </a:rPr>
              <a:t> </a:t>
            </a:r>
            <a:r>
              <a:rPr lang="ko-KR" altLang="en-US" sz="1700" b="1" dirty="0" smtClean="0">
                <a:latin typeface="210 선물상자 R" panose="02020603020101020101" pitchFamily="18" charset="-127"/>
                <a:ea typeface="210 선물상자 R" panose="02020603020101020101" pitchFamily="18" charset="-127"/>
              </a:rPr>
              <a:t>이상 완치 가능</a:t>
            </a:r>
            <a:endParaRPr lang="en-US" altLang="ko-KR" sz="1700" b="1" dirty="0" smtClean="0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  <a:p>
            <a:pPr fontAlgn="ctr">
              <a:spcBef>
                <a:spcPct val="0"/>
              </a:spcBef>
              <a:spcAft>
                <a:spcPct val="0"/>
              </a:spcAft>
            </a:pPr>
            <a:endParaRPr lang="en-US" altLang="ko-KR" sz="1700" b="1" dirty="0" smtClean="0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  <a:p>
            <a:pPr fontAlgn="ctr">
              <a:spcBef>
                <a:spcPct val="0"/>
              </a:spcBef>
              <a:spcAft>
                <a:spcPct val="0"/>
              </a:spcAft>
            </a:pPr>
            <a:r>
              <a:rPr lang="ko-KR" altLang="en-US" sz="1700" b="1" dirty="0" smtClean="0">
                <a:latin typeface="210 선물상자 R" panose="02020603020101020101" pitchFamily="18" charset="-127"/>
                <a:ea typeface="210 선물상자 R" panose="02020603020101020101" pitchFamily="18" charset="-127"/>
              </a:rPr>
              <a:t>국가 암 예방 및 검진 사업 계획</a:t>
            </a:r>
            <a:endParaRPr lang="en-US" altLang="ko-KR" sz="1700" b="1" dirty="0" smtClean="0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76" name="직사각형 75"/>
          <p:cNvSpPr/>
          <p:nvPr/>
        </p:nvSpPr>
        <p:spPr>
          <a:xfrm>
            <a:off x="8563061" y="2056972"/>
            <a:ext cx="581311" cy="833274"/>
          </a:xfrm>
          <a:prstGeom prst="rect">
            <a:avLst/>
          </a:prstGeom>
          <a:solidFill>
            <a:srgbClr val="6CA428"/>
          </a:soli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ctr">
              <a:spcBef>
                <a:spcPct val="0"/>
              </a:spcBef>
              <a:spcAft>
                <a:spcPct val="0"/>
              </a:spcAft>
            </a:pPr>
            <a:endParaRPr lang="ko-KR" altLang="en-US" b="1">
              <a:solidFill>
                <a:schemeClr val="tx1">
                  <a:lumMod val="75000"/>
                  <a:lumOff val="25000"/>
                </a:schemeClr>
              </a:solidFill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77" name="직사각형 76"/>
          <p:cNvSpPr/>
          <p:nvPr/>
        </p:nvSpPr>
        <p:spPr>
          <a:xfrm>
            <a:off x="6253558" y="2056972"/>
            <a:ext cx="575050" cy="833274"/>
          </a:xfrm>
          <a:prstGeom prst="rect">
            <a:avLst/>
          </a:prstGeom>
          <a:solidFill>
            <a:srgbClr val="6CA428"/>
          </a:soli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ctr">
              <a:spcBef>
                <a:spcPct val="0"/>
              </a:spcBef>
              <a:spcAft>
                <a:spcPct val="0"/>
              </a:spcAft>
            </a:pPr>
            <a:endParaRPr lang="ko-KR" altLang="en-US" b="1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</a:endParaRPr>
          </a:p>
        </p:txBody>
      </p:sp>
      <p:sp>
        <p:nvSpPr>
          <p:cNvPr id="78" name="직사각형 77"/>
          <p:cNvSpPr/>
          <p:nvPr/>
        </p:nvSpPr>
        <p:spPr>
          <a:xfrm>
            <a:off x="6618845" y="1850943"/>
            <a:ext cx="2160240" cy="833274"/>
          </a:xfrm>
          <a:prstGeom prst="rect">
            <a:avLst/>
          </a:prstGeom>
          <a:solidFill>
            <a:srgbClr val="80C230"/>
          </a:soli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ctr">
              <a:spcBef>
                <a:spcPct val="0"/>
              </a:spcBef>
              <a:spcAft>
                <a:spcPct val="0"/>
              </a:spcAft>
            </a:pPr>
            <a:endParaRPr lang="ko-KR" altLang="en-US" sz="2000" b="1">
              <a:solidFill>
                <a:schemeClr val="tx1">
                  <a:lumMod val="75000"/>
                  <a:lumOff val="25000"/>
                </a:schemeClr>
              </a:solidFill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79" name="직각 삼각형 78"/>
          <p:cNvSpPr/>
          <p:nvPr/>
        </p:nvSpPr>
        <p:spPr>
          <a:xfrm rot="10800000">
            <a:off x="6618845" y="2680868"/>
            <a:ext cx="216024" cy="209378"/>
          </a:xfrm>
          <a:prstGeom prst="rtTriangle">
            <a:avLst/>
          </a:prstGeom>
          <a:solidFill>
            <a:srgbClr val="355014"/>
          </a:soli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ctr">
              <a:spcBef>
                <a:spcPct val="0"/>
              </a:spcBef>
              <a:spcAft>
                <a:spcPct val="0"/>
              </a:spcAft>
            </a:pPr>
            <a:endParaRPr lang="ko-KR" altLang="en-US" b="1">
              <a:solidFill>
                <a:schemeClr val="tx1">
                  <a:lumMod val="75000"/>
                  <a:lumOff val="25000"/>
                </a:schemeClr>
              </a:solidFill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80" name="직각 삼각형 79"/>
          <p:cNvSpPr/>
          <p:nvPr/>
        </p:nvSpPr>
        <p:spPr>
          <a:xfrm rot="10800000" flipH="1">
            <a:off x="8563061" y="2680867"/>
            <a:ext cx="216024" cy="209378"/>
          </a:xfrm>
          <a:prstGeom prst="rtTriangle">
            <a:avLst/>
          </a:prstGeom>
          <a:solidFill>
            <a:srgbClr val="355014"/>
          </a:soli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ctr">
              <a:spcBef>
                <a:spcPct val="0"/>
              </a:spcBef>
              <a:spcAft>
                <a:spcPct val="0"/>
              </a:spcAft>
            </a:pPr>
            <a:endParaRPr lang="ko-KR" altLang="en-US" b="1">
              <a:solidFill>
                <a:schemeClr val="tx1">
                  <a:lumMod val="75000"/>
                  <a:lumOff val="25000"/>
                </a:schemeClr>
              </a:solidFill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6834869" y="2006986"/>
            <a:ext cx="17281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2800" b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210 선물상자 R" panose="02020603020101020101" pitchFamily="18" charset="-127"/>
                <a:ea typeface="210 선물상자 R" panose="02020603020101020101" pitchFamily="18" charset="-127"/>
                <a:cs typeface="Arial" pitchFamily="34" charset="0"/>
              </a:rPr>
              <a:t>대장앎</a:t>
            </a:r>
            <a:endParaRPr kumimoji="1" lang="ko-KR" altLang="ko-KR" sz="2800" b="1" dirty="0" smtClean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210 선물상자 R" panose="02020603020101020101" pitchFamily="18" charset="-127"/>
              <a:ea typeface="210 선물상자 R" panose="02020603020101020101" pitchFamily="18" charset="-127"/>
              <a:cs typeface="Arial" pitchFamily="34" charset="0"/>
            </a:endParaRPr>
          </a:p>
        </p:txBody>
      </p:sp>
      <p:sp>
        <p:nvSpPr>
          <p:cNvPr id="83" name="Rectangle 96"/>
          <p:cNvSpPr>
            <a:spLocks noChangeArrowheads="1"/>
          </p:cNvSpPr>
          <p:nvPr/>
        </p:nvSpPr>
        <p:spPr bwMode="auto">
          <a:xfrm>
            <a:off x="6402635" y="3288004"/>
            <a:ext cx="2592288" cy="138499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ctr">
              <a:spcBef>
                <a:spcPct val="0"/>
              </a:spcBef>
              <a:spcAft>
                <a:spcPct val="0"/>
              </a:spcAft>
            </a:pPr>
            <a:endParaRPr lang="en-US" altLang="ko-KR" b="1" dirty="0" smtClean="0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  <a:p>
            <a:pPr fontAlgn="ctr">
              <a:spcBef>
                <a:spcPct val="0"/>
              </a:spcBef>
              <a:spcAft>
                <a:spcPct val="0"/>
              </a:spcAft>
            </a:pPr>
            <a:endParaRPr lang="en-US" altLang="ko-KR" b="1" dirty="0" smtClean="0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  <a:p>
            <a:pPr fontAlgn="ctr">
              <a:spcBef>
                <a:spcPct val="0"/>
              </a:spcBef>
              <a:spcAft>
                <a:spcPct val="0"/>
              </a:spcAft>
            </a:pPr>
            <a:r>
              <a:rPr lang="ko-KR" altLang="en-US" sz="1600" b="1" noProof="1" smtClean="0">
                <a:latin typeface="210 선물상자 R" panose="02020603020101020101" pitchFamily="18" charset="-127"/>
                <a:ea typeface="210 선물상자 R" panose="02020603020101020101" pitchFamily="18" charset="-127"/>
              </a:rPr>
              <a:t>「대장앎」 으로 표기함으로써 대장암을 바로 이해하는데 많은 도움 제공</a:t>
            </a:r>
            <a:endParaRPr lang="en-US" altLang="ko-KR" sz="1600" b="1" noProof="1" smtClean="0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pic>
        <p:nvPicPr>
          <p:cNvPr id="36" name="그림 3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45" r="61489"/>
          <a:stretch/>
        </p:blipFill>
        <p:spPr>
          <a:xfrm>
            <a:off x="4215067" y="61775"/>
            <a:ext cx="3162138" cy="974822"/>
          </a:xfrm>
          <a:prstGeom prst="roundRect">
            <a:avLst>
              <a:gd name="adj" fmla="val 13256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grpSp>
        <p:nvGrpSpPr>
          <p:cNvPr id="2" name="그룹 1"/>
          <p:cNvGrpSpPr/>
          <p:nvPr/>
        </p:nvGrpSpPr>
        <p:grpSpPr>
          <a:xfrm>
            <a:off x="-20488" y="1860709"/>
            <a:ext cx="3008312" cy="1039303"/>
            <a:chOff x="195536" y="1860709"/>
            <a:chExt cx="3008312" cy="1039303"/>
          </a:xfrm>
        </p:grpSpPr>
        <p:sp>
          <p:nvSpPr>
            <p:cNvPr id="38" name="직사각형 37"/>
            <p:cNvSpPr/>
            <p:nvPr/>
          </p:nvSpPr>
          <p:spPr>
            <a:xfrm>
              <a:off x="2500860" y="2066738"/>
              <a:ext cx="702988" cy="833274"/>
            </a:xfrm>
            <a:prstGeom prst="rect">
              <a:avLst/>
            </a:prstGeom>
            <a:solidFill>
              <a:srgbClr val="4A78AC"/>
            </a:soli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ctr">
                <a:spcBef>
                  <a:spcPct val="0"/>
                </a:spcBef>
                <a:spcAft>
                  <a:spcPct val="0"/>
                </a:spcAft>
              </a:pPr>
              <a:endParaRPr lang="ko-KR" altLang="en-US" b="1">
                <a:solidFill>
                  <a:schemeClr val="tx1">
                    <a:lumMod val="75000"/>
                    <a:lumOff val="25000"/>
                  </a:scheme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endParaRPr>
            </a:p>
          </p:txBody>
        </p:sp>
        <p:sp>
          <p:nvSpPr>
            <p:cNvPr id="4" name="직사각형 3"/>
            <p:cNvSpPr/>
            <p:nvPr/>
          </p:nvSpPr>
          <p:spPr>
            <a:xfrm>
              <a:off x="195536" y="2066738"/>
              <a:ext cx="577131" cy="833274"/>
            </a:xfrm>
            <a:prstGeom prst="rect">
              <a:avLst/>
            </a:prstGeom>
            <a:solidFill>
              <a:srgbClr val="4A78AC"/>
            </a:soli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ctr">
                <a:spcBef>
                  <a:spcPct val="0"/>
                </a:spcBef>
                <a:spcAft>
                  <a:spcPct val="0"/>
                </a:spcAft>
              </a:pPr>
              <a:endParaRPr lang="ko-KR" altLang="en-US" b="1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endParaRPr>
            </a:p>
          </p:txBody>
        </p:sp>
        <p:sp>
          <p:nvSpPr>
            <p:cNvPr id="35" name="직사각형 34"/>
            <p:cNvSpPr/>
            <p:nvPr/>
          </p:nvSpPr>
          <p:spPr>
            <a:xfrm>
              <a:off x="556643" y="1860709"/>
              <a:ext cx="2160240" cy="833274"/>
            </a:xfrm>
            <a:prstGeom prst="rect">
              <a:avLst/>
            </a:prstGeom>
            <a:solidFill>
              <a:srgbClr val="336699"/>
            </a:soli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ctr">
                <a:spcBef>
                  <a:spcPct val="0"/>
                </a:spcBef>
                <a:spcAft>
                  <a:spcPct val="0"/>
                </a:spcAft>
              </a:pPr>
              <a:endParaRPr lang="ko-KR" altLang="en-US" b="1">
                <a:solidFill>
                  <a:schemeClr val="tx1">
                    <a:lumMod val="75000"/>
                    <a:lumOff val="25000"/>
                  </a:scheme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663080" y="2016752"/>
              <a:ext cx="19647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28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210 선물상자 R" panose="02020603020101020101" pitchFamily="18" charset="-127"/>
                  <a:ea typeface="210 선물상자 R" panose="02020603020101020101" pitchFamily="18" charset="-127"/>
                  <a:cs typeface="Arial" pitchFamily="34" charset="0"/>
                </a:rPr>
                <a:t>암 </a:t>
              </a:r>
              <a:endParaRPr kumimoji="1" lang="ko-KR" altLang="ko-KR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210 선물상자 R" panose="02020603020101020101" pitchFamily="18" charset="-127"/>
                <a:ea typeface="210 선물상자 R" panose="02020603020101020101" pitchFamily="18" charset="-127"/>
                <a:cs typeface="Arial" pitchFamily="34" charset="0"/>
              </a:endParaRPr>
            </a:p>
          </p:txBody>
        </p:sp>
        <p:sp>
          <p:nvSpPr>
            <p:cNvPr id="23" name="직각 삼각형 22"/>
            <p:cNvSpPr/>
            <p:nvPr/>
          </p:nvSpPr>
          <p:spPr>
            <a:xfrm rot="10800000">
              <a:off x="556642" y="2672314"/>
              <a:ext cx="216024" cy="209378"/>
            </a:xfrm>
            <a:prstGeom prst="rtTriangle">
              <a:avLst/>
            </a:prstGeom>
            <a:solidFill>
              <a:srgbClr val="173A51"/>
            </a:soli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ctr">
                <a:spcBef>
                  <a:spcPct val="0"/>
                </a:spcBef>
                <a:spcAft>
                  <a:spcPct val="0"/>
                </a:spcAft>
              </a:pPr>
              <a:endParaRPr lang="ko-KR" altLang="en-US" b="1">
                <a:solidFill>
                  <a:schemeClr val="tx1">
                    <a:lumMod val="75000"/>
                    <a:lumOff val="25000"/>
                  </a:scheme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endParaRPr>
            </a:p>
          </p:txBody>
        </p:sp>
        <p:sp>
          <p:nvSpPr>
            <p:cNvPr id="24" name="직각 삼각형 23"/>
            <p:cNvSpPr/>
            <p:nvPr/>
          </p:nvSpPr>
          <p:spPr>
            <a:xfrm rot="10800000" flipH="1">
              <a:off x="2500858" y="2672313"/>
              <a:ext cx="216024" cy="209378"/>
            </a:xfrm>
            <a:prstGeom prst="rtTriangle">
              <a:avLst/>
            </a:prstGeom>
            <a:solidFill>
              <a:srgbClr val="173A51"/>
            </a:soli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ctr">
                <a:spcBef>
                  <a:spcPct val="0"/>
                </a:spcBef>
                <a:spcAft>
                  <a:spcPct val="0"/>
                </a:spcAft>
              </a:pPr>
              <a:endParaRPr lang="ko-KR" altLang="en-US" b="1">
                <a:solidFill>
                  <a:schemeClr val="tx1">
                    <a:lumMod val="75000"/>
                    <a:lumOff val="25000"/>
                  </a:scheme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29618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8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8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/>
      <p:bldP spid="8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모서리가 둥근 직사각형 3"/>
          <p:cNvSpPr/>
          <p:nvPr/>
        </p:nvSpPr>
        <p:spPr>
          <a:xfrm>
            <a:off x="5004047" y="2132856"/>
            <a:ext cx="3804705" cy="1094302"/>
          </a:xfrm>
          <a:prstGeom prst="roundRect">
            <a:avLst/>
          </a:prstGeom>
          <a:solidFill>
            <a:srgbClr val="4AB4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다이아몬드 4"/>
          <p:cNvSpPr/>
          <p:nvPr/>
        </p:nvSpPr>
        <p:spPr>
          <a:xfrm>
            <a:off x="4139952" y="1916832"/>
            <a:ext cx="1512168" cy="1440160"/>
          </a:xfrm>
          <a:prstGeom prst="diamond">
            <a:avLst/>
          </a:prstGeom>
          <a:solidFill>
            <a:srgbClr val="4AB4AA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모서리가 둥근 직사각형 5"/>
          <p:cNvSpPr/>
          <p:nvPr/>
        </p:nvSpPr>
        <p:spPr>
          <a:xfrm>
            <a:off x="467544" y="2852936"/>
            <a:ext cx="3816424" cy="1094302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모서리가 둥근 직사각형 6"/>
          <p:cNvSpPr/>
          <p:nvPr/>
        </p:nvSpPr>
        <p:spPr>
          <a:xfrm>
            <a:off x="4932040" y="3630842"/>
            <a:ext cx="4048362" cy="1094302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모서리가 둥근 직사각형 7"/>
          <p:cNvSpPr/>
          <p:nvPr/>
        </p:nvSpPr>
        <p:spPr>
          <a:xfrm>
            <a:off x="467544" y="4365104"/>
            <a:ext cx="3815992" cy="1094302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ko-KR" altLang="en-US" dirty="0"/>
          </a:p>
        </p:txBody>
      </p:sp>
      <p:sp>
        <p:nvSpPr>
          <p:cNvPr id="9" name="다이아몬드 8"/>
          <p:cNvSpPr/>
          <p:nvPr/>
        </p:nvSpPr>
        <p:spPr>
          <a:xfrm>
            <a:off x="3319452" y="2687098"/>
            <a:ext cx="1512168" cy="1440160"/>
          </a:xfrm>
          <a:prstGeom prst="diamond">
            <a:avLst/>
          </a:prstGeom>
          <a:solidFill>
            <a:schemeClr val="accent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다이아몬드 9"/>
          <p:cNvSpPr/>
          <p:nvPr/>
        </p:nvSpPr>
        <p:spPr>
          <a:xfrm>
            <a:off x="4139952" y="3464173"/>
            <a:ext cx="1512168" cy="1440160"/>
          </a:xfrm>
          <a:prstGeom prst="diamond">
            <a:avLst/>
          </a:prstGeom>
          <a:solidFill>
            <a:schemeClr val="accent6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다이아몬드 10"/>
          <p:cNvSpPr/>
          <p:nvPr/>
        </p:nvSpPr>
        <p:spPr>
          <a:xfrm>
            <a:off x="3347864" y="4221088"/>
            <a:ext cx="1512168" cy="1440160"/>
          </a:xfrm>
          <a:prstGeom prst="diamond">
            <a:avLst/>
          </a:prstGeom>
          <a:solidFill>
            <a:schemeClr val="accent3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3635896" y="3176972"/>
            <a:ext cx="9361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>
                <a:latin typeface="210 선물상자 R" panose="02020603020101020101" pitchFamily="18" charset="-127"/>
                <a:ea typeface="210 선물상자 R" panose="02020603020101020101" pitchFamily="18" charset="-127"/>
              </a:rPr>
              <a:t>2021</a:t>
            </a:r>
            <a:r>
              <a:rPr lang="ko-KR" altLang="en-US" sz="2000" b="1" dirty="0" smtClean="0">
                <a:latin typeface="210 선물상자 R" panose="02020603020101020101" pitchFamily="18" charset="-127"/>
                <a:ea typeface="210 선물상자 R" panose="02020603020101020101" pitchFamily="18" charset="-127"/>
              </a:rPr>
              <a:t>년</a:t>
            </a:r>
            <a:endParaRPr lang="ko-KR" altLang="en-US" sz="2000" b="1" dirty="0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449782" y="2424950"/>
            <a:ext cx="9361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>
                <a:latin typeface="210 선물상자 R" panose="02020603020101020101" pitchFamily="18" charset="-127"/>
                <a:ea typeface="210 선물상자 R" panose="02020603020101020101" pitchFamily="18" charset="-127"/>
              </a:rPr>
              <a:t>2022</a:t>
            </a:r>
            <a:r>
              <a:rPr lang="ko-KR" altLang="en-US" sz="2000" b="1" dirty="0" smtClean="0">
                <a:latin typeface="210 선물상자 R" panose="02020603020101020101" pitchFamily="18" charset="-127"/>
                <a:ea typeface="210 선물상자 R" panose="02020603020101020101" pitchFamily="18" charset="-127"/>
              </a:rPr>
              <a:t>년</a:t>
            </a:r>
            <a:endParaRPr lang="ko-KR" altLang="en-US" sz="2000" b="1" dirty="0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cxnSp>
        <p:nvCxnSpPr>
          <p:cNvPr id="16" name="직선 연결선 15"/>
          <p:cNvCxnSpPr>
            <a:endCxn id="5" idx="1"/>
          </p:cNvCxnSpPr>
          <p:nvPr/>
        </p:nvCxnSpPr>
        <p:spPr>
          <a:xfrm>
            <a:off x="2339752" y="2619128"/>
            <a:ext cx="18002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2290430" y="2298358"/>
            <a:ext cx="10993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err="1" smtClean="0">
                <a:latin typeface="210 선물상자 R" panose="02020603020101020101" pitchFamily="18" charset="-127"/>
                <a:ea typeface="210 선물상자 R" panose="02020603020101020101" pitchFamily="18" charset="-127"/>
              </a:rPr>
              <a:t>확대사업</a:t>
            </a:r>
            <a:endParaRPr lang="ko-KR" altLang="en-US" sz="1600" b="1" dirty="0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cxnSp>
        <p:nvCxnSpPr>
          <p:cNvPr id="18" name="직선 연결선 17"/>
          <p:cNvCxnSpPr/>
          <p:nvPr/>
        </p:nvCxnSpPr>
        <p:spPr>
          <a:xfrm>
            <a:off x="2987944" y="4221088"/>
            <a:ext cx="1080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직선 연결선 18"/>
          <p:cNvCxnSpPr/>
          <p:nvPr/>
        </p:nvCxnSpPr>
        <p:spPr>
          <a:xfrm flipH="1">
            <a:off x="4873401" y="4965260"/>
            <a:ext cx="18002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 flipH="1">
            <a:off x="5220072" y="4941168"/>
            <a:ext cx="15348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600" b="1" dirty="0" smtClean="0">
                <a:latin typeface="210 선물상자 R" panose="02020603020101020101" pitchFamily="18" charset="-127"/>
                <a:ea typeface="210 선물상자 R" panose="02020603020101020101" pitchFamily="18" charset="-127"/>
              </a:rPr>
              <a:t>기반구축</a:t>
            </a:r>
            <a:endParaRPr lang="en-US" altLang="ko-KR" sz="1600" b="1" dirty="0" smtClean="0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  <a:p>
            <a:pPr algn="r"/>
            <a:r>
              <a:rPr lang="ko-KR" altLang="en-US" sz="1600" b="1" dirty="0" smtClean="0">
                <a:latin typeface="210 선물상자 R" panose="02020603020101020101" pitchFamily="18" charset="-127"/>
                <a:ea typeface="210 선물상자 R" panose="02020603020101020101" pitchFamily="18" charset="-127"/>
              </a:rPr>
              <a:t>관리체계 마련</a:t>
            </a:r>
            <a:endParaRPr lang="ko-KR" altLang="en-US" sz="1600" b="1" dirty="0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cxnSp>
        <p:nvCxnSpPr>
          <p:cNvPr id="21" name="직선 연결선 20"/>
          <p:cNvCxnSpPr/>
          <p:nvPr/>
        </p:nvCxnSpPr>
        <p:spPr>
          <a:xfrm flipH="1">
            <a:off x="5004048" y="3429000"/>
            <a:ext cx="1404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6452308" y="3230732"/>
            <a:ext cx="25841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err="1" smtClean="0">
                <a:latin typeface="210 선물상자 R" panose="02020603020101020101" pitchFamily="18" charset="-127"/>
                <a:ea typeface="210 선물상자 R" panose="02020603020101020101" pitchFamily="18" charset="-127"/>
              </a:rPr>
              <a:t>주민력</a:t>
            </a:r>
            <a:r>
              <a:rPr lang="ko-KR" altLang="en-US" sz="1600" b="1" dirty="0" smtClean="0">
                <a:latin typeface="210 선물상자 R" panose="02020603020101020101" pitchFamily="18" charset="-127"/>
                <a:ea typeface="210 선물상자 R" panose="02020603020101020101" pitchFamily="18" charset="-127"/>
              </a:rPr>
              <a:t> 강화</a:t>
            </a:r>
            <a:r>
              <a:rPr lang="en-US" altLang="ko-KR" sz="1600" b="1" dirty="0" smtClean="0">
                <a:latin typeface="210 선물상자 R" panose="02020603020101020101" pitchFamily="18" charset="-127"/>
                <a:ea typeface="210 선물상자 R" panose="02020603020101020101" pitchFamily="18" charset="-127"/>
              </a:rPr>
              <a:t>, </a:t>
            </a:r>
            <a:r>
              <a:rPr lang="ko-KR" altLang="en-US" sz="1600" b="1" dirty="0" smtClean="0">
                <a:latin typeface="210 선물상자 R" panose="02020603020101020101" pitchFamily="18" charset="-127"/>
                <a:ea typeface="210 선물상자 R" panose="02020603020101020101" pitchFamily="18" charset="-127"/>
              </a:rPr>
              <a:t>활동 활성화</a:t>
            </a:r>
            <a:endParaRPr lang="ko-KR" altLang="en-US" sz="1600" b="1" dirty="0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11560" y="4026550"/>
            <a:ext cx="30162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err="1" smtClean="0">
                <a:latin typeface="210 선물상자 R" panose="02020603020101020101" pitchFamily="18" charset="-127"/>
                <a:ea typeface="210 선물상자 R" panose="02020603020101020101" pitchFamily="18" charset="-127"/>
              </a:rPr>
              <a:t>건강파발꾼</a:t>
            </a:r>
            <a:r>
              <a:rPr lang="ko-KR" altLang="en-US" sz="1600" b="1" dirty="0" smtClean="0">
                <a:latin typeface="210 선물상자 R" panose="02020603020101020101" pitchFamily="18" charset="-127"/>
                <a:ea typeface="210 선물상자 R" panose="02020603020101020101" pitchFamily="18" charset="-127"/>
              </a:rPr>
              <a:t> </a:t>
            </a:r>
            <a:r>
              <a:rPr lang="ko-KR" altLang="en-US" sz="1600" b="1" dirty="0" err="1" smtClean="0">
                <a:latin typeface="210 선물상자 R" panose="02020603020101020101" pitchFamily="18" charset="-127"/>
                <a:ea typeface="210 선물상자 R" panose="02020603020101020101" pitchFamily="18" charset="-127"/>
              </a:rPr>
              <a:t>상호협력</a:t>
            </a:r>
            <a:r>
              <a:rPr lang="ko-KR" altLang="en-US" sz="1600" b="1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〮</a:t>
            </a:r>
            <a:r>
              <a:rPr lang="ko-KR" altLang="en-US" sz="1600" b="1" dirty="0" err="1" smtClean="0">
                <a:latin typeface="210 선물상자 R" panose="02020603020101020101" pitchFamily="18" charset="-127"/>
                <a:ea typeface="210 선물상자 R" panose="02020603020101020101" pitchFamily="18" charset="-127"/>
              </a:rPr>
              <a:t>민관협력</a:t>
            </a:r>
            <a:endParaRPr lang="ko-KR" altLang="en-US" sz="1600" b="1" dirty="0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24" name="직사각형 23"/>
          <p:cNvSpPr/>
          <p:nvPr/>
        </p:nvSpPr>
        <p:spPr bwMode="auto">
          <a:xfrm>
            <a:off x="611560" y="4509119"/>
            <a:ext cx="3374190" cy="7879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ko-KR" sz="1600" b="1" dirty="0" smtClean="0">
                <a:solidFill>
                  <a:schemeClr val="bg1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- </a:t>
            </a:r>
            <a:r>
              <a:rPr lang="ko-KR" altLang="en-US" sz="1600" b="1" dirty="0" smtClean="0">
                <a:solidFill>
                  <a:schemeClr val="bg1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기반구축 및 관리체계 마련</a:t>
            </a:r>
            <a:endParaRPr lang="en-US" altLang="ko-KR" sz="1600" b="1" dirty="0" smtClean="0">
              <a:solidFill>
                <a:schemeClr val="bg1"/>
              </a:solidFill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1600" b="1" dirty="0" smtClean="0">
                <a:solidFill>
                  <a:schemeClr val="bg1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- </a:t>
            </a:r>
            <a:r>
              <a:rPr lang="ko-KR" altLang="en-US" sz="1600" b="1" dirty="0" err="1" smtClean="0">
                <a:solidFill>
                  <a:schemeClr val="bg1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건강파발꾼</a:t>
            </a:r>
            <a:r>
              <a:rPr lang="ko-KR" altLang="en-US" sz="1600" b="1" dirty="0" smtClean="0">
                <a:solidFill>
                  <a:schemeClr val="bg1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 모집 및 양성</a:t>
            </a:r>
            <a:endParaRPr lang="en-US" altLang="ko-KR" sz="1600" b="1" dirty="0" smtClean="0">
              <a:solidFill>
                <a:schemeClr val="bg1"/>
              </a:solidFill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25" name="직사각형 24"/>
          <p:cNvSpPr/>
          <p:nvPr/>
        </p:nvSpPr>
        <p:spPr bwMode="auto">
          <a:xfrm>
            <a:off x="5580112" y="3758990"/>
            <a:ext cx="340029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ko-KR" sz="1600" b="1" spc="-150" dirty="0" smtClean="0">
                <a:solidFill>
                  <a:schemeClr val="bg1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-  </a:t>
            </a:r>
            <a:r>
              <a:rPr lang="ko-KR" altLang="en-US" sz="1600" b="1" spc="-150" dirty="0" err="1" smtClean="0">
                <a:solidFill>
                  <a:schemeClr val="bg1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사엽분야별</a:t>
            </a:r>
            <a:r>
              <a:rPr lang="ko-KR" altLang="en-US" sz="1600" b="1" spc="-150" dirty="0" smtClean="0">
                <a:solidFill>
                  <a:schemeClr val="bg1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 </a:t>
            </a:r>
            <a:r>
              <a:rPr lang="ko-KR" altLang="en-US" sz="1600" b="1" spc="-150" dirty="0" err="1" smtClean="0">
                <a:solidFill>
                  <a:schemeClr val="bg1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건강파발꾼</a:t>
            </a:r>
            <a:r>
              <a:rPr lang="ko-KR" altLang="en-US" sz="1600" b="1" spc="-150" dirty="0" smtClean="0">
                <a:solidFill>
                  <a:schemeClr val="bg1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 전문성 부여</a:t>
            </a:r>
            <a:r>
              <a:rPr lang="en-US" altLang="ko-KR" sz="1600" b="1" spc="-150" dirty="0" smtClean="0">
                <a:solidFill>
                  <a:schemeClr val="bg1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, </a:t>
            </a:r>
            <a:r>
              <a:rPr lang="ko-KR" altLang="en-US" sz="1600" b="1" spc="-150" dirty="0" smtClean="0">
                <a:solidFill>
                  <a:schemeClr val="bg1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잠재력 강화</a:t>
            </a:r>
            <a:endParaRPr lang="en-US" altLang="ko-KR" sz="1600" b="1" spc="-150" dirty="0" smtClean="0">
              <a:solidFill>
                <a:schemeClr val="bg1"/>
              </a:solidFill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1600" b="1" spc="-150" dirty="0" smtClean="0">
                <a:solidFill>
                  <a:schemeClr val="bg1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- </a:t>
            </a:r>
            <a:r>
              <a:rPr lang="ko-KR" altLang="en-US" sz="1600" b="1" spc="-150" dirty="0">
                <a:solidFill>
                  <a:schemeClr val="bg1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 </a:t>
            </a:r>
            <a:r>
              <a:rPr lang="ko-KR" altLang="en-US" sz="1600" b="1" spc="-150" dirty="0" smtClean="0">
                <a:solidFill>
                  <a:schemeClr val="bg1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대상자 중심의  </a:t>
            </a:r>
            <a:r>
              <a:rPr lang="ko-KR" altLang="en-US" sz="1600" b="1" spc="-150" dirty="0" err="1" smtClean="0">
                <a:solidFill>
                  <a:schemeClr val="bg1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건강파발꾼</a:t>
            </a:r>
            <a:r>
              <a:rPr lang="ko-KR" altLang="en-US" sz="1600" b="1" spc="-150" dirty="0" smtClean="0">
                <a:solidFill>
                  <a:schemeClr val="bg1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 상호협력 및 민관협력</a:t>
            </a:r>
            <a:endParaRPr lang="ko-KR" altLang="en-US" sz="1600" b="1" spc="-150" dirty="0">
              <a:solidFill>
                <a:schemeClr val="bg1"/>
              </a:solidFill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26" name="직사각형 25"/>
          <p:cNvSpPr/>
          <p:nvPr/>
        </p:nvSpPr>
        <p:spPr bwMode="auto">
          <a:xfrm>
            <a:off x="627502" y="2958043"/>
            <a:ext cx="257634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ko-KR" sz="1600" b="1" dirty="0" smtClean="0">
                <a:solidFill>
                  <a:schemeClr val="bg1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- </a:t>
            </a:r>
            <a:r>
              <a:rPr lang="ko-KR" altLang="en-US" sz="1600" b="1" dirty="0" smtClean="0">
                <a:solidFill>
                  <a:schemeClr val="bg1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지역주민의 </a:t>
            </a:r>
            <a:r>
              <a:rPr lang="ko-KR" altLang="en-US" sz="1600" b="1" dirty="0" err="1" smtClean="0">
                <a:solidFill>
                  <a:schemeClr val="bg1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주민력</a:t>
            </a:r>
            <a:r>
              <a:rPr lang="ko-KR" altLang="en-US" sz="1600" b="1" dirty="0" smtClean="0">
                <a:solidFill>
                  <a:schemeClr val="bg1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 강화</a:t>
            </a:r>
            <a:endParaRPr lang="en-US" altLang="ko-KR" sz="1600" b="1" dirty="0" smtClean="0">
              <a:solidFill>
                <a:schemeClr val="bg1"/>
              </a:solidFill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sz="1600" b="1" dirty="0" smtClean="0">
                <a:solidFill>
                  <a:schemeClr val="bg1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- </a:t>
            </a:r>
            <a:r>
              <a:rPr lang="ko-KR" altLang="en-US" sz="1600" b="1" dirty="0" err="1" smtClean="0">
                <a:solidFill>
                  <a:schemeClr val="bg1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건강파발꾼</a:t>
            </a:r>
            <a:r>
              <a:rPr lang="ko-KR" altLang="en-US" sz="1600" b="1" dirty="0" smtClean="0">
                <a:solidFill>
                  <a:schemeClr val="bg1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 주도의 활동 활성화</a:t>
            </a:r>
            <a:endParaRPr lang="ko-KR" altLang="en-US" sz="1600" b="1" dirty="0">
              <a:solidFill>
                <a:schemeClr val="bg1"/>
              </a:solidFill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27" name="직사각형 26"/>
          <p:cNvSpPr/>
          <p:nvPr/>
        </p:nvSpPr>
        <p:spPr bwMode="auto">
          <a:xfrm>
            <a:off x="5796136" y="2434360"/>
            <a:ext cx="2650720" cy="418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ko-KR" sz="1600" b="1" spc="-150" dirty="0" smtClean="0">
                <a:solidFill>
                  <a:schemeClr val="bg1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-  </a:t>
            </a:r>
            <a:r>
              <a:rPr lang="ko-KR" altLang="en-US" sz="1600" b="1" spc="-150" dirty="0" smtClean="0">
                <a:solidFill>
                  <a:schemeClr val="bg1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확산</a:t>
            </a:r>
            <a:r>
              <a:rPr lang="en-US" altLang="ko-KR" sz="1600" b="1" spc="-150" dirty="0" smtClean="0">
                <a:solidFill>
                  <a:schemeClr val="bg1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(</a:t>
            </a:r>
            <a:r>
              <a:rPr lang="ko-KR" altLang="en-US" sz="1600" b="1" spc="-150" dirty="0" smtClean="0">
                <a:solidFill>
                  <a:schemeClr val="bg1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마을</a:t>
            </a:r>
            <a:r>
              <a:rPr lang="en-US" altLang="ko-KR" sz="1600" b="1" spc="-150" dirty="0" smtClean="0">
                <a:solidFill>
                  <a:schemeClr val="bg1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, </a:t>
            </a:r>
            <a:r>
              <a:rPr lang="ko-KR" altLang="en-US" sz="1600" b="1" spc="-150" dirty="0" err="1" smtClean="0">
                <a:solidFill>
                  <a:schemeClr val="bg1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건강파발꾼</a:t>
            </a:r>
            <a:r>
              <a:rPr lang="en-US" altLang="ko-KR" sz="1600" b="1" spc="-150" dirty="0" smtClean="0">
                <a:solidFill>
                  <a:schemeClr val="bg1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) </a:t>
            </a:r>
            <a:endParaRPr lang="ko-KR" altLang="en-US" sz="1600" b="1" spc="-150" dirty="0">
              <a:solidFill>
                <a:schemeClr val="bg1"/>
              </a:solidFill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435576" y="3984198"/>
            <a:ext cx="9361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>
                <a:latin typeface="210 선물상자 R" panose="02020603020101020101" pitchFamily="18" charset="-127"/>
                <a:ea typeface="210 선물상자 R" panose="02020603020101020101" pitchFamily="18" charset="-127"/>
              </a:rPr>
              <a:t>2020</a:t>
            </a:r>
            <a:r>
              <a:rPr lang="ko-KR" altLang="en-US" sz="2000" b="1" dirty="0" smtClean="0">
                <a:latin typeface="210 선물상자 R" panose="02020603020101020101" pitchFamily="18" charset="-127"/>
                <a:ea typeface="210 선물상자 R" panose="02020603020101020101" pitchFamily="18" charset="-127"/>
              </a:rPr>
              <a:t>년</a:t>
            </a:r>
            <a:endParaRPr lang="ko-KR" altLang="en-US" sz="2000" b="1" dirty="0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647945" y="4734742"/>
            <a:ext cx="9361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 smtClean="0">
                <a:latin typeface="210 선물상자 R" panose="02020603020101020101" pitchFamily="18" charset="-127"/>
                <a:ea typeface="210 선물상자 R" panose="02020603020101020101" pitchFamily="18" charset="-127"/>
              </a:rPr>
              <a:t>2019</a:t>
            </a:r>
            <a:r>
              <a:rPr lang="ko-KR" altLang="en-US" sz="2000" b="1" dirty="0" smtClean="0">
                <a:latin typeface="210 선물상자 R" panose="02020603020101020101" pitchFamily="18" charset="-127"/>
                <a:ea typeface="210 선물상자 R" panose="02020603020101020101" pitchFamily="18" charset="-127"/>
              </a:rPr>
              <a:t>년</a:t>
            </a:r>
            <a:endParaRPr lang="ko-KR" altLang="en-US" sz="2000" b="1" dirty="0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32" name="제목 1"/>
          <p:cNvSpPr>
            <a:spLocks noGrp="1"/>
          </p:cNvSpPr>
          <p:nvPr>
            <p:ph type="title"/>
          </p:nvPr>
        </p:nvSpPr>
        <p:spPr>
          <a:xfrm>
            <a:off x="169168" y="116632"/>
            <a:ext cx="6563072" cy="922114"/>
          </a:xfrm>
        </p:spPr>
        <p:txBody>
          <a:bodyPr>
            <a:normAutofit/>
          </a:bodyPr>
          <a:lstStyle/>
          <a:p>
            <a:r>
              <a:rPr lang="ko-KR" altLang="en-US" sz="4000" dirty="0" err="1" smtClean="0">
                <a:latin typeface="210 선물상자 R" panose="02020603020101020101" pitchFamily="18" charset="-127"/>
                <a:ea typeface="210 선물상자 R" panose="02020603020101020101" pitchFamily="18" charset="-127"/>
              </a:rPr>
              <a:t>건강파발꾼</a:t>
            </a:r>
            <a:r>
              <a:rPr lang="ko-KR" altLang="en-US" sz="4000" dirty="0" smtClean="0">
                <a:latin typeface="210 선물상자 R" panose="02020603020101020101" pitchFamily="18" charset="-127"/>
                <a:ea typeface="210 선물상자 R" panose="02020603020101020101" pitchFamily="18" charset="-127"/>
              </a:rPr>
              <a:t> </a:t>
            </a:r>
            <a:r>
              <a:rPr lang="ko-KR" altLang="en-US" sz="4000" dirty="0" err="1" smtClean="0">
                <a:latin typeface="210 선물상자 R" panose="02020603020101020101" pitchFamily="18" charset="-127"/>
                <a:ea typeface="210 선물상자 R" panose="02020603020101020101" pitchFamily="18" charset="-127"/>
              </a:rPr>
              <a:t>연차별</a:t>
            </a:r>
            <a:r>
              <a:rPr lang="ko-KR" altLang="en-US" sz="4000" dirty="0" smtClean="0">
                <a:latin typeface="210 선물상자 R" panose="02020603020101020101" pitchFamily="18" charset="-127"/>
                <a:ea typeface="210 선물상자 R" panose="02020603020101020101" pitchFamily="18" charset="-127"/>
              </a:rPr>
              <a:t> 계획</a:t>
            </a:r>
            <a:endParaRPr lang="ko-KR" altLang="en-US" sz="4000" dirty="0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pic>
        <p:nvPicPr>
          <p:cNvPr id="33" name="Picture 2" descr="C:\Users\USER\AppData\Local\Microsoft\Windows\INetCache\IE\K4USQB7V\walking[1].png"/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84" b="2523"/>
          <a:stretch/>
        </p:blipFill>
        <p:spPr bwMode="auto">
          <a:xfrm>
            <a:off x="3553760" y="1794074"/>
            <a:ext cx="720369" cy="804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구름 모양 설명선 33"/>
          <p:cNvSpPr/>
          <p:nvPr/>
        </p:nvSpPr>
        <p:spPr>
          <a:xfrm>
            <a:off x="3999556" y="836712"/>
            <a:ext cx="2408492" cy="1065625"/>
          </a:xfrm>
          <a:prstGeom prst="cloudCallout">
            <a:avLst>
              <a:gd name="adj1" fmla="val -33907"/>
              <a:gd name="adj2" fmla="val 63659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lvl="0" fontAlgn="ctr">
              <a:spcBef>
                <a:spcPct val="0"/>
              </a:spcBef>
              <a:spcAft>
                <a:spcPct val="0"/>
              </a:spcAft>
            </a:pPr>
            <a:endParaRPr lang="en-US" altLang="ko-KR" sz="1100" b="1" noProof="1">
              <a:solidFill>
                <a:srgbClr val="F79646">
                  <a:lumMod val="75000"/>
                </a:srgbClr>
              </a:solidFill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4139952" y="1054477"/>
            <a:ext cx="22367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ctr">
              <a:spcBef>
                <a:spcPct val="0"/>
              </a:spcBef>
              <a:spcAft>
                <a:spcPct val="0"/>
              </a:spcAft>
            </a:pPr>
            <a:r>
              <a:rPr lang="ko-KR" altLang="en-US" b="1" noProof="1">
                <a:solidFill>
                  <a:schemeClr val="accent2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시민을 </a:t>
            </a:r>
            <a:r>
              <a:rPr lang="ko-KR" altLang="en-US" b="1" noProof="1">
                <a:solidFill>
                  <a:srgbClr val="0070C0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행복</a:t>
            </a:r>
            <a:r>
              <a:rPr lang="ko-KR" altLang="en-US" b="1" noProof="1">
                <a:solidFill>
                  <a:schemeClr val="accent2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하게 </a:t>
            </a:r>
            <a:endParaRPr lang="en-US" altLang="ko-KR" b="1" noProof="1" smtClean="0">
              <a:solidFill>
                <a:schemeClr val="accent2"/>
              </a:solidFill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  <a:p>
            <a:pPr lvl="0" fontAlgn="ctr">
              <a:spcBef>
                <a:spcPct val="0"/>
              </a:spcBef>
              <a:spcAft>
                <a:spcPct val="0"/>
              </a:spcAft>
            </a:pPr>
            <a:r>
              <a:rPr lang="en-US" altLang="ko-KR" b="1" noProof="1">
                <a:solidFill>
                  <a:schemeClr val="accent2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 </a:t>
            </a:r>
            <a:r>
              <a:rPr lang="en-US" altLang="ko-KR" b="1" noProof="1" smtClean="0">
                <a:solidFill>
                  <a:schemeClr val="accent2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      </a:t>
            </a:r>
            <a:r>
              <a:rPr lang="ko-KR" altLang="en-US" b="1" noProof="1" smtClean="0">
                <a:solidFill>
                  <a:schemeClr val="accent2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영천을 </a:t>
            </a:r>
            <a:r>
              <a:rPr lang="ko-KR" altLang="en-US" b="1" noProof="1">
                <a:solidFill>
                  <a:srgbClr val="0070C0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위대</a:t>
            </a:r>
            <a:r>
              <a:rPr lang="ko-KR" altLang="en-US" b="1" noProof="1">
                <a:solidFill>
                  <a:schemeClr val="accent2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하게</a:t>
            </a:r>
            <a:r>
              <a:rPr lang="en-US" altLang="ko-KR" b="1" noProof="1">
                <a:solidFill>
                  <a:schemeClr val="accent2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!!!</a:t>
            </a:r>
          </a:p>
        </p:txBody>
      </p:sp>
    </p:spTree>
    <p:extLst>
      <p:ext uri="{BB962C8B-B14F-4D97-AF65-F5344CB8AC3E}">
        <p14:creationId xmlns:p14="http://schemas.microsoft.com/office/powerpoint/2010/main" val="3358996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69168" y="116632"/>
            <a:ext cx="6563072" cy="922114"/>
          </a:xfrm>
        </p:spPr>
        <p:txBody>
          <a:bodyPr>
            <a:normAutofit/>
          </a:bodyPr>
          <a:lstStyle/>
          <a:p>
            <a:r>
              <a:rPr lang="ko-KR" altLang="en-US" sz="4000" dirty="0" smtClean="0">
                <a:latin typeface="210 선물상자 R" panose="02020603020101020101" pitchFamily="18" charset="-127"/>
                <a:ea typeface="210 선물상자 R" panose="02020603020101020101" pitchFamily="18" charset="-127"/>
              </a:rPr>
              <a:t>투입자원</a:t>
            </a:r>
            <a:endParaRPr lang="ko-KR" altLang="en-US" sz="4000" dirty="0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3" name="Oval 51"/>
          <p:cNvSpPr>
            <a:spLocks noChangeArrowheads="1"/>
          </p:cNvSpPr>
          <p:nvPr/>
        </p:nvSpPr>
        <p:spPr bwMode="auto">
          <a:xfrm rot="5400000">
            <a:off x="2158802" y="3565748"/>
            <a:ext cx="447675" cy="3743325"/>
          </a:xfrm>
          <a:prstGeom prst="ellipse">
            <a:avLst/>
          </a:prstGeom>
          <a:gradFill rotWithShape="1">
            <a:gsLst>
              <a:gs pos="0">
                <a:schemeClr val="tx1">
                  <a:alpha val="60001"/>
                </a:schemeClr>
              </a:gs>
              <a:gs pos="100000">
                <a:srgbClr val="000000">
                  <a:alpha val="0"/>
                </a:srgbClr>
              </a:gs>
            </a:gsLst>
            <a:path path="shape">
              <a:fillToRect l="50000" t="50000" r="50000" b="50000"/>
            </a:path>
          </a:gra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ctr">
              <a:spcBef>
                <a:spcPct val="0"/>
              </a:spcBef>
              <a:spcAft>
                <a:spcPct val="0"/>
              </a:spcAft>
            </a:pPr>
            <a:endParaRPr lang="ko-KR" altLang="en-US" b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sp>
        <p:nvSpPr>
          <p:cNvPr id="5" name="Line 95"/>
          <p:cNvSpPr>
            <a:spLocks noChangeShapeType="1"/>
          </p:cNvSpPr>
          <p:nvPr/>
        </p:nvSpPr>
        <p:spPr bwMode="auto">
          <a:xfrm>
            <a:off x="3079428" y="1705525"/>
            <a:ext cx="4968551" cy="2847235"/>
          </a:xfrm>
          <a:prstGeom prst="line">
            <a:avLst/>
          </a:prstGeom>
          <a:noFill/>
          <a:ln w="19050">
            <a:solidFill>
              <a:srgbClr val="808080"/>
            </a:solidFill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ctr">
              <a:spcBef>
                <a:spcPct val="0"/>
              </a:spcBef>
              <a:spcAft>
                <a:spcPct val="0"/>
              </a:spcAft>
            </a:pPr>
            <a:endParaRPr lang="ko-KR" altLang="en-US" b="1">
              <a:solidFill>
                <a:srgbClr val="FFFFFF"/>
              </a:solidFill>
              <a:latin typeface="+mn-ea"/>
            </a:endParaRPr>
          </a:p>
        </p:txBody>
      </p:sp>
      <p:sp>
        <p:nvSpPr>
          <p:cNvPr id="6" name="Line 96"/>
          <p:cNvSpPr>
            <a:spLocks noChangeShapeType="1"/>
          </p:cNvSpPr>
          <p:nvPr/>
        </p:nvSpPr>
        <p:spPr bwMode="auto">
          <a:xfrm flipV="1">
            <a:off x="2930070" y="2799819"/>
            <a:ext cx="4852219" cy="2403510"/>
          </a:xfrm>
          <a:prstGeom prst="line">
            <a:avLst/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ctr">
              <a:spcBef>
                <a:spcPct val="0"/>
              </a:spcBef>
              <a:spcAft>
                <a:spcPct val="0"/>
              </a:spcAft>
            </a:pPr>
            <a:endParaRPr lang="ko-KR" altLang="en-US" b="1">
              <a:solidFill>
                <a:srgbClr val="FFFFFF"/>
              </a:solidFill>
              <a:latin typeface="+mn-ea"/>
            </a:endParaRPr>
          </a:p>
        </p:txBody>
      </p:sp>
      <p:sp>
        <p:nvSpPr>
          <p:cNvPr id="8" name="Rectangle 53"/>
          <p:cNvSpPr>
            <a:spLocks noChangeArrowheads="1"/>
          </p:cNvSpPr>
          <p:nvPr/>
        </p:nvSpPr>
        <p:spPr bwMode="auto">
          <a:xfrm rot="1827303">
            <a:off x="3660316" y="2507150"/>
            <a:ext cx="2955214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ctr">
              <a:spcBef>
                <a:spcPct val="0"/>
              </a:spcBef>
              <a:spcAft>
                <a:spcPct val="0"/>
              </a:spcAft>
            </a:pPr>
            <a:r>
              <a:rPr lang="ko-KR" alt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체감도 높은 보건복지서비스 제공</a:t>
            </a:r>
            <a:endParaRPr lang="en-US" altLang="ko-KR" sz="1600" b="1" dirty="0">
              <a:solidFill>
                <a:schemeClr val="tx1">
                  <a:lumMod val="75000"/>
                  <a:lumOff val="25000"/>
                </a:schemeClr>
              </a:solidFill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9" name="Rectangle 53"/>
          <p:cNvSpPr>
            <a:spLocks noChangeArrowheads="1"/>
          </p:cNvSpPr>
          <p:nvPr/>
        </p:nvSpPr>
        <p:spPr bwMode="auto">
          <a:xfrm rot="19932664" flipH="1">
            <a:off x="4065638" y="3732150"/>
            <a:ext cx="2014648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ctr">
              <a:spcBef>
                <a:spcPct val="0"/>
              </a:spcBef>
              <a:spcAft>
                <a:spcPct val="0"/>
              </a:spcAft>
            </a:pPr>
            <a:r>
              <a:rPr lang="ko-KR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다양한 </a:t>
            </a:r>
            <a:r>
              <a:rPr lang="ko-KR" altLang="en-US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건강요구</a:t>
            </a:r>
            <a:endParaRPr lang="en-US" altLang="ko-KR" b="1" dirty="0">
              <a:solidFill>
                <a:schemeClr val="tx1">
                  <a:lumMod val="75000"/>
                  <a:lumOff val="25000"/>
                </a:schemeClr>
              </a:solidFill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10" name="AutoShape 51"/>
          <p:cNvSpPr>
            <a:spLocks noChangeArrowheads="1"/>
          </p:cNvSpPr>
          <p:nvPr/>
        </p:nvSpPr>
        <p:spPr bwMode="auto">
          <a:xfrm rot="2002028">
            <a:off x="5000632" y="2034679"/>
            <a:ext cx="798621" cy="493927"/>
          </a:xfrm>
          <a:prstGeom prst="rightArrow">
            <a:avLst>
              <a:gd name="adj1" fmla="val 36885"/>
              <a:gd name="adj2" fmla="val 57016"/>
            </a:avLst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47000">
                <a:schemeClr val="bg1">
                  <a:lumMod val="75000"/>
                </a:schemeClr>
              </a:gs>
              <a:gs pos="0">
                <a:schemeClr val="bg1">
                  <a:alpha val="0"/>
                </a:schemeClr>
              </a:gs>
            </a:gsLst>
            <a:lin ang="2700000" scaled="1"/>
            <a:tileRect/>
          </a:gradFill>
          <a:ln>
            <a:noFill/>
            <a:headEnd/>
            <a:tailEnd/>
          </a:ln>
          <a:effec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ctr">
              <a:spcBef>
                <a:spcPct val="0"/>
              </a:spcBef>
              <a:spcAft>
                <a:spcPct val="0"/>
              </a:spcAft>
            </a:pPr>
            <a:endParaRPr lang="ko-KR" altLang="en-US" b="1">
              <a:solidFill>
                <a:srgbClr val="FFFFFF"/>
              </a:solidFill>
              <a:latin typeface="+mn-ea"/>
            </a:endParaRPr>
          </a:p>
        </p:txBody>
      </p:sp>
      <p:sp>
        <p:nvSpPr>
          <p:cNvPr id="11" name="AutoShape 51"/>
          <p:cNvSpPr>
            <a:spLocks noChangeArrowheads="1"/>
          </p:cNvSpPr>
          <p:nvPr/>
        </p:nvSpPr>
        <p:spPr bwMode="auto">
          <a:xfrm rot="19584213" flipH="1">
            <a:off x="5232252" y="3955956"/>
            <a:ext cx="798621" cy="493927"/>
          </a:xfrm>
          <a:prstGeom prst="rightArrow">
            <a:avLst>
              <a:gd name="adj1" fmla="val 36885"/>
              <a:gd name="adj2" fmla="val 57016"/>
            </a:avLst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47000">
                <a:schemeClr val="bg1">
                  <a:lumMod val="75000"/>
                </a:schemeClr>
              </a:gs>
              <a:gs pos="0">
                <a:schemeClr val="bg1">
                  <a:alpha val="0"/>
                </a:schemeClr>
              </a:gs>
            </a:gsLst>
            <a:lin ang="2700000" scaled="1"/>
            <a:tileRect/>
          </a:gradFill>
          <a:ln>
            <a:noFill/>
            <a:headEnd/>
            <a:tailEnd/>
          </a:ln>
          <a:effec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ctr">
              <a:spcBef>
                <a:spcPct val="0"/>
              </a:spcBef>
              <a:spcAft>
                <a:spcPct val="0"/>
              </a:spcAft>
            </a:pPr>
            <a:endParaRPr lang="ko-KR" altLang="en-US" b="1">
              <a:solidFill>
                <a:srgbClr val="FFFFFF"/>
              </a:solidFill>
              <a:latin typeface="+mn-ea"/>
            </a:endParaRPr>
          </a:p>
        </p:txBody>
      </p:sp>
      <p:sp>
        <p:nvSpPr>
          <p:cNvPr id="12" name="AutoShape 3"/>
          <p:cNvSpPr>
            <a:spLocks noChangeArrowheads="1"/>
          </p:cNvSpPr>
          <p:nvPr/>
        </p:nvSpPr>
        <p:spPr bwMode="auto">
          <a:xfrm rot="-1800000">
            <a:off x="399551" y="1537383"/>
            <a:ext cx="3730625" cy="3729038"/>
          </a:xfrm>
          <a:custGeom>
            <a:avLst/>
            <a:gdLst>
              <a:gd name="G0" fmla="+- 5178 0 0"/>
              <a:gd name="G1" fmla="+- -8843259 0 0"/>
              <a:gd name="G2" fmla="+- 0 0 -8843259"/>
              <a:gd name="T0" fmla="*/ 0 256 1"/>
              <a:gd name="T1" fmla="*/ 180 256 1"/>
              <a:gd name="G3" fmla="+- -8843259 T0 T1"/>
              <a:gd name="T2" fmla="*/ 0 256 1"/>
              <a:gd name="T3" fmla="*/ 90 256 1"/>
              <a:gd name="G4" fmla="+- -8843259 T2 T3"/>
              <a:gd name="G5" fmla="*/ G4 2 1"/>
              <a:gd name="T4" fmla="*/ 90 256 1"/>
              <a:gd name="T5" fmla="*/ 0 256 1"/>
              <a:gd name="G6" fmla="+- -8843259 T4 T5"/>
              <a:gd name="G7" fmla="*/ G6 2 1"/>
              <a:gd name="G8" fmla="abs -8843259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5178"/>
              <a:gd name="G18" fmla="*/ 5178 1 2"/>
              <a:gd name="G19" fmla="+- G18 5400 0"/>
              <a:gd name="G20" fmla="cos G19 -8843259"/>
              <a:gd name="G21" fmla="sin G19 -8843259"/>
              <a:gd name="G22" fmla="+- G20 10800 0"/>
              <a:gd name="G23" fmla="+- G21 10800 0"/>
              <a:gd name="G24" fmla="+- 10800 0 G20"/>
              <a:gd name="G25" fmla="+- 5178 10800 0"/>
              <a:gd name="G26" fmla="?: G9 G17 G25"/>
              <a:gd name="G27" fmla="?: G9 0 21600"/>
              <a:gd name="G28" fmla="cos 10800 -8843259"/>
              <a:gd name="G29" fmla="sin 10800 -8843259"/>
              <a:gd name="G30" fmla="sin 5178 -8843259"/>
              <a:gd name="G31" fmla="+- G28 10800 0"/>
              <a:gd name="G32" fmla="+- G29 10800 0"/>
              <a:gd name="G33" fmla="+- G30 10800 0"/>
              <a:gd name="G34" fmla="?: G4 0 G31"/>
              <a:gd name="G35" fmla="?: -8843259 G34 0"/>
              <a:gd name="G36" fmla="?: G6 G35 G31"/>
              <a:gd name="G37" fmla="+- 21600 0 G36"/>
              <a:gd name="G38" fmla="?: G4 0 G33"/>
              <a:gd name="G39" fmla="?: -8843259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5157 w 21600"/>
              <a:gd name="T15" fmla="*/ 5144 h 21600"/>
              <a:gd name="T16" fmla="*/ 10800 w 21600"/>
              <a:gd name="T17" fmla="*/ 5622 h 21600"/>
              <a:gd name="T18" fmla="*/ 16443 w 21600"/>
              <a:gd name="T19" fmla="*/ 5144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7142" y="7134"/>
                </a:moveTo>
                <a:cubicBezTo>
                  <a:pt x="8113" y="6165"/>
                  <a:pt x="9428" y="5621"/>
                  <a:pt x="10800" y="5622"/>
                </a:cubicBezTo>
                <a:cubicBezTo>
                  <a:pt x="12171" y="5622"/>
                  <a:pt x="13486" y="6165"/>
                  <a:pt x="14457" y="7134"/>
                </a:cubicBezTo>
                <a:lnTo>
                  <a:pt x="18428" y="3154"/>
                </a:lnTo>
                <a:cubicBezTo>
                  <a:pt x="16403" y="1134"/>
                  <a:pt x="13660" y="-1"/>
                  <a:pt x="10799" y="0"/>
                </a:cubicBezTo>
                <a:cubicBezTo>
                  <a:pt x="7939" y="0"/>
                  <a:pt x="5196" y="1134"/>
                  <a:pt x="3171" y="3154"/>
                </a:cubicBezTo>
                <a:close/>
              </a:path>
            </a:pathLst>
          </a:custGeom>
          <a:gradFill flip="none" rotWithShape="1">
            <a:gsLst>
              <a:gs pos="0">
                <a:schemeClr val="lt1">
                  <a:tint val="40000"/>
                  <a:satMod val="350000"/>
                </a:schemeClr>
              </a:gs>
              <a:gs pos="45000">
                <a:srgbClr val="336699"/>
              </a:gs>
              <a:gs pos="99000">
                <a:srgbClr val="336699"/>
              </a:gs>
            </a:gsLst>
            <a:path path="circle">
              <a:fillToRect l="100000" b="100000"/>
            </a:path>
            <a:tileRect t="-100000" r="-100000"/>
          </a:gradFill>
          <a:ln>
            <a:headEnd/>
            <a:tailEnd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contourClr>
              <a:srgbClr val="F0B147"/>
            </a:contourClr>
          </a:sp3d>
        </p:spPr>
        <p:style>
          <a:lnRef idx="0">
            <a:schemeClr val="accent2"/>
          </a:lnRef>
          <a:fillRef idx="1002">
            <a:schemeClr val="lt1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ctr">
              <a:spcBef>
                <a:spcPct val="0"/>
              </a:spcBef>
              <a:spcAft>
                <a:spcPct val="0"/>
              </a:spcAft>
            </a:pPr>
            <a:endParaRPr lang="ko-KR" altLang="ko-KR" sz="2400" b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WordArt 4"/>
          <p:cNvSpPr>
            <a:spLocks noChangeArrowheads="1" noChangeShapeType="1" noTextEdit="1"/>
          </p:cNvSpPr>
          <p:nvPr/>
        </p:nvSpPr>
        <p:spPr bwMode="auto">
          <a:xfrm rot="-1964595">
            <a:off x="993351" y="2438022"/>
            <a:ext cx="1343939" cy="244475"/>
          </a:xfrm>
          <a:prstGeom prst="rect">
            <a:avLst/>
          </a:prstGeom>
          <a:effectLst/>
        </p:spPr>
        <p:txBody>
          <a:bodyPr spcFirstLastPara="1" wrap="none" fromWordArt="1">
            <a:prstTxWarp prst="textArchUp">
              <a:avLst>
                <a:gd name="adj" fmla="val 10800000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6000" b="1" kern="10" dirty="0" smtClean="0">
                <a:ln w="9525">
                  <a:noFill/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blurRad="25400" dist="25400" dir="2700000" algn="tl" rotWithShape="0">
                    <a:schemeClr val="tx1">
                      <a:lumMod val="75000"/>
                      <a:lumOff val="25000"/>
                      <a:alpha val="40000"/>
                    </a:schemeClr>
                  </a:outerShdw>
                </a:effectLst>
                <a:latin typeface="210 선물상자 R" panose="02020603020101020101" pitchFamily="18" charset="-127"/>
                <a:ea typeface="210 선물상자 R" panose="02020603020101020101" pitchFamily="18" charset="-127"/>
                <a:cs typeface="Arial" pitchFamily="34" charset="0"/>
              </a:rPr>
              <a:t>지역보건</a:t>
            </a:r>
            <a:endParaRPr kumimoji="1" lang="en-US" altLang="ko-KR" sz="6000" b="1" kern="10" dirty="0" smtClean="0">
              <a:ln w="9525">
                <a:noFill/>
                <a:round/>
                <a:headEnd/>
                <a:tailEnd/>
              </a:ln>
              <a:solidFill>
                <a:srgbClr val="FFFFFF"/>
              </a:solidFill>
              <a:effectLst>
                <a:outerShdw blurRad="25400" dist="25400" dir="2700000" algn="tl" rotWithShape="0">
                  <a:schemeClr val="tx1">
                    <a:lumMod val="75000"/>
                    <a:lumOff val="25000"/>
                    <a:alpha val="40000"/>
                  </a:schemeClr>
                </a:outerShdw>
              </a:effectLst>
              <a:latin typeface="210 선물상자 R" panose="02020603020101020101" pitchFamily="18" charset="-127"/>
              <a:ea typeface="210 선물상자 R" panose="02020603020101020101" pitchFamily="18" charset="-127"/>
              <a:cs typeface="Arial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4000" b="1" kern="10" dirty="0" smtClean="0">
                <a:ln w="9525">
                  <a:noFill/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blurRad="25400" dist="25400" dir="2700000" algn="tl" rotWithShape="0">
                    <a:schemeClr val="tx1">
                      <a:lumMod val="75000"/>
                      <a:lumOff val="25000"/>
                      <a:alpha val="40000"/>
                    </a:schemeClr>
                  </a:outerShdw>
                </a:effectLst>
                <a:latin typeface="210 선물상자 R" panose="02020603020101020101" pitchFamily="18" charset="-127"/>
                <a:ea typeface="210 선물상자 R" panose="02020603020101020101" pitchFamily="18" charset="-127"/>
                <a:cs typeface="Arial" pitchFamily="34" charset="0"/>
              </a:rPr>
              <a:t>(</a:t>
            </a:r>
            <a:r>
              <a:rPr kumimoji="1" lang="ko-KR" altLang="en-US" sz="4000" b="1" kern="10" dirty="0" err="1" smtClean="0">
                <a:ln w="9525">
                  <a:noFill/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blurRad="25400" dist="25400" dir="2700000" algn="tl" rotWithShape="0">
                    <a:schemeClr val="tx1">
                      <a:lumMod val="75000"/>
                      <a:lumOff val="25000"/>
                      <a:alpha val="40000"/>
                    </a:schemeClr>
                  </a:outerShdw>
                </a:effectLst>
                <a:latin typeface="210 선물상자 R" panose="02020603020101020101" pitchFamily="18" charset="-127"/>
                <a:ea typeface="210 선물상자 R" panose="02020603020101020101" pitchFamily="18" charset="-127"/>
                <a:cs typeface="Arial" pitchFamily="34" charset="0"/>
              </a:rPr>
              <a:t>암검진</a:t>
            </a:r>
            <a:r>
              <a:rPr kumimoji="1" lang="en-US" altLang="ko-KR" sz="4000" b="1" kern="10" dirty="0" smtClean="0">
                <a:ln w="9525">
                  <a:noFill/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blurRad="25400" dist="25400" dir="2700000" algn="tl" rotWithShape="0">
                    <a:schemeClr val="tx1">
                      <a:lumMod val="75000"/>
                      <a:lumOff val="25000"/>
                      <a:alpha val="40000"/>
                    </a:schemeClr>
                  </a:outerShdw>
                </a:effectLst>
                <a:latin typeface="210 선물상자 R" panose="02020603020101020101" pitchFamily="18" charset="-127"/>
                <a:ea typeface="210 선물상자 R" panose="02020603020101020101" pitchFamily="18" charset="-127"/>
                <a:cs typeface="Arial" pitchFamily="34" charset="0"/>
              </a:rPr>
              <a:t>, </a:t>
            </a:r>
            <a:r>
              <a:rPr kumimoji="1" lang="ko-KR" altLang="en-US" sz="4000" b="1" kern="10" dirty="0" smtClean="0">
                <a:ln w="9525">
                  <a:noFill/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blurRad="25400" dist="25400" dir="2700000" algn="tl" rotWithShape="0">
                    <a:schemeClr val="tx1">
                      <a:lumMod val="75000"/>
                      <a:lumOff val="25000"/>
                      <a:alpha val="40000"/>
                    </a:schemeClr>
                  </a:outerShdw>
                </a:effectLst>
                <a:latin typeface="210 선물상자 R" panose="02020603020101020101" pitchFamily="18" charset="-127"/>
                <a:ea typeface="210 선물상자 R" panose="02020603020101020101" pitchFamily="18" charset="-127"/>
                <a:cs typeface="Arial" pitchFamily="34" charset="0"/>
              </a:rPr>
              <a:t>방문</a:t>
            </a:r>
            <a:r>
              <a:rPr kumimoji="1" lang="en-US" altLang="ko-KR" sz="4000" b="1" kern="10" dirty="0" smtClean="0">
                <a:ln w="9525">
                  <a:noFill/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blurRad="25400" dist="25400" dir="2700000" algn="tl" rotWithShape="0">
                    <a:schemeClr val="tx1">
                      <a:lumMod val="75000"/>
                      <a:lumOff val="25000"/>
                      <a:alpha val="40000"/>
                    </a:schemeClr>
                  </a:outerShdw>
                </a:effectLst>
                <a:latin typeface="210 선물상자 R" panose="02020603020101020101" pitchFamily="18" charset="-127"/>
                <a:ea typeface="210 선물상자 R" panose="02020603020101020101" pitchFamily="18" charset="-127"/>
                <a:cs typeface="Arial" pitchFamily="34" charset="0"/>
              </a:rPr>
              <a:t>, </a:t>
            </a:r>
            <a:r>
              <a:rPr kumimoji="1" lang="ko-KR" altLang="en-US" sz="4000" b="1" kern="10" dirty="0" smtClean="0">
                <a:ln w="9525">
                  <a:noFill/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blurRad="25400" dist="25400" dir="2700000" algn="tl" rotWithShape="0">
                    <a:schemeClr val="tx1">
                      <a:lumMod val="75000"/>
                      <a:lumOff val="25000"/>
                      <a:alpha val="40000"/>
                    </a:schemeClr>
                  </a:outerShdw>
                </a:effectLst>
                <a:latin typeface="210 선물상자 R" panose="02020603020101020101" pitchFamily="18" charset="-127"/>
                <a:ea typeface="210 선물상자 R" panose="02020603020101020101" pitchFamily="18" charset="-127"/>
                <a:cs typeface="Arial" pitchFamily="34" charset="0"/>
              </a:rPr>
              <a:t>재활</a:t>
            </a:r>
            <a:r>
              <a:rPr kumimoji="1" lang="en-US" altLang="ko-KR" sz="4000" b="1" kern="10" dirty="0" smtClean="0">
                <a:ln w="9525">
                  <a:noFill/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blurRad="25400" dist="25400" dir="2700000" algn="tl" rotWithShape="0">
                    <a:schemeClr val="tx1">
                      <a:lumMod val="75000"/>
                      <a:lumOff val="25000"/>
                      <a:alpha val="40000"/>
                    </a:schemeClr>
                  </a:outerShdw>
                </a:effectLst>
                <a:latin typeface="210 선물상자 R" panose="02020603020101020101" pitchFamily="18" charset="-127"/>
                <a:ea typeface="210 선물상자 R" panose="02020603020101020101" pitchFamily="18" charset="-127"/>
                <a:cs typeface="Arial" pitchFamily="34" charset="0"/>
              </a:rPr>
              <a:t>)</a:t>
            </a:r>
            <a:r>
              <a:rPr kumimoji="1" lang="en-US" altLang="ko-KR" sz="1400" b="1" kern="10" dirty="0" smtClean="0">
                <a:ln w="9525">
                  <a:noFill/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blurRad="25400" dist="25400" dir="2700000" algn="tl" rotWithShape="0">
                    <a:schemeClr val="tx1">
                      <a:lumMod val="75000"/>
                      <a:lumOff val="25000"/>
                      <a:alpha val="40000"/>
                    </a:schemeClr>
                  </a:outerShdw>
                </a:effectLst>
                <a:latin typeface="+mn-ea"/>
                <a:cs typeface="Arial" pitchFamily="34" charset="0"/>
              </a:rPr>
              <a:t>)</a:t>
            </a:r>
            <a:endParaRPr kumimoji="1" lang="ko-KR" altLang="en-US" sz="1400" b="1" kern="10" dirty="0" smtClean="0">
              <a:ln w="9525">
                <a:noFill/>
                <a:round/>
                <a:headEnd/>
                <a:tailEnd/>
              </a:ln>
              <a:solidFill>
                <a:srgbClr val="FFFFFF"/>
              </a:solidFill>
              <a:effectLst>
                <a:outerShdw blurRad="25400" dist="25400" dir="2700000" algn="tl" rotWithShape="0">
                  <a:schemeClr val="tx1">
                    <a:lumMod val="75000"/>
                    <a:lumOff val="25000"/>
                    <a:alpha val="40000"/>
                  </a:schemeClr>
                </a:outerShdw>
              </a:effectLst>
              <a:latin typeface="+mn-ea"/>
              <a:cs typeface="Arial" pitchFamily="34" charset="0"/>
            </a:endParaRPr>
          </a:p>
        </p:txBody>
      </p:sp>
      <p:sp>
        <p:nvSpPr>
          <p:cNvPr id="14" name="AutoShape 5"/>
          <p:cNvSpPr>
            <a:spLocks noChangeArrowheads="1"/>
          </p:cNvSpPr>
          <p:nvPr/>
        </p:nvSpPr>
        <p:spPr bwMode="auto">
          <a:xfrm rot="3600000">
            <a:off x="463845" y="1537094"/>
            <a:ext cx="3730625" cy="3729037"/>
          </a:xfrm>
          <a:custGeom>
            <a:avLst/>
            <a:gdLst>
              <a:gd name="G0" fmla="+- 5178 0 0"/>
              <a:gd name="G1" fmla="+- -8843259 0 0"/>
              <a:gd name="G2" fmla="+- 0 0 -8843259"/>
              <a:gd name="T0" fmla="*/ 0 256 1"/>
              <a:gd name="T1" fmla="*/ 180 256 1"/>
              <a:gd name="G3" fmla="+- -8843259 T0 T1"/>
              <a:gd name="T2" fmla="*/ 0 256 1"/>
              <a:gd name="T3" fmla="*/ 90 256 1"/>
              <a:gd name="G4" fmla="+- -8843259 T2 T3"/>
              <a:gd name="G5" fmla="*/ G4 2 1"/>
              <a:gd name="T4" fmla="*/ 90 256 1"/>
              <a:gd name="T5" fmla="*/ 0 256 1"/>
              <a:gd name="G6" fmla="+- -8843259 T4 T5"/>
              <a:gd name="G7" fmla="*/ G6 2 1"/>
              <a:gd name="G8" fmla="abs -8843259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5178"/>
              <a:gd name="G18" fmla="*/ 5178 1 2"/>
              <a:gd name="G19" fmla="+- G18 5400 0"/>
              <a:gd name="G20" fmla="cos G19 -8843259"/>
              <a:gd name="G21" fmla="sin G19 -8843259"/>
              <a:gd name="G22" fmla="+- G20 10800 0"/>
              <a:gd name="G23" fmla="+- G21 10800 0"/>
              <a:gd name="G24" fmla="+- 10800 0 G20"/>
              <a:gd name="G25" fmla="+- 5178 10800 0"/>
              <a:gd name="G26" fmla="?: G9 G17 G25"/>
              <a:gd name="G27" fmla="?: G9 0 21600"/>
              <a:gd name="G28" fmla="cos 10800 -8843259"/>
              <a:gd name="G29" fmla="sin 10800 -8843259"/>
              <a:gd name="G30" fmla="sin 5178 -8843259"/>
              <a:gd name="G31" fmla="+- G28 10800 0"/>
              <a:gd name="G32" fmla="+- G29 10800 0"/>
              <a:gd name="G33" fmla="+- G30 10800 0"/>
              <a:gd name="G34" fmla="?: G4 0 G31"/>
              <a:gd name="G35" fmla="?: -8843259 G34 0"/>
              <a:gd name="G36" fmla="?: G6 G35 G31"/>
              <a:gd name="G37" fmla="+- 21600 0 G36"/>
              <a:gd name="G38" fmla="?: G4 0 G33"/>
              <a:gd name="G39" fmla="?: -8843259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5157 w 21600"/>
              <a:gd name="T15" fmla="*/ 5144 h 21600"/>
              <a:gd name="T16" fmla="*/ 10800 w 21600"/>
              <a:gd name="T17" fmla="*/ 5622 h 21600"/>
              <a:gd name="T18" fmla="*/ 16443 w 21600"/>
              <a:gd name="T19" fmla="*/ 5144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7142" y="7134"/>
                </a:moveTo>
                <a:cubicBezTo>
                  <a:pt x="8113" y="6165"/>
                  <a:pt x="9428" y="5621"/>
                  <a:pt x="10800" y="5622"/>
                </a:cubicBezTo>
                <a:cubicBezTo>
                  <a:pt x="12171" y="5622"/>
                  <a:pt x="13486" y="6165"/>
                  <a:pt x="14457" y="7134"/>
                </a:cubicBezTo>
                <a:lnTo>
                  <a:pt x="18428" y="3154"/>
                </a:lnTo>
                <a:cubicBezTo>
                  <a:pt x="16403" y="1134"/>
                  <a:pt x="13660" y="-1"/>
                  <a:pt x="10799" y="0"/>
                </a:cubicBezTo>
                <a:cubicBezTo>
                  <a:pt x="7939" y="0"/>
                  <a:pt x="5196" y="1134"/>
                  <a:pt x="3171" y="3154"/>
                </a:cubicBezTo>
                <a:close/>
              </a:path>
            </a:pathLst>
          </a:custGeom>
          <a:gradFill flip="none" rotWithShape="1">
            <a:gsLst>
              <a:gs pos="0">
                <a:schemeClr val="lt1">
                  <a:tint val="40000"/>
                  <a:satMod val="350000"/>
                </a:schemeClr>
              </a:gs>
              <a:gs pos="4600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headEnd/>
            <a:tailEnd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contourClr>
              <a:srgbClr val="F0B147"/>
            </a:contourClr>
          </a:sp3d>
        </p:spPr>
        <p:style>
          <a:lnRef idx="0">
            <a:schemeClr val="accent2"/>
          </a:lnRef>
          <a:fillRef idx="1002">
            <a:schemeClr val="lt1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ctr">
              <a:spcBef>
                <a:spcPct val="0"/>
              </a:spcBef>
              <a:spcAft>
                <a:spcPct val="0"/>
              </a:spcAft>
            </a:pPr>
            <a:endParaRPr lang="ko-KR" altLang="ko-KR" sz="2400" b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WordArt 6"/>
          <p:cNvSpPr>
            <a:spLocks noChangeArrowheads="1" noChangeShapeType="1" noTextEdit="1"/>
          </p:cNvSpPr>
          <p:nvPr/>
        </p:nvSpPr>
        <p:spPr bwMode="auto">
          <a:xfrm rot="3435405">
            <a:off x="2669676" y="2702573"/>
            <a:ext cx="1304925" cy="244475"/>
          </a:xfrm>
          <a:prstGeom prst="rect">
            <a:avLst/>
          </a:prstGeom>
          <a:effectLst/>
        </p:spPr>
        <p:txBody>
          <a:bodyPr spcFirstLastPara="1" wrap="none" fromWordArt="1">
            <a:prstTxWarp prst="textArchUp">
              <a:avLst>
                <a:gd name="adj" fmla="val 10800000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400" b="1" kern="10" dirty="0" smtClean="0">
                <a:ln w="9525">
                  <a:noFill/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blurRad="25400" dist="25400" dir="2700000" algn="tl" rotWithShape="0">
                    <a:schemeClr val="tx1">
                      <a:lumMod val="75000"/>
                      <a:lumOff val="25000"/>
                      <a:alpha val="40000"/>
                    </a:schemeClr>
                  </a:outerShdw>
                </a:effectLst>
                <a:latin typeface="210 선물상자 R" panose="02020603020101020101" pitchFamily="18" charset="-127"/>
                <a:ea typeface="210 선물상자 R" panose="02020603020101020101" pitchFamily="18" charset="-127"/>
                <a:cs typeface="Arial" pitchFamily="34" charset="0"/>
              </a:rPr>
              <a:t>건강증진</a:t>
            </a:r>
            <a:endParaRPr kumimoji="1" lang="en-US" altLang="ko-KR" sz="1400" b="1" kern="10" dirty="0" smtClean="0">
              <a:ln w="9525">
                <a:noFill/>
                <a:round/>
                <a:headEnd/>
                <a:tailEnd/>
              </a:ln>
              <a:solidFill>
                <a:srgbClr val="FFFFFF"/>
              </a:solidFill>
              <a:effectLst>
                <a:outerShdw blurRad="25400" dist="25400" dir="2700000" algn="tl" rotWithShape="0">
                  <a:schemeClr val="tx1">
                    <a:lumMod val="75000"/>
                    <a:lumOff val="25000"/>
                    <a:alpha val="40000"/>
                  </a:schemeClr>
                </a:outerShdw>
              </a:effectLst>
              <a:latin typeface="210 선물상자 R" panose="02020603020101020101" pitchFamily="18" charset="-127"/>
              <a:ea typeface="210 선물상자 R" panose="02020603020101020101" pitchFamily="18" charset="-127"/>
              <a:cs typeface="Arial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400" b="1" kern="10" dirty="0" smtClean="0">
                <a:ln w="9525">
                  <a:noFill/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blurRad="25400" dist="25400" dir="2700000" algn="tl" rotWithShape="0">
                    <a:schemeClr val="tx1">
                      <a:lumMod val="75000"/>
                      <a:lumOff val="25000"/>
                      <a:alpha val="40000"/>
                    </a:schemeClr>
                  </a:outerShdw>
                </a:effectLst>
                <a:latin typeface="+mn-ea"/>
                <a:cs typeface="Arial" pitchFamily="34" charset="0"/>
              </a:rPr>
              <a:t>(</a:t>
            </a:r>
            <a:r>
              <a:rPr kumimoji="1" lang="ko-KR" altLang="en-US" sz="1400" b="1" kern="10" dirty="0" smtClean="0">
                <a:ln w="9525">
                  <a:noFill/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blurRad="25400" dist="25400" dir="2700000" algn="tl" rotWithShape="0">
                    <a:schemeClr val="tx1">
                      <a:lumMod val="75000"/>
                      <a:lumOff val="25000"/>
                      <a:alpha val="40000"/>
                    </a:schemeClr>
                  </a:outerShdw>
                </a:effectLst>
                <a:latin typeface="210 선물상자 R" panose="02020603020101020101" pitchFamily="18" charset="-127"/>
                <a:ea typeface="210 선물상자 R" panose="02020603020101020101" pitchFamily="18" charset="-127"/>
                <a:cs typeface="Arial" pitchFamily="34" charset="0"/>
              </a:rPr>
              <a:t>통합건강증진</a:t>
            </a:r>
            <a:r>
              <a:rPr kumimoji="1" lang="en-US" altLang="ko-KR" sz="1400" b="1" kern="10" dirty="0" smtClean="0">
                <a:ln w="9525">
                  <a:noFill/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blurRad="25400" dist="25400" dir="2700000" algn="tl" rotWithShape="0">
                    <a:schemeClr val="tx1">
                      <a:lumMod val="75000"/>
                      <a:lumOff val="25000"/>
                      <a:alpha val="40000"/>
                    </a:schemeClr>
                  </a:outerShdw>
                </a:effectLst>
                <a:latin typeface="210 선물상자 R" panose="02020603020101020101" pitchFamily="18" charset="-127"/>
                <a:ea typeface="210 선물상자 R" panose="02020603020101020101" pitchFamily="18" charset="-127"/>
                <a:cs typeface="Arial" pitchFamily="34" charset="0"/>
              </a:rPr>
              <a:t>)</a:t>
            </a:r>
            <a:endParaRPr kumimoji="1" lang="ko-KR" altLang="en-US" sz="1400" b="1" kern="10" dirty="0" smtClean="0">
              <a:ln w="9525">
                <a:noFill/>
                <a:round/>
                <a:headEnd/>
                <a:tailEnd/>
              </a:ln>
              <a:solidFill>
                <a:srgbClr val="FFFFFF"/>
              </a:solidFill>
              <a:effectLst>
                <a:outerShdw blurRad="25400" dist="25400" dir="2700000" algn="tl" rotWithShape="0">
                  <a:schemeClr val="tx1">
                    <a:lumMod val="75000"/>
                    <a:lumOff val="25000"/>
                    <a:alpha val="40000"/>
                  </a:schemeClr>
                </a:outerShdw>
              </a:effectLst>
              <a:latin typeface="210 선물상자 R" panose="02020603020101020101" pitchFamily="18" charset="-127"/>
              <a:ea typeface="210 선물상자 R" panose="02020603020101020101" pitchFamily="18" charset="-127"/>
              <a:cs typeface="Arial" pitchFamily="34" charset="0"/>
            </a:endParaRPr>
          </a:p>
        </p:txBody>
      </p:sp>
      <p:sp>
        <p:nvSpPr>
          <p:cNvPr id="16" name="AutoShape 7"/>
          <p:cNvSpPr>
            <a:spLocks noChangeArrowheads="1"/>
          </p:cNvSpPr>
          <p:nvPr/>
        </p:nvSpPr>
        <p:spPr bwMode="auto">
          <a:xfrm rot="9000000">
            <a:off x="447052" y="1591579"/>
            <a:ext cx="3730625" cy="3729037"/>
          </a:xfrm>
          <a:custGeom>
            <a:avLst/>
            <a:gdLst>
              <a:gd name="G0" fmla="+- 5178 0 0"/>
              <a:gd name="G1" fmla="+- -8843259 0 0"/>
              <a:gd name="G2" fmla="+- 0 0 -8843259"/>
              <a:gd name="T0" fmla="*/ 0 256 1"/>
              <a:gd name="T1" fmla="*/ 180 256 1"/>
              <a:gd name="G3" fmla="+- -8843259 T0 T1"/>
              <a:gd name="T2" fmla="*/ 0 256 1"/>
              <a:gd name="T3" fmla="*/ 90 256 1"/>
              <a:gd name="G4" fmla="+- -8843259 T2 T3"/>
              <a:gd name="G5" fmla="*/ G4 2 1"/>
              <a:gd name="T4" fmla="*/ 90 256 1"/>
              <a:gd name="T5" fmla="*/ 0 256 1"/>
              <a:gd name="G6" fmla="+- -8843259 T4 T5"/>
              <a:gd name="G7" fmla="*/ G6 2 1"/>
              <a:gd name="G8" fmla="abs -8843259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5178"/>
              <a:gd name="G18" fmla="*/ 5178 1 2"/>
              <a:gd name="G19" fmla="+- G18 5400 0"/>
              <a:gd name="G20" fmla="cos G19 -8843259"/>
              <a:gd name="G21" fmla="sin G19 -8843259"/>
              <a:gd name="G22" fmla="+- G20 10800 0"/>
              <a:gd name="G23" fmla="+- G21 10800 0"/>
              <a:gd name="G24" fmla="+- 10800 0 G20"/>
              <a:gd name="G25" fmla="+- 5178 10800 0"/>
              <a:gd name="G26" fmla="?: G9 G17 G25"/>
              <a:gd name="G27" fmla="?: G9 0 21600"/>
              <a:gd name="G28" fmla="cos 10800 -8843259"/>
              <a:gd name="G29" fmla="sin 10800 -8843259"/>
              <a:gd name="G30" fmla="sin 5178 -8843259"/>
              <a:gd name="G31" fmla="+- G28 10800 0"/>
              <a:gd name="G32" fmla="+- G29 10800 0"/>
              <a:gd name="G33" fmla="+- G30 10800 0"/>
              <a:gd name="G34" fmla="?: G4 0 G31"/>
              <a:gd name="G35" fmla="?: -8843259 G34 0"/>
              <a:gd name="G36" fmla="?: G6 G35 G31"/>
              <a:gd name="G37" fmla="+- 21600 0 G36"/>
              <a:gd name="G38" fmla="?: G4 0 G33"/>
              <a:gd name="G39" fmla="?: -8843259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5157 w 21600"/>
              <a:gd name="T15" fmla="*/ 5144 h 21600"/>
              <a:gd name="T16" fmla="*/ 10800 w 21600"/>
              <a:gd name="T17" fmla="*/ 5622 h 21600"/>
              <a:gd name="T18" fmla="*/ 16443 w 21600"/>
              <a:gd name="T19" fmla="*/ 5144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7142" y="7134"/>
                </a:moveTo>
                <a:cubicBezTo>
                  <a:pt x="8113" y="6165"/>
                  <a:pt x="9428" y="5621"/>
                  <a:pt x="10800" y="5622"/>
                </a:cubicBezTo>
                <a:cubicBezTo>
                  <a:pt x="12171" y="5622"/>
                  <a:pt x="13486" y="6165"/>
                  <a:pt x="14457" y="7134"/>
                </a:cubicBezTo>
                <a:lnTo>
                  <a:pt x="18428" y="3154"/>
                </a:lnTo>
                <a:cubicBezTo>
                  <a:pt x="16403" y="1134"/>
                  <a:pt x="13660" y="-1"/>
                  <a:pt x="10799" y="0"/>
                </a:cubicBezTo>
                <a:cubicBezTo>
                  <a:pt x="7939" y="0"/>
                  <a:pt x="5196" y="1134"/>
                  <a:pt x="3171" y="3154"/>
                </a:cubicBezTo>
                <a:close/>
              </a:path>
            </a:pathLst>
          </a:custGeom>
          <a:gradFill flip="none" rotWithShape="1">
            <a:gsLst>
              <a:gs pos="0">
                <a:schemeClr val="lt1">
                  <a:tint val="40000"/>
                  <a:satMod val="350000"/>
                </a:schemeClr>
              </a:gs>
              <a:gs pos="47000">
                <a:srgbClr val="92D050"/>
              </a:gs>
              <a:gs pos="100000">
                <a:srgbClr val="81A042"/>
              </a:gs>
            </a:gsLst>
            <a:path path="circle">
              <a:fillToRect l="100000" b="100000"/>
            </a:path>
            <a:tileRect t="-100000" r="-100000"/>
          </a:gradFill>
          <a:ln>
            <a:headEnd/>
            <a:tailEnd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contourClr>
              <a:srgbClr val="F0B147"/>
            </a:contourClr>
          </a:sp3d>
        </p:spPr>
        <p:style>
          <a:lnRef idx="0">
            <a:schemeClr val="accent2"/>
          </a:lnRef>
          <a:fillRef idx="1002">
            <a:schemeClr val="lt1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ctr">
              <a:spcBef>
                <a:spcPct val="0"/>
              </a:spcBef>
              <a:spcAft>
                <a:spcPct val="0"/>
              </a:spcAft>
            </a:pPr>
            <a:endParaRPr lang="ko-KR" altLang="ko-KR" sz="2400" b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WordArt 8"/>
          <p:cNvSpPr>
            <a:spLocks noChangeArrowheads="1" noChangeShapeType="1" noTextEdit="1"/>
          </p:cNvSpPr>
          <p:nvPr/>
        </p:nvSpPr>
        <p:spPr bwMode="auto">
          <a:xfrm rot="8835405">
            <a:off x="2268583" y="4406380"/>
            <a:ext cx="1304925" cy="244475"/>
          </a:xfrm>
          <a:prstGeom prst="rect">
            <a:avLst/>
          </a:prstGeom>
          <a:effectLst/>
        </p:spPr>
        <p:txBody>
          <a:bodyPr spcFirstLastPara="1" wrap="none" fromWordArt="1">
            <a:prstTxWarp prst="textArchUp">
              <a:avLst>
                <a:gd name="adj" fmla="val 10800000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400" b="1" kern="10" dirty="0" smtClean="0">
                <a:ln w="9525">
                  <a:noFill/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blurRad="25400" dist="25400" dir="2700000" algn="tl" rotWithShape="0">
                    <a:schemeClr val="tx1">
                      <a:lumMod val="75000"/>
                      <a:lumOff val="25000"/>
                      <a:alpha val="40000"/>
                    </a:schemeClr>
                  </a:outerShdw>
                </a:effectLst>
                <a:latin typeface="210 선물상자 R" panose="02020603020101020101" pitchFamily="18" charset="-127"/>
                <a:ea typeface="210 선물상자 R" panose="02020603020101020101" pitchFamily="18" charset="-127"/>
                <a:cs typeface="Arial" pitchFamily="34" charset="0"/>
              </a:rPr>
              <a:t>마을모니터링</a:t>
            </a:r>
          </a:p>
        </p:txBody>
      </p:sp>
      <p:sp>
        <p:nvSpPr>
          <p:cNvPr id="18" name="AutoShape 9"/>
          <p:cNvSpPr>
            <a:spLocks noChangeArrowheads="1"/>
          </p:cNvSpPr>
          <p:nvPr/>
        </p:nvSpPr>
        <p:spPr bwMode="auto">
          <a:xfrm rot="14400000">
            <a:off x="382757" y="1591869"/>
            <a:ext cx="3730625" cy="3729037"/>
          </a:xfrm>
          <a:custGeom>
            <a:avLst/>
            <a:gdLst>
              <a:gd name="G0" fmla="+- 5178 0 0"/>
              <a:gd name="G1" fmla="+- -8843259 0 0"/>
              <a:gd name="G2" fmla="+- 0 0 -8843259"/>
              <a:gd name="T0" fmla="*/ 0 256 1"/>
              <a:gd name="T1" fmla="*/ 180 256 1"/>
              <a:gd name="G3" fmla="+- -8843259 T0 T1"/>
              <a:gd name="T2" fmla="*/ 0 256 1"/>
              <a:gd name="T3" fmla="*/ 90 256 1"/>
              <a:gd name="G4" fmla="+- -8843259 T2 T3"/>
              <a:gd name="G5" fmla="*/ G4 2 1"/>
              <a:gd name="T4" fmla="*/ 90 256 1"/>
              <a:gd name="T5" fmla="*/ 0 256 1"/>
              <a:gd name="G6" fmla="+- -8843259 T4 T5"/>
              <a:gd name="G7" fmla="*/ G6 2 1"/>
              <a:gd name="G8" fmla="abs -8843259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5178"/>
              <a:gd name="G18" fmla="*/ 5178 1 2"/>
              <a:gd name="G19" fmla="+- G18 5400 0"/>
              <a:gd name="G20" fmla="cos G19 -8843259"/>
              <a:gd name="G21" fmla="sin G19 -8843259"/>
              <a:gd name="G22" fmla="+- G20 10800 0"/>
              <a:gd name="G23" fmla="+- G21 10800 0"/>
              <a:gd name="G24" fmla="+- 10800 0 G20"/>
              <a:gd name="G25" fmla="+- 5178 10800 0"/>
              <a:gd name="G26" fmla="?: G9 G17 G25"/>
              <a:gd name="G27" fmla="?: G9 0 21600"/>
              <a:gd name="G28" fmla="cos 10800 -8843259"/>
              <a:gd name="G29" fmla="sin 10800 -8843259"/>
              <a:gd name="G30" fmla="sin 5178 -8843259"/>
              <a:gd name="G31" fmla="+- G28 10800 0"/>
              <a:gd name="G32" fmla="+- G29 10800 0"/>
              <a:gd name="G33" fmla="+- G30 10800 0"/>
              <a:gd name="G34" fmla="?: G4 0 G31"/>
              <a:gd name="G35" fmla="?: -8843259 G34 0"/>
              <a:gd name="G36" fmla="?: G6 G35 G31"/>
              <a:gd name="G37" fmla="+- 21600 0 G36"/>
              <a:gd name="G38" fmla="?: G4 0 G33"/>
              <a:gd name="G39" fmla="?: -8843259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5157 w 21600"/>
              <a:gd name="T15" fmla="*/ 5144 h 21600"/>
              <a:gd name="T16" fmla="*/ 10800 w 21600"/>
              <a:gd name="T17" fmla="*/ 5622 h 21600"/>
              <a:gd name="T18" fmla="*/ 16443 w 21600"/>
              <a:gd name="T19" fmla="*/ 5144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7142" y="7134"/>
                </a:moveTo>
                <a:cubicBezTo>
                  <a:pt x="8113" y="6165"/>
                  <a:pt x="9428" y="5621"/>
                  <a:pt x="10800" y="5622"/>
                </a:cubicBezTo>
                <a:cubicBezTo>
                  <a:pt x="12171" y="5622"/>
                  <a:pt x="13486" y="6165"/>
                  <a:pt x="14457" y="7134"/>
                </a:cubicBezTo>
                <a:lnTo>
                  <a:pt x="18428" y="3154"/>
                </a:lnTo>
                <a:cubicBezTo>
                  <a:pt x="16403" y="1134"/>
                  <a:pt x="13660" y="-1"/>
                  <a:pt x="10799" y="0"/>
                </a:cubicBezTo>
                <a:cubicBezTo>
                  <a:pt x="7939" y="0"/>
                  <a:pt x="5196" y="1134"/>
                  <a:pt x="3171" y="3154"/>
                </a:cubicBezTo>
                <a:close/>
              </a:path>
            </a:pathLst>
          </a:custGeom>
          <a:gradFill flip="none" rotWithShape="1">
            <a:gsLst>
              <a:gs pos="0">
                <a:schemeClr val="lt1">
                  <a:tint val="40000"/>
                  <a:satMod val="350000"/>
                </a:schemeClr>
              </a:gs>
              <a:gs pos="46000">
                <a:schemeClr val="accent1"/>
              </a:gs>
              <a:gs pos="99000">
                <a:schemeClr val="accent1">
                  <a:lumMod val="75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headEnd/>
            <a:tailEnd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contourClr>
              <a:srgbClr val="F0B147"/>
            </a:contourClr>
          </a:sp3d>
        </p:spPr>
        <p:style>
          <a:lnRef idx="0">
            <a:schemeClr val="accent2"/>
          </a:lnRef>
          <a:fillRef idx="1002">
            <a:schemeClr val="lt1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ctr">
              <a:spcBef>
                <a:spcPct val="0"/>
              </a:spcBef>
              <a:spcAft>
                <a:spcPct val="0"/>
              </a:spcAft>
            </a:pPr>
            <a:endParaRPr lang="ko-KR" altLang="ko-KR" sz="2400" b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WordArt 10"/>
          <p:cNvSpPr>
            <a:spLocks noChangeArrowheads="1" noChangeShapeType="1" noTextEdit="1"/>
          </p:cNvSpPr>
          <p:nvPr/>
        </p:nvSpPr>
        <p:spPr bwMode="auto">
          <a:xfrm rot="14235405">
            <a:off x="655395" y="3841806"/>
            <a:ext cx="1304925" cy="244475"/>
          </a:xfrm>
          <a:prstGeom prst="rect">
            <a:avLst/>
          </a:prstGeom>
          <a:effectLst/>
        </p:spPr>
        <p:txBody>
          <a:bodyPr spcFirstLastPara="1" wrap="none" fromWordArt="1">
            <a:prstTxWarp prst="textArchUp">
              <a:avLst>
                <a:gd name="adj" fmla="val 10800000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400" b="1" kern="10" dirty="0" smtClean="0">
                <a:ln w="9525">
                  <a:noFill/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blurRad="25400" dist="25400" dir="2700000" algn="tl" rotWithShape="0">
                    <a:schemeClr val="tx1">
                      <a:lumMod val="75000"/>
                      <a:lumOff val="25000"/>
                      <a:alpha val="40000"/>
                    </a:schemeClr>
                  </a:outerShdw>
                </a:effectLst>
                <a:latin typeface="210 선물상자 R" panose="02020603020101020101" pitchFamily="18" charset="-127"/>
                <a:ea typeface="210 선물상자 R" panose="02020603020101020101" pitchFamily="18" charset="-127"/>
                <a:cs typeface="Arial" pitchFamily="34" charset="0"/>
              </a:rPr>
              <a:t>치매안심센터</a:t>
            </a:r>
            <a:endParaRPr kumimoji="1" lang="en-US" altLang="ko-KR" sz="1400" b="1" kern="10" dirty="0" smtClean="0">
              <a:ln w="9525">
                <a:noFill/>
                <a:round/>
                <a:headEnd/>
                <a:tailEnd/>
              </a:ln>
              <a:solidFill>
                <a:srgbClr val="FFFFFF"/>
              </a:solidFill>
              <a:effectLst>
                <a:outerShdw blurRad="25400" dist="25400" dir="2700000" algn="tl" rotWithShape="0">
                  <a:schemeClr val="tx1">
                    <a:lumMod val="75000"/>
                    <a:lumOff val="25000"/>
                    <a:alpha val="40000"/>
                  </a:schemeClr>
                </a:outerShdw>
              </a:effectLst>
              <a:latin typeface="210 선물상자 R" panose="02020603020101020101" pitchFamily="18" charset="-127"/>
              <a:ea typeface="210 선물상자 R" panose="02020603020101020101" pitchFamily="18" charset="-127"/>
              <a:cs typeface="Arial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400" b="1" kern="10" dirty="0" smtClean="0">
                <a:ln w="9525">
                  <a:noFill/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blurRad="25400" dist="25400" dir="2700000" algn="tl" rotWithShape="0">
                    <a:schemeClr val="tx1">
                      <a:lumMod val="75000"/>
                      <a:lumOff val="25000"/>
                      <a:alpha val="40000"/>
                    </a:schemeClr>
                  </a:outerShdw>
                </a:effectLst>
                <a:latin typeface="210 선물상자 R" panose="02020603020101020101" pitchFamily="18" charset="-127"/>
                <a:ea typeface="210 선물상자 R" panose="02020603020101020101" pitchFamily="18" charset="-127"/>
                <a:cs typeface="Arial" pitchFamily="34" charset="0"/>
              </a:rPr>
              <a:t>(</a:t>
            </a:r>
            <a:r>
              <a:rPr kumimoji="1" lang="ko-KR" altLang="en-US" sz="1400" b="1" kern="10" dirty="0" smtClean="0">
                <a:ln w="9525">
                  <a:noFill/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blurRad="25400" dist="25400" dir="2700000" algn="tl" rotWithShape="0">
                    <a:schemeClr val="tx1">
                      <a:lumMod val="75000"/>
                      <a:lumOff val="25000"/>
                      <a:alpha val="40000"/>
                    </a:schemeClr>
                  </a:outerShdw>
                </a:effectLst>
                <a:latin typeface="210 선물상자 R" panose="02020603020101020101" pitchFamily="18" charset="-127"/>
                <a:ea typeface="210 선물상자 R" panose="02020603020101020101" pitchFamily="18" charset="-127"/>
                <a:cs typeface="Arial" pitchFamily="34" charset="0"/>
              </a:rPr>
              <a:t>치매</a:t>
            </a:r>
            <a:r>
              <a:rPr kumimoji="1" lang="en-US" altLang="ko-KR" sz="1400" b="1" kern="10" dirty="0" smtClean="0">
                <a:ln w="9525">
                  <a:noFill/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blurRad="25400" dist="25400" dir="2700000" algn="tl" rotWithShape="0">
                    <a:schemeClr val="tx1">
                      <a:lumMod val="75000"/>
                      <a:lumOff val="25000"/>
                      <a:alpha val="40000"/>
                    </a:schemeClr>
                  </a:outerShdw>
                </a:effectLst>
                <a:latin typeface="210 선물상자 R" panose="02020603020101020101" pitchFamily="18" charset="-127"/>
                <a:ea typeface="210 선물상자 R" panose="02020603020101020101" pitchFamily="18" charset="-127"/>
                <a:cs typeface="Arial" pitchFamily="34" charset="0"/>
              </a:rPr>
              <a:t>)</a:t>
            </a:r>
            <a:endParaRPr kumimoji="1" lang="ko-KR" altLang="en-US" sz="1400" b="1" kern="10" dirty="0" smtClean="0">
              <a:ln w="9525">
                <a:noFill/>
                <a:round/>
                <a:headEnd/>
                <a:tailEnd/>
              </a:ln>
              <a:solidFill>
                <a:srgbClr val="FFFFFF"/>
              </a:solidFill>
              <a:effectLst>
                <a:outerShdw blurRad="25400" dist="25400" dir="2700000" algn="tl" rotWithShape="0">
                  <a:schemeClr val="tx1">
                    <a:lumMod val="75000"/>
                    <a:lumOff val="25000"/>
                    <a:alpha val="40000"/>
                  </a:schemeClr>
                </a:outerShdw>
              </a:effectLst>
              <a:latin typeface="210 선물상자 R" panose="02020603020101020101" pitchFamily="18" charset="-127"/>
              <a:ea typeface="210 선물상자 R" panose="02020603020101020101" pitchFamily="18" charset="-127"/>
              <a:cs typeface="Arial" pitchFamily="34" charset="0"/>
            </a:endParaRPr>
          </a:p>
        </p:txBody>
      </p:sp>
      <p:sp>
        <p:nvSpPr>
          <p:cNvPr id="20" name="Oval 16"/>
          <p:cNvSpPr>
            <a:spLocks noChangeArrowheads="1"/>
          </p:cNvSpPr>
          <p:nvPr/>
        </p:nvSpPr>
        <p:spPr bwMode="auto">
          <a:xfrm>
            <a:off x="1290464" y="2420888"/>
            <a:ext cx="2057400" cy="20574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88900" dist="508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0" h="254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latin typeface="+mn-ea"/>
            </a:endParaRPr>
          </a:p>
        </p:txBody>
      </p:sp>
      <p:sp>
        <p:nvSpPr>
          <p:cNvPr id="21" name="Rectangle 18"/>
          <p:cNvSpPr>
            <a:spLocks noChangeArrowheads="1"/>
          </p:cNvSpPr>
          <p:nvPr/>
        </p:nvSpPr>
        <p:spPr bwMode="auto">
          <a:xfrm>
            <a:off x="1372443" y="3068960"/>
            <a:ext cx="1903413" cy="83099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ctr">
              <a:spcBef>
                <a:spcPct val="0"/>
              </a:spcBef>
              <a:spcAft>
                <a:spcPct val="0"/>
              </a:spcAft>
            </a:pPr>
            <a:r>
              <a:rPr lang="ko-KR" altLang="en-US" sz="24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  <a:cs typeface="Arial" pitchFamily="34" charset="0"/>
              </a:rPr>
              <a:t>건강파발꾼</a:t>
            </a:r>
            <a:endParaRPr lang="en-US" altLang="ko-KR" sz="2400" b="1" dirty="0" smtClean="0">
              <a:solidFill>
                <a:schemeClr val="tx1">
                  <a:lumMod val="85000"/>
                  <a:lumOff val="15000"/>
                </a:schemeClr>
              </a:solidFill>
              <a:latin typeface="210 선물상자 R" panose="02020603020101020101" pitchFamily="18" charset="-127"/>
              <a:ea typeface="210 선물상자 R" panose="02020603020101020101" pitchFamily="18" charset="-127"/>
              <a:cs typeface="Arial" pitchFamily="34" charset="0"/>
            </a:endParaRPr>
          </a:p>
          <a:p>
            <a:pPr algn="ctr" fontAlgn="ctr">
              <a:spcBef>
                <a:spcPct val="0"/>
              </a:spcBef>
              <a:spcAft>
                <a:spcPct val="0"/>
              </a:spcAft>
            </a:pPr>
            <a:r>
              <a:rPr lang="en-US" altLang="ko-KR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  <a:cs typeface="Arial" pitchFamily="34" charset="0"/>
              </a:rPr>
              <a:t>79</a:t>
            </a:r>
            <a:r>
              <a:rPr lang="ko-KR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  <a:cs typeface="Arial" pitchFamily="34" charset="0"/>
              </a:rPr>
              <a:t>명</a:t>
            </a:r>
            <a:endParaRPr lang="en-US" altLang="ko-KR" sz="1050" dirty="0" smtClean="0">
              <a:solidFill>
                <a:schemeClr val="tx1">
                  <a:lumMod val="85000"/>
                  <a:lumOff val="15000"/>
                </a:schemeClr>
              </a:solidFill>
              <a:latin typeface="210 선물상자 R" panose="02020603020101020101" pitchFamily="18" charset="-127"/>
              <a:ea typeface="210 선물상자 R" panose="02020603020101020101" pitchFamily="18" charset="-127"/>
              <a:cs typeface="Arial" pitchFamily="34" charset="0"/>
            </a:endParaRPr>
          </a:p>
        </p:txBody>
      </p:sp>
      <p:sp>
        <p:nvSpPr>
          <p:cNvPr id="22" name="Oval 56"/>
          <p:cNvSpPr>
            <a:spLocks noChangeArrowheads="1"/>
          </p:cNvSpPr>
          <p:nvPr/>
        </p:nvSpPr>
        <p:spPr bwMode="auto">
          <a:xfrm>
            <a:off x="7003875" y="2708920"/>
            <a:ext cx="1905001" cy="1890893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88900" dist="508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63500" h="254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ko-KR" altLang="en-US" sz="4400" b="1" dirty="0" smtClean="0">
                <a:solidFill>
                  <a:schemeClr val="tx2"/>
                </a:solidFill>
                <a:latin typeface="나눔손글씨 펜" panose="03040600000000000000" pitchFamily="66" charset="-127"/>
                <a:ea typeface="나눔손글씨 펜" panose="03040600000000000000" pitchFamily="66" charset="-127"/>
              </a:rPr>
              <a:t>지역</a:t>
            </a:r>
            <a:endParaRPr lang="en-US" altLang="ko-KR" sz="4400" b="1" dirty="0" smtClean="0">
              <a:solidFill>
                <a:schemeClr val="tx2"/>
              </a:solidFill>
              <a:latin typeface="나눔손글씨 펜" panose="03040600000000000000" pitchFamily="66" charset="-127"/>
              <a:ea typeface="나눔손글씨 펜" panose="03040600000000000000" pitchFamily="66" charset="-127"/>
            </a:endParaRPr>
          </a:p>
          <a:p>
            <a:pPr algn="ctr">
              <a:lnSpc>
                <a:spcPct val="80000"/>
              </a:lnSpc>
            </a:pPr>
            <a:r>
              <a:rPr lang="ko-KR" altLang="en-US" sz="4400" b="1" dirty="0" smtClean="0">
                <a:solidFill>
                  <a:schemeClr val="tx2"/>
                </a:solidFill>
                <a:latin typeface="나눔손글씨 펜" panose="03040600000000000000" pitchFamily="66" charset="-127"/>
                <a:ea typeface="나눔손글씨 펜" panose="03040600000000000000" pitchFamily="66" charset="-127"/>
              </a:rPr>
              <a:t>주민</a:t>
            </a:r>
            <a:endParaRPr lang="ko-KR" altLang="en-US" sz="4400" b="1" dirty="0">
              <a:solidFill>
                <a:schemeClr val="tx2"/>
              </a:solidFill>
              <a:latin typeface="나눔손글씨 펜" panose="03040600000000000000" pitchFamily="66" charset="-127"/>
              <a:ea typeface="나눔손글씨 펜" panose="03040600000000000000" pitchFamily="66" charset="-127"/>
            </a:endParaRPr>
          </a:p>
        </p:txBody>
      </p:sp>
      <p:pic>
        <p:nvPicPr>
          <p:cNvPr id="25" name="Picture 2" descr="테이프 png에 대한 이미지 검색결과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5676875"/>
            <a:ext cx="1711098" cy="632445"/>
          </a:xfrm>
          <a:prstGeom prst="rect">
            <a:avLst/>
          </a:prstGeom>
          <a:noFill/>
        </p:spPr>
      </p:pic>
      <p:sp>
        <p:nvSpPr>
          <p:cNvPr id="26" name="직사각형 25"/>
          <p:cNvSpPr/>
          <p:nvPr/>
        </p:nvSpPr>
        <p:spPr>
          <a:xfrm>
            <a:off x="373689" y="5791528"/>
            <a:ext cx="137290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174625" algn="ctr" latinLnBrk="0">
              <a:buClr>
                <a:srgbClr val="D0A660"/>
              </a:buClr>
              <a:buSzPct val="100000"/>
              <a:defRPr/>
            </a:pPr>
            <a:r>
              <a:rPr lang="ko-KR" altLang="en-US" sz="2000" b="1" kern="0" spc="-150" dirty="0" smtClean="0">
                <a:ln>
                  <a:solidFill>
                    <a:sysClr val="window" lastClr="FFFFFF">
                      <a:alpha val="0"/>
                    </a:sysClr>
                  </a:solidFill>
                </a:ln>
                <a:latin typeface="210 선물상자 R" panose="02020603020101020101" pitchFamily="18" charset="-127"/>
                <a:ea typeface="210 선물상자 R" panose="02020603020101020101" pitchFamily="18" charset="-127"/>
              </a:rPr>
              <a:t>예산</a:t>
            </a:r>
            <a:r>
              <a:rPr lang="en-US" altLang="ko-KR" sz="2000" b="1" kern="0" spc="-150" dirty="0" smtClean="0">
                <a:ln>
                  <a:solidFill>
                    <a:sysClr val="window" lastClr="FFFFFF">
                      <a:alpha val="0"/>
                    </a:sysClr>
                  </a:solidFill>
                </a:ln>
                <a:latin typeface="210 선물상자 R" panose="02020603020101020101" pitchFamily="18" charset="-127"/>
                <a:ea typeface="210 선물상자 R" panose="02020603020101020101" pitchFamily="18" charset="-127"/>
              </a:rPr>
              <a:t>(</a:t>
            </a:r>
            <a:r>
              <a:rPr lang="ko-KR" altLang="en-US" sz="2000" b="1" kern="0" spc="-150" dirty="0" smtClean="0">
                <a:ln>
                  <a:solidFill>
                    <a:sysClr val="window" lastClr="FFFFFF">
                      <a:alpha val="0"/>
                    </a:sysClr>
                  </a:solidFill>
                </a:ln>
                <a:latin typeface="210 선물상자 R" panose="02020603020101020101" pitchFamily="18" charset="-127"/>
                <a:ea typeface="210 선물상자 R" panose="02020603020101020101" pitchFamily="18" charset="-127"/>
              </a:rPr>
              <a:t>추경</a:t>
            </a:r>
            <a:r>
              <a:rPr lang="en-US" altLang="ko-KR" sz="2000" b="1" kern="0" spc="-150" dirty="0" smtClean="0">
                <a:ln>
                  <a:solidFill>
                    <a:sysClr val="window" lastClr="FFFFFF">
                      <a:alpha val="0"/>
                    </a:sysClr>
                  </a:solidFill>
                </a:ln>
                <a:latin typeface="210 선물상자 R" panose="02020603020101020101" pitchFamily="18" charset="-127"/>
                <a:ea typeface="210 선물상자 R" panose="02020603020101020101" pitchFamily="18" charset="-127"/>
              </a:rPr>
              <a:t>)</a:t>
            </a:r>
            <a:endParaRPr lang="ko-KR" altLang="en-US" sz="2000" b="1" kern="0" spc="-150" dirty="0" smtClean="0">
              <a:ln>
                <a:solidFill>
                  <a:sysClr val="window" lastClr="FFFFFF">
                    <a:alpha val="0"/>
                  </a:sysClr>
                </a:solidFill>
              </a:ln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pic>
        <p:nvPicPr>
          <p:cNvPr id="27" name="그림 26" descr="1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90788" y="5676880"/>
            <a:ext cx="428628" cy="428628"/>
          </a:xfrm>
          <a:prstGeom prst="rect">
            <a:avLst/>
          </a:prstGeom>
        </p:spPr>
      </p:pic>
      <p:sp>
        <p:nvSpPr>
          <p:cNvPr id="37" name="사각형: 둥근 모서리 99">
            <a:extLst>
              <a:ext uri="{FF2B5EF4-FFF2-40B4-BE49-F238E27FC236}">
                <a16:creationId xmlns:a16="http://schemas.microsoft.com/office/drawing/2014/main" id="{CCEF5DF0-E70D-4827-860D-53782EC083AA}"/>
              </a:ext>
            </a:extLst>
          </p:cNvPr>
          <p:cNvSpPr/>
          <p:nvPr/>
        </p:nvSpPr>
        <p:spPr>
          <a:xfrm>
            <a:off x="1907704" y="5746401"/>
            <a:ext cx="6048672" cy="470619"/>
          </a:xfrm>
          <a:prstGeom prst="roundRect">
            <a:avLst/>
          </a:prstGeom>
          <a:solidFill>
            <a:srgbClr val="1779B5">
              <a:alpha val="7000"/>
            </a:srgbClr>
          </a:solidFill>
          <a:ln w="19050" cap="flat" cmpd="sng" algn="ctr">
            <a:solidFill>
              <a:srgbClr val="1779B5"/>
            </a:solidFill>
            <a:prstDash val="sysDot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1929614" y="5805264"/>
            <a:ext cx="6115864" cy="4001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atinLnBrk="0"/>
            <a:r>
              <a:rPr lang="en-US" altLang="ko-KR" sz="2000" b="1" spc="-128" dirty="0" smtClean="0">
                <a:ln>
                  <a:solidFill>
                    <a:prstClr val="white">
                      <a:alpha val="5000"/>
                    </a:prst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23,750</a:t>
            </a:r>
            <a:r>
              <a:rPr lang="ko-KR" altLang="en-US" sz="2000" b="1" spc="-128" dirty="0" smtClean="0">
                <a:ln>
                  <a:solidFill>
                    <a:prstClr val="white">
                      <a:alpha val="5000"/>
                    </a:prst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천원</a:t>
            </a:r>
            <a:r>
              <a:rPr lang="en-US" altLang="ko-KR" sz="2000" b="1" spc="-128" dirty="0" smtClean="0">
                <a:ln>
                  <a:solidFill>
                    <a:prstClr val="white">
                      <a:alpha val="5000"/>
                    </a:prst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,  </a:t>
            </a:r>
            <a:r>
              <a:rPr lang="ko-KR" altLang="en-US" sz="2000" spc="-128" dirty="0" smtClean="0">
                <a:ln>
                  <a:solidFill>
                    <a:prstClr val="white">
                      <a:alpha val="5000"/>
                    </a:prst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강사료</a:t>
            </a:r>
            <a:r>
              <a:rPr lang="en-US" altLang="ko-KR" sz="2000" spc="-128" dirty="0" smtClean="0">
                <a:ln>
                  <a:solidFill>
                    <a:prstClr val="white">
                      <a:alpha val="5000"/>
                    </a:prst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, </a:t>
            </a:r>
            <a:r>
              <a:rPr lang="ko-KR" altLang="en-US" sz="2000" spc="-128" dirty="0" smtClean="0">
                <a:ln>
                  <a:solidFill>
                    <a:prstClr val="white">
                      <a:alpha val="5000"/>
                    </a:prst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활동실비 지급</a:t>
            </a:r>
            <a:r>
              <a:rPr lang="en-US" altLang="ko-KR" sz="2000" spc="-128" dirty="0" smtClean="0">
                <a:ln>
                  <a:solidFill>
                    <a:prstClr val="white">
                      <a:alpha val="5000"/>
                    </a:prst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, </a:t>
            </a:r>
            <a:r>
              <a:rPr lang="ko-KR" altLang="en-US" sz="2000" spc="-128" dirty="0" smtClean="0">
                <a:ln>
                  <a:solidFill>
                    <a:prstClr val="white">
                      <a:alpha val="5000"/>
                    </a:prst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유니폼</a:t>
            </a:r>
            <a:r>
              <a:rPr lang="en-US" altLang="ko-KR" sz="2000" spc="-128" dirty="0" smtClean="0">
                <a:ln>
                  <a:solidFill>
                    <a:prstClr val="white">
                      <a:alpha val="5000"/>
                    </a:prst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, </a:t>
            </a:r>
            <a:r>
              <a:rPr lang="ko-KR" altLang="en-US" sz="2000" spc="-128" dirty="0" smtClean="0">
                <a:ln>
                  <a:solidFill>
                    <a:prstClr val="white">
                      <a:alpha val="5000"/>
                    </a:prst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명찰</a:t>
            </a:r>
            <a:r>
              <a:rPr lang="en-US" altLang="ko-KR" sz="2000" spc="-128" dirty="0" smtClean="0">
                <a:ln>
                  <a:solidFill>
                    <a:prstClr val="white">
                      <a:alpha val="5000"/>
                    </a:prst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, </a:t>
            </a:r>
            <a:r>
              <a:rPr lang="ko-KR" altLang="en-US" sz="2000" spc="-128" dirty="0" smtClean="0">
                <a:ln>
                  <a:solidFill>
                    <a:prstClr val="white">
                      <a:alpha val="5000"/>
                    </a:prst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간담회 식사 및 간식</a:t>
            </a:r>
            <a:endParaRPr lang="ko-KR" altLang="en-US" spc="-128" dirty="0" smtClean="0">
              <a:ln>
                <a:solidFill>
                  <a:prstClr val="white">
                    <a:alpha val="5000"/>
                  </a:prstClr>
                </a:solidFill>
              </a:ln>
              <a:solidFill>
                <a:prstClr val="black">
                  <a:lumMod val="75000"/>
                  <a:lumOff val="25000"/>
                </a:prstClr>
              </a:solidFill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pic>
        <p:nvPicPr>
          <p:cNvPr id="39" name="Picture 2" descr="테이프 png에 대한 이미지 검색결과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6605" y="961708"/>
            <a:ext cx="1536968" cy="632445"/>
          </a:xfrm>
          <a:prstGeom prst="rect">
            <a:avLst/>
          </a:prstGeom>
          <a:noFill/>
        </p:spPr>
      </p:pic>
      <p:sp>
        <p:nvSpPr>
          <p:cNvPr id="40" name="직사각형 39"/>
          <p:cNvSpPr/>
          <p:nvPr/>
        </p:nvSpPr>
        <p:spPr>
          <a:xfrm>
            <a:off x="226603" y="1090097"/>
            <a:ext cx="143586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174625" algn="ctr" latinLnBrk="0">
              <a:buClr>
                <a:srgbClr val="D0A660"/>
              </a:buClr>
              <a:buSzPct val="100000"/>
              <a:defRPr/>
            </a:pPr>
            <a:r>
              <a:rPr lang="ko-KR" altLang="en-US" sz="2000" b="1" kern="0" spc="-150" dirty="0" smtClean="0">
                <a:ln>
                  <a:solidFill>
                    <a:sysClr val="window" lastClr="FFFFFF">
                      <a:alpha val="0"/>
                    </a:sysClr>
                  </a:solidFill>
                </a:ln>
                <a:latin typeface="210 선물상자 R" panose="02020603020101020101" pitchFamily="18" charset="-127"/>
                <a:ea typeface="210 선물상자 R" panose="02020603020101020101" pitchFamily="18" charset="-127"/>
              </a:rPr>
              <a:t>투입 인력</a:t>
            </a:r>
          </a:p>
        </p:txBody>
      </p:sp>
      <p:pic>
        <p:nvPicPr>
          <p:cNvPr id="41" name="그림 40" descr="1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22164" y="961713"/>
            <a:ext cx="428628" cy="428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5212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88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3286" b="85286" l="5429" r="8842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315" t="15851" r="15607" b="17191"/>
          <a:stretch/>
        </p:blipFill>
        <p:spPr bwMode="auto">
          <a:xfrm>
            <a:off x="406258" y="2095582"/>
            <a:ext cx="3868677" cy="3876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직사각형 5"/>
          <p:cNvSpPr/>
          <p:nvPr/>
        </p:nvSpPr>
        <p:spPr>
          <a:xfrm rot="3605378">
            <a:off x="2898933" y="3070375"/>
            <a:ext cx="1518303" cy="3693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71000"/>
              </a:prstClr>
            </a:outerShdw>
          </a:effectLst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ko-KR" alt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210 선물상자 R" panose="02020603020101020101" pitchFamily="18" charset="-127"/>
                <a:ea typeface="210 선물상자 R" panose="02020603020101020101" pitchFamily="18" charset="-127"/>
              </a:rPr>
              <a:t>지역사회 재활</a:t>
            </a:r>
            <a:endParaRPr lang="en-US" altLang="ko-KR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 rot="7342861">
            <a:off x="2971337" y="4589752"/>
            <a:ext cx="1261917" cy="40011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71000"/>
              </a:prstClr>
            </a:outerShdw>
          </a:effectLst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ko-KR" altLang="en-US" sz="2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210 선물상자 R" panose="02020603020101020101" pitchFamily="18" charset="-127"/>
                <a:ea typeface="210 선물상자 R" panose="02020603020101020101" pitchFamily="18" charset="-127"/>
              </a:rPr>
              <a:t>국가암</a:t>
            </a:r>
            <a:r>
              <a:rPr lang="ko-KR" alt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210 선물상자 R" panose="02020603020101020101" pitchFamily="18" charset="-127"/>
                <a:ea typeface="210 선물상자 R" panose="02020603020101020101" pitchFamily="18" charset="-127"/>
              </a:rPr>
              <a:t> 관리</a:t>
            </a:r>
            <a:endParaRPr lang="en-US" altLang="ko-KR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1392340" y="5333146"/>
            <a:ext cx="1866190" cy="40011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71000"/>
              </a:prstClr>
            </a:outerShdw>
          </a:effectLst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ko-KR" alt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210 선물상자 R" panose="02020603020101020101" pitchFamily="18" charset="-127"/>
                <a:ea typeface="210 선물상자 R" panose="02020603020101020101" pitchFamily="18" charset="-127"/>
              </a:rPr>
              <a:t>통합건강증진</a:t>
            </a:r>
            <a:endParaRPr lang="en-US" altLang="ko-KR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582508" y="4507518"/>
            <a:ext cx="915572" cy="46166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71000"/>
              </a:prstClr>
            </a:outerShdw>
          </a:effectLst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ko-KR" alt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210 선물상자 R" panose="02020603020101020101" pitchFamily="18" charset="-127"/>
                <a:ea typeface="210 선물상자 R" panose="02020603020101020101" pitchFamily="18" charset="-127"/>
              </a:rPr>
              <a:t>치매</a:t>
            </a:r>
            <a:endParaRPr lang="en-US" altLang="ko-KR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 rot="18152208">
            <a:off x="151041" y="3099515"/>
            <a:ext cx="1787919" cy="40011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71000"/>
              </a:prstClr>
            </a:outerShdw>
          </a:effectLst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ko-KR" alt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210 선물상자 R" panose="02020603020101020101" pitchFamily="18" charset="-127"/>
                <a:ea typeface="210 선물상자 R" panose="02020603020101020101" pitchFamily="18" charset="-127"/>
              </a:rPr>
              <a:t>마을모니터링</a:t>
            </a:r>
            <a:endParaRPr lang="en-US" altLang="ko-KR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1374048" y="2321859"/>
            <a:ext cx="1879580" cy="3693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71000"/>
              </a:prstClr>
            </a:outerShdw>
          </a:effectLst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ko-KR" alt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210 선물상자 R" panose="02020603020101020101" pitchFamily="18" charset="-127"/>
                <a:ea typeface="210 선물상자 R" panose="02020603020101020101" pitchFamily="18" charset="-127"/>
              </a:rPr>
              <a:t>방문건강관리</a:t>
            </a:r>
            <a:endParaRPr lang="en-US" altLang="ko-KR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12" name="자유형 11"/>
          <p:cNvSpPr/>
          <p:nvPr/>
        </p:nvSpPr>
        <p:spPr>
          <a:xfrm rot="16200000" flipH="1">
            <a:off x="6298871" y="693301"/>
            <a:ext cx="940327" cy="3864231"/>
          </a:xfrm>
          <a:custGeom>
            <a:avLst/>
            <a:gdLst>
              <a:gd name="connsiteX0" fmla="*/ 0 w 936104"/>
              <a:gd name="connsiteY0" fmla="*/ 3481564 h 3949616"/>
              <a:gd name="connsiteX1" fmla="*/ 0 w 936104"/>
              <a:gd name="connsiteY1" fmla="*/ 673252 h 3949616"/>
              <a:gd name="connsiteX2" fmla="*/ 373723 w 936104"/>
              <a:gd name="connsiteY2" fmla="*/ 214709 h 3949616"/>
              <a:gd name="connsiteX3" fmla="*/ 390847 w 936104"/>
              <a:gd name="connsiteY3" fmla="*/ 212983 h 3949616"/>
              <a:gd name="connsiteX4" fmla="*/ 468053 w 936104"/>
              <a:gd name="connsiteY4" fmla="*/ 0 h 3949616"/>
              <a:gd name="connsiteX5" fmla="*/ 545259 w 936104"/>
              <a:gd name="connsiteY5" fmla="*/ 212983 h 3949616"/>
              <a:gd name="connsiteX6" fmla="*/ 562381 w 936104"/>
              <a:gd name="connsiteY6" fmla="*/ 214709 h 3949616"/>
              <a:gd name="connsiteX7" fmla="*/ 936104 w 936104"/>
              <a:gd name="connsiteY7" fmla="*/ 673252 h 3949616"/>
              <a:gd name="connsiteX8" fmla="*/ 936104 w 936104"/>
              <a:gd name="connsiteY8" fmla="*/ 3481564 h 3949616"/>
              <a:gd name="connsiteX9" fmla="*/ 468052 w 936104"/>
              <a:gd name="connsiteY9" fmla="*/ 3949616 h 3949616"/>
              <a:gd name="connsiteX10" fmla="*/ 0 w 936104"/>
              <a:gd name="connsiteY10" fmla="*/ 3481564 h 39496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36104" h="3949616">
                <a:moveTo>
                  <a:pt x="0" y="3481564"/>
                </a:moveTo>
                <a:lnTo>
                  <a:pt x="0" y="673252"/>
                </a:lnTo>
                <a:cubicBezTo>
                  <a:pt x="0" y="447066"/>
                  <a:pt x="160440" y="258354"/>
                  <a:pt x="373723" y="214709"/>
                </a:cubicBezTo>
                <a:lnTo>
                  <a:pt x="390847" y="212983"/>
                </a:lnTo>
                <a:lnTo>
                  <a:pt x="468053" y="0"/>
                </a:lnTo>
                <a:lnTo>
                  <a:pt x="545259" y="212983"/>
                </a:lnTo>
                <a:lnTo>
                  <a:pt x="562381" y="214709"/>
                </a:lnTo>
                <a:cubicBezTo>
                  <a:pt x="775664" y="258354"/>
                  <a:pt x="936104" y="447066"/>
                  <a:pt x="936104" y="673252"/>
                </a:cubicBezTo>
                <a:lnTo>
                  <a:pt x="936104" y="3481564"/>
                </a:lnTo>
                <a:cubicBezTo>
                  <a:pt x="936104" y="3740062"/>
                  <a:pt x="726550" y="3949616"/>
                  <a:pt x="468052" y="3949616"/>
                </a:cubicBezTo>
                <a:cubicBezTo>
                  <a:pt x="209554" y="3949616"/>
                  <a:pt x="0" y="3740062"/>
                  <a:pt x="0" y="3481564"/>
                </a:cubicBezTo>
                <a:close/>
              </a:path>
            </a:pathLst>
          </a:custGeom>
          <a:noFill/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/>
            </a:endParaRPr>
          </a:p>
        </p:txBody>
      </p:sp>
      <p:sp>
        <p:nvSpPr>
          <p:cNvPr id="13" name="Rectangle 96"/>
          <p:cNvSpPr>
            <a:spLocks noChangeArrowheads="1"/>
          </p:cNvSpPr>
          <p:nvPr/>
        </p:nvSpPr>
        <p:spPr bwMode="auto">
          <a:xfrm>
            <a:off x="5275363" y="2204864"/>
            <a:ext cx="2667988" cy="10156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ctr">
              <a:spcBef>
                <a:spcPct val="0"/>
              </a:spcBef>
              <a:spcAft>
                <a:spcPct val="0"/>
              </a:spcAft>
            </a:pPr>
            <a:r>
              <a:rPr lang="ko-KR" altLang="en-US" b="1" noProof="1" smtClean="0">
                <a:solidFill>
                  <a:prstClr val="black">
                    <a:lumMod val="75000"/>
                    <a:lumOff val="25000"/>
                  </a:prst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▶ 영천시자원봉사센터</a:t>
            </a:r>
            <a:r>
              <a:rPr lang="en-US" altLang="ko-KR" b="1" noProof="1" smtClean="0">
                <a:solidFill>
                  <a:prstClr val="black">
                    <a:lumMod val="75000"/>
                    <a:lumOff val="25000"/>
                  </a:prst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 </a:t>
            </a:r>
            <a:endParaRPr lang="en-US" altLang="ko-KR" sz="800" noProof="1" smtClean="0">
              <a:solidFill>
                <a:prstClr val="black">
                  <a:lumMod val="75000"/>
                  <a:lumOff val="25000"/>
                </a:prstClr>
              </a:solidFill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  <a:p>
            <a:pPr fontAlgn="ctr">
              <a:spcBef>
                <a:spcPct val="0"/>
              </a:spcBef>
              <a:spcAft>
                <a:spcPct val="0"/>
              </a:spcAft>
            </a:pPr>
            <a:r>
              <a:rPr lang="ko-KR" altLang="en-US" sz="1200" b="1" noProof="1" smtClean="0">
                <a:solidFill>
                  <a:prstClr val="black">
                    <a:lumMod val="75000"/>
                    <a:lumOff val="25000"/>
                  </a:prst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      </a:t>
            </a:r>
            <a:r>
              <a:rPr lang="en-US" altLang="ko-KR" sz="1200" b="1" noProof="1" smtClean="0">
                <a:solidFill>
                  <a:prstClr val="black">
                    <a:lumMod val="75000"/>
                    <a:lumOff val="25000"/>
                  </a:prst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- </a:t>
            </a:r>
            <a:r>
              <a:rPr lang="ko-KR" altLang="en-US" sz="1400" b="1" noProof="1" smtClean="0">
                <a:solidFill>
                  <a:prstClr val="black">
                    <a:lumMod val="75000"/>
                    <a:lumOff val="25000"/>
                  </a:prst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자원봉사자 등록 및 실적관리</a:t>
            </a:r>
            <a:endParaRPr lang="en-US" altLang="ko-KR" sz="1400" b="1" noProof="1">
              <a:solidFill>
                <a:prstClr val="black">
                  <a:lumMod val="75000"/>
                  <a:lumOff val="25000"/>
                </a:prstClr>
              </a:solidFill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  <a:p>
            <a:pPr fontAlgn="ctr">
              <a:spcBef>
                <a:spcPct val="0"/>
              </a:spcBef>
              <a:spcAft>
                <a:spcPct val="0"/>
              </a:spcAft>
            </a:pPr>
            <a:r>
              <a:rPr lang="ko-KR" altLang="en-US" sz="1400" b="1" noProof="1" smtClean="0">
                <a:solidFill>
                  <a:prstClr val="black">
                    <a:lumMod val="75000"/>
                    <a:lumOff val="25000"/>
                  </a:prst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     </a:t>
            </a:r>
            <a:r>
              <a:rPr lang="en-US" altLang="ko-KR" sz="1400" b="1" noProof="1" smtClean="0">
                <a:solidFill>
                  <a:prstClr val="black">
                    <a:lumMod val="75000"/>
                    <a:lumOff val="25000"/>
                  </a:prst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- </a:t>
            </a:r>
            <a:r>
              <a:rPr lang="ko-KR" altLang="en-US" sz="1400" b="1" noProof="1" smtClean="0">
                <a:solidFill>
                  <a:prstClr val="black">
                    <a:lumMod val="75000"/>
                    <a:lumOff val="25000"/>
                  </a:prst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경상북도 할인가맹점 할인혜택</a:t>
            </a:r>
            <a:endParaRPr lang="en-US" altLang="ko-KR" sz="1400" b="1" noProof="1" smtClean="0">
              <a:solidFill>
                <a:prstClr val="black">
                  <a:lumMod val="75000"/>
                  <a:lumOff val="25000"/>
                </a:prstClr>
              </a:solidFill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  <a:p>
            <a:pPr fontAlgn="ctr">
              <a:spcBef>
                <a:spcPct val="0"/>
              </a:spcBef>
              <a:spcAft>
                <a:spcPct val="0"/>
              </a:spcAft>
            </a:pPr>
            <a:endParaRPr lang="en-US" altLang="ko-KR" sz="1200" b="1" dirty="0">
              <a:solidFill>
                <a:prstClr val="black">
                  <a:lumMod val="75000"/>
                  <a:lumOff val="25000"/>
                </a:prstClr>
              </a:solidFill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15" name="Rectangle 96"/>
          <p:cNvSpPr>
            <a:spLocks noChangeArrowheads="1"/>
          </p:cNvSpPr>
          <p:nvPr/>
        </p:nvSpPr>
        <p:spPr bwMode="auto">
          <a:xfrm>
            <a:off x="5261470" y="3276853"/>
            <a:ext cx="3313926" cy="80021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ctr">
              <a:spcBef>
                <a:spcPct val="0"/>
              </a:spcBef>
              <a:spcAft>
                <a:spcPct val="0"/>
              </a:spcAft>
            </a:pPr>
            <a:r>
              <a:rPr lang="ko-KR" altLang="en-US" b="1" noProof="1">
                <a:solidFill>
                  <a:prstClr val="black">
                    <a:lumMod val="75000"/>
                    <a:lumOff val="25000"/>
                  </a:prst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▶</a:t>
            </a:r>
            <a:r>
              <a:rPr lang="ko-KR" altLang="en-US" b="1" noProof="1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</a:rPr>
              <a:t> </a:t>
            </a:r>
            <a:r>
              <a:rPr lang="ko-KR" altLang="en-US" b="1" noProof="1" smtClean="0">
                <a:solidFill>
                  <a:prstClr val="black">
                    <a:lumMod val="75000"/>
                    <a:lumOff val="25000"/>
                  </a:prst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보건소</a:t>
            </a:r>
            <a:r>
              <a:rPr lang="en-US" altLang="ko-KR" sz="1400" b="1" noProof="1" smtClean="0">
                <a:solidFill>
                  <a:prstClr val="black">
                    <a:lumMod val="75000"/>
                    <a:lumOff val="25000"/>
                  </a:prst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 </a:t>
            </a:r>
            <a:endParaRPr lang="en-US" altLang="ko-KR" sz="700" dirty="0" smtClean="0">
              <a:solidFill>
                <a:prstClr val="black">
                  <a:lumMod val="75000"/>
                  <a:lumOff val="25000"/>
                </a:prstClr>
              </a:solidFill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  <a:p>
            <a:pPr fontAlgn="ctr">
              <a:spcBef>
                <a:spcPct val="0"/>
              </a:spcBef>
              <a:spcAft>
                <a:spcPct val="0"/>
              </a:spcAft>
            </a:pPr>
            <a:r>
              <a:rPr lang="ko-KR" altLang="en-US" sz="14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     </a:t>
            </a:r>
            <a:r>
              <a:rPr lang="en-US" altLang="ko-KR" sz="14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- </a:t>
            </a:r>
            <a:r>
              <a:rPr lang="ko-KR" altLang="en-US" sz="14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사업계획 수립</a:t>
            </a:r>
            <a:r>
              <a:rPr lang="en-US" altLang="ko-KR" sz="14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, </a:t>
            </a:r>
            <a:r>
              <a:rPr lang="ko-KR" altLang="en-US" sz="14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건강파발꾼 선발</a:t>
            </a:r>
            <a:r>
              <a:rPr lang="en-US" altLang="ko-KR" sz="14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,</a:t>
            </a:r>
            <a:r>
              <a:rPr lang="ko-KR" altLang="en-US" sz="14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교육</a:t>
            </a:r>
            <a:endParaRPr lang="en-US" altLang="ko-KR" sz="1400" b="1" dirty="0" smtClean="0">
              <a:solidFill>
                <a:prstClr val="black">
                  <a:lumMod val="75000"/>
                  <a:lumOff val="25000"/>
                </a:prstClr>
              </a:solidFill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  <a:p>
            <a:pPr fontAlgn="ctr">
              <a:spcBef>
                <a:spcPct val="0"/>
              </a:spcBef>
              <a:spcAft>
                <a:spcPct val="0"/>
              </a:spcAft>
            </a:pPr>
            <a:r>
              <a:rPr lang="en-US" altLang="ko-KR" sz="14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     - </a:t>
            </a:r>
            <a:r>
              <a:rPr lang="ko-KR" altLang="en-US" sz="14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유관기관 협조체계 구축</a:t>
            </a:r>
            <a:r>
              <a:rPr lang="en-US" altLang="ko-KR" sz="14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, </a:t>
            </a:r>
            <a:r>
              <a:rPr lang="ko-KR" altLang="en-US" sz="14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봉사활동 실비지급</a:t>
            </a:r>
            <a:r>
              <a:rPr lang="en-US" altLang="ko-KR" sz="14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 </a:t>
            </a:r>
            <a:endParaRPr lang="en-US" altLang="ko-KR" sz="1400" b="1" dirty="0">
              <a:solidFill>
                <a:prstClr val="black">
                  <a:lumMod val="75000"/>
                  <a:lumOff val="25000"/>
                </a:prstClr>
              </a:solidFill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17" name="Rectangle 96"/>
          <p:cNvSpPr>
            <a:spLocks noChangeArrowheads="1"/>
          </p:cNvSpPr>
          <p:nvPr/>
        </p:nvSpPr>
        <p:spPr bwMode="auto">
          <a:xfrm>
            <a:off x="5263028" y="4435123"/>
            <a:ext cx="3133267" cy="18774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ctr">
              <a:spcBef>
                <a:spcPct val="0"/>
              </a:spcBef>
              <a:spcAft>
                <a:spcPct val="0"/>
              </a:spcAft>
            </a:pPr>
            <a:r>
              <a:rPr lang="ko-KR" altLang="en-US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▶ </a:t>
            </a:r>
            <a:r>
              <a:rPr lang="ko-KR" altLang="en-US" b="1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연계자원</a:t>
            </a:r>
            <a:r>
              <a:rPr lang="en-US" altLang="ko-KR" sz="1400" b="1" noProof="1" smtClean="0">
                <a:solidFill>
                  <a:prstClr val="black">
                    <a:lumMod val="75000"/>
                    <a:lumOff val="25000"/>
                  </a:prst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 </a:t>
            </a:r>
            <a:endParaRPr lang="en-US" altLang="ko-KR" sz="700" noProof="1" smtClean="0">
              <a:solidFill>
                <a:prstClr val="black">
                  <a:lumMod val="75000"/>
                  <a:lumOff val="25000"/>
                </a:prstClr>
              </a:solidFill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  <a:p>
            <a:pPr fontAlgn="ctr">
              <a:spcBef>
                <a:spcPct val="0"/>
              </a:spcBef>
              <a:spcAft>
                <a:spcPct val="0"/>
              </a:spcAft>
            </a:pPr>
            <a:r>
              <a:rPr lang="en-US" altLang="ko-KR" sz="1400" b="1" noProof="1" smtClean="0">
                <a:solidFill>
                  <a:prstClr val="black">
                    <a:lumMod val="75000"/>
                    <a:lumOff val="25000"/>
                  </a:prst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     - </a:t>
            </a:r>
            <a:r>
              <a:rPr lang="ko-KR" altLang="en-US" sz="1400" b="1" noProof="1" smtClean="0">
                <a:solidFill>
                  <a:prstClr val="black">
                    <a:lumMod val="75000"/>
                    <a:lumOff val="25000"/>
                  </a:prst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장애인종합복지관</a:t>
            </a:r>
            <a:r>
              <a:rPr lang="en-US" altLang="ko-KR" sz="1400" b="1" noProof="1" smtClean="0">
                <a:solidFill>
                  <a:prstClr val="black">
                    <a:lumMod val="75000"/>
                    <a:lumOff val="25000"/>
                  </a:prst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, </a:t>
            </a:r>
            <a:r>
              <a:rPr lang="ko-KR" altLang="en-US" sz="1400" b="1" noProof="1" smtClean="0">
                <a:solidFill>
                  <a:prstClr val="black">
                    <a:lumMod val="75000"/>
                    <a:lumOff val="25000"/>
                  </a:prst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야사종합복지관</a:t>
            </a:r>
            <a:endParaRPr lang="en-US" altLang="ko-KR" sz="1400" b="1" noProof="1" smtClean="0">
              <a:solidFill>
                <a:prstClr val="black">
                  <a:lumMod val="75000"/>
                  <a:lumOff val="25000"/>
                </a:prstClr>
              </a:solidFill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  <a:p>
            <a:pPr fontAlgn="ctr">
              <a:spcBef>
                <a:spcPct val="0"/>
              </a:spcBef>
              <a:spcAft>
                <a:spcPct val="0"/>
              </a:spcAft>
            </a:pPr>
            <a:r>
              <a:rPr lang="ko-KR" altLang="en-US" sz="1400" b="1" noProof="1" smtClean="0">
                <a:solidFill>
                  <a:prstClr val="black">
                    <a:lumMod val="75000"/>
                    <a:lumOff val="25000"/>
                  </a:prst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     </a:t>
            </a:r>
            <a:r>
              <a:rPr lang="en-US" altLang="ko-KR" sz="1400" b="1" noProof="1" smtClean="0">
                <a:solidFill>
                  <a:prstClr val="black">
                    <a:lumMod val="75000"/>
                    <a:lumOff val="25000"/>
                  </a:prst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- </a:t>
            </a:r>
            <a:r>
              <a:rPr lang="ko-KR" altLang="en-US" sz="1400" b="1" noProof="1" smtClean="0">
                <a:solidFill>
                  <a:prstClr val="black">
                    <a:lumMod val="75000"/>
                    <a:lumOff val="25000"/>
                  </a:prst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건강파발꾼 개인재능 협력단체</a:t>
            </a:r>
            <a:endParaRPr lang="en-US" altLang="ko-KR" sz="1400" b="1" noProof="1" smtClean="0">
              <a:solidFill>
                <a:prstClr val="black">
                  <a:lumMod val="75000"/>
                  <a:lumOff val="25000"/>
                </a:prstClr>
              </a:solidFill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  <a:p>
            <a:pPr fontAlgn="ctr">
              <a:spcBef>
                <a:spcPct val="0"/>
              </a:spcBef>
              <a:spcAft>
                <a:spcPct val="0"/>
              </a:spcAft>
            </a:pPr>
            <a:r>
              <a:rPr lang="en-US" altLang="ko-KR" sz="1400" b="1" noProof="1" smtClean="0">
                <a:solidFill>
                  <a:prstClr val="black">
                    <a:lumMod val="75000"/>
                    <a:lumOff val="25000"/>
                  </a:prst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     </a:t>
            </a:r>
            <a:r>
              <a:rPr lang="en-US" altLang="ko-KR" sz="1400" b="1" noProof="1" smtClean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〮</a:t>
            </a:r>
            <a:r>
              <a:rPr lang="en-US" altLang="ko-KR" sz="1400" b="1" noProof="1" smtClean="0">
                <a:solidFill>
                  <a:prstClr val="black">
                    <a:lumMod val="75000"/>
                    <a:lumOff val="25000"/>
                  </a:prst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 </a:t>
            </a:r>
            <a:r>
              <a:rPr lang="ko-KR" altLang="en-US" sz="1400" b="1" noProof="1" smtClean="0">
                <a:solidFill>
                  <a:prstClr val="black">
                    <a:lumMod val="75000"/>
                    <a:lumOff val="25000"/>
                  </a:prst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미심회</a:t>
            </a:r>
            <a:r>
              <a:rPr lang="en-US" altLang="ko-KR" sz="1400" b="1" noProof="1" smtClean="0">
                <a:solidFill>
                  <a:prstClr val="black">
                    <a:lumMod val="75000"/>
                    <a:lumOff val="25000"/>
                  </a:prst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: </a:t>
            </a:r>
            <a:r>
              <a:rPr lang="ko-KR" altLang="en-US" sz="1400" b="1" noProof="1" smtClean="0">
                <a:solidFill>
                  <a:prstClr val="black">
                    <a:lumMod val="75000"/>
                    <a:lumOff val="25000"/>
                  </a:prst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반찬봉사</a:t>
            </a:r>
            <a:r>
              <a:rPr lang="en-US" altLang="ko-KR" sz="1400" b="1" noProof="1" smtClean="0">
                <a:solidFill>
                  <a:prstClr val="black">
                    <a:lumMod val="75000"/>
                    <a:lumOff val="25000"/>
                  </a:prst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, </a:t>
            </a:r>
            <a:r>
              <a:rPr lang="ko-KR" altLang="en-US" sz="1400" b="1" noProof="1" smtClean="0">
                <a:solidFill>
                  <a:prstClr val="black">
                    <a:lumMod val="75000"/>
                    <a:lumOff val="25000"/>
                  </a:prst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청소봉사</a:t>
            </a:r>
            <a:endParaRPr lang="en-US" altLang="ko-KR" sz="1400" b="1" noProof="1" smtClean="0">
              <a:solidFill>
                <a:prstClr val="black">
                  <a:lumMod val="75000"/>
                  <a:lumOff val="25000"/>
                </a:prstClr>
              </a:solidFill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  <a:p>
            <a:pPr fontAlgn="ctr">
              <a:spcBef>
                <a:spcPct val="0"/>
              </a:spcBef>
              <a:spcAft>
                <a:spcPct val="0"/>
              </a:spcAft>
            </a:pPr>
            <a:r>
              <a:rPr lang="en-US" altLang="ko-KR" sz="1400" b="1" noProof="1">
                <a:solidFill>
                  <a:prstClr val="black">
                    <a:lumMod val="75000"/>
                    <a:lumOff val="25000"/>
                  </a:prst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 </a:t>
            </a:r>
            <a:r>
              <a:rPr lang="en-US" altLang="ko-KR" sz="1400" b="1" noProof="1" smtClean="0">
                <a:solidFill>
                  <a:prstClr val="black">
                    <a:lumMod val="75000"/>
                    <a:lumOff val="25000"/>
                  </a:prst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    </a:t>
            </a:r>
            <a:r>
              <a:rPr lang="en-US" altLang="ko-KR" sz="1400" b="1" noProof="1" smtClean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</a:rPr>
              <a:t>〮 </a:t>
            </a:r>
            <a:r>
              <a:rPr lang="ko-KR" altLang="en-US" sz="1400" b="1" noProof="1" smtClean="0">
                <a:solidFill>
                  <a:prstClr val="black">
                    <a:lumMod val="75000"/>
                    <a:lumOff val="25000"/>
                  </a:prst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아이코리아</a:t>
            </a:r>
            <a:r>
              <a:rPr lang="en-US" altLang="ko-KR" sz="1400" b="1" noProof="1" smtClean="0">
                <a:solidFill>
                  <a:prstClr val="black">
                    <a:lumMod val="75000"/>
                    <a:lumOff val="25000"/>
                  </a:prst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: </a:t>
            </a:r>
            <a:r>
              <a:rPr lang="ko-KR" altLang="en-US" sz="1400" b="1" noProof="1" smtClean="0">
                <a:solidFill>
                  <a:prstClr val="black">
                    <a:lumMod val="75000"/>
                    <a:lumOff val="25000"/>
                  </a:prst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급식</a:t>
            </a:r>
            <a:r>
              <a:rPr lang="en-US" altLang="ko-KR" sz="1400" b="1" noProof="1" smtClean="0">
                <a:solidFill>
                  <a:prstClr val="black">
                    <a:lumMod val="75000"/>
                    <a:lumOff val="25000"/>
                  </a:prst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, </a:t>
            </a:r>
            <a:r>
              <a:rPr lang="ko-KR" altLang="en-US" sz="1400" b="1" noProof="1" smtClean="0">
                <a:solidFill>
                  <a:prstClr val="black">
                    <a:lumMod val="75000"/>
                    <a:lumOff val="25000"/>
                  </a:prst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목욕봉사</a:t>
            </a:r>
            <a:endParaRPr lang="en-US" altLang="ko-KR" sz="1400" b="1" noProof="1" smtClean="0">
              <a:solidFill>
                <a:prstClr val="black">
                  <a:lumMod val="75000"/>
                  <a:lumOff val="25000"/>
                </a:prstClr>
              </a:solidFill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  <a:p>
            <a:pPr fontAlgn="ctr">
              <a:spcBef>
                <a:spcPct val="0"/>
              </a:spcBef>
              <a:spcAft>
                <a:spcPct val="0"/>
              </a:spcAft>
            </a:pPr>
            <a:r>
              <a:rPr lang="en-US" altLang="ko-KR" sz="1400" b="1" noProof="1">
                <a:solidFill>
                  <a:prstClr val="black">
                    <a:lumMod val="75000"/>
                    <a:lumOff val="25000"/>
                  </a:prst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 </a:t>
            </a:r>
            <a:r>
              <a:rPr lang="en-US" altLang="ko-KR" sz="1400" b="1" noProof="1" smtClean="0">
                <a:solidFill>
                  <a:prstClr val="black">
                    <a:lumMod val="75000"/>
                    <a:lumOff val="25000"/>
                  </a:prst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    </a:t>
            </a:r>
            <a:r>
              <a:rPr lang="en-US" altLang="ko-KR" sz="1400" b="1" noProof="1" smtClean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</a:rPr>
              <a:t>〮 </a:t>
            </a:r>
            <a:r>
              <a:rPr lang="ko-KR" altLang="en-US" sz="1400" b="1" noProof="1" smtClean="0">
                <a:solidFill>
                  <a:prstClr val="black">
                    <a:lumMod val="75000"/>
                    <a:lumOff val="25000"/>
                  </a:prst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차량 봉사단</a:t>
            </a:r>
            <a:endParaRPr lang="en-US" altLang="ko-KR" sz="1400" b="1" noProof="1" smtClean="0">
              <a:solidFill>
                <a:prstClr val="black">
                  <a:lumMod val="75000"/>
                  <a:lumOff val="25000"/>
                </a:prstClr>
              </a:solidFill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  <a:p>
            <a:pPr fontAlgn="ctr">
              <a:spcBef>
                <a:spcPct val="0"/>
              </a:spcBef>
              <a:spcAft>
                <a:spcPct val="0"/>
              </a:spcAft>
            </a:pPr>
            <a:r>
              <a:rPr lang="en-US" altLang="ko-KR" sz="1400" b="1" noProof="1" smtClean="0">
                <a:solidFill>
                  <a:prstClr val="black">
                    <a:lumMod val="75000"/>
                    <a:lumOff val="25000"/>
                  </a:prst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     </a:t>
            </a:r>
            <a:r>
              <a:rPr lang="en-US" altLang="ko-KR" sz="1400" b="1" noProof="1" smtClean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</a:rPr>
              <a:t>〮</a:t>
            </a:r>
            <a:r>
              <a:rPr lang="en-US" altLang="ko-KR" sz="1400" b="1" noProof="1" smtClean="0">
                <a:solidFill>
                  <a:prstClr val="black">
                    <a:lumMod val="75000"/>
                    <a:lumOff val="25000"/>
                  </a:prst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 </a:t>
            </a:r>
            <a:r>
              <a:rPr lang="ko-KR" altLang="en-US" sz="1400" b="1" noProof="1" smtClean="0">
                <a:solidFill>
                  <a:prstClr val="black">
                    <a:lumMod val="75000"/>
                    <a:lumOff val="25000"/>
                  </a:prst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노인복지센터</a:t>
            </a:r>
            <a:r>
              <a:rPr lang="en-US" altLang="ko-KR" sz="1400" b="1" noProof="1" smtClean="0">
                <a:solidFill>
                  <a:prstClr val="black">
                    <a:lumMod val="75000"/>
                    <a:lumOff val="25000"/>
                  </a:prst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, </a:t>
            </a:r>
            <a:r>
              <a:rPr lang="ko-KR" altLang="en-US" sz="1400" b="1" noProof="1" smtClean="0">
                <a:solidFill>
                  <a:prstClr val="black">
                    <a:lumMod val="75000"/>
                    <a:lumOff val="25000"/>
                  </a:prst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독거노인생활관리사</a:t>
            </a:r>
            <a:endParaRPr lang="en-US" altLang="ko-KR" sz="1400" b="1" noProof="1" smtClean="0">
              <a:solidFill>
                <a:prstClr val="black">
                  <a:lumMod val="75000"/>
                  <a:lumOff val="25000"/>
                </a:prstClr>
              </a:solidFill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  <a:p>
            <a:pPr fontAlgn="ctr">
              <a:spcBef>
                <a:spcPct val="0"/>
              </a:spcBef>
              <a:spcAft>
                <a:spcPct val="0"/>
              </a:spcAft>
            </a:pPr>
            <a:r>
              <a:rPr lang="en-US" altLang="ko-KR" sz="1400" b="1" noProof="1">
                <a:solidFill>
                  <a:prstClr val="black">
                    <a:lumMod val="75000"/>
                    <a:lumOff val="25000"/>
                  </a:prst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 </a:t>
            </a:r>
            <a:r>
              <a:rPr lang="en-US" altLang="ko-KR" sz="1400" b="1" noProof="1" smtClean="0">
                <a:solidFill>
                  <a:prstClr val="black">
                    <a:lumMod val="75000"/>
                    <a:lumOff val="25000"/>
                  </a:prst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    </a:t>
            </a:r>
            <a:r>
              <a:rPr lang="en-US" altLang="ko-KR" sz="1400" b="1" noProof="1" smtClean="0">
                <a:solidFill>
                  <a:prstClr val="black">
                    <a:lumMod val="75000"/>
                    <a:lumOff val="25000"/>
                  </a:prstClr>
                </a:solidFill>
                <a:latin typeface="맑은 고딕" panose="020B0503020000020004" pitchFamily="50" charset="-127"/>
              </a:rPr>
              <a:t>〮</a:t>
            </a:r>
            <a:r>
              <a:rPr lang="en-US" altLang="ko-KR" sz="1400" b="1" noProof="1" smtClean="0">
                <a:solidFill>
                  <a:prstClr val="black">
                    <a:lumMod val="75000"/>
                    <a:lumOff val="25000"/>
                  </a:prst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 </a:t>
            </a:r>
            <a:r>
              <a:rPr lang="ko-KR" altLang="en-US" sz="1400" b="1" noProof="1" smtClean="0">
                <a:solidFill>
                  <a:prstClr val="black">
                    <a:lumMod val="75000"/>
                    <a:lumOff val="25000"/>
                  </a:prst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노인회총무</a:t>
            </a:r>
            <a:r>
              <a:rPr lang="en-US" altLang="ko-KR" sz="1400" b="1" noProof="1" smtClean="0">
                <a:solidFill>
                  <a:prstClr val="black">
                    <a:lumMod val="75000"/>
                    <a:lumOff val="25000"/>
                  </a:prst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, </a:t>
            </a:r>
            <a:r>
              <a:rPr lang="ko-KR" altLang="en-US" sz="1400" b="1" noProof="1" smtClean="0">
                <a:solidFill>
                  <a:prstClr val="black">
                    <a:lumMod val="75000"/>
                    <a:lumOff val="25000"/>
                  </a:prst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새마을부녀회장</a:t>
            </a:r>
            <a:r>
              <a:rPr lang="en-US" altLang="ko-KR" sz="1400" b="1" noProof="1" smtClean="0">
                <a:solidFill>
                  <a:prstClr val="black">
                    <a:lumMod val="75000"/>
                    <a:lumOff val="25000"/>
                  </a:prst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, </a:t>
            </a:r>
            <a:r>
              <a:rPr lang="ko-KR" altLang="en-US" sz="1400" b="1" noProof="1" smtClean="0">
                <a:solidFill>
                  <a:prstClr val="black">
                    <a:lumMod val="75000"/>
                    <a:lumOff val="25000"/>
                  </a:prst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재난지킴이</a:t>
            </a:r>
            <a:endParaRPr lang="en-US" altLang="ko-KR" sz="1400" b="1" dirty="0">
              <a:solidFill>
                <a:prstClr val="black">
                  <a:lumMod val="75000"/>
                  <a:lumOff val="25000"/>
                </a:prstClr>
              </a:solidFill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18" name="모서리가 둥근 직사각형 17"/>
          <p:cNvSpPr/>
          <p:nvPr/>
        </p:nvSpPr>
        <p:spPr>
          <a:xfrm>
            <a:off x="4438371" y="2159578"/>
            <a:ext cx="137455" cy="936000"/>
          </a:xfrm>
          <a:prstGeom prst="roundRect">
            <a:avLst/>
          </a:prstGeom>
          <a:gradFill flip="none" rotWithShape="1">
            <a:gsLst>
              <a:gs pos="0">
                <a:schemeClr val="lt1">
                  <a:tint val="40000"/>
                  <a:satMod val="350000"/>
                </a:schemeClr>
              </a:gs>
              <a:gs pos="45000">
                <a:srgbClr val="336699"/>
              </a:gs>
              <a:gs pos="99000">
                <a:srgbClr val="336699"/>
              </a:gs>
            </a:gsLst>
            <a:path path="circle">
              <a:fillToRect l="100000" b="100000"/>
            </a:path>
            <a:tileRect t="-100000" r="-100000"/>
          </a:gradFill>
          <a:ln>
            <a:headEnd/>
            <a:tailEnd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contourClr>
              <a:srgbClr val="F0B147"/>
            </a:contourClr>
          </a:sp3d>
        </p:spPr>
        <p:style>
          <a:lnRef idx="0">
            <a:schemeClr val="accent2"/>
          </a:lnRef>
          <a:fillRef idx="1002">
            <a:schemeClr val="lt1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ctr">
              <a:spcBef>
                <a:spcPct val="0"/>
              </a:spcBef>
              <a:spcAft>
                <a:spcPct val="0"/>
              </a:spcAft>
            </a:pPr>
            <a:endParaRPr lang="ko-KR" altLang="en-US" sz="24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210 선물상자 R" panose="02020603020101020101" pitchFamily="18" charset="-127"/>
              <a:ea typeface="210 선물상자 R" panose="02020603020101020101" pitchFamily="18" charset="-127"/>
              <a:cs typeface="Arial" pitchFamily="34" charset="0"/>
            </a:endParaRPr>
          </a:p>
        </p:txBody>
      </p:sp>
      <p:sp>
        <p:nvSpPr>
          <p:cNvPr id="19" name="모서리가 둥근 직사각형 18"/>
          <p:cNvSpPr/>
          <p:nvPr/>
        </p:nvSpPr>
        <p:spPr>
          <a:xfrm>
            <a:off x="4435962" y="3206108"/>
            <a:ext cx="137455" cy="936000"/>
          </a:xfrm>
          <a:prstGeom prst="roundRect">
            <a:avLst/>
          </a:prstGeom>
          <a:gradFill flip="none" rotWithShape="1">
            <a:gsLst>
              <a:gs pos="0">
                <a:schemeClr val="lt1">
                  <a:tint val="40000"/>
                  <a:satMod val="350000"/>
                </a:schemeClr>
              </a:gs>
              <a:gs pos="4600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headEnd/>
            <a:tailEnd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contourClr>
              <a:srgbClr val="F0B147"/>
            </a:contourClr>
          </a:sp3d>
        </p:spPr>
        <p:style>
          <a:lnRef idx="0">
            <a:schemeClr val="accent2"/>
          </a:lnRef>
          <a:fillRef idx="1002">
            <a:schemeClr val="lt1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ctr">
              <a:spcBef>
                <a:spcPct val="0"/>
              </a:spcBef>
              <a:spcAft>
                <a:spcPct val="0"/>
              </a:spcAft>
            </a:pPr>
            <a:endParaRPr lang="ko-KR" altLang="en-US" sz="24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210 선물상자 R" panose="02020603020101020101" pitchFamily="18" charset="-127"/>
              <a:ea typeface="210 선물상자 R" panose="02020603020101020101" pitchFamily="18" charset="-127"/>
              <a:cs typeface="Arial" pitchFamily="34" charset="0"/>
            </a:endParaRPr>
          </a:p>
        </p:txBody>
      </p:sp>
      <p:sp>
        <p:nvSpPr>
          <p:cNvPr id="20" name="모서리가 둥근 직사각형 19"/>
          <p:cNvSpPr/>
          <p:nvPr/>
        </p:nvSpPr>
        <p:spPr>
          <a:xfrm>
            <a:off x="4435962" y="4365103"/>
            <a:ext cx="137455" cy="1908000"/>
          </a:xfrm>
          <a:prstGeom prst="roundRect">
            <a:avLst/>
          </a:prstGeom>
          <a:gradFill flip="none" rotWithShape="1">
            <a:gsLst>
              <a:gs pos="0">
                <a:schemeClr val="lt1">
                  <a:tint val="40000"/>
                  <a:satMod val="350000"/>
                </a:schemeClr>
              </a:gs>
              <a:gs pos="46000">
                <a:schemeClr val="accent1"/>
              </a:gs>
              <a:gs pos="99000">
                <a:schemeClr val="accent1">
                  <a:lumMod val="75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headEnd/>
            <a:tailEnd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contourClr>
              <a:srgbClr val="F0B147"/>
            </a:contourClr>
          </a:sp3d>
        </p:spPr>
        <p:style>
          <a:lnRef idx="0">
            <a:schemeClr val="accent2"/>
          </a:lnRef>
          <a:fillRef idx="1002">
            <a:schemeClr val="lt1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 algn="ctr" fontAlgn="ctr">
              <a:spcBef>
                <a:spcPct val="0"/>
              </a:spcBef>
              <a:spcAft>
                <a:spcPct val="0"/>
              </a:spcAft>
            </a:pPr>
            <a:endParaRPr lang="ko-KR" altLang="en-US" sz="24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210 선물상자 R" panose="02020603020101020101" pitchFamily="18" charset="-127"/>
              <a:ea typeface="210 선물상자 R" panose="02020603020101020101" pitchFamily="18" charset="-127"/>
              <a:cs typeface="Arial" pitchFamily="34" charset="0"/>
            </a:endParaRPr>
          </a:p>
        </p:txBody>
      </p:sp>
      <p:grpSp>
        <p:nvGrpSpPr>
          <p:cNvPr id="21" name="그룹 20"/>
          <p:cNvGrpSpPr/>
          <p:nvPr/>
        </p:nvGrpSpPr>
        <p:grpSpPr>
          <a:xfrm>
            <a:off x="1014556" y="2792067"/>
            <a:ext cx="2669489" cy="2538736"/>
            <a:chOff x="1067509" y="1988840"/>
            <a:chExt cx="3196014" cy="3195407"/>
          </a:xfrm>
        </p:grpSpPr>
        <p:sp>
          <p:nvSpPr>
            <p:cNvPr id="38" name="Freeform 44"/>
            <p:cNvSpPr>
              <a:spLocks/>
            </p:cNvSpPr>
            <p:nvPr/>
          </p:nvSpPr>
          <p:spPr bwMode="auto">
            <a:xfrm rot="4663855">
              <a:off x="2238941" y="3316390"/>
              <a:ext cx="1707998" cy="2027716"/>
            </a:xfrm>
            <a:custGeom>
              <a:avLst/>
              <a:gdLst>
                <a:gd name="T0" fmla="*/ 0 w 1475"/>
                <a:gd name="T1" fmla="*/ 0 h 1760"/>
                <a:gd name="T2" fmla="*/ 0 w 1475"/>
                <a:gd name="T3" fmla="*/ 0 h 1760"/>
                <a:gd name="T4" fmla="*/ 0 w 1475"/>
                <a:gd name="T5" fmla="*/ 0 h 1760"/>
                <a:gd name="T6" fmla="*/ 0 w 1475"/>
                <a:gd name="T7" fmla="*/ 0 h 1760"/>
                <a:gd name="T8" fmla="*/ 0 w 1475"/>
                <a:gd name="T9" fmla="*/ 0 h 1760"/>
                <a:gd name="T10" fmla="*/ 0 w 1475"/>
                <a:gd name="T11" fmla="*/ 0 h 1760"/>
                <a:gd name="T12" fmla="*/ 0 w 1475"/>
                <a:gd name="T13" fmla="*/ 0 h 1760"/>
                <a:gd name="T14" fmla="*/ 0 w 1475"/>
                <a:gd name="T15" fmla="*/ 0 h 1760"/>
                <a:gd name="T16" fmla="*/ 0 w 1475"/>
                <a:gd name="T17" fmla="*/ 0 h 1760"/>
                <a:gd name="T18" fmla="*/ 0 w 1475"/>
                <a:gd name="T19" fmla="*/ 0 h 1760"/>
                <a:gd name="T20" fmla="*/ 0 w 1475"/>
                <a:gd name="T21" fmla="*/ 0 h 1760"/>
                <a:gd name="T22" fmla="*/ 0 w 1475"/>
                <a:gd name="T23" fmla="*/ 0 h 1760"/>
                <a:gd name="T24" fmla="*/ 0 w 1475"/>
                <a:gd name="T25" fmla="*/ 0 h 1760"/>
                <a:gd name="T26" fmla="*/ 0 w 1475"/>
                <a:gd name="T27" fmla="*/ 0 h 1760"/>
                <a:gd name="T28" fmla="*/ 0 w 1475"/>
                <a:gd name="T29" fmla="*/ 0 h 1760"/>
                <a:gd name="T30" fmla="*/ 0 w 1475"/>
                <a:gd name="T31" fmla="*/ 0 h 1760"/>
                <a:gd name="T32" fmla="*/ 0 w 1475"/>
                <a:gd name="T33" fmla="*/ 0 h 1760"/>
                <a:gd name="T34" fmla="*/ 0 w 1475"/>
                <a:gd name="T35" fmla="*/ 0 h 1760"/>
                <a:gd name="T36" fmla="*/ 0 w 1475"/>
                <a:gd name="T37" fmla="*/ 0 h 1760"/>
                <a:gd name="T38" fmla="*/ 0 w 1475"/>
                <a:gd name="T39" fmla="*/ 0 h 1760"/>
                <a:gd name="T40" fmla="*/ 0 w 1475"/>
                <a:gd name="T41" fmla="*/ 0 h 1760"/>
                <a:gd name="T42" fmla="*/ 0 w 1475"/>
                <a:gd name="T43" fmla="*/ 0 h 1760"/>
                <a:gd name="T44" fmla="*/ 0 w 1475"/>
                <a:gd name="T45" fmla="*/ 0 h 1760"/>
                <a:gd name="T46" fmla="*/ 0 w 1475"/>
                <a:gd name="T47" fmla="*/ 0 h 1760"/>
                <a:gd name="T48" fmla="*/ 0 w 1475"/>
                <a:gd name="T49" fmla="*/ 0 h 1760"/>
                <a:gd name="T50" fmla="*/ 0 w 1475"/>
                <a:gd name="T51" fmla="*/ 0 h 1760"/>
                <a:gd name="T52" fmla="*/ 0 w 1475"/>
                <a:gd name="T53" fmla="*/ 0 h 1760"/>
                <a:gd name="T54" fmla="*/ 0 w 1475"/>
                <a:gd name="T55" fmla="*/ 0 h 1760"/>
                <a:gd name="T56" fmla="*/ 0 w 1475"/>
                <a:gd name="T57" fmla="*/ 0 h 1760"/>
                <a:gd name="T58" fmla="*/ 0 w 1475"/>
                <a:gd name="T59" fmla="*/ 0 h 1760"/>
                <a:gd name="T60" fmla="*/ 0 w 1475"/>
                <a:gd name="T61" fmla="*/ 0 h 1760"/>
                <a:gd name="T62" fmla="*/ 0 w 1475"/>
                <a:gd name="T63" fmla="*/ 0 h 1760"/>
                <a:gd name="T64" fmla="*/ 0 w 1475"/>
                <a:gd name="T65" fmla="*/ 0 h 1760"/>
                <a:gd name="T66" fmla="*/ 0 w 1475"/>
                <a:gd name="T67" fmla="*/ 0 h 1760"/>
                <a:gd name="T68" fmla="*/ 0 w 1475"/>
                <a:gd name="T69" fmla="*/ 0 h 1760"/>
                <a:gd name="T70" fmla="*/ 0 w 1475"/>
                <a:gd name="T71" fmla="*/ 0 h 1760"/>
                <a:gd name="T72" fmla="*/ 0 w 1475"/>
                <a:gd name="T73" fmla="*/ 0 h 1760"/>
                <a:gd name="T74" fmla="*/ 0 w 1475"/>
                <a:gd name="T75" fmla="*/ 0 h 1760"/>
                <a:gd name="T76" fmla="*/ 0 w 1475"/>
                <a:gd name="T77" fmla="*/ 0 h 1760"/>
                <a:gd name="T78" fmla="*/ 0 w 1475"/>
                <a:gd name="T79" fmla="*/ 0 h 1760"/>
                <a:gd name="T80" fmla="*/ 0 w 1475"/>
                <a:gd name="T81" fmla="*/ 0 h 1760"/>
                <a:gd name="T82" fmla="*/ 0 w 1475"/>
                <a:gd name="T83" fmla="*/ 0 h 1760"/>
                <a:gd name="T84" fmla="*/ 0 w 1475"/>
                <a:gd name="T85" fmla="*/ 0 h 1760"/>
                <a:gd name="T86" fmla="*/ 0 w 1475"/>
                <a:gd name="T87" fmla="*/ 0 h 1760"/>
                <a:gd name="T88" fmla="*/ 0 w 1475"/>
                <a:gd name="T89" fmla="*/ 0 h 1760"/>
                <a:gd name="T90" fmla="*/ 0 w 1475"/>
                <a:gd name="T91" fmla="*/ 0 h 1760"/>
                <a:gd name="T92" fmla="*/ 0 w 1475"/>
                <a:gd name="T93" fmla="*/ 0 h 1760"/>
                <a:gd name="T94" fmla="*/ 0 w 1475"/>
                <a:gd name="T95" fmla="*/ 0 h 1760"/>
                <a:gd name="T96" fmla="*/ 0 w 1475"/>
                <a:gd name="T97" fmla="*/ 0 h 1760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1475"/>
                <a:gd name="T148" fmla="*/ 0 h 1760"/>
                <a:gd name="T149" fmla="*/ 1475 w 1475"/>
                <a:gd name="T150" fmla="*/ 1760 h 1760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1475" h="1760">
                  <a:moveTo>
                    <a:pt x="595" y="1173"/>
                  </a:moveTo>
                  <a:lnTo>
                    <a:pt x="593" y="1142"/>
                  </a:lnTo>
                  <a:lnTo>
                    <a:pt x="592" y="1112"/>
                  </a:lnTo>
                  <a:lnTo>
                    <a:pt x="585" y="1083"/>
                  </a:lnTo>
                  <a:lnTo>
                    <a:pt x="581" y="1054"/>
                  </a:lnTo>
                  <a:lnTo>
                    <a:pt x="575" y="1027"/>
                  </a:lnTo>
                  <a:lnTo>
                    <a:pt x="567" y="998"/>
                  </a:lnTo>
                  <a:lnTo>
                    <a:pt x="559" y="969"/>
                  </a:lnTo>
                  <a:lnTo>
                    <a:pt x="547" y="944"/>
                  </a:lnTo>
                  <a:lnTo>
                    <a:pt x="537" y="918"/>
                  </a:lnTo>
                  <a:lnTo>
                    <a:pt x="522" y="891"/>
                  </a:lnTo>
                  <a:lnTo>
                    <a:pt x="508" y="867"/>
                  </a:lnTo>
                  <a:lnTo>
                    <a:pt x="494" y="843"/>
                  </a:lnTo>
                  <a:lnTo>
                    <a:pt x="478" y="822"/>
                  </a:lnTo>
                  <a:lnTo>
                    <a:pt x="461" y="798"/>
                  </a:lnTo>
                  <a:lnTo>
                    <a:pt x="440" y="777"/>
                  </a:lnTo>
                  <a:lnTo>
                    <a:pt x="421" y="756"/>
                  </a:lnTo>
                  <a:lnTo>
                    <a:pt x="402" y="737"/>
                  </a:lnTo>
                  <a:lnTo>
                    <a:pt x="380" y="720"/>
                  </a:lnTo>
                  <a:lnTo>
                    <a:pt x="358" y="702"/>
                  </a:lnTo>
                  <a:lnTo>
                    <a:pt x="334" y="685"/>
                  </a:lnTo>
                  <a:lnTo>
                    <a:pt x="312" y="669"/>
                  </a:lnTo>
                  <a:lnTo>
                    <a:pt x="286" y="657"/>
                  </a:lnTo>
                  <a:lnTo>
                    <a:pt x="261" y="643"/>
                  </a:lnTo>
                  <a:lnTo>
                    <a:pt x="237" y="630"/>
                  </a:lnTo>
                  <a:lnTo>
                    <a:pt x="208" y="622"/>
                  </a:lnTo>
                  <a:lnTo>
                    <a:pt x="182" y="610"/>
                  </a:lnTo>
                  <a:lnTo>
                    <a:pt x="153" y="604"/>
                  </a:lnTo>
                  <a:lnTo>
                    <a:pt x="126" y="598"/>
                  </a:lnTo>
                  <a:lnTo>
                    <a:pt x="97" y="592"/>
                  </a:lnTo>
                  <a:lnTo>
                    <a:pt x="66" y="589"/>
                  </a:lnTo>
                  <a:lnTo>
                    <a:pt x="37" y="588"/>
                  </a:lnTo>
                  <a:lnTo>
                    <a:pt x="8" y="585"/>
                  </a:lnTo>
                  <a:lnTo>
                    <a:pt x="7" y="585"/>
                  </a:lnTo>
                  <a:lnTo>
                    <a:pt x="0" y="0"/>
                  </a:lnTo>
                  <a:lnTo>
                    <a:pt x="8" y="0"/>
                  </a:lnTo>
                  <a:lnTo>
                    <a:pt x="37" y="0"/>
                  </a:lnTo>
                  <a:lnTo>
                    <a:pt x="66" y="0"/>
                  </a:lnTo>
                  <a:lnTo>
                    <a:pt x="97" y="2"/>
                  </a:lnTo>
                  <a:lnTo>
                    <a:pt x="127" y="4"/>
                  </a:lnTo>
                  <a:lnTo>
                    <a:pt x="156" y="8"/>
                  </a:lnTo>
                  <a:lnTo>
                    <a:pt x="186" y="12"/>
                  </a:lnTo>
                  <a:lnTo>
                    <a:pt x="214" y="16"/>
                  </a:lnTo>
                  <a:lnTo>
                    <a:pt x="243" y="21"/>
                  </a:lnTo>
                  <a:lnTo>
                    <a:pt x="272" y="27"/>
                  </a:lnTo>
                  <a:lnTo>
                    <a:pt x="299" y="37"/>
                  </a:lnTo>
                  <a:lnTo>
                    <a:pt x="327" y="44"/>
                  </a:lnTo>
                  <a:lnTo>
                    <a:pt x="355" y="51"/>
                  </a:lnTo>
                  <a:lnTo>
                    <a:pt x="384" y="59"/>
                  </a:lnTo>
                  <a:lnTo>
                    <a:pt x="410" y="70"/>
                  </a:lnTo>
                  <a:lnTo>
                    <a:pt x="439" y="80"/>
                  </a:lnTo>
                  <a:lnTo>
                    <a:pt x="465" y="91"/>
                  </a:lnTo>
                  <a:lnTo>
                    <a:pt x="490" y="102"/>
                  </a:lnTo>
                  <a:lnTo>
                    <a:pt x="516" y="114"/>
                  </a:lnTo>
                  <a:lnTo>
                    <a:pt x="541" y="128"/>
                  </a:lnTo>
                  <a:lnTo>
                    <a:pt x="567" y="141"/>
                  </a:lnTo>
                  <a:lnTo>
                    <a:pt x="592" y="153"/>
                  </a:lnTo>
                  <a:lnTo>
                    <a:pt x="616" y="169"/>
                  </a:lnTo>
                  <a:lnTo>
                    <a:pt x="640" y="182"/>
                  </a:lnTo>
                  <a:lnTo>
                    <a:pt x="662" y="200"/>
                  </a:lnTo>
                  <a:lnTo>
                    <a:pt x="686" y="215"/>
                  </a:lnTo>
                  <a:lnTo>
                    <a:pt x="710" y="233"/>
                  </a:lnTo>
                  <a:lnTo>
                    <a:pt x="755" y="267"/>
                  </a:lnTo>
                  <a:lnTo>
                    <a:pt x="798" y="305"/>
                  </a:lnTo>
                  <a:lnTo>
                    <a:pt x="836" y="341"/>
                  </a:lnTo>
                  <a:lnTo>
                    <a:pt x="875" y="382"/>
                  </a:lnTo>
                  <a:lnTo>
                    <a:pt x="911" y="426"/>
                  </a:lnTo>
                  <a:lnTo>
                    <a:pt x="947" y="469"/>
                  </a:lnTo>
                  <a:lnTo>
                    <a:pt x="965" y="494"/>
                  </a:lnTo>
                  <a:lnTo>
                    <a:pt x="979" y="515"/>
                  </a:lnTo>
                  <a:lnTo>
                    <a:pt x="995" y="538"/>
                  </a:lnTo>
                  <a:lnTo>
                    <a:pt x="1009" y="563"/>
                  </a:lnTo>
                  <a:lnTo>
                    <a:pt x="1025" y="588"/>
                  </a:lnTo>
                  <a:lnTo>
                    <a:pt x="1038" y="613"/>
                  </a:lnTo>
                  <a:lnTo>
                    <a:pt x="1052" y="636"/>
                  </a:lnTo>
                  <a:lnTo>
                    <a:pt x="1064" y="662"/>
                  </a:lnTo>
                  <a:lnTo>
                    <a:pt x="1077" y="690"/>
                  </a:lnTo>
                  <a:lnTo>
                    <a:pt x="1089" y="716"/>
                  </a:lnTo>
                  <a:lnTo>
                    <a:pt x="1099" y="741"/>
                  </a:lnTo>
                  <a:lnTo>
                    <a:pt x="1110" y="767"/>
                  </a:lnTo>
                  <a:lnTo>
                    <a:pt x="1119" y="796"/>
                  </a:lnTo>
                  <a:lnTo>
                    <a:pt x="1128" y="822"/>
                  </a:lnTo>
                  <a:lnTo>
                    <a:pt x="1136" y="850"/>
                  </a:lnTo>
                  <a:lnTo>
                    <a:pt x="1142" y="879"/>
                  </a:lnTo>
                  <a:lnTo>
                    <a:pt x="1152" y="907"/>
                  </a:lnTo>
                  <a:lnTo>
                    <a:pt x="1155" y="934"/>
                  </a:lnTo>
                  <a:lnTo>
                    <a:pt x="1162" y="963"/>
                  </a:lnTo>
                  <a:lnTo>
                    <a:pt x="1166" y="994"/>
                  </a:lnTo>
                  <a:lnTo>
                    <a:pt x="1171" y="1021"/>
                  </a:lnTo>
                  <a:lnTo>
                    <a:pt x="1175" y="1053"/>
                  </a:lnTo>
                  <a:lnTo>
                    <a:pt x="1176" y="1082"/>
                  </a:lnTo>
                  <a:lnTo>
                    <a:pt x="1180" y="1112"/>
                  </a:lnTo>
                  <a:lnTo>
                    <a:pt x="1180" y="1142"/>
                  </a:lnTo>
                  <a:lnTo>
                    <a:pt x="1180" y="1173"/>
                  </a:lnTo>
                  <a:lnTo>
                    <a:pt x="1183" y="1173"/>
                  </a:lnTo>
                  <a:lnTo>
                    <a:pt x="1475" y="1173"/>
                  </a:lnTo>
                  <a:lnTo>
                    <a:pt x="889" y="1760"/>
                  </a:lnTo>
                  <a:lnTo>
                    <a:pt x="302" y="1173"/>
                  </a:lnTo>
                  <a:lnTo>
                    <a:pt x="595" y="1173"/>
                  </a:lnTo>
                  <a:close/>
                </a:path>
              </a:pathLst>
            </a:custGeom>
            <a:gradFill rotWithShape="1">
              <a:gsLst>
                <a:gs pos="0">
                  <a:srgbClr val="FF9933"/>
                </a:gs>
                <a:gs pos="100000">
                  <a:srgbClr val="764718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endParaRPr>
            </a:p>
          </p:txBody>
        </p:sp>
        <p:sp>
          <p:nvSpPr>
            <p:cNvPr id="39" name="Freeform 45"/>
            <p:cNvSpPr>
              <a:spLocks/>
            </p:cNvSpPr>
            <p:nvPr/>
          </p:nvSpPr>
          <p:spPr bwMode="auto">
            <a:xfrm rot="4663855">
              <a:off x="2397970" y="2239638"/>
              <a:ext cx="2038465" cy="1692641"/>
            </a:xfrm>
            <a:custGeom>
              <a:avLst/>
              <a:gdLst>
                <a:gd name="T0" fmla="*/ 0 w 1760"/>
                <a:gd name="T1" fmla="*/ 0 h 1470"/>
                <a:gd name="T2" fmla="*/ 0 w 1760"/>
                <a:gd name="T3" fmla="*/ 0 h 1470"/>
                <a:gd name="T4" fmla="*/ 0 w 1760"/>
                <a:gd name="T5" fmla="*/ 0 h 1470"/>
                <a:gd name="T6" fmla="*/ 0 w 1760"/>
                <a:gd name="T7" fmla="*/ 0 h 1470"/>
                <a:gd name="T8" fmla="*/ 0 w 1760"/>
                <a:gd name="T9" fmla="*/ 0 h 1470"/>
                <a:gd name="T10" fmla="*/ 0 w 1760"/>
                <a:gd name="T11" fmla="*/ 0 h 1470"/>
                <a:gd name="T12" fmla="*/ 0 w 1760"/>
                <a:gd name="T13" fmla="*/ 0 h 1470"/>
                <a:gd name="T14" fmla="*/ 0 w 1760"/>
                <a:gd name="T15" fmla="*/ 0 h 1470"/>
                <a:gd name="T16" fmla="*/ 0 w 1760"/>
                <a:gd name="T17" fmla="*/ 0 h 1470"/>
                <a:gd name="T18" fmla="*/ 0 w 1760"/>
                <a:gd name="T19" fmla="*/ 0 h 1470"/>
                <a:gd name="T20" fmla="*/ 0 w 1760"/>
                <a:gd name="T21" fmla="*/ 0 h 1470"/>
                <a:gd name="T22" fmla="*/ 0 w 1760"/>
                <a:gd name="T23" fmla="*/ 0 h 1470"/>
                <a:gd name="T24" fmla="*/ 0 w 1760"/>
                <a:gd name="T25" fmla="*/ 0 h 1470"/>
                <a:gd name="T26" fmla="*/ 0 w 1760"/>
                <a:gd name="T27" fmla="*/ 0 h 1470"/>
                <a:gd name="T28" fmla="*/ 0 w 1760"/>
                <a:gd name="T29" fmla="*/ 0 h 1470"/>
                <a:gd name="T30" fmla="*/ 0 w 1760"/>
                <a:gd name="T31" fmla="*/ 0 h 1470"/>
                <a:gd name="T32" fmla="*/ 0 w 1760"/>
                <a:gd name="T33" fmla="*/ 0 h 1470"/>
                <a:gd name="T34" fmla="*/ 0 w 1760"/>
                <a:gd name="T35" fmla="*/ 0 h 1470"/>
                <a:gd name="T36" fmla="*/ 0 w 1760"/>
                <a:gd name="T37" fmla="*/ 0 h 1470"/>
                <a:gd name="T38" fmla="*/ 0 w 1760"/>
                <a:gd name="T39" fmla="*/ 0 h 1470"/>
                <a:gd name="T40" fmla="*/ 0 w 1760"/>
                <a:gd name="T41" fmla="*/ 0 h 1470"/>
                <a:gd name="T42" fmla="*/ 0 w 1760"/>
                <a:gd name="T43" fmla="*/ 0 h 1470"/>
                <a:gd name="T44" fmla="*/ 0 w 1760"/>
                <a:gd name="T45" fmla="*/ 0 h 1470"/>
                <a:gd name="T46" fmla="*/ 0 w 1760"/>
                <a:gd name="T47" fmla="*/ 0 h 1470"/>
                <a:gd name="T48" fmla="*/ 0 w 1760"/>
                <a:gd name="T49" fmla="*/ 0 h 1470"/>
                <a:gd name="T50" fmla="*/ 0 w 1760"/>
                <a:gd name="T51" fmla="*/ 0 h 1470"/>
                <a:gd name="T52" fmla="*/ 0 w 1760"/>
                <a:gd name="T53" fmla="*/ 0 h 1470"/>
                <a:gd name="T54" fmla="*/ 0 w 1760"/>
                <a:gd name="T55" fmla="*/ 0 h 1470"/>
                <a:gd name="T56" fmla="*/ 0 w 1760"/>
                <a:gd name="T57" fmla="*/ 0 h 1470"/>
                <a:gd name="T58" fmla="*/ 0 w 1760"/>
                <a:gd name="T59" fmla="*/ 0 h 1470"/>
                <a:gd name="T60" fmla="*/ 0 w 1760"/>
                <a:gd name="T61" fmla="*/ 0 h 1470"/>
                <a:gd name="T62" fmla="*/ 0 w 1760"/>
                <a:gd name="T63" fmla="*/ 0 h 1470"/>
                <a:gd name="T64" fmla="*/ 0 w 1760"/>
                <a:gd name="T65" fmla="*/ 0 h 1470"/>
                <a:gd name="T66" fmla="*/ 0 w 1760"/>
                <a:gd name="T67" fmla="*/ 0 h 1470"/>
                <a:gd name="T68" fmla="*/ 0 w 1760"/>
                <a:gd name="T69" fmla="*/ 0 h 1470"/>
                <a:gd name="T70" fmla="*/ 0 w 1760"/>
                <a:gd name="T71" fmla="*/ 0 h 1470"/>
                <a:gd name="T72" fmla="*/ 0 w 1760"/>
                <a:gd name="T73" fmla="*/ 0 h 1470"/>
                <a:gd name="T74" fmla="*/ 0 w 1760"/>
                <a:gd name="T75" fmla="*/ 0 h 1470"/>
                <a:gd name="T76" fmla="*/ 0 w 1760"/>
                <a:gd name="T77" fmla="*/ 0 h 1470"/>
                <a:gd name="T78" fmla="*/ 0 w 1760"/>
                <a:gd name="T79" fmla="*/ 0 h 1470"/>
                <a:gd name="T80" fmla="*/ 0 w 1760"/>
                <a:gd name="T81" fmla="*/ 0 h 1470"/>
                <a:gd name="T82" fmla="*/ 0 w 1760"/>
                <a:gd name="T83" fmla="*/ 0 h 1470"/>
                <a:gd name="T84" fmla="*/ 0 w 1760"/>
                <a:gd name="T85" fmla="*/ 0 h 1470"/>
                <a:gd name="T86" fmla="*/ 0 w 1760"/>
                <a:gd name="T87" fmla="*/ 0 h 1470"/>
                <a:gd name="T88" fmla="*/ 0 w 1760"/>
                <a:gd name="T89" fmla="*/ 0 h 1470"/>
                <a:gd name="T90" fmla="*/ 0 w 1760"/>
                <a:gd name="T91" fmla="*/ 0 h 1470"/>
                <a:gd name="T92" fmla="*/ 0 w 1760"/>
                <a:gd name="T93" fmla="*/ 0 h 1470"/>
                <a:gd name="T94" fmla="*/ 0 w 1760"/>
                <a:gd name="T95" fmla="*/ 0 h 1470"/>
                <a:gd name="T96" fmla="*/ 0 w 1760"/>
                <a:gd name="T97" fmla="*/ 0 h 1470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1760"/>
                <a:gd name="T148" fmla="*/ 0 h 1470"/>
                <a:gd name="T149" fmla="*/ 1760 w 1760"/>
                <a:gd name="T150" fmla="*/ 1470 h 1470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1760" h="1470">
                  <a:moveTo>
                    <a:pt x="1173" y="879"/>
                  </a:moveTo>
                  <a:lnTo>
                    <a:pt x="1143" y="879"/>
                  </a:lnTo>
                  <a:lnTo>
                    <a:pt x="1112" y="883"/>
                  </a:lnTo>
                  <a:lnTo>
                    <a:pt x="1082" y="885"/>
                  </a:lnTo>
                  <a:lnTo>
                    <a:pt x="1053" y="892"/>
                  </a:lnTo>
                  <a:lnTo>
                    <a:pt x="1024" y="898"/>
                  </a:lnTo>
                  <a:lnTo>
                    <a:pt x="997" y="905"/>
                  </a:lnTo>
                  <a:lnTo>
                    <a:pt x="971" y="915"/>
                  </a:lnTo>
                  <a:lnTo>
                    <a:pt x="943" y="924"/>
                  </a:lnTo>
                  <a:lnTo>
                    <a:pt x="917" y="937"/>
                  </a:lnTo>
                  <a:lnTo>
                    <a:pt x="892" y="951"/>
                  </a:lnTo>
                  <a:lnTo>
                    <a:pt x="868" y="964"/>
                  </a:lnTo>
                  <a:lnTo>
                    <a:pt x="846" y="979"/>
                  </a:lnTo>
                  <a:lnTo>
                    <a:pt x="821" y="996"/>
                  </a:lnTo>
                  <a:lnTo>
                    <a:pt x="799" y="1013"/>
                  </a:lnTo>
                  <a:lnTo>
                    <a:pt x="778" y="1031"/>
                  </a:lnTo>
                  <a:lnTo>
                    <a:pt x="758" y="1050"/>
                  </a:lnTo>
                  <a:lnTo>
                    <a:pt x="737" y="1071"/>
                  </a:lnTo>
                  <a:lnTo>
                    <a:pt x="719" y="1093"/>
                  </a:lnTo>
                  <a:lnTo>
                    <a:pt x="701" y="1114"/>
                  </a:lnTo>
                  <a:lnTo>
                    <a:pt x="686" y="1137"/>
                  </a:lnTo>
                  <a:lnTo>
                    <a:pt x="671" y="1162"/>
                  </a:lnTo>
                  <a:lnTo>
                    <a:pt x="656" y="1186"/>
                  </a:lnTo>
                  <a:lnTo>
                    <a:pt x="642" y="1212"/>
                  </a:lnTo>
                  <a:lnTo>
                    <a:pt x="631" y="1238"/>
                  </a:lnTo>
                  <a:lnTo>
                    <a:pt x="621" y="1264"/>
                  </a:lnTo>
                  <a:lnTo>
                    <a:pt x="612" y="1293"/>
                  </a:lnTo>
                  <a:lnTo>
                    <a:pt x="603" y="1317"/>
                  </a:lnTo>
                  <a:lnTo>
                    <a:pt x="598" y="1346"/>
                  </a:lnTo>
                  <a:lnTo>
                    <a:pt x="592" y="1376"/>
                  </a:lnTo>
                  <a:lnTo>
                    <a:pt x="588" y="1405"/>
                  </a:lnTo>
                  <a:lnTo>
                    <a:pt x="587" y="1436"/>
                  </a:lnTo>
                  <a:lnTo>
                    <a:pt x="587" y="1466"/>
                  </a:lnTo>
                  <a:lnTo>
                    <a:pt x="587" y="1469"/>
                  </a:lnTo>
                  <a:lnTo>
                    <a:pt x="0" y="1470"/>
                  </a:lnTo>
                  <a:lnTo>
                    <a:pt x="0" y="1466"/>
                  </a:lnTo>
                  <a:lnTo>
                    <a:pt x="0" y="1436"/>
                  </a:lnTo>
                  <a:lnTo>
                    <a:pt x="0" y="1405"/>
                  </a:lnTo>
                  <a:lnTo>
                    <a:pt x="1" y="1375"/>
                  </a:lnTo>
                  <a:lnTo>
                    <a:pt x="4" y="1346"/>
                  </a:lnTo>
                  <a:lnTo>
                    <a:pt x="8" y="1316"/>
                  </a:lnTo>
                  <a:lnTo>
                    <a:pt x="11" y="1289"/>
                  </a:lnTo>
                  <a:lnTo>
                    <a:pt x="17" y="1257"/>
                  </a:lnTo>
                  <a:lnTo>
                    <a:pt x="21" y="1230"/>
                  </a:lnTo>
                  <a:lnTo>
                    <a:pt x="28" y="1201"/>
                  </a:lnTo>
                  <a:lnTo>
                    <a:pt x="36" y="1172"/>
                  </a:lnTo>
                  <a:lnTo>
                    <a:pt x="43" y="1144"/>
                  </a:lnTo>
                  <a:lnTo>
                    <a:pt x="51" y="1115"/>
                  </a:lnTo>
                  <a:lnTo>
                    <a:pt x="61" y="1089"/>
                  </a:lnTo>
                  <a:lnTo>
                    <a:pt x="69" y="1062"/>
                  </a:lnTo>
                  <a:lnTo>
                    <a:pt x="79" y="1035"/>
                  </a:lnTo>
                  <a:lnTo>
                    <a:pt x="90" y="1009"/>
                  </a:lnTo>
                  <a:lnTo>
                    <a:pt x="101" y="983"/>
                  </a:lnTo>
                  <a:lnTo>
                    <a:pt x="115" y="957"/>
                  </a:lnTo>
                  <a:lnTo>
                    <a:pt x="128" y="931"/>
                  </a:lnTo>
                  <a:lnTo>
                    <a:pt x="141" y="907"/>
                  </a:lnTo>
                  <a:lnTo>
                    <a:pt x="152" y="881"/>
                  </a:lnTo>
                  <a:lnTo>
                    <a:pt x="169" y="857"/>
                  </a:lnTo>
                  <a:lnTo>
                    <a:pt x="184" y="834"/>
                  </a:lnTo>
                  <a:lnTo>
                    <a:pt x="199" y="810"/>
                  </a:lnTo>
                  <a:lnTo>
                    <a:pt x="214" y="787"/>
                  </a:lnTo>
                  <a:lnTo>
                    <a:pt x="232" y="763"/>
                  </a:lnTo>
                  <a:lnTo>
                    <a:pt x="266" y="719"/>
                  </a:lnTo>
                  <a:lnTo>
                    <a:pt x="304" y="676"/>
                  </a:lnTo>
                  <a:lnTo>
                    <a:pt x="342" y="636"/>
                  </a:lnTo>
                  <a:lnTo>
                    <a:pt x="381" y="598"/>
                  </a:lnTo>
                  <a:lnTo>
                    <a:pt x="425" y="561"/>
                  </a:lnTo>
                  <a:lnTo>
                    <a:pt x="468" y="526"/>
                  </a:lnTo>
                  <a:lnTo>
                    <a:pt x="493" y="509"/>
                  </a:lnTo>
                  <a:lnTo>
                    <a:pt x="517" y="494"/>
                  </a:lnTo>
                  <a:lnTo>
                    <a:pt x="537" y="477"/>
                  </a:lnTo>
                  <a:lnTo>
                    <a:pt x="562" y="464"/>
                  </a:lnTo>
                  <a:lnTo>
                    <a:pt x="588" y="448"/>
                  </a:lnTo>
                  <a:lnTo>
                    <a:pt x="612" y="435"/>
                  </a:lnTo>
                  <a:lnTo>
                    <a:pt x="638" y="420"/>
                  </a:lnTo>
                  <a:lnTo>
                    <a:pt x="661" y="410"/>
                  </a:lnTo>
                  <a:lnTo>
                    <a:pt x="689" y="396"/>
                  </a:lnTo>
                  <a:lnTo>
                    <a:pt x="715" y="385"/>
                  </a:lnTo>
                  <a:lnTo>
                    <a:pt x="740" y="375"/>
                  </a:lnTo>
                  <a:lnTo>
                    <a:pt x="768" y="363"/>
                  </a:lnTo>
                  <a:lnTo>
                    <a:pt x="795" y="355"/>
                  </a:lnTo>
                  <a:lnTo>
                    <a:pt x="823" y="346"/>
                  </a:lnTo>
                  <a:lnTo>
                    <a:pt x="852" y="337"/>
                  </a:lnTo>
                  <a:lnTo>
                    <a:pt x="879" y="328"/>
                  </a:lnTo>
                  <a:lnTo>
                    <a:pt x="908" y="323"/>
                  </a:lnTo>
                  <a:lnTo>
                    <a:pt x="936" y="316"/>
                  </a:lnTo>
                  <a:lnTo>
                    <a:pt x="964" y="312"/>
                  </a:lnTo>
                  <a:lnTo>
                    <a:pt x="993" y="306"/>
                  </a:lnTo>
                  <a:lnTo>
                    <a:pt x="1023" y="302"/>
                  </a:lnTo>
                  <a:lnTo>
                    <a:pt x="1052" y="298"/>
                  </a:lnTo>
                  <a:lnTo>
                    <a:pt x="1082" y="295"/>
                  </a:lnTo>
                  <a:lnTo>
                    <a:pt x="1112" y="294"/>
                  </a:lnTo>
                  <a:lnTo>
                    <a:pt x="1143" y="294"/>
                  </a:lnTo>
                  <a:lnTo>
                    <a:pt x="1172" y="291"/>
                  </a:lnTo>
                  <a:lnTo>
                    <a:pt x="1173" y="291"/>
                  </a:lnTo>
                  <a:lnTo>
                    <a:pt x="1173" y="0"/>
                  </a:lnTo>
                  <a:lnTo>
                    <a:pt x="1760" y="585"/>
                  </a:lnTo>
                  <a:lnTo>
                    <a:pt x="1173" y="1172"/>
                  </a:lnTo>
                  <a:lnTo>
                    <a:pt x="1173" y="879"/>
                  </a:lnTo>
                  <a:close/>
                </a:path>
              </a:pathLst>
            </a:custGeom>
            <a:gradFill rotWithShape="1">
              <a:gsLst>
                <a:gs pos="0">
                  <a:srgbClr val="99CC00"/>
                </a:gs>
                <a:gs pos="100000">
                  <a:srgbClr val="475E00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endParaRPr>
            </a:p>
          </p:txBody>
        </p:sp>
        <p:sp>
          <p:nvSpPr>
            <p:cNvPr id="40" name="Freeform 46"/>
            <p:cNvSpPr>
              <a:spLocks/>
            </p:cNvSpPr>
            <p:nvPr/>
          </p:nvSpPr>
          <p:spPr bwMode="auto">
            <a:xfrm rot="4663855">
              <a:off x="1300918" y="1827242"/>
              <a:ext cx="1704519" cy="2027715"/>
            </a:xfrm>
            <a:custGeom>
              <a:avLst/>
              <a:gdLst>
                <a:gd name="T0" fmla="*/ 0 w 1471"/>
                <a:gd name="T1" fmla="*/ 0 h 1760"/>
                <a:gd name="T2" fmla="*/ 0 w 1471"/>
                <a:gd name="T3" fmla="*/ 0 h 1760"/>
                <a:gd name="T4" fmla="*/ 0 w 1471"/>
                <a:gd name="T5" fmla="*/ 0 h 1760"/>
                <a:gd name="T6" fmla="*/ 0 w 1471"/>
                <a:gd name="T7" fmla="*/ 0 h 1760"/>
                <a:gd name="T8" fmla="*/ 0 w 1471"/>
                <a:gd name="T9" fmla="*/ 0 h 1760"/>
                <a:gd name="T10" fmla="*/ 0 w 1471"/>
                <a:gd name="T11" fmla="*/ 0 h 1760"/>
                <a:gd name="T12" fmla="*/ 0 w 1471"/>
                <a:gd name="T13" fmla="*/ 0 h 1760"/>
                <a:gd name="T14" fmla="*/ 0 w 1471"/>
                <a:gd name="T15" fmla="*/ 0 h 1760"/>
                <a:gd name="T16" fmla="*/ 0 w 1471"/>
                <a:gd name="T17" fmla="*/ 0 h 1760"/>
                <a:gd name="T18" fmla="*/ 0 w 1471"/>
                <a:gd name="T19" fmla="*/ 0 h 1760"/>
                <a:gd name="T20" fmla="*/ 0 w 1471"/>
                <a:gd name="T21" fmla="*/ 0 h 1760"/>
                <a:gd name="T22" fmla="*/ 0 w 1471"/>
                <a:gd name="T23" fmla="*/ 0 h 1760"/>
                <a:gd name="T24" fmla="*/ 0 w 1471"/>
                <a:gd name="T25" fmla="*/ 0 h 1760"/>
                <a:gd name="T26" fmla="*/ 0 w 1471"/>
                <a:gd name="T27" fmla="*/ 0 h 1760"/>
                <a:gd name="T28" fmla="*/ 0 w 1471"/>
                <a:gd name="T29" fmla="*/ 0 h 1760"/>
                <a:gd name="T30" fmla="*/ 0 w 1471"/>
                <a:gd name="T31" fmla="*/ 0 h 1760"/>
                <a:gd name="T32" fmla="*/ 0 w 1471"/>
                <a:gd name="T33" fmla="*/ 0 h 1760"/>
                <a:gd name="T34" fmla="*/ 0 w 1471"/>
                <a:gd name="T35" fmla="*/ 0 h 1760"/>
                <a:gd name="T36" fmla="*/ 0 w 1471"/>
                <a:gd name="T37" fmla="*/ 0 h 1760"/>
                <a:gd name="T38" fmla="*/ 0 w 1471"/>
                <a:gd name="T39" fmla="*/ 0 h 1760"/>
                <a:gd name="T40" fmla="*/ 0 w 1471"/>
                <a:gd name="T41" fmla="*/ 0 h 1760"/>
                <a:gd name="T42" fmla="*/ 0 w 1471"/>
                <a:gd name="T43" fmla="*/ 0 h 1760"/>
                <a:gd name="T44" fmla="*/ 0 w 1471"/>
                <a:gd name="T45" fmla="*/ 0 h 1760"/>
                <a:gd name="T46" fmla="*/ 0 w 1471"/>
                <a:gd name="T47" fmla="*/ 0 h 1760"/>
                <a:gd name="T48" fmla="*/ 0 w 1471"/>
                <a:gd name="T49" fmla="*/ 0 h 1760"/>
                <a:gd name="T50" fmla="*/ 0 w 1471"/>
                <a:gd name="T51" fmla="*/ 0 h 1760"/>
                <a:gd name="T52" fmla="*/ 0 w 1471"/>
                <a:gd name="T53" fmla="*/ 0 h 1760"/>
                <a:gd name="T54" fmla="*/ 0 w 1471"/>
                <a:gd name="T55" fmla="*/ 0 h 1760"/>
                <a:gd name="T56" fmla="*/ 0 w 1471"/>
                <a:gd name="T57" fmla="*/ 0 h 1760"/>
                <a:gd name="T58" fmla="*/ 0 w 1471"/>
                <a:gd name="T59" fmla="*/ 0 h 1760"/>
                <a:gd name="T60" fmla="*/ 0 w 1471"/>
                <a:gd name="T61" fmla="*/ 0 h 1760"/>
                <a:gd name="T62" fmla="*/ 0 w 1471"/>
                <a:gd name="T63" fmla="*/ 0 h 1760"/>
                <a:gd name="T64" fmla="*/ 0 w 1471"/>
                <a:gd name="T65" fmla="*/ 0 h 1760"/>
                <a:gd name="T66" fmla="*/ 0 w 1471"/>
                <a:gd name="T67" fmla="*/ 0 h 1760"/>
                <a:gd name="T68" fmla="*/ 0 w 1471"/>
                <a:gd name="T69" fmla="*/ 0 h 1760"/>
                <a:gd name="T70" fmla="*/ 0 w 1471"/>
                <a:gd name="T71" fmla="*/ 0 h 1760"/>
                <a:gd name="T72" fmla="*/ 0 w 1471"/>
                <a:gd name="T73" fmla="*/ 0 h 1760"/>
                <a:gd name="T74" fmla="*/ 0 w 1471"/>
                <a:gd name="T75" fmla="*/ 0 h 1760"/>
                <a:gd name="T76" fmla="*/ 0 w 1471"/>
                <a:gd name="T77" fmla="*/ 0 h 1760"/>
                <a:gd name="T78" fmla="*/ 0 w 1471"/>
                <a:gd name="T79" fmla="*/ 0 h 1760"/>
                <a:gd name="T80" fmla="*/ 0 w 1471"/>
                <a:gd name="T81" fmla="*/ 0 h 1760"/>
                <a:gd name="T82" fmla="*/ 0 w 1471"/>
                <a:gd name="T83" fmla="*/ 0 h 1760"/>
                <a:gd name="T84" fmla="*/ 0 w 1471"/>
                <a:gd name="T85" fmla="*/ 0 h 1760"/>
                <a:gd name="T86" fmla="*/ 0 w 1471"/>
                <a:gd name="T87" fmla="*/ 0 h 1760"/>
                <a:gd name="T88" fmla="*/ 0 w 1471"/>
                <a:gd name="T89" fmla="*/ 0 h 1760"/>
                <a:gd name="T90" fmla="*/ 0 w 1471"/>
                <a:gd name="T91" fmla="*/ 0 h 1760"/>
                <a:gd name="T92" fmla="*/ 0 w 1471"/>
                <a:gd name="T93" fmla="*/ 0 h 1760"/>
                <a:gd name="T94" fmla="*/ 0 w 1471"/>
                <a:gd name="T95" fmla="*/ 0 h 1760"/>
                <a:gd name="T96" fmla="*/ 0 w 1471"/>
                <a:gd name="T97" fmla="*/ 0 h 1760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1471"/>
                <a:gd name="T148" fmla="*/ 0 h 1760"/>
                <a:gd name="T149" fmla="*/ 1471 w 1471"/>
                <a:gd name="T150" fmla="*/ 1760 h 1760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1471" h="1760">
                  <a:moveTo>
                    <a:pt x="881" y="587"/>
                  </a:moveTo>
                  <a:lnTo>
                    <a:pt x="881" y="617"/>
                  </a:lnTo>
                  <a:lnTo>
                    <a:pt x="882" y="646"/>
                  </a:lnTo>
                  <a:lnTo>
                    <a:pt x="886" y="676"/>
                  </a:lnTo>
                  <a:lnTo>
                    <a:pt x="892" y="705"/>
                  </a:lnTo>
                  <a:lnTo>
                    <a:pt x="897" y="732"/>
                  </a:lnTo>
                  <a:lnTo>
                    <a:pt x="906" y="761"/>
                  </a:lnTo>
                  <a:lnTo>
                    <a:pt x="915" y="790"/>
                  </a:lnTo>
                  <a:lnTo>
                    <a:pt x="925" y="816"/>
                  </a:lnTo>
                  <a:lnTo>
                    <a:pt x="936" y="842"/>
                  </a:lnTo>
                  <a:lnTo>
                    <a:pt x="950" y="867"/>
                  </a:lnTo>
                  <a:lnTo>
                    <a:pt x="965" y="892"/>
                  </a:lnTo>
                  <a:lnTo>
                    <a:pt x="980" y="915"/>
                  </a:lnTo>
                  <a:lnTo>
                    <a:pt x="995" y="937"/>
                  </a:lnTo>
                  <a:lnTo>
                    <a:pt x="1013" y="958"/>
                  </a:lnTo>
                  <a:lnTo>
                    <a:pt x="1031" y="980"/>
                  </a:lnTo>
                  <a:lnTo>
                    <a:pt x="1052" y="1001"/>
                  </a:lnTo>
                  <a:lnTo>
                    <a:pt x="1072" y="1019"/>
                  </a:lnTo>
                  <a:lnTo>
                    <a:pt x="1093" y="1040"/>
                  </a:lnTo>
                  <a:lnTo>
                    <a:pt x="1115" y="1056"/>
                  </a:lnTo>
                  <a:lnTo>
                    <a:pt x="1140" y="1073"/>
                  </a:lnTo>
                  <a:lnTo>
                    <a:pt x="1162" y="1087"/>
                  </a:lnTo>
                  <a:lnTo>
                    <a:pt x="1186" y="1103"/>
                  </a:lnTo>
                  <a:lnTo>
                    <a:pt x="1211" y="1116"/>
                  </a:lnTo>
                  <a:lnTo>
                    <a:pt x="1237" y="1128"/>
                  </a:lnTo>
                  <a:lnTo>
                    <a:pt x="1265" y="1138"/>
                  </a:lnTo>
                  <a:lnTo>
                    <a:pt x="1291" y="1146"/>
                  </a:lnTo>
                  <a:lnTo>
                    <a:pt x="1318" y="1154"/>
                  </a:lnTo>
                  <a:lnTo>
                    <a:pt x="1347" y="1162"/>
                  </a:lnTo>
                  <a:lnTo>
                    <a:pt x="1376" y="1166"/>
                  </a:lnTo>
                  <a:lnTo>
                    <a:pt x="1406" y="1171"/>
                  </a:lnTo>
                  <a:lnTo>
                    <a:pt x="1437" y="1172"/>
                  </a:lnTo>
                  <a:lnTo>
                    <a:pt x="1467" y="1172"/>
                  </a:lnTo>
                  <a:lnTo>
                    <a:pt x="1470" y="1172"/>
                  </a:lnTo>
                  <a:lnTo>
                    <a:pt x="1471" y="1760"/>
                  </a:lnTo>
                  <a:lnTo>
                    <a:pt x="1467" y="1760"/>
                  </a:lnTo>
                  <a:lnTo>
                    <a:pt x="1437" y="1760"/>
                  </a:lnTo>
                  <a:lnTo>
                    <a:pt x="1406" y="1757"/>
                  </a:lnTo>
                  <a:lnTo>
                    <a:pt x="1376" y="1757"/>
                  </a:lnTo>
                  <a:lnTo>
                    <a:pt x="1346" y="1753"/>
                  </a:lnTo>
                  <a:lnTo>
                    <a:pt x="1317" y="1752"/>
                  </a:lnTo>
                  <a:lnTo>
                    <a:pt x="1287" y="1745"/>
                  </a:lnTo>
                  <a:lnTo>
                    <a:pt x="1258" y="1741"/>
                  </a:lnTo>
                  <a:lnTo>
                    <a:pt x="1230" y="1735"/>
                  </a:lnTo>
                  <a:lnTo>
                    <a:pt x="1202" y="1730"/>
                  </a:lnTo>
                  <a:lnTo>
                    <a:pt x="1173" y="1723"/>
                  </a:lnTo>
                  <a:lnTo>
                    <a:pt x="1146" y="1717"/>
                  </a:lnTo>
                  <a:lnTo>
                    <a:pt x="1117" y="1708"/>
                  </a:lnTo>
                  <a:lnTo>
                    <a:pt x="1089" y="1698"/>
                  </a:lnTo>
                  <a:lnTo>
                    <a:pt x="1062" y="1688"/>
                  </a:lnTo>
                  <a:lnTo>
                    <a:pt x="1036" y="1679"/>
                  </a:lnTo>
                  <a:lnTo>
                    <a:pt x="1009" y="1668"/>
                  </a:lnTo>
                  <a:lnTo>
                    <a:pt x="983" y="1658"/>
                  </a:lnTo>
                  <a:lnTo>
                    <a:pt x="955" y="1644"/>
                  </a:lnTo>
                  <a:lnTo>
                    <a:pt x="932" y="1632"/>
                  </a:lnTo>
                  <a:lnTo>
                    <a:pt x="906" y="1619"/>
                  </a:lnTo>
                  <a:lnTo>
                    <a:pt x="882" y="1604"/>
                  </a:lnTo>
                  <a:lnTo>
                    <a:pt x="859" y="1590"/>
                  </a:lnTo>
                  <a:lnTo>
                    <a:pt x="834" y="1574"/>
                  </a:lnTo>
                  <a:lnTo>
                    <a:pt x="811" y="1560"/>
                  </a:lnTo>
                  <a:lnTo>
                    <a:pt x="787" y="1544"/>
                  </a:lnTo>
                  <a:lnTo>
                    <a:pt x="762" y="1527"/>
                  </a:lnTo>
                  <a:lnTo>
                    <a:pt x="719" y="1492"/>
                  </a:lnTo>
                  <a:lnTo>
                    <a:pt x="677" y="1456"/>
                  </a:lnTo>
                  <a:lnTo>
                    <a:pt x="636" y="1415"/>
                  </a:lnTo>
                  <a:lnTo>
                    <a:pt x="598" y="1375"/>
                  </a:lnTo>
                  <a:lnTo>
                    <a:pt x="560" y="1333"/>
                  </a:lnTo>
                  <a:lnTo>
                    <a:pt x="526" y="1288"/>
                  </a:lnTo>
                  <a:lnTo>
                    <a:pt x="508" y="1266"/>
                  </a:lnTo>
                  <a:lnTo>
                    <a:pt x="493" y="1241"/>
                  </a:lnTo>
                  <a:lnTo>
                    <a:pt x="478" y="1219"/>
                  </a:lnTo>
                  <a:lnTo>
                    <a:pt x="463" y="1194"/>
                  </a:lnTo>
                  <a:lnTo>
                    <a:pt x="446" y="1171"/>
                  </a:lnTo>
                  <a:lnTo>
                    <a:pt x="435" y="1146"/>
                  </a:lnTo>
                  <a:lnTo>
                    <a:pt x="422" y="1120"/>
                  </a:lnTo>
                  <a:lnTo>
                    <a:pt x="409" y="1096"/>
                  </a:lnTo>
                  <a:lnTo>
                    <a:pt x="395" y="1070"/>
                  </a:lnTo>
                  <a:lnTo>
                    <a:pt x="384" y="1044"/>
                  </a:lnTo>
                  <a:lnTo>
                    <a:pt x="373" y="1018"/>
                  </a:lnTo>
                  <a:lnTo>
                    <a:pt x="363" y="989"/>
                  </a:lnTo>
                  <a:lnTo>
                    <a:pt x="355" y="965"/>
                  </a:lnTo>
                  <a:lnTo>
                    <a:pt x="345" y="936"/>
                  </a:lnTo>
                  <a:lnTo>
                    <a:pt x="337" y="907"/>
                  </a:lnTo>
                  <a:lnTo>
                    <a:pt x="330" y="881"/>
                  </a:lnTo>
                  <a:lnTo>
                    <a:pt x="322" y="852"/>
                  </a:lnTo>
                  <a:lnTo>
                    <a:pt x="316" y="824"/>
                  </a:lnTo>
                  <a:lnTo>
                    <a:pt x="311" y="794"/>
                  </a:lnTo>
                  <a:lnTo>
                    <a:pt x="305" y="765"/>
                  </a:lnTo>
                  <a:lnTo>
                    <a:pt x="302" y="736"/>
                  </a:lnTo>
                  <a:lnTo>
                    <a:pt x="298" y="707"/>
                  </a:lnTo>
                  <a:lnTo>
                    <a:pt x="295" y="676"/>
                  </a:lnTo>
                  <a:lnTo>
                    <a:pt x="294" y="649"/>
                  </a:lnTo>
                  <a:lnTo>
                    <a:pt x="294" y="617"/>
                  </a:lnTo>
                  <a:lnTo>
                    <a:pt x="294" y="587"/>
                  </a:lnTo>
                  <a:lnTo>
                    <a:pt x="0" y="587"/>
                  </a:lnTo>
                  <a:lnTo>
                    <a:pt x="587" y="0"/>
                  </a:lnTo>
                  <a:lnTo>
                    <a:pt x="1173" y="587"/>
                  </a:lnTo>
                  <a:lnTo>
                    <a:pt x="881" y="587"/>
                  </a:lnTo>
                  <a:close/>
                </a:path>
              </a:pathLst>
            </a:custGeom>
            <a:gradFill rotWithShape="1">
              <a:gsLst>
                <a:gs pos="0">
                  <a:srgbClr val="2F5E76"/>
                </a:gs>
                <a:gs pos="100000">
                  <a:srgbClr val="66CCFF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endParaRPr>
            </a:p>
          </p:txBody>
        </p:sp>
        <p:sp>
          <p:nvSpPr>
            <p:cNvPr id="41" name="Freeform 47"/>
            <p:cNvSpPr>
              <a:spLocks/>
            </p:cNvSpPr>
            <p:nvPr/>
          </p:nvSpPr>
          <p:spPr bwMode="auto">
            <a:xfrm rot="4663855">
              <a:off x="777258" y="3406658"/>
              <a:ext cx="2007158" cy="1426656"/>
            </a:xfrm>
            <a:custGeom>
              <a:avLst/>
              <a:gdLst>
                <a:gd name="T0" fmla="*/ 0 w 1730"/>
                <a:gd name="T1" fmla="*/ 0 h 1238"/>
                <a:gd name="T2" fmla="*/ 0 w 1730"/>
                <a:gd name="T3" fmla="*/ 0 h 1238"/>
                <a:gd name="T4" fmla="*/ 0 w 1730"/>
                <a:gd name="T5" fmla="*/ 0 h 1238"/>
                <a:gd name="T6" fmla="*/ 0 w 1730"/>
                <a:gd name="T7" fmla="*/ 0 h 1238"/>
                <a:gd name="T8" fmla="*/ 0 w 1730"/>
                <a:gd name="T9" fmla="*/ 0 h 1238"/>
                <a:gd name="T10" fmla="*/ 0 w 1730"/>
                <a:gd name="T11" fmla="*/ 0 h 1238"/>
                <a:gd name="T12" fmla="*/ 0 w 1730"/>
                <a:gd name="T13" fmla="*/ 0 h 1238"/>
                <a:gd name="T14" fmla="*/ 0 w 1730"/>
                <a:gd name="T15" fmla="*/ 0 h 1238"/>
                <a:gd name="T16" fmla="*/ 0 w 1730"/>
                <a:gd name="T17" fmla="*/ 0 h 1238"/>
                <a:gd name="T18" fmla="*/ 0 w 1730"/>
                <a:gd name="T19" fmla="*/ 0 h 1238"/>
                <a:gd name="T20" fmla="*/ 0 w 1730"/>
                <a:gd name="T21" fmla="*/ 0 h 1238"/>
                <a:gd name="T22" fmla="*/ 0 w 1730"/>
                <a:gd name="T23" fmla="*/ 0 h 1238"/>
                <a:gd name="T24" fmla="*/ 0 w 1730"/>
                <a:gd name="T25" fmla="*/ 0 h 1238"/>
                <a:gd name="T26" fmla="*/ 0 w 1730"/>
                <a:gd name="T27" fmla="*/ 0 h 1238"/>
                <a:gd name="T28" fmla="*/ 0 w 1730"/>
                <a:gd name="T29" fmla="*/ 0 h 1238"/>
                <a:gd name="T30" fmla="*/ 0 w 1730"/>
                <a:gd name="T31" fmla="*/ 0 h 1238"/>
                <a:gd name="T32" fmla="*/ 0 w 1730"/>
                <a:gd name="T33" fmla="*/ 0 h 1238"/>
                <a:gd name="T34" fmla="*/ 0 w 1730"/>
                <a:gd name="T35" fmla="*/ 0 h 1238"/>
                <a:gd name="T36" fmla="*/ 0 w 1730"/>
                <a:gd name="T37" fmla="*/ 0 h 1238"/>
                <a:gd name="T38" fmla="*/ 0 w 1730"/>
                <a:gd name="T39" fmla="*/ 0 h 1238"/>
                <a:gd name="T40" fmla="*/ 0 w 1730"/>
                <a:gd name="T41" fmla="*/ 0 h 1238"/>
                <a:gd name="T42" fmla="*/ 0 w 1730"/>
                <a:gd name="T43" fmla="*/ 0 h 1238"/>
                <a:gd name="T44" fmla="*/ 0 w 1730"/>
                <a:gd name="T45" fmla="*/ 0 h 1238"/>
                <a:gd name="T46" fmla="*/ 0 w 1730"/>
                <a:gd name="T47" fmla="*/ 0 h 1238"/>
                <a:gd name="T48" fmla="*/ 0 w 1730"/>
                <a:gd name="T49" fmla="*/ 0 h 1238"/>
                <a:gd name="T50" fmla="*/ 0 w 1730"/>
                <a:gd name="T51" fmla="*/ 0 h 1238"/>
                <a:gd name="T52" fmla="*/ 0 w 1730"/>
                <a:gd name="T53" fmla="*/ 0 h 1238"/>
                <a:gd name="T54" fmla="*/ 0 w 1730"/>
                <a:gd name="T55" fmla="*/ 0 h 1238"/>
                <a:gd name="T56" fmla="*/ 0 w 1730"/>
                <a:gd name="T57" fmla="*/ 0 h 1238"/>
                <a:gd name="T58" fmla="*/ 0 w 1730"/>
                <a:gd name="T59" fmla="*/ 0 h 1238"/>
                <a:gd name="T60" fmla="*/ 0 w 1730"/>
                <a:gd name="T61" fmla="*/ 0 h 1238"/>
                <a:gd name="T62" fmla="*/ 0 w 1730"/>
                <a:gd name="T63" fmla="*/ 0 h 1238"/>
                <a:gd name="T64" fmla="*/ 0 w 1730"/>
                <a:gd name="T65" fmla="*/ 0 h 1238"/>
                <a:gd name="T66" fmla="*/ 0 w 1730"/>
                <a:gd name="T67" fmla="*/ 0 h 1238"/>
                <a:gd name="T68" fmla="*/ 0 w 1730"/>
                <a:gd name="T69" fmla="*/ 0 h 1238"/>
                <a:gd name="T70" fmla="*/ 0 w 1730"/>
                <a:gd name="T71" fmla="*/ 0 h 1238"/>
                <a:gd name="T72" fmla="*/ 0 w 1730"/>
                <a:gd name="T73" fmla="*/ 0 h 1238"/>
                <a:gd name="T74" fmla="*/ 0 w 1730"/>
                <a:gd name="T75" fmla="*/ 0 h 1238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730"/>
                <a:gd name="T115" fmla="*/ 0 h 1238"/>
                <a:gd name="T116" fmla="*/ 1730 w 1730"/>
                <a:gd name="T117" fmla="*/ 1238 h 1238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730" h="1238">
                  <a:moveTo>
                    <a:pt x="588" y="360"/>
                  </a:moveTo>
                  <a:lnTo>
                    <a:pt x="618" y="360"/>
                  </a:lnTo>
                  <a:lnTo>
                    <a:pt x="649" y="356"/>
                  </a:lnTo>
                  <a:lnTo>
                    <a:pt x="679" y="353"/>
                  </a:lnTo>
                  <a:lnTo>
                    <a:pt x="707" y="346"/>
                  </a:lnTo>
                  <a:lnTo>
                    <a:pt x="735" y="340"/>
                  </a:lnTo>
                  <a:lnTo>
                    <a:pt x="763" y="333"/>
                  </a:lnTo>
                  <a:lnTo>
                    <a:pt x="789" y="323"/>
                  </a:lnTo>
                  <a:lnTo>
                    <a:pt x="817" y="314"/>
                  </a:lnTo>
                  <a:lnTo>
                    <a:pt x="844" y="301"/>
                  </a:lnTo>
                  <a:lnTo>
                    <a:pt x="867" y="288"/>
                  </a:lnTo>
                  <a:lnTo>
                    <a:pt x="892" y="275"/>
                  </a:lnTo>
                  <a:lnTo>
                    <a:pt x="915" y="259"/>
                  </a:lnTo>
                  <a:lnTo>
                    <a:pt x="940" y="242"/>
                  </a:lnTo>
                  <a:lnTo>
                    <a:pt x="961" y="225"/>
                  </a:lnTo>
                  <a:lnTo>
                    <a:pt x="983" y="207"/>
                  </a:lnTo>
                  <a:lnTo>
                    <a:pt x="1002" y="188"/>
                  </a:lnTo>
                  <a:lnTo>
                    <a:pt x="1022" y="168"/>
                  </a:lnTo>
                  <a:lnTo>
                    <a:pt x="1042" y="145"/>
                  </a:lnTo>
                  <a:lnTo>
                    <a:pt x="1059" y="125"/>
                  </a:lnTo>
                  <a:lnTo>
                    <a:pt x="1075" y="101"/>
                  </a:lnTo>
                  <a:lnTo>
                    <a:pt x="1089" y="76"/>
                  </a:lnTo>
                  <a:lnTo>
                    <a:pt x="1105" y="53"/>
                  </a:lnTo>
                  <a:lnTo>
                    <a:pt x="1128" y="0"/>
                  </a:lnTo>
                  <a:lnTo>
                    <a:pt x="1460" y="344"/>
                  </a:lnTo>
                  <a:lnTo>
                    <a:pt x="1730" y="92"/>
                  </a:lnTo>
                  <a:lnTo>
                    <a:pt x="1705" y="140"/>
                  </a:lnTo>
                  <a:lnTo>
                    <a:pt x="1692" y="177"/>
                  </a:lnTo>
                  <a:lnTo>
                    <a:pt x="1680" y="203"/>
                  </a:lnTo>
                  <a:lnTo>
                    <a:pt x="1670" y="229"/>
                  </a:lnTo>
                  <a:lnTo>
                    <a:pt x="1659" y="255"/>
                  </a:lnTo>
                  <a:lnTo>
                    <a:pt x="1645" y="281"/>
                  </a:lnTo>
                  <a:lnTo>
                    <a:pt x="1633" y="307"/>
                  </a:lnTo>
                  <a:lnTo>
                    <a:pt x="1619" y="331"/>
                  </a:lnTo>
                  <a:lnTo>
                    <a:pt x="1607" y="357"/>
                  </a:lnTo>
                  <a:lnTo>
                    <a:pt x="1590" y="382"/>
                  </a:lnTo>
                  <a:lnTo>
                    <a:pt x="1576" y="404"/>
                  </a:lnTo>
                  <a:lnTo>
                    <a:pt x="1561" y="429"/>
                  </a:lnTo>
                  <a:lnTo>
                    <a:pt x="1546" y="451"/>
                  </a:lnTo>
                  <a:lnTo>
                    <a:pt x="1529" y="474"/>
                  </a:lnTo>
                  <a:lnTo>
                    <a:pt x="1495" y="519"/>
                  </a:lnTo>
                  <a:lnTo>
                    <a:pt x="1456" y="562"/>
                  </a:lnTo>
                  <a:lnTo>
                    <a:pt x="1418" y="602"/>
                  </a:lnTo>
                  <a:lnTo>
                    <a:pt x="1379" y="640"/>
                  </a:lnTo>
                  <a:lnTo>
                    <a:pt x="1336" y="677"/>
                  </a:lnTo>
                  <a:lnTo>
                    <a:pt x="1291" y="712"/>
                  </a:lnTo>
                  <a:lnTo>
                    <a:pt x="1268" y="729"/>
                  </a:lnTo>
                  <a:lnTo>
                    <a:pt x="1244" y="745"/>
                  </a:lnTo>
                  <a:lnTo>
                    <a:pt x="1222" y="762"/>
                  </a:lnTo>
                  <a:lnTo>
                    <a:pt x="1197" y="775"/>
                  </a:lnTo>
                  <a:lnTo>
                    <a:pt x="1172" y="790"/>
                  </a:lnTo>
                  <a:lnTo>
                    <a:pt x="1148" y="803"/>
                  </a:lnTo>
                  <a:lnTo>
                    <a:pt x="1122" y="818"/>
                  </a:lnTo>
                  <a:lnTo>
                    <a:pt x="1098" y="828"/>
                  </a:lnTo>
                  <a:lnTo>
                    <a:pt x="1072" y="843"/>
                  </a:lnTo>
                  <a:lnTo>
                    <a:pt x="1046" y="853"/>
                  </a:lnTo>
                  <a:lnTo>
                    <a:pt x="1020" y="864"/>
                  </a:lnTo>
                  <a:lnTo>
                    <a:pt x="991" y="875"/>
                  </a:lnTo>
                  <a:lnTo>
                    <a:pt x="965" y="883"/>
                  </a:lnTo>
                  <a:lnTo>
                    <a:pt x="936" y="892"/>
                  </a:lnTo>
                  <a:lnTo>
                    <a:pt x="909" y="901"/>
                  </a:lnTo>
                  <a:lnTo>
                    <a:pt x="881" y="911"/>
                  </a:lnTo>
                  <a:lnTo>
                    <a:pt x="853" y="916"/>
                  </a:lnTo>
                  <a:lnTo>
                    <a:pt x="824" y="922"/>
                  </a:lnTo>
                  <a:lnTo>
                    <a:pt x="795" y="926"/>
                  </a:lnTo>
                  <a:lnTo>
                    <a:pt x="767" y="931"/>
                  </a:lnTo>
                  <a:lnTo>
                    <a:pt x="737" y="937"/>
                  </a:lnTo>
                  <a:lnTo>
                    <a:pt x="708" y="941"/>
                  </a:lnTo>
                  <a:lnTo>
                    <a:pt x="679" y="943"/>
                  </a:lnTo>
                  <a:lnTo>
                    <a:pt x="649" y="944"/>
                  </a:lnTo>
                  <a:lnTo>
                    <a:pt x="618" y="944"/>
                  </a:lnTo>
                  <a:lnTo>
                    <a:pt x="589" y="947"/>
                  </a:lnTo>
                  <a:lnTo>
                    <a:pt x="588" y="947"/>
                  </a:lnTo>
                  <a:lnTo>
                    <a:pt x="588" y="1238"/>
                  </a:lnTo>
                  <a:lnTo>
                    <a:pt x="0" y="653"/>
                  </a:lnTo>
                  <a:lnTo>
                    <a:pt x="588" y="66"/>
                  </a:lnTo>
                  <a:lnTo>
                    <a:pt x="588" y="360"/>
                  </a:lnTo>
                  <a:close/>
                </a:path>
              </a:pathLst>
            </a:custGeom>
            <a:gradFill rotWithShape="1">
              <a:gsLst>
                <a:gs pos="0">
                  <a:srgbClr val="474776"/>
                </a:gs>
                <a:gs pos="100000">
                  <a:srgbClr val="9999FF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endParaRPr>
            </a:p>
          </p:txBody>
        </p:sp>
      </p:grpSp>
      <p:cxnSp>
        <p:nvCxnSpPr>
          <p:cNvPr id="33" name="직선 연결선 32"/>
          <p:cNvCxnSpPr/>
          <p:nvPr/>
        </p:nvCxnSpPr>
        <p:spPr>
          <a:xfrm>
            <a:off x="3635896" y="1556792"/>
            <a:ext cx="1908446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42" name="Rectangle 30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sz="4000" dirty="0" err="1" smtClean="0">
                <a:latin typeface="210 선물상자 R" panose="02020603020101020101" pitchFamily="18" charset="-127"/>
                <a:ea typeface="210 선물상자 R" panose="02020603020101020101" pitchFamily="18" charset="-127"/>
              </a:rPr>
              <a:t>건강파발꾼</a:t>
            </a:r>
            <a:r>
              <a:rPr lang="ko-KR" altLang="en-US" sz="4000" dirty="0" smtClean="0">
                <a:latin typeface="210 선물상자 R" panose="02020603020101020101" pitchFamily="18" charset="-127"/>
                <a:ea typeface="210 선물상자 R" panose="02020603020101020101" pitchFamily="18" charset="-127"/>
              </a:rPr>
              <a:t> 추진 체계도</a:t>
            </a:r>
            <a:endParaRPr lang="en-US" altLang="ko-KR" sz="4000" dirty="0" smtClean="0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grpSp>
        <p:nvGrpSpPr>
          <p:cNvPr id="48" name="Group 27"/>
          <p:cNvGrpSpPr>
            <a:grpSpLocks/>
          </p:cNvGrpSpPr>
          <p:nvPr/>
        </p:nvGrpSpPr>
        <p:grpSpPr bwMode="auto">
          <a:xfrm>
            <a:off x="1701049" y="3407846"/>
            <a:ext cx="1257723" cy="1245290"/>
            <a:chOff x="4166" y="1706"/>
            <a:chExt cx="1252" cy="1252"/>
          </a:xfrm>
        </p:grpSpPr>
        <p:sp>
          <p:nvSpPr>
            <p:cNvPr id="49" name="Oval 28"/>
            <p:cNvSpPr>
              <a:spLocks noChangeArrowheads="1"/>
            </p:cNvSpPr>
            <p:nvPr/>
          </p:nvSpPr>
          <p:spPr bwMode="auto">
            <a:xfrm>
              <a:off x="4166" y="1706"/>
              <a:ext cx="1252" cy="1252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46275"/>
                    <a:invGamma/>
                  </a:srgbClr>
                </a:gs>
                <a:gs pos="100000">
                  <a:srgbClr val="D6E1E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>
                <a:solidFill>
                  <a:srgbClr val="000000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endParaRPr>
            </a:p>
          </p:txBody>
        </p:sp>
        <p:sp>
          <p:nvSpPr>
            <p:cNvPr id="50" name="Oval 29"/>
            <p:cNvSpPr>
              <a:spLocks noChangeArrowheads="1"/>
            </p:cNvSpPr>
            <p:nvPr/>
          </p:nvSpPr>
          <p:spPr bwMode="auto">
            <a:xfrm>
              <a:off x="4182" y="1713"/>
              <a:ext cx="1222" cy="1221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D6E1E2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>
                <a:solidFill>
                  <a:srgbClr val="000000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endParaRPr>
            </a:p>
          </p:txBody>
        </p:sp>
        <p:sp>
          <p:nvSpPr>
            <p:cNvPr id="51" name="Oval 30"/>
            <p:cNvSpPr>
              <a:spLocks noChangeArrowheads="1"/>
            </p:cNvSpPr>
            <p:nvPr/>
          </p:nvSpPr>
          <p:spPr bwMode="auto">
            <a:xfrm>
              <a:off x="4195" y="1725"/>
              <a:ext cx="1162" cy="1141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79216"/>
                    <a:invGamma/>
                  </a:srgbClr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>
                <a:solidFill>
                  <a:srgbClr val="000000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endParaRPr>
            </a:p>
          </p:txBody>
        </p:sp>
        <p:sp>
          <p:nvSpPr>
            <p:cNvPr id="52" name="Oval 31"/>
            <p:cNvSpPr>
              <a:spLocks noChangeArrowheads="1"/>
            </p:cNvSpPr>
            <p:nvPr/>
          </p:nvSpPr>
          <p:spPr bwMode="auto">
            <a:xfrm>
              <a:off x="4263" y="1757"/>
              <a:ext cx="1033" cy="926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tint val="0"/>
                    <a:invGamma/>
                  </a:srgbClr>
                </a:gs>
                <a:gs pos="100000">
                  <a:srgbClr val="D6E1E2">
                    <a:alpha val="38000"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>
                <a:solidFill>
                  <a:srgbClr val="000000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endParaRPr>
            </a:p>
          </p:txBody>
        </p:sp>
      </p:grpSp>
      <p:sp>
        <p:nvSpPr>
          <p:cNvPr id="53" name="Text Box 32"/>
          <p:cNvSpPr txBox="1">
            <a:spLocks noChangeArrowheads="1"/>
          </p:cNvSpPr>
          <p:nvPr/>
        </p:nvSpPr>
        <p:spPr bwMode="auto">
          <a:xfrm>
            <a:off x="1764107" y="3645024"/>
            <a:ext cx="1122657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lvl="0" algn="ctr" eaLnBrk="0" latinLnBrk="0" hangingPunct="0"/>
            <a:r>
              <a:rPr lang="ko-KR" altLang="en-US" sz="2400" b="1" dirty="0">
                <a:solidFill>
                  <a:srgbClr val="000000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지역</a:t>
            </a:r>
            <a:endParaRPr lang="en-US" altLang="ko-KR" sz="2400" b="1" dirty="0">
              <a:solidFill>
                <a:srgbClr val="000000"/>
              </a:solidFill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  <a:p>
            <a:pPr lvl="0" algn="ctr" eaLnBrk="0" latinLnBrk="0" hangingPunct="0"/>
            <a:r>
              <a:rPr lang="ko-KR" altLang="en-US" sz="2400" b="1" dirty="0">
                <a:solidFill>
                  <a:srgbClr val="000000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주민</a:t>
            </a:r>
            <a:endParaRPr lang="en-US" altLang="ko-KR" sz="2400" b="1" dirty="0">
              <a:solidFill>
                <a:srgbClr val="000000"/>
              </a:solidFill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pic>
        <p:nvPicPr>
          <p:cNvPr id="56" name="Picture 2" descr="테이프 png에 대한 이미지 검색결과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37137" y="1229996"/>
            <a:ext cx="2738752" cy="632445"/>
          </a:xfrm>
          <a:prstGeom prst="rect">
            <a:avLst/>
          </a:prstGeom>
          <a:noFill/>
        </p:spPr>
      </p:pic>
      <p:pic>
        <p:nvPicPr>
          <p:cNvPr id="57" name="그림 56" descr="1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932696" y="1230001"/>
            <a:ext cx="428628" cy="428628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777669" y="1311151"/>
            <a:ext cx="30022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b="1" dirty="0" smtClean="0">
                <a:latin typeface="210 선물상자 R" panose="02020603020101020101" pitchFamily="18" charset="-127"/>
                <a:ea typeface="210 선물상자 R" panose="02020603020101020101" pitchFamily="18" charset="-127"/>
              </a:rPr>
              <a:t>건강파발꾼 활동</a:t>
            </a:r>
            <a:endParaRPr lang="ko-KR" altLang="en-US" sz="2400" b="1" dirty="0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pic>
        <p:nvPicPr>
          <p:cNvPr id="58" name="Picture 2" descr="테이프 png에 대한 이미지 검색결과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53520" y="1262611"/>
            <a:ext cx="2738752" cy="632445"/>
          </a:xfrm>
          <a:prstGeom prst="rect">
            <a:avLst/>
          </a:prstGeom>
          <a:noFill/>
        </p:spPr>
      </p:pic>
      <p:pic>
        <p:nvPicPr>
          <p:cNvPr id="59" name="그림 58" descr="1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549079" y="1262616"/>
            <a:ext cx="428628" cy="428628"/>
          </a:xfrm>
          <a:prstGeom prst="rect">
            <a:avLst/>
          </a:prstGeom>
        </p:spPr>
      </p:pic>
      <p:sp>
        <p:nvSpPr>
          <p:cNvPr id="60" name="TextBox 59"/>
          <p:cNvSpPr txBox="1"/>
          <p:nvPr/>
        </p:nvSpPr>
        <p:spPr>
          <a:xfrm>
            <a:off x="5394052" y="1343766"/>
            <a:ext cx="30022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b="1" dirty="0" smtClean="0">
                <a:latin typeface="210 선물상자 R" panose="02020603020101020101" pitchFamily="18" charset="-127"/>
                <a:ea typeface="210 선물상자 R" panose="02020603020101020101" pitchFamily="18" charset="-127"/>
              </a:rPr>
              <a:t>민간협력</a:t>
            </a:r>
            <a:endParaRPr lang="ko-KR" altLang="en-US" sz="2400" b="1" dirty="0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61" name="자유형 60"/>
          <p:cNvSpPr/>
          <p:nvPr/>
        </p:nvSpPr>
        <p:spPr>
          <a:xfrm rot="16200000" flipH="1">
            <a:off x="6295901" y="1757504"/>
            <a:ext cx="940327" cy="3870170"/>
          </a:xfrm>
          <a:custGeom>
            <a:avLst/>
            <a:gdLst>
              <a:gd name="connsiteX0" fmla="*/ 0 w 936104"/>
              <a:gd name="connsiteY0" fmla="*/ 3481564 h 3949616"/>
              <a:gd name="connsiteX1" fmla="*/ 0 w 936104"/>
              <a:gd name="connsiteY1" fmla="*/ 673252 h 3949616"/>
              <a:gd name="connsiteX2" fmla="*/ 373723 w 936104"/>
              <a:gd name="connsiteY2" fmla="*/ 214709 h 3949616"/>
              <a:gd name="connsiteX3" fmla="*/ 390847 w 936104"/>
              <a:gd name="connsiteY3" fmla="*/ 212983 h 3949616"/>
              <a:gd name="connsiteX4" fmla="*/ 468053 w 936104"/>
              <a:gd name="connsiteY4" fmla="*/ 0 h 3949616"/>
              <a:gd name="connsiteX5" fmla="*/ 545259 w 936104"/>
              <a:gd name="connsiteY5" fmla="*/ 212983 h 3949616"/>
              <a:gd name="connsiteX6" fmla="*/ 562381 w 936104"/>
              <a:gd name="connsiteY6" fmla="*/ 214709 h 3949616"/>
              <a:gd name="connsiteX7" fmla="*/ 936104 w 936104"/>
              <a:gd name="connsiteY7" fmla="*/ 673252 h 3949616"/>
              <a:gd name="connsiteX8" fmla="*/ 936104 w 936104"/>
              <a:gd name="connsiteY8" fmla="*/ 3481564 h 3949616"/>
              <a:gd name="connsiteX9" fmla="*/ 468052 w 936104"/>
              <a:gd name="connsiteY9" fmla="*/ 3949616 h 3949616"/>
              <a:gd name="connsiteX10" fmla="*/ 0 w 936104"/>
              <a:gd name="connsiteY10" fmla="*/ 3481564 h 39496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36104" h="3949616">
                <a:moveTo>
                  <a:pt x="0" y="3481564"/>
                </a:moveTo>
                <a:lnTo>
                  <a:pt x="0" y="673252"/>
                </a:lnTo>
                <a:cubicBezTo>
                  <a:pt x="0" y="447066"/>
                  <a:pt x="160440" y="258354"/>
                  <a:pt x="373723" y="214709"/>
                </a:cubicBezTo>
                <a:lnTo>
                  <a:pt x="390847" y="212983"/>
                </a:lnTo>
                <a:lnTo>
                  <a:pt x="468053" y="0"/>
                </a:lnTo>
                <a:lnTo>
                  <a:pt x="545259" y="212983"/>
                </a:lnTo>
                <a:lnTo>
                  <a:pt x="562381" y="214709"/>
                </a:lnTo>
                <a:cubicBezTo>
                  <a:pt x="775664" y="258354"/>
                  <a:pt x="936104" y="447066"/>
                  <a:pt x="936104" y="673252"/>
                </a:cubicBezTo>
                <a:lnTo>
                  <a:pt x="936104" y="3481564"/>
                </a:lnTo>
                <a:cubicBezTo>
                  <a:pt x="936104" y="3740062"/>
                  <a:pt x="726550" y="3949616"/>
                  <a:pt x="468052" y="3949616"/>
                </a:cubicBezTo>
                <a:cubicBezTo>
                  <a:pt x="209554" y="3949616"/>
                  <a:pt x="0" y="3740062"/>
                  <a:pt x="0" y="3481564"/>
                </a:cubicBezTo>
                <a:close/>
              </a:path>
            </a:pathLst>
          </a:custGeom>
          <a:noFill/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/>
            </a:endParaRPr>
          </a:p>
        </p:txBody>
      </p:sp>
      <p:sp>
        <p:nvSpPr>
          <p:cNvPr id="62" name="자유형 61"/>
          <p:cNvSpPr/>
          <p:nvPr/>
        </p:nvSpPr>
        <p:spPr>
          <a:xfrm rot="16200000" flipH="1">
            <a:off x="5772767" y="3344720"/>
            <a:ext cx="1907996" cy="3948770"/>
          </a:xfrm>
          <a:custGeom>
            <a:avLst/>
            <a:gdLst>
              <a:gd name="connsiteX0" fmla="*/ 0 w 936104"/>
              <a:gd name="connsiteY0" fmla="*/ 3481564 h 3949616"/>
              <a:gd name="connsiteX1" fmla="*/ 0 w 936104"/>
              <a:gd name="connsiteY1" fmla="*/ 673252 h 3949616"/>
              <a:gd name="connsiteX2" fmla="*/ 373723 w 936104"/>
              <a:gd name="connsiteY2" fmla="*/ 214709 h 3949616"/>
              <a:gd name="connsiteX3" fmla="*/ 390847 w 936104"/>
              <a:gd name="connsiteY3" fmla="*/ 212983 h 3949616"/>
              <a:gd name="connsiteX4" fmla="*/ 468053 w 936104"/>
              <a:gd name="connsiteY4" fmla="*/ 0 h 3949616"/>
              <a:gd name="connsiteX5" fmla="*/ 545259 w 936104"/>
              <a:gd name="connsiteY5" fmla="*/ 212983 h 3949616"/>
              <a:gd name="connsiteX6" fmla="*/ 562381 w 936104"/>
              <a:gd name="connsiteY6" fmla="*/ 214709 h 3949616"/>
              <a:gd name="connsiteX7" fmla="*/ 936104 w 936104"/>
              <a:gd name="connsiteY7" fmla="*/ 673252 h 3949616"/>
              <a:gd name="connsiteX8" fmla="*/ 936104 w 936104"/>
              <a:gd name="connsiteY8" fmla="*/ 3481564 h 3949616"/>
              <a:gd name="connsiteX9" fmla="*/ 468052 w 936104"/>
              <a:gd name="connsiteY9" fmla="*/ 3949616 h 3949616"/>
              <a:gd name="connsiteX10" fmla="*/ 0 w 936104"/>
              <a:gd name="connsiteY10" fmla="*/ 3481564 h 39496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36104" h="3949616">
                <a:moveTo>
                  <a:pt x="0" y="3481564"/>
                </a:moveTo>
                <a:lnTo>
                  <a:pt x="0" y="673252"/>
                </a:lnTo>
                <a:cubicBezTo>
                  <a:pt x="0" y="447066"/>
                  <a:pt x="160440" y="258354"/>
                  <a:pt x="373723" y="214709"/>
                </a:cubicBezTo>
                <a:lnTo>
                  <a:pt x="390847" y="212983"/>
                </a:lnTo>
                <a:lnTo>
                  <a:pt x="468053" y="0"/>
                </a:lnTo>
                <a:lnTo>
                  <a:pt x="545259" y="212983"/>
                </a:lnTo>
                <a:lnTo>
                  <a:pt x="562381" y="214709"/>
                </a:lnTo>
                <a:cubicBezTo>
                  <a:pt x="775664" y="258354"/>
                  <a:pt x="936104" y="447066"/>
                  <a:pt x="936104" y="673252"/>
                </a:cubicBezTo>
                <a:lnTo>
                  <a:pt x="936104" y="3481564"/>
                </a:lnTo>
                <a:cubicBezTo>
                  <a:pt x="936104" y="3740062"/>
                  <a:pt x="726550" y="3949616"/>
                  <a:pt x="468052" y="3949616"/>
                </a:cubicBezTo>
                <a:cubicBezTo>
                  <a:pt x="209554" y="3949616"/>
                  <a:pt x="0" y="3740062"/>
                  <a:pt x="0" y="3481564"/>
                </a:cubicBezTo>
                <a:close/>
              </a:path>
            </a:pathLst>
          </a:custGeom>
          <a:noFill/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/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2748788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꺾인 연결선 3"/>
          <p:cNvCxnSpPr/>
          <p:nvPr/>
        </p:nvCxnSpPr>
        <p:spPr>
          <a:xfrm rot="10800000" flipV="1">
            <a:off x="1331640" y="1702231"/>
            <a:ext cx="4924" cy="1449017"/>
          </a:xfrm>
          <a:prstGeom prst="bentConnector3">
            <a:avLst>
              <a:gd name="adj1" fmla="val 4742567"/>
            </a:avLst>
          </a:prstGeom>
          <a:ln w="2857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3" name="Rectangle 303"/>
          <p:cNvSpPr txBox="1">
            <a:spLocks noChangeArrowheads="1"/>
          </p:cNvSpPr>
          <p:nvPr/>
        </p:nvSpPr>
        <p:spPr>
          <a:xfrm>
            <a:off x="152400" y="116632"/>
            <a:ext cx="8812088" cy="9221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4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defRPr>
            </a:lvl1pPr>
          </a:lstStyle>
          <a:p>
            <a:r>
              <a:rPr lang="ko-KR" altLang="en-US" sz="2800" dirty="0" err="1" smtClean="0">
                <a:latin typeface="210 선물상자 R" panose="02020603020101020101" pitchFamily="18" charset="-127"/>
                <a:ea typeface="210 선물상자 R" panose="02020603020101020101" pitchFamily="18" charset="-127"/>
              </a:rPr>
              <a:t>건강파발꾼</a:t>
            </a:r>
            <a:r>
              <a:rPr lang="ko-KR" altLang="en-US" sz="2800" dirty="0" smtClean="0">
                <a:latin typeface="210 선물상자 R" panose="02020603020101020101" pitchFamily="18" charset="-127"/>
                <a:ea typeface="210 선물상자 R" panose="02020603020101020101" pitchFamily="18" charset="-127"/>
              </a:rPr>
              <a:t> 활동 활성화를 위한 </a:t>
            </a:r>
            <a:r>
              <a:rPr lang="ko-KR" altLang="en-US" sz="4000" i="1" dirty="0" smtClean="0">
                <a:latin typeface="210 선물상자 R" panose="02020603020101020101" pitchFamily="18" charset="-127"/>
                <a:ea typeface="210 선물상자 R" panose="02020603020101020101" pitchFamily="18" charset="-127"/>
              </a:rPr>
              <a:t>기반 및 관리체계 구축</a:t>
            </a:r>
            <a:endParaRPr lang="en-US" altLang="ko-KR" sz="4000" i="1" dirty="0" smtClean="0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graphicFrame>
        <p:nvGraphicFramePr>
          <p:cNvPr id="40" name="표 3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3847382"/>
              </p:ext>
            </p:extLst>
          </p:nvPr>
        </p:nvGraphicFramePr>
        <p:xfrm>
          <a:off x="1115616" y="4280401"/>
          <a:ext cx="6984776" cy="1884903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8003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3443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14999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494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1" kern="0" spc="-100" dirty="0" smtClean="0">
                          <a:ln>
                            <a:solidFill>
                              <a:schemeClr val="bg1">
                                <a:alpha val="5000"/>
                              </a:schemeClr>
                            </a:solidFill>
                          </a:ln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</a:rPr>
                        <a:t>구 분</a:t>
                      </a:r>
                      <a:endParaRPr lang="ko-KR" altLang="en-US" sz="1400" b="1" kern="0" spc="-100" dirty="0">
                        <a:ln>
                          <a:solidFill>
                            <a:schemeClr val="bg1">
                              <a:alpha val="500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210 선물상자 R" panose="02020603020101020101" pitchFamily="18" charset="-127"/>
                        <a:ea typeface="210 선물상자 R" panose="02020603020101020101" pitchFamily="18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-100" dirty="0" smtClean="0">
                          <a:ln>
                            <a:solidFill>
                              <a:schemeClr val="bg1">
                                <a:alpha val="5000"/>
                              </a:schemeClr>
                            </a:solidFill>
                          </a:ln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</a:rPr>
                        <a:t>공개모집</a:t>
                      </a:r>
                      <a:endParaRPr lang="ko-KR" altLang="en-US" sz="1400" kern="0" spc="-100" dirty="0">
                        <a:ln>
                          <a:solidFill>
                            <a:schemeClr val="bg1">
                              <a:alpha val="500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210 선물상자 R" panose="02020603020101020101" pitchFamily="18" charset="-127"/>
                        <a:ea typeface="210 선물상자 R" panose="02020603020101020101" pitchFamily="18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-100" dirty="0" smtClean="0">
                          <a:ln>
                            <a:solidFill>
                              <a:schemeClr val="bg1">
                                <a:alpha val="5000"/>
                              </a:schemeClr>
                            </a:solidFill>
                          </a:ln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</a:rPr>
                        <a:t>보건소 </a:t>
                      </a:r>
                      <a:r>
                        <a:rPr lang="en-US" altLang="ko-KR" sz="1400" kern="0" spc="-100" dirty="0" smtClean="0">
                          <a:ln>
                            <a:solidFill>
                              <a:schemeClr val="bg1">
                                <a:alpha val="5000"/>
                              </a:schemeClr>
                            </a:solidFill>
                          </a:ln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</a:rPr>
                        <a:t>3</a:t>
                      </a:r>
                      <a:r>
                        <a:rPr lang="ko-KR" altLang="en-US" sz="1400" kern="0" spc="-100" dirty="0" smtClean="0">
                          <a:ln>
                            <a:solidFill>
                              <a:schemeClr val="bg1">
                                <a:alpha val="5000"/>
                              </a:schemeClr>
                            </a:solidFill>
                          </a:ln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</a:rPr>
                        <a:t>개월 이상 프로그램 운영</a:t>
                      </a:r>
                      <a:endParaRPr lang="en-US" altLang="ko-KR" sz="1400" kern="0" spc="-100" dirty="0" smtClean="0">
                        <a:ln>
                          <a:solidFill>
                            <a:schemeClr val="bg1">
                              <a:alpha val="5000"/>
                            </a:schemeClr>
                          </a:solidFill>
                        </a:ln>
                        <a:latin typeface="210 선물상자 R" panose="02020603020101020101" pitchFamily="18" charset="-127"/>
                        <a:ea typeface="210 선물상자 R" panose="02020603020101020101" pitchFamily="18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kern="0" spc="-100" dirty="0" smtClean="0">
                          <a:ln>
                            <a:solidFill>
                              <a:schemeClr val="bg1">
                                <a:alpha val="5000"/>
                              </a:schemeClr>
                            </a:solidFill>
                          </a:ln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</a:rPr>
                        <a:t>47</a:t>
                      </a:r>
                      <a:r>
                        <a:rPr lang="ko-KR" altLang="en-US" sz="1400" kern="0" spc="-100" dirty="0" smtClean="0">
                          <a:ln>
                            <a:solidFill>
                              <a:schemeClr val="bg1">
                                <a:alpha val="5000"/>
                              </a:schemeClr>
                            </a:solidFill>
                          </a:ln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</a:rPr>
                        <a:t>개 마을 모니터링</a:t>
                      </a:r>
                      <a:endParaRPr lang="ko-KR" altLang="en-US" sz="1400" kern="0" spc="-100" dirty="0">
                        <a:ln>
                          <a:solidFill>
                            <a:schemeClr val="bg1">
                              <a:alpha val="500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210 선물상자 R" panose="02020603020101020101" pitchFamily="18" charset="-127"/>
                        <a:ea typeface="210 선물상자 R" panose="02020603020101020101" pitchFamily="18" charset="-127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0183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1" kern="0" spc="-100" dirty="0" err="1" smtClean="0">
                          <a:ln>
                            <a:solidFill>
                              <a:schemeClr val="bg1">
                                <a:alpha val="5000"/>
                              </a:schemeClr>
                            </a:solidFill>
                          </a:ln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</a:rPr>
                        <a:t>모집방법</a:t>
                      </a:r>
                      <a:endParaRPr lang="ko-KR" altLang="en-US" sz="1400" b="1" kern="0" spc="-100" dirty="0" smtClean="0">
                        <a:ln>
                          <a:solidFill>
                            <a:schemeClr val="bg1">
                              <a:alpha val="500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210 선물상자 R" panose="02020603020101020101" pitchFamily="18" charset="-127"/>
                        <a:ea typeface="210 선물상자 R" panose="02020603020101020101" pitchFamily="18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100" baseline="0" dirty="0" smtClean="0">
                          <a:ln>
                            <a:solidFill>
                              <a:schemeClr val="bg1">
                                <a:alpha val="5000"/>
                              </a:schemeClr>
                            </a:solidFill>
                          </a:ln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</a:rPr>
                        <a:t>홈페이지</a:t>
                      </a:r>
                      <a:r>
                        <a:rPr lang="en-US" altLang="ko-KR" sz="1400" kern="0" spc="-100" baseline="0" dirty="0" smtClean="0">
                          <a:ln>
                            <a:solidFill>
                              <a:schemeClr val="bg1">
                                <a:alpha val="5000"/>
                              </a:schemeClr>
                            </a:solidFill>
                          </a:ln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</a:rPr>
                        <a:t>(</a:t>
                      </a:r>
                      <a:r>
                        <a:rPr lang="ko-KR" altLang="en-US" sz="1400" kern="0" spc="-100" baseline="0" dirty="0" smtClean="0">
                          <a:ln>
                            <a:solidFill>
                              <a:schemeClr val="bg1">
                                <a:alpha val="5000"/>
                              </a:schemeClr>
                            </a:solidFill>
                          </a:ln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</a:rPr>
                        <a:t>시청</a:t>
                      </a:r>
                      <a:r>
                        <a:rPr lang="en-US" altLang="ko-KR" sz="1400" kern="0" spc="-100" baseline="0" dirty="0" smtClean="0">
                          <a:ln>
                            <a:solidFill>
                              <a:schemeClr val="bg1">
                                <a:alpha val="5000"/>
                              </a:schemeClr>
                            </a:solidFill>
                          </a:ln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</a:rPr>
                        <a:t>,</a:t>
                      </a:r>
                      <a:r>
                        <a:rPr lang="ko-KR" altLang="en-US" sz="1400" kern="0" spc="-100" baseline="0" dirty="0" smtClean="0">
                          <a:ln>
                            <a:solidFill>
                              <a:schemeClr val="bg1">
                                <a:alpha val="5000"/>
                              </a:schemeClr>
                            </a:solidFill>
                          </a:ln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</a:rPr>
                        <a:t>보건소</a:t>
                      </a:r>
                      <a:r>
                        <a:rPr lang="en-US" altLang="ko-KR" sz="1400" kern="0" spc="-100" baseline="0" dirty="0" smtClean="0">
                          <a:ln>
                            <a:solidFill>
                              <a:schemeClr val="bg1">
                                <a:alpha val="5000"/>
                              </a:schemeClr>
                            </a:solidFill>
                          </a:ln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</a:rPr>
                        <a:t>), </a:t>
                      </a:r>
                      <a:r>
                        <a:rPr lang="ko-KR" altLang="en-US" sz="1400" kern="0" spc="-100" baseline="0" dirty="0" smtClean="0">
                          <a:ln>
                            <a:solidFill>
                              <a:schemeClr val="bg1">
                                <a:alpha val="5000"/>
                              </a:schemeClr>
                            </a:solidFill>
                          </a:ln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</a:rPr>
                        <a:t>배너</a:t>
                      </a:r>
                      <a:r>
                        <a:rPr lang="en-US" altLang="ko-KR" sz="1400" kern="0" spc="-100" baseline="0" dirty="0" smtClean="0">
                          <a:ln>
                            <a:solidFill>
                              <a:schemeClr val="bg1">
                                <a:alpha val="5000"/>
                              </a:schemeClr>
                            </a:solidFill>
                          </a:ln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</a:rPr>
                        <a:t>,</a:t>
                      </a:r>
                    </a:p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100" baseline="0" dirty="0" smtClean="0">
                          <a:ln>
                            <a:solidFill>
                              <a:schemeClr val="bg1">
                                <a:alpha val="5000"/>
                              </a:schemeClr>
                            </a:solidFill>
                          </a:ln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</a:rPr>
                        <a:t>전광판</a:t>
                      </a:r>
                      <a:r>
                        <a:rPr lang="en-US" altLang="ko-KR" sz="1400" kern="0" spc="-100" baseline="0" dirty="0" smtClean="0">
                          <a:ln>
                            <a:solidFill>
                              <a:schemeClr val="bg1">
                                <a:alpha val="5000"/>
                              </a:schemeClr>
                            </a:solidFill>
                          </a:ln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</a:rPr>
                        <a:t>, </a:t>
                      </a:r>
                      <a:r>
                        <a:rPr lang="ko-KR" altLang="en-US" sz="1400" kern="0" spc="-100" baseline="0" dirty="0" smtClean="0">
                          <a:ln>
                            <a:solidFill>
                              <a:schemeClr val="bg1">
                                <a:alpha val="5000"/>
                              </a:schemeClr>
                            </a:solidFill>
                          </a:ln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</a:rPr>
                        <a:t>현수막</a:t>
                      </a:r>
                      <a:r>
                        <a:rPr lang="en-US" altLang="ko-KR" sz="1400" kern="0" spc="-100" baseline="0" dirty="0" smtClean="0">
                          <a:ln>
                            <a:solidFill>
                              <a:schemeClr val="bg1">
                                <a:alpha val="5000"/>
                              </a:schemeClr>
                            </a:solidFill>
                          </a:ln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</a:rPr>
                        <a:t>, </a:t>
                      </a:r>
                      <a:r>
                        <a:rPr lang="ko-KR" altLang="en-US" sz="1400" kern="0" spc="-100" baseline="0" dirty="0" smtClean="0">
                          <a:ln>
                            <a:solidFill>
                              <a:schemeClr val="bg1">
                                <a:alpha val="5000"/>
                              </a:schemeClr>
                            </a:solidFill>
                          </a:ln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</a:rPr>
                        <a:t>보도자료</a:t>
                      </a:r>
                      <a:endParaRPr lang="en-US" sz="1400" kern="0" spc="-100" baseline="0" dirty="0">
                        <a:ln>
                          <a:solidFill>
                            <a:schemeClr val="bg1">
                              <a:alpha val="5000"/>
                            </a:scheme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210 선물상자 R" panose="02020603020101020101" pitchFamily="18" charset="-127"/>
                        <a:ea typeface="210 선물상자 R" panose="02020603020101020101" pitchFamily="18" charset="-127"/>
                        <a:cs typeface="+mn-cs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100" baseline="0" dirty="0" smtClean="0">
                          <a:ln>
                            <a:solidFill>
                              <a:schemeClr val="bg1">
                                <a:alpha val="5000"/>
                              </a:schemeClr>
                            </a:solidFill>
                          </a:ln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</a:rPr>
                        <a:t>마을에서 추진</a:t>
                      </a:r>
                      <a:endParaRPr lang="en-US" altLang="ko-KR" sz="1400" kern="0" spc="-100" baseline="0" dirty="0" smtClean="0">
                        <a:ln>
                          <a:solidFill>
                            <a:schemeClr val="bg1">
                              <a:alpha val="5000"/>
                            </a:schemeClr>
                          </a:solidFill>
                        </a:ln>
                        <a:latin typeface="210 선물상자 R" panose="02020603020101020101" pitchFamily="18" charset="-127"/>
                        <a:ea typeface="210 선물상자 R" panose="02020603020101020101" pitchFamily="18" charset="-127"/>
                      </a:endParaRPr>
                    </a:p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-100" baseline="0" dirty="0" smtClean="0">
                          <a:ln>
                            <a:solidFill>
                              <a:schemeClr val="bg1">
                                <a:alpha val="5000"/>
                              </a:schemeClr>
                            </a:solidFill>
                          </a:ln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</a:rPr>
                        <a:t>(</a:t>
                      </a:r>
                      <a:r>
                        <a:rPr lang="ko-KR" altLang="en-US" sz="1400" kern="0" spc="-100" baseline="0" dirty="0" smtClean="0">
                          <a:ln>
                            <a:solidFill>
                              <a:schemeClr val="bg1">
                                <a:alpha val="5000"/>
                              </a:schemeClr>
                            </a:solidFill>
                          </a:ln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</a:rPr>
                        <a:t>노인회 총무 등 열정 있는 마을 주민</a:t>
                      </a:r>
                      <a:r>
                        <a:rPr lang="en-US" altLang="ko-KR" sz="1400" kern="0" spc="-100" baseline="0" dirty="0" smtClean="0">
                          <a:ln>
                            <a:solidFill>
                              <a:schemeClr val="bg1">
                                <a:alpha val="5000"/>
                              </a:schemeClr>
                            </a:solidFill>
                          </a:ln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</a:rPr>
                        <a:t>)</a:t>
                      </a:r>
                      <a:endParaRPr lang="ko-KR" altLang="en-US" sz="1400" kern="0" spc="-100" baseline="0" dirty="0">
                        <a:ln>
                          <a:solidFill>
                            <a:schemeClr val="bg1">
                              <a:alpha val="5000"/>
                            </a:scheme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210 선물상자 R" panose="02020603020101020101" pitchFamily="18" charset="-127"/>
                        <a:ea typeface="210 선물상자 R" panose="02020603020101020101" pitchFamily="18" charset="-127"/>
                        <a:cs typeface="+mn-cs"/>
                      </a:endParaRPr>
                    </a:p>
                  </a:txBody>
                  <a:tcPr marL="17907" marR="17907" marT="17907" marB="17907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372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100" dirty="0" smtClean="0">
                          <a:ln>
                            <a:solidFill>
                              <a:schemeClr val="bg1">
                                <a:alpha val="5000"/>
                              </a:schemeClr>
                            </a:solidFill>
                          </a:ln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</a:rPr>
                        <a:t>모       집</a:t>
                      </a:r>
                      <a:endParaRPr lang="ko-KR" altLang="en-US" sz="1400" b="1" kern="0" spc="-100" dirty="0">
                        <a:ln>
                          <a:solidFill>
                            <a:schemeClr val="bg1">
                              <a:alpha val="500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210 선물상자 R" panose="02020603020101020101" pitchFamily="18" charset="-127"/>
                        <a:ea typeface="210 선물상자 R" panose="02020603020101020101" pitchFamily="18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-100" baseline="0" dirty="0" smtClean="0">
                          <a:ln>
                            <a:solidFill>
                              <a:schemeClr val="bg1">
                                <a:alpha val="5000"/>
                              </a:schemeClr>
                            </a:solidFill>
                          </a:ln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</a:rPr>
                        <a:t>32</a:t>
                      </a:r>
                      <a:r>
                        <a:rPr lang="ko-KR" altLang="en-US" sz="1400" kern="0" spc="-100" baseline="0" dirty="0" smtClean="0">
                          <a:ln>
                            <a:solidFill>
                              <a:schemeClr val="bg1">
                                <a:alpha val="5000"/>
                              </a:schemeClr>
                            </a:solidFill>
                          </a:ln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</a:rPr>
                        <a:t>명</a:t>
                      </a:r>
                      <a:endParaRPr lang="en-US" sz="1400" kern="0" spc="-100" baseline="0" dirty="0">
                        <a:ln>
                          <a:solidFill>
                            <a:schemeClr val="bg1">
                              <a:alpha val="5000"/>
                            </a:scheme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210 선물상자 R" panose="02020603020101020101" pitchFamily="18" charset="-127"/>
                        <a:ea typeface="210 선물상자 R" panose="02020603020101020101" pitchFamily="18" charset="-127"/>
                        <a:cs typeface="+mn-cs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-100" baseline="0" dirty="0" smtClean="0">
                          <a:ln>
                            <a:solidFill>
                              <a:schemeClr val="bg1">
                                <a:alpha val="5000"/>
                              </a:schemeClr>
                            </a:solidFill>
                          </a:ln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</a:rPr>
                        <a:t>47</a:t>
                      </a:r>
                      <a:r>
                        <a:rPr lang="ko-KR" altLang="en-US" sz="1400" kern="0" spc="-100" baseline="0" dirty="0" smtClean="0">
                          <a:ln>
                            <a:solidFill>
                              <a:schemeClr val="bg1">
                                <a:alpha val="5000"/>
                              </a:schemeClr>
                            </a:solidFill>
                          </a:ln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</a:rPr>
                        <a:t>명</a:t>
                      </a:r>
                      <a:endParaRPr lang="ko-KR" altLang="en-US" sz="1400" kern="0" spc="-100" baseline="0" dirty="0">
                        <a:ln>
                          <a:solidFill>
                            <a:schemeClr val="bg1">
                              <a:alpha val="5000"/>
                            </a:scheme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210 선물상자 R" panose="02020603020101020101" pitchFamily="18" charset="-127"/>
                        <a:ea typeface="210 선물상자 R" panose="02020603020101020101" pitchFamily="18" charset="-127"/>
                        <a:cs typeface="+mn-cs"/>
                      </a:endParaRPr>
                    </a:p>
                  </a:txBody>
                  <a:tcPr marL="17907" marR="17907" marT="17907" marB="17907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0183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100" dirty="0" smtClean="0">
                          <a:ln>
                            <a:solidFill>
                              <a:schemeClr val="bg1">
                                <a:alpha val="5000"/>
                              </a:schemeClr>
                            </a:solidFill>
                          </a:ln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</a:rPr>
                        <a:t>활동내용</a:t>
                      </a:r>
                      <a:endParaRPr lang="ko-KR" altLang="en-US" sz="1400" b="1" kern="0" spc="-100" dirty="0">
                        <a:ln>
                          <a:solidFill>
                            <a:schemeClr val="bg1">
                              <a:alpha val="500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210 선물상자 R" panose="02020603020101020101" pitchFamily="18" charset="-127"/>
                        <a:ea typeface="210 선물상자 R" panose="02020603020101020101" pitchFamily="18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100" baseline="0" dirty="0" smtClean="0">
                          <a:ln>
                            <a:solidFill>
                              <a:schemeClr val="bg1">
                                <a:alpha val="5000"/>
                              </a:schemeClr>
                            </a:solidFill>
                          </a:ln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</a:rPr>
                        <a:t>암 </a:t>
                      </a:r>
                      <a:r>
                        <a:rPr lang="ko-KR" altLang="en-US" sz="1400" kern="0" spc="-100" baseline="0" dirty="0" err="1" smtClean="0">
                          <a:ln>
                            <a:solidFill>
                              <a:schemeClr val="bg1">
                                <a:alpha val="5000"/>
                              </a:schemeClr>
                            </a:solidFill>
                          </a:ln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</a:rPr>
                        <a:t>검진홍보</a:t>
                      </a:r>
                      <a:r>
                        <a:rPr lang="en-US" altLang="ko-KR" sz="1400" kern="0" spc="-100" baseline="0" dirty="0" smtClean="0">
                          <a:ln>
                            <a:solidFill>
                              <a:schemeClr val="bg1">
                                <a:alpha val="5000"/>
                              </a:schemeClr>
                            </a:solidFill>
                          </a:ln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</a:rPr>
                        <a:t>, </a:t>
                      </a:r>
                      <a:r>
                        <a:rPr lang="ko-KR" altLang="en-US" sz="1400" kern="0" spc="-100" baseline="0" dirty="0" smtClean="0">
                          <a:ln>
                            <a:solidFill>
                              <a:schemeClr val="bg1">
                                <a:alpha val="5000"/>
                              </a:schemeClr>
                            </a:solidFill>
                          </a:ln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</a:rPr>
                        <a:t>방문건강관리</a:t>
                      </a:r>
                      <a:r>
                        <a:rPr lang="en-US" altLang="ko-KR" sz="1400" kern="0" spc="-100" baseline="0" dirty="0" smtClean="0">
                          <a:ln>
                            <a:solidFill>
                              <a:schemeClr val="bg1">
                                <a:alpha val="5000"/>
                              </a:schemeClr>
                            </a:solidFill>
                          </a:ln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</a:rPr>
                        <a:t>, </a:t>
                      </a:r>
                      <a:r>
                        <a:rPr lang="ko-KR" altLang="en-US" sz="1400" kern="0" spc="-100" baseline="0" dirty="0" smtClean="0">
                          <a:ln>
                            <a:solidFill>
                              <a:schemeClr val="bg1">
                                <a:alpha val="5000"/>
                              </a:schemeClr>
                            </a:solidFill>
                          </a:ln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</a:rPr>
                        <a:t>지역사회중심재활</a:t>
                      </a:r>
                      <a:r>
                        <a:rPr lang="en-US" altLang="ko-KR" sz="1400" kern="0" spc="-100" baseline="0" dirty="0" smtClean="0">
                          <a:ln>
                            <a:solidFill>
                              <a:schemeClr val="bg1">
                                <a:alpha val="5000"/>
                              </a:schemeClr>
                            </a:solidFill>
                          </a:ln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</a:rPr>
                        <a:t>, </a:t>
                      </a:r>
                    </a:p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100" baseline="0" dirty="0" smtClean="0">
                          <a:ln>
                            <a:solidFill>
                              <a:schemeClr val="bg1">
                                <a:alpha val="5000"/>
                              </a:schemeClr>
                            </a:solidFill>
                          </a:ln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</a:rPr>
                        <a:t>치매예방관리</a:t>
                      </a:r>
                      <a:r>
                        <a:rPr lang="en-US" altLang="ko-KR" sz="1400" kern="0" spc="-100" baseline="0" dirty="0" smtClean="0">
                          <a:ln>
                            <a:solidFill>
                              <a:schemeClr val="bg1">
                                <a:alpha val="5000"/>
                              </a:schemeClr>
                            </a:solidFill>
                          </a:ln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</a:rPr>
                        <a:t>, </a:t>
                      </a:r>
                      <a:r>
                        <a:rPr lang="ko-KR" altLang="en-US" sz="1400" kern="0" spc="-100" baseline="0" dirty="0" smtClean="0">
                          <a:ln>
                            <a:solidFill>
                              <a:schemeClr val="bg1">
                                <a:alpha val="5000"/>
                              </a:schemeClr>
                            </a:solidFill>
                          </a:ln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</a:rPr>
                        <a:t>통합건강증진</a:t>
                      </a:r>
                      <a:endParaRPr lang="en-US" sz="1400" kern="0" spc="-100" baseline="0" dirty="0">
                        <a:ln>
                          <a:solidFill>
                            <a:schemeClr val="bg1">
                              <a:alpha val="5000"/>
                            </a:scheme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210 선물상자 R" panose="02020603020101020101" pitchFamily="18" charset="-127"/>
                        <a:ea typeface="210 선물상자 R" panose="02020603020101020101" pitchFamily="18" charset="-127"/>
                        <a:cs typeface="+mn-cs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-100" baseline="0" dirty="0" err="1" smtClean="0">
                          <a:ln>
                            <a:solidFill>
                              <a:schemeClr val="bg1">
                                <a:alpha val="5000"/>
                              </a:schemeClr>
                            </a:solidFill>
                          </a:ln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</a:rPr>
                        <a:t>암검진</a:t>
                      </a:r>
                      <a:r>
                        <a:rPr lang="ko-KR" altLang="en-US" sz="1400" kern="0" spc="-100" baseline="0" dirty="0" smtClean="0">
                          <a:ln>
                            <a:solidFill>
                              <a:schemeClr val="bg1">
                                <a:alpha val="5000"/>
                              </a:schemeClr>
                            </a:solidFill>
                          </a:ln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</a:rPr>
                        <a:t> 홍보 및 </a:t>
                      </a:r>
                      <a:r>
                        <a:rPr lang="ko-KR" altLang="en-US" sz="1400" kern="0" spc="-100" baseline="0" dirty="0" err="1" smtClean="0">
                          <a:ln>
                            <a:solidFill>
                              <a:schemeClr val="bg1">
                                <a:alpha val="5000"/>
                              </a:schemeClr>
                            </a:solidFill>
                          </a:ln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</a:rPr>
                        <a:t>재가암환자</a:t>
                      </a:r>
                      <a:r>
                        <a:rPr lang="en-US" altLang="ko-KR" sz="1400" kern="0" spc="-100" baseline="0" dirty="0" smtClean="0">
                          <a:ln>
                            <a:solidFill>
                              <a:schemeClr val="bg1">
                                <a:alpha val="5000"/>
                              </a:schemeClr>
                            </a:solidFill>
                          </a:ln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</a:rPr>
                        <a:t>, </a:t>
                      </a:r>
                      <a:r>
                        <a:rPr lang="ko-KR" altLang="en-US" sz="1400" kern="0" spc="-100" baseline="0" dirty="0" smtClean="0">
                          <a:ln>
                            <a:solidFill>
                              <a:schemeClr val="bg1">
                                <a:alpha val="5000"/>
                              </a:schemeClr>
                            </a:solidFill>
                          </a:ln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</a:rPr>
                        <a:t>방문</a:t>
                      </a:r>
                      <a:r>
                        <a:rPr lang="en-US" altLang="ko-KR" sz="1400" kern="0" spc="-100" baseline="0" dirty="0" smtClean="0">
                          <a:ln>
                            <a:solidFill>
                              <a:schemeClr val="bg1">
                                <a:alpha val="5000"/>
                              </a:schemeClr>
                            </a:solidFill>
                          </a:ln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</a:rPr>
                        <a:t>, </a:t>
                      </a:r>
                      <a:r>
                        <a:rPr lang="ko-KR" altLang="en-US" sz="1400" kern="0" spc="-100" baseline="0" dirty="0" smtClean="0">
                          <a:ln>
                            <a:solidFill>
                              <a:schemeClr val="bg1">
                                <a:alpha val="5000"/>
                              </a:schemeClr>
                            </a:solidFill>
                          </a:ln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</a:rPr>
                        <a:t>재활</a:t>
                      </a:r>
                      <a:r>
                        <a:rPr lang="en-US" altLang="ko-KR" sz="1400" kern="0" spc="-100" baseline="0" dirty="0" smtClean="0">
                          <a:ln>
                            <a:solidFill>
                              <a:schemeClr val="bg1">
                                <a:alpha val="5000"/>
                              </a:schemeClr>
                            </a:solidFill>
                          </a:ln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</a:rPr>
                        <a:t>, </a:t>
                      </a:r>
                      <a:r>
                        <a:rPr lang="ko-KR" altLang="en-US" sz="1400" kern="0" spc="-100" baseline="0" dirty="0" smtClean="0">
                          <a:ln>
                            <a:solidFill>
                              <a:schemeClr val="bg1">
                                <a:alpha val="5000"/>
                              </a:schemeClr>
                            </a:solidFill>
                          </a:ln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</a:rPr>
                        <a:t>통합건강증진</a:t>
                      </a:r>
                      <a:r>
                        <a:rPr lang="en-US" altLang="ko-KR" sz="1400" kern="0" spc="-100" baseline="0" dirty="0" smtClean="0">
                          <a:ln>
                            <a:solidFill>
                              <a:schemeClr val="bg1">
                                <a:alpha val="5000"/>
                              </a:schemeClr>
                            </a:solidFill>
                          </a:ln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</a:rPr>
                        <a:t>, </a:t>
                      </a:r>
                      <a:r>
                        <a:rPr lang="ko-KR" altLang="en-US" sz="1400" kern="0" spc="-100" baseline="0" dirty="0" smtClean="0">
                          <a:ln>
                            <a:solidFill>
                              <a:schemeClr val="bg1">
                                <a:alpha val="5000"/>
                              </a:schemeClr>
                            </a:solidFill>
                          </a:ln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</a:rPr>
                        <a:t>치매 등 인지기능 </a:t>
                      </a:r>
                      <a:r>
                        <a:rPr lang="ko-KR" altLang="en-US" sz="1400" kern="0" spc="-100" baseline="0" dirty="0" err="1" smtClean="0">
                          <a:ln>
                            <a:solidFill>
                              <a:schemeClr val="bg1">
                                <a:alpha val="5000"/>
                              </a:schemeClr>
                            </a:solidFill>
                          </a:ln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</a:rPr>
                        <a:t>저하자</a:t>
                      </a:r>
                      <a:r>
                        <a:rPr lang="ko-KR" altLang="en-US" sz="1400" kern="0" spc="-100" baseline="0" dirty="0" smtClean="0">
                          <a:ln>
                            <a:solidFill>
                              <a:schemeClr val="bg1">
                                <a:alpha val="5000"/>
                              </a:schemeClr>
                            </a:solidFill>
                          </a:ln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</a:rPr>
                        <a:t> 대상자 연락</a:t>
                      </a:r>
                      <a:endParaRPr lang="ko-KR" altLang="en-US" sz="1400" kern="0" spc="-100" baseline="0" dirty="0">
                        <a:ln>
                          <a:solidFill>
                            <a:schemeClr val="bg1">
                              <a:alpha val="5000"/>
                            </a:scheme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210 선물상자 R" panose="02020603020101020101" pitchFamily="18" charset="-127"/>
                        <a:ea typeface="210 선물상자 R" panose="02020603020101020101" pitchFamily="18" charset="-127"/>
                        <a:cs typeface="+mn-cs"/>
                      </a:endParaRPr>
                    </a:p>
                  </a:txBody>
                  <a:tcPr marL="17907" marR="17907" marT="17907" marB="17907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32" name="그룹 31"/>
          <p:cNvGrpSpPr/>
          <p:nvPr/>
        </p:nvGrpSpPr>
        <p:grpSpPr>
          <a:xfrm>
            <a:off x="1259632" y="2824740"/>
            <a:ext cx="4243548" cy="653014"/>
            <a:chOff x="3928852" y="2935516"/>
            <a:chExt cx="4243548" cy="653014"/>
          </a:xfrm>
        </p:grpSpPr>
        <p:sp>
          <p:nvSpPr>
            <p:cNvPr id="34" name="양쪽 모서리가 둥근 사각형 33"/>
            <p:cNvSpPr/>
            <p:nvPr/>
          </p:nvSpPr>
          <p:spPr>
            <a:xfrm>
              <a:off x="3928852" y="2935516"/>
              <a:ext cx="4243548" cy="653014"/>
            </a:xfrm>
            <a:prstGeom prst="round2SameRect">
              <a:avLst>
                <a:gd name="adj1" fmla="val 28174"/>
                <a:gd name="adj2" fmla="val 0"/>
              </a:avLst>
            </a:prstGeom>
            <a:solidFill>
              <a:schemeClr val="accent2"/>
            </a:solidFill>
            <a:ln w="9525">
              <a:solidFill>
                <a:schemeClr val="accent2">
                  <a:lumMod val="75000"/>
                </a:schemeClr>
              </a:solidFill>
            </a:ln>
            <a:effectLst>
              <a:outerShdw blurRad="50800" dist="127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" name="양쪽 모서리가 둥근 사각형 34"/>
            <p:cNvSpPr/>
            <p:nvPr/>
          </p:nvSpPr>
          <p:spPr>
            <a:xfrm>
              <a:off x="3928852" y="2935517"/>
              <a:ext cx="4243548" cy="333500"/>
            </a:xfrm>
            <a:prstGeom prst="round2SameRect">
              <a:avLst>
                <a:gd name="adj1" fmla="val 28174"/>
                <a:gd name="adj2" fmla="val 0"/>
              </a:avLst>
            </a:prstGeom>
            <a:solidFill>
              <a:srgbClr val="FFFFFF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" name="타원 35"/>
            <p:cNvSpPr/>
            <p:nvPr/>
          </p:nvSpPr>
          <p:spPr>
            <a:xfrm>
              <a:off x="7956376" y="3226598"/>
              <a:ext cx="84839" cy="84839"/>
            </a:xfrm>
            <a:prstGeom prst="ellipse">
              <a:avLst/>
            </a:prstGeom>
            <a:gradFill>
              <a:gsLst>
                <a:gs pos="0">
                  <a:srgbClr val="F0F0F0"/>
                </a:gs>
                <a:gs pos="100000">
                  <a:srgbClr val="F8F8F8"/>
                </a:gs>
              </a:gsLst>
              <a:lin ang="5400000" scaled="0"/>
            </a:gradFill>
            <a:ln w="9525">
              <a:solidFill>
                <a:schemeClr val="accent2">
                  <a:lumMod val="50000"/>
                </a:schemeClr>
              </a:solidFill>
            </a:ln>
            <a:effectLst>
              <a:outerShdw blurRad="63500" sx="101000" sy="101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" name="직사각형 36"/>
            <p:cNvSpPr/>
            <p:nvPr/>
          </p:nvSpPr>
          <p:spPr>
            <a:xfrm>
              <a:off x="4255793" y="2954569"/>
              <a:ext cx="3600000" cy="18000"/>
            </a:xfrm>
            <a:prstGeom prst="rect">
              <a:avLst/>
            </a:prstGeom>
            <a:gradFill>
              <a:gsLst>
                <a:gs pos="49600">
                  <a:srgbClr val="FFFFFF"/>
                </a:gs>
                <a:gs pos="0">
                  <a:srgbClr val="333333">
                    <a:alpha val="0"/>
                  </a:srgbClr>
                </a:gs>
                <a:gs pos="100000">
                  <a:srgbClr val="5F5F5F">
                    <a:alpha val="0"/>
                  </a:srgb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5" name="그룹 14"/>
          <p:cNvGrpSpPr/>
          <p:nvPr/>
        </p:nvGrpSpPr>
        <p:grpSpPr>
          <a:xfrm>
            <a:off x="1264556" y="1375723"/>
            <a:ext cx="4243548" cy="653014"/>
            <a:chOff x="904516" y="1509161"/>
            <a:chExt cx="4243548" cy="653014"/>
          </a:xfrm>
        </p:grpSpPr>
        <p:sp>
          <p:nvSpPr>
            <p:cNvPr id="16" name="양쪽 모서리가 둥근 사각형 15"/>
            <p:cNvSpPr/>
            <p:nvPr/>
          </p:nvSpPr>
          <p:spPr>
            <a:xfrm>
              <a:off x="904516" y="1509161"/>
              <a:ext cx="4243548" cy="653014"/>
            </a:xfrm>
            <a:prstGeom prst="round2SameRect">
              <a:avLst>
                <a:gd name="adj1" fmla="val 28174"/>
                <a:gd name="adj2" fmla="val 0"/>
              </a:avLst>
            </a:prstGeom>
            <a:solidFill>
              <a:schemeClr val="accent1"/>
            </a:solidFill>
            <a:ln w="9525">
              <a:solidFill>
                <a:schemeClr val="accent1">
                  <a:lumMod val="75000"/>
                </a:schemeClr>
              </a:solidFill>
            </a:ln>
            <a:effectLst>
              <a:outerShdw blurRad="50800" dist="127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양쪽 모서리가 둥근 사각형 16"/>
            <p:cNvSpPr/>
            <p:nvPr/>
          </p:nvSpPr>
          <p:spPr>
            <a:xfrm>
              <a:off x="904516" y="1509161"/>
              <a:ext cx="4243548" cy="329163"/>
            </a:xfrm>
            <a:prstGeom prst="round2SameRect">
              <a:avLst>
                <a:gd name="adj1" fmla="val 28174"/>
                <a:gd name="adj2" fmla="val 0"/>
              </a:avLst>
            </a:prstGeom>
            <a:solidFill>
              <a:srgbClr val="FFFFFF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직사각형 18"/>
            <p:cNvSpPr/>
            <p:nvPr/>
          </p:nvSpPr>
          <p:spPr>
            <a:xfrm>
              <a:off x="1226865" y="1522884"/>
              <a:ext cx="3600000" cy="18000"/>
            </a:xfrm>
            <a:prstGeom prst="rect">
              <a:avLst/>
            </a:prstGeom>
            <a:gradFill>
              <a:gsLst>
                <a:gs pos="49600">
                  <a:srgbClr val="FFFFFF"/>
                </a:gs>
                <a:gs pos="0">
                  <a:srgbClr val="333333">
                    <a:alpha val="0"/>
                  </a:srgbClr>
                </a:gs>
                <a:gs pos="100000">
                  <a:srgbClr val="5F5F5F">
                    <a:alpha val="0"/>
                  </a:srgb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20" name="그룹 19"/>
          <p:cNvGrpSpPr/>
          <p:nvPr/>
        </p:nvGrpSpPr>
        <p:grpSpPr>
          <a:xfrm>
            <a:off x="1619672" y="1484784"/>
            <a:ext cx="6480720" cy="1162706"/>
            <a:chOff x="1259632" y="1618222"/>
            <a:chExt cx="6912768" cy="1162706"/>
          </a:xfrm>
        </p:grpSpPr>
        <p:sp>
          <p:nvSpPr>
            <p:cNvPr id="21" name="양쪽 모서리가 둥근 사각형 20"/>
            <p:cNvSpPr/>
            <p:nvPr/>
          </p:nvSpPr>
          <p:spPr>
            <a:xfrm>
              <a:off x="1259632" y="1618222"/>
              <a:ext cx="6912768" cy="1162706"/>
            </a:xfrm>
            <a:prstGeom prst="round2SameRect">
              <a:avLst>
                <a:gd name="adj1" fmla="val 3277"/>
                <a:gd name="adj2" fmla="val 3406"/>
              </a:avLst>
            </a:prstGeom>
            <a:gradFill>
              <a:gsLst>
                <a:gs pos="0">
                  <a:srgbClr val="F0F0F0"/>
                </a:gs>
                <a:gs pos="100000">
                  <a:srgbClr val="F8F8F8"/>
                </a:gs>
              </a:gsLst>
              <a:lin ang="5400000" scaled="0"/>
            </a:gradFill>
            <a:ln w="9525">
              <a:solidFill>
                <a:srgbClr val="969696"/>
              </a:solidFill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210 선물상자 R" panose="02020603020101020101" pitchFamily="18" charset="-127"/>
                <a:ea typeface="210 선물상자 R" panose="02020603020101020101" pitchFamily="18" charset="-127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403648" y="1662034"/>
              <a:ext cx="6697487" cy="10926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000" b="1" dirty="0" smtClean="0">
                  <a:solidFill>
                    <a:schemeClr val="accent1">
                      <a:lumMod val="7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Arial" pitchFamily="34" charset="0"/>
                </a:rPr>
                <a:t>▶ </a:t>
              </a:r>
              <a:r>
                <a:rPr lang="ko-KR" altLang="en-US" sz="2000" b="1" dirty="0" err="1" smtClean="0">
                  <a:solidFill>
                    <a:schemeClr val="accent1">
                      <a:lumMod val="75000"/>
                    </a:schemeClr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  <a:cs typeface="Arial" pitchFamily="34" charset="0"/>
                </a:rPr>
                <a:t>건강파발꾼</a:t>
              </a:r>
              <a:r>
                <a:rPr lang="ko-KR" altLang="en-US" sz="2000" b="1" dirty="0" smtClean="0">
                  <a:solidFill>
                    <a:schemeClr val="accent1">
                      <a:lumMod val="75000"/>
                    </a:schemeClr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  <a:cs typeface="Arial" pitchFamily="34" charset="0"/>
                </a:rPr>
                <a:t> 활동 대대적 홍보</a:t>
              </a:r>
              <a:endParaRPr lang="en-US" altLang="ko-KR" sz="1050" dirty="0">
                <a:solidFill>
                  <a:srgbClr val="4D4D4D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endParaRPr>
            </a:p>
            <a:p>
              <a:r>
                <a:rPr lang="en-US" altLang="ko-KR" sz="1050" dirty="0" smtClean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  </a:t>
              </a:r>
              <a:r>
                <a:rPr lang="ko-KR" altLang="en-US" sz="1500" dirty="0" smtClean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 </a:t>
              </a:r>
              <a:r>
                <a:rPr lang="ko-KR" altLang="en-US" sz="1500" dirty="0" smtClean="0">
                  <a:solidFill>
                    <a:srgbClr val="4D4D4D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〮</a:t>
              </a:r>
              <a:r>
                <a:rPr lang="ko-KR" altLang="en-US" sz="1500" dirty="0" smtClean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 보도자료 </a:t>
              </a:r>
              <a:r>
                <a:rPr lang="en-US" altLang="ko-KR" sz="1500" dirty="0" smtClean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5</a:t>
              </a:r>
              <a:r>
                <a:rPr lang="ko-KR" altLang="en-US" sz="1500" dirty="0" smtClean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회 </a:t>
              </a:r>
              <a:r>
                <a:rPr lang="en-US" altLang="ko-KR" sz="1500" dirty="0" smtClean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37</a:t>
              </a:r>
              <a:r>
                <a:rPr lang="ko-KR" altLang="en-US" sz="1500" dirty="0" smtClean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건</a:t>
              </a:r>
              <a:r>
                <a:rPr lang="en-US" altLang="ko-KR" sz="1500" dirty="0" smtClean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, </a:t>
              </a:r>
              <a:r>
                <a:rPr lang="ko-KR" altLang="en-US" sz="1500" dirty="0" smtClean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전광판</a:t>
              </a:r>
              <a:r>
                <a:rPr lang="en-US" altLang="ko-KR" sz="1500" dirty="0" smtClean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(</a:t>
              </a:r>
              <a:r>
                <a:rPr lang="ko-KR" altLang="en-US" sz="1500" dirty="0" smtClean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시간당 </a:t>
              </a:r>
              <a:r>
                <a:rPr lang="en-US" altLang="ko-KR" sz="1500" dirty="0" smtClean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6</a:t>
              </a:r>
              <a:r>
                <a:rPr lang="ko-KR" altLang="en-US" sz="1500" dirty="0" smtClean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회</a:t>
              </a:r>
              <a:r>
                <a:rPr lang="en-US" altLang="ko-KR" sz="1500" dirty="0" smtClean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, 1</a:t>
              </a:r>
              <a:r>
                <a:rPr lang="ko-KR" altLang="en-US" sz="1500" dirty="0" smtClean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일 </a:t>
              </a:r>
              <a:r>
                <a:rPr lang="en-US" altLang="ko-KR" sz="1500" dirty="0" smtClean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16</a:t>
              </a:r>
              <a:r>
                <a:rPr lang="ko-KR" altLang="en-US" sz="1500" dirty="0" smtClean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시간</a:t>
              </a:r>
              <a:r>
                <a:rPr lang="en-US" altLang="ko-KR" sz="1500" dirty="0" smtClean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) 230</a:t>
              </a:r>
              <a:r>
                <a:rPr lang="ko-KR" altLang="en-US" sz="1500" dirty="0" smtClean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일 </a:t>
              </a:r>
              <a:r>
                <a:rPr lang="en-US" altLang="ko-KR" sz="1500" dirty="0" smtClean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22,080</a:t>
              </a:r>
              <a:r>
                <a:rPr lang="ko-KR" altLang="en-US" sz="1500" dirty="0" smtClean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회</a:t>
              </a:r>
              <a:endParaRPr lang="en-US" altLang="ko-KR" sz="1500" dirty="0">
                <a:solidFill>
                  <a:srgbClr val="4D4D4D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endParaRPr>
            </a:p>
            <a:p>
              <a:r>
                <a:rPr lang="ko-KR" altLang="en-US" sz="1500" dirty="0" smtClean="0">
                  <a:solidFill>
                    <a:srgbClr val="4D4D4D"/>
                  </a:solidFill>
                  <a:latin typeface="맑은 고딕" panose="020B0503020000020004" pitchFamily="50" charset="-127"/>
                </a:rPr>
                <a:t>  〮</a:t>
              </a:r>
              <a:r>
                <a:rPr lang="ko-KR" altLang="en-US" sz="1500" dirty="0" smtClean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 </a:t>
              </a:r>
              <a:r>
                <a:rPr lang="ko-KR" altLang="en-US" sz="1500" dirty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현수막 </a:t>
              </a:r>
              <a:r>
                <a:rPr lang="en-US" altLang="ko-KR" sz="1500" dirty="0" smtClean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8</a:t>
              </a:r>
              <a:r>
                <a:rPr lang="ko-KR" altLang="en-US" sz="1500" dirty="0" smtClean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점</a:t>
              </a:r>
              <a:r>
                <a:rPr lang="en-US" altLang="ko-KR" sz="1500" dirty="0" smtClean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, </a:t>
              </a:r>
              <a:r>
                <a:rPr lang="ko-KR" altLang="en-US" sz="1500" dirty="0" smtClean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배너 </a:t>
              </a:r>
              <a:r>
                <a:rPr lang="en-US" altLang="ko-KR" sz="1500" dirty="0" smtClean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1</a:t>
              </a:r>
              <a:r>
                <a:rPr lang="ko-KR" altLang="en-US" sz="1500" dirty="0" smtClean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점 </a:t>
              </a:r>
              <a:r>
                <a:rPr lang="en-US" altLang="ko-KR" sz="1500" dirty="0" smtClean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(</a:t>
              </a:r>
              <a:r>
                <a:rPr lang="ko-KR" altLang="en-US" sz="1500" dirty="0" smtClean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연중</a:t>
              </a:r>
              <a:r>
                <a:rPr lang="en-US" altLang="ko-KR" sz="1500" dirty="0" smtClean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)</a:t>
              </a:r>
            </a:p>
            <a:p>
              <a:r>
                <a:rPr lang="ko-KR" altLang="en-US" sz="1500" dirty="0" smtClean="0">
                  <a:solidFill>
                    <a:srgbClr val="4D4D4D"/>
                  </a:solidFill>
                  <a:latin typeface="맑은 고딕" panose="020B0503020000020004" pitchFamily="50" charset="-127"/>
                </a:rPr>
                <a:t>  〮</a:t>
              </a:r>
              <a:r>
                <a:rPr lang="ko-KR" altLang="en-US" sz="1500" dirty="0" smtClean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 </a:t>
              </a:r>
              <a:r>
                <a:rPr lang="ko-KR" altLang="en-US" sz="1500" dirty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홈페이지</a:t>
              </a:r>
              <a:r>
                <a:rPr lang="en-US" altLang="ko-KR" sz="1500" dirty="0" smtClean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: </a:t>
              </a:r>
              <a:r>
                <a:rPr lang="ko-KR" altLang="en-US" sz="1500" dirty="0" smtClean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시청</a:t>
              </a:r>
              <a:r>
                <a:rPr lang="en-US" altLang="ko-KR" sz="1500" dirty="0" smtClean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(</a:t>
              </a:r>
              <a:r>
                <a:rPr lang="ko-KR" altLang="en-US" sz="1500" dirty="0" err="1" smtClean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새소식</a:t>
              </a:r>
              <a:r>
                <a:rPr lang="ko-KR" altLang="en-US" sz="1500" dirty="0" smtClean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 </a:t>
              </a:r>
              <a:r>
                <a:rPr lang="en-US" altLang="ko-KR" sz="1500" dirty="0" smtClean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284</a:t>
              </a:r>
              <a:r>
                <a:rPr lang="ko-KR" altLang="en-US" sz="1500" dirty="0" smtClean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회</a:t>
              </a:r>
              <a:r>
                <a:rPr lang="en-US" altLang="ko-KR" sz="1500" dirty="0" smtClean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, </a:t>
              </a:r>
              <a:r>
                <a:rPr lang="ko-KR" altLang="en-US" sz="1500" dirty="0" smtClean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모집</a:t>
              </a:r>
              <a:r>
                <a:rPr lang="en-US" altLang="ko-KR" sz="1500" dirty="0" smtClean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/</a:t>
              </a:r>
              <a:r>
                <a:rPr lang="ko-KR" altLang="en-US" sz="1500" dirty="0" smtClean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채용 </a:t>
              </a:r>
              <a:r>
                <a:rPr lang="en-US" altLang="ko-KR" sz="1500" dirty="0" smtClean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824</a:t>
              </a:r>
              <a:r>
                <a:rPr lang="ko-KR" altLang="en-US" sz="1500" dirty="0" smtClean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회</a:t>
              </a:r>
              <a:r>
                <a:rPr lang="en-US" altLang="ko-KR" sz="1500" dirty="0" smtClean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), </a:t>
              </a:r>
              <a:r>
                <a:rPr lang="ko-KR" altLang="en-US" sz="1500" dirty="0" smtClean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보건소 </a:t>
              </a:r>
              <a:r>
                <a:rPr lang="ko-KR" altLang="en-US" sz="1500" dirty="0" err="1" smtClean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새소식</a:t>
              </a:r>
              <a:r>
                <a:rPr lang="ko-KR" altLang="en-US" sz="1500" dirty="0" smtClean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 </a:t>
              </a:r>
              <a:r>
                <a:rPr lang="en-US" altLang="ko-KR" sz="1500" dirty="0" smtClean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287</a:t>
              </a:r>
              <a:r>
                <a:rPr lang="ko-KR" altLang="en-US" sz="1500" dirty="0" smtClean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회 </a:t>
              </a:r>
              <a:endParaRPr lang="ko-KR" altLang="en-US" sz="1500" dirty="0">
                <a:solidFill>
                  <a:srgbClr val="4D4D4D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1619672" y="3030188"/>
            <a:ext cx="6480720" cy="1007547"/>
            <a:chOff x="904516" y="3044577"/>
            <a:chExt cx="6912768" cy="1007547"/>
          </a:xfrm>
        </p:grpSpPr>
        <p:sp>
          <p:nvSpPr>
            <p:cNvPr id="24" name="양쪽 모서리가 둥근 사각형 23"/>
            <p:cNvSpPr/>
            <p:nvPr/>
          </p:nvSpPr>
          <p:spPr>
            <a:xfrm>
              <a:off x="904516" y="3044577"/>
              <a:ext cx="6912768" cy="1007547"/>
            </a:xfrm>
            <a:prstGeom prst="round2SameRect">
              <a:avLst>
                <a:gd name="adj1" fmla="val 3277"/>
                <a:gd name="adj2" fmla="val 3406"/>
              </a:avLst>
            </a:prstGeom>
            <a:gradFill>
              <a:gsLst>
                <a:gs pos="0">
                  <a:srgbClr val="F0F0F0"/>
                </a:gs>
                <a:gs pos="100000">
                  <a:srgbClr val="F8F8F8"/>
                </a:gs>
              </a:gsLst>
              <a:lin ang="5400000" scaled="0"/>
            </a:gradFill>
            <a:ln w="9525">
              <a:solidFill>
                <a:srgbClr val="969696"/>
              </a:solidFill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210 선물상자 R" panose="02020603020101020101" pitchFamily="18" charset="-127"/>
                <a:ea typeface="210 선물상자 R" panose="02020603020101020101" pitchFamily="18" charset="-127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094579" y="3129483"/>
              <a:ext cx="5582454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000" b="1" dirty="0" smtClean="0">
                  <a:solidFill>
                    <a:schemeClr val="accent2">
                      <a:lumMod val="7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Arial" pitchFamily="34" charset="0"/>
                </a:rPr>
                <a:t>▶</a:t>
              </a:r>
              <a:r>
                <a:rPr lang="ko-KR" altLang="en-US" sz="2000" b="1" dirty="0" err="1" smtClean="0">
                  <a:solidFill>
                    <a:schemeClr val="accent2">
                      <a:lumMod val="75000"/>
                    </a:schemeClr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  <a:cs typeface="Arial" pitchFamily="34" charset="0"/>
                </a:rPr>
                <a:t>건강파발꾼</a:t>
              </a:r>
              <a:r>
                <a:rPr lang="ko-KR" altLang="en-US" sz="2000" b="1" dirty="0" smtClean="0">
                  <a:solidFill>
                    <a:schemeClr val="accent2">
                      <a:lumMod val="75000"/>
                    </a:schemeClr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  <a:cs typeface="Arial" pitchFamily="34" charset="0"/>
                </a:rPr>
                <a:t> 모집</a:t>
              </a:r>
              <a:endParaRPr lang="en-US" altLang="ko-KR" sz="1500" dirty="0">
                <a:solidFill>
                  <a:srgbClr val="4D4D4D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endParaRPr>
            </a:p>
            <a:p>
              <a:pPr lvl="0"/>
              <a:r>
                <a:rPr lang="ko-KR" altLang="en-US" sz="1500" dirty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 </a:t>
              </a:r>
              <a:r>
                <a:rPr lang="ko-KR" altLang="en-US" sz="1500" dirty="0" smtClean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 </a:t>
              </a:r>
              <a:r>
                <a:rPr lang="ko-KR" altLang="en-US" sz="1500" dirty="0" smtClean="0">
                  <a:solidFill>
                    <a:srgbClr val="4D4D4D"/>
                  </a:solidFill>
                  <a:latin typeface="맑은 고딕" panose="020B0503020000020004" pitchFamily="50" charset="-127"/>
                </a:rPr>
                <a:t>〮</a:t>
              </a:r>
              <a:r>
                <a:rPr lang="ko-KR" altLang="en-US" sz="1500" dirty="0" smtClean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 </a:t>
              </a:r>
              <a:r>
                <a:rPr lang="ko-KR" altLang="en-US" sz="1500" dirty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모집인원</a:t>
              </a:r>
              <a:r>
                <a:rPr lang="en-US" altLang="ko-KR" sz="1500" dirty="0" smtClean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: 79</a:t>
              </a:r>
              <a:r>
                <a:rPr lang="ko-KR" altLang="en-US" sz="1500" dirty="0" smtClean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명</a:t>
              </a:r>
              <a:endParaRPr lang="en-US" altLang="ko-KR" sz="1500" dirty="0" smtClean="0">
                <a:solidFill>
                  <a:srgbClr val="4D4D4D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endParaRPr>
            </a:p>
            <a:p>
              <a:pPr lvl="0"/>
              <a:r>
                <a:rPr lang="ko-KR" altLang="en-US" sz="1500" dirty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 </a:t>
              </a:r>
              <a:r>
                <a:rPr lang="ko-KR" altLang="en-US" sz="1500" dirty="0" smtClean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 </a:t>
              </a:r>
              <a:r>
                <a:rPr lang="ko-KR" altLang="en-US" sz="1500" dirty="0" smtClean="0">
                  <a:solidFill>
                    <a:srgbClr val="4D4D4D"/>
                  </a:solidFill>
                  <a:latin typeface="맑은 고딕" panose="020B0503020000020004" pitchFamily="50" charset="-127"/>
                </a:rPr>
                <a:t>〮</a:t>
              </a:r>
              <a:r>
                <a:rPr lang="ko-KR" altLang="en-US" sz="1500" dirty="0" smtClean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 </a:t>
              </a:r>
              <a:r>
                <a:rPr lang="ko-KR" altLang="en-US" sz="1500" dirty="0" err="1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모집방법</a:t>
              </a:r>
              <a:r>
                <a:rPr lang="ko-KR" altLang="en-US" sz="1500" dirty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 </a:t>
              </a:r>
              <a:r>
                <a:rPr lang="ko-KR" altLang="en-US" sz="1500" dirty="0" smtClean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및 활동내용</a:t>
              </a:r>
              <a:endParaRPr lang="en-US" altLang="ko-KR" sz="1500" dirty="0">
                <a:solidFill>
                  <a:srgbClr val="4D4D4D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53562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8" name="꺾인 연결선 47"/>
          <p:cNvCxnSpPr/>
          <p:nvPr/>
        </p:nvCxnSpPr>
        <p:spPr>
          <a:xfrm rot="10800000" flipH="1" flipV="1">
            <a:off x="4668063" y="3177224"/>
            <a:ext cx="72000" cy="2268000"/>
          </a:xfrm>
          <a:prstGeom prst="bentConnector3">
            <a:avLst>
              <a:gd name="adj1" fmla="val 5755483"/>
            </a:avLst>
          </a:prstGeom>
          <a:ln w="2857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grpSp>
        <p:nvGrpSpPr>
          <p:cNvPr id="5" name="그룹 4"/>
          <p:cNvGrpSpPr/>
          <p:nvPr/>
        </p:nvGrpSpPr>
        <p:grpSpPr>
          <a:xfrm>
            <a:off x="4024907" y="5142725"/>
            <a:ext cx="4243548" cy="662539"/>
            <a:chOff x="904516" y="4365104"/>
            <a:chExt cx="4243548" cy="662539"/>
          </a:xfrm>
        </p:grpSpPr>
        <p:sp>
          <p:nvSpPr>
            <p:cNvPr id="6" name="양쪽 모서리가 둥근 사각형 5"/>
            <p:cNvSpPr/>
            <p:nvPr/>
          </p:nvSpPr>
          <p:spPr>
            <a:xfrm>
              <a:off x="904516" y="4374629"/>
              <a:ext cx="4243548" cy="653014"/>
            </a:xfrm>
            <a:prstGeom prst="round2SameRect">
              <a:avLst>
                <a:gd name="adj1" fmla="val 28174"/>
                <a:gd name="adj2" fmla="val 0"/>
              </a:avLst>
            </a:prstGeom>
            <a:solidFill>
              <a:schemeClr val="accent3"/>
            </a:solidFill>
            <a:ln w="9525">
              <a:solidFill>
                <a:schemeClr val="accent3">
                  <a:lumMod val="75000"/>
                </a:schemeClr>
              </a:solidFill>
            </a:ln>
            <a:effectLst>
              <a:outerShdw blurRad="50800" dist="127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양쪽 모서리가 둥근 사각형 6"/>
            <p:cNvSpPr/>
            <p:nvPr/>
          </p:nvSpPr>
          <p:spPr>
            <a:xfrm>
              <a:off x="904516" y="4365104"/>
              <a:ext cx="4243548" cy="356915"/>
            </a:xfrm>
            <a:prstGeom prst="round2SameRect">
              <a:avLst>
                <a:gd name="adj1" fmla="val 28174"/>
                <a:gd name="adj2" fmla="val 0"/>
              </a:avLst>
            </a:prstGeom>
            <a:solidFill>
              <a:srgbClr val="FFFFFF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/>
            <p:cNvSpPr/>
            <p:nvPr/>
          </p:nvSpPr>
          <p:spPr>
            <a:xfrm>
              <a:off x="1207815" y="4390537"/>
              <a:ext cx="3600000" cy="18000"/>
            </a:xfrm>
            <a:prstGeom prst="rect">
              <a:avLst/>
            </a:prstGeom>
            <a:gradFill>
              <a:gsLst>
                <a:gs pos="49600">
                  <a:srgbClr val="FFFFFF"/>
                </a:gs>
                <a:gs pos="0">
                  <a:srgbClr val="333333">
                    <a:alpha val="0"/>
                  </a:srgbClr>
                </a:gs>
                <a:gs pos="100000">
                  <a:srgbClr val="5F5F5F">
                    <a:alpha val="0"/>
                  </a:srgb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9" name="직사각형 18"/>
          <p:cNvSpPr/>
          <p:nvPr/>
        </p:nvSpPr>
        <p:spPr>
          <a:xfrm>
            <a:off x="530832" y="1561658"/>
            <a:ext cx="3600000" cy="18000"/>
          </a:xfrm>
          <a:prstGeom prst="rect">
            <a:avLst/>
          </a:prstGeom>
          <a:gradFill>
            <a:gsLst>
              <a:gs pos="49600">
                <a:srgbClr val="FFFFFF"/>
              </a:gs>
              <a:gs pos="0">
                <a:srgbClr val="333333">
                  <a:alpha val="0"/>
                </a:srgbClr>
              </a:gs>
              <a:gs pos="100000">
                <a:srgbClr val="5F5F5F">
                  <a:alpha val="0"/>
                </a:srgb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6" name="그룹 25"/>
          <p:cNvGrpSpPr/>
          <p:nvPr/>
        </p:nvGrpSpPr>
        <p:grpSpPr>
          <a:xfrm>
            <a:off x="923639" y="5373216"/>
            <a:ext cx="7344816" cy="1152128"/>
            <a:chOff x="1259632" y="4483690"/>
            <a:chExt cx="7072433" cy="1162706"/>
          </a:xfrm>
        </p:grpSpPr>
        <p:sp>
          <p:nvSpPr>
            <p:cNvPr id="27" name="양쪽 모서리가 둥근 사각형 26"/>
            <p:cNvSpPr/>
            <p:nvPr/>
          </p:nvSpPr>
          <p:spPr>
            <a:xfrm>
              <a:off x="1259632" y="4483690"/>
              <a:ext cx="6912768" cy="1162706"/>
            </a:xfrm>
            <a:prstGeom prst="round2SameRect">
              <a:avLst>
                <a:gd name="adj1" fmla="val 3277"/>
                <a:gd name="adj2" fmla="val 3406"/>
              </a:avLst>
            </a:prstGeom>
            <a:gradFill>
              <a:gsLst>
                <a:gs pos="0">
                  <a:srgbClr val="F0F0F0"/>
                </a:gs>
                <a:gs pos="100000">
                  <a:srgbClr val="F8F8F8"/>
                </a:gs>
              </a:gsLst>
              <a:lin ang="5400000" scaled="0"/>
            </a:gradFill>
            <a:ln w="9525">
              <a:solidFill>
                <a:srgbClr val="969696"/>
              </a:solidFill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404475" y="4550370"/>
              <a:ext cx="6927590" cy="10233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000" b="1" dirty="0" smtClean="0">
                  <a:solidFill>
                    <a:schemeClr val="accent3">
                      <a:lumMod val="7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Arial" pitchFamily="34" charset="0"/>
                </a:rPr>
                <a:t>▶ </a:t>
              </a:r>
              <a:r>
                <a:rPr lang="ko-KR" altLang="en-US" sz="2000" b="1" dirty="0" err="1" smtClean="0">
                  <a:solidFill>
                    <a:schemeClr val="accent3">
                      <a:lumMod val="75000"/>
                    </a:schemeClr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  <a:cs typeface="Arial" pitchFamily="34" charset="0"/>
                </a:rPr>
                <a:t>건강파발꾼</a:t>
              </a:r>
              <a:r>
                <a:rPr lang="ko-KR" altLang="en-US" sz="2000" b="1" dirty="0" smtClean="0">
                  <a:solidFill>
                    <a:schemeClr val="accent3">
                      <a:lumMod val="75000"/>
                    </a:schemeClr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  <a:cs typeface="Arial" pitchFamily="34" charset="0"/>
                </a:rPr>
                <a:t> 간담회</a:t>
              </a:r>
              <a:endParaRPr lang="en-US" altLang="ko-KR" sz="1500" dirty="0">
                <a:solidFill>
                  <a:srgbClr val="4D4D4D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endParaRPr>
            </a:p>
            <a:p>
              <a:pPr lvl="0"/>
              <a:r>
                <a:rPr lang="ko-KR" altLang="en-US" sz="1500" dirty="0" smtClean="0">
                  <a:solidFill>
                    <a:srgbClr val="4D4D4D"/>
                  </a:solidFill>
                  <a:latin typeface="맑은 고딕" panose="020B0503020000020004" pitchFamily="50" charset="-127"/>
                </a:rPr>
                <a:t> 〮</a:t>
              </a:r>
              <a:r>
                <a:rPr lang="ko-KR" altLang="en-US" sz="1500" dirty="0" smtClean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 </a:t>
              </a:r>
              <a:r>
                <a:rPr lang="ko-KR" altLang="en-US" sz="1500" dirty="0" err="1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운영횟수</a:t>
              </a:r>
              <a:r>
                <a:rPr lang="ko-KR" altLang="en-US" sz="1500" dirty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 </a:t>
              </a:r>
              <a:r>
                <a:rPr lang="ko-KR" altLang="en-US" sz="1500" dirty="0" smtClean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및 참석인원</a:t>
              </a:r>
              <a:r>
                <a:rPr lang="en-US" altLang="ko-KR" sz="1500" dirty="0" smtClean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: </a:t>
              </a:r>
              <a:r>
                <a:rPr lang="ko-KR" altLang="en-US" sz="1500" dirty="0" smtClean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총</a:t>
              </a:r>
              <a:r>
                <a:rPr lang="en-US" altLang="ko-KR" sz="1500" dirty="0" smtClean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8</a:t>
              </a:r>
              <a:r>
                <a:rPr lang="ko-KR" altLang="en-US" sz="1500" dirty="0" smtClean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회</a:t>
              </a:r>
              <a:r>
                <a:rPr lang="en-US" altLang="ko-KR" sz="1500" dirty="0" smtClean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, 177</a:t>
              </a:r>
              <a:r>
                <a:rPr lang="ko-KR" altLang="en-US" sz="1500" dirty="0" smtClean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명</a:t>
              </a:r>
              <a:endParaRPr lang="en-US" altLang="ko-KR" sz="1500" dirty="0" smtClean="0">
                <a:solidFill>
                  <a:srgbClr val="4D4D4D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endParaRPr>
            </a:p>
            <a:p>
              <a:pPr lvl="0"/>
              <a:r>
                <a:rPr lang="ko-KR" altLang="en-US" sz="1500" dirty="0" smtClean="0">
                  <a:solidFill>
                    <a:srgbClr val="4D4D4D"/>
                  </a:solidFill>
                  <a:latin typeface="맑은 고딕" panose="020B0503020000020004" pitchFamily="50" charset="-127"/>
                </a:rPr>
                <a:t> 〮</a:t>
              </a:r>
              <a:r>
                <a:rPr lang="ko-KR" altLang="en-US" sz="1500" dirty="0" smtClean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 </a:t>
              </a:r>
              <a:r>
                <a:rPr lang="ko-KR" altLang="en-US" sz="1500" dirty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안     </a:t>
              </a:r>
              <a:r>
                <a:rPr lang="ko-KR" altLang="en-US" sz="1500" dirty="0" smtClean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건</a:t>
              </a:r>
              <a:r>
                <a:rPr lang="en-US" altLang="ko-KR" sz="1500" dirty="0" smtClean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: </a:t>
              </a:r>
              <a:r>
                <a:rPr lang="ko-KR" altLang="en-US" sz="1500" dirty="0" err="1" smtClean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암검진</a:t>
              </a:r>
              <a:r>
                <a:rPr lang="ko-KR" altLang="en-US" sz="1500" dirty="0" smtClean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 홍보</a:t>
              </a:r>
              <a:r>
                <a:rPr lang="en-US" altLang="ko-KR" sz="1500" dirty="0" smtClean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, </a:t>
              </a:r>
              <a:r>
                <a:rPr lang="ko-KR" altLang="en-US" sz="1500" dirty="0" smtClean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방문 및 재활사업 연계 활성화 방안</a:t>
              </a:r>
              <a:r>
                <a:rPr lang="en-US" altLang="ko-KR" sz="1500" dirty="0" smtClean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, </a:t>
              </a:r>
              <a:r>
                <a:rPr lang="ko-KR" altLang="en-US" sz="1500" dirty="0" smtClean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모니터링 등 </a:t>
              </a:r>
              <a:r>
                <a:rPr lang="ko-KR" altLang="en-US" sz="1500" dirty="0" err="1" smtClean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건강파발꾼</a:t>
              </a:r>
              <a:r>
                <a:rPr lang="ko-KR" altLang="en-US" sz="1500" dirty="0" smtClean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 활성화 방안</a:t>
              </a:r>
              <a:endParaRPr lang="en-US" altLang="ko-KR" sz="1500" dirty="0" smtClean="0">
                <a:solidFill>
                  <a:srgbClr val="4D4D4D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endParaRPr>
            </a:p>
            <a:p>
              <a:pPr lvl="0"/>
              <a:endParaRPr lang="ko-KR" altLang="en-US" sz="1050" dirty="0">
                <a:solidFill>
                  <a:srgbClr val="4D4D4D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endParaRPr>
            </a:p>
          </p:txBody>
        </p:sp>
      </p:grpSp>
      <p:sp>
        <p:nvSpPr>
          <p:cNvPr id="29" name="Rectangle 303"/>
          <p:cNvSpPr txBox="1">
            <a:spLocks noChangeArrowheads="1"/>
          </p:cNvSpPr>
          <p:nvPr/>
        </p:nvSpPr>
        <p:spPr>
          <a:xfrm>
            <a:off x="152400" y="116632"/>
            <a:ext cx="8812088" cy="9221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4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defRPr>
            </a:lvl1pPr>
          </a:lstStyle>
          <a:p>
            <a:r>
              <a:rPr lang="ko-KR" altLang="en-US" sz="2800" dirty="0" err="1" smtClean="0">
                <a:latin typeface="210 선물상자 R" panose="02020603020101020101" pitchFamily="18" charset="-127"/>
                <a:ea typeface="210 선물상자 R" panose="02020603020101020101" pitchFamily="18" charset="-127"/>
              </a:rPr>
              <a:t>건강파발꾼</a:t>
            </a:r>
            <a:r>
              <a:rPr lang="ko-KR" altLang="en-US" sz="2800" dirty="0" smtClean="0">
                <a:latin typeface="210 선물상자 R" panose="02020603020101020101" pitchFamily="18" charset="-127"/>
                <a:ea typeface="210 선물상자 R" panose="02020603020101020101" pitchFamily="18" charset="-127"/>
              </a:rPr>
              <a:t> 활동 활성화를 위한 </a:t>
            </a:r>
            <a:r>
              <a:rPr lang="ko-KR" altLang="en-US" sz="4000" i="1" dirty="0" smtClean="0">
                <a:latin typeface="210 선물상자 R" panose="02020603020101020101" pitchFamily="18" charset="-127"/>
                <a:ea typeface="210 선물상자 R" panose="02020603020101020101" pitchFamily="18" charset="-127"/>
              </a:rPr>
              <a:t>기반 및 관리체계 구축</a:t>
            </a:r>
            <a:endParaRPr lang="en-US" altLang="ko-KR" sz="4000" i="1" dirty="0" smtClean="0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cxnSp>
        <p:nvCxnSpPr>
          <p:cNvPr id="30" name="꺾인 연결선 29"/>
          <p:cNvCxnSpPr/>
          <p:nvPr/>
        </p:nvCxnSpPr>
        <p:spPr>
          <a:xfrm rot="10800000" flipV="1">
            <a:off x="702690" y="1701000"/>
            <a:ext cx="4924" cy="1728000"/>
          </a:xfrm>
          <a:prstGeom prst="bentConnector3">
            <a:avLst>
              <a:gd name="adj1" fmla="val 4742567"/>
            </a:avLst>
          </a:prstGeom>
          <a:ln w="2857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grpSp>
        <p:nvGrpSpPr>
          <p:cNvPr id="31" name="그룹 30"/>
          <p:cNvGrpSpPr/>
          <p:nvPr/>
        </p:nvGrpSpPr>
        <p:grpSpPr>
          <a:xfrm>
            <a:off x="563599" y="3076277"/>
            <a:ext cx="4243548" cy="653014"/>
            <a:chOff x="3928852" y="2935516"/>
            <a:chExt cx="4243548" cy="653014"/>
          </a:xfrm>
        </p:grpSpPr>
        <p:sp>
          <p:nvSpPr>
            <p:cNvPr id="32" name="양쪽 모서리가 둥근 사각형 31"/>
            <p:cNvSpPr/>
            <p:nvPr/>
          </p:nvSpPr>
          <p:spPr>
            <a:xfrm>
              <a:off x="3928852" y="2935516"/>
              <a:ext cx="4243548" cy="653014"/>
            </a:xfrm>
            <a:prstGeom prst="round2SameRect">
              <a:avLst>
                <a:gd name="adj1" fmla="val 28174"/>
                <a:gd name="adj2" fmla="val 0"/>
              </a:avLst>
            </a:prstGeom>
            <a:solidFill>
              <a:schemeClr val="accent2"/>
            </a:solidFill>
            <a:ln w="9525">
              <a:solidFill>
                <a:schemeClr val="accent2">
                  <a:lumMod val="75000"/>
                </a:schemeClr>
              </a:solidFill>
            </a:ln>
            <a:effectLst>
              <a:outerShdw blurRad="50800" dist="127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" name="양쪽 모서리가 둥근 사각형 34"/>
            <p:cNvSpPr/>
            <p:nvPr/>
          </p:nvSpPr>
          <p:spPr>
            <a:xfrm>
              <a:off x="3928852" y="2935517"/>
              <a:ext cx="4243548" cy="333500"/>
            </a:xfrm>
            <a:prstGeom prst="round2SameRect">
              <a:avLst>
                <a:gd name="adj1" fmla="val 28174"/>
                <a:gd name="adj2" fmla="val 0"/>
              </a:avLst>
            </a:prstGeom>
            <a:solidFill>
              <a:srgbClr val="FFFFFF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" name="타원 35"/>
            <p:cNvSpPr/>
            <p:nvPr/>
          </p:nvSpPr>
          <p:spPr>
            <a:xfrm>
              <a:off x="7956376" y="3226598"/>
              <a:ext cx="84839" cy="84839"/>
            </a:xfrm>
            <a:prstGeom prst="ellipse">
              <a:avLst/>
            </a:prstGeom>
            <a:gradFill>
              <a:gsLst>
                <a:gs pos="0">
                  <a:srgbClr val="F0F0F0"/>
                </a:gs>
                <a:gs pos="100000">
                  <a:srgbClr val="F8F8F8"/>
                </a:gs>
              </a:gsLst>
              <a:lin ang="5400000" scaled="0"/>
            </a:gradFill>
            <a:ln w="9525">
              <a:solidFill>
                <a:schemeClr val="accent2">
                  <a:lumMod val="50000"/>
                </a:schemeClr>
              </a:solidFill>
            </a:ln>
            <a:effectLst>
              <a:outerShdw blurRad="63500" sx="101000" sy="101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" name="직사각형 36"/>
            <p:cNvSpPr/>
            <p:nvPr/>
          </p:nvSpPr>
          <p:spPr>
            <a:xfrm>
              <a:off x="4255793" y="2954569"/>
              <a:ext cx="3600000" cy="18000"/>
            </a:xfrm>
            <a:prstGeom prst="rect">
              <a:avLst/>
            </a:prstGeom>
            <a:gradFill>
              <a:gsLst>
                <a:gs pos="49600">
                  <a:srgbClr val="FFFFFF"/>
                </a:gs>
                <a:gs pos="0">
                  <a:srgbClr val="333333">
                    <a:alpha val="0"/>
                  </a:srgbClr>
                </a:gs>
                <a:gs pos="100000">
                  <a:srgbClr val="5F5F5F">
                    <a:alpha val="0"/>
                  </a:srgb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38" name="그룹 37"/>
          <p:cNvGrpSpPr/>
          <p:nvPr/>
        </p:nvGrpSpPr>
        <p:grpSpPr>
          <a:xfrm>
            <a:off x="568523" y="1375723"/>
            <a:ext cx="4243548" cy="653014"/>
            <a:chOff x="904516" y="1509161"/>
            <a:chExt cx="4243548" cy="653014"/>
          </a:xfrm>
        </p:grpSpPr>
        <p:sp>
          <p:nvSpPr>
            <p:cNvPr id="39" name="양쪽 모서리가 둥근 사각형 38"/>
            <p:cNvSpPr/>
            <p:nvPr/>
          </p:nvSpPr>
          <p:spPr>
            <a:xfrm>
              <a:off x="904516" y="1509161"/>
              <a:ext cx="4243548" cy="653014"/>
            </a:xfrm>
            <a:prstGeom prst="round2SameRect">
              <a:avLst>
                <a:gd name="adj1" fmla="val 28174"/>
                <a:gd name="adj2" fmla="val 0"/>
              </a:avLst>
            </a:prstGeom>
            <a:solidFill>
              <a:schemeClr val="accent1"/>
            </a:solidFill>
            <a:ln w="9525">
              <a:solidFill>
                <a:schemeClr val="accent1">
                  <a:lumMod val="75000"/>
                </a:schemeClr>
              </a:solidFill>
            </a:ln>
            <a:effectLst>
              <a:outerShdw blurRad="50800" dist="127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" name="양쪽 모서리가 둥근 사각형 39"/>
            <p:cNvSpPr/>
            <p:nvPr/>
          </p:nvSpPr>
          <p:spPr>
            <a:xfrm>
              <a:off x="904516" y="1509161"/>
              <a:ext cx="4243548" cy="329163"/>
            </a:xfrm>
            <a:prstGeom prst="round2SameRect">
              <a:avLst>
                <a:gd name="adj1" fmla="val 28174"/>
                <a:gd name="adj2" fmla="val 0"/>
              </a:avLst>
            </a:prstGeom>
            <a:solidFill>
              <a:srgbClr val="FFFFFF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" name="직사각형 40"/>
            <p:cNvSpPr/>
            <p:nvPr/>
          </p:nvSpPr>
          <p:spPr>
            <a:xfrm>
              <a:off x="1226865" y="1522884"/>
              <a:ext cx="3600000" cy="18000"/>
            </a:xfrm>
            <a:prstGeom prst="rect">
              <a:avLst/>
            </a:prstGeom>
            <a:gradFill>
              <a:gsLst>
                <a:gs pos="49600">
                  <a:srgbClr val="FFFFFF"/>
                </a:gs>
                <a:gs pos="0">
                  <a:srgbClr val="333333">
                    <a:alpha val="0"/>
                  </a:srgbClr>
                </a:gs>
                <a:gs pos="100000">
                  <a:srgbClr val="5F5F5F">
                    <a:alpha val="0"/>
                  </a:srgb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42" name="그룹 41"/>
          <p:cNvGrpSpPr/>
          <p:nvPr/>
        </p:nvGrpSpPr>
        <p:grpSpPr>
          <a:xfrm>
            <a:off x="923639" y="1604035"/>
            <a:ext cx="7632848" cy="1392917"/>
            <a:chOff x="1259632" y="1618222"/>
            <a:chExt cx="6912768" cy="1162706"/>
          </a:xfrm>
        </p:grpSpPr>
        <p:sp>
          <p:nvSpPr>
            <p:cNvPr id="43" name="양쪽 모서리가 둥근 사각형 42"/>
            <p:cNvSpPr/>
            <p:nvPr/>
          </p:nvSpPr>
          <p:spPr>
            <a:xfrm>
              <a:off x="1259632" y="1618222"/>
              <a:ext cx="6912768" cy="1162706"/>
            </a:xfrm>
            <a:prstGeom prst="round2SameRect">
              <a:avLst>
                <a:gd name="adj1" fmla="val 3277"/>
                <a:gd name="adj2" fmla="val 3406"/>
              </a:avLst>
            </a:prstGeom>
            <a:gradFill>
              <a:gsLst>
                <a:gs pos="0">
                  <a:srgbClr val="F0F0F0"/>
                </a:gs>
                <a:gs pos="100000">
                  <a:srgbClr val="F8F8F8"/>
                </a:gs>
              </a:gsLst>
              <a:lin ang="5400000" scaled="0"/>
            </a:gradFill>
            <a:ln w="9525">
              <a:solidFill>
                <a:srgbClr val="969696"/>
              </a:solidFill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210 선물상자 R" panose="02020603020101020101" pitchFamily="18" charset="-127"/>
                <a:ea typeface="210 선물상자 R" panose="02020603020101020101" pitchFamily="18" charset="-127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403648" y="1662034"/>
              <a:ext cx="6697487" cy="11047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000" b="1" dirty="0" smtClean="0">
                  <a:solidFill>
                    <a:schemeClr val="accent1">
                      <a:lumMod val="7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Arial" pitchFamily="34" charset="0"/>
                </a:rPr>
                <a:t>▶ </a:t>
              </a:r>
              <a:r>
                <a:rPr lang="ko-KR" altLang="en-US" sz="2000" b="1" dirty="0" err="1" smtClean="0">
                  <a:solidFill>
                    <a:schemeClr val="accent1">
                      <a:lumMod val="75000"/>
                    </a:schemeClr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  <a:cs typeface="Arial" pitchFamily="34" charset="0"/>
                </a:rPr>
                <a:t>건강파발꾼</a:t>
              </a:r>
              <a:r>
                <a:rPr lang="ko-KR" altLang="en-US" sz="2000" b="1" dirty="0" smtClean="0">
                  <a:solidFill>
                    <a:schemeClr val="accent1">
                      <a:lumMod val="75000"/>
                    </a:schemeClr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  <a:cs typeface="Arial" pitchFamily="34" charset="0"/>
                </a:rPr>
                <a:t> 발대식</a:t>
              </a:r>
              <a:r>
                <a:rPr lang="en-US" altLang="ko-KR" sz="1050" dirty="0" smtClean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 </a:t>
              </a:r>
            </a:p>
            <a:p>
              <a:r>
                <a:rPr lang="en-US" altLang="ko-KR" sz="1050" dirty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 </a:t>
              </a:r>
              <a:r>
                <a:rPr lang="en-US" altLang="ko-KR" sz="1050" dirty="0" smtClean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 </a:t>
              </a:r>
              <a:r>
                <a:rPr lang="ko-KR" altLang="en-US" sz="1500" dirty="0" smtClean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 〮일      시</a:t>
              </a:r>
              <a:r>
                <a:rPr lang="en-US" altLang="ko-KR" sz="1500" dirty="0" smtClean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: 2019.03.25.(</a:t>
              </a:r>
              <a:r>
                <a:rPr lang="ko-KR" altLang="en-US" sz="1500" dirty="0" smtClean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월</a:t>
              </a:r>
              <a:r>
                <a:rPr lang="en-US" altLang="ko-KR" sz="1500" dirty="0" smtClean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) 14:30</a:t>
              </a:r>
              <a:endParaRPr lang="en-US" altLang="ko-KR" sz="1500" dirty="0">
                <a:solidFill>
                  <a:srgbClr val="4D4D4D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endParaRPr>
            </a:p>
            <a:p>
              <a:r>
                <a:rPr lang="ko-KR" altLang="en-US" sz="1500" dirty="0" smtClean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  〮장      소</a:t>
              </a:r>
              <a:r>
                <a:rPr lang="en-US" altLang="ko-KR" sz="1500" dirty="0" smtClean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: </a:t>
              </a:r>
              <a:r>
                <a:rPr lang="ko-KR" altLang="en-US" sz="1500" dirty="0" smtClean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보건소 </a:t>
              </a:r>
              <a:r>
                <a:rPr lang="ko-KR" altLang="en-US" sz="1500" dirty="0" err="1" smtClean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건강교육관</a:t>
              </a:r>
              <a:endParaRPr lang="en-US" altLang="ko-KR" sz="1500" dirty="0" smtClean="0">
                <a:solidFill>
                  <a:srgbClr val="4D4D4D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endParaRPr>
            </a:p>
            <a:p>
              <a:r>
                <a:rPr lang="ko-KR" altLang="en-US" sz="1500" dirty="0" smtClean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  〮참석인원</a:t>
              </a:r>
              <a:r>
                <a:rPr lang="en-US" altLang="ko-KR" sz="1500" dirty="0" smtClean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: 100</a:t>
              </a:r>
              <a:r>
                <a:rPr lang="ko-KR" altLang="en-US" sz="1500" dirty="0" smtClean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여명</a:t>
              </a:r>
              <a:r>
                <a:rPr lang="en-US" altLang="ko-KR" sz="1500" dirty="0" smtClean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(</a:t>
              </a:r>
              <a:r>
                <a:rPr lang="ko-KR" altLang="en-US" sz="1500" dirty="0" err="1" smtClean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건강파발꾼</a:t>
              </a:r>
              <a:r>
                <a:rPr lang="ko-KR" altLang="en-US" sz="1500" dirty="0" smtClean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 </a:t>
              </a:r>
              <a:r>
                <a:rPr lang="en-US" altLang="ko-KR" sz="1500" dirty="0" smtClean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51</a:t>
              </a:r>
              <a:r>
                <a:rPr lang="ko-KR" altLang="en-US" sz="1500" dirty="0" smtClean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명</a:t>
              </a:r>
              <a:r>
                <a:rPr lang="en-US" altLang="ko-KR" sz="1500" dirty="0" smtClean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, </a:t>
              </a:r>
              <a:r>
                <a:rPr lang="ko-KR" altLang="en-US" sz="1500" dirty="0" smtClean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업무 관계자</a:t>
              </a:r>
              <a:r>
                <a:rPr lang="en-US" altLang="ko-KR" sz="1500" dirty="0" smtClean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)</a:t>
              </a:r>
            </a:p>
            <a:p>
              <a:r>
                <a:rPr lang="en-US" altLang="ko-KR" sz="1500" dirty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 </a:t>
              </a:r>
              <a:r>
                <a:rPr lang="en-US" altLang="ko-KR" sz="1500" dirty="0" smtClean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 </a:t>
              </a:r>
              <a:r>
                <a:rPr lang="ko-KR" altLang="en-US" sz="1500" dirty="0" smtClean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〮내     용</a:t>
              </a:r>
              <a:r>
                <a:rPr lang="en-US" altLang="ko-KR" sz="1500" dirty="0" smtClean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: </a:t>
              </a:r>
              <a:r>
                <a:rPr lang="ko-KR" altLang="en-US" sz="1500" dirty="0" smtClean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발대식</a:t>
              </a:r>
              <a:r>
                <a:rPr lang="en-US" altLang="ko-KR" sz="1500" dirty="0" smtClean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(</a:t>
              </a:r>
              <a:r>
                <a:rPr lang="ko-KR" altLang="en-US" sz="1500" dirty="0" err="1" smtClean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위촉장</a:t>
              </a:r>
              <a:r>
                <a:rPr lang="ko-KR" altLang="en-US" sz="1500" dirty="0" smtClean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 수여</a:t>
              </a:r>
              <a:r>
                <a:rPr lang="en-US" altLang="ko-KR" sz="1500" dirty="0" smtClean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, </a:t>
              </a:r>
              <a:r>
                <a:rPr lang="ko-KR" altLang="en-US" sz="1500" dirty="0" err="1" smtClean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건강파발꾼</a:t>
              </a:r>
              <a:r>
                <a:rPr lang="ko-KR" altLang="en-US" sz="1500" dirty="0" smtClean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 결의문 낭독</a:t>
              </a:r>
              <a:r>
                <a:rPr lang="en-US" altLang="ko-KR" sz="1500" dirty="0" smtClean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, </a:t>
              </a:r>
              <a:r>
                <a:rPr lang="ko-KR" altLang="en-US" sz="1500" dirty="0" smtClean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시장님 인사</a:t>
              </a:r>
              <a:r>
                <a:rPr lang="en-US" altLang="ko-KR" sz="1500" dirty="0" smtClean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), </a:t>
              </a:r>
              <a:r>
                <a:rPr lang="ko-KR" altLang="en-US" sz="1500" dirty="0" smtClean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역량강화교육</a:t>
              </a:r>
              <a:r>
                <a:rPr lang="en-US" altLang="ko-KR" sz="1500" dirty="0" smtClean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, </a:t>
              </a:r>
              <a:r>
                <a:rPr lang="ko-KR" altLang="en-US" sz="1500" dirty="0" smtClean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업무분야별 교육 </a:t>
              </a:r>
              <a:endParaRPr lang="ko-KR" altLang="en-US" sz="1500" dirty="0">
                <a:solidFill>
                  <a:srgbClr val="4D4D4D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endParaRPr>
            </a:p>
          </p:txBody>
        </p:sp>
      </p:grpSp>
      <p:grpSp>
        <p:nvGrpSpPr>
          <p:cNvPr id="45" name="그룹 44"/>
          <p:cNvGrpSpPr/>
          <p:nvPr/>
        </p:nvGrpSpPr>
        <p:grpSpPr>
          <a:xfrm>
            <a:off x="923639" y="3281722"/>
            <a:ext cx="7680809" cy="1947478"/>
            <a:chOff x="904516" y="3044577"/>
            <a:chExt cx="6956204" cy="1113274"/>
          </a:xfrm>
        </p:grpSpPr>
        <p:sp>
          <p:nvSpPr>
            <p:cNvPr id="46" name="양쪽 모서리가 둥근 사각형 45"/>
            <p:cNvSpPr/>
            <p:nvPr/>
          </p:nvSpPr>
          <p:spPr>
            <a:xfrm>
              <a:off x="904516" y="3044577"/>
              <a:ext cx="6912768" cy="1007547"/>
            </a:xfrm>
            <a:prstGeom prst="round2SameRect">
              <a:avLst>
                <a:gd name="adj1" fmla="val 3277"/>
                <a:gd name="adj2" fmla="val 3406"/>
              </a:avLst>
            </a:prstGeom>
            <a:gradFill>
              <a:gsLst>
                <a:gs pos="0">
                  <a:srgbClr val="F0F0F0"/>
                </a:gs>
                <a:gs pos="100000">
                  <a:srgbClr val="F8F8F8"/>
                </a:gs>
              </a:gsLst>
              <a:lin ang="5400000" scaled="0"/>
            </a:gradFill>
            <a:ln w="9525">
              <a:solidFill>
                <a:srgbClr val="969696"/>
              </a:solidFill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210 선물상자 R" panose="02020603020101020101" pitchFamily="18" charset="-127"/>
                <a:ea typeface="210 선물상자 R" panose="02020603020101020101" pitchFamily="18" charset="-127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1094578" y="3084616"/>
              <a:ext cx="6766142" cy="10732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000" b="1" dirty="0" smtClean="0">
                  <a:solidFill>
                    <a:schemeClr val="accent2">
                      <a:lumMod val="7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cs typeface="Arial" pitchFamily="34" charset="0"/>
                </a:rPr>
                <a:t>▶ </a:t>
              </a:r>
              <a:r>
                <a:rPr lang="ko-KR" altLang="en-US" sz="2000" b="1" dirty="0" err="1" smtClean="0">
                  <a:solidFill>
                    <a:schemeClr val="accent2">
                      <a:lumMod val="75000"/>
                    </a:schemeClr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  <a:cs typeface="Arial" pitchFamily="34" charset="0"/>
                </a:rPr>
                <a:t>건강파발꾼</a:t>
              </a:r>
              <a:r>
                <a:rPr lang="ko-KR" altLang="en-US" sz="2000" b="1" dirty="0" smtClean="0">
                  <a:solidFill>
                    <a:schemeClr val="accent2">
                      <a:lumMod val="75000"/>
                    </a:schemeClr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  <a:cs typeface="Arial" pitchFamily="34" charset="0"/>
                </a:rPr>
                <a:t> 역량강화교육</a:t>
              </a:r>
              <a:endParaRPr lang="en-US" altLang="ko-KR" sz="2000" b="1" dirty="0" smtClean="0">
                <a:solidFill>
                  <a:schemeClr val="accent2">
                    <a:lumMod val="75000"/>
                  </a:scheme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  <a:cs typeface="Arial" pitchFamily="34" charset="0"/>
              </a:endParaRPr>
            </a:p>
            <a:p>
              <a:r>
                <a:rPr lang="ko-KR" altLang="en-US" sz="1500" dirty="0" smtClean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  </a:t>
              </a:r>
              <a:r>
                <a:rPr lang="ko-KR" altLang="en-US" sz="1500" dirty="0" smtClean="0">
                  <a:solidFill>
                    <a:srgbClr val="4D4D4D"/>
                  </a:solidFill>
                  <a:latin typeface="맑은 고딕" panose="020B0503020000020004" pitchFamily="50" charset="-127"/>
                </a:rPr>
                <a:t>〮</a:t>
              </a:r>
              <a:r>
                <a:rPr lang="ko-KR" altLang="en-US" sz="1500" dirty="0" smtClean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 </a:t>
              </a:r>
              <a:r>
                <a:rPr lang="ko-KR" altLang="en-US" sz="1500" dirty="0" err="1" smtClean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건강파발꾼</a:t>
              </a:r>
              <a:r>
                <a:rPr lang="en-US" altLang="ko-KR" sz="1500" dirty="0" smtClean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: </a:t>
              </a:r>
              <a:r>
                <a:rPr lang="ko-KR" altLang="en-US" sz="1500" dirty="0" smtClean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총</a:t>
              </a:r>
              <a:r>
                <a:rPr lang="en-US" altLang="ko-KR" sz="1500" dirty="0" smtClean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 79</a:t>
              </a:r>
              <a:r>
                <a:rPr lang="ko-KR" altLang="en-US" sz="1500" dirty="0" smtClean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명</a:t>
              </a:r>
              <a:endParaRPr lang="en-US" altLang="ko-KR" sz="1500" dirty="0" smtClean="0">
                <a:solidFill>
                  <a:srgbClr val="4D4D4D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endParaRPr>
            </a:p>
            <a:p>
              <a:pPr lvl="0"/>
              <a:r>
                <a:rPr lang="ko-KR" altLang="en-US" sz="1500" dirty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 </a:t>
              </a:r>
              <a:r>
                <a:rPr lang="ko-KR" altLang="en-US" sz="1500" dirty="0" smtClean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 </a:t>
              </a:r>
              <a:r>
                <a:rPr lang="ko-KR" altLang="en-US" sz="1500" dirty="0" smtClean="0">
                  <a:solidFill>
                    <a:srgbClr val="4D4D4D"/>
                  </a:solidFill>
                  <a:latin typeface="맑은 고딕" panose="020B0503020000020004" pitchFamily="50" charset="-127"/>
                </a:rPr>
                <a:t>〮</a:t>
              </a:r>
              <a:r>
                <a:rPr lang="ko-KR" altLang="en-US" sz="1500" dirty="0" smtClean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 </a:t>
              </a:r>
              <a:r>
                <a:rPr lang="ko-KR" altLang="en-US" sz="1500" dirty="0" err="1" smtClean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교육횟수</a:t>
              </a:r>
              <a:r>
                <a:rPr lang="ko-KR" altLang="en-US" sz="1500" dirty="0" smtClean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 및 참석인원</a:t>
              </a:r>
              <a:r>
                <a:rPr lang="en-US" altLang="ko-KR" sz="1500" dirty="0" smtClean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: </a:t>
              </a:r>
              <a:r>
                <a:rPr lang="ko-KR" altLang="en-US" sz="1500" dirty="0" smtClean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총 </a:t>
              </a:r>
              <a:r>
                <a:rPr lang="en-US" altLang="ko-KR" sz="1500" dirty="0" smtClean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6</a:t>
              </a:r>
              <a:r>
                <a:rPr lang="ko-KR" altLang="en-US" sz="1500" dirty="0" smtClean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회 </a:t>
              </a:r>
              <a:r>
                <a:rPr lang="en-US" altLang="ko-KR" sz="1500" dirty="0" smtClean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292</a:t>
              </a:r>
              <a:r>
                <a:rPr lang="ko-KR" altLang="en-US" sz="1500" dirty="0" smtClean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회</a:t>
              </a:r>
              <a:endParaRPr lang="en-US" altLang="ko-KR" sz="1500" dirty="0" smtClean="0">
                <a:solidFill>
                  <a:srgbClr val="4D4D4D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endParaRPr>
            </a:p>
            <a:p>
              <a:pPr lvl="0"/>
              <a:r>
                <a:rPr lang="en-US" altLang="ko-KR" sz="1500" dirty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 </a:t>
              </a:r>
              <a:r>
                <a:rPr lang="en-US" altLang="ko-KR" sz="1500" dirty="0" smtClean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 </a:t>
              </a:r>
              <a:r>
                <a:rPr lang="ko-KR" altLang="en-US" sz="1500" dirty="0" smtClean="0">
                  <a:solidFill>
                    <a:srgbClr val="4D4D4D"/>
                  </a:solidFill>
                  <a:latin typeface="맑은 고딕" panose="020B0503020000020004" pitchFamily="50" charset="-127"/>
                </a:rPr>
                <a:t>〮 </a:t>
              </a:r>
              <a:r>
                <a:rPr lang="ko-KR" altLang="en-US" sz="1500" dirty="0" smtClean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교육내용</a:t>
              </a:r>
              <a:endParaRPr lang="en-US" altLang="ko-KR" sz="1500" dirty="0" smtClean="0">
                <a:solidFill>
                  <a:srgbClr val="4D4D4D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endParaRPr>
            </a:p>
            <a:p>
              <a:r>
                <a:rPr lang="en-US" altLang="ko-KR" sz="1300" dirty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 </a:t>
              </a:r>
              <a:r>
                <a:rPr lang="en-US" altLang="ko-KR" sz="1300" dirty="0" smtClean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    - </a:t>
              </a:r>
              <a:r>
                <a:rPr lang="ko-KR" altLang="en-US" sz="1300" dirty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자원봉사자 자세 및 마음가짐</a:t>
              </a:r>
              <a:r>
                <a:rPr lang="en-US" altLang="ko-KR" sz="1300" dirty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, </a:t>
              </a:r>
              <a:r>
                <a:rPr lang="ko-KR" altLang="en-US" sz="1300" dirty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변화하는 시대의 자원봉사 </a:t>
              </a:r>
              <a:r>
                <a:rPr lang="ko-KR" altLang="en-US" sz="1300" dirty="0" smtClean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리더십</a:t>
              </a:r>
              <a:endParaRPr lang="en-US" altLang="ko-KR" sz="1300" dirty="0" smtClean="0">
                <a:solidFill>
                  <a:srgbClr val="4D4D4D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endParaRPr>
            </a:p>
            <a:p>
              <a:r>
                <a:rPr lang="en-US" altLang="ko-KR" sz="1300" dirty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 </a:t>
              </a:r>
              <a:r>
                <a:rPr lang="en-US" altLang="ko-KR" sz="1300" dirty="0" smtClean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    - </a:t>
              </a:r>
              <a:r>
                <a:rPr lang="ko-KR" altLang="en-US" sz="1300" dirty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업무분야별 교육 및 </a:t>
              </a:r>
              <a:r>
                <a:rPr lang="en-US" altLang="ko-KR" sz="1300" dirty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1:1</a:t>
              </a:r>
              <a:r>
                <a:rPr lang="ko-KR" altLang="en-US" sz="1300" dirty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교육</a:t>
              </a:r>
              <a:r>
                <a:rPr lang="en-US" altLang="ko-KR" sz="1300" dirty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(2</a:t>
              </a:r>
              <a:r>
                <a:rPr lang="ko-KR" altLang="en-US" sz="1300" dirty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회</a:t>
              </a:r>
              <a:r>
                <a:rPr lang="en-US" altLang="ko-KR" sz="1300" dirty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): </a:t>
              </a:r>
              <a:r>
                <a:rPr lang="ko-KR" altLang="en-US" sz="1300" dirty="0" smtClean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암 검진</a:t>
              </a:r>
              <a:r>
                <a:rPr lang="en-US" altLang="ko-KR" sz="1300" dirty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, </a:t>
              </a:r>
              <a:r>
                <a:rPr lang="ko-KR" altLang="en-US" sz="1300" dirty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방문건강관리</a:t>
              </a:r>
              <a:r>
                <a:rPr lang="en-US" altLang="ko-KR" sz="1300" dirty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, </a:t>
              </a:r>
              <a:r>
                <a:rPr lang="ko-KR" altLang="en-US" sz="1300" dirty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치매예방관리</a:t>
              </a:r>
              <a:r>
                <a:rPr lang="en-US" altLang="ko-KR" sz="1300" dirty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, </a:t>
              </a:r>
              <a:r>
                <a:rPr lang="ko-KR" altLang="en-US" sz="1300" dirty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재활</a:t>
              </a:r>
              <a:r>
                <a:rPr lang="en-US" altLang="ko-KR" sz="1300" dirty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, </a:t>
              </a:r>
              <a:r>
                <a:rPr lang="ko-KR" altLang="en-US" sz="1300" dirty="0" smtClean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통합건강증진</a:t>
              </a:r>
              <a:endParaRPr lang="en-US" altLang="ko-KR" sz="1300" dirty="0" smtClean="0">
                <a:solidFill>
                  <a:srgbClr val="4D4D4D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endParaRPr>
            </a:p>
            <a:p>
              <a:r>
                <a:rPr lang="en-US" altLang="ko-KR" sz="1300" dirty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 </a:t>
              </a:r>
              <a:r>
                <a:rPr lang="en-US" altLang="ko-KR" sz="1300" dirty="0" smtClean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    - </a:t>
              </a:r>
              <a:r>
                <a:rPr lang="ko-KR" altLang="en-US" sz="1300" dirty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암 검진</a:t>
              </a:r>
              <a:r>
                <a:rPr lang="en-US" altLang="ko-KR" sz="1300" dirty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! </a:t>
              </a:r>
              <a:r>
                <a:rPr lang="ko-KR" altLang="en-US" sz="1300" dirty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건강할 때 미리미리</a:t>
              </a:r>
              <a:r>
                <a:rPr lang="en-US" altLang="ko-KR" sz="1300" dirty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, </a:t>
              </a:r>
              <a:r>
                <a:rPr lang="ko-KR" altLang="en-US" sz="1300" dirty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우리마을 방문건강관리 이렇게</a:t>
              </a:r>
              <a:r>
                <a:rPr lang="en-US" altLang="ko-KR" sz="1300" dirty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, </a:t>
              </a:r>
              <a:r>
                <a:rPr lang="ko-KR" altLang="en-US" sz="1300" dirty="0" smtClean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장애인 재활</a:t>
              </a:r>
              <a:r>
                <a:rPr lang="en-US" altLang="ko-KR" sz="1300" dirty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, </a:t>
              </a:r>
              <a:r>
                <a:rPr lang="ko-KR" altLang="en-US" sz="1300" dirty="0">
                  <a:solidFill>
                    <a:srgbClr val="4D4D4D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치매예방 활동</a:t>
              </a:r>
            </a:p>
            <a:p>
              <a:pPr lvl="0"/>
              <a:endParaRPr lang="en-US" altLang="ko-KR" sz="1200" dirty="0">
                <a:solidFill>
                  <a:srgbClr val="4D4D4D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8219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제목 1"/>
          <p:cNvSpPr txBox="1">
            <a:spLocks/>
          </p:cNvSpPr>
          <p:nvPr/>
        </p:nvSpPr>
        <p:spPr>
          <a:xfrm>
            <a:off x="179512" y="106239"/>
            <a:ext cx="6450299" cy="9221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lang="ko-KR" altLang="en-US" sz="34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defRPr>
            </a:lvl1pPr>
          </a:lstStyle>
          <a:p>
            <a:r>
              <a:rPr lang="ko-KR" altLang="en-US" dirty="0" smtClean="0">
                <a:latin typeface="210 선물상자 R" panose="02020603020101020101" pitchFamily="18" charset="-127"/>
                <a:ea typeface="210 선물상자 R" panose="02020603020101020101" pitchFamily="18" charset="-127"/>
              </a:rPr>
              <a:t>기반 및 관리체계 구축 </a:t>
            </a:r>
            <a:endParaRPr lang="ko-KR" altLang="en-US" dirty="0">
              <a:solidFill>
                <a:srgbClr val="00B0F0"/>
              </a:solidFill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82" name="Freeform 15"/>
          <p:cNvSpPr>
            <a:spLocks/>
          </p:cNvSpPr>
          <p:nvPr/>
        </p:nvSpPr>
        <p:spPr bwMode="auto">
          <a:xfrm>
            <a:off x="3222717" y="1686948"/>
            <a:ext cx="1456708" cy="2278569"/>
          </a:xfrm>
          <a:custGeom>
            <a:avLst/>
            <a:gdLst>
              <a:gd name="T0" fmla="*/ 0 w 891"/>
              <a:gd name="T1" fmla="*/ 1212 h 1384"/>
              <a:gd name="T2" fmla="*/ 0 w 891"/>
              <a:gd name="T3" fmla="*/ 0 h 1384"/>
              <a:gd name="T4" fmla="*/ 891 w 891"/>
              <a:gd name="T5" fmla="*/ 1384 h 1384"/>
              <a:gd name="T6" fmla="*/ 0 w 891"/>
              <a:gd name="T7" fmla="*/ 1212 h 1384"/>
              <a:gd name="T8" fmla="*/ 0 60000 65536"/>
              <a:gd name="T9" fmla="*/ 0 60000 65536"/>
              <a:gd name="T10" fmla="*/ 0 60000 65536"/>
              <a:gd name="T11" fmla="*/ 0 60000 65536"/>
              <a:gd name="T12" fmla="*/ 0 w 891"/>
              <a:gd name="T13" fmla="*/ 0 h 1384"/>
              <a:gd name="T14" fmla="*/ 891 w 891"/>
              <a:gd name="T15" fmla="*/ 1384 h 138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91" h="1384">
                <a:moveTo>
                  <a:pt x="0" y="1212"/>
                </a:moveTo>
                <a:lnTo>
                  <a:pt x="0" y="0"/>
                </a:lnTo>
                <a:lnTo>
                  <a:pt x="891" y="1384"/>
                </a:lnTo>
                <a:lnTo>
                  <a:pt x="0" y="1212"/>
                </a:lnTo>
                <a:close/>
              </a:path>
            </a:pathLst>
          </a:custGeom>
          <a:gradFill rotWithShape="1">
            <a:gsLst>
              <a:gs pos="0">
                <a:srgbClr val="C0C0C0"/>
              </a:gs>
              <a:gs pos="100000">
                <a:schemeClr val="bg2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ko-KR" altLang="en-US" sz="1700" b="1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83" name="Freeform 16"/>
          <p:cNvSpPr>
            <a:spLocks/>
          </p:cNvSpPr>
          <p:nvPr/>
        </p:nvSpPr>
        <p:spPr bwMode="auto">
          <a:xfrm>
            <a:off x="492410" y="3675757"/>
            <a:ext cx="4188650" cy="289760"/>
          </a:xfrm>
          <a:custGeom>
            <a:avLst/>
            <a:gdLst>
              <a:gd name="T0" fmla="*/ 1671 w 2562"/>
              <a:gd name="T1" fmla="*/ 0 h 176"/>
              <a:gd name="T2" fmla="*/ 0 w 2562"/>
              <a:gd name="T3" fmla="*/ 0 h 176"/>
              <a:gd name="T4" fmla="*/ 2562 w 2562"/>
              <a:gd name="T5" fmla="*/ 176 h 176"/>
              <a:gd name="T6" fmla="*/ 1671 w 2562"/>
              <a:gd name="T7" fmla="*/ 0 h 176"/>
              <a:gd name="T8" fmla="*/ 0 60000 65536"/>
              <a:gd name="T9" fmla="*/ 0 60000 65536"/>
              <a:gd name="T10" fmla="*/ 0 60000 65536"/>
              <a:gd name="T11" fmla="*/ 0 60000 65536"/>
              <a:gd name="T12" fmla="*/ 0 w 2562"/>
              <a:gd name="T13" fmla="*/ 0 h 176"/>
              <a:gd name="T14" fmla="*/ 2562 w 2562"/>
              <a:gd name="T15" fmla="*/ 176 h 17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562" h="176">
                <a:moveTo>
                  <a:pt x="1671" y="0"/>
                </a:moveTo>
                <a:lnTo>
                  <a:pt x="0" y="0"/>
                </a:lnTo>
                <a:lnTo>
                  <a:pt x="2562" y="176"/>
                </a:lnTo>
                <a:lnTo>
                  <a:pt x="1671" y="0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95000"/>
                  <a:shade val="30000"/>
                  <a:satMod val="115000"/>
                </a:schemeClr>
              </a:gs>
              <a:gs pos="50000">
                <a:schemeClr val="bg1">
                  <a:lumMod val="95000"/>
                  <a:shade val="67500"/>
                  <a:satMod val="115000"/>
                </a:schemeClr>
              </a:gs>
              <a:gs pos="100000">
                <a:schemeClr val="bg1">
                  <a:lumMod val="95000"/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txBody>
          <a:bodyPr wrap="none" anchor="ctr"/>
          <a:lstStyle/>
          <a:p>
            <a:endParaRPr lang="ko-KR" altLang="en-US" sz="1700" b="1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81" name="Rectangle 14"/>
          <p:cNvSpPr>
            <a:spLocks noChangeArrowheads="1"/>
          </p:cNvSpPr>
          <p:nvPr/>
        </p:nvSpPr>
        <p:spPr bwMode="gray">
          <a:xfrm flipH="1">
            <a:off x="497315" y="1691887"/>
            <a:ext cx="2728672" cy="1988809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EAEAEA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chemeClr val="accent2"/>
              </a:buClr>
              <a:buFont typeface="Wingdings" pitchFamily="2" charset="2"/>
              <a:buNone/>
            </a:pPr>
            <a:endParaRPr lang="ko-KR" altLang="ko-KR" sz="1700" b="1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78" name="AutoShape 19"/>
          <p:cNvSpPr>
            <a:spLocks noChangeArrowheads="1"/>
          </p:cNvSpPr>
          <p:nvPr/>
        </p:nvSpPr>
        <p:spPr bwMode="auto">
          <a:xfrm>
            <a:off x="495680" y="1351090"/>
            <a:ext cx="2731941" cy="342444"/>
          </a:xfrm>
          <a:prstGeom prst="roundRect">
            <a:avLst>
              <a:gd name="adj" fmla="val 0"/>
            </a:avLst>
          </a:prstGeom>
          <a:solidFill>
            <a:srgbClr val="0079CC"/>
          </a:solidFill>
          <a:ln>
            <a:noFill/>
          </a:ln>
          <a:extLs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ko-KR" altLang="en-US" sz="1700" b="1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79" name="Freeform 20"/>
          <p:cNvSpPr>
            <a:spLocks/>
          </p:cNvSpPr>
          <p:nvPr/>
        </p:nvSpPr>
        <p:spPr bwMode="auto">
          <a:xfrm>
            <a:off x="3225986" y="1351090"/>
            <a:ext cx="1451804" cy="2616074"/>
          </a:xfrm>
          <a:custGeom>
            <a:avLst/>
            <a:gdLst>
              <a:gd name="T0" fmla="*/ 0 w 888"/>
              <a:gd name="T1" fmla="*/ 208 h 1589"/>
              <a:gd name="T2" fmla="*/ 0 w 888"/>
              <a:gd name="T3" fmla="*/ 0 h 1589"/>
              <a:gd name="T4" fmla="*/ 888 w 888"/>
              <a:gd name="T5" fmla="*/ 1589 h 1589"/>
              <a:gd name="T6" fmla="*/ 0 w 888"/>
              <a:gd name="T7" fmla="*/ 208 h 1589"/>
              <a:gd name="T8" fmla="*/ 0 60000 65536"/>
              <a:gd name="T9" fmla="*/ 0 60000 65536"/>
              <a:gd name="T10" fmla="*/ 0 60000 65536"/>
              <a:gd name="T11" fmla="*/ 0 60000 65536"/>
              <a:gd name="T12" fmla="*/ 0 w 888"/>
              <a:gd name="T13" fmla="*/ 0 h 1589"/>
              <a:gd name="T14" fmla="*/ 888 w 888"/>
              <a:gd name="T15" fmla="*/ 1589 h 158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88" h="1589">
                <a:moveTo>
                  <a:pt x="0" y="208"/>
                </a:moveTo>
                <a:lnTo>
                  <a:pt x="0" y="0"/>
                </a:lnTo>
                <a:lnTo>
                  <a:pt x="888" y="1589"/>
                </a:lnTo>
                <a:lnTo>
                  <a:pt x="0" y="208"/>
                </a:lnTo>
                <a:close/>
              </a:path>
            </a:pathLst>
          </a:custGeom>
          <a:gradFill rotWithShape="1">
            <a:gsLst>
              <a:gs pos="0">
                <a:srgbClr val="003366"/>
              </a:gs>
              <a:gs pos="100000">
                <a:srgbClr val="0079CC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ko-KR" altLang="en-US" sz="1700" b="1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72" name="Rectangle 14"/>
          <p:cNvSpPr>
            <a:spLocks noChangeArrowheads="1"/>
          </p:cNvSpPr>
          <p:nvPr/>
        </p:nvSpPr>
        <p:spPr bwMode="gray">
          <a:xfrm flipH="1">
            <a:off x="6141038" y="1691887"/>
            <a:ext cx="2728671" cy="1988809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EAEAEA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chemeClr val="accent2"/>
              </a:buClr>
              <a:buFont typeface="Wingdings" pitchFamily="2" charset="2"/>
              <a:buNone/>
            </a:pPr>
            <a:endParaRPr lang="ko-KR" altLang="ko-KR" sz="1700" b="1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74" name="Freeform 25"/>
          <p:cNvSpPr>
            <a:spLocks/>
          </p:cNvSpPr>
          <p:nvPr/>
        </p:nvSpPr>
        <p:spPr bwMode="auto">
          <a:xfrm flipH="1">
            <a:off x="4685965" y="1686948"/>
            <a:ext cx="1456708" cy="2278569"/>
          </a:xfrm>
          <a:custGeom>
            <a:avLst/>
            <a:gdLst>
              <a:gd name="T0" fmla="*/ 0 w 891"/>
              <a:gd name="T1" fmla="*/ 1212 h 1384"/>
              <a:gd name="T2" fmla="*/ 0 w 891"/>
              <a:gd name="T3" fmla="*/ 0 h 1384"/>
              <a:gd name="T4" fmla="*/ 891 w 891"/>
              <a:gd name="T5" fmla="*/ 1384 h 1384"/>
              <a:gd name="T6" fmla="*/ 0 w 891"/>
              <a:gd name="T7" fmla="*/ 1212 h 1384"/>
              <a:gd name="T8" fmla="*/ 0 60000 65536"/>
              <a:gd name="T9" fmla="*/ 0 60000 65536"/>
              <a:gd name="T10" fmla="*/ 0 60000 65536"/>
              <a:gd name="T11" fmla="*/ 0 60000 65536"/>
              <a:gd name="T12" fmla="*/ 0 w 891"/>
              <a:gd name="T13" fmla="*/ 0 h 1384"/>
              <a:gd name="T14" fmla="*/ 891 w 891"/>
              <a:gd name="T15" fmla="*/ 1384 h 138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91" h="1384">
                <a:moveTo>
                  <a:pt x="0" y="1212"/>
                </a:moveTo>
                <a:lnTo>
                  <a:pt x="0" y="0"/>
                </a:lnTo>
                <a:lnTo>
                  <a:pt x="891" y="1384"/>
                </a:lnTo>
                <a:lnTo>
                  <a:pt x="0" y="1212"/>
                </a:lnTo>
                <a:close/>
              </a:path>
            </a:pathLst>
          </a:custGeom>
          <a:gradFill rotWithShape="1">
            <a:gsLst>
              <a:gs pos="0">
                <a:srgbClr val="C0C0C0"/>
              </a:gs>
              <a:gs pos="100000">
                <a:schemeClr val="bg2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ko-KR" altLang="en-US" sz="1700" b="1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75" name="Freeform 26"/>
          <p:cNvSpPr>
            <a:spLocks/>
          </p:cNvSpPr>
          <p:nvPr/>
        </p:nvSpPr>
        <p:spPr bwMode="auto">
          <a:xfrm>
            <a:off x="4681060" y="3675757"/>
            <a:ext cx="4188649" cy="289760"/>
          </a:xfrm>
          <a:custGeom>
            <a:avLst/>
            <a:gdLst>
              <a:gd name="T0" fmla="*/ 2562 w 2562"/>
              <a:gd name="T1" fmla="*/ 0 h 176"/>
              <a:gd name="T2" fmla="*/ 891 w 2562"/>
              <a:gd name="T3" fmla="*/ 0 h 176"/>
              <a:gd name="T4" fmla="*/ 0 w 2562"/>
              <a:gd name="T5" fmla="*/ 176 h 176"/>
              <a:gd name="T6" fmla="*/ 2562 w 2562"/>
              <a:gd name="T7" fmla="*/ 0 h 176"/>
              <a:gd name="T8" fmla="*/ 0 60000 65536"/>
              <a:gd name="T9" fmla="*/ 0 60000 65536"/>
              <a:gd name="T10" fmla="*/ 0 60000 65536"/>
              <a:gd name="T11" fmla="*/ 0 60000 65536"/>
              <a:gd name="T12" fmla="*/ 0 w 2562"/>
              <a:gd name="T13" fmla="*/ 0 h 176"/>
              <a:gd name="T14" fmla="*/ 2562 w 2562"/>
              <a:gd name="T15" fmla="*/ 176 h 17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562" h="176">
                <a:moveTo>
                  <a:pt x="2562" y="0"/>
                </a:moveTo>
                <a:lnTo>
                  <a:pt x="891" y="0"/>
                </a:lnTo>
                <a:lnTo>
                  <a:pt x="0" y="176"/>
                </a:lnTo>
                <a:lnTo>
                  <a:pt x="2562" y="0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95000"/>
                  <a:shade val="30000"/>
                  <a:satMod val="115000"/>
                </a:schemeClr>
              </a:gs>
              <a:gs pos="50000">
                <a:schemeClr val="bg1">
                  <a:lumMod val="95000"/>
                  <a:shade val="67500"/>
                  <a:satMod val="115000"/>
                </a:schemeClr>
              </a:gs>
              <a:gs pos="100000">
                <a:schemeClr val="bg1">
                  <a:lumMod val="95000"/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txBody>
          <a:bodyPr wrap="none" anchor="ctr"/>
          <a:lstStyle/>
          <a:p>
            <a:endParaRPr lang="ko-KR" altLang="en-US" sz="1700" b="1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70" name="AutoShape 28"/>
          <p:cNvSpPr>
            <a:spLocks noChangeArrowheads="1"/>
          </p:cNvSpPr>
          <p:nvPr/>
        </p:nvSpPr>
        <p:spPr bwMode="auto">
          <a:xfrm>
            <a:off x="6141038" y="1351090"/>
            <a:ext cx="2731941" cy="342444"/>
          </a:xfrm>
          <a:prstGeom prst="roundRect">
            <a:avLst>
              <a:gd name="adj" fmla="val 0"/>
            </a:avLst>
          </a:prstGeom>
          <a:solidFill>
            <a:srgbClr val="76B800"/>
          </a:solidFill>
          <a:ln>
            <a:noFill/>
          </a:ln>
          <a:extLs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ko-KR" altLang="en-US" sz="1700" b="1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71" name="Freeform 29"/>
          <p:cNvSpPr>
            <a:spLocks/>
          </p:cNvSpPr>
          <p:nvPr/>
        </p:nvSpPr>
        <p:spPr bwMode="auto">
          <a:xfrm>
            <a:off x="4689235" y="1347797"/>
            <a:ext cx="1451803" cy="2614427"/>
          </a:xfrm>
          <a:custGeom>
            <a:avLst/>
            <a:gdLst>
              <a:gd name="T0" fmla="*/ 888 w 888"/>
              <a:gd name="T1" fmla="*/ 208 h 1588"/>
              <a:gd name="T2" fmla="*/ 888 w 888"/>
              <a:gd name="T3" fmla="*/ 0 h 1588"/>
              <a:gd name="T4" fmla="*/ 0 w 888"/>
              <a:gd name="T5" fmla="*/ 1588 h 1588"/>
              <a:gd name="T6" fmla="*/ 888 w 888"/>
              <a:gd name="T7" fmla="*/ 208 h 1588"/>
              <a:gd name="T8" fmla="*/ 0 60000 65536"/>
              <a:gd name="T9" fmla="*/ 0 60000 65536"/>
              <a:gd name="T10" fmla="*/ 0 60000 65536"/>
              <a:gd name="T11" fmla="*/ 0 60000 65536"/>
              <a:gd name="T12" fmla="*/ 0 w 888"/>
              <a:gd name="T13" fmla="*/ 0 h 1588"/>
              <a:gd name="T14" fmla="*/ 888 w 888"/>
              <a:gd name="T15" fmla="*/ 1588 h 158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88" h="1588">
                <a:moveTo>
                  <a:pt x="888" y="208"/>
                </a:moveTo>
                <a:lnTo>
                  <a:pt x="888" y="0"/>
                </a:lnTo>
                <a:lnTo>
                  <a:pt x="0" y="1588"/>
                </a:lnTo>
                <a:lnTo>
                  <a:pt x="888" y="208"/>
                </a:lnTo>
                <a:close/>
              </a:path>
            </a:pathLst>
          </a:custGeom>
          <a:gradFill rotWithShape="1">
            <a:gsLst>
              <a:gs pos="0">
                <a:srgbClr val="76B800"/>
              </a:gs>
              <a:gs pos="100000">
                <a:srgbClr val="142A00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ko-KR" altLang="en-US" sz="1700" b="1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66" name="Rectangle 14"/>
          <p:cNvSpPr>
            <a:spLocks noChangeArrowheads="1"/>
          </p:cNvSpPr>
          <p:nvPr/>
        </p:nvSpPr>
        <p:spPr bwMode="gray">
          <a:xfrm flipH="1">
            <a:off x="3315907" y="1691887"/>
            <a:ext cx="2728671" cy="1988809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EAEAEA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chemeClr val="accent2"/>
              </a:buClr>
              <a:buFont typeface="Wingdings" pitchFamily="2" charset="2"/>
              <a:buNone/>
            </a:pPr>
            <a:endParaRPr lang="ko-KR" altLang="ko-KR" sz="1700" b="1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67" name="Freeform 33"/>
          <p:cNvSpPr>
            <a:spLocks/>
          </p:cNvSpPr>
          <p:nvPr/>
        </p:nvSpPr>
        <p:spPr bwMode="auto">
          <a:xfrm>
            <a:off x="3312637" y="3675757"/>
            <a:ext cx="2731941" cy="289760"/>
          </a:xfrm>
          <a:custGeom>
            <a:avLst/>
            <a:gdLst>
              <a:gd name="T0" fmla="*/ 1671 w 1671"/>
              <a:gd name="T1" fmla="*/ 0 h 176"/>
              <a:gd name="T2" fmla="*/ 0 w 1671"/>
              <a:gd name="T3" fmla="*/ 0 h 176"/>
              <a:gd name="T4" fmla="*/ 837 w 1671"/>
              <a:gd name="T5" fmla="*/ 176 h 176"/>
              <a:gd name="T6" fmla="*/ 1671 w 1671"/>
              <a:gd name="T7" fmla="*/ 0 h 176"/>
              <a:gd name="T8" fmla="*/ 0 60000 65536"/>
              <a:gd name="T9" fmla="*/ 0 60000 65536"/>
              <a:gd name="T10" fmla="*/ 0 60000 65536"/>
              <a:gd name="T11" fmla="*/ 0 60000 65536"/>
              <a:gd name="T12" fmla="*/ 0 w 1671"/>
              <a:gd name="T13" fmla="*/ 0 h 176"/>
              <a:gd name="T14" fmla="*/ 1671 w 1671"/>
              <a:gd name="T15" fmla="*/ 176 h 17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671" h="176">
                <a:moveTo>
                  <a:pt x="1671" y="0"/>
                </a:moveTo>
                <a:lnTo>
                  <a:pt x="0" y="0"/>
                </a:lnTo>
                <a:lnTo>
                  <a:pt x="837" y="176"/>
                </a:lnTo>
                <a:lnTo>
                  <a:pt x="1671" y="0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95000"/>
                  <a:shade val="30000"/>
                  <a:satMod val="115000"/>
                </a:schemeClr>
              </a:gs>
              <a:gs pos="50000">
                <a:schemeClr val="bg1">
                  <a:lumMod val="95000"/>
                  <a:shade val="67500"/>
                  <a:satMod val="115000"/>
                </a:schemeClr>
              </a:gs>
              <a:gs pos="100000">
                <a:schemeClr val="bg1">
                  <a:lumMod val="95000"/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txBody>
          <a:bodyPr wrap="none" anchor="ctr"/>
          <a:lstStyle/>
          <a:p>
            <a:endParaRPr lang="ko-KR" altLang="en-US" sz="1700" b="1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65" name="AutoShape 34"/>
          <p:cNvSpPr>
            <a:spLocks noChangeArrowheads="1"/>
          </p:cNvSpPr>
          <p:nvPr/>
        </p:nvSpPr>
        <p:spPr bwMode="auto">
          <a:xfrm>
            <a:off x="3314272" y="1351090"/>
            <a:ext cx="2731941" cy="342444"/>
          </a:xfrm>
          <a:prstGeom prst="roundRect">
            <a:avLst>
              <a:gd name="adj" fmla="val 0"/>
            </a:avLst>
          </a:prstGeom>
          <a:solidFill>
            <a:srgbClr val="00B4DE"/>
          </a:solidFill>
          <a:ln>
            <a:noFill/>
          </a:ln>
          <a:extLs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ko-KR" altLang="en-US" sz="1700" b="1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58" name="직사각형 57"/>
          <p:cNvSpPr/>
          <p:nvPr/>
        </p:nvSpPr>
        <p:spPr bwMode="auto">
          <a:xfrm>
            <a:off x="1443256" y="1334626"/>
            <a:ext cx="897682" cy="353943"/>
          </a:xfrm>
          <a:prstGeom prst="rect">
            <a:avLst/>
          </a:prstGeom>
        </p:spPr>
        <p:txBody>
          <a:bodyPr wrap="none" lIns="0" rIns="0">
            <a:spAutoFit/>
          </a:bodyPr>
          <a:lstStyle/>
          <a:p>
            <a:pPr algn="ctr">
              <a:defRPr/>
            </a:pPr>
            <a:r>
              <a:rPr lang="ko-KR" altLang="en-US" sz="1700" b="1" dirty="0" smtClean="0">
                <a:solidFill>
                  <a:schemeClr val="bg1">
                    <a:lumMod val="95000"/>
                  </a:scheme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대대적 홍보</a:t>
            </a:r>
            <a:endParaRPr lang="ko-KR" altLang="en-US" sz="1700" b="1" dirty="0">
              <a:solidFill>
                <a:schemeClr val="bg1">
                  <a:lumMod val="95000"/>
                </a:schemeClr>
              </a:solidFill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59" name="직사각형 58"/>
          <p:cNvSpPr/>
          <p:nvPr/>
        </p:nvSpPr>
        <p:spPr bwMode="auto">
          <a:xfrm>
            <a:off x="6312704" y="1344504"/>
            <a:ext cx="2354276" cy="35394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ko-KR" altLang="en-US" sz="1700" b="1" dirty="0" err="1" smtClean="0">
                <a:solidFill>
                  <a:schemeClr val="bg1">
                    <a:lumMod val="95000"/>
                  </a:scheme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건강파발꾼</a:t>
            </a:r>
            <a:r>
              <a:rPr lang="ko-KR" altLang="en-US" sz="1700" b="1" dirty="0" smtClean="0">
                <a:solidFill>
                  <a:schemeClr val="bg1">
                    <a:lumMod val="95000"/>
                  </a:scheme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 발대식</a:t>
            </a:r>
            <a:endParaRPr lang="ko-KR" altLang="en-US" sz="1700" b="1" dirty="0">
              <a:solidFill>
                <a:schemeClr val="bg1">
                  <a:lumMod val="95000"/>
                </a:schemeClr>
              </a:solidFill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92" name="Freeform 15"/>
          <p:cNvSpPr>
            <a:spLocks/>
          </p:cNvSpPr>
          <p:nvPr/>
        </p:nvSpPr>
        <p:spPr bwMode="auto">
          <a:xfrm flipV="1">
            <a:off x="3198619" y="3941947"/>
            <a:ext cx="1456708" cy="2278569"/>
          </a:xfrm>
          <a:custGeom>
            <a:avLst/>
            <a:gdLst>
              <a:gd name="T0" fmla="*/ 0 w 891"/>
              <a:gd name="T1" fmla="*/ 1212 h 1384"/>
              <a:gd name="T2" fmla="*/ 0 w 891"/>
              <a:gd name="T3" fmla="*/ 0 h 1384"/>
              <a:gd name="T4" fmla="*/ 891 w 891"/>
              <a:gd name="T5" fmla="*/ 1384 h 1384"/>
              <a:gd name="T6" fmla="*/ 0 w 891"/>
              <a:gd name="T7" fmla="*/ 1212 h 1384"/>
              <a:gd name="T8" fmla="*/ 0 60000 65536"/>
              <a:gd name="T9" fmla="*/ 0 60000 65536"/>
              <a:gd name="T10" fmla="*/ 0 60000 65536"/>
              <a:gd name="T11" fmla="*/ 0 60000 65536"/>
              <a:gd name="T12" fmla="*/ 0 w 891"/>
              <a:gd name="T13" fmla="*/ 0 h 1384"/>
              <a:gd name="T14" fmla="*/ 891 w 891"/>
              <a:gd name="T15" fmla="*/ 1384 h 138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91" h="1384">
                <a:moveTo>
                  <a:pt x="0" y="1212"/>
                </a:moveTo>
                <a:lnTo>
                  <a:pt x="0" y="0"/>
                </a:lnTo>
                <a:lnTo>
                  <a:pt x="891" y="1384"/>
                </a:lnTo>
                <a:lnTo>
                  <a:pt x="0" y="1212"/>
                </a:lnTo>
                <a:close/>
              </a:path>
            </a:pathLst>
          </a:custGeom>
          <a:gradFill rotWithShape="1">
            <a:gsLst>
              <a:gs pos="0">
                <a:srgbClr val="C0C0C0"/>
              </a:gs>
              <a:gs pos="100000">
                <a:schemeClr val="bg2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ko-KR" altLang="en-US" sz="1700" b="1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93" name="Freeform 16"/>
          <p:cNvSpPr>
            <a:spLocks/>
          </p:cNvSpPr>
          <p:nvPr/>
        </p:nvSpPr>
        <p:spPr bwMode="auto">
          <a:xfrm flipV="1">
            <a:off x="468313" y="3941947"/>
            <a:ext cx="4188649" cy="289760"/>
          </a:xfrm>
          <a:custGeom>
            <a:avLst/>
            <a:gdLst>
              <a:gd name="T0" fmla="*/ 1671 w 2562"/>
              <a:gd name="T1" fmla="*/ 0 h 176"/>
              <a:gd name="T2" fmla="*/ 0 w 2562"/>
              <a:gd name="T3" fmla="*/ 0 h 176"/>
              <a:gd name="T4" fmla="*/ 2562 w 2562"/>
              <a:gd name="T5" fmla="*/ 176 h 176"/>
              <a:gd name="T6" fmla="*/ 1671 w 2562"/>
              <a:gd name="T7" fmla="*/ 0 h 176"/>
              <a:gd name="T8" fmla="*/ 0 60000 65536"/>
              <a:gd name="T9" fmla="*/ 0 60000 65536"/>
              <a:gd name="T10" fmla="*/ 0 60000 65536"/>
              <a:gd name="T11" fmla="*/ 0 60000 65536"/>
              <a:gd name="T12" fmla="*/ 0 w 2562"/>
              <a:gd name="T13" fmla="*/ 0 h 176"/>
              <a:gd name="T14" fmla="*/ 2562 w 2562"/>
              <a:gd name="T15" fmla="*/ 176 h 17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562" h="176">
                <a:moveTo>
                  <a:pt x="1671" y="0"/>
                </a:moveTo>
                <a:lnTo>
                  <a:pt x="0" y="0"/>
                </a:lnTo>
                <a:lnTo>
                  <a:pt x="2562" y="176"/>
                </a:lnTo>
                <a:lnTo>
                  <a:pt x="1671" y="0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95000"/>
                  <a:shade val="30000"/>
                  <a:satMod val="115000"/>
                </a:schemeClr>
              </a:gs>
              <a:gs pos="50000">
                <a:schemeClr val="bg1">
                  <a:lumMod val="95000"/>
                  <a:shade val="67500"/>
                  <a:satMod val="115000"/>
                </a:schemeClr>
              </a:gs>
              <a:gs pos="100000">
                <a:schemeClr val="bg1">
                  <a:lumMod val="95000"/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txBody>
          <a:bodyPr wrap="none" anchor="ctr"/>
          <a:lstStyle/>
          <a:p>
            <a:endParaRPr lang="ko-KR" altLang="en-US" sz="1700" b="1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91" name="Rectangle 14"/>
          <p:cNvSpPr>
            <a:spLocks noChangeArrowheads="1"/>
          </p:cNvSpPr>
          <p:nvPr/>
        </p:nvSpPr>
        <p:spPr bwMode="gray">
          <a:xfrm flipH="1" flipV="1">
            <a:off x="473542" y="4226768"/>
            <a:ext cx="2728671" cy="1988809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EAEAEA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chemeClr val="accent2"/>
              </a:buClr>
              <a:buFont typeface="Wingdings" pitchFamily="2" charset="2"/>
              <a:buNone/>
            </a:pPr>
            <a:endParaRPr lang="ko-KR" altLang="ko-KR" sz="1700" b="1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88" name="AutoShape 19"/>
          <p:cNvSpPr>
            <a:spLocks noChangeArrowheads="1"/>
          </p:cNvSpPr>
          <p:nvPr/>
        </p:nvSpPr>
        <p:spPr bwMode="auto">
          <a:xfrm flipV="1">
            <a:off x="471907" y="6213931"/>
            <a:ext cx="2731941" cy="342444"/>
          </a:xfrm>
          <a:prstGeom prst="roundRect">
            <a:avLst>
              <a:gd name="adj" fmla="val 0"/>
            </a:avLst>
          </a:prstGeom>
          <a:solidFill>
            <a:srgbClr val="0079CC"/>
          </a:solidFill>
          <a:ln>
            <a:noFill/>
          </a:ln>
          <a:extLs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ko-KR" altLang="en-US" sz="1700" b="1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89" name="Freeform 20"/>
          <p:cNvSpPr>
            <a:spLocks/>
          </p:cNvSpPr>
          <p:nvPr/>
        </p:nvSpPr>
        <p:spPr bwMode="auto">
          <a:xfrm flipV="1">
            <a:off x="3201889" y="3940301"/>
            <a:ext cx="1451803" cy="2616074"/>
          </a:xfrm>
          <a:custGeom>
            <a:avLst/>
            <a:gdLst>
              <a:gd name="T0" fmla="*/ 0 w 888"/>
              <a:gd name="T1" fmla="*/ 208 h 1589"/>
              <a:gd name="T2" fmla="*/ 0 w 888"/>
              <a:gd name="T3" fmla="*/ 0 h 1589"/>
              <a:gd name="T4" fmla="*/ 888 w 888"/>
              <a:gd name="T5" fmla="*/ 1589 h 1589"/>
              <a:gd name="T6" fmla="*/ 0 w 888"/>
              <a:gd name="T7" fmla="*/ 208 h 1589"/>
              <a:gd name="T8" fmla="*/ 0 60000 65536"/>
              <a:gd name="T9" fmla="*/ 0 60000 65536"/>
              <a:gd name="T10" fmla="*/ 0 60000 65536"/>
              <a:gd name="T11" fmla="*/ 0 60000 65536"/>
              <a:gd name="T12" fmla="*/ 0 w 888"/>
              <a:gd name="T13" fmla="*/ 0 h 1589"/>
              <a:gd name="T14" fmla="*/ 888 w 888"/>
              <a:gd name="T15" fmla="*/ 1589 h 158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88" h="1589">
                <a:moveTo>
                  <a:pt x="0" y="208"/>
                </a:moveTo>
                <a:lnTo>
                  <a:pt x="0" y="0"/>
                </a:lnTo>
                <a:lnTo>
                  <a:pt x="888" y="1589"/>
                </a:lnTo>
                <a:lnTo>
                  <a:pt x="0" y="208"/>
                </a:lnTo>
                <a:close/>
              </a:path>
            </a:pathLst>
          </a:custGeom>
          <a:gradFill rotWithShape="1">
            <a:gsLst>
              <a:gs pos="0">
                <a:srgbClr val="003366"/>
              </a:gs>
              <a:gs pos="100000">
                <a:srgbClr val="0079CC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ko-KR" altLang="en-US" sz="1700" b="1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99" name="Rectangle 14"/>
          <p:cNvSpPr>
            <a:spLocks noChangeArrowheads="1"/>
          </p:cNvSpPr>
          <p:nvPr/>
        </p:nvSpPr>
        <p:spPr bwMode="gray">
          <a:xfrm flipH="1" flipV="1">
            <a:off x="5995465" y="4226649"/>
            <a:ext cx="2728671" cy="1988810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EAEAEA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chemeClr val="accent2"/>
              </a:buClr>
              <a:buFont typeface="Wingdings" pitchFamily="2" charset="2"/>
              <a:buNone/>
            </a:pPr>
            <a:endParaRPr lang="ko-KR" altLang="ko-KR" sz="1700" b="1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101" name="Freeform 25"/>
          <p:cNvSpPr>
            <a:spLocks/>
          </p:cNvSpPr>
          <p:nvPr/>
        </p:nvSpPr>
        <p:spPr bwMode="auto">
          <a:xfrm flipH="1" flipV="1">
            <a:off x="4540392" y="3941828"/>
            <a:ext cx="1456708" cy="2278570"/>
          </a:xfrm>
          <a:custGeom>
            <a:avLst/>
            <a:gdLst>
              <a:gd name="T0" fmla="*/ 0 w 891"/>
              <a:gd name="T1" fmla="*/ 1212 h 1384"/>
              <a:gd name="T2" fmla="*/ 0 w 891"/>
              <a:gd name="T3" fmla="*/ 0 h 1384"/>
              <a:gd name="T4" fmla="*/ 891 w 891"/>
              <a:gd name="T5" fmla="*/ 1384 h 1384"/>
              <a:gd name="T6" fmla="*/ 0 w 891"/>
              <a:gd name="T7" fmla="*/ 1212 h 1384"/>
              <a:gd name="T8" fmla="*/ 0 60000 65536"/>
              <a:gd name="T9" fmla="*/ 0 60000 65536"/>
              <a:gd name="T10" fmla="*/ 0 60000 65536"/>
              <a:gd name="T11" fmla="*/ 0 60000 65536"/>
              <a:gd name="T12" fmla="*/ 0 w 891"/>
              <a:gd name="T13" fmla="*/ 0 h 1384"/>
              <a:gd name="T14" fmla="*/ 891 w 891"/>
              <a:gd name="T15" fmla="*/ 1384 h 138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91" h="1384">
                <a:moveTo>
                  <a:pt x="0" y="1212"/>
                </a:moveTo>
                <a:lnTo>
                  <a:pt x="0" y="0"/>
                </a:lnTo>
                <a:lnTo>
                  <a:pt x="891" y="1384"/>
                </a:lnTo>
                <a:lnTo>
                  <a:pt x="0" y="1212"/>
                </a:lnTo>
                <a:close/>
              </a:path>
            </a:pathLst>
          </a:custGeom>
          <a:gradFill rotWithShape="1">
            <a:gsLst>
              <a:gs pos="0">
                <a:srgbClr val="C0C0C0"/>
              </a:gs>
              <a:gs pos="100000">
                <a:schemeClr val="bg2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ko-KR" altLang="en-US" sz="1700" b="1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102" name="Freeform 26"/>
          <p:cNvSpPr>
            <a:spLocks/>
          </p:cNvSpPr>
          <p:nvPr/>
        </p:nvSpPr>
        <p:spPr bwMode="auto">
          <a:xfrm flipV="1">
            <a:off x="4535487" y="3941828"/>
            <a:ext cx="4188649" cy="289760"/>
          </a:xfrm>
          <a:custGeom>
            <a:avLst/>
            <a:gdLst>
              <a:gd name="T0" fmla="*/ 2562 w 2562"/>
              <a:gd name="T1" fmla="*/ 0 h 176"/>
              <a:gd name="T2" fmla="*/ 891 w 2562"/>
              <a:gd name="T3" fmla="*/ 0 h 176"/>
              <a:gd name="T4" fmla="*/ 0 w 2562"/>
              <a:gd name="T5" fmla="*/ 176 h 176"/>
              <a:gd name="T6" fmla="*/ 2562 w 2562"/>
              <a:gd name="T7" fmla="*/ 0 h 176"/>
              <a:gd name="T8" fmla="*/ 0 60000 65536"/>
              <a:gd name="T9" fmla="*/ 0 60000 65536"/>
              <a:gd name="T10" fmla="*/ 0 60000 65536"/>
              <a:gd name="T11" fmla="*/ 0 60000 65536"/>
              <a:gd name="T12" fmla="*/ 0 w 2562"/>
              <a:gd name="T13" fmla="*/ 0 h 176"/>
              <a:gd name="T14" fmla="*/ 2562 w 2562"/>
              <a:gd name="T15" fmla="*/ 176 h 17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562" h="176">
                <a:moveTo>
                  <a:pt x="2562" y="0"/>
                </a:moveTo>
                <a:lnTo>
                  <a:pt x="891" y="0"/>
                </a:lnTo>
                <a:lnTo>
                  <a:pt x="0" y="176"/>
                </a:lnTo>
                <a:lnTo>
                  <a:pt x="2562" y="0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95000"/>
                  <a:shade val="30000"/>
                  <a:satMod val="115000"/>
                </a:schemeClr>
              </a:gs>
              <a:gs pos="50000">
                <a:schemeClr val="bg1">
                  <a:lumMod val="95000"/>
                  <a:shade val="67500"/>
                  <a:satMod val="115000"/>
                </a:schemeClr>
              </a:gs>
              <a:gs pos="100000">
                <a:schemeClr val="bg1">
                  <a:lumMod val="95000"/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txBody>
          <a:bodyPr wrap="none" anchor="ctr"/>
          <a:lstStyle/>
          <a:p>
            <a:endParaRPr lang="ko-KR" altLang="en-US" sz="1700" b="1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97" name="AutoShape 28"/>
          <p:cNvSpPr>
            <a:spLocks noChangeArrowheads="1"/>
          </p:cNvSpPr>
          <p:nvPr/>
        </p:nvSpPr>
        <p:spPr bwMode="auto">
          <a:xfrm flipV="1">
            <a:off x="5995465" y="6213812"/>
            <a:ext cx="2731941" cy="342444"/>
          </a:xfrm>
          <a:prstGeom prst="roundRect">
            <a:avLst>
              <a:gd name="adj" fmla="val 0"/>
            </a:avLst>
          </a:prstGeom>
          <a:solidFill>
            <a:srgbClr val="76B800"/>
          </a:solidFill>
          <a:ln>
            <a:noFill/>
          </a:ln>
          <a:extLs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ko-KR" altLang="en-US" sz="1700" b="1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98" name="Freeform 29"/>
          <p:cNvSpPr>
            <a:spLocks/>
          </p:cNvSpPr>
          <p:nvPr/>
        </p:nvSpPr>
        <p:spPr bwMode="auto">
          <a:xfrm flipV="1">
            <a:off x="4543662" y="3945121"/>
            <a:ext cx="1451803" cy="2614428"/>
          </a:xfrm>
          <a:custGeom>
            <a:avLst/>
            <a:gdLst>
              <a:gd name="T0" fmla="*/ 888 w 888"/>
              <a:gd name="T1" fmla="*/ 208 h 1588"/>
              <a:gd name="T2" fmla="*/ 888 w 888"/>
              <a:gd name="T3" fmla="*/ 0 h 1588"/>
              <a:gd name="T4" fmla="*/ 0 w 888"/>
              <a:gd name="T5" fmla="*/ 1588 h 1588"/>
              <a:gd name="T6" fmla="*/ 888 w 888"/>
              <a:gd name="T7" fmla="*/ 208 h 1588"/>
              <a:gd name="T8" fmla="*/ 0 60000 65536"/>
              <a:gd name="T9" fmla="*/ 0 60000 65536"/>
              <a:gd name="T10" fmla="*/ 0 60000 65536"/>
              <a:gd name="T11" fmla="*/ 0 60000 65536"/>
              <a:gd name="T12" fmla="*/ 0 w 888"/>
              <a:gd name="T13" fmla="*/ 0 h 1588"/>
              <a:gd name="T14" fmla="*/ 888 w 888"/>
              <a:gd name="T15" fmla="*/ 1588 h 158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88" h="1588">
                <a:moveTo>
                  <a:pt x="888" y="208"/>
                </a:moveTo>
                <a:lnTo>
                  <a:pt x="888" y="0"/>
                </a:lnTo>
                <a:lnTo>
                  <a:pt x="0" y="1588"/>
                </a:lnTo>
                <a:lnTo>
                  <a:pt x="888" y="208"/>
                </a:lnTo>
                <a:close/>
              </a:path>
            </a:pathLst>
          </a:custGeom>
          <a:gradFill rotWithShape="1">
            <a:gsLst>
              <a:gs pos="0">
                <a:srgbClr val="76B800"/>
              </a:gs>
              <a:gs pos="100000">
                <a:srgbClr val="142A00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ko-KR" altLang="en-US" sz="1700" b="1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106" name="Rectangle 14"/>
          <p:cNvSpPr>
            <a:spLocks noChangeArrowheads="1"/>
          </p:cNvSpPr>
          <p:nvPr/>
        </p:nvSpPr>
        <p:spPr bwMode="gray">
          <a:xfrm flipH="1" flipV="1">
            <a:off x="3210020" y="4226768"/>
            <a:ext cx="2728671" cy="1988809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EAEAEA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chemeClr val="accent2"/>
              </a:buClr>
              <a:buFont typeface="Wingdings" pitchFamily="2" charset="2"/>
              <a:buNone/>
            </a:pPr>
            <a:endParaRPr lang="ko-KR" altLang="ko-KR" sz="1700" b="1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107" name="Freeform 33"/>
          <p:cNvSpPr>
            <a:spLocks/>
          </p:cNvSpPr>
          <p:nvPr/>
        </p:nvSpPr>
        <p:spPr bwMode="auto">
          <a:xfrm flipV="1">
            <a:off x="3206750" y="3941947"/>
            <a:ext cx="2731941" cy="289760"/>
          </a:xfrm>
          <a:custGeom>
            <a:avLst/>
            <a:gdLst>
              <a:gd name="T0" fmla="*/ 1671 w 1671"/>
              <a:gd name="T1" fmla="*/ 0 h 176"/>
              <a:gd name="T2" fmla="*/ 0 w 1671"/>
              <a:gd name="T3" fmla="*/ 0 h 176"/>
              <a:gd name="T4" fmla="*/ 837 w 1671"/>
              <a:gd name="T5" fmla="*/ 176 h 176"/>
              <a:gd name="T6" fmla="*/ 1671 w 1671"/>
              <a:gd name="T7" fmla="*/ 0 h 176"/>
              <a:gd name="T8" fmla="*/ 0 60000 65536"/>
              <a:gd name="T9" fmla="*/ 0 60000 65536"/>
              <a:gd name="T10" fmla="*/ 0 60000 65536"/>
              <a:gd name="T11" fmla="*/ 0 60000 65536"/>
              <a:gd name="T12" fmla="*/ 0 w 1671"/>
              <a:gd name="T13" fmla="*/ 0 h 176"/>
              <a:gd name="T14" fmla="*/ 1671 w 1671"/>
              <a:gd name="T15" fmla="*/ 176 h 17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671" h="176">
                <a:moveTo>
                  <a:pt x="1671" y="0"/>
                </a:moveTo>
                <a:lnTo>
                  <a:pt x="0" y="0"/>
                </a:lnTo>
                <a:lnTo>
                  <a:pt x="837" y="176"/>
                </a:lnTo>
                <a:lnTo>
                  <a:pt x="1671" y="0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95000"/>
                  <a:shade val="30000"/>
                  <a:satMod val="115000"/>
                </a:schemeClr>
              </a:gs>
              <a:gs pos="50000">
                <a:schemeClr val="bg1">
                  <a:lumMod val="95000"/>
                  <a:shade val="67500"/>
                  <a:satMod val="115000"/>
                </a:schemeClr>
              </a:gs>
              <a:gs pos="100000">
                <a:schemeClr val="bg1">
                  <a:lumMod val="95000"/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txBody>
          <a:bodyPr wrap="none" anchor="ctr"/>
          <a:lstStyle/>
          <a:p>
            <a:endParaRPr lang="ko-KR" altLang="en-US" sz="1700" b="1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105" name="AutoShape 34"/>
          <p:cNvSpPr>
            <a:spLocks noChangeArrowheads="1"/>
          </p:cNvSpPr>
          <p:nvPr/>
        </p:nvSpPr>
        <p:spPr bwMode="auto">
          <a:xfrm flipV="1">
            <a:off x="3208385" y="6213931"/>
            <a:ext cx="2731941" cy="342444"/>
          </a:xfrm>
          <a:prstGeom prst="roundRect">
            <a:avLst>
              <a:gd name="adj" fmla="val 0"/>
            </a:avLst>
          </a:prstGeom>
          <a:solidFill>
            <a:srgbClr val="00B4DE"/>
          </a:solidFill>
          <a:ln>
            <a:noFill/>
          </a:ln>
          <a:extLs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ko-KR" altLang="en-US" sz="1700" b="1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110" name="직사각형 109"/>
          <p:cNvSpPr/>
          <p:nvPr/>
        </p:nvSpPr>
        <p:spPr bwMode="auto">
          <a:xfrm>
            <a:off x="497315" y="6212169"/>
            <a:ext cx="2722951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ko-KR" altLang="en-US" sz="1700" b="1" dirty="0" smtClean="0">
                <a:solidFill>
                  <a:schemeClr val="bg1">
                    <a:lumMod val="95000"/>
                  </a:scheme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분야별 대표 </a:t>
            </a:r>
            <a:r>
              <a:rPr lang="ko-KR" altLang="en-US" sz="1700" b="1" dirty="0" err="1" smtClean="0">
                <a:solidFill>
                  <a:schemeClr val="bg1">
                    <a:lumMod val="95000"/>
                  </a:scheme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위촉장</a:t>
            </a:r>
            <a:r>
              <a:rPr lang="ko-KR" altLang="en-US" sz="1700" b="1" dirty="0" smtClean="0">
                <a:solidFill>
                  <a:schemeClr val="bg1">
                    <a:lumMod val="95000"/>
                  </a:scheme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 수여</a:t>
            </a:r>
            <a:r>
              <a:rPr lang="en-US" altLang="ko-KR" sz="1700" b="1" dirty="0" smtClean="0">
                <a:solidFill>
                  <a:schemeClr val="bg1">
                    <a:lumMod val="95000"/>
                  </a:scheme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(</a:t>
            </a:r>
            <a:r>
              <a:rPr lang="ko-KR" altLang="en-US" sz="1700" b="1" dirty="0" smtClean="0">
                <a:solidFill>
                  <a:schemeClr val="bg1">
                    <a:lumMod val="95000"/>
                  </a:scheme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시장님</a:t>
            </a:r>
            <a:r>
              <a:rPr lang="en-US" altLang="ko-KR" sz="1700" b="1" dirty="0" smtClean="0">
                <a:solidFill>
                  <a:schemeClr val="bg1">
                    <a:lumMod val="95000"/>
                  </a:scheme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)</a:t>
            </a:r>
            <a:r>
              <a:rPr lang="ko-KR" altLang="en-US" sz="1700" b="1" dirty="0" smtClean="0">
                <a:solidFill>
                  <a:schemeClr val="bg1">
                    <a:lumMod val="95000"/>
                  </a:scheme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 </a:t>
            </a:r>
            <a:endParaRPr lang="ko-KR" altLang="en-US" sz="1700" b="1" dirty="0">
              <a:solidFill>
                <a:schemeClr val="bg1">
                  <a:lumMod val="95000"/>
                </a:schemeClr>
              </a:solidFill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111" name="직사각형 110"/>
          <p:cNvSpPr/>
          <p:nvPr/>
        </p:nvSpPr>
        <p:spPr bwMode="auto">
          <a:xfrm>
            <a:off x="5946774" y="6224869"/>
            <a:ext cx="2777361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ko-KR" altLang="en-US" sz="1700" b="1" smtClean="0">
                <a:solidFill>
                  <a:schemeClr val="bg1">
                    <a:lumMod val="95000"/>
                  </a:scheme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간담회 </a:t>
            </a:r>
            <a:r>
              <a:rPr lang="en-US" altLang="ko-KR" sz="1700" b="1" smtClean="0">
                <a:solidFill>
                  <a:schemeClr val="bg1">
                    <a:lumMod val="95000"/>
                  </a:scheme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(</a:t>
            </a:r>
            <a:r>
              <a:rPr lang="ko-KR" altLang="en-US" sz="1700" b="1" smtClean="0">
                <a:solidFill>
                  <a:schemeClr val="bg1">
                    <a:lumMod val="95000"/>
                  </a:scheme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보건소장 인사</a:t>
            </a:r>
            <a:r>
              <a:rPr lang="en-US" altLang="ko-KR" sz="1700" b="1" smtClean="0">
                <a:solidFill>
                  <a:schemeClr val="bg1">
                    <a:lumMod val="95000"/>
                  </a:scheme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)</a:t>
            </a:r>
            <a:endParaRPr lang="ko-KR" altLang="en-US" sz="1700" b="1" dirty="0">
              <a:solidFill>
                <a:schemeClr val="bg1">
                  <a:lumMod val="95000"/>
                </a:schemeClr>
              </a:solidFill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113" name="직사각형 112"/>
          <p:cNvSpPr/>
          <p:nvPr/>
        </p:nvSpPr>
        <p:spPr bwMode="auto">
          <a:xfrm>
            <a:off x="3429000" y="6204232"/>
            <a:ext cx="2207134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ko-KR" altLang="en-US" sz="1700" b="1" smtClean="0">
                <a:solidFill>
                  <a:schemeClr val="bg1">
                    <a:lumMod val="95000"/>
                  </a:scheme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역량강화교육</a:t>
            </a:r>
            <a:endParaRPr lang="ko-KR" altLang="en-US" sz="1700" b="1" dirty="0">
              <a:solidFill>
                <a:schemeClr val="bg1">
                  <a:lumMod val="95000"/>
                </a:schemeClr>
              </a:solidFill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pic>
        <p:nvPicPr>
          <p:cNvPr id="1026" name="Picture 2" descr="D:\자동백업\Desktop\파발꾼 사진\발대식 단체.jpg"/>
          <p:cNvPicPr preferRelativeResize="0"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1038" y="1685406"/>
            <a:ext cx="2721600" cy="1987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2" name="Picture 9" descr="D:\자동백업\Desktop\파발꾼 사진\분야별 위촉장 대표.jpg"/>
          <p:cNvPicPr preferRelativeResize="0"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019" y="4228377"/>
            <a:ext cx="2721600" cy="198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3" name="직사각형 142"/>
          <p:cNvSpPr/>
          <p:nvPr/>
        </p:nvSpPr>
        <p:spPr bwMode="auto">
          <a:xfrm>
            <a:off x="4348627" y="1340768"/>
            <a:ext cx="519373" cy="353943"/>
          </a:xfrm>
          <a:prstGeom prst="rect">
            <a:avLst/>
          </a:prstGeom>
        </p:spPr>
        <p:txBody>
          <a:bodyPr wrap="none" lIns="0" rIns="0">
            <a:spAutoFit/>
          </a:bodyPr>
          <a:lstStyle/>
          <a:p>
            <a:pPr algn="ctr">
              <a:defRPr/>
            </a:pPr>
            <a:r>
              <a:rPr lang="ko-KR" altLang="en-US" sz="1700" b="1" dirty="0" smtClean="0">
                <a:solidFill>
                  <a:schemeClr val="bg1">
                    <a:lumMod val="95000"/>
                  </a:scheme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전광판</a:t>
            </a:r>
            <a:endParaRPr lang="ko-KR" altLang="en-US" sz="1700" b="1" dirty="0">
              <a:solidFill>
                <a:schemeClr val="bg1">
                  <a:lumMod val="95000"/>
                </a:schemeClr>
              </a:solidFill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pic>
        <p:nvPicPr>
          <p:cNvPr id="2" name="Picture 2" descr="D:\자동백업\Desktop\파발꾼 사진\경상투데이보도.jpg"/>
          <p:cNvPicPr preferRelativeResize="0"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966" y="1704448"/>
            <a:ext cx="2721600" cy="198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자동백업\Desktop\파발꾼 사진\전광판2.jpg"/>
          <p:cNvPicPr preferRelativeResize="0">
            <a:picLocks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4432" y="1693534"/>
            <a:ext cx="2721600" cy="198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:\자동백업\Desktop\파발꾼 사진\치매역량강화교육.jpg"/>
          <p:cNvPicPr preferRelativeResize="0">
            <a:picLocks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0266" y="4225578"/>
            <a:ext cx="2721600" cy="198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D:\자동백업\Desktop\파발꾼 사진\간담회4.jpg"/>
          <p:cNvPicPr preferRelativeResize="0">
            <a:picLocks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2535" y="4213516"/>
            <a:ext cx="2721600" cy="198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직사각형 5"/>
          <p:cNvSpPr/>
          <p:nvPr/>
        </p:nvSpPr>
        <p:spPr>
          <a:xfrm>
            <a:off x="3715988" y="91783"/>
            <a:ext cx="193995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/>
                <a:latin typeface="나눔손글씨 펜" panose="03040600000000000000" pitchFamily="66" charset="-127"/>
                <a:ea typeface="나눔손글씨 펜" panose="03040600000000000000" pitchFamily="66" charset="-127"/>
              </a:rPr>
              <a:t>관련사진</a:t>
            </a:r>
            <a:endParaRPr lang="en-US" altLang="ko-KR" sz="5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/>
              <a:latin typeface="나눔손글씨 펜" panose="03040600000000000000" pitchFamily="66" charset="-127"/>
              <a:ea typeface="나눔손글씨 펜" panose="03040600000000000000" pitchFamily="66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93048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 smtClean="0">
                <a:latin typeface="210 선물상자 R" panose="02020603020101020101" pitchFamily="18" charset="-127"/>
                <a:ea typeface="210 선물상자 R" panose="02020603020101020101" pitchFamily="18" charset="-127"/>
              </a:rPr>
              <a:t>건강파발꾼</a:t>
            </a:r>
            <a:r>
              <a:rPr lang="ko-KR" altLang="en-US" dirty="0" smtClean="0">
                <a:latin typeface="210 선물상자 R" panose="02020603020101020101" pitchFamily="18" charset="-127"/>
                <a:ea typeface="210 선물상자 R" panose="02020603020101020101" pitchFamily="18" charset="-127"/>
              </a:rPr>
              <a:t> 활동내용</a:t>
            </a:r>
            <a:endParaRPr lang="ko-KR" altLang="en-US" dirty="0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6590324"/>
              </p:ext>
            </p:extLst>
          </p:nvPr>
        </p:nvGraphicFramePr>
        <p:xfrm>
          <a:off x="467544" y="1196752"/>
          <a:ext cx="8204007" cy="5288293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5121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799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6428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17155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23605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000" kern="0" spc="-100" dirty="0" smtClean="0">
                          <a:ln>
                            <a:solidFill>
                              <a:schemeClr val="bg1">
                                <a:alpha val="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  <a:cs typeface="+mn-cs"/>
                        </a:rPr>
                        <a:t>분야별</a:t>
                      </a:r>
                      <a:endParaRPr lang="ko-KR" altLang="en-US" sz="2000" kern="0" spc="-100" dirty="0">
                        <a:ln>
                          <a:solidFill>
                            <a:schemeClr val="bg1">
                              <a:alpha val="500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210 선물상자 R" panose="02020603020101020101" pitchFamily="18" charset="-127"/>
                        <a:ea typeface="210 선물상자 R" panose="02020603020101020101" pitchFamily="18" charset="-127"/>
                        <a:cs typeface="+mn-cs"/>
                      </a:endParaRPr>
                    </a:p>
                  </a:txBody>
                  <a:tcPr anchor="ctr">
                    <a:solidFill>
                      <a:srgbClr val="59595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100" dirty="0" smtClean="0">
                          <a:ln>
                            <a:solidFill>
                              <a:schemeClr val="bg1">
                                <a:alpha val="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  <a:cs typeface="+mn-cs"/>
                        </a:rPr>
                        <a:t>인원</a:t>
                      </a:r>
                      <a:endParaRPr lang="ko-KR" altLang="en-US" sz="1600" kern="0" spc="-100" dirty="0">
                        <a:ln>
                          <a:solidFill>
                            <a:schemeClr val="bg1">
                              <a:alpha val="500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210 선물상자 R" panose="02020603020101020101" pitchFamily="18" charset="-127"/>
                        <a:ea typeface="210 선물상자 R" panose="02020603020101020101" pitchFamily="18" charset="-127"/>
                        <a:cs typeface="+mn-cs"/>
                      </a:endParaRPr>
                    </a:p>
                  </a:txBody>
                  <a:tcPr anchor="ctr">
                    <a:solidFill>
                      <a:srgbClr val="595959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0" spc="-100" dirty="0" smtClean="0">
                          <a:ln>
                            <a:solidFill>
                              <a:schemeClr val="bg1">
                                <a:alpha val="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  <a:cs typeface="+mn-cs"/>
                        </a:rPr>
                        <a:t>추진실적</a:t>
                      </a:r>
                      <a:endParaRPr lang="ko-KR" altLang="en-US" sz="1600" kern="0" spc="-100" dirty="0">
                        <a:ln>
                          <a:solidFill>
                            <a:schemeClr val="bg1">
                              <a:alpha val="500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210 선물상자 R" panose="02020603020101020101" pitchFamily="18" charset="-127"/>
                        <a:ea typeface="210 선물상자 R" panose="02020603020101020101" pitchFamily="18" charset="-127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5959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000" kern="0" spc="-100" dirty="0" smtClean="0">
                          <a:ln>
                            <a:solidFill>
                              <a:schemeClr val="bg1">
                                <a:alpha val="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  <a:cs typeface="+mn-cs"/>
                        </a:rPr>
                        <a:t>활   동    내    용</a:t>
                      </a:r>
                      <a:endParaRPr lang="ko-KR" altLang="en-US" sz="2000" kern="0" spc="-100" dirty="0">
                        <a:ln>
                          <a:solidFill>
                            <a:schemeClr val="bg1">
                              <a:alpha val="500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210 선물상자 R" panose="02020603020101020101" pitchFamily="18" charset="-127"/>
                        <a:ea typeface="210 선물상자 R" panose="0202060302010102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59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8843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50" kern="0" spc="-100" dirty="0">
                        <a:ln>
                          <a:solidFill>
                            <a:schemeClr val="bg1">
                              <a:alpha val="500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anchor="ctr">
                    <a:solidFill>
                      <a:srgbClr val="595959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50" kern="0" spc="-100" dirty="0">
                        <a:ln>
                          <a:solidFill>
                            <a:schemeClr val="bg1">
                              <a:alpha val="500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anchor="ctr">
                    <a:solidFill>
                      <a:srgbClr val="59595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1" kern="0" spc="-100" dirty="0" err="1" smtClean="0">
                          <a:ln>
                            <a:solidFill>
                              <a:schemeClr val="bg1">
                                <a:alpha val="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  <a:cs typeface="+mn-cs"/>
                        </a:rPr>
                        <a:t>봉사일수</a:t>
                      </a:r>
                      <a:endParaRPr lang="ko-KR" altLang="en-US" sz="1600" b="1" kern="0" spc="-100" dirty="0">
                        <a:ln>
                          <a:solidFill>
                            <a:schemeClr val="bg1">
                              <a:alpha val="500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210 선물상자 R" panose="02020603020101020101" pitchFamily="18" charset="-127"/>
                        <a:ea typeface="210 선물상자 R" panose="02020603020101020101" pitchFamily="18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595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1" kern="0" spc="-100" dirty="0" err="1" smtClean="0">
                          <a:ln>
                            <a:solidFill>
                              <a:schemeClr val="bg1">
                                <a:alpha val="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  <a:cs typeface="+mn-cs"/>
                        </a:rPr>
                        <a:t>봉사시간</a:t>
                      </a:r>
                      <a:endParaRPr lang="ko-KR" altLang="en-US" sz="1600" b="1" kern="0" spc="-100" dirty="0">
                        <a:ln>
                          <a:solidFill>
                            <a:schemeClr val="bg1">
                              <a:alpha val="500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210 선물상자 R" panose="02020603020101020101" pitchFamily="18" charset="-127"/>
                        <a:ea typeface="210 선물상자 R" panose="02020603020101020101" pitchFamily="18" charset="-127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5959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50" kern="0" spc="-100" dirty="0">
                        <a:ln>
                          <a:solidFill>
                            <a:schemeClr val="bg1">
                              <a:alpha val="500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+mj-ea"/>
                        <a:ea typeface="+mj-ea"/>
                        <a:cs typeface="+mn-cs"/>
                      </a:endParaRPr>
                    </a:p>
                  </a:txBody>
                  <a:tcPr anchor="ctr">
                    <a:solidFill>
                      <a:srgbClr val="5959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3537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-100" dirty="0" smtClean="0">
                          <a:ln>
                            <a:solidFill>
                              <a:schemeClr val="bg1">
                                <a:alpha val="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  <a:cs typeface="+mn-cs"/>
                        </a:rPr>
                        <a:t>국가암검진홍보</a:t>
                      </a:r>
                      <a:endParaRPr lang="ko-KR" altLang="en-US" sz="1800" b="1" kern="0" spc="-100" dirty="0">
                        <a:ln>
                          <a:solidFill>
                            <a:schemeClr val="bg1">
                              <a:alpha val="500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210 선물상자 R" panose="02020603020101020101" pitchFamily="18" charset="-127"/>
                        <a:ea typeface="210 선물상자 R" panose="02020603020101020101" pitchFamily="18" charset="-127"/>
                        <a:cs typeface="+mn-cs"/>
                      </a:endParaRPr>
                    </a:p>
                  </a:txBody>
                  <a:tcPr anchor="ctr">
                    <a:solidFill>
                      <a:schemeClr val="accent4">
                        <a:alpha val="7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kern="0" spc="-100" dirty="0" smtClean="0">
                          <a:ln>
                            <a:solidFill>
                              <a:schemeClr val="bg1">
                                <a:alpha val="5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  <a:cs typeface="+mn-cs"/>
                        </a:rPr>
                        <a:t>15</a:t>
                      </a:r>
                      <a:r>
                        <a:rPr lang="ko-KR" altLang="en-US" sz="1600" b="0" kern="0" spc="-100" dirty="0" smtClean="0">
                          <a:ln>
                            <a:solidFill>
                              <a:schemeClr val="bg1">
                                <a:alpha val="5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  <a:cs typeface="+mn-cs"/>
                        </a:rPr>
                        <a:t>명</a:t>
                      </a:r>
                      <a:endParaRPr lang="ko-KR" altLang="en-US" sz="1600" b="0" kern="0" spc="-100" dirty="0">
                        <a:ln>
                          <a:solidFill>
                            <a:schemeClr val="bg1">
                              <a:alpha val="500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210 선물상자 R" panose="02020603020101020101" pitchFamily="18" charset="-127"/>
                        <a:ea typeface="210 선물상자 R" panose="02020603020101020101" pitchFamily="18" charset="-127"/>
                        <a:cs typeface="+mn-cs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kern="0" spc="-100" smtClean="0">
                          <a:ln>
                            <a:solidFill>
                              <a:schemeClr val="bg1">
                                <a:alpha val="5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  <a:cs typeface="+mn-cs"/>
                        </a:rPr>
                        <a:t>227</a:t>
                      </a:r>
                      <a:endParaRPr lang="ko-KR" altLang="en-US" sz="1600" b="0" kern="0" spc="-100" dirty="0" smtClean="0">
                        <a:ln>
                          <a:solidFill>
                            <a:schemeClr val="bg1">
                              <a:alpha val="500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210 선물상자 R" panose="02020603020101020101" pitchFamily="18" charset="-127"/>
                        <a:ea typeface="210 선물상자 R" panose="02020603020101020101" pitchFamily="18" charset="-127"/>
                        <a:cs typeface="+mn-cs"/>
                      </a:endParaRPr>
                    </a:p>
                  </a:txBody>
                  <a:tcPr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kern="0" spc="-100" smtClean="0">
                          <a:ln>
                            <a:solidFill>
                              <a:schemeClr val="bg1">
                                <a:alpha val="5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  <a:cs typeface="+mn-cs"/>
                        </a:rPr>
                        <a:t>469</a:t>
                      </a:r>
                      <a:endParaRPr lang="ko-KR" altLang="en-US" sz="1600" b="0" kern="0" spc="-100" dirty="0" smtClean="0">
                        <a:ln>
                          <a:solidFill>
                            <a:schemeClr val="bg1">
                              <a:alpha val="500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210 선물상자 R" panose="02020603020101020101" pitchFamily="18" charset="-127"/>
                        <a:ea typeface="210 선물상자 R" panose="02020603020101020101" pitchFamily="18" charset="-127"/>
                        <a:cs typeface="+mn-cs"/>
                      </a:endParaRPr>
                    </a:p>
                  </a:txBody>
                  <a:tcPr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kern="0" spc="-100" baseline="0" dirty="0" smtClean="0">
                          <a:ln>
                            <a:solidFill>
                              <a:schemeClr val="bg1"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  <a:cs typeface="+mn-cs"/>
                        </a:rPr>
                        <a:t>· </a:t>
                      </a:r>
                      <a:r>
                        <a:rPr lang="ko-KR" altLang="en-US" sz="1300" kern="0" spc="-100" baseline="0" dirty="0" smtClean="0">
                          <a:ln>
                            <a:solidFill>
                              <a:schemeClr val="bg1"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  <a:cs typeface="+mn-cs"/>
                        </a:rPr>
                        <a:t>암 예방 및 조기검진</a:t>
                      </a:r>
                      <a:r>
                        <a:rPr lang="en-US" altLang="ko-KR" sz="1300" kern="0" spc="-100" baseline="0" dirty="0" smtClean="0">
                          <a:ln>
                            <a:solidFill>
                              <a:schemeClr val="bg1"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300" kern="0" spc="-100" baseline="0" dirty="0" smtClean="0">
                          <a:ln>
                            <a:solidFill>
                              <a:schemeClr val="bg1"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  <a:cs typeface="+mn-cs"/>
                        </a:rPr>
                        <a:t>전화</a:t>
                      </a:r>
                      <a:r>
                        <a:rPr lang="en-US" altLang="ko-KR" sz="1300" kern="0" spc="-100" baseline="0" dirty="0" smtClean="0">
                          <a:ln>
                            <a:solidFill>
                              <a:schemeClr val="bg1"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300" kern="0" spc="-100" baseline="0" dirty="0" smtClean="0">
                          <a:ln>
                            <a:solidFill>
                              <a:schemeClr val="bg1"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  <a:cs typeface="+mn-cs"/>
                        </a:rPr>
                        <a:t>가정 및 지역 방문</a:t>
                      </a:r>
                      <a:r>
                        <a:rPr lang="en-US" altLang="ko-KR" sz="1300" kern="0" spc="-100" baseline="0" dirty="0" smtClean="0">
                          <a:ln>
                            <a:solidFill>
                              <a:schemeClr val="bg1"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  <a:cs typeface="+mn-cs"/>
                        </a:rPr>
                        <a:t>) </a:t>
                      </a:r>
                      <a:r>
                        <a:rPr lang="ko-KR" altLang="en-US" sz="1300" kern="0" spc="-100" baseline="0" dirty="0" smtClean="0">
                          <a:ln>
                            <a:solidFill>
                              <a:schemeClr val="bg1"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  <a:cs typeface="+mn-cs"/>
                        </a:rPr>
                        <a:t>홍보</a:t>
                      </a:r>
                      <a:endParaRPr lang="en-US" altLang="ko-KR" sz="1300" kern="0" spc="-100" baseline="0" dirty="0" smtClean="0">
                        <a:ln>
                          <a:solidFill>
                            <a:schemeClr val="bg1">
                              <a:alpha val="5000"/>
                            </a:scheme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210 선물상자 R" panose="02020603020101020101" pitchFamily="18" charset="-127"/>
                        <a:ea typeface="210 선물상자 R" panose="02020603020101020101" pitchFamily="18" charset="-127"/>
                        <a:cs typeface="+mn-cs"/>
                      </a:endParaRPr>
                    </a:p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kern="0" spc="-100" baseline="0" dirty="0" smtClean="0">
                          <a:ln>
                            <a:solidFill>
                              <a:schemeClr val="bg1"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  <a:cs typeface="+mn-cs"/>
                        </a:rPr>
                        <a:t>· </a:t>
                      </a:r>
                      <a:r>
                        <a:rPr lang="ko-KR" altLang="en-US" sz="1300" kern="0" spc="-100" baseline="0" dirty="0" smtClean="0">
                          <a:ln>
                            <a:solidFill>
                              <a:schemeClr val="bg1"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  <a:cs typeface="+mn-cs"/>
                        </a:rPr>
                        <a:t>지역행사 시 캠페인</a:t>
                      </a:r>
                      <a:r>
                        <a:rPr lang="en-US" altLang="ko-KR" sz="1300" kern="0" spc="-100" baseline="0" dirty="0" smtClean="0">
                          <a:ln>
                            <a:solidFill>
                              <a:schemeClr val="bg1"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300" kern="0" spc="-100" baseline="0" dirty="0" smtClean="0">
                          <a:ln>
                            <a:solidFill>
                              <a:schemeClr val="bg1"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  <a:cs typeface="+mn-cs"/>
                        </a:rPr>
                        <a:t>공동주택단지 </a:t>
                      </a:r>
                      <a:r>
                        <a:rPr lang="ko-KR" altLang="en-US" sz="1300" kern="0" spc="-100" baseline="0" dirty="0" err="1" smtClean="0">
                          <a:ln>
                            <a:solidFill>
                              <a:schemeClr val="bg1"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  <a:cs typeface="+mn-cs"/>
                        </a:rPr>
                        <a:t>암검진</a:t>
                      </a:r>
                      <a:r>
                        <a:rPr lang="ko-KR" altLang="en-US" sz="1300" kern="0" spc="-100" baseline="0" dirty="0" smtClean="0">
                          <a:ln>
                            <a:solidFill>
                              <a:schemeClr val="bg1"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  <a:cs typeface="+mn-cs"/>
                        </a:rPr>
                        <a:t> 홍보물 부착</a:t>
                      </a:r>
                      <a:r>
                        <a:rPr lang="en-US" altLang="ko-KR" sz="1300" kern="0" spc="-100" baseline="0" dirty="0" smtClean="0">
                          <a:ln>
                            <a:solidFill>
                              <a:schemeClr val="bg1"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300" kern="0" spc="-100" baseline="0" dirty="0" err="1" smtClean="0">
                          <a:ln>
                            <a:solidFill>
                              <a:schemeClr val="bg1"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  <a:cs typeface="+mn-cs"/>
                        </a:rPr>
                        <a:t>채변통</a:t>
                      </a:r>
                      <a:r>
                        <a:rPr lang="ko-KR" altLang="en-US" sz="1300" kern="0" spc="-100" baseline="0" dirty="0" smtClean="0">
                          <a:ln>
                            <a:solidFill>
                              <a:schemeClr val="bg1">
                                <a:alpha val="5000"/>
                              </a:schemeClr>
                            </a:solidFill>
                          </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  <a:cs typeface="+mn-cs"/>
                        </a:rPr>
                        <a:t> 수거</a:t>
                      </a:r>
                      <a:endParaRPr lang="ko-KR" altLang="en-US" sz="1300" kern="0" spc="-100" baseline="0" dirty="0">
                        <a:ln>
                          <a:solidFill>
                            <a:schemeClr val="bg1">
                              <a:alpha val="5000"/>
                            </a:scheme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210 선물상자 R" panose="02020603020101020101" pitchFamily="18" charset="-127"/>
                        <a:ea typeface="210 선물상자 R" panose="02020603020101020101" pitchFamily="18" charset="-127"/>
                        <a:cs typeface="+mn-cs"/>
                      </a:endParaRPr>
                    </a:p>
                  </a:txBody>
                  <a:tcPr marL="17907" marR="17907" marT="17907" marB="17907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3537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kern="0" spc="-100" smtClean="0">
                          <a:ln>
                            <a:solidFill>
                              <a:schemeClr val="bg1">
                                <a:alpha val="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  <a:cs typeface="+mn-cs"/>
                        </a:rPr>
                        <a:t>방문건강관리</a:t>
                      </a:r>
                      <a:endParaRPr lang="ko-KR" altLang="en-US" sz="1800" b="1" kern="0" spc="-100" dirty="0" smtClean="0">
                        <a:ln>
                          <a:solidFill>
                            <a:schemeClr val="bg1">
                              <a:alpha val="500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210 선물상자 R" panose="02020603020101020101" pitchFamily="18" charset="-127"/>
                        <a:ea typeface="210 선물상자 R" panose="02020603020101020101" pitchFamily="18" charset="-127"/>
                        <a:cs typeface="+mn-cs"/>
                      </a:endParaRPr>
                    </a:p>
                  </a:txBody>
                  <a:tcPr anchor="ctr">
                    <a:solidFill>
                      <a:schemeClr val="accent4">
                        <a:alpha val="7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kern="0" spc="-100" smtClean="0">
                          <a:ln>
                            <a:solidFill>
                              <a:schemeClr val="bg1">
                                <a:alpha val="5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  <a:cs typeface="+mn-cs"/>
                        </a:rPr>
                        <a:t>8</a:t>
                      </a:r>
                      <a:r>
                        <a:rPr lang="ko-KR" altLang="en-US" sz="1600" b="0" kern="0" spc="-100" smtClean="0">
                          <a:ln>
                            <a:solidFill>
                              <a:schemeClr val="bg1">
                                <a:alpha val="5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  <a:cs typeface="+mn-cs"/>
                        </a:rPr>
                        <a:t>명</a:t>
                      </a:r>
                      <a:endParaRPr lang="ko-KR" altLang="en-US" sz="1600" b="0" kern="0" spc="-100" dirty="0" smtClean="0">
                        <a:ln>
                          <a:solidFill>
                            <a:schemeClr val="bg1">
                              <a:alpha val="500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210 선물상자 R" panose="02020603020101020101" pitchFamily="18" charset="-127"/>
                        <a:ea typeface="210 선물상자 R" panose="02020603020101020101" pitchFamily="18" charset="-127"/>
                        <a:cs typeface="+mn-cs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kern="0" spc="-100" smtClean="0">
                          <a:ln>
                            <a:solidFill>
                              <a:schemeClr val="bg1">
                                <a:alpha val="5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  <a:cs typeface="+mn-cs"/>
                        </a:rPr>
                        <a:t>137</a:t>
                      </a:r>
                      <a:endParaRPr lang="ko-KR" altLang="en-US" sz="1600" b="0" kern="0" spc="-100" dirty="0">
                        <a:ln>
                          <a:solidFill>
                            <a:schemeClr val="bg1">
                              <a:alpha val="500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210 선물상자 R" panose="02020603020101020101" pitchFamily="18" charset="-127"/>
                        <a:ea typeface="210 선물상자 R" panose="02020603020101020101" pitchFamily="18" charset="-127"/>
                        <a:cs typeface="+mn-cs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kern="0" spc="-100" smtClean="0">
                          <a:ln>
                            <a:solidFill>
                              <a:schemeClr val="bg1">
                                <a:alpha val="5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  <a:cs typeface="+mn-cs"/>
                        </a:rPr>
                        <a:t>281</a:t>
                      </a:r>
                      <a:endParaRPr lang="ko-KR" altLang="en-US" sz="1600" b="0" kern="0" spc="-100" dirty="0">
                        <a:ln>
                          <a:solidFill>
                            <a:schemeClr val="bg1">
                              <a:alpha val="500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210 선물상자 R" panose="02020603020101020101" pitchFamily="18" charset="-127"/>
                        <a:ea typeface="210 선물상자 R" panose="02020603020101020101" pitchFamily="18" charset="-127"/>
                        <a:cs typeface="+mn-cs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300" b="0" i="0" u="none" strike="noStrike" kern="0" cap="none" spc="-100" normalizeH="0" baseline="0" noProof="0" smtClean="0">
                          <a:ln>
                            <a:solidFill>
                              <a:prstClr val="white">
                                <a:alpha val="5000"/>
                              </a:prstClr>
                            </a:solidFill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  <a:cs typeface="+mn-cs"/>
                        </a:rPr>
                        <a:t>· </a:t>
                      </a:r>
                      <a:r>
                        <a:rPr kumimoji="0" lang="ko-KR" altLang="en-US" sz="1300" b="0" i="0" u="none" strike="noStrike" kern="0" cap="none" spc="-100" normalizeH="0" baseline="0" noProof="0" smtClean="0">
                          <a:ln>
                            <a:solidFill>
                              <a:prstClr val="white">
                                <a:alpha val="5000"/>
                              </a:prstClr>
                            </a:solidFill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  <a:cs typeface="+mn-cs"/>
                        </a:rPr>
                        <a:t>허약노인 운동지도</a:t>
                      </a:r>
                      <a:r>
                        <a:rPr kumimoji="0" lang="en-US" altLang="ko-KR" sz="1300" b="0" i="0" u="none" strike="noStrike" kern="0" cap="none" spc="-100" normalizeH="0" baseline="0" noProof="0" smtClean="0">
                          <a:ln>
                            <a:solidFill>
                              <a:prstClr val="white">
                                <a:alpha val="5000"/>
                              </a:prstClr>
                            </a:solidFill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  <a:cs typeface="+mn-cs"/>
                        </a:rPr>
                        <a:t>, </a:t>
                      </a:r>
                      <a:r>
                        <a:rPr kumimoji="0" lang="ko-KR" altLang="en-US" sz="1300" b="0" i="0" u="none" strike="noStrike" kern="0" cap="none" spc="-100" normalizeH="0" baseline="0" noProof="0" smtClean="0">
                          <a:ln>
                            <a:solidFill>
                              <a:prstClr val="white">
                                <a:alpha val="5000"/>
                              </a:prstClr>
                            </a:solidFill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  <a:cs typeface="+mn-cs"/>
                        </a:rPr>
                        <a:t>이</a:t>
                      </a:r>
                      <a:r>
                        <a:rPr kumimoji="0" lang="en-US" altLang="ko-KR" sz="1300" b="0" i="0" u="none" strike="noStrike" kern="0" cap="none" spc="-100" normalizeH="0" baseline="0" noProof="0" smtClean="0">
                          <a:ln>
                            <a:solidFill>
                              <a:prstClr val="white">
                                <a:alpha val="5000"/>
                              </a:prstClr>
                            </a:solidFill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  <a:cs typeface="+mn-cs"/>
                        </a:rPr>
                        <a:t>·</a:t>
                      </a:r>
                      <a:r>
                        <a:rPr kumimoji="0" lang="ko-KR" altLang="en-US" sz="1300" b="0" i="0" u="none" strike="noStrike" kern="0" cap="none" spc="-100" normalizeH="0" baseline="0" noProof="0" smtClean="0">
                          <a:ln>
                            <a:solidFill>
                              <a:prstClr val="white">
                                <a:alpha val="5000"/>
                              </a:prstClr>
                            </a:solidFill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  <a:cs typeface="+mn-cs"/>
                        </a:rPr>
                        <a:t>미용 봉사</a:t>
                      </a:r>
                      <a:r>
                        <a:rPr kumimoji="0" lang="en-US" altLang="ko-KR" sz="1300" b="0" i="0" u="none" strike="noStrike" kern="0" cap="none" spc="-100" normalizeH="0" baseline="0" noProof="0" smtClean="0">
                          <a:ln>
                            <a:solidFill>
                              <a:prstClr val="white">
                                <a:alpha val="5000"/>
                              </a:prstClr>
                            </a:solidFill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  <a:cs typeface="+mn-cs"/>
                        </a:rPr>
                        <a:t>, </a:t>
                      </a:r>
                      <a:r>
                        <a:rPr kumimoji="0" lang="ko-KR" altLang="en-US" sz="1300" b="0" i="0" u="none" strike="noStrike" kern="0" cap="none" spc="-100" normalizeH="0" baseline="0" noProof="0" smtClean="0">
                          <a:ln>
                            <a:solidFill>
                              <a:prstClr val="white">
                                <a:alpha val="5000"/>
                              </a:prstClr>
                            </a:solidFill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  <a:cs typeface="+mn-cs"/>
                        </a:rPr>
                        <a:t>말벗</a:t>
                      </a:r>
                      <a:r>
                        <a:rPr kumimoji="0" lang="en-US" altLang="ko-KR" sz="1300" b="0" i="0" u="none" strike="noStrike" kern="0" cap="none" spc="-100" normalizeH="0" baseline="0" noProof="0" smtClean="0">
                          <a:ln>
                            <a:solidFill>
                              <a:prstClr val="white">
                                <a:alpha val="5000"/>
                              </a:prstClr>
                            </a:solidFill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  <a:cs typeface="+mn-cs"/>
                        </a:rPr>
                        <a:t>, </a:t>
                      </a:r>
                      <a:r>
                        <a:rPr kumimoji="0" lang="ko-KR" altLang="en-US" sz="1300" b="0" i="0" u="none" strike="noStrike" kern="0" cap="none" spc="-100" normalizeH="0" baseline="0" noProof="0" smtClean="0">
                          <a:ln>
                            <a:solidFill>
                              <a:prstClr val="white">
                                <a:alpha val="5000"/>
                              </a:prstClr>
                            </a:solidFill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  <a:cs typeface="+mn-cs"/>
                        </a:rPr>
                        <a:t>동행</a:t>
                      </a:r>
                      <a:r>
                        <a:rPr kumimoji="0" lang="en-US" altLang="ko-KR" sz="1300" b="0" i="0" u="none" strike="noStrike" kern="0" cap="none" spc="-100" normalizeH="0" baseline="0" noProof="0" smtClean="0">
                          <a:ln>
                            <a:solidFill>
                              <a:prstClr val="white">
                                <a:alpha val="5000"/>
                              </a:prstClr>
                            </a:solidFill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  <a:cs typeface="+mn-cs"/>
                        </a:rPr>
                        <a:t>, </a:t>
                      </a:r>
                      <a:r>
                        <a:rPr kumimoji="0" lang="ko-KR" altLang="en-US" sz="1300" b="0" i="0" u="none" strike="noStrike" kern="0" cap="none" spc="-100" normalizeH="0" baseline="0" noProof="0" smtClean="0">
                          <a:ln>
                            <a:solidFill>
                              <a:prstClr val="white">
                                <a:alpha val="5000"/>
                              </a:prstClr>
                            </a:solidFill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  <a:cs typeface="+mn-cs"/>
                        </a:rPr>
                        <a:t>집안 대청소</a:t>
                      </a:r>
                      <a:r>
                        <a:rPr kumimoji="0" lang="en-US" altLang="ko-KR" sz="1300" b="0" i="0" u="none" strike="noStrike" kern="0" cap="none" spc="-100" normalizeH="0" baseline="0" noProof="0" smtClean="0">
                          <a:ln>
                            <a:solidFill>
                              <a:prstClr val="white">
                                <a:alpha val="5000"/>
                              </a:prstClr>
                            </a:solidFill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  <a:cs typeface="+mn-cs"/>
                        </a:rPr>
                        <a:t>(</a:t>
                      </a:r>
                      <a:r>
                        <a:rPr kumimoji="0" lang="ko-KR" altLang="en-US" sz="1300" b="0" i="0" u="none" strike="noStrike" kern="0" cap="none" spc="-100" normalizeH="0" baseline="0" noProof="0" smtClean="0">
                          <a:ln>
                            <a:solidFill>
                              <a:prstClr val="white">
                                <a:alpha val="5000"/>
                              </a:prstClr>
                            </a:solidFill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  <a:cs typeface="+mn-cs"/>
                        </a:rPr>
                        <a:t>냉장고</a:t>
                      </a:r>
                      <a:r>
                        <a:rPr kumimoji="0" lang="en-US" altLang="ko-KR" sz="1300" b="0" i="0" u="none" strike="noStrike" kern="0" cap="none" spc="-100" normalizeH="0" baseline="0" noProof="0" smtClean="0">
                          <a:ln>
                            <a:solidFill>
                              <a:prstClr val="white">
                                <a:alpha val="5000"/>
                              </a:prstClr>
                            </a:solidFill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  <a:cs typeface="+mn-cs"/>
                        </a:rPr>
                        <a:t>, </a:t>
                      </a:r>
                      <a:r>
                        <a:rPr kumimoji="0" lang="ko-KR" altLang="en-US" sz="1300" b="0" i="0" u="none" strike="noStrike" kern="0" cap="none" spc="-100" normalizeH="0" baseline="0" noProof="0" smtClean="0">
                          <a:ln>
                            <a:solidFill>
                              <a:prstClr val="white">
                                <a:alpha val="5000"/>
                              </a:prstClr>
                            </a:solidFill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  <a:cs typeface="+mn-cs"/>
                        </a:rPr>
                        <a:t>싱크대 등</a:t>
                      </a:r>
                      <a:r>
                        <a:rPr kumimoji="0" lang="en-US" altLang="ko-KR" sz="1300" b="0" i="0" u="none" strike="noStrike" kern="0" cap="none" spc="-100" normalizeH="0" baseline="0" noProof="0" smtClean="0">
                          <a:ln>
                            <a:solidFill>
                              <a:prstClr val="white">
                                <a:alpha val="5000"/>
                              </a:prstClr>
                            </a:solidFill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  <a:cs typeface="+mn-cs"/>
                        </a:rPr>
                        <a:t>), 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300" b="0" i="0" u="none" strike="noStrike" kern="0" cap="none" spc="-100" normalizeH="0" baseline="0" noProof="0" smtClean="0">
                          <a:ln>
                            <a:solidFill>
                              <a:prstClr val="white">
                                <a:alpha val="5000"/>
                              </a:prstClr>
                            </a:solidFill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  <a:cs typeface="+mn-cs"/>
                        </a:rPr>
                        <a:t>  </a:t>
                      </a:r>
                      <a:r>
                        <a:rPr kumimoji="0" lang="ko-KR" altLang="en-US" sz="1300" b="0" i="0" u="none" strike="noStrike" kern="0" cap="none" spc="-100" normalizeH="0" baseline="0" noProof="0" smtClean="0">
                          <a:ln>
                            <a:solidFill>
                              <a:prstClr val="white">
                                <a:alpha val="5000"/>
                              </a:prstClr>
                            </a:solidFill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  <a:cs typeface="+mn-cs"/>
                        </a:rPr>
                        <a:t>반찬봉사</a:t>
                      </a:r>
                      <a:r>
                        <a:rPr kumimoji="0" lang="en-US" altLang="ko-KR" sz="1300" b="0" i="0" u="none" strike="noStrike" kern="0" cap="none" spc="-100" normalizeH="0" baseline="0" noProof="0" smtClean="0">
                          <a:ln>
                            <a:solidFill>
                              <a:prstClr val="white">
                                <a:alpha val="5000"/>
                              </a:prstClr>
                            </a:solidFill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  <a:cs typeface="+mn-cs"/>
                        </a:rPr>
                        <a:t>,  </a:t>
                      </a:r>
                      <a:r>
                        <a:rPr kumimoji="0" lang="ko-KR" altLang="en-US" sz="1300" b="0" i="0" u="none" strike="noStrike" kern="0" cap="none" spc="-100" normalizeH="0" baseline="0" noProof="0" smtClean="0">
                          <a:ln>
                            <a:solidFill>
                              <a:prstClr val="white">
                                <a:alpha val="5000"/>
                              </a:prstClr>
                            </a:solidFill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  <a:cs typeface="+mn-cs"/>
                        </a:rPr>
                        <a:t>폭염대비 안내전화</a:t>
                      </a:r>
                      <a:r>
                        <a:rPr kumimoji="0" lang="en-US" altLang="ko-KR" sz="1300" b="0" i="0" u="none" strike="noStrike" kern="0" cap="none" spc="-100" normalizeH="0" baseline="0" noProof="0" smtClean="0">
                          <a:ln>
                            <a:solidFill>
                              <a:prstClr val="white">
                                <a:alpha val="5000"/>
                              </a:prstClr>
                            </a:solidFill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  <a:cs typeface="+mn-cs"/>
                        </a:rPr>
                        <a:t>, </a:t>
                      </a:r>
                      <a:r>
                        <a:rPr kumimoji="0" lang="ko-KR" altLang="en-US" sz="1300" b="0" i="0" u="none" strike="noStrike" kern="0" cap="none" spc="-100" normalizeH="0" baseline="0" noProof="0" smtClean="0">
                          <a:ln>
                            <a:solidFill>
                              <a:prstClr val="white">
                                <a:alpha val="5000"/>
                              </a:prstClr>
                            </a:solidFill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  <a:cs typeface="+mn-cs"/>
                        </a:rPr>
                        <a:t>건강교육</a:t>
                      </a:r>
                      <a:r>
                        <a:rPr kumimoji="0" lang="en-US" altLang="ko-KR" sz="1300" b="0" i="0" u="none" strike="noStrike" kern="0" cap="none" spc="-100" normalizeH="0" baseline="0" noProof="0" smtClean="0">
                          <a:ln>
                            <a:solidFill>
                              <a:prstClr val="white">
                                <a:alpha val="5000"/>
                              </a:prstClr>
                            </a:solidFill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  <a:cs typeface="+mn-cs"/>
                        </a:rPr>
                        <a:t>, </a:t>
                      </a:r>
                      <a:r>
                        <a:rPr kumimoji="0" lang="ko-KR" altLang="en-US" sz="1300" b="0" i="0" u="none" strike="noStrike" kern="0" cap="none" spc="-100" normalizeH="0" baseline="0" noProof="0" smtClean="0">
                          <a:ln>
                            <a:solidFill>
                              <a:prstClr val="white">
                                <a:alpha val="5000"/>
                              </a:prstClr>
                            </a:solidFill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  <a:cs typeface="+mn-cs"/>
                        </a:rPr>
                        <a:t>정서적지지</a:t>
                      </a:r>
                      <a:r>
                        <a:rPr kumimoji="0" lang="en-US" altLang="ko-KR" sz="1300" b="0" i="0" u="none" strike="noStrike" kern="0" cap="none" spc="-100" normalizeH="0" baseline="0" noProof="0" smtClean="0">
                          <a:ln>
                            <a:solidFill>
                              <a:prstClr val="white">
                                <a:alpha val="5000"/>
                              </a:prstClr>
                            </a:solidFill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  <a:cs typeface="+mn-cs"/>
                        </a:rPr>
                        <a:t>, </a:t>
                      </a:r>
                      <a:r>
                        <a:rPr kumimoji="0" lang="ko-KR" altLang="en-US" sz="1300" b="0" i="0" u="none" strike="noStrike" kern="0" cap="none" spc="-100" normalizeH="0" baseline="0" noProof="0" smtClean="0">
                          <a:ln>
                            <a:solidFill>
                              <a:prstClr val="white">
                                <a:alpha val="5000"/>
                              </a:prstClr>
                            </a:solidFill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  <a:cs typeface="+mn-cs"/>
                        </a:rPr>
                        <a:t>헌옷세탁 제공</a:t>
                      </a:r>
                      <a:endParaRPr lang="ko-KR" altLang="en-US" sz="1300" kern="0" spc="-100" baseline="0" dirty="0">
                        <a:ln>
                          <a:solidFill>
                            <a:schemeClr val="bg1">
                              <a:alpha val="5000"/>
                            </a:scheme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210 선물상자 R" panose="02020603020101020101" pitchFamily="18" charset="-127"/>
                        <a:ea typeface="210 선물상자 R" panose="02020603020101020101" pitchFamily="18" charset="-127"/>
                        <a:cs typeface="+mn-cs"/>
                      </a:endParaRPr>
                    </a:p>
                  </a:txBody>
                  <a:tcPr marL="17907" marR="17907" marT="17907" marB="17907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3537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kern="0" spc="-100" dirty="0" smtClean="0">
                          <a:ln>
                            <a:solidFill>
                              <a:schemeClr val="bg1">
                                <a:alpha val="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  <a:cs typeface="+mn-cs"/>
                        </a:rPr>
                        <a:t>지역사회중심재활</a:t>
                      </a:r>
                    </a:p>
                  </a:txBody>
                  <a:tcPr anchor="ctr">
                    <a:solidFill>
                      <a:schemeClr val="accent4">
                        <a:alpha val="7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kern="0" spc="-100" smtClean="0">
                          <a:ln>
                            <a:solidFill>
                              <a:schemeClr val="bg1">
                                <a:alpha val="5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  <a:cs typeface="+mn-cs"/>
                        </a:rPr>
                        <a:t>3</a:t>
                      </a:r>
                      <a:r>
                        <a:rPr lang="ko-KR" altLang="en-US" sz="1600" b="0" kern="0" spc="-100" smtClean="0">
                          <a:ln>
                            <a:solidFill>
                              <a:schemeClr val="bg1">
                                <a:alpha val="5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  <a:cs typeface="+mn-cs"/>
                        </a:rPr>
                        <a:t>명</a:t>
                      </a:r>
                      <a:endParaRPr lang="ko-KR" altLang="en-US" sz="1600" b="0" kern="0" spc="-100" dirty="0" smtClean="0">
                        <a:ln>
                          <a:solidFill>
                            <a:schemeClr val="bg1">
                              <a:alpha val="500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210 선물상자 R" panose="02020603020101020101" pitchFamily="18" charset="-127"/>
                        <a:ea typeface="210 선물상자 R" panose="02020603020101020101" pitchFamily="18" charset="-127"/>
                        <a:cs typeface="+mn-cs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kern="0" spc="-100" smtClean="0">
                          <a:ln>
                            <a:solidFill>
                              <a:schemeClr val="bg1">
                                <a:alpha val="5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  <a:cs typeface="+mn-cs"/>
                        </a:rPr>
                        <a:t>27</a:t>
                      </a:r>
                      <a:endParaRPr lang="ko-KR" altLang="en-US" sz="1600" b="0" kern="0" spc="-100" dirty="0">
                        <a:ln>
                          <a:solidFill>
                            <a:schemeClr val="bg1">
                              <a:alpha val="500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210 선물상자 R" panose="02020603020101020101" pitchFamily="18" charset="-127"/>
                        <a:ea typeface="210 선물상자 R" panose="02020603020101020101" pitchFamily="18" charset="-127"/>
                        <a:cs typeface="+mn-cs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kern="0" spc="-100" smtClean="0">
                          <a:ln>
                            <a:solidFill>
                              <a:schemeClr val="bg1">
                                <a:alpha val="5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  <a:cs typeface="+mn-cs"/>
                        </a:rPr>
                        <a:t>70</a:t>
                      </a:r>
                      <a:endParaRPr lang="ko-KR" altLang="en-US" sz="1600" b="0" kern="0" spc="-100" dirty="0">
                        <a:ln>
                          <a:solidFill>
                            <a:schemeClr val="bg1">
                              <a:alpha val="500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210 선물상자 R" panose="02020603020101020101" pitchFamily="18" charset="-127"/>
                        <a:ea typeface="210 선물상자 R" panose="02020603020101020101" pitchFamily="18" charset="-127"/>
                        <a:cs typeface="+mn-cs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300" b="0" i="0" u="none" strike="noStrike" kern="0" cap="none" spc="-100" normalizeH="0" baseline="0" noProof="0" dirty="0" smtClean="0">
                          <a:ln>
                            <a:solidFill>
                              <a:prstClr val="white">
                                <a:alpha val="5000"/>
                              </a:prstClr>
                            </a:solidFill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  <a:cs typeface="+mn-cs"/>
                        </a:rPr>
                        <a:t>· </a:t>
                      </a:r>
                      <a:r>
                        <a:rPr kumimoji="0" lang="ko-KR" altLang="en-US" sz="1300" b="0" i="0" u="none" strike="noStrike" kern="0" cap="none" spc="-100" normalizeH="0" baseline="0" noProof="0" dirty="0" smtClean="0">
                          <a:ln>
                            <a:solidFill>
                              <a:prstClr val="white">
                                <a:alpha val="5000"/>
                              </a:prstClr>
                            </a:solidFill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  <a:cs typeface="+mn-cs"/>
                        </a:rPr>
                        <a:t>이</a:t>
                      </a:r>
                      <a:r>
                        <a:rPr kumimoji="0" lang="en-US" altLang="ko-KR" sz="1300" b="0" i="0" u="none" strike="noStrike" kern="0" cap="none" spc="-100" normalizeH="0" baseline="0" noProof="0" dirty="0" smtClean="0">
                          <a:ln>
                            <a:solidFill>
                              <a:prstClr val="white">
                                <a:alpha val="5000"/>
                              </a:prstClr>
                            </a:solidFill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  <a:cs typeface="+mn-cs"/>
                        </a:rPr>
                        <a:t>·</a:t>
                      </a:r>
                      <a:r>
                        <a:rPr kumimoji="0" lang="ko-KR" altLang="en-US" sz="1300" b="0" i="0" u="none" strike="noStrike" kern="0" cap="none" spc="-100" normalizeH="0" baseline="0" noProof="0" dirty="0" smtClean="0">
                          <a:ln>
                            <a:solidFill>
                              <a:prstClr val="white">
                                <a:alpha val="5000"/>
                              </a:prstClr>
                            </a:solidFill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  <a:cs typeface="+mn-cs"/>
                        </a:rPr>
                        <a:t>미용 봉사</a:t>
                      </a:r>
                      <a:r>
                        <a:rPr kumimoji="0" lang="en-US" altLang="ko-KR" sz="1300" b="0" i="0" u="none" strike="noStrike" kern="0" cap="none" spc="-100" normalizeH="0" baseline="0" noProof="0" dirty="0" smtClean="0">
                          <a:ln>
                            <a:solidFill>
                              <a:prstClr val="white">
                                <a:alpha val="5000"/>
                              </a:prstClr>
                            </a:solidFill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  <a:cs typeface="+mn-cs"/>
                        </a:rPr>
                        <a:t>, </a:t>
                      </a:r>
                      <a:r>
                        <a:rPr kumimoji="0" lang="ko-KR" altLang="en-US" sz="1300" b="0" i="0" u="none" strike="noStrike" kern="0" cap="none" spc="-100" normalizeH="0" baseline="0" noProof="0" dirty="0" smtClean="0">
                          <a:ln>
                            <a:solidFill>
                              <a:prstClr val="white">
                                <a:alpha val="5000"/>
                              </a:prstClr>
                            </a:solidFill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  <a:cs typeface="+mn-cs"/>
                        </a:rPr>
                        <a:t>말벗</a:t>
                      </a:r>
                      <a:r>
                        <a:rPr kumimoji="0" lang="en-US" altLang="ko-KR" sz="1300" b="0" i="0" u="none" strike="noStrike" kern="0" cap="none" spc="-100" normalizeH="0" baseline="0" noProof="0" dirty="0" smtClean="0">
                          <a:ln>
                            <a:solidFill>
                              <a:prstClr val="white">
                                <a:alpha val="5000"/>
                              </a:prstClr>
                            </a:solidFill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  <a:cs typeface="+mn-cs"/>
                        </a:rPr>
                        <a:t>, </a:t>
                      </a:r>
                      <a:r>
                        <a:rPr kumimoji="0" lang="ko-KR" altLang="en-US" sz="1300" b="0" i="0" u="none" strike="noStrike" kern="0" cap="none" spc="-100" normalizeH="0" baseline="0" noProof="0" dirty="0" smtClean="0">
                          <a:ln>
                            <a:solidFill>
                              <a:prstClr val="white">
                                <a:alpha val="5000"/>
                              </a:prstClr>
                            </a:solidFill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  <a:cs typeface="+mn-cs"/>
                        </a:rPr>
                        <a:t>가정방문 운동 지도</a:t>
                      </a:r>
                      <a:r>
                        <a:rPr kumimoji="0" lang="en-US" altLang="ko-KR" sz="1300" b="0" i="0" u="none" strike="noStrike" kern="0" cap="none" spc="-100" normalizeH="0" baseline="0" noProof="0" dirty="0" smtClean="0">
                          <a:ln>
                            <a:solidFill>
                              <a:prstClr val="white">
                                <a:alpha val="5000"/>
                              </a:prstClr>
                            </a:solidFill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  <a:cs typeface="+mn-cs"/>
                        </a:rPr>
                        <a:t>, </a:t>
                      </a:r>
                      <a:r>
                        <a:rPr kumimoji="0" lang="ko-KR" altLang="en-US" sz="1300" b="0" i="0" u="none" strike="noStrike" kern="0" cap="none" spc="-100" normalizeH="0" baseline="0" noProof="0" dirty="0" smtClean="0">
                          <a:ln>
                            <a:solidFill>
                              <a:prstClr val="white">
                                <a:alpha val="5000"/>
                              </a:prstClr>
                            </a:solidFill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  <a:cs typeface="+mn-cs"/>
                        </a:rPr>
                        <a:t>재활프로그램 운영 보조</a:t>
                      </a:r>
                      <a:r>
                        <a:rPr kumimoji="0" lang="en-US" altLang="ko-KR" sz="1300" b="0" i="0" u="none" strike="noStrike" kern="0" cap="none" spc="-100" normalizeH="0" baseline="0" noProof="0" dirty="0" smtClean="0">
                          <a:ln>
                            <a:solidFill>
                              <a:prstClr val="white">
                                <a:alpha val="5000"/>
                              </a:prstClr>
                            </a:solidFill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  <a:cs typeface="+mn-cs"/>
                        </a:rPr>
                        <a:t>, </a:t>
                      </a:r>
                      <a:r>
                        <a:rPr kumimoji="0" lang="ko-KR" altLang="en-US" sz="1300" b="0" i="0" u="none" strike="noStrike" kern="0" cap="none" spc="-100" normalizeH="0" baseline="0" noProof="0" dirty="0" smtClean="0">
                          <a:ln>
                            <a:solidFill>
                              <a:prstClr val="white">
                                <a:alpha val="5000"/>
                              </a:prstClr>
                            </a:solidFill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  <a:cs typeface="+mn-cs"/>
                        </a:rPr>
                        <a:t>재활 홍보 및 </a:t>
                      </a:r>
                      <a:endParaRPr kumimoji="0" lang="en-US" altLang="ko-KR" sz="1300" b="0" i="0" u="none" strike="noStrike" kern="0" cap="none" spc="-100" normalizeH="0" baseline="0" noProof="0" dirty="0" smtClean="0">
                        <a:ln>
                          <a:solidFill>
                            <a:prstClr val="white">
                              <a:alpha val="5000"/>
                            </a:prstClr>
                          </a:solidFill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210 선물상자 R" panose="02020603020101020101" pitchFamily="18" charset="-127"/>
                        <a:ea typeface="210 선물상자 R" panose="02020603020101020101" pitchFamily="18" charset="-127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300" b="0" i="0" u="none" strike="noStrike" kern="0" cap="none" spc="-100" normalizeH="0" baseline="0" noProof="0" dirty="0" smtClean="0">
                          <a:ln>
                            <a:solidFill>
                              <a:prstClr val="white">
                                <a:alpha val="5000"/>
                              </a:prstClr>
                            </a:solidFill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  <a:cs typeface="+mn-cs"/>
                        </a:rPr>
                        <a:t>  </a:t>
                      </a:r>
                      <a:r>
                        <a:rPr kumimoji="0" lang="ko-KR" altLang="en-US" sz="1300" b="0" i="0" u="none" strike="noStrike" kern="0" cap="none" spc="-100" normalizeH="0" baseline="0" noProof="0" dirty="0" smtClean="0">
                          <a:ln>
                            <a:solidFill>
                              <a:prstClr val="white">
                                <a:alpha val="5000"/>
                              </a:prstClr>
                            </a:solidFill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  <a:cs typeface="+mn-cs"/>
                        </a:rPr>
                        <a:t>캠페인</a:t>
                      </a:r>
                      <a:r>
                        <a:rPr kumimoji="0" lang="en-US" altLang="ko-KR" sz="1300" b="0" i="0" u="none" strike="noStrike" kern="0" cap="none" spc="-100" normalizeH="0" baseline="0" noProof="0" dirty="0" smtClean="0">
                          <a:ln>
                            <a:solidFill>
                              <a:prstClr val="white">
                                <a:alpha val="5000"/>
                              </a:prstClr>
                            </a:solidFill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  <a:cs typeface="+mn-cs"/>
                        </a:rPr>
                        <a:t>, </a:t>
                      </a:r>
                      <a:r>
                        <a:rPr kumimoji="0" lang="ko-KR" altLang="en-US" sz="1300" b="0" i="0" u="none" strike="noStrike" kern="0" cap="none" spc="-100" normalizeH="0" baseline="0" noProof="0" dirty="0" smtClean="0">
                          <a:ln>
                            <a:solidFill>
                              <a:prstClr val="white">
                                <a:alpha val="5000"/>
                              </a:prstClr>
                            </a:solidFill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  <a:cs typeface="+mn-cs"/>
                        </a:rPr>
                        <a:t>경로당 방문 재활운동 지도</a:t>
                      </a:r>
                      <a:endParaRPr lang="ko-KR" altLang="en-US" sz="1300" kern="0" spc="-100" baseline="0" dirty="0">
                        <a:ln>
                          <a:solidFill>
                            <a:schemeClr val="bg1">
                              <a:alpha val="5000"/>
                            </a:scheme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210 선물상자 R" panose="02020603020101020101" pitchFamily="18" charset="-127"/>
                        <a:ea typeface="210 선물상자 R" panose="02020603020101020101" pitchFamily="18" charset="-127"/>
                        <a:cs typeface="+mn-cs"/>
                      </a:endParaRPr>
                    </a:p>
                  </a:txBody>
                  <a:tcPr marL="17907" marR="17907" marT="17907" marB="17907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3537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kern="0" spc="-100" dirty="0" smtClean="0">
                          <a:ln>
                            <a:solidFill>
                              <a:schemeClr val="bg1">
                                <a:alpha val="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  <a:cs typeface="+mn-cs"/>
                        </a:rPr>
                        <a:t>치매예방관리</a:t>
                      </a:r>
                    </a:p>
                  </a:txBody>
                  <a:tcPr anchor="ctr">
                    <a:solidFill>
                      <a:schemeClr val="accent4">
                        <a:alpha val="7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kern="0" spc="-100" smtClean="0">
                          <a:ln>
                            <a:solidFill>
                              <a:schemeClr val="bg1">
                                <a:alpha val="5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  <a:cs typeface="+mn-cs"/>
                        </a:rPr>
                        <a:t>6</a:t>
                      </a:r>
                      <a:r>
                        <a:rPr lang="ko-KR" altLang="en-US" sz="1600" b="0" kern="0" spc="-100" smtClean="0">
                          <a:ln>
                            <a:solidFill>
                              <a:schemeClr val="bg1">
                                <a:alpha val="5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  <a:cs typeface="+mn-cs"/>
                        </a:rPr>
                        <a:t>명</a:t>
                      </a:r>
                      <a:endParaRPr lang="ko-KR" altLang="en-US" sz="1600" b="0" kern="0" spc="-100" dirty="0" smtClean="0">
                        <a:ln>
                          <a:solidFill>
                            <a:schemeClr val="bg1">
                              <a:alpha val="500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210 선물상자 R" panose="02020603020101020101" pitchFamily="18" charset="-127"/>
                        <a:ea typeface="210 선물상자 R" panose="02020603020101020101" pitchFamily="18" charset="-127"/>
                        <a:cs typeface="+mn-cs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kern="0" spc="-100" smtClean="0">
                          <a:ln>
                            <a:solidFill>
                              <a:schemeClr val="bg1">
                                <a:alpha val="5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  <a:cs typeface="+mn-cs"/>
                        </a:rPr>
                        <a:t>71</a:t>
                      </a:r>
                      <a:endParaRPr lang="ko-KR" altLang="en-US" sz="1600" b="0" kern="0" spc="-100" dirty="0">
                        <a:ln>
                          <a:solidFill>
                            <a:schemeClr val="bg1">
                              <a:alpha val="500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210 선물상자 R" panose="02020603020101020101" pitchFamily="18" charset="-127"/>
                        <a:ea typeface="210 선물상자 R" panose="02020603020101020101" pitchFamily="18" charset="-127"/>
                        <a:cs typeface="+mn-cs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kern="0" spc="-100" smtClean="0">
                          <a:ln>
                            <a:solidFill>
                              <a:schemeClr val="bg1">
                                <a:alpha val="5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  <a:cs typeface="+mn-cs"/>
                        </a:rPr>
                        <a:t>143</a:t>
                      </a:r>
                      <a:endParaRPr lang="ko-KR" altLang="en-US" sz="1600" b="0" kern="0" spc="-100" dirty="0">
                        <a:ln>
                          <a:solidFill>
                            <a:schemeClr val="bg1">
                              <a:alpha val="500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210 선물상자 R" panose="02020603020101020101" pitchFamily="18" charset="-127"/>
                        <a:ea typeface="210 선물상자 R" panose="02020603020101020101" pitchFamily="18" charset="-127"/>
                        <a:cs typeface="+mn-cs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300" b="0" i="0" u="none" strike="noStrike" kern="0" cap="none" spc="-100" normalizeH="0" baseline="0" noProof="0" dirty="0" smtClean="0">
                          <a:ln>
                            <a:solidFill>
                              <a:prstClr val="white">
                                <a:alpha val="5000"/>
                              </a:prstClr>
                            </a:solidFill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  <a:cs typeface="+mn-cs"/>
                        </a:rPr>
                        <a:t>· </a:t>
                      </a:r>
                      <a:r>
                        <a:rPr kumimoji="0" lang="ko-KR" altLang="en-US" sz="1300" b="0" i="0" u="none" strike="noStrike" kern="0" cap="none" spc="-100" normalizeH="0" baseline="0" noProof="0" dirty="0" smtClean="0">
                          <a:ln>
                            <a:solidFill>
                              <a:prstClr val="white">
                                <a:alpha val="5000"/>
                              </a:prstClr>
                            </a:solidFill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  <a:cs typeface="+mn-cs"/>
                        </a:rPr>
                        <a:t>인지재활프로그램 운영 보조</a:t>
                      </a:r>
                      <a:r>
                        <a:rPr kumimoji="0" lang="en-US" altLang="ko-KR" sz="1300" b="0" i="0" u="none" strike="noStrike" kern="0" cap="none" spc="-100" normalizeH="0" baseline="0" noProof="0" dirty="0" smtClean="0">
                          <a:ln>
                            <a:solidFill>
                              <a:prstClr val="white">
                                <a:alpha val="5000"/>
                              </a:prstClr>
                            </a:solidFill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  <a:cs typeface="+mn-cs"/>
                        </a:rPr>
                        <a:t>, </a:t>
                      </a:r>
                      <a:r>
                        <a:rPr kumimoji="0" lang="ko-KR" altLang="en-US" sz="1300" b="0" i="0" u="none" strike="noStrike" kern="0" cap="none" spc="-100" normalizeH="0" baseline="0" noProof="0" dirty="0" smtClean="0">
                          <a:ln>
                            <a:solidFill>
                              <a:prstClr val="white">
                                <a:alpha val="5000"/>
                              </a:prstClr>
                            </a:solidFill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  <a:cs typeface="+mn-cs"/>
                        </a:rPr>
                        <a:t>치매 예방 홍보 및 캠페인</a:t>
                      </a:r>
                      <a:r>
                        <a:rPr kumimoji="0" lang="en-US" altLang="ko-KR" sz="1300" b="0" i="0" u="none" strike="noStrike" kern="0" cap="none" spc="-100" normalizeH="0" baseline="0" noProof="0" dirty="0" smtClean="0">
                          <a:ln>
                            <a:solidFill>
                              <a:prstClr val="white">
                                <a:alpha val="5000"/>
                              </a:prstClr>
                            </a:solidFill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  <a:cs typeface="+mn-cs"/>
                        </a:rPr>
                        <a:t>, </a:t>
                      </a:r>
                      <a:r>
                        <a:rPr kumimoji="0" lang="ko-KR" altLang="en-US" sz="1300" b="0" i="0" u="none" strike="noStrike" kern="0" cap="none" spc="-100" normalizeH="0" baseline="0" noProof="0" dirty="0" smtClean="0">
                          <a:ln>
                            <a:solidFill>
                              <a:prstClr val="white">
                                <a:alpha val="5000"/>
                              </a:prstClr>
                            </a:solidFill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  <a:cs typeface="+mn-cs"/>
                        </a:rPr>
                        <a:t>대상자 활동보조</a:t>
                      </a:r>
                      <a:endParaRPr lang="ko-KR" altLang="en-US" sz="1300" kern="0" spc="-100" baseline="0" dirty="0">
                        <a:ln>
                          <a:solidFill>
                            <a:schemeClr val="bg1">
                              <a:alpha val="5000"/>
                            </a:scheme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210 선물상자 R" panose="02020603020101020101" pitchFamily="18" charset="-127"/>
                        <a:ea typeface="210 선물상자 R" panose="02020603020101020101" pitchFamily="18" charset="-127"/>
                        <a:cs typeface="+mn-cs"/>
                      </a:endParaRPr>
                    </a:p>
                  </a:txBody>
                  <a:tcPr marL="17907" marR="17907" marT="17907" marB="17907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33537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kern="0" spc="-100" dirty="0" smtClean="0">
                          <a:ln>
                            <a:solidFill>
                              <a:schemeClr val="bg1">
                                <a:alpha val="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  <a:cs typeface="+mn-cs"/>
                        </a:rPr>
                        <a:t>통합건강증진</a:t>
                      </a:r>
                    </a:p>
                  </a:txBody>
                  <a:tcPr anchor="ctr">
                    <a:solidFill>
                      <a:schemeClr val="accent4">
                        <a:alpha val="7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0" kern="0" spc="-100" smtClean="0">
                          <a:ln>
                            <a:solidFill>
                              <a:schemeClr val="bg1">
                                <a:alpha val="5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  <a:cs typeface="+mn-cs"/>
                        </a:rPr>
                        <a:t>수시</a:t>
                      </a:r>
                      <a:endParaRPr lang="ko-KR" altLang="en-US" sz="1600" b="0" kern="0" spc="-100" dirty="0" smtClean="0">
                        <a:ln>
                          <a:solidFill>
                            <a:schemeClr val="bg1">
                              <a:alpha val="500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210 선물상자 R" panose="02020603020101020101" pitchFamily="18" charset="-127"/>
                        <a:ea typeface="210 선물상자 R" panose="02020603020101020101" pitchFamily="18" charset="-127"/>
                        <a:cs typeface="+mn-cs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600" b="0" i="0" u="none" strike="noStrike" kern="0" cap="none" spc="-100" normalizeH="0" baseline="0" noProof="0" smtClean="0">
                          <a:ln>
                            <a:solidFill>
                              <a:prstClr val="white">
                                <a:alpha val="5000"/>
                              </a:prst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  <a:cs typeface="+mn-cs"/>
                        </a:rPr>
                        <a:t>건강파발꾼</a:t>
                      </a:r>
                      <a:endParaRPr kumimoji="0" lang="ko-KR" altLang="en-US" sz="1400" b="0" i="0" u="none" strike="noStrike" kern="0" cap="none" spc="-100" normalizeH="0" baseline="0" noProof="0" smtClean="0">
                        <a:ln>
                          <a:solidFill>
                            <a:prstClr val="white">
                              <a:alpha val="5000"/>
                            </a:prstClr>
                          </a:solidFill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210 선물상자 R" panose="02020603020101020101" pitchFamily="18" charset="-127"/>
                        <a:ea typeface="210 선물상자 R" panose="02020603020101020101" pitchFamily="18" charset="-127"/>
                        <a:cs typeface="+mn-cs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600" b="0" i="0" u="none" strike="noStrike" kern="0" cap="none" spc="-100" normalizeH="0" baseline="0" noProof="0" smtClean="0">
                          <a:ln>
                            <a:solidFill>
                              <a:prstClr val="white">
                                <a:alpha val="5000"/>
                              </a:prstClr>
                            </a:solidFill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  <a:cs typeface="+mn-cs"/>
                        </a:rPr>
                        <a:t>전체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300" b="0" i="0" u="none" strike="noStrike" kern="0" cap="none" spc="-100" normalizeH="0" baseline="0" noProof="0" dirty="0" smtClean="0">
                          <a:ln>
                            <a:solidFill>
                              <a:prstClr val="white">
                                <a:alpha val="5000"/>
                              </a:prstClr>
                            </a:solidFill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  <a:cs typeface="+mn-cs"/>
                        </a:rPr>
                        <a:t>· </a:t>
                      </a:r>
                      <a:r>
                        <a:rPr kumimoji="0" lang="ko-KR" altLang="en-US" sz="1300" b="0" i="0" u="none" strike="noStrike" kern="0" cap="none" spc="-100" normalizeH="0" baseline="0" noProof="0" dirty="0" smtClean="0">
                          <a:ln>
                            <a:solidFill>
                              <a:prstClr val="white">
                                <a:alpha val="5000"/>
                              </a:prstClr>
                            </a:solidFill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  <a:cs typeface="+mn-cs"/>
                        </a:rPr>
                        <a:t>지역 축제 등 행사 시 보건소  통합건강증진사업 홍보 및 캠페인</a:t>
                      </a:r>
                      <a:endParaRPr lang="ko-KR" altLang="en-US" sz="1300" kern="0" spc="-100" baseline="0" dirty="0">
                        <a:ln>
                          <a:solidFill>
                            <a:schemeClr val="bg1">
                              <a:alpha val="5000"/>
                            </a:scheme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210 선물상자 R" panose="02020603020101020101" pitchFamily="18" charset="-127"/>
                        <a:ea typeface="210 선물상자 R" panose="02020603020101020101" pitchFamily="18" charset="-127"/>
                        <a:cs typeface="+mn-cs"/>
                      </a:endParaRPr>
                    </a:p>
                  </a:txBody>
                  <a:tcPr marL="17907" marR="17907" marT="17907" marB="17907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89006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kern="0" spc="-100" dirty="0" smtClean="0">
                          <a:ln>
                            <a:solidFill>
                              <a:schemeClr val="bg1">
                                <a:alpha val="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  <a:cs typeface="+mn-cs"/>
                        </a:rPr>
                        <a:t>마을모니터링</a:t>
                      </a:r>
                    </a:p>
                  </a:txBody>
                  <a:tcPr anchor="ctr"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alpha val="7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kern="0" spc="-100" smtClean="0">
                          <a:ln>
                            <a:solidFill>
                              <a:schemeClr val="bg1">
                                <a:alpha val="5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  <a:cs typeface="+mn-cs"/>
                        </a:rPr>
                        <a:t>47</a:t>
                      </a:r>
                      <a:r>
                        <a:rPr lang="ko-KR" altLang="en-US" sz="1600" b="0" kern="0" spc="-100" smtClean="0">
                          <a:ln>
                            <a:solidFill>
                              <a:schemeClr val="bg1">
                                <a:alpha val="5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  <a:cs typeface="+mn-cs"/>
                        </a:rPr>
                        <a:t>명</a:t>
                      </a:r>
                      <a:endParaRPr lang="ko-KR" altLang="en-US" sz="1600" b="0" kern="0" spc="-100" dirty="0" smtClean="0">
                        <a:ln>
                          <a:solidFill>
                            <a:schemeClr val="bg1">
                              <a:alpha val="500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210 선물상자 R" panose="02020603020101020101" pitchFamily="18" charset="-127"/>
                        <a:ea typeface="210 선물상자 R" panose="02020603020101020101" pitchFamily="18" charset="-127"/>
                        <a:cs typeface="+mn-cs"/>
                      </a:endParaRPr>
                    </a:p>
                  </a:txBody>
                  <a:tcPr anchor="ctr"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kern="0" spc="-100" smtClean="0">
                          <a:ln>
                            <a:solidFill>
                              <a:schemeClr val="bg1">
                                <a:alpha val="5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  <a:cs typeface="+mn-cs"/>
                        </a:rPr>
                        <a:t>507</a:t>
                      </a:r>
                      <a:endParaRPr lang="ko-KR" altLang="en-US" sz="1600" b="0" kern="0" spc="-100" dirty="0">
                        <a:ln>
                          <a:solidFill>
                            <a:schemeClr val="bg1">
                              <a:alpha val="500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210 선물상자 R" panose="02020603020101020101" pitchFamily="18" charset="-127"/>
                        <a:ea typeface="210 선물상자 R" panose="02020603020101020101" pitchFamily="18" charset="-127"/>
                        <a:cs typeface="+mn-cs"/>
                      </a:endParaRPr>
                    </a:p>
                  </a:txBody>
                  <a:tcPr anchor="ctr"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b="0" kern="0" spc="-100" smtClean="0">
                          <a:ln>
                            <a:solidFill>
                              <a:schemeClr val="bg1">
                                <a:alpha val="5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  <a:cs typeface="+mn-cs"/>
                        </a:rPr>
                        <a:t>1,038</a:t>
                      </a:r>
                      <a:endParaRPr lang="ko-KR" altLang="en-US" sz="1600" b="0" kern="0" spc="-100" dirty="0">
                        <a:ln>
                          <a:solidFill>
                            <a:schemeClr val="bg1">
                              <a:alpha val="5000"/>
                            </a:schemeClr>
                          </a:solidFill>
                        </a:ln>
                        <a:solidFill>
                          <a:schemeClr val="tx1"/>
                        </a:solidFill>
                        <a:latin typeface="210 선물상자 R" panose="02020603020101020101" pitchFamily="18" charset="-127"/>
                        <a:ea typeface="210 선물상자 R" panose="02020603020101020101" pitchFamily="18" charset="-127"/>
                        <a:cs typeface="+mn-cs"/>
                      </a:endParaRPr>
                    </a:p>
                  </a:txBody>
                  <a:tcPr anchor="ctr"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300" b="0" i="0" u="none" strike="noStrike" kern="0" cap="none" spc="-100" normalizeH="0" baseline="0" noProof="0" dirty="0" smtClean="0">
                          <a:ln>
                            <a:solidFill>
                              <a:prstClr val="white">
                                <a:alpha val="5000"/>
                              </a:prstClr>
                            </a:solidFill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  <a:cs typeface="+mn-cs"/>
                        </a:rPr>
                        <a:t>· </a:t>
                      </a:r>
                      <a:r>
                        <a:rPr kumimoji="0" lang="ko-KR" altLang="en-US" sz="1300" b="0" i="0" u="none" strike="noStrike" kern="0" cap="none" spc="-100" normalizeH="0" baseline="0" noProof="0" dirty="0" smtClean="0">
                          <a:ln>
                            <a:solidFill>
                              <a:prstClr val="white">
                                <a:alpha val="5000"/>
                              </a:prstClr>
                            </a:solidFill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  <a:cs typeface="+mn-cs"/>
                        </a:rPr>
                        <a:t>보건소 </a:t>
                      </a:r>
                      <a:r>
                        <a:rPr kumimoji="0" lang="en-US" altLang="ko-KR" sz="1300" b="0" i="0" u="none" strike="noStrike" kern="0" cap="none" spc="-100" normalizeH="0" baseline="0" noProof="0" dirty="0" smtClean="0">
                          <a:ln>
                            <a:solidFill>
                              <a:prstClr val="white">
                                <a:alpha val="5000"/>
                              </a:prstClr>
                            </a:solidFill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  <a:cs typeface="+mn-cs"/>
                        </a:rPr>
                        <a:t>3</a:t>
                      </a:r>
                      <a:r>
                        <a:rPr kumimoji="0" lang="ko-KR" altLang="en-US" sz="1300" b="0" i="0" u="none" strike="noStrike" kern="0" cap="none" spc="-100" normalizeH="0" baseline="0" noProof="0" dirty="0" smtClean="0">
                          <a:ln>
                            <a:solidFill>
                              <a:prstClr val="white">
                                <a:alpha val="5000"/>
                              </a:prstClr>
                            </a:solidFill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  <a:cs typeface="+mn-cs"/>
                        </a:rPr>
                        <a:t>개월 이상 운영 </a:t>
                      </a:r>
                      <a:r>
                        <a:rPr kumimoji="0" lang="en-US" altLang="ko-KR" sz="1300" b="0" i="0" u="none" strike="noStrike" kern="0" cap="none" spc="-100" normalizeH="0" baseline="0" noProof="0" dirty="0" smtClean="0">
                          <a:ln>
                            <a:solidFill>
                              <a:prstClr val="white">
                                <a:alpha val="5000"/>
                              </a:prstClr>
                            </a:solidFill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  <a:cs typeface="+mn-cs"/>
                        </a:rPr>
                        <a:t>47</a:t>
                      </a:r>
                      <a:r>
                        <a:rPr kumimoji="0" lang="ko-KR" altLang="en-US" sz="1300" b="0" i="0" u="none" strike="noStrike" kern="0" cap="none" spc="-100" normalizeH="0" baseline="0" noProof="0" dirty="0" smtClean="0">
                          <a:ln>
                            <a:solidFill>
                              <a:prstClr val="white">
                                <a:alpha val="5000"/>
                              </a:prstClr>
                            </a:solidFill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  <a:cs typeface="+mn-cs"/>
                        </a:rPr>
                        <a:t>개 마을</a:t>
                      </a:r>
                      <a:endParaRPr kumimoji="0" lang="en-US" altLang="ko-KR" sz="1300" b="0" i="0" u="none" strike="noStrike" kern="0" cap="none" spc="-100" normalizeH="0" baseline="0" noProof="0" dirty="0" smtClean="0">
                        <a:ln>
                          <a:solidFill>
                            <a:prstClr val="white">
                              <a:alpha val="5000"/>
                            </a:prstClr>
                          </a:solidFill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210 선물상자 R" panose="02020603020101020101" pitchFamily="18" charset="-127"/>
                        <a:ea typeface="210 선물상자 R" panose="02020603020101020101" pitchFamily="18" charset="-127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300" b="0" i="0" u="none" strike="noStrike" kern="0" cap="none" spc="-100" normalizeH="0" baseline="0" noProof="0" dirty="0" smtClean="0">
                          <a:ln>
                            <a:solidFill>
                              <a:prstClr val="white">
                                <a:alpha val="5000"/>
                              </a:prstClr>
                            </a:solidFill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  <a:cs typeface="+mn-cs"/>
                        </a:rPr>
                        <a:t>· </a:t>
                      </a:r>
                      <a:r>
                        <a:rPr kumimoji="0" lang="ko-KR" altLang="en-US" sz="1300" b="0" i="0" u="none" strike="noStrike" kern="0" cap="none" spc="-100" normalizeH="0" baseline="0" noProof="0" dirty="0" smtClean="0">
                          <a:ln>
                            <a:solidFill>
                              <a:prstClr val="white">
                                <a:alpha val="5000"/>
                              </a:prstClr>
                            </a:solidFill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  <a:cs typeface="+mn-cs"/>
                        </a:rPr>
                        <a:t>대상자 발굴 후 보건소 연락 및 건강 정보 제공</a:t>
                      </a:r>
                      <a:r>
                        <a:rPr kumimoji="0" lang="en-US" altLang="ko-KR" sz="1300" b="0" i="0" u="none" strike="noStrike" kern="0" cap="none" spc="-100" normalizeH="0" baseline="0" noProof="0" dirty="0" smtClean="0">
                          <a:ln>
                            <a:solidFill>
                              <a:prstClr val="white">
                                <a:alpha val="5000"/>
                              </a:prstClr>
                            </a:solidFill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  <a:cs typeface="+mn-cs"/>
                        </a:rPr>
                        <a:t>, </a:t>
                      </a:r>
                      <a:r>
                        <a:rPr kumimoji="0" lang="ko-KR" altLang="en-US" sz="1300" b="0" i="0" u="none" strike="noStrike" kern="0" cap="none" spc="-100" normalizeH="0" baseline="0" noProof="0" dirty="0" smtClean="0">
                          <a:ln>
                            <a:solidFill>
                              <a:prstClr val="white">
                                <a:alpha val="5000"/>
                              </a:prstClr>
                            </a:solidFill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  <a:cs typeface="+mn-cs"/>
                        </a:rPr>
                        <a:t>통합건강증진 홍보 등</a:t>
                      </a:r>
                      <a:endParaRPr kumimoji="0" lang="en-US" altLang="ko-KR" sz="1300" b="0" i="0" u="none" strike="noStrike" kern="0" cap="none" spc="-100" normalizeH="0" baseline="0" noProof="0" dirty="0" smtClean="0">
                        <a:ln>
                          <a:solidFill>
                            <a:prstClr val="white">
                              <a:alpha val="5000"/>
                            </a:prstClr>
                          </a:solidFill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210 선물상자 R" panose="02020603020101020101" pitchFamily="18" charset="-127"/>
                        <a:ea typeface="210 선물상자 R" panose="02020603020101020101" pitchFamily="18" charset="-127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300" b="0" i="0" u="none" strike="noStrike" kern="0" cap="none" spc="-100" normalizeH="0" baseline="0" noProof="0" dirty="0" smtClean="0">
                          <a:ln>
                            <a:solidFill>
                              <a:prstClr val="white">
                                <a:alpha val="5000"/>
                              </a:prstClr>
                            </a:solidFill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  <a:cs typeface="+mn-cs"/>
                        </a:rPr>
                        <a:t>  - </a:t>
                      </a:r>
                      <a:r>
                        <a:rPr kumimoji="0" lang="ko-KR" altLang="en-US" sz="1300" b="0" i="0" u="none" strike="noStrike" kern="0" cap="none" spc="-100" normalizeH="0" baseline="0" noProof="0" dirty="0" smtClean="0">
                          <a:ln>
                            <a:solidFill>
                              <a:prstClr val="white">
                                <a:alpha val="5000"/>
                              </a:prstClr>
                            </a:solidFill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  <a:cs typeface="+mn-cs"/>
                        </a:rPr>
                        <a:t>암 검진 홍보</a:t>
                      </a:r>
                      <a:r>
                        <a:rPr kumimoji="0" lang="en-US" altLang="ko-KR" sz="1300" b="0" i="0" u="none" strike="noStrike" kern="0" cap="none" spc="-100" normalizeH="0" baseline="0" noProof="0" dirty="0" smtClean="0">
                          <a:ln>
                            <a:solidFill>
                              <a:prstClr val="white">
                                <a:alpha val="5000"/>
                              </a:prstClr>
                            </a:solidFill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  <a:cs typeface="+mn-cs"/>
                        </a:rPr>
                        <a:t>, </a:t>
                      </a:r>
                      <a:r>
                        <a:rPr kumimoji="0" lang="ko-KR" altLang="en-US" sz="1300" b="0" i="0" u="none" strike="noStrike" kern="0" cap="none" spc="-100" normalizeH="0" baseline="0" noProof="0" dirty="0" smtClean="0">
                          <a:ln>
                            <a:solidFill>
                              <a:prstClr val="white">
                                <a:alpha val="5000"/>
                              </a:prstClr>
                            </a:solidFill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  <a:cs typeface="+mn-cs"/>
                        </a:rPr>
                        <a:t>방문 및 재활 대상자</a:t>
                      </a:r>
                      <a:r>
                        <a:rPr kumimoji="0" lang="en-US" altLang="ko-KR" sz="1300" b="0" i="0" u="none" strike="noStrike" kern="0" cap="none" spc="-100" normalizeH="0" baseline="0" noProof="0" dirty="0" smtClean="0">
                          <a:ln>
                            <a:solidFill>
                              <a:prstClr val="white">
                                <a:alpha val="5000"/>
                              </a:prstClr>
                            </a:solidFill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  <a:cs typeface="+mn-cs"/>
                        </a:rPr>
                        <a:t>, </a:t>
                      </a:r>
                      <a:r>
                        <a:rPr kumimoji="0" lang="ko-KR" altLang="en-US" sz="1300" b="0" i="0" u="none" strike="noStrike" kern="0" cap="none" spc="-100" normalizeH="0" baseline="0" noProof="0" dirty="0" smtClean="0">
                          <a:ln>
                            <a:solidFill>
                              <a:prstClr val="white">
                                <a:alpha val="5000"/>
                              </a:prstClr>
                            </a:solidFill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  <a:cs typeface="+mn-cs"/>
                        </a:rPr>
                        <a:t>치매 등 인지기능 </a:t>
                      </a:r>
                      <a:r>
                        <a:rPr kumimoji="0" lang="ko-KR" altLang="en-US" sz="1300" b="0" i="0" u="none" strike="noStrike" kern="0" cap="none" spc="-100" normalizeH="0" baseline="0" noProof="0" dirty="0" err="1" smtClean="0">
                          <a:ln>
                            <a:solidFill>
                              <a:prstClr val="white">
                                <a:alpha val="5000"/>
                              </a:prstClr>
                            </a:solidFill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  <a:cs typeface="+mn-cs"/>
                        </a:rPr>
                        <a:t>저하자</a:t>
                      </a:r>
                      <a:endParaRPr kumimoji="0" lang="en-US" altLang="ko-KR" sz="1300" b="0" i="0" u="none" strike="noStrike" kern="0" cap="none" spc="-100" normalizeH="0" baseline="0" noProof="0" dirty="0" smtClean="0">
                        <a:ln>
                          <a:solidFill>
                            <a:prstClr val="white">
                              <a:alpha val="5000"/>
                            </a:prstClr>
                          </a:solidFill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210 선물상자 R" panose="02020603020101020101" pitchFamily="18" charset="-127"/>
                        <a:ea typeface="210 선물상자 R" panose="02020603020101020101" pitchFamily="18" charset="-127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300" b="0" i="0" u="none" strike="noStrike" kern="0" cap="none" spc="-100" normalizeH="0" baseline="0" noProof="0" dirty="0" smtClean="0">
                          <a:ln>
                            <a:solidFill>
                              <a:prstClr val="white">
                                <a:alpha val="5000"/>
                              </a:prstClr>
                            </a:solidFill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  <a:cs typeface="+mn-cs"/>
                        </a:rPr>
                        <a:t>· </a:t>
                      </a:r>
                      <a:r>
                        <a:rPr kumimoji="0" lang="ko-KR" altLang="en-US" sz="1300" b="0" i="0" u="none" strike="noStrike" kern="0" cap="none" spc="-100" normalizeH="0" baseline="0" noProof="0" dirty="0" smtClean="0">
                          <a:ln>
                            <a:solidFill>
                              <a:prstClr val="white">
                                <a:alpha val="5000"/>
                              </a:prstClr>
                            </a:solidFill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  <a:cs typeface="+mn-cs"/>
                        </a:rPr>
                        <a:t>행복 병원 운영지원</a:t>
                      </a:r>
                      <a:r>
                        <a:rPr kumimoji="0" lang="en-US" altLang="ko-KR" sz="1300" b="0" i="0" u="none" strike="noStrike" kern="0" cap="none" spc="-100" normalizeH="0" baseline="0" noProof="0" dirty="0" smtClean="0">
                          <a:ln>
                            <a:solidFill>
                              <a:prstClr val="white">
                                <a:alpha val="5000"/>
                              </a:prstClr>
                            </a:solidFill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  <a:cs typeface="+mn-cs"/>
                        </a:rPr>
                        <a:t>, </a:t>
                      </a:r>
                      <a:r>
                        <a:rPr kumimoji="0" lang="ko-KR" altLang="en-US" sz="1300" b="0" i="0" u="none" strike="noStrike" kern="0" cap="none" spc="-100" normalizeH="0" baseline="0" noProof="0" dirty="0" smtClean="0">
                          <a:ln>
                            <a:solidFill>
                              <a:prstClr val="white">
                                <a:alpha val="5000"/>
                              </a:prstClr>
                            </a:solidFill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  <a:cs typeface="+mn-cs"/>
                        </a:rPr>
                        <a:t>간식 봉사</a:t>
                      </a:r>
                      <a:r>
                        <a:rPr kumimoji="0" lang="en-US" altLang="ko-KR" sz="1300" b="0" i="0" u="none" strike="noStrike" kern="0" cap="none" spc="-100" normalizeH="0" baseline="0" noProof="0" dirty="0" smtClean="0">
                          <a:ln>
                            <a:solidFill>
                              <a:prstClr val="white">
                                <a:alpha val="5000"/>
                              </a:prstClr>
                            </a:solidFill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  <a:cs typeface="+mn-cs"/>
                        </a:rPr>
                        <a:t>, </a:t>
                      </a:r>
                      <a:r>
                        <a:rPr kumimoji="0" lang="ko-KR" altLang="en-US" sz="1300" b="0" i="0" u="none" strike="noStrike" kern="0" cap="none" spc="-100" normalizeH="0" baseline="0" noProof="0" dirty="0" smtClean="0">
                          <a:ln>
                            <a:solidFill>
                              <a:prstClr val="white">
                                <a:alpha val="5000"/>
                              </a:prstClr>
                            </a:solidFill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  <a:cs typeface="+mn-cs"/>
                        </a:rPr>
                        <a:t>차량 봉사 및 기구 수리 봉사</a:t>
                      </a:r>
                      <a:endParaRPr lang="ko-KR" altLang="en-US" sz="1300" kern="0" spc="-100" baseline="0" dirty="0">
                        <a:ln>
                          <a:solidFill>
                            <a:schemeClr val="bg1">
                              <a:alpha val="5000"/>
                            </a:scheme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210 선물상자 R" panose="02020603020101020101" pitchFamily="18" charset="-127"/>
                        <a:ea typeface="210 선물상자 R" panose="02020603020101020101" pitchFamily="18" charset="-127"/>
                        <a:cs typeface="+mn-cs"/>
                      </a:endParaRPr>
                    </a:p>
                  </a:txBody>
                  <a:tcPr marL="17907" marR="17907" marT="17907" marB="17907" anchor="ctr"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33429"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1" kern="0" spc="-100" smtClean="0">
                          <a:ln>
                            <a:solidFill>
                              <a:schemeClr val="bg1">
                                <a:alpha val="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  <a:cs typeface="+mn-cs"/>
                        </a:rPr>
                        <a:t>합   계</a:t>
                      </a:r>
                      <a:endParaRPr lang="ko-KR" altLang="en-US" sz="1600" b="1" kern="0" spc="-100" dirty="0">
                        <a:ln>
                          <a:solidFill>
                            <a:schemeClr val="bg1">
                              <a:alpha val="500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210 선물상자 R" panose="02020603020101020101" pitchFamily="18" charset="-127"/>
                        <a:ea typeface="210 선물상자 R" panose="02020603020101020101" pitchFamily="18" charset="-127"/>
                        <a:cs typeface="+mn-cs"/>
                      </a:endParaRPr>
                    </a:p>
                  </a:txBody>
                  <a:tcPr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3F7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kern="0" spc="-100" smtClean="0">
                          <a:ln>
                            <a:solidFill>
                              <a:schemeClr val="bg1">
                                <a:alpha val="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  <a:cs typeface="+mn-cs"/>
                        </a:rPr>
                        <a:t>79</a:t>
                      </a:r>
                      <a:r>
                        <a:rPr lang="ko-KR" altLang="en-US" sz="1600" b="1" kern="0" spc="-100" smtClean="0">
                          <a:ln>
                            <a:solidFill>
                              <a:schemeClr val="bg1">
                                <a:alpha val="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  <a:cs typeface="+mn-cs"/>
                        </a:rPr>
                        <a:t>명</a:t>
                      </a:r>
                      <a:endParaRPr lang="ko-KR" altLang="en-US" sz="1600" b="1" kern="0" spc="-100" dirty="0">
                        <a:ln>
                          <a:solidFill>
                            <a:schemeClr val="bg1">
                              <a:alpha val="500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210 선물상자 R" panose="02020603020101020101" pitchFamily="18" charset="-127"/>
                        <a:ea typeface="210 선물상자 R" panose="02020603020101020101" pitchFamily="18" charset="-127"/>
                        <a:cs typeface="+mn-cs"/>
                      </a:endParaRPr>
                    </a:p>
                  </a:txBody>
                  <a:tcPr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3F7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kern="0" spc="-100" smtClean="0">
                          <a:ln>
                            <a:solidFill>
                              <a:schemeClr val="bg1">
                                <a:alpha val="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  <a:cs typeface="+mn-cs"/>
                        </a:rPr>
                        <a:t>969</a:t>
                      </a:r>
                      <a:r>
                        <a:rPr lang="ko-KR" altLang="en-US" sz="1600" b="1" kern="0" spc="-100" smtClean="0">
                          <a:ln>
                            <a:solidFill>
                              <a:schemeClr val="bg1">
                                <a:alpha val="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  <a:cs typeface="+mn-cs"/>
                        </a:rPr>
                        <a:t>일</a:t>
                      </a:r>
                      <a:endParaRPr lang="ko-KR" altLang="en-US" sz="1600" b="1" kern="0" spc="-100" dirty="0">
                        <a:ln>
                          <a:solidFill>
                            <a:schemeClr val="bg1">
                              <a:alpha val="500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210 선물상자 R" panose="02020603020101020101" pitchFamily="18" charset="-127"/>
                        <a:ea typeface="210 선물상자 R" panose="02020603020101020101" pitchFamily="18" charset="-127"/>
                        <a:cs typeface="+mn-cs"/>
                      </a:endParaRPr>
                    </a:p>
                  </a:txBody>
                  <a:tcPr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3F7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kern="0" spc="-100" smtClean="0">
                          <a:ln>
                            <a:solidFill>
                              <a:schemeClr val="bg1">
                                <a:alpha val="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  <a:cs typeface="+mn-cs"/>
                        </a:rPr>
                        <a:t>2,001</a:t>
                      </a:r>
                      <a:r>
                        <a:rPr lang="ko-KR" altLang="en-US" sz="1600" b="1" kern="0" spc="-100" smtClean="0">
                          <a:ln>
                            <a:solidFill>
                              <a:schemeClr val="bg1">
                                <a:alpha val="5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210 선물상자 R" panose="02020603020101020101" pitchFamily="18" charset="-127"/>
                          <a:ea typeface="210 선물상자 R" panose="02020603020101020101" pitchFamily="18" charset="-127"/>
                          <a:cs typeface="+mn-cs"/>
                        </a:rPr>
                        <a:t>시간</a:t>
                      </a:r>
                      <a:endParaRPr lang="ko-KR" altLang="en-US" sz="1600" b="1" kern="0" spc="-100" dirty="0">
                        <a:ln>
                          <a:solidFill>
                            <a:schemeClr val="bg1">
                              <a:alpha val="500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210 선물상자 R" panose="02020603020101020101" pitchFamily="18" charset="-127"/>
                        <a:ea typeface="210 선물상자 R" panose="02020603020101020101" pitchFamily="18" charset="-127"/>
                        <a:cs typeface="+mn-cs"/>
                      </a:endParaRPr>
                    </a:p>
                  </a:txBody>
                  <a:tcPr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3F7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600" b="1" kern="0" spc="-100" dirty="0">
                        <a:ln>
                          <a:solidFill>
                            <a:schemeClr val="bg1">
                              <a:alpha val="500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210 선물상자 R" panose="02020603020101020101" pitchFamily="18" charset="-127"/>
                        <a:ea typeface="210 선물상자 R" panose="02020603020101020101" pitchFamily="18" charset="-127"/>
                        <a:cs typeface="+mn-cs"/>
                      </a:endParaRPr>
                    </a:p>
                  </a:txBody>
                  <a:tcPr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3F7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pic>
        <p:nvPicPr>
          <p:cNvPr id="4" name="그림 3" descr="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913780"/>
            <a:ext cx="576064" cy="576064"/>
          </a:xfrm>
          <a:prstGeom prst="rect">
            <a:avLst/>
          </a:prstGeom>
        </p:spPr>
      </p:pic>
      <p:pic>
        <p:nvPicPr>
          <p:cNvPr id="5" name="그림 4" descr="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7504" y="1196752"/>
            <a:ext cx="576064" cy="576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2302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제목 1"/>
          <p:cNvSpPr txBox="1">
            <a:spLocks/>
          </p:cNvSpPr>
          <p:nvPr/>
        </p:nvSpPr>
        <p:spPr>
          <a:xfrm>
            <a:off x="179512" y="106239"/>
            <a:ext cx="6563072" cy="9221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lang="ko-KR" altLang="en-US" sz="34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defRPr>
            </a:lvl1pPr>
          </a:lstStyle>
          <a:p>
            <a:r>
              <a:rPr lang="ko-KR" altLang="en-US" dirty="0" err="1" smtClean="0">
                <a:latin typeface="210 선물상자 R" panose="02020603020101020101" pitchFamily="18" charset="-127"/>
                <a:ea typeface="210 선물상자 R" panose="02020603020101020101" pitchFamily="18" charset="-127"/>
              </a:rPr>
              <a:t>건강파발꾼</a:t>
            </a:r>
            <a:endParaRPr lang="ko-KR" altLang="en-US" dirty="0">
              <a:solidFill>
                <a:srgbClr val="00B0F0"/>
              </a:solidFill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82" name="Freeform 15"/>
          <p:cNvSpPr>
            <a:spLocks/>
          </p:cNvSpPr>
          <p:nvPr/>
        </p:nvSpPr>
        <p:spPr bwMode="auto">
          <a:xfrm>
            <a:off x="3222717" y="1686948"/>
            <a:ext cx="1456708" cy="2278569"/>
          </a:xfrm>
          <a:custGeom>
            <a:avLst/>
            <a:gdLst>
              <a:gd name="T0" fmla="*/ 0 w 891"/>
              <a:gd name="T1" fmla="*/ 1212 h 1384"/>
              <a:gd name="T2" fmla="*/ 0 w 891"/>
              <a:gd name="T3" fmla="*/ 0 h 1384"/>
              <a:gd name="T4" fmla="*/ 891 w 891"/>
              <a:gd name="T5" fmla="*/ 1384 h 1384"/>
              <a:gd name="T6" fmla="*/ 0 w 891"/>
              <a:gd name="T7" fmla="*/ 1212 h 1384"/>
              <a:gd name="T8" fmla="*/ 0 60000 65536"/>
              <a:gd name="T9" fmla="*/ 0 60000 65536"/>
              <a:gd name="T10" fmla="*/ 0 60000 65536"/>
              <a:gd name="T11" fmla="*/ 0 60000 65536"/>
              <a:gd name="T12" fmla="*/ 0 w 891"/>
              <a:gd name="T13" fmla="*/ 0 h 1384"/>
              <a:gd name="T14" fmla="*/ 891 w 891"/>
              <a:gd name="T15" fmla="*/ 1384 h 138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91" h="1384">
                <a:moveTo>
                  <a:pt x="0" y="1212"/>
                </a:moveTo>
                <a:lnTo>
                  <a:pt x="0" y="0"/>
                </a:lnTo>
                <a:lnTo>
                  <a:pt x="891" y="1384"/>
                </a:lnTo>
                <a:lnTo>
                  <a:pt x="0" y="1212"/>
                </a:lnTo>
                <a:close/>
              </a:path>
            </a:pathLst>
          </a:custGeom>
          <a:gradFill rotWithShape="1">
            <a:gsLst>
              <a:gs pos="0">
                <a:srgbClr val="C0C0C0"/>
              </a:gs>
              <a:gs pos="100000">
                <a:schemeClr val="bg2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ko-KR" altLang="en-US" sz="1700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83" name="Freeform 16"/>
          <p:cNvSpPr>
            <a:spLocks/>
          </p:cNvSpPr>
          <p:nvPr/>
        </p:nvSpPr>
        <p:spPr bwMode="auto">
          <a:xfrm>
            <a:off x="492410" y="3675757"/>
            <a:ext cx="4188650" cy="289760"/>
          </a:xfrm>
          <a:custGeom>
            <a:avLst/>
            <a:gdLst>
              <a:gd name="T0" fmla="*/ 1671 w 2562"/>
              <a:gd name="T1" fmla="*/ 0 h 176"/>
              <a:gd name="T2" fmla="*/ 0 w 2562"/>
              <a:gd name="T3" fmla="*/ 0 h 176"/>
              <a:gd name="T4" fmla="*/ 2562 w 2562"/>
              <a:gd name="T5" fmla="*/ 176 h 176"/>
              <a:gd name="T6" fmla="*/ 1671 w 2562"/>
              <a:gd name="T7" fmla="*/ 0 h 176"/>
              <a:gd name="T8" fmla="*/ 0 60000 65536"/>
              <a:gd name="T9" fmla="*/ 0 60000 65536"/>
              <a:gd name="T10" fmla="*/ 0 60000 65536"/>
              <a:gd name="T11" fmla="*/ 0 60000 65536"/>
              <a:gd name="T12" fmla="*/ 0 w 2562"/>
              <a:gd name="T13" fmla="*/ 0 h 176"/>
              <a:gd name="T14" fmla="*/ 2562 w 2562"/>
              <a:gd name="T15" fmla="*/ 176 h 17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562" h="176">
                <a:moveTo>
                  <a:pt x="1671" y="0"/>
                </a:moveTo>
                <a:lnTo>
                  <a:pt x="0" y="0"/>
                </a:lnTo>
                <a:lnTo>
                  <a:pt x="2562" y="176"/>
                </a:lnTo>
                <a:lnTo>
                  <a:pt x="1671" y="0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95000"/>
                  <a:shade val="30000"/>
                  <a:satMod val="115000"/>
                </a:schemeClr>
              </a:gs>
              <a:gs pos="50000">
                <a:schemeClr val="bg1">
                  <a:lumMod val="95000"/>
                  <a:shade val="67500"/>
                  <a:satMod val="115000"/>
                </a:schemeClr>
              </a:gs>
              <a:gs pos="100000">
                <a:schemeClr val="bg1">
                  <a:lumMod val="95000"/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txBody>
          <a:bodyPr wrap="none" anchor="ctr"/>
          <a:lstStyle/>
          <a:p>
            <a:endParaRPr lang="ko-KR" altLang="en-US" sz="1700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81" name="Rectangle 14"/>
          <p:cNvSpPr>
            <a:spLocks noChangeArrowheads="1"/>
          </p:cNvSpPr>
          <p:nvPr/>
        </p:nvSpPr>
        <p:spPr bwMode="gray">
          <a:xfrm flipH="1">
            <a:off x="497315" y="1691887"/>
            <a:ext cx="2728672" cy="1988809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EAEAEA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chemeClr val="accent2"/>
              </a:buClr>
              <a:buFont typeface="Wingdings" pitchFamily="2" charset="2"/>
              <a:buNone/>
            </a:pPr>
            <a:endParaRPr lang="ko-KR" altLang="ko-KR" sz="1700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78" name="AutoShape 19"/>
          <p:cNvSpPr>
            <a:spLocks noChangeArrowheads="1"/>
          </p:cNvSpPr>
          <p:nvPr/>
        </p:nvSpPr>
        <p:spPr bwMode="auto">
          <a:xfrm>
            <a:off x="495680" y="1351090"/>
            <a:ext cx="2731941" cy="342444"/>
          </a:xfrm>
          <a:prstGeom prst="roundRect">
            <a:avLst>
              <a:gd name="adj" fmla="val 0"/>
            </a:avLst>
          </a:prstGeom>
          <a:solidFill>
            <a:srgbClr val="0079CC"/>
          </a:solidFill>
          <a:ln>
            <a:noFill/>
          </a:ln>
          <a:extLs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ko-KR" altLang="en-US" sz="1700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79" name="Freeform 20"/>
          <p:cNvSpPr>
            <a:spLocks/>
          </p:cNvSpPr>
          <p:nvPr/>
        </p:nvSpPr>
        <p:spPr bwMode="auto">
          <a:xfrm>
            <a:off x="3225986" y="1351090"/>
            <a:ext cx="1451804" cy="2616074"/>
          </a:xfrm>
          <a:custGeom>
            <a:avLst/>
            <a:gdLst>
              <a:gd name="T0" fmla="*/ 0 w 888"/>
              <a:gd name="T1" fmla="*/ 208 h 1589"/>
              <a:gd name="T2" fmla="*/ 0 w 888"/>
              <a:gd name="T3" fmla="*/ 0 h 1589"/>
              <a:gd name="T4" fmla="*/ 888 w 888"/>
              <a:gd name="T5" fmla="*/ 1589 h 1589"/>
              <a:gd name="T6" fmla="*/ 0 w 888"/>
              <a:gd name="T7" fmla="*/ 208 h 1589"/>
              <a:gd name="T8" fmla="*/ 0 60000 65536"/>
              <a:gd name="T9" fmla="*/ 0 60000 65536"/>
              <a:gd name="T10" fmla="*/ 0 60000 65536"/>
              <a:gd name="T11" fmla="*/ 0 60000 65536"/>
              <a:gd name="T12" fmla="*/ 0 w 888"/>
              <a:gd name="T13" fmla="*/ 0 h 1589"/>
              <a:gd name="T14" fmla="*/ 888 w 888"/>
              <a:gd name="T15" fmla="*/ 1589 h 158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88" h="1589">
                <a:moveTo>
                  <a:pt x="0" y="208"/>
                </a:moveTo>
                <a:lnTo>
                  <a:pt x="0" y="0"/>
                </a:lnTo>
                <a:lnTo>
                  <a:pt x="888" y="1589"/>
                </a:lnTo>
                <a:lnTo>
                  <a:pt x="0" y="208"/>
                </a:lnTo>
                <a:close/>
              </a:path>
            </a:pathLst>
          </a:custGeom>
          <a:gradFill rotWithShape="1">
            <a:gsLst>
              <a:gs pos="0">
                <a:srgbClr val="003366"/>
              </a:gs>
              <a:gs pos="100000">
                <a:srgbClr val="0079CC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ko-KR" altLang="en-US" sz="1700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72" name="Rectangle 14"/>
          <p:cNvSpPr>
            <a:spLocks noChangeArrowheads="1"/>
          </p:cNvSpPr>
          <p:nvPr/>
        </p:nvSpPr>
        <p:spPr bwMode="gray">
          <a:xfrm flipH="1">
            <a:off x="6141038" y="1691887"/>
            <a:ext cx="2728671" cy="1988809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EAEAEA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chemeClr val="accent2"/>
              </a:buClr>
              <a:buFont typeface="Wingdings" pitchFamily="2" charset="2"/>
              <a:buNone/>
            </a:pPr>
            <a:endParaRPr lang="ko-KR" altLang="ko-KR" sz="1700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74" name="Freeform 25"/>
          <p:cNvSpPr>
            <a:spLocks/>
          </p:cNvSpPr>
          <p:nvPr/>
        </p:nvSpPr>
        <p:spPr bwMode="auto">
          <a:xfrm flipH="1">
            <a:off x="4685965" y="1686948"/>
            <a:ext cx="1456708" cy="2278569"/>
          </a:xfrm>
          <a:custGeom>
            <a:avLst/>
            <a:gdLst>
              <a:gd name="T0" fmla="*/ 0 w 891"/>
              <a:gd name="T1" fmla="*/ 1212 h 1384"/>
              <a:gd name="T2" fmla="*/ 0 w 891"/>
              <a:gd name="T3" fmla="*/ 0 h 1384"/>
              <a:gd name="T4" fmla="*/ 891 w 891"/>
              <a:gd name="T5" fmla="*/ 1384 h 1384"/>
              <a:gd name="T6" fmla="*/ 0 w 891"/>
              <a:gd name="T7" fmla="*/ 1212 h 1384"/>
              <a:gd name="T8" fmla="*/ 0 60000 65536"/>
              <a:gd name="T9" fmla="*/ 0 60000 65536"/>
              <a:gd name="T10" fmla="*/ 0 60000 65536"/>
              <a:gd name="T11" fmla="*/ 0 60000 65536"/>
              <a:gd name="T12" fmla="*/ 0 w 891"/>
              <a:gd name="T13" fmla="*/ 0 h 1384"/>
              <a:gd name="T14" fmla="*/ 891 w 891"/>
              <a:gd name="T15" fmla="*/ 1384 h 138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91" h="1384">
                <a:moveTo>
                  <a:pt x="0" y="1212"/>
                </a:moveTo>
                <a:lnTo>
                  <a:pt x="0" y="0"/>
                </a:lnTo>
                <a:lnTo>
                  <a:pt x="891" y="1384"/>
                </a:lnTo>
                <a:lnTo>
                  <a:pt x="0" y="1212"/>
                </a:lnTo>
                <a:close/>
              </a:path>
            </a:pathLst>
          </a:custGeom>
          <a:gradFill rotWithShape="1">
            <a:gsLst>
              <a:gs pos="0">
                <a:srgbClr val="C0C0C0"/>
              </a:gs>
              <a:gs pos="100000">
                <a:schemeClr val="bg2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ko-KR" altLang="en-US" sz="1700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75" name="Freeform 26"/>
          <p:cNvSpPr>
            <a:spLocks/>
          </p:cNvSpPr>
          <p:nvPr/>
        </p:nvSpPr>
        <p:spPr bwMode="auto">
          <a:xfrm>
            <a:off x="4681060" y="3675757"/>
            <a:ext cx="4188649" cy="289760"/>
          </a:xfrm>
          <a:custGeom>
            <a:avLst/>
            <a:gdLst>
              <a:gd name="T0" fmla="*/ 2562 w 2562"/>
              <a:gd name="T1" fmla="*/ 0 h 176"/>
              <a:gd name="T2" fmla="*/ 891 w 2562"/>
              <a:gd name="T3" fmla="*/ 0 h 176"/>
              <a:gd name="T4" fmla="*/ 0 w 2562"/>
              <a:gd name="T5" fmla="*/ 176 h 176"/>
              <a:gd name="T6" fmla="*/ 2562 w 2562"/>
              <a:gd name="T7" fmla="*/ 0 h 176"/>
              <a:gd name="T8" fmla="*/ 0 60000 65536"/>
              <a:gd name="T9" fmla="*/ 0 60000 65536"/>
              <a:gd name="T10" fmla="*/ 0 60000 65536"/>
              <a:gd name="T11" fmla="*/ 0 60000 65536"/>
              <a:gd name="T12" fmla="*/ 0 w 2562"/>
              <a:gd name="T13" fmla="*/ 0 h 176"/>
              <a:gd name="T14" fmla="*/ 2562 w 2562"/>
              <a:gd name="T15" fmla="*/ 176 h 17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562" h="176">
                <a:moveTo>
                  <a:pt x="2562" y="0"/>
                </a:moveTo>
                <a:lnTo>
                  <a:pt x="891" y="0"/>
                </a:lnTo>
                <a:lnTo>
                  <a:pt x="0" y="176"/>
                </a:lnTo>
                <a:lnTo>
                  <a:pt x="2562" y="0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95000"/>
                  <a:shade val="30000"/>
                  <a:satMod val="115000"/>
                </a:schemeClr>
              </a:gs>
              <a:gs pos="50000">
                <a:schemeClr val="bg1">
                  <a:lumMod val="95000"/>
                  <a:shade val="67500"/>
                  <a:satMod val="115000"/>
                </a:schemeClr>
              </a:gs>
              <a:gs pos="100000">
                <a:schemeClr val="bg1">
                  <a:lumMod val="95000"/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txBody>
          <a:bodyPr wrap="none" anchor="ctr"/>
          <a:lstStyle/>
          <a:p>
            <a:endParaRPr lang="ko-KR" altLang="en-US" sz="1700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70" name="AutoShape 28"/>
          <p:cNvSpPr>
            <a:spLocks noChangeArrowheads="1"/>
          </p:cNvSpPr>
          <p:nvPr/>
        </p:nvSpPr>
        <p:spPr bwMode="auto">
          <a:xfrm>
            <a:off x="6141038" y="1351090"/>
            <a:ext cx="2731941" cy="342444"/>
          </a:xfrm>
          <a:prstGeom prst="roundRect">
            <a:avLst>
              <a:gd name="adj" fmla="val 0"/>
            </a:avLst>
          </a:prstGeom>
          <a:solidFill>
            <a:srgbClr val="76B800"/>
          </a:solidFill>
          <a:ln>
            <a:noFill/>
          </a:ln>
          <a:extLs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ko-KR" altLang="en-US" sz="1700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71" name="Freeform 29"/>
          <p:cNvSpPr>
            <a:spLocks/>
          </p:cNvSpPr>
          <p:nvPr/>
        </p:nvSpPr>
        <p:spPr bwMode="auto">
          <a:xfrm>
            <a:off x="4689235" y="1347797"/>
            <a:ext cx="1451803" cy="2614427"/>
          </a:xfrm>
          <a:custGeom>
            <a:avLst/>
            <a:gdLst>
              <a:gd name="T0" fmla="*/ 888 w 888"/>
              <a:gd name="T1" fmla="*/ 208 h 1588"/>
              <a:gd name="T2" fmla="*/ 888 w 888"/>
              <a:gd name="T3" fmla="*/ 0 h 1588"/>
              <a:gd name="T4" fmla="*/ 0 w 888"/>
              <a:gd name="T5" fmla="*/ 1588 h 1588"/>
              <a:gd name="T6" fmla="*/ 888 w 888"/>
              <a:gd name="T7" fmla="*/ 208 h 1588"/>
              <a:gd name="T8" fmla="*/ 0 60000 65536"/>
              <a:gd name="T9" fmla="*/ 0 60000 65536"/>
              <a:gd name="T10" fmla="*/ 0 60000 65536"/>
              <a:gd name="T11" fmla="*/ 0 60000 65536"/>
              <a:gd name="T12" fmla="*/ 0 w 888"/>
              <a:gd name="T13" fmla="*/ 0 h 1588"/>
              <a:gd name="T14" fmla="*/ 888 w 888"/>
              <a:gd name="T15" fmla="*/ 1588 h 158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88" h="1588">
                <a:moveTo>
                  <a:pt x="888" y="208"/>
                </a:moveTo>
                <a:lnTo>
                  <a:pt x="888" y="0"/>
                </a:lnTo>
                <a:lnTo>
                  <a:pt x="0" y="1588"/>
                </a:lnTo>
                <a:lnTo>
                  <a:pt x="888" y="208"/>
                </a:lnTo>
                <a:close/>
              </a:path>
            </a:pathLst>
          </a:custGeom>
          <a:gradFill rotWithShape="1">
            <a:gsLst>
              <a:gs pos="0">
                <a:srgbClr val="76B800"/>
              </a:gs>
              <a:gs pos="100000">
                <a:srgbClr val="142A00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ko-KR" altLang="en-US" sz="1700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66" name="Rectangle 14"/>
          <p:cNvSpPr>
            <a:spLocks noChangeArrowheads="1"/>
          </p:cNvSpPr>
          <p:nvPr/>
        </p:nvSpPr>
        <p:spPr bwMode="gray">
          <a:xfrm flipH="1">
            <a:off x="3315907" y="1691887"/>
            <a:ext cx="2728671" cy="1988809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EAEAEA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chemeClr val="accent2"/>
              </a:buClr>
              <a:buFont typeface="Wingdings" pitchFamily="2" charset="2"/>
              <a:buNone/>
            </a:pPr>
            <a:endParaRPr lang="ko-KR" altLang="ko-KR" sz="1700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67" name="Freeform 33"/>
          <p:cNvSpPr>
            <a:spLocks/>
          </p:cNvSpPr>
          <p:nvPr/>
        </p:nvSpPr>
        <p:spPr bwMode="auto">
          <a:xfrm>
            <a:off x="3312637" y="3675757"/>
            <a:ext cx="2731941" cy="289760"/>
          </a:xfrm>
          <a:custGeom>
            <a:avLst/>
            <a:gdLst>
              <a:gd name="T0" fmla="*/ 1671 w 1671"/>
              <a:gd name="T1" fmla="*/ 0 h 176"/>
              <a:gd name="T2" fmla="*/ 0 w 1671"/>
              <a:gd name="T3" fmla="*/ 0 h 176"/>
              <a:gd name="T4" fmla="*/ 837 w 1671"/>
              <a:gd name="T5" fmla="*/ 176 h 176"/>
              <a:gd name="T6" fmla="*/ 1671 w 1671"/>
              <a:gd name="T7" fmla="*/ 0 h 176"/>
              <a:gd name="T8" fmla="*/ 0 60000 65536"/>
              <a:gd name="T9" fmla="*/ 0 60000 65536"/>
              <a:gd name="T10" fmla="*/ 0 60000 65536"/>
              <a:gd name="T11" fmla="*/ 0 60000 65536"/>
              <a:gd name="T12" fmla="*/ 0 w 1671"/>
              <a:gd name="T13" fmla="*/ 0 h 176"/>
              <a:gd name="T14" fmla="*/ 1671 w 1671"/>
              <a:gd name="T15" fmla="*/ 176 h 17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671" h="176">
                <a:moveTo>
                  <a:pt x="1671" y="0"/>
                </a:moveTo>
                <a:lnTo>
                  <a:pt x="0" y="0"/>
                </a:lnTo>
                <a:lnTo>
                  <a:pt x="837" y="176"/>
                </a:lnTo>
                <a:lnTo>
                  <a:pt x="1671" y="0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95000"/>
                  <a:shade val="30000"/>
                  <a:satMod val="115000"/>
                </a:schemeClr>
              </a:gs>
              <a:gs pos="50000">
                <a:schemeClr val="bg1">
                  <a:lumMod val="95000"/>
                  <a:shade val="67500"/>
                  <a:satMod val="115000"/>
                </a:schemeClr>
              </a:gs>
              <a:gs pos="100000">
                <a:schemeClr val="bg1">
                  <a:lumMod val="95000"/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txBody>
          <a:bodyPr wrap="none" anchor="ctr"/>
          <a:lstStyle/>
          <a:p>
            <a:endParaRPr lang="ko-KR" altLang="en-US" sz="1700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65" name="AutoShape 34"/>
          <p:cNvSpPr>
            <a:spLocks noChangeArrowheads="1"/>
          </p:cNvSpPr>
          <p:nvPr/>
        </p:nvSpPr>
        <p:spPr bwMode="auto">
          <a:xfrm>
            <a:off x="3314272" y="1351090"/>
            <a:ext cx="2731941" cy="342444"/>
          </a:xfrm>
          <a:prstGeom prst="roundRect">
            <a:avLst>
              <a:gd name="adj" fmla="val 0"/>
            </a:avLst>
          </a:prstGeom>
          <a:solidFill>
            <a:srgbClr val="00B4DE"/>
          </a:solidFill>
          <a:ln>
            <a:noFill/>
          </a:ln>
          <a:extLs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ko-KR" altLang="en-US" sz="1700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58" name="직사각형 57"/>
          <p:cNvSpPr/>
          <p:nvPr/>
        </p:nvSpPr>
        <p:spPr bwMode="auto">
          <a:xfrm>
            <a:off x="866978" y="1334626"/>
            <a:ext cx="2050241" cy="353943"/>
          </a:xfrm>
          <a:prstGeom prst="rect">
            <a:avLst/>
          </a:prstGeom>
        </p:spPr>
        <p:txBody>
          <a:bodyPr wrap="none" lIns="0" rIns="0">
            <a:spAutoFit/>
          </a:bodyPr>
          <a:lstStyle/>
          <a:p>
            <a:pPr algn="ctr">
              <a:defRPr/>
            </a:pPr>
            <a:r>
              <a:rPr lang="ko-KR" altLang="en-US" sz="1700" smtClean="0">
                <a:solidFill>
                  <a:schemeClr val="bg1">
                    <a:lumMod val="95000"/>
                  </a:scheme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공동주택단지 암 검진 홍보</a:t>
            </a:r>
            <a:endParaRPr lang="ko-KR" altLang="en-US" sz="1700" dirty="0">
              <a:solidFill>
                <a:schemeClr val="bg1">
                  <a:lumMod val="95000"/>
                </a:schemeClr>
              </a:solidFill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59" name="직사각형 58"/>
          <p:cNvSpPr/>
          <p:nvPr/>
        </p:nvSpPr>
        <p:spPr bwMode="auto">
          <a:xfrm>
            <a:off x="6312704" y="1344504"/>
            <a:ext cx="2354276" cy="35394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ko-KR" altLang="en-US" sz="1700" smtClean="0">
                <a:solidFill>
                  <a:schemeClr val="bg1">
                    <a:lumMod val="95000"/>
                  </a:scheme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암 검진 캠페인</a:t>
            </a:r>
            <a:endParaRPr lang="ko-KR" altLang="en-US" sz="1700" dirty="0">
              <a:solidFill>
                <a:schemeClr val="bg1">
                  <a:lumMod val="95000"/>
                </a:schemeClr>
              </a:solidFill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92" name="Freeform 15"/>
          <p:cNvSpPr>
            <a:spLocks/>
          </p:cNvSpPr>
          <p:nvPr/>
        </p:nvSpPr>
        <p:spPr bwMode="auto">
          <a:xfrm flipV="1">
            <a:off x="3198619" y="3941947"/>
            <a:ext cx="1456708" cy="2278569"/>
          </a:xfrm>
          <a:custGeom>
            <a:avLst/>
            <a:gdLst>
              <a:gd name="T0" fmla="*/ 0 w 891"/>
              <a:gd name="T1" fmla="*/ 1212 h 1384"/>
              <a:gd name="T2" fmla="*/ 0 w 891"/>
              <a:gd name="T3" fmla="*/ 0 h 1384"/>
              <a:gd name="T4" fmla="*/ 891 w 891"/>
              <a:gd name="T5" fmla="*/ 1384 h 1384"/>
              <a:gd name="T6" fmla="*/ 0 w 891"/>
              <a:gd name="T7" fmla="*/ 1212 h 1384"/>
              <a:gd name="T8" fmla="*/ 0 60000 65536"/>
              <a:gd name="T9" fmla="*/ 0 60000 65536"/>
              <a:gd name="T10" fmla="*/ 0 60000 65536"/>
              <a:gd name="T11" fmla="*/ 0 60000 65536"/>
              <a:gd name="T12" fmla="*/ 0 w 891"/>
              <a:gd name="T13" fmla="*/ 0 h 1384"/>
              <a:gd name="T14" fmla="*/ 891 w 891"/>
              <a:gd name="T15" fmla="*/ 1384 h 138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91" h="1384">
                <a:moveTo>
                  <a:pt x="0" y="1212"/>
                </a:moveTo>
                <a:lnTo>
                  <a:pt x="0" y="0"/>
                </a:lnTo>
                <a:lnTo>
                  <a:pt x="891" y="1384"/>
                </a:lnTo>
                <a:lnTo>
                  <a:pt x="0" y="1212"/>
                </a:lnTo>
                <a:close/>
              </a:path>
            </a:pathLst>
          </a:custGeom>
          <a:gradFill rotWithShape="1">
            <a:gsLst>
              <a:gs pos="0">
                <a:srgbClr val="C0C0C0"/>
              </a:gs>
              <a:gs pos="100000">
                <a:schemeClr val="bg2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ko-KR" altLang="en-US" sz="1700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93" name="Freeform 16"/>
          <p:cNvSpPr>
            <a:spLocks/>
          </p:cNvSpPr>
          <p:nvPr/>
        </p:nvSpPr>
        <p:spPr bwMode="auto">
          <a:xfrm flipV="1">
            <a:off x="468313" y="3941947"/>
            <a:ext cx="4188649" cy="289760"/>
          </a:xfrm>
          <a:custGeom>
            <a:avLst/>
            <a:gdLst>
              <a:gd name="T0" fmla="*/ 1671 w 2562"/>
              <a:gd name="T1" fmla="*/ 0 h 176"/>
              <a:gd name="T2" fmla="*/ 0 w 2562"/>
              <a:gd name="T3" fmla="*/ 0 h 176"/>
              <a:gd name="T4" fmla="*/ 2562 w 2562"/>
              <a:gd name="T5" fmla="*/ 176 h 176"/>
              <a:gd name="T6" fmla="*/ 1671 w 2562"/>
              <a:gd name="T7" fmla="*/ 0 h 176"/>
              <a:gd name="T8" fmla="*/ 0 60000 65536"/>
              <a:gd name="T9" fmla="*/ 0 60000 65536"/>
              <a:gd name="T10" fmla="*/ 0 60000 65536"/>
              <a:gd name="T11" fmla="*/ 0 60000 65536"/>
              <a:gd name="T12" fmla="*/ 0 w 2562"/>
              <a:gd name="T13" fmla="*/ 0 h 176"/>
              <a:gd name="T14" fmla="*/ 2562 w 2562"/>
              <a:gd name="T15" fmla="*/ 176 h 17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562" h="176">
                <a:moveTo>
                  <a:pt x="1671" y="0"/>
                </a:moveTo>
                <a:lnTo>
                  <a:pt x="0" y="0"/>
                </a:lnTo>
                <a:lnTo>
                  <a:pt x="2562" y="176"/>
                </a:lnTo>
                <a:lnTo>
                  <a:pt x="1671" y="0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95000"/>
                  <a:shade val="30000"/>
                  <a:satMod val="115000"/>
                </a:schemeClr>
              </a:gs>
              <a:gs pos="50000">
                <a:schemeClr val="bg1">
                  <a:lumMod val="95000"/>
                  <a:shade val="67500"/>
                  <a:satMod val="115000"/>
                </a:schemeClr>
              </a:gs>
              <a:gs pos="100000">
                <a:schemeClr val="bg1">
                  <a:lumMod val="95000"/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txBody>
          <a:bodyPr wrap="none" anchor="ctr"/>
          <a:lstStyle/>
          <a:p>
            <a:endParaRPr lang="ko-KR" altLang="en-US" sz="1700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91" name="Rectangle 14"/>
          <p:cNvSpPr>
            <a:spLocks noChangeArrowheads="1"/>
          </p:cNvSpPr>
          <p:nvPr/>
        </p:nvSpPr>
        <p:spPr bwMode="gray">
          <a:xfrm flipH="1" flipV="1">
            <a:off x="473542" y="4226768"/>
            <a:ext cx="2728671" cy="1988809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EAEAEA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chemeClr val="accent2"/>
              </a:buClr>
              <a:buFont typeface="Wingdings" pitchFamily="2" charset="2"/>
              <a:buNone/>
            </a:pPr>
            <a:endParaRPr lang="ko-KR" altLang="ko-KR" sz="1700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88" name="AutoShape 19"/>
          <p:cNvSpPr>
            <a:spLocks noChangeArrowheads="1"/>
          </p:cNvSpPr>
          <p:nvPr/>
        </p:nvSpPr>
        <p:spPr bwMode="auto">
          <a:xfrm flipV="1">
            <a:off x="471907" y="6213931"/>
            <a:ext cx="2731941" cy="342444"/>
          </a:xfrm>
          <a:prstGeom prst="roundRect">
            <a:avLst>
              <a:gd name="adj" fmla="val 0"/>
            </a:avLst>
          </a:prstGeom>
          <a:solidFill>
            <a:srgbClr val="0079CC"/>
          </a:solidFill>
          <a:ln>
            <a:noFill/>
          </a:ln>
          <a:extLs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ko-KR" altLang="en-US" sz="1700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89" name="Freeform 20"/>
          <p:cNvSpPr>
            <a:spLocks/>
          </p:cNvSpPr>
          <p:nvPr/>
        </p:nvSpPr>
        <p:spPr bwMode="auto">
          <a:xfrm flipV="1">
            <a:off x="3201889" y="3940301"/>
            <a:ext cx="1451803" cy="2616074"/>
          </a:xfrm>
          <a:custGeom>
            <a:avLst/>
            <a:gdLst>
              <a:gd name="T0" fmla="*/ 0 w 888"/>
              <a:gd name="T1" fmla="*/ 208 h 1589"/>
              <a:gd name="T2" fmla="*/ 0 w 888"/>
              <a:gd name="T3" fmla="*/ 0 h 1589"/>
              <a:gd name="T4" fmla="*/ 888 w 888"/>
              <a:gd name="T5" fmla="*/ 1589 h 1589"/>
              <a:gd name="T6" fmla="*/ 0 w 888"/>
              <a:gd name="T7" fmla="*/ 208 h 1589"/>
              <a:gd name="T8" fmla="*/ 0 60000 65536"/>
              <a:gd name="T9" fmla="*/ 0 60000 65536"/>
              <a:gd name="T10" fmla="*/ 0 60000 65536"/>
              <a:gd name="T11" fmla="*/ 0 60000 65536"/>
              <a:gd name="T12" fmla="*/ 0 w 888"/>
              <a:gd name="T13" fmla="*/ 0 h 1589"/>
              <a:gd name="T14" fmla="*/ 888 w 888"/>
              <a:gd name="T15" fmla="*/ 1589 h 158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88" h="1589">
                <a:moveTo>
                  <a:pt x="0" y="208"/>
                </a:moveTo>
                <a:lnTo>
                  <a:pt x="0" y="0"/>
                </a:lnTo>
                <a:lnTo>
                  <a:pt x="888" y="1589"/>
                </a:lnTo>
                <a:lnTo>
                  <a:pt x="0" y="208"/>
                </a:lnTo>
                <a:close/>
              </a:path>
            </a:pathLst>
          </a:custGeom>
          <a:gradFill rotWithShape="1">
            <a:gsLst>
              <a:gs pos="0">
                <a:srgbClr val="003366"/>
              </a:gs>
              <a:gs pos="100000">
                <a:srgbClr val="0079CC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ko-KR" altLang="en-US" sz="1700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99" name="Rectangle 14"/>
          <p:cNvSpPr>
            <a:spLocks noChangeArrowheads="1"/>
          </p:cNvSpPr>
          <p:nvPr/>
        </p:nvSpPr>
        <p:spPr bwMode="gray">
          <a:xfrm flipH="1" flipV="1">
            <a:off x="5995465" y="4226649"/>
            <a:ext cx="2728671" cy="1988810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EAEAEA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chemeClr val="accent2"/>
              </a:buClr>
              <a:buFont typeface="Wingdings" pitchFamily="2" charset="2"/>
              <a:buNone/>
            </a:pPr>
            <a:endParaRPr lang="ko-KR" altLang="ko-KR" sz="1700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101" name="Freeform 25"/>
          <p:cNvSpPr>
            <a:spLocks/>
          </p:cNvSpPr>
          <p:nvPr/>
        </p:nvSpPr>
        <p:spPr bwMode="auto">
          <a:xfrm flipH="1" flipV="1">
            <a:off x="4540392" y="3941828"/>
            <a:ext cx="1456708" cy="2278570"/>
          </a:xfrm>
          <a:custGeom>
            <a:avLst/>
            <a:gdLst>
              <a:gd name="T0" fmla="*/ 0 w 891"/>
              <a:gd name="T1" fmla="*/ 1212 h 1384"/>
              <a:gd name="T2" fmla="*/ 0 w 891"/>
              <a:gd name="T3" fmla="*/ 0 h 1384"/>
              <a:gd name="T4" fmla="*/ 891 w 891"/>
              <a:gd name="T5" fmla="*/ 1384 h 1384"/>
              <a:gd name="T6" fmla="*/ 0 w 891"/>
              <a:gd name="T7" fmla="*/ 1212 h 1384"/>
              <a:gd name="T8" fmla="*/ 0 60000 65536"/>
              <a:gd name="T9" fmla="*/ 0 60000 65536"/>
              <a:gd name="T10" fmla="*/ 0 60000 65536"/>
              <a:gd name="T11" fmla="*/ 0 60000 65536"/>
              <a:gd name="T12" fmla="*/ 0 w 891"/>
              <a:gd name="T13" fmla="*/ 0 h 1384"/>
              <a:gd name="T14" fmla="*/ 891 w 891"/>
              <a:gd name="T15" fmla="*/ 1384 h 138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91" h="1384">
                <a:moveTo>
                  <a:pt x="0" y="1212"/>
                </a:moveTo>
                <a:lnTo>
                  <a:pt x="0" y="0"/>
                </a:lnTo>
                <a:lnTo>
                  <a:pt x="891" y="1384"/>
                </a:lnTo>
                <a:lnTo>
                  <a:pt x="0" y="1212"/>
                </a:lnTo>
                <a:close/>
              </a:path>
            </a:pathLst>
          </a:custGeom>
          <a:gradFill rotWithShape="1">
            <a:gsLst>
              <a:gs pos="0">
                <a:srgbClr val="C0C0C0"/>
              </a:gs>
              <a:gs pos="100000">
                <a:schemeClr val="bg2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ko-KR" altLang="en-US" sz="1700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102" name="Freeform 26"/>
          <p:cNvSpPr>
            <a:spLocks/>
          </p:cNvSpPr>
          <p:nvPr/>
        </p:nvSpPr>
        <p:spPr bwMode="auto">
          <a:xfrm flipV="1">
            <a:off x="4535487" y="3941828"/>
            <a:ext cx="4188649" cy="289760"/>
          </a:xfrm>
          <a:custGeom>
            <a:avLst/>
            <a:gdLst>
              <a:gd name="T0" fmla="*/ 2562 w 2562"/>
              <a:gd name="T1" fmla="*/ 0 h 176"/>
              <a:gd name="T2" fmla="*/ 891 w 2562"/>
              <a:gd name="T3" fmla="*/ 0 h 176"/>
              <a:gd name="T4" fmla="*/ 0 w 2562"/>
              <a:gd name="T5" fmla="*/ 176 h 176"/>
              <a:gd name="T6" fmla="*/ 2562 w 2562"/>
              <a:gd name="T7" fmla="*/ 0 h 176"/>
              <a:gd name="T8" fmla="*/ 0 60000 65536"/>
              <a:gd name="T9" fmla="*/ 0 60000 65536"/>
              <a:gd name="T10" fmla="*/ 0 60000 65536"/>
              <a:gd name="T11" fmla="*/ 0 60000 65536"/>
              <a:gd name="T12" fmla="*/ 0 w 2562"/>
              <a:gd name="T13" fmla="*/ 0 h 176"/>
              <a:gd name="T14" fmla="*/ 2562 w 2562"/>
              <a:gd name="T15" fmla="*/ 176 h 17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562" h="176">
                <a:moveTo>
                  <a:pt x="2562" y="0"/>
                </a:moveTo>
                <a:lnTo>
                  <a:pt x="891" y="0"/>
                </a:lnTo>
                <a:lnTo>
                  <a:pt x="0" y="176"/>
                </a:lnTo>
                <a:lnTo>
                  <a:pt x="2562" y="0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95000"/>
                  <a:shade val="30000"/>
                  <a:satMod val="115000"/>
                </a:schemeClr>
              </a:gs>
              <a:gs pos="50000">
                <a:schemeClr val="bg1">
                  <a:lumMod val="95000"/>
                  <a:shade val="67500"/>
                  <a:satMod val="115000"/>
                </a:schemeClr>
              </a:gs>
              <a:gs pos="100000">
                <a:schemeClr val="bg1">
                  <a:lumMod val="95000"/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txBody>
          <a:bodyPr wrap="none" anchor="ctr"/>
          <a:lstStyle/>
          <a:p>
            <a:endParaRPr lang="ko-KR" altLang="en-US" sz="1700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97" name="AutoShape 28"/>
          <p:cNvSpPr>
            <a:spLocks noChangeArrowheads="1"/>
          </p:cNvSpPr>
          <p:nvPr/>
        </p:nvSpPr>
        <p:spPr bwMode="auto">
          <a:xfrm flipV="1">
            <a:off x="5995465" y="6213812"/>
            <a:ext cx="2731941" cy="342444"/>
          </a:xfrm>
          <a:prstGeom prst="roundRect">
            <a:avLst>
              <a:gd name="adj" fmla="val 0"/>
            </a:avLst>
          </a:prstGeom>
          <a:solidFill>
            <a:srgbClr val="76B800"/>
          </a:solidFill>
          <a:ln>
            <a:noFill/>
          </a:ln>
          <a:extLs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ko-KR" altLang="en-US" sz="1700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98" name="Freeform 29"/>
          <p:cNvSpPr>
            <a:spLocks/>
          </p:cNvSpPr>
          <p:nvPr/>
        </p:nvSpPr>
        <p:spPr bwMode="auto">
          <a:xfrm flipV="1">
            <a:off x="4543662" y="3945121"/>
            <a:ext cx="1451803" cy="2614428"/>
          </a:xfrm>
          <a:custGeom>
            <a:avLst/>
            <a:gdLst>
              <a:gd name="T0" fmla="*/ 888 w 888"/>
              <a:gd name="T1" fmla="*/ 208 h 1588"/>
              <a:gd name="T2" fmla="*/ 888 w 888"/>
              <a:gd name="T3" fmla="*/ 0 h 1588"/>
              <a:gd name="T4" fmla="*/ 0 w 888"/>
              <a:gd name="T5" fmla="*/ 1588 h 1588"/>
              <a:gd name="T6" fmla="*/ 888 w 888"/>
              <a:gd name="T7" fmla="*/ 208 h 1588"/>
              <a:gd name="T8" fmla="*/ 0 60000 65536"/>
              <a:gd name="T9" fmla="*/ 0 60000 65536"/>
              <a:gd name="T10" fmla="*/ 0 60000 65536"/>
              <a:gd name="T11" fmla="*/ 0 60000 65536"/>
              <a:gd name="T12" fmla="*/ 0 w 888"/>
              <a:gd name="T13" fmla="*/ 0 h 1588"/>
              <a:gd name="T14" fmla="*/ 888 w 888"/>
              <a:gd name="T15" fmla="*/ 1588 h 158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88" h="1588">
                <a:moveTo>
                  <a:pt x="888" y="208"/>
                </a:moveTo>
                <a:lnTo>
                  <a:pt x="888" y="0"/>
                </a:lnTo>
                <a:lnTo>
                  <a:pt x="0" y="1588"/>
                </a:lnTo>
                <a:lnTo>
                  <a:pt x="888" y="208"/>
                </a:lnTo>
                <a:close/>
              </a:path>
            </a:pathLst>
          </a:custGeom>
          <a:gradFill rotWithShape="1">
            <a:gsLst>
              <a:gs pos="0">
                <a:srgbClr val="76B800"/>
              </a:gs>
              <a:gs pos="100000">
                <a:srgbClr val="142A00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ko-KR" altLang="en-US" sz="1700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106" name="Rectangle 14"/>
          <p:cNvSpPr>
            <a:spLocks noChangeArrowheads="1"/>
          </p:cNvSpPr>
          <p:nvPr/>
        </p:nvSpPr>
        <p:spPr bwMode="gray">
          <a:xfrm flipH="1" flipV="1">
            <a:off x="3210020" y="4226768"/>
            <a:ext cx="2728671" cy="1988809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EAEAEA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chemeClr val="accent2"/>
              </a:buClr>
              <a:buFont typeface="Wingdings" pitchFamily="2" charset="2"/>
              <a:buNone/>
            </a:pPr>
            <a:endParaRPr lang="ko-KR" altLang="ko-KR" sz="1700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107" name="Freeform 33"/>
          <p:cNvSpPr>
            <a:spLocks/>
          </p:cNvSpPr>
          <p:nvPr/>
        </p:nvSpPr>
        <p:spPr bwMode="auto">
          <a:xfrm flipV="1">
            <a:off x="3206750" y="3941947"/>
            <a:ext cx="2731941" cy="289760"/>
          </a:xfrm>
          <a:custGeom>
            <a:avLst/>
            <a:gdLst>
              <a:gd name="T0" fmla="*/ 1671 w 1671"/>
              <a:gd name="T1" fmla="*/ 0 h 176"/>
              <a:gd name="T2" fmla="*/ 0 w 1671"/>
              <a:gd name="T3" fmla="*/ 0 h 176"/>
              <a:gd name="T4" fmla="*/ 837 w 1671"/>
              <a:gd name="T5" fmla="*/ 176 h 176"/>
              <a:gd name="T6" fmla="*/ 1671 w 1671"/>
              <a:gd name="T7" fmla="*/ 0 h 176"/>
              <a:gd name="T8" fmla="*/ 0 60000 65536"/>
              <a:gd name="T9" fmla="*/ 0 60000 65536"/>
              <a:gd name="T10" fmla="*/ 0 60000 65536"/>
              <a:gd name="T11" fmla="*/ 0 60000 65536"/>
              <a:gd name="T12" fmla="*/ 0 w 1671"/>
              <a:gd name="T13" fmla="*/ 0 h 176"/>
              <a:gd name="T14" fmla="*/ 1671 w 1671"/>
              <a:gd name="T15" fmla="*/ 176 h 17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671" h="176">
                <a:moveTo>
                  <a:pt x="1671" y="0"/>
                </a:moveTo>
                <a:lnTo>
                  <a:pt x="0" y="0"/>
                </a:lnTo>
                <a:lnTo>
                  <a:pt x="837" y="176"/>
                </a:lnTo>
                <a:lnTo>
                  <a:pt x="1671" y="0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95000"/>
                  <a:shade val="30000"/>
                  <a:satMod val="115000"/>
                </a:schemeClr>
              </a:gs>
              <a:gs pos="50000">
                <a:schemeClr val="bg1">
                  <a:lumMod val="95000"/>
                  <a:shade val="67500"/>
                  <a:satMod val="115000"/>
                </a:schemeClr>
              </a:gs>
              <a:gs pos="100000">
                <a:schemeClr val="bg1">
                  <a:lumMod val="95000"/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txBody>
          <a:bodyPr wrap="none" anchor="ctr"/>
          <a:lstStyle/>
          <a:p>
            <a:endParaRPr lang="ko-KR" altLang="en-US" sz="1700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105" name="AutoShape 34"/>
          <p:cNvSpPr>
            <a:spLocks noChangeArrowheads="1"/>
          </p:cNvSpPr>
          <p:nvPr/>
        </p:nvSpPr>
        <p:spPr bwMode="auto">
          <a:xfrm flipV="1">
            <a:off x="3208385" y="6213931"/>
            <a:ext cx="2731941" cy="342444"/>
          </a:xfrm>
          <a:prstGeom prst="roundRect">
            <a:avLst>
              <a:gd name="adj" fmla="val 0"/>
            </a:avLst>
          </a:prstGeom>
          <a:solidFill>
            <a:srgbClr val="00B4DE"/>
          </a:solidFill>
          <a:ln>
            <a:noFill/>
          </a:ln>
          <a:extLs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ko-KR" altLang="en-US" sz="1700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110" name="직사각형 109"/>
          <p:cNvSpPr/>
          <p:nvPr/>
        </p:nvSpPr>
        <p:spPr bwMode="auto">
          <a:xfrm>
            <a:off x="884562" y="6212169"/>
            <a:ext cx="2008612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ko-KR" altLang="en-US" sz="1700" smtClean="0">
                <a:solidFill>
                  <a:schemeClr val="bg1">
                    <a:lumMod val="95000"/>
                  </a:scheme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재활 가정방문 운동지도</a:t>
            </a:r>
            <a:endParaRPr lang="ko-KR" altLang="en-US" sz="1700" dirty="0">
              <a:solidFill>
                <a:schemeClr val="bg1">
                  <a:lumMod val="95000"/>
                </a:schemeClr>
              </a:solidFill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111" name="직사각형 110"/>
          <p:cNvSpPr/>
          <p:nvPr/>
        </p:nvSpPr>
        <p:spPr bwMode="auto">
          <a:xfrm>
            <a:off x="5946774" y="6224869"/>
            <a:ext cx="2777361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ko-KR" altLang="en-US" sz="1700" smtClean="0">
                <a:solidFill>
                  <a:schemeClr val="bg1">
                    <a:lumMod val="95000"/>
                  </a:scheme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방문 및 재활대상자 이미용봉사</a:t>
            </a:r>
            <a:endParaRPr lang="ko-KR" altLang="en-US" sz="1700" dirty="0">
              <a:solidFill>
                <a:schemeClr val="bg1">
                  <a:lumMod val="95000"/>
                </a:schemeClr>
              </a:solidFill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113" name="직사각형 112"/>
          <p:cNvSpPr/>
          <p:nvPr/>
        </p:nvSpPr>
        <p:spPr bwMode="auto">
          <a:xfrm>
            <a:off x="3429000" y="6204232"/>
            <a:ext cx="2207134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ko-KR" altLang="en-US" sz="1700" smtClean="0">
                <a:solidFill>
                  <a:schemeClr val="bg1">
                    <a:lumMod val="95000"/>
                  </a:scheme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허약노인 프로그램 운영</a:t>
            </a:r>
            <a:endParaRPr lang="ko-KR" altLang="en-US" sz="1700" dirty="0">
              <a:solidFill>
                <a:schemeClr val="bg1">
                  <a:lumMod val="95000"/>
                </a:schemeClr>
              </a:solidFill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143" name="직사각형 142"/>
          <p:cNvSpPr/>
          <p:nvPr/>
        </p:nvSpPr>
        <p:spPr bwMode="auto">
          <a:xfrm>
            <a:off x="3737885" y="1373009"/>
            <a:ext cx="1740861" cy="353943"/>
          </a:xfrm>
          <a:prstGeom prst="rect">
            <a:avLst/>
          </a:prstGeom>
        </p:spPr>
        <p:txBody>
          <a:bodyPr wrap="none" lIns="0" rIns="0">
            <a:spAutoFit/>
          </a:bodyPr>
          <a:lstStyle/>
          <a:p>
            <a:pPr algn="ctr">
              <a:defRPr/>
            </a:pPr>
            <a:r>
              <a:rPr lang="ko-KR" altLang="en-US" sz="1700" smtClean="0">
                <a:solidFill>
                  <a:schemeClr val="bg1">
                    <a:lumMod val="95000"/>
                  </a:scheme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암 검진 홍보 전화상담</a:t>
            </a:r>
            <a:endParaRPr lang="ko-KR" altLang="en-US" sz="1700" dirty="0">
              <a:solidFill>
                <a:schemeClr val="bg1">
                  <a:lumMod val="95000"/>
                </a:schemeClr>
              </a:solidFill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pic>
        <p:nvPicPr>
          <p:cNvPr id="2050" name="Picture 2" descr="D:\자동백업\Desktop\파발꾼 사진\공동주택단지 암홍보.jpg"/>
          <p:cNvPicPr preferRelativeResize="0"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497" y="1693534"/>
            <a:ext cx="2721600" cy="198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D:\자동백업\Desktop\파발꾼 사진\전화홍보.jpg"/>
          <p:cNvPicPr preferRelativeResize="0"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4177" y="1686948"/>
            <a:ext cx="2721600" cy="198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D:\자동백업\Desktop\파발꾼 사진\대장앎 홍보2.jpg"/>
          <p:cNvPicPr preferRelativeResize="0"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7588" y="1693534"/>
            <a:ext cx="2721600" cy="198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D:\자동백업\Desktop\파발꾼 사진\재활운동지도.jpg"/>
          <p:cNvPicPr preferRelativeResize="0">
            <a:picLocks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248" y="4234123"/>
            <a:ext cx="2721600" cy="198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D:\자동백업\Desktop\파발꾼 사진\건강파발꾼 운동지도.jpg"/>
          <p:cNvPicPr preferRelativeResize="0">
            <a:picLocks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3555" y="4229123"/>
            <a:ext cx="2721600" cy="198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D:\자동백업\Desktop\파발꾼 사진\이미용봉사1.jpg"/>
          <p:cNvPicPr preferRelativeResize="0">
            <a:picLocks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2535" y="4226612"/>
            <a:ext cx="2721600" cy="198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타원 1"/>
          <p:cNvSpPr/>
          <p:nvPr/>
        </p:nvSpPr>
        <p:spPr>
          <a:xfrm>
            <a:off x="3635896" y="4601860"/>
            <a:ext cx="648072" cy="792088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700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48" name="타원 47"/>
          <p:cNvSpPr/>
          <p:nvPr/>
        </p:nvSpPr>
        <p:spPr>
          <a:xfrm>
            <a:off x="4313246" y="4624603"/>
            <a:ext cx="470407" cy="498405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700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-11985" y="1843172"/>
            <a:ext cx="1261954" cy="576496"/>
            <a:chOff x="-1867115" y="2026490"/>
            <a:chExt cx="1261954" cy="576496"/>
          </a:xfrm>
        </p:grpSpPr>
        <p:pic>
          <p:nvPicPr>
            <p:cNvPr id="54" name="Picture 2" descr="테이프 png에 대한 이미지 검색결과">
              <a:hlinkClick r:id="rId8"/>
            </p:cNvPr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 rot="20005781">
              <a:off x="-1867115" y="2026490"/>
              <a:ext cx="1261954" cy="496854"/>
            </a:xfrm>
            <a:prstGeom prst="rect">
              <a:avLst/>
            </a:prstGeom>
            <a:noFill/>
          </p:spPr>
        </p:pic>
        <p:sp>
          <p:nvSpPr>
            <p:cNvPr id="55" name="직사각형 54"/>
            <p:cNvSpPr/>
            <p:nvPr/>
          </p:nvSpPr>
          <p:spPr>
            <a:xfrm rot="20005781">
              <a:off x="-1731076" y="2087088"/>
              <a:ext cx="1030068" cy="3539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indent="174625" algn="ctr" latinLnBrk="0">
                <a:buClr>
                  <a:srgbClr val="D0A660"/>
                </a:buClr>
                <a:buSzPct val="100000"/>
                <a:defRPr/>
              </a:pPr>
              <a:r>
                <a:rPr lang="ko-KR" altLang="en-US" sz="1700" b="1" kern="0" spc="-150" smtClean="0">
                  <a:ln>
                    <a:solidFill>
                      <a:sysClr val="window" lastClr="FFFFFF">
                        <a:alpha val="0"/>
                      </a:sysClr>
                    </a:solidFill>
                  </a:ln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암 검진</a:t>
              </a:r>
              <a:endParaRPr lang="ko-KR" altLang="en-US" sz="1700" b="1" kern="0" spc="-150" dirty="0" smtClean="0">
                <a:ln>
                  <a:solidFill>
                    <a:sysClr val="window" lastClr="FFFFFF">
                      <a:alpha val="0"/>
                    </a:sysClr>
                  </a:solidFill>
                </a:ln>
                <a:latin typeface="210 선물상자 R" panose="02020603020101020101" pitchFamily="18" charset="-127"/>
                <a:ea typeface="210 선물상자 R" panose="02020603020101020101" pitchFamily="18" charset="-127"/>
              </a:endParaRPr>
            </a:p>
          </p:txBody>
        </p:sp>
        <p:pic>
          <p:nvPicPr>
            <p:cNvPr id="52" name="그림 51" descr="1.png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 rot="20005781">
              <a:off x="-1783244" y="2174358"/>
              <a:ext cx="428628" cy="428628"/>
            </a:xfrm>
            <a:prstGeom prst="rect">
              <a:avLst/>
            </a:prstGeom>
          </p:spPr>
        </p:pic>
      </p:grpSp>
      <p:grpSp>
        <p:nvGrpSpPr>
          <p:cNvPr id="56" name="그룹 55"/>
          <p:cNvGrpSpPr/>
          <p:nvPr/>
        </p:nvGrpSpPr>
        <p:grpSpPr>
          <a:xfrm>
            <a:off x="-2322" y="4198854"/>
            <a:ext cx="1261954" cy="576496"/>
            <a:chOff x="-1867115" y="2026490"/>
            <a:chExt cx="1261954" cy="576496"/>
          </a:xfrm>
        </p:grpSpPr>
        <p:pic>
          <p:nvPicPr>
            <p:cNvPr id="57" name="Picture 2" descr="테이프 png에 대한 이미지 검색결과">
              <a:hlinkClick r:id="rId8"/>
            </p:cNvPr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 rot="20005781">
              <a:off x="-1867115" y="2026490"/>
              <a:ext cx="1261954" cy="496854"/>
            </a:xfrm>
            <a:prstGeom prst="rect">
              <a:avLst/>
            </a:prstGeom>
            <a:noFill/>
          </p:spPr>
        </p:pic>
        <p:sp>
          <p:nvSpPr>
            <p:cNvPr id="60" name="직사각형 59"/>
            <p:cNvSpPr/>
            <p:nvPr/>
          </p:nvSpPr>
          <p:spPr>
            <a:xfrm rot="20005781">
              <a:off x="-1731076" y="2087088"/>
              <a:ext cx="1030068" cy="3539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indent="174625" algn="ctr" latinLnBrk="0">
                <a:buClr>
                  <a:srgbClr val="D0A660"/>
                </a:buClr>
                <a:buSzPct val="100000"/>
                <a:defRPr/>
              </a:pPr>
              <a:r>
                <a:rPr lang="ko-KR" altLang="en-US" sz="1700" b="1" kern="0" spc="-150" smtClean="0">
                  <a:ln>
                    <a:solidFill>
                      <a:sysClr val="window" lastClr="FFFFFF">
                        <a:alpha val="0"/>
                      </a:sysClr>
                    </a:solidFill>
                  </a:ln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재활</a:t>
              </a:r>
              <a:endParaRPr lang="ko-KR" altLang="en-US" sz="1700" b="1" kern="0" spc="-150" dirty="0" smtClean="0">
                <a:ln>
                  <a:solidFill>
                    <a:sysClr val="window" lastClr="FFFFFF">
                      <a:alpha val="0"/>
                    </a:sysClr>
                  </a:solidFill>
                </a:ln>
                <a:latin typeface="210 선물상자 R" panose="02020603020101020101" pitchFamily="18" charset="-127"/>
                <a:ea typeface="210 선물상자 R" panose="02020603020101020101" pitchFamily="18" charset="-127"/>
              </a:endParaRPr>
            </a:p>
          </p:txBody>
        </p:sp>
        <p:pic>
          <p:nvPicPr>
            <p:cNvPr id="61" name="그림 60" descr="1.png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 rot="20005781">
              <a:off x="-1783244" y="2174358"/>
              <a:ext cx="428628" cy="428628"/>
            </a:xfrm>
            <a:prstGeom prst="rect">
              <a:avLst/>
            </a:prstGeom>
          </p:spPr>
        </p:pic>
      </p:grpSp>
      <p:sp>
        <p:nvSpPr>
          <p:cNvPr id="62" name="직사각형 61"/>
          <p:cNvSpPr/>
          <p:nvPr/>
        </p:nvSpPr>
        <p:spPr>
          <a:xfrm>
            <a:off x="2051720" y="90656"/>
            <a:ext cx="177484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/>
                <a:latin typeface="나눔손글씨 펜" panose="03040600000000000000" pitchFamily="66" charset="-127"/>
                <a:ea typeface="나눔손글씨 펜" panose="03040600000000000000" pitchFamily="66" charset="-127"/>
              </a:rPr>
              <a:t>활</a:t>
            </a:r>
            <a:r>
              <a:rPr lang="ko-KR" altLang="en-US" sz="54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/>
                <a:latin typeface="나눔손글씨 펜" panose="03040600000000000000" pitchFamily="66" charset="-127"/>
                <a:ea typeface="나눔손글씨 펜" panose="03040600000000000000" pitchFamily="66" charset="-127"/>
              </a:rPr>
              <a:t>동</a:t>
            </a:r>
            <a:r>
              <a:rPr lang="ko-KR" altLang="en-US" sz="54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/>
                <a:latin typeface="나눔손글씨 펜" panose="03040600000000000000" pitchFamily="66" charset="-127"/>
                <a:ea typeface="나눔손글씨 펜" panose="03040600000000000000" pitchFamily="66" charset="-127"/>
              </a:rPr>
              <a:t>사진</a:t>
            </a:r>
            <a:endParaRPr lang="en-US" altLang="ko-KR" sz="5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/>
              <a:latin typeface="나눔손글씨 펜" panose="03040600000000000000" pitchFamily="66" charset="-127"/>
              <a:ea typeface="나눔손글씨 펜" panose="03040600000000000000" pitchFamily="66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88691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Freeform 15"/>
          <p:cNvSpPr>
            <a:spLocks/>
          </p:cNvSpPr>
          <p:nvPr/>
        </p:nvSpPr>
        <p:spPr bwMode="auto">
          <a:xfrm>
            <a:off x="3222717" y="1686948"/>
            <a:ext cx="1456708" cy="2278569"/>
          </a:xfrm>
          <a:custGeom>
            <a:avLst/>
            <a:gdLst>
              <a:gd name="T0" fmla="*/ 0 w 891"/>
              <a:gd name="T1" fmla="*/ 1212 h 1384"/>
              <a:gd name="T2" fmla="*/ 0 w 891"/>
              <a:gd name="T3" fmla="*/ 0 h 1384"/>
              <a:gd name="T4" fmla="*/ 891 w 891"/>
              <a:gd name="T5" fmla="*/ 1384 h 1384"/>
              <a:gd name="T6" fmla="*/ 0 w 891"/>
              <a:gd name="T7" fmla="*/ 1212 h 1384"/>
              <a:gd name="T8" fmla="*/ 0 60000 65536"/>
              <a:gd name="T9" fmla="*/ 0 60000 65536"/>
              <a:gd name="T10" fmla="*/ 0 60000 65536"/>
              <a:gd name="T11" fmla="*/ 0 60000 65536"/>
              <a:gd name="T12" fmla="*/ 0 w 891"/>
              <a:gd name="T13" fmla="*/ 0 h 1384"/>
              <a:gd name="T14" fmla="*/ 891 w 891"/>
              <a:gd name="T15" fmla="*/ 1384 h 138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91" h="1384">
                <a:moveTo>
                  <a:pt x="0" y="1212"/>
                </a:moveTo>
                <a:lnTo>
                  <a:pt x="0" y="0"/>
                </a:lnTo>
                <a:lnTo>
                  <a:pt x="891" y="1384"/>
                </a:lnTo>
                <a:lnTo>
                  <a:pt x="0" y="1212"/>
                </a:lnTo>
                <a:close/>
              </a:path>
            </a:pathLst>
          </a:custGeom>
          <a:gradFill rotWithShape="1">
            <a:gsLst>
              <a:gs pos="0">
                <a:srgbClr val="C0C0C0"/>
              </a:gs>
              <a:gs pos="100000">
                <a:schemeClr val="bg2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ko-KR" altLang="en-US" sz="1700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83" name="Freeform 16"/>
          <p:cNvSpPr>
            <a:spLocks/>
          </p:cNvSpPr>
          <p:nvPr/>
        </p:nvSpPr>
        <p:spPr bwMode="auto">
          <a:xfrm>
            <a:off x="492410" y="3675757"/>
            <a:ext cx="4188650" cy="289760"/>
          </a:xfrm>
          <a:custGeom>
            <a:avLst/>
            <a:gdLst>
              <a:gd name="T0" fmla="*/ 1671 w 2562"/>
              <a:gd name="T1" fmla="*/ 0 h 176"/>
              <a:gd name="T2" fmla="*/ 0 w 2562"/>
              <a:gd name="T3" fmla="*/ 0 h 176"/>
              <a:gd name="T4" fmla="*/ 2562 w 2562"/>
              <a:gd name="T5" fmla="*/ 176 h 176"/>
              <a:gd name="T6" fmla="*/ 1671 w 2562"/>
              <a:gd name="T7" fmla="*/ 0 h 176"/>
              <a:gd name="T8" fmla="*/ 0 60000 65536"/>
              <a:gd name="T9" fmla="*/ 0 60000 65536"/>
              <a:gd name="T10" fmla="*/ 0 60000 65536"/>
              <a:gd name="T11" fmla="*/ 0 60000 65536"/>
              <a:gd name="T12" fmla="*/ 0 w 2562"/>
              <a:gd name="T13" fmla="*/ 0 h 176"/>
              <a:gd name="T14" fmla="*/ 2562 w 2562"/>
              <a:gd name="T15" fmla="*/ 176 h 17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562" h="176">
                <a:moveTo>
                  <a:pt x="1671" y="0"/>
                </a:moveTo>
                <a:lnTo>
                  <a:pt x="0" y="0"/>
                </a:lnTo>
                <a:lnTo>
                  <a:pt x="2562" y="176"/>
                </a:lnTo>
                <a:lnTo>
                  <a:pt x="1671" y="0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95000"/>
                  <a:shade val="30000"/>
                  <a:satMod val="115000"/>
                </a:schemeClr>
              </a:gs>
              <a:gs pos="50000">
                <a:schemeClr val="bg1">
                  <a:lumMod val="95000"/>
                  <a:shade val="67500"/>
                  <a:satMod val="115000"/>
                </a:schemeClr>
              </a:gs>
              <a:gs pos="100000">
                <a:schemeClr val="bg1">
                  <a:lumMod val="95000"/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txBody>
          <a:bodyPr wrap="none" anchor="ctr"/>
          <a:lstStyle/>
          <a:p>
            <a:endParaRPr lang="ko-KR" altLang="en-US" sz="1700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81" name="Rectangle 14"/>
          <p:cNvSpPr>
            <a:spLocks noChangeArrowheads="1"/>
          </p:cNvSpPr>
          <p:nvPr/>
        </p:nvSpPr>
        <p:spPr bwMode="gray">
          <a:xfrm flipH="1">
            <a:off x="497315" y="1691887"/>
            <a:ext cx="2728672" cy="1988809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EAEAEA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chemeClr val="accent2"/>
              </a:buClr>
              <a:buFont typeface="Wingdings" pitchFamily="2" charset="2"/>
              <a:buNone/>
            </a:pPr>
            <a:endParaRPr lang="ko-KR" altLang="ko-KR" sz="1700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78" name="AutoShape 19"/>
          <p:cNvSpPr>
            <a:spLocks noChangeArrowheads="1"/>
          </p:cNvSpPr>
          <p:nvPr/>
        </p:nvSpPr>
        <p:spPr bwMode="auto">
          <a:xfrm>
            <a:off x="495680" y="1351090"/>
            <a:ext cx="2731941" cy="342444"/>
          </a:xfrm>
          <a:prstGeom prst="roundRect">
            <a:avLst>
              <a:gd name="adj" fmla="val 0"/>
            </a:avLst>
          </a:prstGeom>
          <a:solidFill>
            <a:srgbClr val="0079CC"/>
          </a:solidFill>
          <a:ln>
            <a:noFill/>
          </a:ln>
          <a:extLs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ko-KR" altLang="en-US" sz="1700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79" name="Freeform 20"/>
          <p:cNvSpPr>
            <a:spLocks/>
          </p:cNvSpPr>
          <p:nvPr/>
        </p:nvSpPr>
        <p:spPr bwMode="auto">
          <a:xfrm>
            <a:off x="3225986" y="1351090"/>
            <a:ext cx="1451804" cy="2616074"/>
          </a:xfrm>
          <a:custGeom>
            <a:avLst/>
            <a:gdLst>
              <a:gd name="T0" fmla="*/ 0 w 888"/>
              <a:gd name="T1" fmla="*/ 208 h 1589"/>
              <a:gd name="T2" fmla="*/ 0 w 888"/>
              <a:gd name="T3" fmla="*/ 0 h 1589"/>
              <a:gd name="T4" fmla="*/ 888 w 888"/>
              <a:gd name="T5" fmla="*/ 1589 h 1589"/>
              <a:gd name="T6" fmla="*/ 0 w 888"/>
              <a:gd name="T7" fmla="*/ 208 h 1589"/>
              <a:gd name="T8" fmla="*/ 0 60000 65536"/>
              <a:gd name="T9" fmla="*/ 0 60000 65536"/>
              <a:gd name="T10" fmla="*/ 0 60000 65536"/>
              <a:gd name="T11" fmla="*/ 0 60000 65536"/>
              <a:gd name="T12" fmla="*/ 0 w 888"/>
              <a:gd name="T13" fmla="*/ 0 h 1589"/>
              <a:gd name="T14" fmla="*/ 888 w 888"/>
              <a:gd name="T15" fmla="*/ 1589 h 158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88" h="1589">
                <a:moveTo>
                  <a:pt x="0" y="208"/>
                </a:moveTo>
                <a:lnTo>
                  <a:pt x="0" y="0"/>
                </a:lnTo>
                <a:lnTo>
                  <a:pt x="888" y="1589"/>
                </a:lnTo>
                <a:lnTo>
                  <a:pt x="0" y="208"/>
                </a:lnTo>
                <a:close/>
              </a:path>
            </a:pathLst>
          </a:custGeom>
          <a:gradFill rotWithShape="1">
            <a:gsLst>
              <a:gs pos="0">
                <a:srgbClr val="003366"/>
              </a:gs>
              <a:gs pos="100000">
                <a:srgbClr val="0079CC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ko-KR" altLang="en-US" sz="1700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72" name="Rectangle 14"/>
          <p:cNvSpPr>
            <a:spLocks noChangeArrowheads="1"/>
          </p:cNvSpPr>
          <p:nvPr/>
        </p:nvSpPr>
        <p:spPr bwMode="gray">
          <a:xfrm flipH="1">
            <a:off x="6141038" y="1691887"/>
            <a:ext cx="2728671" cy="1988809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EAEAEA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chemeClr val="accent2"/>
              </a:buClr>
              <a:buFont typeface="Wingdings" pitchFamily="2" charset="2"/>
              <a:buNone/>
            </a:pPr>
            <a:endParaRPr lang="ko-KR" altLang="ko-KR" sz="1700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74" name="Freeform 25"/>
          <p:cNvSpPr>
            <a:spLocks/>
          </p:cNvSpPr>
          <p:nvPr/>
        </p:nvSpPr>
        <p:spPr bwMode="auto">
          <a:xfrm flipH="1">
            <a:off x="4685965" y="1686948"/>
            <a:ext cx="1456708" cy="2278569"/>
          </a:xfrm>
          <a:custGeom>
            <a:avLst/>
            <a:gdLst>
              <a:gd name="T0" fmla="*/ 0 w 891"/>
              <a:gd name="T1" fmla="*/ 1212 h 1384"/>
              <a:gd name="T2" fmla="*/ 0 w 891"/>
              <a:gd name="T3" fmla="*/ 0 h 1384"/>
              <a:gd name="T4" fmla="*/ 891 w 891"/>
              <a:gd name="T5" fmla="*/ 1384 h 1384"/>
              <a:gd name="T6" fmla="*/ 0 w 891"/>
              <a:gd name="T7" fmla="*/ 1212 h 1384"/>
              <a:gd name="T8" fmla="*/ 0 60000 65536"/>
              <a:gd name="T9" fmla="*/ 0 60000 65536"/>
              <a:gd name="T10" fmla="*/ 0 60000 65536"/>
              <a:gd name="T11" fmla="*/ 0 60000 65536"/>
              <a:gd name="T12" fmla="*/ 0 w 891"/>
              <a:gd name="T13" fmla="*/ 0 h 1384"/>
              <a:gd name="T14" fmla="*/ 891 w 891"/>
              <a:gd name="T15" fmla="*/ 1384 h 138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91" h="1384">
                <a:moveTo>
                  <a:pt x="0" y="1212"/>
                </a:moveTo>
                <a:lnTo>
                  <a:pt x="0" y="0"/>
                </a:lnTo>
                <a:lnTo>
                  <a:pt x="891" y="1384"/>
                </a:lnTo>
                <a:lnTo>
                  <a:pt x="0" y="1212"/>
                </a:lnTo>
                <a:close/>
              </a:path>
            </a:pathLst>
          </a:custGeom>
          <a:gradFill rotWithShape="1">
            <a:gsLst>
              <a:gs pos="0">
                <a:srgbClr val="C0C0C0"/>
              </a:gs>
              <a:gs pos="100000">
                <a:schemeClr val="bg2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ko-KR" altLang="en-US" sz="1700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75" name="Freeform 26"/>
          <p:cNvSpPr>
            <a:spLocks/>
          </p:cNvSpPr>
          <p:nvPr/>
        </p:nvSpPr>
        <p:spPr bwMode="auto">
          <a:xfrm>
            <a:off x="4681060" y="3675757"/>
            <a:ext cx="4188649" cy="289760"/>
          </a:xfrm>
          <a:custGeom>
            <a:avLst/>
            <a:gdLst>
              <a:gd name="T0" fmla="*/ 2562 w 2562"/>
              <a:gd name="T1" fmla="*/ 0 h 176"/>
              <a:gd name="T2" fmla="*/ 891 w 2562"/>
              <a:gd name="T3" fmla="*/ 0 h 176"/>
              <a:gd name="T4" fmla="*/ 0 w 2562"/>
              <a:gd name="T5" fmla="*/ 176 h 176"/>
              <a:gd name="T6" fmla="*/ 2562 w 2562"/>
              <a:gd name="T7" fmla="*/ 0 h 176"/>
              <a:gd name="T8" fmla="*/ 0 60000 65536"/>
              <a:gd name="T9" fmla="*/ 0 60000 65536"/>
              <a:gd name="T10" fmla="*/ 0 60000 65536"/>
              <a:gd name="T11" fmla="*/ 0 60000 65536"/>
              <a:gd name="T12" fmla="*/ 0 w 2562"/>
              <a:gd name="T13" fmla="*/ 0 h 176"/>
              <a:gd name="T14" fmla="*/ 2562 w 2562"/>
              <a:gd name="T15" fmla="*/ 176 h 17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562" h="176">
                <a:moveTo>
                  <a:pt x="2562" y="0"/>
                </a:moveTo>
                <a:lnTo>
                  <a:pt x="891" y="0"/>
                </a:lnTo>
                <a:lnTo>
                  <a:pt x="0" y="176"/>
                </a:lnTo>
                <a:lnTo>
                  <a:pt x="2562" y="0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95000"/>
                  <a:shade val="30000"/>
                  <a:satMod val="115000"/>
                </a:schemeClr>
              </a:gs>
              <a:gs pos="50000">
                <a:schemeClr val="bg1">
                  <a:lumMod val="95000"/>
                  <a:shade val="67500"/>
                  <a:satMod val="115000"/>
                </a:schemeClr>
              </a:gs>
              <a:gs pos="100000">
                <a:schemeClr val="bg1">
                  <a:lumMod val="95000"/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txBody>
          <a:bodyPr wrap="none" anchor="ctr"/>
          <a:lstStyle/>
          <a:p>
            <a:endParaRPr lang="ko-KR" altLang="en-US" sz="1700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70" name="AutoShape 28"/>
          <p:cNvSpPr>
            <a:spLocks noChangeArrowheads="1"/>
          </p:cNvSpPr>
          <p:nvPr/>
        </p:nvSpPr>
        <p:spPr bwMode="auto">
          <a:xfrm>
            <a:off x="6141038" y="1351090"/>
            <a:ext cx="2731941" cy="342444"/>
          </a:xfrm>
          <a:prstGeom prst="roundRect">
            <a:avLst>
              <a:gd name="adj" fmla="val 0"/>
            </a:avLst>
          </a:prstGeom>
          <a:solidFill>
            <a:srgbClr val="76B800"/>
          </a:solidFill>
          <a:ln>
            <a:noFill/>
          </a:ln>
          <a:extLs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ko-KR" altLang="en-US" sz="1700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71" name="Freeform 29"/>
          <p:cNvSpPr>
            <a:spLocks/>
          </p:cNvSpPr>
          <p:nvPr/>
        </p:nvSpPr>
        <p:spPr bwMode="auto">
          <a:xfrm>
            <a:off x="4689235" y="1347797"/>
            <a:ext cx="1451803" cy="2614427"/>
          </a:xfrm>
          <a:custGeom>
            <a:avLst/>
            <a:gdLst>
              <a:gd name="T0" fmla="*/ 888 w 888"/>
              <a:gd name="T1" fmla="*/ 208 h 1588"/>
              <a:gd name="T2" fmla="*/ 888 w 888"/>
              <a:gd name="T3" fmla="*/ 0 h 1588"/>
              <a:gd name="T4" fmla="*/ 0 w 888"/>
              <a:gd name="T5" fmla="*/ 1588 h 1588"/>
              <a:gd name="T6" fmla="*/ 888 w 888"/>
              <a:gd name="T7" fmla="*/ 208 h 1588"/>
              <a:gd name="T8" fmla="*/ 0 60000 65536"/>
              <a:gd name="T9" fmla="*/ 0 60000 65536"/>
              <a:gd name="T10" fmla="*/ 0 60000 65536"/>
              <a:gd name="T11" fmla="*/ 0 60000 65536"/>
              <a:gd name="T12" fmla="*/ 0 w 888"/>
              <a:gd name="T13" fmla="*/ 0 h 1588"/>
              <a:gd name="T14" fmla="*/ 888 w 888"/>
              <a:gd name="T15" fmla="*/ 1588 h 158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88" h="1588">
                <a:moveTo>
                  <a:pt x="888" y="208"/>
                </a:moveTo>
                <a:lnTo>
                  <a:pt x="888" y="0"/>
                </a:lnTo>
                <a:lnTo>
                  <a:pt x="0" y="1588"/>
                </a:lnTo>
                <a:lnTo>
                  <a:pt x="888" y="208"/>
                </a:lnTo>
                <a:close/>
              </a:path>
            </a:pathLst>
          </a:custGeom>
          <a:gradFill rotWithShape="1">
            <a:gsLst>
              <a:gs pos="0">
                <a:srgbClr val="76B800"/>
              </a:gs>
              <a:gs pos="100000">
                <a:srgbClr val="142A00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ko-KR" altLang="en-US" sz="1700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66" name="Rectangle 14"/>
          <p:cNvSpPr>
            <a:spLocks noChangeArrowheads="1"/>
          </p:cNvSpPr>
          <p:nvPr/>
        </p:nvSpPr>
        <p:spPr bwMode="gray">
          <a:xfrm flipH="1">
            <a:off x="3315907" y="1691887"/>
            <a:ext cx="2728671" cy="1988809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EAEAEA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chemeClr val="accent2"/>
              </a:buClr>
              <a:buFont typeface="Wingdings" pitchFamily="2" charset="2"/>
              <a:buNone/>
            </a:pPr>
            <a:endParaRPr lang="ko-KR" altLang="ko-KR" sz="1700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67" name="Freeform 33"/>
          <p:cNvSpPr>
            <a:spLocks/>
          </p:cNvSpPr>
          <p:nvPr/>
        </p:nvSpPr>
        <p:spPr bwMode="auto">
          <a:xfrm>
            <a:off x="3312637" y="3675757"/>
            <a:ext cx="2731941" cy="289760"/>
          </a:xfrm>
          <a:custGeom>
            <a:avLst/>
            <a:gdLst>
              <a:gd name="T0" fmla="*/ 1671 w 1671"/>
              <a:gd name="T1" fmla="*/ 0 h 176"/>
              <a:gd name="T2" fmla="*/ 0 w 1671"/>
              <a:gd name="T3" fmla="*/ 0 h 176"/>
              <a:gd name="T4" fmla="*/ 837 w 1671"/>
              <a:gd name="T5" fmla="*/ 176 h 176"/>
              <a:gd name="T6" fmla="*/ 1671 w 1671"/>
              <a:gd name="T7" fmla="*/ 0 h 176"/>
              <a:gd name="T8" fmla="*/ 0 60000 65536"/>
              <a:gd name="T9" fmla="*/ 0 60000 65536"/>
              <a:gd name="T10" fmla="*/ 0 60000 65536"/>
              <a:gd name="T11" fmla="*/ 0 60000 65536"/>
              <a:gd name="T12" fmla="*/ 0 w 1671"/>
              <a:gd name="T13" fmla="*/ 0 h 176"/>
              <a:gd name="T14" fmla="*/ 1671 w 1671"/>
              <a:gd name="T15" fmla="*/ 176 h 17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671" h="176">
                <a:moveTo>
                  <a:pt x="1671" y="0"/>
                </a:moveTo>
                <a:lnTo>
                  <a:pt x="0" y="0"/>
                </a:lnTo>
                <a:lnTo>
                  <a:pt x="837" y="176"/>
                </a:lnTo>
                <a:lnTo>
                  <a:pt x="1671" y="0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95000"/>
                  <a:shade val="30000"/>
                  <a:satMod val="115000"/>
                </a:schemeClr>
              </a:gs>
              <a:gs pos="50000">
                <a:schemeClr val="bg1">
                  <a:lumMod val="95000"/>
                  <a:shade val="67500"/>
                  <a:satMod val="115000"/>
                </a:schemeClr>
              </a:gs>
              <a:gs pos="100000">
                <a:schemeClr val="bg1">
                  <a:lumMod val="95000"/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txBody>
          <a:bodyPr wrap="none" anchor="ctr"/>
          <a:lstStyle/>
          <a:p>
            <a:endParaRPr lang="ko-KR" altLang="en-US" sz="1700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65" name="AutoShape 34"/>
          <p:cNvSpPr>
            <a:spLocks noChangeArrowheads="1"/>
          </p:cNvSpPr>
          <p:nvPr/>
        </p:nvSpPr>
        <p:spPr bwMode="auto">
          <a:xfrm>
            <a:off x="3314272" y="1351090"/>
            <a:ext cx="2731941" cy="342444"/>
          </a:xfrm>
          <a:prstGeom prst="roundRect">
            <a:avLst>
              <a:gd name="adj" fmla="val 0"/>
            </a:avLst>
          </a:prstGeom>
          <a:solidFill>
            <a:srgbClr val="00B4DE"/>
          </a:solidFill>
          <a:ln>
            <a:noFill/>
          </a:ln>
          <a:extLs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ko-KR" altLang="en-US" sz="1700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58" name="직사각형 57"/>
          <p:cNvSpPr/>
          <p:nvPr/>
        </p:nvSpPr>
        <p:spPr bwMode="auto">
          <a:xfrm>
            <a:off x="994419" y="1334626"/>
            <a:ext cx="1795363" cy="353943"/>
          </a:xfrm>
          <a:prstGeom prst="rect">
            <a:avLst/>
          </a:prstGeom>
        </p:spPr>
        <p:txBody>
          <a:bodyPr wrap="none" lIns="0" rIns="0">
            <a:spAutoFit/>
          </a:bodyPr>
          <a:lstStyle/>
          <a:p>
            <a:pPr algn="ctr">
              <a:defRPr/>
            </a:pPr>
            <a:r>
              <a:rPr lang="ko-KR" altLang="en-US" sz="1700" smtClean="0">
                <a:solidFill>
                  <a:schemeClr val="bg1">
                    <a:lumMod val="95000"/>
                  </a:scheme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방문건강관리 바깥청소</a:t>
            </a:r>
            <a:endParaRPr lang="ko-KR" altLang="en-US" sz="1700" dirty="0">
              <a:solidFill>
                <a:schemeClr val="bg1">
                  <a:lumMod val="95000"/>
                </a:schemeClr>
              </a:solidFill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59" name="직사각형 58"/>
          <p:cNvSpPr/>
          <p:nvPr/>
        </p:nvSpPr>
        <p:spPr bwMode="auto">
          <a:xfrm>
            <a:off x="6312704" y="1344504"/>
            <a:ext cx="2354276" cy="35394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ko-KR" altLang="en-US" sz="1700" smtClean="0">
                <a:solidFill>
                  <a:schemeClr val="bg1">
                    <a:lumMod val="95000"/>
                  </a:scheme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가정방문 말벗</a:t>
            </a:r>
            <a:endParaRPr lang="ko-KR" altLang="en-US" sz="1700" dirty="0">
              <a:solidFill>
                <a:schemeClr val="bg1">
                  <a:lumMod val="95000"/>
                </a:schemeClr>
              </a:solidFill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92" name="Freeform 15"/>
          <p:cNvSpPr>
            <a:spLocks/>
          </p:cNvSpPr>
          <p:nvPr/>
        </p:nvSpPr>
        <p:spPr bwMode="auto">
          <a:xfrm flipV="1">
            <a:off x="3198619" y="3941947"/>
            <a:ext cx="1456708" cy="2278569"/>
          </a:xfrm>
          <a:custGeom>
            <a:avLst/>
            <a:gdLst>
              <a:gd name="T0" fmla="*/ 0 w 891"/>
              <a:gd name="T1" fmla="*/ 1212 h 1384"/>
              <a:gd name="T2" fmla="*/ 0 w 891"/>
              <a:gd name="T3" fmla="*/ 0 h 1384"/>
              <a:gd name="T4" fmla="*/ 891 w 891"/>
              <a:gd name="T5" fmla="*/ 1384 h 1384"/>
              <a:gd name="T6" fmla="*/ 0 w 891"/>
              <a:gd name="T7" fmla="*/ 1212 h 1384"/>
              <a:gd name="T8" fmla="*/ 0 60000 65536"/>
              <a:gd name="T9" fmla="*/ 0 60000 65536"/>
              <a:gd name="T10" fmla="*/ 0 60000 65536"/>
              <a:gd name="T11" fmla="*/ 0 60000 65536"/>
              <a:gd name="T12" fmla="*/ 0 w 891"/>
              <a:gd name="T13" fmla="*/ 0 h 1384"/>
              <a:gd name="T14" fmla="*/ 891 w 891"/>
              <a:gd name="T15" fmla="*/ 1384 h 138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91" h="1384">
                <a:moveTo>
                  <a:pt x="0" y="1212"/>
                </a:moveTo>
                <a:lnTo>
                  <a:pt x="0" y="0"/>
                </a:lnTo>
                <a:lnTo>
                  <a:pt x="891" y="1384"/>
                </a:lnTo>
                <a:lnTo>
                  <a:pt x="0" y="1212"/>
                </a:lnTo>
                <a:close/>
              </a:path>
            </a:pathLst>
          </a:custGeom>
          <a:gradFill rotWithShape="1">
            <a:gsLst>
              <a:gs pos="0">
                <a:srgbClr val="C0C0C0"/>
              </a:gs>
              <a:gs pos="100000">
                <a:schemeClr val="bg2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ko-KR" altLang="en-US" sz="1700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93" name="Freeform 16"/>
          <p:cNvSpPr>
            <a:spLocks/>
          </p:cNvSpPr>
          <p:nvPr/>
        </p:nvSpPr>
        <p:spPr bwMode="auto">
          <a:xfrm flipV="1">
            <a:off x="468313" y="3941947"/>
            <a:ext cx="4188649" cy="289760"/>
          </a:xfrm>
          <a:custGeom>
            <a:avLst/>
            <a:gdLst>
              <a:gd name="T0" fmla="*/ 1671 w 2562"/>
              <a:gd name="T1" fmla="*/ 0 h 176"/>
              <a:gd name="T2" fmla="*/ 0 w 2562"/>
              <a:gd name="T3" fmla="*/ 0 h 176"/>
              <a:gd name="T4" fmla="*/ 2562 w 2562"/>
              <a:gd name="T5" fmla="*/ 176 h 176"/>
              <a:gd name="T6" fmla="*/ 1671 w 2562"/>
              <a:gd name="T7" fmla="*/ 0 h 176"/>
              <a:gd name="T8" fmla="*/ 0 60000 65536"/>
              <a:gd name="T9" fmla="*/ 0 60000 65536"/>
              <a:gd name="T10" fmla="*/ 0 60000 65536"/>
              <a:gd name="T11" fmla="*/ 0 60000 65536"/>
              <a:gd name="T12" fmla="*/ 0 w 2562"/>
              <a:gd name="T13" fmla="*/ 0 h 176"/>
              <a:gd name="T14" fmla="*/ 2562 w 2562"/>
              <a:gd name="T15" fmla="*/ 176 h 17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562" h="176">
                <a:moveTo>
                  <a:pt x="1671" y="0"/>
                </a:moveTo>
                <a:lnTo>
                  <a:pt x="0" y="0"/>
                </a:lnTo>
                <a:lnTo>
                  <a:pt x="2562" y="176"/>
                </a:lnTo>
                <a:lnTo>
                  <a:pt x="1671" y="0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95000"/>
                  <a:shade val="30000"/>
                  <a:satMod val="115000"/>
                </a:schemeClr>
              </a:gs>
              <a:gs pos="50000">
                <a:schemeClr val="bg1">
                  <a:lumMod val="95000"/>
                  <a:shade val="67500"/>
                  <a:satMod val="115000"/>
                </a:schemeClr>
              </a:gs>
              <a:gs pos="100000">
                <a:schemeClr val="bg1">
                  <a:lumMod val="95000"/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txBody>
          <a:bodyPr wrap="none" anchor="ctr"/>
          <a:lstStyle/>
          <a:p>
            <a:endParaRPr lang="ko-KR" altLang="en-US" sz="1700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91" name="Rectangle 14"/>
          <p:cNvSpPr>
            <a:spLocks noChangeArrowheads="1"/>
          </p:cNvSpPr>
          <p:nvPr/>
        </p:nvSpPr>
        <p:spPr bwMode="gray">
          <a:xfrm flipH="1" flipV="1">
            <a:off x="473542" y="4226768"/>
            <a:ext cx="2728671" cy="1988809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EAEAEA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chemeClr val="accent2"/>
              </a:buClr>
              <a:buFont typeface="Wingdings" pitchFamily="2" charset="2"/>
              <a:buNone/>
            </a:pPr>
            <a:endParaRPr lang="ko-KR" altLang="ko-KR" sz="1700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88" name="AutoShape 19"/>
          <p:cNvSpPr>
            <a:spLocks noChangeArrowheads="1"/>
          </p:cNvSpPr>
          <p:nvPr/>
        </p:nvSpPr>
        <p:spPr bwMode="auto">
          <a:xfrm flipV="1">
            <a:off x="471907" y="6213931"/>
            <a:ext cx="2731941" cy="342444"/>
          </a:xfrm>
          <a:prstGeom prst="roundRect">
            <a:avLst>
              <a:gd name="adj" fmla="val 0"/>
            </a:avLst>
          </a:prstGeom>
          <a:solidFill>
            <a:srgbClr val="0079CC"/>
          </a:solidFill>
          <a:ln>
            <a:noFill/>
          </a:ln>
          <a:extLs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ko-KR" altLang="en-US" sz="1700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89" name="Freeform 20"/>
          <p:cNvSpPr>
            <a:spLocks/>
          </p:cNvSpPr>
          <p:nvPr/>
        </p:nvSpPr>
        <p:spPr bwMode="auto">
          <a:xfrm flipV="1">
            <a:off x="3201889" y="3940301"/>
            <a:ext cx="1451803" cy="2616074"/>
          </a:xfrm>
          <a:custGeom>
            <a:avLst/>
            <a:gdLst>
              <a:gd name="T0" fmla="*/ 0 w 888"/>
              <a:gd name="T1" fmla="*/ 208 h 1589"/>
              <a:gd name="T2" fmla="*/ 0 w 888"/>
              <a:gd name="T3" fmla="*/ 0 h 1589"/>
              <a:gd name="T4" fmla="*/ 888 w 888"/>
              <a:gd name="T5" fmla="*/ 1589 h 1589"/>
              <a:gd name="T6" fmla="*/ 0 w 888"/>
              <a:gd name="T7" fmla="*/ 208 h 1589"/>
              <a:gd name="T8" fmla="*/ 0 60000 65536"/>
              <a:gd name="T9" fmla="*/ 0 60000 65536"/>
              <a:gd name="T10" fmla="*/ 0 60000 65536"/>
              <a:gd name="T11" fmla="*/ 0 60000 65536"/>
              <a:gd name="T12" fmla="*/ 0 w 888"/>
              <a:gd name="T13" fmla="*/ 0 h 1589"/>
              <a:gd name="T14" fmla="*/ 888 w 888"/>
              <a:gd name="T15" fmla="*/ 1589 h 158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88" h="1589">
                <a:moveTo>
                  <a:pt x="0" y="208"/>
                </a:moveTo>
                <a:lnTo>
                  <a:pt x="0" y="0"/>
                </a:lnTo>
                <a:lnTo>
                  <a:pt x="888" y="1589"/>
                </a:lnTo>
                <a:lnTo>
                  <a:pt x="0" y="208"/>
                </a:lnTo>
                <a:close/>
              </a:path>
            </a:pathLst>
          </a:custGeom>
          <a:gradFill rotWithShape="1">
            <a:gsLst>
              <a:gs pos="0">
                <a:srgbClr val="003366"/>
              </a:gs>
              <a:gs pos="100000">
                <a:srgbClr val="0079CC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ko-KR" altLang="en-US" sz="1700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99" name="Rectangle 14"/>
          <p:cNvSpPr>
            <a:spLocks noChangeArrowheads="1"/>
          </p:cNvSpPr>
          <p:nvPr/>
        </p:nvSpPr>
        <p:spPr bwMode="gray">
          <a:xfrm flipH="1" flipV="1">
            <a:off x="5995465" y="4226649"/>
            <a:ext cx="2728671" cy="1988810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EAEAEA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chemeClr val="accent2"/>
              </a:buClr>
              <a:buFont typeface="Wingdings" pitchFamily="2" charset="2"/>
              <a:buNone/>
            </a:pPr>
            <a:endParaRPr lang="ko-KR" altLang="ko-KR" sz="1700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101" name="Freeform 25"/>
          <p:cNvSpPr>
            <a:spLocks/>
          </p:cNvSpPr>
          <p:nvPr/>
        </p:nvSpPr>
        <p:spPr bwMode="auto">
          <a:xfrm flipH="1" flipV="1">
            <a:off x="4540392" y="3941828"/>
            <a:ext cx="1456708" cy="2278570"/>
          </a:xfrm>
          <a:custGeom>
            <a:avLst/>
            <a:gdLst>
              <a:gd name="T0" fmla="*/ 0 w 891"/>
              <a:gd name="T1" fmla="*/ 1212 h 1384"/>
              <a:gd name="T2" fmla="*/ 0 w 891"/>
              <a:gd name="T3" fmla="*/ 0 h 1384"/>
              <a:gd name="T4" fmla="*/ 891 w 891"/>
              <a:gd name="T5" fmla="*/ 1384 h 1384"/>
              <a:gd name="T6" fmla="*/ 0 w 891"/>
              <a:gd name="T7" fmla="*/ 1212 h 1384"/>
              <a:gd name="T8" fmla="*/ 0 60000 65536"/>
              <a:gd name="T9" fmla="*/ 0 60000 65536"/>
              <a:gd name="T10" fmla="*/ 0 60000 65536"/>
              <a:gd name="T11" fmla="*/ 0 60000 65536"/>
              <a:gd name="T12" fmla="*/ 0 w 891"/>
              <a:gd name="T13" fmla="*/ 0 h 1384"/>
              <a:gd name="T14" fmla="*/ 891 w 891"/>
              <a:gd name="T15" fmla="*/ 1384 h 138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91" h="1384">
                <a:moveTo>
                  <a:pt x="0" y="1212"/>
                </a:moveTo>
                <a:lnTo>
                  <a:pt x="0" y="0"/>
                </a:lnTo>
                <a:lnTo>
                  <a:pt x="891" y="1384"/>
                </a:lnTo>
                <a:lnTo>
                  <a:pt x="0" y="1212"/>
                </a:lnTo>
                <a:close/>
              </a:path>
            </a:pathLst>
          </a:custGeom>
          <a:gradFill rotWithShape="1">
            <a:gsLst>
              <a:gs pos="0">
                <a:srgbClr val="C0C0C0"/>
              </a:gs>
              <a:gs pos="100000">
                <a:schemeClr val="bg2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ko-KR" altLang="en-US" sz="1700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102" name="Freeform 26"/>
          <p:cNvSpPr>
            <a:spLocks/>
          </p:cNvSpPr>
          <p:nvPr/>
        </p:nvSpPr>
        <p:spPr bwMode="auto">
          <a:xfrm flipV="1">
            <a:off x="4535487" y="3941828"/>
            <a:ext cx="4188649" cy="289760"/>
          </a:xfrm>
          <a:custGeom>
            <a:avLst/>
            <a:gdLst>
              <a:gd name="T0" fmla="*/ 2562 w 2562"/>
              <a:gd name="T1" fmla="*/ 0 h 176"/>
              <a:gd name="T2" fmla="*/ 891 w 2562"/>
              <a:gd name="T3" fmla="*/ 0 h 176"/>
              <a:gd name="T4" fmla="*/ 0 w 2562"/>
              <a:gd name="T5" fmla="*/ 176 h 176"/>
              <a:gd name="T6" fmla="*/ 2562 w 2562"/>
              <a:gd name="T7" fmla="*/ 0 h 176"/>
              <a:gd name="T8" fmla="*/ 0 60000 65536"/>
              <a:gd name="T9" fmla="*/ 0 60000 65536"/>
              <a:gd name="T10" fmla="*/ 0 60000 65536"/>
              <a:gd name="T11" fmla="*/ 0 60000 65536"/>
              <a:gd name="T12" fmla="*/ 0 w 2562"/>
              <a:gd name="T13" fmla="*/ 0 h 176"/>
              <a:gd name="T14" fmla="*/ 2562 w 2562"/>
              <a:gd name="T15" fmla="*/ 176 h 17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562" h="176">
                <a:moveTo>
                  <a:pt x="2562" y="0"/>
                </a:moveTo>
                <a:lnTo>
                  <a:pt x="891" y="0"/>
                </a:lnTo>
                <a:lnTo>
                  <a:pt x="0" y="176"/>
                </a:lnTo>
                <a:lnTo>
                  <a:pt x="2562" y="0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95000"/>
                  <a:shade val="30000"/>
                  <a:satMod val="115000"/>
                </a:schemeClr>
              </a:gs>
              <a:gs pos="50000">
                <a:schemeClr val="bg1">
                  <a:lumMod val="95000"/>
                  <a:shade val="67500"/>
                  <a:satMod val="115000"/>
                </a:schemeClr>
              </a:gs>
              <a:gs pos="100000">
                <a:schemeClr val="bg1">
                  <a:lumMod val="95000"/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txBody>
          <a:bodyPr wrap="none" anchor="ctr"/>
          <a:lstStyle/>
          <a:p>
            <a:endParaRPr lang="ko-KR" altLang="en-US" sz="1700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97" name="AutoShape 28"/>
          <p:cNvSpPr>
            <a:spLocks noChangeArrowheads="1"/>
          </p:cNvSpPr>
          <p:nvPr/>
        </p:nvSpPr>
        <p:spPr bwMode="auto">
          <a:xfrm flipV="1">
            <a:off x="5995465" y="6213812"/>
            <a:ext cx="2731941" cy="342444"/>
          </a:xfrm>
          <a:prstGeom prst="roundRect">
            <a:avLst>
              <a:gd name="adj" fmla="val 0"/>
            </a:avLst>
          </a:prstGeom>
          <a:solidFill>
            <a:srgbClr val="76B800"/>
          </a:solidFill>
          <a:ln>
            <a:noFill/>
          </a:ln>
          <a:extLs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ko-KR" altLang="en-US" sz="1700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98" name="Freeform 29"/>
          <p:cNvSpPr>
            <a:spLocks/>
          </p:cNvSpPr>
          <p:nvPr/>
        </p:nvSpPr>
        <p:spPr bwMode="auto">
          <a:xfrm flipV="1">
            <a:off x="4543662" y="3945121"/>
            <a:ext cx="1451803" cy="2614428"/>
          </a:xfrm>
          <a:custGeom>
            <a:avLst/>
            <a:gdLst>
              <a:gd name="T0" fmla="*/ 888 w 888"/>
              <a:gd name="T1" fmla="*/ 208 h 1588"/>
              <a:gd name="T2" fmla="*/ 888 w 888"/>
              <a:gd name="T3" fmla="*/ 0 h 1588"/>
              <a:gd name="T4" fmla="*/ 0 w 888"/>
              <a:gd name="T5" fmla="*/ 1588 h 1588"/>
              <a:gd name="T6" fmla="*/ 888 w 888"/>
              <a:gd name="T7" fmla="*/ 208 h 1588"/>
              <a:gd name="T8" fmla="*/ 0 60000 65536"/>
              <a:gd name="T9" fmla="*/ 0 60000 65536"/>
              <a:gd name="T10" fmla="*/ 0 60000 65536"/>
              <a:gd name="T11" fmla="*/ 0 60000 65536"/>
              <a:gd name="T12" fmla="*/ 0 w 888"/>
              <a:gd name="T13" fmla="*/ 0 h 1588"/>
              <a:gd name="T14" fmla="*/ 888 w 888"/>
              <a:gd name="T15" fmla="*/ 1588 h 158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88" h="1588">
                <a:moveTo>
                  <a:pt x="888" y="208"/>
                </a:moveTo>
                <a:lnTo>
                  <a:pt x="888" y="0"/>
                </a:lnTo>
                <a:lnTo>
                  <a:pt x="0" y="1588"/>
                </a:lnTo>
                <a:lnTo>
                  <a:pt x="888" y="208"/>
                </a:lnTo>
                <a:close/>
              </a:path>
            </a:pathLst>
          </a:custGeom>
          <a:gradFill rotWithShape="1">
            <a:gsLst>
              <a:gs pos="0">
                <a:srgbClr val="76B800"/>
              </a:gs>
              <a:gs pos="100000">
                <a:srgbClr val="142A00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ko-KR" altLang="en-US" sz="1700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106" name="Rectangle 14"/>
          <p:cNvSpPr>
            <a:spLocks noChangeArrowheads="1"/>
          </p:cNvSpPr>
          <p:nvPr/>
        </p:nvSpPr>
        <p:spPr bwMode="gray">
          <a:xfrm flipH="1" flipV="1">
            <a:off x="3210020" y="4226768"/>
            <a:ext cx="2728671" cy="1988809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EAEAEA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chemeClr val="accent2"/>
              </a:buClr>
              <a:buFont typeface="Wingdings" pitchFamily="2" charset="2"/>
              <a:buNone/>
            </a:pPr>
            <a:endParaRPr lang="ko-KR" altLang="ko-KR" sz="1700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107" name="Freeform 33"/>
          <p:cNvSpPr>
            <a:spLocks/>
          </p:cNvSpPr>
          <p:nvPr/>
        </p:nvSpPr>
        <p:spPr bwMode="auto">
          <a:xfrm flipV="1">
            <a:off x="3206750" y="3941947"/>
            <a:ext cx="2731941" cy="289760"/>
          </a:xfrm>
          <a:custGeom>
            <a:avLst/>
            <a:gdLst>
              <a:gd name="T0" fmla="*/ 1671 w 1671"/>
              <a:gd name="T1" fmla="*/ 0 h 176"/>
              <a:gd name="T2" fmla="*/ 0 w 1671"/>
              <a:gd name="T3" fmla="*/ 0 h 176"/>
              <a:gd name="T4" fmla="*/ 837 w 1671"/>
              <a:gd name="T5" fmla="*/ 176 h 176"/>
              <a:gd name="T6" fmla="*/ 1671 w 1671"/>
              <a:gd name="T7" fmla="*/ 0 h 176"/>
              <a:gd name="T8" fmla="*/ 0 60000 65536"/>
              <a:gd name="T9" fmla="*/ 0 60000 65536"/>
              <a:gd name="T10" fmla="*/ 0 60000 65536"/>
              <a:gd name="T11" fmla="*/ 0 60000 65536"/>
              <a:gd name="T12" fmla="*/ 0 w 1671"/>
              <a:gd name="T13" fmla="*/ 0 h 176"/>
              <a:gd name="T14" fmla="*/ 1671 w 1671"/>
              <a:gd name="T15" fmla="*/ 176 h 17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671" h="176">
                <a:moveTo>
                  <a:pt x="1671" y="0"/>
                </a:moveTo>
                <a:lnTo>
                  <a:pt x="0" y="0"/>
                </a:lnTo>
                <a:lnTo>
                  <a:pt x="837" y="176"/>
                </a:lnTo>
                <a:lnTo>
                  <a:pt x="1671" y="0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95000"/>
                  <a:shade val="30000"/>
                  <a:satMod val="115000"/>
                </a:schemeClr>
              </a:gs>
              <a:gs pos="50000">
                <a:schemeClr val="bg1">
                  <a:lumMod val="95000"/>
                  <a:shade val="67500"/>
                  <a:satMod val="115000"/>
                </a:schemeClr>
              </a:gs>
              <a:gs pos="100000">
                <a:schemeClr val="bg1">
                  <a:lumMod val="95000"/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txBody>
          <a:bodyPr wrap="none" anchor="ctr"/>
          <a:lstStyle/>
          <a:p>
            <a:endParaRPr lang="ko-KR" altLang="en-US" sz="1700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105" name="AutoShape 34"/>
          <p:cNvSpPr>
            <a:spLocks noChangeArrowheads="1"/>
          </p:cNvSpPr>
          <p:nvPr/>
        </p:nvSpPr>
        <p:spPr bwMode="auto">
          <a:xfrm flipV="1">
            <a:off x="3208385" y="6213931"/>
            <a:ext cx="2731941" cy="342444"/>
          </a:xfrm>
          <a:prstGeom prst="roundRect">
            <a:avLst>
              <a:gd name="adj" fmla="val 0"/>
            </a:avLst>
          </a:prstGeom>
          <a:solidFill>
            <a:srgbClr val="00B4DE"/>
          </a:solidFill>
          <a:ln>
            <a:noFill/>
          </a:ln>
          <a:extLs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ko-KR" altLang="en-US" sz="1700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110" name="직사각형 109"/>
          <p:cNvSpPr/>
          <p:nvPr/>
        </p:nvSpPr>
        <p:spPr bwMode="auto">
          <a:xfrm>
            <a:off x="884562" y="6212169"/>
            <a:ext cx="1927313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ko-KR" altLang="en-US" sz="1700" smtClean="0">
                <a:solidFill>
                  <a:schemeClr val="bg1">
                    <a:lumMod val="95000"/>
                  </a:scheme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반찬봉사 </a:t>
            </a:r>
            <a:r>
              <a:rPr lang="en-US" altLang="ko-KR" sz="1700" smtClean="0">
                <a:solidFill>
                  <a:schemeClr val="bg1">
                    <a:lumMod val="95000"/>
                  </a:scheme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1</a:t>
            </a:r>
            <a:endParaRPr lang="ko-KR" altLang="en-US" sz="1700" dirty="0">
              <a:solidFill>
                <a:schemeClr val="bg1">
                  <a:lumMod val="95000"/>
                </a:schemeClr>
              </a:solidFill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111" name="직사각형 110"/>
          <p:cNvSpPr/>
          <p:nvPr/>
        </p:nvSpPr>
        <p:spPr bwMode="auto">
          <a:xfrm>
            <a:off x="5946774" y="6224869"/>
            <a:ext cx="2777361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ko-KR" altLang="en-US" sz="1700" dirty="0" smtClean="0">
                <a:solidFill>
                  <a:schemeClr val="bg1">
                    <a:lumMod val="95000"/>
                  </a:scheme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분야별 교육</a:t>
            </a:r>
            <a:endParaRPr lang="ko-KR" altLang="en-US" sz="1700" dirty="0">
              <a:solidFill>
                <a:schemeClr val="bg1">
                  <a:lumMod val="95000"/>
                </a:schemeClr>
              </a:solidFill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113" name="직사각형 112"/>
          <p:cNvSpPr/>
          <p:nvPr/>
        </p:nvSpPr>
        <p:spPr bwMode="auto">
          <a:xfrm>
            <a:off x="3429000" y="6204232"/>
            <a:ext cx="2207134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ko-KR" altLang="en-US" sz="1700" smtClean="0">
                <a:solidFill>
                  <a:schemeClr val="bg1">
                    <a:lumMod val="95000"/>
                  </a:scheme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반찬봉사 </a:t>
            </a:r>
            <a:r>
              <a:rPr lang="en-US" altLang="ko-KR" sz="1700" smtClean="0">
                <a:solidFill>
                  <a:schemeClr val="bg1">
                    <a:lumMod val="95000"/>
                  </a:scheme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2</a:t>
            </a:r>
            <a:endParaRPr lang="ko-KR" altLang="en-US" sz="1700" dirty="0">
              <a:solidFill>
                <a:schemeClr val="bg1">
                  <a:lumMod val="95000"/>
                </a:schemeClr>
              </a:solidFill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143" name="직사각형 142"/>
          <p:cNvSpPr/>
          <p:nvPr/>
        </p:nvSpPr>
        <p:spPr bwMode="auto">
          <a:xfrm>
            <a:off x="3710636" y="1373009"/>
            <a:ext cx="1795363" cy="353943"/>
          </a:xfrm>
          <a:prstGeom prst="rect">
            <a:avLst/>
          </a:prstGeom>
        </p:spPr>
        <p:txBody>
          <a:bodyPr wrap="none" lIns="0" rIns="0">
            <a:spAutoFit/>
          </a:bodyPr>
          <a:lstStyle/>
          <a:p>
            <a:pPr algn="ctr">
              <a:defRPr/>
            </a:pPr>
            <a:r>
              <a:rPr lang="ko-KR" altLang="en-US" sz="1700" smtClean="0">
                <a:solidFill>
                  <a:schemeClr val="bg1">
                    <a:lumMod val="95000"/>
                  </a:scheme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방문건강관리 집안청소</a:t>
            </a:r>
            <a:endParaRPr lang="ko-KR" altLang="en-US" sz="1700" dirty="0">
              <a:solidFill>
                <a:schemeClr val="bg1">
                  <a:lumMod val="95000"/>
                </a:schemeClr>
              </a:solidFill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pic>
        <p:nvPicPr>
          <p:cNvPr id="3074" name="Picture 2" descr="D:\자동백업\Desktop\파발꾼 사진\냉장고 청소.jpg"/>
          <p:cNvPicPr preferRelativeResize="0"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8230" y="1693067"/>
            <a:ext cx="2721600" cy="198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D:\자동백업\Desktop\파발꾼 사진\건강파발꾼 집안청소.jpg"/>
          <p:cNvPicPr preferRelativeResize="0"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315" y="1697685"/>
            <a:ext cx="2721600" cy="198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D:\자동백업\Desktop\파발꾼 사진\건강파발꾼 방문.jpg"/>
          <p:cNvPicPr preferRelativeResize="0"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5586" y="1694919"/>
            <a:ext cx="2721600" cy="198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D:\자동백업\Desktop\파발꾼 사진\반찬봉사.jpg"/>
          <p:cNvPicPr preferRelativeResize="0">
            <a:picLocks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364" y="4224969"/>
            <a:ext cx="1368000" cy="198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D:\자동백업\Desktop\파발꾼 사진\반찬봉사2.jpg"/>
          <p:cNvPicPr preferRelativeResize="0">
            <a:picLocks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8149" y="4228492"/>
            <a:ext cx="1368000" cy="198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 descr="D:\자동백업\Desktop\파발꾼 사진\반찬봉사1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4231707"/>
            <a:ext cx="2723921" cy="1972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_x241799360" descr="EMB000058902d87"/>
          <p:cNvPicPr preferRelativeResize="0">
            <a:picLocks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8361" y="4224770"/>
            <a:ext cx="2721600" cy="198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Picture 2" descr="테이프 png에 대한 이미지 검색결과">
            <a:hlinkClick r:id="rId9"/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 rot="20002366">
            <a:off x="-92015" y="4060345"/>
            <a:ext cx="1929407" cy="496854"/>
          </a:xfrm>
          <a:prstGeom prst="rect">
            <a:avLst/>
          </a:prstGeom>
          <a:noFill/>
        </p:spPr>
      </p:pic>
      <p:sp>
        <p:nvSpPr>
          <p:cNvPr id="64" name="직사각형 63"/>
          <p:cNvSpPr/>
          <p:nvPr/>
        </p:nvSpPr>
        <p:spPr>
          <a:xfrm rot="20002366">
            <a:off x="117096" y="4124113"/>
            <a:ext cx="1579001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174625" algn="ctr" latinLnBrk="0">
              <a:buClr>
                <a:srgbClr val="D0A660"/>
              </a:buClr>
              <a:buSzPct val="100000"/>
              <a:defRPr/>
            </a:pPr>
            <a:r>
              <a:rPr lang="ko-KR" altLang="en-US" sz="1700" b="1" kern="0" spc="-150" dirty="0" smtClean="0">
                <a:ln>
                  <a:solidFill>
                    <a:sysClr val="window" lastClr="FFFFFF">
                      <a:alpha val="0"/>
                    </a:sysClr>
                  </a:solidFill>
                </a:ln>
                <a:latin typeface="210 선물상자 R" panose="02020603020101020101" pitchFamily="18" charset="-127"/>
                <a:ea typeface="210 선물상자 R" panose="02020603020101020101" pitchFamily="18" charset="-127"/>
              </a:rPr>
              <a:t>방문건강관리</a:t>
            </a:r>
          </a:p>
        </p:txBody>
      </p:sp>
      <p:pic>
        <p:nvPicPr>
          <p:cNvPr id="68" name="그림 67" descr="1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 rot="20002366">
            <a:off x="78642" y="4381074"/>
            <a:ext cx="428628" cy="428628"/>
          </a:xfrm>
          <a:prstGeom prst="rect">
            <a:avLst/>
          </a:prstGeom>
        </p:spPr>
      </p:pic>
      <p:sp>
        <p:nvSpPr>
          <p:cNvPr id="49" name="제목 1"/>
          <p:cNvSpPr txBox="1">
            <a:spLocks/>
          </p:cNvSpPr>
          <p:nvPr/>
        </p:nvSpPr>
        <p:spPr>
          <a:xfrm>
            <a:off x="179512" y="106239"/>
            <a:ext cx="6563072" cy="9221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lang="ko-KR" altLang="en-US" sz="34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defRPr>
            </a:lvl1pPr>
          </a:lstStyle>
          <a:p>
            <a:r>
              <a:rPr lang="ko-KR" altLang="en-US" dirty="0" err="1" smtClean="0">
                <a:latin typeface="210 선물상자 R" panose="02020603020101020101" pitchFamily="18" charset="-127"/>
                <a:ea typeface="210 선물상자 R" panose="02020603020101020101" pitchFamily="18" charset="-127"/>
              </a:rPr>
              <a:t>건강파발꾼</a:t>
            </a:r>
            <a:endParaRPr lang="ko-KR" altLang="en-US" dirty="0">
              <a:solidFill>
                <a:srgbClr val="00B0F0"/>
              </a:solidFill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50" name="직사각형 49"/>
          <p:cNvSpPr/>
          <p:nvPr/>
        </p:nvSpPr>
        <p:spPr>
          <a:xfrm>
            <a:off x="2051720" y="90656"/>
            <a:ext cx="177484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/>
                <a:latin typeface="나눔손글씨 펜" panose="03040600000000000000" pitchFamily="66" charset="-127"/>
                <a:ea typeface="나눔손글씨 펜" panose="03040600000000000000" pitchFamily="66" charset="-127"/>
              </a:rPr>
              <a:t>활</a:t>
            </a:r>
            <a:r>
              <a:rPr lang="ko-KR" altLang="en-US" sz="54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/>
                <a:latin typeface="나눔손글씨 펜" panose="03040600000000000000" pitchFamily="66" charset="-127"/>
                <a:ea typeface="나눔손글씨 펜" panose="03040600000000000000" pitchFamily="66" charset="-127"/>
              </a:rPr>
              <a:t>동</a:t>
            </a:r>
            <a:r>
              <a:rPr lang="ko-KR" altLang="en-US" sz="54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/>
                <a:latin typeface="나눔손글씨 펜" panose="03040600000000000000" pitchFamily="66" charset="-127"/>
                <a:ea typeface="나눔손글씨 펜" panose="03040600000000000000" pitchFamily="66" charset="-127"/>
              </a:rPr>
              <a:t>사진</a:t>
            </a:r>
            <a:endParaRPr lang="en-US" altLang="ko-KR" sz="5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/>
              <a:latin typeface="나눔손글씨 펜" panose="03040600000000000000" pitchFamily="66" charset="-127"/>
              <a:ea typeface="나눔손글씨 펜" panose="03040600000000000000" pitchFamily="66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07854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Freeform 15"/>
          <p:cNvSpPr>
            <a:spLocks/>
          </p:cNvSpPr>
          <p:nvPr/>
        </p:nvSpPr>
        <p:spPr bwMode="auto">
          <a:xfrm>
            <a:off x="3222717" y="1686948"/>
            <a:ext cx="1456708" cy="2278569"/>
          </a:xfrm>
          <a:custGeom>
            <a:avLst/>
            <a:gdLst>
              <a:gd name="T0" fmla="*/ 0 w 891"/>
              <a:gd name="T1" fmla="*/ 1212 h 1384"/>
              <a:gd name="T2" fmla="*/ 0 w 891"/>
              <a:gd name="T3" fmla="*/ 0 h 1384"/>
              <a:gd name="T4" fmla="*/ 891 w 891"/>
              <a:gd name="T5" fmla="*/ 1384 h 1384"/>
              <a:gd name="T6" fmla="*/ 0 w 891"/>
              <a:gd name="T7" fmla="*/ 1212 h 1384"/>
              <a:gd name="T8" fmla="*/ 0 60000 65536"/>
              <a:gd name="T9" fmla="*/ 0 60000 65536"/>
              <a:gd name="T10" fmla="*/ 0 60000 65536"/>
              <a:gd name="T11" fmla="*/ 0 60000 65536"/>
              <a:gd name="T12" fmla="*/ 0 w 891"/>
              <a:gd name="T13" fmla="*/ 0 h 1384"/>
              <a:gd name="T14" fmla="*/ 891 w 891"/>
              <a:gd name="T15" fmla="*/ 1384 h 138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91" h="1384">
                <a:moveTo>
                  <a:pt x="0" y="1212"/>
                </a:moveTo>
                <a:lnTo>
                  <a:pt x="0" y="0"/>
                </a:lnTo>
                <a:lnTo>
                  <a:pt x="891" y="1384"/>
                </a:lnTo>
                <a:lnTo>
                  <a:pt x="0" y="1212"/>
                </a:lnTo>
                <a:close/>
              </a:path>
            </a:pathLst>
          </a:custGeom>
          <a:gradFill rotWithShape="1">
            <a:gsLst>
              <a:gs pos="0">
                <a:srgbClr val="C0C0C0"/>
              </a:gs>
              <a:gs pos="100000">
                <a:schemeClr val="bg2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ko-KR" altLang="en-US" sz="1700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83" name="Freeform 16"/>
          <p:cNvSpPr>
            <a:spLocks/>
          </p:cNvSpPr>
          <p:nvPr/>
        </p:nvSpPr>
        <p:spPr bwMode="auto">
          <a:xfrm>
            <a:off x="492410" y="3675757"/>
            <a:ext cx="4188650" cy="289760"/>
          </a:xfrm>
          <a:custGeom>
            <a:avLst/>
            <a:gdLst>
              <a:gd name="T0" fmla="*/ 1671 w 2562"/>
              <a:gd name="T1" fmla="*/ 0 h 176"/>
              <a:gd name="T2" fmla="*/ 0 w 2562"/>
              <a:gd name="T3" fmla="*/ 0 h 176"/>
              <a:gd name="T4" fmla="*/ 2562 w 2562"/>
              <a:gd name="T5" fmla="*/ 176 h 176"/>
              <a:gd name="T6" fmla="*/ 1671 w 2562"/>
              <a:gd name="T7" fmla="*/ 0 h 176"/>
              <a:gd name="T8" fmla="*/ 0 60000 65536"/>
              <a:gd name="T9" fmla="*/ 0 60000 65536"/>
              <a:gd name="T10" fmla="*/ 0 60000 65536"/>
              <a:gd name="T11" fmla="*/ 0 60000 65536"/>
              <a:gd name="T12" fmla="*/ 0 w 2562"/>
              <a:gd name="T13" fmla="*/ 0 h 176"/>
              <a:gd name="T14" fmla="*/ 2562 w 2562"/>
              <a:gd name="T15" fmla="*/ 176 h 17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562" h="176">
                <a:moveTo>
                  <a:pt x="1671" y="0"/>
                </a:moveTo>
                <a:lnTo>
                  <a:pt x="0" y="0"/>
                </a:lnTo>
                <a:lnTo>
                  <a:pt x="2562" y="176"/>
                </a:lnTo>
                <a:lnTo>
                  <a:pt x="1671" y="0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95000"/>
                  <a:shade val="30000"/>
                  <a:satMod val="115000"/>
                </a:schemeClr>
              </a:gs>
              <a:gs pos="50000">
                <a:schemeClr val="bg1">
                  <a:lumMod val="95000"/>
                  <a:shade val="67500"/>
                  <a:satMod val="115000"/>
                </a:schemeClr>
              </a:gs>
              <a:gs pos="100000">
                <a:schemeClr val="bg1">
                  <a:lumMod val="95000"/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txBody>
          <a:bodyPr wrap="none" anchor="ctr"/>
          <a:lstStyle/>
          <a:p>
            <a:endParaRPr lang="ko-KR" altLang="en-US" sz="1700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81" name="Rectangle 14"/>
          <p:cNvSpPr>
            <a:spLocks noChangeArrowheads="1"/>
          </p:cNvSpPr>
          <p:nvPr/>
        </p:nvSpPr>
        <p:spPr bwMode="gray">
          <a:xfrm flipH="1">
            <a:off x="497315" y="1691887"/>
            <a:ext cx="2728672" cy="1988809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EAEAEA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chemeClr val="accent2"/>
              </a:buClr>
              <a:buFont typeface="Wingdings" pitchFamily="2" charset="2"/>
              <a:buNone/>
            </a:pPr>
            <a:endParaRPr lang="ko-KR" altLang="ko-KR" sz="1700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78" name="AutoShape 19"/>
          <p:cNvSpPr>
            <a:spLocks noChangeArrowheads="1"/>
          </p:cNvSpPr>
          <p:nvPr/>
        </p:nvSpPr>
        <p:spPr bwMode="auto">
          <a:xfrm>
            <a:off x="495680" y="1351090"/>
            <a:ext cx="2731941" cy="342444"/>
          </a:xfrm>
          <a:prstGeom prst="roundRect">
            <a:avLst>
              <a:gd name="adj" fmla="val 0"/>
            </a:avLst>
          </a:prstGeom>
          <a:solidFill>
            <a:srgbClr val="0079CC"/>
          </a:solidFill>
          <a:ln>
            <a:noFill/>
          </a:ln>
          <a:extLs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ko-KR" altLang="en-US" sz="1700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79" name="Freeform 20"/>
          <p:cNvSpPr>
            <a:spLocks/>
          </p:cNvSpPr>
          <p:nvPr/>
        </p:nvSpPr>
        <p:spPr bwMode="auto">
          <a:xfrm>
            <a:off x="3225986" y="1351090"/>
            <a:ext cx="1451804" cy="2616074"/>
          </a:xfrm>
          <a:custGeom>
            <a:avLst/>
            <a:gdLst>
              <a:gd name="T0" fmla="*/ 0 w 888"/>
              <a:gd name="T1" fmla="*/ 208 h 1589"/>
              <a:gd name="T2" fmla="*/ 0 w 888"/>
              <a:gd name="T3" fmla="*/ 0 h 1589"/>
              <a:gd name="T4" fmla="*/ 888 w 888"/>
              <a:gd name="T5" fmla="*/ 1589 h 1589"/>
              <a:gd name="T6" fmla="*/ 0 w 888"/>
              <a:gd name="T7" fmla="*/ 208 h 1589"/>
              <a:gd name="T8" fmla="*/ 0 60000 65536"/>
              <a:gd name="T9" fmla="*/ 0 60000 65536"/>
              <a:gd name="T10" fmla="*/ 0 60000 65536"/>
              <a:gd name="T11" fmla="*/ 0 60000 65536"/>
              <a:gd name="T12" fmla="*/ 0 w 888"/>
              <a:gd name="T13" fmla="*/ 0 h 1589"/>
              <a:gd name="T14" fmla="*/ 888 w 888"/>
              <a:gd name="T15" fmla="*/ 1589 h 158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88" h="1589">
                <a:moveTo>
                  <a:pt x="0" y="208"/>
                </a:moveTo>
                <a:lnTo>
                  <a:pt x="0" y="0"/>
                </a:lnTo>
                <a:lnTo>
                  <a:pt x="888" y="1589"/>
                </a:lnTo>
                <a:lnTo>
                  <a:pt x="0" y="208"/>
                </a:lnTo>
                <a:close/>
              </a:path>
            </a:pathLst>
          </a:custGeom>
          <a:gradFill rotWithShape="1">
            <a:gsLst>
              <a:gs pos="0">
                <a:srgbClr val="003366"/>
              </a:gs>
              <a:gs pos="100000">
                <a:srgbClr val="0079CC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ko-KR" altLang="en-US" sz="1700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72" name="Rectangle 14"/>
          <p:cNvSpPr>
            <a:spLocks noChangeArrowheads="1"/>
          </p:cNvSpPr>
          <p:nvPr/>
        </p:nvSpPr>
        <p:spPr bwMode="gray">
          <a:xfrm flipH="1">
            <a:off x="6141038" y="1691887"/>
            <a:ext cx="2728671" cy="1988809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EAEAEA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chemeClr val="accent2"/>
              </a:buClr>
              <a:buFont typeface="Wingdings" pitchFamily="2" charset="2"/>
              <a:buNone/>
            </a:pPr>
            <a:endParaRPr lang="ko-KR" altLang="ko-KR" sz="1700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74" name="Freeform 25"/>
          <p:cNvSpPr>
            <a:spLocks/>
          </p:cNvSpPr>
          <p:nvPr/>
        </p:nvSpPr>
        <p:spPr bwMode="auto">
          <a:xfrm flipH="1">
            <a:off x="4685965" y="1686948"/>
            <a:ext cx="1456708" cy="2278569"/>
          </a:xfrm>
          <a:custGeom>
            <a:avLst/>
            <a:gdLst>
              <a:gd name="T0" fmla="*/ 0 w 891"/>
              <a:gd name="T1" fmla="*/ 1212 h 1384"/>
              <a:gd name="T2" fmla="*/ 0 w 891"/>
              <a:gd name="T3" fmla="*/ 0 h 1384"/>
              <a:gd name="T4" fmla="*/ 891 w 891"/>
              <a:gd name="T5" fmla="*/ 1384 h 1384"/>
              <a:gd name="T6" fmla="*/ 0 w 891"/>
              <a:gd name="T7" fmla="*/ 1212 h 1384"/>
              <a:gd name="T8" fmla="*/ 0 60000 65536"/>
              <a:gd name="T9" fmla="*/ 0 60000 65536"/>
              <a:gd name="T10" fmla="*/ 0 60000 65536"/>
              <a:gd name="T11" fmla="*/ 0 60000 65536"/>
              <a:gd name="T12" fmla="*/ 0 w 891"/>
              <a:gd name="T13" fmla="*/ 0 h 1384"/>
              <a:gd name="T14" fmla="*/ 891 w 891"/>
              <a:gd name="T15" fmla="*/ 1384 h 138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91" h="1384">
                <a:moveTo>
                  <a:pt x="0" y="1212"/>
                </a:moveTo>
                <a:lnTo>
                  <a:pt x="0" y="0"/>
                </a:lnTo>
                <a:lnTo>
                  <a:pt x="891" y="1384"/>
                </a:lnTo>
                <a:lnTo>
                  <a:pt x="0" y="1212"/>
                </a:lnTo>
                <a:close/>
              </a:path>
            </a:pathLst>
          </a:custGeom>
          <a:gradFill rotWithShape="1">
            <a:gsLst>
              <a:gs pos="0">
                <a:srgbClr val="C0C0C0"/>
              </a:gs>
              <a:gs pos="100000">
                <a:schemeClr val="bg2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ko-KR" altLang="en-US" sz="1700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75" name="Freeform 26"/>
          <p:cNvSpPr>
            <a:spLocks/>
          </p:cNvSpPr>
          <p:nvPr/>
        </p:nvSpPr>
        <p:spPr bwMode="auto">
          <a:xfrm>
            <a:off x="4681060" y="3675757"/>
            <a:ext cx="4188649" cy="289760"/>
          </a:xfrm>
          <a:custGeom>
            <a:avLst/>
            <a:gdLst>
              <a:gd name="T0" fmla="*/ 2562 w 2562"/>
              <a:gd name="T1" fmla="*/ 0 h 176"/>
              <a:gd name="T2" fmla="*/ 891 w 2562"/>
              <a:gd name="T3" fmla="*/ 0 h 176"/>
              <a:gd name="T4" fmla="*/ 0 w 2562"/>
              <a:gd name="T5" fmla="*/ 176 h 176"/>
              <a:gd name="T6" fmla="*/ 2562 w 2562"/>
              <a:gd name="T7" fmla="*/ 0 h 176"/>
              <a:gd name="T8" fmla="*/ 0 60000 65536"/>
              <a:gd name="T9" fmla="*/ 0 60000 65536"/>
              <a:gd name="T10" fmla="*/ 0 60000 65536"/>
              <a:gd name="T11" fmla="*/ 0 60000 65536"/>
              <a:gd name="T12" fmla="*/ 0 w 2562"/>
              <a:gd name="T13" fmla="*/ 0 h 176"/>
              <a:gd name="T14" fmla="*/ 2562 w 2562"/>
              <a:gd name="T15" fmla="*/ 176 h 17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562" h="176">
                <a:moveTo>
                  <a:pt x="2562" y="0"/>
                </a:moveTo>
                <a:lnTo>
                  <a:pt x="891" y="0"/>
                </a:lnTo>
                <a:lnTo>
                  <a:pt x="0" y="176"/>
                </a:lnTo>
                <a:lnTo>
                  <a:pt x="2562" y="0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95000"/>
                  <a:shade val="30000"/>
                  <a:satMod val="115000"/>
                </a:schemeClr>
              </a:gs>
              <a:gs pos="50000">
                <a:schemeClr val="bg1">
                  <a:lumMod val="95000"/>
                  <a:shade val="67500"/>
                  <a:satMod val="115000"/>
                </a:schemeClr>
              </a:gs>
              <a:gs pos="100000">
                <a:schemeClr val="bg1">
                  <a:lumMod val="95000"/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txBody>
          <a:bodyPr wrap="none" anchor="ctr"/>
          <a:lstStyle/>
          <a:p>
            <a:endParaRPr lang="ko-KR" altLang="en-US" sz="1700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70" name="AutoShape 28"/>
          <p:cNvSpPr>
            <a:spLocks noChangeArrowheads="1"/>
          </p:cNvSpPr>
          <p:nvPr/>
        </p:nvSpPr>
        <p:spPr bwMode="auto">
          <a:xfrm>
            <a:off x="6141038" y="1351090"/>
            <a:ext cx="2731941" cy="342444"/>
          </a:xfrm>
          <a:prstGeom prst="roundRect">
            <a:avLst>
              <a:gd name="adj" fmla="val 0"/>
            </a:avLst>
          </a:prstGeom>
          <a:solidFill>
            <a:srgbClr val="76B800"/>
          </a:solidFill>
          <a:ln>
            <a:noFill/>
          </a:ln>
          <a:extLs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ko-KR" altLang="en-US" sz="1700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71" name="Freeform 29"/>
          <p:cNvSpPr>
            <a:spLocks/>
          </p:cNvSpPr>
          <p:nvPr/>
        </p:nvSpPr>
        <p:spPr bwMode="auto">
          <a:xfrm>
            <a:off x="4689235" y="1347797"/>
            <a:ext cx="1451803" cy="2614427"/>
          </a:xfrm>
          <a:custGeom>
            <a:avLst/>
            <a:gdLst>
              <a:gd name="T0" fmla="*/ 888 w 888"/>
              <a:gd name="T1" fmla="*/ 208 h 1588"/>
              <a:gd name="T2" fmla="*/ 888 w 888"/>
              <a:gd name="T3" fmla="*/ 0 h 1588"/>
              <a:gd name="T4" fmla="*/ 0 w 888"/>
              <a:gd name="T5" fmla="*/ 1588 h 1588"/>
              <a:gd name="T6" fmla="*/ 888 w 888"/>
              <a:gd name="T7" fmla="*/ 208 h 1588"/>
              <a:gd name="T8" fmla="*/ 0 60000 65536"/>
              <a:gd name="T9" fmla="*/ 0 60000 65536"/>
              <a:gd name="T10" fmla="*/ 0 60000 65536"/>
              <a:gd name="T11" fmla="*/ 0 60000 65536"/>
              <a:gd name="T12" fmla="*/ 0 w 888"/>
              <a:gd name="T13" fmla="*/ 0 h 1588"/>
              <a:gd name="T14" fmla="*/ 888 w 888"/>
              <a:gd name="T15" fmla="*/ 1588 h 158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88" h="1588">
                <a:moveTo>
                  <a:pt x="888" y="208"/>
                </a:moveTo>
                <a:lnTo>
                  <a:pt x="888" y="0"/>
                </a:lnTo>
                <a:lnTo>
                  <a:pt x="0" y="1588"/>
                </a:lnTo>
                <a:lnTo>
                  <a:pt x="888" y="208"/>
                </a:lnTo>
                <a:close/>
              </a:path>
            </a:pathLst>
          </a:custGeom>
          <a:gradFill rotWithShape="1">
            <a:gsLst>
              <a:gs pos="0">
                <a:srgbClr val="76B800"/>
              </a:gs>
              <a:gs pos="100000">
                <a:srgbClr val="142A00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ko-KR" altLang="en-US" sz="1700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66" name="Rectangle 14"/>
          <p:cNvSpPr>
            <a:spLocks noChangeArrowheads="1"/>
          </p:cNvSpPr>
          <p:nvPr/>
        </p:nvSpPr>
        <p:spPr bwMode="gray">
          <a:xfrm flipH="1">
            <a:off x="3315907" y="1691887"/>
            <a:ext cx="2728671" cy="1988809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EAEAEA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chemeClr val="accent2"/>
              </a:buClr>
              <a:buFont typeface="Wingdings" pitchFamily="2" charset="2"/>
              <a:buNone/>
            </a:pPr>
            <a:endParaRPr lang="ko-KR" altLang="ko-KR" sz="1700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67" name="Freeform 33"/>
          <p:cNvSpPr>
            <a:spLocks/>
          </p:cNvSpPr>
          <p:nvPr/>
        </p:nvSpPr>
        <p:spPr bwMode="auto">
          <a:xfrm>
            <a:off x="3312637" y="3675757"/>
            <a:ext cx="2731941" cy="289760"/>
          </a:xfrm>
          <a:custGeom>
            <a:avLst/>
            <a:gdLst>
              <a:gd name="T0" fmla="*/ 1671 w 1671"/>
              <a:gd name="T1" fmla="*/ 0 h 176"/>
              <a:gd name="T2" fmla="*/ 0 w 1671"/>
              <a:gd name="T3" fmla="*/ 0 h 176"/>
              <a:gd name="T4" fmla="*/ 837 w 1671"/>
              <a:gd name="T5" fmla="*/ 176 h 176"/>
              <a:gd name="T6" fmla="*/ 1671 w 1671"/>
              <a:gd name="T7" fmla="*/ 0 h 176"/>
              <a:gd name="T8" fmla="*/ 0 60000 65536"/>
              <a:gd name="T9" fmla="*/ 0 60000 65536"/>
              <a:gd name="T10" fmla="*/ 0 60000 65536"/>
              <a:gd name="T11" fmla="*/ 0 60000 65536"/>
              <a:gd name="T12" fmla="*/ 0 w 1671"/>
              <a:gd name="T13" fmla="*/ 0 h 176"/>
              <a:gd name="T14" fmla="*/ 1671 w 1671"/>
              <a:gd name="T15" fmla="*/ 176 h 17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671" h="176">
                <a:moveTo>
                  <a:pt x="1671" y="0"/>
                </a:moveTo>
                <a:lnTo>
                  <a:pt x="0" y="0"/>
                </a:lnTo>
                <a:lnTo>
                  <a:pt x="837" y="176"/>
                </a:lnTo>
                <a:lnTo>
                  <a:pt x="1671" y="0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95000"/>
                  <a:shade val="30000"/>
                  <a:satMod val="115000"/>
                </a:schemeClr>
              </a:gs>
              <a:gs pos="50000">
                <a:schemeClr val="bg1">
                  <a:lumMod val="95000"/>
                  <a:shade val="67500"/>
                  <a:satMod val="115000"/>
                </a:schemeClr>
              </a:gs>
              <a:gs pos="100000">
                <a:schemeClr val="bg1">
                  <a:lumMod val="95000"/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txBody>
          <a:bodyPr wrap="none" anchor="ctr"/>
          <a:lstStyle/>
          <a:p>
            <a:endParaRPr lang="ko-KR" altLang="en-US" sz="1700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65" name="AutoShape 34"/>
          <p:cNvSpPr>
            <a:spLocks noChangeArrowheads="1"/>
          </p:cNvSpPr>
          <p:nvPr/>
        </p:nvSpPr>
        <p:spPr bwMode="auto">
          <a:xfrm>
            <a:off x="3314272" y="1351090"/>
            <a:ext cx="2731941" cy="342444"/>
          </a:xfrm>
          <a:prstGeom prst="roundRect">
            <a:avLst>
              <a:gd name="adj" fmla="val 0"/>
            </a:avLst>
          </a:prstGeom>
          <a:solidFill>
            <a:srgbClr val="00B4DE"/>
          </a:solidFill>
          <a:ln>
            <a:noFill/>
          </a:ln>
          <a:extLs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ko-KR" altLang="en-US" sz="1700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58" name="직사각형 57"/>
          <p:cNvSpPr/>
          <p:nvPr/>
        </p:nvSpPr>
        <p:spPr bwMode="auto">
          <a:xfrm>
            <a:off x="1347079" y="1334626"/>
            <a:ext cx="1090042" cy="353943"/>
          </a:xfrm>
          <a:prstGeom prst="rect">
            <a:avLst/>
          </a:prstGeom>
        </p:spPr>
        <p:txBody>
          <a:bodyPr wrap="none" lIns="0" rIns="0">
            <a:spAutoFit/>
          </a:bodyPr>
          <a:lstStyle/>
          <a:p>
            <a:pPr algn="ctr">
              <a:defRPr/>
            </a:pPr>
            <a:r>
              <a:rPr lang="ko-KR" altLang="en-US" sz="1700" smtClean="0">
                <a:solidFill>
                  <a:schemeClr val="bg1">
                    <a:lumMod val="95000"/>
                  </a:scheme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치매예방 홍보</a:t>
            </a:r>
            <a:endParaRPr lang="ko-KR" altLang="en-US" sz="1700" dirty="0">
              <a:solidFill>
                <a:schemeClr val="bg1">
                  <a:lumMod val="95000"/>
                </a:schemeClr>
              </a:solidFill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59" name="직사각형 58"/>
          <p:cNvSpPr/>
          <p:nvPr/>
        </p:nvSpPr>
        <p:spPr bwMode="auto">
          <a:xfrm>
            <a:off x="6228184" y="1344504"/>
            <a:ext cx="2560275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ko-KR" altLang="en-US" sz="1700" dirty="0" smtClean="0">
                <a:solidFill>
                  <a:schemeClr val="bg1">
                    <a:lumMod val="95000"/>
                  </a:scheme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치매 인지재활프로그램 운영</a:t>
            </a:r>
            <a:r>
              <a:rPr lang="en-US" altLang="ko-KR" sz="1700" dirty="0" smtClean="0">
                <a:solidFill>
                  <a:schemeClr val="bg1">
                    <a:lumMod val="95000"/>
                  </a:scheme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2</a:t>
            </a:r>
            <a:endParaRPr lang="ko-KR" altLang="en-US" sz="1700" dirty="0">
              <a:solidFill>
                <a:schemeClr val="bg1">
                  <a:lumMod val="95000"/>
                </a:schemeClr>
              </a:solidFill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92" name="Freeform 15"/>
          <p:cNvSpPr>
            <a:spLocks/>
          </p:cNvSpPr>
          <p:nvPr/>
        </p:nvSpPr>
        <p:spPr bwMode="auto">
          <a:xfrm flipV="1">
            <a:off x="3198619" y="3941947"/>
            <a:ext cx="1456708" cy="2278569"/>
          </a:xfrm>
          <a:custGeom>
            <a:avLst/>
            <a:gdLst>
              <a:gd name="T0" fmla="*/ 0 w 891"/>
              <a:gd name="T1" fmla="*/ 1212 h 1384"/>
              <a:gd name="T2" fmla="*/ 0 w 891"/>
              <a:gd name="T3" fmla="*/ 0 h 1384"/>
              <a:gd name="T4" fmla="*/ 891 w 891"/>
              <a:gd name="T5" fmla="*/ 1384 h 1384"/>
              <a:gd name="T6" fmla="*/ 0 w 891"/>
              <a:gd name="T7" fmla="*/ 1212 h 1384"/>
              <a:gd name="T8" fmla="*/ 0 60000 65536"/>
              <a:gd name="T9" fmla="*/ 0 60000 65536"/>
              <a:gd name="T10" fmla="*/ 0 60000 65536"/>
              <a:gd name="T11" fmla="*/ 0 60000 65536"/>
              <a:gd name="T12" fmla="*/ 0 w 891"/>
              <a:gd name="T13" fmla="*/ 0 h 1384"/>
              <a:gd name="T14" fmla="*/ 891 w 891"/>
              <a:gd name="T15" fmla="*/ 1384 h 138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91" h="1384">
                <a:moveTo>
                  <a:pt x="0" y="1212"/>
                </a:moveTo>
                <a:lnTo>
                  <a:pt x="0" y="0"/>
                </a:lnTo>
                <a:lnTo>
                  <a:pt x="891" y="1384"/>
                </a:lnTo>
                <a:lnTo>
                  <a:pt x="0" y="1212"/>
                </a:lnTo>
                <a:close/>
              </a:path>
            </a:pathLst>
          </a:custGeom>
          <a:gradFill rotWithShape="1">
            <a:gsLst>
              <a:gs pos="0">
                <a:srgbClr val="C0C0C0"/>
              </a:gs>
              <a:gs pos="100000">
                <a:schemeClr val="bg2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ko-KR" altLang="en-US" sz="1700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93" name="Freeform 16"/>
          <p:cNvSpPr>
            <a:spLocks/>
          </p:cNvSpPr>
          <p:nvPr/>
        </p:nvSpPr>
        <p:spPr bwMode="auto">
          <a:xfrm flipV="1">
            <a:off x="468313" y="3941947"/>
            <a:ext cx="4188649" cy="289760"/>
          </a:xfrm>
          <a:custGeom>
            <a:avLst/>
            <a:gdLst>
              <a:gd name="T0" fmla="*/ 1671 w 2562"/>
              <a:gd name="T1" fmla="*/ 0 h 176"/>
              <a:gd name="T2" fmla="*/ 0 w 2562"/>
              <a:gd name="T3" fmla="*/ 0 h 176"/>
              <a:gd name="T4" fmla="*/ 2562 w 2562"/>
              <a:gd name="T5" fmla="*/ 176 h 176"/>
              <a:gd name="T6" fmla="*/ 1671 w 2562"/>
              <a:gd name="T7" fmla="*/ 0 h 176"/>
              <a:gd name="T8" fmla="*/ 0 60000 65536"/>
              <a:gd name="T9" fmla="*/ 0 60000 65536"/>
              <a:gd name="T10" fmla="*/ 0 60000 65536"/>
              <a:gd name="T11" fmla="*/ 0 60000 65536"/>
              <a:gd name="T12" fmla="*/ 0 w 2562"/>
              <a:gd name="T13" fmla="*/ 0 h 176"/>
              <a:gd name="T14" fmla="*/ 2562 w 2562"/>
              <a:gd name="T15" fmla="*/ 176 h 17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562" h="176">
                <a:moveTo>
                  <a:pt x="1671" y="0"/>
                </a:moveTo>
                <a:lnTo>
                  <a:pt x="0" y="0"/>
                </a:lnTo>
                <a:lnTo>
                  <a:pt x="2562" y="176"/>
                </a:lnTo>
                <a:lnTo>
                  <a:pt x="1671" y="0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95000"/>
                  <a:shade val="30000"/>
                  <a:satMod val="115000"/>
                </a:schemeClr>
              </a:gs>
              <a:gs pos="50000">
                <a:schemeClr val="bg1">
                  <a:lumMod val="95000"/>
                  <a:shade val="67500"/>
                  <a:satMod val="115000"/>
                </a:schemeClr>
              </a:gs>
              <a:gs pos="100000">
                <a:schemeClr val="bg1">
                  <a:lumMod val="95000"/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txBody>
          <a:bodyPr wrap="none" anchor="ctr"/>
          <a:lstStyle/>
          <a:p>
            <a:endParaRPr lang="ko-KR" altLang="en-US" sz="1700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91" name="Rectangle 14"/>
          <p:cNvSpPr>
            <a:spLocks noChangeArrowheads="1"/>
          </p:cNvSpPr>
          <p:nvPr/>
        </p:nvSpPr>
        <p:spPr bwMode="gray">
          <a:xfrm flipH="1" flipV="1">
            <a:off x="473542" y="4226768"/>
            <a:ext cx="2728671" cy="1988809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EAEAEA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chemeClr val="accent2"/>
              </a:buClr>
              <a:buFont typeface="Wingdings" pitchFamily="2" charset="2"/>
              <a:buNone/>
            </a:pPr>
            <a:endParaRPr lang="ko-KR" altLang="ko-KR" sz="1700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88" name="AutoShape 19"/>
          <p:cNvSpPr>
            <a:spLocks noChangeArrowheads="1"/>
          </p:cNvSpPr>
          <p:nvPr/>
        </p:nvSpPr>
        <p:spPr bwMode="auto">
          <a:xfrm flipV="1">
            <a:off x="471907" y="6213931"/>
            <a:ext cx="2731941" cy="342444"/>
          </a:xfrm>
          <a:prstGeom prst="roundRect">
            <a:avLst>
              <a:gd name="adj" fmla="val 0"/>
            </a:avLst>
          </a:prstGeom>
          <a:solidFill>
            <a:srgbClr val="0079CC"/>
          </a:solidFill>
          <a:ln>
            <a:noFill/>
          </a:ln>
          <a:extLs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ko-KR" altLang="en-US" sz="1700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89" name="Freeform 20"/>
          <p:cNvSpPr>
            <a:spLocks/>
          </p:cNvSpPr>
          <p:nvPr/>
        </p:nvSpPr>
        <p:spPr bwMode="auto">
          <a:xfrm flipV="1">
            <a:off x="3201889" y="3940301"/>
            <a:ext cx="1451803" cy="2616074"/>
          </a:xfrm>
          <a:custGeom>
            <a:avLst/>
            <a:gdLst>
              <a:gd name="T0" fmla="*/ 0 w 888"/>
              <a:gd name="T1" fmla="*/ 208 h 1589"/>
              <a:gd name="T2" fmla="*/ 0 w 888"/>
              <a:gd name="T3" fmla="*/ 0 h 1589"/>
              <a:gd name="T4" fmla="*/ 888 w 888"/>
              <a:gd name="T5" fmla="*/ 1589 h 1589"/>
              <a:gd name="T6" fmla="*/ 0 w 888"/>
              <a:gd name="T7" fmla="*/ 208 h 1589"/>
              <a:gd name="T8" fmla="*/ 0 60000 65536"/>
              <a:gd name="T9" fmla="*/ 0 60000 65536"/>
              <a:gd name="T10" fmla="*/ 0 60000 65536"/>
              <a:gd name="T11" fmla="*/ 0 60000 65536"/>
              <a:gd name="T12" fmla="*/ 0 w 888"/>
              <a:gd name="T13" fmla="*/ 0 h 1589"/>
              <a:gd name="T14" fmla="*/ 888 w 888"/>
              <a:gd name="T15" fmla="*/ 1589 h 158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88" h="1589">
                <a:moveTo>
                  <a:pt x="0" y="208"/>
                </a:moveTo>
                <a:lnTo>
                  <a:pt x="0" y="0"/>
                </a:lnTo>
                <a:lnTo>
                  <a:pt x="888" y="1589"/>
                </a:lnTo>
                <a:lnTo>
                  <a:pt x="0" y="208"/>
                </a:lnTo>
                <a:close/>
              </a:path>
            </a:pathLst>
          </a:custGeom>
          <a:gradFill rotWithShape="1">
            <a:gsLst>
              <a:gs pos="0">
                <a:srgbClr val="003366"/>
              </a:gs>
              <a:gs pos="100000">
                <a:srgbClr val="0079CC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ko-KR" altLang="en-US" sz="1700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99" name="Rectangle 14"/>
          <p:cNvSpPr>
            <a:spLocks noChangeArrowheads="1"/>
          </p:cNvSpPr>
          <p:nvPr/>
        </p:nvSpPr>
        <p:spPr bwMode="gray">
          <a:xfrm flipH="1" flipV="1">
            <a:off x="5995465" y="4226649"/>
            <a:ext cx="2728671" cy="1988810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EAEAEA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chemeClr val="accent2"/>
              </a:buClr>
              <a:buFont typeface="Wingdings" pitchFamily="2" charset="2"/>
              <a:buNone/>
            </a:pPr>
            <a:endParaRPr lang="ko-KR" altLang="ko-KR" sz="1700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101" name="Freeform 25"/>
          <p:cNvSpPr>
            <a:spLocks/>
          </p:cNvSpPr>
          <p:nvPr/>
        </p:nvSpPr>
        <p:spPr bwMode="auto">
          <a:xfrm flipH="1" flipV="1">
            <a:off x="4540392" y="3941828"/>
            <a:ext cx="1456708" cy="2278570"/>
          </a:xfrm>
          <a:custGeom>
            <a:avLst/>
            <a:gdLst>
              <a:gd name="T0" fmla="*/ 0 w 891"/>
              <a:gd name="T1" fmla="*/ 1212 h 1384"/>
              <a:gd name="T2" fmla="*/ 0 w 891"/>
              <a:gd name="T3" fmla="*/ 0 h 1384"/>
              <a:gd name="T4" fmla="*/ 891 w 891"/>
              <a:gd name="T5" fmla="*/ 1384 h 1384"/>
              <a:gd name="T6" fmla="*/ 0 w 891"/>
              <a:gd name="T7" fmla="*/ 1212 h 1384"/>
              <a:gd name="T8" fmla="*/ 0 60000 65536"/>
              <a:gd name="T9" fmla="*/ 0 60000 65536"/>
              <a:gd name="T10" fmla="*/ 0 60000 65536"/>
              <a:gd name="T11" fmla="*/ 0 60000 65536"/>
              <a:gd name="T12" fmla="*/ 0 w 891"/>
              <a:gd name="T13" fmla="*/ 0 h 1384"/>
              <a:gd name="T14" fmla="*/ 891 w 891"/>
              <a:gd name="T15" fmla="*/ 1384 h 138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91" h="1384">
                <a:moveTo>
                  <a:pt x="0" y="1212"/>
                </a:moveTo>
                <a:lnTo>
                  <a:pt x="0" y="0"/>
                </a:lnTo>
                <a:lnTo>
                  <a:pt x="891" y="1384"/>
                </a:lnTo>
                <a:lnTo>
                  <a:pt x="0" y="1212"/>
                </a:lnTo>
                <a:close/>
              </a:path>
            </a:pathLst>
          </a:custGeom>
          <a:gradFill rotWithShape="1">
            <a:gsLst>
              <a:gs pos="0">
                <a:srgbClr val="C0C0C0"/>
              </a:gs>
              <a:gs pos="100000">
                <a:schemeClr val="bg2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ko-KR" altLang="en-US" sz="1700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102" name="Freeform 26"/>
          <p:cNvSpPr>
            <a:spLocks/>
          </p:cNvSpPr>
          <p:nvPr/>
        </p:nvSpPr>
        <p:spPr bwMode="auto">
          <a:xfrm flipV="1">
            <a:off x="4535487" y="3941828"/>
            <a:ext cx="4188649" cy="289760"/>
          </a:xfrm>
          <a:custGeom>
            <a:avLst/>
            <a:gdLst>
              <a:gd name="T0" fmla="*/ 2562 w 2562"/>
              <a:gd name="T1" fmla="*/ 0 h 176"/>
              <a:gd name="T2" fmla="*/ 891 w 2562"/>
              <a:gd name="T3" fmla="*/ 0 h 176"/>
              <a:gd name="T4" fmla="*/ 0 w 2562"/>
              <a:gd name="T5" fmla="*/ 176 h 176"/>
              <a:gd name="T6" fmla="*/ 2562 w 2562"/>
              <a:gd name="T7" fmla="*/ 0 h 176"/>
              <a:gd name="T8" fmla="*/ 0 60000 65536"/>
              <a:gd name="T9" fmla="*/ 0 60000 65536"/>
              <a:gd name="T10" fmla="*/ 0 60000 65536"/>
              <a:gd name="T11" fmla="*/ 0 60000 65536"/>
              <a:gd name="T12" fmla="*/ 0 w 2562"/>
              <a:gd name="T13" fmla="*/ 0 h 176"/>
              <a:gd name="T14" fmla="*/ 2562 w 2562"/>
              <a:gd name="T15" fmla="*/ 176 h 17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562" h="176">
                <a:moveTo>
                  <a:pt x="2562" y="0"/>
                </a:moveTo>
                <a:lnTo>
                  <a:pt x="891" y="0"/>
                </a:lnTo>
                <a:lnTo>
                  <a:pt x="0" y="176"/>
                </a:lnTo>
                <a:lnTo>
                  <a:pt x="2562" y="0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95000"/>
                  <a:shade val="30000"/>
                  <a:satMod val="115000"/>
                </a:schemeClr>
              </a:gs>
              <a:gs pos="50000">
                <a:schemeClr val="bg1">
                  <a:lumMod val="95000"/>
                  <a:shade val="67500"/>
                  <a:satMod val="115000"/>
                </a:schemeClr>
              </a:gs>
              <a:gs pos="100000">
                <a:schemeClr val="bg1">
                  <a:lumMod val="95000"/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txBody>
          <a:bodyPr wrap="none" anchor="ctr"/>
          <a:lstStyle/>
          <a:p>
            <a:endParaRPr lang="ko-KR" altLang="en-US" sz="1700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97" name="AutoShape 28"/>
          <p:cNvSpPr>
            <a:spLocks noChangeArrowheads="1"/>
          </p:cNvSpPr>
          <p:nvPr/>
        </p:nvSpPr>
        <p:spPr bwMode="auto">
          <a:xfrm flipV="1">
            <a:off x="5995465" y="6213812"/>
            <a:ext cx="2731941" cy="342444"/>
          </a:xfrm>
          <a:prstGeom prst="roundRect">
            <a:avLst>
              <a:gd name="adj" fmla="val 0"/>
            </a:avLst>
          </a:prstGeom>
          <a:solidFill>
            <a:srgbClr val="76B800"/>
          </a:solidFill>
          <a:ln>
            <a:noFill/>
          </a:ln>
          <a:extLs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ko-KR" altLang="en-US" sz="1700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98" name="Freeform 29"/>
          <p:cNvSpPr>
            <a:spLocks/>
          </p:cNvSpPr>
          <p:nvPr/>
        </p:nvSpPr>
        <p:spPr bwMode="auto">
          <a:xfrm flipV="1">
            <a:off x="4543662" y="3945121"/>
            <a:ext cx="1451803" cy="2614428"/>
          </a:xfrm>
          <a:custGeom>
            <a:avLst/>
            <a:gdLst>
              <a:gd name="T0" fmla="*/ 888 w 888"/>
              <a:gd name="T1" fmla="*/ 208 h 1588"/>
              <a:gd name="T2" fmla="*/ 888 w 888"/>
              <a:gd name="T3" fmla="*/ 0 h 1588"/>
              <a:gd name="T4" fmla="*/ 0 w 888"/>
              <a:gd name="T5" fmla="*/ 1588 h 1588"/>
              <a:gd name="T6" fmla="*/ 888 w 888"/>
              <a:gd name="T7" fmla="*/ 208 h 1588"/>
              <a:gd name="T8" fmla="*/ 0 60000 65536"/>
              <a:gd name="T9" fmla="*/ 0 60000 65536"/>
              <a:gd name="T10" fmla="*/ 0 60000 65536"/>
              <a:gd name="T11" fmla="*/ 0 60000 65536"/>
              <a:gd name="T12" fmla="*/ 0 w 888"/>
              <a:gd name="T13" fmla="*/ 0 h 1588"/>
              <a:gd name="T14" fmla="*/ 888 w 888"/>
              <a:gd name="T15" fmla="*/ 1588 h 158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88" h="1588">
                <a:moveTo>
                  <a:pt x="888" y="208"/>
                </a:moveTo>
                <a:lnTo>
                  <a:pt x="888" y="0"/>
                </a:lnTo>
                <a:lnTo>
                  <a:pt x="0" y="1588"/>
                </a:lnTo>
                <a:lnTo>
                  <a:pt x="888" y="208"/>
                </a:lnTo>
                <a:close/>
              </a:path>
            </a:pathLst>
          </a:custGeom>
          <a:gradFill rotWithShape="1">
            <a:gsLst>
              <a:gs pos="0">
                <a:srgbClr val="76B800"/>
              </a:gs>
              <a:gs pos="100000">
                <a:srgbClr val="142A00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ko-KR" altLang="en-US" sz="1700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106" name="Rectangle 14"/>
          <p:cNvSpPr>
            <a:spLocks noChangeArrowheads="1"/>
          </p:cNvSpPr>
          <p:nvPr/>
        </p:nvSpPr>
        <p:spPr bwMode="gray">
          <a:xfrm flipH="1" flipV="1">
            <a:off x="3210020" y="4226768"/>
            <a:ext cx="2728671" cy="1988809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EAEAEA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chemeClr val="accent2"/>
              </a:buClr>
              <a:buFont typeface="Wingdings" pitchFamily="2" charset="2"/>
              <a:buNone/>
            </a:pPr>
            <a:endParaRPr lang="ko-KR" altLang="ko-KR" sz="1700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107" name="Freeform 33"/>
          <p:cNvSpPr>
            <a:spLocks/>
          </p:cNvSpPr>
          <p:nvPr/>
        </p:nvSpPr>
        <p:spPr bwMode="auto">
          <a:xfrm flipV="1">
            <a:off x="3206750" y="3941947"/>
            <a:ext cx="2731941" cy="289760"/>
          </a:xfrm>
          <a:custGeom>
            <a:avLst/>
            <a:gdLst>
              <a:gd name="T0" fmla="*/ 1671 w 1671"/>
              <a:gd name="T1" fmla="*/ 0 h 176"/>
              <a:gd name="T2" fmla="*/ 0 w 1671"/>
              <a:gd name="T3" fmla="*/ 0 h 176"/>
              <a:gd name="T4" fmla="*/ 837 w 1671"/>
              <a:gd name="T5" fmla="*/ 176 h 176"/>
              <a:gd name="T6" fmla="*/ 1671 w 1671"/>
              <a:gd name="T7" fmla="*/ 0 h 176"/>
              <a:gd name="T8" fmla="*/ 0 60000 65536"/>
              <a:gd name="T9" fmla="*/ 0 60000 65536"/>
              <a:gd name="T10" fmla="*/ 0 60000 65536"/>
              <a:gd name="T11" fmla="*/ 0 60000 65536"/>
              <a:gd name="T12" fmla="*/ 0 w 1671"/>
              <a:gd name="T13" fmla="*/ 0 h 176"/>
              <a:gd name="T14" fmla="*/ 1671 w 1671"/>
              <a:gd name="T15" fmla="*/ 176 h 17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671" h="176">
                <a:moveTo>
                  <a:pt x="1671" y="0"/>
                </a:moveTo>
                <a:lnTo>
                  <a:pt x="0" y="0"/>
                </a:lnTo>
                <a:lnTo>
                  <a:pt x="837" y="176"/>
                </a:lnTo>
                <a:lnTo>
                  <a:pt x="1671" y="0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95000"/>
                  <a:shade val="30000"/>
                  <a:satMod val="115000"/>
                </a:schemeClr>
              </a:gs>
              <a:gs pos="50000">
                <a:schemeClr val="bg1">
                  <a:lumMod val="95000"/>
                  <a:shade val="67500"/>
                  <a:satMod val="115000"/>
                </a:schemeClr>
              </a:gs>
              <a:gs pos="100000">
                <a:schemeClr val="bg1">
                  <a:lumMod val="95000"/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txBody>
          <a:bodyPr wrap="none" anchor="ctr"/>
          <a:lstStyle/>
          <a:p>
            <a:endParaRPr lang="ko-KR" altLang="en-US" sz="1700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105" name="AutoShape 34"/>
          <p:cNvSpPr>
            <a:spLocks noChangeArrowheads="1"/>
          </p:cNvSpPr>
          <p:nvPr/>
        </p:nvSpPr>
        <p:spPr bwMode="auto">
          <a:xfrm flipV="1">
            <a:off x="3208385" y="6213931"/>
            <a:ext cx="2731941" cy="342444"/>
          </a:xfrm>
          <a:prstGeom prst="roundRect">
            <a:avLst>
              <a:gd name="adj" fmla="val 0"/>
            </a:avLst>
          </a:prstGeom>
          <a:solidFill>
            <a:srgbClr val="00B4DE"/>
          </a:solidFill>
          <a:ln>
            <a:noFill/>
          </a:ln>
          <a:extLs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ko-KR" altLang="en-US" sz="1700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110" name="직사각형 109"/>
          <p:cNvSpPr/>
          <p:nvPr/>
        </p:nvSpPr>
        <p:spPr bwMode="auto">
          <a:xfrm>
            <a:off x="755576" y="6212169"/>
            <a:ext cx="2232248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ko-KR" altLang="en-US" sz="1700" smtClean="0">
                <a:solidFill>
                  <a:schemeClr val="bg1">
                    <a:lumMod val="95000"/>
                  </a:scheme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마을모니터링 건강파발꾼</a:t>
            </a:r>
            <a:endParaRPr lang="ko-KR" altLang="en-US" sz="1700" dirty="0">
              <a:solidFill>
                <a:schemeClr val="bg1">
                  <a:lumMod val="95000"/>
                </a:schemeClr>
              </a:solidFill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111" name="직사각형 110"/>
          <p:cNvSpPr/>
          <p:nvPr/>
        </p:nvSpPr>
        <p:spPr bwMode="auto">
          <a:xfrm>
            <a:off x="5946774" y="6224869"/>
            <a:ext cx="2777361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ko-KR" altLang="en-US" sz="1700" smtClean="0">
                <a:solidFill>
                  <a:schemeClr val="bg1">
                    <a:lumMod val="95000"/>
                  </a:scheme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마을모니터링 대상자 간담회</a:t>
            </a:r>
            <a:endParaRPr lang="ko-KR" altLang="en-US" sz="1700" dirty="0">
              <a:solidFill>
                <a:schemeClr val="bg1">
                  <a:lumMod val="95000"/>
                </a:schemeClr>
              </a:solidFill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113" name="직사각형 112"/>
          <p:cNvSpPr/>
          <p:nvPr/>
        </p:nvSpPr>
        <p:spPr bwMode="auto">
          <a:xfrm>
            <a:off x="3312637" y="6229870"/>
            <a:ext cx="2555507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ko-KR" altLang="en-US" sz="1700" smtClean="0">
                <a:solidFill>
                  <a:schemeClr val="bg1">
                    <a:lumMod val="95000"/>
                  </a:scheme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마을모니터링 프로그램 보조</a:t>
            </a:r>
            <a:endParaRPr lang="ko-KR" altLang="en-US" sz="1700" dirty="0">
              <a:solidFill>
                <a:schemeClr val="bg1">
                  <a:lumMod val="95000"/>
                </a:schemeClr>
              </a:solidFill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143" name="직사각형 142"/>
          <p:cNvSpPr/>
          <p:nvPr/>
        </p:nvSpPr>
        <p:spPr bwMode="auto">
          <a:xfrm>
            <a:off x="3537632" y="1340768"/>
            <a:ext cx="2260234" cy="353943"/>
          </a:xfrm>
          <a:prstGeom prst="rect">
            <a:avLst/>
          </a:prstGeom>
        </p:spPr>
        <p:txBody>
          <a:bodyPr wrap="none" lIns="0" rIns="0">
            <a:spAutoFit/>
          </a:bodyPr>
          <a:lstStyle/>
          <a:p>
            <a:pPr algn="ctr">
              <a:defRPr/>
            </a:pPr>
            <a:r>
              <a:rPr lang="ko-KR" altLang="en-US" sz="1700" dirty="0" smtClean="0">
                <a:solidFill>
                  <a:schemeClr val="bg1">
                    <a:lumMod val="95000"/>
                  </a:scheme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치매 인지재활프로그램 운영</a:t>
            </a:r>
            <a:r>
              <a:rPr lang="en-US" altLang="ko-KR" sz="1700" dirty="0" smtClean="0">
                <a:solidFill>
                  <a:schemeClr val="bg1">
                    <a:lumMod val="95000"/>
                  </a:scheme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1</a:t>
            </a:r>
            <a:endParaRPr lang="ko-KR" altLang="en-US" sz="1700" dirty="0">
              <a:solidFill>
                <a:schemeClr val="bg1">
                  <a:lumMod val="95000"/>
                </a:schemeClr>
              </a:solidFill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2" name="Rectangle 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4098" name="Picture 2" descr="D:\자동백업\Desktop\파발꾼 사진\치매\20190923_130408.jpg"/>
          <p:cNvPicPr preferRelativeResize="0"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315" y="1688557"/>
            <a:ext cx="2721600" cy="198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D:\자동백업\Desktop\파발꾼 사진\치매\20190822_100629.jpg"/>
          <p:cNvPicPr preferRelativeResize="0"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9854" y="1689676"/>
            <a:ext cx="2721600" cy="198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D:\자동백업\Desktop\파발꾼 사진\치매\20190829_102220.jpg"/>
          <p:cNvPicPr preferRelativeResize="0"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2833" y="1688261"/>
            <a:ext cx="2721600" cy="198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D:\자동백업\Desktop\파발꾼 사진\파발꾼 박용.jpg"/>
          <p:cNvPicPr preferRelativeResize="0">
            <a:picLocks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874" y="4233097"/>
            <a:ext cx="2721600" cy="198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" name="타원 46"/>
          <p:cNvSpPr/>
          <p:nvPr/>
        </p:nvSpPr>
        <p:spPr>
          <a:xfrm>
            <a:off x="2566085" y="4725144"/>
            <a:ext cx="648072" cy="792088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700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pic>
        <p:nvPicPr>
          <p:cNvPr id="4102" name="Picture 6" descr="D:\자동백업\Desktop\파발꾼 사진\파발꾼 운동지도.jpg"/>
          <p:cNvPicPr preferRelativeResize="0">
            <a:picLocks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0020" y="4226612"/>
            <a:ext cx="2721600" cy="198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" name="타원 48"/>
          <p:cNvSpPr/>
          <p:nvPr/>
        </p:nvSpPr>
        <p:spPr>
          <a:xfrm>
            <a:off x="5212942" y="5229200"/>
            <a:ext cx="511186" cy="543830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700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pic>
        <p:nvPicPr>
          <p:cNvPr id="4103" name="Picture 7" descr="D:\자동백업\Desktop\파발꾼 사진\간담회5.jpg"/>
          <p:cNvPicPr preferRelativeResize="0">
            <a:picLocks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5465" y="4231707"/>
            <a:ext cx="2721600" cy="198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2" descr="테이프 png에 대한 이미지 검색결과">
            <a:hlinkClick r:id="rId9"/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 rot="20002366">
            <a:off x="-93711" y="4038297"/>
            <a:ext cx="1929407" cy="496854"/>
          </a:xfrm>
          <a:prstGeom prst="rect">
            <a:avLst/>
          </a:prstGeom>
          <a:noFill/>
        </p:spPr>
      </p:pic>
      <p:sp>
        <p:nvSpPr>
          <p:cNvPr id="50" name="직사각형 49"/>
          <p:cNvSpPr/>
          <p:nvPr/>
        </p:nvSpPr>
        <p:spPr>
          <a:xfrm rot="20002366">
            <a:off x="117096" y="4108136"/>
            <a:ext cx="1579001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174625" algn="ctr" latinLnBrk="0">
              <a:buClr>
                <a:srgbClr val="D0A660"/>
              </a:buClr>
              <a:buSzPct val="100000"/>
              <a:defRPr/>
            </a:pPr>
            <a:r>
              <a:rPr lang="ko-KR" altLang="en-US" sz="1700" b="1" kern="0" spc="-150" dirty="0" smtClean="0">
                <a:ln>
                  <a:solidFill>
                    <a:sysClr val="window" lastClr="FFFFFF">
                      <a:alpha val="0"/>
                    </a:sysClr>
                  </a:solidFill>
                </a:ln>
                <a:latin typeface="210 선물상자 R" panose="02020603020101020101" pitchFamily="18" charset="-127"/>
                <a:ea typeface="210 선물상자 R" panose="02020603020101020101" pitchFamily="18" charset="-127"/>
              </a:rPr>
              <a:t>마을모니터링</a:t>
            </a:r>
          </a:p>
        </p:txBody>
      </p:sp>
      <p:pic>
        <p:nvPicPr>
          <p:cNvPr id="54" name="그림 53" descr="1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 rot="20002366">
            <a:off x="145456" y="4364110"/>
            <a:ext cx="428628" cy="428628"/>
          </a:xfrm>
          <a:prstGeom prst="rect">
            <a:avLst/>
          </a:prstGeom>
        </p:spPr>
      </p:pic>
      <p:pic>
        <p:nvPicPr>
          <p:cNvPr id="55" name="Picture 2" descr="테이프 png에 대한 이미지 검색결과">
            <a:hlinkClick r:id="rId9"/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 rot="20002366">
            <a:off x="-174745" y="1871683"/>
            <a:ext cx="1929407" cy="496854"/>
          </a:xfrm>
          <a:prstGeom prst="rect">
            <a:avLst/>
          </a:prstGeom>
          <a:noFill/>
        </p:spPr>
      </p:pic>
      <p:sp>
        <p:nvSpPr>
          <p:cNvPr id="56" name="직사각형 55"/>
          <p:cNvSpPr/>
          <p:nvPr/>
        </p:nvSpPr>
        <p:spPr>
          <a:xfrm rot="20002366">
            <a:off x="36062" y="1947896"/>
            <a:ext cx="1579001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174625" algn="ctr" latinLnBrk="0">
              <a:buClr>
                <a:srgbClr val="D0A660"/>
              </a:buClr>
              <a:buSzPct val="100000"/>
              <a:defRPr/>
            </a:pPr>
            <a:r>
              <a:rPr lang="ko-KR" altLang="en-US" sz="1700" b="1" kern="0" spc="-150" dirty="0" smtClean="0">
                <a:ln>
                  <a:solidFill>
                    <a:sysClr val="window" lastClr="FFFFFF">
                      <a:alpha val="0"/>
                    </a:sysClr>
                  </a:solidFill>
                </a:ln>
                <a:latin typeface="210 선물상자 R" panose="02020603020101020101" pitchFamily="18" charset="-127"/>
                <a:ea typeface="210 선물상자 R" panose="02020603020101020101" pitchFamily="18" charset="-127"/>
              </a:rPr>
              <a:t>치매예방</a:t>
            </a:r>
          </a:p>
        </p:txBody>
      </p:sp>
      <p:pic>
        <p:nvPicPr>
          <p:cNvPr id="57" name="그림 56" descr="1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 rot="20002366">
            <a:off x="64422" y="2197496"/>
            <a:ext cx="428628" cy="428628"/>
          </a:xfrm>
          <a:prstGeom prst="rect">
            <a:avLst/>
          </a:prstGeom>
        </p:spPr>
      </p:pic>
      <p:sp>
        <p:nvSpPr>
          <p:cNvPr id="51" name="제목 1"/>
          <p:cNvSpPr txBox="1">
            <a:spLocks/>
          </p:cNvSpPr>
          <p:nvPr/>
        </p:nvSpPr>
        <p:spPr>
          <a:xfrm>
            <a:off x="179512" y="106239"/>
            <a:ext cx="6563072" cy="9221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lang="ko-KR" altLang="en-US" sz="34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defRPr>
            </a:lvl1pPr>
          </a:lstStyle>
          <a:p>
            <a:r>
              <a:rPr lang="ko-KR" altLang="en-US" dirty="0" err="1" smtClean="0">
                <a:latin typeface="210 선물상자 R" panose="02020603020101020101" pitchFamily="18" charset="-127"/>
                <a:ea typeface="210 선물상자 R" panose="02020603020101020101" pitchFamily="18" charset="-127"/>
              </a:rPr>
              <a:t>건강파발꾼</a:t>
            </a:r>
            <a:endParaRPr lang="ko-KR" altLang="en-US" dirty="0">
              <a:solidFill>
                <a:srgbClr val="00B0F0"/>
              </a:solidFill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52" name="직사각형 51"/>
          <p:cNvSpPr/>
          <p:nvPr/>
        </p:nvSpPr>
        <p:spPr>
          <a:xfrm>
            <a:off x="2051720" y="90656"/>
            <a:ext cx="177484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/>
                <a:latin typeface="나눔손글씨 펜" panose="03040600000000000000" pitchFamily="66" charset="-127"/>
                <a:ea typeface="나눔손글씨 펜" panose="03040600000000000000" pitchFamily="66" charset="-127"/>
              </a:rPr>
              <a:t>활</a:t>
            </a:r>
            <a:r>
              <a:rPr lang="ko-KR" altLang="en-US" sz="54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/>
                <a:latin typeface="나눔손글씨 펜" panose="03040600000000000000" pitchFamily="66" charset="-127"/>
                <a:ea typeface="나눔손글씨 펜" panose="03040600000000000000" pitchFamily="66" charset="-127"/>
              </a:rPr>
              <a:t>동</a:t>
            </a:r>
            <a:r>
              <a:rPr lang="ko-KR" altLang="en-US" sz="54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/>
                <a:latin typeface="나눔손글씨 펜" panose="03040600000000000000" pitchFamily="66" charset="-127"/>
                <a:ea typeface="나눔손글씨 펜" panose="03040600000000000000" pitchFamily="66" charset="-127"/>
              </a:rPr>
              <a:t>사진</a:t>
            </a:r>
            <a:endParaRPr lang="en-US" altLang="ko-KR" sz="5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/>
              <a:latin typeface="나눔손글씨 펜" panose="03040600000000000000" pitchFamily="66" charset="-127"/>
              <a:ea typeface="나눔손글씨 펜" panose="03040600000000000000" pitchFamily="66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33931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512" y="106239"/>
            <a:ext cx="7992888" cy="922114"/>
          </a:xfrm>
        </p:spPr>
        <p:txBody>
          <a:bodyPr/>
          <a:lstStyle/>
          <a:p>
            <a:r>
              <a:rPr lang="ko-KR" altLang="en-US" dirty="0" smtClean="0">
                <a:solidFill>
                  <a:srgbClr val="7030A0"/>
                </a:solidFill>
                <a:latin typeface="맑은 고딕" panose="020B0503020000020004" pitchFamily="50" charset="-127"/>
              </a:rPr>
              <a:t>「</a:t>
            </a:r>
            <a:r>
              <a:rPr lang="ko-KR" altLang="en-US" dirty="0" smtClean="0">
                <a:solidFill>
                  <a:srgbClr val="7030A0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암 예방은 </a:t>
            </a:r>
            <a:r>
              <a:rPr lang="ko-KR" altLang="en-US" dirty="0" err="1" smtClean="0">
                <a:solidFill>
                  <a:srgbClr val="7030A0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다양하게</a:t>
            </a:r>
            <a:r>
              <a:rPr lang="ko-KR" altLang="en-US" dirty="0" err="1" smtClean="0">
                <a:solidFill>
                  <a:srgbClr val="7030A0"/>
                </a:solidFill>
                <a:latin typeface="맑은 고딕" panose="020B0503020000020004" pitchFamily="50" charset="-127"/>
              </a:rPr>
              <a:t>」</a:t>
            </a:r>
            <a:r>
              <a:rPr lang="ko-KR" altLang="en-US" dirty="0" err="1" smtClean="0">
                <a:latin typeface="210 선물상자 R" panose="02020603020101020101" pitchFamily="18" charset="-127"/>
                <a:ea typeface="210 선물상자 R" panose="02020603020101020101" pitchFamily="18" charset="-127"/>
              </a:rPr>
              <a:t>를</a:t>
            </a:r>
            <a:r>
              <a:rPr lang="ko-KR" altLang="en-US" dirty="0" smtClean="0">
                <a:latin typeface="210 선물상자 R" panose="02020603020101020101" pitchFamily="18" charset="-127"/>
                <a:ea typeface="210 선물상자 R" panose="02020603020101020101" pitchFamily="18" charset="-127"/>
              </a:rPr>
              <a:t> 통한 암 검진 붐 조성 </a:t>
            </a:r>
            <a:endParaRPr lang="ko-KR" altLang="en-US" dirty="0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pic>
        <p:nvPicPr>
          <p:cNvPr id="35" name="_x232780176" descr="EMB00004184011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196752"/>
            <a:ext cx="8488495" cy="5294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3416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512" y="106239"/>
            <a:ext cx="7992888" cy="922114"/>
          </a:xfrm>
        </p:spPr>
        <p:txBody>
          <a:bodyPr/>
          <a:lstStyle/>
          <a:p>
            <a:r>
              <a:rPr lang="ko-KR" altLang="en-US" dirty="0" smtClean="0">
                <a:solidFill>
                  <a:srgbClr val="7030A0"/>
                </a:solidFill>
                <a:latin typeface="맑은 고딕" panose="020B0503020000020004" pitchFamily="50" charset="-127"/>
              </a:rPr>
              <a:t>「</a:t>
            </a:r>
            <a:r>
              <a:rPr lang="ko-KR" altLang="en-US" dirty="0" smtClean="0">
                <a:solidFill>
                  <a:srgbClr val="7030A0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암 예방은 </a:t>
            </a:r>
            <a:r>
              <a:rPr lang="ko-KR" altLang="en-US" dirty="0" err="1" smtClean="0">
                <a:solidFill>
                  <a:srgbClr val="7030A0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다양하게</a:t>
            </a:r>
            <a:r>
              <a:rPr lang="ko-KR" altLang="en-US" dirty="0" err="1" smtClean="0">
                <a:solidFill>
                  <a:srgbClr val="7030A0"/>
                </a:solidFill>
                <a:latin typeface="맑은 고딕" panose="020B0503020000020004" pitchFamily="50" charset="-127"/>
              </a:rPr>
              <a:t>」</a:t>
            </a:r>
            <a:r>
              <a:rPr lang="ko-KR" altLang="en-US" dirty="0" err="1" smtClean="0">
                <a:latin typeface="210 선물상자 R" panose="02020603020101020101" pitchFamily="18" charset="-127"/>
                <a:ea typeface="210 선물상자 R" panose="02020603020101020101" pitchFamily="18" charset="-127"/>
              </a:rPr>
              <a:t>를</a:t>
            </a:r>
            <a:r>
              <a:rPr lang="ko-KR" altLang="en-US" dirty="0" smtClean="0">
                <a:latin typeface="210 선물상자 R" panose="02020603020101020101" pitchFamily="18" charset="-127"/>
                <a:ea typeface="210 선물상자 R" panose="02020603020101020101" pitchFamily="18" charset="-127"/>
              </a:rPr>
              <a:t> 통한 암 검진 붐 조성 </a:t>
            </a:r>
            <a:endParaRPr lang="ko-KR" altLang="en-US" dirty="0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323528" y="57115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049" name="_x232774096" descr="EMB00004184012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027179"/>
            <a:ext cx="8424936" cy="5642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4882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323528" y="57115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547664" y="955576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4097" name="_x232773456" descr="EMB00004184012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24000"/>
            <a:ext cx="8352928" cy="5371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제목 1"/>
          <p:cNvSpPr>
            <a:spLocks noGrp="1"/>
          </p:cNvSpPr>
          <p:nvPr>
            <p:ph type="title"/>
          </p:nvPr>
        </p:nvSpPr>
        <p:spPr>
          <a:xfrm>
            <a:off x="179512" y="106239"/>
            <a:ext cx="7992888" cy="922114"/>
          </a:xfrm>
        </p:spPr>
        <p:txBody>
          <a:bodyPr>
            <a:normAutofit/>
          </a:bodyPr>
          <a:lstStyle/>
          <a:p>
            <a:r>
              <a:rPr lang="ko-KR" altLang="en-US" dirty="0" smtClean="0">
                <a:solidFill>
                  <a:srgbClr val="7030A0"/>
                </a:solidFill>
                <a:latin typeface="맑은 고딕" panose="020B0503020000020004" pitchFamily="50" charset="-127"/>
              </a:rPr>
              <a:t>「</a:t>
            </a:r>
            <a:r>
              <a:rPr lang="ko-KR" altLang="en-US" dirty="0" smtClean="0">
                <a:solidFill>
                  <a:srgbClr val="7030A0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암 검진은 확실하게</a:t>
            </a:r>
            <a:r>
              <a:rPr lang="ko-KR" altLang="en-US" dirty="0" smtClean="0">
                <a:solidFill>
                  <a:srgbClr val="7030A0"/>
                </a:solidFill>
                <a:latin typeface="맑은 고딕" panose="020B0503020000020004" pitchFamily="50" charset="-127"/>
              </a:rPr>
              <a:t>」 </a:t>
            </a:r>
            <a:r>
              <a:rPr lang="ko-KR" altLang="en-US" dirty="0" smtClean="0">
                <a:latin typeface="210 선물상자 R" panose="02020603020101020101" pitchFamily="18" charset="-127"/>
                <a:ea typeface="210 선물상자 R" panose="02020603020101020101" pitchFamily="18" charset="-127"/>
              </a:rPr>
              <a:t>활동으로 암 </a:t>
            </a:r>
            <a:r>
              <a:rPr lang="ko-KR" altLang="en-US" dirty="0" err="1" smtClean="0">
                <a:latin typeface="210 선물상자 R" panose="02020603020101020101" pitchFamily="18" charset="-127"/>
                <a:ea typeface="210 선물상자 R" panose="02020603020101020101" pitchFamily="18" charset="-127"/>
              </a:rPr>
              <a:t>수검률</a:t>
            </a:r>
            <a:r>
              <a:rPr lang="ko-KR" altLang="en-US" dirty="0" smtClean="0">
                <a:latin typeface="210 선물상자 R" panose="02020603020101020101" pitchFamily="18" charset="-127"/>
                <a:ea typeface="210 선물상자 R" panose="02020603020101020101" pitchFamily="18" charset="-127"/>
              </a:rPr>
              <a:t> 향상 </a:t>
            </a:r>
            <a:endParaRPr lang="ko-KR" altLang="en-US" dirty="0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11097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" name="직선 연결선 40"/>
          <p:cNvCxnSpPr/>
          <p:nvPr/>
        </p:nvCxnSpPr>
        <p:spPr>
          <a:xfrm flipH="1">
            <a:off x="1578088" y="4625879"/>
            <a:ext cx="115212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정오각형 26"/>
          <p:cNvSpPr/>
          <p:nvPr/>
        </p:nvSpPr>
        <p:spPr>
          <a:xfrm rot="3237502" flipV="1">
            <a:off x="2530586" y="3708657"/>
            <a:ext cx="1800200" cy="1800200"/>
          </a:xfrm>
          <a:prstGeom prst="pentagon">
            <a:avLst/>
          </a:prstGeom>
          <a:solidFill>
            <a:srgbClr val="87CF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정오각형 19"/>
          <p:cNvSpPr/>
          <p:nvPr/>
        </p:nvSpPr>
        <p:spPr>
          <a:xfrm rot="13572645" flipV="1">
            <a:off x="4965417" y="1544581"/>
            <a:ext cx="1800200" cy="1800200"/>
          </a:xfrm>
          <a:prstGeom prst="pentagon">
            <a:avLst/>
          </a:prstGeom>
          <a:solidFill>
            <a:srgbClr val="87CF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정오각형 18"/>
          <p:cNvSpPr/>
          <p:nvPr/>
        </p:nvSpPr>
        <p:spPr>
          <a:xfrm rot="18628379" flipV="1">
            <a:off x="4938602" y="3702459"/>
            <a:ext cx="1800200" cy="1800200"/>
          </a:xfrm>
          <a:prstGeom prst="pentag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정오각형 4"/>
          <p:cNvSpPr/>
          <p:nvPr/>
        </p:nvSpPr>
        <p:spPr>
          <a:xfrm rot="18166977">
            <a:off x="2504231" y="1624386"/>
            <a:ext cx="1800200" cy="1800200"/>
          </a:xfrm>
          <a:prstGeom prst="pentag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도넛 3"/>
          <p:cNvSpPr/>
          <p:nvPr/>
        </p:nvSpPr>
        <p:spPr>
          <a:xfrm>
            <a:off x="3431357" y="2240868"/>
            <a:ext cx="2417440" cy="2376264"/>
          </a:xfrm>
          <a:prstGeom prst="donut">
            <a:avLst>
              <a:gd name="adj" fmla="val 14977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latin typeface="210 선물상자 R" panose="02020603020101020101" pitchFamily="18" charset="-127"/>
                <a:ea typeface="210 선물상자 R" panose="02020603020101020101" pitchFamily="18" charset="-127"/>
              </a:rPr>
              <a:t>추진성과</a:t>
            </a:r>
            <a:endParaRPr lang="ko-KR" altLang="en-US" dirty="0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3" name="타원 2"/>
          <p:cNvSpPr/>
          <p:nvPr/>
        </p:nvSpPr>
        <p:spPr>
          <a:xfrm>
            <a:off x="3707904" y="2492896"/>
            <a:ext cx="1872208" cy="187220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7" name="그림 16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45" r="61489"/>
          <a:stretch/>
        </p:blipFill>
        <p:spPr>
          <a:xfrm>
            <a:off x="3377305" y="3049601"/>
            <a:ext cx="2461397" cy="758798"/>
          </a:xfrm>
          <a:prstGeom prst="roundRect">
            <a:avLst>
              <a:gd name="adj" fmla="val 0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</p:spPr>
      </p:pic>
      <p:sp>
        <p:nvSpPr>
          <p:cNvPr id="28" name="Rectangle 15"/>
          <p:cNvSpPr>
            <a:spLocks noChangeArrowheads="1"/>
          </p:cNvSpPr>
          <p:nvPr/>
        </p:nvSpPr>
        <p:spPr bwMode="auto">
          <a:xfrm>
            <a:off x="316553" y="1556792"/>
            <a:ext cx="2167215" cy="92333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font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ko-KR" altLang="en-US" b="1" dirty="0" smtClean="0">
                <a:latin typeface="210 선물상자 R" panose="02020603020101020101" pitchFamily="18" charset="-127"/>
                <a:ea typeface="210 선물상자 R" panose="02020603020101020101" pitchFamily="18" charset="-127"/>
                <a:cs typeface="Arial" pitchFamily="34" charset="0"/>
              </a:rPr>
              <a:t>건강 </a:t>
            </a:r>
            <a:r>
              <a:rPr lang="ko-KR" altLang="en-US" b="1" dirty="0" smtClean="0">
                <a:latin typeface="210 선물상자 R" panose="02020603020101020101" pitchFamily="18" charset="-127"/>
                <a:ea typeface="210 선물상자 R" panose="02020603020101020101" pitchFamily="18" charset="-127"/>
                <a:cs typeface="Arial" pitchFamily="34" charset="0"/>
              </a:rPr>
              <a:t>중요성 분위기 </a:t>
            </a:r>
            <a:r>
              <a:rPr lang="ko-KR" altLang="en-US" b="1" dirty="0" smtClean="0">
                <a:latin typeface="210 선물상자 R" panose="02020603020101020101" pitchFamily="18" charset="-127"/>
                <a:ea typeface="210 선물상자 R" panose="02020603020101020101" pitchFamily="18" charset="-127"/>
                <a:cs typeface="Arial" pitchFamily="34" charset="0"/>
              </a:rPr>
              <a:t>확산</a:t>
            </a:r>
            <a:endParaRPr lang="en-US" altLang="ko-KR" b="1" dirty="0" smtClean="0">
              <a:latin typeface="210 선물상자 R" panose="02020603020101020101" pitchFamily="18" charset="-127"/>
              <a:ea typeface="210 선물상자 R" panose="02020603020101020101" pitchFamily="18" charset="-127"/>
              <a:cs typeface="Arial" pitchFamily="34" charset="0"/>
            </a:endParaRPr>
          </a:p>
          <a:p>
            <a:pPr algn="ctr" font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b="1" dirty="0" smtClean="0">
                <a:latin typeface="210 선물상자 R" panose="02020603020101020101" pitchFamily="18" charset="-127"/>
                <a:ea typeface="210 선물상자 R" panose="02020603020101020101" pitchFamily="18" charset="-127"/>
                <a:cs typeface="Arial" pitchFamily="34" charset="0"/>
              </a:rPr>
              <a:t> </a:t>
            </a:r>
            <a:r>
              <a:rPr lang="ko-KR" altLang="en-US" b="1" dirty="0" smtClean="0">
                <a:latin typeface="210 선물상자 R" panose="02020603020101020101" pitchFamily="18" charset="-127"/>
                <a:ea typeface="210 선물상자 R" panose="02020603020101020101" pitchFamily="18" charset="-127"/>
                <a:cs typeface="Arial" pitchFamily="34" charset="0"/>
              </a:rPr>
              <a:t>대상자 </a:t>
            </a:r>
            <a:r>
              <a:rPr lang="ko-KR" altLang="en-US" b="1" dirty="0" smtClean="0">
                <a:solidFill>
                  <a:srgbClr val="C00000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  <a:cs typeface="Arial" pitchFamily="34" charset="0"/>
              </a:rPr>
              <a:t>만족도</a:t>
            </a:r>
            <a:r>
              <a:rPr lang="ko-KR" altLang="en-US" b="1" dirty="0" smtClean="0">
                <a:latin typeface="210 선물상자 R" panose="02020603020101020101" pitchFamily="18" charset="-127"/>
                <a:ea typeface="210 선물상자 R" panose="02020603020101020101" pitchFamily="18" charset="-127"/>
                <a:cs typeface="Arial" pitchFamily="34" charset="0"/>
              </a:rPr>
              <a:t> 향상</a:t>
            </a:r>
            <a:r>
              <a:rPr lang="en-US" altLang="ko-KR" b="1" noProof="1" smtClean="0">
                <a:latin typeface="210 선물상자 R" panose="02020603020101020101" pitchFamily="18" charset="-127"/>
                <a:ea typeface="210 선물상자 R" panose="02020603020101020101" pitchFamily="18" charset="-127"/>
                <a:cs typeface="Arial" pitchFamily="34" charset="0"/>
              </a:rPr>
              <a:t> </a:t>
            </a:r>
            <a:endParaRPr lang="en-US" altLang="ko-KR" b="1" dirty="0" smtClean="0">
              <a:latin typeface="210 선물상자 R" panose="02020603020101020101" pitchFamily="18" charset="-127"/>
              <a:ea typeface="210 선물상자 R" panose="02020603020101020101" pitchFamily="18" charset="-127"/>
              <a:cs typeface="Arial" pitchFamily="34" charset="0"/>
            </a:endParaRPr>
          </a:p>
        </p:txBody>
      </p:sp>
      <p:cxnSp>
        <p:nvCxnSpPr>
          <p:cNvPr id="7" name="직선 연결선 6"/>
          <p:cNvCxnSpPr/>
          <p:nvPr/>
        </p:nvCxnSpPr>
        <p:spPr>
          <a:xfrm flipH="1">
            <a:off x="1547664" y="2636912"/>
            <a:ext cx="115212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타원 7"/>
          <p:cNvSpPr/>
          <p:nvPr/>
        </p:nvSpPr>
        <p:spPr>
          <a:xfrm>
            <a:off x="1475656" y="2600912"/>
            <a:ext cx="90000" cy="90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Rectangle 15"/>
          <p:cNvSpPr>
            <a:spLocks noChangeArrowheads="1"/>
          </p:cNvSpPr>
          <p:nvPr/>
        </p:nvSpPr>
        <p:spPr bwMode="auto">
          <a:xfrm>
            <a:off x="6656744" y="4838070"/>
            <a:ext cx="2167215" cy="13388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font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ko-KR" altLang="en-US" b="1" dirty="0" smtClean="0">
                <a:latin typeface="210 선물상자 R" panose="02020603020101020101" pitchFamily="18" charset="-127"/>
                <a:ea typeface="210 선물상자 R" panose="02020603020101020101" pitchFamily="18" charset="-127"/>
                <a:cs typeface="Arial" pitchFamily="34" charset="0"/>
              </a:rPr>
              <a:t>개인이 가진 재능으로</a:t>
            </a:r>
            <a:endParaRPr lang="en-US" altLang="ko-KR" b="1" dirty="0" smtClean="0">
              <a:latin typeface="210 선물상자 R" panose="02020603020101020101" pitchFamily="18" charset="-127"/>
              <a:ea typeface="210 선물상자 R" panose="02020603020101020101" pitchFamily="18" charset="-127"/>
              <a:cs typeface="Arial" pitchFamily="34" charset="0"/>
            </a:endParaRPr>
          </a:p>
          <a:p>
            <a:pPr algn="ctr" font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ko-KR" altLang="en-US" b="1" dirty="0" smtClean="0">
                <a:solidFill>
                  <a:srgbClr val="C00000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  <a:cs typeface="Arial" pitchFamily="34" charset="0"/>
              </a:rPr>
              <a:t>대상자 중심</a:t>
            </a:r>
            <a:r>
              <a:rPr lang="ko-KR" altLang="en-US" b="1" dirty="0" smtClean="0">
                <a:latin typeface="210 선물상자 R" panose="02020603020101020101" pitchFamily="18" charset="-127"/>
                <a:ea typeface="210 선물상자 R" panose="02020603020101020101" pitchFamily="18" charset="-127"/>
                <a:cs typeface="Arial" pitchFamily="34" charset="0"/>
              </a:rPr>
              <a:t>의</a:t>
            </a:r>
            <a:r>
              <a:rPr lang="ko-KR" altLang="en-US" b="1" dirty="0" smtClean="0">
                <a:solidFill>
                  <a:srgbClr val="C00000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  <a:cs typeface="Arial" pitchFamily="34" charset="0"/>
              </a:rPr>
              <a:t> </a:t>
            </a:r>
            <a:r>
              <a:rPr lang="ko-KR" altLang="en-US" b="1" dirty="0" smtClean="0">
                <a:latin typeface="210 선물상자 R" panose="02020603020101020101" pitchFamily="18" charset="-127"/>
                <a:ea typeface="210 선물상자 R" panose="02020603020101020101" pitchFamily="18" charset="-127"/>
                <a:cs typeface="Arial" pitchFamily="34" charset="0"/>
              </a:rPr>
              <a:t>상호협력 및 민관협력 강화</a:t>
            </a:r>
            <a:endParaRPr lang="en-US" altLang="ko-KR" b="1" dirty="0" smtClean="0">
              <a:latin typeface="210 선물상자 R" panose="02020603020101020101" pitchFamily="18" charset="-127"/>
              <a:ea typeface="210 선물상자 R" panose="02020603020101020101" pitchFamily="18" charset="-127"/>
              <a:cs typeface="Arial" pitchFamily="34" charset="0"/>
            </a:endParaRPr>
          </a:p>
        </p:txBody>
      </p:sp>
      <p:cxnSp>
        <p:nvCxnSpPr>
          <p:cNvPr id="34" name="직선 연결선 33"/>
          <p:cNvCxnSpPr/>
          <p:nvPr/>
        </p:nvCxnSpPr>
        <p:spPr>
          <a:xfrm flipH="1">
            <a:off x="6516216" y="4689136"/>
            <a:ext cx="115212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타원 34"/>
          <p:cNvSpPr/>
          <p:nvPr/>
        </p:nvSpPr>
        <p:spPr>
          <a:xfrm>
            <a:off x="7650352" y="4653136"/>
            <a:ext cx="90000" cy="90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Rectangle 15"/>
          <p:cNvSpPr>
            <a:spLocks noChangeArrowheads="1"/>
          </p:cNvSpPr>
          <p:nvPr/>
        </p:nvSpPr>
        <p:spPr bwMode="auto">
          <a:xfrm>
            <a:off x="6610537" y="731079"/>
            <a:ext cx="2167215" cy="13388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font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b="1" dirty="0" smtClean="0">
                <a:latin typeface="210 선물상자 R" panose="02020603020101020101" pitchFamily="18" charset="-127"/>
                <a:ea typeface="210 선물상자 R" panose="02020603020101020101" pitchFamily="18" charset="-127"/>
                <a:cs typeface="Arial" pitchFamily="34" charset="0"/>
              </a:rPr>
              <a:t>47</a:t>
            </a:r>
            <a:r>
              <a:rPr lang="ko-KR" altLang="en-US" b="1" dirty="0" smtClean="0">
                <a:latin typeface="210 선물상자 R" panose="02020603020101020101" pitchFamily="18" charset="-127"/>
                <a:ea typeface="210 선물상자 R" panose="02020603020101020101" pitchFamily="18" charset="-127"/>
                <a:cs typeface="Arial" pitchFamily="34" charset="0"/>
              </a:rPr>
              <a:t>개 마을 모니터링을 통해 </a:t>
            </a:r>
            <a:r>
              <a:rPr lang="ko-KR" altLang="en-US" b="1" dirty="0" smtClean="0">
                <a:solidFill>
                  <a:srgbClr val="0070C0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  <a:cs typeface="Arial" pitchFamily="34" charset="0"/>
              </a:rPr>
              <a:t>마을 주민</a:t>
            </a:r>
            <a:r>
              <a:rPr lang="ko-KR" altLang="en-US" b="1" dirty="0" smtClean="0">
                <a:latin typeface="210 선물상자 R" panose="02020603020101020101" pitchFamily="18" charset="-127"/>
                <a:ea typeface="210 선물상자 R" panose="02020603020101020101" pitchFamily="18" charset="-127"/>
                <a:cs typeface="Arial" pitchFamily="34" charset="0"/>
              </a:rPr>
              <a:t>의 생활과 환경에 관심 </a:t>
            </a:r>
            <a:r>
              <a:rPr lang="ko-KR" altLang="en-US" b="1" dirty="0" smtClean="0">
                <a:solidFill>
                  <a:srgbClr val="C00000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  <a:cs typeface="Arial" pitchFamily="34" charset="0"/>
              </a:rPr>
              <a:t>증가</a:t>
            </a:r>
            <a:endParaRPr lang="en-US" altLang="ko-KR" b="1" dirty="0" smtClean="0">
              <a:solidFill>
                <a:srgbClr val="C00000"/>
              </a:solidFill>
              <a:latin typeface="210 선물상자 R" panose="02020603020101020101" pitchFamily="18" charset="-127"/>
              <a:ea typeface="210 선물상자 R" panose="02020603020101020101" pitchFamily="18" charset="-127"/>
              <a:cs typeface="Arial" pitchFamily="34" charset="0"/>
            </a:endParaRPr>
          </a:p>
        </p:txBody>
      </p:sp>
      <p:cxnSp>
        <p:nvCxnSpPr>
          <p:cNvPr id="37" name="직선 연결선 36"/>
          <p:cNvCxnSpPr/>
          <p:nvPr/>
        </p:nvCxnSpPr>
        <p:spPr>
          <a:xfrm flipH="1">
            <a:off x="6560009" y="2289419"/>
            <a:ext cx="115212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타원 37"/>
          <p:cNvSpPr/>
          <p:nvPr/>
        </p:nvSpPr>
        <p:spPr>
          <a:xfrm>
            <a:off x="7694145" y="2253419"/>
            <a:ext cx="90000" cy="90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230884" y="4743136"/>
            <a:ext cx="2468908" cy="13388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font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ko-KR" altLang="en-US" b="1" dirty="0" smtClean="0">
                <a:latin typeface="210 선물상자 R" panose="02020603020101020101" pitchFamily="18" charset="-127"/>
                <a:ea typeface="210 선물상자 R" panose="02020603020101020101" pitchFamily="18" charset="-127"/>
                <a:cs typeface="Arial" pitchFamily="34" charset="0"/>
              </a:rPr>
              <a:t>다양한 채널을 통해 재능이 많은 </a:t>
            </a:r>
            <a:r>
              <a:rPr lang="ko-KR" altLang="en-US" b="1" dirty="0" err="1" smtClean="0">
                <a:solidFill>
                  <a:srgbClr val="00B050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  <a:cs typeface="Arial" pitchFamily="34" charset="0"/>
              </a:rPr>
              <a:t>건강</a:t>
            </a:r>
            <a:r>
              <a:rPr lang="ko-KR" altLang="en-US" b="1" dirty="0" err="1" smtClean="0">
                <a:solidFill>
                  <a:schemeClr val="accent6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  <a:cs typeface="Arial" pitchFamily="34" charset="0"/>
              </a:rPr>
              <a:t>파</a:t>
            </a:r>
            <a:r>
              <a:rPr lang="ko-KR" altLang="en-US" b="1" dirty="0" err="1" smtClean="0">
                <a:solidFill>
                  <a:srgbClr val="0070C0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  <a:cs typeface="Arial" pitchFamily="34" charset="0"/>
              </a:rPr>
              <a:t>발</a:t>
            </a:r>
            <a:r>
              <a:rPr lang="ko-KR" altLang="en-US" b="1" dirty="0" err="1" smtClean="0">
                <a:solidFill>
                  <a:srgbClr val="C00000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  <a:cs typeface="Arial" pitchFamily="34" charset="0"/>
              </a:rPr>
              <a:t>꾼</a:t>
            </a:r>
            <a:r>
              <a:rPr lang="ko-KR" altLang="en-US" b="1" dirty="0" smtClean="0">
                <a:latin typeface="210 선물상자 R" panose="02020603020101020101" pitchFamily="18" charset="-127"/>
                <a:ea typeface="210 선물상자 R" panose="02020603020101020101" pitchFamily="18" charset="-127"/>
                <a:cs typeface="Arial" pitchFamily="34" charset="0"/>
              </a:rPr>
              <a:t> 모집 성공</a:t>
            </a:r>
            <a:endParaRPr lang="en-US" altLang="ko-KR" b="1" dirty="0" smtClean="0">
              <a:latin typeface="210 선물상자 R" panose="02020603020101020101" pitchFamily="18" charset="-127"/>
              <a:ea typeface="210 선물상자 R" panose="02020603020101020101" pitchFamily="18" charset="-127"/>
              <a:cs typeface="Arial" pitchFamily="34" charset="0"/>
            </a:endParaRPr>
          </a:p>
          <a:p>
            <a:pPr algn="ctr" font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ko-KR" altLang="en-US" b="1" dirty="0" smtClean="0">
                <a:latin typeface="210 선물상자 R" panose="02020603020101020101" pitchFamily="18" charset="-127"/>
                <a:ea typeface="210 선물상자 R" panose="02020603020101020101" pitchFamily="18" charset="-127"/>
                <a:cs typeface="Arial" pitchFamily="34" charset="0"/>
              </a:rPr>
              <a:t>체계적인 관리체계 구축</a:t>
            </a:r>
            <a:endParaRPr lang="en-US" altLang="ko-KR" b="1" dirty="0" smtClean="0">
              <a:latin typeface="210 선물상자 R" panose="02020603020101020101" pitchFamily="18" charset="-127"/>
              <a:ea typeface="210 선물상자 R" panose="02020603020101020101" pitchFamily="18" charset="-127"/>
              <a:cs typeface="Arial" pitchFamily="34" charset="0"/>
            </a:endParaRPr>
          </a:p>
        </p:txBody>
      </p:sp>
      <p:sp>
        <p:nvSpPr>
          <p:cNvPr id="42" name="타원 41"/>
          <p:cNvSpPr/>
          <p:nvPr/>
        </p:nvSpPr>
        <p:spPr>
          <a:xfrm>
            <a:off x="1506080" y="4589879"/>
            <a:ext cx="90000" cy="90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33727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" name="직선 연결선 40"/>
          <p:cNvCxnSpPr/>
          <p:nvPr/>
        </p:nvCxnSpPr>
        <p:spPr>
          <a:xfrm flipH="1">
            <a:off x="1578088" y="4625879"/>
            <a:ext cx="115212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정오각형 26"/>
          <p:cNvSpPr/>
          <p:nvPr/>
        </p:nvSpPr>
        <p:spPr>
          <a:xfrm rot="3237502" flipV="1">
            <a:off x="2530586" y="3708657"/>
            <a:ext cx="1800200" cy="1800200"/>
          </a:xfrm>
          <a:prstGeom prst="pentagon">
            <a:avLst/>
          </a:prstGeom>
          <a:solidFill>
            <a:srgbClr val="87CF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정오각형 19"/>
          <p:cNvSpPr/>
          <p:nvPr/>
        </p:nvSpPr>
        <p:spPr>
          <a:xfrm rot="13572645" flipV="1">
            <a:off x="4965417" y="1544581"/>
            <a:ext cx="1800200" cy="1800200"/>
          </a:xfrm>
          <a:prstGeom prst="pentagon">
            <a:avLst/>
          </a:prstGeom>
          <a:solidFill>
            <a:srgbClr val="87CF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정오각형 18"/>
          <p:cNvSpPr/>
          <p:nvPr/>
        </p:nvSpPr>
        <p:spPr>
          <a:xfrm rot="18628379" flipV="1">
            <a:off x="4938602" y="3702459"/>
            <a:ext cx="1800200" cy="1800200"/>
          </a:xfrm>
          <a:prstGeom prst="pentag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정오각형 4"/>
          <p:cNvSpPr/>
          <p:nvPr/>
        </p:nvSpPr>
        <p:spPr>
          <a:xfrm rot="18166977">
            <a:off x="2504231" y="1624386"/>
            <a:ext cx="1800200" cy="1800200"/>
          </a:xfrm>
          <a:prstGeom prst="pentag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도넛 3"/>
          <p:cNvSpPr/>
          <p:nvPr/>
        </p:nvSpPr>
        <p:spPr>
          <a:xfrm>
            <a:off x="3431357" y="2240868"/>
            <a:ext cx="2417440" cy="2376264"/>
          </a:xfrm>
          <a:prstGeom prst="donut">
            <a:avLst>
              <a:gd name="adj" fmla="val 14977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latin typeface="210 선물상자 R" panose="02020603020101020101" pitchFamily="18" charset="-127"/>
                <a:ea typeface="210 선물상자 R" panose="02020603020101020101" pitchFamily="18" charset="-127"/>
              </a:rPr>
              <a:t>추진성과</a:t>
            </a:r>
            <a:endParaRPr lang="ko-KR" altLang="en-US" dirty="0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3" name="타원 2"/>
          <p:cNvSpPr/>
          <p:nvPr/>
        </p:nvSpPr>
        <p:spPr>
          <a:xfrm>
            <a:off x="3707904" y="2492896"/>
            <a:ext cx="1872208" cy="187220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7" name="그림 16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45" r="61489"/>
          <a:stretch/>
        </p:blipFill>
        <p:spPr>
          <a:xfrm>
            <a:off x="3406747" y="3049601"/>
            <a:ext cx="2461397" cy="758798"/>
          </a:xfrm>
          <a:prstGeom prst="roundRect">
            <a:avLst>
              <a:gd name="adj" fmla="val 0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</p:spPr>
      </p:pic>
      <p:sp>
        <p:nvSpPr>
          <p:cNvPr id="28" name="Rectangle 15"/>
          <p:cNvSpPr>
            <a:spLocks noChangeArrowheads="1"/>
          </p:cNvSpPr>
          <p:nvPr/>
        </p:nvSpPr>
        <p:spPr bwMode="auto">
          <a:xfrm>
            <a:off x="255687" y="1505402"/>
            <a:ext cx="2378982" cy="10156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font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ko-KR" altLang="en-US" sz="2000" b="1" dirty="0" smtClean="0">
                <a:latin typeface="210 선물상자 R" panose="02020603020101020101" pitchFamily="18" charset="-127"/>
                <a:ea typeface="210 선물상자 R" panose="02020603020101020101" pitchFamily="18" charset="-127"/>
                <a:cs typeface="Arial" pitchFamily="34" charset="0"/>
              </a:rPr>
              <a:t>대대적 홍보 캠페인으로 주민들의 성공적 호응 </a:t>
            </a:r>
            <a:endParaRPr lang="en-US" altLang="ko-KR" sz="2000" b="1" dirty="0" smtClean="0">
              <a:latin typeface="210 선물상자 R" panose="02020603020101020101" pitchFamily="18" charset="-127"/>
              <a:ea typeface="210 선물상자 R" panose="02020603020101020101" pitchFamily="18" charset="-127"/>
              <a:cs typeface="Arial" pitchFamily="34" charset="0"/>
            </a:endParaRPr>
          </a:p>
        </p:txBody>
      </p:sp>
      <p:cxnSp>
        <p:nvCxnSpPr>
          <p:cNvPr id="7" name="직선 연결선 6"/>
          <p:cNvCxnSpPr/>
          <p:nvPr/>
        </p:nvCxnSpPr>
        <p:spPr>
          <a:xfrm flipH="1">
            <a:off x="1547664" y="2636912"/>
            <a:ext cx="115212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타원 7"/>
          <p:cNvSpPr/>
          <p:nvPr/>
        </p:nvSpPr>
        <p:spPr>
          <a:xfrm>
            <a:off x="1475656" y="2600912"/>
            <a:ext cx="90000" cy="90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Rectangle 15"/>
          <p:cNvSpPr>
            <a:spLocks noChangeArrowheads="1"/>
          </p:cNvSpPr>
          <p:nvPr/>
        </p:nvSpPr>
        <p:spPr bwMode="auto">
          <a:xfrm>
            <a:off x="6656744" y="4838070"/>
            <a:ext cx="2167215" cy="13388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font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ko-KR" altLang="en-US" b="1" dirty="0" smtClean="0">
                <a:latin typeface="210 선물상자 R" panose="02020603020101020101" pitchFamily="18" charset="-127"/>
                <a:ea typeface="210 선물상자 R" panose="02020603020101020101" pitchFamily="18" charset="-127"/>
                <a:cs typeface="Arial" pitchFamily="34" charset="0"/>
              </a:rPr>
              <a:t>마을 주민들이 </a:t>
            </a:r>
            <a:r>
              <a:rPr lang="ko-KR" altLang="en-US" b="1" dirty="0" smtClean="0">
                <a:solidFill>
                  <a:schemeClr val="tx2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  <a:cs typeface="Arial" pitchFamily="34" charset="0"/>
              </a:rPr>
              <a:t>이웃 주민</a:t>
            </a:r>
            <a:r>
              <a:rPr lang="ko-KR" altLang="en-US" b="1" dirty="0" smtClean="0">
                <a:latin typeface="210 선물상자 R" panose="02020603020101020101" pitchFamily="18" charset="-127"/>
                <a:ea typeface="210 선물상자 R" panose="02020603020101020101" pitchFamily="18" charset="-127"/>
                <a:cs typeface="Arial" pitchFamily="34" charset="0"/>
              </a:rPr>
              <a:t>의 건강과 마을 환경에 </a:t>
            </a:r>
            <a:r>
              <a:rPr lang="ko-KR" altLang="en-US" b="1" dirty="0" smtClean="0">
                <a:solidFill>
                  <a:schemeClr val="tx2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  <a:cs typeface="Arial" pitchFamily="34" charset="0"/>
              </a:rPr>
              <a:t>관심을 가지는 계기</a:t>
            </a:r>
            <a:endParaRPr lang="en-US" altLang="ko-KR" b="1" dirty="0" smtClean="0">
              <a:solidFill>
                <a:schemeClr val="tx2"/>
              </a:solidFill>
              <a:latin typeface="210 선물상자 R" panose="02020603020101020101" pitchFamily="18" charset="-127"/>
              <a:ea typeface="210 선물상자 R" panose="02020603020101020101" pitchFamily="18" charset="-127"/>
              <a:cs typeface="Arial" pitchFamily="34" charset="0"/>
            </a:endParaRPr>
          </a:p>
        </p:txBody>
      </p:sp>
      <p:cxnSp>
        <p:nvCxnSpPr>
          <p:cNvPr id="34" name="직선 연결선 33"/>
          <p:cNvCxnSpPr/>
          <p:nvPr/>
        </p:nvCxnSpPr>
        <p:spPr>
          <a:xfrm flipH="1">
            <a:off x="6516216" y="4689136"/>
            <a:ext cx="115212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타원 34"/>
          <p:cNvSpPr/>
          <p:nvPr/>
        </p:nvSpPr>
        <p:spPr>
          <a:xfrm>
            <a:off x="7650352" y="4653136"/>
            <a:ext cx="90000" cy="90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Rectangle 15"/>
          <p:cNvSpPr>
            <a:spLocks noChangeArrowheads="1"/>
          </p:cNvSpPr>
          <p:nvPr/>
        </p:nvSpPr>
        <p:spPr bwMode="auto">
          <a:xfrm>
            <a:off x="6545365" y="1056933"/>
            <a:ext cx="2477560" cy="10156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font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sz="2000" b="1" dirty="0" smtClean="0">
                <a:latin typeface="210 선물상자 R" panose="02020603020101020101" pitchFamily="18" charset="-127"/>
                <a:ea typeface="210 선물상자 R" panose="02020603020101020101" pitchFamily="18" charset="-127"/>
                <a:cs typeface="Arial" pitchFamily="34" charset="0"/>
              </a:rPr>
              <a:t>47</a:t>
            </a:r>
            <a:r>
              <a:rPr lang="ko-KR" altLang="en-US" sz="2000" b="1" dirty="0" smtClean="0">
                <a:latin typeface="210 선물상자 R" panose="02020603020101020101" pitchFamily="18" charset="-127"/>
                <a:ea typeface="210 선물상자 R" panose="02020603020101020101" pitchFamily="18" charset="-127"/>
                <a:cs typeface="Arial" pitchFamily="34" charset="0"/>
              </a:rPr>
              <a:t>개 마을 모니터링교육</a:t>
            </a:r>
            <a:endParaRPr lang="en-US" altLang="ko-KR" sz="2000" b="1" dirty="0" smtClean="0">
              <a:latin typeface="210 선물상자 R" panose="02020603020101020101" pitchFamily="18" charset="-127"/>
              <a:ea typeface="210 선물상자 R" panose="02020603020101020101" pitchFamily="18" charset="-127"/>
              <a:cs typeface="Arial" pitchFamily="34" charset="0"/>
            </a:endParaRPr>
          </a:p>
          <a:p>
            <a:pPr algn="ctr" font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ko-KR" altLang="en-US" sz="2000" b="1" dirty="0" smtClean="0">
                <a:latin typeface="210 선물상자 R" panose="02020603020101020101" pitchFamily="18" charset="-127"/>
                <a:ea typeface="210 선물상자 R" panose="02020603020101020101" pitchFamily="18" charset="-127"/>
                <a:cs typeface="Arial" pitchFamily="34" charset="0"/>
              </a:rPr>
              <a:t>공공주택단지</a:t>
            </a:r>
            <a:endParaRPr lang="en-US" altLang="ko-KR" sz="2000" b="1" dirty="0" smtClean="0">
              <a:latin typeface="210 선물상자 R" panose="02020603020101020101" pitchFamily="18" charset="-127"/>
              <a:ea typeface="210 선물상자 R" panose="02020603020101020101" pitchFamily="18" charset="-127"/>
              <a:cs typeface="Arial" pitchFamily="34" charset="0"/>
            </a:endParaRPr>
          </a:p>
        </p:txBody>
      </p:sp>
      <p:cxnSp>
        <p:nvCxnSpPr>
          <p:cNvPr id="37" name="직선 연결선 36"/>
          <p:cNvCxnSpPr/>
          <p:nvPr/>
        </p:nvCxnSpPr>
        <p:spPr>
          <a:xfrm flipH="1">
            <a:off x="6560009" y="2289419"/>
            <a:ext cx="115212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타원 37"/>
          <p:cNvSpPr/>
          <p:nvPr/>
        </p:nvSpPr>
        <p:spPr>
          <a:xfrm>
            <a:off x="7694145" y="2253419"/>
            <a:ext cx="90000" cy="90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Rectangle 15"/>
          <p:cNvSpPr>
            <a:spLocks noChangeArrowheads="1"/>
          </p:cNvSpPr>
          <p:nvPr/>
        </p:nvSpPr>
        <p:spPr bwMode="auto">
          <a:xfrm>
            <a:off x="0" y="4743136"/>
            <a:ext cx="2699792" cy="180049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font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ko-KR" b="1" dirty="0" smtClean="0">
                <a:latin typeface="210 선물상자 R" panose="02020603020101020101" pitchFamily="18" charset="-127"/>
                <a:ea typeface="210 선물상자 R" panose="02020603020101020101" pitchFamily="18" charset="-127"/>
                <a:cs typeface="Arial" pitchFamily="34" charset="0"/>
              </a:rPr>
              <a:t>3</a:t>
            </a:r>
            <a:r>
              <a:rPr lang="ko-KR" altLang="en-US" b="1" dirty="0" smtClean="0">
                <a:latin typeface="210 선물상자 R" panose="02020603020101020101" pitchFamily="18" charset="-127"/>
                <a:ea typeface="210 선물상자 R" panose="02020603020101020101" pitchFamily="18" charset="-127"/>
                <a:cs typeface="Arial" pitchFamily="34" charset="0"/>
              </a:rPr>
              <a:t>개월 이상  프로그램 운영</a:t>
            </a:r>
            <a:endParaRPr lang="en-US" altLang="ko-KR" b="1" dirty="0" smtClean="0">
              <a:latin typeface="210 선물상자 R" panose="02020603020101020101" pitchFamily="18" charset="-127"/>
              <a:ea typeface="210 선물상자 R" panose="02020603020101020101" pitchFamily="18" charset="-127"/>
              <a:cs typeface="Arial" pitchFamily="34" charset="0"/>
            </a:endParaRPr>
          </a:p>
          <a:p>
            <a:pPr algn="ctr" font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ko-KR" altLang="en-US" b="1" dirty="0" smtClean="0">
                <a:latin typeface="210 선물상자 R" panose="02020603020101020101" pitchFamily="18" charset="-127"/>
                <a:ea typeface="210 선물상자 R" panose="02020603020101020101" pitchFamily="18" charset="-127"/>
                <a:cs typeface="Arial" pitchFamily="34" charset="0"/>
              </a:rPr>
              <a:t>마을의 </a:t>
            </a:r>
            <a:r>
              <a:rPr lang="ko-KR" altLang="en-US" b="1" dirty="0" smtClean="0">
                <a:solidFill>
                  <a:srgbClr val="00B050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  <a:cs typeface="Arial" pitchFamily="34" charset="0"/>
              </a:rPr>
              <a:t>건강</a:t>
            </a:r>
            <a:r>
              <a:rPr lang="ko-KR" altLang="en-US" b="1" dirty="0" smtClean="0">
                <a:solidFill>
                  <a:schemeClr val="accent6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  <a:cs typeface="Arial" pitchFamily="34" charset="0"/>
              </a:rPr>
              <a:t>파</a:t>
            </a:r>
            <a:r>
              <a:rPr lang="ko-KR" altLang="en-US" b="1" dirty="0" smtClean="0">
                <a:solidFill>
                  <a:srgbClr val="0070C0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  <a:cs typeface="Arial" pitchFamily="34" charset="0"/>
              </a:rPr>
              <a:t>발</a:t>
            </a:r>
            <a:r>
              <a:rPr lang="ko-KR" altLang="en-US" b="1" dirty="0" smtClean="0">
                <a:solidFill>
                  <a:srgbClr val="C00000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  <a:cs typeface="Arial" pitchFamily="34" charset="0"/>
              </a:rPr>
              <a:t>꾼이 </a:t>
            </a:r>
            <a:r>
              <a:rPr lang="ko-KR" altLang="en-US" sz="2000" b="1" dirty="0" smtClean="0">
                <a:solidFill>
                  <a:srgbClr val="C00000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  <a:cs typeface="Arial" pitchFamily="34" charset="0"/>
              </a:rPr>
              <a:t>암</a:t>
            </a:r>
            <a:r>
              <a:rPr lang="ko-KR" altLang="en-US" b="1" dirty="0" smtClean="0">
                <a:solidFill>
                  <a:srgbClr val="C00000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  <a:cs typeface="Arial" pitchFamily="34" charset="0"/>
              </a:rPr>
              <a:t> </a:t>
            </a:r>
            <a:r>
              <a:rPr lang="ko-KR" altLang="en-US" b="1" dirty="0" smtClean="0">
                <a:latin typeface="210 선물상자 R" panose="02020603020101020101" pitchFamily="18" charset="-127"/>
                <a:ea typeface="210 선물상자 R" panose="02020603020101020101" pitchFamily="18" charset="-127"/>
                <a:cs typeface="Arial" pitchFamily="34" charset="0"/>
              </a:rPr>
              <a:t>예방 홍보와 암 수검대상자의 지속적인 검진 및 독려도 관심도 </a:t>
            </a:r>
            <a:r>
              <a:rPr lang="ko-KR" altLang="en-US" b="1" dirty="0" smtClean="0">
                <a:solidFill>
                  <a:srgbClr val="C00000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  <a:cs typeface="Arial" pitchFamily="34" charset="0"/>
              </a:rPr>
              <a:t>증가</a:t>
            </a:r>
            <a:endParaRPr lang="en-US" altLang="ko-KR" b="1" dirty="0" smtClean="0">
              <a:solidFill>
                <a:srgbClr val="C00000"/>
              </a:solidFill>
              <a:latin typeface="210 선물상자 R" panose="02020603020101020101" pitchFamily="18" charset="-127"/>
              <a:ea typeface="210 선물상자 R" panose="02020603020101020101" pitchFamily="18" charset="-127"/>
              <a:cs typeface="Arial" pitchFamily="34" charset="0"/>
            </a:endParaRPr>
          </a:p>
        </p:txBody>
      </p:sp>
      <p:sp>
        <p:nvSpPr>
          <p:cNvPr id="42" name="타원 41"/>
          <p:cNvSpPr/>
          <p:nvPr/>
        </p:nvSpPr>
        <p:spPr>
          <a:xfrm>
            <a:off x="1506080" y="4589879"/>
            <a:ext cx="90000" cy="90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79550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 smtClean="0">
                <a:latin typeface="210 선물상자 R" panose="02020603020101020101" pitchFamily="18" charset="-127"/>
                <a:ea typeface="210 선물상자 R" panose="02020603020101020101" pitchFamily="18" charset="-127"/>
              </a:rPr>
              <a:t>향후계획</a:t>
            </a:r>
            <a:endParaRPr lang="ko-KR" altLang="en-US" dirty="0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3" name="모서리가 둥근 직사각형 2"/>
          <p:cNvSpPr/>
          <p:nvPr/>
        </p:nvSpPr>
        <p:spPr>
          <a:xfrm>
            <a:off x="338824" y="4367879"/>
            <a:ext cx="4233176" cy="1666209"/>
          </a:xfrm>
          <a:prstGeom prst="roundRect">
            <a:avLst>
              <a:gd name="adj" fmla="val 9812"/>
            </a:avLst>
          </a:prstGeom>
          <a:gradFill>
            <a:gsLst>
              <a:gs pos="0">
                <a:srgbClr val="F0F0F0"/>
              </a:gs>
              <a:gs pos="100000">
                <a:srgbClr val="F8F8F8"/>
              </a:gs>
            </a:gsLst>
            <a:lin ang="5400000" scaled="0"/>
          </a:gradFill>
          <a:ln w="9525">
            <a:solidFill>
              <a:srgbClr val="80808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grpSp>
        <p:nvGrpSpPr>
          <p:cNvPr id="4" name="그룹 3"/>
          <p:cNvGrpSpPr/>
          <p:nvPr/>
        </p:nvGrpSpPr>
        <p:grpSpPr>
          <a:xfrm>
            <a:off x="1115616" y="3717030"/>
            <a:ext cx="3542400" cy="799200"/>
            <a:chOff x="1790700" y="1748368"/>
            <a:chExt cx="2824082" cy="602312"/>
          </a:xfrm>
          <a:effectLst>
            <a:outerShdw blurRad="88900" dist="50800" dir="5400000" algn="ctr" rotWithShape="0">
              <a:prstClr val="black">
                <a:alpha val="40000"/>
              </a:prstClr>
            </a:outerShdw>
          </a:effectLst>
        </p:grpSpPr>
        <p:sp>
          <p:nvSpPr>
            <p:cNvPr id="5" name="오각형 4"/>
            <p:cNvSpPr/>
            <p:nvPr/>
          </p:nvSpPr>
          <p:spPr>
            <a:xfrm flipH="1">
              <a:off x="1790700" y="1748368"/>
              <a:ext cx="2824082" cy="602312"/>
            </a:xfrm>
            <a:prstGeom prst="homePlate">
              <a:avLst>
                <a:gd name="adj" fmla="val 70558"/>
              </a:avLst>
            </a:prstGeom>
            <a:solidFill>
              <a:schemeClr val="accent3"/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210 선물상자 R" panose="02020603020101020101" pitchFamily="18" charset="-127"/>
                <a:ea typeface="210 선물상자 R" panose="02020603020101020101" pitchFamily="18" charset="-127"/>
              </a:endParaRPr>
            </a:p>
          </p:txBody>
        </p:sp>
        <p:sp>
          <p:nvSpPr>
            <p:cNvPr id="6" name="Freeform 30"/>
            <p:cNvSpPr>
              <a:spLocks/>
            </p:cNvSpPr>
            <p:nvPr/>
          </p:nvSpPr>
          <p:spPr bwMode="auto">
            <a:xfrm flipH="1">
              <a:off x="3988329" y="1748368"/>
              <a:ext cx="427872" cy="601200"/>
            </a:xfrm>
            <a:custGeom>
              <a:avLst/>
              <a:gdLst>
                <a:gd name="T0" fmla="*/ 194 w 196"/>
                <a:gd name="T1" fmla="*/ 0 h 452"/>
                <a:gd name="T2" fmla="*/ 0 w 196"/>
                <a:gd name="T3" fmla="*/ 0 h 452"/>
                <a:gd name="T4" fmla="*/ 0 w 196"/>
                <a:gd name="T5" fmla="*/ 452 h 452"/>
                <a:gd name="T6" fmla="*/ 194 w 196"/>
                <a:gd name="T7" fmla="*/ 452 h 452"/>
                <a:gd name="T8" fmla="*/ 194 w 196"/>
                <a:gd name="T9" fmla="*/ 3 h 452"/>
                <a:gd name="T10" fmla="*/ 196 w 196"/>
                <a:gd name="T11" fmla="*/ 3 h 452"/>
                <a:gd name="T12" fmla="*/ 196 w 196"/>
                <a:gd name="T13" fmla="*/ 3 h 452"/>
                <a:gd name="T14" fmla="*/ 194 w 196"/>
                <a:gd name="T15" fmla="*/ 3 h 452"/>
                <a:gd name="T16" fmla="*/ 194 w 196"/>
                <a:gd name="T17" fmla="*/ 0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452">
                  <a:moveTo>
                    <a:pt x="19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52"/>
                    <a:pt x="0" y="452"/>
                    <a:pt x="0" y="452"/>
                  </a:cubicBezTo>
                  <a:cubicBezTo>
                    <a:pt x="194" y="452"/>
                    <a:pt x="194" y="452"/>
                    <a:pt x="194" y="452"/>
                  </a:cubicBezTo>
                  <a:cubicBezTo>
                    <a:pt x="194" y="3"/>
                    <a:pt x="194" y="3"/>
                    <a:pt x="194" y="3"/>
                  </a:cubicBezTo>
                  <a:cubicBezTo>
                    <a:pt x="196" y="3"/>
                    <a:pt x="196" y="3"/>
                    <a:pt x="196" y="3"/>
                  </a:cubicBezTo>
                  <a:cubicBezTo>
                    <a:pt x="196" y="3"/>
                    <a:pt x="196" y="3"/>
                    <a:pt x="196" y="3"/>
                  </a:cubicBezTo>
                  <a:cubicBezTo>
                    <a:pt x="194" y="3"/>
                    <a:pt x="194" y="3"/>
                    <a:pt x="194" y="3"/>
                  </a:cubicBezTo>
                  <a:cubicBezTo>
                    <a:pt x="194" y="2"/>
                    <a:pt x="194" y="1"/>
                    <a:pt x="194" y="0"/>
                  </a:cubicBezTo>
                </a:path>
              </a:pathLst>
            </a:custGeom>
            <a:gradFill flip="none" rotWithShape="1">
              <a:gsLst>
                <a:gs pos="0">
                  <a:srgbClr val="000000">
                    <a:alpha val="60000"/>
                  </a:srgbClr>
                </a:gs>
                <a:gs pos="40000">
                  <a:srgbClr val="000000">
                    <a:alpha val="0"/>
                  </a:srgbClr>
                </a:gs>
              </a:gsLst>
              <a:lin ang="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210 선물상자 R" panose="02020603020101020101" pitchFamily="18" charset="-127"/>
                <a:ea typeface="210 선물상자 R" panose="02020603020101020101" pitchFamily="18" charset="-127"/>
              </a:endParaRPr>
            </a:p>
          </p:txBody>
        </p:sp>
        <p:sp>
          <p:nvSpPr>
            <p:cNvPr id="7" name="갈매기형 수장 6"/>
            <p:cNvSpPr/>
            <p:nvPr/>
          </p:nvSpPr>
          <p:spPr>
            <a:xfrm flipH="1">
              <a:off x="1958790" y="1826032"/>
              <a:ext cx="2362200" cy="460498"/>
            </a:xfrm>
            <a:prstGeom prst="chevron">
              <a:avLst>
                <a:gd name="adj" fmla="val 72318"/>
              </a:avLst>
            </a:prstGeom>
            <a:gradFill>
              <a:gsLst>
                <a:gs pos="0">
                  <a:srgbClr val="E2E2E2"/>
                </a:gs>
                <a:gs pos="77000">
                  <a:srgbClr val="FFFFFF"/>
                </a:gs>
              </a:gsLst>
              <a:lin ang="0" scaled="1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schemeClr val="tx1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endParaRPr>
            </a:p>
          </p:txBody>
        </p:sp>
      </p:grpSp>
      <p:sp>
        <p:nvSpPr>
          <p:cNvPr id="8" name="모서리가 둥근 직사각형 7"/>
          <p:cNvSpPr/>
          <p:nvPr/>
        </p:nvSpPr>
        <p:spPr>
          <a:xfrm>
            <a:off x="338824" y="1844822"/>
            <a:ext cx="4233176" cy="1427497"/>
          </a:xfrm>
          <a:prstGeom prst="roundRect">
            <a:avLst>
              <a:gd name="adj" fmla="val 9812"/>
            </a:avLst>
          </a:prstGeom>
          <a:gradFill>
            <a:gsLst>
              <a:gs pos="0">
                <a:srgbClr val="F0F0F0"/>
              </a:gs>
              <a:gs pos="100000">
                <a:srgbClr val="F8F8F8"/>
              </a:gs>
            </a:gsLst>
            <a:lin ang="5400000" scaled="0"/>
          </a:gradFill>
          <a:ln w="9525">
            <a:solidFill>
              <a:srgbClr val="80808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4572001" y="3074815"/>
            <a:ext cx="4233176" cy="1354821"/>
          </a:xfrm>
          <a:prstGeom prst="roundRect">
            <a:avLst>
              <a:gd name="adj" fmla="val 9812"/>
            </a:avLst>
          </a:prstGeom>
          <a:gradFill>
            <a:gsLst>
              <a:gs pos="0">
                <a:srgbClr val="F0F0F0"/>
              </a:gs>
              <a:gs pos="100000">
                <a:srgbClr val="F8F8F8"/>
              </a:gs>
            </a:gsLst>
            <a:lin ang="5400000" scaled="0"/>
          </a:gradFill>
          <a:ln w="9525">
            <a:solidFill>
              <a:srgbClr val="80808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grpSp>
        <p:nvGrpSpPr>
          <p:cNvPr id="11" name="그룹 10"/>
          <p:cNvGrpSpPr/>
          <p:nvPr/>
        </p:nvGrpSpPr>
        <p:grpSpPr>
          <a:xfrm>
            <a:off x="3727025" y="6209499"/>
            <a:ext cx="1652844" cy="315847"/>
            <a:chOff x="3727025" y="6031503"/>
            <a:chExt cx="1652844" cy="315847"/>
          </a:xfrm>
        </p:grpSpPr>
        <p:pic>
          <p:nvPicPr>
            <p:cNvPr id="12" name="Picture 4" descr="C:\Users\editphoto\Desktop\3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27025" y="6031503"/>
              <a:ext cx="1652844" cy="3158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4" descr="C:\Users\editphoto\Desktop\3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02988" y="6106288"/>
              <a:ext cx="500917" cy="1057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4" name="TextBox 13"/>
          <p:cNvSpPr txBox="1"/>
          <p:nvPr/>
        </p:nvSpPr>
        <p:spPr>
          <a:xfrm>
            <a:off x="755577" y="2689754"/>
            <a:ext cx="36546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400" dirty="0" err="1" smtClean="0">
                <a:solidFill>
                  <a:schemeClr val="bg1">
                    <a:lumMod val="50000"/>
                  </a:scheme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  <a:cs typeface="Arial" pitchFamily="34" charset="0"/>
              </a:rPr>
              <a:t>사업분야별</a:t>
            </a:r>
            <a:r>
              <a:rPr lang="ko-KR" altLang="en-US" sz="1400" dirty="0" smtClean="0">
                <a:solidFill>
                  <a:schemeClr val="bg1">
                    <a:lumMod val="50000"/>
                  </a:scheme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  <a:cs typeface="Arial" pitchFamily="34" charset="0"/>
              </a:rPr>
              <a:t> 모집</a:t>
            </a:r>
            <a:r>
              <a:rPr lang="en-US" altLang="ko-KR" sz="1400" dirty="0" smtClean="0">
                <a:solidFill>
                  <a:schemeClr val="bg1">
                    <a:lumMod val="50000"/>
                  </a:scheme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  <a:cs typeface="Arial" pitchFamily="34" charset="0"/>
              </a:rPr>
              <a:t>: </a:t>
            </a:r>
            <a:r>
              <a:rPr lang="ko-KR" altLang="en-US" sz="1400" dirty="0" smtClean="0">
                <a:solidFill>
                  <a:schemeClr val="bg1">
                    <a:lumMod val="50000"/>
                  </a:scheme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  <a:cs typeface="Arial" pitchFamily="34" charset="0"/>
              </a:rPr>
              <a:t>분야별 전문가 양성을 위한 체계적인 역량강화교육</a:t>
            </a:r>
            <a:r>
              <a:rPr lang="en-US" altLang="ko-KR" sz="1400" dirty="0" smtClean="0">
                <a:solidFill>
                  <a:schemeClr val="bg1">
                    <a:lumMod val="50000"/>
                  </a:scheme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  <a:cs typeface="Arial" pitchFamily="34" charset="0"/>
              </a:rPr>
              <a:t>, </a:t>
            </a:r>
            <a:r>
              <a:rPr lang="ko-KR" altLang="en-US" sz="1400" dirty="0" smtClean="0">
                <a:solidFill>
                  <a:schemeClr val="bg1">
                    <a:lumMod val="50000"/>
                  </a:scheme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  <a:cs typeface="Arial" pitchFamily="34" charset="0"/>
              </a:rPr>
              <a:t>간담회</a:t>
            </a:r>
            <a:r>
              <a:rPr lang="en-US" altLang="ko-KR" sz="1400" dirty="0" smtClean="0">
                <a:solidFill>
                  <a:schemeClr val="bg1">
                    <a:lumMod val="50000"/>
                  </a:scheme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  <a:cs typeface="Arial" pitchFamily="34" charset="0"/>
              </a:rPr>
              <a:t>, </a:t>
            </a:r>
            <a:r>
              <a:rPr lang="ko-KR" altLang="en-US" sz="1400" dirty="0" smtClean="0">
                <a:solidFill>
                  <a:schemeClr val="bg1">
                    <a:lumMod val="50000"/>
                  </a:scheme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  <a:cs typeface="Arial" pitchFamily="34" charset="0"/>
              </a:rPr>
              <a:t>전문성 부여</a:t>
            </a:r>
            <a:r>
              <a:rPr lang="en-US" altLang="ko-KR" sz="1400" dirty="0" smtClean="0">
                <a:solidFill>
                  <a:schemeClr val="bg1">
                    <a:lumMod val="50000"/>
                  </a:scheme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  <a:cs typeface="Arial" pitchFamily="34" charset="0"/>
              </a:rPr>
              <a:t>, </a:t>
            </a:r>
            <a:r>
              <a:rPr lang="ko-KR" altLang="en-US" sz="1400" dirty="0" smtClean="0">
                <a:solidFill>
                  <a:schemeClr val="bg1">
                    <a:lumMod val="50000"/>
                  </a:scheme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  <a:cs typeface="Arial" pitchFamily="34" charset="0"/>
              </a:rPr>
              <a:t>잠재력 강화 </a:t>
            </a:r>
            <a:endParaRPr lang="en-US" altLang="ko-KR" sz="1400" dirty="0">
              <a:solidFill>
                <a:schemeClr val="bg1">
                  <a:lumMod val="50000"/>
                </a:schemeClr>
              </a:solidFill>
              <a:latin typeface="210 선물상자 R" panose="02020603020101020101" pitchFamily="18" charset="-127"/>
              <a:ea typeface="210 선물상자 R" panose="02020603020101020101" pitchFamily="18" charset="-127"/>
              <a:cs typeface="Arial" pitchFamily="34" charset="0"/>
            </a:endParaRPr>
          </a:p>
        </p:txBody>
      </p:sp>
      <p:grpSp>
        <p:nvGrpSpPr>
          <p:cNvPr id="15" name="그룹 14"/>
          <p:cNvGrpSpPr/>
          <p:nvPr/>
        </p:nvGrpSpPr>
        <p:grpSpPr>
          <a:xfrm>
            <a:off x="1115616" y="1340768"/>
            <a:ext cx="3541298" cy="798305"/>
            <a:chOff x="1790700" y="1748368"/>
            <a:chExt cx="2824082" cy="602312"/>
          </a:xfrm>
          <a:effectLst>
            <a:outerShdw blurRad="88900" dist="50800" dir="5400000" algn="ctr" rotWithShape="0">
              <a:prstClr val="black">
                <a:alpha val="40000"/>
              </a:prstClr>
            </a:outerShdw>
          </a:effectLst>
        </p:grpSpPr>
        <p:sp>
          <p:nvSpPr>
            <p:cNvPr id="16" name="오각형 15"/>
            <p:cNvSpPr/>
            <p:nvPr/>
          </p:nvSpPr>
          <p:spPr>
            <a:xfrm flipH="1">
              <a:off x="1790700" y="1748368"/>
              <a:ext cx="2824082" cy="602312"/>
            </a:xfrm>
            <a:prstGeom prst="homePlate">
              <a:avLst>
                <a:gd name="adj" fmla="val 70558"/>
              </a:avLst>
            </a:prstGeom>
            <a:solidFill>
              <a:schemeClr val="accent1"/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210 선물상자 R" panose="02020603020101020101" pitchFamily="18" charset="-127"/>
                <a:ea typeface="210 선물상자 R" panose="02020603020101020101" pitchFamily="18" charset="-127"/>
              </a:endParaRPr>
            </a:p>
          </p:txBody>
        </p:sp>
        <p:sp>
          <p:nvSpPr>
            <p:cNvPr id="17" name="Freeform 30"/>
            <p:cNvSpPr>
              <a:spLocks/>
            </p:cNvSpPr>
            <p:nvPr/>
          </p:nvSpPr>
          <p:spPr bwMode="auto">
            <a:xfrm flipH="1">
              <a:off x="3988329" y="1748368"/>
              <a:ext cx="427872" cy="601200"/>
            </a:xfrm>
            <a:custGeom>
              <a:avLst/>
              <a:gdLst>
                <a:gd name="T0" fmla="*/ 194 w 196"/>
                <a:gd name="T1" fmla="*/ 0 h 452"/>
                <a:gd name="T2" fmla="*/ 0 w 196"/>
                <a:gd name="T3" fmla="*/ 0 h 452"/>
                <a:gd name="T4" fmla="*/ 0 w 196"/>
                <a:gd name="T5" fmla="*/ 452 h 452"/>
                <a:gd name="T6" fmla="*/ 194 w 196"/>
                <a:gd name="T7" fmla="*/ 452 h 452"/>
                <a:gd name="T8" fmla="*/ 194 w 196"/>
                <a:gd name="T9" fmla="*/ 3 h 452"/>
                <a:gd name="T10" fmla="*/ 196 w 196"/>
                <a:gd name="T11" fmla="*/ 3 h 452"/>
                <a:gd name="T12" fmla="*/ 196 w 196"/>
                <a:gd name="T13" fmla="*/ 3 h 452"/>
                <a:gd name="T14" fmla="*/ 194 w 196"/>
                <a:gd name="T15" fmla="*/ 3 h 452"/>
                <a:gd name="T16" fmla="*/ 194 w 196"/>
                <a:gd name="T17" fmla="*/ 0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452">
                  <a:moveTo>
                    <a:pt x="19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52"/>
                    <a:pt x="0" y="452"/>
                    <a:pt x="0" y="452"/>
                  </a:cubicBezTo>
                  <a:cubicBezTo>
                    <a:pt x="194" y="452"/>
                    <a:pt x="194" y="452"/>
                    <a:pt x="194" y="452"/>
                  </a:cubicBezTo>
                  <a:cubicBezTo>
                    <a:pt x="194" y="3"/>
                    <a:pt x="194" y="3"/>
                    <a:pt x="194" y="3"/>
                  </a:cubicBezTo>
                  <a:cubicBezTo>
                    <a:pt x="196" y="3"/>
                    <a:pt x="196" y="3"/>
                    <a:pt x="196" y="3"/>
                  </a:cubicBezTo>
                  <a:cubicBezTo>
                    <a:pt x="196" y="3"/>
                    <a:pt x="196" y="3"/>
                    <a:pt x="196" y="3"/>
                  </a:cubicBezTo>
                  <a:cubicBezTo>
                    <a:pt x="194" y="3"/>
                    <a:pt x="194" y="3"/>
                    <a:pt x="194" y="3"/>
                  </a:cubicBezTo>
                  <a:cubicBezTo>
                    <a:pt x="194" y="2"/>
                    <a:pt x="194" y="1"/>
                    <a:pt x="194" y="0"/>
                  </a:cubicBezTo>
                </a:path>
              </a:pathLst>
            </a:custGeom>
            <a:gradFill flip="none" rotWithShape="1">
              <a:gsLst>
                <a:gs pos="0">
                  <a:srgbClr val="000000">
                    <a:alpha val="60000"/>
                  </a:srgbClr>
                </a:gs>
                <a:gs pos="40000">
                  <a:srgbClr val="000000">
                    <a:alpha val="0"/>
                  </a:srgbClr>
                </a:gs>
              </a:gsLst>
              <a:lin ang="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210 선물상자 R" panose="02020603020101020101" pitchFamily="18" charset="-127"/>
                <a:ea typeface="210 선물상자 R" panose="02020603020101020101" pitchFamily="18" charset="-127"/>
              </a:endParaRPr>
            </a:p>
          </p:txBody>
        </p:sp>
        <p:sp>
          <p:nvSpPr>
            <p:cNvPr id="18" name="갈매기형 수장 17"/>
            <p:cNvSpPr/>
            <p:nvPr/>
          </p:nvSpPr>
          <p:spPr>
            <a:xfrm flipH="1">
              <a:off x="1949825" y="1815774"/>
              <a:ext cx="2362200" cy="460498"/>
            </a:xfrm>
            <a:prstGeom prst="chevron">
              <a:avLst>
                <a:gd name="adj" fmla="val 72318"/>
              </a:avLst>
            </a:prstGeom>
            <a:gradFill>
              <a:gsLst>
                <a:gs pos="0">
                  <a:srgbClr val="E2E2E2"/>
                </a:gs>
                <a:gs pos="77000">
                  <a:srgbClr val="FFFFFF"/>
                </a:gs>
              </a:gsLst>
              <a:lin ang="0" scaled="1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schemeClr val="tx1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endParaRPr>
            </a:p>
          </p:txBody>
        </p:sp>
      </p:grpSp>
      <p:sp>
        <p:nvSpPr>
          <p:cNvPr id="19" name="Freeform 8"/>
          <p:cNvSpPr>
            <a:spLocks/>
          </p:cNvSpPr>
          <p:nvPr/>
        </p:nvSpPr>
        <p:spPr bwMode="auto">
          <a:xfrm>
            <a:off x="4423348" y="1052736"/>
            <a:ext cx="260201" cy="5305807"/>
          </a:xfrm>
          <a:custGeom>
            <a:avLst/>
            <a:gdLst>
              <a:gd name="T0" fmla="*/ 155 w 155"/>
              <a:gd name="T1" fmla="*/ 0 h 3146"/>
              <a:gd name="T2" fmla="*/ 0 w 155"/>
              <a:gd name="T3" fmla="*/ 1 h 3146"/>
              <a:gd name="T4" fmla="*/ 0 w 155"/>
              <a:gd name="T5" fmla="*/ 3119 h 3146"/>
              <a:gd name="T6" fmla="*/ 0 w 155"/>
              <a:gd name="T7" fmla="*/ 3119 h 3146"/>
              <a:gd name="T8" fmla="*/ 0 w 155"/>
              <a:gd name="T9" fmla="*/ 3119 h 3146"/>
              <a:gd name="T10" fmla="*/ 77 w 155"/>
              <a:gd name="T11" fmla="*/ 3146 h 3146"/>
              <a:gd name="T12" fmla="*/ 154 w 155"/>
              <a:gd name="T13" fmla="*/ 3119 h 3146"/>
              <a:gd name="T14" fmla="*/ 154 w 155"/>
              <a:gd name="T15" fmla="*/ 3119 h 3146"/>
              <a:gd name="T16" fmla="*/ 155 w 155"/>
              <a:gd name="T17" fmla="*/ 3119 h 3146"/>
              <a:gd name="T18" fmla="*/ 155 w 155"/>
              <a:gd name="T19" fmla="*/ 0 h 31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55" h="3146">
                <a:moveTo>
                  <a:pt x="155" y="0"/>
                </a:moveTo>
                <a:cubicBezTo>
                  <a:pt x="0" y="1"/>
                  <a:pt x="0" y="1"/>
                  <a:pt x="0" y="1"/>
                </a:cubicBezTo>
                <a:cubicBezTo>
                  <a:pt x="0" y="3119"/>
                  <a:pt x="0" y="3119"/>
                  <a:pt x="0" y="3119"/>
                </a:cubicBezTo>
                <a:cubicBezTo>
                  <a:pt x="0" y="3119"/>
                  <a:pt x="0" y="3119"/>
                  <a:pt x="0" y="3119"/>
                </a:cubicBezTo>
                <a:cubicBezTo>
                  <a:pt x="0" y="3119"/>
                  <a:pt x="0" y="3119"/>
                  <a:pt x="0" y="3119"/>
                </a:cubicBezTo>
                <a:cubicBezTo>
                  <a:pt x="0" y="3134"/>
                  <a:pt x="35" y="3146"/>
                  <a:pt x="77" y="3146"/>
                </a:cubicBezTo>
                <a:cubicBezTo>
                  <a:pt x="120" y="3146"/>
                  <a:pt x="154" y="3134"/>
                  <a:pt x="154" y="3119"/>
                </a:cubicBezTo>
                <a:cubicBezTo>
                  <a:pt x="154" y="3119"/>
                  <a:pt x="154" y="3119"/>
                  <a:pt x="154" y="3119"/>
                </a:cubicBezTo>
                <a:cubicBezTo>
                  <a:pt x="155" y="3119"/>
                  <a:pt x="155" y="3119"/>
                  <a:pt x="155" y="3119"/>
                </a:cubicBezTo>
                <a:cubicBezTo>
                  <a:pt x="155" y="0"/>
                  <a:pt x="155" y="0"/>
                  <a:pt x="155" y="0"/>
                </a:cubicBezTo>
              </a:path>
            </a:pathLst>
          </a:custGeom>
          <a:gradFill flip="none" rotWithShape="1">
            <a:gsLst>
              <a:gs pos="54000">
                <a:srgbClr val="FFFFFF"/>
              </a:gs>
              <a:gs pos="44000">
                <a:srgbClr val="DDDDDD"/>
              </a:gs>
              <a:gs pos="0">
                <a:srgbClr val="9B9B9B"/>
              </a:gs>
              <a:gs pos="14000">
                <a:srgbClr val="5F5F5F"/>
              </a:gs>
              <a:gs pos="29000">
                <a:srgbClr val="969696"/>
              </a:gs>
              <a:gs pos="72000">
                <a:srgbClr val="FFFFFF"/>
              </a:gs>
              <a:gs pos="100000">
                <a:srgbClr val="C9C9C9"/>
              </a:gs>
            </a:gsLst>
            <a:lin ang="10800000" scaled="1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20" name="Freeform 10"/>
          <p:cNvSpPr>
            <a:spLocks/>
          </p:cNvSpPr>
          <p:nvPr/>
        </p:nvSpPr>
        <p:spPr bwMode="auto">
          <a:xfrm>
            <a:off x="4423347" y="3316364"/>
            <a:ext cx="260202" cy="108000"/>
          </a:xfrm>
          <a:custGeom>
            <a:avLst/>
            <a:gdLst>
              <a:gd name="T0" fmla="*/ 150 w 150"/>
              <a:gd name="T1" fmla="*/ 59 h 59"/>
              <a:gd name="T2" fmla="*/ 150 w 150"/>
              <a:gd name="T3" fmla="*/ 0 h 59"/>
              <a:gd name="T4" fmla="*/ 0 w 150"/>
              <a:gd name="T5" fmla="*/ 1 h 59"/>
              <a:gd name="T6" fmla="*/ 0 w 150"/>
              <a:gd name="T7" fmla="*/ 59 h 59"/>
              <a:gd name="T8" fmla="*/ 150 w 150"/>
              <a:gd name="T9" fmla="*/ 59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0" h="59">
                <a:moveTo>
                  <a:pt x="150" y="59"/>
                </a:moveTo>
                <a:lnTo>
                  <a:pt x="150" y="0"/>
                </a:lnTo>
                <a:lnTo>
                  <a:pt x="0" y="1"/>
                </a:lnTo>
                <a:lnTo>
                  <a:pt x="0" y="59"/>
                </a:lnTo>
                <a:lnTo>
                  <a:pt x="150" y="59"/>
                </a:lnTo>
                <a:close/>
              </a:path>
            </a:pathLst>
          </a:custGeom>
          <a:gradFill flip="none" rotWithShape="1">
            <a:gsLst>
              <a:gs pos="0">
                <a:srgbClr val="000000"/>
              </a:gs>
              <a:gs pos="100000">
                <a:srgbClr val="000000">
                  <a:alpha val="0"/>
                </a:srgbClr>
              </a:gs>
            </a:gsLst>
            <a:lin ang="5400000" scaled="1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21" name="Freeform 10"/>
          <p:cNvSpPr>
            <a:spLocks/>
          </p:cNvSpPr>
          <p:nvPr/>
        </p:nvSpPr>
        <p:spPr bwMode="auto">
          <a:xfrm>
            <a:off x="4423347" y="896247"/>
            <a:ext cx="260202" cy="84481"/>
          </a:xfrm>
          <a:custGeom>
            <a:avLst/>
            <a:gdLst>
              <a:gd name="T0" fmla="*/ 150 w 150"/>
              <a:gd name="T1" fmla="*/ 59 h 59"/>
              <a:gd name="T2" fmla="*/ 150 w 150"/>
              <a:gd name="T3" fmla="*/ 0 h 59"/>
              <a:gd name="T4" fmla="*/ 0 w 150"/>
              <a:gd name="T5" fmla="*/ 1 h 59"/>
              <a:gd name="T6" fmla="*/ 0 w 150"/>
              <a:gd name="T7" fmla="*/ 59 h 59"/>
              <a:gd name="T8" fmla="*/ 150 w 150"/>
              <a:gd name="T9" fmla="*/ 59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0" h="59">
                <a:moveTo>
                  <a:pt x="150" y="59"/>
                </a:moveTo>
                <a:lnTo>
                  <a:pt x="150" y="0"/>
                </a:lnTo>
                <a:lnTo>
                  <a:pt x="0" y="1"/>
                </a:lnTo>
                <a:lnTo>
                  <a:pt x="0" y="59"/>
                </a:lnTo>
                <a:lnTo>
                  <a:pt x="150" y="59"/>
                </a:lnTo>
                <a:close/>
              </a:path>
            </a:pathLst>
          </a:custGeom>
          <a:gradFill flip="none" rotWithShape="1">
            <a:gsLst>
              <a:gs pos="0">
                <a:srgbClr val="000000"/>
              </a:gs>
              <a:gs pos="100000">
                <a:srgbClr val="000000">
                  <a:alpha val="0"/>
                </a:srgbClr>
              </a:gs>
            </a:gsLst>
            <a:lin ang="5400000" scaled="1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22" name="Rectangle 12"/>
          <p:cNvSpPr>
            <a:spLocks noChangeArrowheads="1"/>
          </p:cNvSpPr>
          <p:nvPr/>
        </p:nvSpPr>
        <p:spPr bwMode="auto">
          <a:xfrm>
            <a:off x="4379114" y="893799"/>
            <a:ext cx="348669" cy="158939"/>
          </a:xfrm>
          <a:prstGeom prst="rect">
            <a:avLst/>
          </a:prstGeom>
          <a:gradFill flip="none" rotWithShape="1">
            <a:gsLst>
              <a:gs pos="48000">
                <a:srgbClr val="DDDDDD"/>
              </a:gs>
              <a:gs pos="0">
                <a:srgbClr val="A5A5A5"/>
              </a:gs>
              <a:gs pos="10000">
                <a:srgbClr val="5F5F5F"/>
              </a:gs>
              <a:gs pos="26000">
                <a:srgbClr val="969696"/>
              </a:gs>
              <a:gs pos="78000">
                <a:srgbClr val="FFFFFF"/>
              </a:gs>
              <a:gs pos="100000">
                <a:srgbClr val="DDDDDD"/>
              </a:gs>
            </a:gsLst>
            <a:lin ang="10800000" scaled="1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grpSp>
        <p:nvGrpSpPr>
          <p:cNvPr id="23" name="그룹 22"/>
          <p:cNvGrpSpPr/>
          <p:nvPr/>
        </p:nvGrpSpPr>
        <p:grpSpPr>
          <a:xfrm>
            <a:off x="4423346" y="2564902"/>
            <a:ext cx="3542400" cy="799200"/>
            <a:chOff x="4423347" y="2405903"/>
            <a:chExt cx="2824082" cy="602312"/>
          </a:xfrm>
          <a:effectLst>
            <a:outerShdw blurRad="88900" dist="50800" dir="5400000" algn="ctr" rotWithShape="0">
              <a:prstClr val="black">
                <a:alpha val="40000"/>
              </a:prstClr>
            </a:outerShdw>
          </a:effectLst>
        </p:grpSpPr>
        <p:sp>
          <p:nvSpPr>
            <p:cNvPr id="24" name="오각형 23"/>
            <p:cNvSpPr/>
            <p:nvPr/>
          </p:nvSpPr>
          <p:spPr>
            <a:xfrm>
              <a:off x="4423347" y="2405903"/>
              <a:ext cx="2824082" cy="602312"/>
            </a:xfrm>
            <a:prstGeom prst="homePlate">
              <a:avLst>
                <a:gd name="adj" fmla="val 70558"/>
              </a:avLst>
            </a:prstGeom>
            <a:solidFill>
              <a:schemeClr val="accent2"/>
            </a:solidFill>
            <a:ln w="95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aseline="-25000">
                <a:latin typeface="210 선물상자 R" panose="02020603020101020101" pitchFamily="18" charset="-127"/>
                <a:ea typeface="210 선물상자 R" panose="02020603020101020101" pitchFamily="18" charset="-127"/>
              </a:endParaRPr>
            </a:p>
          </p:txBody>
        </p:sp>
        <p:sp>
          <p:nvSpPr>
            <p:cNvPr id="25" name="Freeform 30"/>
            <p:cNvSpPr>
              <a:spLocks/>
            </p:cNvSpPr>
            <p:nvPr/>
          </p:nvSpPr>
          <p:spPr bwMode="auto">
            <a:xfrm>
              <a:off x="4423347" y="2405903"/>
              <a:ext cx="345015" cy="601200"/>
            </a:xfrm>
            <a:custGeom>
              <a:avLst/>
              <a:gdLst>
                <a:gd name="T0" fmla="*/ 194 w 196"/>
                <a:gd name="T1" fmla="*/ 0 h 452"/>
                <a:gd name="T2" fmla="*/ 0 w 196"/>
                <a:gd name="T3" fmla="*/ 0 h 452"/>
                <a:gd name="T4" fmla="*/ 0 w 196"/>
                <a:gd name="T5" fmla="*/ 452 h 452"/>
                <a:gd name="T6" fmla="*/ 194 w 196"/>
                <a:gd name="T7" fmla="*/ 452 h 452"/>
                <a:gd name="T8" fmla="*/ 194 w 196"/>
                <a:gd name="T9" fmla="*/ 3 h 452"/>
                <a:gd name="T10" fmla="*/ 196 w 196"/>
                <a:gd name="T11" fmla="*/ 3 h 452"/>
                <a:gd name="T12" fmla="*/ 196 w 196"/>
                <a:gd name="T13" fmla="*/ 3 h 452"/>
                <a:gd name="T14" fmla="*/ 194 w 196"/>
                <a:gd name="T15" fmla="*/ 3 h 452"/>
                <a:gd name="T16" fmla="*/ 194 w 196"/>
                <a:gd name="T17" fmla="*/ 0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452">
                  <a:moveTo>
                    <a:pt x="19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52"/>
                    <a:pt x="0" y="452"/>
                    <a:pt x="0" y="452"/>
                  </a:cubicBezTo>
                  <a:cubicBezTo>
                    <a:pt x="194" y="452"/>
                    <a:pt x="194" y="452"/>
                    <a:pt x="194" y="452"/>
                  </a:cubicBezTo>
                  <a:cubicBezTo>
                    <a:pt x="194" y="3"/>
                    <a:pt x="194" y="3"/>
                    <a:pt x="194" y="3"/>
                  </a:cubicBezTo>
                  <a:cubicBezTo>
                    <a:pt x="196" y="3"/>
                    <a:pt x="196" y="3"/>
                    <a:pt x="196" y="3"/>
                  </a:cubicBezTo>
                  <a:cubicBezTo>
                    <a:pt x="196" y="3"/>
                    <a:pt x="196" y="3"/>
                    <a:pt x="196" y="3"/>
                  </a:cubicBezTo>
                  <a:cubicBezTo>
                    <a:pt x="194" y="3"/>
                    <a:pt x="194" y="3"/>
                    <a:pt x="194" y="3"/>
                  </a:cubicBezTo>
                  <a:cubicBezTo>
                    <a:pt x="194" y="2"/>
                    <a:pt x="194" y="1"/>
                    <a:pt x="194" y="0"/>
                  </a:cubicBezTo>
                </a:path>
              </a:pathLst>
            </a:custGeom>
            <a:gradFill flip="none" rotWithShape="1">
              <a:gsLst>
                <a:gs pos="0">
                  <a:srgbClr val="000000">
                    <a:alpha val="40000"/>
                  </a:srgbClr>
                </a:gs>
                <a:gs pos="29000">
                  <a:srgbClr val="000000">
                    <a:alpha val="0"/>
                  </a:srgbClr>
                </a:gs>
              </a:gsLst>
              <a:lin ang="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latin typeface="210 선물상자 R" panose="02020603020101020101" pitchFamily="18" charset="-127"/>
                <a:ea typeface="210 선물상자 R" panose="02020603020101020101" pitchFamily="18" charset="-127"/>
              </a:endParaRPr>
            </a:p>
          </p:txBody>
        </p:sp>
        <p:sp>
          <p:nvSpPr>
            <p:cNvPr id="26" name="갈매기형 수장 25"/>
            <p:cNvSpPr/>
            <p:nvPr/>
          </p:nvSpPr>
          <p:spPr>
            <a:xfrm>
              <a:off x="4735069" y="2476810"/>
              <a:ext cx="2362200" cy="460498"/>
            </a:xfrm>
            <a:prstGeom prst="chevron">
              <a:avLst>
                <a:gd name="adj" fmla="val 72318"/>
              </a:avLst>
            </a:prstGeom>
            <a:gradFill>
              <a:gsLst>
                <a:gs pos="0">
                  <a:srgbClr val="E2E2E2"/>
                </a:gs>
                <a:gs pos="77000">
                  <a:srgbClr val="FFFFFF"/>
                </a:gs>
              </a:gsLst>
              <a:lin ang="0" scaled="1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>
                <a:solidFill>
                  <a:schemeClr val="tx1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endParaRPr>
            </a:p>
          </p:txBody>
        </p:sp>
      </p:grpSp>
      <p:sp>
        <p:nvSpPr>
          <p:cNvPr id="32" name="직사각형 31"/>
          <p:cNvSpPr/>
          <p:nvPr/>
        </p:nvSpPr>
        <p:spPr>
          <a:xfrm>
            <a:off x="1687799" y="1434840"/>
            <a:ext cx="252416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500" b="1" i="1" dirty="0" err="1" smtClean="0">
                <a:solidFill>
                  <a:schemeClr val="accent1">
                    <a:lumMod val="75000"/>
                  </a:scheme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  <a:cs typeface="Arial" pitchFamily="34" charset="0"/>
              </a:rPr>
              <a:t>건강파발꾼</a:t>
            </a:r>
            <a:r>
              <a:rPr lang="ko-KR" altLang="en-US" sz="1500" b="1" i="1" dirty="0" smtClean="0">
                <a:solidFill>
                  <a:schemeClr val="accent1">
                    <a:lumMod val="75000"/>
                  </a:scheme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  <a:cs typeface="Arial" pitchFamily="34" charset="0"/>
              </a:rPr>
              <a:t> 양성 및 확산</a:t>
            </a:r>
            <a:endParaRPr lang="en-US" altLang="ko-KR" sz="1500" b="1" i="1" dirty="0">
              <a:solidFill>
                <a:schemeClr val="accent1">
                  <a:lumMod val="75000"/>
                </a:schemeClr>
              </a:solidFill>
              <a:latin typeface="210 선물상자 R" panose="02020603020101020101" pitchFamily="18" charset="-127"/>
              <a:ea typeface="210 선물상자 R" panose="02020603020101020101" pitchFamily="18" charset="-127"/>
              <a:cs typeface="Arial" pitchFamily="34" charset="0"/>
            </a:endParaRPr>
          </a:p>
          <a:p>
            <a:r>
              <a:rPr lang="ko-KR" altLang="en-US" sz="1500" b="1" i="1" dirty="0" smtClean="0">
                <a:solidFill>
                  <a:schemeClr val="accent1">
                    <a:lumMod val="75000"/>
                  </a:scheme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  <a:cs typeface="Arial" pitchFamily="34" charset="0"/>
              </a:rPr>
              <a:t>사업 확대 추진</a:t>
            </a:r>
            <a:endParaRPr lang="en-US" altLang="ko-KR" sz="1500" b="1" i="1" dirty="0">
              <a:solidFill>
                <a:schemeClr val="accent1">
                  <a:lumMod val="75000"/>
                </a:schemeClr>
              </a:solidFill>
              <a:latin typeface="210 선물상자 R" panose="02020603020101020101" pitchFamily="18" charset="-127"/>
              <a:ea typeface="210 선물상자 R" panose="02020603020101020101" pitchFamily="18" charset="-127"/>
              <a:cs typeface="Arial" pitchFamily="34" charset="0"/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1835696" y="3969929"/>
            <a:ext cx="1822935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500" i="1" dirty="0" smtClean="0">
                <a:solidFill>
                  <a:schemeClr val="accent3">
                    <a:lumMod val="75000"/>
                  </a:scheme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  <a:cs typeface="Arial" pitchFamily="34" charset="0"/>
              </a:rPr>
              <a:t>마을 건강관리 모니터링</a:t>
            </a:r>
            <a:endParaRPr lang="en-US" altLang="ko-KR" sz="1500" i="1" dirty="0">
              <a:solidFill>
                <a:schemeClr val="accent3">
                  <a:lumMod val="75000"/>
                </a:schemeClr>
              </a:solidFill>
              <a:latin typeface="210 선물상자 R" panose="02020603020101020101" pitchFamily="18" charset="-127"/>
              <a:ea typeface="210 선물상자 R" panose="02020603020101020101" pitchFamily="18" charset="-127"/>
              <a:cs typeface="Arial" pitchFamily="34" charset="0"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5341353" y="2683280"/>
            <a:ext cx="1822935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500" i="1" dirty="0" err="1" smtClean="0">
                <a:solidFill>
                  <a:schemeClr val="accent2">
                    <a:lumMod val="75000"/>
                  </a:scheme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  <a:cs typeface="Arial" pitchFamily="34" charset="0"/>
              </a:rPr>
              <a:t>건강파발꾼</a:t>
            </a:r>
            <a:r>
              <a:rPr lang="ko-KR" altLang="en-US" sz="1500" i="1" dirty="0" smtClean="0">
                <a:solidFill>
                  <a:schemeClr val="accent2">
                    <a:lumMod val="75000"/>
                  </a:scheme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  <a:cs typeface="Arial" pitchFamily="34" charset="0"/>
              </a:rPr>
              <a:t> 활동 활성화</a:t>
            </a:r>
            <a:endParaRPr lang="en-US" altLang="ko-KR" sz="1500" i="1" dirty="0" smtClean="0">
              <a:solidFill>
                <a:schemeClr val="accent2">
                  <a:lumMod val="75000"/>
                </a:schemeClr>
              </a:solidFill>
              <a:latin typeface="210 선물상자 R" panose="02020603020101020101" pitchFamily="18" charset="-127"/>
              <a:ea typeface="210 선물상자 R" panose="02020603020101020101" pitchFamily="18" charset="-127"/>
              <a:cs typeface="Arial" pitchFamily="34" charset="0"/>
            </a:endParaRPr>
          </a:p>
          <a:p>
            <a:r>
              <a:rPr lang="ko-KR" altLang="en-US" sz="1500" i="1" dirty="0" err="1" smtClean="0">
                <a:solidFill>
                  <a:schemeClr val="accent2">
                    <a:lumMod val="75000"/>
                  </a:scheme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  <a:cs typeface="Arial" pitchFamily="34" charset="0"/>
              </a:rPr>
              <a:t>주민력</a:t>
            </a:r>
            <a:r>
              <a:rPr lang="ko-KR" altLang="en-US" sz="1500" i="1" dirty="0" smtClean="0">
                <a:solidFill>
                  <a:schemeClr val="accent2">
                    <a:lumMod val="75000"/>
                  </a:scheme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  <a:cs typeface="Arial" pitchFamily="34" charset="0"/>
              </a:rPr>
              <a:t> 강화</a:t>
            </a:r>
            <a:endParaRPr lang="en-US" altLang="ko-KR" sz="1500" i="1" dirty="0">
              <a:solidFill>
                <a:schemeClr val="accent2">
                  <a:lumMod val="75000"/>
                </a:schemeClr>
              </a:solidFill>
              <a:latin typeface="210 선물상자 R" panose="02020603020101020101" pitchFamily="18" charset="-127"/>
              <a:ea typeface="210 선물상자 R" panose="02020603020101020101" pitchFamily="18" charset="-127"/>
              <a:cs typeface="Arial" pitchFamily="34" charset="0"/>
            </a:endParaRPr>
          </a:p>
        </p:txBody>
      </p:sp>
      <p:sp>
        <p:nvSpPr>
          <p:cNvPr id="44" name="직사각형 43"/>
          <p:cNvSpPr/>
          <p:nvPr/>
        </p:nvSpPr>
        <p:spPr>
          <a:xfrm>
            <a:off x="338825" y="2139073"/>
            <a:ext cx="4040289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ko-KR" altLang="en-US" sz="1400" dirty="0" smtClean="0">
                <a:solidFill>
                  <a:srgbClr val="4FC3E7">
                    <a:lumMod val="75000"/>
                  </a:srgb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  <a:cs typeface="Arial" pitchFamily="34" charset="0"/>
              </a:rPr>
              <a:t>양질의 보건</a:t>
            </a:r>
            <a:r>
              <a:rPr lang="en-US" altLang="ko-KR" sz="1400" dirty="0" smtClean="0">
                <a:solidFill>
                  <a:srgbClr val="4FC3E7">
                    <a:lumMod val="75000"/>
                  </a:srgb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  <a:cs typeface="Arial" pitchFamily="34" charset="0"/>
              </a:rPr>
              <a:t>·</a:t>
            </a:r>
            <a:r>
              <a:rPr lang="ko-KR" altLang="en-US" sz="1400" dirty="0" smtClean="0">
                <a:solidFill>
                  <a:srgbClr val="4FC3E7">
                    <a:lumMod val="75000"/>
                  </a:srgb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  <a:cs typeface="Arial" pitchFamily="34" charset="0"/>
              </a:rPr>
              <a:t>복지서비스 제공을 위한 </a:t>
            </a:r>
            <a:endParaRPr lang="en-US" altLang="ko-KR" sz="1400" dirty="0" smtClean="0">
              <a:solidFill>
                <a:srgbClr val="4FC3E7">
                  <a:lumMod val="75000"/>
                </a:srgbClr>
              </a:solidFill>
              <a:latin typeface="210 선물상자 R" panose="02020603020101020101" pitchFamily="18" charset="-127"/>
              <a:ea typeface="210 선물상자 R" panose="02020603020101020101" pitchFamily="18" charset="-127"/>
              <a:cs typeface="Arial" pitchFamily="34" charset="0"/>
            </a:endParaRPr>
          </a:p>
          <a:p>
            <a:pPr lvl="0" algn="r"/>
            <a:r>
              <a:rPr lang="ko-KR" altLang="en-US" sz="1600" dirty="0" smtClean="0">
                <a:solidFill>
                  <a:schemeClr val="accent6">
                    <a:lumMod val="75000"/>
                  </a:scheme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  <a:cs typeface="Arial" pitchFamily="34" charset="0"/>
              </a:rPr>
              <a:t>사업 분야별 </a:t>
            </a:r>
            <a:r>
              <a:rPr lang="ko-KR" altLang="en-US" sz="1400" dirty="0" err="1" smtClean="0">
                <a:solidFill>
                  <a:srgbClr val="4FC3E7">
                    <a:lumMod val="75000"/>
                  </a:srgb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  <a:cs typeface="Arial" pitchFamily="34" charset="0"/>
              </a:rPr>
              <a:t>건강파발꾼</a:t>
            </a:r>
            <a:r>
              <a:rPr lang="ko-KR" altLang="en-US" sz="1400" dirty="0" smtClean="0">
                <a:solidFill>
                  <a:srgbClr val="4FC3E7">
                    <a:lumMod val="75000"/>
                  </a:srgb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  <a:cs typeface="Arial" pitchFamily="34" charset="0"/>
              </a:rPr>
              <a:t> 양성 및 확산</a:t>
            </a:r>
            <a:r>
              <a:rPr lang="en-US" altLang="ko-KR" sz="1400" dirty="0" smtClean="0">
                <a:solidFill>
                  <a:srgbClr val="4FC3E7">
                    <a:lumMod val="75000"/>
                  </a:srgb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  <a:cs typeface="Arial" pitchFamily="34" charset="0"/>
              </a:rPr>
              <a:t>, </a:t>
            </a:r>
            <a:r>
              <a:rPr lang="ko-KR" altLang="en-US" sz="1400" dirty="0" smtClean="0">
                <a:solidFill>
                  <a:srgbClr val="4FC3E7">
                    <a:lumMod val="75000"/>
                  </a:srgb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  <a:cs typeface="Arial" pitchFamily="34" charset="0"/>
              </a:rPr>
              <a:t>사업 확대 추진</a:t>
            </a:r>
            <a:endParaRPr lang="en-US" altLang="ko-KR" sz="1400" dirty="0">
              <a:solidFill>
                <a:srgbClr val="4FC3E7">
                  <a:lumMod val="75000"/>
                </a:srgbClr>
              </a:solidFill>
              <a:latin typeface="210 선물상자 R" panose="02020603020101020101" pitchFamily="18" charset="-127"/>
              <a:ea typeface="210 선물상자 R" panose="02020603020101020101" pitchFamily="18" charset="-127"/>
              <a:cs typeface="Arial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4775779" y="3877596"/>
            <a:ext cx="39006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err="1" smtClean="0">
                <a:solidFill>
                  <a:srgbClr val="7B7B7B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  <a:cs typeface="Arial" pitchFamily="34" charset="0"/>
              </a:rPr>
              <a:t>건강파발꾼</a:t>
            </a:r>
            <a:r>
              <a:rPr lang="ko-KR" altLang="en-US" sz="1400" dirty="0" smtClean="0">
                <a:solidFill>
                  <a:srgbClr val="7B7B7B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  <a:cs typeface="Arial" pitchFamily="34" charset="0"/>
              </a:rPr>
              <a:t> 역할 확대</a:t>
            </a:r>
            <a:r>
              <a:rPr lang="en-US" altLang="ko-KR" sz="1400" dirty="0" smtClean="0">
                <a:solidFill>
                  <a:srgbClr val="7B7B7B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  <a:cs typeface="Arial" pitchFamily="34" charset="0"/>
              </a:rPr>
              <a:t>: </a:t>
            </a:r>
            <a:r>
              <a:rPr lang="ko-KR" altLang="en-US" sz="1400" dirty="0" smtClean="0">
                <a:solidFill>
                  <a:srgbClr val="7B7B7B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  <a:cs typeface="Arial" pitchFamily="34" charset="0"/>
              </a:rPr>
              <a:t>건강파발꾼이 가진 역량을 최대한 활용 지역자원 연계</a:t>
            </a:r>
            <a:endParaRPr lang="en-US" altLang="ko-KR" sz="1400" dirty="0">
              <a:solidFill>
                <a:srgbClr val="7B7B7B"/>
              </a:solidFill>
              <a:latin typeface="210 선물상자 R" panose="02020603020101020101" pitchFamily="18" charset="-127"/>
              <a:ea typeface="210 선물상자 R" panose="02020603020101020101" pitchFamily="18" charset="-127"/>
              <a:cs typeface="Arial" pitchFamily="34" charset="0"/>
            </a:endParaRPr>
          </a:p>
        </p:txBody>
      </p:sp>
      <p:sp>
        <p:nvSpPr>
          <p:cNvPr id="46" name="직사각형 45"/>
          <p:cNvSpPr/>
          <p:nvPr/>
        </p:nvSpPr>
        <p:spPr>
          <a:xfrm>
            <a:off x="4713556" y="3383029"/>
            <a:ext cx="404028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ko-KR" altLang="en-US" sz="1400" dirty="0" err="1" smtClean="0">
                <a:solidFill>
                  <a:schemeClr val="accent6">
                    <a:lumMod val="75000"/>
                  </a:scheme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  <a:cs typeface="Arial" pitchFamily="34" charset="0"/>
              </a:rPr>
              <a:t>건강파발꾼</a:t>
            </a:r>
            <a:r>
              <a:rPr lang="ko-KR" altLang="en-US" sz="1400" dirty="0" smtClean="0">
                <a:solidFill>
                  <a:schemeClr val="accent6">
                    <a:lumMod val="75000"/>
                  </a:scheme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  <a:cs typeface="Arial" pitchFamily="34" charset="0"/>
              </a:rPr>
              <a:t> 주도의 활동 활성화로 </a:t>
            </a:r>
            <a:endParaRPr lang="en-US" altLang="ko-KR" sz="1400" dirty="0" smtClean="0">
              <a:solidFill>
                <a:schemeClr val="accent6">
                  <a:lumMod val="75000"/>
                </a:schemeClr>
              </a:solidFill>
              <a:latin typeface="210 선물상자 R" panose="02020603020101020101" pitchFamily="18" charset="-127"/>
              <a:ea typeface="210 선물상자 R" panose="02020603020101020101" pitchFamily="18" charset="-127"/>
              <a:cs typeface="Arial" pitchFamily="34" charset="0"/>
            </a:endParaRPr>
          </a:p>
          <a:p>
            <a:pPr lvl="0"/>
            <a:r>
              <a:rPr lang="ko-KR" altLang="en-US" sz="1400" dirty="0" smtClean="0">
                <a:solidFill>
                  <a:schemeClr val="accent6">
                    <a:lumMod val="75000"/>
                  </a:scheme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  <a:cs typeface="Arial" pitchFamily="34" charset="0"/>
              </a:rPr>
              <a:t>지역주민의 자가건강관리 능력 향상</a:t>
            </a:r>
            <a:endParaRPr lang="en-US" altLang="ko-KR" sz="1400" dirty="0">
              <a:solidFill>
                <a:schemeClr val="accent6">
                  <a:lumMod val="75000"/>
                </a:schemeClr>
              </a:solidFill>
              <a:latin typeface="210 선물상자 R" panose="02020603020101020101" pitchFamily="18" charset="-127"/>
              <a:ea typeface="210 선물상자 R" panose="02020603020101020101" pitchFamily="18" charset="-127"/>
              <a:cs typeface="Arial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496427" y="5067181"/>
            <a:ext cx="39006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b="1" dirty="0" smtClean="0">
                <a:solidFill>
                  <a:schemeClr val="accent2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  <a:cs typeface="Arial" pitchFamily="34" charset="0"/>
              </a:rPr>
              <a:t>3</a:t>
            </a:r>
            <a:r>
              <a:rPr lang="ko-KR" altLang="en-US" sz="1400" b="1" dirty="0" smtClean="0">
                <a:solidFill>
                  <a:schemeClr val="accent2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  <a:cs typeface="Arial" pitchFamily="34" charset="0"/>
              </a:rPr>
              <a:t>년 후 다른 마을과 건강수준 평가 후 파급 예정</a:t>
            </a:r>
            <a:endParaRPr lang="en-US" altLang="ko-KR" sz="1400" b="1" dirty="0" smtClean="0">
              <a:solidFill>
                <a:schemeClr val="accent2"/>
              </a:solidFill>
              <a:latin typeface="210 선물상자 R" panose="02020603020101020101" pitchFamily="18" charset="-127"/>
              <a:ea typeface="210 선물상자 R" panose="02020603020101020101" pitchFamily="18" charset="-127"/>
              <a:cs typeface="Arial" pitchFamily="34" charset="0"/>
            </a:endParaRPr>
          </a:p>
          <a:p>
            <a:pPr algn="r"/>
            <a:r>
              <a:rPr lang="en-US" altLang="ko-KR" sz="1400" dirty="0" smtClean="0">
                <a:solidFill>
                  <a:srgbClr val="7B7B7B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  <a:cs typeface="Arial" pitchFamily="34" charset="0"/>
              </a:rPr>
              <a:t>: </a:t>
            </a:r>
            <a:r>
              <a:rPr lang="ko-KR" altLang="en-US" sz="1400" dirty="0" err="1" smtClean="0">
                <a:solidFill>
                  <a:srgbClr val="7B7B7B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  <a:cs typeface="Arial" pitchFamily="34" charset="0"/>
              </a:rPr>
              <a:t>암검진</a:t>
            </a:r>
            <a:r>
              <a:rPr lang="en-US" altLang="ko-KR" sz="1400" dirty="0" smtClean="0">
                <a:solidFill>
                  <a:srgbClr val="7B7B7B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  <a:cs typeface="Arial" pitchFamily="34" charset="0"/>
              </a:rPr>
              <a:t>, </a:t>
            </a:r>
            <a:r>
              <a:rPr lang="ko-KR" altLang="en-US" sz="1400" dirty="0" smtClean="0">
                <a:solidFill>
                  <a:srgbClr val="7B7B7B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  <a:cs typeface="Arial" pitchFamily="34" charset="0"/>
              </a:rPr>
              <a:t>치매 예방으로 인지기능 향상</a:t>
            </a:r>
            <a:r>
              <a:rPr lang="en-US" altLang="ko-KR" sz="1400" dirty="0" smtClean="0">
                <a:solidFill>
                  <a:srgbClr val="7B7B7B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  <a:cs typeface="Arial" pitchFamily="34" charset="0"/>
              </a:rPr>
              <a:t>, </a:t>
            </a:r>
            <a:r>
              <a:rPr lang="ko-KR" altLang="en-US" sz="1400" dirty="0" smtClean="0">
                <a:solidFill>
                  <a:srgbClr val="7B7B7B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  <a:cs typeface="Arial" pitchFamily="34" charset="0"/>
              </a:rPr>
              <a:t>방문 및 재활 대상자 </a:t>
            </a:r>
            <a:r>
              <a:rPr lang="ko-KR" altLang="en-US" sz="1400" dirty="0" err="1" smtClean="0">
                <a:solidFill>
                  <a:srgbClr val="7B7B7B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  <a:cs typeface="Arial" pitchFamily="34" charset="0"/>
              </a:rPr>
              <a:t>신규발굴</a:t>
            </a:r>
            <a:r>
              <a:rPr lang="en-US" altLang="ko-KR" sz="1400" dirty="0" smtClean="0">
                <a:solidFill>
                  <a:srgbClr val="7B7B7B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  <a:cs typeface="Arial" pitchFamily="34" charset="0"/>
              </a:rPr>
              <a:t>·</a:t>
            </a:r>
            <a:r>
              <a:rPr lang="ko-KR" altLang="en-US" sz="1400" dirty="0" smtClean="0">
                <a:solidFill>
                  <a:srgbClr val="7B7B7B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  <a:cs typeface="Arial" pitchFamily="34" charset="0"/>
              </a:rPr>
              <a:t>관리</a:t>
            </a:r>
            <a:r>
              <a:rPr lang="en-US" altLang="ko-KR" sz="1400" dirty="0" smtClean="0">
                <a:solidFill>
                  <a:srgbClr val="7B7B7B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  <a:cs typeface="Arial" pitchFamily="34" charset="0"/>
              </a:rPr>
              <a:t>, </a:t>
            </a:r>
            <a:r>
              <a:rPr lang="ko-KR" altLang="en-US" sz="1400" dirty="0" smtClean="0">
                <a:solidFill>
                  <a:srgbClr val="7B7B7B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  <a:cs typeface="Arial" pitchFamily="34" charset="0"/>
              </a:rPr>
              <a:t>걷기</a:t>
            </a:r>
            <a:r>
              <a:rPr lang="en-US" altLang="ko-KR" sz="1400" dirty="0" smtClean="0">
                <a:solidFill>
                  <a:srgbClr val="7B7B7B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  <a:cs typeface="Arial" pitchFamily="34" charset="0"/>
              </a:rPr>
              <a:t>, </a:t>
            </a:r>
            <a:r>
              <a:rPr lang="ko-KR" altLang="en-US" sz="1400" dirty="0" smtClean="0">
                <a:solidFill>
                  <a:srgbClr val="7B7B7B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  <a:cs typeface="Arial" pitchFamily="34" charset="0"/>
              </a:rPr>
              <a:t>금연 등 건강실천 분위기 확산</a:t>
            </a:r>
            <a:r>
              <a:rPr lang="en-US" altLang="ko-KR" sz="1400" dirty="0" smtClean="0">
                <a:solidFill>
                  <a:srgbClr val="7B7B7B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  <a:cs typeface="Arial" pitchFamily="34" charset="0"/>
              </a:rPr>
              <a:t>, </a:t>
            </a:r>
          </a:p>
          <a:p>
            <a:pPr algn="r"/>
            <a:r>
              <a:rPr lang="ko-KR" altLang="en-US" sz="1400" dirty="0" smtClean="0">
                <a:solidFill>
                  <a:srgbClr val="7B7B7B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  <a:cs typeface="Arial" pitchFamily="34" charset="0"/>
              </a:rPr>
              <a:t>안전하고 살기 좋은 환경개선</a:t>
            </a:r>
            <a:endParaRPr lang="en-US" altLang="ko-KR" sz="1400" dirty="0">
              <a:solidFill>
                <a:srgbClr val="7B7B7B"/>
              </a:solidFill>
              <a:latin typeface="210 선물상자 R" panose="02020603020101020101" pitchFamily="18" charset="-127"/>
              <a:ea typeface="210 선물상자 R" panose="02020603020101020101" pitchFamily="18" charset="-127"/>
              <a:cs typeface="Arial" pitchFamily="34" charset="0"/>
            </a:endParaRPr>
          </a:p>
        </p:txBody>
      </p:sp>
      <p:sp>
        <p:nvSpPr>
          <p:cNvPr id="48" name="직사각형 47"/>
          <p:cNvSpPr/>
          <p:nvPr/>
        </p:nvSpPr>
        <p:spPr>
          <a:xfrm>
            <a:off x="367707" y="4581128"/>
            <a:ext cx="404028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ko-KR" altLang="en-US" sz="1400" dirty="0" smtClean="0">
                <a:solidFill>
                  <a:srgbClr val="4FC3E7">
                    <a:lumMod val="75000"/>
                  </a:srgb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  <a:cs typeface="Arial" pitchFamily="34" charset="0"/>
              </a:rPr>
              <a:t>보건소 </a:t>
            </a:r>
            <a:r>
              <a:rPr lang="en-US" altLang="ko-KR" sz="1400" dirty="0" smtClean="0">
                <a:solidFill>
                  <a:srgbClr val="4FC3E7">
                    <a:lumMod val="75000"/>
                  </a:srgb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  <a:cs typeface="Arial" pitchFamily="34" charset="0"/>
              </a:rPr>
              <a:t>3</a:t>
            </a:r>
            <a:r>
              <a:rPr lang="ko-KR" altLang="en-US" sz="1400" dirty="0" smtClean="0">
                <a:solidFill>
                  <a:srgbClr val="4FC3E7">
                    <a:lumMod val="75000"/>
                  </a:srgb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  <a:cs typeface="Arial" pitchFamily="34" charset="0"/>
              </a:rPr>
              <a:t>개월 이상 프로그램 운영 </a:t>
            </a:r>
            <a:r>
              <a:rPr lang="en-US" altLang="ko-KR" sz="1400" dirty="0" smtClean="0">
                <a:solidFill>
                  <a:srgbClr val="4FC3E7">
                    <a:lumMod val="75000"/>
                  </a:srgb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  <a:cs typeface="Arial" pitchFamily="34" charset="0"/>
              </a:rPr>
              <a:t>47</a:t>
            </a:r>
            <a:r>
              <a:rPr lang="ko-KR" altLang="en-US" sz="1400" dirty="0" smtClean="0">
                <a:solidFill>
                  <a:srgbClr val="4FC3E7">
                    <a:lumMod val="75000"/>
                  </a:srgb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  <a:cs typeface="Arial" pitchFamily="34" charset="0"/>
              </a:rPr>
              <a:t>개 마을</a:t>
            </a:r>
            <a:r>
              <a:rPr lang="en-US" altLang="ko-KR" sz="1400" dirty="0" smtClean="0">
                <a:solidFill>
                  <a:srgbClr val="4FC3E7">
                    <a:lumMod val="75000"/>
                  </a:srgb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  <a:cs typeface="Arial" pitchFamily="34" charset="0"/>
              </a:rPr>
              <a:t> </a:t>
            </a:r>
            <a:r>
              <a:rPr lang="ko-KR" altLang="en-US" sz="1400" dirty="0" err="1" smtClean="0">
                <a:solidFill>
                  <a:srgbClr val="4FC3E7">
                    <a:lumMod val="75000"/>
                  </a:srgb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  <a:cs typeface="Arial" pitchFamily="34" charset="0"/>
              </a:rPr>
              <a:t>건강파발꾼</a:t>
            </a:r>
            <a:r>
              <a:rPr lang="en-US" altLang="ko-KR" sz="1400" dirty="0" smtClean="0">
                <a:solidFill>
                  <a:srgbClr val="4FC3E7">
                    <a:lumMod val="75000"/>
                  </a:srgb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  <a:cs typeface="Arial" pitchFamily="34" charset="0"/>
              </a:rPr>
              <a:t>,</a:t>
            </a:r>
          </a:p>
          <a:p>
            <a:pPr lvl="0" algn="r"/>
            <a:r>
              <a:rPr lang="ko-KR" altLang="en-US" sz="1400" dirty="0" smtClean="0">
                <a:solidFill>
                  <a:srgbClr val="4FC3E7">
                    <a:lumMod val="75000"/>
                  </a:srgb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  <a:cs typeface="Arial" pitchFamily="34" charset="0"/>
              </a:rPr>
              <a:t>지속적인 마을 건강관리 모니터링</a:t>
            </a:r>
            <a:endParaRPr lang="en-US" altLang="ko-KR" sz="1400" dirty="0" smtClean="0">
              <a:solidFill>
                <a:srgbClr val="4FC3E7">
                  <a:lumMod val="75000"/>
                </a:srgbClr>
              </a:solidFill>
              <a:latin typeface="210 선물상자 R" panose="02020603020101020101" pitchFamily="18" charset="-127"/>
              <a:ea typeface="210 선물상자 R" panose="02020603020101020101" pitchFamily="18" charset="-127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7857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69168" y="44624"/>
            <a:ext cx="6563072" cy="922114"/>
          </a:xfrm>
        </p:spPr>
        <p:txBody>
          <a:bodyPr/>
          <a:lstStyle/>
          <a:p>
            <a:r>
              <a:rPr lang="ko-KR" altLang="en-US" dirty="0" smtClean="0">
                <a:latin typeface="210 선물상자 R" panose="02020603020101020101" pitchFamily="18" charset="-127"/>
                <a:ea typeface="210 선물상자 R" panose="02020603020101020101" pitchFamily="18" charset="-127"/>
              </a:rPr>
              <a:t>시민 만족도 </a:t>
            </a:r>
            <a:r>
              <a:rPr lang="en-US" altLang="ko-KR" dirty="0" smtClean="0">
                <a:latin typeface="210 선물상자 R" panose="02020603020101020101" pitchFamily="18" charset="-127"/>
                <a:ea typeface="210 선물상자 R" panose="02020603020101020101" pitchFamily="18" charset="-127"/>
              </a:rPr>
              <a:t>UP! </a:t>
            </a:r>
            <a:r>
              <a:rPr lang="ko-KR" altLang="en-US" dirty="0" smtClean="0">
                <a:latin typeface="210 선물상자 R" panose="02020603020101020101" pitchFamily="18" charset="-127"/>
                <a:ea typeface="210 선물상자 R" panose="02020603020101020101" pitchFamily="18" charset="-127"/>
              </a:rPr>
              <a:t>행복도시</a:t>
            </a:r>
            <a:endParaRPr lang="ko-KR" altLang="en-US" dirty="0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pic>
        <p:nvPicPr>
          <p:cNvPr id="3" name="그림 2" descr="건물, 실외, 잔디, 서있는이(가) 표시된 사진&#10;&#10;자동 생성된 설명">
            <a:extLst>
              <a:ext uri="{FF2B5EF4-FFF2-40B4-BE49-F238E27FC236}">
                <a16:creationId xmlns:a16="http://schemas.microsoft.com/office/drawing/2014/main" id="{C34C3A64-688B-4A8D-A2ED-2D044823434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27" b="2889"/>
          <a:stretch/>
        </p:blipFill>
        <p:spPr>
          <a:xfrm>
            <a:off x="0" y="2924944"/>
            <a:ext cx="6596074" cy="3956860"/>
          </a:xfrm>
          <a:prstGeom prst="rect">
            <a:avLst/>
          </a:prstGeom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24594" y="1188206"/>
            <a:ext cx="4283968" cy="23762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2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67320" y="1260214"/>
            <a:ext cx="4176464" cy="224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" name="평행 사변형 56">
            <a:extLst>
              <a:ext uri="{FF2B5EF4-FFF2-40B4-BE49-F238E27FC236}">
                <a16:creationId xmlns:a16="http://schemas.microsoft.com/office/drawing/2014/main" id="{95427740-2D91-4271-BA4F-D6239C9A5551}"/>
              </a:ext>
            </a:extLst>
          </p:cNvPr>
          <p:cNvSpPr/>
          <p:nvPr/>
        </p:nvSpPr>
        <p:spPr>
          <a:xfrm>
            <a:off x="5029664" y="908720"/>
            <a:ext cx="3718800" cy="435600"/>
          </a:xfrm>
          <a:prstGeom prst="parallelogram">
            <a:avLst/>
          </a:prstGeom>
          <a:solidFill>
            <a:srgbClr val="1779B5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latinLnBrk="0">
              <a:defRPr/>
            </a:pPr>
            <a:endParaRPr lang="ko-KR" altLang="en-US" sz="2400">
              <a:solidFill>
                <a:prstClr val="white"/>
              </a:solidFill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58" name="평행 사변형 57">
            <a:extLst>
              <a:ext uri="{FF2B5EF4-FFF2-40B4-BE49-F238E27FC236}">
                <a16:creationId xmlns:a16="http://schemas.microsoft.com/office/drawing/2014/main" id="{46BE26F4-33C8-4667-A1BA-CCC9F6F3B043}"/>
              </a:ext>
            </a:extLst>
          </p:cNvPr>
          <p:cNvSpPr/>
          <p:nvPr/>
        </p:nvSpPr>
        <p:spPr>
          <a:xfrm>
            <a:off x="5117770" y="908720"/>
            <a:ext cx="3513600" cy="435600"/>
          </a:xfrm>
          <a:prstGeom prst="parallelogram">
            <a:avLst/>
          </a:prstGeom>
          <a:solidFill>
            <a:srgbClr val="1779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 defTabSz="457200" latinLnBrk="0">
              <a:defRPr/>
            </a:pPr>
            <a:endParaRPr lang="ko-KR" altLang="en-US" sz="2400" b="1" kern="0" spc="-300" smtClean="0">
              <a:ln>
                <a:solidFill>
                  <a:srgbClr val="4472C4">
                    <a:shade val="50000"/>
                    <a:alpha val="0"/>
                  </a:srgbClr>
                </a:solidFill>
              </a:ln>
              <a:solidFill>
                <a:prstClr val="white"/>
              </a:solidFill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55" name="직사각형 54">
            <a:extLst>
              <a:ext uri="{FF2B5EF4-FFF2-40B4-BE49-F238E27FC236}">
                <a16:creationId xmlns:a16="http://schemas.microsoft.com/office/drawing/2014/main" id="{6EB67A16-379E-4E70-9C71-9C5042DB3019}"/>
              </a:ext>
            </a:extLst>
          </p:cNvPr>
          <p:cNvSpPr/>
          <p:nvPr/>
        </p:nvSpPr>
        <p:spPr>
          <a:xfrm>
            <a:off x="7716041" y="1281831"/>
            <a:ext cx="18473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457200" latinLnBrk="0">
              <a:defRPr/>
            </a:pPr>
            <a:endParaRPr lang="ko-KR" altLang="en-US" sz="2800" b="1" kern="0" spc="-70" smtClean="0">
              <a:ln>
                <a:solidFill>
                  <a:srgbClr val="4472C4">
                    <a:shade val="50000"/>
                    <a:alpha val="0"/>
                  </a:srgbClr>
                </a:solidFill>
              </a:ln>
              <a:solidFill>
                <a:prstClr val="white"/>
              </a:solidFill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56" name="직사각형 55"/>
          <p:cNvSpPr/>
          <p:nvPr/>
        </p:nvSpPr>
        <p:spPr>
          <a:xfrm>
            <a:off x="5800948" y="908720"/>
            <a:ext cx="21691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457200" latinLnBrk="0">
              <a:defRPr/>
            </a:pPr>
            <a:r>
              <a:rPr lang="ko-KR" altLang="en-US" sz="2400" b="1" kern="0" dirty="0" smtClean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분만산부인과 착공</a:t>
            </a:r>
          </a:p>
        </p:txBody>
      </p:sp>
      <p:pic>
        <p:nvPicPr>
          <p:cNvPr id="59" name="그림 58">
            <a:extLst>
              <a:ext uri="{FF2B5EF4-FFF2-40B4-BE49-F238E27FC236}">
                <a16:creationId xmlns:a16="http://schemas.microsoft.com/office/drawing/2014/main" id="{08A637DE-2897-4030-A55D-8ED1069935E3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648744" y="4962951"/>
            <a:ext cx="1800200" cy="1337246"/>
          </a:xfrm>
          <a:prstGeom prst="rect">
            <a:avLst/>
          </a:prstGeom>
        </p:spPr>
      </p:pic>
      <p:sp>
        <p:nvSpPr>
          <p:cNvPr id="60" name="직사각형 59"/>
          <p:cNvSpPr/>
          <p:nvPr/>
        </p:nvSpPr>
        <p:spPr>
          <a:xfrm>
            <a:off x="2867684" y="5110585"/>
            <a:ext cx="1905048" cy="107721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atinLnBrk="0"/>
            <a:r>
              <a:rPr lang="ko-KR" altLang="en-US" sz="1600" b="1" spc="-128" dirty="0" smtClean="0">
                <a:ln>
                  <a:solidFill>
                    <a:prstClr val="white">
                      <a:alpha val="5000"/>
                    </a:prst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첫째 </a:t>
            </a:r>
            <a:r>
              <a:rPr lang="en-US" altLang="ko-KR" sz="1600" b="1" spc="-128" dirty="0" smtClean="0">
                <a:ln>
                  <a:solidFill>
                    <a:prstClr val="white">
                      <a:alpha val="5000"/>
                    </a:prst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:    300</a:t>
            </a:r>
            <a:r>
              <a:rPr lang="ko-KR" altLang="en-US" sz="1600" b="1" spc="-128" dirty="0" smtClean="0">
                <a:ln>
                  <a:solidFill>
                    <a:prstClr val="white">
                      <a:alpha val="5000"/>
                    </a:prst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만원</a:t>
            </a:r>
            <a:endParaRPr lang="en-US" altLang="ko-KR" sz="1600" b="1" spc="-128" dirty="0" smtClean="0">
              <a:ln>
                <a:solidFill>
                  <a:prstClr val="white">
                    <a:alpha val="5000"/>
                  </a:prstClr>
                </a:solidFill>
              </a:ln>
              <a:solidFill>
                <a:prstClr val="black">
                  <a:lumMod val="75000"/>
                  <a:lumOff val="25000"/>
                </a:prstClr>
              </a:solidFill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  <a:p>
            <a:pPr latinLnBrk="0"/>
            <a:r>
              <a:rPr lang="ko-KR" altLang="en-US" sz="1600" b="1" spc="-128" dirty="0" smtClean="0">
                <a:ln>
                  <a:solidFill>
                    <a:prstClr val="white">
                      <a:alpha val="5000"/>
                    </a:prst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둘째 </a:t>
            </a:r>
            <a:r>
              <a:rPr lang="en-US" altLang="ko-KR" sz="1600" b="1" spc="-128" dirty="0" smtClean="0">
                <a:ln>
                  <a:solidFill>
                    <a:prstClr val="white">
                      <a:alpha val="5000"/>
                    </a:prst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:    500</a:t>
            </a:r>
            <a:r>
              <a:rPr lang="ko-KR" altLang="en-US" sz="1600" b="1" spc="-128" dirty="0" smtClean="0">
                <a:ln>
                  <a:solidFill>
                    <a:prstClr val="white">
                      <a:alpha val="5000"/>
                    </a:prst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만원</a:t>
            </a:r>
            <a:endParaRPr lang="en-US" altLang="ko-KR" sz="1600" b="1" spc="-128" dirty="0" smtClean="0">
              <a:ln>
                <a:solidFill>
                  <a:prstClr val="white">
                    <a:alpha val="5000"/>
                  </a:prstClr>
                </a:solidFill>
              </a:ln>
              <a:solidFill>
                <a:prstClr val="black">
                  <a:lumMod val="75000"/>
                  <a:lumOff val="25000"/>
                </a:prstClr>
              </a:solidFill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  <a:p>
            <a:pPr latinLnBrk="0"/>
            <a:r>
              <a:rPr lang="ko-KR" altLang="en-US" sz="1600" b="1" spc="-128" dirty="0" smtClean="0">
                <a:ln>
                  <a:solidFill>
                    <a:prstClr val="white">
                      <a:alpha val="5000"/>
                    </a:prst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셋째 </a:t>
            </a:r>
            <a:r>
              <a:rPr lang="en-US" altLang="ko-KR" sz="1600" b="1" spc="-128" dirty="0" smtClean="0">
                <a:ln>
                  <a:solidFill>
                    <a:prstClr val="white">
                      <a:alpha val="5000"/>
                    </a:prst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: 1,000</a:t>
            </a:r>
            <a:r>
              <a:rPr lang="ko-KR" altLang="en-US" sz="1600" b="1" spc="-128" dirty="0" smtClean="0">
                <a:ln>
                  <a:solidFill>
                    <a:prstClr val="white">
                      <a:alpha val="5000"/>
                    </a:prst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만원</a:t>
            </a:r>
            <a:endParaRPr lang="en-US" altLang="ko-KR" sz="1600" b="1" spc="-128" dirty="0" smtClean="0">
              <a:ln>
                <a:solidFill>
                  <a:prstClr val="white">
                    <a:alpha val="5000"/>
                  </a:prstClr>
                </a:solidFill>
              </a:ln>
              <a:solidFill>
                <a:prstClr val="black">
                  <a:lumMod val="75000"/>
                  <a:lumOff val="25000"/>
                </a:prstClr>
              </a:solidFill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  <a:p>
            <a:pPr latinLnBrk="0"/>
            <a:r>
              <a:rPr lang="ko-KR" altLang="en-US" sz="1600" b="1" spc="-128" dirty="0" smtClean="0">
                <a:ln>
                  <a:solidFill>
                    <a:prstClr val="white">
                      <a:alpha val="5000"/>
                    </a:prst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넷째 </a:t>
            </a:r>
            <a:r>
              <a:rPr lang="en-US" altLang="ko-KR" sz="1600" b="1" spc="-128" dirty="0" smtClean="0">
                <a:ln>
                  <a:solidFill>
                    <a:prstClr val="white">
                      <a:alpha val="5000"/>
                    </a:prst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: 1,300</a:t>
            </a:r>
            <a:r>
              <a:rPr lang="ko-KR" altLang="en-US" sz="1600" b="1" spc="-128" dirty="0" smtClean="0">
                <a:ln>
                  <a:solidFill>
                    <a:prstClr val="white">
                      <a:alpha val="5000"/>
                    </a:prst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만원</a:t>
            </a:r>
          </a:p>
        </p:txBody>
      </p:sp>
      <p:pic>
        <p:nvPicPr>
          <p:cNvPr id="69" name="Picture 2" descr="테이프 png에 대한 이미지 검색결과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521941" y="2996952"/>
            <a:ext cx="2756770" cy="640200"/>
          </a:xfrm>
          <a:prstGeom prst="rect">
            <a:avLst/>
          </a:prstGeom>
          <a:noFill/>
        </p:spPr>
      </p:pic>
      <p:sp>
        <p:nvSpPr>
          <p:cNvPr id="70" name="직사각형 69"/>
          <p:cNvSpPr/>
          <p:nvPr/>
        </p:nvSpPr>
        <p:spPr>
          <a:xfrm>
            <a:off x="6243466" y="3146843"/>
            <a:ext cx="322507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174625" algn="ctr" latinLnBrk="0">
              <a:buClr>
                <a:srgbClr val="D0A660"/>
              </a:buClr>
              <a:buSzPct val="100000"/>
              <a:defRPr/>
            </a:pPr>
            <a:r>
              <a:rPr lang="en-US" altLang="ko-KR" b="1" kern="0" spc="-150" dirty="0" smtClean="0">
                <a:ln>
                  <a:solidFill>
                    <a:sysClr val="window" lastClr="FFFFFF">
                      <a:alpha val="0"/>
                    </a:sysClr>
                  </a:solidFill>
                </a:ln>
                <a:latin typeface="210 선물상자 R" panose="02020603020101020101" pitchFamily="18" charset="-127"/>
                <a:ea typeface="210 선물상자 R" panose="02020603020101020101" pitchFamily="18" charset="-127"/>
              </a:rPr>
              <a:t>12</a:t>
            </a:r>
            <a:r>
              <a:rPr lang="ko-KR" altLang="en-US" b="1" kern="0" spc="-150" dirty="0" smtClean="0">
                <a:ln>
                  <a:solidFill>
                    <a:sysClr val="window" lastClr="FFFFFF">
                      <a:alpha val="0"/>
                    </a:sysClr>
                  </a:solidFill>
                </a:ln>
                <a:latin typeface="210 선물상자 R" panose="02020603020101020101" pitchFamily="18" charset="-127"/>
                <a:ea typeface="210 선물상자 R" panose="02020603020101020101" pitchFamily="18" charset="-127"/>
              </a:rPr>
              <a:t>년 만에 산부인과 설립</a:t>
            </a:r>
          </a:p>
        </p:txBody>
      </p:sp>
      <p:pic>
        <p:nvPicPr>
          <p:cNvPr id="68" name="그림 67" descr="1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621176" y="2996952"/>
            <a:ext cx="428628" cy="428628"/>
          </a:xfrm>
          <a:prstGeom prst="rect">
            <a:avLst/>
          </a:prstGeom>
        </p:spPr>
      </p:pic>
      <p:pic>
        <p:nvPicPr>
          <p:cNvPr id="9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78459" y="4104020"/>
            <a:ext cx="4283968" cy="27347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4" name="평행 사변형 113">
            <a:extLst>
              <a:ext uri="{FF2B5EF4-FFF2-40B4-BE49-F238E27FC236}">
                <a16:creationId xmlns:a16="http://schemas.microsoft.com/office/drawing/2014/main" id="{95427740-2D91-4271-BA4F-D6239C9A5551}"/>
              </a:ext>
            </a:extLst>
          </p:cNvPr>
          <p:cNvSpPr/>
          <p:nvPr/>
        </p:nvSpPr>
        <p:spPr>
          <a:xfrm>
            <a:off x="5101672" y="3717032"/>
            <a:ext cx="3718800" cy="435600"/>
          </a:xfrm>
          <a:prstGeom prst="parallelogram">
            <a:avLst/>
          </a:prstGeom>
          <a:solidFill>
            <a:srgbClr val="1779B5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latinLnBrk="0">
              <a:defRPr/>
            </a:pPr>
            <a:endParaRPr lang="ko-KR" altLang="en-US" sz="2400">
              <a:solidFill>
                <a:prstClr val="white"/>
              </a:solidFill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115" name="평행 사변형 114">
            <a:extLst>
              <a:ext uri="{FF2B5EF4-FFF2-40B4-BE49-F238E27FC236}">
                <a16:creationId xmlns:a16="http://schemas.microsoft.com/office/drawing/2014/main" id="{46BE26F4-33C8-4667-A1BA-CCC9F6F3B043}"/>
              </a:ext>
            </a:extLst>
          </p:cNvPr>
          <p:cNvSpPr/>
          <p:nvPr/>
        </p:nvSpPr>
        <p:spPr>
          <a:xfrm>
            <a:off x="5197008" y="3713480"/>
            <a:ext cx="3513600" cy="435600"/>
          </a:xfrm>
          <a:prstGeom prst="parallelogram">
            <a:avLst/>
          </a:prstGeom>
          <a:solidFill>
            <a:srgbClr val="1779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 defTabSz="457200" latinLnBrk="0">
              <a:defRPr/>
            </a:pPr>
            <a:endParaRPr lang="ko-KR" altLang="en-US" sz="2400" b="1" kern="0" spc="-300" smtClean="0">
              <a:ln>
                <a:solidFill>
                  <a:srgbClr val="4472C4">
                    <a:shade val="50000"/>
                    <a:alpha val="0"/>
                  </a:srgbClr>
                </a:solidFill>
              </a:ln>
              <a:solidFill>
                <a:prstClr val="white"/>
              </a:solidFill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112" name="직사각형 111">
            <a:extLst>
              <a:ext uri="{FF2B5EF4-FFF2-40B4-BE49-F238E27FC236}">
                <a16:creationId xmlns:a16="http://schemas.microsoft.com/office/drawing/2014/main" id="{6EB67A16-379E-4E70-9C71-9C5042DB3019}"/>
              </a:ext>
            </a:extLst>
          </p:cNvPr>
          <p:cNvSpPr/>
          <p:nvPr/>
        </p:nvSpPr>
        <p:spPr>
          <a:xfrm>
            <a:off x="7263016" y="4408787"/>
            <a:ext cx="18473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457200" latinLnBrk="0">
              <a:defRPr/>
            </a:pPr>
            <a:endParaRPr lang="ko-KR" altLang="en-US" sz="2800" b="1" kern="0" spc="-70" smtClean="0">
              <a:ln>
                <a:solidFill>
                  <a:srgbClr val="4472C4">
                    <a:shade val="50000"/>
                    <a:alpha val="0"/>
                  </a:srgbClr>
                </a:solidFill>
              </a:ln>
              <a:solidFill>
                <a:prstClr val="white"/>
              </a:solidFill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113" name="직사각형 112"/>
          <p:cNvSpPr/>
          <p:nvPr/>
        </p:nvSpPr>
        <p:spPr>
          <a:xfrm>
            <a:off x="5793095" y="3717032"/>
            <a:ext cx="245131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457200" latinLnBrk="0">
              <a:defRPr/>
            </a:pPr>
            <a:r>
              <a:rPr lang="ko-KR" altLang="en-US" sz="2400" b="1" kern="0" spc="-150" dirty="0" smtClean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광역교통 </a:t>
            </a:r>
            <a:r>
              <a:rPr lang="ko-KR" altLang="en-US" sz="2400" b="1" kern="0" spc="-150" dirty="0" err="1" smtClean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무료환승</a:t>
            </a:r>
            <a:r>
              <a:rPr lang="ko-KR" altLang="en-US" sz="2400" b="1" kern="0" spc="-150" dirty="0" smtClean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 추진</a:t>
            </a:r>
          </a:p>
        </p:txBody>
      </p:sp>
      <p:pic>
        <p:nvPicPr>
          <p:cNvPr id="109" name="그림 108">
            <a:extLst>
              <a:ext uri="{FF2B5EF4-FFF2-40B4-BE49-F238E27FC236}">
                <a16:creationId xmlns:a16="http://schemas.microsoft.com/office/drawing/2014/main" id="{08A637DE-2897-4030-A55D-8ED1069935E3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092280" y="5373216"/>
            <a:ext cx="1969722" cy="1440160"/>
          </a:xfrm>
          <a:prstGeom prst="rect">
            <a:avLst/>
          </a:prstGeom>
        </p:spPr>
      </p:pic>
      <p:sp>
        <p:nvSpPr>
          <p:cNvPr id="110" name="직사각형 109"/>
          <p:cNvSpPr/>
          <p:nvPr/>
        </p:nvSpPr>
        <p:spPr>
          <a:xfrm>
            <a:off x="7323856" y="5631574"/>
            <a:ext cx="1365558" cy="30777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atinLnBrk="0"/>
            <a:endParaRPr lang="en-US" altLang="ko-KR" sz="1400" b="1" spc="-128" dirty="0" smtClean="0">
              <a:ln>
                <a:solidFill>
                  <a:prstClr val="white">
                    <a:alpha val="5000"/>
                  </a:prstClr>
                </a:solidFill>
              </a:ln>
              <a:solidFill>
                <a:prstClr val="black">
                  <a:lumMod val="75000"/>
                  <a:lumOff val="25000"/>
                </a:prstClr>
              </a:solidFill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108" name="직사각형 107"/>
          <p:cNvSpPr/>
          <p:nvPr/>
        </p:nvSpPr>
        <p:spPr>
          <a:xfrm>
            <a:off x="7164288" y="5484653"/>
            <a:ext cx="1800200" cy="120032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b="1" spc="-150" dirty="0" smtClean="0">
                <a:latin typeface="210 선물상자 R" panose="02020603020101020101" pitchFamily="18" charset="-127"/>
                <a:ea typeface="210 선물상자 R" panose="02020603020101020101" pitchFamily="18" charset="-127"/>
              </a:rPr>
              <a:t>55. 555</a:t>
            </a:r>
            <a:r>
              <a:rPr lang="ko-KR" altLang="en-US" b="1" spc="-150" dirty="0" smtClean="0">
                <a:latin typeface="210 선물상자 R" panose="02020603020101020101" pitchFamily="18" charset="-127"/>
                <a:ea typeface="210 선물상자 R" panose="02020603020101020101" pitchFamily="18" charset="-127"/>
              </a:rPr>
              <a:t>번 ↔ </a:t>
            </a:r>
            <a:endParaRPr lang="en-US" altLang="ko-KR" b="1" spc="-150" dirty="0" smtClean="0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  <a:p>
            <a:pPr algn="ctr"/>
            <a:r>
              <a:rPr lang="ko-KR" altLang="en-US" b="1" spc="-150" dirty="0" smtClean="0">
                <a:latin typeface="210 선물상자 R" panose="02020603020101020101" pitchFamily="18" charset="-127"/>
                <a:ea typeface="210 선물상자 R" panose="02020603020101020101" pitchFamily="18" charset="-127"/>
              </a:rPr>
              <a:t>대구</a:t>
            </a:r>
            <a:r>
              <a:rPr lang="en-US" altLang="ko-KR" b="1" spc="-150" dirty="0" smtClean="0">
                <a:latin typeface="210 선물상자 R" panose="02020603020101020101" pitchFamily="18" charset="-127"/>
                <a:ea typeface="210 선물상자 R" panose="02020603020101020101" pitchFamily="18" charset="-127"/>
              </a:rPr>
              <a:t>, </a:t>
            </a:r>
            <a:r>
              <a:rPr lang="ko-KR" altLang="en-US" b="1" spc="-150" dirty="0" smtClean="0">
                <a:latin typeface="210 선물상자 R" panose="02020603020101020101" pitchFamily="18" charset="-127"/>
                <a:ea typeface="210 선물상자 R" panose="02020603020101020101" pitchFamily="18" charset="-127"/>
              </a:rPr>
              <a:t>경산 </a:t>
            </a:r>
            <a:endParaRPr lang="en-US" altLang="ko-KR" b="1" spc="-150" dirty="0" smtClean="0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  <a:p>
            <a:pPr algn="ctr"/>
            <a:r>
              <a:rPr lang="ko-KR" altLang="en-US" b="1" spc="-150" dirty="0" smtClean="0">
                <a:latin typeface="210 선물상자 R" panose="02020603020101020101" pitchFamily="18" charset="-127"/>
                <a:ea typeface="210 선물상자 R" panose="02020603020101020101" pitchFamily="18" charset="-127"/>
              </a:rPr>
              <a:t>버스</a:t>
            </a:r>
            <a:r>
              <a:rPr lang="en-US" altLang="ko-KR" b="1" spc="-150" dirty="0" smtClean="0">
                <a:latin typeface="210 선물상자 R" panose="02020603020101020101" pitchFamily="18" charset="-127"/>
                <a:ea typeface="210 선물상자 R" panose="02020603020101020101" pitchFamily="18" charset="-127"/>
              </a:rPr>
              <a:t>, </a:t>
            </a:r>
            <a:r>
              <a:rPr lang="ko-KR" altLang="en-US" b="1" spc="-150" dirty="0" smtClean="0">
                <a:latin typeface="210 선물상자 R" panose="02020603020101020101" pitchFamily="18" charset="-127"/>
                <a:ea typeface="210 선물상자 R" panose="02020603020101020101" pitchFamily="18" charset="-127"/>
              </a:rPr>
              <a:t>지하철 </a:t>
            </a:r>
            <a:endParaRPr lang="en-US" altLang="ko-KR" b="1" spc="-150" dirty="0" smtClean="0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  <a:p>
            <a:pPr algn="ctr"/>
            <a:r>
              <a:rPr lang="ko-KR" altLang="en-US" b="1" spc="-150" dirty="0" smtClean="0">
                <a:latin typeface="210 선물상자 R" panose="02020603020101020101" pitchFamily="18" charset="-127"/>
                <a:ea typeface="210 선물상자 R" panose="02020603020101020101" pitchFamily="18" charset="-127"/>
              </a:rPr>
              <a:t>환승 시  </a:t>
            </a:r>
            <a:r>
              <a:rPr lang="ko-KR" altLang="en-US" b="1" spc="-150" dirty="0" smtClean="0">
                <a:solidFill>
                  <a:srgbClr val="FF0000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무료</a:t>
            </a:r>
          </a:p>
        </p:txBody>
      </p:sp>
      <p:sp>
        <p:nvSpPr>
          <p:cNvPr id="102" name="직사각형 101"/>
          <p:cNvSpPr/>
          <p:nvPr/>
        </p:nvSpPr>
        <p:spPr>
          <a:xfrm>
            <a:off x="4910524" y="4195259"/>
            <a:ext cx="17279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2400" spc="-150" dirty="0" smtClean="0">
                <a:ln>
                  <a:solidFill>
                    <a:prstClr val="white">
                      <a:alpha val="5000"/>
                    </a:prstClr>
                  </a:solidFill>
                </a:ln>
                <a:solidFill>
                  <a:srgbClr val="003F75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대구</a:t>
            </a:r>
            <a:r>
              <a:rPr lang="ko-KR" altLang="en-US" sz="2000" spc="-150" dirty="0" smtClean="0">
                <a:ln>
                  <a:solidFill>
                    <a:prstClr val="white">
                      <a:alpha val="5000"/>
                    </a:prstClr>
                  </a:solidFill>
                </a:ln>
                <a:solidFill>
                  <a:srgbClr val="003F75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 ↔ </a:t>
            </a:r>
            <a:r>
              <a:rPr lang="ko-KR" altLang="en-US" sz="2400" spc="-150" dirty="0" smtClean="0">
                <a:ln>
                  <a:solidFill>
                    <a:prstClr val="white">
                      <a:alpha val="5000"/>
                    </a:prstClr>
                  </a:solidFill>
                </a:ln>
                <a:solidFill>
                  <a:srgbClr val="003F75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경산 </a:t>
            </a:r>
          </a:p>
        </p:txBody>
      </p:sp>
      <p:pic>
        <p:nvPicPr>
          <p:cNvPr id="121" name="그림 120" descr="실내이(가) 표시된 사진&#10;&#10;자동 생성된 설명">
            <a:extLst>
              <a:ext uri="{FF2B5EF4-FFF2-40B4-BE49-F238E27FC236}">
                <a16:creationId xmlns:a16="http://schemas.microsoft.com/office/drawing/2014/main" id="{A4C4C191-906C-46CB-ACFF-274BC040982C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 rot="406604">
            <a:off x="-35586" y="-891964"/>
            <a:ext cx="5048637" cy="4888634"/>
          </a:xfrm>
          <a:prstGeom prst="rect">
            <a:avLst/>
          </a:prstGeom>
        </p:spPr>
      </p:pic>
      <p:sp>
        <p:nvSpPr>
          <p:cNvPr id="126" name="평행 사변형 125">
            <a:extLst>
              <a:ext uri="{FF2B5EF4-FFF2-40B4-BE49-F238E27FC236}">
                <a16:creationId xmlns:a16="http://schemas.microsoft.com/office/drawing/2014/main" id="{52F5C456-7987-4966-90BB-9A7F9C1746A3}"/>
              </a:ext>
            </a:extLst>
          </p:cNvPr>
          <p:cNvSpPr/>
          <p:nvPr/>
        </p:nvSpPr>
        <p:spPr>
          <a:xfrm>
            <a:off x="238092" y="914791"/>
            <a:ext cx="3719546" cy="436110"/>
          </a:xfrm>
          <a:prstGeom prst="parallelogram">
            <a:avLst/>
          </a:prstGeom>
          <a:solidFill>
            <a:srgbClr val="135B98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127" name="평행 사변형 126">
            <a:extLst>
              <a:ext uri="{FF2B5EF4-FFF2-40B4-BE49-F238E27FC236}">
                <a16:creationId xmlns:a16="http://schemas.microsoft.com/office/drawing/2014/main" id="{E3959EA6-A06D-4159-8BC9-C2BA3028B42A}"/>
              </a:ext>
            </a:extLst>
          </p:cNvPr>
          <p:cNvSpPr/>
          <p:nvPr/>
        </p:nvSpPr>
        <p:spPr>
          <a:xfrm>
            <a:off x="348802" y="914792"/>
            <a:ext cx="3513081" cy="436110"/>
          </a:xfrm>
          <a:prstGeom prst="parallelogram">
            <a:avLst/>
          </a:prstGeom>
          <a:gradFill flip="none" rotWithShape="1">
            <a:gsLst>
              <a:gs pos="5000">
                <a:srgbClr val="2A8C75"/>
              </a:gs>
              <a:gs pos="100000">
                <a:srgbClr val="1779B5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indent="0" algn="ctr" defTabSz="914400" fontAlgn="auto" latinLnBrk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ko-KR" altLang="en-US" sz="2000">
              <a:solidFill>
                <a:prstClr val="white"/>
              </a:solidFill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128" name="직사각형 127">
            <a:extLst>
              <a:ext uri="{FF2B5EF4-FFF2-40B4-BE49-F238E27FC236}">
                <a16:creationId xmlns:a16="http://schemas.microsoft.com/office/drawing/2014/main" id="{74FB8181-4C14-4F7E-80FC-EED48BA6AA40}"/>
              </a:ext>
            </a:extLst>
          </p:cNvPr>
          <p:cNvSpPr/>
          <p:nvPr/>
        </p:nvSpPr>
        <p:spPr>
          <a:xfrm>
            <a:off x="714897" y="908720"/>
            <a:ext cx="2780889" cy="46166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ko-KR" altLang="en-US" sz="2400" b="1" kern="0" spc="-70" dirty="0" smtClean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영천 경마공원</a:t>
            </a:r>
            <a:r>
              <a:rPr lang="en-US" altLang="ko-KR" sz="2400" b="1" kern="0" spc="-70" dirty="0" smtClean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, </a:t>
            </a:r>
            <a:r>
              <a:rPr lang="ko-KR" altLang="en-US" sz="2400" b="1" kern="0" spc="-70" dirty="0" smtClean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본격 시행</a:t>
            </a:r>
          </a:p>
        </p:txBody>
      </p:sp>
      <p:pic>
        <p:nvPicPr>
          <p:cNvPr id="124" name="그림 123">
            <a:extLst>
              <a:ext uri="{FF2B5EF4-FFF2-40B4-BE49-F238E27FC236}">
                <a16:creationId xmlns:a16="http://schemas.microsoft.com/office/drawing/2014/main" id="{08A637DE-2897-4030-A55D-8ED1069935E3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-50214" y="1700808"/>
            <a:ext cx="2050886" cy="1080120"/>
          </a:xfrm>
          <a:prstGeom prst="rect">
            <a:avLst/>
          </a:prstGeom>
        </p:spPr>
      </p:pic>
      <p:sp>
        <p:nvSpPr>
          <p:cNvPr id="125" name="직사각형 124"/>
          <p:cNvSpPr/>
          <p:nvPr/>
        </p:nvSpPr>
        <p:spPr>
          <a:xfrm>
            <a:off x="71430" y="1838920"/>
            <a:ext cx="1781148" cy="83099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atinLnBrk="0"/>
            <a:r>
              <a:rPr lang="ko-KR" altLang="en-US" sz="1600" b="1" spc="-128" dirty="0" smtClean="0">
                <a:ln>
                  <a:solidFill>
                    <a:prstClr val="white">
                      <a:alpha val="5000"/>
                    </a:prst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금호</a:t>
            </a:r>
            <a:r>
              <a:rPr lang="en-US" altLang="ko-KR" sz="1600" b="1" spc="-128" dirty="0" smtClean="0">
                <a:ln>
                  <a:solidFill>
                    <a:prstClr val="white">
                      <a:alpha val="5000"/>
                    </a:prst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, </a:t>
            </a:r>
            <a:r>
              <a:rPr lang="ko-KR" altLang="en-US" sz="1600" b="1" spc="-128" dirty="0" err="1" smtClean="0">
                <a:ln>
                  <a:solidFill>
                    <a:prstClr val="white">
                      <a:alpha val="5000"/>
                    </a:prst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청통</a:t>
            </a:r>
            <a:r>
              <a:rPr lang="ko-KR" altLang="en-US" sz="1600" b="1" spc="-128" dirty="0" smtClean="0">
                <a:ln>
                  <a:solidFill>
                    <a:prstClr val="white">
                      <a:alpha val="5000"/>
                    </a:prst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 </a:t>
            </a:r>
            <a:r>
              <a:rPr lang="en-US" altLang="ko-KR" sz="1600" b="1" spc="-128" dirty="0" smtClean="0">
                <a:ln>
                  <a:solidFill>
                    <a:prstClr val="white">
                      <a:alpha val="5000"/>
                    </a:prst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/3,657</a:t>
            </a:r>
            <a:r>
              <a:rPr lang="ko-KR" altLang="en-US" sz="1600" b="1" spc="-128" dirty="0" smtClean="0">
                <a:ln>
                  <a:solidFill>
                    <a:prstClr val="white">
                      <a:alpha val="5000"/>
                    </a:prst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억</a:t>
            </a:r>
          </a:p>
          <a:p>
            <a:pPr algn="ctr" latinLnBrk="0"/>
            <a:r>
              <a:rPr lang="ko-KR" altLang="en-US" sz="1600" spc="-128" dirty="0" smtClean="0">
                <a:ln>
                  <a:solidFill>
                    <a:prstClr val="white">
                      <a:alpha val="5000"/>
                    </a:prst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경마</a:t>
            </a:r>
            <a:r>
              <a:rPr lang="en-US" altLang="ko-KR" sz="1600" spc="-128" dirty="0" smtClean="0">
                <a:ln>
                  <a:solidFill>
                    <a:prstClr val="white">
                      <a:alpha val="5000"/>
                    </a:prst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, </a:t>
            </a:r>
            <a:r>
              <a:rPr lang="ko-KR" altLang="en-US" sz="1600" spc="-128" dirty="0" err="1" smtClean="0">
                <a:ln>
                  <a:solidFill>
                    <a:prstClr val="white">
                      <a:alpha val="5000"/>
                    </a:prst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힐링승마</a:t>
            </a:r>
            <a:r>
              <a:rPr lang="en-US" altLang="ko-KR" sz="1600" spc="-128" dirty="0" smtClean="0">
                <a:ln>
                  <a:solidFill>
                    <a:prstClr val="white">
                      <a:alpha val="5000"/>
                    </a:prst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, </a:t>
            </a:r>
            <a:r>
              <a:rPr lang="ko-KR" altLang="en-US" sz="1600" spc="-128" dirty="0" smtClean="0">
                <a:ln>
                  <a:solidFill>
                    <a:prstClr val="white">
                      <a:alpha val="5000"/>
                    </a:prst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놀이터</a:t>
            </a:r>
            <a:r>
              <a:rPr lang="en-US" altLang="ko-KR" sz="1600" spc="-128" dirty="0" smtClean="0">
                <a:ln>
                  <a:solidFill>
                    <a:prstClr val="white">
                      <a:alpha val="5000"/>
                    </a:prst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, </a:t>
            </a:r>
            <a:r>
              <a:rPr lang="ko-KR" altLang="en-US" sz="1600" spc="-128" dirty="0" err="1" smtClean="0">
                <a:ln>
                  <a:solidFill>
                    <a:prstClr val="white">
                      <a:alpha val="5000"/>
                    </a:prst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루지트랙</a:t>
            </a:r>
            <a:r>
              <a:rPr lang="ko-KR" altLang="en-US" sz="1600" spc="-128" dirty="0" smtClean="0">
                <a:ln>
                  <a:solidFill>
                    <a:prstClr val="white">
                      <a:alpha val="5000"/>
                    </a:prst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 등 운영</a:t>
            </a:r>
          </a:p>
        </p:txBody>
      </p:sp>
      <p:pic>
        <p:nvPicPr>
          <p:cNvPr id="130" name="Picture 2" descr="테이프 png에 대한 이미지 검색결과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-159568" y="2703595"/>
            <a:ext cx="2702490" cy="869421"/>
          </a:xfrm>
          <a:prstGeom prst="rect">
            <a:avLst/>
          </a:prstGeom>
          <a:noFill/>
        </p:spPr>
      </p:pic>
      <p:sp>
        <p:nvSpPr>
          <p:cNvPr id="131" name="직사각형 130"/>
          <p:cNvSpPr/>
          <p:nvPr/>
        </p:nvSpPr>
        <p:spPr>
          <a:xfrm>
            <a:off x="35496" y="2780928"/>
            <a:ext cx="2295821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indent="174625" algn="ctr" latinLnBrk="0">
              <a:buClr>
                <a:srgbClr val="D0A660"/>
              </a:buClr>
              <a:buSzPct val="100000"/>
              <a:defRPr/>
            </a:pPr>
            <a:r>
              <a:rPr lang="ko-KR" altLang="en-US" b="1" kern="0" spc="-150" dirty="0" smtClean="0">
                <a:ln>
                  <a:solidFill>
                    <a:sysClr val="window" lastClr="FFFFFF">
                      <a:alpha val="0"/>
                    </a:sysClr>
                  </a:solidFill>
                </a:ln>
                <a:latin typeface="210 선물상자 R" panose="02020603020101020101" pitchFamily="18" charset="-127"/>
                <a:ea typeface="210 선물상자 R" panose="02020603020101020101" pitchFamily="18" charset="-127"/>
              </a:rPr>
              <a:t>대구도시철도 </a:t>
            </a:r>
            <a:r>
              <a:rPr lang="en-US" altLang="ko-KR" b="1" kern="0" spc="-150" dirty="0" smtClean="0">
                <a:ln>
                  <a:solidFill>
                    <a:sysClr val="window" lastClr="FFFFFF">
                      <a:alpha val="0"/>
                    </a:sysClr>
                  </a:solidFill>
                </a:ln>
                <a:latin typeface="210 선물상자 R" panose="02020603020101020101" pitchFamily="18" charset="-127"/>
                <a:ea typeface="210 선물상자 R" panose="02020603020101020101" pitchFamily="18" charset="-127"/>
              </a:rPr>
              <a:t>1</a:t>
            </a:r>
            <a:r>
              <a:rPr lang="ko-KR" altLang="en-US" b="1" kern="0" spc="-150" dirty="0" smtClean="0">
                <a:ln>
                  <a:solidFill>
                    <a:sysClr val="window" lastClr="FFFFFF">
                      <a:alpha val="0"/>
                    </a:sysClr>
                  </a:solidFill>
                </a:ln>
                <a:latin typeface="210 선물상자 R" panose="02020603020101020101" pitchFamily="18" charset="-127"/>
                <a:ea typeface="210 선물상자 R" panose="02020603020101020101" pitchFamily="18" charset="-127"/>
              </a:rPr>
              <a:t>호선 연장은 </a:t>
            </a:r>
            <a:endParaRPr lang="en-US" altLang="ko-KR" sz="1600" b="1" kern="0" spc="-150" dirty="0" smtClean="0">
              <a:ln>
                <a:solidFill>
                  <a:sysClr val="window" lastClr="FFFFFF">
                    <a:alpha val="0"/>
                  </a:sysClr>
                </a:solidFill>
              </a:ln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  <a:p>
            <a:pPr indent="174625" algn="ctr" latinLnBrk="0">
              <a:buClr>
                <a:srgbClr val="D0A660"/>
              </a:buClr>
              <a:buSzPct val="100000"/>
              <a:defRPr/>
            </a:pPr>
            <a:r>
              <a:rPr lang="ko-KR" altLang="en-US" sz="1600" b="1" kern="0" spc="-150" dirty="0" smtClean="0">
                <a:ln>
                  <a:solidFill>
                    <a:sysClr val="window" lastClr="FFFFFF">
                      <a:alpha val="0"/>
                    </a:sysClr>
                  </a:solidFill>
                </a:ln>
                <a:latin typeface="210 선물상자 R" panose="02020603020101020101" pitchFamily="18" charset="-127"/>
                <a:ea typeface="210 선물상자 R" panose="02020603020101020101" pitchFamily="18" charset="-127"/>
              </a:rPr>
              <a:t>선택이 아닌 </a:t>
            </a:r>
            <a:r>
              <a:rPr lang="ko-KR" altLang="en-US" sz="2400" b="1" kern="0" spc="-150" dirty="0" smtClean="0">
                <a:ln>
                  <a:solidFill>
                    <a:sysClr val="window" lastClr="FFFFFF">
                      <a:alpha val="0"/>
                    </a:sysClr>
                  </a:solidFill>
                </a:ln>
                <a:solidFill>
                  <a:srgbClr val="FF0000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필</a:t>
            </a:r>
            <a:r>
              <a:rPr lang="en-US" altLang="ko-KR" sz="2400" b="1" kern="0" spc="-150" dirty="0" smtClean="0">
                <a:ln>
                  <a:solidFill>
                    <a:sysClr val="window" lastClr="FFFFFF">
                      <a:alpha val="0"/>
                    </a:sysClr>
                  </a:solidFill>
                </a:ln>
                <a:solidFill>
                  <a:srgbClr val="FF0000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.</a:t>
            </a:r>
            <a:r>
              <a:rPr lang="ko-KR" altLang="en-US" sz="2400" b="1" kern="0" spc="-150" dirty="0" smtClean="0">
                <a:ln>
                  <a:solidFill>
                    <a:sysClr val="window" lastClr="FFFFFF">
                      <a:alpha val="0"/>
                    </a:sysClr>
                  </a:solidFill>
                </a:ln>
                <a:solidFill>
                  <a:srgbClr val="FF0000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수</a:t>
            </a:r>
            <a:r>
              <a:rPr lang="en-US" altLang="ko-KR" sz="2400" b="1" kern="0" spc="-150" dirty="0" smtClean="0">
                <a:ln>
                  <a:solidFill>
                    <a:sysClr val="window" lastClr="FFFFFF">
                      <a:alpha val="0"/>
                    </a:sysClr>
                  </a:solidFill>
                </a:ln>
                <a:solidFill>
                  <a:srgbClr val="FF0000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.!</a:t>
            </a:r>
            <a:endParaRPr lang="ko-KR" altLang="en-US" sz="2400" b="1" kern="0" spc="-150" dirty="0" smtClean="0">
              <a:ln>
                <a:solidFill>
                  <a:sysClr val="window" lastClr="FFFFFF">
                    <a:alpha val="0"/>
                  </a:sysClr>
                </a:solidFill>
              </a:ln>
              <a:solidFill>
                <a:srgbClr val="FF0000"/>
              </a:solidFill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  <a:p>
            <a:pPr lvl="0" indent="174625" algn="ctr" latinLnBrk="0">
              <a:buClr>
                <a:srgbClr val="D0A660"/>
              </a:buClr>
              <a:buSzPct val="100000"/>
              <a:defRPr/>
            </a:pPr>
            <a:endParaRPr lang="ko-KR" altLang="en-US" sz="2400" b="1" kern="0" spc="-150" dirty="0" smtClean="0">
              <a:ln>
                <a:solidFill>
                  <a:sysClr val="window" lastClr="FFFFFF">
                    <a:alpha val="0"/>
                  </a:sysClr>
                </a:solidFill>
              </a:ln>
              <a:solidFill>
                <a:srgbClr val="FF0000"/>
              </a:solidFill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pic>
        <p:nvPicPr>
          <p:cNvPr id="132" name="그림 131" descr="1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-15552" y="2703596"/>
            <a:ext cx="360040" cy="360040"/>
          </a:xfrm>
          <a:prstGeom prst="rect">
            <a:avLst/>
          </a:prstGeom>
        </p:spPr>
      </p:pic>
      <p:sp>
        <p:nvSpPr>
          <p:cNvPr id="25" name="평행 사변형 24">
            <a:extLst>
              <a:ext uri="{FF2B5EF4-FFF2-40B4-BE49-F238E27FC236}">
                <a16:creationId xmlns:a16="http://schemas.microsoft.com/office/drawing/2014/main" id="{95427740-2D91-4271-BA4F-D6239C9A5551}"/>
              </a:ext>
            </a:extLst>
          </p:cNvPr>
          <p:cNvSpPr/>
          <p:nvPr/>
        </p:nvSpPr>
        <p:spPr>
          <a:xfrm>
            <a:off x="277136" y="3746107"/>
            <a:ext cx="3718800" cy="435600"/>
          </a:xfrm>
          <a:prstGeom prst="parallelogram">
            <a:avLst/>
          </a:prstGeom>
          <a:solidFill>
            <a:srgbClr val="135B98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latinLnBrk="0">
              <a:defRPr/>
            </a:pPr>
            <a:endParaRPr lang="ko-KR" altLang="en-US" sz="2800">
              <a:solidFill>
                <a:prstClr val="white"/>
              </a:solidFill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26" name="평행 사변형 25">
            <a:extLst>
              <a:ext uri="{FF2B5EF4-FFF2-40B4-BE49-F238E27FC236}">
                <a16:creationId xmlns:a16="http://schemas.microsoft.com/office/drawing/2014/main" id="{46BE26F4-33C8-4667-A1BA-CCC9F6F3B043}"/>
              </a:ext>
            </a:extLst>
          </p:cNvPr>
          <p:cNvSpPr/>
          <p:nvPr/>
        </p:nvSpPr>
        <p:spPr>
          <a:xfrm>
            <a:off x="365242" y="3746107"/>
            <a:ext cx="3513600" cy="435600"/>
          </a:xfrm>
          <a:prstGeom prst="parallelogram">
            <a:avLst/>
          </a:prstGeom>
          <a:solidFill>
            <a:srgbClr val="2A8C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latinLnBrk="0">
              <a:defRPr/>
            </a:pPr>
            <a:endParaRPr lang="ko-KR" altLang="en-US" sz="2800" smtClean="0">
              <a:solidFill>
                <a:prstClr val="white"/>
              </a:solidFill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6EB67A16-379E-4E70-9C71-9C5042DB3019}"/>
              </a:ext>
            </a:extLst>
          </p:cNvPr>
          <p:cNvSpPr/>
          <p:nvPr/>
        </p:nvSpPr>
        <p:spPr>
          <a:xfrm>
            <a:off x="2963513" y="4119218"/>
            <a:ext cx="18473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457200" latinLnBrk="0">
              <a:defRPr/>
            </a:pPr>
            <a:endParaRPr lang="ko-KR" altLang="en-US" sz="2800" b="1" kern="0" spc="-70" smtClean="0">
              <a:ln>
                <a:solidFill>
                  <a:srgbClr val="4472C4">
                    <a:shade val="50000"/>
                    <a:alpha val="0"/>
                  </a:srgbClr>
                </a:solidFill>
              </a:ln>
              <a:solidFill>
                <a:prstClr val="white"/>
              </a:solidFill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905127" y="3717032"/>
            <a:ext cx="24176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457200" latinLnBrk="0">
              <a:defRPr/>
            </a:pPr>
            <a:r>
              <a:rPr lang="ko-KR" altLang="en-US" sz="2400" b="1" kern="0" dirty="0" smtClean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출산장려지원금 확대</a:t>
            </a:r>
          </a:p>
        </p:txBody>
      </p:sp>
      <p:sp>
        <p:nvSpPr>
          <p:cNvPr id="21" name="Freeform 37">
            <a:extLst>
              <a:ext uri="{FF2B5EF4-FFF2-40B4-BE49-F238E27FC236}">
                <a16:creationId xmlns:a16="http://schemas.microsoft.com/office/drawing/2014/main" id="{B09483C9-F6BA-494D-8C49-5091DA69276B}"/>
              </a:ext>
            </a:extLst>
          </p:cNvPr>
          <p:cNvSpPr>
            <a:spLocks/>
          </p:cNvSpPr>
          <p:nvPr/>
        </p:nvSpPr>
        <p:spPr bwMode="auto">
          <a:xfrm>
            <a:off x="410321" y="3838193"/>
            <a:ext cx="585707" cy="401297"/>
          </a:xfrm>
          <a:custGeom>
            <a:avLst/>
            <a:gdLst>
              <a:gd name="T0" fmla="*/ 2184 w 2225"/>
              <a:gd name="T1" fmla="*/ 693 h 1800"/>
              <a:gd name="T2" fmla="*/ 1920 w 2225"/>
              <a:gd name="T3" fmla="*/ 636 h 1800"/>
              <a:gd name="T4" fmla="*/ 1675 w 2225"/>
              <a:gd name="T5" fmla="*/ 744 h 1800"/>
              <a:gd name="T6" fmla="*/ 1314 w 2225"/>
              <a:gd name="T7" fmla="*/ 0 h 1800"/>
              <a:gd name="T8" fmla="*/ 885 w 2225"/>
              <a:gd name="T9" fmla="*/ 0 h 1800"/>
              <a:gd name="T10" fmla="*/ 547 w 2225"/>
              <a:gd name="T11" fmla="*/ 777 h 1800"/>
              <a:gd name="T12" fmla="*/ 568 w 2225"/>
              <a:gd name="T13" fmla="*/ 810 h 1800"/>
              <a:gd name="T14" fmla="*/ 165 w 2225"/>
              <a:gd name="T15" fmla="*/ 1072 h 1800"/>
              <a:gd name="T16" fmla="*/ 2 w 2225"/>
              <a:gd name="T17" fmla="*/ 1698 h 1800"/>
              <a:gd name="T18" fmla="*/ 3 w 2225"/>
              <a:gd name="T19" fmla="*/ 1718 h 1800"/>
              <a:gd name="T20" fmla="*/ 29 w 2225"/>
              <a:gd name="T21" fmla="*/ 1742 h 1800"/>
              <a:gd name="T22" fmla="*/ 37 w 2225"/>
              <a:gd name="T23" fmla="*/ 1743 h 1800"/>
              <a:gd name="T24" fmla="*/ 67 w 2225"/>
              <a:gd name="T25" fmla="*/ 1728 h 1800"/>
              <a:gd name="T26" fmla="*/ 72 w 2225"/>
              <a:gd name="T27" fmla="*/ 1715 h 1800"/>
              <a:gd name="T28" fmla="*/ 235 w 2225"/>
              <a:gd name="T29" fmla="*/ 1092 h 1800"/>
              <a:gd name="T30" fmla="*/ 569 w 2225"/>
              <a:gd name="T31" fmla="*/ 883 h 1800"/>
              <a:gd name="T32" fmla="*/ 1176 w 2225"/>
              <a:gd name="T33" fmla="*/ 883 h 1800"/>
              <a:gd name="T34" fmla="*/ 1294 w 2225"/>
              <a:gd name="T35" fmla="*/ 986 h 1800"/>
              <a:gd name="T36" fmla="*/ 1176 w 2225"/>
              <a:gd name="T37" fmla="*/ 1090 h 1800"/>
              <a:gd name="T38" fmla="*/ 763 w 2225"/>
              <a:gd name="T39" fmla="*/ 1090 h 1800"/>
              <a:gd name="T40" fmla="*/ 727 w 2225"/>
              <a:gd name="T41" fmla="*/ 1126 h 1800"/>
              <a:gd name="T42" fmla="*/ 763 w 2225"/>
              <a:gd name="T43" fmla="*/ 1162 h 1800"/>
              <a:gd name="T44" fmla="*/ 1178 w 2225"/>
              <a:gd name="T45" fmla="*/ 1162 h 1800"/>
              <a:gd name="T46" fmla="*/ 1183 w 2225"/>
              <a:gd name="T47" fmla="*/ 1162 h 1800"/>
              <a:gd name="T48" fmla="*/ 1367 w 2225"/>
              <a:gd name="T49" fmla="*/ 986 h 1800"/>
              <a:gd name="T50" fmla="*/ 1365 w 2225"/>
              <a:gd name="T51" fmla="*/ 961 h 1800"/>
              <a:gd name="T52" fmla="*/ 1951 w 2225"/>
              <a:gd name="T53" fmla="*/ 701 h 1800"/>
              <a:gd name="T54" fmla="*/ 1954 w 2225"/>
              <a:gd name="T55" fmla="*/ 700 h 1800"/>
              <a:gd name="T56" fmla="*/ 2123 w 2225"/>
              <a:gd name="T57" fmla="*/ 734 h 1800"/>
              <a:gd name="T58" fmla="*/ 2067 w 2225"/>
              <a:gd name="T59" fmla="*/ 887 h 1800"/>
              <a:gd name="T60" fmla="*/ 1330 w 2225"/>
              <a:gd name="T61" fmla="*/ 1335 h 1800"/>
              <a:gd name="T62" fmla="*/ 873 w 2225"/>
              <a:gd name="T63" fmla="*/ 1402 h 1800"/>
              <a:gd name="T64" fmla="*/ 591 w 2225"/>
              <a:gd name="T65" fmla="*/ 1444 h 1800"/>
              <a:gd name="T66" fmla="*/ 490 w 2225"/>
              <a:gd name="T67" fmla="*/ 1762 h 1800"/>
              <a:gd name="T68" fmla="*/ 505 w 2225"/>
              <a:gd name="T69" fmla="*/ 1793 h 1800"/>
              <a:gd name="T70" fmla="*/ 524 w 2225"/>
              <a:gd name="T71" fmla="*/ 1800 h 1800"/>
              <a:gd name="T72" fmla="*/ 526 w 2225"/>
              <a:gd name="T73" fmla="*/ 1800 h 1800"/>
              <a:gd name="T74" fmla="*/ 538 w 2225"/>
              <a:gd name="T75" fmla="*/ 1798 h 1800"/>
              <a:gd name="T76" fmla="*/ 562 w 2225"/>
              <a:gd name="T77" fmla="*/ 1766 h 1800"/>
              <a:gd name="T78" fmla="*/ 631 w 2225"/>
              <a:gd name="T79" fmla="*/ 1504 h 1800"/>
              <a:gd name="T80" fmla="*/ 878 w 2225"/>
              <a:gd name="T81" fmla="*/ 1475 h 1800"/>
              <a:gd name="T82" fmla="*/ 1359 w 2225"/>
              <a:gd name="T83" fmla="*/ 1402 h 1800"/>
              <a:gd name="T84" fmla="*/ 2113 w 2225"/>
              <a:gd name="T85" fmla="*/ 943 h 1800"/>
              <a:gd name="T86" fmla="*/ 2184 w 2225"/>
              <a:gd name="T87" fmla="*/ 693 h 18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2225" h="1800">
                <a:moveTo>
                  <a:pt x="2184" y="693"/>
                </a:moveTo>
                <a:cubicBezTo>
                  <a:pt x="2104" y="575"/>
                  <a:pt x="1977" y="603"/>
                  <a:pt x="1920" y="636"/>
                </a:cubicBezTo>
                <a:cubicBezTo>
                  <a:pt x="1675" y="744"/>
                  <a:pt x="1675" y="744"/>
                  <a:pt x="1675" y="744"/>
                </a:cubicBezTo>
                <a:cubicBezTo>
                  <a:pt x="1739" y="520"/>
                  <a:pt x="1501" y="204"/>
                  <a:pt x="1314" y="0"/>
                </a:cubicBezTo>
                <a:cubicBezTo>
                  <a:pt x="885" y="0"/>
                  <a:pt x="885" y="0"/>
                  <a:pt x="885" y="0"/>
                </a:cubicBezTo>
                <a:cubicBezTo>
                  <a:pt x="674" y="209"/>
                  <a:pt x="412" y="537"/>
                  <a:pt x="547" y="777"/>
                </a:cubicBezTo>
                <a:cubicBezTo>
                  <a:pt x="553" y="788"/>
                  <a:pt x="560" y="799"/>
                  <a:pt x="568" y="810"/>
                </a:cubicBezTo>
                <a:cubicBezTo>
                  <a:pt x="452" y="805"/>
                  <a:pt x="228" y="853"/>
                  <a:pt x="165" y="1072"/>
                </a:cubicBezTo>
                <a:cubicBezTo>
                  <a:pt x="94" y="1323"/>
                  <a:pt x="3" y="1694"/>
                  <a:pt x="2" y="1698"/>
                </a:cubicBezTo>
                <a:cubicBezTo>
                  <a:pt x="0" y="1705"/>
                  <a:pt x="1" y="1712"/>
                  <a:pt x="3" y="1718"/>
                </a:cubicBezTo>
                <a:cubicBezTo>
                  <a:pt x="7" y="1730"/>
                  <a:pt x="16" y="1739"/>
                  <a:pt x="29" y="1742"/>
                </a:cubicBezTo>
                <a:cubicBezTo>
                  <a:pt x="31" y="1743"/>
                  <a:pt x="34" y="1743"/>
                  <a:pt x="37" y="1743"/>
                </a:cubicBezTo>
                <a:cubicBezTo>
                  <a:pt x="49" y="1743"/>
                  <a:pt x="60" y="1737"/>
                  <a:pt x="67" y="1728"/>
                </a:cubicBezTo>
                <a:cubicBezTo>
                  <a:pt x="69" y="1724"/>
                  <a:pt x="71" y="1720"/>
                  <a:pt x="72" y="1715"/>
                </a:cubicBezTo>
                <a:cubicBezTo>
                  <a:pt x="73" y="1712"/>
                  <a:pt x="164" y="1342"/>
                  <a:pt x="235" y="1092"/>
                </a:cubicBezTo>
                <a:cubicBezTo>
                  <a:pt x="298" y="870"/>
                  <a:pt x="558" y="882"/>
                  <a:pt x="569" y="883"/>
                </a:cubicBezTo>
                <a:cubicBezTo>
                  <a:pt x="1176" y="883"/>
                  <a:pt x="1176" y="883"/>
                  <a:pt x="1176" y="883"/>
                </a:cubicBezTo>
                <a:cubicBezTo>
                  <a:pt x="1191" y="885"/>
                  <a:pt x="1294" y="903"/>
                  <a:pt x="1294" y="986"/>
                </a:cubicBezTo>
                <a:cubicBezTo>
                  <a:pt x="1294" y="1069"/>
                  <a:pt x="1191" y="1087"/>
                  <a:pt x="1176" y="1090"/>
                </a:cubicBezTo>
                <a:cubicBezTo>
                  <a:pt x="763" y="1090"/>
                  <a:pt x="763" y="1090"/>
                  <a:pt x="763" y="1090"/>
                </a:cubicBezTo>
                <a:cubicBezTo>
                  <a:pt x="743" y="1090"/>
                  <a:pt x="727" y="1106"/>
                  <a:pt x="727" y="1126"/>
                </a:cubicBezTo>
                <a:cubicBezTo>
                  <a:pt x="727" y="1146"/>
                  <a:pt x="743" y="1162"/>
                  <a:pt x="763" y="1162"/>
                </a:cubicBezTo>
                <a:cubicBezTo>
                  <a:pt x="1178" y="1162"/>
                  <a:pt x="1178" y="1162"/>
                  <a:pt x="1178" y="1162"/>
                </a:cubicBezTo>
                <a:cubicBezTo>
                  <a:pt x="1183" y="1162"/>
                  <a:pt x="1183" y="1162"/>
                  <a:pt x="1183" y="1162"/>
                </a:cubicBezTo>
                <a:cubicBezTo>
                  <a:pt x="1246" y="1154"/>
                  <a:pt x="1367" y="1108"/>
                  <a:pt x="1367" y="986"/>
                </a:cubicBezTo>
                <a:cubicBezTo>
                  <a:pt x="1367" y="977"/>
                  <a:pt x="1366" y="969"/>
                  <a:pt x="1365" y="961"/>
                </a:cubicBezTo>
                <a:cubicBezTo>
                  <a:pt x="1951" y="701"/>
                  <a:pt x="1951" y="701"/>
                  <a:pt x="1951" y="701"/>
                </a:cubicBezTo>
                <a:cubicBezTo>
                  <a:pt x="1954" y="700"/>
                  <a:pt x="1954" y="700"/>
                  <a:pt x="1954" y="700"/>
                </a:cubicBezTo>
                <a:cubicBezTo>
                  <a:pt x="1959" y="697"/>
                  <a:pt x="2060" y="640"/>
                  <a:pt x="2123" y="734"/>
                </a:cubicBezTo>
                <a:cubicBezTo>
                  <a:pt x="2141" y="759"/>
                  <a:pt x="2119" y="844"/>
                  <a:pt x="2067" y="887"/>
                </a:cubicBezTo>
                <a:cubicBezTo>
                  <a:pt x="1946" y="986"/>
                  <a:pt x="1520" y="1255"/>
                  <a:pt x="1330" y="1335"/>
                </a:cubicBezTo>
                <a:cubicBezTo>
                  <a:pt x="1224" y="1380"/>
                  <a:pt x="1029" y="1393"/>
                  <a:pt x="873" y="1402"/>
                </a:cubicBezTo>
                <a:cubicBezTo>
                  <a:pt x="714" y="1412"/>
                  <a:pt x="629" y="1419"/>
                  <a:pt x="591" y="1444"/>
                </a:cubicBezTo>
                <a:cubicBezTo>
                  <a:pt x="507" y="1500"/>
                  <a:pt x="492" y="1719"/>
                  <a:pt x="490" y="1762"/>
                </a:cubicBezTo>
                <a:cubicBezTo>
                  <a:pt x="489" y="1775"/>
                  <a:pt x="495" y="1786"/>
                  <a:pt x="505" y="1793"/>
                </a:cubicBezTo>
                <a:cubicBezTo>
                  <a:pt x="510" y="1797"/>
                  <a:pt x="517" y="1800"/>
                  <a:pt x="524" y="1800"/>
                </a:cubicBezTo>
                <a:cubicBezTo>
                  <a:pt x="525" y="1800"/>
                  <a:pt x="526" y="1800"/>
                  <a:pt x="526" y="1800"/>
                </a:cubicBezTo>
                <a:cubicBezTo>
                  <a:pt x="530" y="1800"/>
                  <a:pt x="534" y="1800"/>
                  <a:pt x="538" y="1798"/>
                </a:cubicBezTo>
                <a:cubicBezTo>
                  <a:pt x="552" y="1793"/>
                  <a:pt x="562" y="1781"/>
                  <a:pt x="562" y="1766"/>
                </a:cubicBezTo>
                <a:cubicBezTo>
                  <a:pt x="567" y="1676"/>
                  <a:pt x="592" y="1531"/>
                  <a:pt x="631" y="1504"/>
                </a:cubicBezTo>
                <a:cubicBezTo>
                  <a:pt x="654" y="1489"/>
                  <a:pt x="778" y="1481"/>
                  <a:pt x="878" y="1475"/>
                </a:cubicBezTo>
                <a:cubicBezTo>
                  <a:pt x="1048" y="1464"/>
                  <a:pt x="1241" y="1452"/>
                  <a:pt x="1359" y="1402"/>
                </a:cubicBezTo>
                <a:cubicBezTo>
                  <a:pt x="1557" y="1318"/>
                  <a:pt x="1986" y="1047"/>
                  <a:pt x="2113" y="943"/>
                </a:cubicBezTo>
                <a:cubicBezTo>
                  <a:pt x="2189" y="881"/>
                  <a:pt x="2225" y="755"/>
                  <a:pt x="2184" y="693"/>
                </a:cubicBezTo>
                <a:close/>
              </a:path>
            </a:pathLst>
          </a:custGeom>
          <a:solidFill>
            <a:srgbClr val="2A8C7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2851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그림 5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2812" y="1988840"/>
            <a:ext cx="6113884" cy="559430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z="44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손글씨 펜" panose="03040600000000000000" pitchFamily="66" charset="-127"/>
                <a:ea typeface="나눔손글씨 펜" panose="03040600000000000000" pitchFamily="66" charset="-127"/>
              </a:rPr>
              <a:t>각양각색</a:t>
            </a:r>
            <a:r>
              <a:rPr lang="en-US" altLang="ko-KR" dirty="0" smtClean="0"/>
              <a:t>, </a:t>
            </a:r>
            <a:r>
              <a:rPr lang="ko-KR" altLang="en-US" dirty="0" smtClean="0">
                <a:latin typeface="210 선물상자 R" panose="02020603020101020101" pitchFamily="18" charset="-127"/>
                <a:ea typeface="210 선물상자 R" panose="02020603020101020101" pitchFamily="18" charset="-127"/>
              </a:rPr>
              <a:t>볼거리 많은 </a:t>
            </a:r>
            <a:r>
              <a:rPr lang="ko-KR" altLang="en-US" sz="5400" dirty="0" smtClean="0">
                <a:solidFill>
                  <a:schemeClr val="accent6">
                    <a:lumMod val="75000"/>
                  </a:schemeClr>
                </a:solidFill>
                <a:latin typeface="나눔손글씨 펜" panose="03040600000000000000" pitchFamily="66" charset="-127"/>
                <a:ea typeface="나눔손글씨 펜" panose="03040600000000000000" pitchFamily="66" charset="-127"/>
              </a:rPr>
              <a:t>영천</a:t>
            </a:r>
            <a:r>
              <a:rPr lang="en-US" altLang="ko-KR" sz="5400" dirty="0" smtClean="0">
                <a:solidFill>
                  <a:schemeClr val="accent6">
                    <a:lumMod val="75000"/>
                  </a:schemeClr>
                </a:solidFill>
                <a:latin typeface="나눔손글씨 펜" panose="03040600000000000000" pitchFamily="66" charset="-127"/>
                <a:ea typeface="나눔손글씨 펜" panose="03040600000000000000" pitchFamily="66" charset="-127"/>
              </a:rPr>
              <a:t>!</a:t>
            </a:r>
            <a:endParaRPr lang="ko-KR" altLang="en-US" sz="5400" dirty="0">
              <a:solidFill>
                <a:schemeClr val="accent6">
                  <a:lumMod val="75000"/>
                </a:schemeClr>
              </a:solidFill>
              <a:latin typeface="나눔손글씨 펜" panose="03040600000000000000" pitchFamily="66" charset="-127"/>
              <a:ea typeface="나눔손글씨 펜" panose="03040600000000000000" pitchFamily="66" charset="-127"/>
            </a:endParaRPr>
          </a:p>
        </p:txBody>
      </p:sp>
      <p:sp>
        <p:nvSpPr>
          <p:cNvPr id="3" name="타원 2">
            <a:extLst>
              <a:ext uri="{FF2B5EF4-FFF2-40B4-BE49-F238E27FC236}">
                <a16:creationId xmlns:a16="http://schemas.microsoft.com/office/drawing/2014/main" id="{7F1F6B1E-9197-4E78-9B39-2A17BF258DF1}"/>
              </a:ext>
            </a:extLst>
          </p:cNvPr>
          <p:cNvSpPr/>
          <p:nvPr/>
        </p:nvSpPr>
        <p:spPr>
          <a:xfrm>
            <a:off x="131605" y="1845397"/>
            <a:ext cx="5437028" cy="4945896"/>
          </a:xfrm>
          <a:prstGeom prst="ellipse">
            <a:avLst/>
          </a:prstGeom>
          <a:solidFill>
            <a:srgbClr val="92D050"/>
          </a:solidFill>
          <a:ln w="206375">
            <a:solidFill>
              <a:srgbClr val="F4F6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pic>
        <p:nvPicPr>
          <p:cNvPr id="4" name="Picture 2" descr="D:\중요DATA\Desktop\도지사 방문 ppt\위치도.bmp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133798" y="1858981"/>
            <a:ext cx="5431491" cy="4958323"/>
          </a:xfrm>
          <a:prstGeom prst="ellipse">
            <a:avLst/>
          </a:prstGeom>
          <a:noFill/>
        </p:spPr>
      </p:pic>
      <p:grpSp>
        <p:nvGrpSpPr>
          <p:cNvPr id="5" name="그룹 146"/>
          <p:cNvGrpSpPr/>
          <p:nvPr/>
        </p:nvGrpSpPr>
        <p:grpSpPr>
          <a:xfrm rot="4471012" flipH="1">
            <a:off x="2955736" y="3241413"/>
            <a:ext cx="121871" cy="3342955"/>
            <a:chOff x="611560" y="2787278"/>
            <a:chExt cx="144016" cy="2262684"/>
          </a:xfrm>
        </p:grpSpPr>
        <p:pic>
          <p:nvPicPr>
            <p:cNvPr id="6" name="Picture 11" descr="C:\Users\hong\Desktop\그림1.png"/>
            <p:cNvPicPr>
              <a:picLocks noChangeAspect="1" noChangeArrowheads="1"/>
            </p:cNvPicPr>
            <p:nvPr/>
          </p:nvPicPr>
          <p:blipFill>
            <a:blip r:embed="rId4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611560" y="4221088"/>
              <a:ext cx="144016" cy="828874"/>
            </a:xfrm>
            <a:prstGeom prst="rect">
              <a:avLst/>
            </a:prstGeom>
            <a:noFill/>
          </p:spPr>
        </p:pic>
        <p:pic>
          <p:nvPicPr>
            <p:cNvPr id="7" name="Picture 11" descr="C:\Users\hong\Desktop\그림1.png"/>
            <p:cNvPicPr>
              <a:picLocks noChangeAspect="1" noChangeArrowheads="1"/>
            </p:cNvPicPr>
            <p:nvPr/>
          </p:nvPicPr>
          <p:blipFill>
            <a:blip r:embed="rId4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611560" y="3409950"/>
              <a:ext cx="144016" cy="828874"/>
            </a:xfrm>
            <a:prstGeom prst="rect">
              <a:avLst/>
            </a:prstGeom>
            <a:noFill/>
          </p:spPr>
        </p:pic>
        <p:pic>
          <p:nvPicPr>
            <p:cNvPr id="8" name="Picture 11" descr="C:\Users\hong\Desktop\그림1.png"/>
            <p:cNvPicPr>
              <a:picLocks noChangeAspect="1" noChangeArrowheads="1"/>
            </p:cNvPicPr>
            <p:nvPr/>
          </p:nvPicPr>
          <p:blipFill>
            <a:blip r:embed="rId4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611560" y="2787278"/>
              <a:ext cx="144016" cy="828874"/>
            </a:xfrm>
            <a:prstGeom prst="rect">
              <a:avLst/>
            </a:prstGeom>
            <a:noFill/>
          </p:spPr>
        </p:pic>
      </p:grpSp>
      <p:sp>
        <p:nvSpPr>
          <p:cNvPr id="9" name="자유형 8"/>
          <p:cNvSpPr/>
          <p:nvPr/>
        </p:nvSpPr>
        <p:spPr>
          <a:xfrm>
            <a:off x="433734" y="3029847"/>
            <a:ext cx="4015946" cy="2508572"/>
          </a:xfrm>
          <a:custGeom>
            <a:avLst/>
            <a:gdLst>
              <a:gd name="connsiteX0" fmla="*/ 0 w 4015946"/>
              <a:gd name="connsiteY0" fmla="*/ 2113005 h 2113005"/>
              <a:gd name="connsiteX1" fmla="*/ 271849 w 4015946"/>
              <a:gd name="connsiteY1" fmla="*/ 840259 h 2113005"/>
              <a:gd name="connsiteX2" fmla="*/ 1105930 w 4015946"/>
              <a:gd name="connsiteY2" fmla="*/ 135924 h 2113005"/>
              <a:gd name="connsiteX3" fmla="*/ 2007973 w 4015946"/>
              <a:gd name="connsiteY3" fmla="*/ 0 h 2113005"/>
              <a:gd name="connsiteX4" fmla="*/ 2038865 w 4015946"/>
              <a:gd name="connsiteY4" fmla="*/ 18535 h 2113005"/>
              <a:gd name="connsiteX5" fmla="*/ 2032687 w 4015946"/>
              <a:gd name="connsiteY5" fmla="*/ 222421 h 2113005"/>
              <a:gd name="connsiteX6" fmla="*/ 4015946 w 4015946"/>
              <a:gd name="connsiteY6" fmla="*/ 994719 h 2113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15946" h="2113005">
                <a:moveTo>
                  <a:pt x="0" y="2113005"/>
                </a:moveTo>
                <a:lnTo>
                  <a:pt x="271849" y="840259"/>
                </a:lnTo>
                <a:lnTo>
                  <a:pt x="1105930" y="135924"/>
                </a:lnTo>
                <a:lnTo>
                  <a:pt x="2007973" y="0"/>
                </a:lnTo>
                <a:lnTo>
                  <a:pt x="2038865" y="18535"/>
                </a:lnTo>
                <a:lnTo>
                  <a:pt x="2032687" y="222421"/>
                </a:lnTo>
                <a:lnTo>
                  <a:pt x="4015946" y="994719"/>
                </a:lnTo>
              </a:path>
            </a:pathLst>
          </a:custGeom>
          <a:ln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sz="2000"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cxnSp>
        <p:nvCxnSpPr>
          <p:cNvPr id="10" name="직선 연결선 9"/>
          <p:cNvCxnSpPr>
            <a:endCxn id="18" idx="1"/>
          </p:cNvCxnSpPr>
          <p:nvPr/>
        </p:nvCxnSpPr>
        <p:spPr>
          <a:xfrm>
            <a:off x="596261" y="3167591"/>
            <a:ext cx="3433493" cy="948640"/>
          </a:xfrm>
          <a:prstGeom prst="line">
            <a:avLst/>
          </a:prstGeom>
          <a:ln w="41275" cmpd="dbl">
            <a:solidFill>
              <a:schemeClr val="tx2">
                <a:lumMod val="40000"/>
                <a:lumOff val="6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그룹 20"/>
          <p:cNvGrpSpPr/>
          <p:nvPr/>
        </p:nvGrpSpPr>
        <p:grpSpPr>
          <a:xfrm>
            <a:off x="2131869" y="4403330"/>
            <a:ext cx="1504027" cy="487557"/>
            <a:chOff x="5992392" y="4792216"/>
            <a:chExt cx="1725751" cy="510161"/>
          </a:xfrm>
          <a:solidFill>
            <a:schemeClr val="accent6"/>
          </a:solidFill>
        </p:grpSpPr>
        <p:sp>
          <p:nvSpPr>
            <p:cNvPr id="12" name="이등변 삼각형 11"/>
            <p:cNvSpPr/>
            <p:nvPr/>
          </p:nvSpPr>
          <p:spPr>
            <a:xfrm rot="8372257">
              <a:off x="6622015" y="5014345"/>
              <a:ext cx="178279" cy="288032"/>
            </a:xfrm>
            <a:prstGeom prst="triangle">
              <a:avLst/>
            </a:prstGeom>
            <a:grpFill/>
            <a:ln w="19050" cap="flat" cmpd="sng" algn="ctr">
              <a:noFill/>
              <a:prstDash val="solid"/>
            </a:ln>
            <a:effectLst/>
          </p:spPr>
          <p:txBody>
            <a:bodyPr vert="horz" tIns="36000" bIns="36000"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indent="-200025" algn="ctr" fontAlgn="base">
                <a:buClr>
                  <a:srgbClr val="FE8602"/>
                </a:buClr>
                <a:buSzPct val="80000"/>
                <a:defRPr/>
              </a:pPr>
              <a:endParaRPr lang="ko-KR" altLang="en-US" sz="1400" b="1" spc="-150" smtClean="0">
                <a:ln>
                  <a:solidFill>
                    <a:sysClr val="window" lastClr="FFFFFF">
                      <a:alpha val="5000"/>
                    </a:sysClr>
                  </a:solidFill>
                </a:ln>
                <a:solidFill>
                  <a:sysClr val="window" lastClr="FFFFFF"/>
                </a:solidFill>
                <a:effectLst>
                  <a:outerShdw blurRad="1016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210 선물상자 R" panose="02020603020101020101" pitchFamily="18" charset="-127"/>
                <a:ea typeface="210 선물상자 R" panose="02020603020101020101" pitchFamily="18" charset="-127"/>
              </a:endParaRPr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5992392" y="4792216"/>
              <a:ext cx="1725751" cy="326876"/>
            </a:xfrm>
            <a:prstGeom prst="roundRect">
              <a:avLst/>
            </a:prstGeom>
            <a:solidFill>
              <a:srgbClr val="C00000"/>
            </a:solidFill>
            <a:ln w="19050" cap="flat" cmpd="sng" algn="ctr">
              <a:noFill/>
              <a:prstDash val="solid"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 vert="horz" tIns="36000" bIns="36000"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indent="-200025" algn="ctr" fontAlgn="base">
                <a:buClr>
                  <a:srgbClr val="FE8602"/>
                </a:buClr>
                <a:buSzPct val="80000"/>
                <a:defRPr/>
              </a:pPr>
              <a:r>
                <a:rPr lang="ko-KR" altLang="en-US" sz="1200" b="1" dirty="0" err="1" smtClean="0">
                  <a:ln>
                    <a:solidFill>
                      <a:sysClr val="window" lastClr="FFFFFF">
                        <a:alpha val="5000"/>
                      </a:sysClr>
                    </a:solidFill>
                  </a:ln>
                  <a:solidFill>
                    <a:sysClr val="window" lastClr="FFFFFF"/>
                  </a:solidFill>
                  <a:effectLst>
                    <a:outerShdw blurRad="38100" dist="38100" dir="2700000" algn="tl" rotWithShape="0">
                      <a:srgbClr val="000000">
                        <a:alpha val="43137"/>
                      </a:srgbClr>
                    </a:outerShdw>
                  </a:effectLst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출렁</a:t>
              </a:r>
              <a:r>
                <a:rPr lang="ko-KR" altLang="en-US" sz="1200" b="1" dirty="0" smtClean="0">
                  <a:ln>
                    <a:solidFill>
                      <a:sysClr val="window" lastClr="FFFFFF">
                        <a:alpha val="5000"/>
                      </a:sysClr>
                    </a:solidFill>
                  </a:ln>
                  <a:solidFill>
                    <a:sysClr val="window" lastClr="FFFFFF"/>
                  </a:solidFill>
                  <a:effectLst>
                    <a:outerShdw blurRad="38100" dist="38100" dir="2700000" algn="tl" rotWithShape="0">
                      <a:srgbClr val="000000">
                        <a:alpha val="43137"/>
                      </a:srgbClr>
                    </a:outerShdw>
                  </a:effectLst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 다리 구축 </a:t>
              </a:r>
              <a:r>
                <a:rPr lang="en-US" altLang="ko-KR" sz="1200" b="1" dirty="0" smtClean="0">
                  <a:ln>
                    <a:solidFill>
                      <a:sysClr val="window" lastClr="FFFFFF">
                        <a:alpha val="5000"/>
                      </a:sysClr>
                    </a:solidFill>
                  </a:ln>
                  <a:solidFill>
                    <a:sysClr val="window" lastClr="FFFFFF"/>
                  </a:solidFill>
                  <a:effectLst>
                    <a:outerShdw blurRad="38100" dist="38100" dir="2700000" algn="tl" rotWithShape="0">
                      <a:srgbClr val="000000">
                        <a:alpha val="43137"/>
                      </a:srgbClr>
                    </a:outerShdw>
                  </a:effectLst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(530m)</a:t>
              </a:r>
              <a:endParaRPr lang="ko-KR" altLang="en-US" sz="1200" b="1" dirty="0" smtClean="0">
                <a:ln>
                  <a:solidFill>
                    <a:sysClr val="window" lastClr="FFFFFF">
                      <a:alpha val="5000"/>
                    </a:sysClr>
                  </a:solidFill>
                </a:ln>
                <a:solidFill>
                  <a:sysClr val="window" lastClr="FFFFFF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latin typeface="210 선물상자 R" panose="02020603020101020101" pitchFamily="18" charset="-127"/>
                <a:ea typeface="210 선물상자 R" panose="02020603020101020101" pitchFamily="18" charset="-127"/>
              </a:endParaRPr>
            </a:p>
          </p:txBody>
        </p:sp>
      </p:grpSp>
      <p:pic>
        <p:nvPicPr>
          <p:cNvPr id="14" name="그림 13" descr="건물.png"/>
          <p:cNvPicPr>
            <a:picLocks noChangeAspect="1"/>
          </p:cNvPicPr>
          <p:nvPr/>
        </p:nvPicPr>
        <p:blipFill>
          <a:blip r:embed="rId5" cstate="print"/>
          <a:srcRect l="23702" t="54535" r="28895"/>
          <a:stretch>
            <a:fillRect/>
          </a:stretch>
        </p:blipFill>
        <p:spPr>
          <a:xfrm>
            <a:off x="49176" y="4797152"/>
            <a:ext cx="1714512" cy="1909058"/>
          </a:xfrm>
          <a:prstGeom prst="rect">
            <a:avLst/>
          </a:prstGeom>
        </p:spPr>
      </p:pic>
      <p:sp>
        <p:nvSpPr>
          <p:cNvPr id="15" name="모서리가 둥근 직사각형 14"/>
          <p:cNvSpPr/>
          <p:nvPr/>
        </p:nvSpPr>
        <p:spPr>
          <a:xfrm>
            <a:off x="395536" y="4946060"/>
            <a:ext cx="1124089" cy="425575"/>
          </a:xfrm>
          <a:prstGeom prst="roundRect">
            <a:avLst/>
          </a:prstGeom>
          <a:noFill/>
          <a:ln w="19050" cap="flat" cmpd="sng" algn="ctr">
            <a:noFill/>
            <a:prstDash val="solid"/>
          </a:ln>
          <a:effectLst/>
        </p:spPr>
        <p:txBody>
          <a:bodyPr vert="horz" tIns="36000" bIns="36000"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200025" algn="ctr" fontAlgn="base">
              <a:buClr>
                <a:srgbClr val="FE8602"/>
              </a:buClr>
              <a:buSzPct val="80000"/>
              <a:defRPr/>
            </a:pPr>
            <a:r>
              <a:rPr lang="ko-KR" altLang="en-US" sz="1200" b="1" spc="-150" dirty="0" smtClean="0">
                <a:ln>
                  <a:solidFill>
                    <a:sysClr val="window" lastClr="FFFFFF">
                      <a:alpha val="5000"/>
                    </a:sysClr>
                  </a:solidFill>
                </a:ln>
                <a:solidFill>
                  <a:sysClr val="window" lastClr="FFFFFF"/>
                </a:solidFill>
                <a:effectLst>
                  <a:outerShdw blurRad="1016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210 선물상자 R" panose="02020603020101020101" pitchFamily="18" charset="-127"/>
                <a:ea typeface="210 선물상자 R" panose="02020603020101020101" pitchFamily="18" charset="-127"/>
              </a:rPr>
              <a:t>종</a:t>
            </a:r>
            <a:r>
              <a:rPr lang="en-US" altLang="ko-KR" sz="1200" b="1" spc="-150" dirty="0" smtClean="0">
                <a:ln>
                  <a:solidFill>
                    <a:sysClr val="window" lastClr="FFFFFF">
                      <a:alpha val="5000"/>
                    </a:sysClr>
                  </a:solidFill>
                </a:ln>
                <a:solidFill>
                  <a:sysClr val="window" lastClr="FFFFFF"/>
                </a:solidFill>
                <a:effectLst>
                  <a:outerShdw blurRad="1016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210 선물상자 R" panose="02020603020101020101" pitchFamily="18" charset="-127"/>
                <a:ea typeface="210 선물상자 R" panose="02020603020101020101" pitchFamily="18" charset="-127"/>
              </a:rPr>
              <a:t> </a:t>
            </a:r>
            <a:r>
              <a:rPr lang="ko-KR" altLang="en-US" sz="1200" b="1" spc="-150" dirty="0" smtClean="0">
                <a:ln>
                  <a:solidFill>
                    <a:sysClr val="window" lastClr="FFFFFF">
                      <a:alpha val="5000"/>
                    </a:sysClr>
                  </a:solidFill>
                </a:ln>
                <a:solidFill>
                  <a:sysClr val="window" lastClr="FFFFFF"/>
                </a:solidFill>
                <a:effectLst>
                  <a:outerShdw blurRad="1016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210 선물상자 R" panose="02020603020101020101" pitchFamily="18" charset="-127"/>
                <a:ea typeface="210 선물상자 R" panose="02020603020101020101" pitchFamily="18" charset="-127"/>
              </a:rPr>
              <a:t>합 안 내 소</a:t>
            </a:r>
            <a:endParaRPr lang="en-US" altLang="ko-KR" sz="1200" b="1" spc="-150" dirty="0" smtClean="0">
              <a:ln>
                <a:solidFill>
                  <a:sysClr val="window" lastClr="FFFFFF">
                    <a:alpha val="5000"/>
                  </a:sysClr>
                </a:solidFill>
              </a:ln>
              <a:solidFill>
                <a:sysClr val="window" lastClr="FFFFFF"/>
              </a:solidFill>
              <a:effectLst>
                <a:outerShdw blurRad="101600" dist="38100" dir="2700000" algn="tl" rotWithShape="0">
                  <a:prstClr val="black">
                    <a:alpha val="40000"/>
                  </a:prstClr>
                </a:outerShdw>
              </a:effectLst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16" name="모서리가 둥근 직사각형 15"/>
          <p:cNvSpPr/>
          <p:nvPr/>
        </p:nvSpPr>
        <p:spPr>
          <a:xfrm>
            <a:off x="1797506" y="3861049"/>
            <a:ext cx="828000" cy="341915"/>
          </a:xfrm>
          <a:prstGeom prst="roundRect">
            <a:avLst/>
          </a:prstGeom>
          <a:solidFill>
            <a:srgbClr val="2A8C75"/>
          </a:solidFill>
          <a:ln w="25400" cap="flat" cmpd="sng" algn="ctr">
            <a:noFill/>
            <a:prstDash val="solid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lIns="0" rIns="0" rtlCol="0" anchor="ctr"/>
          <a:lstStyle/>
          <a:p>
            <a:pPr lvl="0" algn="ctr" fontAlgn="base" latinLnBrk="0"/>
            <a:r>
              <a:rPr lang="ko-KR" altLang="en-US" sz="1400" b="1" kern="0" dirty="0" err="1" smtClean="0">
                <a:ln>
                  <a:solidFill>
                    <a:prstClr val="white">
                      <a:alpha val="5000"/>
                    </a:prst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210 선물상자 R" panose="02020603020101020101" pitchFamily="18" charset="-127"/>
                <a:ea typeface="210 선물상자 R" panose="02020603020101020101" pitchFamily="18" charset="-127"/>
              </a:rPr>
              <a:t>보현산댐</a:t>
            </a:r>
            <a:endParaRPr lang="ko-KR" altLang="en-US" sz="1400" b="1" kern="0" dirty="0" smtClean="0">
              <a:ln>
                <a:solidFill>
                  <a:prstClr val="white">
                    <a:alpha val="5000"/>
                  </a:prst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17" name="모서리가 둥근 직사각형 16"/>
          <p:cNvSpPr/>
          <p:nvPr/>
        </p:nvSpPr>
        <p:spPr>
          <a:xfrm>
            <a:off x="56456" y="1790942"/>
            <a:ext cx="2539090" cy="341915"/>
          </a:xfrm>
          <a:prstGeom prst="roundRect">
            <a:avLst/>
          </a:prstGeom>
          <a:solidFill>
            <a:schemeClr val="accent4"/>
          </a:solidFill>
          <a:ln w="25400" cap="flat" cmpd="sng" algn="ctr">
            <a:noFill/>
            <a:prstDash val="solid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lIns="0" rIns="0" rtlCol="0" anchor="ctr"/>
          <a:lstStyle/>
          <a:p>
            <a:pPr lvl="0" algn="ctr" fontAlgn="base" latinLnBrk="0"/>
            <a:r>
              <a:rPr lang="ko-KR" altLang="en-US" sz="1400" b="1" kern="0" spc="-150" dirty="0" err="1" smtClean="0">
                <a:ln>
                  <a:solidFill>
                    <a:prstClr val="white">
                      <a:alpha val="5000"/>
                    </a:prst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210 선물상자 R" panose="02020603020101020101" pitchFamily="18" charset="-127"/>
                <a:ea typeface="210 선물상자 R" panose="02020603020101020101" pitchFamily="18" charset="-127"/>
              </a:rPr>
              <a:t>보현산</a:t>
            </a:r>
            <a:r>
              <a:rPr lang="ko-KR" altLang="en-US" sz="1400" b="1" kern="0" spc="-150" dirty="0" smtClean="0">
                <a:ln>
                  <a:solidFill>
                    <a:prstClr val="white">
                      <a:alpha val="5000"/>
                    </a:prst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210 선물상자 R" panose="02020603020101020101" pitchFamily="18" charset="-127"/>
                <a:ea typeface="210 선물상자 R" panose="02020603020101020101" pitchFamily="18" charset="-127"/>
              </a:rPr>
              <a:t> 천문과학관 </a:t>
            </a:r>
            <a:r>
              <a:rPr lang="en-US" altLang="ko-KR" sz="1400" b="1" kern="0" spc="-150" dirty="0" smtClean="0">
                <a:ln>
                  <a:solidFill>
                    <a:prstClr val="white">
                      <a:alpha val="5000"/>
                    </a:prst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210 선물상자 R" panose="02020603020101020101" pitchFamily="18" charset="-127"/>
                <a:ea typeface="210 선물상자 R" panose="02020603020101020101" pitchFamily="18" charset="-127"/>
              </a:rPr>
              <a:t>&amp; </a:t>
            </a:r>
            <a:r>
              <a:rPr lang="ko-KR" altLang="en-US" sz="1400" b="1" kern="0" spc="-150" dirty="0" smtClean="0">
                <a:ln>
                  <a:solidFill>
                    <a:prstClr val="white">
                      <a:alpha val="5000"/>
                    </a:prst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210 선물상자 R" panose="02020603020101020101" pitchFamily="18" charset="-127"/>
                <a:ea typeface="210 선물상자 R" panose="02020603020101020101" pitchFamily="18" charset="-127"/>
              </a:rPr>
              <a:t>별빛테마마을</a:t>
            </a:r>
          </a:p>
        </p:txBody>
      </p:sp>
      <p:sp>
        <p:nvSpPr>
          <p:cNvPr id="18" name="모서리가 둥근 직사각형 17"/>
          <p:cNvSpPr/>
          <p:nvPr/>
        </p:nvSpPr>
        <p:spPr>
          <a:xfrm>
            <a:off x="4029754" y="3961408"/>
            <a:ext cx="974294" cy="309645"/>
          </a:xfrm>
          <a:prstGeom prst="roundRect">
            <a:avLst/>
          </a:prstGeom>
          <a:solidFill>
            <a:srgbClr val="0392D5"/>
          </a:solidFill>
          <a:ln w="25400" cap="flat" cmpd="sng" algn="ctr">
            <a:noFill/>
            <a:prstDash val="solid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lIns="0" rIns="0"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200025" algn="ctr" fontAlgn="base" latinLnBrk="0">
              <a:buClr>
                <a:srgbClr val="FE8602"/>
              </a:buClr>
              <a:buSzPct val="80000"/>
              <a:defRPr/>
            </a:pPr>
            <a:r>
              <a:rPr lang="ko-KR" altLang="en-US" sz="1200" b="1" kern="0" dirty="0" err="1" smtClean="0">
                <a:ln>
                  <a:solidFill>
                    <a:prstClr val="white">
                      <a:alpha val="5000"/>
                    </a:prst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210 선물상자 R" panose="02020603020101020101" pitchFamily="18" charset="-127"/>
                <a:ea typeface="210 선물상자 R" panose="02020603020101020101" pitchFamily="18" charset="-127"/>
              </a:rPr>
              <a:t>짚와이어</a:t>
            </a:r>
            <a:r>
              <a:rPr lang="ko-KR" altLang="en-US" sz="1200" b="1" kern="0" dirty="0" smtClean="0">
                <a:ln>
                  <a:solidFill>
                    <a:prstClr val="white">
                      <a:alpha val="5000"/>
                    </a:prst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210 선물상자 R" panose="02020603020101020101" pitchFamily="18" charset="-127"/>
                <a:ea typeface="210 선물상자 R" panose="02020603020101020101" pitchFamily="18" charset="-127"/>
              </a:rPr>
              <a:t> </a:t>
            </a:r>
            <a:r>
              <a:rPr lang="en-US" altLang="ko-KR" sz="1200" b="1" kern="0" dirty="0" smtClean="0">
                <a:ln>
                  <a:solidFill>
                    <a:prstClr val="white">
                      <a:alpha val="5000"/>
                    </a:prst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210 선물상자 R" panose="02020603020101020101" pitchFamily="18" charset="-127"/>
                <a:ea typeface="210 선물상자 R" panose="02020603020101020101" pitchFamily="18" charset="-127"/>
              </a:rPr>
              <a:t>(</a:t>
            </a:r>
            <a:r>
              <a:rPr lang="ko-KR" altLang="en-US" sz="1200" b="1" kern="0" dirty="0" smtClean="0">
                <a:ln>
                  <a:solidFill>
                    <a:prstClr val="white">
                      <a:alpha val="5000"/>
                    </a:prst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210 선물상자 R" panose="02020603020101020101" pitchFamily="18" charset="-127"/>
                <a:ea typeface="210 선물상자 R" panose="02020603020101020101" pitchFamily="18" charset="-127"/>
              </a:rPr>
              <a:t>도착지</a:t>
            </a:r>
            <a:r>
              <a:rPr lang="en-US" altLang="ko-KR" sz="1200" b="1" kern="0" dirty="0" smtClean="0">
                <a:ln>
                  <a:solidFill>
                    <a:prstClr val="white">
                      <a:alpha val="5000"/>
                    </a:prst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210 선물상자 R" panose="02020603020101020101" pitchFamily="18" charset="-127"/>
                <a:ea typeface="210 선물상자 R" panose="02020603020101020101" pitchFamily="18" charset="-127"/>
              </a:rPr>
              <a:t>)</a:t>
            </a:r>
          </a:p>
        </p:txBody>
      </p:sp>
      <p:pic>
        <p:nvPicPr>
          <p:cNvPr id="19" name="Picture 3" descr="C:\Users\user\AppData\Local\Microsoft\Windows\Temporary Internet Files\Content.IE5\TBKDAEN1\펜션동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63619" y="2073389"/>
            <a:ext cx="1618685" cy="107157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20" name="그룹 15"/>
          <p:cNvGrpSpPr/>
          <p:nvPr/>
        </p:nvGrpSpPr>
        <p:grpSpPr>
          <a:xfrm>
            <a:off x="2387221" y="5085185"/>
            <a:ext cx="3226709" cy="503460"/>
            <a:chOff x="2344927" y="3773584"/>
            <a:chExt cx="5734756" cy="696082"/>
          </a:xfrm>
        </p:grpSpPr>
        <p:pic>
          <p:nvPicPr>
            <p:cNvPr id="21" name="Picture 2" descr="테이프 png에 대한 이미지 검색결과">
              <a:hlinkClick r:id="rId7"/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lum bright="100000"/>
            </a:blip>
            <a:srcRect/>
            <a:stretch>
              <a:fillRect/>
            </a:stretch>
          </p:blipFill>
          <p:spPr bwMode="auto">
            <a:xfrm>
              <a:off x="2344927" y="3773584"/>
              <a:ext cx="5734756" cy="696082"/>
            </a:xfrm>
            <a:prstGeom prst="rect">
              <a:avLst/>
            </a:prstGeom>
            <a:noFill/>
          </p:spPr>
        </p:pic>
        <p:sp>
          <p:nvSpPr>
            <p:cNvPr id="22" name="직사각형 21"/>
            <p:cNvSpPr/>
            <p:nvPr/>
          </p:nvSpPr>
          <p:spPr>
            <a:xfrm>
              <a:off x="2659141" y="3817738"/>
              <a:ext cx="5026172" cy="55319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indent="174625" algn="ctr" latinLnBrk="0">
                <a:buClr>
                  <a:srgbClr val="D0A660"/>
                </a:buClr>
                <a:buSzPct val="100000"/>
                <a:defRPr/>
              </a:pPr>
              <a:r>
                <a:rPr lang="ko-KR" altLang="en-US" sz="1600" b="1" kern="0" spc="-100" dirty="0" err="1" smtClean="0">
                  <a:ln>
                    <a:solidFill>
                      <a:sysClr val="window" lastClr="FFFFFF">
                        <a:alpha val="0"/>
                      </a:sysClr>
                    </a:solidFill>
                  </a:ln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보현산댐</a:t>
              </a:r>
              <a:r>
                <a:rPr lang="ko-KR" altLang="en-US" sz="1600" b="1" kern="0" spc="-100" dirty="0" smtClean="0">
                  <a:ln>
                    <a:solidFill>
                      <a:sysClr val="window" lastClr="FFFFFF">
                        <a:alpha val="0"/>
                      </a:sysClr>
                    </a:solidFill>
                  </a:ln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 </a:t>
              </a:r>
              <a:r>
                <a:rPr lang="ko-KR" altLang="en-US" sz="1600" b="1" kern="0" spc="-100" dirty="0" err="1" smtClean="0">
                  <a:ln>
                    <a:solidFill>
                      <a:sysClr val="window" lastClr="FFFFFF">
                        <a:alpha val="0"/>
                      </a:sysClr>
                    </a:solidFill>
                  </a:ln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출렁다리</a:t>
              </a:r>
              <a:r>
                <a:rPr lang="ko-KR" altLang="en-US" sz="1600" b="1" kern="0" spc="-100" dirty="0" smtClean="0">
                  <a:ln>
                    <a:solidFill>
                      <a:sysClr val="window" lastClr="FFFFFF">
                        <a:alpha val="0"/>
                      </a:sysClr>
                    </a:solidFill>
                  </a:ln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 도비 </a:t>
              </a:r>
              <a:r>
                <a:rPr lang="en-US" altLang="ko-KR" sz="2000" b="1" kern="0" spc="-100" dirty="0" smtClean="0">
                  <a:ln>
                    <a:solidFill>
                      <a:sysClr val="window" lastClr="FFFFFF">
                        <a:alpha val="0"/>
                      </a:sysClr>
                    </a:solidFill>
                  </a:ln>
                  <a:solidFill>
                    <a:srgbClr val="FF0000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20</a:t>
              </a:r>
              <a:r>
                <a:rPr lang="ko-KR" altLang="en-US" sz="2000" b="1" kern="0" spc="-100" dirty="0" smtClean="0">
                  <a:ln>
                    <a:solidFill>
                      <a:sysClr val="window" lastClr="FFFFFF">
                        <a:alpha val="0"/>
                      </a:sysClr>
                    </a:solidFill>
                  </a:ln>
                  <a:solidFill>
                    <a:srgbClr val="FF0000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억</a:t>
              </a:r>
              <a:r>
                <a:rPr lang="ko-KR" altLang="en-US" sz="2000" b="1" kern="0" spc="-100" dirty="0" smtClean="0">
                  <a:ln>
                    <a:solidFill>
                      <a:sysClr val="window" lastClr="FFFFFF">
                        <a:alpha val="0"/>
                      </a:sysClr>
                    </a:solidFill>
                  </a:ln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 </a:t>
              </a:r>
              <a:r>
                <a:rPr lang="ko-KR" altLang="en-US" sz="1600" b="1" kern="0" spc="-100" dirty="0" smtClean="0">
                  <a:ln>
                    <a:solidFill>
                      <a:sysClr val="window" lastClr="FFFFFF">
                        <a:alpha val="0"/>
                      </a:sysClr>
                    </a:solidFill>
                  </a:ln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반영</a:t>
              </a:r>
              <a:r>
                <a:rPr lang="en-US" altLang="ko-KR" sz="1600" b="1" kern="0" spc="-100" dirty="0" smtClean="0">
                  <a:ln>
                    <a:solidFill>
                      <a:sysClr val="window" lastClr="FFFFFF">
                        <a:alpha val="0"/>
                      </a:sysClr>
                    </a:solidFill>
                  </a:ln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!</a:t>
              </a:r>
              <a:r>
                <a:rPr lang="ko-KR" altLang="en-US" sz="1600" b="1" kern="0" spc="-100" dirty="0" smtClean="0">
                  <a:ln>
                    <a:solidFill>
                      <a:sysClr val="window" lastClr="FFFFFF">
                        <a:alpha val="0"/>
                      </a:sysClr>
                    </a:solidFill>
                  </a:ln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 </a:t>
              </a:r>
            </a:p>
          </p:txBody>
        </p:sp>
      </p:grpSp>
      <p:grpSp>
        <p:nvGrpSpPr>
          <p:cNvPr id="23" name="그룹 15"/>
          <p:cNvGrpSpPr/>
          <p:nvPr/>
        </p:nvGrpSpPr>
        <p:grpSpPr>
          <a:xfrm>
            <a:off x="2805618" y="2636913"/>
            <a:ext cx="2510596" cy="503460"/>
            <a:chOff x="2653078" y="3773583"/>
            <a:chExt cx="5224495" cy="696082"/>
          </a:xfrm>
        </p:grpSpPr>
        <p:pic>
          <p:nvPicPr>
            <p:cNvPr id="24" name="Picture 2" descr="테이프 png에 대한 이미지 검색결과">
              <a:hlinkClick r:id="rId7"/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lum bright="100000"/>
            </a:blip>
            <a:srcRect/>
            <a:stretch>
              <a:fillRect/>
            </a:stretch>
          </p:blipFill>
          <p:spPr bwMode="auto">
            <a:xfrm>
              <a:off x="2653078" y="3773583"/>
              <a:ext cx="5224495" cy="696082"/>
            </a:xfrm>
            <a:prstGeom prst="rect">
              <a:avLst/>
            </a:prstGeom>
            <a:noFill/>
          </p:spPr>
        </p:pic>
        <p:sp>
          <p:nvSpPr>
            <p:cNvPr id="25" name="직사각형 24"/>
            <p:cNvSpPr/>
            <p:nvPr/>
          </p:nvSpPr>
          <p:spPr>
            <a:xfrm>
              <a:off x="3218011" y="3817737"/>
              <a:ext cx="3906907" cy="55319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indent="174625" algn="ctr" latinLnBrk="0">
                <a:buClr>
                  <a:srgbClr val="D0A660"/>
                </a:buClr>
                <a:buSzPct val="100000"/>
                <a:defRPr/>
              </a:pPr>
              <a:r>
                <a:rPr lang="ko-KR" altLang="en-US" sz="1600" b="1" kern="0" spc="-100" dirty="0" smtClean="0">
                  <a:ln>
                    <a:solidFill>
                      <a:sysClr val="window" lastClr="FFFFFF">
                        <a:alpha val="0"/>
                      </a:sysClr>
                    </a:solidFill>
                  </a:ln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탐방로 도비</a:t>
              </a:r>
              <a:r>
                <a:rPr lang="ko-KR" altLang="en-US" sz="2000" b="1" kern="0" spc="-100" dirty="0" smtClean="0">
                  <a:ln>
                    <a:solidFill>
                      <a:sysClr val="window" lastClr="FFFFFF">
                        <a:alpha val="0"/>
                      </a:sysClr>
                    </a:solidFill>
                  </a:ln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 </a:t>
              </a:r>
              <a:r>
                <a:rPr lang="en-US" altLang="ko-KR" sz="2000" b="1" kern="0" spc="-100" dirty="0" smtClean="0">
                  <a:ln>
                    <a:solidFill>
                      <a:sysClr val="window" lastClr="FFFFFF">
                        <a:alpha val="0"/>
                      </a:sysClr>
                    </a:solidFill>
                  </a:ln>
                  <a:solidFill>
                    <a:srgbClr val="FF0000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9</a:t>
              </a:r>
              <a:r>
                <a:rPr lang="ko-KR" altLang="en-US" sz="2000" b="1" kern="0" spc="-100" dirty="0" smtClean="0">
                  <a:ln>
                    <a:solidFill>
                      <a:sysClr val="window" lastClr="FFFFFF">
                        <a:alpha val="0"/>
                      </a:sysClr>
                    </a:solidFill>
                  </a:ln>
                  <a:solidFill>
                    <a:srgbClr val="FF0000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억 </a:t>
              </a:r>
              <a:r>
                <a:rPr lang="ko-KR" altLang="en-US" sz="1600" b="1" kern="0" spc="-100" dirty="0" smtClean="0">
                  <a:ln>
                    <a:solidFill>
                      <a:sysClr val="window" lastClr="FFFFFF">
                        <a:alpha val="0"/>
                      </a:sysClr>
                    </a:solidFill>
                  </a:ln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확보</a:t>
              </a:r>
              <a:r>
                <a:rPr lang="en-US" altLang="ko-KR" sz="1600" b="1" kern="0" spc="-100" dirty="0" smtClean="0">
                  <a:ln>
                    <a:solidFill>
                      <a:sysClr val="window" lastClr="FFFFFF">
                        <a:alpha val="0"/>
                      </a:sysClr>
                    </a:solidFill>
                  </a:ln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!</a:t>
              </a:r>
              <a:endParaRPr lang="ko-KR" altLang="en-US" sz="1600" b="1" kern="0" spc="-100" dirty="0" smtClean="0">
                <a:ln>
                  <a:solidFill>
                    <a:sysClr val="window" lastClr="FFFFFF">
                      <a:alpha val="0"/>
                    </a:sysClr>
                  </a:solidFill>
                </a:ln>
                <a:latin typeface="210 선물상자 R" panose="02020603020101020101" pitchFamily="18" charset="-127"/>
                <a:ea typeface="210 선물상자 R" panose="02020603020101020101" pitchFamily="18" charset="-127"/>
              </a:endParaRPr>
            </a:p>
          </p:txBody>
        </p:sp>
      </p:grpSp>
      <p:pic>
        <p:nvPicPr>
          <p:cNvPr id="26" name="그림 25" descr="1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2496626" y="5016596"/>
            <a:ext cx="428628" cy="428628"/>
          </a:xfrm>
          <a:prstGeom prst="rect">
            <a:avLst/>
          </a:prstGeom>
        </p:spPr>
      </p:pic>
      <p:grpSp>
        <p:nvGrpSpPr>
          <p:cNvPr id="27" name="그룹 29">
            <a:extLst>
              <a:ext uri="{FF2B5EF4-FFF2-40B4-BE49-F238E27FC236}">
                <a16:creationId xmlns:a16="http://schemas.microsoft.com/office/drawing/2014/main" id="{AA14FED3-9BE4-41B8-A829-1ACBAD202BA3}"/>
              </a:ext>
            </a:extLst>
          </p:cNvPr>
          <p:cNvGrpSpPr/>
          <p:nvPr/>
        </p:nvGrpSpPr>
        <p:grpSpPr>
          <a:xfrm>
            <a:off x="6803145" y="1628800"/>
            <a:ext cx="3961543" cy="492315"/>
            <a:chOff x="313615" y="2004749"/>
            <a:chExt cx="5996165" cy="492315"/>
          </a:xfrm>
        </p:grpSpPr>
        <p:sp>
          <p:nvSpPr>
            <p:cNvPr id="28" name="평행 사변형 27">
              <a:extLst>
                <a:ext uri="{FF2B5EF4-FFF2-40B4-BE49-F238E27FC236}">
                  <a16:creationId xmlns:a16="http://schemas.microsoft.com/office/drawing/2014/main" id="{4AF950DE-AADE-425B-B54B-817F54497EB4}"/>
                </a:ext>
              </a:extLst>
            </p:cNvPr>
            <p:cNvSpPr/>
            <p:nvPr/>
          </p:nvSpPr>
          <p:spPr>
            <a:xfrm>
              <a:off x="313615" y="2004749"/>
              <a:ext cx="5996165" cy="492315"/>
            </a:xfrm>
            <a:prstGeom prst="parallelogram">
              <a:avLst/>
            </a:prstGeom>
            <a:solidFill>
              <a:srgbClr val="1779B5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ko-KR" altLang="en-US" sz="2000">
                <a:solidFill>
                  <a:prstClr val="white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endParaRPr>
            </a:p>
          </p:txBody>
        </p:sp>
        <p:sp>
          <p:nvSpPr>
            <p:cNvPr id="29" name="평행 사변형 28">
              <a:extLst>
                <a:ext uri="{FF2B5EF4-FFF2-40B4-BE49-F238E27FC236}">
                  <a16:creationId xmlns:a16="http://schemas.microsoft.com/office/drawing/2014/main" id="{93B01942-5657-4CCC-AFB1-D3D2F351A1DA}"/>
                </a:ext>
              </a:extLst>
            </p:cNvPr>
            <p:cNvSpPr/>
            <p:nvPr/>
          </p:nvSpPr>
          <p:spPr>
            <a:xfrm>
              <a:off x="481943" y="2004749"/>
              <a:ext cx="5667523" cy="492315"/>
            </a:xfrm>
            <a:prstGeom prst="parallelogram">
              <a:avLst/>
            </a:prstGeom>
            <a:gradFill flip="none" rotWithShape="1">
              <a:gsLst>
                <a:gs pos="5000">
                  <a:srgbClr val="2A8C75"/>
                </a:gs>
                <a:gs pos="100000">
                  <a:srgbClr val="1779B5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ko-KR" altLang="en-US" sz="2000">
                <a:solidFill>
                  <a:prstClr val="white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endParaRPr>
            </a:p>
          </p:txBody>
        </p:sp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71BE59B8-4541-4455-ACA7-308142929458}"/>
                </a:ext>
              </a:extLst>
            </p:cNvPr>
            <p:cNvSpPr/>
            <p:nvPr/>
          </p:nvSpPr>
          <p:spPr>
            <a:xfrm>
              <a:off x="315284" y="2004749"/>
              <a:ext cx="350783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ko-KR" altLang="en-US" sz="2400" b="1" kern="0" spc="-150" dirty="0" err="1" smtClean="0">
                  <a:ln>
                    <a:solidFill>
                      <a:srgbClr val="4472C4">
                        <a:shade val="50000"/>
                        <a:alpha val="0"/>
                      </a:srgbClr>
                    </a:solidFill>
                  </a:ln>
                  <a:solidFill>
                    <a:prstClr val="white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임고서원</a:t>
              </a:r>
              <a:endParaRPr lang="ko-KR" altLang="en-US" sz="2400" b="1" kern="0" spc="-150" dirty="0" smtClean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endParaRPr>
            </a:p>
          </p:txBody>
        </p:sp>
      </p:grpSp>
      <p:pic>
        <p:nvPicPr>
          <p:cNvPr id="41" name="Picture 4" descr="C:\Users\user\AppData\Local\Microsoft\Windows\Temporary Internet Files\Content.IE5\6VWTX4YY\크기변환_보현산천문과학관+전경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-36512" y="2073389"/>
            <a:ext cx="1399373" cy="123603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2" name="그림 41" descr="1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2877626" y="2636913"/>
            <a:ext cx="428628" cy="428628"/>
          </a:xfrm>
          <a:prstGeom prst="rect">
            <a:avLst/>
          </a:prstGeom>
        </p:spPr>
      </p:pic>
      <p:grpSp>
        <p:nvGrpSpPr>
          <p:cNvPr id="43" name="그룹 42"/>
          <p:cNvGrpSpPr/>
          <p:nvPr/>
        </p:nvGrpSpPr>
        <p:grpSpPr>
          <a:xfrm>
            <a:off x="4567610" y="992291"/>
            <a:ext cx="2220685" cy="2220685"/>
            <a:chOff x="5024438" y="3000372"/>
            <a:chExt cx="2220685" cy="2220685"/>
          </a:xfrm>
        </p:grpSpPr>
        <p:grpSp>
          <p:nvGrpSpPr>
            <p:cNvPr id="44" name="그룹 95">
              <a:extLst>
                <a:ext uri="{FF2B5EF4-FFF2-40B4-BE49-F238E27FC236}">
                  <a16:creationId xmlns:a16="http://schemas.microsoft.com/office/drawing/2014/main" id="{EEB1DA00-A957-424E-A590-3F50A0D47C0F}"/>
                </a:ext>
              </a:extLst>
            </p:cNvPr>
            <p:cNvGrpSpPr/>
            <p:nvPr/>
          </p:nvGrpSpPr>
          <p:grpSpPr>
            <a:xfrm>
              <a:off x="5024438" y="3000372"/>
              <a:ext cx="2220685" cy="2220685"/>
              <a:chOff x="3461657" y="3006018"/>
              <a:chExt cx="2220685" cy="2220685"/>
            </a:xfrm>
          </p:grpSpPr>
          <p:sp>
            <p:nvSpPr>
              <p:cNvPr id="53" name="타원 52">
                <a:extLst>
                  <a:ext uri="{FF2B5EF4-FFF2-40B4-BE49-F238E27FC236}">
                    <a16:creationId xmlns:a16="http://schemas.microsoft.com/office/drawing/2014/main" id="{2C46AE4D-3F4F-4B7D-BB52-D1CF9499D56F}"/>
                  </a:ext>
                </a:extLst>
              </p:cNvPr>
              <p:cNvSpPr/>
              <p:nvPr/>
            </p:nvSpPr>
            <p:spPr>
              <a:xfrm>
                <a:off x="3461657" y="3006018"/>
                <a:ext cx="2220685" cy="2220685"/>
              </a:xfrm>
              <a:prstGeom prst="ellipse">
                <a:avLst/>
              </a:prstGeom>
              <a:gradFill flip="none" rotWithShape="1">
                <a:gsLst>
                  <a:gs pos="1000">
                    <a:srgbClr val="1779B5">
                      <a:alpha val="56000"/>
                    </a:srgbClr>
                  </a:gs>
                  <a:gs pos="75000">
                    <a:srgbClr val="298771">
                      <a:alpha val="41000"/>
                    </a:srgbClr>
                  </a:gs>
                </a:gsLst>
                <a:lin ang="135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210 선물상자 R" panose="02020603020101020101" pitchFamily="18" charset="-127"/>
                  <a:ea typeface="210 선물상자 R" panose="02020603020101020101" pitchFamily="18" charset="-127"/>
                </a:endParaRPr>
              </a:p>
            </p:txBody>
          </p:sp>
          <p:sp>
            <p:nvSpPr>
              <p:cNvPr id="54" name="타원 53">
                <a:extLst>
                  <a:ext uri="{FF2B5EF4-FFF2-40B4-BE49-F238E27FC236}">
                    <a16:creationId xmlns:a16="http://schemas.microsoft.com/office/drawing/2014/main" id="{2C0C8B40-A790-47A1-9D79-E0AB6631021C}"/>
                  </a:ext>
                </a:extLst>
              </p:cNvPr>
              <p:cNvSpPr/>
              <p:nvPr/>
            </p:nvSpPr>
            <p:spPr>
              <a:xfrm>
                <a:off x="3651068" y="3223314"/>
                <a:ext cx="1841862" cy="1841862"/>
              </a:xfrm>
              <a:prstGeom prst="ellipse">
                <a:avLst/>
              </a:prstGeom>
              <a:gradFill flip="none" rotWithShape="1">
                <a:gsLst>
                  <a:gs pos="0">
                    <a:srgbClr val="1779B5"/>
                  </a:gs>
                  <a:gs pos="75000">
                    <a:srgbClr val="298771"/>
                  </a:gs>
                </a:gsLst>
                <a:lin ang="13500000" scaled="1"/>
                <a:tileRect/>
              </a:gradFill>
              <a:ln>
                <a:noFill/>
              </a:ln>
              <a:effectLst>
                <a:outerShdw blurRad="101600" sx="102000" sy="102000" algn="ctr" rotWithShape="0">
                  <a:prstClr val="black">
                    <a:alpha val="2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210 선물상자 R" panose="02020603020101020101" pitchFamily="18" charset="-127"/>
                  <a:ea typeface="210 선물상자 R" panose="02020603020101020101" pitchFamily="18" charset="-127"/>
                </a:endParaRPr>
              </a:p>
            </p:txBody>
          </p:sp>
          <p:sp>
            <p:nvSpPr>
              <p:cNvPr id="55" name="직사각형 54">
                <a:extLst>
                  <a:ext uri="{FF2B5EF4-FFF2-40B4-BE49-F238E27FC236}">
                    <a16:creationId xmlns:a16="http://schemas.microsoft.com/office/drawing/2014/main" id="{242FE0E5-68BA-40BA-9889-C50F6364D2D3}"/>
                  </a:ext>
                </a:extLst>
              </p:cNvPr>
              <p:cNvSpPr/>
              <p:nvPr/>
            </p:nvSpPr>
            <p:spPr>
              <a:xfrm>
                <a:off x="3655107" y="4076843"/>
                <a:ext cx="1908535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defRPr/>
                </a:pPr>
                <a:r>
                  <a:rPr lang="ko-KR" altLang="en-US" sz="2000" b="1" kern="0" spc="-70" dirty="0" smtClean="0">
                    <a:ln>
                      <a:solidFill>
                        <a:srgbClr val="4472C4">
                          <a:shade val="50000"/>
                          <a:alpha val="0"/>
                        </a:srgbClr>
                      </a:solidFill>
                    </a:ln>
                    <a:solidFill>
                      <a:srgbClr val="FFFF00"/>
                    </a:solidFill>
                    <a:latin typeface="210 선물상자 R" panose="02020603020101020101" pitchFamily="18" charset="-127"/>
                    <a:ea typeface="210 선물상자 R" panose="02020603020101020101" pitchFamily="18" charset="-127"/>
                  </a:rPr>
                  <a:t>연간 영천 관광인구 </a:t>
                </a:r>
                <a:endParaRPr lang="en-US" altLang="ko-KR" sz="2000" b="1" kern="0" spc="-70" dirty="0" smtClean="0">
                  <a:ln>
                    <a:solidFill>
                      <a:srgbClr val="4472C4">
                        <a:shade val="50000"/>
                        <a:alpha val="0"/>
                      </a:srgbClr>
                    </a:solidFill>
                  </a:ln>
                  <a:solidFill>
                    <a:srgbClr val="FFFF00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endParaRPr>
              </a:p>
              <a:p>
                <a:pPr lvl="0" algn="ctr">
                  <a:defRPr/>
                </a:pPr>
                <a:r>
                  <a:rPr lang="en-US" altLang="ko-KR" sz="2000" b="1" kern="0" spc="-70" dirty="0" smtClean="0">
                    <a:ln>
                      <a:solidFill>
                        <a:srgbClr val="4472C4">
                          <a:shade val="50000"/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  <a:latin typeface="210 선물상자 R" panose="02020603020101020101" pitchFamily="18" charset="-127"/>
                    <a:ea typeface="210 선물상자 R" panose="02020603020101020101" pitchFamily="18" charset="-127"/>
                  </a:rPr>
                  <a:t>200</a:t>
                </a:r>
                <a:r>
                  <a:rPr lang="ko-KR" altLang="en-US" sz="2000" b="1" kern="0" spc="-70" dirty="0" err="1" smtClean="0">
                    <a:ln>
                      <a:solidFill>
                        <a:srgbClr val="4472C4">
                          <a:shade val="50000"/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  <a:latin typeface="210 선물상자 R" panose="02020603020101020101" pitchFamily="18" charset="-127"/>
                    <a:ea typeface="210 선물상자 R" panose="02020603020101020101" pitchFamily="18" charset="-127"/>
                  </a:rPr>
                  <a:t>만명</a:t>
                </a:r>
                <a:r>
                  <a:rPr lang="ko-KR" altLang="en-US" sz="2000" b="1" kern="0" spc="-70" dirty="0" smtClean="0">
                    <a:ln>
                      <a:solidFill>
                        <a:srgbClr val="4472C4">
                          <a:shade val="50000"/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  <a:latin typeface="210 선물상자 R" panose="02020603020101020101" pitchFamily="18" charset="-127"/>
                    <a:ea typeface="210 선물상자 R" panose="02020603020101020101" pitchFamily="18" charset="-127"/>
                  </a:rPr>
                  <a:t> 목표</a:t>
                </a:r>
              </a:p>
            </p:txBody>
          </p:sp>
        </p:grpSp>
        <p:grpSp>
          <p:nvGrpSpPr>
            <p:cNvPr id="45" name="그룹 107">
              <a:extLst>
                <a:ext uri="{FF2B5EF4-FFF2-40B4-BE49-F238E27FC236}">
                  <a16:creationId xmlns:a16="http://schemas.microsoft.com/office/drawing/2014/main" id="{04308288-487D-4741-9D25-49C32B1D0C2E}"/>
                </a:ext>
              </a:extLst>
            </p:cNvPr>
            <p:cNvGrpSpPr/>
            <p:nvPr/>
          </p:nvGrpSpPr>
          <p:grpSpPr>
            <a:xfrm>
              <a:off x="5762600" y="3420321"/>
              <a:ext cx="676300" cy="642830"/>
              <a:chOff x="4196554" y="1395467"/>
              <a:chExt cx="750570" cy="713422"/>
            </a:xfrm>
            <a:solidFill>
              <a:schemeClr val="bg1"/>
            </a:solidFill>
          </p:grpSpPr>
          <p:sp>
            <p:nvSpPr>
              <p:cNvPr id="46" name="자유형: 도형 88">
                <a:extLst>
                  <a:ext uri="{FF2B5EF4-FFF2-40B4-BE49-F238E27FC236}">
                    <a16:creationId xmlns:a16="http://schemas.microsoft.com/office/drawing/2014/main" id="{96B5FE0C-701B-4CAC-9347-8A37BA11F838}"/>
                  </a:ext>
                </a:extLst>
              </p:cNvPr>
              <p:cNvSpPr/>
              <p:nvPr/>
            </p:nvSpPr>
            <p:spPr>
              <a:xfrm>
                <a:off x="4689949" y="1631686"/>
                <a:ext cx="257175" cy="266700"/>
              </a:xfrm>
              <a:custGeom>
                <a:avLst/>
                <a:gdLst>
                  <a:gd name="connsiteX0" fmla="*/ 76200 w 257175"/>
                  <a:gd name="connsiteY0" fmla="*/ 0 h 266700"/>
                  <a:gd name="connsiteX1" fmla="*/ 257175 w 257175"/>
                  <a:gd name="connsiteY1" fmla="*/ 254318 h 266700"/>
                  <a:gd name="connsiteX2" fmla="*/ 256223 w 257175"/>
                  <a:gd name="connsiteY2" fmla="*/ 267653 h 266700"/>
                  <a:gd name="connsiteX3" fmla="*/ 81915 w 257175"/>
                  <a:gd name="connsiteY3" fmla="*/ 134303 h 266700"/>
                  <a:gd name="connsiteX4" fmla="*/ 60007 w 257175"/>
                  <a:gd name="connsiteY4" fmla="*/ 95250 h 266700"/>
                  <a:gd name="connsiteX5" fmla="*/ 0 w 257175"/>
                  <a:gd name="connsiteY5" fmla="*/ 27623 h 266700"/>
                  <a:gd name="connsiteX6" fmla="*/ 76200 w 257175"/>
                  <a:gd name="connsiteY6" fmla="*/ 0 h 266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57175" h="266700">
                    <a:moveTo>
                      <a:pt x="76200" y="0"/>
                    </a:moveTo>
                    <a:cubicBezTo>
                      <a:pt x="151448" y="0"/>
                      <a:pt x="257175" y="97155"/>
                      <a:pt x="257175" y="254318"/>
                    </a:cubicBezTo>
                    <a:cubicBezTo>
                      <a:pt x="257175" y="259080"/>
                      <a:pt x="257175" y="262890"/>
                      <a:pt x="256223" y="267653"/>
                    </a:cubicBezTo>
                    <a:cubicBezTo>
                      <a:pt x="230505" y="194310"/>
                      <a:pt x="162877" y="140018"/>
                      <a:pt x="81915" y="134303"/>
                    </a:cubicBezTo>
                    <a:cubicBezTo>
                      <a:pt x="76200" y="119063"/>
                      <a:pt x="68580" y="107632"/>
                      <a:pt x="60007" y="95250"/>
                    </a:cubicBezTo>
                    <a:cubicBezTo>
                      <a:pt x="42863" y="68580"/>
                      <a:pt x="21907" y="44768"/>
                      <a:pt x="0" y="27623"/>
                    </a:cubicBezTo>
                    <a:cubicBezTo>
                      <a:pt x="25717" y="9525"/>
                      <a:pt x="52388" y="0"/>
                      <a:pt x="76200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210 선물상자 R" panose="02020603020101020101" pitchFamily="18" charset="-127"/>
                  <a:ea typeface="210 선물상자 R" panose="02020603020101020101" pitchFamily="18" charset="-127"/>
                </a:endParaRPr>
              </a:p>
            </p:txBody>
          </p:sp>
          <p:sp>
            <p:nvSpPr>
              <p:cNvPr id="47" name="자유형: 도형 89">
                <a:extLst>
                  <a:ext uri="{FF2B5EF4-FFF2-40B4-BE49-F238E27FC236}">
                    <a16:creationId xmlns:a16="http://schemas.microsoft.com/office/drawing/2014/main" id="{AA03C494-034D-4D5C-B394-F3905156BAC1}"/>
                  </a:ext>
                </a:extLst>
              </p:cNvPr>
              <p:cNvSpPr/>
              <p:nvPr/>
            </p:nvSpPr>
            <p:spPr>
              <a:xfrm>
                <a:off x="4698521" y="1395467"/>
                <a:ext cx="161925" cy="190500"/>
              </a:xfrm>
              <a:custGeom>
                <a:avLst/>
                <a:gdLst>
                  <a:gd name="connsiteX0" fmla="*/ 66675 w 161925"/>
                  <a:gd name="connsiteY0" fmla="*/ 0 h 190500"/>
                  <a:gd name="connsiteX1" fmla="*/ 162878 w 161925"/>
                  <a:gd name="connsiteY1" fmla="*/ 96203 h 190500"/>
                  <a:gd name="connsiteX2" fmla="*/ 145733 w 161925"/>
                  <a:gd name="connsiteY2" fmla="*/ 151448 h 190500"/>
                  <a:gd name="connsiteX3" fmla="*/ 137160 w 161925"/>
                  <a:gd name="connsiteY3" fmla="*/ 160973 h 190500"/>
                  <a:gd name="connsiteX4" fmla="*/ 68580 w 161925"/>
                  <a:gd name="connsiteY4" fmla="*/ 190500 h 190500"/>
                  <a:gd name="connsiteX5" fmla="*/ 12382 w 161925"/>
                  <a:gd name="connsiteY5" fmla="*/ 172403 h 190500"/>
                  <a:gd name="connsiteX6" fmla="*/ 24765 w 161925"/>
                  <a:gd name="connsiteY6" fmla="*/ 111443 h 190500"/>
                  <a:gd name="connsiteX7" fmla="*/ 0 w 161925"/>
                  <a:gd name="connsiteY7" fmla="*/ 29528 h 190500"/>
                  <a:gd name="connsiteX8" fmla="*/ 66675 w 161925"/>
                  <a:gd name="connsiteY8" fmla="*/ 0 h 190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61925" h="190500">
                    <a:moveTo>
                      <a:pt x="66675" y="0"/>
                    </a:moveTo>
                    <a:cubicBezTo>
                      <a:pt x="119063" y="0"/>
                      <a:pt x="162878" y="42863"/>
                      <a:pt x="162878" y="96203"/>
                    </a:cubicBezTo>
                    <a:cubicBezTo>
                      <a:pt x="162878" y="117157"/>
                      <a:pt x="157163" y="135255"/>
                      <a:pt x="145733" y="151448"/>
                    </a:cubicBezTo>
                    <a:cubicBezTo>
                      <a:pt x="141922" y="155258"/>
                      <a:pt x="140018" y="159068"/>
                      <a:pt x="137160" y="160973"/>
                    </a:cubicBezTo>
                    <a:cubicBezTo>
                      <a:pt x="120015" y="179070"/>
                      <a:pt x="95250" y="190500"/>
                      <a:pt x="68580" y="190500"/>
                    </a:cubicBezTo>
                    <a:cubicBezTo>
                      <a:pt x="47625" y="190500"/>
                      <a:pt x="27622" y="184785"/>
                      <a:pt x="12382" y="172403"/>
                    </a:cubicBezTo>
                    <a:cubicBezTo>
                      <a:pt x="20003" y="152400"/>
                      <a:pt x="24765" y="133350"/>
                      <a:pt x="24765" y="111443"/>
                    </a:cubicBezTo>
                    <a:cubicBezTo>
                      <a:pt x="24765" y="81915"/>
                      <a:pt x="15240" y="53340"/>
                      <a:pt x="0" y="29528"/>
                    </a:cubicBezTo>
                    <a:cubicBezTo>
                      <a:pt x="16193" y="11430"/>
                      <a:pt x="39053" y="0"/>
                      <a:pt x="66675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210 선물상자 R" panose="02020603020101020101" pitchFamily="18" charset="-127"/>
                  <a:ea typeface="210 선물상자 R" panose="02020603020101020101" pitchFamily="18" charset="-127"/>
                </a:endParaRPr>
              </a:p>
            </p:txBody>
          </p:sp>
          <p:sp>
            <p:nvSpPr>
              <p:cNvPr id="48" name="자유형: 도형 90">
                <a:extLst>
                  <a:ext uri="{FF2B5EF4-FFF2-40B4-BE49-F238E27FC236}">
                    <a16:creationId xmlns:a16="http://schemas.microsoft.com/office/drawing/2014/main" id="{FA54A279-6482-4359-8957-F58C87DB2EFF}"/>
                  </a:ext>
                </a:extLst>
              </p:cNvPr>
              <p:cNvSpPr/>
              <p:nvPr/>
            </p:nvSpPr>
            <p:spPr>
              <a:xfrm>
                <a:off x="4609939" y="1813614"/>
                <a:ext cx="295275" cy="295275"/>
              </a:xfrm>
              <a:custGeom>
                <a:avLst/>
                <a:gdLst>
                  <a:gd name="connsiteX0" fmla="*/ 149542 w 295275"/>
                  <a:gd name="connsiteY0" fmla="*/ 0 h 295275"/>
                  <a:gd name="connsiteX1" fmla="*/ 184785 w 295275"/>
                  <a:gd name="connsiteY1" fmla="*/ 4763 h 295275"/>
                  <a:gd name="connsiteX2" fmla="*/ 295275 w 295275"/>
                  <a:gd name="connsiteY2" fmla="*/ 135255 h 295275"/>
                  <a:gd name="connsiteX3" fmla="*/ 296228 w 295275"/>
                  <a:gd name="connsiteY3" fmla="*/ 148590 h 295275"/>
                  <a:gd name="connsiteX4" fmla="*/ 291465 w 295275"/>
                  <a:gd name="connsiteY4" fmla="*/ 186690 h 295275"/>
                  <a:gd name="connsiteX5" fmla="*/ 148590 w 295275"/>
                  <a:gd name="connsiteY5" fmla="*/ 296228 h 295275"/>
                  <a:gd name="connsiteX6" fmla="*/ 63818 w 295275"/>
                  <a:gd name="connsiteY6" fmla="*/ 269557 h 295275"/>
                  <a:gd name="connsiteX7" fmla="*/ 21907 w 295275"/>
                  <a:gd name="connsiteY7" fmla="*/ 225742 h 295275"/>
                  <a:gd name="connsiteX8" fmla="*/ 0 w 295275"/>
                  <a:gd name="connsiteY8" fmla="*/ 149542 h 295275"/>
                  <a:gd name="connsiteX9" fmla="*/ 125730 w 295275"/>
                  <a:gd name="connsiteY9" fmla="*/ 2857 h 295275"/>
                  <a:gd name="connsiteX10" fmla="*/ 133350 w 295275"/>
                  <a:gd name="connsiteY10" fmla="*/ 1905 h 295275"/>
                  <a:gd name="connsiteX11" fmla="*/ 149542 w 295275"/>
                  <a:gd name="connsiteY11" fmla="*/ 0 h 295275"/>
                  <a:gd name="connsiteX12" fmla="*/ 237173 w 295275"/>
                  <a:gd name="connsiteY12" fmla="*/ 120015 h 295275"/>
                  <a:gd name="connsiteX13" fmla="*/ 240983 w 295275"/>
                  <a:gd name="connsiteY13" fmla="*/ 96202 h 295275"/>
                  <a:gd name="connsiteX14" fmla="*/ 203835 w 295275"/>
                  <a:gd name="connsiteY14" fmla="*/ 89535 h 295275"/>
                  <a:gd name="connsiteX15" fmla="*/ 128588 w 295275"/>
                  <a:gd name="connsiteY15" fmla="*/ 173355 h 295275"/>
                  <a:gd name="connsiteX16" fmla="*/ 101917 w 295275"/>
                  <a:gd name="connsiteY16" fmla="*/ 147638 h 295275"/>
                  <a:gd name="connsiteX17" fmla="*/ 64770 w 295275"/>
                  <a:gd name="connsiteY17" fmla="*/ 155257 h 295275"/>
                  <a:gd name="connsiteX18" fmla="*/ 70485 w 295275"/>
                  <a:gd name="connsiteY18" fmla="*/ 179070 h 295275"/>
                  <a:gd name="connsiteX19" fmla="*/ 113348 w 295275"/>
                  <a:gd name="connsiteY19" fmla="*/ 220027 h 295275"/>
                  <a:gd name="connsiteX20" fmla="*/ 129540 w 295275"/>
                  <a:gd name="connsiteY20" fmla="*/ 226695 h 295275"/>
                  <a:gd name="connsiteX21" fmla="*/ 146685 w 295275"/>
                  <a:gd name="connsiteY21" fmla="*/ 219075 h 295275"/>
                  <a:gd name="connsiteX22" fmla="*/ 171450 w 295275"/>
                  <a:gd name="connsiteY22" fmla="*/ 190500 h 295275"/>
                  <a:gd name="connsiteX23" fmla="*/ 237173 w 295275"/>
                  <a:gd name="connsiteY23" fmla="*/ 120015 h 2952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95275" h="295275">
                    <a:moveTo>
                      <a:pt x="149542" y="0"/>
                    </a:moveTo>
                    <a:cubicBezTo>
                      <a:pt x="161925" y="0"/>
                      <a:pt x="174308" y="2857"/>
                      <a:pt x="184785" y="4763"/>
                    </a:cubicBezTo>
                    <a:cubicBezTo>
                      <a:pt x="244792" y="19050"/>
                      <a:pt x="290513" y="72390"/>
                      <a:pt x="295275" y="135255"/>
                    </a:cubicBezTo>
                    <a:cubicBezTo>
                      <a:pt x="296228" y="140017"/>
                      <a:pt x="296228" y="143827"/>
                      <a:pt x="296228" y="148590"/>
                    </a:cubicBezTo>
                    <a:cubicBezTo>
                      <a:pt x="296228" y="161925"/>
                      <a:pt x="295275" y="174307"/>
                      <a:pt x="291465" y="186690"/>
                    </a:cubicBezTo>
                    <a:cubicBezTo>
                      <a:pt x="274320" y="249555"/>
                      <a:pt x="218123" y="296228"/>
                      <a:pt x="148590" y="296228"/>
                    </a:cubicBezTo>
                    <a:cubicBezTo>
                      <a:pt x="117158" y="296228"/>
                      <a:pt x="88582" y="286703"/>
                      <a:pt x="63818" y="269557"/>
                    </a:cubicBezTo>
                    <a:cubicBezTo>
                      <a:pt x="46673" y="258127"/>
                      <a:pt x="33338" y="242888"/>
                      <a:pt x="21907" y="225742"/>
                    </a:cubicBezTo>
                    <a:cubicBezTo>
                      <a:pt x="8573" y="203835"/>
                      <a:pt x="0" y="176213"/>
                      <a:pt x="0" y="149542"/>
                    </a:cubicBezTo>
                    <a:cubicBezTo>
                      <a:pt x="0" y="76200"/>
                      <a:pt x="55245" y="14288"/>
                      <a:pt x="125730" y="2857"/>
                    </a:cubicBezTo>
                    <a:cubicBezTo>
                      <a:pt x="128588" y="1905"/>
                      <a:pt x="130492" y="1905"/>
                      <a:pt x="133350" y="1905"/>
                    </a:cubicBezTo>
                    <a:cubicBezTo>
                      <a:pt x="140017" y="0"/>
                      <a:pt x="144780" y="0"/>
                      <a:pt x="149542" y="0"/>
                    </a:cubicBezTo>
                    <a:close/>
                    <a:moveTo>
                      <a:pt x="237173" y="120015"/>
                    </a:moveTo>
                    <a:cubicBezTo>
                      <a:pt x="242888" y="113348"/>
                      <a:pt x="244792" y="103823"/>
                      <a:pt x="240983" y="96202"/>
                    </a:cubicBezTo>
                    <a:cubicBezTo>
                      <a:pt x="234315" y="81915"/>
                      <a:pt x="215265" y="78105"/>
                      <a:pt x="203835" y="89535"/>
                    </a:cubicBezTo>
                    <a:cubicBezTo>
                      <a:pt x="179070" y="117157"/>
                      <a:pt x="154305" y="145732"/>
                      <a:pt x="128588" y="173355"/>
                    </a:cubicBezTo>
                    <a:cubicBezTo>
                      <a:pt x="120015" y="164782"/>
                      <a:pt x="110490" y="156210"/>
                      <a:pt x="101917" y="147638"/>
                    </a:cubicBezTo>
                    <a:cubicBezTo>
                      <a:pt x="90488" y="137160"/>
                      <a:pt x="70485" y="140970"/>
                      <a:pt x="64770" y="155257"/>
                    </a:cubicBezTo>
                    <a:cubicBezTo>
                      <a:pt x="60960" y="163830"/>
                      <a:pt x="63818" y="173355"/>
                      <a:pt x="70485" y="179070"/>
                    </a:cubicBezTo>
                    <a:lnTo>
                      <a:pt x="113348" y="220027"/>
                    </a:lnTo>
                    <a:cubicBezTo>
                      <a:pt x="117158" y="223838"/>
                      <a:pt x="122873" y="226695"/>
                      <a:pt x="129540" y="226695"/>
                    </a:cubicBezTo>
                    <a:cubicBezTo>
                      <a:pt x="136208" y="226695"/>
                      <a:pt x="141923" y="223838"/>
                      <a:pt x="146685" y="219075"/>
                    </a:cubicBezTo>
                    <a:lnTo>
                      <a:pt x="171450" y="190500"/>
                    </a:lnTo>
                    <a:cubicBezTo>
                      <a:pt x="194310" y="167640"/>
                      <a:pt x="216217" y="143827"/>
                      <a:pt x="237173" y="12001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210 선물상자 R" panose="02020603020101020101" pitchFamily="18" charset="-127"/>
                  <a:ea typeface="210 선물상자 R" panose="02020603020101020101" pitchFamily="18" charset="-127"/>
                </a:endParaRPr>
              </a:p>
            </p:txBody>
          </p:sp>
          <p:sp>
            <p:nvSpPr>
              <p:cNvPr id="49" name="자유형: 도형 91">
                <a:extLst>
                  <a:ext uri="{FF2B5EF4-FFF2-40B4-BE49-F238E27FC236}">
                    <a16:creationId xmlns:a16="http://schemas.microsoft.com/office/drawing/2014/main" id="{8FA3A7CC-136B-47AF-B4ED-CE35A0E7447E}"/>
                  </a:ext>
                </a:extLst>
              </p:cNvPr>
              <p:cNvSpPr/>
              <p:nvPr/>
            </p:nvSpPr>
            <p:spPr>
              <a:xfrm>
                <a:off x="4366099" y="1661214"/>
                <a:ext cx="352425" cy="381000"/>
              </a:xfrm>
              <a:custGeom>
                <a:avLst/>
                <a:gdLst>
                  <a:gd name="connsiteX0" fmla="*/ 284798 w 352425"/>
                  <a:gd name="connsiteY0" fmla="*/ 33338 h 381000"/>
                  <a:gd name="connsiteX1" fmla="*/ 353378 w 352425"/>
                  <a:gd name="connsiteY1" fmla="*/ 108585 h 381000"/>
                  <a:gd name="connsiteX2" fmla="*/ 337185 w 352425"/>
                  <a:gd name="connsiteY2" fmla="*/ 112395 h 381000"/>
                  <a:gd name="connsiteX3" fmla="*/ 196215 w 352425"/>
                  <a:gd name="connsiteY3" fmla="*/ 300990 h 381000"/>
                  <a:gd name="connsiteX4" fmla="*/ 213360 w 352425"/>
                  <a:gd name="connsiteY4" fmla="*/ 381000 h 381000"/>
                  <a:gd name="connsiteX5" fmla="*/ 56197 w 352425"/>
                  <a:gd name="connsiteY5" fmla="*/ 357188 h 381000"/>
                  <a:gd name="connsiteX6" fmla="*/ 22860 w 352425"/>
                  <a:gd name="connsiteY6" fmla="*/ 337185 h 381000"/>
                  <a:gd name="connsiteX7" fmla="*/ 5715 w 352425"/>
                  <a:gd name="connsiteY7" fmla="*/ 312420 h 381000"/>
                  <a:gd name="connsiteX8" fmla="*/ 0 w 352425"/>
                  <a:gd name="connsiteY8" fmla="*/ 282892 h 381000"/>
                  <a:gd name="connsiteX9" fmla="*/ 120015 w 352425"/>
                  <a:gd name="connsiteY9" fmla="*/ 28575 h 381000"/>
                  <a:gd name="connsiteX10" fmla="*/ 160973 w 352425"/>
                  <a:gd name="connsiteY10" fmla="*/ 7620 h 381000"/>
                  <a:gd name="connsiteX11" fmla="*/ 200025 w 352425"/>
                  <a:gd name="connsiteY11" fmla="*/ 0 h 381000"/>
                  <a:gd name="connsiteX12" fmla="*/ 245745 w 352425"/>
                  <a:gd name="connsiteY12" fmla="*/ 9525 h 381000"/>
                  <a:gd name="connsiteX13" fmla="*/ 284798 w 352425"/>
                  <a:gd name="connsiteY13" fmla="*/ 33338 h 381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52425" h="381000">
                    <a:moveTo>
                      <a:pt x="284798" y="33338"/>
                    </a:moveTo>
                    <a:cubicBezTo>
                      <a:pt x="310515" y="50482"/>
                      <a:pt x="334328" y="76200"/>
                      <a:pt x="353378" y="108585"/>
                    </a:cubicBezTo>
                    <a:cubicBezTo>
                      <a:pt x="348615" y="109538"/>
                      <a:pt x="341948" y="111442"/>
                      <a:pt x="337185" y="112395"/>
                    </a:cubicBezTo>
                    <a:cubicBezTo>
                      <a:pt x="256223" y="136208"/>
                      <a:pt x="196215" y="211455"/>
                      <a:pt x="196215" y="300990"/>
                    </a:cubicBezTo>
                    <a:cubicBezTo>
                      <a:pt x="196215" y="329565"/>
                      <a:pt x="201930" y="356235"/>
                      <a:pt x="213360" y="381000"/>
                    </a:cubicBezTo>
                    <a:cubicBezTo>
                      <a:pt x="155258" y="381953"/>
                      <a:pt x="96203" y="375285"/>
                      <a:pt x="56197" y="357188"/>
                    </a:cubicBezTo>
                    <a:cubicBezTo>
                      <a:pt x="42863" y="352425"/>
                      <a:pt x="31433" y="344805"/>
                      <a:pt x="22860" y="337185"/>
                    </a:cubicBezTo>
                    <a:cubicBezTo>
                      <a:pt x="15240" y="329565"/>
                      <a:pt x="9525" y="322898"/>
                      <a:pt x="5715" y="312420"/>
                    </a:cubicBezTo>
                    <a:cubicBezTo>
                      <a:pt x="1905" y="303848"/>
                      <a:pt x="0" y="294323"/>
                      <a:pt x="0" y="282892"/>
                    </a:cubicBezTo>
                    <a:cubicBezTo>
                      <a:pt x="0" y="160020"/>
                      <a:pt x="58103" y="70485"/>
                      <a:pt x="120015" y="28575"/>
                    </a:cubicBezTo>
                    <a:cubicBezTo>
                      <a:pt x="133350" y="19050"/>
                      <a:pt x="146685" y="12382"/>
                      <a:pt x="160973" y="7620"/>
                    </a:cubicBezTo>
                    <a:cubicBezTo>
                      <a:pt x="174308" y="2857"/>
                      <a:pt x="187642" y="0"/>
                      <a:pt x="200025" y="0"/>
                    </a:cubicBezTo>
                    <a:cubicBezTo>
                      <a:pt x="214313" y="0"/>
                      <a:pt x="229553" y="3810"/>
                      <a:pt x="245745" y="9525"/>
                    </a:cubicBezTo>
                    <a:cubicBezTo>
                      <a:pt x="259080" y="16192"/>
                      <a:pt x="270510" y="22860"/>
                      <a:pt x="284798" y="3333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210 선물상자 R" panose="02020603020101020101" pitchFamily="18" charset="-127"/>
                  <a:ea typeface="210 선물상자 R" panose="02020603020101020101" pitchFamily="18" charset="-127"/>
                </a:endParaRPr>
              </a:p>
            </p:txBody>
          </p:sp>
          <p:sp>
            <p:nvSpPr>
              <p:cNvPr id="50" name="자유형: 도형 92">
                <a:extLst>
                  <a:ext uri="{FF2B5EF4-FFF2-40B4-BE49-F238E27FC236}">
                    <a16:creationId xmlns:a16="http://schemas.microsoft.com/office/drawing/2014/main" id="{226B9635-69B1-4ED5-B739-AC02BB6FBD43}"/>
                  </a:ext>
                </a:extLst>
              </p:cNvPr>
              <p:cNvSpPr/>
              <p:nvPr/>
            </p:nvSpPr>
            <p:spPr>
              <a:xfrm>
                <a:off x="4461349" y="1399276"/>
                <a:ext cx="209550" cy="209550"/>
              </a:xfrm>
              <a:custGeom>
                <a:avLst/>
                <a:gdLst>
                  <a:gd name="connsiteX0" fmla="*/ 104775 w 209550"/>
                  <a:gd name="connsiteY0" fmla="*/ 0 h 209550"/>
                  <a:gd name="connsiteX1" fmla="*/ 209550 w 209550"/>
                  <a:gd name="connsiteY1" fmla="*/ 104775 h 209550"/>
                  <a:gd name="connsiteX2" fmla="*/ 104775 w 209550"/>
                  <a:gd name="connsiteY2" fmla="*/ 209550 h 209550"/>
                  <a:gd name="connsiteX3" fmla="*/ 0 w 209550"/>
                  <a:gd name="connsiteY3" fmla="*/ 104775 h 209550"/>
                  <a:gd name="connsiteX4" fmla="*/ 104775 w 209550"/>
                  <a:gd name="connsiteY4" fmla="*/ 0 h 209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550" h="209550">
                    <a:moveTo>
                      <a:pt x="104775" y="0"/>
                    </a:moveTo>
                    <a:cubicBezTo>
                      <a:pt x="162877" y="0"/>
                      <a:pt x="209550" y="46672"/>
                      <a:pt x="209550" y="104775"/>
                    </a:cubicBezTo>
                    <a:cubicBezTo>
                      <a:pt x="209550" y="162878"/>
                      <a:pt x="162877" y="209550"/>
                      <a:pt x="104775" y="209550"/>
                    </a:cubicBezTo>
                    <a:cubicBezTo>
                      <a:pt x="46672" y="209550"/>
                      <a:pt x="0" y="162878"/>
                      <a:pt x="0" y="104775"/>
                    </a:cubicBezTo>
                    <a:cubicBezTo>
                      <a:pt x="0" y="46672"/>
                      <a:pt x="46672" y="0"/>
                      <a:pt x="104775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210 선물상자 R" panose="02020603020101020101" pitchFamily="18" charset="-127"/>
                  <a:ea typeface="210 선물상자 R" panose="02020603020101020101" pitchFamily="18" charset="-127"/>
                </a:endParaRPr>
              </a:p>
            </p:txBody>
          </p:sp>
          <p:sp>
            <p:nvSpPr>
              <p:cNvPr id="51" name="자유형: 도형 93">
                <a:extLst>
                  <a:ext uri="{FF2B5EF4-FFF2-40B4-BE49-F238E27FC236}">
                    <a16:creationId xmlns:a16="http://schemas.microsoft.com/office/drawing/2014/main" id="{3E52B6C4-E9C4-4D49-BB96-3CA766B7F525}"/>
                  </a:ext>
                </a:extLst>
              </p:cNvPr>
              <p:cNvSpPr/>
              <p:nvPr/>
            </p:nvSpPr>
            <p:spPr>
              <a:xfrm>
                <a:off x="4196554" y="1630734"/>
                <a:ext cx="247650" cy="333375"/>
              </a:xfrm>
              <a:custGeom>
                <a:avLst/>
                <a:gdLst>
                  <a:gd name="connsiteX0" fmla="*/ 0 w 247650"/>
                  <a:gd name="connsiteY0" fmla="*/ 254318 h 333375"/>
                  <a:gd name="connsiteX1" fmla="*/ 180975 w 247650"/>
                  <a:gd name="connsiteY1" fmla="*/ 0 h 333375"/>
                  <a:gd name="connsiteX2" fmla="*/ 252412 w 247650"/>
                  <a:gd name="connsiteY2" fmla="*/ 24765 h 333375"/>
                  <a:gd name="connsiteX3" fmla="*/ 187642 w 247650"/>
                  <a:gd name="connsiteY3" fmla="*/ 96202 h 333375"/>
                  <a:gd name="connsiteX4" fmla="*/ 122873 w 247650"/>
                  <a:gd name="connsiteY4" fmla="*/ 312420 h 333375"/>
                  <a:gd name="connsiteX5" fmla="*/ 125730 w 247650"/>
                  <a:gd name="connsiteY5" fmla="*/ 339090 h 333375"/>
                  <a:gd name="connsiteX6" fmla="*/ 21907 w 247650"/>
                  <a:gd name="connsiteY6" fmla="*/ 302895 h 333375"/>
                  <a:gd name="connsiteX7" fmla="*/ 0 w 247650"/>
                  <a:gd name="connsiteY7" fmla="*/ 254318 h 333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47650" h="333375">
                    <a:moveTo>
                      <a:pt x="0" y="254318"/>
                    </a:moveTo>
                    <a:cubicBezTo>
                      <a:pt x="0" y="97155"/>
                      <a:pt x="105728" y="0"/>
                      <a:pt x="180975" y="0"/>
                    </a:cubicBezTo>
                    <a:cubicBezTo>
                      <a:pt x="202883" y="0"/>
                      <a:pt x="228600" y="8572"/>
                      <a:pt x="252412" y="24765"/>
                    </a:cubicBezTo>
                    <a:cubicBezTo>
                      <a:pt x="227648" y="42863"/>
                      <a:pt x="205740" y="66675"/>
                      <a:pt x="187642" y="96202"/>
                    </a:cubicBezTo>
                    <a:cubicBezTo>
                      <a:pt x="145733" y="159068"/>
                      <a:pt x="120967" y="240030"/>
                      <a:pt x="122873" y="312420"/>
                    </a:cubicBezTo>
                    <a:cubicBezTo>
                      <a:pt x="122873" y="321945"/>
                      <a:pt x="122873" y="330518"/>
                      <a:pt x="125730" y="339090"/>
                    </a:cubicBezTo>
                    <a:cubicBezTo>
                      <a:pt x="80010" y="334328"/>
                      <a:pt x="40957" y="321945"/>
                      <a:pt x="21907" y="302895"/>
                    </a:cubicBezTo>
                    <a:cubicBezTo>
                      <a:pt x="6667" y="289560"/>
                      <a:pt x="0" y="273368"/>
                      <a:pt x="0" y="25431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210 선물상자 R" panose="02020603020101020101" pitchFamily="18" charset="-127"/>
                  <a:ea typeface="210 선물상자 R" panose="02020603020101020101" pitchFamily="18" charset="-127"/>
                </a:endParaRPr>
              </a:p>
            </p:txBody>
          </p:sp>
          <p:sp>
            <p:nvSpPr>
              <p:cNvPr id="52" name="자유형: 도형 94">
                <a:extLst>
                  <a:ext uri="{FF2B5EF4-FFF2-40B4-BE49-F238E27FC236}">
                    <a16:creationId xmlns:a16="http://schemas.microsoft.com/office/drawing/2014/main" id="{CA78890E-4E91-468C-BFE3-E8E1C9B87A6B}"/>
                  </a:ext>
                </a:extLst>
              </p:cNvPr>
              <p:cNvSpPr/>
              <p:nvPr/>
            </p:nvSpPr>
            <p:spPr>
              <a:xfrm>
                <a:off x="4280374" y="1396419"/>
                <a:ext cx="152400" cy="190500"/>
              </a:xfrm>
              <a:custGeom>
                <a:avLst/>
                <a:gdLst>
                  <a:gd name="connsiteX0" fmla="*/ 0 w 152400"/>
                  <a:gd name="connsiteY0" fmla="*/ 96203 h 190500"/>
                  <a:gd name="connsiteX1" fmla="*/ 96203 w 152400"/>
                  <a:gd name="connsiteY1" fmla="*/ 0 h 190500"/>
                  <a:gd name="connsiteX2" fmla="*/ 159067 w 152400"/>
                  <a:gd name="connsiteY2" fmla="*/ 23813 h 190500"/>
                  <a:gd name="connsiteX3" fmla="*/ 132398 w 152400"/>
                  <a:gd name="connsiteY3" fmla="*/ 111442 h 190500"/>
                  <a:gd name="connsiteX4" fmla="*/ 145733 w 152400"/>
                  <a:gd name="connsiteY4" fmla="*/ 178117 h 190500"/>
                  <a:gd name="connsiteX5" fmla="*/ 96203 w 152400"/>
                  <a:gd name="connsiteY5" fmla="*/ 193358 h 190500"/>
                  <a:gd name="connsiteX6" fmla="*/ 27622 w 152400"/>
                  <a:gd name="connsiteY6" fmla="*/ 163830 h 190500"/>
                  <a:gd name="connsiteX7" fmla="*/ 19050 w 152400"/>
                  <a:gd name="connsiteY7" fmla="*/ 152400 h 190500"/>
                  <a:gd name="connsiteX8" fmla="*/ 0 w 152400"/>
                  <a:gd name="connsiteY8" fmla="*/ 96203 h 190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52400" h="190500">
                    <a:moveTo>
                      <a:pt x="0" y="96203"/>
                    </a:moveTo>
                    <a:cubicBezTo>
                      <a:pt x="0" y="43815"/>
                      <a:pt x="42863" y="0"/>
                      <a:pt x="96203" y="0"/>
                    </a:cubicBezTo>
                    <a:cubicBezTo>
                      <a:pt x="120967" y="0"/>
                      <a:pt x="141923" y="8572"/>
                      <a:pt x="159067" y="23813"/>
                    </a:cubicBezTo>
                    <a:cubicBezTo>
                      <a:pt x="141923" y="48578"/>
                      <a:pt x="132398" y="78105"/>
                      <a:pt x="132398" y="111442"/>
                    </a:cubicBezTo>
                    <a:cubicBezTo>
                      <a:pt x="132398" y="135255"/>
                      <a:pt x="137160" y="157163"/>
                      <a:pt x="145733" y="178117"/>
                    </a:cubicBezTo>
                    <a:cubicBezTo>
                      <a:pt x="132398" y="187642"/>
                      <a:pt x="115253" y="193358"/>
                      <a:pt x="96203" y="193358"/>
                    </a:cubicBezTo>
                    <a:cubicBezTo>
                      <a:pt x="69533" y="193358"/>
                      <a:pt x="44768" y="181928"/>
                      <a:pt x="27622" y="163830"/>
                    </a:cubicBezTo>
                    <a:cubicBezTo>
                      <a:pt x="24765" y="160020"/>
                      <a:pt x="22860" y="156210"/>
                      <a:pt x="19050" y="152400"/>
                    </a:cubicBezTo>
                    <a:cubicBezTo>
                      <a:pt x="6668" y="135255"/>
                      <a:pt x="0" y="117157"/>
                      <a:pt x="0" y="9620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210 선물상자 R" panose="02020603020101020101" pitchFamily="18" charset="-127"/>
                  <a:ea typeface="210 선물상자 R" panose="02020603020101020101" pitchFamily="18" charset="-127"/>
                </a:endParaRPr>
              </a:p>
            </p:txBody>
          </p:sp>
        </p:grpSp>
      </p:grpSp>
      <p:sp>
        <p:nvSpPr>
          <p:cNvPr id="56" name="모서리가 둥근 직사각형 55"/>
          <p:cNvSpPr/>
          <p:nvPr/>
        </p:nvSpPr>
        <p:spPr>
          <a:xfrm>
            <a:off x="213330" y="2996652"/>
            <a:ext cx="987962" cy="341915"/>
          </a:xfrm>
          <a:prstGeom prst="roundRect">
            <a:avLst/>
          </a:prstGeom>
          <a:solidFill>
            <a:srgbClr val="0392D5"/>
          </a:solidFill>
          <a:ln w="25400" cap="flat" cmpd="sng" algn="ctr">
            <a:noFill/>
            <a:prstDash val="solid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lIns="0" rIns="0" rtlCol="0" anchor="ctr"/>
          <a:lstStyle/>
          <a:p>
            <a:pPr lvl="0" algn="ctr" fontAlgn="base" latinLnBrk="0"/>
            <a:r>
              <a:rPr lang="ko-KR" altLang="en-US" sz="1200" b="1" kern="0" dirty="0" err="1" smtClean="0">
                <a:ln>
                  <a:solidFill>
                    <a:prstClr val="white">
                      <a:alpha val="5000"/>
                    </a:prst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210 선물상자 R" panose="02020603020101020101" pitchFamily="18" charset="-127"/>
                <a:ea typeface="210 선물상자 R" panose="02020603020101020101" pitchFamily="18" charset="-127"/>
              </a:rPr>
              <a:t>짚와이어</a:t>
            </a:r>
            <a:r>
              <a:rPr lang="en-US" altLang="ko-KR" sz="1200" b="1" kern="0" dirty="0" smtClean="0">
                <a:ln>
                  <a:solidFill>
                    <a:prstClr val="white">
                      <a:alpha val="5000"/>
                    </a:prst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210 선물상자 R" panose="02020603020101020101" pitchFamily="18" charset="-127"/>
                <a:ea typeface="210 선물상자 R" panose="02020603020101020101" pitchFamily="18" charset="-127"/>
              </a:rPr>
              <a:t>(</a:t>
            </a:r>
            <a:r>
              <a:rPr lang="ko-KR" altLang="en-US" sz="1200" b="1" kern="0" dirty="0" smtClean="0">
                <a:ln>
                  <a:solidFill>
                    <a:prstClr val="white">
                      <a:alpha val="5000"/>
                    </a:prst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210 선물상자 R" panose="02020603020101020101" pitchFamily="18" charset="-127"/>
                <a:ea typeface="210 선물상자 R" panose="02020603020101020101" pitchFamily="18" charset="-127"/>
              </a:rPr>
              <a:t>출발지</a:t>
            </a:r>
            <a:r>
              <a:rPr lang="en-US" altLang="ko-KR" sz="1200" b="1" kern="0" dirty="0" smtClean="0">
                <a:ln>
                  <a:solidFill>
                    <a:prstClr val="white">
                      <a:alpha val="5000"/>
                    </a:prst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210 선물상자 R" panose="02020603020101020101" pitchFamily="18" charset="-127"/>
                <a:ea typeface="210 선물상자 R" panose="02020603020101020101" pitchFamily="18" charset="-127"/>
              </a:rPr>
              <a:t>)</a:t>
            </a:r>
            <a:endParaRPr lang="ko-KR" altLang="en-US" sz="1200" b="1" kern="0" dirty="0" smtClean="0">
              <a:ln>
                <a:solidFill>
                  <a:prstClr val="white">
                    <a:alpha val="5000"/>
                  </a:prst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57" name="모서리가 둥근 직사각형 56"/>
          <p:cNvSpPr/>
          <p:nvPr/>
        </p:nvSpPr>
        <p:spPr>
          <a:xfrm>
            <a:off x="2251943" y="2757065"/>
            <a:ext cx="664530" cy="309645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 w="19050" cap="flat" cmpd="sng" algn="ctr">
            <a:noFill/>
            <a:prstDash val="solid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tIns="36000" bIns="36000"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200025" algn="ctr" fontAlgn="base">
              <a:buClr>
                <a:srgbClr val="FE8602"/>
              </a:buClr>
              <a:buSzPct val="80000"/>
              <a:defRPr/>
            </a:pPr>
            <a:r>
              <a:rPr lang="ko-KR" altLang="en-US" sz="1400" b="1" dirty="0" smtClean="0">
                <a:ln>
                  <a:solidFill>
                    <a:sysClr val="window" lastClr="FFFFFF">
                      <a:alpha val="5000"/>
                    </a:sysClr>
                  </a:solidFill>
                </a:ln>
                <a:solidFill>
                  <a:sysClr val="window" lastClr="FFFFFF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latin typeface="210 선물상자 R" panose="02020603020101020101" pitchFamily="18" charset="-127"/>
                <a:ea typeface="210 선물상자 R" panose="02020603020101020101" pitchFamily="18" charset="-127"/>
              </a:rPr>
              <a:t>탐방로</a:t>
            </a:r>
          </a:p>
        </p:txBody>
      </p:sp>
      <p:grpSp>
        <p:nvGrpSpPr>
          <p:cNvPr id="59" name="그룹 29">
            <a:extLst>
              <a:ext uri="{FF2B5EF4-FFF2-40B4-BE49-F238E27FC236}">
                <a16:creationId xmlns:a16="http://schemas.microsoft.com/office/drawing/2014/main" id="{AA14FED3-9BE4-41B8-A829-1ACBAD202BA3}"/>
              </a:ext>
            </a:extLst>
          </p:cNvPr>
          <p:cNvGrpSpPr/>
          <p:nvPr/>
        </p:nvGrpSpPr>
        <p:grpSpPr>
          <a:xfrm>
            <a:off x="-684584" y="1196752"/>
            <a:ext cx="3961543" cy="492315"/>
            <a:chOff x="313615" y="2004749"/>
            <a:chExt cx="5996165" cy="492315"/>
          </a:xfrm>
        </p:grpSpPr>
        <p:sp>
          <p:nvSpPr>
            <p:cNvPr id="60" name="평행 사변형 59">
              <a:extLst>
                <a:ext uri="{FF2B5EF4-FFF2-40B4-BE49-F238E27FC236}">
                  <a16:creationId xmlns:a16="http://schemas.microsoft.com/office/drawing/2014/main" id="{4AF950DE-AADE-425B-B54B-817F54497EB4}"/>
                </a:ext>
              </a:extLst>
            </p:cNvPr>
            <p:cNvSpPr/>
            <p:nvPr/>
          </p:nvSpPr>
          <p:spPr>
            <a:xfrm>
              <a:off x="313615" y="2004749"/>
              <a:ext cx="5996165" cy="492315"/>
            </a:xfrm>
            <a:prstGeom prst="parallelogram">
              <a:avLst/>
            </a:prstGeom>
            <a:solidFill>
              <a:srgbClr val="1779B5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ko-KR" altLang="en-US" sz="2000">
                <a:solidFill>
                  <a:prstClr val="white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endParaRPr>
            </a:p>
          </p:txBody>
        </p:sp>
        <p:sp>
          <p:nvSpPr>
            <p:cNvPr id="61" name="평행 사변형 60">
              <a:extLst>
                <a:ext uri="{FF2B5EF4-FFF2-40B4-BE49-F238E27FC236}">
                  <a16:creationId xmlns:a16="http://schemas.microsoft.com/office/drawing/2014/main" id="{93B01942-5657-4CCC-AFB1-D3D2F351A1DA}"/>
                </a:ext>
              </a:extLst>
            </p:cNvPr>
            <p:cNvSpPr/>
            <p:nvPr/>
          </p:nvSpPr>
          <p:spPr>
            <a:xfrm>
              <a:off x="522980" y="2004749"/>
              <a:ext cx="5667523" cy="492315"/>
            </a:xfrm>
            <a:prstGeom prst="parallelogram">
              <a:avLst/>
            </a:prstGeom>
            <a:gradFill flip="none" rotWithShape="1">
              <a:gsLst>
                <a:gs pos="5000">
                  <a:srgbClr val="2A8C75"/>
                </a:gs>
                <a:gs pos="100000">
                  <a:srgbClr val="1779B5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ko-KR" altLang="en-US" sz="2000">
                <a:solidFill>
                  <a:prstClr val="white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endParaRPr>
            </a:p>
          </p:txBody>
        </p:sp>
        <p:sp>
          <p:nvSpPr>
            <p:cNvPr id="62" name="직사각형 61">
              <a:extLst>
                <a:ext uri="{FF2B5EF4-FFF2-40B4-BE49-F238E27FC236}">
                  <a16:creationId xmlns:a16="http://schemas.microsoft.com/office/drawing/2014/main" id="{71BE59B8-4541-4455-ACA7-308142929458}"/>
                </a:ext>
              </a:extLst>
            </p:cNvPr>
            <p:cNvSpPr/>
            <p:nvPr/>
          </p:nvSpPr>
          <p:spPr>
            <a:xfrm>
              <a:off x="1849249" y="2004749"/>
              <a:ext cx="380491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ko-KR" altLang="en-US" sz="2400" b="1" kern="0" spc="-150" dirty="0" err="1" smtClean="0">
                  <a:ln>
                    <a:solidFill>
                      <a:srgbClr val="4472C4">
                        <a:shade val="50000"/>
                        <a:alpha val="0"/>
                      </a:srgbClr>
                    </a:solidFill>
                  </a:ln>
                  <a:solidFill>
                    <a:prstClr val="white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보현산댐</a:t>
              </a:r>
              <a:r>
                <a:rPr lang="ko-KR" altLang="en-US" sz="2400" b="1" kern="0" spc="-150" dirty="0" smtClean="0">
                  <a:ln>
                    <a:solidFill>
                      <a:srgbClr val="4472C4">
                        <a:shade val="50000"/>
                        <a:alpha val="0"/>
                      </a:srgbClr>
                    </a:solidFill>
                  </a:ln>
                  <a:solidFill>
                    <a:prstClr val="white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 관광벨트 조성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42149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6" presetClass="emph" presetSubtype="0" repeatCount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4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그림 3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2491" y="1833083"/>
            <a:ext cx="4838837" cy="28810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2" name="그림 3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3921209"/>
            <a:ext cx="4896000" cy="30850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3" name="그림 3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8862" y="1545050"/>
            <a:ext cx="4206248" cy="25092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27" name="그룹 29">
            <a:extLst>
              <a:ext uri="{FF2B5EF4-FFF2-40B4-BE49-F238E27FC236}">
                <a16:creationId xmlns:a16="http://schemas.microsoft.com/office/drawing/2014/main" id="{AA14FED3-9BE4-41B8-A829-1ACBAD202BA3}"/>
              </a:ext>
            </a:extLst>
          </p:cNvPr>
          <p:cNvGrpSpPr/>
          <p:nvPr/>
        </p:nvGrpSpPr>
        <p:grpSpPr>
          <a:xfrm>
            <a:off x="6560731" y="1052736"/>
            <a:ext cx="3600400" cy="492315"/>
            <a:chOff x="313615" y="2004749"/>
            <a:chExt cx="5996165" cy="492315"/>
          </a:xfrm>
        </p:grpSpPr>
        <p:sp>
          <p:nvSpPr>
            <p:cNvPr id="28" name="평행 사변형 27">
              <a:extLst>
                <a:ext uri="{FF2B5EF4-FFF2-40B4-BE49-F238E27FC236}">
                  <a16:creationId xmlns:a16="http://schemas.microsoft.com/office/drawing/2014/main" id="{4AF950DE-AADE-425B-B54B-817F54497EB4}"/>
                </a:ext>
              </a:extLst>
            </p:cNvPr>
            <p:cNvSpPr/>
            <p:nvPr/>
          </p:nvSpPr>
          <p:spPr>
            <a:xfrm>
              <a:off x="313615" y="2004749"/>
              <a:ext cx="5996165" cy="492315"/>
            </a:xfrm>
            <a:prstGeom prst="parallelogram">
              <a:avLst/>
            </a:prstGeom>
            <a:solidFill>
              <a:srgbClr val="1779B5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ko-KR" altLang="en-US">
                <a:solidFill>
                  <a:prstClr val="white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endParaRPr>
            </a:p>
          </p:txBody>
        </p:sp>
        <p:sp>
          <p:nvSpPr>
            <p:cNvPr id="29" name="평행 사변형 28">
              <a:extLst>
                <a:ext uri="{FF2B5EF4-FFF2-40B4-BE49-F238E27FC236}">
                  <a16:creationId xmlns:a16="http://schemas.microsoft.com/office/drawing/2014/main" id="{93B01942-5657-4CCC-AFB1-D3D2F351A1DA}"/>
                </a:ext>
              </a:extLst>
            </p:cNvPr>
            <p:cNvSpPr/>
            <p:nvPr/>
          </p:nvSpPr>
          <p:spPr>
            <a:xfrm>
              <a:off x="481943" y="2004749"/>
              <a:ext cx="5667523" cy="492315"/>
            </a:xfrm>
            <a:prstGeom prst="parallelogram">
              <a:avLst/>
            </a:prstGeom>
            <a:gradFill flip="none" rotWithShape="1">
              <a:gsLst>
                <a:gs pos="5000">
                  <a:srgbClr val="2A8C75"/>
                </a:gs>
                <a:gs pos="100000">
                  <a:srgbClr val="1779B5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ko-KR" altLang="en-US">
                <a:solidFill>
                  <a:prstClr val="white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endParaRPr>
            </a:p>
          </p:txBody>
        </p:sp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71BE59B8-4541-4455-ACA7-308142929458}"/>
                </a:ext>
              </a:extLst>
            </p:cNvPr>
            <p:cNvSpPr/>
            <p:nvPr/>
          </p:nvSpPr>
          <p:spPr>
            <a:xfrm>
              <a:off x="749578" y="2049066"/>
              <a:ext cx="3207525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ko-KR" altLang="en-US" sz="2200" b="1" kern="0" spc="-150" dirty="0" err="1" smtClean="0">
                  <a:ln>
                    <a:solidFill>
                      <a:srgbClr val="4472C4">
                        <a:shade val="50000"/>
                        <a:alpha val="0"/>
                      </a:srgbClr>
                    </a:solidFill>
                  </a:ln>
                  <a:solidFill>
                    <a:prstClr val="white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치산캠핑장</a:t>
              </a:r>
              <a:endParaRPr lang="ko-KR" altLang="en-US" sz="2200" b="1" kern="0" spc="-150" dirty="0" smtClean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endParaRPr>
            </a:p>
          </p:txBody>
        </p:sp>
      </p:grpSp>
      <p:pic>
        <p:nvPicPr>
          <p:cNvPr id="34" name="그림 3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6638" y="4373584"/>
            <a:ext cx="4277890" cy="26558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63" name="그룹 29">
            <a:extLst>
              <a:ext uri="{FF2B5EF4-FFF2-40B4-BE49-F238E27FC236}">
                <a16:creationId xmlns:a16="http://schemas.microsoft.com/office/drawing/2014/main" id="{AA14FED3-9BE4-41B8-A829-1ACBAD202BA3}"/>
              </a:ext>
            </a:extLst>
          </p:cNvPr>
          <p:cNvGrpSpPr/>
          <p:nvPr/>
        </p:nvGrpSpPr>
        <p:grpSpPr>
          <a:xfrm>
            <a:off x="6588224" y="4077072"/>
            <a:ext cx="3600400" cy="492315"/>
            <a:chOff x="313615" y="2004749"/>
            <a:chExt cx="5996165" cy="492315"/>
          </a:xfrm>
        </p:grpSpPr>
        <p:sp>
          <p:nvSpPr>
            <p:cNvPr id="64" name="평행 사변형 63">
              <a:extLst>
                <a:ext uri="{FF2B5EF4-FFF2-40B4-BE49-F238E27FC236}">
                  <a16:creationId xmlns:a16="http://schemas.microsoft.com/office/drawing/2014/main" id="{4AF950DE-AADE-425B-B54B-817F54497EB4}"/>
                </a:ext>
              </a:extLst>
            </p:cNvPr>
            <p:cNvSpPr/>
            <p:nvPr/>
          </p:nvSpPr>
          <p:spPr>
            <a:xfrm>
              <a:off x="313615" y="2004749"/>
              <a:ext cx="5996165" cy="492315"/>
            </a:xfrm>
            <a:prstGeom prst="parallelogram">
              <a:avLst/>
            </a:prstGeom>
            <a:solidFill>
              <a:srgbClr val="1779B5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ko-KR" altLang="en-US">
                <a:solidFill>
                  <a:prstClr val="white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endParaRPr>
            </a:p>
          </p:txBody>
        </p:sp>
        <p:sp>
          <p:nvSpPr>
            <p:cNvPr id="65" name="평행 사변형 64">
              <a:extLst>
                <a:ext uri="{FF2B5EF4-FFF2-40B4-BE49-F238E27FC236}">
                  <a16:creationId xmlns:a16="http://schemas.microsoft.com/office/drawing/2014/main" id="{93B01942-5657-4CCC-AFB1-D3D2F351A1DA}"/>
                </a:ext>
              </a:extLst>
            </p:cNvPr>
            <p:cNvSpPr/>
            <p:nvPr/>
          </p:nvSpPr>
          <p:spPr>
            <a:xfrm>
              <a:off x="481943" y="2004749"/>
              <a:ext cx="5667523" cy="492315"/>
            </a:xfrm>
            <a:prstGeom prst="parallelogram">
              <a:avLst/>
            </a:prstGeom>
            <a:gradFill flip="none" rotWithShape="1">
              <a:gsLst>
                <a:gs pos="5000">
                  <a:srgbClr val="2A8C75"/>
                </a:gs>
                <a:gs pos="100000">
                  <a:srgbClr val="1779B5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ko-KR" altLang="en-US">
                <a:solidFill>
                  <a:prstClr val="white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endParaRPr>
            </a:p>
          </p:txBody>
        </p:sp>
        <p:sp>
          <p:nvSpPr>
            <p:cNvPr id="66" name="직사각형 65">
              <a:extLst>
                <a:ext uri="{FF2B5EF4-FFF2-40B4-BE49-F238E27FC236}">
                  <a16:creationId xmlns:a16="http://schemas.microsoft.com/office/drawing/2014/main" id="{71BE59B8-4541-4455-ACA7-308142929458}"/>
                </a:ext>
              </a:extLst>
            </p:cNvPr>
            <p:cNvSpPr/>
            <p:nvPr/>
          </p:nvSpPr>
          <p:spPr>
            <a:xfrm>
              <a:off x="749578" y="2049066"/>
              <a:ext cx="3161740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ko-KR" altLang="en-US" sz="2200" b="1" kern="0" spc="-150" dirty="0" smtClean="0">
                  <a:ln>
                    <a:solidFill>
                      <a:srgbClr val="4472C4">
                        <a:shade val="50000"/>
                        <a:alpha val="0"/>
                      </a:srgbClr>
                    </a:solidFill>
                  </a:ln>
                  <a:solidFill>
                    <a:prstClr val="white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영천한의마을</a:t>
              </a:r>
            </a:p>
          </p:txBody>
        </p:sp>
      </p:grpSp>
      <p:sp>
        <p:nvSpPr>
          <p:cNvPr id="20" name="제목 1"/>
          <p:cNvSpPr>
            <a:spLocks noGrp="1"/>
          </p:cNvSpPr>
          <p:nvPr>
            <p:ph type="title"/>
          </p:nvPr>
        </p:nvSpPr>
        <p:spPr>
          <a:xfrm>
            <a:off x="179512" y="250255"/>
            <a:ext cx="6563072" cy="922114"/>
          </a:xfrm>
        </p:spPr>
        <p:txBody>
          <a:bodyPr/>
          <a:lstStyle/>
          <a:p>
            <a:r>
              <a:rPr lang="ko-KR" altLang="en-US" sz="44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손글씨 펜" panose="03040600000000000000" pitchFamily="66" charset="-127"/>
                <a:ea typeface="나눔손글씨 펜" panose="03040600000000000000" pitchFamily="66" charset="-127"/>
              </a:rPr>
              <a:t>각양각색</a:t>
            </a:r>
            <a:r>
              <a:rPr lang="en-US" altLang="ko-KR" dirty="0" smtClean="0"/>
              <a:t>, </a:t>
            </a:r>
            <a:r>
              <a:rPr lang="ko-KR" altLang="en-US" dirty="0" smtClean="0">
                <a:latin typeface="210 선물상자 R" panose="02020603020101020101" pitchFamily="18" charset="-127"/>
                <a:ea typeface="210 선물상자 R" panose="02020603020101020101" pitchFamily="18" charset="-127"/>
              </a:rPr>
              <a:t>볼거리 많은 </a:t>
            </a:r>
            <a:r>
              <a:rPr lang="ko-KR" altLang="en-US" sz="5400" dirty="0" smtClean="0">
                <a:solidFill>
                  <a:schemeClr val="accent6">
                    <a:lumMod val="75000"/>
                  </a:schemeClr>
                </a:solidFill>
                <a:latin typeface="나눔손글씨 펜" panose="03040600000000000000" pitchFamily="66" charset="-127"/>
                <a:ea typeface="나눔손글씨 펜" panose="03040600000000000000" pitchFamily="66" charset="-127"/>
              </a:rPr>
              <a:t>영천</a:t>
            </a:r>
            <a:r>
              <a:rPr lang="en-US" altLang="ko-KR" sz="5400" dirty="0" smtClean="0">
                <a:solidFill>
                  <a:schemeClr val="accent6">
                    <a:lumMod val="75000"/>
                  </a:schemeClr>
                </a:solidFill>
                <a:latin typeface="나눔손글씨 펜" panose="03040600000000000000" pitchFamily="66" charset="-127"/>
                <a:ea typeface="나눔손글씨 펜" panose="03040600000000000000" pitchFamily="66" charset="-127"/>
              </a:rPr>
              <a:t>!</a:t>
            </a:r>
            <a:endParaRPr lang="ko-KR" altLang="en-US" sz="5400" dirty="0">
              <a:solidFill>
                <a:schemeClr val="accent6">
                  <a:lumMod val="75000"/>
                </a:schemeClr>
              </a:solidFill>
              <a:latin typeface="나눔손글씨 펜" panose="03040600000000000000" pitchFamily="66" charset="-127"/>
              <a:ea typeface="나눔손글씨 펜" panose="03040600000000000000" pitchFamily="66" charset="-127"/>
            </a:endParaRPr>
          </a:p>
        </p:txBody>
      </p:sp>
      <p:grpSp>
        <p:nvGrpSpPr>
          <p:cNvPr id="21" name="그룹 29">
            <a:extLst>
              <a:ext uri="{FF2B5EF4-FFF2-40B4-BE49-F238E27FC236}">
                <a16:creationId xmlns:a16="http://schemas.microsoft.com/office/drawing/2014/main" id="{AA14FED3-9BE4-41B8-A829-1ACBAD202BA3}"/>
              </a:ext>
            </a:extLst>
          </p:cNvPr>
          <p:cNvGrpSpPr/>
          <p:nvPr/>
        </p:nvGrpSpPr>
        <p:grpSpPr>
          <a:xfrm>
            <a:off x="-1044624" y="1340768"/>
            <a:ext cx="3961543" cy="492315"/>
            <a:chOff x="313615" y="2004749"/>
            <a:chExt cx="5996165" cy="492315"/>
          </a:xfrm>
        </p:grpSpPr>
        <p:sp>
          <p:nvSpPr>
            <p:cNvPr id="22" name="평행 사변형 21">
              <a:extLst>
                <a:ext uri="{FF2B5EF4-FFF2-40B4-BE49-F238E27FC236}">
                  <a16:creationId xmlns:a16="http://schemas.microsoft.com/office/drawing/2014/main" id="{4AF950DE-AADE-425B-B54B-817F54497EB4}"/>
                </a:ext>
              </a:extLst>
            </p:cNvPr>
            <p:cNvSpPr/>
            <p:nvPr/>
          </p:nvSpPr>
          <p:spPr>
            <a:xfrm>
              <a:off x="313615" y="2004749"/>
              <a:ext cx="5996165" cy="492315"/>
            </a:xfrm>
            <a:prstGeom prst="parallelogram">
              <a:avLst/>
            </a:prstGeom>
            <a:solidFill>
              <a:srgbClr val="1779B5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ko-KR" altLang="en-US" sz="2000">
                <a:solidFill>
                  <a:prstClr val="white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endParaRPr>
            </a:p>
          </p:txBody>
        </p:sp>
        <p:sp>
          <p:nvSpPr>
            <p:cNvPr id="23" name="평행 사변형 22">
              <a:extLst>
                <a:ext uri="{FF2B5EF4-FFF2-40B4-BE49-F238E27FC236}">
                  <a16:creationId xmlns:a16="http://schemas.microsoft.com/office/drawing/2014/main" id="{93B01942-5657-4CCC-AFB1-D3D2F351A1DA}"/>
                </a:ext>
              </a:extLst>
            </p:cNvPr>
            <p:cNvSpPr/>
            <p:nvPr/>
          </p:nvSpPr>
          <p:spPr>
            <a:xfrm>
              <a:off x="522980" y="2004749"/>
              <a:ext cx="5667523" cy="492315"/>
            </a:xfrm>
            <a:prstGeom prst="parallelogram">
              <a:avLst/>
            </a:prstGeom>
            <a:gradFill flip="none" rotWithShape="1">
              <a:gsLst>
                <a:gs pos="5000">
                  <a:srgbClr val="2A8C75"/>
                </a:gs>
                <a:gs pos="100000">
                  <a:srgbClr val="1779B5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ko-KR" altLang="en-US" sz="2000">
                <a:solidFill>
                  <a:prstClr val="white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endParaRPr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71BE59B8-4541-4455-ACA7-308142929458}"/>
                </a:ext>
              </a:extLst>
            </p:cNvPr>
            <p:cNvSpPr/>
            <p:nvPr/>
          </p:nvSpPr>
          <p:spPr>
            <a:xfrm>
              <a:off x="3327633" y="2004749"/>
              <a:ext cx="189056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ko-KR" altLang="en-US" sz="2400" b="1" kern="0" spc="-150" dirty="0" err="1" smtClean="0">
                  <a:ln>
                    <a:solidFill>
                      <a:srgbClr val="4472C4">
                        <a:shade val="50000"/>
                        <a:alpha val="0"/>
                      </a:srgbClr>
                    </a:solidFill>
                  </a:ln>
                  <a:solidFill>
                    <a:prstClr val="white"/>
                  </a:solidFill>
                  <a:latin typeface="210 선물상자 R" panose="02020603020101020101" pitchFamily="18" charset="-127"/>
                  <a:ea typeface="210 선물상자 R" panose="02020603020101020101" pitchFamily="18" charset="-127"/>
                </a:rPr>
                <a:t>국립호국원</a:t>
              </a:r>
              <a:endParaRPr lang="ko-KR" altLang="en-US" sz="2400" b="1" kern="0" spc="-150" dirty="0" smtClean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prstClr val="white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1501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그림 16">
            <a:extLst>
              <a:ext uri="{FF2B5EF4-FFF2-40B4-BE49-F238E27FC236}">
                <a16:creationId xmlns:a16="http://schemas.microsoft.com/office/drawing/2014/main" id="{3C778E6C-CC88-4EE8-BC19-2BFDC1FBB8C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10292"/>
            <a:ext cx="9180512" cy="6858000"/>
          </a:xfrm>
          <a:prstGeom prst="rect">
            <a:avLst/>
          </a:prstGeom>
        </p:spPr>
      </p:pic>
      <p:sp>
        <p:nvSpPr>
          <p:cNvPr id="97" name="TextBox 11">
            <a:extLst>
              <a:ext uri="{FF2B5EF4-FFF2-40B4-BE49-F238E27FC236}">
                <a16:creationId xmlns:a16="http://schemas.microsoft.com/office/drawing/2014/main" id="{027A3915-207B-4340-BE15-2389B6E27040}"/>
              </a:ext>
            </a:extLst>
          </p:cNvPr>
          <p:cNvSpPr txBox="1"/>
          <p:nvPr/>
        </p:nvSpPr>
        <p:spPr>
          <a:xfrm>
            <a:off x="251520" y="764704"/>
            <a:ext cx="42484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3000" b="1" kern="0" spc="-50" dirty="0" smtClean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210 선물상자 R" panose="02020603020101020101" pitchFamily="18" charset="-127"/>
                <a:ea typeface="210 선물상자 R" panose="02020603020101020101" pitchFamily="18" charset="-127"/>
              </a:rPr>
              <a:t>주</a:t>
            </a:r>
            <a:r>
              <a:rPr lang="ko-KR" altLang="en-US" sz="3000" b="1" kern="0" spc="-5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210 선물상자 R" panose="02020603020101020101" pitchFamily="18" charset="-127"/>
                <a:ea typeface="210 선물상자 R" panose="02020603020101020101" pitchFamily="18" charset="-127"/>
              </a:rPr>
              <a:t>민</a:t>
            </a:r>
            <a:r>
              <a:rPr lang="ko-KR" altLang="en-US" sz="3000" b="1" kern="0" spc="-50" dirty="0" smtClean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210 선물상자 R" panose="02020603020101020101" pitchFamily="18" charset="-127"/>
                <a:ea typeface="210 선물상자 R" panose="02020603020101020101" pitchFamily="18" charset="-127"/>
              </a:rPr>
              <a:t>과 함께</a:t>
            </a:r>
            <a:endParaRPr kumimoji="0" lang="ko-KR" altLang="en-US" sz="3000" b="1" i="0" u="none" strike="noStrike" kern="0" cap="none" spc="-50" normalizeH="0" baseline="0" noProof="0" dirty="0">
              <a:ln>
                <a:solidFill>
                  <a:srgbClr val="4472C4">
                    <a:shade val="50000"/>
                    <a:alpha val="0"/>
                  </a:srgbClr>
                </a:solidFill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000" b="1" i="0" u="none" strike="noStrike" kern="0" cap="none" spc="-50" normalizeH="0" baseline="0" noProof="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210 선물상자 R" panose="02020603020101020101" pitchFamily="18" charset="-127"/>
                <a:ea typeface="210 선물상자 R" panose="02020603020101020101" pitchFamily="18" charset="-127"/>
              </a:rPr>
              <a:t>새로운 미래를 </a:t>
            </a:r>
            <a:r>
              <a:rPr kumimoji="0" lang="ko-KR" altLang="en-US" sz="3000" b="1" i="0" u="none" strike="noStrike" kern="0" cap="none" spc="-50" normalizeH="0" baseline="0" noProof="0" dirty="0" smtClean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210 선물상자 R" panose="02020603020101020101" pitchFamily="18" charset="-127"/>
                <a:ea typeface="210 선물상자 R" panose="02020603020101020101" pitchFamily="18" charset="-127"/>
              </a:rPr>
              <a:t>열어나갑시다</a:t>
            </a:r>
            <a:r>
              <a:rPr kumimoji="0" lang="en-US" altLang="ko-KR" sz="3000" b="1" i="0" u="none" strike="noStrike" kern="0" cap="none" spc="-50" normalizeH="0" baseline="0" noProof="0" dirty="0" smtClean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210 선물상자 R" panose="02020603020101020101" pitchFamily="18" charset="-127"/>
                <a:ea typeface="210 선물상자 R" panose="02020603020101020101" pitchFamily="18" charset="-127"/>
              </a:rPr>
              <a:t>.</a:t>
            </a:r>
            <a:endParaRPr kumimoji="0" lang="ko-KR" altLang="en-US" sz="3000" b="1" i="0" u="none" strike="noStrike" kern="0" cap="none" spc="-50" normalizeH="0" baseline="0" noProof="0" dirty="0">
              <a:ln>
                <a:solidFill>
                  <a:srgbClr val="4472C4">
                    <a:shade val="50000"/>
                    <a:alpha val="0"/>
                  </a:srgbClr>
                </a:solidFill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BFB4A6AC-484F-43EB-9E09-29C24D01260A}"/>
              </a:ext>
            </a:extLst>
          </p:cNvPr>
          <p:cNvSpPr txBox="1"/>
          <p:nvPr/>
        </p:nvSpPr>
        <p:spPr>
          <a:xfrm>
            <a:off x="4486494" y="5661248"/>
            <a:ext cx="4621778" cy="1107996"/>
          </a:xfrm>
          <a:prstGeom prst="rect">
            <a:avLst/>
          </a:prstGeom>
          <a:noFill/>
          <a:effectLst>
            <a:glow rad="228600">
              <a:srgbClr val="FFFFFF">
                <a:alpha val="40000"/>
              </a:srgbClr>
            </a:glow>
            <a:softEdge rad="114300"/>
          </a:effectLst>
        </p:spPr>
        <p:txBody>
          <a:bodyPr wrap="none" rtlCol="0">
            <a:spAutoFit/>
          </a:bodyPr>
          <a:lstStyle/>
          <a:p>
            <a:pPr algn="ctr" defTabSz="457200" latinLnBrk="0">
              <a:defRPr/>
            </a:pPr>
            <a:r>
              <a:rPr lang="ko-KR" altLang="en-US" sz="6600" b="1" kern="0" spc="-50" dirty="0" smtClean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감 사 합 </a:t>
            </a:r>
            <a:r>
              <a:rPr lang="ko-KR" altLang="en-US" sz="6600" b="1" kern="0" spc="-50" dirty="0" err="1" smtClean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니</a:t>
            </a:r>
            <a:r>
              <a:rPr lang="ko-KR" altLang="en-US" sz="6600" b="1" kern="0" spc="-50" dirty="0" smtClean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 다</a:t>
            </a:r>
            <a:r>
              <a:rPr lang="en-US" altLang="ko-KR" sz="6600" b="1" kern="0" spc="-50" dirty="0" smtClean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schemeClr val="bg1"/>
                </a:solidFill>
                <a:latin typeface="210 선물상자 R" panose="02020603020101020101" pitchFamily="18" charset="-127"/>
                <a:ea typeface="210 선물상자 R" panose="02020603020101020101" pitchFamily="18" charset="-127"/>
              </a:rPr>
              <a:t>.</a:t>
            </a:r>
            <a:endParaRPr lang="ko-KR" altLang="en-US" sz="6600" b="1" kern="0" spc="-50" dirty="0">
              <a:ln>
                <a:solidFill>
                  <a:srgbClr val="4472C4">
                    <a:shade val="50000"/>
                    <a:alpha val="0"/>
                  </a:srgbClr>
                </a:solidFill>
              </a:ln>
              <a:solidFill>
                <a:schemeClr val="bg1"/>
              </a:solidFill>
              <a:latin typeface="210 선물상자 R" panose="02020603020101020101" pitchFamily="18" charset="-127"/>
              <a:ea typeface="210 선물상자 R" panose="02020603020101020101" pitchFamily="18" charset="-127"/>
            </a:endParaRPr>
          </a:p>
        </p:txBody>
      </p:sp>
      <p:grpSp>
        <p:nvGrpSpPr>
          <p:cNvPr id="8" name="그룹 7"/>
          <p:cNvGrpSpPr/>
          <p:nvPr/>
        </p:nvGrpSpPr>
        <p:grpSpPr>
          <a:xfrm>
            <a:off x="-1476672" y="2613545"/>
            <a:ext cx="5757746" cy="6000031"/>
            <a:chOff x="-1476672" y="2613545"/>
            <a:chExt cx="5757746" cy="6000031"/>
          </a:xfrm>
        </p:grpSpPr>
        <p:sp>
          <p:nvSpPr>
            <p:cNvPr id="19" name="타원 18"/>
            <p:cNvSpPr/>
            <p:nvPr/>
          </p:nvSpPr>
          <p:spPr>
            <a:xfrm>
              <a:off x="-1284502" y="2685553"/>
              <a:ext cx="5565576" cy="5928023"/>
            </a:xfrm>
            <a:prstGeom prst="ellipse">
              <a:avLst/>
            </a:prstGeom>
            <a:noFill/>
            <a:ln w="28575">
              <a:solidFill>
                <a:srgbClr val="3F9CB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타원 5"/>
            <p:cNvSpPr/>
            <p:nvPr/>
          </p:nvSpPr>
          <p:spPr>
            <a:xfrm>
              <a:off x="-1476672" y="2613545"/>
              <a:ext cx="5328592" cy="5112568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7" name="타원 6"/>
          <p:cNvSpPr/>
          <p:nvPr/>
        </p:nvSpPr>
        <p:spPr>
          <a:xfrm>
            <a:off x="4152114" y="4941168"/>
            <a:ext cx="108000" cy="108000"/>
          </a:xfrm>
          <a:prstGeom prst="ellipse">
            <a:avLst/>
          </a:prstGeom>
          <a:solidFill>
            <a:srgbClr val="3F9C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타원 20"/>
          <p:cNvSpPr/>
          <p:nvPr/>
        </p:nvSpPr>
        <p:spPr>
          <a:xfrm>
            <a:off x="3995936" y="6777384"/>
            <a:ext cx="108000" cy="108000"/>
          </a:xfrm>
          <a:prstGeom prst="ellipse">
            <a:avLst/>
          </a:prstGeom>
          <a:solidFill>
            <a:srgbClr val="3F9C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타원 21"/>
          <p:cNvSpPr/>
          <p:nvPr/>
        </p:nvSpPr>
        <p:spPr>
          <a:xfrm>
            <a:off x="4455031" y="-1179512"/>
            <a:ext cx="5445561" cy="5760640"/>
          </a:xfrm>
          <a:prstGeom prst="ellipse">
            <a:avLst/>
          </a:prstGeom>
          <a:solidFill>
            <a:srgbClr val="336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0" name="그룹 9"/>
          <p:cNvGrpSpPr/>
          <p:nvPr/>
        </p:nvGrpSpPr>
        <p:grpSpPr>
          <a:xfrm>
            <a:off x="5004048" y="-819471"/>
            <a:ext cx="6192688" cy="5616624"/>
            <a:chOff x="5004048" y="-819471"/>
            <a:chExt cx="6192688" cy="5616624"/>
          </a:xfrm>
        </p:grpSpPr>
        <p:sp>
          <p:nvSpPr>
            <p:cNvPr id="23" name="타원 22"/>
            <p:cNvSpPr/>
            <p:nvPr/>
          </p:nvSpPr>
          <p:spPr>
            <a:xfrm>
              <a:off x="5148064" y="-819471"/>
              <a:ext cx="6048672" cy="5616624"/>
            </a:xfrm>
            <a:prstGeom prst="ellipse">
              <a:avLst/>
            </a:prstGeom>
            <a:noFill/>
            <a:ln>
              <a:solidFill>
                <a:srgbClr val="4AB4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타원 17"/>
            <p:cNvSpPr/>
            <p:nvPr/>
          </p:nvSpPr>
          <p:spPr>
            <a:xfrm>
              <a:off x="5004048" y="-675456"/>
              <a:ext cx="5328592" cy="5328592"/>
            </a:xfrm>
            <a:prstGeom prst="ellipse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7" name="타원 26"/>
          <p:cNvSpPr/>
          <p:nvPr/>
        </p:nvSpPr>
        <p:spPr>
          <a:xfrm>
            <a:off x="8388424" y="4734607"/>
            <a:ext cx="108000" cy="108000"/>
          </a:xfrm>
          <a:prstGeom prst="ellipse">
            <a:avLst/>
          </a:prstGeom>
          <a:solidFill>
            <a:srgbClr val="4AB4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67129866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</p:bld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6267</TotalTime>
  <Words>1460</Words>
  <Application>Microsoft Office PowerPoint</Application>
  <PresentationFormat>화면 슬라이드 쇼(4:3)</PresentationFormat>
  <Paragraphs>325</Paragraphs>
  <Slides>25</Slides>
  <Notes>3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25</vt:i4>
      </vt:variant>
    </vt:vector>
  </HeadingPairs>
  <TitlesOfParts>
    <vt:vector size="32" baseType="lpstr">
      <vt:lpstr>HY헤드라인M</vt:lpstr>
      <vt:lpstr>나눔손글씨 펜</vt:lpstr>
      <vt:lpstr>맑은 고딕</vt:lpstr>
      <vt:lpstr>Arial</vt:lpstr>
      <vt:lpstr>Wingdings</vt:lpstr>
      <vt:lpstr>210 선물상자 R</vt:lpstr>
      <vt:lpstr>Office 테마</vt:lpstr>
      <vt:lpstr>PowerPoint 프레젠테이션</vt:lpstr>
      <vt:lpstr>목  차</vt:lpstr>
      <vt:lpstr>명칭 유래 : 우리마을</vt:lpstr>
      <vt:lpstr>건강파발꾼 추진배경</vt:lpstr>
      <vt:lpstr>국가암관리사업 추진배경</vt:lpstr>
      <vt:lpstr>건강파발꾼 연차별 계획</vt:lpstr>
      <vt:lpstr>투입자원</vt:lpstr>
      <vt:lpstr>건강파발꾼 추진 체계도</vt:lpstr>
      <vt:lpstr>PowerPoint 프레젠테이션</vt:lpstr>
      <vt:lpstr>PowerPoint 프레젠테이션</vt:lpstr>
      <vt:lpstr>PowerPoint 프레젠테이션</vt:lpstr>
      <vt:lpstr>건강파발꾼 활동내용</vt:lpstr>
      <vt:lpstr>PowerPoint 프레젠테이션</vt:lpstr>
      <vt:lpstr>PowerPoint 프레젠테이션</vt:lpstr>
      <vt:lpstr>PowerPoint 프레젠테이션</vt:lpstr>
      <vt:lpstr>「암 예방은 다양하게」를 통한 암 검진 붐 조성 </vt:lpstr>
      <vt:lpstr>「암 예방은 다양하게」를 통한 암 검진 붐 조성 </vt:lpstr>
      <vt:lpstr>「암 검진은 확실하게」 활동으로 암 수검률 향상 </vt:lpstr>
      <vt:lpstr>추진성과</vt:lpstr>
      <vt:lpstr>추진성과</vt:lpstr>
      <vt:lpstr>향후계획</vt:lpstr>
      <vt:lpstr>시민 만족도 UP! 행복도시</vt:lpstr>
      <vt:lpstr>각양각색, 볼거리 많은 영천!</vt:lpstr>
      <vt:lpstr>각양각색, 볼거리 많은 영천!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[고급형]친환경 도시 건설 설계도(자동완성형포함)</dc:title>
  <dc:creator>피피티월드(http://www.pptworld.co.kr)</dc:creator>
  <dc:description>본 저작물의 저작권은 피피티월드에 있습니다.
- (주)지커뮤니케이션</dc:description>
  <cp:lastModifiedBy>USER</cp:lastModifiedBy>
  <cp:revision>824</cp:revision>
  <dcterms:created xsi:type="dcterms:W3CDTF">2013-02-15T08:00:52Z</dcterms:created>
  <dcterms:modified xsi:type="dcterms:W3CDTF">2021-01-29T02:35:28Z</dcterms:modified>
</cp:coreProperties>
</file>