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88" r:id="rId2"/>
    <p:sldId id="263" r:id="rId3"/>
    <p:sldId id="258" r:id="rId4"/>
    <p:sldId id="259" r:id="rId5"/>
    <p:sldId id="265" r:id="rId6"/>
    <p:sldId id="260" r:id="rId7"/>
    <p:sldId id="291" r:id="rId8"/>
    <p:sldId id="264" r:id="rId9"/>
    <p:sldId id="282" r:id="rId10"/>
    <p:sldId id="266" r:id="rId11"/>
    <p:sldId id="283" r:id="rId12"/>
    <p:sldId id="269" r:id="rId13"/>
    <p:sldId id="300" r:id="rId14"/>
    <p:sldId id="271" r:id="rId15"/>
    <p:sldId id="270" r:id="rId16"/>
    <p:sldId id="273" r:id="rId17"/>
    <p:sldId id="274" r:id="rId18"/>
    <p:sldId id="292" r:id="rId19"/>
    <p:sldId id="293" r:id="rId20"/>
    <p:sldId id="275" r:id="rId21"/>
    <p:sldId id="286" r:id="rId22"/>
    <p:sldId id="287" r:id="rId23"/>
    <p:sldId id="276" r:id="rId24"/>
    <p:sldId id="289" r:id="rId25"/>
    <p:sldId id="301" r:id="rId26"/>
    <p:sldId id="296" r:id="rId27"/>
    <p:sldId id="290" r:id="rId28"/>
    <p:sldId id="302" r:id="rId29"/>
    <p:sldId id="284" r:id="rId30"/>
    <p:sldId id="295" r:id="rId31"/>
    <p:sldId id="294" r:id="rId32"/>
    <p:sldId id="298" r:id="rId33"/>
    <p:sldId id="285" r:id="rId34"/>
    <p:sldId id="280" r:id="rId35"/>
    <p:sldId id="299" r:id="rId36"/>
    <p:sldId id="281" r:id="rId37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F1FE"/>
    <a:srgbClr val="F3F3F3"/>
    <a:srgbClr val="E9F2FB"/>
    <a:srgbClr val="E6E6E6"/>
    <a:srgbClr val="E8F4FE"/>
    <a:srgbClr val="E4E4E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10" autoAdjust="0"/>
    <p:restoredTop sz="91832" autoAdjust="0"/>
  </p:normalViewPr>
  <p:slideViewPr>
    <p:cSldViewPr>
      <p:cViewPr>
        <p:scale>
          <a:sx n="78" d="100"/>
          <a:sy n="78" d="100"/>
        </p:scale>
        <p:origin x="-828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208666-9E1F-456F-B496-89E24A995134}" type="doc">
      <dgm:prSet loTypeId="urn:microsoft.com/office/officeart/2005/8/layout/radial1" loCatId="relationship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pPr latinLnBrk="1"/>
          <a:endParaRPr lang="ko-KR" altLang="en-US"/>
        </a:p>
      </dgm:t>
    </dgm:pt>
    <dgm:pt modelId="{7BC7B483-6AC8-4DDD-8BAF-37D3D3778993}">
      <dgm:prSet phldrT="[텍스트]" custT="1"/>
      <dgm:spPr>
        <a:effectLst>
          <a:reflection blurRad="6350" stA="52000" endA="300" endPos="35000" dir="5400000" sy="-100000" algn="bl" rotWithShape="0"/>
        </a:effectLst>
      </dgm:spPr>
      <dgm:t>
        <a:bodyPr/>
        <a:lstStyle/>
        <a:p>
          <a:pPr latinLnBrk="1"/>
          <a:r>
            <a:rPr lang="ko-KR" altLang="en-US" sz="1800" b="1" spc="-150" smtClean="0">
              <a:latin typeface="누리 B" pitchFamily="18" charset="-127"/>
              <a:ea typeface="누리 B" pitchFamily="18" charset="-127"/>
            </a:rPr>
            <a:t>전남지역</a:t>
          </a:r>
          <a:r>
            <a:rPr lang="ko-KR" altLang="en-US" sz="1800" b="1" smtClean="0">
              <a:latin typeface="누리 B" pitchFamily="18" charset="-127"/>
              <a:ea typeface="누리 B" pitchFamily="18" charset="-127"/>
            </a:rPr>
            <a:t>   암센터</a:t>
          </a:r>
          <a:endParaRPr lang="ko-KR" altLang="en-US" sz="1800" b="1">
            <a:latin typeface="누리 B" pitchFamily="18" charset="-127"/>
            <a:ea typeface="누리 B" pitchFamily="18" charset="-127"/>
          </a:endParaRPr>
        </a:p>
      </dgm:t>
    </dgm:pt>
    <dgm:pt modelId="{10C3141A-4EE1-4936-81FE-A81F051509C8}" type="parTrans" cxnId="{FADF5DF5-4F68-4028-88CF-04A4E793741B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BA62C5A1-D4AB-4253-9579-1610205BF631}" type="sibTrans" cxnId="{FADF5DF5-4F68-4028-88CF-04A4E793741B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10F19D7E-AF7C-4961-839A-6F9DB6DB1353}">
      <dgm:prSet phldrT="[텍스트]"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2000" b="1" smtClean="0">
              <a:latin typeface="누리 B" pitchFamily="18" charset="-127"/>
              <a:ea typeface="누리 B" pitchFamily="18" charset="-127"/>
            </a:rPr>
            <a:t>부산</a:t>
          </a:r>
          <a:endParaRPr lang="ko-KR" altLang="en-US" sz="2000" b="1">
            <a:latin typeface="누리 B" pitchFamily="18" charset="-127"/>
            <a:ea typeface="누리 B" pitchFamily="18" charset="-127"/>
          </a:endParaRPr>
        </a:p>
      </dgm:t>
    </dgm:pt>
    <dgm:pt modelId="{8B630784-BCB2-4176-ADB1-A4EC58D92BAC}" type="parTrans" cxnId="{E1D24A97-42F9-4DFA-9679-436FB697F715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ACE9A2AF-3C22-49A5-B530-8EF795A935ED}" type="sibTrans" cxnId="{E1D24A97-42F9-4DFA-9679-436FB697F715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B8EB5667-F008-42BD-8C4A-B1F3AF844335}">
      <dgm:prSet phldrT="[텍스트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800" b="1" smtClean="0">
              <a:latin typeface="누리 B" pitchFamily="18" charset="-127"/>
              <a:ea typeface="누리 B" pitchFamily="18" charset="-127"/>
            </a:rPr>
            <a:t>인천</a:t>
          </a:r>
          <a:endParaRPr lang="ko-KR" altLang="en-US" sz="1800" b="1">
            <a:latin typeface="누리 B" pitchFamily="18" charset="-127"/>
            <a:ea typeface="누리 B" pitchFamily="18" charset="-127"/>
          </a:endParaRPr>
        </a:p>
      </dgm:t>
    </dgm:pt>
    <dgm:pt modelId="{22E4FF08-B76A-47AD-8B34-5DED20133245}" type="parTrans" cxnId="{E4C164DC-A2D1-4305-8474-F4E2E79695DB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89113253-49B3-40D0-90C6-A6A36FA861DC}" type="sibTrans" cxnId="{E4C164DC-A2D1-4305-8474-F4E2E79695DB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415251D5-5D7C-4071-ABE1-F481FB9FBDE4}">
      <dgm:prSet phldrT="[텍스트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800" b="1" smtClean="0">
              <a:latin typeface="누리 B" pitchFamily="18" charset="-127"/>
              <a:ea typeface="누리 B" pitchFamily="18" charset="-127"/>
            </a:rPr>
            <a:t>경기</a:t>
          </a:r>
          <a:endParaRPr lang="ko-KR" altLang="en-US" sz="1800" b="1">
            <a:latin typeface="누리 B" pitchFamily="18" charset="-127"/>
            <a:ea typeface="누리 B" pitchFamily="18" charset="-127"/>
          </a:endParaRPr>
        </a:p>
      </dgm:t>
    </dgm:pt>
    <dgm:pt modelId="{40BD836B-D751-4C09-9B76-CC229FAFB97A}" type="parTrans" cxnId="{654062AE-F469-41F8-957A-2965B7665B0A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3547DAAA-48D8-4A38-9142-8C106D579F88}" type="sibTrans" cxnId="{654062AE-F469-41F8-957A-2965B7665B0A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77B3B251-8B7C-4E38-AC77-374A56B2F791}">
      <dgm:prSet phldrT="[텍스트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800" b="1" smtClean="0">
              <a:latin typeface="누리 B" pitchFamily="18" charset="-127"/>
              <a:ea typeface="누리 B" pitchFamily="18" charset="-127"/>
            </a:rPr>
            <a:t>제주</a:t>
          </a:r>
          <a:endParaRPr lang="ko-KR" altLang="en-US" sz="1800" b="1">
            <a:latin typeface="누리 B" pitchFamily="18" charset="-127"/>
            <a:ea typeface="누리 B" pitchFamily="18" charset="-127"/>
          </a:endParaRPr>
        </a:p>
      </dgm:t>
    </dgm:pt>
    <dgm:pt modelId="{013A8C09-E2F8-462B-ABD6-19FAC16F3246}" type="parTrans" cxnId="{06ED73E7-5606-42BF-B3E6-37945630E983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74971D3D-D0E2-4E84-A9CC-E855EB4B5714}" type="sibTrans" cxnId="{06ED73E7-5606-42BF-B3E6-37945630E983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33B2732E-CE41-472C-85CD-4ED53748A5C6}">
      <dgm:prSet phldrT="[텍스트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800" b="1" smtClean="0">
              <a:latin typeface="누리 B" pitchFamily="18" charset="-127"/>
              <a:ea typeface="누리 B" pitchFamily="18" charset="-127"/>
            </a:rPr>
            <a:t>경남</a:t>
          </a:r>
          <a:endParaRPr lang="ko-KR" altLang="en-US" sz="1800" b="1">
            <a:latin typeface="누리 B" pitchFamily="18" charset="-127"/>
            <a:ea typeface="누리 B" pitchFamily="18" charset="-127"/>
          </a:endParaRPr>
        </a:p>
      </dgm:t>
    </dgm:pt>
    <dgm:pt modelId="{4295B4C5-F396-4F17-8DF9-F0CF3E8EA5A1}" type="parTrans" cxnId="{A5AD8B69-4CC8-4FD3-840D-1AF3107B7DFC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06DE0E20-380F-40CB-B006-CA544D6C1F03}" type="sibTrans" cxnId="{A5AD8B69-4CC8-4FD3-840D-1AF3107B7DFC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B59F242B-445E-4570-8073-8C9B2C47BA6A}">
      <dgm:prSet phldrT="[텍스트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800" b="1" smtClean="0">
              <a:latin typeface="누리 B" pitchFamily="18" charset="-127"/>
              <a:ea typeface="누리 B" pitchFamily="18" charset="-127"/>
            </a:rPr>
            <a:t>대구 경북</a:t>
          </a:r>
          <a:endParaRPr lang="ko-KR" altLang="en-US" sz="1800" b="1">
            <a:latin typeface="누리 B" pitchFamily="18" charset="-127"/>
            <a:ea typeface="누리 B" pitchFamily="18" charset="-127"/>
          </a:endParaRPr>
        </a:p>
      </dgm:t>
    </dgm:pt>
    <dgm:pt modelId="{8BF47282-2F27-4109-BA38-F227EF646669}" type="parTrans" cxnId="{4E914FDD-5E98-4217-8E8D-00807D765B29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CCB285B6-BA3B-4CA8-B0BB-15F8E9CF0B0B}" type="sibTrans" cxnId="{4E914FDD-5E98-4217-8E8D-00807D765B29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E157E0BB-3531-47D2-AC2C-1BF7197214F2}">
      <dgm:prSet phldrT="[텍스트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800" b="1" smtClean="0">
              <a:latin typeface="누리 B" pitchFamily="18" charset="-127"/>
              <a:ea typeface="누리 B" pitchFamily="18" charset="-127"/>
            </a:rPr>
            <a:t>대전</a:t>
          </a:r>
          <a:endParaRPr lang="ko-KR" altLang="en-US" sz="1800" b="1">
            <a:latin typeface="누리 B" pitchFamily="18" charset="-127"/>
            <a:ea typeface="누리 B" pitchFamily="18" charset="-127"/>
          </a:endParaRPr>
        </a:p>
      </dgm:t>
    </dgm:pt>
    <dgm:pt modelId="{AFAFE499-AFB8-4B09-93B8-A25B2B7EEB17}" type="parTrans" cxnId="{EC2E28B7-A8DC-4430-9CD0-96DE22D1C6E1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B3D1813B-34E5-4201-A718-39F78920835E}" type="sibTrans" cxnId="{EC2E28B7-A8DC-4430-9CD0-96DE22D1C6E1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6799DD9F-D1D6-4276-8336-51BEEBDF2AEA}">
      <dgm:prSet phldrT="[텍스트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800" b="1" smtClean="0">
              <a:latin typeface="누리 B" pitchFamily="18" charset="-127"/>
              <a:ea typeface="누리 B" pitchFamily="18" charset="-127"/>
            </a:rPr>
            <a:t>충북</a:t>
          </a:r>
          <a:endParaRPr lang="ko-KR" altLang="en-US" sz="1800" b="1">
            <a:latin typeface="누리 B" pitchFamily="18" charset="-127"/>
            <a:ea typeface="누리 B" pitchFamily="18" charset="-127"/>
          </a:endParaRPr>
        </a:p>
      </dgm:t>
    </dgm:pt>
    <dgm:pt modelId="{16F9FAF2-8F49-4BA7-BD09-E749B148F447}" type="parTrans" cxnId="{259733ED-6054-438F-92CD-4B145A6718EA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184FF5E7-1EE7-46E3-B0B8-5469004E212A}" type="sibTrans" cxnId="{259733ED-6054-438F-92CD-4B145A6718EA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979908B3-46B5-4A07-8E43-2FC486FE6D06}">
      <dgm:prSet phldrT="[텍스트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800" b="1" smtClean="0">
              <a:latin typeface="누리 B" pitchFamily="18" charset="-127"/>
              <a:ea typeface="누리 B" pitchFamily="18" charset="-127"/>
            </a:rPr>
            <a:t>울산</a:t>
          </a:r>
          <a:endParaRPr lang="ko-KR" altLang="en-US" sz="1800" b="1">
            <a:latin typeface="누리 B" pitchFamily="18" charset="-127"/>
            <a:ea typeface="누리 B" pitchFamily="18" charset="-127"/>
          </a:endParaRPr>
        </a:p>
      </dgm:t>
    </dgm:pt>
    <dgm:pt modelId="{82FE06DA-25E3-4906-BD24-38272E9D3931}" type="parTrans" cxnId="{CBFBEF22-39B7-4AF1-93E0-12E74E1D29D7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4B3AB95F-B180-4EBD-9675-185BA13D8B71}" type="sibTrans" cxnId="{CBFBEF22-39B7-4AF1-93E0-12E74E1D29D7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B3F1BD71-5265-4589-9380-76EE85AB6B5A}">
      <dgm:prSet phldrT="[텍스트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800" b="1" smtClean="0">
              <a:latin typeface="누리 B" pitchFamily="18" charset="-127"/>
              <a:ea typeface="누리 B" pitchFamily="18" charset="-127"/>
            </a:rPr>
            <a:t>전북</a:t>
          </a:r>
          <a:endParaRPr lang="ko-KR" altLang="en-US" sz="1800" b="1">
            <a:latin typeface="누리 B" pitchFamily="18" charset="-127"/>
            <a:ea typeface="누리 B" pitchFamily="18" charset="-127"/>
          </a:endParaRPr>
        </a:p>
      </dgm:t>
    </dgm:pt>
    <dgm:pt modelId="{6AEF084C-F55A-4BE4-80BF-65C108CF6AA1}" type="parTrans" cxnId="{C54B328C-06EC-4344-8520-DC3E4CAE1546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1FA19B5A-C3C6-4205-AE53-29FEAB9C782D}" type="sibTrans" cxnId="{C54B328C-06EC-4344-8520-DC3E4CAE1546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5691DF38-D1FB-4EA9-BC47-3C28BB627324}">
      <dgm:prSet phldrT="[텍스트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800" b="1" smtClean="0">
              <a:latin typeface="누리 B" pitchFamily="18" charset="-127"/>
              <a:ea typeface="누리 B" pitchFamily="18" charset="-127"/>
            </a:rPr>
            <a:t>강원</a:t>
          </a:r>
          <a:endParaRPr lang="ko-KR" altLang="en-US" sz="1800" b="1">
            <a:latin typeface="누리 B" pitchFamily="18" charset="-127"/>
            <a:ea typeface="누리 B" pitchFamily="18" charset="-127"/>
          </a:endParaRPr>
        </a:p>
      </dgm:t>
    </dgm:pt>
    <dgm:pt modelId="{5AB4D09F-495E-4A60-9CCD-03B641FC263D}" type="parTrans" cxnId="{024CEFFB-D454-48A7-84B2-1BF602F05A5C}">
      <dgm:prSet/>
      <dgm:spPr>
        <a:ln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C6574C3E-7234-4CE8-9747-8B966318BC6C}" type="sibTrans" cxnId="{024CEFFB-D454-48A7-84B2-1BF602F05A5C}">
      <dgm:prSet/>
      <dgm:spPr/>
      <dgm:t>
        <a:bodyPr/>
        <a:lstStyle/>
        <a:p>
          <a:pPr latinLnBrk="1"/>
          <a:endParaRPr lang="ko-KR" altLang="en-US" sz="3200" b="1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gm:t>
    </dgm:pt>
    <dgm:pt modelId="{24B66494-B9DF-47C0-B854-9BEA79CFD47D}" type="pres">
      <dgm:prSet presAssocID="{2C208666-9E1F-456F-B496-89E24A99513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FE4472A-E814-41F4-BDCC-8AFA0DC1D057}" type="pres">
      <dgm:prSet presAssocID="{7BC7B483-6AC8-4DDD-8BAF-37D3D3778993}" presName="centerShape" presStyleLbl="node0" presStyleIdx="0" presStyleCnt="1" custScaleX="177684" custScaleY="177684"/>
      <dgm:spPr/>
      <dgm:t>
        <a:bodyPr/>
        <a:lstStyle/>
        <a:p>
          <a:pPr latinLnBrk="1"/>
          <a:endParaRPr lang="ko-KR" altLang="en-US"/>
        </a:p>
      </dgm:t>
    </dgm:pt>
    <dgm:pt modelId="{C7F0158D-B9D8-4019-9BCE-DD4B2FDECF00}" type="pres">
      <dgm:prSet presAssocID="{8B630784-BCB2-4176-ADB1-A4EC58D92BAC}" presName="Name9" presStyleLbl="parChTrans1D2" presStyleIdx="0" presStyleCnt="11"/>
      <dgm:spPr/>
      <dgm:t>
        <a:bodyPr/>
        <a:lstStyle/>
        <a:p>
          <a:pPr latinLnBrk="1"/>
          <a:endParaRPr lang="ko-KR" altLang="en-US"/>
        </a:p>
      </dgm:t>
    </dgm:pt>
    <dgm:pt modelId="{9F284903-D5C7-4332-97F0-9DA0957B76FC}" type="pres">
      <dgm:prSet presAssocID="{8B630784-BCB2-4176-ADB1-A4EC58D92BAC}" presName="connTx" presStyleLbl="parChTrans1D2" presStyleIdx="0" presStyleCnt="11"/>
      <dgm:spPr/>
      <dgm:t>
        <a:bodyPr/>
        <a:lstStyle/>
        <a:p>
          <a:pPr latinLnBrk="1"/>
          <a:endParaRPr lang="ko-KR" altLang="en-US"/>
        </a:p>
      </dgm:t>
    </dgm:pt>
    <dgm:pt modelId="{08ACACD8-3DFA-4865-AA66-C72491FAF243}" type="pres">
      <dgm:prSet presAssocID="{10F19D7E-AF7C-4961-839A-6F9DB6DB1353}" presName="node" presStyleLbl="node1" presStyleIdx="0" presStyleCnt="11" custScaleX="122267" custScaleY="122267" custRadScaleRad="100003" custRadScaleInc="288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ACC26D3-3977-4333-B591-7240025013C2}" type="pres">
      <dgm:prSet presAssocID="{22E4FF08-B76A-47AD-8B34-5DED20133245}" presName="Name9" presStyleLbl="parChTrans1D2" presStyleIdx="1" presStyleCnt="11"/>
      <dgm:spPr/>
      <dgm:t>
        <a:bodyPr/>
        <a:lstStyle/>
        <a:p>
          <a:pPr latinLnBrk="1"/>
          <a:endParaRPr lang="ko-KR" altLang="en-US"/>
        </a:p>
      </dgm:t>
    </dgm:pt>
    <dgm:pt modelId="{5428EB8E-5360-47D4-9E65-CE1FBDABB121}" type="pres">
      <dgm:prSet presAssocID="{22E4FF08-B76A-47AD-8B34-5DED20133245}" presName="connTx" presStyleLbl="parChTrans1D2" presStyleIdx="1" presStyleCnt="11"/>
      <dgm:spPr/>
      <dgm:t>
        <a:bodyPr/>
        <a:lstStyle/>
        <a:p>
          <a:pPr latinLnBrk="1"/>
          <a:endParaRPr lang="ko-KR" altLang="en-US"/>
        </a:p>
      </dgm:t>
    </dgm:pt>
    <dgm:pt modelId="{91C2ADC9-8982-4860-8101-9030358E064B}" type="pres">
      <dgm:prSet presAssocID="{B8EB5667-F008-42BD-8C4A-B1F3AF844335}" presName="node" presStyleLbl="node1" presStyleIdx="1" presStyleCnt="11" custScaleX="122267" custScaleY="122267" custRadScaleRad="100448" custRadScaleInc="241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A3B6D66-3C75-4889-942D-3B586FB636AE}" type="pres">
      <dgm:prSet presAssocID="{40BD836B-D751-4C09-9B76-CC229FAFB97A}" presName="Name9" presStyleLbl="parChTrans1D2" presStyleIdx="2" presStyleCnt="11"/>
      <dgm:spPr/>
      <dgm:t>
        <a:bodyPr/>
        <a:lstStyle/>
        <a:p>
          <a:pPr latinLnBrk="1"/>
          <a:endParaRPr lang="ko-KR" altLang="en-US"/>
        </a:p>
      </dgm:t>
    </dgm:pt>
    <dgm:pt modelId="{477316DD-7984-4E58-A699-DDE0F587F067}" type="pres">
      <dgm:prSet presAssocID="{40BD836B-D751-4C09-9B76-CC229FAFB97A}" presName="connTx" presStyleLbl="parChTrans1D2" presStyleIdx="2" presStyleCnt="11"/>
      <dgm:spPr/>
      <dgm:t>
        <a:bodyPr/>
        <a:lstStyle/>
        <a:p>
          <a:pPr latinLnBrk="1"/>
          <a:endParaRPr lang="ko-KR" altLang="en-US"/>
        </a:p>
      </dgm:t>
    </dgm:pt>
    <dgm:pt modelId="{8C4CCBDF-778A-470B-BB30-14C0178DFCD1}" type="pres">
      <dgm:prSet presAssocID="{415251D5-5D7C-4071-ABE1-F481FB9FBDE4}" presName="node" presStyleLbl="node1" presStyleIdx="2" presStyleCnt="11" custScaleX="122267" custScaleY="122267" custRadScaleRad="100750" custRadScaleInc="119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C7D9CDD-7926-4F3F-94CA-50E50798BFFA}" type="pres">
      <dgm:prSet presAssocID="{013A8C09-E2F8-462B-ABD6-19FAC16F3246}" presName="Name9" presStyleLbl="parChTrans1D2" presStyleIdx="3" presStyleCnt="11"/>
      <dgm:spPr/>
      <dgm:t>
        <a:bodyPr/>
        <a:lstStyle/>
        <a:p>
          <a:pPr latinLnBrk="1"/>
          <a:endParaRPr lang="ko-KR" altLang="en-US"/>
        </a:p>
      </dgm:t>
    </dgm:pt>
    <dgm:pt modelId="{3A0F664E-2317-4C15-9940-B4A49C04F0CA}" type="pres">
      <dgm:prSet presAssocID="{013A8C09-E2F8-462B-ABD6-19FAC16F3246}" presName="connTx" presStyleLbl="parChTrans1D2" presStyleIdx="3" presStyleCnt="11"/>
      <dgm:spPr/>
      <dgm:t>
        <a:bodyPr/>
        <a:lstStyle/>
        <a:p>
          <a:pPr latinLnBrk="1"/>
          <a:endParaRPr lang="ko-KR" altLang="en-US"/>
        </a:p>
      </dgm:t>
    </dgm:pt>
    <dgm:pt modelId="{50FF72D8-DD22-4793-833D-30BEC76244E4}" type="pres">
      <dgm:prSet presAssocID="{77B3B251-8B7C-4E38-AC77-374A56B2F791}" presName="node" presStyleLbl="node1" presStyleIdx="3" presStyleCnt="11" custScaleX="122267" custScaleY="122267" custRadScaleRad="100816" custRadScaleInc="-40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48A469-2C1C-4D5F-90F5-C6B51A8E083B}" type="pres">
      <dgm:prSet presAssocID="{4295B4C5-F396-4F17-8DF9-F0CF3E8EA5A1}" presName="Name9" presStyleLbl="parChTrans1D2" presStyleIdx="4" presStyleCnt="11"/>
      <dgm:spPr/>
      <dgm:t>
        <a:bodyPr/>
        <a:lstStyle/>
        <a:p>
          <a:pPr latinLnBrk="1"/>
          <a:endParaRPr lang="ko-KR" altLang="en-US"/>
        </a:p>
      </dgm:t>
    </dgm:pt>
    <dgm:pt modelId="{FBD29FB4-BCAB-4FCF-8EAE-1451F51F4933}" type="pres">
      <dgm:prSet presAssocID="{4295B4C5-F396-4F17-8DF9-F0CF3E8EA5A1}" presName="connTx" presStyleLbl="parChTrans1D2" presStyleIdx="4" presStyleCnt="11"/>
      <dgm:spPr/>
      <dgm:t>
        <a:bodyPr/>
        <a:lstStyle/>
        <a:p>
          <a:pPr latinLnBrk="1"/>
          <a:endParaRPr lang="ko-KR" altLang="en-US"/>
        </a:p>
      </dgm:t>
    </dgm:pt>
    <dgm:pt modelId="{8BBB7D32-C730-48EE-8897-F4CE77CD7B15}" type="pres">
      <dgm:prSet presAssocID="{33B2732E-CE41-472C-85CD-4ED53748A5C6}" presName="node" presStyleLbl="node1" presStyleIdx="4" presStyleCnt="11" custScaleX="122267" custScaleY="122267" custRadScaleRad="100624" custRadScaleInc="-1878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8A73B5A-4A89-4DD6-B6FD-87B82162E8C9}" type="pres">
      <dgm:prSet presAssocID="{8BF47282-2F27-4109-BA38-F227EF646669}" presName="Name9" presStyleLbl="parChTrans1D2" presStyleIdx="5" presStyleCnt="11"/>
      <dgm:spPr/>
      <dgm:t>
        <a:bodyPr/>
        <a:lstStyle/>
        <a:p>
          <a:pPr latinLnBrk="1"/>
          <a:endParaRPr lang="ko-KR" altLang="en-US"/>
        </a:p>
      </dgm:t>
    </dgm:pt>
    <dgm:pt modelId="{1E08A9F5-1715-4DFC-B371-A457A4B1A3A4}" type="pres">
      <dgm:prSet presAssocID="{8BF47282-2F27-4109-BA38-F227EF646669}" presName="connTx" presStyleLbl="parChTrans1D2" presStyleIdx="5" presStyleCnt="11"/>
      <dgm:spPr/>
      <dgm:t>
        <a:bodyPr/>
        <a:lstStyle/>
        <a:p>
          <a:pPr latinLnBrk="1"/>
          <a:endParaRPr lang="ko-KR" altLang="en-US"/>
        </a:p>
      </dgm:t>
    </dgm:pt>
    <dgm:pt modelId="{8D5ABBA5-F6CA-4DFE-9C4E-660CC879424B}" type="pres">
      <dgm:prSet presAssocID="{B59F242B-445E-4570-8073-8C9B2C47BA6A}" presName="node" presStyleLbl="node1" presStyleIdx="5" presStyleCnt="11" custScaleX="122267" custScaleY="122267" custRadScaleRad="100235" custRadScaleInc="-276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9DAA6F7-17BE-4B53-9558-1AC9E41B1738}" type="pres">
      <dgm:prSet presAssocID="{AFAFE499-AFB8-4B09-93B8-A25B2B7EEB17}" presName="Name9" presStyleLbl="parChTrans1D2" presStyleIdx="6" presStyleCnt="11"/>
      <dgm:spPr/>
      <dgm:t>
        <a:bodyPr/>
        <a:lstStyle/>
        <a:p>
          <a:pPr latinLnBrk="1"/>
          <a:endParaRPr lang="ko-KR" altLang="en-US"/>
        </a:p>
      </dgm:t>
    </dgm:pt>
    <dgm:pt modelId="{1C6925A4-BBBF-4C7E-9F91-6CFDFB4AE2BD}" type="pres">
      <dgm:prSet presAssocID="{AFAFE499-AFB8-4B09-93B8-A25B2B7EEB17}" presName="connTx" presStyleLbl="parChTrans1D2" presStyleIdx="6" presStyleCnt="11"/>
      <dgm:spPr/>
      <dgm:t>
        <a:bodyPr/>
        <a:lstStyle/>
        <a:p>
          <a:pPr latinLnBrk="1"/>
          <a:endParaRPr lang="ko-KR" altLang="en-US"/>
        </a:p>
      </dgm:t>
    </dgm:pt>
    <dgm:pt modelId="{57F1333A-B8DC-4E20-9B90-8B3744F31569}" type="pres">
      <dgm:prSet presAssocID="{E157E0BB-3531-47D2-AC2C-1BF7197214F2}" presName="node" presStyleLbl="node1" presStyleIdx="6" presStyleCnt="11" custScaleX="122267" custScaleY="122267" custRadScaleRad="99771" custRadScaleInc="-277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95E4F27-5E99-474D-B7E2-AF25B2F3808A}" type="pres">
      <dgm:prSet presAssocID="{16F9FAF2-8F49-4BA7-BD09-E749B148F447}" presName="Name9" presStyleLbl="parChTrans1D2" presStyleIdx="7" presStyleCnt="11"/>
      <dgm:spPr/>
      <dgm:t>
        <a:bodyPr/>
        <a:lstStyle/>
        <a:p>
          <a:pPr latinLnBrk="1"/>
          <a:endParaRPr lang="ko-KR" altLang="en-US"/>
        </a:p>
      </dgm:t>
    </dgm:pt>
    <dgm:pt modelId="{62C94527-1A6C-4CAE-986D-E17B095FA256}" type="pres">
      <dgm:prSet presAssocID="{16F9FAF2-8F49-4BA7-BD09-E749B148F447}" presName="connTx" presStyleLbl="parChTrans1D2" presStyleIdx="7" presStyleCnt="11"/>
      <dgm:spPr/>
      <dgm:t>
        <a:bodyPr/>
        <a:lstStyle/>
        <a:p>
          <a:pPr latinLnBrk="1"/>
          <a:endParaRPr lang="ko-KR" altLang="en-US"/>
        </a:p>
      </dgm:t>
    </dgm:pt>
    <dgm:pt modelId="{0E2F73C3-C706-4A3F-B640-B1066F94D53D}" type="pres">
      <dgm:prSet presAssocID="{6799DD9F-D1D6-4276-8336-51BEEBDF2AEA}" presName="node" presStyleLbl="node1" presStyleIdx="7" presStyleCnt="11" custScaleX="122267" custScaleY="122267" custRadScaleRad="99378" custRadScaleInc="-190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FE8CE95-727F-4E0C-8681-8252554F281C}" type="pres">
      <dgm:prSet presAssocID="{82FE06DA-25E3-4906-BD24-38272E9D3931}" presName="Name9" presStyleLbl="parChTrans1D2" presStyleIdx="8" presStyleCnt="11"/>
      <dgm:spPr/>
      <dgm:t>
        <a:bodyPr/>
        <a:lstStyle/>
        <a:p>
          <a:pPr latinLnBrk="1"/>
          <a:endParaRPr lang="ko-KR" altLang="en-US"/>
        </a:p>
      </dgm:t>
    </dgm:pt>
    <dgm:pt modelId="{999E9B4B-7013-427F-B0C8-103A318E0318}" type="pres">
      <dgm:prSet presAssocID="{82FE06DA-25E3-4906-BD24-38272E9D3931}" presName="connTx" presStyleLbl="parChTrans1D2" presStyleIdx="8" presStyleCnt="11"/>
      <dgm:spPr/>
      <dgm:t>
        <a:bodyPr/>
        <a:lstStyle/>
        <a:p>
          <a:pPr latinLnBrk="1"/>
          <a:endParaRPr lang="ko-KR" altLang="en-US"/>
        </a:p>
      </dgm:t>
    </dgm:pt>
    <dgm:pt modelId="{B471A8FE-53D3-46E2-890B-2891E3554B34}" type="pres">
      <dgm:prSet presAssocID="{979908B3-46B5-4A07-8E43-2FC486FE6D06}" presName="node" presStyleLbl="node1" presStyleIdx="8" presStyleCnt="11" custScaleX="122267" custScaleY="12226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6331BE-164C-446A-83FD-D6B929FEFF8A}" type="pres">
      <dgm:prSet presAssocID="{6AEF084C-F55A-4BE4-80BF-65C108CF6AA1}" presName="Name9" presStyleLbl="parChTrans1D2" presStyleIdx="9" presStyleCnt="11"/>
      <dgm:spPr/>
      <dgm:t>
        <a:bodyPr/>
        <a:lstStyle/>
        <a:p>
          <a:pPr latinLnBrk="1"/>
          <a:endParaRPr lang="ko-KR" altLang="en-US"/>
        </a:p>
      </dgm:t>
    </dgm:pt>
    <dgm:pt modelId="{5AE76454-0255-4E9B-AA43-D44938D9AF74}" type="pres">
      <dgm:prSet presAssocID="{6AEF084C-F55A-4BE4-80BF-65C108CF6AA1}" presName="connTx" presStyleLbl="parChTrans1D2" presStyleIdx="9" presStyleCnt="11"/>
      <dgm:spPr/>
      <dgm:t>
        <a:bodyPr/>
        <a:lstStyle/>
        <a:p>
          <a:pPr latinLnBrk="1"/>
          <a:endParaRPr lang="ko-KR" altLang="en-US"/>
        </a:p>
      </dgm:t>
    </dgm:pt>
    <dgm:pt modelId="{298CD999-D63C-4B05-87D9-09AE95CBE2D1}" type="pres">
      <dgm:prSet presAssocID="{B3F1BD71-5265-4589-9380-76EE85AB6B5A}" presName="node" presStyleLbl="node1" presStyleIdx="9" presStyleCnt="11" custScaleX="122267" custScaleY="12226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39DA5F7-9D80-4BA9-BCF6-287A2615292A}" type="pres">
      <dgm:prSet presAssocID="{5AB4D09F-495E-4A60-9CCD-03B641FC263D}" presName="Name9" presStyleLbl="parChTrans1D2" presStyleIdx="10" presStyleCnt="11"/>
      <dgm:spPr/>
      <dgm:t>
        <a:bodyPr/>
        <a:lstStyle/>
        <a:p>
          <a:pPr latinLnBrk="1"/>
          <a:endParaRPr lang="ko-KR" altLang="en-US"/>
        </a:p>
      </dgm:t>
    </dgm:pt>
    <dgm:pt modelId="{4A74F63F-B624-4723-BCC9-E8C8729789C8}" type="pres">
      <dgm:prSet presAssocID="{5AB4D09F-495E-4A60-9CCD-03B641FC263D}" presName="connTx" presStyleLbl="parChTrans1D2" presStyleIdx="10" presStyleCnt="11"/>
      <dgm:spPr/>
      <dgm:t>
        <a:bodyPr/>
        <a:lstStyle/>
        <a:p>
          <a:pPr latinLnBrk="1"/>
          <a:endParaRPr lang="ko-KR" altLang="en-US"/>
        </a:p>
      </dgm:t>
    </dgm:pt>
    <dgm:pt modelId="{6F7E0905-0D79-4546-B765-B3972E8CD500}" type="pres">
      <dgm:prSet presAssocID="{5691DF38-D1FB-4EA9-BC47-3C28BB627324}" presName="node" presStyleLbl="node1" presStyleIdx="10" presStyleCnt="11" custScaleX="122267" custScaleY="12226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5AD8B69-4CC8-4FD3-840D-1AF3107B7DFC}" srcId="{7BC7B483-6AC8-4DDD-8BAF-37D3D3778993}" destId="{33B2732E-CE41-472C-85CD-4ED53748A5C6}" srcOrd="4" destOrd="0" parTransId="{4295B4C5-F396-4F17-8DF9-F0CF3E8EA5A1}" sibTransId="{06DE0E20-380F-40CB-B006-CA544D6C1F03}"/>
    <dgm:cxn modelId="{E991FE59-5B5E-44F6-AB47-64BA7B7CCC9C}" type="presOf" srcId="{B3F1BD71-5265-4589-9380-76EE85AB6B5A}" destId="{298CD999-D63C-4B05-87D9-09AE95CBE2D1}" srcOrd="0" destOrd="0" presId="urn:microsoft.com/office/officeart/2005/8/layout/radial1"/>
    <dgm:cxn modelId="{3FC64C3E-9DE8-445C-B719-E11B48703EE2}" type="presOf" srcId="{B59F242B-445E-4570-8073-8C9B2C47BA6A}" destId="{8D5ABBA5-F6CA-4DFE-9C4E-660CC879424B}" srcOrd="0" destOrd="0" presId="urn:microsoft.com/office/officeart/2005/8/layout/radial1"/>
    <dgm:cxn modelId="{0B9093A7-C2E4-4FA1-A1F5-3A81E7F2AF70}" type="presOf" srcId="{4295B4C5-F396-4F17-8DF9-F0CF3E8EA5A1}" destId="{0C48A469-2C1C-4D5F-90F5-C6B51A8E083B}" srcOrd="0" destOrd="0" presId="urn:microsoft.com/office/officeart/2005/8/layout/radial1"/>
    <dgm:cxn modelId="{024CEFFB-D454-48A7-84B2-1BF602F05A5C}" srcId="{7BC7B483-6AC8-4DDD-8BAF-37D3D3778993}" destId="{5691DF38-D1FB-4EA9-BC47-3C28BB627324}" srcOrd="10" destOrd="0" parTransId="{5AB4D09F-495E-4A60-9CCD-03B641FC263D}" sibTransId="{C6574C3E-7234-4CE8-9747-8B966318BC6C}"/>
    <dgm:cxn modelId="{0793A885-61CC-4930-B29A-2A78C747C2D1}" type="presOf" srcId="{10F19D7E-AF7C-4961-839A-6F9DB6DB1353}" destId="{08ACACD8-3DFA-4865-AA66-C72491FAF243}" srcOrd="0" destOrd="0" presId="urn:microsoft.com/office/officeart/2005/8/layout/radial1"/>
    <dgm:cxn modelId="{04EE587A-C4F2-4E6D-A630-7C2B9BD673F8}" type="presOf" srcId="{22E4FF08-B76A-47AD-8B34-5DED20133245}" destId="{5428EB8E-5360-47D4-9E65-CE1FBDABB121}" srcOrd="1" destOrd="0" presId="urn:microsoft.com/office/officeart/2005/8/layout/radial1"/>
    <dgm:cxn modelId="{A9B943A7-E335-42FD-B390-4BC5C6453661}" type="presOf" srcId="{AFAFE499-AFB8-4B09-93B8-A25B2B7EEB17}" destId="{09DAA6F7-17BE-4B53-9558-1AC9E41B1738}" srcOrd="0" destOrd="0" presId="urn:microsoft.com/office/officeart/2005/8/layout/radial1"/>
    <dgm:cxn modelId="{4E914FDD-5E98-4217-8E8D-00807D765B29}" srcId="{7BC7B483-6AC8-4DDD-8BAF-37D3D3778993}" destId="{B59F242B-445E-4570-8073-8C9B2C47BA6A}" srcOrd="5" destOrd="0" parTransId="{8BF47282-2F27-4109-BA38-F227EF646669}" sibTransId="{CCB285B6-BA3B-4CA8-B0BB-15F8E9CF0B0B}"/>
    <dgm:cxn modelId="{943077EF-A2D3-4F4D-985E-2AC1309EA972}" type="presOf" srcId="{22E4FF08-B76A-47AD-8B34-5DED20133245}" destId="{2ACC26D3-3977-4333-B591-7240025013C2}" srcOrd="0" destOrd="0" presId="urn:microsoft.com/office/officeart/2005/8/layout/radial1"/>
    <dgm:cxn modelId="{E4C164DC-A2D1-4305-8474-F4E2E79695DB}" srcId="{7BC7B483-6AC8-4DDD-8BAF-37D3D3778993}" destId="{B8EB5667-F008-42BD-8C4A-B1F3AF844335}" srcOrd="1" destOrd="0" parTransId="{22E4FF08-B76A-47AD-8B34-5DED20133245}" sibTransId="{89113253-49B3-40D0-90C6-A6A36FA861DC}"/>
    <dgm:cxn modelId="{C1C26969-4616-4664-8FE9-BA17F71A3949}" type="presOf" srcId="{8BF47282-2F27-4109-BA38-F227EF646669}" destId="{1E08A9F5-1715-4DFC-B371-A457A4B1A3A4}" srcOrd="1" destOrd="0" presId="urn:microsoft.com/office/officeart/2005/8/layout/radial1"/>
    <dgm:cxn modelId="{6095908E-FD07-4A87-84A8-C2D75595DE64}" type="presOf" srcId="{E157E0BB-3531-47D2-AC2C-1BF7197214F2}" destId="{57F1333A-B8DC-4E20-9B90-8B3744F31569}" srcOrd="0" destOrd="0" presId="urn:microsoft.com/office/officeart/2005/8/layout/radial1"/>
    <dgm:cxn modelId="{1C4093E8-0E06-4AB3-90F7-C5AD22042983}" type="presOf" srcId="{16F9FAF2-8F49-4BA7-BD09-E749B148F447}" destId="{62C94527-1A6C-4CAE-986D-E17B095FA256}" srcOrd="1" destOrd="0" presId="urn:microsoft.com/office/officeart/2005/8/layout/radial1"/>
    <dgm:cxn modelId="{2A05BC2C-97BE-4A38-A704-1642ECE25C9D}" type="presOf" srcId="{8B630784-BCB2-4176-ADB1-A4EC58D92BAC}" destId="{9F284903-D5C7-4332-97F0-9DA0957B76FC}" srcOrd="1" destOrd="0" presId="urn:microsoft.com/office/officeart/2005/8/layout/radial1"/>
    <dgm:cxn modelId="{81667C19-4EFB-4CF1-A293-AB0A61893EE5}" type="presOf" srcId="{7BC7B483-6AC8-4DDD-8BAF-37D3D3778993}" destId="{DFE4472A-E814-41F4-BDCC-8AFA0DC1D057}" srcOrd="0" destOrd="0" presId="urn:microsoft.com/office/officeart/2005/8/layout/radial1"/>
    <dgm:cxn modelId="{1205704D-424D-4AE2-B475-200C078A1354}" type="presOf" srcId="{40BD836B-D751-4C09-9B76-CC229FAFB97A}" destId="{1A3B6D66-3C75-4889-942D-3B586FB636AE}" srcOrd="0" destOrd="0" presId="urn:microsoft.com/office/officeart/2005/8/layout/radial1"/>
    <dgm:cxn modelId="{6B60C44F-4946-479F-BA26-D4C237E2BE59}" type="presOf" srcId="{77B3B251-8B7C-4E38-AC77-374A56B2F791}" destId="{50FF72D8-DD22-4793-833D-30BEC76244E4}" srcOrd="0" destOrd="0" presId="urn:microsoft.com/office/officeart/2005/8/layout/radial1"/>
    <dgm:cxn modelId="{8DC6DB26-CE2C-4EAD-B730-AA92CCBFBDDD}" type="presOf" srcId="{013A8C09-E2F8-462B-ABD6-19FAC16F3246}" destId="{5C7D9CDD-7926-4F3F-94CA-50E50798BFFA}" srcOrd="0" destOrd="0" presId="urn:microsoft.com/office/officeart/2005/8/layout/radial1"/>
    <dgm:cxn modelId="{53154DBD-5511-48C4-8149-A08CA9C0CEFA}" type="presOf" srcId="{5AB4D09F-495E-4A60-9CCD-03B641FC263D}" destId="{839DA5F7-9D80-4BA9-BCF6-287A2615292A}" srcOrd="0" destOrd="0" presId="urn:microsoft.com/office/officeart/2005/8/layout/radial1"/>
    <dgm:cxn modelId="{99AF3DC8-CEAA-4B8F-9920-052074AB0621}" type="presOf" srcId="{6AEF084C-F55A-4BE4-80BF-65C108CF6AA1}" destId="{116331BE-164C-446A-83FD-D6B929FEFF8A}" srcOrd="0" destOrd="0" presId="urn:microsoft.com/office/officeart/2005/8/layout/radial1"/>
    <dgm:cxn modelId="{EC7E2507-F65D-4D18-8352-F452B3D94D34}" type="presOf" srcId="{415251D5-5D7C-4071-ABE1-F481FB9FBDE4}" destId="{8C4CCBDF-778A-470B-BB30-14C0178DFCD1}" srcOrd="0" destOrd="0" presId="urn:microsoft.com/office/officeart/2005/8/layout/radial1"/>
    <dgm:cxn modelId="{E8298A5B-F87D-4A29-AF93-BBF1C2EFFEAC}" type="presOf" srcId="{33B2732E-CE41-472C-85CD-4ED53748A5C6}" destId="{8BBB7D32-C730-48EE-8897-F4CE77CD7B15}" srcOrd="0" destOrd="0" presId="urn:microsoft.com/office/officeart/2005/8/layout/radial1"/>
    <dgm:cxn modelId="{BD5AE28B-2E31-4F39-B603-0B189BCCB321}" type="presOf" srcId="{2C208666-9E1F-456F-B496-89E24A995134}" destId="{24B66494-B9DF-47C0-B854-9BEA79CFD47D}" srcOrd="0" destOrd="0" presId="urn:microsoft.com/office/officeart/2005/8/layout/radial1"/>
    <dgm:cxn modelId="{C54B328C-06EC-4344-8520-DC3E4CAE1546}" srcId="{7BC7B483-6AC8-4DDD-8BAF-37D3D3778993}" destId="{B3F1BD71-5265-4589-9380-76EE85AB6B5A}" srcOrd="9" destOrd="0" parTransId="{6AEF084C-F55A-4BE4-80BF-65C108CF6AA1}" sibTransId="{1FA19B5A-C3C6-4205-AE53-29FEAB9C782D}"/>
    <dgm:cxn modelId="{58075851-82F2-4868-A130-35C8DA2269B4}" type="presOf" srcId="{4295B4C5-F396-4F17-8DF9-F0CF3E8EA5A1}" destId="{FBD29FB4-BCAB-4FCF-8EAE-1451F51F4933}" srcOrd="1" destOrd="0" presId="urn:microsoft.com/office/officeart/2005/8/layout/radial1"/>
    <dgm:cxn modelId="{57DDBE06-D39F-4B55-9901-682CAA706FE9}" type="presOf" srcId="{979908B3-46B5-4A07-8E43-2FC486FE6D06}" destId="{B471A8FE-53D3-46E2-890B-2891E3554B34}" srcOrd="0" destOrd="0" presId="urn:microsoft.com/office/officeart/2005/8/layout/radial1"/>
    <dgm:cxn modelId="{E1D24A97-42F9-4DFA-9679-436FB697F715}" srcId="{7BC7B483-6AC8-4DDD-8BAF-37D3D3778993}" destId="{10F19D7E-AF7C-4961-839A-6F9DB6DB1353}" srcOrd="0" destOrd="0" parTransId="{8B630784-BCB2-4176-ADB1-A4EC58D92BAC}" sibTransId="{ACE9A2AF-3C22-49A5-B530-8EF795A935ED}"/>
    <dgm:cxn modelId="{259733ED-6054-438F-92CD-4B145A6718EA}" srcId="{7BC7B483-6AC8-4DDD-8BAF-37D3D3778993}" destId="{6799DD9F-D1D6-4276-8336-51BEEBDF2AEA}" srcOrd="7" destOrd="0" parTransId="{16F9FAF2-8F49-4BA7-BD09-E749B148F447}" sibTransId="{184FF5E7-1EE7-46E3-B0B8-5469004E212A}"/>
    <dgm:cxn modelId="{FADF5DF5-4F68-4028-88CF-04A4E793741B}" srcId="{2C208666-9E1F-456F-B496-89E24A995134}" destId="{7BC7B483-6AC8-4DDD-8BAF-37D3D3778993}" srcOrd="0" destOrd="0" parTransId="{10C3141A-4EE1-4936-81FE-A81F051509C8}" sibTransId="{BA62C5A1-D4AB-4253-9579-1610205BF631}"/>
    <dgm:cxn modelId="{A574EDB9-064E-46E4-BA82-1B932F9235A9}" type="presOf" srcId="{40BD836B-D751-4C09-9B76-CC229FAFB97A}" destId="{477316DD-7984-4E58-A699-DDE0F587F067}" srcOrd="1" destOrd="0" presId="urn:microsoft.com/office/officeart/2005/8/layout/radial1"/>
    <dgm:cxn modelId="{5ABE1E58-E526-43A4-8480-F5D4CE440579}" type="presOf" srcId="{82FE06DA-25E3-4906-BD24-38272E9D3931}" destId="{8FE8CE95-727F-4E0C-8681-8252554F281C}" srcOrd="0" destOrd="0" presId="urn:microsoft.com/office/officeart/2005/8/layout/radial1"/>
    <dgm:cxn modelId="{654062AE-F469-41F8-957A-2965B7665B0A}" srcId="{7BC7B483-6AC8-4DDD-8BAF-37D3D3778993}" destId="{415251D5-5D7C-4071-ABE1-F481FB9FBDE4}" srcOrd="2" destOrd="0" parTransId="{40BD836B-D751-4C09-9B76-CC229FAFB97A}" sibTransId="{3547DAAA-48D8-4A38-9142-8C106D579F88}"/>
    <dgm:cxn modelId="{642CA474-9636-491C-AD66-12FDD72872F2}" type="presOf" srcId="{6799DD9F-D1D6-4276-8336-51BEEBDF2AEA}" destId="{0E2F73C3-C706-4A3F-B640-B1066F94D53D}" srcOrd="0" destOrd="0" presId="urn:microsoft.com/office/officeart/2005/8/layout/radial1"/>
    <dgm:cxn modelId="{CCEF3A26-6321-4FFB-B8BF-9C358B8D87D9}" type="presOf" srcId="{5691DF38-D1FB-4EA9-BC47-3C28BB627324}" destId="{6F7E0905-0D79-4546-B765-B3972E8CD500}" srcOrd="0" destOrd="0" presId="urn:microsoft.com/office/officeart/2005/8/layout/radial1"/>
    <dgm:cxn modelId="{95D461B9-5ED7-44F0-A536-6ED5276C6305}" type="presOf" srcId="{8B630784-BCB2-4176-ADB1-A4EC58D92BAC}" destId="{C7F0158D-B9D8-4019-9BCE-DD4B2FDECF00}" srcOrd="0" destOrd="0" presId="urn:microsoft.com/office/officeart/2005/8/layout/radial1"/>
    <dgm:cxn modelId="{CAF43EAA-95E4-4945-9D4A-C3543D1A6CD2}" type="presOf" srcId="{8BF47282-2F27-4109-BA38-F227EF646669}" destId="{F8A73B5A-4A89-4DD6-B6FD-87B82162E8C9}" srcOrd="0" destOrd="0" presId="urn:microsoft.com/office/officeart/2005/8/layout/radial1"/>
    <dgm:cxn modelId="{910A0BBB-2638-4334-B49B-6A855E9D578A}" type="presOf" srcId="{82FE06DA-25E3-4906-BD24-38272E9D3931}" destId="{999E9B4B-7013-427F-B0C8-103A318E0318}" srcOrd="1" destOrd="0" presId="urn:microsoft.com/office/officeart/2005/8/layout/radial1"/>
    <dgm:cxn modelId="{B7E683DF-6527-42BE-981B-F9824ECDF39A}" type="presOf" srcId="{5AB4D09F-495E-4A60-9CCD-03B641FC263D}" destId="{4A74F63F-B624-4723-BCC9-E8C8729789C8}" srcOrd="1" destOrd="0" presId="urn:microsoft.com/office/officeart/2005/8/layout/radial1"/>
    <dgm:cxn modelId="{2C528544-9280-4262-88E2-2A6A774CA605}" type="presOf" srcId="{013A8C09-E2F8-462B-ABD6-19FAC16F3246}" destId="{3A0F664E-2317-4C15-9940-B4A49C04F0CA}" srcOrd="1" destOrd="0" presId="urn:microsoft.com/office/officeart/2005/8/layout/radial1"/>
    <dgm:cxn modelId="{480A0D62-56FD-4BCB-862D-AD25B5FCAEE7}" type="presOf" srcId="{16F9FAF2-8F49-4BA7-BD09-E749B148F447}" destId="{395E4F27-5E99-474D-B7E2-AF25B2F3808A}" srcOrd="0" destOrd="0" presId="urn:microsoft.com/office/officeart/2005/8/layout/radial1"/>
    <dgm:cxn modelId="{CBFBEF22-39B7-4AF1-93E0-12E74E1D29D7}" srcId="{7BC7B483-6AC8-4DDD-8BAF-37D3D3778993}" destId="{979908B3-46B5-4A07-8E43-2FC486FE6D06}" srcOrd="8" destOrd="0" parTransId="{82FE06DA-25E3-4906-BD24-38272E9D3931}" sibTransId="{4B3AB95F-B180-4EBD-9675-185BA13D8B71}"/>
    <dgm:cxn modelId="{06ED73E7-5606-42BF-B3E6-37945630E983}" srcId="{7BC7B483-6AC8-4DDD-8BAF-37D3D3778993}" destId="{77B3B251-8B7C-4E38-AC77-374A56B2F791}" srcOrd="3" destOrd="0" parTransId="{013A8C09-E2F8-462B-ABD6-19FAC16F3246}" sibTransId="{74971D3D-D0E2-4E84-A9CC-E855EB4B5714}"/>
    <dgm:cxn modelId="{5EB5EA8F-26C3-4E53-9205-8A04DE0509A8}" type="presOf" srcId="{6AEF084C-F55A-4BE4-80BF-65C108CF6AA1}" destId="{5AE76454-0255-4E9B-AA43-D44938D9AF74}" srcOrd="1" destOrd="0" presId="urn:microsoft.com/office/officeart/2005/8/layout/radial1"/>
    <dgm:cxn modelId="{0516C637-1709-4821-A860-E0CE7A8E94C9}" type="presOf" srcId="{B8EB5667-F008-42BD-8C4A-B1F3AF844335}" destId="{91C2ADC9-8982-4860-8101-9030358E064B}" srcOrd="0" destOrd="0" presId="urn:microsoft.com/office/officeart/2005/8/layout/radial1"/>
    <dgm:cxn modelId="{EC2E28B7-A8DC-4430-9CD0-96DE22D1C6E1}" srcId="{7BC7B483-6AC8-4DDD-8BAF-37D3D3778993}" destId="{E157E0BB-3531-47D2-AC2C-1BF7197214F2}" srcOrd="6" destOrd="0" parTransId="{AFAFE499-AFB8-4B09-93B8-A25B2B7EEB17}" sibTransId="{B3D1813B-34E5-4201-A718-39F78920835E}"/>
    <dgm:cxn modelId="{29AA0B8C-1345-4445-B0E6-0F1FE0BA1BF6}" type="presOf" srcId="{AFAFE499-AFB8-4B09-93B8-A25B2B7EEB17}" destId="{1C6925A4-BBBF-4C7E-9F91-6CFDFB4AE2BD}" srcOrd="1" destOrd="0" presId="urn:microsoft.com/office/officeart/2005/8/layout/radial1"/>
    <dgm:cxn modelId="{8BBA8635-9B90-4803-900A-6056346F1C59}" type="presParOf" srcId="{24B66494-B9DF-47C0-B854-9BEA79CFD47D}" destId="{DFE4472A-E814-41F4-BDCC-8AFA0DC1D057}" srcOrd="0" destOrd="0" presId="urn:microsoft.com/office/officeart/2005/8/layout/radial1"/>
    <dgm:cxn modelId="{18EDFF6B-1486-4AD0-B029-729BA46F86CD}" type="presParOf" srcId="{24B66494-B9DF-47C0-B854-9BEA79CFD47D}" destId="{C7F0158D-B9D8-4019-9BCE-DD4B2FDECF00}" srcOrd="1" destOrd="0" presId="urn:microsoft.com/office/officeart/2005/8/layout/radial1"/>
    <dgm:cxn modelId="{52403B55-2B11-4D74-A09E-31A5DD5DF74B}" type="presParOf" srcId="{C7F0158D-B9D8-4019-9BCE-DD4B2FDECF00}" destId="{9F284903-D5C7-4332-97F0-9DA0957B76FC}" srcOrd="0" destOrd="0" presId="urn:microsoft.com/office/officeart/2005/8/layout/radial1"/>
    <dgm:cxn modelId="{ABFE9C8B-B11A-4D92-B89B-F85059D6F155}" type="presParOf" srcId="{24B66494-B9DF-47C0-B854-9BEA79CFD47D}" destId="{08ACACD8-3DFA-4865-AA66-C72491FAF243}" srcOrd="2" destOrd="0" presId="urn:microsoft.com/office/officeart/2005/8/layout/radial1"/>
    <dgm:cxn modelId="{29816C1E-8400-4200-90DA-046A51C8DBA8}" type="presParOf" srcId="{24B66494-B9DF-47C0-B854-9BEA79CFD47D}" destId="{2ACC26D3-3977-4333-B591-7240025013C2}" srcOrd="3" destOrd="0" presId="urn:microsoft.com/office/officeart/2005/8/layout/radial1"/>
    <dgm:cxn modelId="{B9C0B228-28D2-4004-9A18-3933A5BAC10E}" type="presParOf" srcId="{2ACC26D3-3977-4333-B591-7240025013C2}" destId="{5428EB8E-5360-47D4-9E65-CE1FBDABB121}" srcOrd="0" destOrd="0" presId="urn:microsoft.com/office/officeart/2005/8/layout/radial1"/>
    <dgm:cxn modelId="{5623166E-EB50-4C8C-A64D-5A02EA619F4A}" type="presParOf" srcId="{24B66494-B9DF-47C0-B854-9BEA79CFD47D}" destId="{91C2ADC9-8982-4860-8101-9030358E064B}" srcOrd="4" destOrd="0" presId="urn:microsoft.com/office/officeart/2005/8/layout/radial1"/>
    <dgm:cxn modelId="{EFFBC6BF-58C1-4971-BE0B-E747E9DADE60}" type="presParOf" srcId="{24B66494-B9DF-47C0-B854-9BEA79CFD47D}" destId="{1A3B6D66-3C75-4889-942D-3B586FB636AE}" srcOrd="5" destOrd="0" presId="urn:microsoft.com/office/officeart/2005/8/layout/radial1"/>
    <dgm:cxn modelId="{3FA29709-A7E8-4798-8B4E-F141CADB9936}" type="presParOf" srcId="{1A3B6D66-3C75-4889-942D-3B586FB636AE}" destId="{477316DD-7984-4E58-A699-DDE0F587F067}" srcOrd="0" destOrd="0" presId="urn:microsoft.com/office/officeart/2005/8/layout/radial1"/>
    <dgm:cxn modelId="{F6D72392-AFCF-419C-BBD0-345A7AA1950B}" type="presParOf" srcId="{24B66494-B9DF-47C0-B854-9BEA79CFD47D}" destId="{8C4CCBDF-778A-470B-BB30-14C0178DFCD1}" srcOrd="6" destOrd="0" presId="urn:microsoft.com/office/officeart/2005/8/layout/radial1"/>
    <dgm:cxn modelId="{E6131287-9BAA-4B98-82D9-83078FCA449B}" type="presParOf" srcId="{24B66494-B9DF-47C0-B854-9BEA79CFD47D}" destId="{5C7D9CDD-7926-4F3F-94CA-50E50798BFFA}" srcOrd="7" destOrd="0" presId="urn:microsoft.com/office/officeart/2005/8/layout/radial1"/>
    <dgm:cxn modelId="{A8019093-DBD5-43A3-BF16-7469561ED4FA}" type="presParOf" srcId="{5C7D9CDD-7926-4F3F-94CA-50E50798BFFA}" destId="{3A0F664E-2317-4C15-9940-B4A49C04F0CA}" srcOrd="0" destOrd="0" presId="urn:microsoft.com/office/officeart/2005/8/layout/radial1"/>
    <dgm:cxn modelId="{4F8C7192-44DF-4C97-8B05-3A1F5E640DE6}" type="presParOf" srcId="{24B66494-B9DF-47C0-B854-9BEA79CFD47D}" destId="{50FF72D8-DD22-4793-833D-30BEC76244E4}" srcOrd="8" destOrd="0" presId="urn:microsoft.com/office/officeart/2005/8/layout/radial1"/>
    <dgm:cxn modelId="{825396AD-2E93-430B-8A8C-8CAEA1C0B541}" type="presParOf" srcId="{24B66494-B9DF-47C0-B854-9BEA79CFD47D}" destId="{0C48A469-2C1C-4D5F-90F5-C6B51A8E083B}" srcOrd="9" destOrd="0" presId="urn:microsoft.com/office/officeart/2005/8/layout/radial1"/>
    <dgm:cxn modelId="{B9FF1C9D-AACF-461B-AE2D-FA900AE4AAA3}" type="presParOf" srcId="{0C48A469-2C1C-4D5F-90F5-C6B51A8E083B}" destId="{FBD29FB4-BCAB-4FCF-8EAE-1451F51F4933}" srcOrd="0" destOrd="0" presId="urn:microsoft.com/office/officeart/2005/8/layout/radial1"/>
    <dgm:cxn modelId="{DA8D0EFD-D5A0-4E49-96F8-89E11936B078}" type="presParOf" srcId="{24B66494-B9DF-47C0-B854-9BEA79CFD47D}" destId="{8BBB7D32-C730-48EE-8897-F4CE77CD7B15}" srcOrd="10" destOrd="0" presId="urn:microsoft.com/office/officeart/2005/8/layout/radial1"/>
    <dgm:cxn modelId="{51A9CA36-9E7B-491A-B274-EC7F610A54CF}" type="presParOf" srcId="{24B66494-B9DF-47C0-B854-9BEA79CFD47D}" destId="{F8A73B5A-4A89-4DD6-B6FD-87B82162E8C9}" srcOrd="11" destOrd="0" presId="urn:microsoft.com/office/officeart/2005/8/layout/radial1"/>
    <dgm:cxn modelId="{14D32370-E8BD-4B00-8907-CDCA9115B85F}" type="presParOf" srcId="{F8A73B5A-4A89-4DD6-B6FD-87B82162E8C9}" destId="{1E08A9F5-1715-4DFC-B371-A457A4B1A3A4}" srcOrd="0" destOrd="0" presId="urn:microsoft.com/office/officeart/2005/8/layout/radial1"/>
    <dgm:cxn modelId="{9F3D075D-74F3-42D4-A357-0CD998C845D6}" type="presParOf" srcId="{24B66494-B9DF-47C0-B854-9BEA79CFD47D}" destId="{8D5ABBA5-F6CA-4DFE-9C4E-660CC879424B}" srcOrd="12" destOrd="0" presId="urn:microsoft.com/office/officeart/2005/8/layout/radial1"/>
    <dgm:cxn modelId="{300F2CB4-1700-468D-BB5B-8FD33734CF2E}" type="presParOf" srcId="{24B66494-B9DF-47C0-B854-9BEA79CFD47D}" destId="{09DAA6F7-17BE-4B53-9558-1AC9E41B1738}" srcOrd="13" destOrd="0" presId="urn:microsoft.com/office/officeart/2005/8/layout/radial1"/>
    <dgm:cxn modelId="{DAE87317-C6AE-4F9D-912A-18C58E635BB1}" type="presParOf" srcId="{09DAA6F7-17BE-4B53-9558-1AC9E41B1738}" destId="{1C6925A4-BBBF-4C7E-9F91-6CFDFB4AE2BD}" srcOrd="0" destOrd="0" presId="urn:microsoft.com/office/officeart/2005/8/layout/radial1"/>
    <dgm:cxn modelId="{9441B014-76F0-4322-85FE-BEA6453CC1CD}" type="presParOf" srcId="{24B66494-B9DF-47C0-B854-9BEA79CFD47D}" destId="{57F1333A-B8DC-4E20-9B90-8B3744F31569}" srcOrd="14" destOrd="0" presId="urn:microsoft.com/office/officeart/2005/8/layout/radial1"/>
    <dgm:cxn modelId="{3DDF5091-7DAE-46AC-98B1-D64B03EFC57A}" type="presParOf" srcId="{24B66494-B9DF-47C0-B854-9BEA79CFD47D}" destId="{395E4F27-5E99-474D-B7E2-AF25B2F3808A}" srcOrd="15" destOrd="0" presId="urn:microsoft.com/office/officeart/2005/8/layout/radial1"/>
    <dgm:cxn modelId="{4B88EB1B-61CE-4EE0-AF28-AEA1F1FE36F9}" type="presParOf" srcId="{395E4F27-5E99-474D-B7E2-AF25B2F3808A}" destId="{62C94527-1A6C-4CAE-986D-E17B095FA256}" srcOrd="0" destOrd="0" presId="urn:microsoft.com/office/officeart/2005/8/layout/radial1"/>
    <dgm:cxn modelId="{67C297E3-F49B-40DA-8BA9-251D435D1E2C}" type="presParOf" srcId="{24B66494-B9DF-47C0-B854-9BEA79CFD47D}" destId="{0E2F73C3-C706-4A3F-B640-B1066F94D53D}" srcOrd="16" destOrd="0" presId="urn:microsoft.com/office/officeart/2005/8/layout/radial1"/>
    <dgm:cxn modelId="{4D40B1F2-09D3-4E9B-BC18-B788471D3949}" type="presParOf" srcId="{24B66494-B9DF-47C0-B854-9BEA79CFD47D}" destId="{8FE8CE95-727F-4E0C-8681-8252554F281C}" srcOrd="17" destOrd="0" presId="urn:microsoft.com/office/officeart/2005/8/layout/radial1"/>
    <dgm:cxn modelId="{833D959E-5DB9-4BAA-962D-3BF762E7C396}" type="presParOf" srcId="{8FE8CE95-727F-4E0C-8681-8252554F281C}" destId="{999E9B4B-7013-427F-B0C8-103A318E0318}" srcOrd="0" destOrd="0" presId="urn:microsoft.com/office/officeart/2005/8/layout/radial1"/>
    <dgm:cxn modelId="{D9E649BE-A967-404B-BA51-34D89D85C063}" type="presParOf" srcId="{24B66494-B9DF-47C0-B854-9BEA79CFD47D}" destId="{B471A8FE-53D3-46E2-890B-2891E3554B34}" srcOrd="18" destOrd="0" presId="urn:microsoft.com/office/officeart/2005/8/layout/radial1"/>
    <dgm:cxn modelId="{039EAA9B-034C-420B-873F-14C7E80854F6}" type="presParOf" srcId="{24B66494-B9DF-47C0-B854-9BEA79CFD47D}" destId="{116331BE-164C-446A-83FD-D6B929FEFF8A}" srcOrd="19" destOrd="0" presId="urn:microsoft.com/office/officeart/2005/8/layout/radial1"/>
    <dgm:cxn modelId="{64D29433-CF2C-4AB3-88F5-288848347D9E}" type="presParOf" srcId="{116331BE-164C-446A-83FD-D6B929FEFF8A}" destId="{5AE76454-0255-4E9B-AA43-D44938D9AF74}" srcOrd="0" destOrd="0" presId="urn:microsoft.com/office/officeart/2005/8/layout/radial1"/>
    <dgm:cxn modelId="{CD1EB3A0-E055-433C-B4FB-4A059F8F2375}" type="presParOf" srcId="{24B66494-B9DF-47C0-B854-9BEA79CFD47D}" destId="{298CD999-D63C-4B05-87D9-09AE95CBE2D1}" srcOrd="20" destOrd="0" presId="urn:microsoft.com/office/officeart/2005/8/layout/radial1"/>
    <dgm:cxn modelId="{862CC70A-4AC3-4FD7-898A-06C3FA07950E}" type="presParOf" srcId="{24B66494-B9DF-47C0-B854-9BEA79CFD47D}" destId="{839DA5F7-9D80-4BA9-BCF6-287A2615292A}" srcOrd="21" destOrd="0" presId="urn:microsoft.com/office/officeart/2005/8/layout/radial1"/>
    <dgm:cxn modelId="{559F0F94-441C-4A4A-8E6A-764DA5067DDD}" type="presParOf" srcId="{839DA5F7-9D80-4BA9-BCF6-287A2615292A}" destId="{4A74F63F-B624-4723-BCC9-E8C8729789C8}" srcOrd="0" destOrd="0" presId="urn:microsoft.com/office/officeart/2005/8/layout/radial1"/>
    <dgm:cxn modelId="{746BF888-00DD-42ED-8426-2FF0195273E2}" type="presParOf" srcId="{24B66494-B9DF-47C0-B854-9BEA79CFD47D}" destId="{6F7E0905-0D79-4546-B765-B3972E8CD500}" srcOrd="22" destOrd="0" presId="urn:microsoft.com/office/officeart/2005/8/layout/radial1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E4472A-E814-41F4-BDCC-8AFA0DC1D057}">
      <dsp:nvSpPr>
        <dsp:cNvPr id="0" name=""/>
        <dsp:cNvSpPr/>
      </dsp:nvSpPr>
      <dsp:spPr>
        <a:xfrm>
          <a:off x="2298924" y="1507140"/>
          <a:ext cx="1378814" cy="1378814"/>
        </a:xfrm>
        <a:prstGeom prst="ellipse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6350" stA="52000" endA="300" endPos="35000" dir="5400000" sy="-100000" algn="bl" rotWithShape="0"/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pc="-150" smtClean="0">
              <a:latin typeface="누리 B" pitchFamily="18" charset="-127"/>
              <a:ea typeface="누리 B" pitchFamily="18" charset="-127"/>
            </a:rPr>
            <a:t>전남지역</a:t>
          </a:r>
          <a:r>
            <a:rPr lang="ko-KR" altLang="en-US" sz="1800" b="1" kern="1200" smtClean="0">
              <a:latin typeface="누리 B" pitchFamily="18" charset="-127"/>
              <a:ea typeface="누리 B" pitchFamily="18" charset="-127"/>
            </a:rPr>
            <a:t>   암센터</a:t>
          </a:r>
          <a:endParaRPr lang="ko-KR" altLang="en-US" sz="1800" b="1" kern="1200">
            <a:latin typeface="누리 B" pitchFamily="18" charset="-127"/>
            <a:ea typeface="누리 B" pitchFamily="18" charset="-127"/>
          </a:endParaRPr>
        </a:p>
      </dsp:txBody>
      <dsp:txXfrm>
        <a:off x="2298924" y="1507140"/>
        <a:ext cx="1378814" cy="1378814"/>
      </dsp:txXfrm>
    </dsp:sp>
    <dsp:sp modelId="{C7F0158D-B9D8-4019-9BCE-DD4B2FDECF00}">
      <dsp:nvSpPr>
        <dsp:cNvPr id="0" name=""/>
        <dsp:cNvSpPr/>
      </dsp:nvSpPr>
      <dsp:spPr>
        <a:xfrm rot="16228335">
          <a:off x="2682159" y="1181042"/>
          <a:ext cx="628892" cy="23370"/>
        </a:xfrm>
        <a:custGeom>
          <a:avLst/>
          <a:gdLst/>
          <a:ahLst/>
          <a:cxnLst/>
          <a:rect l="0" t="0" r="0" b="0"/>
          <a:pathLst>
            <a:path>
              <a:moveTo>
                <a:pt x="0" y="11685"/>
              </a:moveTo>
              <a:lnTo>
                <a:pt x="628892" y="11685"/>
              </a:lnTo>
            </a:path>
          </a:pathLst>
        </a:cu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b="1" kern="1200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sp:txBody>
      <dsp:txXfrm rot="16228335">
        <a:off x="2980883" y="1177005"/>
        <a:ext cx="31444" cy="31444"/>
      </dsp:txXfrm>
    </dsp:sp>
    <dsp:sp modelId="{08ACACD8-3DFA-4865-AA66-C72491FAF243}">
      <dsp:nvSpPr>
        <dsp:cNvPr id="0" name=""/>
        <dsp:cNvSpPr/>
      </dsp:nvSpPr>
      <dsp:spPr>
        <a:xfrm>
          <a:off x="2528716" y="-70473"/>
          <a:ext cx="948782" cy="948782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smtClean="0">
              <a:latin typeface="누리 B" pitchFamily="18" charset="-127"/>
              <a:ea typeface="누리 B" pitchFamily="18" charset="-127"/>
            </a:rPr>
            <a:t>부산</a:t>
          </a:r>
          <a:endParaRPr lang="ko-KR" altLang="en-US" sz="2000" b="1" kern="1200">
            <a:latin typeface="누리 B" pitchFamily="18" charset="-127"/>
            <a:ea typeface="누리 B" pitchFamily="18" charset="-127"/>
          </a:endParaRPr>
        </a:p>
      </dsp:txBody>
      <dsp:txXfrm>
        <a:off x="2528716" y="-70473"/>
        <a:ext cx="948782" cy="948782"/>
      </dsp:txXfrm>
    </dsp:sp>
    <dsp:sp modelId="{2ACC26D3-3977-4333-B591-7240025013C2}">
      <dsp:nvSpPr>
        <dsp:cNvPr id="0" name=""/>
        <dsp:cNvSpPr/>
      </dsp:nvSpPr>
      <dsp:spPr>
        <a:xfrm rot="18187367">
          <a:off x="3220617" y="1340792"/>
          <a:ext cx="636869" cy="23370"/>
        </a:xfrm>
        <a:custGeom>
          <a:avLst/>
          <a:gdLst/>
          <a:ahLst/>
          <a:cxnLst/>
          <a:rect l="0" t="0" r="0" b="0"/>
          <a:pathLst>
            <a:path>
              <a:moveTo>
                <a:pt x="0" y="11685"/>
              </a:moveTo>
              <a:lnTo>
                <a:pt x="636869" y="11685"/>
              </a:lnTo>
            </a:path>
          </a:pathLst>
        </a:cu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b="1" kern="1200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sp:txBody>
      <dsp:txXfrm rot="18187367">
        <a:off x="3523130" y="1336556"/>
        <a:ext cx="31843" cy="31843"/>
      </dsp:txXfrm>
    </dsp:sp>
    <dsp:sp modelId="{91C2ADC9-8982-4860-8101-9030358E064B}">
      <dsp:nvSpPr>
        <dsp:cNvPr id="0" name=""/>
        <dsp:cNvSpPr/>
      </dsp:nvSpPr>
      <dsp:spPr>
        <a:xfrm>
          <a:off x="3497888" y="214093"/>
          <a:ext cx="948782" cy="948782"/>
        </a:xfrm>
        <a:prstGeom prst="ellipse">
          <a:avLst/>
        </a:prstGeom>
        <a:solidFill>
          <a:schemeClr val="accent6">
            <a:shade val="80000"/>
            <a:hueOff val="-38169"/>
            <a:satOff val="1701"/>
            <a:lumOff val="23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mtClean="0">
              <a:latin typeface="누리 B" pitchFamily="18" charset="-127"/>
              <a:ea typeface="누리 B" pitchFamily="18" charset="-127"/>
            </a:rPr>
            <a:t>인천</a:t>
          </a:r>
          <a:endParaRPr lang="ko-KR" altLang="en-US" sz="1800" b="1" kern="1200">
            <a:latin typeface="누리 B" pitchFamily="18" charset="-127"/>
            <a:ea typeface="누리 B" pitchFamily="18" charset="-127"/>
          </a:endParaRPr>
        </a:p>
      </dsp:txBody>
      <dsp:txXfrm>
        <a:off x="3497888" y="214093"/>
        <a:ext cx="948782" cy="948782"/>
      </dsp:txXfrm>
    </dsp:sp>
    <dsp:sp modelId="{1A3B6D66-3C75-4889-942D-3B586FB636AE}">
      <dsp:nvSpPr>
        <dsp:cNvPr id="0" name=""/>
        <dsp:cNvSpPr/>
      </dsp:nvSpPr>
      <dsp:spPr>
        <a:xfrm rot="20138956">
          <a:off x="3587839" y="1768191"/>
          <a:ext cx="642283" cy="23370"/>
        </a:xfrm>
        <a:custGeom>
          <a:avLst/>
          <a:gdLst/>
          <a:ahLst/>
          <a:cxnLst/>
          <a:rect l="0" t="0" r="0" b="0"/>
          <a:pathLst>
            <a:path>
              <a:moveTo>
                <a:pt x="0" y="11685"/>
              </a:moveTo>
              <a:lnTo>
                <a:pt x="642283" y="11685"/>
              </a:lnTo>
            </a:path>
          </a:pathLst>
        </a:cu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b="1" kern="1200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sp:txBody>
      <dsp:txXfrm rot="20138956">
        <a:off x="3892923" y="1763819"/>
        <a:ext cx="32114" cy="32114"/>
      </dsp:txXfrm>
    </dsp:sp>
    <dsp:sp modelId="{8C4CCBDF-778A-470B-BB30-14C0178DFCD1}">
      <dsp:nvSpPr>
        <dsp:cNvPr id="0" name=""/>
        <dsp:cNvSpPr/>
      </dsp:nvSpPr>
      <dsp:spPr>
        <a:xfrm>
          <a:off x="4159350" y="977470"/>
          <a:ext cx="948782" cy="948782"/>
        </a:xfrm>
        <a:prstGeom prst="ellipse">
          <a:avLst/>
        </a:prstGeom>
        <a:solidFill>
          <a:schemeClr val="accent6">
            <a:shade val="80000"/>
            <a:hueOff val="-76338"/>
            <a:satOff val="3402"/>
            <a:lumOff val="47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mtClean="0">
              <a:latin typeface="누리 B" pitchFamily="18" charset="-127"/>
              <a:ea typeface="누리 B" pitchFamily="18" charset="-127"/>
            </a:rPr>
            <a:t>경기</a:t>
          </a:r>
          <a:endParaRPr lang="ko-KR" altLang="en-US" sz="1800" b="1" kern="1200">
            <a:latin typeface="누리 B" pitchFamily="18" charset="-127"/>
            <a:ea typeface="누리 B" pitchFamily="18" charset="-127"/>
          </a:endParaRPr>
        </a:p>
      </dsp:txBody>
      <dsp:txXfrm>
        <a:off x="4159350" y="977470"/>
        <a:ext cx="948782" cy="948782"/>
      </dsp:txXfrm>
    </dsp:sp>
    <dsp:sp modelId="{5C7D9CDD-7926-4F3F-94CA-50E50798BFFA}">
      <dsp:nvSpPr>
        <dsp:cNvPr id="0" name=""/>
        <dsp:cNvSpPr/>
      </dsp:nvSpPr>
      <dsp:spPr>
        <a:xfrm rot="486913">
          <a:off x="3667613" y="2327598"/>
          <a:ext cx="643466" cy="23370"/>
        </a:xfrm>
        <a:custGeom>
          <a:avLst/>
          <a:gdLst/>
          <a:ahLst/>
          <a:cxnLst/>
          <a:rect l="0" t="0" r="0" b="0"/>
          <a:pathLst>
            <a:path>
              <a:moveTo>
                <a:pt x="0" y="11685"/>
              </a:moveTo>
              <a:lnTo>
                <a:pt x="643466" y="11685"/>
              </a:lnTo>
            </a:path>
          </a:pathLst>
        </a:cu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b="1" kern="1200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sp:txBody>
      <dsp:txXfrm rot="486913">
        <a:off x="3973260" y="2323197"/>
        <a:ext cx="32173" cy="32173"/>
      </dsp:txXfrm>
    </dsp:sp>
    <dsp:sp modelId="{50FF72D8-DD22-4793-833D-30BEC76244E4}">
      <dsp:nvSpPr>
        <dsp:cNvPr id="0" name=""/>
        <dsp:cNvSpPr/>
      </dsp:nvSpPr>
      <dsp:spPr>
        <a:xfrm>
          <a:off x="4303107" y="1977276"/>
          <a:ext cx="948782" cy="948782"/>
        </a:xfrm>
        <a:prstGeom prst="ellipse">
          <a:avLst/>
        </a:prstGeom>
        <a:solidFill>
          <a:schemeClr val="accent6">
            <a:shade val="80000"/>
            <a:hueOff val="-114508"/>
            <a:satOff val="5103"/>
            <a:lumOff val="71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mtClean="0">
              <a:latin typeface="누리 B" pitchFamily="18" charset="-127"/>
              <a:ea typeface="누리 B" pitchFamily="18" charset="-127"/>
            </a:rPr>
            <a:t>제주</a:t>
          </a:r>
          <a:endParaRPr lang="ko-KR" altLang="en-US" sz="1800" b="1" kern="1200">
            <a:latin typeface="누리 B" pitchFamily="18" charset="-127"/>
            <a:ea typeface="누리 B" pitchFamily="18" charset="-127"/>
          </a:endParaRPr>
        </a:p>
      </dsp:txBody>
      <dsp:txXfrm>
        <a:off x="4303107" y="1977276"/>
        <a:ext cx="948782" cy="948782"/>
      </dsp:txXfrm>
    </dsp:sp>
    <dsp:sp modelId="{0C48A469-2C1C-4D5F-90F5-C6B51A8E083B}">
      <dsp:nvSpPr>
        <dsp:cNvPr id="0" name=""/>
        <dsp:cNvSpPr/>
      </dsp:nvSpPr>
      <dsp:spPr>
        <a:xfrm rot="2436107">
          <a:off x="3434722" y="2841789"/>
          <a:ext cx="640024" cy="23370"/>
        </a:xfrm>
        <a:custGeom>
          <a:avLst/>
          <a:gdLst/>
          <a:ahLst/>
          <a:cxnLst/>
          <a:rect l="0" t="0" r="0" b="0"/>
          <a:pathLst>
            <a:path>
              <a:moveTo>
                <a:pt x="0" y="11685"/>
              </a:moveTo>
              <a:lnTo>
                <a:pt x="640024" y="11685"/>
              </a:lnTo>
            </a:path>
          </a:pathLst>
        </a:cu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b="1" kern="1200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sp:txBody>
      <dsp:txXfrm rot="2436107">
        <a:off x="3738734" y="2837474"/>
        <a:ext cx="32001" cy="32001"/>
      </dsp:txXfrm>
    </dsp:sp>
    <dsp:sp modelId="{8BBB7D32-C730-48EE-8897-F4CE77CD7B15}">
      <dsp:nvSpPr>
        <dsp:cNvPr id="0" name=""/>
        <dsp:cNvSpPr/>
      </dsp:nvSpPr>
      <dsp:spPr>
        <a:xfrm>
          <a:off x="3883495" y="2896079"/>
          <a:ext cx="948782" cy="948782"/>
        </a:xfrm>
        <a:prstGeom prst="ellipse">
          <a:avLst/>
        </a:prstGeom>
        <a:solidFill>
          <a:schemeClr val="accent6">
            <a:shade val="80000"/>
            <a:hueOff val="-152677"/>
            <a:satOff val="6804"/>
            <a:lumOff val="951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mtClean="0">
              <a:latin typeface="누리 B" pitchFamily="18" charset="-127"/>
              <a:ea typeface="누리 B" pitchFamily="18" charset="-127"/>
            </a:rPr>
            <a:t>경남</a:t>
          </a:r>
          <a:endParaRPr lang="ko-KR" altLang="en-US" sz="1800" b="1" kern="1200">
            <a:latin typeface="누리 B" pitchFamily="18" charset="-127"/>
            <a:ea typeface="누리 B" pitchFamily="18" charset="-127"/>
          </a:endParaRPr>
        </a:p>
      </dsp:txBody>
      <dsp:txXfrm>
        <a:off x="3883495" y="2896079"/>
        <a:ext cx="948782" cy="948782"/>
      </dsp:txXfrm>
    </dsp:sp>
    <dsp:sp modelId="{F8A73B5A-4A89-4DD6-B6FD-87B82162E8C9}">
      <dsp:nvSpPr>
        <dsp:cNvPr id="0" name=""/>
        <dsp:cNvSpPr/>
      </dsp:nvSpPr>
      <dsp:spPr>
        <a:xfrm rot="4391054">
          <a:off x="2962817" y="3147780"/>
          <a:ext cx="633051" cy="23370"/>
        </a:xfrm>
        <a:custGeom>
          <a:avLst/>
          <a:gdLst/>
          <a:ahLst/>
          <a:cxnLst/>
          <a:rect l="0" t="0" r="0" b="0"/>
          <a:pathLst>
            <a:path>
              <a:moveTo>
                <a:pt x="0" y="11685"/>
              </a:moveTo>
              <a:lnTo>
                <a:pt x="633051" y="11685"/>
              </a:lnTo>
            </a:path>
          </a:pathLst>
        </a:cu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b="1" kern="1200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sp:txBody>
      <dsp:txXfrm rot="4391054">
        <a:off x="3263517" y="3143639"/>
        <a:ext cx="31652" cy="31652"/>
      </dsp:txXfrm>
    </dsp:sp>
    <dsp:sp modelId="{8D5ABBA5-F6CA-4DFE-9C4E-660CC879424B}">
      <dsp:nvSpPr>
        <dsp:cNvPr id="0" name=""/>
        <dsp:cNvSpPr/>
      </dsp:nvSpPr>
      <dsp:spPr>
        <a:xfrm>
          <a:off x="3033760" y="3442172"/>
          <a:ext cx="948782" cy="948782"/>
        </a:xfrm>
        <a:prstGeom prst="ellipse">
          <a:avLst/>
        </a:prstGeom>
        <a:solidFill>
          <a:schemeClr val="accent6">
            <a:shade val="80000"/>
            <a:hueOff val="-190846"/>
            <a:satOff val="8505"/>
            <a:lumOff val="118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mtClean="0">
              <a:latin typeface="누리 B" pitchFamily="18" charset="-127"/>
              <a:ea typeface="누리 B" pitchFamily="18" charset="-127"/>
            </a:rPr>
            <a:t>대구 경북</a:t>
          </a:r>
          <a:endParaRPr lang="ko-KR" altLang="en-US" sz="1800" b="1" kern="1200">
            <a:latin typeface="누리 B" pitchFamily="18" charset="-127"/>
            <a:ea typeface="누리 B" pitchFamily="18" charset="-127"/>
          </a:endParaRPr>
        </a:p>
      </dsp:txBody>
      <dsp:txXfrm>
        <a:off x="3033760" y="3442172"/>
        <a:ext cx="948782" cy="948782"/>
      </dsp:txXfrm>
    </dsp:sp>
    <dsp:sp modelId="{09DAA6F7-17BE-4B53-9558-1AC9E41B1738}">
      <dsp:nvSpPr>
        <dsp:cNvPr id="0" name=""/>
        <dsp:cNvSpPr/>
      </dsp:nvSpPr>
      <dsp:spPr>
        <a:xfrm rot="6354564">
          <a:off x="2401363" y="3148263"/>
          <a:ext cx="624731" cy="23370"/>
        </a:xfrm>
        <a:custGeom>
          <a:avLst/>
          <a:gdLst/>
          <a:ahLst/>
          <a:cxnLst/>
          <a:rect l="0" t="0" r="0" b="0"/>
          <a:pathLst>
            <a:path>
              <a:moveTo>
                <a:pt x="0" y="11685"/>
              </a:moveTo>
              <a:lnTo>
                <a:pt x="624731" y="11685"/>
              </a:lnTo>
            </a:path>
          </a:pathLst>
        </a:cu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b="1" kern="1200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sp:txBody>
      <dsp:txXfrm rot="6354564">
        <a:off x="2698110" y="3144330"/>
        <a:ext cx="31236" cy="31236"/>
      </dsp:txXfrm>
    </dsp:sp>
    <dsp:sp modelId="{57F1333A-B8DC-4E20-9B90-8B3744F31569}">
      <dsp:nvSpPr>
        <dsp:cNvPr id="0" name=""/>
        <dsp:cNvSpPr/>
      </dsp:nvSpPr>
      <dsp:spPr>
        <a:xfrm>
          <a:off x="2023674" y="3442178"/>
          <a:ext cx="948782" cy="948782"/>
        </a:xfrm>
        <a:prstGeom prst="ellipse">
          <a:avLst/>
        </a:prstGeom>
        <a:solidFill>
          <a:schemeClr val="accent6">
            <a:shade val="80000"/>
            <a:hueOff val="-229015"/>
            <a:satOff val="10205"/>
            <a:lumOff val="142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mtClean="0">
              <a:latin typeface="누리 B" pitchFamily="18" charset="-127"/>
              <a:ea typeface="누리 B" pitchFamily="18" charset="-127"/>
            </a:rPr>
            <a:t>대전</a:t>
          </a:r>
          <a:endParaRPr lang="ko-KR" altLang="en-US" sz="1800" b="1" kern="1200">
            <a:latin typeface="누리 B" pitchFamily="18" charset="-127"/>
            <a:ea typeface="누리 B" pitchFamily="18" charset="-127"/>
          </a:endParaRPr>
        </a:p>
      </dsp:txBody>
      <dsp:txXfrm>
        <a:off x="2023674" y="3442178"/>
        <a:ext cx="948782" cy="948782"/>
      </dsp:txXfrm>
    </dsp:sp>
    <dsp:sp modelId="{395E4F27-5E99-474D-B7E2-AF25B2F3808A}">
      <dsp:nvSpPr>
        <dsp:cNvPr id="0" name=""/>
        <dsp:cNvSpPr/>
      </dsp:nvSpPr>
      <dsp:spPr>
        <a:xfrm rot="8326780">
          <a:off x="1928622" y="2842665"/>
          <a:ext cx="617688" cy="23370"/>
        </a:xfrm>
        <a:custGeom>
          <a:avLst/>
          <a:gdLst/>
          <a:ahLst/>
          <a:cxnLst/>
          <a:rect l="0" t="0" r="0" b="0"/>
          <a:pathLst>
            <a:path>
              <a:moveTo>
                <a:pt x="0" y="11685"/>
              </a:moveTo>
              <a:lnTo>
                <a:pt x="617688" y="11685"/>
              </a:lnTo>
            </a:path>
          </a:pathLst>
        </a:cu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b="1" kern="1200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sp:txBody>
      <dsp:txXfrm rot="8326780">
        <a:off x="2222024" y="2838908"/>
        <a:ext cx="30884" cy="30884"/>
      </dsp:txXfrm>
    </dsp:sp>
    <dsp:sp modelId="{0E2F73C3-C706-4A3F-B640-B1066F94D53D}">
      <dsp:nvSpPr>
        <dsp:cNvPr id="0" name=""/>
        <dsp:cNvSpPr/>
      </dsp:nvSpPr>
      <dsp:spPr>
        <a:xfrm>
          <a:off x="1173940" y="2896077"/>
          <a:ext cx="948782" cy="948782"/>
        </a:xfrm>
        <a:prstGeom prst="ellipse">
          <a:avLst/>
        </a:prstGeom>
        <a:solidFill>
          <a:schemeClr val="accent6">
            <a:shade val="80000"/>
            <a:hueOff val="-267184"/>
            <a:satOff val="11906"/>
            <a:lumOff val="166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mtClean="0">
              <a:latin typeface="누리 B" pitchFamily="18" charset="-127"/>
              <a:ea typeface="누리 B" pitchFamily="18" charset="-127"/>
            </a:rPr>
            <a:t>충북</a:t>
          </a:r>
          <a:endParaRPr lang="ko-KR" altLang="en-US" sz="1800" b="1" kern="1200">
            <a:latin typeface="누리 B" pitchFamily="18" charset="-127"/>
            <a:ea typeface="누리 B" pitchFamily="18" charset="-127"/>
          </a:endParaRPr>
        </a:p>
      </dsp:txBody>
      <dsp:txXfrm>
        <a:off x="1173940" y="2896077"/>
        <a:ext cx="948782" cy="948782"/>
      </dsp:txXfrm>
    </dsp:sp>
    <dsp:sp modelId="{8FE8CE95-727F-4E0C-8681-8252554F281C}">
      <dsp:nvSpPr>
        <dsp:cNvPr id="0" name=""/>
        <dsp:cNvSpPr/>
      </dsp:nvSpPr>
      <dsp:spPr>
        <a:xfrm rot="10309091">
          <a:off x="1680303" y="2327721"/>
          <a:ext cx="628838" cy="23370"/>
        </a:xfrm>
        <a:custGeom>
          <a:avLst/>
          <a:gdLst/>
          <a:ahLst/>
          <a:cxnLst/>
          <a:rect l="0" t="0" r="0" b="0"/>
          <a:pathLst>
            <a:path>
              <a:moveTo>
                <a:pt x="0" y="11685"/>
              </a:moveTo>
              <a:lnTo>
                <a:pt x="628838" y="11685"/>
              </a:lnTo>
            </a:path>
          </a:pathLst>
        </a:cu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b="1" kern="1200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sp:txBody>
      <dsp:txXfrm rot="10309091">
        <a:off x="1979002" y="2323685"/>
        <a:ext cx="31441" cy="31441"/>
      </dsp:txXfrm>
    </dsp:sp>
    <dsp:sp modelId="{B471A8FE-53D3-46E2-890B-2891E3554B34}">
      <dsp:nvSpPr>
        <dsp:cNvPr id="0" name=""/>
        <dsp:cNvSpPr/>
      </dsp:nvSpPr>
      <dsp:spPr>
        <a:xfrm>
          <a:off x="739550" y="1977274"/>
          <a:ext cx="948782" cy="948782"/>
        </a:xfrm>
        <a:prstGeom prst="ellipse">
          <a:avLst/>
        </a:prstGeom>
        <a:solidFill>
          <a:schemeClr val="accent6">
            <a:shade val="80000"/>
            <a:hueOff val="-305354"/>
            <a:satOff val="13607"/>
            <a:lumOff val="190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mtClean="0">
              <a:latin typeface="누리 B" pitchFamily="18" charset="-127"/>
              <a:ea typeface="누리 B" pitchFamily="18" charset="-127"/>
            </a:rPr>
            <a:t>울산</a:t>
          </a:r>
          <a:endParaRPr lang="ko-KR" altLang="en-US" sz="1800" b="1" kern="1200">
            <a:latin typeface="누리 B" pitchFamily="18" charset="-127"/>
            <a:ea typeface="누리 B" pitchFamily="18" charset="-127"/>
          </a:endParaRPr>
        </a:p>
      </dsp:txBody>
      <dsp:txXfrm>
        <a:off x="739550" y="1977274"/>
        <a:ext cx="948782" cy="948782"/>
      </dsp:txXfrm>
    </dsp:sp>
    <dsp:sp modelId="{116331BE-164C-446A-83FD-D6B929FEFF8A}">
      <dsp:nvSpPr>
        <dsp:cNvPr id="0" name=""/>
        <dsp:cNvSpPr/>
      </dsp:nvSpPr>
      <dsp:spPr>
        <a:xfrm rot="12272727">
          <a:off x="1760800" y="1767857"/>
          <a:ext cx="628838" cy="23370"/>
        </a:xfrm>
        <a:custGeom>
          <a:avLst/>
          <a:gdLst/>
          <a:ahLst/>
          <a:cxnLst/>
          <a:rect l="0" t="0" r="0" b="0"/>
          <a:pathLst>
            <a:path>
              <a:moveTo>
                <a:pt x="0" y="11685"/>
              </a:moveTo>
              <a:lnTo>
                <a:pt x="628838" y="11685"/>
              </a:lnTo>
            </a:path>
          </a:pathLst>
        </a:cu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b="1" kern="1200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sp:txBody>
      <dsp:txXfrm rot="12272727">
        <a:off x="2059498" y="1763821"/>
        <a:ext cx="31441" cy="31441"/>
      </dsp:txXfrm>
    </dsp:sp>
    <dsp:sp modelId="{298CD999-D63C-4B05-87D9-09AE95CBE2D1}">
      <dsp:nvSpPr>
        <dsp:cNvPr id="0" name=""/>
        <dsp:cNvSpPr/>
      </dsp:nvSpPr>
      <dsp:spPr>
        <a:xfrm>
          <a:off x="883300" y="977467"/>
          <a:ext cx="948782" cy="948782"/>
        </a:xfrm>
        <a:prstGeom prst="ellipse">
          <a:avLst/>
        </a:prstGeom>
        <a:solidFill>
          <a:schemeClr val="accent6">
            <a:shade val="80000"/>
            <a:hueOff val="-343523"/>
            <a:satOff val="15308"/>
            <a:lumOff val="214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mtClean="0">
              <a:latin typeface="누리 B" pitchFamily="18" charset="-127"/>
              <a:ea typeface="누리 B" pitchFamily="18" charset="-127"/>
            </a:rPr>
            <a:t>전북</a:t>
          </a:r>
          <a:endParaRPr lang="ko-KR" altLang="en-US" sz="1800" b="1" kern="1200">
            <a:latin typeface="누리 B" pitchFamily="18" charset="-127"/>
            <a:ea typeface="누리 B" pitchFamily="18" charset="-127"/>
          </a:endParaRPr>
        </a:p>
      </dsp:txBody>
      <dsp:txXfrm>
        <a:off x="883300" y="977467"/>
        <a:ext cx="948782" cy="948782"/>
      </dsp:txXfrm>
    </dsp:sp>
    <dsp:sp modelId="{839DA5F7-9D80-4BA9-BCF6-287A2615292A}">
      <dsp:nvSpPr>
        <dsp:cNvPr id="0" name=""/>
        <dsp:cNvSpPr/>
      </dsp:nvSpPr>
      <dsp:spPr>
        <a:xfrm rot="14236364">
          <a:off x="2131203" y="1340389"/>
          <a:ext cx="628838" cy="23370"/>
        </a:xfrm>
        <a:custGeom>
          <a:avLst/>
          <a:gdLst/>
          <a:ahLst/>
          <a:cxnLst/>
          <a:rect l="0" t="0" r="0" b="0"/>
          <a:pathLst>
            <a:path>
              <a:moveTo>
                <a:pt x="0" y="11685"/>
              </a:moveTo>
              <a:lnTo>
                <a:pt x="628838" y="11685"/>
              </a:lnTo>
            </a:path>
          </a:pathLst>
        </a:custGeom>
        <a:noFill/>
        <a:ln w="25400" cap="flat" cmpd="sng" algn="ctr">
          <a:solidFill>
            <a:schemeClr val="accent1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500" b="1" kern="1200">
            <a:solidFill>
              <a:schemeClr val="tx1"/>
            </a:solidFill>
            <a:latin typeface="누리 B" pitchFamily="18" charset="-127"/>
            <a:ea typeface="누리 B" pitchFamily="18" charset="-127"/>
          </a:endParaRPr>
        </a:p>
      </dsp:txBody>
      <dsp:txXfrm rot="14236364">
        <a:off x="2429901" y="1336353"/>
        <a:ext cx="31441" cy="31441"/>
      </dsp:txXfrm>
    </dsp:sp>
    <dsp:sp modelId="{6F7E0905-0D79-4546-B765-B3972E8CD500}">
      <dsp:nvSpPr>
        <dsp:cNvPr id="0" name=""/>
        <dsp:cNvSpPr/>
      </dsp:nvSpPr>
      <dsp:spPr>
        <a:xfrm>
          <a:off x="1544768" y="214093"/>
          <a:ext cx="948782" cy="948782"/>
        </a:xfrm>
        <a:prstGeom prst="ellipse">
          <a:avLst/>
        </a:prstGeom>
        <a:solidFill>
          <a:schemeClr val="accent6">
            <a:shade val="80000"/>
            <a:hueOff val="-381692"/>
            <a:satOff val="17009"/>
            <a:lumOff val="237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mtClean="0">
              <a:latin typeface="누리 B" pitchFamily="18" charset="-127"/>
              <a:ea typeface="누리 B" pitchFamily="18" charset="-127"/>
            </a:rPr>
            <a:t>강원</a:t>
          </a:r>
          <a:endParaRPr lang="ko-KR" altLang="en-US" sz="1800" b="1" kern="1200">
            <a:latin typeface="누리 B" pitchFamily="18" charset="-127"/>
            <a:ea typeface="누리 B" pitchFamily="18" charset="-127"/>
          </a:endParaRPr>
        </a:p>
      </dsp:txBody>
      <dsp:txXfrm>
        <a:off x="1544768" y="214093"/>
        <a:ext cx="948782" cy="9487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62F48-1177-43EC-92E7-CFD3DC2705EF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94D31-F8CE-4956-9D3A-B09775EE646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altLang="ko-KR" smtClean="0"/>
          </a:p>
          <a:p>
            <a:endParaRPr lang="en-US" altLang="ko-KR" smtClean="0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  <a:p>
            <a:endParaRPr lang="en-US" altLang="ko-KR" baseline="0" smtClean="0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mtClean="0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394D31-F8CE-4956-9D3A-B09775EE646B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F6954-C0BA-4DC3-B7C0-10AF8A90A0CC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91DBC-107D-496A-AE14-A51387ADB6A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hyperlink" Target="&#50864;&#49688;&#49324;&#47168;%20&#46041;&#50689;&#49345;(&#48156;&#54364;&#50857;).mp4" TargetMode="External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6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2.png"/><Relationship Id="rId4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2.png"/><Relationship Id="rId4" Type="http://schemas.openxmlformats.org/officeDocument/2006/relationships/image" Target="../media/image5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그림 29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3" y="6090940"/>
            <a:ext cx="3096344" cy="407019"/>
          </a:xfrm>
          <a:prstGeom prst="rect">
            <a:avLst/>
          </a:prstGeom>
        </p:spPr>
      </p:pic>
      <p:grpSp>
        <p:nvGrpSpPr>
          <p:cNvPr id="3" name="그룹 33"/>
          <p:cNvGrpSpPr/>
          <p:nvPr/>
        </p:nvGrpSpPr>
        <p:grpSpPr>
          <a:xfrm flipH="1" flipV="1">
            <a:off x="971600" y="3861048"/>
            <a:ext cx="6408712" cy="864096"/>
            <a:chOff x="-2801689" y="0"/>
            <a:chExt cx="11945689" cy="1638131"/>
          </a:xfrm>
        </p:grpSpPr>
        <p:sp>
          <p:nvSpPr>
            <p:cNvPr id="35" name="직사각형 34"/>
            <p:cNvSpPr/>
            <p:nvPr/>
          </p:nvSpPr>
          <p:spPr>
            <a:xfrm>
              <a:off x="-2801689" y="2"/>
              <a:ext cx="10795388" cy="548681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/>
            <p:cNvSpPr/>
            <p:nvPr/>
          </p:nvSpPr>
          <p:spPr>
            <a:xfrm>
              <a:off x="7993700" y="0"/>
              <a:ext cx="576064" cy="54868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8567936" y="0"/>
              <a:ext cx="576064" cy="5486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8567936" y="546040"/>
              <a:ext cx="576064" cy="5486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직사각형 38"/>
            <p:cNvSpPr/>
            <p:nvPr/>
          </p:nvSpPr>
          <p:spPr>
            <a:xfrm>
              <a:off x="8567124" y="1089451"/>
              <a:ext cx="576064" cy="5486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1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4" cstate="print"/>
          <a:srcRect l="83652" t="34546" r="567" b="35735"/>
          <a:stretch>
            <a:fillRect/>
          </a:stretch>
        </p:blipFill>
        <p:spPr bwMode="auto">
          <a:xfrm>
            <a:off x="6372200" y="3376631"/>
            <a:ext cx="2420576" cy="2932689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2" name="TextBox 31"/>
          <p:cNvSpPr txBox="1"/>
          <p:nvPr/>
        </p:nvSpPr>
        <p:spPr>
          <a:xfrm>
            <a:off x="6547746" y="5158991"/>
            <a:ext cx="2016224" cy="6462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mtClean="0">
                <a:latin typeface="누리 B" pitchFamily="18" charset="-127"/>
                <a:ea typeface="누리 B" pitchFamily="18" charset="-127"/>
              </a:rPr>
              <a:t>부산지역암센터</a:t>
            </a:r>
            <a:endParaRPr lang="en-US" altLang="ko-KR" b="1" smtClean="0">
              <a:latin typeface="누리 B" pitchFamily="18" charset="-127"/>
              <a:ea typeface="누리 B" pitchFamily="18" charset="-127"/>
            </a:endParaRPr>
          </a:p>
          <a:p>
            <a:pPr algn="ctr"/>
            <a:r>
              <a:rPr lang="ko-KR" altLang="en-US" b="1" smtClean="0">
                <a:latin typeface="누리 B" pitchFamily="18" charset="-127"/>
                <a:ea typeface="누리 B" pitchFamily="18" charset="-127"/>
              </a:rPr>
              <a:t>예 유 진</a:t>
            </a:r>
            <a:endParaRPr lang="ko-KR" altLang="en-US" b="1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115616" y="1124744"/>
            <a:ext cx="6264696" cy="720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 rot="5400000">
            <a:off x="6948264" y="1556792"/>
            <a:ext cx="936104" cy="720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3"/>
          <p:cNvSpPr txBox="1"/>
          <p:nvPr/>
        </p:nvSpPr>
        <p:spPr>
          <a:xfrm>
            <a:off x="1259632" y="1732515"/>
            <a:ext cx="8136904" cy="205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5000"/>
              </a:lnSpc>
            </a:pPr>
            <a:r>
              <a:rPr lang="ko-KR" altLang="en-US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미래세대</a:t>
            </a:r>
            <a:r>
              <a:rPr lang="ko-KR" altLang="en-US" sz="4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6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암 예방 </a:t>
            </a:r>
            <a:r>
              <a:rPr lang="en-US" altLang="ko-KR" sz="66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!</a:t>
            </a:r>
            <a:endParaRPr lang="en-US" altLang="ko-KR" sz="4400" b="1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>
              <a:lnSpc>
                <a:spcPts val="5000"/>
              </a:lnSpc>
            </a:pPr>
            <a:endParaRPr lang="en-US" altLang="ko-KR" sz="4400" b="1" spc="-150" dirty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>
              <a:lnSpc>
                <a:spcPts val="5000"/>
              </a:lnSpc>
            </a:pPr>
            <a:r>
              <a:rPr lang="en-US" altLang="ko-KR" sz="7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“</a:t>
            </a:r>
            <a:r>
              <a:rPr lang="ko-KR" altLang="en-US" sz="7200" b="1" spc="-150" dirty="0" err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en-US" altLang="ko-KR" sz="72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”</a:t>
            </a:r>
            <a:r>
              <a:rPr lang="ko-KR" altLang="en-US" sz="4400" b="1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와 함께해요</a:t>
            </a:r>
            <a:endParaRPr lang="en-US" altLang="ko-KR" sz="4400" b="1" spc="-150" dirty="0" smtClean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" name="그림 29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6237312"/>
            <a:ext cx="2530635" cy="33265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67544" y="548680"/>
            <a:ext cx="6120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rPr>
              <a:t>CONTENTS.</a:t>
            </a:r>
            <a:endParaRPr lang="ko-KR" alt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115616" y="2276872"/>
            <a:ext cx="216024" cy="2160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619672" y="208094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mtClean="0">
                <a:latin typeface="누리 B" pitchFamily="18" charset="-127"/>
                <a:ea typeface="누리 B" pitchFamily="18" charset="-127"/>
              </a:rPr>
              <a:t>추진 배경 및 필요성</a:t>
            </a:r>
            <a:endParaRPr lang="ko-KR" altLang="en-US" sz="2800" b="1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1331640" y="2938528"/>
            <a:ext cx="216024" cy="2160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1835696" y="2761764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mtClean="0">
                <a:latin typeface="누리 B" pitchFamily="18" charset="-127"/>
                <a:ea typeface="누리 B" pitchFamily="18" charset="-127"/>
              </a:rPr>
              <a:t>사업 추진 계획</a:t>
            </a:r>
            <a:endParaRPr lang="ko-KR" altLang="en-US" sz="2800" b="1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547664" y="3586600"/>
            <a:ext cx="216024" cy="2160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TextBox 54"/>
          <p:cNvSpPr txBox="1"/>
          <p:nvPr/>
        </p:nvSpPr>
        <p:spPr>
          <a:xfrm>
            <a:off x="2051720" y="3409836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mtClean="0">
                <a:latin typeface="누리 B" pitchFamily="18" charset="-127"/>
                <a:ea typeface="누리 B" pitchFamily="18" charset="-127"/>
              </a:rPr>
              <a:t>추진 내용</a:t>
            </a:r>
            <a:endParaRPr lang="ko-KR" altLang="en-US" sz="2800" b="1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763688" y="4234672"/>
            <a:ext cx="216024" cy="2160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2267744" y="4057908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mtClean="0">
                <a:latin typeface="누리 B" pitchFamily="18" charset="-127"/>
                <a:ea typeface="누리 B" pitchFamily="18" charset="-127"/>
              </a:rPr>
              <a:t>사업 추진 결과 </a:t>
            </a:r>
            <a:endParaRPr lang="ko-KR" altLang="en-US" sz="2800" b="1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1979712" y="4882744"/>
            <a:ext cx="216024" cy="21602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483768" y="4705980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smtClean="0">
                <a:latin typeface="누리 B" pitchFamily="18" charset="-127"/>
                <a:ea typeface="누리 B" pitchFamily="18" charset="-127"/>
              </a:rPr>
              <a:t>향후 계획</a:t>
            </a:r>
            <a:endParaRPr lang="ko-KR" altLang="en-US" sz="2800" b="1"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3075" name="Picture 3" descr="C:\Users\admin\AppData\Local\Microsoft\Windows\Temporary Internet Files\Content.IE5\9LGWBXR2\revans2-Chalkboard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140968"/>
            <a:ext cx="2832836" cy="2492896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68" name="TextBox 67"/>
          <p:cNvSpPr txBox="1"/>
          <p:nvPr/>
        </p:nvSpPr>
        <p:spPr>
          <a:xfrm>
            <a:off x="5796136" y="3284984"/>
            <a:ext cx="2664296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ko-KR" alt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누리 B" pitchFamily="18" charset="-127"/>
                <a:ea typeface="누리 B" pitchFamily="18" charset="-127"/>
              </a:rPr>
              <a:t>미래세대 암예방</a:t>
            </a:r>
            <a:r>
              <a:rPr lang="en-US" altLang="ko-KR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누리 B" pitchFamily="18" charset="-127"/>
                <a:ea typeface="누리 B" pitchFamily="18" charset="-127"/>
              </a:rPr>
              <a:t>!</a:t>
            </a:r>
          </a:p>
          <a:p>
            <a:pPr algn="ctr">
              <a:lnSpc>
                <a:spcPts val="3900"/>
              </a:lnSpc>
            </a:pPr>
            <a:r>
              <a:rPr lang="en-US" altLang="ko-KR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누리 B" pitchFamily="18" charset="-127"/>
                <a:ea typeface="누리 B" pitchFamily="18" charset="-127"/>
              </a:rPr>
              <a:t>“</a:t>
            </a:r>
            <a:r>
              <a:rPr lang="ko-KR" altLang="en-US" sz="24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누리 B" pitchFamily="18" charset="-127"/>
                <a:ea typeface="누리 B" pitchFamily="18" charset="-127"/>
              </a:rPr>
              <a:t>키본이</a:t>
            </a:r>
            <a:r>
              <a:rPr lang="en-US" altLang="ko-KR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누리 B" pitchFamily="18" charset="-127"/>
                <a:ea typeface="누리 B" pitchFamily="18" charset="-127"/>
              </a:rPr>
              <a:t>”</a:t>
            </a:r>
            <a:r>
              <a:rPr lang="ko-KR" alt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누리 B" pitchFamily="18" charset="-127"/>
                <a:ea typeface="누리 B" pitchFamily="18" charset="-127"/>
              </a:rPr>
              <a:t>와</a:t>
            </a:r>
            <a:endParaRPr lang="en-US" altLang="ko-KR" sz="200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ts val="3900"/>
              </a:lnSpc>
            </a:pPr>
            <a:r>
              <a:rPr lang="ko-KR" altLang="en-US" sz="200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누리 B" pitchFamily="18" charset="-127"/>
                <a:ea typeface="누리 B" pitchFamily="18" charset="-127"/>
              </a:rPr>
              <a:t> 함께해요</a:t>
            </a:r>
            <a:endParaRPr lang="ko-KR" altLang="en-US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23528" y="332656"/>
            <a:ext cx="8568952" cy="6264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04664"/>
            <a:ext cx="2530635" cy="332656"/>
          </a:xfrm>
          <a:prstGeom prst="rect">
            <a:avLst/>
          </a:prstGeom>
        </p:spPr>
      </p:pic>
      <p:sp>
        <p:nvSpPr>
          <p:cNvPr id="23" name="대각선 방향의 모서리가 둥근 사각형 22"/>
          <p:cNvSpPr/>
          <p:nvPr/>
        </p:nvSpPr>
        <p:spPr>
          <a:xfrm>
            <a:off x="1403648" y="1628800"/>
            <a:ext cx="6120680" cy="3240360"/>
          </a:xfrm>
          <a:prstGeom prst="round2DiagRect">
            <a:avLst/>
          </a:prstGeom>
          <a:solidFill>
            <a:schemeClr val="bg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187624" y="2204864"/>
            <a:ext cx="6336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추진 배경 및 </a:t>
            </a:r>
            <a:endParaRPr lang="en-US" altLang="ko-KR" sz="7200" b="1" smtClean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/>
            <a:r>
              <a:rPr lang="en-US" altLang="ko-KR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필요성</a:t>
            </a:r>
            <a:endParaRPr lang="en-US" altLang="ko-KR" sz="8800" b="1" smtClean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24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4" cstate="print"/>
          <a:srcRect l="68771" t="35983" r="21833" b="34903"/>
          <a:stretch>
            <a:fillRect/>
          </a:stretch>
        </p:blipFill>
        <p:spPr bwMode="auto">
          <a:xfrm>
            <a:off x="6948264" y="3849046"/>
            <a:ext cx="746826" cy="145216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추진 배경 및 필요성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1268760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mtClean="0">
                <a:latin typeface="누리 B" pitchFamily="18" charset="-127"/>
                <a:ea typeface="누리 B" pitchFamily="18" charset="-127"/>
              </a:rPr>
              <a:t>부산지역은</a:t>
            </a:r>
            <a:r>
              <a:rPr lang="en-US" altLang="ko-KR" sz="3200" b="1" smtClean="0">
                <a:latin typeface="누리 B" pitchFamily="18" charset="-127"/>
                <a:ea typeface="누리 B" pitchFamily="18" charset="-127"/>
              </a:rPr>
              <a:t>?</a:t>
            </a:r>
            <a:endParaRPr lang="ko-KR" altLang="en-US" sz="3200" b="1" dirty="0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55976" y="6309320"/>
            <a:ext cx="4536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smtClean="0">
                <a:latin typeface="누리 B" pitchFamily="18" charset="-127"/>
                <a:ea typeface="누리 B" pitchFamily="18" charset="-127"/>
              </a:rPr>
              <a:t>※ 2017</a:t>
            </a:r>
            <a:r>
              <a:rPr lang="ko-KR" altLang="en-US" sz="1400" smtClean="0">
                <a:latin typeface="누리 B" pitchFamily="18" charset="-127"/>
                <a:ea typeface="누리 B" pitchFamily="18" charset="-127"/>
              </a:rPr>
              <a:t>년도 </a:t>
            </a:r>
            <a:r>
              <a:rPr lang="en-US" altLang="ko-KR" sz="1400" smtClean="0">
                <a:latin typeface="누리 B" pitchFamily="18" charset="-127"/>
                <a:ea typeface="누리 B" pitchFamily="18" charset="-127"/>
              </a:rPr>
              <a:t>20~69</a:t>
            </a:r>
            <a:r>
              <a:rPr lang="ko-KR" altLang="en-US" sz="1400" smtClean="0">
                <a:latin typeface="누리 B" pitchFamily="18" charset="-127"/>
                <a:ea typeface="누리 B" pitchFamily="18" charset="-127"/>
              </a:rPr>
              <a:t>세 국가암검진 수검률</a:t>
            </a:r>
            <a:r>
              <a:rPr lang="en-US" altLang="ko-KR" sz="1400" smtClean="0">
                <a:latin typeface="누리 B" pitchFamily="18" charset="-127"/>
                <a:ea typeface="누리 B" pitchFamily="18" charset="-127"/>
              </a:rPr>
              <a:t>(2018. 2. </a:t>
            </a:r>
            <a:r>
              <a:rPr lang="ko-KR" altLang="en-US" sz="1400" smtClean="0">
                <a:latin typeface="누리 B" pitchFamily="18" charset="-127"/>
                <a:ea typeface="누리 B" pitchFamily="18" charset="-127"/>
              </a:rPr>
              <a:t>기준</a:t>
            </a:r>
            <a:r>
              <a:rPr lang="en-US" altLang="ko-KR" sz="1400" smtClean="0">
                <a:latin typeface="누리 B" pitchFamily="18" charset="-127"/>
                <a:ea typeface="누리 B" pitchFamily="18" charset="-127"/>
              </a:rPr>
              <a:t>)</a:t>
            </a:r>
            <a:endParaRPr lang="ko-KR" altLang="en-US" sz="1400">
              <a:latin typeface="누리 B" pitchFamily="18" charset="-127"/>
              <a:ea typeface="누리 B" pitchFamily="18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899592" y="2348880"/>
            <a:ext cx="7416824" cy="3683604"/>
            <a:chOff x="432048" y="2134760"/>
            <a:chExt cx="8064896" cy="4113748"/>
          </a:xfrm>
        </p:grpSpPr>
        <p:sp>
          <p:nvSpPr>
            <p:cNvPr id="9" name="사다리꼴 8"/>
            <p:cNvSpPr/>
            <p:nvPr/>
          </p:nvSpPr>
          <p:spPr>
            <a:xfrm>
              <a:off x="720080" y="4078976"/>
              <a:ext cx="936104" cy="1656184"/>
            </a:xfrm>
            <a:prstGeom prst="trapezoid">
              <a:avLst/>
            </a:prstGeom>
            <a:solidFill>
              <a:schemeClr val="bg1">
                <a:lumMod val="7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사다리꼴 10"/>
            <p:cNvSpPr/>
            <p:nvPr/>
          </p:nvSpPr>
          <p:spPr>
            <a:xfrm>
              <a:off x="1512168" y="4222992"/>
              <a:ext cx="936104" cy="1512168"/>
            </a:xfrm>
            <a:prstGeom prst="trapezoid">
              <a:avLst/>
            </a:prstGeom>
            <a:solidFill>
              <a:schemeClr val="bg1">
                <a:lumMod val="7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사다리꼴 11"/>
            <p:cNvSpPr/>
            <p:nvPr/>
          </p:nvSpPr>
          <p:spPr>
            <a:xfrm>
              <a:off x="2282740" y="2926848"/>
              <a:ext cx="936104" cy="2808312"/>
            </a:xfrm>
            <a:prstGeom prst="trapezoid">
              <a:avLst/>
            </a:prstGeom>
            <a:solidFill>
              <a:schemeClr val="bg1">
                <a:lumMod val="7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사다리꼴 12"/>
            <p:cNvSpPr/>
            <p:nvPr/>
          </p:nvSpPr>
          <p:spPr>
            <a:xfrm>
              <a:off x="3045852" y="2494800"/>
              <a:ext cx="936104" cy="3240360"/>
            </a:xfrm>
            <a:prstGeom prst="trapezoid">
              <a:avLst/>
            </a:prstGeom>
            <a:solidFill>
              <a:schemeClr val="bg1">
                <a:lumMod val="7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사다리꼴 13"/>
            <p:cNvSpPr/>
            <p:nvPr/>
          </p:nvSpPr>
          <p:spPr>
            <a:xfrm>
              <a:off x="3794908" y="3070864"/>
              <a:ext cx="936104" cy="2664296"/>
            </a:xfrm>
            <a:prstGeom prst="trapezoid">
              <a:avLst/>
            </a:prstGeom>
            <a:solidFill>
              <a:schemeClr val="bg1">
                <a:lumMod val="7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사다리꼴 14"/>
            <p:cNvSpPr/>
            <p:nvPr/>
          </p:nvSpPr>
          <p:spPr>
            <a:xfrm>
              <a:off x="4558020" y="2134760"/>
              <a:ext cx="936104" cy="3600400"/>
            </a:xfrm>
            <a:prstGeom prst="trapezoid">
              <a:avLst/>
            </a:prstGeom>
            <a:solidFill>
              <a:schemeClr val="bg1">
                <a:lumMod val="7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사다리꼴 15"/>
            <p:cNvSpPr/>
            <p:nvPr/>
          </p:nvSpPr>
          <p:spPr>
            <a:xfrm>
              <a:off x="5317834" y="3286888"/>
              <a:ext cx="936104" cy="2448272"/>
            </a:xfrm>
            <a:prstGeom prst="trapezoid">
              <a:avLst/>
            </a:prstGeom>
            <a:solidFill>
              <a:schemeClr val="bg1">
                <a:lumMod val="7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사다리꼴 17"/>
            <p:cNvSpPr/>
            <p:nvPr/>
          </p:nvSpPr>
          <p:spPr>
            <a:xfrm>
              <a:off x="6059430" y="3862952"/>
              <a:ext cx="936104" cy="1872208"/>
            </a:xfrm>
            <a:prstGeom prst="trapezoid">
              <a:avLst/>
            </a:prstGeom>
            <a:solidFill>
              <a:schemeClr val="accent6">
                <a:lumMod val="75000"/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81330" y="587917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latin typeface="누리 B" pitchFamily="18" charset="-127"/>
                  <a:ea typeface="누리 B" pitchFamily="18" charset="-127"/>
                </a:rPr>
                <a:t>서울</a:t>
              </a:r>
              <a:endParaRPr lang="ko-KR" altLang="en-US">
                <a:latin typeface="누리 B" pitchFamily="18" charset="-127"/>
                <a:ea typeface="누리 B" pitchFamily="18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84176" y="587917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latin typeface="누리 B" pitchFamily="18" charset="-127"/>
                  <a:ea typeface="누리 B" pitchFamily="18" charset="-127"/>
                </a:rPr>
                <a:t>대구</a:t>
              </a:r>
              <a:endParaRPr lang="ko-KR" altLang="en-US">
                <a:latin typeface="누리 B" pitchFamily="18" charset="-127"/>
                <a:ea typeface="누리 B" pitchFamily="18" charset="-127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365506" y="587917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latin typeface="누리 B" pitchFamily="18" charset="-127"/>
                  <a:ea typeface="누리 B" pitchFamily="18" charset="-127"/>
                </a:rPr>
                <a:t>인천</a:t>
              </a:r>
              <a:endParaRPr lang="ko-KR" altLang="en-US">
                <a:latin typeface="누리 B" pitchFamily="18" charset="-127"/>
                <a:ea typeface="누리 B" pitchFamily="18" charset="-127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117860" y="587917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latin typeface="누리 B" pitchFamily="18" charset="-127"/>
                  <a:ea typeface="누리 B" pitchFamily="18" charset="-127"/>
                </a:rPr>
                <a:t>광주</a:t>
              </a:r>
              <a:endParaRPr lang="ko-KR" altLang="en-US">
                <a:latin typeface="누리 B" pitchFamily="18" charset="-127"/>
                <a:ea typeface="누리 B" pitchFamily="18" charset="-127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77674" y="587917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latin typeface="누리 B" pitchFamily="18" charset="-127"/>
                  <a:ea typeface="누리 B" pitchFamily="18" charset="-127"/>
                </a:rPr>
                <a:t>대전</a:t>
              </a:r>
              <a:endParaRPr lang="ko-KR" altLang="en-US">
                <a:latin typeface="누리 B" pitchFamily="18" charset="-127"/>
                <a:ea typeface="누리 B" pitchFamily="18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630028" y="587917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latin typeface="누리 B" pitchFamily="18" charset="-127"/>
                  <a:ea typeface="누리 B" pitchFamily="18" charset="-127"/>
                </a:rPr>
                <a:t>울산</a:t>
              </a:r>
              <a:endParaRPr lang="ko-KR" altLang="en-US">
                <a:latin typeface="누리 B" pitchFamily="18" charset="-127"/>
                <a:ea typeface="누리 B" pitchFamily="18" charset="-127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400600" y="587917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latin typeface="누리 B" pitchFamily="18" charset="-127"/>
                  <a:ea typeface="누리 B" pitchFamily="18" charset="-127"/>
                </a:rPr>
                <a:t>세종</a:t>
              </a:r>
              <a:endParaRPr lang="ko-KR" altLang="en-US">
                <a:latin typeface="누리 B" pitchFamily="18" charset="-127"/>
                <a:ea typeface="누리 B" pitchFamily="18" charset="-127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152954" y="587917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mtClean="0">
                  <a:solidFill>
                    <a:schemeClr val="accent6">
                      <a:lumMod val="7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부산</a:t>
              </a:r>
              <a:endParaRPr lang="ko-KR" altLang="en-US" b="1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  <p:sp>
          <p:nvSpPr>
            <p:cNvPr id="33" name="사다리꼴 32"/>
            <p:cNvSpPr/>
            <p:nvPr/>
          </p:nvSpPr>
          <p:spPr>
            <a:xfrm>
              <a:off x="7416824" y="3430904"/>
              <a:ext cx="936104" cy="2304256"/>
            </a:xfrm>
            <a:prstGeom prst="trapezoid">
              <a:avLst/>
            </a:prstGeom>
            <a:solidFill>
              <a:schemeClr val="accent5">
                <a:alpha val="6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509110" y="587917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mtClean="0">
                  <a:solidFill>
                    <a:srgbClr val="0070C0"/>
                  </a:solidFill>
                  <a:latin typeface="누리 B" pitchFamily="18" charset="-127"/>
                  <a:ea typeface="누리 B" pitchFamily="18" charset="-127"/>
                </a:rPr>
                <a:t>전국</a:t>
              </a:r>
              <a:endParaRPr lang="ko-KR" altLang="en-US" b="1">
                <a:solidFill>
                  <a:srgbClr val="0070C0"/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>
              <a:off x="432048" y="5735160"/>
              <a:ext cx="8064896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2781528" y="1331040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특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·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광역시  암 검진율  </a:t>
            </a:r>
            <a:r>
              <a:rPr lang="en-US" altLang="ko-KR" sz="28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6</a:t>
            </a:r>
            <a:r>
              <a:rPr lang="ko-KR" altLang="en-US" sz="28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위</a:t>
            </a:r>
            <a:endParaRPr lang="ko-KR" altLang="en-US" sz="2400" b="1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26674" y="3461500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smtClean="0">
                <a:latin typeface="누리 B" pitchFamily="18" charset="-127"/>
                <a:ea typeface="누리 B" pitchFamily="18" charset="-127"/>
              </a:rPr>
              <a:t>46.15</a:t>
            </a:r>
            <a:endParaRPr lang="ko-KR" altLang="en-US" sz="2000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279276" y="3068960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smtClean="0">
                <a:latin typeface="누리 B" pitchFamily="18" charset="-127"/>
                <a:ea typeface="누리 B" pitchFamily="18" charset="-127"/>
              </a:rPr>
              <a:t>47.79</a:t>
            </a:r>
            <a:endParaRPr lang="ko-KR" altLang="en-US" sz="2000"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추진 배경 및 필요성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7784" y="6309320"/>
            <a:ext cx="6336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1200" smtClean="0">
                <a:latin typeface="누리 B" pitchFamily="18" charset="-127"/>
                <a:ea typeface="누리 B" pitchFamily="18" charset="-127"/>
              </a:rPr>
              <a:t>출처</a:t>
            </a:r>
            <a:r>
              <a:rPr lang="en-US" altLang="ko-KR" sz="1200" smtClean="0">
                <a:latin typeface="누리 B" pitchFamily="18" charset="-127"/>
                <a:ea typeface="누리 B" pitchFamily="18" charset="-127"/>
              </a:rPr>
              <a:t> | </a:t>
            </a:r>
            <a:r>
              <a:rPr lang="ko-KR" altLang="en-US" sz="1200" smtClean="0">
                <a:latin typeface="누리 B" pitchFamily="18" charset="-127"/>
                <a:ea typeface="누리 B" pitchFamily="18" charset="-127"/>
              </a:rPr>
              <a:t>부산광역시 지역사회 건강조사 </a:t>
            </a:r>
            <a:r>
              <a:rPr lang="en-US" altLang="ko-KR" sz="1200" smtClean="0">
                <a:latin typeface="누리 B" pitchFamily="18" charset="-127"/>
                <a:ea typeface="누리 B" pitchFamily="18" charset="-127"/>
              </a:rPr>
              <a:t>2016</a:t>
            </a:r>
            <a:endParaRPr lang="ko-KR" altLang="en-US" sz="1200"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l="8203" t="28940" r="64563" b="23811"/>
          <a:stretch>
            <a:fillRect/>
          </a:stretch>
        </p:blipFill>
        <p:spPr bwMode="auto">
          <a:xfrm>
            <a:off x="2195736" y="1412776"/>
            <a:ext cx="4925346" cy="474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95536" y="1268760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mtClean="0">
                <a:latin typeface="누리 B" pitchFamily="18" charset="-127"/>
                <a:ea typeface="누리 B" pitchFamily="18" charset="-127"/>
              </a:rPr>
              <a:t>부산지역은</a:t>
            </a:r>
            <a:r>
              <a:rPr lang="en-US" altLang="ko-KR" sz="3200" b="1" smtClean="0">
                <a:latin typeface="누리 B" pitchFamily="18" charset="-127"/>
                <a:ea typeface="누리 B" pitchFamily="18" charset="-127"/>
              </a:rPr>
              <a:t>?</a:t>
            </a:r>
            <a:endParaRPr lang="ko-KR" altLang="en-US" sz="3200" b="1" dirty="0"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추진 배경 및 필요성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5536" y="1268760"/>
            <a:ext cx="6120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smtClean="0">
                <a:latin typeface="누리 B" pitchFamily="18" charset="-127"/>
                <a:ea typeface="누리 B" pitchFamily="18" charset="-127"/>
              </a:rPr>
              <a:t>부산지역은</a:t>
            </a:r>
            <a:r>
              <a:rPr lang="en-US" altLang="ko-KR" sz="3200" b="1" smtClean="0">
                <a:latin typeface="누리 B" pitchFamily="18" charset="-127"/>
                <a:ea typeface="누리 B" pitchFamily="18" charset="-127"/>
              </a:rPr>
              <a:t>?</a:t>
            </a:r>
            <a:endParaRPr lang="ko-KR" altLang="en-US" sz="3200" b="1" dirty="0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771800" y="1383159"/>
            <a:ext cx="5760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특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·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광역시 대비 높은 </a:t>
            </a:r>
            <a:r>
              <a:rPr lang="ko-KR" altLang="en-US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암 발생률</a:t>
            </a:r>
            <a:r>
              <a:rPr lang="en-US" altLang="ko-KR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, </a:t>
            </a:r>
            <a:r>
              <a:rPr lang="ko-KR" altLang="en-US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암 사망률</a:t>
            </a:r>
            <a:endParaRPr lang="ko-KR" altLang="en-US" sz="2400" b="1">
              <a:solidFill>
                <a:schemeClr val="accent6">
                  <a:lumMod val="7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cxnSp>
        <p:nvCxnSpPr>
          <p:cNvPr id="23" name="직선 연결선 22"/>
          <p:cNvCxnSpPr/>
          <p:nvPr/>
        </p:nvCxnSpPr>
        <p:spPr>
          <a:xfrm>
            <a:off x="4561726" y="2852936"/>
            <a:ext cx="0" cy="3024336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/>
          <p:cNvGrpSpPr/>
          <p:nvPr/>
        </p:nvGrpSpPr>
        <p:grpSpPr>
          <a:xfrm>
            <a:off x="292706" y="3140968"/>
            <a:ext cx="4104456" cy="3517359"/>
            <a:chOff x="4788024" y="3140968"/>
            <a:chExt cx="4104456" cy="3517359"/>
          </a:xfrm>
        </p:grpSpPr>
        <p:pic>
          <p:nvPicPr>
            <p:cNvPr id="44" name="Picture 4" descr="C:\Users\admin\AppData\Local\Microsoft\Windows\Temporary Internet Files\Content.IE5\DJS0RZOZ\stick-2260466_960_720[1]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67691"/>
            <a:stretch>
              <a:fillRect/>
            </a:stretch>
          </p:blipFill>
          <p:spPr bwMode="auto">
            <a:xfrm>
              <a:off x="7328852" y="4547232"/>
              <a:ext cx="576063" cy="1330040"/>
            </a:xfrm>
            <a:prstGeom prst="rect">
              <a:avLst/>
            </a:prstGeom>
            <a:noFill/>
          </p:spPr>
        </p:pic>
        <p:pic>
          <p:nvPicPr>
            <p:cNvPr id="50" name="Picture 4" descr="C:\Users\admin\AppData\Local\Microsoft\Windows\Temporary Internet Files\Content.IE5\DJS0RZOZ\stick-2260466_960_720[1]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20000"/>
            </a:blip>
            <a:srcRect r="70121"/>
            <a:stretch>
              <a:fillRect/>
            </a:stretch>
          </p:blipFill>
          <p:spPr bwMode="auto">
            <a:xfrm>
              <a:off x="5546890" y="3933056"/>
              <a:ext cx="799341" cy="1942526"/>
            </a:xfrm>
            <a:prstGeom prst="rect">
              <a:avLst/>
            </a:prstGeom>
            <a:noFill/>
          </p:spPr>
        </p:pic>
        <p:sp>
          <p:nvSpPr>
            <p:cNvPr id="51" name="TextBox 50"/>
            <p:cNvSpPr txBox="1"/>
            <p:nvPr/>
          </p:nvSpPr>
          <p:spPr>
            <a:xfrm>
              <a:off x="5292080" y="3140968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mtClean="0">
                  <a:latin typeface="누리 B" pitchFamily="18" charset="-127"/>
                  <a:ea typeface="누리 B" pitchFamily="18" charset="-127"/>
                </a:rPr>
                <a:t>부산</a:t>
              </a:r>
              <a:r>
                <a:rPr lang="en-US" altLang="ko-KR" b="1" smtClean="0">
                  <a:latin typeface="누리 B" pitchFamily="18" charset="-127"/>
                  <a:ea typeface="누리 B" pitchFamily="18" charset="-127"/>
                </a:rPr>
                <a:t>, </a:t>
              </a:r>
              <a:r>
                <a:rPr lang="en-US" altLang="ko-KR" b="1" smtClean="0">
                  <a:solidFill>
                    <a:srgbClr val="FF0000"/>
                  </a:solidFill>
                  <a:latin typeface="누리 B" pitchFamily="18" charset="-127"/>
                  <a:ea typeface="누리 B" pitchFamily="18" charset="-127"/>
                </a:rPr>
                <a:t>2</a:t>
              </a:r>
              <a:r>
                <a:rPr lang="ko-KR" altLang="en-US" b="1" smtClean="0">
                  <a:solidFill>
                    <a:srgbClr val="FF0000"/>
                  </a:solidFill>
                  <a:latin typeface="누리 B" pitchFamily="18" charset="-127"/>
                  <a:ea typeface="누리 B" pitchFamily="18" charset="-127"/>
                </a:rPr>
                <a:t>위</a:t>
              </a:r>
              <a:r>
                <a:rPr lang="en-US" altLang="ko-KR" b="1" smtClean="0">
                  <a:latin typeface="누리 B" pitchFamily="18" charset="-127"/>
                  <a:ea typeface="누리 B" pitchFamily="18" charset="-127"/>
                </a:rPr>
                <a:t> </a:t>
              </a:r>
            </a:p>
            <a:p>
              <a:pPr algn="ctr"/>
              <a:r>
                <a:rPr lang="en-US" altLang="ko-KR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287.7</a:t>
              </a:r>
              <a:endParaRPr lang="en-US" altLang="ko-KR" b="1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  <p:pic>
          <p:nvPicPr>
            <p:cNvPr id="52" name="Picture 4" descr="C:\Users\admin\AppData\Local\Microsoft\Windows\Temporary Internet Files\Content.IE5\DJS0RZOZ\stick-2260466_960_720[1]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67691"/>
            <a:stretch>
              <a:fillRect/>
            </a:stretch>
          </p:blipFill>
          <p:spPr bwMode="auto">
            <a:xfrm>
              <a:off x="6804248" y="4547232"/>
              <a:ext cx="576063" cy="1330040"/>
            </a:xfrm>
            <a:prstGeom prst="rect">
              <a:avLst/>
            </a:prstGeom>
            <a:noFill/>
          </p:spPr>
        </p:pic>
        <p:pic>
          <p:nvPicPr>
            <p:cNvPr id="53" name="Picture 4" descr="C:\Users\admin\AppData\Local\Microsoft\Windows\Temporary Internet Files\Content.IE5\DJS0RZOZ\stick-2260466_960_720[1]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67691"/>
            <a:stretch>
              <a:fillRect/>
            </a:stretch>
          </p:blipFill>
          <p:spPr bwMode="auto">
            <a:xfrm>
              <a:off x="7863821" y="4547232"/>
              <a:ext cx="576063" cy="1330040"/>
            </a:xfrm>
            <a:prstGeom prst="rect">
              <a:avLst/>
            </a:prstGeom>
            <a:noFill/>
          </p:spPr>
        </p:pic>
        <p:sp>
          <p:nvSpPr>
            <p:cNvPr id="29" name="TextBox 28"/>
            <p:cNvSpPr txBox="1"/>
            <p:nvPr/>
          </p:nvSpPr>
          <p:spPr>
            <a:xfrm>
              <a:off x="6228184" y="5949280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mtClean="0">
                  <a:latin typeface="누리 B" pitchFamily="18" charset="-127"/>
                  <a:ea typeface="누리 B" pitchFamily="18" charset="-127"/>
                </a:rPr>
                <a:t>암 발생률</a:t>
              </a:r>
              <a:endParaRPr lang="en-US" altLang="ko-KR" b="1">
                <a:latin typeface="누리 B" pitchFamily="18" charset="-127"/>
                <a:ea typeface="누리 B" pitchFamily="18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788024" y="6381328"/>
              <a:ext cx="41044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출처</a:t>
              </a:r>
              <a:r>
                <a:rPr lang="en-US" altLang="ko-KR" sz="1200" smtClean="0">
                  <a:latin typeface="누리 B" pitchFamily="18" charset="-127"/>
                  <a:ea typeface="누리 B" pitchFamily="18" charset="-127"/>
                </a:rPr>
                <a:t> | </a:t>
              </a:r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국가암등록 통계 </a:t>
              </a:r>
              <a:r>
                <a:rPr lang="en-US" altLang="ko-KR" sz="1200" smtClean="0">
                  <a:latin typeface="누리 B" pitchFamily="18" charset="-127"/>
                  <a:ea typeface="누리 B" pitchFamily="18" charset="-127"/>
                </a:rPr>
                <a:t>2015(</a:t>
              </a:r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표준인구 </a:t>
              </a:r>
              <a:r>
                <a:rPr lang="en-US" altLang="ko-KR" sz="1200" smtClean="0">
                  <a:latin typeface="누리 B" pitchFamily="18" charset="-127"/>
                  <a:ea typeface="누리 B" pitchFamily="18" charset="-127"/>
                </a:rPr>
                <a:t>10</a:t>
              </a:r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만명 당</a:t>
              </a:r>
              <a:r>
                <a:rPr lang="en-US" altLang="ko-KR" sz="1200" smtClean="0">
                  <a:latin typeface="누리 B" pitchFamily="18" charset="-127"/>
                  <a:ea typeface="누리 B" pitchFamily="18" charset="-127"/>
                </a:rPr>
                <a:t>)</a:t>
              </a:r>
              <a:endParaRPr lang="ko-KR" altLang="en-US" sz="1200">
                <a:latin typeface="누리 B" pitchFamily="18" charset="-127"/>
                <a:ea typeface="누리 B" pitchFamily="18" charset="-127"/>
              </a:endParaRPr>
            </a:p>
          </p:txBody>
        </p:sp>
        <p:cxnSp>
          <p:nvCxnSpPr>
            <p:cNvPr id="46" name="직선 연결선 45"/>
            <p:cNvCxnSpPr/>
            <p:nvPr/>
          </p:nvCxnSpPr>
          <p:spPr>
            <a:xfrm>
              <a:off x="5004048" y="5863924"/>
              <a:ext cx="360040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/>
          <p:cNvGrpSpPr/>
          <p:nvPr/>
        </p:nvGrpSpPr>
        <p:grpSpPr>
          <a:xfrm>
            <a:off x="4757202" y="2564904"/>
            <a:ext cx="4104456" cy="4093423"/>
            <a:chOff x="539552" y="2564904"/>
            <a:chExt cx="4104456" cy="4093423"/>
          </a:xfrm>
        </p:grpSpPr>
        <p:sp>
          <p:nvSpPr>
            <p:cNvPr id="37" name="TextBox 36"/>
            <p:cNvSpPr txBox="1"/>
            <p:nvPr/>
          </p:nvSpPr>
          <p:spPr>
            <a:xfrm>
              <a:off x="539552" y="6381328"/>
              <a:ext cx="41044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출처</a:t>
              </a:r>
              <a:r>
                <a:rPr lang="en-US" altLang="ko-KR" sz="1200" smtClean="0">
                  <a:latin typeface="누리 B" pitchFamily="18" charset="-127"/>
                  <a:ea typeface="누리 B" pitchFamily="18" charset="-127"/>
                </a:rPr>
                <a:t> | </a:t>
              </a:r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통계청</a:t>
              </a:r>
              <a:r>
                <a:rPr lang="en-US" altLang="ko-KR" sz="1200" smtClean="0">
                  <a:latin typeface="누리 B" pitchFamily="18" charset="-127"/>
                  <a:ea typeface="누리 B" pitchFamily="18" charset="-127"/>
                </a:rPr>
                <a:t>_</a:t>
              </a:r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사망원인통계</a:t>
              </a:r>
              <a:r>
                <a:rPr lang="en-US" altLang="ko-KR" sz="1200" smtClean="0">
                  <a:latin typeface="누리 B" pitchFamily="18" charset="-127"/>
                  <a:ea typeface="누리 B" pitchFamily="18" charset="-127"/>
                </a:rPr>
                <a:t>(</a:t>
              </a:r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표준인구 </a:t>
              </a:r>
              <a:r>
                <a:rPr lang="en-US" altLang="ko-KR" sz="1200" smtClean="0">
                  <a:latin typeface="누리 B" pitchFamily="18" charset="-127"/>
                  <a:ea typeface="누리 B" pitchFamily="18" charset="-127"/>
                </a:rPr>
                <a:t>10</a:t>
              </a:r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만명 당</a:t>
              </a:r>
              <a:r>
                <a:rPr lang="en-US" altLang="ko-KR" sz="1200" smtClean="0">
                  <a:latin typeface="누리 B" pitchFamily="18" charset="-127"/>
                  <a:ea typeface="누리 B" pitchFamily="18" charset="-127"/>
                </a:rPr>
                <a:t>)</a:t>
              </a:r>
              <a:endParaRPr lang="ko-KR" altLang="en-US" sz="1200">
                <a:latin typeface="누리 B" pitchFamily="18" charset="-127"/>
                <a:ea typeface="누리 B" pitchFamily="18" charset="-127"/>
              </a:endParaRPr>
            </a:p>
          </p:txBody>
        </p:sp>
        <p:pic>
          <p:nvPicPr>
            <p:cNvPr id="43" name="Picture 4" descr="C:\Users\admin\AppData\Local\Microsoft\Windows\Temporary Internet Files\Content.IE5\DJS0RZOZ\stick-2260466_960_720[1]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67691"/>
            <a:stretch>
              <a:fillRect/>
            </a:stretch>
          </p:blipFill>
          <p:spPr bwMode="auto">
            <a:xfrm>
              <a:off x="3080380" y="4550852"/>
              <a:ext cx="576063" cy="1330040"/>
            </a:xfrm>
            <a:prstGeom prst="rect">
              <a:avLst/>
            </a:prstGeom>
            <a:noFill/>
          </p:spPr>
        </p:pic>
        <p:pic>
          <p:nvPicPr>
            <p:cNvPr id="24" name="Picture 4" descr="C:\Users\admin\AppData\Local\Microsoft\Windows\Temporary Internet Files\Content.IE5\DJS0RZOZ\stick-2260466_960_720[1]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lum bright="10000"/>
            </a:blip>
            <a:srcRect r="70121"/>
            <a:stretch>
              <a:fillRect/>
            </a:stretch>
          </p:blipFill>
          <p:spPr bwMode="auto">
            <a:xfrm>
              <a:off x="1055878" y="3356992"/>
              <a:ext cx="1041882" cy="2531938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899502" y="2564904"/>
              <a:ext cx="12241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mtClean="0">
                  <a:latin typeface="누리 B" pitchFamily="18" charset="-127"/>
                  <a:ea typeface="누리 B" pitchFamily="18" charset="-127"/>
                </a:rPr>
                <a:t>부산</a:t>
              </a:r>
              <a:r>
                <a:rPr lang="en-US" altLang="ko-KR" b="1" smtClean="0">
                  <a:latin typeface="누리 B" pitchFamily="18" charset="-127"/>
                  <a:ea typeface="누리 B" pitchFamily="18" charset="-127"/>
                </a:rPr>
                <a:t>, </a:t>
              </a:r>
              <a:r>
                <a:rPr lang="en-US" altLang="ko-KR" b="1" smtClean="0">
                  <a:solidFill>
                    <a:srgbClr val="FF0000"/>
                  </a:solidFill>
                  <a:latin typeface="누리 B" pitchFamily="18" charset="-127"/>
                  <a:ea typeface="누리 B" pitchFamily="18" charset="-127"/>
                </a:rPr>
                <a:t>1</a:t>
              </a:r>
              <a:r>
                <a:rPr lang="ko-KR" altLang="en-US" b="1" smtClean="0">
                  <a:solidFill>
                    <a:srgbClr val="FF0000"/>
                  </a:solidFill>
                  <a:latin typeface="누리 B" pitchFamily="18" charset="-127"/>
                  <a:ea typeface="누리 B" pitchFamily="18" charset="-127"/>
                </a:rPr>
                <a:t>위</a:t>
              </a:r>
              <a:r>
                <a:rPr lang="en-US" altLang="ko-KR" b="1" smtClean="0">
                  <a:solidFill>
                    <a:srgbClr val="FF0000"/>
                  </a:solidFill>
                  <a:latin typeface="누리 B" pitchFamily="18" charset="-127"/>
                  <a:ea typeface="누리 B" pitchFamily="18" charset="-127"/>
                </a:rPr>
                <a:t> </a:t>
              </a:r>
            </a:p>
            <a:p>
              <a:pPr algn="ctr"/>
              <a:r>
                <a:rPr lang="en-US" altLang="ko-KR" b="1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100.7</a:t>
              </a:r>
              <a:endParaRPr lang="en-US" altLang="ko-KR" b="1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  <p:pic>
          <p:nvPicPr>
            <p:cNvPr id="35" name="Picture 4" descr="C:\Users\admin\AppData\Local\Microsoft\Windows\Temporary Internet Files\Content.IE5\DJS0RZOZ\stick-2260466_960_720[1]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67691"/>
            <a:stretch>
              <a:fillRect/>
            </a:stretch>
          </p:blipFill>
          <p:spPr bwMode="auto">
            <a:xfrm>
              <a:off x="2555776" y="4550852"/>
              <a:ext cx="576063" cy="1330040"/>
            </a:xfrm>
            <a:prstGeom prst="rect">
              <a:avLst/>
            </a:prstGeom>
            <a:noFill/>
          </p:spPr>
        </p:pic>
        <p:pic>
          <p:nvPicPr>
            <p:cNvPr id="36" name="Picture 4" descr="C:\Users\admin\AppData\Local\Microsoft\Windows\Temporary Internet Files\Content.IE5\DJS0RZOZ\stick-2260466_960_720[1]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 r="67691"/>
            <a:stretch>
              <a:fillRect/>
            </a:stretch>
          </p:blipFill>
          <p:spPr bwMode="auto">
            <a:xfrm>
              <a:off x="3615349" y="4550852"/>
              <a:ext cx="576063" cy="1330040"/>
            </a:xfrm>
            <a:prstGeom prst="rect">
              <a:avLst/>
            </a:prstGeom>
            <a:noFill/>
          </p:spPr>
        </p:pic>
        <p:sp>
          <p:nvSpPr>
            <p:cNvPr id="27" name="TextBox 26"/>
            <p:cNvSpPr txBox="1"/>
            <p:nvPr/>
          </p:nvSpPr>
          <p:spPr>
            <a:xfrm>
              <a:off x="1528208" y="5951021"/>
              <a:ext cx="2160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smtClean="0">
                  <a:latin typeface="누리 B" pitchFamily="18" charset="-127"/>
                  <a:ea typeface="누리 B" pitchFamily="18" charset="-127"/>
                </a:rPr>
                <a:t>암 사망률</a:t>
              </a:r>
              <a:endParaRPr lang="en-US" altLang="ko-KR" b="1">
                <a:latin typeface="누리 B" pitchFamily="18" charset="-127"/>
                <a:ea typeface="누리 B" pitchFamily="18" charset="-127"/>
              </a:endParaRPr>
            </a:p>
          </p:txBody>
        </p:sp>
        <p:cxnSp>
          <p:nvCxnSpPr>
            <p:cNvPr id="38" name="직선 연결선 37"/>
            <p:cNvCxnSpPr/>
            <p:nvPr/>
          </p:nvCxnSpPr>
          <p:spPr>
            <a:xfrm>
              <a:off x="755576" y="5877272"/>
              <a:ext cx="3600400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추진 배경 및 필요성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3528" y="1196752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암 예방을 통한 미래의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암 발생률 감소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를 위해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,</a:t>
            </a:r>
          </a:p>
        </p:txBody>
      </p:sp>
      <p:graphicFrame>
        <p:nvGraphicFramePr>
          <p:cNvPr id="15" name="다이어그램 14"/>
          <p:cNvGraphicFramePr/>
          <p:nvPr/>
        </p:nvGraphicFramePr>
        <p:xfrm>
          <a:off x="-396552" y="1988840"/>
          <a:ext cx="5976664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6" name="L 도형 15"/>
          <p:cNvSpPr/>
          <p:nvPr/>
        </p:nvSpPr>
        <p:spPr>
          <a:xfrm rot="13387146">
            <a:off x="4990270" y="3694184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580112" y="2492896"/>
            <a:ext cx="32403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smtClean="0">
                <a:latin typeface="누리 B" pitchFamily="18" charset="-127"/>
                <a:ea typeface="누리 B" pitchFamily="18" charset="-127"/>
              </a:rPr>
              <a:t>전국 </a:t>
            </a:r>
            <a:r>
              <a:rPr lang="en-US" altLang="ko-KR" sz="2400" smtClean="0">
                <a:latin typeface="누리 B" pitchFamily="18" charset="-127"/>
                <a:ea typeface="누리 B" pitchFamily="18" charset="-127"/>
              </a:rPr>
              <a:t>12</a:t>
            </a:r>
            <a:r>
              <a:rPr lang="ko-KR" altLang="en-US" sz="2400" smtClean="0">
                <a:latin typeface="누리 B" pitchFamily="18" charset="-127"/>
                <a:ea typeface="누리 B" pitchFamily="18" charset="-127"/>
              </a:rPr>
              <a:t>개 </a:t>
            </a:r>
            <a:endParaRPr lang="en-US" altLang="ko-KR" sz="2400" smtClean="0">
              <a:latin typeface="누리 B" pitchFamily="18" charset="-127"/>
              <a:ea typeface="누리 B" pitchFamily="18" charset="-127"/>
            </a:endParaRPr>
          </a:p>
          <a:p>
            <a:pPr algn="ctr"/>
            <a:r>
              <a:rPr lang="ko-KR" altLang="en-US" sz="2400" smtClean="0">
                <a:latin typeface="누리 B" pitchFamily="18" charset="-127"/>
                <a:ea typeface="누리 B" pitchFamily="18" charset="-127"/>
              </a:rPr>
              <a:t>지역암센터</a:t>
            </a:r>
            <a:r>
              <a:rPr lang="en-US" altLang="ko-KR" sz="2400" smtClean="0">
                <a:latin typeface="누리 B" pitchFamily="18" charset="-127"/>
                <a:ea typeface="누리 B" pitchFamily="18" charset="-127"/>
              </a:rPr>
              <a:t>,</a:t>
            </a:r>
          </a:p>
          <a:p>
            <a:pPr algn="ctr"/>
            <a:endParaRPr lang="en-US" altLang="ko-KR" sz="2400" smtClean="0">
              <a:latin typeface="누리 B" pitchFamily="18" charset="-127"/>
              <a:ea typeface="누리 B" pitchFamily="18" charset="-127"/>
            </a:endParaRPr>
          </a:p>
          <a:p>
            <a:pPr algn="ctr"/>
            <a:r>
              <a:rPr lang="ko-KR" altLang="en-US" sz="2400" smtClean="0">
                <a:latin typeface="누리 B" pitchFamily="18" charset="-127"/>
                <a:ea typeface="누리 B" pitchFamily="18" charset="-127"/>
              </a:rPr>
              <a:t>암예방 생활습관 </a:t>
            </a:r>
            <a:endParaRPr lang="en-US" altLang="ko-KR" sz="2400" smtClean="0">
              <a:latin typeface="누리 B" pitchFamily="18" charset="-127"/>
              <a:ea typeface="누리 B" pitchFamily="18" charset="-127"/>
            </a:endParaRPr>
          </a:p>
          <a:p>
            <a:pPr algn="ctr"/>
            <a:r>
              <a:rPr lang="ko-KR" altLang="en-US" sz="2400" smtClean="0">
                <a:latin typeface="누리 B" pitchFamily="18" charset="-127"/>
                <a:ea typeface="누리 B" pitchFamily="18" charset="-127"/>
              </a:rPr>
              <a:t>정립이 가장 필요한</a:t>
            </a:r>
            <a:endParaRPr lang="en-US" altLang="ko-KR" sz="2400" smtClean="0">
              <a:latin typeface="누리 B" pitchFamily="18" charset="-127"/>
              <a:ea typeface="누리 B" pitchFamily="18" charset="-127"/>
            </a:endParaRPr>
          </a:p>
          <a:p>
            <a:pPr algn="ctr"/>
            <a:endParaRPr lang="en-US" altLang="ko-KR" sz="2400" b="1" smtClean="0">
              <a:solidFill>
                <a:schemeClr val="accent5"/>
              </a:solidFill>
              <a:latin typeface="누리 B" pitchFamily="18" charset="-127"/>
              <a:ea typeface="누리 B" pitchFamily="18" charset="-127"/>
            </a:endParaRPr>
          </a:p>
          <a:p>
            <a:pPr algn="ctr"/>
            <a:r>
              <a:rPr lang="ko-KR" altLang="en-US" sz="2400" b="1" smtClean="0">
                <a:solidFill>
                  <a:schemeClr val="accent5"/>
                </a:solidFill>
                <a:latin typeface="누리 B" pitchFamily="18" charset="-127"/>
                <a:ea typeface="누리 B" pitchFamily="18" charset="-127"/>
              </a:rPr>
              <a:t>소아</a:t>
            </a:r>
            <a:r>
              <a:rPr lang="en-US" altLang="ko-KR" sz="2400" b="1" smtClean="0">
                <a:solidFill>
                  <a:schemeClr val="accent5"/>
                </a:solidFill>
                <a:latin typeface="누리 B" pitchFamily="18" charset="-127"/>
                <a:ea typeface="누리 B" pitchFamily="18" charset="-127"/>
              </a:rPr>
              <a:t>·</a:t>
            </a:r>
            <a:r>
              <a:rPr lang="ko-KR" altLang="en-US" sz="2400" b="1" smtClean="0">
                <a:solidFill>
                  <a:schemeClr val="accent5"/>
                </a:solidFill>
                <a:latin typeface="누리 B" pitchFamily="18" charset="-127"/>
                <a:ea typeface="누리 B" pitchFamily="18" charset="-127"/>
              </a:rPr>
              <a:t>청소년 대상 </a:t>
            </a:r>
            <a:endParaRPr lang="en-US" altLang="ko-KR" sz="2400" b="1" smtClean="0">
              <a:solidFill>
                <a:schemeClr val="accent5"/>
              </a:solidFill>
              <a:latin typeface="누리 B" pitchFamily="18" charset="-127"/>
              <a:ea typeface="누리 B" pitchFamily="18" charset="-127"/>
            </a:endParaRPr>
          </a:p>
          <a:p>
            <a:pPr algn="ctr"/>
            <a:r>
              <a:rPr lang="ko-KR" altLang="en-US" sz="2400" b="1" smtClean="0">
                <a:solidFill>
                  <a:schemeClr val="accent5"/>
                </a:solidFill>
                <a:latin typeface="누리 B" pitchFamily="18" charset="-127"/>
                <a:ea typeface="누리 B" pitchFamily="18" charset="-127"/>
              </a:rPr>
              <a:t>암예방 홍보 사업</a:t>
            </a:r>
            <a:r>
              <a:rPr lang="ko-KR" altLang="en-US" sz="2400" smtClean="0">
                <a:latin typeface="누리 B" pitchFamily="18" charset="-127"/>
                <a:ea typeface="누리 B" pitchFamily="18" charset="-127"/>
              </a:rPr>
              <a:t> 실시</a:t>
            </a:r>
            <a:endParaRPr lang="ko-KR" altLang="en-US" sz="2400"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추진 배경 및 필요성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3528" y="1556792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smtClean="0">
                <a:latin typeface="누리 B" pitchFamily="18" charset="-127"/>
                <a:ea typeface="누리 B" pitchFamily="18" charset="-127"/>
              </a:rPr>
              <a:t>부산지역암센터는</a:t>
            </a:r>
            <a:r>
              <a:rPr lang="en-US" altLang="ko-KR" sz="2800" b="1" smtClean="0">
                <a:latin typeface="누리 B" pitchFamily="18" charset="-127"/>
                <a:ea typeface="누리 B" pitchFamily="18" charset="-127"/>
              </a:rPr>
              <a:t>,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536" y="2420888"/>
            <a:ext cx="83529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smtClean="0">
                <a:latin typeface="누리 B" pitchFamily="18" charset="-127"/>
                <a:ea typeface="누리 B" pitchFamily="18" charset="-127"/>
              </a:rPr>
              <a:t>시각적으로 효과있게 홍보할 수 있고</a:t>
            </a:r>
            <a:r>
              <a:rPr lang="en-US" altLang="ko-KR" sz="2000" smtClean="0">
                <a:latin typeface="누리 B" pitchFamily="18" charset="-127"/>
                <a:ea typeface="누리 B" pitchFamily="18" charset="-127"/>
              </a:rPr>
              <a:t>, </a:t>
            </a:r>
            <a:r>
              <a:rPr lang="ko-KR" altLang="en-US" sz="2000" smtClean="0">
                <a:latin typeface="누리 B" pitchFamily="18" charset="-127"/>
                <a:ea typeface="누리 B" pitchFamily="18" charset="-127"/>
              </a:rPr>
              <a:t>관심을 증대시킬 수 있는</a:t>
            </a:r>
            <a:endParaRPr lang="en-US" altLang="ko-KR" sz="2000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32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암 예방 홍보 전략</a:t>
            </a:r>
            <a:r>
              <a:rPr lang="ko-KR" altLang="en-US" sz="2000" smtClean="0">
                <a:latin typeface="누리 B" pitchFamily="18" charset="-127"/>
                <a:ea typeface="누리 B" pitchFamily="18" charset="-127"/>
              </a:rPr>
              <a:t>이 필요</a:t>
            </a:r>
            <a:r>
              <a:rPr lang="en-US" altLang="ko-KR" sz="2000" smtClean="0">
                <a:latin typeface="누리 B" pitchFamily="18" charset="-127"/>
                <a:ea typeface="누리 B" pitchFamily="18" charset="-127"/>
              </a:rPr>
              <a:t>!</a:t>
            </a:r>
            <a:endParaRPr lang="ko-KR" altLang="en-US" sz="2000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6" name="L 도형 15"/>
          <p:cNvSpPr/>
          <p:nvPr/>
        </p:nvSpPr>
        <p:spPr>
          <a:xfrm rot="18735688">
            <a:off x="4126457" y="3981413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323528" y="5085184"/>
            <a:ext cx="8496944" cy="1042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암 예방 홍보 캐릭터 제작</a:t>
            </a:r>
            <a:endParaRPr lang="en-US" altLang="ko-KR" sz="2200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미래세대의 암 발생률 감소와</a:t>
            </a:r>
            <a:r>
              <a:rPr lang="en-US" altLang="ko-KR" sz="2200" smtClean="0">
                <a:latin typeface="누리 B" pitchFamily="18" charset="-127"/>
                <a:ea typeface="누리 B" pitchFamily="18" charset="-127"/>
              </a:rPr>
              <a:t>, </a:t>
            </a: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건강 생활 습관 지표상승에 기여</a:t>
            </a:r>
            <a:endParaRPr lang="ko-KR" altLang="en-US" sz="2200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2822473" y="2433080"/>
            <a:ext cx="87583" cy="8758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타원 24"/>
          <p:cNvSpPr/>
          <p:nvPr/>
        </p:nvSpPr>
        <p:spPr>
          <a:xfrm>
            <a:off x="2610304" y="2433080"/>
            <a:ext cx="87583" cy="8758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5577827" y="2436555"/>
            <a:ext cx="87583" cy="8758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5365658" y="2436555"/>
            <a:ext cx="87583" cy="87583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23528" y="332656"/>
            <a:ext cx="8568952" cy="6264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04664"/>
            <a:ext cx="2530635" cy="332656"/>
          </a:xfrm>
          <a:prstGeom prst="rect">
            <a:avLst/>
          </a:prstGeom>
        </p:spPr>
      </p:pic>
      <p:sp>
        <p:nvSpPr>
          <p:cNvPr id="23" name="대각선 방향의 모서리가 둥근 사각형 22"/>
          <p:cNvSpPr/>
          <p:nvPr/>
        </p:nvSpPr>
        <p:spPr>
          <a:xfrm>
            <a:off x="1403648" y="1628800"/>
            <a:ext cx="6120680" cy="3240360"/>
          </a:xfrm>
          <a:prstGeom prst="round2DiagRect">
            <a:avLst/>
          </a:prstGeom>
          <a:solidFill>
            <a:schemeClr val="bg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187624" y="2204864"/>
            <a:ext cx="6336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사업추진</a:t>
            </a:r>
            <a:endParaRPr lang="en-US" altLang="ko-KR" sz="7200" b="1" smtClean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/>
            <a:r>
              <a:rPr lang="ko-KR" altLang="en-US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계 획</a:t>
            </a:r>
            <a:endParaRPr lang="en-US" altLang="ko-KR" sz="8800" b="1" smtClean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24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4" cstate="print"/>
          <a:srcRect l="68771" t="35983" r="21833" b="34903"/>
          <a:stretch>
            <a:fillRect/>
          </a:stretch>
        </p:blipFill>
        <p:spPr bwMode="auto">
          <a:xfrm>
            <a:off x="6948264" y="3849046"/>
            <a:ext cx="746826" cy="145216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계획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2" name="모서리가 접힌 도형 31"/>
          <p:cNvSpPr/>
          <p:nvPr/>
        </p:nvSpPr>
        <p:spPr>
          <a:xfrm>
            <a:off x="589562" y="1700808"/>
            <a:ext cx="3766414" cy="4536504"/>
          </a:xfrm>
          <a:prstGeom prst="foldedCorner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83568" y="1916832"/>
            <a:ext cx="3600400" cy="1042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캐릭터 공모전을 통하여</a:t>
            </a:r>
            <a:endParaRPr lang="en-US" altLang="ko-KR" sz="2200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암 예방 홍보캐릭터를 제작</a:t>
            </a:r>
            <a:endParaRPr lang="en-US" altLang="ko-KR" sz="2200" smtClean="0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4" name="L 도형 33"/>
          <p:cNvSpPr/>
          <p:nvPr/>
        </p:nvSpPr>
        <p:spPr>
          <a:xfrm rot="18735688">
            <a:off x="2129689" y="3051099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664112" y="3970775"/>
            <a:ext cx="3600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캐릭터를 활용하여</a:t>
            </a:r>
            <a:endParaRPr lang="en-US" altLang="ko-KR" sz="2200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200" smtClean="0">
                <a:latin typeface="누리 B" pitchFamily="18" charset="-127"/>
                <a:ea typeface="누리 B" pitchFamily="18" charset="-127"/>
              </a:rPr>
              <a:t>“</a:t>
            </a: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암 예방 생활수칙</a:t>
            </a:r>
            <a:r>
              <a:rPr lang="en-US" altLang="ko-KR" sz="2200" smtClean="0">
                <a:latin typeface="누리 B" pitchFamily="18" charset="-127"/>
                <a:ea typeface="누리 B" pitchFamily="18" charset="-127"/>
              </a:rPr>
              <a:t>”</a:t>
            </a: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을</a:t>
            </a:r>
            <a:endParaRPr lang="en-US" altLang="ko-KR" sz="2200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친근하게 접근시키고</a:t>
            </a:r>
            <a:r>
              <a:rPr lang="en-US" altLang="ko-KR" sz="2200" smtClean="0">
                <a:latin typeface="누리 B" pitchFamily="18" charset="-127"/>
                <a:ea typeface="누리 B" pitchFamily="18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실천을 유도</a:t>
            </a:r>
            <a:endParaRPr lang="en-US" altLang="ko-KR" sz="2200" smtClean="0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83568" y="1412776"/>
            <a:ext cx="1152128" cy="43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smtClean="0">
                <a:solidFill>
                  <a:schemeClr val="bg1">
                    <a:lumMod val="50000"/>
                  </a:schemeClr>
                </a:solidFill>
                <a:latin typeface="누리 B" pitchFamily="18" charset="-127"/>
                <a:ea typeface="누리 B" pitchFamily="18" charset="-127"/>
              </a:rPr>
              <a:t>Plan. 1</a:t>
            </a:r>
            <a:endParaRPr lang="ko-KR" altLang="en-US" sz="2000" b="1">
              <a:solidFill>
                <a:schemeClr val="bg1">
                  <a:lumMod val="50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7" name="모서리가 접힌 도형 36"/>
          <p:cNvSpPr/>
          <p:nvPr/>
        </p:nvSpPr>
        <p:spPr>
          <a:xfrm>
            <a:off x="4932040" y="1689330"/>
            <a:ext cx="3794426" cy="4536504"/>
          </a:xfrm>
          <a:prstGeom prst="foldedCorner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5037144" y="1905354"/>
            <a:ext cx="360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캐릭터 이용 캠페인</a:t>
            </a:r>
            <a:r>
              <a:rPr lang="en-US" altLang="ko-KR" sz="2200" smtClean="0"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홍보</a:t>
            </a:r>
            <a:r>
              <a:rPr lang="en-US" altLang="ko-KR" sz="2200" smtClean="0">
                <a:latin typeface="누리 B" pitchFamily="18" charset="-127"/>
                <a:ea typeface="누리 B" pitchFamily="18" charset="-127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리플릿 및 홍보물 삽입</a:t>
            </a:r>
            <a:endParaRPr lang="en-US" altLang="ko-KR" sz="2200" smtClean="0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9" name="L 도형 38"/>
          <p:cNvSpPr/>
          <p:nvPr/>
        </p:nvSpPr>
        <p:spPr>
          <a:xfrm rot="18735688">
            <a:off x="6529362" y="3039621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5030690" y="3959297"/>
            <a:ext cx="3600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암 예방 홍보 사업 시</a:t>
            </a:r>
            <a:endParaRPr lang="en-US" altLang="ko-KR" sz="2200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다양하게 활용하여</a:t>
            </a:r>
            <a:r>
              <a:rPr lang="en-US" altLang="ko-KR" sz="2200" smtClean="0">
                <a:latin typeface="누리 B" pitchFamily="18" charset="-127"/>
                <a:ea typeface="누리 B" pitchFamily="18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좀 더 시각적이고</a:t>
            </a:r>
            <a:r>
              <a:rPr lang="en-US" altLang="ko-KR" sz="2200" smtClean="0">
                <a:latin typeface="누리 B" pitchFamily="18" charset="-127"/>
                <a:ea typeface="누리 B" pitchFamily="18" charset="-127"/>
              </a:rPr>
              <a:t>, </a:t>
            </a: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효과적인</a:t>
            </a:r>
            <a:endParaRPr lang="en-US" altLang="ko-KR" sz="2200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200" smtClean="0">
                <a:latin typeface="누리 B" pitchFamily="18" charset="-127"/>
                <a:ea typeface="누리 B" pitchFamily="18" charset="-127"/>
              </a:rPr>
              <a:t>사업 수행</a:t>
            </a:r>
            <a:endParaRPr lang="en-US" altLang="ko-KR" sz="2200" smtClean="0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5004048" y="1412776"/>
            <a:ext cx="1152128" cy="4320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smtClean="0">
                <a:solidFill>
                  <a:schemeClr val="bg1">
                    <a:lumMod val="50000"/>
                  </a:schemeClr>
                </a:solidFill>
                <a:latin typeface="누리 B" pitchFamily="18" charset="-127"/>
                <a:ea typeface="누리 B" pitchFamily="18" charset="-127"/>
              </a:rPr>
              <a:t>Plan. 2</a:t>
            </a:r>
            <a:endParaRPr lang="ko-KR" altLang="en-US" sz="2000" b="1">
              <a:solidFill>
                <a:schemeClr val="bg1">
                  <a:lumMod val="50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23528" y="332656"/>
            <a:ext cx="8568952" cy="6264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04664"/>
            <a:ext cx="2530635" cy="332656"/>
          </a:xfrm>
          <a:prstGeom prst="rect">
            <a:avLst/>
          </a:prstGeom>
        </p:spPr>
      </p:pic>
      <p:sp>
        <p:nvSpPr>
          <p:cNvPr id="23" name="대각선 방향의 모서리가 둥근 사각형 22"/>
          <p:cNvSpPr/>
          <p:nvPr/>
        </p:nvSpPr>
        <p:spPr>
          <a:xfrm>
            <a:off x="1403648" y="1628800"/>
            <a:ext cx="6120680" cy="3240360"/>
          </a:xfrm>
          <a:prstGeom prst="round2DiagRect">
            <a:avLst/>
          </a:prstGeom>
          <a:solidFill>
            <a:schemeClr val="bg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187624" y="2204864"/>
            <a:ext cx="6336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사업추진</a:t>
            </a:r>
            <a:endParaRPr lang="en-US" altLang="ko-KR" sz="7200" b="1" smtClean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/>
            <a:r>
              <a:rPr lang="ko-KR" altLang="en-US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내 용</a:t>
            </a:r>
            <a:endParaRPr lang="en-US" altLang="ko-KR" sz="7200" b="1" smtClean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24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4" cstate="print"/>
          <a:srcRect l="68771" t="35983" r="21833" b="34903"/>
          <a:stretch>
            <a:fillRect/>
          </a:stretch>
        </p:blipFill>
        <p:spPr bwMode="auto">
          <a:xfrm>
            <a:off x="6948264" y="3849046"/>
            <a:ext cx="746826" cy="145216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1.  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암 예방 홍보 캐릭터 제작을 위한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공모전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 운영</a:t>
            </a:r>
            <a:endParaRPr lang="en-US" altLang="ko-KR" sz="2400" b="1" smtClean="0"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204864"/>
            <a:ext cx="3647133" cy="4279515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4" name="L 도형 13"/>
          <p:cNvSpPr/>
          <p:nvPr/>
        </p:nvSpPr>
        <p:spPr>
          <a:xfrm rot="13465792">
            <a:off x="4558587" y="4126287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531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3472" r="69385" b="37924"/>
          <a:stretch>
            <a:fillRect/>
          </a:stretch>
        </p:blipFill>
        <p:spPr bwMode="auto">
          <a:xfrm>
            <a:off x="5796136" y="3429000"/>
            <a:ext cx="2030290" cy="2913733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5940152" y="2780928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“</a:t>
            </a:r>
            <a:r>
              <a:rPr lang="ko-KR" altLang="en-US" sz="20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en-US" altLang="ko-KR" sz="20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”</a:t>
            </a:r>
            <a:r>
              <a:rPr lang="ko-KR" altLang="en-US" sz="20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  </a:t>
            </a:r>
            <a:r>
              <a:rPr lang="ko-KR" altLang="en-US" sz="2000" b="1" smtClean="0">
                <a:latin typeface="누리 B" pitchFamily="18" charset="-127"/>
                <a:ea typeface="누리 B" pitchFamily="18" charset="-127"/>
              </a:rPr>
              <a:t>선정</a:t>
            </a:r>
            <a:endParaRPr lang="ko-KR" altLang="en-US" sz="2000" b="1"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25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25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528" y="2564904"/>
            <a:ext cx="32403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암 예방 생활 수칙</a:t>
            </a: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에 따라</a:t>
            </a: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각 캐릭터를 제작</a:t>
            </a: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홍보 내용에 따른</a:t>
            </a: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맞춤형 캐릭터 활용 가능 </a:t>
            </a: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9" name="L 도형 8"/>
          <p:cNvSpPr/>
          <p:nvPr/>
        </p:nvSpPr>
        <p:spPr>
          <a:xfrm rot="18735688">
            <a:off x="1534168" y="3765389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9956" y="2060848"/>
            <a:ext cx="531802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1.  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암 예방 홍보 캐릭터 제작을 위한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공모전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 운영</a:t>
            </a:r>
            <a:endParaRPr lang="en-US" altLang="ko-KR" sz="2400" b="1" smtClean="0"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2.  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홍보 캐릭터 </a:t>
            </a:r>
            <a:r>
              <a:rPr lang="en-US" altLang="ko-KR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“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en-US" altLang="ko-KR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” 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보호를 위한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특허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 진행</a:t>
            </a:r>
            <a:endParaRPr lang="en-US" altLang="ko-KR" sz="2400" b="1" smtClean="0"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18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4" cstate="print"/>
          <a:srcRect l="83652" t="34546" r="567" b="35735"/>
          <a:stretch>
            <a:fillRect/>
          </a:stretch>
        </p:blipFill>
        <p:spPr bwMode="auto">
          <a:xfrm>
            <a:off x="539552" y="2276872"/>
            <a:ext cx="1888825" cy="2232248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702618" y="3682348"/>
            <a:ext cx="1512168" cy="4001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mtClean="0">
                <a:latin typeface="누리 B" pitchFamily="18" charset="-127"/>
                <a:ea typeface="누리 B" pitchFamily="18" charset="-127"/>
              </a:rPr>
              <a:t>저작권 등록</a:t>
            </a:r>
            <a:endParaRPr lang="ko-KR" altLang="en-US" sz="2000" b="1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56176" y="2492896"/>
            <a:ext cx="259228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ko-KR" b="1" smtClean="0">
                <a:latin typeface="누리 B" pitchFamily="18" charset="-127"/>
                <a:ea typeface="누리 B" pitchFamily="18" charset="-127"/>
              </a:rPr>
              <a:t>“</a:t>
            </a:r>
            <a:r>
              <a:rPr lang="ko-KR" altLang="en-US" b="1" smtClean="0">
                <a:latin typeface="누리 B" pitchFamily="18" charset="-127"/>
                <a:ea typeface="누리 B" pitchFamily="18" charset="-127"/>
              </a:rPr>
              <a:t>키본이</a:t>
            </a:r>
            <a:r>
              <a:rPr lang="en-US" altLang="ko-KR" b="1" smtClean="0">
                <a:latin typeface="누리 B" pitchFamily="18" charset="-127"/>
                <a:ea typeface="누리 B" pitchFamily="18" charset="-127"/>
              </a:rPr>
              <a:t>” </a:t>
            </a:r>
            <a:r>
              <a:rPr lang="ko-KR" altLang="en-US" b="1" smtClean="0">
                <a:latin typeface="누리 B" pitchFamily="18" charset="-127"/>
                <a:ea typeface="누리 B" pitchFamily="18" charset="-127"/>
              </a:rPr>
              <a:t>대표 캐릭터 및 </a:t>
            </a:r>
            <a:endParaRPr lang="en-US" altLang="ko-KR" b="1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ts val="3000"/>
              </a:lnSpc>
            </a:pPr>
            <a:r>
              <a:rPr lang="ko-KR" altLang="en-US" b="1" smtClean="0">
                <a:latin typeface="누리 B" pitchFamily="18" charset="-127"/>
                <a:ea typeface="누리 B" pitchFamily="18" charset="-127"/>
              </a:rPr>
              <a:t>암 예방 수칙에 따른 </a:t>
            </a:r>
            <a:endParaRPr lang="en-US" altLang="ko-KR" b="1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ts val="3000"/>
              </a:lnSpc>
            </a:pPr>
            <a:r>
              <a:rPr lang="ko-KR" altLang="en-US" b="1" smtClean="0">
                <a:latin typeface="누리 B" pitchFamily="18" charset="-127"/>
                <a:ea typeface="누리 B" pitchFamily="18" charset="-127"/>
              </a:rPr>
              <a:t>각 이미지</a:t>
            </a:r>
            <a:endParaRPr lang="en-US" altLang="ko-KR" b="1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ts val="3000"/>
              </a:lnSpc>
            </a:pPr>
            <a:endParaRPr lang="en-US" altLang="ko-KR" b="1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ts val="3000"/>
              </a:lnSpc>
            </a:pPr>
            <a:endParaRPr lang="en-US" altLang="ko-KR" b="1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ts val="3000"/>
              </a:lnSpc>
            </a:pPr>
            <a:r>
              <a:rPr lang="ko-KR" altLang="en-US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총 </a:t>
            </a:r>
            <a:r>
              <a:rPr lang="en-US" altLang="ko-KR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12</a:t>
            </a:r>
            <a:r>
              <a:rPr lang="ko-KR" altLang="en-US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개 캐릭터 </a:t>
            </a:r>
            <a:endParaRPr lang="en-US" altLang="ko-KR" b="1" smtClean="0">
              <a:solidFill>
                <a:schemeClr val="accent6">
                  <a:lumMod val="7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ts val="3000"/>
              </a:lnSpc>
            </a:pPr>
            <a:r>
              <a:rPr lang="ko-KR" altLang="en-US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저작권 등록</a:t>
            </a:r>
            <a:endParaRPr lang="en-US" altLang="ko-KR" b="1" smtClean="0">
              <a:solidFill>
                <a:schemeClr val="accent6">
                  <a:lumMod val="7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ts val="3000"/>
              </a:lnSpc>
            </a:pPr>
            <a:r>
              <a:rPr lang="en-US" altLang="ko-KR" sz="1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(</a:t>
            </a:r>
            <a:r>
              <a:rPr lang="ko-KR" altLang="en-US" sz="1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저작자</a:t>
            </a:r>
            <a:r>
              <a:rPr lang="en-US" altLang="ko-KR" sz="1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: </a:t>
            </a:r>
            <a:r>
              <a:rPr lang="ko-KR" altLang="en-US" sz="1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부산지역암센터</a:t>
            </a:r>
            <a:r>
              <a:rPr lang="en-US" altLang="ko-KR" sz="1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)</a:t>
            </a:r>
            <a:endParaRPr lang="ko-KR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2608328" y="2060848"/>
            <a:ext cx="3528392" cy="4392488"/>
            <a:chOff x="12060832" y="476672"/>
            <a:chExt cx="6984776" cy="8878192"/>
          </a:xfrm>
        </p:grpSpPr>
        <p:pic>
          <p:nvPicPr>
            <p:cNvPr id="24579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 l="61359" t="18309" r="6814" b="29351"/>
            <a:stretch>
              <a:fillRect/>
            </a:stretch>
          </p:blipFill>
          <p:spPr bwMode="auto">
            <a:xfrm>
              <a:off x="12060832" y="476672"/>
              <a:ext cx="6984776" cy="6381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0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 l="61358" t="49021" r="6814" b="30307"/>
            <a:stretch>
              <a:fillRect/>
            </a:stretch>
          </p:blipFill>
          <p:spPr bwMode="auto">
            <a:xfrm>
              <a:off x="12060832" y="6834584"/>
              <a:ext cx="6984776" cy="2520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3" name="L 도형 22"/>
          <p:cNvSpPr/>
          <p:nvPr/>
        </p:nvSpPr>
        <p:spPr>
          <a:xfrm rot="18735688">
            <a:off x="7150794" y="3621375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2.  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홍보 캐릭터 </a:t>
            </a:r>
            <a:r>
              <a:rPr lang="en-US" altLang="ko-KR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“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en-US" altLang="ko-KR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” 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보호를 위한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특허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 진행</a:t>
            </a:r>
            <a:endParaRPr lang="en-US" altLang="ko-KR" sz="2400" b="1" smtClean="0"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492896"/>
            <a:ext cx="2723671" cy="352839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47864" y="2492896"/>
            <a:ext cx="2707112" cy="352839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285428" y="4437112"/>
          <a:ext cx="2846413" cy="1563986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046212"/>
                <a:gridCol w="1152128"/>
                <a:gridCol w="648073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종 류</a:t>
                      </a:r>
                      <a:endParaRPr lang="ko-KR" altLang="en-US" sz="1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누리 B" pitchFamily="18" charset="-127"/>
                        <a:ea typeface="누리 B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내용</a:t>
                      </a:r>
                      <a:endParaRPr lang="ko-KR" altLang="en-US" sz="1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누리 B" pitchFamily="18" charset="-127"/>
                        <a:ea typeface="누리 B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기간</a:t>
                      </a:r>
                      <a:endParaRPr lang="ko-KR" altLang="en-US" sz="1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누리 B" pitchFamily="18" charset="-127"/>
                        <a:ea typeface="누리 B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9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상표</a:t>
                      </a:r>
                      <a:r>
                        <a:rPr lang="en-US" altLang="ko-KR" sz="1400" smtClean="0">
                          <a:latin typeface="누리 B" pitchFamily="18" charset="-127"/>
                          <a:ea typeface="누리 B" pitchFamily="18" charset="-127"/>
                        </a:rPr>
                        <a:t>(44</a:t>
                      </a:r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류</a:t>
                      </a:r>
                      <a:r>
                        <a:rPr lang="en-US" altLang="ko-KR" sz="1400" smtClean="0">
                          <a:latin typeface="누리 B" pitchFamily="18" charset="-127"/>
                          <a:ea typeface="누리 B" pitchFamily="18" charset="-127"/>
                        </a:rPr>
                        <a:t>)</a:t>
                      </a:r>
                      <a:endParaRPr lang="ko-KR" altLang="en-US" sz="1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누리 B" pitchFamily="18" charset="-127"/>
                        <a:ea typeface="누리 B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병원</a:t>
                      </a:r>
                      <a:endParaRPr lang="en-US" altLang="ko-KR" sz="1400" smtClean="0">
                        <a:latin typeface="누리 B" pitchFamily="18" charset="-127"/>
                        <a:ea typeface="누리 B" pitchFamily="18" charset="-127"/>
                      </a:endParaRPr>
                    </a:p>
                    <a:p>
                      <a:pPr algn="ctr" latinLnBrk="1"/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서비스업</a:t>
                      </a:r>
                      <a:endParaRPr lang="ko-KR" altLang="en-US" sz="1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누리 B" pitchFamily="18" charset="-127"/>
                        <a:ea typeface="누리 B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latin typeface="누리 B" pitchFamily="18" charset="-127"/>
                          <a:ea typeface="누리 B" pitchFamily="18" charset="-127"/>
                        </a:rPr>
                        <a:t>10</a:t>
                      </a:r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년</a:t>
                      </a:r>
                      <a:endParaRPr lang="ko-KR" altLang="en-US" sz="1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누리 B" pitchFamily="18" charset="-127"/>
                        <a:ea typeface="누리 B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19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상표</a:t>
                      </a:r>
                      <a:r>
                        <a:rPr lang="en-US" altLang="ko-KR" sz="1400" smtClean="0">
                          <a:latin typeface="누리 B" pitchFamily="18" charset="-127"/>
                          <a:ea typeface="누리 B" pitchFamily="18" charset="-127"/>
                        </a:rPr>
                        <a:t>(16</a:t>
                      </a:r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류</a:t>
                      </a:r>
                      <a:r>
                        <a:rPr lang="en-US" altLang="ko-KR" sz="1400" smtClean="0">
                          <a:latin typeface="누리 B" pitchFamily="18" charset="-127"/>
                          <a:ea typeface="누리 B" pitchFamily="18" charset="-127"/>
                        </a:rPr>
                        <a:t>)</a:t>
                      </a:r>
                      <a:endParaRPr lang="ko-KR" altLang="en-US" sz="1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누리 B" pitchFamily="18" charset="-127"/>
                        <a:ea typeface="누리 B" pitchFamily="18" charset="-127"/>
                      </a:endParaRPr>
                    </a:p>
                  </a:txBody>
                  <a:tcPr anchor="ctr">
                    <a:lnR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사무용품</a:t>
                      </a:r>
                      <a:r>
                        <a:rPr lang="en-US" altLang="ko-KR" sz="1400" smtClean="0">
                          <a:latin typeface="누리 B" pitchFamily="18" charset="-127"/>
                          <a:ea typeface="누리 B" pitchFamily="18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인쇄물 제작</a:t>
                      </a:r>
                      <a:endParaRPr lang="ko-KR" altLang="en-US" sz="1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누리 B" pitchFamily="18" charset="-127"/>
                        <a:ea typeface="누리 B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smtClean="0">
                          <a:latin typeface="누리 B" pitchFamily="18" charset="-127"/>
                          <a:ea typeface="누리 B" pitchFamily="18" charset="-127"/>
                        </a:rPr>
                        <a:t>10</a:t>
                      </a:r>
                      <a:r>
                        <a:rPr lang="ko-KR" altLang="en-US" sz="1400" smtClean="0">
                          <a:latin typeface="누리 B" pitchFamily="18" charset="-127"/>
                          <a:ea typeface="누리 B" pitchFamily="18" charset="-127"/>
                        </a:rPr>
                        <a:t>년</a:t>
                      </a:r>
                      <a:endParaRPr lang="ko-KR" altLang="en-US" sz="140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누리 B" pitchFamily="18" charset="-127"/>
                        <a:ea typeface="누리 B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pic>
        <p:nvPicPr>
          <p:cNvPr id="18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6" cstate="print"/>
          <a:srcRect l="83652" t="34546" r="567" b="35735"/>
          <a:stretch>
            <a:fillRect/>
          </a:stretch>
        </p:blipFill>
        <p:spPr bwMode="auto">
          <a:xfrm>
            <a:off x="899592" y="2060848"/>
            <a:ext cx="1888825" cy="2232248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1062658" y="3429000"/>
            <a:ext cx="151216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상표 등록</a:t>
            </a:r>
            <a:endParaRPr lang="ko-KR" altLang="en-US" sz="2400" b="1"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3.  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지역암센터 간 업무공유 협약에 따른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캐릭터 공유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800" y="1988840"/>
            <a:ext cx="3656314" cy="453709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8" name="L 도형 7"/>
          <p:cNvSpPr/>
          <p:nvPr/>
        </p:nvSpPr>
        <p:spPr>
          <a:xfrm rot="13308961">
            <a:off x="4491869" y="3770657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364088" y="2492896"/>
            <a:ext cx="324036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“</a:t>
            </a:r>
            <a:r>
              <a:rPr lang="ko-KR" altLang="en-US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en-US" altLang="ko-KR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”</a:t>
            </a:r>
            <a:r>
              <a:rPr lang="ko-KR" altLang="en-US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 사용 공유를</a:t>
            </a:r>
            <a:endParaRPr lang="en-US" altLang="ko-KR" sz="2000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통해</a:t>
            </a:r>
            <a:r>
              <a:rPr lang="en-US" altLang="ko-KR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,</a:t>
            </a:r>
            <a:r>
              <a:rPr lang="ko-KR" altLang="en-US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 전국단위로</a:t>
            </a:r>
            <a:endParaRPr lang="en-US" altLang="ko-KR" sz="2000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키본이 노출</a:t>
            </a:r>
            <a:endParaRPr lang="en-US" altLang="ko-KR" sz="2000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sz="2000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홍보효과 극대화 도모</a:t>
            </a:r>
            <a:endParaRPr lang="en-US" altLang="ko-KR" sz="2400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4. 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를 활용한 암 예방 홍보사업 추진 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–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리플릿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2" name="Picture 2" descr="J:\예유진 컴퓨터\admin\Desktop\암관리사업\■ 소아청소년 암예방사업 운영\2016년 소아청소년대상 암예방사업\키즈리본캠페인 리플릿 Page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288431"/>
            <a:ext cx="5720506" cy="214649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027" name="Picture 3" descr="J:\예유진 컴퓨터\admin\Desktop\암관리사업\■ 소아청소년 암예방사업 운영\2016년 소아청소년대상 암예방사업\키즈리본캠페인 리플릿 Page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7414" y="4437112"/>
            <a:ext cx="5718627" cy="214649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6372200" y="2564904"/>
            <a:ext cx="2592288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[</a:t>
            </a:r>
            <a:r>
              <a:rPr lang="ko-KR" altLang="en-US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키즈리본 캠페인</a:t>
            </a:r>
            <a:r>
              <a:rPr lang="en-US" altLang="ko-KR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]</a:t>
            </a:r>
          </a:p>
          <a:p>
            <a:pPr algn="ctr">
              <a:lnSpc>
                <a:spcPct val="150000"/>
              </a:lnSpc>
            </a:pPr>
            <a:endParaRPr lang="en-US" altLang="ko-KR" b="1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mtClean="0">
                <a:latin typeface="누리 B" pitchFamily="18" charset="-127"/>
                <a:ea typeface="누리 B" pitchFamily="18" charset="-127"/>
              </a:rPr>
              <a:t> 키즈리본 캠페인 안내</a:t>
            </a:r>
            <a:endParaRPr lang="en-US" altLang="ko-KR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mtClean="0">
                <a:latin typeface="누리 B" pitchFamily="18" charset="-127"/>
                <a:ea typeface="누리 B" pitchFamily="18" charset="-127"/>
              </a:rPr>
              <a:t> 암예방 생활수칙 안내</a:t>
            </a:r>
            <a:endParaRPr lang="en-US" altLang="ko-KR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mtClean="0">
                <a:latin typeface="누리 B" pitchFamily="18" charset="-127"/>
                <a:ea typeface="누리 B" pitchFamily="18" charset="-127"/>
              </a:rPr>
              <a:t> 키본이 컬러링북 제공 </a:t>
            </a:r>
            <a:endParaRPr lang="en-US" altLang="ko-KR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1028" name="Picture 4" descr="C:\Users\admin\AppData\Local\Microsoft\Windows\Temporary Internet Files\Content.IE5\9LGWBXR2\Checkmark[1]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6372200" y="3645024"/>
            <a:ext cx="216024" cy="295289"/>
          </a:xfrm>
          <a:prstGeom prst="rect">
            <a:avLst/>
          </a:prstGeom>
          <a:noFill/>
        </p:spPr>
      </p:pic>
      <p:pic>
        <p:nvPicPr>
          <p:cNvPr id="13" name="Picture 4" descr="C:\Users\admin\AppData\Local\Microsoft\Windows\Temporary Internet Files\Content.IE5\9LGWBXR2\Checkmark[1]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6372200" y="4069815"/>
            <a:ext cx="216024" cy="295289"/>
          </a:xfrm>
          <a:prstGeom prst="rect">
            <a:avLst/>
          </a:prstGeom>
          <a:noFill/>
        </p:spPr>
      </p:pic>
      <p:pic>
        <p:nvPicPr>
          <p:cNvPr id="14" name="Picture 4" descr="C:\Users\admin\AppData\Local\Microsoft\Windows\Temporary Internet Files\Content.IE5\9LGWBXR2\Checkmark[1]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6372200" y="4501863"/>
            <a:ext cx="216024" cy="295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4. 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를 활용한 암 예방 홍보사업 추진 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–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리플릿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7" y="1988840"/>
            <a:ext cx="3579739" cy="36004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5" y="1988840"/>
            <a:ext cx="3549395" cy="360040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79512" y="5589240"/>
            <a:ext cx="6048672" cy="574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[</a:t>
            </a:r>
            <a:r>
              <a:rPr lang="ko-KR" altLang="en-US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암 조기검진 독려 특화사업</a:t>
            </a:r>
            <a:r>
              <a:rPr lang="en-US" altLang="ko-KR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99992" y="5629136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mtClean="0">
                <a:latin typeface="누리 B" pitchFamily="18" charset="-127"/>
                <a:ea typeface="누리 B" pitchFamily="18" charset="-127"/>
              </a:rPr>
              <a:t>유관기관 연계 조기검진 독려 특화사업 안내</a:t>
            </a:r>
            <a:endParaRPr lang="en-US" altLang="ko-KR" smtClean="0">
              <a:latin typeface="누리 B" pitchFamily="18" charset="-127"/>
              <a:ea typeface="누리 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mtClean="0">
                <a:latin typeface="누리 B" pitchFamily="18" charset="-127"/>
                <a:ea typeface="누리 B" pitchFamily="18" charset="-127"/>
              </a:rPr>
              <a:t>검진의 필요성</a:t>
            </a:r>
            <a:r>
              <a:rPr lang="en-US" altLang="ko-KR" smtClean="0">
                <a:latin typeface="누리 B" pitchFamily="18" charset="-127"/>
                <a:ea typeface="누리 B" pitchFamily="18" charset="-127"/>
              </a:rPr>
              <a:t>, </a:t>
            </a:r>
            <a:r>
              <a:rPr lang="ko-KR" altLang="en-US" smtClean="0">
                <a:latin typeface="누리 B" pitchFamily="18" charset="-127"/>
                <a:ea typeface="누리 B" pitchFamily="18" charset="-127"/>
              </a:rPr>
              <a:t>국가암검진 프로그램 안내 등</a:t>
            </a:r>
            <a:endParaRPr lang="en-US" altLang="ko-KR" smtClean="0"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13" name="Picture 4" descr="C:\Users\admin\AppData\Local\Microsoft\Windows\Temporary Internet Files\Content.IE5\9LGWBXR2\Checkmark[1]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4254992" y="5776288"/>
            <a:ext cx="216024" cy="295289"/>
          </a:xfrm>
          <a:prstGeom prst="rect">
            <a:avLst/>
          </a:prstGeom>
          <a:noFill/>
        </p:spPr>
      </p:pic>
      <p:pic>
        <p:nvPicPr>
          <p:cNvPr id="14" name="Picture 4" descr="C:\Users\admin\AppData\Local\Microsoft\Windows\Temporary Internet Files\Content.IE5\9LGWBXR2\Checkmark[1]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4254992" y="6168805"/>
            <a:ext cx="216024" cy="295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4. 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를 활용한 암 예방 홍보사업 추진 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–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리플릿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520" y="4941168"/>
            <a:ext cx="6048672" cy="574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[</a:t>
            </a:r>
            <a:r>
              <a:rPr lang="ko-KR" altLang="en-US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암예방 생활수칙 스탬프 투어</a:t>
            </a:r>
            <a:r>
              <a:rPr lang="en-US" altLang="ko-KR" sz="24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1560" y="5733256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mtClean="0">
                <a:latin typeface="누리 B" pitchFamily="18" charset="-127"/>
                <a:ea typeface="누리 B" pitchFamily="18" charset="-127"/>
              </a:rPr>
              <a:t>암 예방 생활수칙 체험 스탬프 투어</a:t>
            </a:r>
            <a:endParaRPr lang="en-US" altLang="ko-KR" smtClean="0">
              <a:latin typeface="누리 B" pitchFamily="18" charset="-127"/>
              <a:ea typeface="누리 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mtClean="0">
                <a:latin typeface="누리 B" pitchFamily="18" charset="-127"/>
                <a:ea typeface="누리 B" pitchFamily="18" charset="-127"/>
              </a:rPr>
              <a:t>암예방 생활수칙 안내 등</a:t>
            </a:r>
            <a:endParaRPr lang="en-US" altLang="ko-KR" smtClean="0"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13" name="Picture 4" descr="C:\Users\admin\AppData\Local\Microsoft\Windows\Temporary Internet Files\Content.IE5\9LGWBXR2\Checkmark[1]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366560" y="5880408"/>
            <a:ext cx="216024" cy="295289"/>
          </a:xfrm>
          <a:prstGeom prst="rect">
            <a:avLst/>
          </a:prstGeom>
          <a:noFill/>
        </p:spPr>
      </p:pic>
      <p:pic>
        <p:nvPicPr>
          <p:cNvPr id="14" name="Picture 4" descr="C:\Users\admin\AppData\Local\Microsoft\Windows\Temporary Internet Files\Content.IE5\9LGWBXR2\Checkmark[1]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lum bright="10000"/>
          </a:blip>
          <a:srcRect/>
          <a:stretch>
            <a:fillRect/>
          </a:stretch>
        </p:blipFill>
        <p:spPr bwMode="auto">
          <a:xfrm>
            <a:off x="366560" y="6272925"/>
            <a:ext cx="216024" cy="295289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988840"/>
            <a:ext cx="3865466" cy="2883223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1988840"/>
            <a:ext cx="3860135" cy="2880320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5122" name="Picture 2" descr="C:\Users\admin\Desktop\키본이 도장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B1B0AC"/>
              </a:clrFrom>
              <a:clrTo>
                <a:srgbClr val="B1B0AC">
                  <a:alpha val="0"/>
                </a:srgbClr>
              </a:clrTo>
            </a:clrChange>
          </a:blip>
          <a:srcRect l="36649" t="47078" r="27064" b="19659"/>
          <a:stretch>
            <a:fillRect/>
          </a:stretch>
        </p:blipFill>
        <p:spPr bwMode="auto">
          <a:xfrm>
            <a:off x="6804248" y="5085184"/>
            <a:ext cx="1096992" cy="1340768"/>
          </a:xfrm>
          <a:prstGeom prst="rect">
            <a:avLst/>
          </a:prstGeom>
          <a:noFill/>
        </p:spPr>
      </p:pic>
      <p:pic>
        <p:nvPicPr>
          <p:cNvPr id="15" name="Picture 2" descr="C:\Users\admin\Desktop\키본이 도장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B1B0AC"/>
              </a:clrFrom>
              <a:clrTo>
                <a:srgbClr val="B1B0AC">
                  <a:alpha val="0"/>
                </a:srgbClr>
              </a:clrTo>
            </a:clrChange>
          </a:blip>
          <a:srcRect l="36649" t="47078" r="27064" b="19659"/>
          <a:stretch>
            <a:fillRect/>
          </a:stretch>
        </p:blipFill>
        <p:spPr bwMode="auto">
          <a:xfrm rot="20669624">
            <a:off x="7694398" y="5664505"/>
            <a:ext cx="675460" cy="825562"/>
          </a:xfrm>
          <a:prstGeom prst="rect">
            <a:avLst/>
          </a:prstGeom>
          <a:noFill/>
        </p:spPr>
      </p:pic>
      <p:pic>
        <p:nvPicPr>
          <p:cNvPr id="16" name="Picture 2" descr="C:\Users\admin\Desktop\키본이 도장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B1B0AC"/>
              </a:clrFrom>
              <a:clrTo>
                <a:srgbClr val="B1B0AC">
                  <a:alpha val="0"/>
                </a:srgbClr>
              </a:clrTo>
            </a:clrChange>
          </a:blip>
          <a:srcRect l="36649" t="47078" r="27064" b="19659"/>
          <a:stretch>
            <a:fillRect/>
          </a:stretch>
        </p:blipFill>
        <p:spPr bwMode="auto">
          <a:xfrm rot="20669624">
            <a:off x="5149173" y="2477008"/>
            <a:ext cx="503642" cy="615562"/>
          </a:xfrm>
          <a:prstGeom prst="rect">
            <a:avLst/>
          </a:prstGeom>
          <a:noFill/>
        </p:spPr>
      </p:pic>
      <p:pic>
        <p:nvPicPr>
          <p:cNvPr id="18" name="Picture 2" descr="C:\Users\admin\Desktop\키본이 도장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B1B0AC"/>
              </a:clrFrom>
              <a:clrTo>
                <a:srgbClr val="B1B0AC">
                  <a:alpha val="0"/>
                </a:srgbClr>
              </a:clrTo>
            </a:clrChange>
          </a:blip>
          <a:srcRect l="36649" t="47078" r="27064" b="19659"/>
          <a:stretch>
            <a:fillRect/>
          </a:stretch>
        </p:blipFill>
        <p:spPr bwMode="auto">
          <a:xfrm rot="711052">
            <a:off x="5565943" y="3258131"/>
            <a:ext cx="503642" cy="615562"/>
          </a:xfrm>
          <a:prstGeom prst="rect">
            <a:avLst/>
          </a:prstGeom>
          <a:noFill/>
        </p:spPr>
      </p:pic>
      <p:pic>
        <p:nvPicPr>
          <p:cNvPr id="21" name="Picture 2" descr="C:\Users\admin\Desktop\키본이 도장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B1B0AC"/>
              </a:clrFrom>
              <a:clrTo>
                <a:srgbClr val="B1B0AC">
                  <a:alpha val="0"/>
                </a:srgbClr>
              </a:clrTo>
            </a:clrChange>
          </a:blip>
          <a:srcRect l="36649" t="47078" r="27064" b="19659"/>
          <a:stretch>
            <a:fillRect/>
          </a:stretch>
        </p:blipFill>
        <p:spPr bwMode="auto">
          <a:xfrm rot="21324025">
            <a:off x="6502048" y="2394035"/>
            <a:ext cx="503642" cy="615562"/>
          </a:xfrm>
          <a:prstGeom prst="rect">
            <a:avLst/>
          </a:prstGeom>
          <a:noFill/>
        </p:spPr>
      </p:pic>
      <p:pic>
        <p:nvPicPr>
          <p:cNvPr id="22" name="Picture 2" descr="C:\Users\admin\Desktop\키본이 도장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B1B0AC"/>
              </a:clrFrom>
              <a:clrTo>
                <a:srgbClr val="B1B0AC">
                  <a:alpha val="0"/>
                </a:srgbClr>
              </a:clrTo>
            </a:clrChange>
          </a:blip>
          <a:srcRect l="36649" t="47078" r="27064" b="19659"/>
          <a:stretch>
            <a:fillRect/>
          </a:stretch>
        </p:blipFill>
        <p:spPr bwMode="auto">
          <a:xfrm rot="762391">
            <a:off x="7225820" y="3692877"/>
            <a:ext cx="503642" cy="615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4. 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를 활용한 암 예방 홍보사업 추진 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–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홍보물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2050" name="Picture 2" descr="J:\예유진 컴퓨터\예유\우수사례 공모전\2018\우수사례\마스크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5694816" y="2744924"/>
            <a:ext cx="3456384" cy="266429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51" name="Picture 3" descr="J:\예유진 컴퓨터\admin\Desktop\★ 용량커서 파일 옮기기\★2017부산지역암센터★\키본이 볼펜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2229" y="2348880"/>
            <a:ext cx="2664295" cy="345638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52" name="Picture 4" descr="J:\예유진 컴퓨터\admin\Desktop\★ 용량커서 파일 옮기기\★2017부산지역암센터★\키본이 공책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60776" y="2348880"/>
            <a:ext cx="2664296" cy="345638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그룹 12"/>
          <p:cNvGrpSpPr/>
          <p:nvPr/>
        </p:nvGrpSpPr>
        <p:grpSpPr>
          <a:xfrm>
            <a:off x="402228" y="5949280"/>
            <a:ext cx="2664296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직사각형 9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캐릭터 볼펜</a:t>
              </a:r>
              <a:r>
                <a:rPr lang="en-US" altLang="ko-KR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(1</a:t>
              </a:r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색</a:t>
              </a:r>
              <a:r>
                <a:rPr lang="en-US" altLang="ko-KR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)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3260776" y="5949280"/>
            <a:ext cx="2664296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5" name="직사각형 14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공 책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6090860" y="5949280"/>
            <a:ext cx="2664296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" name="직사각형 20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1</a:t>
              </a:r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회용 마스크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4. 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를 활용한 암 예방 홍보사업 추진 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–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홍보물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grpSp>
        <p:nvGrpSpPr>
          <p:cNvPr id="2" name="그룹 12"/>
          <p:cNvGrpSpPr/>
          <p:nvPr/>
        </p:nvGrpSpPr>
        <p:grpSpPr>
          <a:xfrm>
            <a:off x="402228" y="5949280"/>
            <a:ext cx="2664296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직사각형 9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차량용 종이방향제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grpSp>
        <p:nvGrpSpPr>
          <p:cNvPr id="3" name="그룹 13"/>
          <p:cNvGrpSpPr/>
          <p:nvPr/>
        </p:nvGrpSpPr>
        <p:grpSpPr>
          <a:xfrm>
            <a:off x="3260776" y="5949280"/>
            <a:ext cx="2664296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5" name="직사각형 14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캐릭터 부채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grpSp>
        <p:nvGrpSpPr>
          <p:cNvPr id="4" name="그룹 17"/>
          <p:cNvGrpSpPr/>
          <p:nvPr/>
        </p:nvGrpSpPr>
        <p:grpSpPr>
          <a:xfrm>
            <a:off x="6090860" y="5949280"/>
            <a:ext cx="2664296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" name="직사각형 20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종이가방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pic>
        <p:nvPicPr>
          <p:cNvPr id="3074" name="Picture 2" descr="J:\예유진 컴퓨터\예유\우수사례 공모전\2018\우수사례\종이방향제.JPG"/>
          <p:cNvPicPr>
            <a:picLocks noChangeAspect="1" noChangeArrowheads="1"/>
          </p:cNvPicPr>
          <p:nvPr/>
        </p:nvPicPr>
        <p:blipFill>
          <a:blip r:embed="rId4" cstate="print"/>
          <a:srcRect r="12788"/>
          <a:stretch>
            <a:fillRect/>
          </a:stretch>
        </p:blipFill>
        <p:spPr bwMode="auto">
          <a:xfrm rot="16200000">
            <a:off x="-508" y="2744924"/>
            <a:ext cx="3456384" cy="266429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075" name="Picture 3" descr="J:\예유진 컴퓨터\예유\우수사례 공모전\2018\우수사례\키본이 부채.JPG"/>
          <p:cNvPicPr>
            <a:picLocks noChangeAspect="1" noChangeArrowheads="1"/>
          </p:cNvPicPr>
          <p:nvPr/>
        </p:nvPicPr>
        <p:blipFill>
          <a:blip r:embed="rId5" cstate="print"/>
          <a:srcRect r="8711"/>
          <a:stretch>
            <a:fillRect/>
          </a:stretch>
        </p:blipFill>
        <p:spPr bwMode="auto">
          <a:xfrm rot="16200000">
            <a:off x="2879812" y="2744924"/>
            <a:ext cx="3456384" cy="266429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076" name="Picture 4" descr="J:\예유진 컴퓨터\예유\우수사례 공모전\2018\우수사례\키본이 종이가방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5688123" y="2744923"/>
            <a:ext cx="3456386" cy="266429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4. 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를 활용한 암 예방 홍보사업 추진 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–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홍보물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grpSp>
        <p:nvGrpSpPr>
          <p:cNvPr id="2" name="그룹 12"/>
          <p:cNvGrpSpPr/>
          <p:nvPr/>
        </p:nvGrpSpPr>
        <p:grpSpPr>
          <a:xfrm>
            <a:off x="402228" y="5949280"/>
            <a:ext cx="2664296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직사각형 9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에코백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grpSp>
        <p:nvGrpSpPr>
          <p:cNvPr id="3" name="그룹 13"/>
          <p:cNvGrpSpPr/>
          <p:nvPr/>
        </p:nvGrpSpPr>
        <p:grpSpPr>
          <a:xfrm>
            <a:off x="3260776" y="5949280"/>
            <a:ext cx="2664296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5" name="직사각형 14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반반티슈</a:t>
              </a:r>
              <a:r>
                <a:rPr lang="en-US" altLang="ko-KR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(</a:t>
              </a:r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일반</a:t>
              </a:r>
              <a:r>
                <a:rPr lang="en-US" altLang="ko-KR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+</a:t>
              </a:r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물</a:t>
              </a:r>
              <a:r>
                <a:rPr lang="en-US" altLang="ko-KR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)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grpSp>
        <p:nvGrpSpPr>
          <p:cNvPr id="4" name="그룹 17"/>
          <p:cNvGrpSpPr/>
          <p:nvPr/>
        </p:nvGrpSpPr>
        <p:grpSpPr>
          <a:xfrm>
            <a:off x="6090860" y="5949280"/>
            <a:ext cx="2664296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1" name="직사각형 20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PP</a:t>
              </a:r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홀더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pic>
        <p:nvPicPr>
          <p:cNvPr id="4098" name="Picture 2" descr="J:\예유진 컴퓨터\admin\Desktop\★ 용량커서 파일 옮기기\★2017부산지역암센터★\IMG_62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7" y="2348880"/>
            <a:ext cx="2664296" cy="348376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099" name="Picture 3" descr="C:\Users\admin\Desktop\2018년 부산지역암센터 운영\물품제작\P20181101_144618991_68FA58C0-AD8C-4A51-B501-B43949091736.JPG"/>
          <p:cNvPicPr>
            <a:picLocks noChangeAspect="1" noChangeArrowheads="1"/>
          </p:cNvPicPr>
          <p:nvPr/>
        </p:nvPicPr>
        <p:blipFill>
          <a:blip r:embed="rId5" cstate="print"/>
          <a:srcRect l="4218" t="5600" r="6575"/>
          <a:stretch>
            <a:fillRect/>
          </a:stretch>
        </p:blipFill>
        <p:spPr bwMode="auto">
          <a:xfrm>
            <a:off x="3255308" y="2348880"/>
            <a:ext cx="2664296" cy="345638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100" name="Picture 4" descr="C:\Users\admin\Desktop\2018년 부산지역암센터 운영\물품제작\P20181101_144725612_12AC6DEB-B62C-4BEF-B1DD-4521605BA747.JPG"/>
          <p:cNvPicPr>
            <a:picLocks noChangeAspect="1" noChangeArrowheads="1"/>
          </p:cNvPicPr>
          <p:nvPr/>
        </p:nvPicPr>
        <p:blipFill>
          <a:blip r:embed="rId6" cstate="print"/>
          <a:srcRect t="3310" r="3592"/>
          <a:stretch>
            <a:fillRect/>
          </a:stretch>
        </p:blipFill>
        <p:spPr bwMode="auto">
          <a:xfrm>
            <a:off x="6084168" y="2348880"/>
            <a:ext cx="2664296" cy="346119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4. 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를 활용한 암 예방 홍보사업 추진 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–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인형탈</a:t>
            </a:r>
            <a:r>
              <a:rPr lang="en-US" altLang="ko-KR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(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캠페인</a:t>
            </a:r>
            <a:r>
              <a:rPr lang="en-US" altLang="ko-KR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)</a:t>
            </a:r>
          </a:p>
        </p:txBody>
      </p:sp>
      <p:pic>
        <p:nvPicPr>
          <p:cNvPr id="5122" name="Picture 2" descr="C:\Users\admin\Desktop\관련 자료\인형탈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706" y="2348880"/>
            <a:ext cx="4176464" cy="288303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123" name="Picture 3" descr="C:\Users\admin\Desktop\관련 자료\인형탈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4556" y="2348880"/>
            <a:ext cx="4176463" cy="28803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9" name="그룹 12"/>
          <p:cNvGrpSpPr/>
          <p:nvPr/>
        </p:nvGrpSpPr>
        <p:grpSpPr>
          <a:xfrm>
            <a:off x="292706" y="5373216"/>
            <a:ext cx="4176464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직사각형 9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부산광역시청 암검진 홍보 캠페인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4664556" y="5373216"/>
            <a:ext cx="4176464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4" name="직사각형 13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핑크런 </a:t>
              </a:r>
              <a:r>
                <a:rPr lang="en-US" altLang="ko-KR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2018 </a:t>
              </a:r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부산대회 홍보 캠페인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4. 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를 활용한 암 예방 홍보사업 추진 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–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인형탈</a:t>
            </a:r>
            <a:r>
              <a:rPr lang="en-US" altLang="ko-KR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(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캠페인</a:t>
            </a:r>
            <a:r>
              <a:rPr lang="en-US" altLang="ko-KR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)</a:t>
            </a:r>
          </a:p>
        </p:txBody>
      </p:sp>
      <p:grpSp>
        <p:nvGrpSpPr>
          <p:cNvPr id="2" name="그룹 12"/>
          <p:cNvGrpSpPr/>
          <p:nvPr/>
        </p:nvGrpSpPr>
        <p:grpSpPr>
          <a:xfrm>
            <a:off x="292706" y="5373216"/>
            <a:ext cx="4176464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직사각형 9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메디부산 </a:t>
              </a:r>
              <a:r>
                <a:rPr lang="en-US" altLang="ko-KR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2018! </a:t>
              </a:r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건강박람회 캠페인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grpSp>
        <p:nvGrpSpPr>
          <p:cNvPr id="3" name="그룹 12"/>
          <p:cNvGrpSpPr/>
          <p:nvPr/>
        </p:nvGrpSpPr>
        <p:grpSpPr>
          <a:xfrm>
            <a:off x="4572000" y="5373216"/>
            <a:ext cx="4392487" cy="504056"/>
            <a:chOff x="408500" y="5949280"/>
            <a:chExt cx="2802104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4" name="직사각형 13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08500" y="6011996"/>
              <a:ext cx="2802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공원문화페스티벌 연계 암예방 스탬프투어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pic>
        <p:nvPicPr>
          <p:cNvPr id="6146" name="Picture 2" descr="C:\Users\admin\Desktop\관련 자료\인형탈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980" y="2348880"/>
            <a:ext cx="4176464" cy="28803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147" name="Picture 3" descr="C:\Users\admin\Desktop\공원문화페스티벌 연계 암예방 홍보부스\P20181028_114931914_6FDE18E1-4618-4D97-AAC6-358651C2C12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2348880"/>
            <a:ext cx="4176464" cy="289798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4. 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를 활용한 암 예방 홍보사업 추진 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–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인형탈</a:t>
            </a:r>
            <a:r>
              <a:rPr lang="en-US" altLang="ko-KR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(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캠페인</a:t>
            </a:r>
            <a:r>
              <a:rPr lang="en-US" altLang="ko-KR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)</a:t>
            </a:r>
          </a:p>
        </p:txBody>
      </p:sp>
      <p:grpSp>
        <p:nvGrpSpPr>
          <p:cNvPr id="2" name="그룹 12"/>
          <p:cNvGrpSpPr/>
          <p:nvPr/>
        </p:nvGrpSpPr>
        <p:grpSpPr>
          <a:xfrm>
            <a:off x="611560" y="5373216"/>
            <a:ext cx="4176464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직사각형 9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희망복지페스티벌 연계 암예방 캠페인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pic>
        <p:nvPicPr>
          <p:cNvPr id="1026" name="Picture 2" descr="C:\Users\admin\Desktop\1월\희망복지페스티벌 연계 암예방 홍보부스 운영 (4).JPG"/>
          <p:cNvPicPr>
            <a:picLocks noChangeAspect="1" noChangeArrowheads="1"/>
          </p:cNvPicPr>
          <p:nvPr/>
        </p:nvPicPr>
        <p:blipFill>
          <a:blip r:embed="rId4" cstate="print"/>
          <a:srcRect l="21462"/>
          <a:stretch>
            <a:fillRect/>
          </a:stretch>
        </p:blipFill>
        <p:spPr bwMode="auto">
          <a:xfrm>
            <a:off x="642382" y="2348880"/>
            <a:ext cx="4104456" cy="28803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4099" t="36394" r="74901" b="25216"/>
          <a:stretch>
            <a:fillRect/>
          </a:stretch>
        </p:blipFill>
        <p:spPr bwMode="auto">
          <a:xfrm>
            <a:off x="6012160" y="3284984"/>
            <a:ext cx="191430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5.  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기타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 활용 현황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grpSp>
        <p:nvGrpSpPr>
          <p:cNvPr id="2" name="그룹 12"/>
          <p:cNvGrpSpPr/>
          <p:nvPr/>
        </p:nvGrpSpPr>
        <p:grpSpPr>
          <a:xfrm>
            <a:off x="618252" y="5805264"/>
            <a:ext cx="3521700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직사각형 17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SNS(</a:t>
              </a:r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네이버 블로그</a:t>
              </a:r>
              <a:r>
                <a:rPr lang="en-US" altLang="ko-KR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)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 cstate="print"/>
          <a:srcRect l="56109" t="10407" r="1564" b="2773"/>
          <a:stretch>
            <a:fillRect/>
          </a:stretch>
        </p:blipFill>
        <p:spPr bwMode="auto">
          <a:xfrm>
            <a:off x="611560" y="2204864"/>
            <a:ext cx="3528392" cy="345638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</p:pic>
      <p:pic>
        <p:nvPicPr>
          <p:cNvPr id="25" name="Picture 2" descr="C:\Users\admin\Desktop\우수사례\KakaoTalk_20161226_1459055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11492" y="2132856"/>
            <a:ext cx="3559324" cy="3600400"/>
          </a:xfrm>
          <a:prstGeom prst="rect">
            <a:avLst/>
          </a:prstGeom>
          <a:noFill/>
        </p:spPr>
      </p:pic>
      <p:grpSp>
        <p:nvGrpSpPr>
          <p:cNvPr id="30" name="그룹 12"/>
          <p:cNvGrpSpPr/>
          <p:nvPr/>
        </p:nvGrpSpPr>
        <p:grpSpPr>
          <a:xfrm>
            <a:off x="4938732" y="5805264"/>
            <a:ext cx="3521700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1" name="직사각형 30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이벤트 운영 등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6.  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유관기관 및 의료기관의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 활용 현황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grpSp>
        <p:nvGrpSpPr>
          <p:cNvPr id="22" name="그룹 13"/>
          <p:cNvGrpSpPr/>
          <p:nvPr/>
        </p:nvGrpSpPr>
        <p:grpSpPr>
          <a:xfrm>
            <a:off x="4716016" y="5949280"/>
            <a:ext cx="3672408" cy="504056"/>
            <a:chOff x="410616" y="5949280"/>
            <a:chExt cx="2808312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직사각형 22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10616" y="6011996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암예방 수칙 홍보판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pic>
        <p:nvPicPr>
          <p:cNvPr id="2050" name="Picture 2" descr="J:\예유진 컴퓨터\admin\Desktop\암관리사업\■ 소아청소년 암예방사업 운영\2016년 소아청소년대상 암예방사업\울산지역암센터 스탬프투어(키본이 활용).jpg"/>
          <p:cNvPicPr>
            <a:picLocks noChangeAspect="1" noChangeArrowheads="1"/>
          </p:cNvPicPr>
          <p:nvPr/>
        </p:nvPicPr>
        <p:blipFill>
          <a:blip r:embed="rId4" cstate="print"/>
          <a:srcRect l="10622" t="13349" r="50150" b="11443"/>
          <a:stretch>
            <a:fillRect/>
          </a:stretch>
        </p:blipFill>
        <p:spPr bwMode="auto">
          <a:xfrm>
            <a:off x="860635" y="2492896"/>
            <a:ext cx="3528392" cy="324036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 l="2953" t="34846" r="79328" b="32079"/>
          <a:stretch>
            <a:fillRect/>
          </a:stretch>
        </p:blipFill>
        <p:spPr bwMode="auto">
          <a:xfrm>
            <a:off x="4788024" y="2492896"/>
            <a:ext cx="3528392" cy="32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29" name="그룹 13"/>
          <p:cNvGrpSpPr/>
          <p:nvPr/>
        </p:nvGrpSpPr>
        <p:grpSpPr>
          <a:xfrm>
            <a:off x="827584" y="5949280"/>
            <a:ext cx="3672408" cy="504056"/>
            <a:chOff x="410616" y="5949280"/>
            <a:chExt cx="2808312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0" name="직사각형 29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10616" y="6011996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스탬프투어 용지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내용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6.  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유관기관 및 의료기관의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 활용 현황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7170" name="Picture 2" descr="J:\예유진 컴퓨터\admin\Desktop\★ 용량커서 파일 옮기기\★2017부산지역암센터★\채변함_3.jpg"/>
          <p:cNvPicPr>
            <a:picLocks noChangeAspect="1" noChangeArrowheads="1"/>
          </p:cNvPicPr>
          <p:nvPr/>
        </p:nvPicPr>
        <p:blipFill>
          <a:blip r:embed="rId4" cstate="print"/>
          <a:srcRect t="6547" b="13513"/>
          <a:stretch>
            <a:fillRect/>
          </a:stretch>
        </p:blipFill>
        <p:spPr bwMode="auto">
          <a:xfrm>
            <a:off x="395536" y="2348880"/>
            <a:ext cx="2664296" cy="3456384"/>
          </a:xfrm>
          <a:prstGeom prst="rect">
            <a:avLst/>
          </a:prstGeom>
          <a:noFill/>
        </p:spPr>
      </p:pic>
      <p:grpSp>
        <p:nvGrpSpPr>
          <p:cNvPr id="2" name="그룹 12"/>
          <p:cNvGrpSpPr/>
          <p:nvPr/>
        </p:nvGrpSpPr>
        <p:grpSpPr>
          <a:xfrm>
            <a:off x="402228" y="5949280"/>
            <a:ext cx="2664296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직사각형 17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채변통 함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grpSp>
        <p:nvGrpSpPr>
          <p:cNvPr id="3" name="그룹 13"/>
          <p:cNvGrpSpPr/>
          <p:nvPr/>
        </p:nvGrpSpPr>
        <p:grpSpPr>
          <a:xfrm>
            <a:off x="3203848" y="5949280"/>
            <a:ext cx="2808312" cy="504056"/>
            <a:chOff x="410616" y="5949280"/>
            <a:chExt cx="2808312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3" name="직사각형 22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10616" y="6011996"/>
              <a:ext cx="2808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홍보용 조끼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grpSp>
        <p:nvGrpSpPr>
          <p:cNvPr id="4" name="그룹 17"/>
          <p:cNvGrpSpPr/>
          <p:nvPr/>
        </p:nvGrpSpPr>
        <p:grpSpPr>
          <a:xfrm>
            <a:off x="6090860" y="5949280"/>
            <a:ext cx="2664296" cy="504056"/>
            <a:chOff x="467544" y="5949280"/>
            <a:chExt cx="2664296" cy="504056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6" name="직사각형 25"/>
            <p:cNvSpPr/>
            <p:nvPr/>
          </p:nvSpPr>
          <p:spPr>
            <a:xfrm>
              <a:off x="467544" y="5949280"/>
              <a:ext cx="2664296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67544" y="6011996"/>
              <a:ext cx="2664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누리 B" pitchFamily="18" charset="-127"/>
                  <a:ea typeface="누리 B" pitchFamily="18" charset="-127"/>
                </a:rPr>
                <a:t>의료기관 블로그</a:t>
              </a:r>
              <a:endParaRPr lang="ko-KR" altLang="en-US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endParaRPr>
            </a:p>
          </p:txBody>
        </p:sp>
      </p:grp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/>
          <a:srcRect l="5084" t="16313" r="51276" b="37488"/>
          <a:stretch>
            <a:fillRect/>
          </a:stretch>
        </p:blipFill>
        <p:spPr bwMode="auto">
          <a:xfrm>
            <a:off x="6084168" y="2276872"/>
            <a:ext cx="2615200" cy="3528392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2" name="직사각형 31"/>
          <p:cNvSpPr/>
          <p:nvPr/>
        </p:nvSpPr>
        <p:spPr>
          <a:xfrm>
            <a:off x="6290463" y="2286600"/>
            <a:ext cx="144017" cy="1398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3" name="Picture 5" descr="C:\Users\admin\Desktop\2018-10-10-13-14-21.jpg"/>
          <p:cNvPicPr>
            <a:picLocks noChangeAspect="1" noChangeArrowheads="1"/>
          </p:cNvPicPr>
          <p:nvPr/>
        </p:nvPicPr>
        <p:blipFill>
          <a:blip r:embed="rId6" cstate="print"/>
          <a:srcRect l="71789" t="13324" b="37522"/>
          <a:stretch>
            <a:fillRect/>
          </a:stretch>
        </p:blipFill>
        <p:spPr bwMode="auto">
          <a:xfrm>
            <a:off x="3275856" y="2348880"/>
            <a:ext cx="2664296" cy="3456384"/>
          </a:xfrm>
          <a:prstGeom prst="rect">
            <a:avLst/>
          </a:prstGeom>
          <a:noFill/>
        </p:spPr>
      </p:pic>
      <p:pic>
        <p:nvPicPr>
          <p:cNvPr id="34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7" cstate="print"/>
          <a:srcRect l="-82" t="72075" r="88304" b="9698"/>
          <a:stretch>
            <a:fillRect/>
          </a:stretch>
        </p:blipFill>
        <p:spPr bwMode="auto">
          <a:xfrm>
            <a:off x="4139952" y="3429000"/>
            <a:ext cx="519028" cy="504056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23528" y="332656"/>
            <a:ext cx="8568952" cy="6264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04664"/>
            <a:ext cx="2530635" cy="332656"/>
          </a:xfrm>
          <a:prstGeom prst="rect">
            <a:avLst/>
          </a:prstGeom>
        </p:spPr>
      </p:pic>
      <p:sp>
        <p:nvSpPr>
          <p:cNvPr id="23" name="대각선 방향의 모서리가 둥근 사각형 22"/>
          <p:cNvSpPr/>
          <p:nvPr/>
        </p:nvSpPr>
        <p:spPr>
          <a:xfrm>
            <a:off x="1403648" y="1628800"/>
            <a:ext cx="6120680" cy="3240360"/>
          </a:xfrm>
          <a:prstGeom prst="round2DiagRect">
            <a:avLst/>
          </a:prstGeom>
          <a:solidFill>
            <a:schemeClr val="bg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187624" y="2204864"/>
            <a:ext cx="63367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사업추진</a:t>
            </a:r>
            <a:endParaRPr lang="en-US" altLang="ko-KR" sz="7200" b="1" smtClean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/>
            <a:r>
              <a:rPr lang="ko-KR" altLang="en-US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결 과</a:t>
            </a:r>
            <a:endParaRPr lang="en-US" altLang="ko-KR" sz="8800" b="1" smtClean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24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4" cstate="print"/>
          <a:srcRect l="68771" t="35983" r="21833" b="34903"/>
          <a:stretch>
            <a:fillRect/>
          </a:stretch>
        </p:blipFill>
        <p:spPr bwMode="auto">
          <a:xfrm>
            <a:off x="6948264" y="3849046"/>
            <a:ext cx="746826" cy="145216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결과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528" y="1484784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지역사회 일반인 대상 공모전 운영을 통해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,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3074" name="Picture 2" descr="C:\Users\admin\Desktop\화살표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10800000">
            <a:off x="2771800" y="4005064"/>
            <a:ext cx="3879652" cy="1394578"/>
          </a:xfrm>
          <a:prstGeom prst="rect">
            <a:avLst/>
          </a:prstGeom>
          <a:noFill/>
        </p:spPr>
      </p:pic>
      <p:sp>
        <p:nvSpPr>
          <p:cNvPr id="7" name="모서리가 둥근 직사각형 6"/>
          <p:cNvSpPr/>
          <p:nvPr/>
        </p:nvSpPr>
        <p:spPr>
          <a:xfrm>
            <a:off x="1403648" y="2492896"/>
            <a:ext cx="2448272" cy="1944216"/>
          </a:xfrm>
          <a:prstGeom prst="roundRect">
            <a:avLst/>
          </a:prstGeom>
          <a:solidFill>
            <a:srgbClr val="F3F3F3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/>
              <a:t> </a:t>
            </a:r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5364088" y="2492896"/>
            <a:ext cx="2448272" cy="1944216"/>
          </a:xfrm>
          <a:prstGeom prst="roundRect">
            <a:avLst/>
          </a:prstGeom>
          <a:solidFill>
            <a:srgbClr val="F3F3F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403648" y="2921195"/>
            <a:ext cx="244827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암예방 홍보 캐릭터</a:t>
            </a:r>
            <a:endParaRPr lang="en-US" altLang="ko-KR" sz="2000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smtClean="0">
                <a:solidFill>
                  <a:schemeClr val="accent5"/>
                </a:solidFill>
                <a:latin typeface="누리 B" pitchFamily="18" charset="-127"/>
                <a:ea typeface="누리 B" pitchFamily="18" charset="-127"/>
              </a:rPr>
              <a:t>제작 비용 감소</a:t>
            </a:r>
            <a:endParaRPr lang="ko-KR" altLang="en-US" sz="2400" b="1">
              <a:solidFill>
                <a:schemeClr val="accent5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64088" y="2725098"/>
            <a:ext cx="2448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공모전 수상자의</a:t>
            </a:r>
            <a:endParaRPr lang="en-US" altLang="ko-KR" sz="2000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디자인 관련 </a:t>
            </a:r>
            <a:endParaRPr lang="en-US" altLang="ko-KR" sz="2000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b="1" smtClean="0">
                <a:solidFill>
                  <a:schemeClr val="accent5"/>
                </a:solidFill>
                <a:latin typeface="누리 B" pitchFamily="18" charset="-127"/>
                <a:ea typeface="누리 B" pitchFamily="18" charset="-127"/>
              </a:rPr>
              <a:t>스펙 향상</a:t>
            </a:r>
            <a:endParaRPr lang="ko-KR" altLang="en-US" sz="2400" b="1">
              <a:solidFill>
                <a:schemeClr val="accent5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63688" y="5445224"/>
            <a:ext cx="59046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누리 B" pitchFamily="18" charset="-127"/>
                <a:ea typeface="누리 B" pitchFamily="18" charset="-127"/>
              </a:rPr>
              <a:t>WIN - WIN</a:t>
            </a:r>
            <a:endParaRPr lang="ko-KR" altLang="en-US" sz="4800" b="1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결과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3528" y="1484784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홍보 효과 </a:t>
            </a:r>
            <a:r>
              <a:rPr lang="ko-KR" altLang="en-US" sz="24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및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 효율성 극대화</a:t>
            </a:r>
            <a:r>
              <a:rPr lang="ko-KR" altLang="en-US" sz="2400" b="1" smtClean="0">
                <a:latin typeface="누리 B" pitchFamily="18" charset="-127"/>
                <a:ea typeface="누리 B" pitchFamily="18" charset="-127"/>
              </a:rPr>
              <a:t>를 위해</a:t>
            </a:r>
            <a:r>
              <a:rPr lang="en-US" altLang="ko-KR" sz="2400" b="1" smtClean="0">
                <a:latin typeface="누리 B" pitchFamily="18" charset="-127"/>
                <a:ea typeface="누리 B" pitchFamily="18" charset="-127"/>
              </a:rPr>
              <a:t>,</a:t>
            </a:r>
          </a:p>
        </p:txBody>
      </p:sp>
      <p:sp>
        <p:nvSpPr>
          <p:cNvPr id="36" name="모서리가 둥근 직사각형 35"/>
          <p:cNvSpPr/>
          <p:nvPr/>
        </p:nvSpPr>
        <p:spPr>
          <a:xfrm>
            <a:off x="395536" y="2708920"/>
            <a:ext cx="3960440" cy="2232248"/>
          </a:xfrm>
          <a:prstGeom prst="roundRect">
            <a:avLst/>
          </a:prstGeom>
          <a:solidFill>
            <a:srgbClr val="F3F3F3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/>
              <a:t> </a:t>
            </a:r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23528" y="2852936"/>
            <a:ext cx="40324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암예방 생활수칙에 따른</a:t>
            </a:r>
            <a:endParaRPr lang="en-US" altLang="ko-KR" sz="2000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b="1" smtClean="0">
                <a:solidFill>
                  <a:schemeClr val="accent5"/>
                </a:solidFill>
                <a:latin typeface="누리 B" pitchFamily="18" charset="-127"/>
                <a:ea typeface="누리 B" pitchFamily="18" charset="-127"/>
              </a:rPr>
              <a:t>총 </a:t>
            </a:r>
            <a:r>
              <a:rPr lang="en-US" altLang="ko-KR" sz="2000" b="1" smtClean="0">
                <a:solidFill>
                  <a:schemeClr val="accent5"/>
                </a:solidFill>
                <a:latin typeface="누리 B" pitchFamily="18" charset="-127"/>
                <a:ea typeface="누리 B" pitchFamily="18" charset="-127"/>
              </a:rPr>
              <a:t>12</a:t>
            </a:r>
            <a:r>
              <a:rPr lang="ko-KR" altLang="en-US" sz="2000" b="1" smtClean="0">
                <a:solidFill>
                  <a:schemeClr val="accent5"/>
                </a:solidFill>
                <a:latin typeface="누리 B" pitchFamily="18" charset="-127"/>
                <a:ea typeface="누리 B" pitchFamily="18" charset="-127"/>
              </a:rPr>
              <a:t>개의 캐릭터 각각 제작</a:t>
            </a:r>
            <a:r>
              <a:rPr lang="en-US" altLang="ko-KR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2000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맞춤형 캐릭터 사용으로 홍보의</a:t>
            </a:r>
            <a:endParaRPr lang="en-US" altLang="ko-KR" sz="2000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효율성 도모</a:t>
            </a:r>
            <a:endParaRPr lang="en-US" altLang="ko-KR" sz="2000" b="1" smtClean="0">
              <a:solidFill>
                <a:schemeClr val="accent6">
                  <a:lumMod val="7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3075" name="Picture 3" descr="C:\Users\admin\AppData\Local\Microsoft\Windows\Temporary Internet Files\Content.IE5\7Z2P7YKI\mi-piace[1]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51520" y="4653136"/>
            <a:ext cx="2212755" cy="1780033"/>
          </a:xfrm>
          <a:prstGeom prst="rect">
            <a:avLst/>
          </a:prstGeom>
          <a:noFill/>
        </p:spPr>
      </p:pic>
      <p:sp>
        <p:nvSpPr>
          <p:cNvPr id="39" name="모서리가 둥근 직사각형 38"/>
          <p:cNvSpPr/>
          <p:nvPr/>
        </p:nvSpPr>
        <p:spPr>
          <a:xfrm>
            <a:off x="4860032" y="2708920"/>
            <a:ext cx="3960440" cy="2232248"/>
          </a:xfrm>
          <a:prstGeom prst="roundRect">
            <a:avLst/>
          </a:prstGeom>
          <a:solidFill>
            <a:srgbClr val="F3F3F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mtClean="0"/>
              <a:t> </a:t>
            </a:r>
            <a:endParaRPr lang="ko-KR" altLang="en-US"/>
          </a:p>
        </p:txBody>
      </p:sp>
      <p:grpSp>
        <p:nvGrpSpPr>
          <p:cNvPr id="34" name="그룹 33"/>
          <p:cNvGrpSpPr/>
          <p:nvPr/>
        </p:nvGrpSpPr>
        <p:grpSpPr>
          <a:xfrm flipH="1">
            <a:off x="6948264" y="4562412"/>
            <a:ext cx="1944216" cy="2196882"/>
            <a:chOff x="6588224" y="4724068"/>
            <a:chExt cx="1560655" cy="1790992"/>
          </a:xfrm>
        </p:grpSpPr>
        <p:grpSp>
          <p:nvGrpSpPr>
            <p:cNvPr id="33" name="그룹 32"/>
            <p:cNvGrpSpPr/>
            <p:nvPr/>
          </p:nvGrpSpPr>
          <p:grpSpPr>
            <a:xfrm rot="19919455">
              <a:off x="7112455" y="5290924"/>
              <a:ext cx="874854" cy="1224136"/>
              <a:chOff x="6372200" y="4221088"/>
              <a:chExt cx="874854" cy="1224136"/>
            </a:xfrm>
          </p:grpSpPr>
          <p:cxnSp>
            <p:nvCxnSpPr>
              <p:cNvPr id="25" name="직선 연결선 24"/>
              <p:cNvCxnSpPr/>
              <p:nvPr/>
            </p:nvCxnSpPr>
            <p:spPr>
              <a:xfrm>
                <a:off x="6372200" y="4293096"/>
                <a:ext cx="468052" cy="792088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직선 연결선 25"/>
              <p:cNvCxnSpPr/>
              <p:nvPr/>
            </p:nvCxnSpPr>
            <p:spPr>
              <a:xfrm>
                <a:off x="6480212" y="4221088"/>
                <a:ext cx="468052" cy="792088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타원 26"/>
              <p:cNvSpPr/>
              <p:nvPr/>
            </p:nvSpPr>
            <p:spPr>
              <a:xfrm>
                <a:off x="6742998" y="4941168"/>
                <a:ext cx="504056" cy="504056"/>
              </a:xfrm>
              <a:prstGeom prst="ellipse">
                <a:avLst/>
              </a:prstGeom>
              <a:solidFill>
                <a:srgbClr val="E6E6E6"/>
              </a:solidFill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 rot="16617527">
              <a:off x="7099384" y="4549427"/>
              <a:ext cx="874854" cy="1224136"/>
              <a:chOff x="6524600" y="4373488"/>
              <a:chExt cx="874854" cy="1224136"/>
            </a:xfrm>
          </p:grpSpPr>
          <p:cxnSp>
            <p:nvCxnSpPr>
              <p:cNvPr id="29" name="직선 연결선 28"/>
              <p:cNvCxnSpPr/>
              <p:nvPr/>
            </p:nvCxnSpPr>
            <p:spPr>
              <a:xfrm>
                <a:off x="6524600" y="4445496"/>
                <a:ext cx="468052" cy="792088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직선 연결선 29"/>
              <p:cNvCxnSpPr/>
              <p:nvPr/>
            </p:nvCxnSpPr>
            <p:spPr>
              <a:xfrm>
                <a:off x="6632612" y="4373488"/>
                <a:ext cx="468052" cy="792088"/>
              </a:xfrm>
              <a:prstGeom prst="line">
                <a:avLst/>
              </a:prstGeom>
              <a:ln w="381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타원 30"/>
              <p:cNvSpPr/>
              <p:nvPr/>
            </p:nvSpPr>
            <p:spPr>
              <a:xfrm>
                <a:off x="6895398" y="5093568"/>
                <a:ext cx="504056" cy="504056"/>
              </a:xfrm>
              <a:prstGeom prst="ellipse">
                <a:avLst/>
              </a:prstGeom>
              <a:solidFill>
                <a:srgbClr val="E6E6E6"/>
              </a:solidFill>
              <a:ln w="7620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3" name="타원 22"/>
            <p:cNvSpPr/>
            <p:nvPr/>
          </p:nvSpPr>
          <p:spPr>
            <a:xfrm>
              <a:off x="6588224" y="5229200"/>
              <a:ext cx="504056" cy="504056"/>
            </a:xfrm>
            <a:prstGeom prst="ellipse">
              <a:avLst/>
            </a:prstGeom>
            <a:solidFill>
              <a:srgbClr val="E6E6E6"/>
            </a:solidFill>
            <a:ln w="762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788024" y="2980402"/>
            <a:ext cx="4032448" cy="141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b="1" smtClean="0">
                <a:latin typeface="누리 B" pitchFamily="18" charset="-127"/>
                <a:ea typeface="누리 B" pitchFamily="18" charset="-127"/>
              </a:rPr>
              <a:t>유관기관과의 암예방 홍보캐릭터</a:t>
            </a:r>
            <a:endParaRPr lang="en-US" altLang="ko-KR" sz="2000" b="1" smtClean="0"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000" b="1" smtClean="0">
                <a:solidFill>
                  <a:schemeClr val="accent5"/>
                </a:solidFill>
                <a:latin typeface="누리 B" pitchFamily="18" charset="-127"/>
                <a:ea typeface="누리 B" pitchFamily="18" charset="-127"/>
              </a:rPr>
              <a:t>공동사용</a:t>
            </a:r>
            <a:r>
              <a:rPr lang="ko-KR" altLang="en-US" sz="2000" b="1" smtClean="0">
                <a:latin typeface="누리 B" pitchFamily="18" charset="-127"/>
                <a:ea typeface="누리 B" pitchFamily="18" charset="-127"/>
              </a:rPr>
              <a:t>으로 노출횟수 증가</a:t>
            </a:r>
            <a:r>
              <a:rPr lang="en-US" altLang="ko-KR" sz="2000" b="1" smtClean="0">
                <a:latin typeface="누리 B" pitchFamily="18" charset="-127"/>
                <a:ea typeface="누리 B" pitchFamily="18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2000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홍보효과 극대화</a:t>
            </a:r>
            <a:endParaRPr lang="en-US" altLang="ko-KR" sz="2000" b="1" smtClean="0">
              <a:solidFill>
                <a:schemeClr val="accent6">
                  <a:lumMod val="7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사업 추진 결과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528" y="1340768"/>
            <a:ext cx="8496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누리 B" pitchFamily="18" charset="-127"/>
                <a:ea typeface="누리 B" pitchFamily="18" charset="-127"/>
              </a:rPr>
              <a:t>국민암예방수칙 실천 서명 </a:t>
            </a:r>
            <a:r>
              <a:rPr lang="ko-KR" altLang="en-US" sz="2400" b="1" smtClean="0">
                <a:solidFill>
                  <a:schemeClr val="accent6"/>
                </a:solidFill>
                <a:latin typeface="누리 B" pitchFamily="18" charset="-127"/>
                <a:ea typeface="누리 B" pitchFamily="18" charset="-127"/>
              </a:rPr>
              <a:t>참여자 증가</a:t>
            </a:r>
            <a:endParaRPr lang="en-US" altLang="ko-KR" sz="2400" b="1" smtClean="0">
              <a:solidFill>
                <a:schemeClr val="accent6"/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13" name="Picture 2" descr="C:\Users\admin\AppData\Local\Microsoft\Windows\Temporary Internet Files\Content.IE5\V901D545\stick-2260466_960_720[1]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-40000" contrast="-40000"/>
          </a:blip>
          <a:srcRect l="72050"/>
          <a:stretch>
            <a:fillRect/>
          </a:stretch>
        </p:blipFill>
        <p:spPr bwMode="auto">
          <a:xfrm>
            <a:off x="3091044" y="4725144"/>
            <a:ext cx="616860" cy="1234894"/>
          </a:xfrm>
          <a:prstGeom prst="rect">
            <a:avLst/>
          </a:prstGeom>
          <a:noFill/>
        </p:spPr>
      </p:pic>
      <p:pic>
        <p:nvPicPr>
          <p:cNvPr id="16" name="Picture 2" descr="C:\Users\admin\AppData\Local\Microsoft\Windows\Temporary Internet Files\Content.IE5\V901D545\stick-2260466_960_720[1]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72F1FE">
                <a:tint val="45000"/>
                <a:satMod val="400000"/>
              </a:srgbClr>
            </a:duotone>
          </a:blip>
          <a:srcRect l="72050"/>
          <a:stretch>
            <a:fillRect/>
          </a:stretch>
        </p:blipFill>
        <p:spPr bwMode="auto">
          <a:xfrm>
            <a:off x="5076056" y="2708920"/>
            <a:ext cx="1448544" cy="3258956"/>
          </a:xfrm>
          <a:prstGeom prst="rect">
            <a:avLst/>
          </a:prstGeom>
          <a:noFill/>
        </p:spPr>
      </p:pic>
      <p:cxnSp>
        <p:nvCxnSpPr>
          <p:cNvPr id="21" name="직선 연결선 20"/>
          <p:cNvCxnSpPr/>
          <p:nvPr/>
        </p:nvCxnSpPr>
        <p:spPr>
          <a:xfrm>
            <a:off x="2339752" y="5949280"/>
            <a:ext cx="4608512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915816" y="609329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mtClean="0">
                <a:latin typeface="누리 B" pitchFamily="18" charset="-127"/>
                <a:ea typeface="누리 B" pitchFamily="18" charset="-127"/>
              </a:rPr>
              <a:t>제작 전</a:t>
            </a:r>
            <a:endParaRPr lang="ko-KR" altLang="en-US" b="1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40982" y="609329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smtClean="0">
                <a:latin typeface="누리 B" pitchFamily="18" charset="-127"/>
                <a:ea typeface="누리 B" pitchFamily="18" charset="-127"/>
              </a:rPr>
              <a:t>제작 후</a:t>
            </a:r>
            <a:endParaRPr lang="ko-KR" altLang="en-US" b="1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1520" y="2348880"/>
            <a:ext cx="2736304" cy="869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smtClean="0">
                <a:latin typeface="누리 B" pitchFamily="18" charset="-127"/>
                <a:ea typeface="누리 B" pitchFamily="18" charset="-127"/>
              </a:rPr>
              <a:t>캐릭터 제작 후</a:t>
            </a:r>
            <a:r>
              <a:rPr lang="en-US" altLang="ko-KR" b="1" smtClean="0">
                <a:latin typeface="누리 B" pitchFamily="18" charset="-127"/>
                <a:ea typeface="누리 B" pitchFamily="18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b="1" smtClean="0">
                <a:latin typeface="누리 B" pitchFamily="18" charset="-127"/>
                <a:ea typeface="누리 B" pitchFamily="18" charset="-127"/>
              </a:rPr>
              <a:t>캠페인의 국민 참여도 </a:t>
            </a:r>
            <a:r>
              <a:rPr lang="ko-KR" altLang="en-US" b="1" smtClean="0">
                <a:solidFill>
                  <a:schemeClr val="accent6">
                    <a:lumMod val="75000"/>
                  </a:schemeClr>
                </a:solidFill>
                <a:latin typeface="누리 B" pitchFamily="18" charset="-127"/>
                <a:ea typeface="누리 B" pitchFamily="18" charset="-127"/>
              </a:rPr>
              <a:t>급증</a:t>
            </a:r>
            <a:endParaRPr lang="en-US" altLang="ko-KR" b="1" smtClean="0">
              <a:solidFill>
                <a:schemeClr val="accent6">
                  <a:lumMod val="7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7170" name="Picture 2" descr="C:\Users\admin\AppData\Local\Microsoft\Windows\Temporary Internet Files\Content.IE5\J1LO8WH3\arrow-975991_960_720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1917" y="2708920"/>
            <a:ext cx="1115444" cy="1844824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3635896" y="4725144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smtClean="0">
                <a:latin typeface="누리 B" pitchFamily="18" charset="-127"/>
                <a:ea typeface="누리 B" pitchFamily="18" charset="-127"/>
              </a:rPr>
              <a:t>200</a:t>
            </a:r>
            <a:r>
              <a:rPr lang="ko-KR" altLang="en-US" sz="1400" smtClean="0">
                <a:latin typeface="누리 B" pitchFamily="18" charset="-127"/>
                <a:ea typeface="누리 B" pitchFamily="18" charset="-127"/>
              </a:rPr>
              <a:t>건</a:t>
            </a:r>
            <a:endParaRPr lang="ko-KR" altLang="en-US" sz="1400"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56176" y="2564904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smtClean="0">
                <a:latin typeface="누리 B" pitchFamily="18" charset="-127"/>
                <a:ea typeface="누리 B" pitchFamily="18" charset="-127"/>
              </a:rPr>
              <a:t>6,982</a:t>
            </a:r>
            <a:r>
              <a:rPr lang="ko-KR" altLang="en-US" sz="1400" smtClean="0">
                <a:latin typeface="누리 B" pitchFamily="18" charset="-127"/>
                <a:ea typeface="누리 B" pitchFamily="18" charset="-127"/>
              </a:rPr>
              <a:t>건</a:t>
            </a:r>
            <a:endParaRPr lang="ko-KR" altLang="en-US" sz="1400">
              <a:latin typeface="누리 B" pitchFamily="18" charset="-127"/>
              <a:ea typeface="누리 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23528" y="332656"/>
            <a:ext cx="8568952" cy="6264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28184" y="404664"/>
            <a:ext cx="2530635" cy="332656"/>
          </a:xfrm>
          <a:prstGeom prst="rect">
            <a:avLst/>
          </a:prstGeom>
        </p:spPr>
      </p:pic>
      <p:sp>
        <p:nvSpPr>
          <p:cNvPr id="23" name="대각선 방향의 모서리가 둥근 사각형 22"/>
          <p:cNvSpPr/>
          <p:nvPr/>
        </p:nvSpPr>
        <p:spPr>
          <a:xfrm>
            <a:off x="1403648" y="1628800"/>
            <a:ext cx="6120680" cy="3240360"/>
          </a:xfrm>
          <a:prstGeom prst="round2DiagRect">
            <a:avLst/>
          </a:prstGeom>
          <a:solidFill>
            <a:schemeClr val="bg1">
              <a:lumMod val="7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1187624" y="2588711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향후계획</a:t>
            </a:r>
            <a:endParaRPr lang="en-US" altLang="ko-KR" sz="8800" b="1" smtClean="0">
              <a:solidFill>
                <a:schemeClr val="tx1">
                  <a:lumMod val="75000"/>
                  <a:lumOff val="2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24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4" cstate="print"/>
          <a:srcRect l="68771" t="35983" r="21833" b="34903"/>
          <a:stretch>
            <a:fillRect/>
          </a:stretch>
        </p:blipFill>
        <p:spPr bwMode="auto">
          <a:xfrm>
            <a:off x="6948264" y="3849046"/>
            <a:ext cx="746826" cy="145216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향후 업무 추진 계획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pic>
        <p:nvPicPr>
          <p:cNvPr id="2050" name="Picture 2" descr="C:\Users\admin\AppData\Local\Microsoft\Windows\Temporary Internet Files\Content.IE5\DV4S3OR4\1024px-Fxemoji_u1F3E5.svg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1569342"/>
            <a:ext cx="2376264" cy="2376264"/>
          </a:xfrm>
          <a:prstGeom prst="rect">
            <a:avLst/>
          </a:prstGeom>
          <a:noFill/>
        </p:spPr>
      </p:pic>
      <p:grpSp>
        <p:nvGrpSpPr>
          <p:cNvPr id="18" name="그룹 17"/>
          <p:cNvGrpSpPr/>
          <p:nvPr/>
        </p:nvGrpSpPr>
        <p:grpSpPr>
          <a:xfrm>
            <a:off x="2805506" y="2637116"/>
            <a:ext cx="2078559" cy="1600389"/>
            <a:chOff x="4252926" y="3497142"/>
            <a:chExt cx="2078559" cy="1600389"/>
          </a:xfrm>
        </p:grpSpPr>
        <p:grpSp>
          <p:nvGrpSpPr>
            <p:cNvPr id="16" name="그룹 15"/>
            <p:cNvGrpSpPr/>
            <p:nvPr/>
          </p:nvGrpSpPr>
          <p:grpSpPr>
            <a:xfrm>
              <a:off x="4252926" y="3497142"/>
              <a:ext cx="1327186" cy="1600389"/>
              <a:chOff x="4252926" y="3497142"/>
              <a:chExt cx="1327186" cy="1600389"/>
            </a:xfrm>
          </p:grpSpPr>
          <p:sp>
            <p:nvSpPr>
              <p:cNvPr id="7" name="직사각형 6"/>
              <p:cNvSpPr/>
              <p:nvPr/>
            </p:nvSpPr>
            <p:spPr>
              <a:xfrm rot="1719838">
                <a:off x="4252926" y="3497142"/>
                <a:ext cx="1293480" cy="160038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11" name="직선 연결선 10"/>
              <p:cNvCxnSpPr/>
              <p:nvPr/>
            </p:nvCxnSpPr>
            <p:spPr>
              <a:xfrm>
                <a:off x="4644008" y="3645024"/>
                <a:ext cx="936104" cy="5040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직선 연결선 11"/>
              <p:cNvCxnSpPr/>
              <p:nvPr/>
            </p:nvCxnSpPr>
            <p:spPr>
              <a:xfrm>
                <a:off x="4582758" y="3738548"/>
                <a:ext cx="936104" cy="5040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/>
              <p:cNvCxnSpPr/>
              <p:nvPr/>
            </p:nvCxnSpPr>
            <p:spPr>
              <a:xfrm>
                <a:off x="4521508" y="3861048"/>
                <a:ext cx="936104" cy="5040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" name="Picture 3" descr="J:\예유진 컴퓨터\admin\Desktop\암관리사업\■ 소아청소년 암예방사업 운영\2016년 소아청소년대상 암예방사업\소아청소년 캐릭터 공모전\이도연\키본이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82360" t="3020" r="-479" b="68107"/>
              <a:stretch>
                <a:fillRect/>
              </a:stretch>
            </p:blipFill>
            <p:spPr bwMode="auto">
              <a:xfrm rot="1874183">
                <a:off x="4257965" y="4049360"/>
                <a:ext cx="1017232" cy="1017232"/>
              </a:xfrm>
              <a:prstGeom prst="rect">
                <a:avLst/>
              </a:prstGeom>
              <a:noFill/>
              <a:effectLst/>
            </p:spPr>
          </p:pic>
        </p:grpSp>
        <p:sp>
          <p:nvSpPr>
            <p:cNvPr id="9" name="TextBox 8"/>
            <p:cNvSpPr txBox="1"/>
            <p:nvPr/>
          </p:nvSpPr>
          <p:spPr>
            <a:xfrm rot="1684320">
              <a:off x="4531285" y="3699046"/>
              <a:ext cx="18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암예방 </a:t>
              </a:r>
              <a:r>
                <a:rPr lang="en-US" altLang="ko-KR" sz="1200" smtClean="0">
                  <a:latin typeface="누리 B" pitchFamily="18" charset="-127"/>
                  <a:ea typeface="누리 B" pitchFamily="18" charset="-127"/>
                </a:rPr>
                <a:t>10</a:t>
              </a:r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대 수칙</a:t>
              </a:r>
              <a:endParaRPr lang="ko-KR" altLang="en-US" sz="1200">
                <a:latin typeface="누리 B" pitchFamily="18" charset="-127"/>
                <a:ea typeface="누리 B" pitchFamily="18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79512" y="4355519"/>
            <a:ext cx="388843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부산지역 소아과 및 </a:t>
            </a: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영유아검진기관과 연계</a:t>
            </a: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“</a:t>
            </a: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en-US" altLang="ko-KR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”</a:t>
            </a: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 삽입 암예방 수칙 안내문 배부</a:t>
            </a:r>
            <a:endParaRPr lang="ko-KR" altLang="en-US" b="1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22" name="L 도형 21"/>
          <p:cNvSpPr/>
          <p:nvPr/>
        </p:nvSpPr>
        <p:spPr>
          <a:xfrm rot="18735688">
            <a:off x="1750193" y="5201754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3" name="Picture 5" descr="C:\Users\admin\AppData\Local\Microsoft\Windows\Temporary Internet Files\Content.IE5\YZ25SDVW\날개책회색투명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1412776"/>
            <a:ext cx="3086366" cy="2817423"/>
          </a:xfrm>
          <a:prstGeom prst="rect">
            <a:avLst/>
          </a:prstGeom>
          <a:noFill/>
        </p:spPr>
      </p:pic>
      <p:pic>
        <p:nvPicPr>
          <p:cNvPr id="24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5" cstate="print"/>
          <a:srcRect l="83132" t="72247" r="51" b="-1278"/>
          <a:stretch>
            <a:fillRect/>
          </a:stretch>
        </p:blipFill>
        <p:spPr bwMode="auto">
          <a:xfrm>
            <a:off x="7236296" y="2649462"/>
            <a:ext cx="1512168" cy="1638181"/>
          </a:xfrm>
          <a:prstGeom prst="rect">
            <a:avLst/>
          </a:prstGeom>
          <a:noFill/>
          <a:effectLst/>
        </p:spPr>
      </p:pic>
      <p:sp>
        <p:nvSpPr>
          <p:cNvPr id="29" name="TextBox 28"/>
          <p:cNvSpPr txBox="1"/>
          <p:nvPr/>
        </p:nvSpPr>
        <p:spPr>
          <a:xfrm>
            <a:off x="5292080" y="4355519"/>
            <a:ext cx="388843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“</a:t>
            </a: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en-US" altLang="ko-KR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”</a:t>
            </a: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 삽입한 암예방 수칙</a:t>
            </a: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 동화책 제작</a:t>
            </a: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부산지역 유치원 및 어린이집 배부</a:t>
            </a:r>
            <a:endParaRPr lang="ko-KR" altLang="en-US" b="1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0" name="L 도형 29"/>
          <p:cNvSpPr/>
          <p:nvPr/>
        </p:nvSpPr>
        <p:spPr>
          <a:xfrm rot="18735688">
            <a:off x="6862761" y="5201754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1487848" y="1910332"/>
            <a:ext cx="144016" cy="5040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 rot="5400000">
            <a:off x="1489944" y="1905570"/>
            <a:ext cx="144016" cy="50405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07504" y="116632"/>
            <a:ext cx="8928992" cy="6624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8640"/>
            <a:ext cx="2530635" cy="332656"/>
          </a:xfrm>
          <a:prstGeom prst="rect">
            <a:avLst/>
          </a:prstGeom>
        </p:spPr>
      </p:pic>
      <p:sp>
        <p:nvSpPr>
          <p:cNvPr id="28" name="직사각형 46"/>
          <p:cNvSpPr/>
          <p:nvPr/>
        </p:nvSpPr>
        <p:spPr>
          <a:xfrm>
            <a:off x="327147" y="298479"/>
            <a:ext cx="5427489" cy="615921"/>
          </a:xfrm>
          <a:custGeom>
            <a:avLst/>
            <a:gdLst/>
            <a:ahLst/>
            <a:cxnLst/>
            <a:rect l="l" t="t" r="r" b="b"/>
            <a:pathLst>
              <a:path w="5427489" h="443019">
                <a:moveTo>
                  <a:pt x="0" y="0"/>
                </a:moveTo>
                <a:lnTo>
                  <a:pt x="5427489" y="0"/>
                </a:lnTo>
                <a:lnTo>
                  <a:pt x="4977540" y="443019"/>
                </a:lnTo>
                <a:lnTo>
                  <a:pt x="0" y="44301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2800" b="1" spc="-150" smtClean="0">
                <a:ln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누리 B" pitchFamily="18" charset="-127"/>
                <a:ea typeface="누리 B" pitchFamily="18" charset="-127"/>
              </a:rPr>
              <a:t>향후 업무 추진 계획</a:t>
            </a:r>
            <a:endParaRPr lang="ko-KR" altLang="en-US" sz="2800" b="1" dirty="0">
              <a:solidFill>
                <a:schemeClr val="bg1"/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255568" y="4365104"/>
            <a:ext cx="388843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“</a:t>
            </a: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키본이</a:t>
            </a:r>
            <a:r>
              <a:rPr lang="en-US" altLang="ko-KR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”</a:t>
            </a: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 활용한 컨텐츠 개발</a:t>
            </a: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캠페인 및 교육 시 다양하게 활용</a:t>
            </a:r>
            <a:endParaRPr lang="ko-KR" altLang="en-US" b="1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30" name="L 도형 29"/>
          <p:cNvSpPr/>
          <p:nvPr/>
        </p:nvSpPr>
        <p:spPr>
          <a:xfrm rot="18735688">
            <a:off x="6862761" y="5201754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26" name="Picture 2" descr="J:\예유진 컴퓨터\admin\Desktop\암관리사업\■ 암관리사업 운영\★암관리사업 2016★\1 연중 암관리사업\진로체험 프로그램\14일 사진(경남중)\경남중학교 연계_ 암예방 교육 및 진로체험 프로그램.JPG"/>
          <p:cNvPicPr>
            <a:picLocks noChangeAspect="1" noChangeArrowheads="1"/>
          </p:cNvPicPr>
          <p:nvPr/>
        </p:nvPicPr>
        <p:blipFill>
          <a:blip r:embed="rId4" cstate="print"/>
          <a:srcRect t="18239"/>
          <a:stretch>
            <a:fillRect/>
          </a:stretch>
        </p:blipFill>
        <p:spPr bwMode="auto">
          <a:xfrm>
            <a:off x="457270" y="1628800"/>
            <a:ext cx="3466658" cy="244827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5" name="TextBox 24"/>
          <p:cNvSpPr txBox="1"/>
          <p:nvPr/>
        </p:nvSpPr>
        <p:spPr>
          <a:xfrm>
            <a:off x="395536" y="4365104"/>
            <a:ext cx="403244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부산광역시 교육청 및</a:t>
            </a: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지역사회 진로교육지원센터 연계</a:t>
            </a: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endParaRPr lang="en-US" altLang="ko-KR" b="1" smtClean="0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smtClean="0">
                <a:solidFill>
                  <a:schemeClr val="tx1">
                    <a:lumMod val="85000"/>
                    <a:lumOff val="15000"/>
                  </a:schemeClr>
                </a:solidFill>
                <a:latin typeface="누리 B" pitchFamily="18" charset="-127"/>
                <a:ea typeface="누리 B" pitchFamily="18" charset="-127"/>
              </a:rPr>
              <a:t>암검진 안내문 배부 및 진로체험 활성화</a:t>
            </a:r>
            <a:endParaRPr lang="ko-KR" altLang="en-US" b="1">
              <a:solidFill>
                <a:schemeClr val="tx1">
                  <a:lumMod val="85000"/>
                  <a:lumOff val="15000"/>
                </a:schemeClr>
              </a:solidFill>
              <a:latin typeface="누리 B" pitchFamily="18" charset="-127"/>
              <a:ea typeface="누리 B" pitchFamily="18" charset="-127"/>
            </a:endParaRPr>
          </a:p>
        </p:txBody>
      </p:sp>
      <p:sp>
        <p:nvSpPr>
          <p:cNvPr id="26" name="L 도형 25"/>
          <p:cNvSpPr/>
          <p:nvPr/>
        </p:nvSpPr>
        <p:spPr>
          <a:xfrm rot="18735688">
            <a:off x="2110233" y="5211339"/>
            <a:ext cx="598550" cy="617575"/>
          </a:xfrm>
          <a:prstGeom prst="corner">
            <a:avLst>
              <a:gd name="adj1" fmla="val 18184"/>
              <a:gd name="adj2" fmla="val 17626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7" name="그룹 26"/>
          <p:cNvGrpSpPr/>
          <p:nvPr/>
        </p:nvGrpSpPr>
        <p:grpSpPr>
          <a:xfrm>
            <a:off x="3635896" y="2780928"/>
            <a:ext cx="2037463" cy="1600389"/>
            <a:chOff x="4252926" y="3497142"/>
            <a:chExt cx="2037463" cy="1600389"/>
          </a:xfrm>
        </p:grpSpPr>
        <p:grpSp>
          <p:nvGrpSpPr>
            <p:cNvPr id="32" name="그룹 15"/>
            <p:cNvGrpSpPr/>
            <p:nvPr/>
          </p:nvGrpSpPr>
          <p:grpSpPr>
            <a:xfrm>
              <a:off x="4252926" y="3497142"/>
              <a:ext cx="1327186" cy="1600389"/>
              <a:chOff x="4252926" y="3497142"/>
              <a:chExt cx="1327186" cy="1600389"/>
            </a:xfrm>
          </p:grpSpPr>
          <p:sp>
            <p:nvSpPr>
              <p:cNvPr id="35" name="직사각형 34"/>
              <p:cNvSpPr/>
              <p:nvPr/>
            </p:nvSpPr>
            <p:spPr>
              <a:xfrm rot="1719838">
                <a:off x="4252926" y="3497142"/>
                <a:ext cx="1293480" cy="160038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6" name="직선 연결선 35"/>
              <p:cNvCxnSpPr/>
              <p:nvPr/>
            </p:nvCxnSpPr>
            <p:spPr>
              <a:xfrm>
                <a:off x="4644008" y="3645024"/>
                <a:ext cx="936104" cy="5040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>
                <a:off x="4582758" y="3738548"/>
                <a:ext cx="936104" cy="5040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직선 연결선 37"/>
              <p:cNvCxnSpPr/>
              <p:nvPr/>
            </p:nvCxnSpPr>
            <p:spPr>
              <a:xfrm>
                <a:off x="4521508" y="3861048"/>
                <a:ext cx="936104" cy="5040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Picture 3" descr="J:\예유진 컴퓨터\admin\Desktop\암관리사업\■ 소아청소년 암예방사업 운영\2016년 소아청소년대상 암예방사업\소아청소년 캐릭터 공모전\이도연\키본이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58947" t="35137" r="21171" b="36271"/>
              <a:stretch>
                <a:fillRect/>
              </a:stretch>
            </p:blipFill>
            <p:spPr bwMode="auto">
              <a:xfrm rot="1874183">
                <a:off x="4289190" y="4001584"/>
                <a:ext cx="1116240" cy="1007340"/>
              </a:xfrm>
              <a:prstGeom prst="rect">
                <a:avLst/>
              </a:prstGeom>
              <a:noFill/>
              <a:effectLst/>
            </p:spPr>
          </p:pic>
        </p:grpSp>
        <p:sp>
          <p:nvSpPr>
            <p:cNvPr id="34" name="TextBox 33"/>
            <p:cNvSpPr txBox="1"/>
            <p:nvPr/>
          </p:nvSpPr>
          <p:spPr>
            <a:xfrm rot="1684320">
              <a:off x="4490189" y="3668224"/>
              <a:ext cx="1800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smtClean="0">
                  <a:latin typeface="누리 B" pitchFamily="18" charset="-127"/>
                  <a:ea typeface="누리 B" pitchFamily="18" charset="-127"/>
                </a:rPr>
                <a:t>부모님 암검진 안내</a:t>
              </a:r>
              <a:endParaRPr lang="ko-KR" altLang="en-US" sz="1200">
                <a:latin typeface="누리 B" pitchFamily="18" charset="-127"/>
                <a:ea typeface="누리 B" pitchFamily="18" charset="-127"/>
              </a:endParaRPr>
            </a:p>
          </p:txBody>
        </p:sp>
      </p:grpSp>
      <p:pic>
        <p:nvPicPr>
          <p:cNvPr id="1031" name="Picture 7" descr="C:\Users\admin\AppData\Local\Microsoft\Windows\Temporary Internet Files\Content.IE5\J82V2BPT\bulb-1672215_960_720[1]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 bwMode="auto">
          <a:xfrm>
            <a:off x="5868144" y="1268760"/>
            <a:ext cx="2520280" cy="2996952"/>
          </a:xfrm>
          <a:prstGeom prst="rect">
            <a:avLst/>
          </a:prstGeom>
          <a:noFill/>
        </p:spPr>
      </p:pic>
      <p:pic>
        <p:nvPicPr>
          <p:cNvPr id="40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5" cstate="print"/>
          <a:srcRect l="-152" t="72247" r="88941" b="-98"/>
          <a:stretch>
            <a:fillRect/>
          </a:stretch>
        </p:blipFill>
        <p:spPr bwMode="auto">
          <a:xfrm>
            <a:off x="7380312" y="2698555"/>
            <a:ext cx="1008112" cy="1571627"/>
          </a:xfrm>
          <a:prstGeom prst="rect">
            <a:avLst/>
          </a:prstGeom>
          <a:noFill/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 descr="부산대학교병원 HI-부산지역암센터(국가지정 삭제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9" y="6115620"/>
            <a:ext cx="3456384" cy="454347"/>
          </a:xfrm>
          <a:prstGeom prst="rect">
            <a:avLst/>
          </a:prstGeom>
        </p:spPr>
      </p:pic>
      <p:pic>
        <p:nvPicPr>
          <p:cNvPr id="21" name="Picture 3" descr="J:\예유진 컴퓨터\admin\Desktop\암관리사업\■ 소아청소년 암예방사업 운영\2016년 소아청소년대상 암예방사업\소아청소년 캐릭터 공모전\이도연\키본이.png"/>
          <p:cNvPicPr>
            <a:picLocks noChangeAspect="1" noChangeArrowheads="1"/>
          </p:cNvPicPr>
          <p:nvPr/>
        </p:nvPicPr>
        <p:blipFill>
          <a:blip r:embed="rId4" cstate="print"/>
          <a:srcRect l="58278" t="36903" r="20880" b="34804"/>
          <a:stretch>
            <a:fillRect/>
          </a:stretch>
        </p:blipFill>
        <p:spPr bwMode="auto">
          <a:xfrm>
            <a:off x="4572000" y="2564904"/>
            <a:ext cx="3888432" cy="3312368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467544" y="2276872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 </a:t>
            </a:r>
            <a:r>
              <a:rPr lang="ko-KR" altLang="en-US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감사합니다</a:t>
            </a:r>
            <a:r>
              <a:rPr lang="en-US" altLang="ko-KR" sz="7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누리 B" pitchFamily="18" charset="-127"/>
                <a:ea typeface="누리 B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</TotalTime>
  <Words>938</Words>
  <Application>Microsoft Office PowerPoint</Application>
  <PresentationFormat>화면 슬라이드 쇼(4:3)</PresentationFormat>
  <Paragraphs>286</Paragraphs>
  <Slides>36</Slides>
  <Notes>36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36</vt:i4>
      </vt:variant>
    </vt:vector>
  </HeadingPairs>
  <TitlesOfParts>
    <vt:vector size="3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admin</dc:creator>
  <cp:lastModifiedBy>admin</cp:lastModifiedBy>
  <cp:revision>227</cp:revision>
  <dcterms:created xsi:type="dcterms:W3CDTF">2018-10-30T01:24:39Z</dcterms:created>
  <dcterms:modified xsi:type="dcterms:W3CDTF">2018-11-28T04:49:02Z</dcterms:modified>
</cp:coreProperties>
</file>