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5" r:id="rId12"/>
    <p:sldId id="268" r:id="rId13"/>
    <p:sldId id="269" r:id="rId14"/>
    <p:sldId id="270" r:id="rId15"/>
    <p:sldId id="277" r:id="rId16"/>
    <p:sldId id="278" r:id="rId17"/>
    <p:sldId id="272" r:id="rId18"/>
    <p:sldId id="274" r:id="rId19"/>
    <p:sldId id="280" r:id="rId20"/>
    <p:sldId id="282" r:id="rId21"/>
    <p:sldId id="285" r:id="rId22"/>
    <p:sldId id="283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FC5"/>
    <a:srgbClr val="F87668"/>
    <a:srgbClr val="327EC4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1.11433028749720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785825718743035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644082906173289E-2"/>
                  <c:y val="-4.166499897313821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4FF6F75-6EDD-42CB-A633-3C63F994D71B}" type="VALUE">
                      <a:rPr lang="en-US" altLang="ko-KR" baseline="0">
                        <a:solidFill>
                          <a:schemeClr val="tx1"/>
                        </a:solidFill>
                      </a:rPr>
                      <a:pPr>
                        <a:defRPr sz="1400">
                          <a:solidFill>
                            <a:schemeClr val="tx1"/>
                          </a:solidFill>
                        </a:defRPr>
                      </a:pPr>
                      <a:t>[값]</a:t>
                    </a:fld>
                    <a:endParaRPr lang="ko-KR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[시군구_시기_24개_암종_성별_암발생자수__상대빈도__조발생률__연령표준화발생률_20181029170208.xlsx]데이터!$G$18:$G$20</c:f>
              <c:strCache>
                <c:ptCount val="3"/>
                <c:pt idx="0">
                  <c:v>1999~2003년</c:v>
                </c:pt>
                <c:pt idx="1">
                  <c:v>2004~2008년</c:v>
                </c:pt>
                <c:pt idx="2">
                  <c:v>2009~2013년</c:v>
                </c:pt>
              </c:strCache>
            </c:strRef>
          </c:cat>
          <c:val>
            <c:numRef>
              <c:f>[시군구_시기_24개_암종_성별_암발생자수__상대빈도__조발생률__연령표준화발생률_20181029170208.xlsx]데이터!$H$18:$H$20</c:f>
              <c:numCache>
                <c:formatCode>General</c:formatCode>
                <c:ptCount val="3"/>
                <c:pt idx="0">
                  <c:v>260</c:v>
                </c:pt>
                <c:pt idx="1">
                  <c:v>383</c:v>
                </c:pt>
                <c:pt idx="2">
                  <c:v>519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3616728"/>
        <c:axId val="373617120"/>
        <c:axId val="0"/>
      </c:bar3DChart>
      <c:catAx>
        <c:axId val="37361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3617120"/>
        <c:crosses val="autoZero"/>
        <c:auto val="1"/>
        <c:lblAlgn val="ctr"/>
        <c:lblOffset val="100"/>
        <c:noMultiLvlLbl val="0"/>
      </c:catAx>
      <c:valAx>
        <c:axId val="3736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 altLang="en-US" sz="1100" baseline="0"/>
                  <a:t>명</a:t>
                </a:r>
                <a:r>
                  <a:rPr lang="en-US" altLang="ko-KR" sz="1100" baseline="0"/>
                  <a:t>(</a:t>
                </a:r>
                <a:r>
                  <a:rPr lang="ko-KR" altLang="en-US" sz="1100" baseline="0"/>
                  <a:t>인구십만명당</a:t>
                </a:r>
                <a:r>
                  <a:rPr lang="en-US" altLang="ko-KR" sz="1100" baseline="0"/>
                  <a:t>)</a:t>
                </a:r>
                <a:endParaRPr lang="ko-KR" altLang="en-US" sz="1100" baseline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3616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28575">
      <a:solidFill>
        <a:srgbClr val="F87668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'[61개_암종_성_연령_5세_별_암발생자수__발생률_20181029170702.xlsx]데이터'!$E$71</c:f>
              <c:strCache>
                <c:ptCount val="1"/>
                <c:pt idx="0">
                  <c:v>15세 미만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'[61개_암종_성_연령_5세_별_암발생자수__발생률_20181029170702.xlsx]데이터'!$F$70:$H$70</c:f>
              <c:strCache>
                <c:ptCount val="3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</c:strCache>
            </c:strRef>
          </c:cat>
          <c:val>
            <c:numRef>
              <c:f>'[61개_암종_성_연령_5세_별_암발생자수__발생률_20181029170702.xlsx]데이터'!$F$71:$H$71</c:f>
              <c:numCache>
                <c:formatCode>#,##0</c:formatCode>
                <c:ptCount val="3"/>
                <c:pt idx="0">
                  <c:v>1013</c:v>
                </c:pt>
                <c:pt idx="1">
                  <c:v>1088</c:v>
                </c:pt>
                <c:pt idx="2">
                  <c:v>1025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'[61개_암종_성_연령_5세_별_암발생자수__발생률_20181029170702.xlsx]데이터'!$E$72</c:f>
              <c:strCache>
                <c:ptCount val="1"/>
                <c:pt idx="0">
                  <c:v>15세~64세 미만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'[61개_암종_성_연령_5세_별_암발생자수__발생률_20181029170702.xlsx]데이터'!$F$70:$H$70</c:f>
              <c:strCache>
                <c:ptCount val="3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</c:strCache>
            </c:strRef>
          </c:cat>
          <c:val>
            <c:numRef>
              <c:f>'[61개_암종_성_연령_5세_별_암발생자수__발생률_20181029170702.xlsx]데이터'!$F$72:$H$72</c:f>
              <c:numCache>
                <c:formatCode>#,##0</c:formatCode>
                <c:ptCount val="3"/>
                <c:pt idx="0">
                  <c:v>130484</c:v>
                </c:pt>
                <c:pt idx="1">
                  <c:v>120210</c:v>
                </c:pt>
                <c:pt idx="2">
                  <c:v>114612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'[61개_암종_성_연령_5세_별_암발생자수__발생률_20181029170702.xlsx]데이터'!$E$73</c:f>
              <c:strCache>
                <c:ptCount val="1"/>
                <c:pt idx="0">
                  <c:v>65세 이상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100420532935239E-2"/>
                  <c:y val="5.22778696550078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622105786962502E-2"/>
                  <c:y val="5.2277869655007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9622105786962592E-2"/>
                  <c:y val="5.64575979726672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'[61개_암종_성_연령_5세_별_암발생자수__발생률_20181029170702.xlsx]데이터'!$F$70:$H$70</c:f>
              <c:strCache>
                <c:ptCount val="3"/>
                <c:pt idx="0">
                  <c:v>2013년</c:v>
                </c:pt>
                <c:pt idx="1">
                  <c:v>2014년</c:v>
                </c:pt>
                <c:pt idx="2">
                  <c:v>2015년</c:v>
                </c:pt>
              </c:strCache>
            </c:strRef>
          </c:cat>
          <c:val>
            <c:numRef>
              <c:f>'[61개_암종_성_연령_5세_별_암발생자수__발생률_20181029170702.xlsx]데이터'!$F$73:$H$73</c:f>
              <c:numCache>
                <c:formatCode>#,##0</c:formatCode>
                <c:ptCount val="3"/>
                <c:pt idx="0">
                  <c:v>96433</c:v>
                </c:pt>
                <c:pt idx="1">
                  <c:v>97656</c:v>
                </c:pt>
                <c:pt idx="2">
                  <c:v>99063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3620648"/>
        <c:axId val="373621040"/>
      </c:lineChart>
      <c:catAx>
        <c:axId val="37362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3621040"/>
        <c:crosses val="autoZero"/>
        <c:auto val="1"/>
        <c:lblAlgn val="ctr"/>
        <c:lblOffset val="100"/>
        <c:noMultiLvlLbl val="0"/>
      </c:catAx>
      <c:valAx>
        <c:axId val="373621040"/>
        <c:scaling>
          <c:orientation val="minMax"/>
          <c:max val="1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 altLang="en-US" sz="1100" baseline="0"/>
                  <a:t>명</a:t>
                </a:r>
                <a:r>
                  <a:rPr lang="en-US" altLang="ko-KR" sz="1100" baseline="0"/>
                  <a:t>(</a:t>
                </a:r>
                <a:r>
                  <a:rPr lang="ko-KR" altLang="en-US" sz="1100" baseline="0"/>
                  <a:t>인구 십만명당</a:t>
                </a:r>
                <a:r>
                  <a:rPr lang="en-US" altLang="ko-KR" sz="1100" baseline="0"/>
                  <a:t>)</a:t>
                </a:r>
                <a:endParaRPr lang="ko-KR" altLang="en-US" sz="1100" baseline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362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 w="28575">
      <a:solidFill>
        <a:srgbClr val="F87668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710673665791775"/>
          <c:y val="5.7060367454068242E-2"/>
          <c:w val="0.77233770778652666"/>
          <c:h val="0.618515237678623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Sheet1!$C$40</c:f>
              <c:strCache>
                <c:ptCount val="1"/>
                <c:pt idx="0">
                  <c:v>15세 미만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Sheet1!$D$39:$F$39</c:f>
              <c:strCache>
                <c:ptCount val="3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</c:strCache>
            </c:strRef>
          </c:cat>
          <c:val>
            <c:numRef>
              <c:f>Sheet1!$D$40:$F$40</c:f>
              <c:numCache>
                <c:formatCode>0.0_ </c:formatCode>
                <c:ptCount val="3"/>
                <c:pt idx="0">
                  <c:v>2.2999999999999998</c:v>
                </c:pt>
                <c:pt idx="1">
                  <c:v>2</c:v>
                </c:pt>
                <c:pt idx="2">
                  <c:v>2.2999999999999998</c:v>
                </c:pt>
              </c:numCache>
            </c:numRef>
          </c:val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15세~64세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Sheet1!$D$39:$F$39</c:f>
              <c:strCache>
                <c:ptCount val="3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</c:strCache>
            </c:strRef>
          </c:cat>
          <c:val>
            <c:numRef>
              <c:f>Sheet1!$D$41:$F$41</c:f>
              <c:numCache>
                <c:formatCode>0.0_ </c:formatCode>
                <c:ptCount val="3"/>
                <c:pt idx="0">
                  <c:v>66.400000000000006</c:v>
                </c:pt>
                <c:pt idx="1">
                  <c:v>65.5</c:v>
                </c:pt>
                <c:pt idx="2">
                  <c:v>65.3</c:v>
                </c:pt>
              </c:numCache>
            </c:numRef>
          </c:val>
        </c:ser>
        <c:ser>
          <c:idx val="2"/>
          <c:order val="2"/>
          <c:tx>
            <c:strRef>
              <c:f>Sheet1!$C$42</c:f>
              <c:strCache>
                <c:ptCount val="1"/>
                <c:pt idx="0">
                  <c:v>65세 이상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Sheet1!$D$39:$F$39</c:f>
              <c:strCache>
                <c:ptCount val="3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</c:strCache>
            </c:strRef>
          </c:cat>
          <c:val>
            <c:numRef>
              <c:f>Sheet1!$D$42:$F$42</c:f>
              <c:numCache>
                <c:formatCode>0.0_ </c:formatCode>
                <c:ptCount val="3"/>
                <c:pt idx="0">
                  <c:v>842.8</c:v>
                </c:pt>
                <c:pt idx="1">
                  <c:v>820</c:v>
                </c:pt>
                <c:pt idx="2">
                  <c:v>813.8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3623392"/>
        <c:axId val="373623784"/>
        <c:axId val="0"/>
      </c:bar3DChart>
      <c:catAx>
        <c:axId val="37362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3623784"/>
        <c:crosses val="autoZero"/>
        <c:auto val="1"/>
        <c:lblAlgn val="ctr"/>
        <c:lblOffset val="100"/>
        <c:noMultiLvlLbl val="0"/>
      </c:catAx>
      <c:valAx>
        <c:axId val="373623784"/>
        <c:scaling>
          <c:orientation val="minMax"/>
          <c:max val="1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 altLang="en-US" sz="1100" baseline="0"/>
                  <a:t>명</a:t>
                </a:r>
                <a:r>
                  <a:rPr lang="en-US" altLang="ko-KR" sz="1100" baseline="0"/>
                  <a:t>(</a:t>
                </a:r>
                <a:r>
                  <a:rPr lang="ko-KR" altLang="en-US" sz="1100" baseline="0"/>
                  <a:t>인구십만명당</a:t>
                </a:r>
                <a:r>
                  <a:rPr lang="en-US" altLang="ko-KR" sz="1100" baseline="0"/>
                  <a:t>)</a:t>
                </a:r>
                <a:endParaRPr lang="ko-KR" altLang="en-US" sz="1100" baseline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0_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3623392"/>
        <c:crosses val="autoZero"/>
        <c:crossBetween val="between"/>
        <c:majorUnit val="200"/>
        <c:minorUnit val="4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54221347331582"/>
          <c:y val="0.82444918343540385"/>
          <c:w val="0.70960995407650684"/>
          <c:h val="9.7033002022288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4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 w="28575">
      <a:solidFill>
        <a:srgbClr val="F87668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502340332458442"/>
          <c:y val="5.7060367454068242E-2"/>
          <c:w val="0.78442104111986"/>
          <c:h val="0.6657731846019248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Sheet1!$R$40</c:f>
              <c:strCache>
                <c:ptCount val="1"/>
                <c:pt idx="0">
                  <c:v>전국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5523626236036916E-2"/>
                  <c:y val="-3.830456870814602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314175741622121E-2"/>
                  <c:y val="1.2536185485532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418900988829494E-2"/>
                  <c:y val="3.830456870814602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Sheet1!$S$39:$U$39</c:f>
              <c:strCache>
                <c:ptCount val="3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</c:strCache>
            </c:strRef>
          </c:cat>
          <c:val>
            <c:numRef>
              <c:f>Sheet1!$S$40:$U$40</c:f>
              <c:numCache>
                <c:formatCode>0.0_ </c:formatCode>
                <c:ptCount val="3"/>
                <c:pt idx="0">
                  <c:v>106.7</c:v>
                </c:pt>
                <c:pt idx="1">
                  <c:v>102.9</c:v>
                </c:pt>
                <c:pt idx="2">
                  <c:v>100.2</c:v>
                </c:pt>
              </c:numCache>
            </c:numRef>
          </c:val>
        </c:ser>
        <c:ser>
          <c:idx val="1"/>
          <c:order val="1"/>
          <c:tx>
            <c:strRef>
              <c:f>Sheet1!$R$41</c:f>
              <c:strCache>
                <c:ptCount val="1"/>
                <c:pt idx="0">
                  <c:v>광주광역시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4.17872849517735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52362623603686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Sheet1!$S$39:$U$39</c:f>
              <c:strCache>
                <c:ptCount val="3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</c:strCache>
            </c:strRef>
          </c:cat>
          <c:val>
            <c:numRef>
              <c:f>Sheet1!$S$41:$U$41</c:f>
              <c:numCache>
                <c:formatCode>0.0_ </c:formatCode>
                <c:ptCount val="3"/>
                <c:pt idx="0">
                  <c:v>114.8</c:v>
                </c:pt>
                <c:pt idx="1">
                  <c:v>110.1</c:v>
                </c:pt>
                <c:pt idx="2">
                  <c:v>106.5</c:v>
                </c:pt>
              </c:numCache>
            </c:numRef>
          </c:val>
        </c:ser>
        <c:ser>
          <c:idx val="2"/>
          <c:order val="2"/>
          <c:tx>
            <c:strRef>
              <c:f>Sheet1!$R$42</c:f>
              <c:strCache>
                <c:ptCount val="1"/>
                <c:pt idx="0">
                  <c:v>동구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8075988859640556E-2"/>
                  <c:y val="-8.3574569903547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971263612433089E-2"/>
                  <c:y val="-8.3574569903547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419001475546959E-2"/>
                  <c:y val="-1.6715078497579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157922111539434E-2"/>
                      <c:h val="8.478640116714847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Sheet1!$S$39:$U$39</c:f>
              <c:strCache>
                <c:ptCount val="3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</c:strCache>
            </c:strRef>
          </c:cat>
          <c:val>
            <c:numRef>
              <c:f>Sheet1!$S$42:$U$42</c:f>
              <c:numCache>
                <c:formatCode>0.0_ </c:formatCode>
                <c:ptCount val="3"/>
                <c:pt idx="0">
                  <c:v>128.4</c:v>
                </c:pt>
                <c:pt idx="1">
                  <c:v>104.4</c:v>
                </c:pt>
                <c:pt idx="2">
                  <c:v>113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7529280"/>
        <c:axId val="377529672"/>
        <c:axId val="0"/>
      </c:bar3DChart>
      <c:catAx>
        <c:axId val="37752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7529672"/>
        <c:crosses val="autoZero"/>
        <c:auto val="1"/>
        <c:lblAlgn val="ctr"/>
        <c:lblOffset val="100"/>
        <c:noMultiLvlLbl val="0"/>
      </c:catAx>
      <c:valAx>
        <c:axId val="377529672"/>
        <c:scaling>
          <c:orientation val="minMax"/>
          <c:max val="14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 altLang="en-US" sz="1100" baseline="0"/>
                  <a:t>명</a:t>
                </a:r>
                <a:r>
                  <a:rPr lang="en-US" altLang="ko-KR" sz="1100" baseline="0"/>
                  <a:t>(</a:t>
                </a:r>
                <a:r>
                  <a:rPr lang="ko-KR" altLang="en-US" sz="1100" baseline="0"/>
                  <a:t>인구십만명당</a:t>
                </a:r>
                <a:r>
                  <a:rPr lang="en-US" altLang="ko-KR" sz="1100" baseline="0"/>
                  <a:t>)</a:t>
                </a:r>
                <a:endParaRPr lang="ko-KR" altLang="en-US" sz="1100" baseline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0_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77529280"/>
        <c:crosses val="autoZero"/>
        <c:crossBetween val="between"/>
        <c:majorUnit val="20"/>
        <c:minorUnit val="4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 w="28575">
      <a:solidFill>
        <a:srgbClr val="F87668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A585B4-45E0-46CC-96B8-00F8930EC56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7BB4665-BF12-4C9B-84FE-BEDC7EA89ACF}">
      <dgm:prSet phldrT="[텍스트]" phldr="1"/>
      <dgm:spPr/>
      <dgm:t>
        <a:bodyPr/>
        <a:lstStyle/>
        <a:p>
          <a:pPr latinLnBrk="1"/>
          <a:endParaRPr lang="ko-KR" altLang="en-US" dirty="0">
            <a:solidFill>
              <a:schemeClr val="bg1"/>
            </a:solidFill>
          </a:endParaRPr>
        </a:p>
      </dgm:t>
    </dgm:pt>
    <dgm:pt modelId="{809F44C1-1BB8-4F6D-9DC6-E3FC4D9CF051}" type="sibTrans" cxnId="{D26967F8-E893-45C0-B097-D8C5ABED76E3}">
      <dgm:prSet/>
      <dgm:spPr/>
      <dgm:t>
        <a:bodyPr/>
        <a:lstStyle/>
        <a:p>
          <a:pPr latinLnBrk="1"/>
          <a:endParaRPr lang="ko-KR" altLang="en-US"/>
        </a:p>
      </dgm:t>
    </dgm:pt>
    <dgm:pt modelId="{A3AF812F-58AE-4A14-959C-149725F8586C}" type="parTrans" cxnId="{D26967F8-E893-45C0-B097-D8C5ABED76E3}">
      <dgm:prSet/>
      <dgm:spPr/>
      <dgm:t>
        <a:bodyPr/>
        <a:lstStyle/>
        <a:p>
          <a:pPr latinLnBrk="1"/>
          <a:endParaRPr lang="ko-KR" altLang="en-US"/>
        </a:p>
      </dgm:t>
    </dgm:pt>
    <dgm:pt modelId="{58FC601A-7A48-4F20-B7B4-42159E7503A9}" type="pres">
      <dgm:prSet presAssocID="{8BA585B4-45E0-46CC-96B8-00F8930EC56A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1CB1D6-CDFE-430B-871E-583C26F9938D}" type="pres">
      <dgm:prSet presAssocID="{8BA585B4-45E0-46CC-96B8-00F8930EC56A}" presName="arrow" presStyleLbl="bgShp" presStyleIdx="0" presStyleCnt="1" custScaleX="95325" custLinFactNeighborX="5438"/>
      <dgm:spPr>
        <a:solidFill>
          <a:srgbClr val="FF0000"/>
        </a:solidFill>
      </dgm:spPr>
    </dgm:pt>
    <dgm:pt modelId="{133B03CC-8CC1-4738-9862-4DAE373535E4}" type="pres">
      <dgm:prSet presAssocID="{8BA585B4-45E0-46CC-96B8-00F8930EC56A}" presName="arrowDiagram1" presStyleCnt="0">
        <dgm:presLayoutVars>
          <dgm:bulletEnabled val="1"/>
        </dgm:presLayoutVars>
      </dgm:prSet>
      <dgm:spPr/>
    </dgm:pt>
    <dgm:pt modelId="{DB46FB81-2E1D-4F01-9187-103A117AA1F7}" type="pres">
      <dgm:prSet presAssocID="{47BB4665-BF12-4C9B-84FE-BEDC7EA89ACF}" presName="bullet1" presStyleLbl="node1" presStyleIdx="0" presStyleCnt="1" custLinFactX="100000" custLinFactY="200000" custLinFactNeighborX="144573" custLinFactNeighborY="286982"/>
      <dgm:spPr>
        <a:solidFill>
          <a:schemeClr val="bg1"/>
        </a:solidFill>
      </dgm:spPr>
    </dgm:pt>
    <dgm:pt modelId="{CB0BFF6D-9058-4BFE-A583-3A44404F2050}" type="pres">
      <dgm:prSet presAssocID="{47BB4665-BF12-4C9B-84FE-BEDC7EA89ACF}" presName="textBox1" presStyleLbl="revTx" presStyleIdx="0" presStyleCnt="1" custFlipVert="1" custScaleY="16867" custLinFactX="-21164" custLinFactNeighborX="-100000" custLinFactNeighborY="-2731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26967F8-E893-45C0-B097-D8C5ABED76E3}" srcId="{8BA585B4-45E0-46CC-96B8-00F8930EC56A}" destId="{47BB4665-BF12-4C9B-84FE-BEDC7EA89ACF}" srcOrd="0" destOrd="0" parTransId="{A3AF812F-58AE-4A14-959C-149725F8586C}" sibTransId="{809F44C1-1BB8-4F6D-9DC6-E3FC4D9CF051}"/>
    <dgm:cxn modelId="{9EAE75A3-EAAA-483D-AF1D-0A9172E0726B}" type="presOf" srcId="{47BB4665-BF12-4C9B-84FE-BEDC7EA89ACF}" destId="{CB0BFF6D-9058-4BFE-A583-3A44404F2050}" srcOrd="0" destOrd="0" presId="urn:microsoft.com/office/officeart/2005/8/layout/arrow2"/>
    <dgm:cxn modelId="{902E6EE9-CDA4-4B11-9E98-B4C417EAD2D6}" type="presOf" srcId="{8BA585B4-45E0-46CC-96B8-00F8930EC56A}" destId="{58FC601A-7A48-4F20-B7B4-42159E7503A9}" srcOrd="0" destOrd="0" presId="urn:microsoft.com/office/officeart/2005/8/layout/arrow2"/>
    <dgm:cxn modelId="{A8B1B407-1196-44B8-B709-F321723826E4}" type="presParOf" srcId="{58FC601A-7A48-4F20-B7B4-42159E7503A9}" destId="{E91CB1D6-CDFE-430B-871E-583C26F9938D}" srcOrd="0" destOrd="0" presId="urn:microsoft.com/office/officeart/2005/8/layout/arrow2"/>
    <dgm:cxn modelId="{B3D81DC2-8859-4BE3-B87B-82AE03C48AC8}" type="presParOf" srcId="{58FC601A-7A48-4F20-B7B4-42159E7503A9}" destId="{133B03CC-8CC1-4738-9862-4DAE373535E4}" srcOrd="1" destOrd="0" presId="urn:microsoft.com/office/officeart/2005/8/layout/arrow2"/>
    <dgm:cxn modelId="{B53E3191-F65A-4F01-AEEE-01530533730A}" type="presParOf" srcId="{133B03CC-8CC1-4738-9862-4DAE373535E4}" destId="{DB46FB81-2E1D-4F01-9187-103A117AA1F7}" srcOrd="0" destOrd="0" presId="urn:microsoft.com/office/officeart/2005/8/layout/arrow2"/>
    <dgm:cxn modelId="{D6E6D6E4-F8F7-44BE-BC51-253546114E4E}" type="presParOf" srcId="{133B03CC-8CC1-4738-9862-4DAE373535E4}" destId="{CB0BFF6D-9058-4BFE-A583-3A44404F2050}" srcOrd="1" destOrd="0" presId="urn:microsoft.com/office/officeart/2005/8/layout/arrow2"/>
  </dgm:cxnLst>
  <dgm:bg>
    <a:solidFill>
      <a:schemeClr val="bg1">
        <a:alpha val="0"/>
      </a:schemeClr>
    </a:solidFill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CB1D6-CDFE-430B-871E-583C26F9938D}">
      <dsp:nvSpPr>
        <dsp:cNvPr id="0" name=""/>
        <dsp:cNvSpPr/>
      </dsp:nvSpPr>
      <dsp:spPr>
        <a:xfrm>
          <a:off x="432058" y="0"/>
          <a:ext cx="1525198" cy="999999"/>
        </a:xfrm>
        <a:prstGeom prst="swooshArrow">
          <a:avLst>
            <a:gd name="adj1" fmla="val 25000"/>
            <a:gd name="adj2" fmla="val 25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6FB81-2E1D-4F01-9187-103A117AA1F7}">
      <dsp:nvSpPr>
        <dsp:cNvPr id="0" name=""/>
        <dsp:cNvSpPr/>
      </dsp:nvSpPr>
      <dsp:spPr>
        <a:xfrm>
          <a:off x="1818023" y="779385"/>
          <a:ext cx="118399" cy="118399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BFF6D-9058-4BFE-A583-3A44404F2050}">
      <dsp:nvSpPr>
        <dsp:cNvPr id="0" name=""/>
        <dsp:cNvSpPr/>
      </dsp:nvSpPr>
      <dsp:spPr>
        <a:xfrm flipV="1">
          <a:off x="172200" y="367197"/>
          <a:ext cx="639999" cy="124478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2738" bIns="0" numCol="1" spcCol="1270" anchor="t" anchorCtr="0">
          <a:noAutofit/>
        </a:bodyPr>
        <a:lstStyle/>
        <a:p>
          <a:pPr lvl="0" algn="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 dirty="0">
            <a:solidFill>
              <a:schemeClr val="bg1"/>
            </a:solidFill>
          </a:endParaRPr>
        </a:p>
      </dsp:txBody>
      <dsp:txXfrm rot="10800000">
        <a:off x="178277" y="373274"/>
        <a:ext cx="627845" cy="112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401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23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55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028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49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892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4422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30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7922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85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0130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C86E2-585F-44A1-BDC4-138E28D3F968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45C18-A833-400D-867D-AD526762B5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69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microsoft.com/office/2007/relationships/diagramDrawing" Target="../diagrams/drawing1.xml"/><Relationship Id="rId4" Type="http://schemas.openxmlformats.org/officeDocument/2006/relationships/image" Target="../media/image11.jp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2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9.png"/><Relationship Id="rId7" Type="http://schemas.openxmlformats.org/officeDocument/2006/relationships/image" Target="../media/image3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6395878" y="1548714"/>
            <a:ext cx="53158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dirty="0" err="1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디스트레스</a:t>
            </a:r>
            <a:r>
              <a:rPr lang="ko-KR" altLang="en-US" sz="2800" dirty="0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타파</a:t>
            </a:r>
            <a:r>
              <a:rPr lang="en-US" altLang="ko-KR" sz="2800" dirty="0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! </a:t>
            </a:r>
            <a:r>
              <a:rPr lang="ko-KR" altLang="en-US" sz="2800" dirty="0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몸</a:t>
            </a:r>
            <a:r>
              <a:rPr lang="en-US" altLang="ko-KR" sz="2800" b="1" dirty="0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·</a:t>
            </a:r>
            <a:r>
              <a:rPr lang="ko-KR" altLang="en-US" sz="2800" dirty="0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마음 </a:t>
            </a:r>
            <a:r>
              <a:rPr lang="ko-KR" altLang="en-US" sz="2800" dirty="0" err="1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힐링</a:t>
            </a:r>
            <a:r>
              <a:rPr lang="en-US" altLang="ko-KR" sz="2800" dirty="0" smtClean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! </a:t>
            </a:r>
          </a:p>
          <a:p>
            <a:pPr algn="ctr">
              <a:lnSpc>
                <a:spcPct val="150000"/>
              </a:lnSpc>
            </a:pPr>
            <a:r>
              <a:rPr lang="ko-KR" altLang="en-US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암 경험자 </a:t>
            </a:r>
            <a:r>
              <a:rPr lang="ko-KR" altLang="en-US" sz="3200" dirty="0" err="1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힐링</a:t>
            </a:r>
            <a:r>
              <a:rPr lang="ko-KR" altLang="en-US" sz="32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 프로젝트</a:t>
            </a:r>
            <a:endParaRPr lang="ko-KR" altLang="en-US" sz="32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8483859" y="4998535"/>
            <a:ext cx="3323355" cy="1015663"/>
            <a:chOff x="8510427" y="4979682"/>
            <a:chExt cx="3323355" cy="1015663"/>
          </a:xfrm>
        </p:grpSpPr>
        <p:sp>
          <p:nvSpPr>
            <p:cNvPr id="3" name="직사각형 2"/>
            <p:cNvSpPr/>
            <p:nvPr/>
          </p:nvSpPr>
          <p:spPr>
            <a:xfrm>
              <a:off x="8716652" y="4979682"/>
              <a:ext cx="311713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광주광역시 동구보건소</a:t>
              </a:r>
              <a:endParaRPr lang="en-US" altLang="ko-KR" sz="2000" dirty="0"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                    </a:t>
              </a:r>
              <a:r>
                <a:rPr lang="ko-KR" altLang="en-US" sz="2000" dirty="0" smtClean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백 </a:t>
              </a:r>
              <a:r>
                <a:rPr lang="ko-KR" altLang="en-US" sz="20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수 진</a:t>
              </a:r>
            </a:p>
          </p:txBody>
        </p:sp>
        <p:pic>
          <p:nvPicPr>
            <p:cNvPr id="17" name="그림 39" descr="심볼마크(큰거)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0427" y="5078357"/>
              <a:ext cx="412449" cy="336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531" t="58468" r="31000" b="27361"/>
          <a:stretch/>
        </p:blipFill>
        <p:spPr>
          <a:xfrm>
            <a:off x="295691" y="228600"/>
            <a:ext cx="3371336" cy="52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5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37"/>
            <a:ext cx="12192000" cy="6858000"/>
          </a:xfr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7070741" y="629638"/>
            <a:ext cx="3579469" cy="700829"/>
            <a:chOff x="3858143" y="986671"/>
            <a:chExt cx="3579469" cy="794996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3858143" y="986671"/>
              <a:ext cx="3579469" cy="794996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TextBox 17"/>
            <p:cNvSpPr txBox="1"/>
            <p:nvPr/>
          </p:nvSpPr>
          <p:spPr>
            <a:xfrm>
              <a:off x="5021744" y="1091781"/>
              <a:ext cx="12522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목  차</a:t>
              </a:r>
              <a:endParaRPr lang="ko-KR" altLang="en-US" sz="3200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6582428" y="1896438"/>
            <a:ext cx="4594477" cy="3826756"/>
            <a:chOff x="3418308" y="1667485"/>
            <a:chExt cx="4594477" cy="3649626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3418309" y="1667485"/>
              <a:ext cx="4594476" cy="57160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2060">
                  <a:alpha val="67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27000" h="508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  <p:sp>
          <p:nvSpPr>
            <p:cNvPr id="21" name="모서리가 둥근 직사각형 6"/>
            <p:cNvSpPr/>
            <p:nvPr/>
          </p:nvSpPr>
          <p:spPr>
            <a:xfrm>
              <a:off x="3418308" y="1667486"/>
              <a:ext cx="804633" cy="571608"/>
            </a:xfrm>
            <a:custGeom>
              <a:avLst/>
              <a:gdLst>
                <a:gd name="connsiteX0" fmla="*/ 0 w 936104"/>
                <a:gd name="connsiteY0" fmla="*/ 285804 h 571607"/>
                <a:gd name="connsiteX1" fmla="*/ 285804 w 936104"/>
                <a:gd name="connsiteY1" fmla="*/ 0 h 571607"/>
                <a:gd name="connsiteX2" fmla="*/ 650301 w 936104"/>
                <a:gd name="connsiteY2" fmla="*/ 0 h 571607"/>
                <a:gd name="connsiteX3" fmla="*/ 936105 w 936104"/>
                <a:gd name="connsiteY3" fmla="*/ 285804 h 571607"/>
                <a:gd name="connsiteX4" fmla="*/ 936104 w 936104"/>
                <a:gd name="connsiteY4" fmla="*/ 285804 h 571607"/>
                <a:gd name="connsiteX5" fmla="*/ 650300 w 936104"/>
                <a:gd name="connsiteY5" fmla="*/ 571608 h 571607"/>
                <a:gd name="connsiteX6" fmla="*/ 285804 w 936104"/>
                <a:gd name="connsiteY6" fmla="*/ 571607 h 571607"/>
                <a:gd name="connsiteX7" fmla="*/ 0 w 936104"/>
                <a:gd name="connsiteY7" fmla="*/ 285803 h 571607"/>
                <a:gd name="connsiteX8" fmla="*/ 0 w 936104"/>
                <a:gd name="connsiteY8" fmla="*/ 285804 h 571607"/>
                <a:gd name="connsiteX0" fmla="*/ 0 w 936105"/>
                <a:gd name="connsiteY0" fmla="*/ 285804 h 571608"/>
                <a:gd name="connsiteX1" fmla="*/ 285804 w 936105"/>
                <a:gd name="connsiteY1" fmla="*/ 0 h 571608"/>
                <a:gd name="connsiteX2" fmla="*/ 650301 w 936105"/>
                <a:gd name="connsiteY2" fmla="*/ 0 h 571608"/>
                <a:gd name="connsiteX3" fmla="*/ 936105 w 936105"/>
                <a:gd name="connsiteY3" fmla="*/ 285804 h 571608"/>
                <a:gd name="connsiteX4" fmla="*/ 650300 w 936105"/>
                <a:gd name="connsiteY4" fmla="*/ 571608 h 571608"/>
                <a:gd name="connsiteX5" fmla="*/ 285804 w 936105"/>
                <a:gd name="connsiteY5" fmla="*/ 571607 h 571608"/>
                <a:gd name="connsiteX6" fmla="*/ 0 w 936105"/>
                <a:gd name="connsiteY6" fmla="*/ 285803 h 571608"/>
                <a:gd name="connsiteX7" fmla="*/ 0 w 936105"/>
                <a:gd name="connsiteY7" fmla="*/ 285804 h 571608"/>
                <a:gd name="connsiteX0" fmla="*/ 0 w 695862"/>
                <a:gd name="connsiteY0" fmla="*/ 285804 h 571608"/>
                <a:gd name="connsiteX1" fmla="*/ 285804 w 695862"/>
                <a:gd name="connsiteY1" fmla="*/ 0 h 571608"/>
                <a:gd name="connsiteX2" fmla="*/ 650301 w 695862"/>
                <a:gd name="connsiteY2" fmla="*/ 0 h 571608"/>
                <a:gd name="connsiteX3" fmla="*/ 650300 w 695862"/>
                <a:gd name="connsiteY3" fmla="*/ 571608 h 571608"/>
                <a:gd name="connsiteX4" fmla="*/ 285804 w 695862"/>
                <a:gd name="connsiteY4" fmla="*/ 571607 h 571608"/>
                <a:gd name="connsiteX5" fmla="*/ 0 w 695862"/>
                <a:gd name="connsiteY5" fmla="*/ 285803 h 571608"/>
                <a:gd name="connsiteX6" fmla="*/ 0 w 695862"/>
                <a:gd name="connsiteY6" fmla="*/ 285804 h 571608"/>
                <a:gd name="connsiteX0" fmla="*/ 0 w 955622"/>
                <a:gd name="connsiteY0" fmla="*/ 285804 h 571608"/>
                <a:gd name="connsiteX1" fmla="*/ 285804 w 955622"/>
                <a:gd name="connsiteY1" fmla="*/ 0 h 571608"/>
                <a:gd name="connsiteX2" fmla="*/ 947481 w 955622"/>
                <a:gd name="connsiteY2" fmla="*/ 0 h 571608"/>
                <a:gd name="connsiteX3" fmla="*/ 650300 w 955622"/>
                <a:gd name="connsiteY3" fmla="*/ 571608 h 571608"/>
                <a:gd name="connsiteX4" fmla="*/ 285804 w 955622"/>
                <a:gd name="connsiteY4" fmla="*/ 571607 h 571608"/>
                <a:gd name="connsiteX5" fmla="*/ 0 w 955622"/>
                <a:gd name="connsiteY5" fmla="*/ 285803 h 571608"/>
                <a:gd name="connsiteX6" fmla="*/ 0 w 955622"/>
                <a:gd name="connsiteY6" fmla="*/ 285804 h 571608"/>
                <a:gd name="connsiteX0" fmla="*/ 0 w 947481"/>
                <a:gd name="connsiteY0" fmla="*/ 285804 h 571608"/>
                <a:gd name="connsiteX1" fmla="*/ 285804 w 947481"/>
                <a:gd name="connsiteY1" fmla="*/ 0 h 571608"/>
                <a:gd name="connsiteX2" fmla="*/ 947481 w 947481"/>
                <a:gd name="connsiteY2" fmla="*/ 0 h 571608"/>
                <a:gd name="connsiteX3" fmla="*/ 650300 w 947481"/>
                <a:gd name="connsiteY3" fmla="*/ 571608 h 571608"/>
                <a:gd name="connsiteX4" fmla="*/ 285804 w 947481"/>
                <a:gd name="connsiteY4" fmla="*/ 571607 h 571608"/>
                <a:gd name="connsiteX5" fmla="*/ 0 w 947481"/>
                <a:gd name="connsiteY5" fmla="*/ 285803 h 571608"/>
                <a:gd name="connsiteX6" fmla="*/ 0 w 947481"/>
                <a:gd name="connsiteY6" fmla="*/ 285804 h 571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7481" h="571608">
                  <a:moveTo>
                    <a:pt x="0" y="285804"/>
                  </a:moveTo>
                  <a:cubicBezTo>
                    <a:pt x="0" y="127959"/>
                    <a:pt x="127959" y="0"/>
                    <a:pt x="285804" y="0"/>
                  </a:cubicBezTo>
                  <a:lnTo>
                    <a:pt x="947481" y="0"/>
                  </a:lnTo>
                  <a:cubicBezTo>
                    <a:pt x="760580" y="107968"/>
                    <a:pt x="711049" y="476340"/>
                    <a:pt x="650300" y="571608"/>
                  </a:cubicBezTo>
                  <a:lnTo>
                    <a:pt x="285804" y="571607"/>
                  </a:lnTo>
                  <a:cubicBezTo>
                    <a:pt x="127959" y="571607"/>
                    <a:pt x="0" y="443648"/>
                    <a:pt x="0" y="285803"/>
                  </a:cubicBezTo>
                  <a:lnTo>
                    <a:pt x="0" y="28580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88900" dist="38100" dir="2700000" algn="tl" rotWithShape="0">
                <a:srgbClr val="002060">
                  <a:alpha val="34000"/>
                </a:srgb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metal">
              <a:bevelT w="508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1243" y="1773799"/>
              <a:ext cx="215378" cy="387063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3418309" y="2441967"/>
              <a:ext cx="4594476" cy="571609"/>
              <a:chOff x="3454461" y="2732424"/>
              <a:chExt cx="4896545" cy="571609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3454461" y="2732424"/>
                <a:ext cx="4896545" cy="571609"/>
                <a:chOff x="1296515" y="2233153"/>
                <a:chExt cx="4896545" cy="571609"/>
              </a:xfrm>
            </p:grpSpPr>
            <p:sp>
              <p:nvSpPr>
                <p:cNvPr id="47" name="모서리가 둥근 직사각형 46"/>
                <p:cNvSpPr/>
                <p:nvPr/>
              </p:nvSpPr>
              <p:spPr>
                <a:xfrm>
                  <a:off x="1296516" y="2233153"/>
                  <a:ext cx="4896544" cy="5716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srgbClr val="002060">
                      <a:alpha val="67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27000" h="508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모서리가 둥근 직사각형 6"/>
                <p:cNvSpPr/>
                <p:nvPr/>
              </p:nvSpPr>
              <p:spPr>
                <a:xfrm>
                  <a:off x="1296515" y="2233154"/>
                  <a:ext cx="833181" cy="571608"/>
                </a:xfrm>
                <a:custGeom>
                  <a:avLst/>
                  <a:gdLst>
                    <a:gd name="connsiteX0" fmla="*/ 0 w 936104"/>
                    <a:gd name="connsiteY0" fmla="*/ 285804 h 571607"/>
                    <a:gd name="connsiteX1" fmla="*/ 285804 w 936104"/>
                    <a:gd name="connsiteY1" fmla="*/ 0 h 571607"/>
                    <a:gd name="connsiteX2" fmla="*/ 650301 w 936104"/>
                    <a:gd name="connsiteY2" fmla="*/ 0 h 571607"/>
                    <a:gd name="connsiteX3" fmla="*/ 936105 w 936104"/>
                    <a:gd name="connsiteY3" fmla="*/ 285804 h 571607"/>
                    <a:gd name="connsiteX4" fmla="*/ 936104 w 936104"/>
                    <a:gd name="connsiteY4" fmla="*/ 285804 h 571607"/>
                    <a:gd name="connsiteX5" fmla="*/ 650300 w 936104"/>
                    <a:gd name="connsiteY5" fmla="*/ 571608 h 571607"/>
                    <a:gd name="connsiteX6" fmla="*/ 285804 w 936104"/>
                    <a:gd name="connsiteY6" fmla="*/ 571607 h 571607"/>
                    <a:gd name="connsiteX7" fmla="*/ 0 w 936104"/>
                    <a:gd name="connsiteY7" fmla="*/ 285803 h 571607"/>
                    <a:gd name="connsiteX8" fmla="*/ 0 w 936104"/>
                    <a:gd name="connsiteY8" fmla="*/ 285804 h 571607"/>
                    <a:gd name="connsiteX0" fmla="*/ 0 w 936105"/>
                    <a:gd name="connsiteY0" fmla="*/ 285804 h 571608"/>
                    <a:gd name="connsiteX1" fmla="*/ 285804 w 936105"/>
                    <a:gd name="connsiteY1" fmla="*/ 0 h 571608"/>
                    <a:gd name="connsiteX2" fmla="*/ 650301 w 936105"/>
                    <a:gd name="connsiteY2" fmla="*/ 0 h 571608"/>
                    <a:gd name="connsiteX3" fmla="*/ 936105 w 936105"/>
                    <a:gd name="connsiteY3" fmla="*/ 285804 h 571608"/>
                    <a:gd name="connsiteX4" fmla="*/ 650300 w 936105"/>
                    <a:gd name="connsiteY4" fmla="*/ 571608 h 571608"/>
                    <a:gd name="connsiteX5" fmla="*/ 285804 w 936105"/>
                    <a:gd name="connsiteY5" fmla="*/ 571607 h 571608"/>
                    <a:gd name="connsiteX6" fmla="*/ 0 w 936105"/>
                    <a:gd name="connsiteY6" fmla="*/ 285803 h 571608"/>
                    <a:gd name="connsiteX7" fmla="*/ 0 w 936105"/>
                    <a:gd name="connsiteY7" fmla="*/ 285804 h 571608"/>
                    <a:gd name="connsiteX0" fmla="*/ 0 w 695862"/>
                    <a:gd name="connsiteY0" fmla="*/ 285804 h 571608"/>
                    <a:gd name="connsiteX1" fmla="*/ 285804 w 695862"/>
                    <a:gd name="connsiteY1" fmla="*/ 0 h 571608"/>
                    <a:gd name="connsiteX2" fmla="*/ 650301 w 695862"/>
                    <a:gd name="connsiteY2" fmla="*/ 0 h 571608"/>
                    <a:gd name="connsiteX3" fmla="*/ 650300 w 695862"/>
                    <a:gd name="connsiteY3" fmla="*/ 571608 h 571608"/>
                    <a:gd name="connsiteX4" fmla="*/ 285804 w 695862"/>
                    <a:gd name="connsiteY4" fmla="*/ 571607 h 571608"/>
                    <a:gd name="connsiteX5" fmla="*/ 0 w 695862"/>
                    <a:gd name="connsiteY5" fmla="*/ 285803 h 571608"/>
                    <a:gd name="connsiteX6" fmla="*/ 0 w 695862"/>
                    <a:gd name="connsiteY6" fmla="*/ 285804 h 571608"/>
                    <a:gd name="connsiteX0" fmla="*/ 0 w 955622"/>
                    <a:gd name="connsiteY0" fmla="*/ 285804 h 571608"/>
                    <a:gd name="connsiteX1" fmla="*/ 285804 w 955622"/>
                    <a:gd name="connsiteY1" fmla="*/ 0 h 571608"/>
                    <a:gd name="connsiteX2" fmla="*/ 947481 w 955622"/>
                    <a:gd name="connsiteY2" fmla="*/ 0 h 571608"/>
                    <a:gd name="connsiteX3" fmla="*/ 650300 w 955622"/>
                    <a:gd name="connsiteY3" fmla="*/ 571608 h 571608"/>
                    <a:gd name="connsiteX4" fmla="*/ 285804 w 955622"/>
                    <a:gd name="connsiteY4" fmla="*/ 571607 h 571608"/>
                    <a:gd name="connsiteX5" fmla="*/ 0 w 955622"/>
                    <a:gd name="connsiteY5" fmla="*/ 285803 h 571608"/>
                    <a:gd name="connsiteX6" fmla="*/ 0 w 955622"/>
                    <a:gd name="connsiteY6" fmla="*/ 285804 h 571608"/>
                    <a:gd name="connsiteX0" fmla="*/ 0 w 947481"/>
                    <a:gd name="connsiteY0" fmla="*/ 285804 h 571608"/>
                    <a:gd name="connsiteX1" fmla="*/ 285804 w 947481"/>
                    <a:gd name="connsiteY1" fmla="*/ 0 h 571608"/>
                    <a:gd name="connsiteX2" fmla="*/ 947481 w 947481"/>
                    <a:gd name="connsiteY2" fmla="*/ 0 h 571608"/>
                    <a:gd name="connsiteX3" fmla="*/ 650300 w 947481"/>
                    <a:gd name="connsiteY3" fmla="*/ 571608 h 571608"/>
                    <a:gd name="connsiteX4" fmla="*/ 285804 w 947481"/>
                    <a:gd name="connsiteY4" fmla="*/ 571607 h 571608"/>
                    <a:gd name="connsiteX5" fmla="*/ 0 w 947481"/>
                    <a:gd name="connsiteY5" fmla="*/ 285803 h 571608"/>
                    <a:gd name="connsiteX6" fmla="*/ 0 w 947481"/>
                    <a:gd name="connsiteY6" fmla="*/ 285804 h 571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7481" h="571608">
                      <a:moveTo>
                        <a:pt x="0" y="285804"/>
                      </a:moveTo>
                      <a:cubicBezTo>
                        <a:pt x="0" y="127959"/>
                        <a:pt x="127959" y="0"/>
                        <a:pt x="285804" y="0"/>
                      </a:cubicBezTo>
                      <a:lnTo>
                        <a:pt x="947481" y="0"/>
                      </a:lnTo>
                      <a:cubicBezTo>
                        <a:pt x="760580" y="107968"/>
                        <a:pt x="711049" y="476340"/>
                        <a:pt x="650300" y="571608"/>
                      </a:cubicBezTo>
                      <a:lnTo>
                        <a:pt x="285804" y="571607"/>
                      </a:lnTo>
                      <a:cubicBezTo>
                        <a:pt x="127959" y="571607"/>
                        <a:pt x="0" y="443648"/>
                        <a:pt x="0" y="285803"/>
                      </a:cubicBezTo>
                      <a:lnTo>
                        <a:pt x="0" y="285804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88900" dist="38100" dir="2700000" algn="tl" rotWithShape="0">
                    <a:srgbClr val="002060">
                      <a:alpha val="34000"/>
                    </a:srgbClr>
                  </a:outerShdw>
                </a:effectLst>
                <a:scene3d>
                  <a:camera prst="orthographicFront"/>
                  <a:lightRig rig="threePt" dir="t">
                    <a:rot lat="0" lon="0" rev="0"/>
                  </a:lightRig>
                </a:scene3d>
                <a:sp3d prstMaterial="metal">
                  <a:bevelT w="508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0751" y="2851402"/>
                <a:ext cx="295632" cy="387064"/>
              </a:xfrm>
              <a:prstGeom prst="rect">
                <a:avLst/>
              </a:prstGeom>
            </p:spPr>
          </p:pic>
          <p:sp>
            <p:nvSpPr>
              <p:cNvPr id="46" name="직사각형 45"/>
              <p:cNvSpPr/>
              <p:nvPr/>
            </p:nvSpPr>
            <p:spPr>
              <a:xfrm>
                <a:off x="4815166" y="2822797"/>
                <a:ext cx="2263964" cy="4402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4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사업의 필요성</a:t>
                </a:r>
                <a:endParaRPr lang="ko-KR" altLang="en-US" sz="24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pSp>
          <p:nvGrpSpPr>
            <p:cNvPr id="24" name="그룹 23"/>
            <p:cNvGrpSpPr/>
            <p:nvPr/>
          </p:nvGrpSpPr>
          <p:grpSpPr>
            <a:xfrm>
              <a:off x="3418309" y="3195205"/>
              <a:ext cx="4594475" cy="581306"/>
              <a:chOff x="3454461" y="3708321"/>
              <a:chExt cx="4896544" cy="581306"/>
            </a:xfrm>
          </p:grpSpPr>
          <p:grpSp>
            <p:nvGrpSpPr>
              <p:cNvPr id="39" name="그룹 38"/>
              <p:cNvGrpSpPr/>
              <p:nvPr/>
            </p:nvGrpSpPr>
            <p:grpSpPr>
              <a:xfrm>
                <a:off x="3454461" y="3708321"/>
                <a:ext cx="4896544" cy="581306"/>
                <a:chOff x="1296515" y="3222044"/>
                <a:chExt cx="4896544" cy="581306"/>
              </a:xfrm>
            </p:grpSpPr>
            <p:sp>
              <p:nvSpPr>
                <p:cNvPr id="42" name="모서리가 둥근 직사각형 41"/>
                <p:cNvSpPr/>
                <p:nvPr/>
              </p:nvSpPr>
              <p:spPr>
                <a:xfrm>
                  <a:off x="1296515" y="3222044"/>
                  <a:ext cx="4896544" cy="5716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srgbClr val="002060">
                      <a:alpha val="67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27000" h="508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3" name="모서리가 둥근 직사각형 6"/>
                <p:cNvSpPr/>
                <p:nvPr/>
              </p:nvSpPr>
              <p:spPr>
                <a:xfrm>
                  <a:off x="1296515" y="3231742"/>
                  <a:ext cx="804633" cy="571608"/>
                </a:xfrm>
                <a:custGeom>
                  <a:avLst/>
                  <a:gdLst>
                    <a:gd name="connsiteX0" fmla="*/ 0 w 936104"/>
                    <a:gd name="connsiteY0" fmla="*/ 285804 h 571607"/>
                    <a:gd name="connsiteX1" fmla="*/ 285804 w 936104"/>
                    <a:gd name="connsiteY1" fmla="*/ 0 h 571607"/>
                    <a:gd name="connsiteX2" fmla="*/ 650301 w 936104"/>
                    <a:gd name="connsiteY2" fmla="*/ 0 h 571607"/>
                    <a:gd name="connsiteX3" fmla="*/ 936105 w 936104"/>
                    <a:gd name="connsiteY3" fmla="*/ 285804 h 571607"/>
                    <a:gd name="connsiteX4" fmla="*/ 936104 w 936104"/>
                    <a:gd name="connsiteY4" fmla="*/ 285804 h 571607"/>
                    <a:gd name="connsiteX5" fmla="*/ 650300 w 936104"/>
                    <a:gd name="connsiteY5" fmla="*/ 571608 h 571607"/>
                    <a:gd name="connsiteX6" fmla="*/ 285804 w 936104"/>
                    <a:gd name="connsiteY6" fmla="*/ 571607 h 571607"/>
                    <a:gd name="connsiteX7" fmla="*/ 0 w 936104"/>
                    <a:gd name="connsiteY7" fmla="*/ 285803 h 571607"/>
                    <a:gd name="connsiteX8" fmla="*/ 0 w 936104"/>
                    <a:gd name="connsiteY8" fmla="*/ 285804 h 571607"/>
                    <a:gd name="connsiteX0" fmla="*/ 0 w 936105"/>
                    <a:gd name="connsiteY0" fmla="*/ 285804 h 571608"/>
                    <a:gd name="connsiteX1" fmla="*/ 285804 w 936105"/>
                    <a:gd name="connsiteY1" fmla="*/ 0 h 571608"/>
                    <a:gd name="connsiteX2" fmla="*/ 650301 w 936105"/>
                    <a:gd name="connsiteY2" fmla="*/ 0 h 571608"/>
                    <a:gd name="connsiteX3" fmla="*/ 936105 w 936105"/>
                    <a:gd name="connsiteY3" fmla="*/ 285804 h 571608"/>
                    <a:gd name="connsiteX4" fmla="*/ 650300 w 936105"/>
                    <a:gd name="connsiteY4" fmla="*/ 571608 h 571608"/>
                    <a:gd name="connsiteX5" fmla="*/ 285804 w 936105"/>
                    <a:gd name="connsiteY5" fmla="*/ 571607 h 571608"/>
                    <a:gd name="connsiteX6" fmla="*/ 0 w 936105"/>
                    <a:gd name="connsiteY6" fmla="*/ 285803 h 571608"/>
                    <a:gd name="connsiteX7" fmla="*/ 0 w 936105"/>
                    <a:gd name="connsiteY7" fmla="*/ 285804 h 571608"/>
                    <a:gd name="connsiteX0" fmla="*/ 0 w 695862"/>
                    <a:gd name="connsiteY0" fmla="*/ 285804 h 571608"/>
                    <a:gd name="connsiteX1" fmla="*/ 285804 w 695862"/>
                    <a:gd name="connsiteY1" fmla="*/ 0 h 571608"/>
                    <a:gd name="connsiteX2" fmla="*/ 650301 w 695862"/>
                    <a:gd name="connsiteY2" fmla="*/ 0 h 571608"/>
                    <a:gd name="connsiteX3" fmla="*/ 650300 w 695862"/>
                    <a:gd name="connsiteY3" fmla="*/ 571608 h 571608"/>
                    <a:gd name="connsiteX4" fmla="*/ 285804 w 695862"/>
                    <a:gd name="connsiteY4" fmla="*/ 571607 h 571608"/>
                    <a:gd name="connsiteX5" fmla="*/ 0 w 695862"/>
                    <a:gd name="connsiteY5" fmla="*/ 285803 h 571608"/>
                    <a:gd name="connsiteX6" fmla="*/ 0 w 695862"/>
                    <a:gd name="connsiteY6" fmla="*/ 285804 h 571608"/>
                    <a:gd name="connsiteX0" fmla="*/ 0 w 955622"/>
                    <a:gd name="connsiteY0" fmla="*/ 285804 h 571608"/>
                    <a:gd name="connsiteX1" fmla="*/ 285804 w 955622"/>
                    <a:gd name="connsiteY1" fmla="*/ 0 h 571608"/>
                    <a:gd name="connsiteX2" fmla="*/ 947481 w 955622"/>
                    <a:gd name="connsiteY2" fmla="*/ 0 h 571608"/>
                    <a:gd name="connsiteX3" fmla="*/ 650300 w 955622"/>
                    <a:gd name="connsiteY3" fmla="*/ 571608 h 571608"/>
                    <a:gd name="connsiteX4" fmla="*/ 285804 w 955622"/>
                    <a:gd name="connsiteY4" fmla="*/ 571607 h 571608"/>
                    <a:gd name="connsiteX5" fmla="*/ 0 w 955622"/>
                    <a:gd name="connsiteY5" fmla="*/ 285803 h 571608"/>
                    <a:gd name="connsiteX6" fmla="*/ 0 w 955622"/>
                    <a:gd name="connsiteY6" fmla="*/ 285804 h 571608"/>
                    <a:gd name="connsiteX0" fmla="*/ 0 w 947481"/>
                    <a:gd name="connsiteY0" fmla="*/ 285804 h 571608"/>
                    <a:gd name="connsiteX1" fmla="*/ 285804 w 947481"/>
                    <a:gd name="connsiteY1" fmla="*/ 0 h 571608"/>
                    <a:gd name="connsiteX2" fmla="*/ 947481 w 947481"/>
                    <a:gd name="connsiteY2" fmla="*/ 0 h 571608"/>
                    <a:gd name="connsiteX3" fmla="*/ 650300 w 947481"/>
                    <a:gd name="connsiteY3" fmla="*/ 571608 h 571608"/>
                    <a:gd name="connsiteX4" fmla="*/ 285804 w 947481"/>
                    <a:gd name="connsiteY4" fmla="*/ 571607 h 571608"/>
                    <a:gd name="connsiteX5" fmla="*/ 0 w 947481"/>
                    <a:gd name="connsiteY5" fmla="*/ 285803 h 571608"/>
                    <a:gd name="connsiteX6" fmla="*/ 0 w 947481"/>
                    <a:gd name="connsiteY6" fmla="*/ 285804 h 571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7481" h="571608">
                      <a:moveTo>
                        <a:pt x="0" y="285804"/>
                      </a:moveTo>
                      <a:cubicBezTo>
                        <a:pt x="0" y="127959"/>
                        <a:pt x="127959" y="0"/>
                        <a:pt x="285804" y="0"/>
                      </a:cubicBezTo>
                      <a:lnTo>
                        <a:pt x="947481" y="0"/>
                      </a:lnTo>
                      <a:cubicBezTo>
                        <a:pt x="760580" y="107968"/>
                        <a:pt x="711049" y="476340"/>
                        <a:pt x="650300" y="571608"/>
                      </a:cubicBezTo>
                      <a:lnTo>
                        <a:pt x="285804" y="571607"/>
                      </a:lnTo>
                      <a:cubicBezTo>
                        <a:pt x="127959" y="571607"/>
                        <a:pt x="0" y="443648"/>
                        <a:pt x="0" y="285803"/>
                      </a:cubicBezTo>
                      <a:lnTo>
                        <a:pt x="0" y="285804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88900" dist="38100" dir="2700000" algn="tl" rotWithShape="0">
                    <a:srgbClr val="002060">
                      <a:alpha val="34000"/>
                    </a:srgbClr>
                  </a:outerShdw>
                </a:effectLst>
                <a:scene3d>
                  <a:camera prst="orthographicFront"/>
                  <a:lightRig rig="threePt" dir="t">
                    <a:rot lat="0" lon="0" rev="0"/>
                  </a:lightRig>
                </a:scene3d>
                <a:sp3d prstMaterial="metal">
                  <a:bevelT w="508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40" name="그림 3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42720" y="3805413"/>
                <a:ext cx="371820" cy="396816"/>
              </a:xfrm>
              <a:prstGeom prst="rect">
                <a:avLst/>
              </a:prstGeom>
            </p:spPr>
          </p:pic>
          <p:sp>
            <p:nvSpPr>
              <p:cNvPr id="41" name="직사각형 40"/>
              <p:cNvSpPr/>
              <p:nvPr/>
            </p:nvSpPr>
            <p:spPr>
              <a:xfrm>
                <a:off x="4707611" y="3827834"/>
                <a:ext cx="2479073" cy="440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24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  업    목  적</a:t>
                </a:r>
                <a:endParaRPr lang="ko-KR" altLang="en-US" sz="24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3418308" y="3969689"/>
              <a:ext cx="4594476" cy="588559"/>
              <a:chOff x="3454461" y="4703614"/>
              <a:chExt cx="4987446" cy="588559"/>
            </a:xfrm>
          </p:grpSpPr>
          <p:grpSp>
            <p:nvGrpSpPr>
              <p:cNvPr id="34" name="그룹 33"/>
              <p:cNvGrpSpPr/>
              <p:nvPr/>
            </p:nvGrpSpPr>
            <p:grpSpPr>
              <a:xfrm>
                <a:off x="3454461" y="4703614"/>
                <a:ext cx="4987446" cy="588559"/>
                <a:chOff x="1296515" y="4180647"/>
                <a:chExt cx="4987446" cy="588559"/>
              </a:xfrm>
            </p:grpSpPr>
            <p:sp>
              <p:nvSpPr>
                <p:cNvPr id="37" name="모서리가 둥근 직사각형 36"/>
                <p:cNvSpPr/>
                <p:nvPr/>
              </p:nvSpPr>
              <p:spPr>
                <a:xfrm>
                  <a:off x="1387417" y="4197599"/>
                  <a:ext cx="4896544" cy="57160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srgbClr val="002060">
                      <a:alpha val="67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27000" h="508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모서리가 둥근 직사각형 6"/>
                <p:cNvSpPr/>
                <p:nvPr/>
              </p:nvSpPr>
              <p:spPr>
                <a:xfrm>
                  <a:off x="1296515" y="4180647"/>
                  <a:ext cx="804633" cy="571608"/>
                </a:xfrm>
                <a:custGeom>
                  <a:avLst/>
                  <a:gdLst>
                    <a:gd name="connsiteX0" fmla="*/ 0 w 936104"/>
                    <a:gd name="connsiteY0" fmla="*/ 285804 h 571607"/>
                    <a:gd name="connsiteX1" fmla="*/ 285804 w 936104"/>
                    <a:gd name="connsiteY1" fmla="*/ 0 h 571607"/>
                    <a:gd name="connsiteX2" fmla="*/ 650301 w 936104"/>
                    <a:gd name="connsiteY2" fmla="*/ 0 h 571607"/>
                    <a:gd name="connsiteX3" fmla="*/ 936105 w 936104"/>
                    <a:gd name="connsiteY3" fmla="*/ 285804 h 571607"/>
                    <a:gd name="connsiteX4" fmla="*/ 936104 w 936104"/>
                    <a:gd name="connsiteY4" fmla="*/ 285804 h 571607"/>
                    <a:gd name="connsiteX5" fmla="*/ 650300 w 936104"/>
                    <a:gd name="connsiteY5" fmla="*/ 571608 h 571607"/>
                    <a:gd name="connsiteX6" fmla="*/ 285804 w 936104"/>
                    <a:gd name="connsiteY6" fmla="*/ 571607 h 571607"/>
                    <a:gd name="connsiteX7" fmla="*/ 0 w 936104"/>
                    <a:gd name="connsiteY7" fmla="*/ 285803 h 571607"/>
                    <a:gd name="connsiteX8" fmla="*/ 0 w 936104"/>
                    <a:gd name="connsiteY8" fmla="*/ 285804 h 571607"/>
                    <a:gd name="connsiteX0" fmla="*/ 0 w 936105"/>
                    <a:gd name="connsiteY0" fmla="*/ 285804 h 571608"/>
                    <a:gd name="connsiteX1" fmla="*/ 285804 w 936105"/>
                    <a:gd name="connsiteY1" fmla="*/ 0 h 571608"/>
                    <a:gd name="connsiteX2" fmla="*/ 650301 w 936105"/>
                    <a:gd name="connsiteY2" fmla="*/ 0 h 571608"/>
                    <a:gd name="connsiteX3" fmla="*/ 936105 w 936105"/>
                    <a:gd name="connsiteY3" fmla="*/ 285804 h 571608"/>
                    <a:gd name="connsiteX4" fmla="*/ 650300 w 936105"/>
                    <a:gd name="connsiteY4" fmla="*/ 571608 h 571608"/>
                    <a:gd name="connsiteX5" fmla="*/ 285804 w 936105"/>
                    <a:gd name="connsiteY5" fmla="*/ 571607 h 571608"/>
                    <a:gd name="connsiteX6" fmla="*/ 0 w 936105"/>
                    <a:gd name="connsiteY6" fmla="*/ 285803 h 571608"/>
                    <a:gd name="connsiteX7" fmla="*/ 0 w 936105"/>
                    <a:gd name="connsiteY7" fmla="*/ 285804 h 571608"/>
                    <a:gd name="connsiteX0" fmla="*/ 0 w 695862"/>
                    <a:gd name="connsiteY0" fmla="*/ 285804 h 571608"/>
                    <a:gd name="connsiteX1" fmla="*/ 285804 w 695862"/>
                    <a:gd name="connsiteY1" fmla="*/ 0 h 571608"/>
                    <a:gd name="connsiteX2" fmla="*/ 650301 w 695862"/>
                    <a:gd name="connsiteY2" fmla="*/ 0 h 571608"/>
                    <a:gd name="connsiteX3" fmla="*/ 650300 w 695862"/>
                    <a:gd name="connsiteY3" fmla="*/ 571608 h 571608"/>
                    <a:gd name="connsiteX4" fmla="*/ 285804 w 695862"/>
                    <a:gd name="connsiteY4" fmla="*/ 571607 h 571608"/>
                    <a:gd name="connsiteX5" fmla="*/ 0 w 695862"/>
                    <a:gd name="connsiteY5" fmla="*/ 285803 h 571608"/>
                    <a:gd name="connsiteX6" fmla="*/ 0 w 695862"/>
                    <a:gd name="connsiteY6" fmla="*/ 285804 h 571608"/>
                    <a:gd name="connsiteX0" fmla="*/ 0 w 955622"/>
                    <a:gd name="connsiteY0" fmla="*/ 285804 h 571608"/>
                    <a:gd name="connsiteX1" fmla="*/ 285804 w 955622"/>
                    <a:gd name="connsiteY1" fmla="*/ 0 h 571608"/>
                    <a:gd name="connsiteX2" fmla="*/ 947481 w 955622"/>
                    <a:gd name="connsiteY2" fmla="*/ 0 h 571608"/>
                    <a:gd name="connsiteX3" fmla="*/ 650300 w 955622"/>
                    <a:gd name="connsiteY3" fmla="*/ 571608 h 571608"/>
                    <a:gd name="connsiteX4" fmla="*/ 285804 w 955622"/>
                    <a:gd name="connsiteY4" fmla="*/ 571607 h 571608"/>
                    <a:gd name="connsiteX5" fmla="*/ 0 w 955622"/>
                    <a:gd name="connsiteY5" fmla="*/ 285803 h 571608"/>
                    <a:gd name="connsiteX6" fmla="*/ 0 w 955622"/>
                    <a:gd name="connsiteY6" fmla="*/ 285804 h 571608"/>
                    <a:gd name="connsiteX0" fmla="*/ 0 w 947481"/>
                    <a:gd name="connsiteY0" fmla="*/ 285804 h 571608"/>
                    <a:gd name="connsiteX1" fmla="*/ 285804 w 947481"/>
                    <a:gd name="connsiteY1" fmla="*/ 0 h 571608"/>
                    <a:gd name="connsiteX2" fmla="*/ 947481 w 947481"/>
                    <a:gd name="connsiteY2" fmla="*/ 0 h 571608"/>
                    <a:gd name="connsiteX3" fmla="*/ 650300 w 947481"/>
                    <a:gd name="connsiteY3" fmla="*/ 571608 h 571608"/>
                    <a:gd name="connsiteX4" fmla="*/ 285804 w 947481"/>
                    <a:gd name="connsiteY4" fmla="*/ 571607 h 571608"/>
                    <a:gd name="connsiteX5" fmla="*/ 0 w 947481"/>
                    <a:gd name="connsiteY5" fmla="*/ 285803 h 571608"/>
                    <a:gd name="connsiteX6" fmla="*/ 0 w 947481"/>
                    <a:gd name="connsiteY6" fmla="*/ 285804 h 571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7481" h="571608">
                      <a:moveTo>
                        <a:pt x="0" y="285804"/>
                      </a:moveTo>
                      <a:cubicBezTo>
                        <a:pt x="0" y="127959"/>
                        <a:pt x="127959" y="0"/>
                        <a:pt x="285804" y="0"/>
                      </a:cubicBezTo>
                      <a:lnTo>
                        <a:pt x="947481" y="0"/>
                      </a:lnTo>
                      <a:cubicBezTo>
                        <a:pt x="760580" y="107968"/>
                        <a:pt x="711049" y="476340"/>
                        <a:pt x="650300" y="571608"/>
                      </a:cubicBezTo>
                      <a:lnTo>
                        <a:pt x="285804" y="571607"/>
                      </a:lnTo>
                      <a:cubicBezTo>
                        <a:pt x="127959" y="571607"/>
                        <a:pt x="0" y="443648"/>
                        <a:pt x="0" y="285803"/>
                      </a:cubicBezTo>
                      <a:lnTo>
                        <a:pt x="0" y="285804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88900" dist="38100" dir="2700000" algn="tl" rotWithShape="0">
                    <a:srgbClr val="002060">
                      <a:alpha val="34000"/>
                    </a:srgbClr>
                  </a:outerShdw>
                </a:effectLst>
                <a:scene3d>
                  <a:camera prst="orthographicFront"/>
                  <a:lightRig rig="threePt" dir="t">
                    <a:rot lat="0" lon="0" rev="0"/>
                  </a:lightRig>
                </a:scene3d>
                <a:sp3d prstMaterial="metal">
                  <a:bevelT w="508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35" name="그림 3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2817" y="4856726"/>
                <a:ext cx="360040" cy="336728"/>
              </a:xfrm>
              <a:prstGeom prst="rect">
                <a:avLst/>
              </a:prstGeom>
            </p:spPr>
          </p:pic>
          <p:sp>
            <p:nvSpPr>
              <p:cNvPr id="36" name="직사각형 35"/>
              <p:cNvSpPr/>
              <p:nvPr/>
            </p:nvSpPr>
            <p:spPr>
              <a:xfrm>
                <a:off x="4790175" y="4779653"/>
                <a:ext cx="2406920" cy="4402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24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 추진 내용</a:t>
                </a:r>
                <a:endParaRPr lang="ko-KR" altLang="en-US" sz="24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3434031" y="4741243"/>
              <a:ext cx="4578753" cy="575868"/>
              <a:chOff x="3435376" y="4848103"/>
              <a:chExt cx="4970378" cy="575868"/>
            </a:xfrm>
          </p:grpSpPr>
          <p:grpSp>
            <p:nvGrpSpPr>
              <p:cNvPr id="28" name="그룹 27"/>
              <p:cNvGrpSpPr/>
              <p:nvPr/>
            </p:nvGrpSpPr>
            <p:grpSpPr>
              <a:xfrm>
                <a:off x="3435376" y="4848103"/>
                <a:ext cx="4970378" cy="575868"/>
                <a:chOff x="3471529" y="4680403"/>
                <a:chExt cx="4970378" cy="575868"/>
              </a:xfrm>
            </p:grpSpPr>
            <p:grpSp>
              <p:nvGrpSpPr>
                <p:cNvPr id="30" name="그룹 29"/>
                <p:cNvGrpSpPr/>
                <p:nvPr/>
              </p:nvGrpSpPr>
              <p:grpSpPr>
                <a:xfrm>
                  <a:off x="3471529" y="4680403"/>
                  <a:ext cx="4970378" cy="575868"/>
                  <a:chOff x="1313583" y="4157436"/>
                  <a:chExt cx="4970378" cy="575868"/>
                </a:xfrm>
              </p:grpSpPr>
              <p:sp>
                <p:nvSpPr>
                  <p:cNvPr id="32" name="모서리가 둥근 직사각형 31"/>
                  <p:cNvSpPr/>
                  <p:nvPr/>
                </p:nvSpPr>
                <p:spPr>
                  <a:xfrm>
                    <a:off x="1387417" y="4161697"/>
                    <a:ext cx="4896544" cy="57160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srgbClr val="002060">
                        <a:alpha val="67000"/>
                      </a:srgbClr>
                    </a:outerShdw>
                  </a:effectLst>
                  <a:scene3d>
                    <a:camera prst="orthographicFront"/>
                    <a:lightRig rig="threePt" dir="t"/>
                  </a:scene3d>
                  <a:sp3d>
                    <a:bevelT w="127000" h="508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3" name="모서리가 둥근 직사각형 6"/>
                  <p:cNvSpPr/>
                  <p:nvPr/>
                </p:nvSpPr>
                <p:spPr>
                  <a:xfrm>
                    <a:off x="1313583" y="4157436"/>
                    <a:ext cx="748339" cy="571608"/>
                  </a:xfrm>
                  <a:custGeom>
                    <a:avLst/>
                    <a:gdLst>
                      <a:gd name="connsiteX0" fmla="*/ 0 w 936104"/>
                      <a:gd name="connsiteY0" fmla="*/ 285804 h 571607"/>
                      <a:gd name="connsiteX1" fmla="*/ 285804 w 936104"/>
                      <a:gd name="connsiteY1" fmla="*/ 0 h 571607"/>
                      <a:gd name="connsiteX2" fmla="*/ 650301 w 936104"/>
                      <a:gd name="connsiteY2" fmla="*/ 0 h 571607"/>
                      <a:gd name="connsiteX3" fmla="*/ 936105 w 936104"/>
                      <a:gd name="connsiteY3" fmla="*/ 285804 h 571607"/>
                      <a:gd name="connsiteX4" fmla="*/ 936104 w 936104"/>
                      <a:gd name="connsiteY4" fmla="*/ 285804 h 571607"/>
                      <a:gd name="connsiteX5" fmla="*/ 650300 w 936104"/>
                      <a:gd name="connsiteY5" fmla="*/ 571608 h 571607"/>
                      <a:gd name="connsiteX6" fmla="*/ 285804 w 936104"/>
                      <a:gd name="connsiteY6" fmla="*/ 571607 h 571607"/>
                      <a:gd name="connsiteX7" fmla="*/ 0 w 936104"/>
                      <a:gd name="connsiteY7" fmla="*/ 285803 h 571607"/>
                      <a:gd name="connsiteX8" fmla="*/ 0 w 936104"/>
                      <a:gd name="connsiteY8" fmla="*/ 285804 h 571607"/>
                      <a:gd name="connsiteX0" fmla="*/ 0 w 936105"/>
                      <a:gd name="connsiteY0" fmla="*/ 285804 h 571608"/>
                      <a:gd name="connsiteX1" fmla="*/ 285804 w 936105"/>
                      <a:gd name="connsiteY1" fmla="*/ 0 h 571608"/>
                      <a:gd name="connsiteX2" fmla="*/ 650301 w 936105"/>
                      <a:gd name="connsiteY2" fmla="*/ 0 h 571608"/>
                      <a:gd name="connsiteX3" fmla="*/ 936105 w 936105"/>
                      <a:gd name="connsiteY3" fmla="*/ 285804 h 571608"/>
                      <a:gd name="connsiteX4" fmla="*/ 650300 w 936105"/>
                      <a:gd name="connsiteY4" fmla="*/ 571608 h 571608"/>
                      <a:gd name="connsiteX5" fmla="*/ 285804 w 936105"/>
                      <a:gd name="connsiteY5" fmla="*/ 571607 h 571608"/>
                      <a:gd name="connsiteX6" fmla="*/ 0 w 936105"/>
                      <a:gd name="connsiteY6" fmla="*/ 285803 h 571608"/>
                      <a:gd name="connsiteX7" fmla="*/ 0 w 936105"/>
                      <a:gd name="connsiteY7" fmla="*/ 285804 h 571608"/>
                      <a:gd name="connsiteX0" fmla="*/ 0 w 695862"/>
                      <a:gd name="connsiteY0" fmla="*/ 285804 h 571608"/>
                      <a:gd name="connsiteX1" fmla="*/ 285804 w 695862"/>
                      <a:gd name="connsiteY1" fmla="*/ 0 h 571608"/>
                      <a:gd name="connsiteX2" fmla="*/ 650301 w 695862"/>
                      <a:gd name="connsiteY2" fmla="*/ 0 h 571608"/>
                      <a:gd name="connsiteX3" fmla="*/ 650300 w 695862"/>
                      <a:gd name="connsiteY3" fmla="*/ 571608 h 571608"/>
                      <a:gd name="connsiteX4" fmla="*/ 285804 w 695862"/>
                      <a:gd name="connsiteY4" fmla="*/ 571607 h 571608"/>
                      <a:gd name="connsiteX5" fmla="*/ 0 w 695862"/>
                      <a:gd name="connsiteY5" fmla="*/ 285803 h 571608"/>
                      <a:gd name="connsiteX6" fmla="*/ 0 w 695862"/>
                      <a:gd name="connsiteY6" fmla="*/ 285804 h 571608"/>
                      <a:gd name="connsiteX0" fmla="*/ 0 w 955622"/>
                      <a:gd name="connsiteY0" fmla="*/ 285804 h 571608"/>
                      <a:gd name="connsiteX1" fmla="*/ 285804 w 955622"/>
                      <a:gd name="connsiteY1" fmla="*/ 0 h 571608"/>
                      <a:gd name="connsiteX2" fmla="*/ 947481 w 955622"/>
                      <a:gd name="connsiteY2" fmla="*/ 0 h 571608"/>
                      <a:gd name="connsiteX3" fmla="*/ 650300 w 955622"/>
                      <a:gd name="connsiteY3" fmla="*/ 571608 h 571608"/>
                      <a:gd name="connsiteX4" fmla="*/ 285804 w 955622"/>
                      <a:gd name="connsiteY4" fmla="*/ 571607 h 571608"/>
                      <a:gd name="connsiteX5" fmla="*/ 0 w 955622"/>
                      <a:gd name="connsiteY5" fmla="*/ 285803 h 571608"/>
                      <a:gd name="connsiteX6" fmla="*/ 0 w 955622"/>
                      <a:gd name="connsiteY6" fmla="*/ 285804 h 571608"/>
                      <a:gd name="connsiteX0" fmla="*/ 0 w 947481"/>
                      <a:gd name="connsiteY0" fmla="*/ 285804 h 571608"/>
                      <a:gd name="connsiteX1" fmla="*/ 285804 w 947481"/>
                      <a:gd name="connsiteY1" fmla="*/ 0 h 571608"/>
                      <a:gd name="connsiteX2" fmla="*/ 947481 w 947481"/>
                      <a:gd name="connsiteY2" fmla="*/ 0 h 571608"/>
                      <a:gd name="connsiteX3" fmla="*/ 650300 w 947481"/>
                      <a:gd name="connsiteY3" fmla="*/ 571608 h 571608"/>
                      <a:gd name="connsiteX4" fmla="*/ 285804 w 947481"/>
                      <a:gd name="connsiteY4" fmla="*/ 571607 h 571608"/>
                      <a:gd name="connsiteX5" fmla="*/ 0 w 947481"/>
                      <a:gd name="connsiteY5" fmla="*/ 285803 h 571608"/>
                      <a:gd name="connsiteX6" fmla="*/ 0 w 947481"/>
                      <a:gd name="connsiteY6" fmla="*/ 285804 h 5716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47481" h="571608">
                        <a:moveTo>
                          <a:pt x="0" y="285804"/>
                        </a:moveTo>
                        <a:cubicBezTo>
                          <a:pt x="0" y="127959"/>
                          <a:pt x="127959" y="0"/>
                          <a:pt x="285804" y="0"/>
                        </a:cubicBezTo>
                        <a:lnTo>
                          <a:pt x="947481" y="0"/>
                        </a:lnTo>
                        <a:cubicBezTo>
                          <a:pt x="760580" y="107968"/>
                          <a:pt x="711049" y="476340"/>
                          <a:pt x="650300" y="571608"/>
                        </a:cubicBezTo>
                        <a:lnTo>
                          <a:pt x="285804" y="571607"/>
                        </a:lnTo>
                        <a:cubicBezTo>
                          <a:pt x="127959" y="571607"/>
                          <a:pt x="0" y="443648"/>
                          <a:pt x="0" y="285803"/>
                        </a:cubicBezTo>
                        <a:lnTo>
                          <a:pt x="0" y="285804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  <a:effectLst>
                    <a:outerShdw blurRad="88900" dist="38100" dir="2700000" algn="tl" rotWithShape="0">
                      <a:srgbClr val="002060">
                        <a:alpha val="34000"/>
                      </a:srgbClr>
                    </a:outerShdw>
                  </a:effectLst>
                  <a:scene3d>
                    <a:camera prst="orthographicFront"/>
                    <a:lightRig rig="threePt" dir="t">
                      <a:rot lat="0" lon="0" rev="0"/>
                    </a:lightRig>
                  </a:scene3d>
                  <a:sp3d prstMaterial="metal">
                    <a:bevelT w="50800" h="508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31" name="직사각형 30"/>
                <p:cNvSpPr/>
                <p:nvPr/>
              </p:nvSpPr>
              <p:spPr>
                <a:xfrm>
                  <a:off x="4805752" y="4771706"/>
                  <a:ext cx="2406920" cy="44029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ko-KR" altLang="en-US" sz="2400" dirty="0" smtClean="0">
                      <a:solidFill>
                        <a:srgbClr val="002060"/>
                      </a:solidFill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사업 추진 결과</a:t>
                  </a:r>
                  <a:endParaRPr lang="ko-KR" altLang="en-US" sz="24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</p:grpSp>
          <p:pic>
            <p:nvPicPr>
              <p:cNvPr id="29" name="그림 2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5644" y="5002557"/>
                <a:ext cx="353540" cy="396209"/>
              </a:xfrm>
              <a:prstGeom prst="rect">
                <a:avLst/>
              </a:prstGeom>
            </p:spPr>
          </p:pic>
        </p:grpSp>
        <p:sp>
          <p:nvSpPr>
            <p:cNvPr id="27" name="TextBox 26"/>
            <p:cNvSpPr txBox="1"/>
            <p:nvPr/>
          </p:nvSpPr>
          <p:spPr>
            <a:xfrm>
              <a:off x="4736130" y="1757313"/>
              <a:ext cx="2213885" cy="440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일   반   현  황</a:t>
              </a:r>
              <a:endParaRPr lang="ko-KR" altLang="en-US" sz="2400" dirty="0"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2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64757" y="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지역현황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726" y="928308"/>
            <a:ext cx="4399846" cy="4875138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6951005" y="1633738"/>
            <a:ext cx="2975591" cy="2929636"/>
            <a:chOff x="6580302" y="1460743"/>
            <a:chExt cx="2975591" cy="2694834"/>
          </a:xfrm>
        </p:grpSpPr>
        <p:grpSp>
          <p:nvGrpSpPr>
            <p:cNvPr id="12" name="그룹 11"/>
            <p:cNvGrpSpPr/>
            <p:nvPr/>
          </p:nvGrpSpPr>
          <p:grpSpPr>
            <a:xfrm>
              <a:off x="6580303" y="1460743"/>
              <a:ext cx="2975590" cy="549289"/>
              <a:chOff x="6580303" y="1460743"/>
              <a:chExt cx="2975590" cy="859930"/>
            </a:xfrm>
          </p:grpSpPr>
          <p:sp>
            <p:nvSpPr>
              <p:cNvPr id="9" name="모서리가 둥근 직사각형 8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" name="모서리가 둥근 직사각형 1"/>
              <p:cNvSpPr/>
              <p:nvPr/>
            </p:nvSpPr>
            <p:spPr>
              <a:xfrm>
                <a:off x="7974227" y="1460743"/>
                <a:ext cx="1581665" cy="859930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723267" y="1624342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행정구역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8317566" y="1565299"/>
              <a:ext cx="907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13</a:t>
              </a:r>
              <a:r>
                <a:rPr lang="ko-KR" altLang="en-US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개동</a:t>
              </a:r>
              <a:endParaRPr lang="ko-KR" altLang="en-US" dirty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6580303" y="2159118"/>
              <a:ext cx="2975590" cy="549289"/>
              <a:chOff x="6580303" y="1460743"/>
              <a:chExt cx="2975590" cy="859930"/>
            </a:xfrm>
          </p:grpSpPr>
          <p:sp>
            <p:nvSpPr>
              <p:cNvPr id="15" name="모서리가 둥근 직사각형 14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38100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모서리가 둥근 직사각형 15"/>
              <p:cNvSpPr/>
              <p:nvPr/>
            </p:nvSpPr>
            <p:spPr>
              <a:xfrm>
                <a:off x="7974227" y="1460743"/>
                <a:ext cx="1581665" cy="859930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838683" y="1601607"/>
                <a:ext cx="877163" cy="578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인구수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8284614" y="2231011"/>
              <a:ext cx="1136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94,527</a:t>
              </a:r>
              <a:r>
                <a:rPr lang="ko-KR" altLang="en-US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6580302" y="2857493"/>
              <a:ext cx="2975590" cy="549289"/>
              <a:chOff x="6580303" y="1460743"/>
              <a:chExt cx="2975590" cy="859930"/>
            </a:xfrm>
          </p:grpSpPr>
          <p:sp>
            <p:nvSpPr>
              <p:cNvPr id="20" name="모서리가 둥근 직사각형 19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1" name="모서리가 둥근 직사각형 20"/>
              <p:cNvSpPr/>
              <p:nvPr/>
            </p:nvSpPr>
            <p:spPr>
              <a:xfrm>
                <a:off x="7974227" y="1460743"/>
                <a:ext cx="1581665" cy="859930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674158" y="1640668"/>
                <a:ext cx="1250663" cy="578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65</a:t>
                </a:r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세 이상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8405732" y="2947471"/>
              <a:ext cx="819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21.3%</a:t>
              </a:r>
              <a:endPara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24" name="그룹 23"/>
            <p:cNvGrpSpPr/>
            <p:nvPr/>
          </p:nvGrpSpPr>
          <p:grpSpPr>
            <a:xfrm>
              <a:off x="6580302" y="3606288"/>
              <a:ext cx="2975590" cy="549289"/>
              <a:chOff x="6580303" y="1460743"/>
              <a:chExt cx="2975590" cy="859930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rgbClr val="F87668"/>
              </a:solidFill>
              <a:ln w="38100">
                <a:solidFill>
                  <a:srgbClr val="F8766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7974226" y="1460743"/>
                <a:ext cx="1581665" cy="859930"/>
              </a:xfrm>
              <a:prstGeom prst="round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182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endParaRPr lang="ko-KR" altLang="en-US" dirty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595610" y="1623922"/>
                <a:ext cx="1407758" cy="578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등록 암환자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779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40043" y="70754"/>
            <a:ext cx="2446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사업의 필요성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638256" y="1410768"/>
            <a:ext cx="4558792" cy="3924882"/>
            <a:chOff x="707012" y="1344704"/>
            <a:chExt cx="4558792" cy="3924882"/>
          </a:xfrm>
        </p:grpSpPr>
        <p:grpSp>
          <p:nvGrpSpPr>
            <p:cNvPr id="24" name="그룹 23"/>
            <p:cNvGrpSpPr/>
            <p:nvPr/>
          </p:nvGrpSpPr>
          <p:grpSpPr>
            <a:xfrm>
              <a:off x="1714514" y="1344704"/>
              <a:ext cx="2688965" cy="549289"/>
              <a:chOff x="6580303" y="1460743"/>
              <a:chExt cx="2975590" cy="859930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rgbClr val="F87668"/>
              </a:solidFill>
              <a:ln w="38100">
                <a:solidFill>
                  <a:srgbClr val="F87668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동구 암 발생현황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674158" y="1640668"/>
                <a:ext cx="184731" cy="57820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rtlCol="0">
                <a:spAutoFit/>
              </a:bodyPr>
              <a:lstStyle/>
              <a:p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aphicFrame>
          <p:nvGraphicFramePr>
            <p:cNvPr id="28" name="차트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64943831"/>
                </p:ext>
              </p:extLst>
            </p:nvPr>
          </p:nvGraphicFramePr>
          <p:xfrm>
            <a:off x="707012" y="2221464"/>
            <a:ext cx="4558792" cy="30481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2" name="다이어그램 31"/>
            <p:cNvGraphicFramePr/>
            <p:nvPr>
              <p:extLst>
                <p:ext uri="{D42A27DB-BD31-4B8C-83A1-F6EECF244321}">
                  <p14:modId xmlns:p14="http://schemas.microsoft.com/office/powerpoint/2010/main" val="3378308754"/>
                </p:ext>
              </p:extLst>
            </p:nvPr>
          </p:nvGraphicFramePr>
          <p:xfrm>
            <a:off x="1951348" y="2412504"/>
            <a:ext cx="2215299" cy="99999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</p:grpSp>
      <p:grpSp>
        <p:nvGrpSpPr>
          <p:cNvPr id="11" name="그룹 10"/>
          <p:cNvGrpSpPr/>
          <p:nvPr/>
        </p:nvGrpSpPr>
        <p:grpSpPr>
          <a:xfrm>
            <a:off x="567639" y="1410768"/>
            <a:ext cx="4725719" cy="3933801"/>
            <a:chOff x="482381" y="1401849"/>
            <a:chExt cx="4725719" cy="3933801"/>
          </a:xfrm>
        </p:grpSpPr>
        <p:sp>
          <p:nvSpPr>
            <p:cNvPr id="6" name="직사각형 5"/>
            <p:cNvSpPr/>
            <p:nvPr/>
          </p:nvSpPr>
          <p:spPr>
            <a:xfrm>
              <a:off x="1728434" y="3172377"/>
              <a:ext cx="3122140" cy="4036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" name="그룹 9"/>
            <p:cNvGrpSpPr/>
            <p:nvPr/>
          </p:nvGrpSpPr>
          <p:grpSpPr>
            <a:xfrm>
              <a:off x="482381" y="1401849"/>
              <a:ext cx="4725719" cy="3933801"/>
              <a:chOff x="6306532" y="1335784"/>
              <a:chExt cx="4725719" cy="3933801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7467771" y="1335784"/>
                <a:ext cx="2688965" cy="549289"/>
                <a:chOff x="6580303" y="1460743"/>
                <a:chExt cx="2975590" cy="859930"/>
              </a:xfrm>
            </p:grpSpPr>
            <p:sp>
              <p:nvSpPr>
                <p:cNvPr id="13" name="모서리가 둥근 직사각형 12"/>
                <p:cNvSpPr/>
                <p:nvPr/>
              </p:nvSpPr>
              <p:spPr>
                <a:xfrm>
                  <a:off x="6580303" y="1460743"/>
                  <a:ext cx="2975590" cy="859930"/>
                </a:xfrm>
                <a:prstGeom prst="roundRect">
                  <a:avLst/>
                </a:prstGeom>
                <a:solidFill>
                  <a:srgbClr val="F87668"/>
                </a:solidFill>
                <a:ln w="38100">
                  <a:solidFill>
                    <a:srgbClr val="F87668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연령별 암 발생현황</a:t>
                  </a:r>
                  <a:endPara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6674158" y="1640668"/>
                  <a:ext cx="184731" cy="578201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none" rtlCol="0">
                  <a:spAutoFit/>
                </a:bodyPr>
                <a:lstStyle/>
                <a:p>
                  <a:endPara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</p:grpSp>
          <p:graphicFrame>
            <p:nvGraphicFramePr>
              <p:cNvPr id="16" name="차트 1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219388065"/>
                  </p:ext>
                </p:extLst>
              </p:nvPr>
            </p:nvGraphicFramePr>
            <p:xfrm>
              <a:off x="6306532" y="2221464"/>
              <a:ext cx="4725719" cy="304812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35198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40043" y="70754"/>
            <a:ext cx="2446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사업의 필요성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574740" y="1285568"/>
            <a:ext cx="4691063" cy="3992938"/>
            <a:chOff x="574740" y="1285568"/>
            <a:chExt cx="4691063" cy="3992938"/>
          </a:xfrm>
        </p:grpSpPr>
        <p:grpSp>
          <p:nvGrpSpPr>
            <p:cNvPr id="12" name="그룹 11"/>
            <p:cNvGrpSpPr/>
            <p:nvPr/>
          </p:nvGrpSpPr>
          <p:grpSpPr>
            <a:xfrm>
              <a:off x="1796711" y="1285568"/>
              <a:ext cx="2688965" cy="549289"/>
              <a:chOff x="6580303" y="1460743"/>
              <a:chExt cx="2975590" cy="85993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rgbClr val="F87668"/>
              </a:solidFill>
              <a:ln w="38100">
                <a:solidFill>
                  <a:srgbClr val="F87668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연령별 암 사망현황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674158" y="1640668"/>
                <a:ext cx="184731" cy="57820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rtlCol="0">
                <a:spAutoFit/>
              </a:bodyPr>
              <a:lstStyle/>
              <a:p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aphicFrame>
          <p:nvGraphicFramePr>
            <p:cNvPr id="31" name="차트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15149329"/>
                </p:ext>
              </p:extLst>
            </p:nvPr>
          </p:nvGraphicFramePr>
          <p:xfrm>
            <a:off x="574740" y="2230384"/>
            <a:ext cx="4691063" cy="30481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30" name="그룹 29"/>
          <p:cNvGrpSpPr/>
          <p:nvPr/>
        </p:nvGrpSpPr>
        <p:grpSpPr>
          <a:xfrm>
            <a:off x="6369754" y="1285568"/>
            <a:ext cx="4975782" cy="3992938"/>
            <a:chOff x="6369754" y="1285568"/>
            <a:chExt cx="4975782" cy="3992938"/>
          </a:xfrm>
        </p:grpSpPr>
        <p:grpSp>
          <p:nvGrpSpPr>
            <p:cNvPr id="24" name="그룹 23"/>
            <p:cNvGrpSpPr/>
            <p:nvPr/>
          </p:nvGrpSpPr>
          <p:grpSpPr>
            <a:xfrm>
              <a:off x="7513163" y="1285568"/>
              <a:ext cx="2688965" cy="549289"/>
              <a:chOff x="6580303" y="1460743"/>
              <a:chExt cx="2975590" cy="859930"/>
            </a:xfrm>
          </p:grpSpPr>
          <p:sp>
            <p:nvSpPr>
              <p:cNvPr id="25" name="모서리가 둥근 직사각형 24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rgbClr val="F87668"/>
              </a:solidFill>
              <a:ln w="38100">
                <a:solidFill>
                  <a:srgbClr val="F87668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동구 암 사망현황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674158" y="1640668"/>
                <a:ext cx="184731" cy="57820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rtlCol="0">
                <a:spAutoFit/>
              </a:bodyPr>
              <a:lstStyle/>
              <a:p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aphicFrame>
          <p:nvGraphicFramePr>
            <p:cNvPr id="33" name="차트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58381444"/>
                </p:ext>
              </p:extLst>
            </p:nvPr>
          </p:nvGraphicFramePr>
          <p:xfrm>
            <a:off x="6369754" y="2239304"/>
            <a:ext cx="4975782" cy="30392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910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40043" y="70754"/>
            <a:ext cx="2446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사업의 필요성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3338775" y="850281"/>
            <a:ext cx="5286751" cy="3738761"/>
            <a:chOff x="2860830" y="1024696"/>
            <a:chExt cx="6033155" cy="4367436"/>
          </a:xfrm>
        </p:grpSpPr>
        <p:sp>
          <p:nvSpPr>
            <p:cNvPr id="9" name="직사각형 8"/>
            <p:cNvSpPr/>
            <p:nvPr/>
          </p:nvSpPr>
          <p:spPr>
            <a:xfrm>
              <a:off x="2860830" y="1857080"/>
              <a:ext cx="6033155" cy="353505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876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" name="그룹 11"/>
            <p:cNvGrpSpPr/>
            <p:nvPr/>
          </p:nvGrpSpPr>
          <p:grpSpPr>
            <a:xfrm>
              <a:off x="4166647" y="1024696"/>
              <a:ext cx="3421522" cy="549289"/>
              <a:chOff x="6580303" y="1460743"/>
              <a:chExt cx="2975590" cy="85993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6580303" y="1460743"/>
                <a:ext cx="2975590" cy="859930"/>
              </a:xfrm>
              <a:prstGeom prst="roundRect">
                <a:avLst/>
              </a:prstGeom>
              <a:solidFill>
                <a:srgbClr val="F87668"/>
              </a:solidFill>
              <a:ln w="38100">
                <a:solidFill>
                  <a:srgbClr val="F87668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5</a:t>
                </a:r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년간 암 생존율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674158" y="1640668"/>
                <a:ext cx="184731" cy="57820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rtlCol="0">
                <a:spAutoFit/>
              </a:bodyPr>
              <a:lstStyle/>
              <a:p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pic>
          <p:nvPicPr>
            <p:cNvPr id="2049" name="_x332398928" descr="EMB000009245b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3077" y="1954228"/>
              <a:ext cx="5099901" cy="3239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그룹 16"/>
          <p:cNvGrpSpPr/>
          <p:nvPr/>
        </p:nvGrpSpPr>
        <p:grpSpPr>
          <a:xfrm>
            <a:off x="3773853" y="4563222"/>
            <a:ext cx="4416594" cy="1209538"/>
            <a:chOff x="3773853" y="4563222"/>
            <a:chExt cx="4416594" cy="1209538"/>
          </a:xfrm>
        </p:grpSpPr>
        <p:pic>
          <p:nvPicPr>
            <p:cNvPr id="22" name="Picture 5" descr="C:\Documents and Settings\김연희\바탕 화면\한국관광공사\img\화살표3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15223" y="4088190"/>
              <a:ext cx="800012" cy="1750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773853" y="5363239"/>
              <a:ext cx="4416594" cy="409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solidFill>
                    <a:srgbClr val="C0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암 경험자에 대한 체계적인 관리 필요</a:t>
              </a:r>
              <a:endParaRPr lang="ko-KR" altLang="en-US" sz="2000" dirty="0">
                <a:solidFill>
                  <a:srgbClr val="C0000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53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40043" y="70754"/>
            <a:ext cx="2446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사업의 필요성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8" name="그룹 17"/>
          <p:cNvGrpSpPr/>
          <p:nvPr/>
        </p:nvGrpSpPr>
        <p:grpSpPr>
          <a:xfrm>
            <a:off x="1185701" y="949520"/>
            <a:ext cx="4885161" cy="5045846"/>
            <a:chOff x="1185701" y="949520"/>
            <a:chExt cx="4885161" cy="5045846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69646" y="949520"/>
              <a:ext cx="4801216" cy="46903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1185701" y="5687589"/>
              <a:ext cx="1460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국립 </a:t>
              </a:r>
              <a:r>
                <a:rPr lang="ko-KR" altLang="en-US" sz="12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암센터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2016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6182222" y="1623354"/>
            <a:ext cx="5104974" cy="3153912"/>
            <a:chOff x="6182222" y="1623354"/>
            <a:chExt cx="5104974" cy="3153912"/>
          </a:xfrm>
        </p:grpSpPr>
        <p:grpSp>
          <p:nvGrpSpPr>
            <p:cNvPr id="12" name="그룹 11"/>
            <p:cNvGrpSpPr/>
            <p:nvPr/>
          </p:nvGrpSpPr>
          <p:grpSpPr>
            <a:xfrm>
              <a:off x="7202011" y="1623354"/>
              <a:ext cx="4085185" cy="3153912"/>
              <a:chOff x="7202011" y="1623354"/>
              <a:chExt cx="4085185" cy="3153912"/>
            </a:xfrm>
          </p:grpSpPr>
          <p:pic>
            <p:nvPicPr>
              <p:cNvPr id="16" name="그림 1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02011" y="1623354"/>
                <a:ext cx="4085185" cy="3153912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10" name="모서리가 둥근 직사각형 9"/>
              <p:cNvSpPr/>
              <p:nvPr/>
            </p:nvSpPr>
            <p:spPr>
              <a:xfrm>
                <a:off x="7726262" y="3682767"/>
                <a:ext cx="3204594" cy="954665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7" name="Picture 5" descr="C:\Documents and Settings\김연희\바탕 화면\한국관광공사\img\화살표3.png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2222" y="2601797"/>
              <a:ext cx="908428" cy="1558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166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40043" y="70754"/>
            <a:ext cx="2446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사업의 필요성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0" name="그룹 19"/>
          <p:cNvGrpSpPr/>
          <p:nvPr/>
        </p:nvGrpSpPr>
        <p:grpSpPr>
          <a:xfrm>
            <a:off x="6873503" y="1319754"/>
            <a:ext cx="4449452" cy="3515556"/>
            <a:chOff x="6873503" y="1319754"/>
            <a:chExt cx="4449452" cy="3515556"/>
          </a:xfrm>
        </p:grpSpPr>
        <p:sp>
          <p:nvSpPr>
            <p:cNvPr id="13" name="폭발 1 12"/>
            <p:cNvSpPr/>
            <p:nvPr/>
          </p:nvSpPr>
          <p:spPr>
            <a:xfrm>
              <a:off x="6873503" y="1319754"/>
              <a:ext cx="4449452" cy="3515556"/>
            </a:xfrm>
            <a:prstGeom prst="irregularSeal1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54564" y="2648338"/>
              <a:ext cx="28873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0066FF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암환자의 고통은 </a:t>
              </a:r>
              <a:endParaRPr lang="en-US" altLang="ko-KR" dirty="0" smtClean="0">
                <a:solidFill>
                  <a:srgbClr val="0066FF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  <a:p>
              <a:pPr algn="ctr"/>
              <a:r>
                <a:rPr lang="ko-KR" altLang="en-US" dirty="0" smtClean="0">
                  <a:solidFill>
                    <a:srgbClr val="0066FF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가족에게까지 영향을 미침</a:t>
              </a:r>
              <a:endParaRPr lang="ko-KR" altLang="en-US" dirty="0">
                <a:solidFill>
                  <a:srgbClr val="0066FF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395167" y="1159497"/>
            <a:ext cx="4789851" cy="4215074"/>
            <a:chOff x="1395167" y="1159497"/>
            <a:chExt cx="4789851" cy="4215074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42301" y="1159497"/>
              <a:ext cx="4593772" cy="380842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395167" y="5097572"/>
              <a:ext cx="14109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국립 </a:t>
              </a:r>
              <a:r>
                <a:rPr lang="ko-KR" altLang="en-US" sz="12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암센터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2016</a:t>
              </a:r>
              <a:endPara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아래쪽 화살표 16"/>
            <p:cNvSpPr/>
            <p:nvPr/>
          </p:nvSpPr>
          <p:spPr>
            <a:xfrm rot="1800000">
              <a:off x="5896489" y="1997065"/>
              <a:ext cx="288529" cy="44463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369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1871280" y="1218993"/>
            <a:ext cx="8671392" cy="3970998"/>
            <a:chOff x="1871280" y="1218993"/>
            <a:chExt cx="8671392" cy="3970998"/>
          </a:xfrm>
        </p:grpSpPr>
        <p:grpSp>
          <p:nvGrpSpPr>
            <p:cNvPr id="47" name="그룹 46"/>
            <p:cNvGrpSpPr/>
            <p:nvPr/>
          </p:nvGrpSpPr>
          <p:grpSpPr>
            <a:xfrm>
              <a:off x="1871280" y="1218993"/>
              <a:ext cx="8671392" cy="3970998"/>
              <a:chOff x="1871280" y="1218993"/>
              <a:chExt cx="8671392" cy="3970998"/>
            </a:xfrm>
          </p:grpSpPr>
          <p:sp>
            <p:nvSpPr>
              <p:cNvPr id="38" name="직사각형 37"/>
              <p:cNvSpPr/>
              <p:nvPr/>
            </p:nvSpPr>
            <p:spPr>
              <a:xfrm>
                <a:off x="1871280" y="1218993"/>
                <a:ext cx="2365022" cy="59754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4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사업목적</a:t>
                </a:r>
                <a:endParaRPr lang="ko-KR" altLang="en-US" sz="2400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grpSp>
            <p:nvGrpSpPr>
              <p:cNvPr id="45" name="그룹 44"/>
              <p:cNvGrpSpPr/>
              <p:nvPr/>
            </p:nvGrpSpPr>
            <p:grpSpPr>
              <a:xfrm>
                <a:off x="2329164" y="1958131"/>
                <a:ext cx="8182466" cy="1526227"/>
                <a:chOff x="2337847" y="2007738"/>
                <a:chExt cx="8182466" cy="1526227"/>
              </a:xfrm>
            </p:grpSpPr>
            <p:grpSp>
              <p:nvGrpSpPr>
                <p:cNvPr id="39" name="그룹 38"/>
                <p:cNvGrpSpPr/>
                <p:nvPr/>
              </p:nvGrpSpPr>
              <p:grpSpPr>
                <a:xfrm>
                  <a:off x="2582650" y="2007738"/>
                  <a:ext cx="130427" cy="516588"/>
                  <a:chOff x="3724932" y="2103775"/>
                  <a:chExt cx="130427" cy="516588"/>
                </a:xfrm>
              </p:grpSpPr>
              <p:cxnSp>
                <p:nvCxnSpPr>
                  <p:cNvPr id="23" name="직선 연결선 22"/>
                  <p:cNvCxnSpPr>
                    <a:stCxn id="26" idx="4"/>
                  </p:cNvCxnSpPr>
                  <p:nvPr/>
                </p:nvCxnSpPr>
                <p:spPr>
                  <a:xfrm>
                    <a:off x="3790146" y="2175783"/>
                    <a:ext cx="0" cy="44458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타원 25"/>
                  <p:cNvSpPr/>
                  <p:nvPr/>
                </p:nvSpPr>
                <p:spPr>
                  <a:xfrm>
                    <a:off x="3724932" y="2103775"/>
                    <a:ext cx="130427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27" name="그룹 26"/>
                <p:cNvGrpSpPr/>
                <p:nvPr/>
              </p:nvGrpSpPr>
              <p:grpSpPr>
                <a:xfrm>
                  <a:off x="2337847" y="2388712"/>
                  <a:ext cx="8182466" cy="1145253"/>
                  <a:chOff x="767331" y="2261565"/>
                  <a:chExt cx="2076477" cy="1440160"/>
                </a:xfrm>
              </p:grpSpPr>
              <p:sp>
                <p:nvSpPr>
                  <p:cNvPr id="33" name="직사각형 32"/>
                  <p:cNvSpPr/>
                  <p:nvPr/>
                </p:nvSpPr>
                <p:spPr>
                  <a:xfrm>
                    <a:off x="767331" y="2261565"/>
                    <a:ext cx="2076477" cy="1440160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ko-KR" altLang="en-US" dirty="0" smtClean="0">
                        <a:solidFill>
                          <a:schemeClr val="tx1"/>
                        </a:solidFill>
                      </a:rPr>
                      <a:t>    </a:t>
                    </a:r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" name="직사각형 33"/>
                  <p:cNvSpPr/>
                  <p:nvPr/>
                </p:nvSpPr>
                <p:spPr>
                  <a:xfrm>
                    <a:off x="767331" y="2276872"/>
                    <a:ext cx="2076477" cy="45719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latin typeface="HY견고딕" panose="02030600000101010101" pitchFamily="18" charset="-127"/>
                      <a:ea typeface="HY견고딕" panose="02030600000101010101" pitchFamily="18" charset="-127"/>
                    </a:endParaRPr>
                  </a:p>
                </p:txBody>
              </p:sp>
            </p:grpSp>
            <p:sp>
              <p:nvSpPr>
                <p:cNvPr id="15" name="TextBox 14"/>
                <p:cNvSpPr txBox="1"/>
                <p:nvPr/>
              </p:nvSpPr>
              <p:spPr>
                <a:xfrm>
                  <a:off x="2713077" y="2552120"/>
                  <a:ext cx="7476727" cy="8856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암 경험자에 대한 심리적 치유 프로그램 제공으로 투병으로 인한 </a:t>
                  </a:r>
                  <a:endPara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dirty="0" err="1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디스트레스</a:t>
                  </a:r>
                  <a:r>
                    <a:rPr lang="en-US" altLang="ko-KR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(</a:t>
                  </a: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정신적 고통</a:t>
                  </a:r>
                  <a:r>
                    <a:rPr lang="en-US" altLang="ko-KR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) </a:t>
                  </a: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감소 및 긍정적 마인드 함양으로 삶의 질 향상</a:t>
                  </a:r>
                  <a:endPara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</p:grpSp>
          <p:grpSp>
            <p:nvGrpSpPr>
              <p:cNvPr id="46" name="그룹 45"/>
              <p:cNvGrpSpPr/>
              <p:nvPr/>
            </p:nvGrpSpPr>
            <p:grpSpPr>
              <a:xfrm>
                <a:off x="2342841" y="3624073"/>
                <a:ext cx="8199831" cy="1565918"/>
                <a:chOff x="2329164" y="3721254"/>
                <a:chExt cx="8199831" cy="1565918"/>
              </a:xfrm>
            </p:grpSpPr>
            <p:grpSp>
              <p:nvGrpSpPr>
                <p:cNvPr id="40" name="그룹 39"/>
                <p:cNvGrpSpPr/>
                <p:nvPr/>
              </p:nvGrpSpPr>
              <p:grpSpPr>
                <a:xfrm>
                  <a:off x="2572154" y="3721254"/>
                  <a:ext cx="130427" cy="516588"/>
                  <a:chOff x="3724932" y="2103775"/>
                  <a:chExt cx="130427" cy="516588"/>
                </a:xfrm>
              </p:grpSpPr>
              <p:cxnSp>
                <p:nvCxnSpPr>
                  <p:cNvPr id="41" name="직선 연결선 40"/>
                  <p:cNvCxnSpPr>
                    <a:stCxn id="42" idx="4"/>
                  </p:cNvCxnSpPr>
                  <p:nvPr/>
                </p:nvCxnSpPr>
                <p:spPr>
                  <a:xfrm>
                    <a:off x="3790146" y="2175783"/>
                    <a:ext cx="0" cy="44458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타원 41"/>
                  <p:cNvSpPr/>
                  <p:nvPr/>
                </p:nvSpPr>
                <p:spPr>
                  <a:xfrm>
                    <a:off x="3724932" y="2103775"/>
                    <a:ext cx="130427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pic>
              <p:nvPicPr>
                <p:cNvPr id="43" name="그림 42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329164" y="4122735"/>
                  <a:ext cx="8199831" cy="1164437"/>
                </a:xfrm>
                <a:prstGeom prst="rect">
                  <a:avLst/>
                </a:prstGeom>
              </p:spPr>
            </p:pic>
            <p:sp>
              <p:nvSpPr>
                <p:cNvPr id="44" name="TextBox 43"/>
                <p:cNvSpPr txBox="1"/>
                <p:nvPr/>
              </p:nvSpPr>
              <p:spPr>
                <a:xfrm>
                  <a:off x="2647863" y="4237842"/>
                  <a:ext cx="7867859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암 생존자의 심리적</a:t>
                  </a:r>
                  <a:r>
                    <a:rPr lang="en-US" altLang="ko-KR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, </a:t>
                  </a: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신체적 문제 뿐만 아니라 가족의 스트레스 등을</a:t>
                  </a:r>
                  <a:r>
                    <a:rPr lang="en-US" altLang="ko-KR" dirty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 </a:t>
                  </a: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해결</a:t>
                  </a:r>
                  <a:endPara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dirty="0" smtClean="0"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하기 위한 전략적 접근으로 스스로 스트레스를 관리 할 수 있도록 도움 제공</a:t>
                  </a:r>
                  <a:endPara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</p:grpSp>
        </p:grpSp>
        <p:sp>
          <p:nvSpPr>
            <p:cNvPr id="24" name="직사각형 23"/>
            <p:cNvSpPr/>
            <p:nvPr/>
          </p:nvSpPr>
          <p:spPr>
            <a:xfrm>
              <a:off x="2373451" y="2443493"/>
              <a:ext cx="330943" cy="514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60000"/>
                </a:lnSpc>
              </a:pPr>
              <a:r>
                <a:rPr lang="ko-KR" altLang="en-US" sz="2000" kern="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❖</a:t>
              </a:r>
              <a:endParaRPr lang="ko-KR" altLang="en-US" sz="2000" kern="0" spc="0" dirty="0">
                <a:solidFill>
                  <a:srgbClr val="002060"/>
                </a:solidFill>
                <a:effectLst/>
                <a:latin typeface="함초롬바탕" panose="02030604000101010101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336719" y="4088146"/>
              <a:ext cx="330943" cy="514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60000"/>
                </a:lnSpc>
              </a:pPr>
              <a:r>
                <a:rPr lang="ko-KR" altLang="en-US" sz="2000" kern="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❖</a:t>
              </a:r>
              <a:endParaRPr lang="ko-KR" altLang="en-US" sz="2000" kern="0" spc="0" dirty="0">
                <a:solidFill>
                  <a:srgbClr val="002060"/>
                </a:solidFill>
                <a:effectLst/>
                <a:latin typeface="함초롬바탕" panose="020306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58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64734" y="1199626"/>
            <a:ext cx="10536571" cy="3915061"/>
            <a:chOff x="996778" y="1322365"/>
            <a:chExt cx="9682407" cy="3527144"/>
          </a:xfrm>
        </p:grpSpPr>
        <p:grpSp>
          <p:nvGrpSpPr>
            <p:cNvPr id="10" name="그룹 9"/>
            <p:cNvGrpSpPr/>
            <p:nvPr/>
          </p:nvGrpSpPr>
          <p:grpSpPr>
            <a:xfrm>
              <a:off x="996778" y="1322365"/>
              <a:ext cx="9682407" cy="3527144"/>
              <a:chOff x="996778" y="1795279"/>
              <a:chExt cx="9682407" cy="3135833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996778" y="2731746"/>
                <a:ext cx="2974162" cy="1282700"/>
              </a:xfrm>
              <a:prstGeom prst="rect">
                <a:avLst/>
              </a:prstGeom>
              <a:solidFill>
                <a:srgbClr val="0A467C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rgbClr val="1F9513"/>
                  </a:solidFill>
                </a:endParaRP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3971065" y="2731746"/>
                <a:ext cx="3071228" cy="1282700"/>
              </a:xfrm>
              <a:prstGeom prst="rect">
                <a:avLst/>
              </a:prstGeom>
              <a:solidFill>
                <a:srgbClr val="75BC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  <p:sp>
            <p:nvSpPr>
              <p:cNvPr id="15" name="TextBox 47"/>
              <p:cNvSpPr txBox="1">
                <a:spLocks noChangeArrowheads="1"/>
              </p:cNvSpPr>
              <p:nvPr/>
            </p:nvSpPr>
            <p:spPr bwMode="auto">
              <a:xfrm>
                <a:off x="1156265" y="4549176"/>
                <a:ext cx="2814675" cy="3060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ko-KR" altLang="en-US" sz="1200" b="1" dirty="0" smtClean="0">
                    <a:solidFill>
                      <a:schemeClr val="accent6">
                        <a:lumMod val="75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보건소 주도 서비스 제공</a:t>
                </a:r>
                <a:endParaRPr kumimoji="0" lang="en-US" altLang="ko-KR" sz="1200" b="1" dirty="0">
                  <a:solidFill>
                    <a:schemeClr val="accent6">
                      <a:lumMod val="75000"/>
                    </a:schemeClr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  <a:cs typeface="Arial" charset="0"/>
                </a:endParaRPr>
              </a:p>
            </p:txBody>
          </p:sp>
          <p:cxnSp>
            <p:nvCxnSpPr>
              <p:cNvPr id="16" name="직선 화살표 연결선 15"/>
              <p:cNvCxnSpPr/>
              <p:nvPr/>
            </p:nvCxnSpPr>
            <p:spPr>
              <a:xfrm>
                <a:off x="1156264" y="4195523"/>
                <a:ext cx="1" cy="735589"/>
              </a:xfrm>
              <a:prstGeom prst="straightConnector1">
                <a:avLst/>
              </a:prstGeom>
              <a:ln w="44450">
                <a:solidFill>
                  <a:srgbClr val="0A467C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1158296" y="4215178"/>
                <a:ext cx="3873160" cy="36940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  <a:scene3d>
                  <a:camera prst="orthographicFront">
                    <a:rot lat="0" lon="0" rev="0"/>
                  </a:camera>
                  <a:lightRig rig="flat" dir="t"/>
                </a:scene3d>
                <a:sp3d extrusionH="57150" prstMaterial="softEdge">
                  <a:bevelT w="25400" h="1270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180975" indent="-180975">
                  <a:spcBef>
                    <a:spcPts val="300"/>
                  </a:spcBef>
                  <a:buClr>
                    <a:srgbClr val="FFC000"/>
                  </a:buClr>
                  <a:buSzPct val="90000"/>
                  <a:defRPr/>
                </a:pPr>
                <a:r>
                  <a:rPr kumimoji="0" lang="ko-KR" altLang="en-US" sz="2100" spc="-300" dirty="0" smtClean="0">
                    <a:ln>
                      <a:solidFill>
                        <a:srgbClr val="0A467C"/>
                      </a:solidFill>
                      <a:prstDash val="solid"/>
                    </a:ln>
                    <a:solidFill>
                      <a:srgbClr val="0A467C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기반구축 단계</a:t>
                </a:r>
                <a:r>
                  <a:rPr lang="en-US" altLang="ko-KR" sz="2100" spc="-300" dirty="0" smtClean="0">
                    <a:ln>
                      <a:solidFill>
                        <a:srgbClr val="0A467C"/>
                      </a:solidFill>
                      <a:prstDash val="solid"/>
                    </a:ln>
                    <a:solidFill>
                      <a:srgbClr val="0A467C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(</a:t>
                </a:r>
                <a:r>
                  <a:rPr kumimoji="0" lang="en-US" altLang="ko-KR" sz="2100" spc="-300" dirty="0" smtClean="0">
                    <a:ln>
                      <a:solidFill>
                        <a:srgbClr val="0A467C"/>
                      </a:solidFill>
                      <a:prstDash val="solid"/>
                    </a:ln>
                    <a:solidFill>
                      <a:srgbClr val="0A467C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2015</a:t>
                </a:r>
                <a:r>
                  <a:rPr kumimoji="0" lang="ko-KR" altLang="en-US" sz="2100" spc="-300" dirty="0" smtClean="0">
                    <a:ln>
                      <a:solidFill>
                        <a:srgbClr val="0A467C"/>
                      </a:solidFill>
                      <a:prstDash val="solid"/>
                    </a:ln>
                    <a:solidFill>
                      <a:srgbClr val="0A467C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년 이전</a:t>
                </a:r>
                <a:r>
                  <a:rPr kumimoji="0" lang="en-US" altLang="ko-KR" sz="2100" spc="-300" dirty="0" smtClean="0">
                    <a:ln>
                      <a:solidFill>
                        <a:srgbClr val="0A467C"/>
                      </a:solidFill>
                      <a:prstDash val="solid"/>
                    </a:ln>
                    <a:solidFill>
                      <a:srgbClr val="0A467C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)</a:t>
                </a:r>
                <a:endParaRPr kumimoji="0" lang="ko-KR" altLang="en-US" sz="2100" spc="-300" dirty="0">
                  <a:ln>
                    <a:solidFill>
                      <a:srgbClr val="0A467C"/>
                    </a:solidFill>
                    <a:prstDash val="solid"/>
                  </a:ln>
                  <a:solidFill>
                    <a:srgbClr val="0A467C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  <a:cs typeface="Arial" pitchFamily="34" charset="0"/>
                </a:endParaRPr>
              </a:p>
            </p:txBody>
          </p:sp>
          <p:sp>
            <p:nvSpPr>
              <p:cNvPr id="18" name="TextBox 78"/>
              <p:cNvSpPr txBox="1">
                <a:spLocks noChangeArrowheads="1"/>
              </p:cNvSpPr>
              <p:nvPr/>
            </p:nvSpPr>
            <p:spPr bwMode="auto">
              <a:xfrm>
                <a:off x="4070873" y="1892250"/>
                <a:ext cx="3179503" cy="3060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ko-KR" altLang="en-US" sz="1200" b="1" dirty="0" smtClean="0">
                    <a:solidFill>
                      <a:schemeClr val="accent2">
                        <a:lumMod val="75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대상자 중심 서비스 제공</a:t>
                </a:r>
                <a:endParaRPr kumimoji="0" lang="en-US" altLang="ko-KR" sz="1200" b="1" dirty="0">
                  <a:solidFill>
                    <a:schemeClr val="accent2">
                      <a:lumMod val="75000"/>
                    </a:schemeClr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  <a:cs typeface="Arial" charset="0"/>
                </a:endParaRPr>
              </a:p>
            </p:txBody>
          </p:sp>
          <p:cxnSp>
            <p:nvCxnSpPr>
              <p:cNvPr id="19" name="직선 화살표 연결선 18"/>
              <p:cNvCxnSpPr/>
              <p:nvPr/>
            </p:nvCxnSpPr>
            <p:spPr>
              <a:xfrm>
                <a:off x="4070873" y="1795279"/>
                <a:ext cx="596" cy="801971"/>
              </a:xfrm>
              <a:prstGeom prst="straightConnector1">
                <a:avLst/>
              </a:prstGeom>
              <a:ln w="44450">
                <a:solidFill>
                  <a:srgbClr val="75BC2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4072064" y="2181715"/>
                <a:ext cx="3836132" cy="36940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  <a:scene3d>
                  <a:camera prst="orthographicFront">
                    <a:rot lat="0" lon="0" rev="0"/>
                  </a:camera>
                  <a:lightRig rig="flat" dir="t"/>
                </a:scene3d>
                <a:sp3d extrusionH="57150" prstMaterial="softEdge">
                  <a:bevelT w="25400" h="1270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180975" indent="-180975" fontAlgn="auto">
                  <a:spcBef>
                    <a:spcPts val="300"/>
                  </a:spcBef>
                  <a:spcAft>
                    <a:spcPts val="0"/>
                  </a:spcAft>
                  <a:buClr>
                    <a:srgbClr val="FFC000"/>
                  </a:buClr>
                  <a:buSzPct val="90000"/>
                  <a:defRPr/>
                </a:pPr>
                <a:r>
                  <a:rPr kumimoji="0" lang="ko-KR" altLang="en-US" sz="2100" spc="-300" dirty="0" smtClean="0">
                    <a:ln>
                      <a:solidFill>
                        <a:srgbClr val="75BC2E"/>
                      </a:solidFill>
                      <a:prstDash val="solid"/>
                    </a:ln>
                    <a:solidFill>
                      <a:srgbClr val="75BC2E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집중투자 단계</a:t>
                </a:r>
                <a:r>
                  <a:rPr kumimoji="0" lang="en-US" altLang="ko-KR" sz="2100" spc="-300" dirty="0" smtClean="0">
                    <a:ln>
                      <a:solidFill>
                        <a:srgbClr val="75BC2E"/>
                      </a:solidFill>
                      <a:prstDash val="solid"/>
                    </a:ln>
                    <a:solidFill>
                      <a:srgbClr val="75BC2E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(2016</a:t>
                </a:r>
                <a:r>
                  <a:rPr kumimoji="0" lang="ko-KR" altLang="en-US" sz="2100" spc="-300" dirty="0" smtClean="0">
                    <a:ln>
                      <a:solidFill>
                        <a:srgbClr val="75BC2E"/>
                      </a:solidFill>
                      <a:prstDash val="solid"/>
                    </a:ln>
                    <a:solidFill>
                      <a:srgbClr val="75BC2E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년</a:t>
                </a:r>
                <a:r>
                  <a:rPr kumimoji="0" lang="en-US" altLang="ko-KR" sz="2100" spc="-300" dirty="0" smtClean="0">
                    <a:ln>
                      <a:solidFill>
                        <a:srgbClr val="75BC2E"/>
                      </a:solidFill>
                      <a:prstDash val="solid"/>
                    </a:ln>
                    <a:solidFill>
                      <a:srgbClr val="75BC2E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 ~ 2018</a:t>
                </a:r>
                <a:r>
                  <a:rPr kumimoji="0" lang="ko-KR" altLang="en-US" sz="2100" spc="-300" dirty="0" smtClean="0">
                    <a:ln>
                      <a:solidFill>
                        <a:srgbClr val="75BC2E"/>
                      </a:solidFill>
                      <a:prstDash val="solid"/>
                    </a:ln>
                    <a:solidFill>
                      <a:srgbClr val="75BC2E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년</a:t>
                </a:r>
                <a:r>
                  <a:rPr kumimoji="0" lang="en-US" altLang="ko-KR" sz="2100" spc="-300" dirty="0" smtClean="0">
                    <a:ln>
                      <a:solidFill>
                        <a:srgbClr val="75BC2E"/>
                      </a:solidFill>
                      <a:prstDash val="solid"/>
                    </a:ln>
                    <a:solidFill>
                      <a:srgbClr val="75BC2E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)</a:t>
                </a:r>
                <a:endParaRPr kumimoji="0" lang="ko-KR" altLang="en-US" sz="2100" spc="-300" dirty="0">
                  <a:ln>
                    <a:solidFill>
                      <a:srgbClr val="75BC2E"/>
                    </a:solidFill>
                    <a:prstDash val="solid"/>
                  </a:ln>
                  <a:solidFill>
                    <a:srgbClr val="75BC2E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  <a:cs typeface="Arial" pitchFamily="34" charset="0"/>
                </a:endParaRPr>
              </a:p>
            </p:txBody>
          </p:sp>
          <p:sp>
            <p:nvSpPr>
              <p:cNvPr id="21" name="TextBox 98"/>
              <p:cNvSpPr txBox="1">
                <a:spLocks noChangeArrowheads="1"/>
              </p:cNvSpPr>
              <p:nvPr/>
            </p:nvSpPr>
            <p:spPr bwMode="auto">
              <a:xfrm>
                <a:off x="6968472" y="4560657"/>
                <a:ext cx="3299652" cy="3060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ko-KR" altLang="en-US" sz="1200" b="1" dirty="0" smtClean="0">
                    <a:solidFill>
                      <a:srgbClr val="00B05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  인문도시 광주동구   암환자 </a:t>
                </a:r>
                <a:r>
                  <a:rPr lang="ko-KR" altLang="en-US" sz="1200" b="1" dirty="0" err="1" smtClean="0">
                    <a:solidFill>
                      <a:srgbClr val="00B05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힐링</a:t>
                </a:r>
                <a:r>
                  <a:rPr lang="ko-KR" altLang="en-US" sz="1200" b="1" dirty="0" smtClean="0">
                    <a:solidFill>
                      <a:srgbClr val="00B05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 프로젝트</a:t>
                </a:r>
                <a:endParaRPr kumimoji="0" lang="en-US" altLang="ko-KR" sz="1200" b="1" dirty="0">
                  <a:solidFill>
                    <a:srgbClr val="00B05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  <a:cs typeface="Arial" charset="0"/>
                </a:endParaRPr>
              </a:p>
            </p:txBody>
          </p:sp>
          <p:cxnSp>
            <p:nvCxnSpPr>
              <p:cNvPr id="22" name="직선 화살표 연결선 21"/>
              <p:cNvCxnSpPr/>
              <p:nvPr/>
            </p:nvCxnSpPr>
            <p:spPr>
              <a:xfrm>
                <a:off x="6968473" y="4163436"/>
                <a:ext cx="0" cy="748545"/>
              </a:xfrm>
              <a:prstGeom prst="straightConnector1">
                <a:avLst/>
              </a:prstGeom>
              <a:ln w="44450">
                <a:solidFill>
                  <a:schemeClr val="bg1">
                    <a:lumMod val="6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6968473" y="4222887"/>
                <a:ext cx="3710712" cy="35572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  <a:scene3d>
                  <a:camera prst="orthographicFront">
                    <a:rot lat="0" lon="0" rev="0"/>
                  </a:camera>
                  <a:lightRig rig="flat" dir="t"/>
                </a:scene3d>
                <a:sp3d extrusionH="57150" prstMaterial="softEdge">
                  <a:bevelT w="25400" h="12700"/>
                  <a:contourClr>
                    <a:schemeClr val="accent4">
                      <a:alpha val="95000"/>
                    </a:schemeClr>
                  </a:contourClr>
                </a:sp3d>
              </a:bodyPr>
              <a:lstStyle/>
              <a:p>
                <a:pPr marL="180975" indent="-180975" fontAlgn="auto">
                  <a:spcBef>
                    <a:spcPts val="300"/>
                  </a:spcBef>
                  <a:spcAft>
                    <a:spcPts val="0"/>
                  </a:spcAft>
                  <a:buClr>
                    <a:srgbClr val="FFC000"/>
                  </a:buClr>
                  <a:buSzPct val="90000"/>
                  <a:defRPr/>
                </a:pPr>
                <a:r>
                  <a:rPr lang="ko-KR" altLang="en-US" sz="2000" spc="-300" dirty="0" smtClean="0">
                    <a:ln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>
                    <a:solidFill>
                      <a:srgbClr val="C00000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완성</a:t>
                </a:r>
                <a:r>
                  <a:rPr lang="en-US" altLang="ko-KR" sz="2000" dirty="0" smtClean="0">
                    <a:solidFill>
                      <a:srgbClr val="C00000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</a:rPr>
                  <a:t>·</a:t>
                </a:r>
                <a:r>
                  <a:rPr lang="ko-KR" altLang="en-US" sz="2000" dirty="0" smtClean="0">
                    <a:solidFill>
                      <a:srgbClr val="C00000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</a:rPr>
                  <a:t>확산 단계</a:t>
                </a:r>
                <a:r>
                  <a:rPr kumimoji="0" lang="en-US" altLang="ko-KR" sz="2000" spc="-300" dirty="0" smtClean="0">
                    <a:ln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>
                    <a:solidFill>
                      <a:srgbClr val="C00000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(2019</a:t>
                </a:r>
                <a:r>
                  <a:rPr kumimoji="0" lang="ko-KR" altLang="en-US" sz="2000" spc="-300" dirty="0" smtClean="0">
                    <a:ln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>
                    <a:solidFill>
                      <a:srgbClr val="C00000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년 이후</a:t>
                </a:r>
                <a:r>
                  <a:rPr kumimoji="0" lang="en-US" altLang="ko-KR" sz="2000" spc="-300" dirty="0" smtClean="0">
                    <a:ln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</a:ln>
                    <a:solidFill>
                      <a:srgbClr val="C00000"/>
                    </a:solidFill>
                    <a:latin typeface="휴먼둥근헤드라인" panose="02030504000101010101" pitchFamily="18" charset="-127"/>
                    <a:ea typeface="휴먼둥근헤드라인" panose="02030504000101010101" pitchFamily="18" charset="-127"/>
                    <a:cs typeface="Arial" pitchFamily="34" charset="0"/>
                  </a:rPr>
                  <a:t>)</a:t>
                </a:r>
                <a:endParaRPr kumimoji="0" lang="ko-KR" altLang="en-US" sz="2000" spc="-300" dirty="0">
                  <a:ln>
                    <a:solidFill>
                      <a:schemeClr val="bg1">
                        <a:lumMod val="65000"/>
                      </a:schemeClr>
                    </a:solidFill>
                    <a:prstDash val="solid"/>
                  </a:ln>
                  <a:solidFill>
                    <a:srgbClr val="C00000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  <a:cs typeface="Arial" pitchFamily="34" charset="0"/>
                </a:endParaRPr>
              </a:p>
            </p:txBody>
          </p:sp>
          <p:grpSp>
            <p:nvGrpSpPr>
              <p:cNvPr id="24" name="그룹 23"/>
              <p:cNvGrpSpPr/>
              <p:nvPr/>
            </p:nvGrpSpPr>
            <p:grpSpPr>
              <a:xfrm>
                <a:off x="7042293" y="2738800"/>
                <a:ext cx="2873375" cy="1275646"/>
                <a:chOff x="6104238" y="2731746"/>
                <a:chExt cx="2873375" cy="1282700"/>
              </a:xfrm>
            </p:grpSpPr>
            <p:sp>
              <p:nvSpPr>
                <p:cNvPr id="32" name="직사각형 31"/>
                <p:cNvSpPr/>
                <p:nvPr/>
              </p:nvSpPr>
              <p:spPr>
                <a:xfrm>
                  <a:off x="6104238" y="2731746"/>
                  <a:ext cx="2873375" cy="128270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33" name="갈매기형 수장 32"/>
                <p:cNvSpPr/>
                <p:nvPr/>
              </p:nvSpPr>
              <p:spPr>
                <a:xfrm>
                  <a:off x="8125038" y="2963521"/>
                  <a:ext cx="328613" cy="766762"/>
                </a:xfrm>
                <a:prstGeom prst="chevron">
                  <a:avLst/>
                </a:prstGeom>
                <a:solidFill>
                  <a:schemeClr val="bg1">
                    <a:alpha val="3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갈매기형 수장 33"/>
                <p:cNvSpPr/>
                <p:nvPr/>
              </p:nvSpPr>
              <p:spPr>
                <a:xfrm>
                  <a:off x="8387019" y="2963521"/>
                  <a:ext cx="328613" cy="766762"/>
                </a:xfrm>
                <a:prstGeom prst="chevron">
                  <a:avLst/>
                </a:prstGeom>
                <a:solidFill>
                  <a:schemeClr val="bg1">
                    <a:alpha val="3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5" name="갈매기형 수장 24"/>
              <p:cNvSpPr/>
              <p:nvPr/>
            </p:nvSpPr>
            <p:spPr>
              <a:xfrm>
                <a:off x="1224241" y="2965083"/>
                <a:ext cx="328613" cy="766762"/>
              </a:xfrm>
              <a:prstGeom prst="chevron">
                <a:avLst/>
              </a:prstGeom>
              <a:solidFill>
                <a:schemeClr val="bg1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갈매기형 수장 25"/>
              <p:cNvSpPr/>
              <p:nvPr/>
            </p:nvSpPr>
            <p:spPr>
              <a:xfrm>
                <a:off x="1552854" y="2974585"/>
                <a:ext cx="328613" cy="766762"/>
              </a:xfrm>
              <a:prstGeom prst="chevron">
                <a:avLst/>
              </a:prstGeom>
              <a:solidFill>
                <a:schemeClr val="bg1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27" name="_x347403656" descr="EMB000020c006b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1410" y="2781169"/>
                <a:ext cx="1436687" cy="1183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_x347403656" descr="EMB000020c006b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4846" y="2788453"/>
                <a:ext cx="1518374" cy="1169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_x413183448" descr="EMB0000266cbeb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0079" y="2774937"/>
                <a:ext cx="1619705" cy="11900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Rectangle 8"/>
              <p:cNvSpPr>
                <a:spLocks noChangeArrowheads="1"/>
              </p:cNvSpPr>
              <p:nvPr/>
            </p:nvSpPr>
            <p:spPr bwMode="auto">
              <a:xfrm>
                <a:off x="7071734" y="2354793"/>
                <a:ext cx="2317684" cy="257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ko-KR" altLang="en-US"/>
              </a:p>
            </p:txBody>
          </p:sp>
          <p:pic>
            <p:nvPicPr>
              <p:cNvPr id="31" name="_x347748680" descr="EMB000020c006b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97403" y="2774545"/>
                <a:ext cx="1774281" cy="11904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1/2 액자 10"/>
            <p:cNvSpPr/>
            <p:nvPr/>
          </p:nvSpPr>
          <p:spPr>
            <a:xfrm>
              <a:off x="7250376" y="4519887"/>
              <a:ext cx="76373" cy="123605"/>
            </a:xfrm>
            <a:prstGeom prst="halfFram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12" name="1/2 액자 11"/>
            <p:cNvSpPr/>
            <p:nvPr/>
          </p:nvSpPr>
          <p:spPr>
            <a:xfrm rot="10800000">
              <a:off x="8403479" y="4592011"/>
              <a:ext cx="75501" cy="120617"/>
            </a:xfrm>
            <a:prstGeom prst="halfFram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94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987359" y="618355"/>
            <a:ext cx="7112359" cy="5760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기반구축 단계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2008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~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2015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: 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보건소 주도 서비스 제공</a:t>
            </a:r>
            <a:endParaRPr lang="ko-KR" altLang="en-US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002060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1988096" y="1286769"/>
            <a:ext cx="7981546" cy="1301125"/>
            <a:chOff x="2209291" y="2664420"/>
            <a:chExt cx="7483139" cy="1301125"/>
          </a:xfrm>
        </p:grpSpPr>
        <p:grpSp>
          <p:nvGrpSpPr>
            <p:cNvPr id="81" name="그룹 80"/>
            <p:cNvGrpSpPr/>
            <p:nvPr/>
          </p:nvGrpSpPr>
          <p:grpSpPr>
            <a:xfrm>
              <a:off x="2209291" y="2664420"/>
              <a:ext cx="7483139" cy="1301125"/>
              <a:chOff x="2028082" y="1362110"/>
              <a:chExt cx="7483139" cy="1370867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028082" y="1362110"/>
                <a:ext cx="7483139" cy="1370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</a:pPr>
                <a:r>
                  <a:rPr lang="ko-KR" altLang="en-US" dirty="0" smtClean="0"/>
                  <a:t>   </a:t>
                </a:r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기초건강체크 </a:t>
                </a:r>
                <a:r>
                  <a: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및 의료소모품 제공</a:t>
                </a:r>
                <a:r>
                  <a:rPr lang="en-US" altLang="ko-KR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</a:t>
                </a:r>
                <a:r>
                  <a: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기저귀</a:t>
                </a:r>
                <a:r>
                  <a:rPr lang="en-US" altLang="ko-KR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영양제</a:t>
                </a:r>
                <a:r>
                  <a: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)</a:t>
                </a:r>
              </a:p>
              <a:p>
                <a:pPr fontAlgn="base">
                  <a:lnSpc>
                    <a:spcPct val="150000"/>
                  </a:lnSpc>
                </a:pPr>
                <a:r>
                  <a: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</a:t>
                </a:r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지속적인 방문건강관리서비스 제공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 fontAlgn="base">
                  <a:lnSpc>
                    <a:spcPct val="150000"/>
                  </a:lnSpc>
                </a:pPr>
                <a:r>
                  <a: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</a:t>
                </a:r>
                <a:r>
                  <a:rPr lang="ko-KR" altLang="en-US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암환자 </a:t>
                </a:r>
                <a:r>
                  <a: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치료비 지원</a:t>
                </a:r>
                <a:r>
                  <a:rPr lang="en-US" altLang="ko-KR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암 예방관리 교육 프로그램 제공</a:t>
                </a:r>
                <a:r>
                  <a:rPr lang="en-US" altLang="ko-KR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(1</a:t>
                </a:r>
                <a:r>
                  <a:rPr lang="ko-KR" altLang="en-US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회성 건강강좌</a:t>
                </a:r>
                <a:r>
                  <a:rPr lang="en-US" altLang="ko-KR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)</a:t>
                </a:r>
                <a:endParaRPr lang="ko-KR" altLang="en-US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86" name="타원 85"/>
              <p:cNvSpPr/>
              <p:nvPr/>
            </p:nvSpPr>
            <p:spPr>
              <a:xfrm flipV="1">
                <a:off x="2073124" y="1570271"/>
                <a:ext cx="127800" cy="15366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7" name="타원 86"/>
              <p:cNvSpPr/>
              <p:nvPr/>
            </p:nvSpPr>
            <p:spPr>
              <a:xfrm flipV="1">
                <a:off x="2070895" y="2461763"/>
                <a:ext cx="127800" cy="143111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1" name="타원 40"/>
            <p:cNvSpPr/>
            <p:nvPr/>
          </p:nvSpPr>
          <p:spPr>
            <a:xfrm flipV="1">
              <a:off x="2247810" y="3283878"/>
              <a:ext cx="132094" cy="14311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8092637" y="2987912"/>
            <a:ext cx="4030982" cy="3617904"/>
            <a:chOff x="7681152" y="2133445"/>
            <a:chExt cx="3688057" cy="3481596"/>
          </a:xfrm>
        </p:grpSpPr>
        <p:pic>
          <p:nvPicPr>
            <p:cNvPr id="33" name="_x219678584" descr="EMB00002924454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1152" y="2133445"/>
              <a:ext cx="3688057" cy="34815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9601933" y="5057176"/>
              <a:ext cx="1518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err="1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암예방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관리교육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168310" y="2987912"/>
            <a:ext cx="4117471" cy="3617904"/>
            <a:chOff x="594903" y="1113487"/>
            <a:chExt cx="4723423" cy="3713509"/>
          </a:xfrm>
        </p:grpSpPr>
        <p:pic>
          <p:nvPicPr>
            <p:cNvPr id="37" name="_x219679704" descr="EMB00002924454b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903" y="1113487"/>
              <a:ext cx="4723423" cy="37135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3013911" y="4324490"/>
              <a:ext cx="1903641" cy="347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의료소모품 제공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166647" y="3005064"/>
            <a:ext cx="4038981" cy="3532662"/>
            <a:chOff x="3914637" y="222645"/>
            <a:chExt cx="3662431" cy="3456392"/>
          </a:xfrm>
        </p:grpSpPr>
        <p:pic>
          <p:nvPicPr>
            <p:cNvPr id="42" name="_x219679384" descr="EMB00002924454c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637" y="222645"/>
              <a:ext cx="3662431" cy="34563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6072962" y="441777"/>
              <a:ext cx="12837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기초건강체크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88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-2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2080291" y="699948"/>
            <a:ext cx="7112359" cy="548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집중투자 단계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2016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~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2018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: 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대상자 중심 서비스 제공</a:t>
            </a:r>
            <a:endParaRPr lang="ko-KR" altLang="en-US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002060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81" name="그룹 80"/>
          <p:cNvGrpSpPr/>
          <p:nvPr/>
        </p:nvGrpSpPr>
        <p:grpSpPr>
          <a:xfrm>
            <a:off x="1417256" y="1575662"/>
            <a:ext cx="9976901" cy="953621"/>
            <a:chOff x="2043032" y="1629145"/>
            <a:chExt cx="7571014" cy="953621"/>
          </a:xfrm>
        </p:grpSpPr>
        <p:sp>
          <p:nvSpPr>
            <p:cNvPr id="79" name="TextBox 78"/>
            <p:cNvSpPr txBox="1"/>
            <p:nvPr/>
          </p:nvSpPr>
          <p:spPr>
            <a:xfrm>
              <a:off x="2170832" y="1629145"/>
              <a:ext cx="7443214" cy="953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</a:pP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기존의 보건소 주도적인 서비스 제공에서 벗어나 소통할 수 있는 </a:t>
              </a:r>
              <a:r>
                <a:rPr lang="ko-KR" altLang="en-US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체험형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프로그램 신설 </a:t>
              </a:r>
              <a:r>
                <a:rPr lang="en-US" altLang="ko-KR" dirty="0" smtClean="0"/>
                <a:t>·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운영</a:t>
              </a:r>
              <a:r>
                <a:rPr lang="en-US" altLang="ko-KR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      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다양한 지역자원 연계 </a:t>
              </a:r>
              <a:r>
                <a:rPr lang="en-US" altLang="ko-KR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: 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방문보건교육</a:t>
              </a:r>
              <a:r>
                <a:rPr lang="en-US" altLang="ko-KR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질환관리교육</a:t>
              </a:r>
              <a:r>
                <a:rPr lang="en-US" altLang="ko-KR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폭염 </a:t>
              </a:r>
              <a:r>
                <a:rPr lang="en-US" altLang="ko-KR" dirty="0" smtClean="0"/>
                <a:t>· 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한파 기간 집중관리 등 </a:t>
              </a:r>
              <a:endParaRPr lang="en-US" altLang="ko-KR" dirty="0"/>
            </a:p>
          </p:txBody>
        </p:sp>
        <p:sp>
          <p:nvSpPr>
            <p:cNvPr id="86" name="타원 85"/>
            <p:cNvSpPr/>
            <p:nvPr/>
          </p:nvSpPr>
          <p:spPr>
            <a:xfrm flipV="1">
              <a:off x="2043032" y="1819372"/>
              <a:ext cx="127800" cy="14311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 flipV="1">
              <a:off x="2043032" y="2223868"/>
              <a:ext cx="127800" cy="14311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237427" y="2859264"/>
            <a:ext cx="11352051" cy="2313808"/>
            <a:chOff x="1325149" y="2853810"/>
            <a:chExt cx="11352051" cy="2313808"/>
          </a:xfrm>
        </p:grpSpPr>
        <p:grpSp>
          <p:nvGrpSpPr>
            <p:cNvPr id="16" name="그룹 15"/>
            <p:cNvGrpSpPr/>
            <p:nvPr/>
          </p:nvGrpSpPr>
          <p:grpSpPr>
            <a:xfrm>
              <a:off x="1325149" y="2853810"/>
              <a:ext cx="10044013" cy="2313808"/>
              <a:chOff x="1675513" y="2927343"/>
              <a:chExt cx="9121117" cy="2492666"/>
            </a:xfrm>
          </p:grpSpPr>
          <p:grpSp>
            <p:nvGrpSpPr>
              <p:cNvPr id="10" name="그룹 9"/>
              <p:cNvGrpSpPr/>
              <p:nvPr/>
            </p:nvGrpSpPr>
            <p:grpSpPr>
              <a:xfrm>
                <a:off x="1675513" y="3090882"/>
                <a:ext cx="9121117" cy="2329127"/>
                <a:chOff x="3613371" y="2948198"/>
                <a:chExt cx="7602710" cy="2329127"/>
              </a:xfrm>
              <a:solidFill>
                <a:schemeClr val="bg1"/>
              </a:solidFill>
            </p:grpSpPr>
            <p:pic>
              <p:nvPicPr>
                <p:cNvPr id="30" name="그림 29"/>
                <p:cNvPicPr>
                  <a:picLocks noChangeAspect="1"/>
                </p:cNvPicPr>
                <p:nvPr/>
              </p:nvPicPr>
              <p:blipFill>
                <a:blip r:embed="rId5" cstate="print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GlowEdges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93391" y="2948198"/>
                  <a:ext cx="2520976" cy="540678"/>
                </a:xfrm>
                <a:prstGeom prst="rect">
                  <a:avLst/>
                </a:prstGeom>
                <a:grpFill/>
              </p:spPr>
            </p:pic>
            <p:sp>
              <p:nvSpPr>
                <p:cNvPr id="31" name="모서리가 둥근 직사각형 30"/>
                <p:cNvSpPr/>
                <p:nvPr/>
              </p:nvSpPr>
              <p:spPr>
                <a:xfrm>
                  <a:off x="3613371" y="3405117"/>
                  <a:ext cx="7602710" cy="1872208"/>
                </a:xfrm>
                <a:prstGeom prst="roundRect">
                  <a:avLst>
                    <a:gd name="adj" fmla="val 2930"/>
                  </a:avLst>
                </a:prstGeom>
                <a:grpFill/>
                <a:ln w="12700">
                  <a:solidFill>
                    <a:srgbClr val="256FC1"/>
                  </a:solidFill>
                </a:ln>
                <a:effectLst>
                  <a:outerShdw blurRad="152400" dist="38100" dir="5400000" algn="t" rotWithShape="0">
                    <a:prstClr val="black">
                      <a:alpha val="2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2522957" y="3128180"/>
                <a:ext cx="23495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이전과 달라진 점</a:t>
                </a:r>
                <a:endParaRPr lang="ko-KR" altLang="en-US" dirty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160756" y="2927343"/>
                <a:ext cx="492443" cy="5985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400" kern="0" dirty="0">
                    <a:solidFill>
                      <a:srgbClr val="92D05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✔</a:t>
                </a:r>
                <a:endParaRPr lang="ko-KR" altLang="en-US" sz="2400" kern="0" spc="0" dirty="0">
                  <a:solidFill>
                    <a:srgbClr val="92D05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</p:grpSp>
        <p:sp>
          <p:nvSpPr>
            <p:cNvPr id="17" name="직사각형 16"/>
            <p:cNvSpPr/>
            <p:nvPr/>
          </p:nvSpPr>
          <p:spPr>
            <a:xfrm>
              <a:off x="1358417" y="3580371"/>
              <a:ext cx="330943" cy="514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60000"/>
                </a:lnSpc>
              </a:pPr>
              <a:r>
                <a:rPr lang="ko-KR" altLang="en-US" sz="2000" kern="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❖</a:t>
              </a:r>
              <a:endParaRPr lang="ko-KR" altLang="en-US" sz="2000" kern="0" spc="0" dirty="0">
                <a:solidFill>
                  <a:srgbClr val="002060"/>
                </a:solidFill>
                <a:effectLst/>
                <a:latin typeface="함초롬바탕" panose="02030604000101010101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22628" y="3679052"/>
              <a:ext cx="10954572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신규 암환자 발견 및 등록관리체계 구축 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: </a:t>
              </a:r>
              <a:r>
                <a:rPr lang="ko-KR" altLang="en-US" sz="1600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암검진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및 의료비 지원사업 연계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동구청 홍보 </a:t>
              </a:r>
              <a:r>
                <a:rPr lang="ko-KR" altLang="en-US" sz="1600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앱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</a:t>
              </a:r>
              <a:r>
                <a:rPr lang="ko-KR" altLang="en-US" sz="1600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「두드림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」 활용</a:t>
              </a:r>
              <a:endParaRPr lang="en-US" altLang="ko-KR" sz="1600" dirty="0" smtClean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암환자가 겪는 </a:t>
              </a:r>
              <a:r>
                <a:rPr lang="ko-KR" altLang="en-US" sz="1600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디스트레스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(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정신적 고통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)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해소를 위한 암환자 </a:t>
              </a:r>
              <a:r>
                <a:rPr lang="ko-KR" altLang="en-US" sz="1600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힐링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프로그램 </a:t>
              </a:r>
              <a:r>
                <a:rPr lang="en-US" altLang="ko-KR" sz="1600" b="1" dirty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『</a:t>
              </a:r>
              <a:r>
                <a:rPr lang="ko-KR" altLang="en-US" sz="1600" b="1" dirty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건강사랑방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』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신설 운영</a:t>
              </a:r>
              <a:endParaRPr lang="en-US" altLang="ko-KR" sz="1600" dirty="0" smtClean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-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원예치료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미술치료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몸</a:t>
              </a:r>
              <a:r>
                <a:rPr lang="en-US" altLang="ko-KR" sz="1600" dirty="0"/>
                <a:t> ·</a:t>
              </a:r>
              <a:r>
                <a:rPr lang="ko-KR" altLang="en-US" sz="1600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마음놀이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명상요가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, </a:t>
              </a:r>
              <a:r>
                <a:rPr lang="ko-KR" altLang="en-US" sz="1600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숲체험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등</a:t>
              </a:r>
              <a:endParaRPr lang="ko-KR" altLang="en-US" sz="1600" dirty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1358417" y="3989281"/>
              <a:ext cx="330943" cy="514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60000"/>
                </a:lnSpc>
              </a:pPr>
              <a:r>
                <a:rPr lang="ko-KR" altLang="en-US" sz="2000" kern="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❖</a:t>
              </a:r>
              <a:endParaRPr lang="ko-KR" altLang="en-US" sz="2000" kern="0" spc="0" dirty="0">
                <a:solidFill>
                  <a:srgbClr val="002060"/>
                </a:solidFill>
                <a:effectLst/>
                <a:latin typeface="함초롬바탕" panose="020306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67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1231659" y="1968471"/>
            <a:ext cx="9637341" cy="2680190"/>
            <a:chOff x="1022349" y="2007205"/>
            <a:chExt cx="9637341" cy="2226966"/>
          </a:xfrm>
        </p:grpSpPr>
        <p:grpSp>
          <p:nvGrpSpPr>
            <p:cNvPr id="9" name="그룹 8"/>
            <p:cNvGrpSpPr/>
            <p:nvPr/>
          </p:nvGrpSpPr>
          <p:grpSpPr>
            <a:xfrm>
              <a:off x="1022349" y="2007205"/>
              <a:ext cx="9637341" cy="2226966"/>
              <a:chOff x="2331940" y="1486233"/>
              <a:chExt cx="9529719" cy="1915114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2331940" y="1630164"/>
                <a:ext cx="9529719" cy="177118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 </a:t>
                </a:r>
                <a:endParaRPr lang="en-US" altLang="ko-KR" dirty="0" smtClean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dirty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보건소 국가 암 검진사업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암 의료비 지원사업 연계한 저소득층 암환자 발굴 및 등록관리</a:t>
                </a:r>
                <a:endParaRPr lang="en-US" altLang="ko-KR" dirty="0" smtClean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 동구청 긴급복지 지원사업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의료급여 사례관리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희망복지 지원사업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동 주민센터 등 연계</a:t>
                </a:r>
                <a:endParaRPr lang="en-US" altLang="ko-KR" dirty="0" smtClean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 동구청 홍보 </a:t>
                </a:r>
                <a:r>
                  <a:rPr lang="ko-KR" altLang="en-US" dirty="0" err="1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앱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ko-KR" altLang="en-US" dirty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「두드림」 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활용하여 암환자 관리사업 홍보 및 대상자 등록</a:t>
                </a:r>
                <a:endParaRPr lang="ko-KR" altLang="en-US" dirty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2511849" y="1486233"/>
                <a:ext cx="5316717" cy="40481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신규 암환자 발견 및 등록관리체계 구축</a:t>
                </a:r>
                <a:endPara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pSp>
          <p:nvGrpSpPr>
            <p:cNvPr id="11" name="그룹 10"/>
            <p:cNvGrpSpPr/>
            <p:nvPr/>
          </p:nvGrpSpPr>
          <p:grpSpPr>
            <a:xfrm>
              <a:off x="1038819" y="2768577"/>
              <a:ext cx="330943" cy="1260467"/>
              <a:chOff x="1422101" y="2928953"/>
              <a:chExt cx="330943" cy="1231754"/>
            </a:xfrm>
          </p:grpSpPr>
          <p:sp>
            <p:nvSpPr>
              <p:cNvPr id="32" name="직사각형 31"/>
              <p:cNvSpPr/>
              <p:nvPr/>
            </p:nvSpPr>
            <p:spPr>
              <a:xfrm>
                <a:off x="1422101" y="2928953"/>
                <a:ext cx="330943" cy="5141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 smtClean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❖</a:t>
                </a:r>
                <a:endParaRPr lang="ko-KR" altLang="en-US" sz="2000" kern="0" spc="0" dirty="0">
                  <a:solidFill>
                    <a:schemeClr val="accent6">
                      <a:lumMod val="50000"/>
                    </a:schemeClr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>
                <a:off x="1427869" y="3259103"/>
                <a:ext cx="325174" cy="5714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❖</a:t>
                </a:r>
                <a:endParaRPr lang="ko-KR" altLang="en-US" sz="2000" kern="0" spc="0" dirty="0">
                  <a:solidFill>
                    <a:schemeClr val="accent6">
                      <a:lumMod val="50000"/>
                    </a:schemeClr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1422101" y="3615371"/>
                <a:ext cx="330942" cy="5453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❖</a:t>
                </a:r>
                <a:endParaRPr lang="ko-KR" altLang="en-US" sz="2000" kern="0" spc="0" dirty="0">
                  <a:solidFill>
                    <a:schemeClr val="accent6">
                      <a:lumMod val="50000"/>
                    </a:schemeClr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88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2" y="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508494" y="1319754"/>
            <a:ext cx="11281273" cy="4450731"/>
            <a:chOff x="508494" y="1678339"/>
            <a:chExt cx="11281273" cy="4092146"/>
          </a:xfrm>
        </p:grpSpPr>
        <p:grpSp>
          <p:nvGrpSpPr>
            <p:cNvPr id="9" name="그룹 8"/>
            <p:cNvGrpSpPr/>
            <p:nvPr/>
          </p:nvGrpSpPr>
          <p:grpSpPr>
            <a:xfrm>
              <a:off x="508494" y="1678339"/>
              <a:ext cx="11281273" cy="4092146"/>
              <a:chOff x="2455015" y="1850605"/>
              <a:chExt cx="9529719" cy="2580449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2455015" y="2009133"/>
                <a:ext cx="9529719" cy="242192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 </a:t>
                </a:r>
                <a:endParaRPr lang="en-US" altLang="ko-KR" dirty="0" smtClean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2586166" y="1850605"/>
                <a:ext cx="3776242" cy="34193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"/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건강사랑방 프로그램 운영</a:t>
                </a:r>
                <a:endPara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663751" y="2765538"/>
              <a:ext cx="5183037" cy="2062103"/>
              <a:chOff x="1548344" y="2062195"/>
              <a:chExt cx="5332080" cy="207646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893219" y="2062195"/>
                <a:ext cx="4987205" cy="2076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사업기간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2016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년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~ 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2018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년</a:t>
                </a:r>
                <a:endPara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사업대상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암 경험자 및 암 치료자 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90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endPara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사업장소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동구보건소 </a:t>
                </a:r>
                <a:r>
                  <a:rPr lang="ko-KR" altLang="en-US" sz="1600" dirty="0" err="1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보건교육실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등</a:t>
                </a:r>
                <a:endPara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사업내용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스트레스 감소 및 </a:t>
                </a:r>
                <a:r>
                  <a:rPr lang="ko-KR" altLang="en-US" sz="1600" dirty="0" err="1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힐링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프로그램 제공 등</a:t>
                </a:r>
                <a:endParaRPr lang="ko-KR" altLang="en-US" sz="1600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548344" y="2074677"/>
                <a:ext cx="360877" cy="1947008"/>
                <a:chOff x="1548344" y="2074677"/>
                <a:chExt cx="360877" cy="1947008"/>
              </a:xfrm>
            </p:grpSpPr>
            <p:grpSp>
              <p:nvGrpSpPr>
                <p:cNvPr id="11" name="그룹 10"/>
                <p:cNvGrpSpPr/>
                <p:nvPr/>
              </p:nvGrpSpPr>
              <p:grpSpPr>
                <a:xfrm>
                  <a:off x="1548344" y="2074677"/>
                  <a:ext cx="330943" cy="1325642"/>
                  <a:chOff x="1513855" y="2714186"/>
                  <a:chExt cx="330943" cy="1663811"/>
                </a:xfrm>
              </p:grpSpPr>
              <p:sp>
                <p:nvSpPr>
                  <p:cNvPr id="32" name="직사각형 31"/>
                  <p:cNvSpPr/>
                  <p:nvPr/>
                </p:nvSpPr>
                <p:spPr>
                  <a:xfrm>
                    <a:off x="1513855" y="2714186"/>
                    <a:ext cx="330943" cy="51417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 fontAlgn="base">
                      <a:lnSpc>
                        <a:spcPct val="160000"/>
                      </a:lnSpc>
                    </a:pPr>
                    <a:r>
                      <a:rPr lang="ko-KR" altLang="en-US" sz="2000" kern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다음_SemiBold" panose="02000700060000000000" pitchFamily="2" charset="-127"/>
                        <a:ea typeface="다음_SemiBold" panose="02000700060000000000" pitchFamily="2" charset="-127"/>
                      </a:rPr>
                      <a:t>❖</a:t>
                    </a:r>
                    <a:endParaRPr lang="ko-KR" altLang="en-US" sz="2000" kern="0" spc="0" dirty="0">
                      <a:solidFill>
                        <a:schemeClr val="accent6">
                          <a:lumMod val="50000"/>
                        </a:schemeClr>
                      </a:solidFill>
                      <a:effectLst/>
                      <a:latin typeface="함초롬바탕" panose="02030604000101010101" pitchFamily="18" charset="-127"/>
                    </a:endParaRPr>
                  </a:p>
                </p:txBody>
              </p:sp>
              <p:sp>
                <p:nvSpPr>
                  <p:cNvPr id="37" name="직사각형 36"/>
                  <p:cNvSpPr/>
                  <p:nvPr/>
                </p:nvSpPr>
                <p:spPr>
                  <a:xfrm>
                    <a:off x="1513855" y="3289002"/>
                    <a:ext cx="330943" cy="51418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 fontAlgn="base">
                      <a:lnSpc>
                        <a:spcPct val="160000"/>
                      </a:lnSpc>
                    </a:pPr>
                    <a:r>
                      <a:rPr lang="ko-KR" altLang="en-US" sz="2000" kern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다음_SemiBold" panose="02000700060000000000" pitchFamily="2" charset="-127"/>
                        <a:ea typeface="다음_SemiBold" panose="02000700060000000000" pitchFamily="2" charset="-127"/>
                      </a:rPr>
                      <a:t>❖</a:t>
                    </a:r>
                    <a:endParaRPr lang="ko-KR" altLang="en-US" sz="2000" kern="0" spc="0" dirty="0">
                      <a:solidFill>
                        <a:schemeClr val="accent6">
                          <a:lumMod val="50000"/>
                        </a:schemeClr>
                      </a:solidFill>
                      <a:effectLst/>
                      <a:latin typeface="함초롬바탕" panose="02030604000101010101" pitchFamily="18" charset="-127"/>
                    </a:endParaRPr>
                  </a:p>
                </p:txBody>
              </p:sp>
              <p:sp>
                <p:nvSpPr>
                  <p:cNvPr id="38" name="직사각형 37"/>
                  <p:cNvSpPr/>
                  <p:nvPr/>
                </p:nvSpPr>
                <p:spPr>
                  <a:xfrm>
                    <a:off x="1513855" y="3863817"/>
                    <a:ext cx="330943" cy="51418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 fontAlgn="base">
                      <a:lnSpc>
                        <a:spcPct val="160000"/>
                      </a:lnSpc>
                    </a:pPr>
                    <a:r>
                      <a:rPr lang="ko-KR" altLang="en-US" sz="2000" kern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다음_SemiBold" panose="02000700060000000000" pitchFamily="2" charset="-127"/>
                        <a:ea typeface="다음_SemiBold" panose="02000700060000000000" pitchFamily="2" charset="-127"/>
                      </a:rPr>
                      <a:t>❖</a:t>
                    </a:r>
                    <a:endParaRPr lang="ko-KR" altLang="en-US" sz="2000" kern="0" spc="0" dirty="0">
                      <a:solidFill>
                        <a:schemeClr val="accent6">
                          <a:lumMod val="50000"/>
                        </a:schemeClr>
                      </a:solidFill>
                      <a:effectLst/>
                      <a:latin typeface="함초롬바탕" panose="02030604000101010101" pitchFamily="18" charset="-127"/>
                    </a:endParaRPr>
                  </a:p>
                </p:txBody>
              </p:sp>
            </p:grpSp>
            <p:sp>
              <p:nvSpPr>
                <p:cNvPr id="22" name="직사각형 21"/>
                <p:cNvSpPr/>
                <p:nvPr/>
              </p:nvSpPr>
              <p:spPr>
                <a:xfrm>
                  <a:off x="1564346" y="3437265"/>
                  <a:ext cx="344875" cy="5844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60000"/>
                    </a:lnSpc>
                  </a:pPr>
                  <a:r>
                    <a:rPr lang="ko-KR" altLang="en-US" sz="2000" kern="0" dirty="0">
                      <a:solidFill>
                        <a:schemeClr val="accent6">
                          <a:lumMod val="50000"/>
                        </a:schemeClr>
                      </a:solidFill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❖</a:t>
                  </a:r>
                  <a:endParaRPr lang="ko-KR" altLang="en-US" sz="2000" kern="0" spc="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함초롬바탕" panose="02030604000101010101" pitchFamily="18" charset="-127"/>
                  </a:endParaRPr>
                </a:p>
              </p:txBody>
            </p:sp>
          </p:grpSp>
        </p:grp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274164"/>
              </p:ext>
            </p:extLst>
          </p:nvPr>
        </p:nvGraphicFramePr>
        <p:xfrm>
          <a:off x="6049910" y="1877461"/>
          <a:ext cx="5536734" cy="3592160"/>
        </p:xfrm>
        <a:graphic>
          <a:graphicData uri="http://schemas.openxmlformats.org/drawingml/2006/table">
            <a:tbl>
              <a:tblPr/>
              <a:tblGrid>
                <a:gridCol w="605092"/>
                <a:gridCol w="1644097"/>
                <a:gridCol w="1644097"/>
                <a:gridCol w="1643448"/>
              </a:tblGrid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2016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2017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2018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일 정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9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2016. 4</a:t>
                      </a:r>
                      <a:r>
                        <a:rPr lang="ko-KR" altLang="en-US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 </a:t>
                      </a:r>
                      <a:r>
                        <a:rPr lang="en-US" altLang="ko-KR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~ 11</a:t>
                      </a:r>
                      <a:r>
                        <a:rPr lang="ko-KR" altLang="en-US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</a:t>
                      </a:r>
                      <a:r>
                        <a:rPr lang="en-US" altLang="ko-KR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(</a:t>
                      </a:r>
                      <a:r>
                        <a:rPr lang="ko-KR" altLang="en-US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 </a:t>
                      </a:r>
                      <a:r>
                        <a:rPr lang="en-US" altLang="ko-KR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1</a:t>
                      </a:r>
                      <a:r>
                        <a:rPr lang="ko-KR" altLang="en-US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</a:t>
                      </a:r>
                      <a:r>
                        <a:rPr lang="en-US" altLang="ko-KR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)</a:t>
                      </a:r>
                      <a:endParaRPr lang="ko-KR" altLang="en-US" sz="1100" kern="0" spc="-9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7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2017. 5</a:t>
                      </a:r>
                      <a:r>
                        <a:rPr lang="ko-KR" altLang="en-US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 </a:t>
                      </a:r>
                      <a:r>
                        <a:rPr lang="en-US" altLang="ko-KR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~ 11</a:t>
                      </a:r>
                      <a:r>
                        <a:rPr lang="ko-KR" altLang="en-US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</a:t>
                      </a:r>
                      <a:r>
                        <a:rPr lang="en-US" altLang="ko-KR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(</a:t>
                      </a:r>
                      <a:r>
                        <a:rPr lang="ko-KR" altLang="en-US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 </a:t>
                      </a:r>
                      <a:r>
                        <a:rPr lang="en-US" altLang="ko-KR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1</a:t>
                      </a:r>
                      <a:r>
                        <a:rPr lang="ko-KR" altLang="en-US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</a:t>
                      </a:r>
                      <a:r>
                        <a:rPr lang="en-US" altLang="ko-KR" sz="1100" kern="0" spc="-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)</a:t>
                      </a:r>
                      <a:endParaRPr lang="ko-KR" altLang="en-US" sz="1100" kern="0" spc="-7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2018. 9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~10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1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작은 정원 만들기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어항화분 만들기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소국 화분 만들기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2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무등산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편백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숲체험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무등산 편백 숲체험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미술치료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7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3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바로알기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교육 ＆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천연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모기약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만들기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마음 놀이치료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미술치료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4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행복한 밥상만들기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마음 놀이치료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동구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푸른길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체험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5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허브화분 만들기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몸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마음 놀이치료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(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명상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)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7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※ </a:t>
                      </a:r>
                      <a:r>
                        <a:rPr lang="en-US" altLang="ko-KR" sz="1100" b="1" kern="0" spc="-13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2</a:t>
                      </a:r>
                      <a:r>
                        <a:rPr lang="ko-KR" altLang="en-US" sz="1100" b="1" kern="0" spc="-13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년간 추진 결과 만족도가</a:t>
                      </a:r>
                      <a:r>
                        <a:rPr lang="ko-KR" altLang="en-US" sz="1100" b="1" kern="0" spc="-6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</a:t>
                      </a:r>
                      <a:r>
                        <a:rPr lang="ko-KR" altLang="en-US" sz="1100" b="1" kern="0" spc="-60" dirty="0" smtClean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          </a:t>
                      </a:r>
                      <a:r>
                        <a:rPr lang="ko-KR" altLang="en-US" sz="1100" b="1" kern="0" spc="-120" dirty="0" smtClean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높은 </a:t>
                      </a:r>
                      <a:r>
                        <a:rPr lang="ko-KR" altLang="en-US" sz="1100" b="1" kern="0" spc="-12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프로그램을 선별하여 </a:t>
                      </a:r>
                      <a:r>
                        <a:rPr lang="ko-KR" altLang="en-US" sz="1100" b="1" kern="0" spc="-13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집중 추진</a:t>
                      </a:r>
                      <a:r>
                        <a:rPr lang="en-US" altLang="ko-KR" sz="1100" b="1" kern="0" spc="-130" dirty="0">
                          <a:solidFill>
                            <a:srgbClr val="0000FF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.</a:t>
                      </a:r>
                      <a:endParaRPr lang="ko-KR" altLang="en-US" sz="1100" b="1" kern="0" spc="-130" dirty="0">
                        <a:solidFill>
                          <a:srgbClr val="0000FF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6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놀이예술치료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마음 놀이치료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명상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7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회기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3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수료식 및 자조모임 개설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마음 놀이치료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명상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49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2" y="-3316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사업추진결과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51670" y="7368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7080307" y="2172748"/>
            <a:ext cx="15957031" cy="51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0162579" y="236817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6" name="Rectangle 1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4627556" y="3414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" name="Rectangle 22"/>
          <p:cNvSpPr>
            <a:spLocks noChangeArrowheads="1"/>
          </p:cNvSpPr>
          <p:nvPr/>
        </p:nvSpPr>
        <p:spPr bwMode="auto">
          <a:xfrm>
            <a:off x="6469787" y="34504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9244209" y="20313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465707" y="203782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554577" y="2809177"/>
            <a:ext cx="878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숲 체험</a:t>
            </a:r>
            <a:endParaRPr lang="ko-KR" altLang="en-US" sz="16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85972" y="3211818"/>
            <a:ext cx="4141584" cy="3079399"/>
            <a:chOff x="437434" y="3220733"/>
            <a:chExt cx="4141584" cy="3079399"/>
          </a:xfrm>
        </p:grpSpPr>
        <p:pic>
          <p:nvPicPr>
            <p:cNvPr id="41" name="_x228095984" descr="EMB0000291036f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434" y="3220733"/>
              <a:ext cx="4141584" cy="30793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440849" y="5692080"/>
              <a:ext cx="19479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천연 </a:t>
              </a:r>
              <a:r>
                <a:rPr lang="ko-KR" altLang="en-US" sz="1600" b="1" dirty="0" err="1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모기약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만들기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sp>
        <p:nvSpPr>
          <p:cNvPr id="48" name="직사각형 47"/>
          <p:cNvSpPr/>
          <p:nvPr/>
        </p:nvSpPr>
        <p:spPr>
          <a:xfrm>
            <a:off x="277435" y="1569523"/>
            <a:ext cx="2527472" cy="5098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accent6">
                    <a:lumMod val="50000"/>
                  </a:schemeClr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건강사랑방 프로그램</a:t>
            </a:r>
            <a:endParaRPr lang="ko-KR" altLang="en-US" dirty="0">
              <a:solidFill>
                <a:schemeClr val="accent6">
                  <a:lumMod val="50000"/>
                </a:schemeClr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5792830" y="2586528"/>
            <a:ext cx="17599501" cy="120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2977717" y="187096"/>
            <a:ext cx="3955595" cy="3159137"/>
            <a:chOff x="2726423" y="229403"/>
            <a:chExt cx="3823148" cy="3159137"/>
          </a:xfrm>
        </p:grpSpPr>
        <p:pic>
          <p:nvPicPr>
            <p:cNvPr id="38" name="_x228097824" descr="EMB0000291036e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6423" y="229403"/>
              <a:ext cx="3823148" cy="315913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834324" y="2892086"/>
              <a:ext cx="13497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원예프로그램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7562783" y="216012"/>
            <a:ext cx="4076607" cy="3185439"/>
            <a:chOff x="7562783" y="216012"/>
            <a:chExt cx="4076607" cy="3185439"/>
          </a:xfrm>
        </p:grpSpPr>
        <p:pic>
          <p:nvPicPr>
            <p:cNvPr id="39" name="_x228096064" descr="EMB0000291036f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2783" y="216012"/>
              <a:ext cx="4076607" cy="318543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10668938" y="2850310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숲 체험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423830" y="3233319"/>
            <a:ext cx="4235529" cy="3057898"/>
            <a:chOff x="5423830" y="3233319"/>
            <a:chExt cx="4235529" cy="3057898"/>
          </a:xfrm>
        </p:grpSpPr>
        <p:pic>
          <p:nvPicPr>
            <p:cNvPr id="1025" name="_x235051000" descr="EMB0000266423b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830" y="3233319"/>
              <a:ext cx="4235529" cy="3057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8422547" y="348155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영양교육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72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78065" y="-58718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51670" y="7368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7080307" y="2172748"/>
            <a:ext cx="15957031" cy="51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0162579" y="236817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6" name="Rectangle 1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4627556" y="3414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" name="Rectangle 22"/>
          <p:cNvSpPr>
            <a:spLocks noChangeArrowheads="1"/>
          </p:cNvSpPr>
          <p:nvPr/>
        </p:nvSpPr>
        <p:spPr bwMode="auto">
          <a:xfrm>
            <a:off x="6469787" y="34504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9244209" y="20313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465707" y="203782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554577" y="2809177"/>
            <a:ext cx="878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숲 체험</a:t>
            </a:r>
            <a:endParaRPr lang="ko-KR" altLang="en-US" sz="16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0411" y="5692080"/>
            <a:ext cx="1947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천연 </a:t>
            </a:r>
            <a:r>
              <a:rPr lang="ko-KR" altLang="en-US" sz="1600" dirty="0" err="1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모기약</a:t>
            </a:r>
            <a:r>
              <a:rPr lang="ko-KR" altLang="en-US" sz="1600" dirty="0" smtClean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만들기</a:t>
            </a:r>
            <a:endParaRPr lang="ko-KR" altLang="en-US" sz="1600" dirty="0">
              <a:solidFill>
                <a:schemeClr val="bg1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15461" y="832207"/>
            <a:ext cx="4202856" cy="3328451"/>
            <a:chOff x="215461" y="832207"/>
            <a:chExt cx="4038885" cy="3328451"/>
          </a:xfrm>
        </p:grpSpPr>
        <p:pic>
          <p:nvPicPr>
            <p:cNvPr id="32" name="_x228098544" descr="EMB00002910370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61" y="832207"/>
              <a:ext cx="4038885" cy="33284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05162" y="3645448"/>
              <a:ext cx="2633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몸</a:t>
              </a:r>
              <a:r>
                <a:rPr lang="en-US" altLang="ko-KR" sz="1600" b="1" dirty="0">
                  <a:solidFill>
                    <a:schemeClr val="bg1"/>
                  </a:solidFill>
                </a:rPr>
                <a:t> ·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마음 놀이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(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신체활동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)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525229" y="2882415"/>
            <a:ext cx="4795196" cy="3275103"/>
            <a:chOff x="3634379" y="2952598"/>
            <a:chExt cx="4403528" cy="3054420"/>
          </a:xfrm>
        </p:grpSpPr>
        <p:pic>
          <p:nvPicPr>
            <p:cNvPr id="33" name="_x228096144" descr="EMB00002910370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4379" y="2952598"/>
              <a:ext cx="4065896" cy="30544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5756288" y="5480244"/>
              <a:ext cx="2281619" cy="315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몸</a:t>
              </a:r>
              <a:r>
                <a:rPr lang="en-US" altLang="ko-KR" sz="1600" b="1" dirty="0">
                  <a:solidFill>
                    <a:schemeClr val="bg1"/>
                  </a:solidFill>
                </a:rPr>
                <a:t> ·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마음 놀이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(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요가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)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7401365" y="1033339"/>
            <a:ext cx="4122589" cy="3496922"/>
            <a:chOff x="7308269" y="1054357"/>
            <a:chExt cx="4122589" cy="3336218"/>
          </a:xfrm>
        </p:grpSpPr>
        <p:pic>
          <p:nvPicPr>
            <p:cNvPr id="34" name="_x228098704" descr="EMB00002910370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269" y="1054357"/>
              <a:ext cx="4122589" cy="33362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7477524" y="3777833"/>
              <a:ext cx="2205819" cy="322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몸</a:t>
              </a:r>
              <a:r>
                <a:rPr lang="en-US" altLang="ko-KR" sz="1600" b="1" dirty="0">
                  <a:solidFill>
                    <a:schemeClr val="bg1"/>
                  </a:solidFill>
                </a:rPr>
                <a:t> ·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마음 놀이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(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명상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)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4603333" y="1274881"/>
            <a:ext cx="2527472" cy="5450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70C0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accent6">
                    <a:lumMod val="50000"/>
                  </a:schemeClr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건강사랑방 프로그램</a:t>
            </a:r>
            <a:endParaRPr lang="ko-KR" altLang="en-US" dirty="0">
              <a:solidFill>
                <a:schemeClr val="accent6">
                  <a:lumMod val="50000"/>
                </a:schemeClr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62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2" y="-3316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51670" y="7368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7080307" y="2172748"/>
            <a:ext cx="15957031" cy="51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0162579" y="236817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6" name="Rectangle 1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9" name="Rectangle 18"/>
          <p:cNvSpPr>
            <a:spLocks noChangeArrowheads="1"/>
          </p:cNvSpPr>
          <p:nvPr/>
        </p:nvSpPr>
        <p:spPr bwMode="auto">
          <a:xfrm>
            <a:off x="2865575" y="339584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4627556" y="3414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" name="Rectangle 22"/>
          <p:cNvSpPr>
            <a:spLocks noChangeArrowheads="1"/>
          </p:cNvSpPr>
          <p:nvPr/>
        </p:nvSpPr>
        <p:spPr bwMode="auto">
          <a:xfrm>
            <a:off x="6469787" y="34504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67875" y="1216205"/>
            <a:ext cx="11807900" cy="4422100"/>
            <a:chOff x="737920" y="1366214"/>
            <a:chExt cx="11291582" cy="4321155"/>
          </a:xfrm>
        </p:grpSpPr>
        <p:grpSp>
          <p:nvGrpSpPr>
            <p:cNvPr id="86" name="그룹 85"/>
            <p:cNvGrpSpPr/>
            <p:nvPr/>
          </p:nvGrpSpPr>
          <p:grpSpPr>
            <a:xfrm>
              <a:off x="748229" y="1366214"/>
              <a:ext cx="11281273" cy="4321155"/>
              <a:chOff x="2463647" y="1649022"/>
              <a:chExt cx="9529719" cy="2569108"/>
            </a:xfrm>
          </p:grpSpPr>
          <p:sp>
            <p:nvSpPr>
              <p:cNvPr id="95" name="직사각형 94"/>
              <p:cNvSpPr/>
              <p:nvPr/>
            </p:nvSpPr>
            <p:spPr>
              <a:xfrm>
                <a:off x="2463647" y="1796209"/>
                <a:ext cx="9529719" cy="242192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solidFill>
                      <a:schemeClr val="tx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 </a:t>
                </a:r>
                <a:endParaRPr lang="en-US" altLang="ko-KR" dirty="0" smtClean="0">
                  <a:solidFill>
                    <a:schemeClr val="tx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2661553" y="1649022"/>
                <a:ext cx="3658092" cy="34128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softEdge rad="31750"/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smtClean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폭염</a:t>
                </a:r>
                <a:r>
                  <a:rPr lang="en-US" altLang="ko-KR" b="1" dirty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en-US" altLang="ko-KR" b="1" dirty="0" smtClean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·</a:t>
                </a:r>
                <a:r>
                  <a:rPr lang="ko-KR" altLang="en-US" b="1" dirty="0" smtClean="0">
                    <a:solidFill>
                      <a:schemeClr val="accent6">
                        <a:lumMod val="50000"/>
                      </a:schemeClr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한파기간 대상자 집중관리</a:t>
                </a:r>
                <a:endParaRPr lang="ko-KR" altLang="en-US" b="1" dirty="0">
                  <a:solidFill>
                    <a:schemeClr val="accent6">
                      <a:lumMod val="50000"/>
                    </a:schemeClr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grpSp>
          <p:nvGrpSpPr>
            <p:cNvPr id="87" name="그룹 86"/>
            <p:cNvGrpSpPr/>
            <p:nvPr/>
          </p:nvGrpSpPr>
          <p:grpSpPr>
            <a:xfrm>
              <a:off x="737920" y="2637599"/>
              <a:ext cx="5820102" cy="2554545"/>
              <a:chOff x="1388527" y="1905767"/>
              <a:chExt cx="5987463" cy="2572331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1699463" y="1905767"/>
                <a:ext cx="5676527" cy="2572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사업기간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2018</a:t>
                </a:r>
                <a:r>
                  <a:rPr lang="ko-KR" altLang="en-US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년 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1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월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~2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월</a:t>
                </a:r>
                <a:r>
                  <a:rPr lang="ko-KR" altLang="en-US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 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/ 7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월</a:t>
                </a:r>
                <a:r>
                  <a:rPr lang="en-US" altLang="ko-KR" sz="1600" dirty="0" smtClean="0"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~8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월</a:t>
                </a:r>
                <a:endPara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사업대상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저소득층 암환자 중 독거 및 만성 </a:t>
                </a:r>
                <a:r>
                  <a:rPr lang="ko-KR" altLang="en-US" sz="1600" dirty="0" err="1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질환자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100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endParaRPr lang="en-US" altLang="ko-KR" sz="1600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사업장소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대상자 가정</a:t>
                </a:r>
                <a:endPara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사업내용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방문보건교육</a:t>
                </a:r>
                <a:r>
                  <a:rPr lang="en-US" altLang="ko-KR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폭염</a:t>
                </a:r>
                <a:r>
                  <a:rPr lang="en-US" altLang="ko-KR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·</a:t>
                </a:r>
                <a:r>
                  <a:rPr lang="ko-KR" altLang="en-US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한파기간 동안 </a:t>
                </a:r>
                <a:endPara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ko-KR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en-US" altLang="ko-KR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             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건강생활수칙 </a:t>
                </a:r>
                <a:r>
                  <a:rPr lang="ko-KR" altLang="en-US" sz="1600" dirty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안내 </a:t>
                </a:r>
                <a:r>
                  <a:rPr lang="ko-KR" altLang="en-US" sz="1600" dirty="0" smtClean="0"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등</a:t>
                </a:r>
                <a:endParaRPr lang="ko-KR" altLang="en-US" sz="1600" dirty="0"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grpSp>
            <p:nvGrpSpPr>
              <p:cNvPr id="89" name="그룹 88"/>
              <p:cNvGrpSpPr/>
              <p:nvPr/>
            </p:nvGrpSpPr>
            <p:grpSpPr>
              <a:xfrm>
                <a:off x="1388527" y="1919835"/>
                <a:ext cx="356404" cy="2076104"/>
                <a:chOff x="1388527" y="1919835"/>
                <a:chExt cx="356404" cy="2076104"/>
              </a:xfrm>
            </p:grpSpPr>
            <p:grpSp>
              <p:nvGrpSpPr>
                <p:cNvPr id="90" name="그룹 89"/>
                <p:cNvGrpSpPr/>
                <p:nvPr/>
              </p:nvGrpSpPr>
              <p:grpSpPr>
                <a:xfrm>
                  <a:off x="1388527" y="1919835"/>
                  <a:ext cx="356404" cy="1555569"/>
                  <a:chOff x="1354038" y="2519849"/>
                  <a:chExt cx="356404" cy="1952395"/>
                </a:xfrm>
              </p:grpSpPr>
              <p:sp>
                <p:nvSpPr>
                  <p:cNvPr id="92" name="직사각형 91"/>
                  <p:cNvSpPr/>
                  <p:nvPr/>
                </p:nvSpPr>
                <p:spPr>
                  <a:xfrm>
                    <a:off x="1361468" y="2519849"/>
                    <a:ext cx="330942" cy="51417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 fontAlgn="base">
                      <a:lnSpc>
                        <a:spcPct val="160000"/>
                      </a:lnSpc>
                    </a:pPr>
                    <a:r>
                      <a:rPr lang="ko-KR" altLang="en-US" sz="2000" kern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다음_SemiBold" panose="02000700060000000000" pitchFamily="2" charset="-127"/>
                        <a:ea typeface="다음_SemiBold" panose="02000700060000000000" pitchFamily="2" charset="-127"/>
                      </a:rPr>
                      <a:t>❖</a:t>
                    </a:r>
                    <a:endParaRPr lang="ko-KR" altLang="en-US" sz="2000" kern="0" spc="0" dirty="0">
                      <a:solidFill>
                        <a:schemeClr val="accent6">
                          <a:lumMod val="50000"/>
                        </a:schemeClr>
                      </a:solidFill>
                      <a:effectLst/>
                      <a:latin typeface="함초롬바탕" panose="02030604000101010101" pitchFamily="18" charset="-127"/>
                    </a:endParaRPr>
                  </a:p>
                </p:txBody>
              </p:sp>
              <p:sp>
                <p:nvSpPr>
                  <p:cNvPr id="93" name="직사각형 92"/>
                  <p:cNvSpPr/>
                  <p:nvPr/>
                </p:nvSpPr>
                <p:spPr>
                  <a:xfrm>
                    <a:off x="1354039" y="3128698"/>
                    <a:ext cx="345799" cy="73905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 fontAlgn="base">
                      <a:lnSpc>
                        <a:spcPct val="160000"/>
                      </a:lnSpc>
                    </a:pPr>
                    <a:r>
                      <a:rPr lang="ko-KR" altLang="en-US" sz="2000" kern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다음_SemiBold" panose="02000700060000000000" pitchFamily="2" charset="-127"/>
                        <a:ea typeface="다음_SemiBold" panose="02000700060000000000" pitchFamily="2" charset="-127"/>
                      </a:rPr>
                      <a:t>❖</a:t>
                    </a:r>
                    <a:endParaRPr lang="ko-KR" altLang="en-US" sz="2000" kern="0" spc="0" dirty="0">
                      <a:solidFill>
                        <a:schemeClr val="accent6">
                          <a:lumMod val="50000"/>
                        </a:schemeClr>
                      </a:solidFill>
                      <a:effectLst/>
                      <a:latin typeface="함초롬바탕" panose="02030604000101010101" pitchFamily="18" charset="-127"/>
                    </a:endParaRPr>
                  </a:p>
                </p:txBody>
              </p:sp>
              <p:sp>
                <p:nvSpPr>
                  <p:cNvPr id="94" name="직사각형 93"/>
                  <p:cNvSpPr/>
                  <p:nvPr/>
                </p:nvSpPr>
                <p:spPr>
                  <a:xfrm>
                    <a:off x="1354038" y="3727397"/>
                    <a:ext cx="356404" cy="74484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 fontAlgn="base">
                      <a:lnSpc>
                        <a:spcPct val="160000"/>
                      </a:lnSpc>
                    </a:pPr>
                    <a:r>
                      <a:rPr lang="ko-KR" altLang="en-US" sz="2000" kern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다음_SemiBold" panose="02000700060000000000" pitchFamily="2" charset="-127"/>
                        <a:ea typeface="다음_SemiBold" panose="02000700060000000000" pitchFamily="2" charset="-127"/>
                      </a:rPr>
                      <a:t>❖</a:t>
                    </a:r>
                    <a:endParaRPr lang="ko-KR" altLang="en-US" sz="2000" kern="0" spc="0" dirty="0">
                      <a:solidFill>
                        <a:schemeClr val="accent6">
                          <a:lumMod val="50000"/>
                        </a:schemeClr>
                      </a:solidFill>
                      <a:effectLst/>
                      <a:latin typeface="함초롬바탕" panose="02030604000101010101" pitchFamily="18" charset="-127"/>
                    </a:endParaRPr>
                  </a:p>
                </p:txBody>
              </p:sp>
            </p:grpSp>
            <p:sp>
              <p:nvSpPr>
                <p:cNvPr id="91" name="직사각형 90"/>
                <p:cNvSpPr/>
                <p:nvPr/>
              </p:nvSpPr>
              <p:spPr>
                <a:xfrm>
                  <a:off x="1388531" y="3360455"/>
                  <a:ext cx="338397" cy="63548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60000"/>
                    </a:lnSpc>
                  </a:pPr>
                  <a:r>
                    <a:rPr lang="ko-KR" altLang="en-US" sz="2000" kern="0" dirty="0">
                      <a:solidFill>
                        <a:schemeClr val="accent6">
                          <a:lumMod val="50000"/>
                        </a:schemeClr>
                      </a:solidFill>
                      <a:latin typeface="다음_SemiBold" panose="02000700060000000000" pitchFamily="2" charset="-127"/>
                      <a:ea typeface="다음_SemiBold" panose="02000700060000000000" pitchFamily="2" charset="-127"/>
                    </a:rPr>
                    <a:t>❖</a:t>
                  </a:r>
                  <a:endParaRPr lang="ko-KR" altLang="en-US" sz="2000" kern="0" spc="0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함초롬바탕" panose="02030604000101010101" pitchFamily="18" charset="-127"/>
                  </a:endParaRPr>
                </a:p>
              </p:txBody>
            </p:sp>
          </p:grpSp>
        </p:grpSp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02125"/>
              </p:ext>
            </p:extLst>
          </p:nvPr>
        </p:nvGraphicFramePr>
        <p:xfrm>
          <a:off x="5787029" y="1702965"/>
          <a:ext cx="5991114" cy="3670058"/>
        </p:xfrm>
        <a:graphic>
          <a:graphicData uri="http://schemas.openxmlformats.org/drawingml/2006/table">
            <a:tbl>
              <a:tblPr/>
              <a:tblGrid>
                <a:gridCol w="1331084"/>
                <a:gridCol w="3383212"/>
                <a:gridCol w="1276818"/>
              </a:tblGrid>
              <a:tr h="4162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내 용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비 고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3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방문보건교육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질환관리교육 및 폭염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한파기 건강생활수칙 안내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폭염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한파기간 동안 행동요령 안내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 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홍보물품 배부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(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부채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, </a:t>
                      </a:r>
                      <a:r>
                        <a:rPr lang="ko-KR" altLang="en-US" sz="1100" kern="0" spc="-6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쿨스카프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, </a:t>
                      </a:r>
                      <a:r>
                        <a:rPr lang="ko-KR" altLang="en-US" sz="1100" kern="0" spc="-6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팔토시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, 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수면양말 등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)</a:t>
                      </a:r>
                      <a:endParaRPr lang="ko-KR" altLang="en-US" sz="1100" kern="0" spc="-6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방문간호사 및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간호학생 연계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6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4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SMS </a:t>
                      </a:r>
                      <a:r>
                        <a:rPr lang="ko-KR" altLang="en-US" sz="1100" b="1" kern="0" spc="-14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발송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10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안부전화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폭염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한파기 동안 매일 건강생활수칙 및 행동요령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  안내문자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발송 및 안부전화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방문간호사 연계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31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비상근무 실시</a:t>
                      </a:r>
                    </a:p>
                    <a:p>
                      <a:pPr marL="0" marR="0" indent="0" algn="dist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5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[2018</a:t>
                      </a: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년 </a:t>
                      </a:r>
                      <a:r>
                        <a:rPr lang="en-US" altLang="ko-KR" sz="1100" b="1" kern="0" spc="-15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8</a:t>
                      </a: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월 </a:t>
                      </a:r>
                      <a:r>
                        <a:rPr lang="ko-KR" altLang="en-US" sz="1100" b="1" kern="0" spc="-14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신설 </a:t>
                      </a:r>
                      <a:r>
                        <a:rPr lang="en-US" altLang="ko-KR" sz="1100" b="1" kern="0" spc="12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</a:t>
                      </a:r>
                      <a:endParaRPr lang="ko-KR" altLang="en-US" sz="1100" b="1" kern="0" spc="12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비상체계 유지</a:t>
                      </a:r>
                      <a:r>
                        <a:rPr lang="en-US" altLang="ko-KR" sz="1100" b="1" kern="0" spc="7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]</a:t>
                      </a:r>
                      <a:endParaRPr lang="ko-KR" altLang="en-US" sz="1100" b="1" kern="0" spc="70" dirty="0">
                        <a:solidFill>
                          <a:srgbClr val="000000"/>
                        </a:solidFill>
                        <a:effectLst/>
                        <a:latin typeface="다음_SemiBold" panose="02000700060000000000" pitchFamily="2" charset="-127"/>
                        <a:ea typeface="다음_SemiBold" panose="02000700060000000000" pitchFamily="2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 </a:t>
                      </a:r>
                      <a:r>
                        <a:rPr lang="ko-KR" altLang="en-US" sz="1100" kern="0" spc="-6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폭염기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동안 주말 및 공휴일 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2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인 </a:t>
                      </a: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1</a:t>
                      </a:r>
                      <a:r>
                        <a:rPr lang="ko-KR" altLang="en-US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조로 비상근무 실시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6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 </a:t>
                      </a:r>
                      <a:r>
                        <a:rPr lang="ko-KR" altLang="en-US" sz="1100" kern="0" spc="-9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폭염기</a:t>
                      </a:r>
                      <a:r>
                        <a:rPr lang="ko-KR" altLang="en-US" sz="1100" kern="0" spc="-9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건강생활수칙 및 행동요령 문자발송 및 </a:t>
                      </a:r>
                      <a:r>
                        <a:rPr lang="ko-KR" altLang="en-US" sz="1100" kern="0" spc="-90" dirty="0" smtClean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안부전화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무더위 쉼터 안내 등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방문보건계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다음_SemiBold" panose="02000700060000000000" pitchFamily="2" charset="-127"/>
                          <a:ea typeface="다음_SemiBold" panose="02000700060000000000" pitchFamily="2" charset="-127"/>
                        </a:rPr>
                        <a:t> 직원 및 방문간호사 연계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D0D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CBCB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1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2" y="-33160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사업추진내용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738728" y="787179"/>
            <a:ext cx="8128519" cy="548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완성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rgbClr val="002060"/>
                </a:solidFill>
              </a:rPr>
              <a:t>·</a:t>
            </a:r>
            <a:r>
              <a:rPr lang="en-US" altLang="ko-KR" dirty="0"/>
              <a:t> 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확산 단계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(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2019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이후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)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 </a:t>
            </a:r>
            <a:r>
              <a:rPr lang="en-US" altLang="ko-KR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: </a:t>
            </a:r>
            <a:r>
              <a:rPr lang="ko-KR" altLang="en-US" b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인문도시 광주동구 암환자 </a:t>
            </a:r>
            <a:r>
              <a:rPr lang="ko-KR" altLang="en-US" b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힐링프로젝트</a:t>
            </a:r>
            <a:endParaRPr lang="ko-KR" altLang="en-US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002060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51670" y="7368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7080307" y="2172748"/>
            <a:ext cx="15957031" cy="51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10162579" y="236817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6" name="Rectangle 1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4627556" y="3414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2" name="Rectangle 22"/>
          <p:cNvSpPr>
            <a:spLocks noChangeArrowheads="1"/>
          </p:cNvSpPr>
          <p:nvPr/>
        </p:nvSpPr>
        <p:spPr bwMode="auto">
          <a:xfrm>
            <a:off x="6469787" y="34504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031208" y="208815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992379" y="420263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763885" y="419616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9244209" y="20313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465707" y="203782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1270695" y="1799157"/>
            <a:ext cx="10029513" cy="882036"/>
            <a:chOff x="2003107" y="1659436"/>
            <a:chExt cx="7610939" cy="882036"/>
          </a:xfrm>
        </p:grpSpPr>
        <p:sp>
          <p:nvSpPr>
            <p:cNvPr id="31" name="TextBox 30"/>
            <p:cNvSpPr txBox="1"/>
            <p:nvPr/>
          </p:nvSpPr>
          <p:spPr>
            <a:xfrm>
              <a:off x="2130907" y="1659436"/>
              <a:ext cx="7483139" cy="882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</a:pP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최신 </a:t>
              </a:r>
              <a:r>
                <a:rPr lang="ko-KR" altLang="en-US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트렌드인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인문학을 접목하여 인간의 존엄성에 대해 돌아보고 나의 가치를 생각해 보는</a:t>
              </a:r>
              <a:endParaRPr lang="en-US" altLang="ko-KR" dirty="0" smtClean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en-US" altLang="ko-KR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계기 마련을 위한 인문개념의 </a:t>
              </a:r>
              <a:r>
                <a:rPr lang="ko-KR" altLang="en-US" dirty="0" err="1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힐링</a:t>
              </a:r>
              <a:r>
                <a:rPr lang="ko-KR" altLang="en-US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프로젝트 신설 예정</a:t>
              </a:r>
              <a:endParaRPr lang="en-US" altLang="ko-KR" dirty="0"/>
            </a:p>
          </p:txBody>
        </p:sp>
        <p:sp>
          <p:nvSpPr>
            <p:cNvPr id="32" name="타원 31"/>
            <p:cNvSpPr/>
            <p:nvPr/>
          </p:nvSpPr>
          <p:spPr>
            <a:xfrm flipV="1">
              <a:off x="2003107" y="1848356"/>
              <a:ext cx="127800" cy="14311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1237427" y="3056153"/>
            <a:ext cx="10954573" cy="2180273"/>
            <a:chOff x="1325149" y="2853810"/>
            <a:chExt cx="11352051" cy="1940577"/>
          </a:xfrm>
        </p:grpSpPr>
        <p:grpSp>
          <p:nvGrpSpPr>
            <p:cNvPr id="36" name="그룹 35"/>
            <p:cNvGrpSpPr/>
            <p:nvPr/>
          </p:nvGrpSpPr>
          <p:grpSpPr>
            <a:xfrm>
              <a:off x="1325149" y="2853810"/>
              <a:ext cx="10044013" cy="1940577"/>
              <a:chOff x="1675513" y="2927343"/>
              <a:chExt cx="9121117" cy="2090584"/>
            </a:xfrm>
          </p:grpSpPr>
          <p:grpSp>
            <p:nvGrpSpPr>
              <p:cNvPr id="41" name="그룹 40"/>
              <p:cNvGrpSpPr/>
              <p:nvPr/>
            </p:nvGrpSpPr>
            <p:grpSpPr>
              <a:xfrm>
                <a:off x="1675513" y="3090882"/>
                <a:ext cx="9121117" cy="1927045"/>
                <a:chOff x="3613371" y="2948198"/>
                <a:chExt cx="7602710" cy="1927045"/>
              </a:xfrm>
              <a:solidFill>
                <a:schemeClr val="bg1"/>
              </a:solidFill>
            </p:grpSpPr>
            <p:pic>
              <p:nvPicPr>
                <p:cNvPr id="44" name="그림 43"/>
                <p:cNvPicPr>
                  <a:picLocks noChangeAspect="1"/>
                </p:cNvPicPr>
                <p:nvPr/>
              </p:nvPicPr>
              <p:blipFill>
                <a:blip r:embed="rId5" cstate="print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GlowEdges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93391" y="2948198"/>
                  <a:ext cx="2520976" cy="540678"/>
                </a:xfrm>
                <a:prstGeom prst="rect">
                  <a:avLst/>
                </a:prstGeom>
                <a:grpFill/>
              </p:spPr>
            </p:pic>
            <p:sp>
              <p:nvSpPr>
                <p:cNvPr id="45" name="모서리가 둥근 직사각형 44"/>
                <p:cNvSpPr/>
                <p:nvPr/>
              </p:nvSpPr>
              <p:spPr>
                <a:xfrm>
                  <a:off x="3613371" y="3405118"/>
                  <a:ext cx="7602710" cy="1470125"/>
                </a:xfrm>
                <a:prstGeom prst="roundRect">
                  <a:avLst>
                    <a:gd name="adj" fmla="val 2930"/>
                  </a:avLst>
                </a:prstGeom>
                <a:grpFill/>
                <a:ln w="12700">
                  <a:solidFill>
                    <a:srgbClr val="256FC1"/>
                  </a:solidFill>
                </a:ln>
                <a:effectLst>
                  <a:outerShdw blurRad="152400" dist="38100" dir="5400000" algn="t" rotWithShape="0">
                    <a:prstClr val="black">
                      <a:alpha val="27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42" name="TextBox 41"/>
              <p:cNvSpPr txBox="1"/>
              <p:nvPr/>
            </p:nvSpPr>
            <p:spPr>
              <a:xfrm>
                <a:off x="2522957" y="3128180"/>
                <a:ext cx="2349579" cy="397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향후 달라질 점</a:t>
                </a:r>
                <a:endParaRPr lang="ko-KR" altLang="en-US" dirty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2160756" y="2927343"/>
                <a:ext cx="492443" cy="5985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400" kern="0" dirty="0">
                    <a:solidFill>
                      <a:srgbClr val="92D05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✔</a:t>
                </a:r>
                <a:endParaRPr lang="ko-KR" altLang="en-US" sz="2400" kern="0" spc="0" dirty="0">
                  <a:solidFill>
                    <a:srgbClr val="92D05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</p:grpSp>
        <p:sp>
          <p:nvSpPr>
            <p:cNvPr id="37" name="직사각형 36"/>
            <p:cNvSpPr/>
            <p:nvPr/>
          </p:nvSpPr>
          <p:spPr>
            <a:xfrm>
              <a:off x="1358417" y="3580371"/>
              <a:ext cx="330943" cy="514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60000"/>
                </a:lnSpc>
              </a:pPr>
              <a:r>
                <a:rPr lang="ko-KR" altLang="en-US" sz="2000" kern="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❖</a:t>
              </a:r>
              <a:endParaRPr lang="ko-KR" altLang="en-US" sz="2000" kern="0" spc="0" dirty="0">
                <a:solidFill>
                  <a:srgbClr val="002060"/>
                </a:solidFill>
                <a:effectLst/>
                <a:latin typeface="함초롬바탕" panose="02030604000101010101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722628" y="3679052"/>
              <a:ext cx="109545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『</a:t>
              </a:r>
              <a:r>
                <a:rPr lang="ko-KR" altLang="en-US" sz="1600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건강사랑방</a:t>
              </a:r>
              <a:r>
                <a:rPr lang="en-US" altLang="ko-KR" sz="1600" b="1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』</a:t>
              </a:r>
              <a:r>
                <a:rPr lang="ko-KR" altLang="en-US" sz="1600" b="1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</a:t>
              </a:r>
              <a:r>
                <a:rPr lang="en-US" altLang="ko-KR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프로그램을 업그레이드 한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인문개념을 담은 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힐링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프로젝트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확대 추진 예정</a:t>
              </a:r>
              <a:endParaRPr lang="en-US" altLang="ko-KR" sz="1600" dirty="0" smtClean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- </a:t>
              </a:r>
              <a:r>
                <a:rPr lang="en-US" altLang="ko-KR" sz="1600" b="1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『 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인문도시 광주동구</a:t>
              </a:r>
              <a:r>
                <a:rPr lang="en-US" altLang="ko-KR" sz="1600" b="1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』</a:t>
              </a:r>
              <a:r>
                <a:rPr lang="ko-KR" altLang="en-US" sz="1600" dirty="0" smtClean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표방</a:t>
              </a:r>
              <a:endParaRPr lang="ko-KR" altLang="en-US" sz="1600" dirty="0"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1358417" y="3989281"/>
              <a:ext cx="330943" cy="5141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60000"/>
                </a:lnSpc>
              </a:pPr>
              <a:endParaRPr lang="ko-KR" altLang="en-US" sz="2000" kern="0" spc="0" dirty="0">
                <a:solidFill>
                  <a:srgbClr val="002060"/>
                </a:solidFill>
                <a:effectLst/>
                <a:latin typeface="함초롬바탕" panose="020306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199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3538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사업추진결과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309541" y="761078"/>
            <a:ext cx="5672365" cy="3410423"/>
            <a:chOff x="1939523" y="1381004"/>
            <a:chExt cx="7993458" cy="3077275"/>
          </a:xfrm>
        </p:grpSpPr>
        <p:grpSp>
          <p:nvGrpSpPr>
            <p:cNvPr id="10" name="그룹 9"/>
            <p:cNvGrpSpPr/>
            <p:nvPr/>
          </p:nvGrpSpPr>
          <p:grpSpPr>
            <a:xfrm>
              <a:off x="1939523" y="1381004"/>
              <a:ext cx="7913058" cy="2857105"/>
              <a:chOff x="1725060" y="1333426"/>
              <a:chExt cx="2968625" cy="3102455"/>
            </a:xfrm>
          </p:grpSpPr>
          <p:grpSp>
            <p:nvGrpSpPr>
              <p:cNvPr id="65" name="그룹 191"/>
              <p:cNvGrpSpPr>
                <a:grpSpLocks/>
              </p:cNvGrpSpPr>
              <p:nvPr/>
            </p:nvGrpSpPr>
            <p:grpSpPr bwMode="auto">
              <a:xfrm>
                <a:off x="1725060" y="1333426"/>
                <a:ext cx="2963862" cy="509378"/>
                <a:chOff x="5202783" y="1808018"/>
                <a:chExt cx="3012534" cy="480386"/>
              </a:xfrm>
            </p:grpSpPr>
            <p:sp>
              <p:nvSpPr>
                <p:cNvPr id="66" name="모서리가 둥근 직사각형 65"/>
                <p:cNvSpPr/>
                <p:nvPr/>
              </p:nvSpPr>
              <p:spPr>
                <a:xfrm>
                  <a:off x="5202783" y="1808018"/>
                  <a:ext cx="3012534" cy="480386"/>
                </a:xfrm>
                <a:prstGeom prst="roundRect">
                  <a:avLst>
                    <a:gd name="adj" fmla="val 8336"/>
                  </a:avLst>
                </a:prstGeom>
                <a:solidFill>
                  <a:srgbClr val="0A467C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67" name="타원 66"/>
                <p:cNvSpPr/>
                <p:nvPr/>
              </p:nvSpPr>
              <p:spPr>
                <a:xfrm>
                  <a:off x="5988591" y="1817001"/>
                  <a:ext cx="1495780" cy="4641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" name="이등변 삼각형 67"/>
                <p:cNvSpPr/>
                <p:nvPr/>
              </p:nvSpPr>
              <p:spPr>
                <a:xfrm rot="10800000">
                  <a:off x="5233440" y="1828978"/>
                  <a:ext cx="2660777" cy="327874"/>
                </a:xfrm>
                <a:prstGeom prst="triangle">
                  <a:avLst>
                    <a:gd name="adj" fmla="val 100000"/>
                  </a:avLst>
                </a:prstGeom>
                <a:solidFill>
                  <a:schemeClr val="bg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  <p:grpSp>
            <p:nvGrpSpPr>
              <p:cNvPr id="71" name="그룹 111"/>
              <p:cNvGrpSpPr>
                <a:grpSpLocks/>
              </p:cNvGrpSpPr>
              <p:nvPr/>
            </p:nvGrpSpPr>
            <p:grpSpPr bwMode="auto">
              <a:xfrm>
                <a:off x="1725060" y="1885875"/>
                <a:ext cx="2968625" cy="2550006"/>
                <a:chOff x="774647" y="4772334"/>
                <a:chExt cx="3690003" cy="2873332"/>
              </a:xfrm>
            </p:grpSpPr>
            <p:sp>
              <p:nvSpPr>
                <p:cNvPr id="74" name="모서리가 둥근 직사각형 73"/>
                <p:cNvSpPr/>
                <p:nvPr/>
              </p:nvSpPr>
              <p:spPr>
                <a:xfrm>
                  <a:off x="774647" y="4772334"/>
                  <a:ext cx="3690003" cy="1314757"/>
                </a:xfrm>
                <a:prstGeom prst="roundRect">
                  <a:avLst>
                    <a:gd name="adj" fmla="val 2937"/>
                  </a:avLst>
                </a:prstGeom>
                <a:solidFill>
                  <a:srgbClr val="0A467C"/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75" name="모서리가 둥근 직사각형 74"/>
                <p:cNvSpPr/>
                <p:nvPr/>
              </p:nvSpPr>
              <p:spPr>
                <a:xfrm>
                  <a:off x="778827" y="4786573"/>
                  <a:ext cx="3685823" cy="2859093"/>
                </a:xfrm>
                <a:prstGeom prst="roundRect">
                  <a:avLst>
                    <a:gd name="adj" fmla="val 2937"/>
                  </a:avLst>
                </a:prstGeom>
                <a:gradFill>
                  <a:gsLst>
                    <a:gs pos="65000">
                      <a:schemeClr val="bg1">
                        <a:lumMod val="95000"/>
                      </a:schemeClr>
                    </a:gs>
                    <a:gs pos="99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 w="12700">
                  <a:gradFill>
                    <a:gsLst>
                      <a:gs pos="56000">
                        <a:schemeClr val="bg1">
                          <a:lumMod val="75000"/>
                        </a:schemeClr>
                      </a:gs>
                      <a:gs pos="100000">
                        <a:schemeClr val="bg1">
                          <a:lumMod val="75000"/>
                          <a:alpha val="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</p:grpSp>
          <p:grpSp>
            <p:nvGrpSpPr>
              <p:cNvPr id="77" name="그룹 164"/>
              <p:cNvGrpSpPr>
                <a:grpSpLocks/>
              </p:cNvGrpSpPr>
              <p:nvPr/>
            </p:nvGrpSpPr>
            <p:grpSpPr bwMode="auto">
              <a:xfrm>
                <a:off x="1917147" y="1681087"/>
                <a:ext cx="95250" cy="371475"/>
                <a:chOff x="5475301" y="2808279"/>
                <a:chExt cx="119423" cy="438164"/>
              </a:xfrm>
            </p:grpSpPr>
            <p:sp>
              <p:nvSpPr>
                <p:cNvPr id="78" name="타원 77"/>
                <p:cNvSpPr/>
                <p:nvPr/>
              </p:nvSpPr>
              <p:spPr>
                <a:xfrm>
                  <a:off x="5475301" y="3127021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80" name="타원 79"/>
                <p:cNvSpPr/>
                <p:nvPr/>
              </p:nvSpPr>
              <p:spPr>
                <a:xfrm>
                  <a:off x="5475301" y="2808279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82" name="모서리가 둥근 직사각형 81"/>
                <p:cNvSpPr/>
                <p:nvPr/>
              </p:nvSpPr>
              <p:spPr>
                <a:xfrm>
                  <a:off x="5499666" y="2861751"/>
                  <a:ext cx="70693" cy="33388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3500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1"/>
                  <a:tileRect/>
                </a:gradFill>
                <a:ln w="38100">
                  <a:noFill/>
                </a:ln>
                <a:effectLst>
                  <a:outerShdw dist="381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25400" h="317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83" name="그룹 168"/>
              <p:cNvGrpSpPr>
                <a:grpSpLocks/>
              </p:cNvGrpSpPr>
              <p:nvPr/>
            </p:nvGrpSpPr>
            <p:grpSpPr bwMode="auto">
              <a:xfrm>
                <a:off x="4395235" y="1681087"/>
                <a:ext cx="93662" cy="371475"/>
                <a:chOff x="5475301" y="2808279"/>
                <a:chExt cx="119423" cy="438164"/>
              </a:xfrm>
            </p:grpSpPr>
            <p:sp>
              <p:nvSpPr>
                <p:cNvPr id="84" name="타원 83"/>
                <p:cNvSpPr/>
                <p:nvPr/>
              </p:nvSpPr>
              <p:spPr>
                <a:xfrm>
                  <a:off x="5475301" y="3127021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85" name="타원 84"/>
                <p:cNvSpPr/>
                <p:nvPr/>
              </p:nvSpPr>
              <p:spPr>
                <a:xfrm>
                  <a:off x="5475301" y="2808279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88" name="모서리가 둥근 직사각형 87"/>
                <p:cNvSpPr/>
                <p:nvPr/>
              </p:nvSpPr>
              <p:spPr>
                <a:xfrm>
                  <a:off x="5499666" y="2861751"/>
                  <a:ext cx="70693" cy="33388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3500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1"/>
                  <a:tileRect/>
                </a:gradFill>
                <a:ln w="38100">
                  <a:noFill/>
                </a:ln>
                <a:effectLst>
                  <a:outerShdw dist="381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25400" h="317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9" name="TextBox 174"/>
              <p:cNvSpPr txBox="1">
                <a:spLocks noChangeArrowheads="1"/>
              </p:cNvSpPr>
              <p:nvPr/>
            </p:nvSpPr>
            <p:spPr bwMode="auto">
              <a:xfrm>
                <a:off x="2015189" y="1420240"/>
                <a:ext cx="2347912" cy="3127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kumimoji="0" lang="ko-KR" altLang="en-US" sz="1600" b="1" dirty="0" smtClean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서비스 제공 결과</a:t>
                </a:r>
                <a:endParaRPr kumimoji="0" lang="en-US" altLang="ko-KR" sz="1600" b="1" dirty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  <a:cs typeface="Arial" charset="0"/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2019921" y="2086874"/>
              <a:ext cx="7913060" cy="2371405"/>
              <a:chOff x="2019921" y="2146629"/>
              <a:chExt cx="7913060" cy="2371405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2028886" y="2146629"/>
                <a:ext cx="4331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>
                    <a:solidFill>
                      <a:srgbClr val="002060"/>
                    </a:solidFill>
                    <a:latin typeface="함초롬바탕" panose="02030604000101010101" pitchFamily="18" charset="-127"/>
                    <a:ea typeface="함초롬바탕" panose="02030604000101010101" pitchFamily="18" charset="-127"/>
                  </a:rPr>
                  <a:t>✜</a:t>
                </a:r>
                <a:endParaRPr lang="ko-KR" altLang="en-US" sz="2000" kern="0" spc="0" dirty="0">
                  <a:solidFill>
                    <a:srgbClr val="00206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473177" y="2213030"/>
                <a:ext cx="7459804" cy="2305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암환자 영양식 제공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28,000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연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182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방문건강관리서비스 제공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21,800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회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연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1,050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회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암 치료비 지원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6,500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연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182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명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다양한 지역자원 연계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15,000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건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연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80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건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- 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한방 </a:t>
                </a:r>
                <a:r>
                  <a:rPr lang="ko-KR" altLang="en-US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방문진료</a:t>
                </a:r>
                <a:r>
                  <a:rPr lang="en-US" altLang="ko-KR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금연치료</a:t>
                </a:r>
                <a:r>
                  <a:rPr lang="en-US" altLang="ko-KR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당뇨합병증 검진</a:t>
                </a:r>
                <a:r>
                  <a:rPr lang="en-US" altLang="ko-KR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만성질환</a:t>
                </a:r>
                <a:endParaRPr lang="en-US" altLang="ko-KR" sz="1600" dirty="0" smtClean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ko-KR" altLang="en-US" sz="1600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관리 </a:t>
                </a:r>
                <a:r>
                  <a:rPr lang="ko-KR" altLang="en-US" sz="1600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프로그램 등</a:t>
                </a:r>
              </a:p>
              <a:p>
                <a:endParaRPr lang="ko-KR" altLang="en-US" sz="1600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sp>
            <p:nvSpPr>
              <p:cNvPr id="90" name="직사각형 89"/>
              <p:cNvSpPr/>
              <p:nvPr/>
            </p:nvSpPr>
            <p:spPr>
              <a:xfrm>
                <a:off x="2028886" y="2467522"/>
                <a:ext cx="4331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>
                    <a:solidFill>
                      <a:srgbClr val="002060"/>
                    </a:solidFill>
                    <a:latin typeface="함초롬바탕" panose="02030604000101010101" pitchFamily="18" charset="-127"/>
                    <a:ea typeface="함초롬바탕" panose="02030604000101010101" pitchFamily="18" charset="-127"/>
                  </a:rPr>
                  <a:t>✜</a:t>
                </a:r>
                <a:endParaRPr lang="ko-KR" altLang="en-US" sz="2000" kern="0" spc="0" dirty="0">
                  <a:solidFill>
                    <a:srgbClr val="00206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  <p:sp>
            <p:nvSpPr>
              <p:cNvPr id="91" name="직사각형 90"/>
              <p:cNvSpPr/>
              <p:nvPr/>
            </p:nvSpPr>
            <p:spPr>
              <a:xfrm>
                <a:off x="2019922" y="2810327"/>
                <a:ext cx="4331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>
                    <a:solidFill>
                      <a:srgbClr val="002060"/>
                    </a:solidFill>
                    <a:latin typeface="함초롬바탕" panose="02030604000101010101" pitchFamily="18" charset="-127"/>
                    <a:ea typeface="함초롬바탕" panose="02030604000101010101" pitchFamily="18" charset="-127"/>
                  </a:rPr>
                  <a:t>✜</a:t>
                </a:r>
                <a:endParaRPr lang="ko-KR" altLang="en-US" sz="2000" kern="0" spc="0" dirty="0">
                  <a:solidFill>
                    <a:srgbClr val="00206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  <p:sp>
            <p:nvSpPr>
              <p:cNvPr id="92" name="직사각형 91"/>
              <p:cNvSpPr/>
              <p:nvPr/>
            </p:nvSpPr>
            <p:spPr>
              <a:xfrm>
                <a:off x="2019921" y="3141799"/>
                <a:ext cx="4331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sz="2000" kern="0" dirty="0">
                    <a:solidFill>
                      <a:srgbClr val="002060"/>
                    </a:solidFill>
                    <a:latin typeface="함초롬바탕" panose="02030604000101010101" pitchFamily="18" charset="-127"/>
                    <a:ea typeface="함초롬바탕" panose="02030604000101010101" pitchFamily="18" charset="-127"/>
                  </a:rPr>
                  <a:t>✜</a:t>
                </a:r>
                <a:endParaRPr lang="ko-KR" altLang="en-US" sz="2000" kern="0" spc="0" dirty="0">
                  <a:solidFill>
                    <a:srgbClr val="002060"/>
                  </a:solidFill>
                  <a:effectLst/>
                  <a:latin typeface="함초롬바탕" panose="02030604000101010101" pitchFamily="18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6277119" y="104478"/>
            <a:ext cx="3806448" cy="2995856"/>
            <a:chOff x="281624" y="1729225"/>
            <a:chExt cx="3920941" cy="3375000"/>
          </a:xfrm>
        </p:grpSpPr>
        <p:grpSp>
          <p:nvGrpSpPr>
            <p:cNvPr id="37" name="그룹 36"/>
            <p:cNvGrpSpPr/>
            <p:nvPr/>
          </p:nvGrpSpPr>
          <p:grpSpPr>
            <a:xfrm>
              <a:off x="281624" y="1729225"/>
              <a:ext cx="3920941" cy="3375000"/>
              <a:chOff x="194779" y="3144203"/>
              <a:chExt cx="3555832" cy="3222748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83411" y="5335398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dirty="0" smtClean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한방진료</a:t>
                </a:r>
                <a:endParaRPr lang="ko-KR" altLang="en-US" sz="1600" dirty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  <p:pic>
            <p:nvPicPr>
              <p:cNvPr id="41" name="_x228096864" descr="EMB00002910371b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779" y="3144203"/>
                <a:ext cx="3555832" cy="322274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353084" y="456747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한방진료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8523999" y="2145567"/>
            <a:ext cx="3591568" cy="3031843"/>
            <a:chOff x="3249514" y="339041"/>
            <a:chExt cx="3785682" cy="3031399"/>
          </a:xfrm>
        </p:grpSpPr>
        <p:pic>
          <p:nvPicPr>
            <p:cNvPr id="43" name="_x228096224" descr="EMB00002910372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514" y="339041"/>
              <a:ext cx="3785682" cy="30313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5423749" y="449741"/>
              <a:ext cx="1343737" cy="310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운동프로그램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5413629" y="3824746"/>
            <a:ext cx="3866201" cy="2941080"/>
            <a:chOff x="7939469" y="382111"/>
            <a:chExt cx="3928367" cy="3246732"/>
          </a:xfrm>
        </p:grpSpPr>
        <p:pic>
          <p:nvPicPr>
            <p:cNvPr id="46" name="_x228097104" descr="EMB00002910372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9469" y="382111"/>
              <a:ext cx="3928367" cy="32467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10307124" y="626717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질환관리교육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849215" y="4043379"/>
            <a:ext cx="4224996" cy="2722447"/>
            <a:chOff x="5138215" y="3127572"/>
            <a:chExt cx="3736613" cy="3063925"/>
          </a:xfrm>
        </p:grpSpPr>
        <p:pic>
          <p:nvPicPr>
            <p:cNvPr id="49" name="_x228095984" descr="EMB00002910371e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8215" y="3127572"/>
              <a:ext cx="3736613" cy="30639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TextBox 49"/>
            <p:cNvSpPr txBox="1"/>
            <p:nvPr/>
          </p:nvSpPr>
          <p:spPr>
            <a:xfrm>
              <a:off x="6637745" y="3364253"/>
              <a:ext cx="1859650" cy="321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고혈압</a:t>
              </a:r>
              <a:r>
                <a:rPr lang="en-US" altLang="ko-KR" sz="1600" b="1" dirty="0">
                  <a:solidFill>
                    <a:schemeClr val="bg1"/>
                  </a:solidFill>
                </a:rPr>
                <a:t> · 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당뇨 시식회</a:t>
              </a:r>
              <a:endParaRPr lang="ko-KR" altLang="en-US" sz="1600" b="1" dirty="0">
                <a:solidFill>
                  <a:schemeClr val="bg1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33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-1647"/>
            <a:ext cx="12192000" cy="6858002"/>
            <a:chOff x="0" y="0"/>
            <a:chExt cx="12192000" cy="6858002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78" y="5269586"/>
              <a:ext cx="9785022" cy="158841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166647" cy="1319754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3163" y="4600"/>
              <a:ext cx="4678837" cy="1315154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54848" y="-79693"/>
            <a:ext cx="27776939" cy="69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876" y="1367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다음_SemiBold" panose="02000700060000000000" pitchFamily="2" charset="-127"/>
                <a:ea typeface="다음_SemiBold" panose="02000700060000000000" pitchFamily="2" charset="-127"/>
              </a:rPr>
              <a:t>사업추진결과</a:t>
            </a:r>
            <a:endParaRPr lang="ko-KR" altLang="en-US" sz="2800" dirty="0"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7875" y="131198"/>
            <a:ext cx="16099943" cy="583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-1" y="-1"/>
            <a:ext cx="13726295" cy="5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-34546" y="28609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1166938" y="723038"/>
            <a:ext cx="9789031" cy="5153036"/>
            <a:chOff x="1939523" y="1173750"/>
            <a:chExt cx="7913058" cy="4617770"/>
          </a:xfrm>
        </p:grpSpPr>
        <p:grpSp>
          <p:nvGrpSpPr>
            <p:cNvPr id="37" name="그룹 36"/>
            <p:cNvGrpSpPr/>
            <p:nvPr/>
          </p:nvGrpSpPr>
          <p:grpSpPr>
            <a:xfrm>
              <a:off x="1939523" y="1173750"/>
              <a:ext cx="7913058" cy="4617770"/>
              <a:chOff x="1725060" y="1333427"/>
              <a:chExt cx="2968625" cy="3946693"/>
            </a:xfrm>
          </p:grpSpPr>
          <p:grpSp>
            <p:nvGrpSpPr>
              <p:cNvPr id="46" name="그룹 191"/>
              <p:cNvGrpSpPr>
                <a:grpSpLocks/>
              </p:cNvGrpSpPr>
              <p:nvPr/>
            </p:nvGrpSpPr>
            <p:grpSpPr bwMode="auto">
              <a:xfrm>
                <a:off x="1725060" y="1333427"/>
                <a:ext cx="2963862" cy="428397"/>
                <a:chOff x="5202783" y="1808018"/>
                <a:chExt cx="3012534" cy="404014"/>
              </a:xfrm>
            </p:grpSpPr>
            <p:sp>
              <p:nvSpPr>
                <p:cNvPr id="60" name="모서리가 둥근 직사각형 59"/>
                <p:cNvSpPr/>
                <p:nvPr/>
              </p:nvSpPr>
              <p:spPr>
                <a:xfrm>
                  <a:off x="5202783" y="1808018"/>
                  <a:ext cx="3012534" cy="404014"/>
                </a:xfrm>
                <a:prstGeom prst="roundRect">
                  <a:avLst>
                    <a:gd name="adj" fmla="val 8336"/>
                  </a:avLst>
                </a:prstGeom>
                <a:solidFill>
                  <a:srgbClr val="0A467C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61" name="타원 60"/>
                <p:cNvSpPr/>
                <p:nvPr/>
              </p:nvSpPr>
              <p:spPr>
                <a:xfrm>
                  <a:off x="5988591" y="1817001"/>
                  <a:ext cx="1495780" cy="4641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이등변 삼각형 61"/>
                <p:cNvSpPr/>
                <p:nvPr/>
              </p:nvSpPr>
              <p:spPr>
                <a:xfrm rot="10800000">
                  <a:off x="5233440" y="1828978"/>
                  <a:ext cx="2660777" cy="327874"/>
                </a:xfrm>
                <a:prstGeom prst="triangle">
                  <a:avLst>
                    <a:gd name="adj" fmla="val 100000"/>
                  </a:avLst>
                </a:prstGeom>
                <a:solidFill>
                  <a:schemeClr val="bg1"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  <p:grpSp>
            <p:nvGrpSpPr>
              <p:cNvPr id="47" name="그룹 111"/>
              <p:cNvGrpSpPr>
                <a:grpSpLocks/>
              </p:cNvGrpSpPr>
              <p:nvPr/>
            </p:nvGrpSpPr>
            <p:grpSpPr bwMode="auto">
              <a:xfrm>
                <a:off x="1725060" y="1885875"/>
                <a:ext cx="2968625" cy="3394245"/>
                <a:chOff x="774647" y="4772334"/>
                <a:chExt cx="3690003" cy="3824615"/>
              </a:xfrm>
            </p:grpSpPr>
            <p:sp>
              <p:nvSpPr>
                <p:cNvPr id="58" name="모서리가 둥근 직사각형 57"/>
                <p:cNvSpPr/>
                <p:nvPr/>
              </p:nvSpPr>
              <p:spPr>
                <a:xfrm>
                  <a:off x="774647" y="4772334"/>
                  <a:ext cx="3690003" cy="1314757"/>
                </a:xfrm>
                <a:prstGeom prst="roundRect">
                  <a:avLst>
                    <a:gd name="adj" fmla="val 2937"/>
                  </a:avLst>
                </a:prstGeom>
                <a:solidFill>
                  <a:srgbClr val="0A467C"/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59" name="모서리가 둥근 직사각형 58"/>
                <p:cNvSpPr/>
                <p:nvPr/>
              </p:nvSpPr>
              <p:spPr>
                <a:xfrm>
                  <a:off x="778827" y="4782699"/>
                  <a:ext cx="3685823" cy="3814250"/>
                </a:xfrm>
                <a:prstGeom prst="roundRect">
                  <a:avLst>
                    <a:gd name="adj" fmla="val 2937"/>
                  </a:avLst>
                </a:prstGeom>
                <a:gradFill>
                  <a:gsLst>
                    <a:gs pos="65000">
                      <a:schemeClr val="bg1">
                        <a:lumMod val="95000"/>
                      </a:schemeClr>
                    </a:gs>
                    <a:gs pos="99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 w="12700">
                  <a:gradFill>
                    <a:gsLst>
                      <a:gs pos="56000">
                        <a:schemeClr val="bg1">
                          <a:lumMod val="75000"/>
                        </a:schemeClr>
                      </a:gs>
                      <a:gs pos="100000">
                        <a:schemeClr val="bg1">
                          <a:lumMod val="75000"/>
                          <a:alpha val="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endParaRPr>
                </a:p>
              </p:txBody>
            </p:sp>
          </p:grpSp>
          <p:grpSp>
            <p:nvGrpSpPr>
              <p:cNvPr id="48" name="그룹 164"/>
              <p:cNvGrpSpPr>
                <a:grpSpLocks/>
              </p:cNvGrpSpPr>
              <p:nvPr/>
            </p:nvGrpSpPr>
            <p:grpSpPr bwMode="auto">
              <a:xfrm>
                <a:off x="1917147" y="1681087"/>
                <a:ext cx="95250" cy="371475"/>
                <a:chOff x="5475301" y="2808279"/>
                <a:chExt cx="119423" cy="438164"/>
              </a:xfrm>
            </p:grpSpPr>
            <p:sp>
              <p:nvSpPr>
                <p:cNvPr id="55" name="타원 54"/>
                <p:cNvSpPr/>
                <p:nvPr/>
              </p:nvSpPr>
              <p:spPr>
                <a:xfrm>
                  <a:off x="5475301" y="3127021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56" name="타원 55"/>
                <p:cNvSpPr/>
                <p:nvPr/>
              </p:nvSpPr>
              <p:spPr>
                <a:xfrm>
                  <a:off x="5475301" y="2808279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57" name="모서리가 둥근 직사각형 56"/>
                <p:cNvSpPr/>
                <p:nvPr/>
              </p:nvSpPr>
              <p:spPr>
                <a:xfrm>
                  <a:off x="5499666" y="2861751"/>
                  <a:ext cx="70693" cy="33388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3500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1"/>
                  <a:tileRect/>
                </a:gradFill>
                <a:ln w="38100">
                  <a:noFill/>
                </a:ln>
                <a:effectLst>
                  <a:outerShdw dist="381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25400" h="317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49" name="그룹 168"/>
              <p:cNvGrpSpPr>
                <a:grpSpLocks/>
              </p:cNvGrpSpPr>
              <p:nvPr/>
            </p:nvGrpSpPr>
            <p:grpSpPr bwMode="auto">
              <a:xfrm>
                <a:off x="4395235" y="1681087"/>
                <a:ext cx="93662" cy="371475"/>
                <a:chOff x="5475301" y="2808279"/>
                <a:chExt cx="119423" cy="438164"/>
              </a:xfrm>
            </p:grpSpPr>
            <p:sp>
              <p:nvSpPr>
                <p:cNvPr id="51" name="타원 50"/>
                <p:cNvSpPr/>
                <p:nvPr/>
              </p:nvSpPr>
              <p:spPr>
                <a:xfrm>
                  <a:off x="5475301" y="3127021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52" name="타원 51"/>
                <p:cNvSpPr/>
                <p:nvPr/>
              </p:nvSpPr>
              <p:spPr>
                <a:xfrm>
                  <a:off x="5475301" y="2808279"/>
                  <a:ext cx="119423" cy="11942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54" name="모서리가 둥근 직사각형 53"/>
                <p:cNvSpPr/>
                <p:nvPr/>
              </p:nvSpPr>
              <p:spPr>
                <a:xfrm>
                  <a:off x="5499666" y="2861751"/>
                  <a:ext cx="70693" cy="33388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3500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13500000" scaled="1"/>
                  <a:tileRect/>
                </a:gradFill>
                <a:ln w="38100">
                  <a:noFill/>
                </a:ln>
                <a:effectLst>
                  <a:outerShdw dist="381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25400" h="317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0" name="TextBox 174"/>
              <p:cNvSpPr txBox="1">
                <a:spLocks noChangeArrowheads="1"/>
              </p:cNvSpPr>
              <p:nvPr/>
            </p:nvSpPr>
            <p:spPr bwMode="auto">
              <a:xfrm>
                <a:off x="1964772" y="1369521"/>
                <a:ext cx="2473708" cy="341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altLang="ko-KR" sz="1600" b="1" dirty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『</a:t>
                </a:r>
                <a:r>
                  <a:rPr lang="ko-KR" altLang="en-US" sz="1600" b="1" dirty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건강사랑방</a:t>
                </a:r>
                <a:r>
                  <a:rPr lang="en-US" altLang="ko-KR" sz="1600" b="1" dirty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』 </a:t>
                </a:r>
                <a:r>
                  <a:rPr lang="ko-KR" altLang="en-US" sz="1600" b="1" dirty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프로그램 </a:t>
                </a:r>
                <a:r>
                  <a:rPr kumimoji="0" lang="ko-KR" altLang="en-US" sz="1600" b="1" dirty="0" smtClean="0">
                    <a:solidFill>
                      <a:schemeClr val="bg1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  <a:cs typeface="Arial" charset="0"/>
                  </a:rPr>
                  <a:t>제공 결과</a:t>
                </a:r>
                <a:endParaRPr kumimoji="0" lang="en-US" altLang="ko-KR" sz="1600" b="1" dirty="0">
                  <a:solidFill>
                    <a:schemeClr val="bg1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  <a:cs typeface="Arial" charset="0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2290085" y="2039532"/>
              <a:ext cx="6468619" cy="1240223"/>
              <a:chOff x="2290085" y="2039532"/>
              <a:chExt cx="6468619" cy="1240223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290085" y="2039532"/>
                <a:ext cx="409086" cy="53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fontAlgn="base">
                  <a:lnSpc>
                    <a:spcPct val="160000"/>
                  </a:lnSpc>
                </a:pPr>
                <a:r>
                  <a:rPr lang="ko-KR" altLang="en-US" kern="0" dirty="0">
                    <a:solidFill>
                      <a:srgbClr val="002060"/>
                    </a:solidFill>
                    <a:latin typeface="함초롬바탕" panose="02030604000101010101" pitchFamily="18" charset="-127"/>
                    <a:ea typeface="함초롬바탕" panose="02030604000101010101" pitchFamily="18" charset="-127"/>
                  </a:rPr>
                  <a:t>✜</a:t>
                </a:r>
                <a:endParaRPr lang="ko-KR" altLang="en-US" kern="0" dirty="0">
                  <a:solidFill>
                    <a:srgbClr val="002060"/>
                  </a:solidFill>
                  <a:latin typeface="함초롬바탕" panose="02030604000101010101" pitchFamily="18" charset="-127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620485" y="2079996"/>
                <a:ext cx="6138219" cy="11997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사업평가 </a:t>
                </a:r>
                <a:r>
                  <a:rPr lang="en-US" altLang="ko-KR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만족도 설문지</a:t>
                </a:r>
                <a:r>
                  <a:rPr lang="en-US" altLang="ko-KR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우울척도</a:t>
                </a:r>
                <a:r>
                  <a:rPr lang="en-US" altLang="ko-KR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(CES-D) 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조사</a:t>
                </a:r>
                <a:endParaRPr lang="en-US" altLang="ko-KR" dirty="0" smtClean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만족도 조사 </a:t>
                </a:r>
                <a:r>
                  <a:rPr lang="en-US" altLang="ko-KR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자기 </a:t>
                </a:r>
                <a:r>
                  <a:rPr lang="ko-KR" altLang="en-US" dirty="0" err="1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기입식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설문지</a:t>
                </a:r>
                <a:r>
                  <a:rPr lang="en-US" altLang="ko-KR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, 5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점 만점</a:t>
                </a:r>
                <a:endParaRPr lang="en-US" altLang="ko-KR" dirty="0" smtClean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우울척도 조사 </a:t>
                </a:r>
                <a:r>
                  <a:rPr lang="en-US" altLang="ko-KR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: CES-D 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조사지로 사전 </a:t>
                </a:r>
                <a:r>
                  <a:rPr lang="en-US" altLang="ko-KR" b="1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·</a:t>
                </a:r>
                <a:r>
                  <a:rPr lang="en-US" altLang="ko-KR" b="1" dirty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 </a:t>
                </a:r>
                <a:r>
                  <a:rPr lang="ko-KR" altLang="en-US" dirty="0" smtClean="0">
                    <a:solidFill>
                      <a:srgbClr val="002060"/>
                    </a:solidFill>
                    <a:latin typeface="다음_SemiBold" panose="02000700060000000000" pitchFamily="2" charset="-127"/>
                    <a:ea typeface="다음_SemiBold" panose="02000700060000000000" pitchFamily="2" charset="-127"/>
                  </a:rPr>
                  <a:t>사후 평가 실시</a:t>
                </a:r>
                <a:endParaRPr lang="en-US" altLang="ko-KR" dirty="0">
                  <a:solidFill>
                    <a:srgbClr val="002060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endParaRPr>
              </a:p>
            </p:txBody>
          </p:sp>
        </p:grpSp>
        <p:pic>
          <p:nvPicPr>
            <p:cNvPr id="2049" name="_x355512776" descr="EMB0000266423c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491" y="3260010"/>
              <a:ext cx="3069875" cy="2005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_x355512776" descr="EMB0000266423c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365" y="3228953"/>
              <a:ext cx="3018679" cy="2036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4462670" y="3246512"/>
            <a:ext cx="1406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만족도 조사</a:t>
            </a:r>
            <a:endParaRPr lang="ko-KR" altLang="en-US" sz="1400" dirty="0">
              <a:solidFill>
                <a:srgbClr val="002060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43366" y="3197429"/>
            <a:ext cx="1628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rgbClr val="002060"/>
                </a:solidFill>
                <a:latin typeface="다음_SemiBold" panose="02000700060000000000" pitchFamily="2" charset="-127"/>
                <a:ea typeface="다음_SemiBold" panose="02000700060000000000" pitchFamily="2" charset="-127"/>
              </a:rPr>
              <a:t>우울척도 조사</a:t>
            </a:r>
            <a:endParaRPr lang="ko-KR" altLang="en-US" sz="1400" dirty="0">
              <a:solidFill>
                <a:srgbClr val="002060"/>
              </a:solidFill>
              <a:latin typeface="다음_SemiBold" panose="02000700060000000000" pitchFamily="2" charset="-127"/>
              <a:ea typeface="다음_SemiBold" panose="02000700060000000000" pitchFamily="2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053102" y="5333693"/>
            <a:ext cx="8024929" cy="548268"/>
            <a:chOff x="2363376" y="5339465"/>
            <a:chExt cx="6487029" cy="548268"/>
          </a:xfrm>
        </p:grpSpPr>
        <p:sp>
          <p:nvSpPr>
            <p:cNvPr id="21" name="직사각형 20"/>
            <p:cNvSpPr/>
            <p:nvPr/>
          </p:nvSpPr>
          <p:spPr>
            <a:xfrm>
              <a:off x="2788107" y="5435301"/>
              <a:ext cx="6062298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34950" marR="25400" indent="-234950" algn="just" fontAlgn="base">
                <a:lnSpc>
                  <a:spcPct val="130000"/>
                </a:lnSpc>
                <a:spcBef>
                  <a:spcPts val="280"/>
                </a:spcBef>
                <a:spcAft>
                  <a:spcPts val="280"/>
                </a:spcAft>
              </a:pPr>
              <a:r>
                <a:rPr lang="ko-KR" altLang="en-US" b="1" kern="0" dirty="0">
                  <a:latin typeface="다음_SemiBold" panose="02000700060000000000" pitchFamily="2" charset="-127"/>
                  <a:ea typeface="다음_SemiBold" panose="02000700060000000000" pitchFamily="2" charset="-127"/>
                </a:rPr>
                <a:t>프로그램 참여 후</a:t>
              </a:r>
              <a:r>
                <a:rPr lang="ko-KR" altLang="en-US" b="1" kern="0" dirty="0">
                  <a:solidFill>
                    <a:srgbClr val="F87668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대다수의 대상자가 </a:t>
              </a:r>
              <a:r>
                <a:rPr lang="ko-KR" altLang="en-US" b="1" kern="0" dirty="0" err="1">
                  <a:solidFill>
                    <a:srgbClr val="F87668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우울감이</a:t>
              </a:r>
              <a:r>
                <a:rPr lang="ko-KR" altLang="en-US" b="1" kern="0" dirty="0">
                  <a:solidFill>
                    <a:srgbClr val="F87668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개선 됨</a:t>
              </a:r>
              <a:r>
                <a:rPr lang="en-US" altLang="ko-KR" b="1" kern="0" dirty="0">
                  <a:solidFill>
                    <a:srgbClr val="F87668"/>
                  </a:solidFill>
                  <a:latin typeface="다음_SemiBold" panose="02000700060000000000" pitchFamily="2" charset="-127"/>
                  <a:ea typeface="다음_SemiBold" panose="02000700060000000000" pitchFamily="2" charset="-127"/>
                </a:rPr>
                <a:t>.</a:t>
              </a:r>
              <a:endParaRPr lang="ko-KR" altLang="en-US" b="1" kern="0" dirty="0">
                <a:solidFill>
                  <a:srgbClr val="F87668"/>
                </a:solidFill>
                <a:effectLst/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  <p:pic>
          <p:nvPicPr>
            <p:cNvPr id="73" name="Picture 4" descr="\\samba2\06_문서디자인\02_팀원\박경은\잎사귀-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rot="151065" flipH="1">
              <a:off x="2363376" y="5339465"/>
              <a:ext cx="434308" cy="437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430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40_30_15.12_20181106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5" name="직사각형 4"/>
          <p:cNvSpPr/>
          <p:nvPr/>
        </p:nvSpPr>
        <p:spPr>
          <a:xfrm>
            <a:off x="8358996" y="215661"/>
            <a:ext cx="3631721" cy="6124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47685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-6175"/>
            <a:ext cx="12192000" cy="6858000"/>
            <a:chOff x="0" y="-6175"/>
            <a:chExt cx="12192000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6175"/>
              <a:ext cx="12192000" cy="6858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958275" y="2823515"/>
              <a:ext cx="44260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8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anose="02000700060000000000" pitchFamily="2" charset="-127"/>
                  <a:ea typeface="다음_SemiBold" panose="02000700060000000000" pitchFamily="2" charset="-127"/>
                </a:rPr>
                <a:t>감 사 합 </a:t>
              </a:r>
              <a:r>
                <a:rPr lang="ko-KR" altLang="en-US" sz="48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anose="02000700060000000000" pitchFamily="2" charset="-127"/>
                  <a:ea typeface="다음_SemiBold" panose="02000700060000000000" pitchFamily="2" charset="-127"/>
                </a:rPr>
                <a:t>니</a:t>
              </a:r>
              <a:r>
                <a:rPr lang="ko-KR" altLang="en-US" sz="48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anose="02000700060000000000" pitchFamily="2" charset="-127"/>
                  <a:ea typeface="다음_SemiBold" panose="02000700060000000000" pitchFamily="2" charset="-127"/>
                </a:rPr>
                <a:t> 다</a:t>
              </a:r>
              <a:r>
                <a:rPr lang="en-US" altLang="ko-KR" sz="48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SemiBold" panose="02000700060000000000" pitchFamily="2" charset="-127"/>
                  <a:ea typeface="다음_SemiBold" panose="02000700060000000000" pitchFamily="2" charset="-127"/>
                </a:rPr>
                <a:t>.</a:t>
              </a:r>
              <a:endParaRPr lang="ko-KR" altLang="en-US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anose="02000700060000000000" pitchFamily="2" charset="-127"/>
                <a:ea typeface="다음_SemiBold" panose="02000700060000000000" pitchFamily="2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767829" y="2823515"/>
            <a:ext cx="948906" cy="886179"/>
            <a:chOff x="3209026" y="236184"/>
            <a:chExt cx="948906" cy="886179"/>
          </a:xfrm>
        </p:grpSpPr>
        <p:grpSp>
          <p:nvGrpSpPr>
            <p:cNvPr id="8" name="그룹 7"/>
            <p:cNvGrpSpPr/>
            <p:nvPr/>
          </p:nvGrpSpPr>
          <p:grpSpPr>
            <a:xfrm>
              <a:off x="3209026" y="241540"/>
              <a:ext cx="948906" cy="880823"/>
              <a:chOff x="3209026" y="241540"/>
              <a:chExt cx="948906" cy="880823"/>
            </a:xfrm>
          </p:grpSpPr>
          <p:sp>
            <p:nvSpPr>
              <p:cNvPr id="10" name="타원 9"/>
              <p:cNvSpPr/>
              <p:nvPr/>
            </p:nvSpPr>
            <p:spPr>
              <a:xfrm>
                <a:off x="3209026" y="241540"/>
                <a:ext cx="948906" cy="880823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타원 10"/>
              <p:cNvSpPr/>
              <p:nvPr/>
            </p:nvSpPr>
            <p:spPr>
              <a:xfrm>
                <a:off x="3450566" y="578434"/>
                <a:ext cx="86264" cy="10351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" name="타원 11"/>
              <p:cNvSpPr/>
              <p:nvPr/>
            </p:nvSpPr>
            <p:spPr>
              <a:xfrm>
                <a:off x="3804249" y="578433"/>
                <a:ext cx="86264" cy="10351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" name="원호 8"/>
            <p:cNvSpPr/>
            <p:nvPr/>
          </p:nvSpPr>
          <p:spPr>
            <a:xfrm rot="7970111">
              <a:off x="3338148" y="272843"/>
              <a:ext cx="755098" cy="681779"/>
            </a:xfrm>
            <a:prstGeom prst="arc">
              <a:avLst>
                <a:gd name="adj1" fmla="val 16200000"/>
                <a:gd name="adj2" fmla="val 714854"/>
              </a:avLst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01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2196</TotalTime>
  <Words>979</Words>
  <Application>Microsoft Office PowerPoint</Application>
  <PresentationFormat>와이드스크린</PresentationFormat>
  <Paragraphs>222</Paragraphs>
  <Slides>22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3" baseType="lpstr">
      <vt:lpstr>HY견고딕</vt:lpstr>
      <vt:lpstr>HY헤드라인M</vt:lpstr>
      <vt:lpstr>나눔고딕</vt:lpstr>
      <vt:lpstr>나눔고딕 ExtraBold</vt:lpstr>
      <vt:lpstr>다음_SemiBold</vt:lpstr>
      <vt:lpstr>맑은 고딕</vt:lpstr>
      <vt:lpstr>함초롬바탕</vt:lpstr>
      <vt:lpstr>휴먼둥근헤드라인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185</cp:revision>
  <dcterms:created xsi:type="dcterms:W3CDTF">2018-10-29T01:03:53Z</dcterms:created>
  <dcterms:modified xsi:type="dcterms:W3CDTF">2018-11-28T11:06:21Z</dcterms:modified>
</cp:coreProperties>
</file>